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5" r:id="rId5"/>
    <p:sldId id="257" r:id="rId6"/>
    <p:sldId id="278" r:id="rId7"/>
    <p:sldId id="279" r:id="rId8"/>
    <p:sldId id="259" r:id="rId9"/>
    <p:sldId id="281" r:id="rId10"/>
    <p:sldId id="273" r:id="rId11"/>
    <p:sldId id="284" r:id="rId12"/>
    <p:sldId id="283" r:id="rId13"/>
    <p:sldId id="285" r:id="rId14"/>
    <p:sldId id="265" r:id="rId15"/>
    <p:sldId id="291" r:id="rId16"/>
    <p:sldId id="288" r:id="rId17"/>
    <p:sldId id="289" r:id="rId18"/>
    <p:sldId id="266" r:id="rId19"/>
    <p:sldId id="264" r:id="rId20"/>
    <p:sldId id="282" r:id="rId21"/>
    <p:sldId id="280" r:id="rId22"/>
    <p:sldId id="292" r:id="rId23"/>
    <p:sldId id="258" r:id="rId24"/>
    <p:sldId id="263" r:id="rId25"/>
    <p:sldId id="260" r:id="rId26"/>
    <p:sldId id="261" r:id="rId27"/>
    <p:sldId id="290" r:id="rId28"/>
    <p:sldId id="262" r:id="rId29"/>
    <p:sldId id="268" r:id="rId30"/>
    <p:sldId id="277" r:id="rId31"/>
    <p:sldId id="293" r:id="rId32"/>
    <p:sldId id="294" r:id="rId33"/>
    <p:sldId id="29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e/Ri3XpV3/et5I3akuSxrw==" hashData="Y2bnVF5yIu4ARco7HPnIFsCcK30FFKMOJnIdVRJBv1GzEVxAPHHMeK/2BSPt2J51S37jJlCyINT82q3+dDqUA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FFFFCC"/>
    <a:srgbClr val="CCCCFF"/>
    <a:srgbClr val="FFFF99"/>
    <a:srgbClr val="660066"/>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39037-D003-455F-8713-B99E398FEADC}" v="72" dt="2021-09-15T13:40:34.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Morgan" userId="39ed17eb-1fe1-4e30-9f9d-69b034d5bc77" providerId="ADAL" clId="{92D5E6FE-3756-4B51-917C-176FE5CD783B}"/>
    <pc:docChg chg="modSld">
      <pc:chgData name="Erica Morgan" userId="39ed17eb-1fe1-4e30-9f9d-69b034d5bc77" providerId="ADAL" clId="{92D5E6FE-3756-4B51-917C-176FE5CD783B}" dt="2021-09-15T13:46:32.690" v="0" actId="207"/>
      <pc:docMkLst>
        <pc:docMk/>
      </pc:docMkLst>
      <pc:sldChg chg="modSp mod">
        <pc:chgData name="Erica Morgan" userId="39ed17eb-1fe1-4e30-9f9d-69b034d5bc77" providerId="ADAL" clId="{92D5E6FE-3756-4B51-917C-176FE5CD783B}" dt="2021-09-15T13:46:32.690" v="0" actId="207"/>
        <pc:sldMkLst>
          <pc:docMk/>
          <pc:sldMk cId="2397632204" sldId="275"/>
        </pc:sldMkLst>
        <pc:spChg chg="mod">
          <ac:chgData name="Erica Morgan" userId="39ed17eb-1fe1-4e30-9f9d-69b034d5bc77" providerId="ADAL" clId="{92D5E6FE-3756-4B51-917C-176FE5CD783B}" dt="2021-09-15T13:46:32.690" v="0" actId="207"/>
          <ac:spMkLst>
            <pc:docMk/>
            <pc:sldMk cId="2397632204" sldId="275"/>
            <ac:spMk id="2" creationId="{A9DFC666-64C7-4597-BC10-281AF65C4F69}"/>
          </ac:spMkLst>
        </pc:spChg>
      </pc:sldChg>
    </pc:docChg>
  </pc:docChgLst>
  <pc:docChgLst>
    <pc:chgData name="Erica Morgan" userId="39ed17eb-1fe1-4e30-9f9d-69b034d5bc77" providerId="ADAL" clId="{2AF39037-D003-455F-8713-B99E398FEADC}"/>
    <pc:docChg chg="custSel modSld">
      <pc:chgData name="Erica Morgan" userId="39ed17eb-1fe1-4e30-9f9d-69b034d5bc77" providerId="ADAL" clId="{2AF39037-D003-455F-8713-B99E398FEADC}" dt="2021-09-15T13:41:33.884" v="172" actId="207"/>
      <pc:docMkLst>
        <pc:docMk/>
      </pc:docMkLst>
      <pc:sldChg chg="modSp mod">
        <pc:chgData name="Erica Morgan" userId="39ed17eb-1fe1-4e30-9f9d-69b034d5bc77" providerId="ADAL" clId="{2AF39037-D003-455F-8713-B99E398FEADC}" dt="2021-09-15T13:37:26.004" v="139" actId="1076"/>
        <pc:sldMkLst>
          <pc:docMk/>
          <pc:sldMk cId="589427467" sldId="257"/>
        </pc:sldMkLst>
        <pc:spChg chg="mod">
          <ac:chgData name="Erica Morgan" userId="39ed17eb-1fe1-4e30-9f9d-69b034d5bc77" providerId="ADAL" clId="{2AF39037-D003-455F-8713-B99E398FEADC}" dt="2021-09-15T13:37:26.004" v="139" actId="1076"/>
          <ac:spMkLst>
            <pc:docMk/>
            <pc:sldMk cId="589427467" sldId="257"/>
            <ac:spMk id="2" creationId="{BDF04D94-FC92-4488-80E7-069526D368CB}"/>
          </ac:spMkLst>
        </pc:spChg>
        <pc:spChg chg="mod">
          <ac:chgData name="Erica Morgan" userId="39ed17eb-1fe1-4e30-9f9d-69b034d5bc77" providerId="ADAL" clId="{2AF39037-D003-455F-8713-B99E398FEADC}" dt="2021-09-15T13:37:16.195" v="138" actId="1076"/>
          <ac:spMkLst>
            <pc:docMk/>
            <pc:sldMk cId="589427467" sldId="257"/>
            <ac:spMk id="9" creationId="{B9E4618E-B4E8-4B21-AC76-23B19EE3371B}"/>
          </ac:spMkLst>
        </pc:spChg>
      </pc:sldChg>
      <pc:sldChg chg="modSp mod">
        <pc:chgData name="Erica Morgan" userId="39ed17eb-1fe1-4e30-9f9d-69b034d5bc77" providerId="ADAL" clId="{2AF39037-D003-455F-8713-B99E398FEADC}" dt="2021-09-15T13:40:14.087" v="164" actId="1076"/>
        <pc:sldMkLst>
          <pc:docMk/>
          <pc:sldMk cId="2925165576" sldId="258"/>
        </pc:sldMkLst>
        <pc:spChg chg="mod">
          <ac:chgData name="Erica Morgan" userId="39ed17eb-1fe1-4e30-9f9d-69b034d5bc77" providerId="ADAL" clId="{2AF39037-D003-455F-8713-B99E398FEADC}" dt="2021-09-15T13:40:14.087" v="164" actId="1076"/>
          <ac:spMkLst>
            <pc:docMk/>
            <pc:sldMk cId="2925165576" sldId="258"/>
            <ac:spMk id="2" creationId="{BDF04D94-FC92-4488-80E7-069526D368CB}"/>
          </ac:spMkLst>
        </pc:spChg>
        <pc:spChg chg="mod">
          <ac:chgData name="Erica Morgan" userId="39ed17eb-1fe1-4e30-9f9d-69b034d5bc77" providerId="ADAL" clId="{2AF39037-D003-455F-8713-B99E398FEADC}" dt="2021-09-15T13:40:09.247" v="163" actId="1076"/>
          <ac:spMkLst>
            <pc:docMk/>
            <pc:sldMk cId="2925165576" sldId="258"/>
            <ac:spMk id="9" creationId="{B9E4618E-B4E8-4B21-AC76-23B19EE3371B}"/>
          </ac:spMkLst>
        </pc:spChg>
      </pc:sldChg>
      <pc:sldChg chg="modSp mod">
        <pc:chgData name="Erica Morgan" userId="39ed17eb-1fe1-4e30-9f9d-69b034d5bc77" providerId="ADAL" clId="{2AF39037-D003-455F-8713-B99E398FEADC}" dt="2021-09-15T13:36:02.008" v="129" actId="27636"/>
        <pc:sldMkLst>
          <pc:docMk/>
          <pc:sldMk cId="2871283136" sldId="259"/>
        </pc:sldMkLst>
        <pc:spChg chg="mod">
          <ac:chgData name="Erica Morgan" userId="39ed17eb-1fe1-4e30-9f9d-69b034d5bc77" providerId="ADAL" clId="{2AF39037-D003-455F-8713-B99E398FEADC}" dt="2021-09-15T13:35:55.789" v="127" actId="255"/>
          <ac:spMkLst>
            <pc:docMk/>
            <pc:sldMk cId="2871283136" sldId="259"/>
            <ac:spMk id="6" creationId="{9A2BEB0B-58DB-4842-88E5-14BFCBF4C9E5}"/>
          </ac:spMkLst>
        </pc:spChg>
        <pc:spChg chg="mod">
          <ac:chgData name="Erica Morgan" userId="39ed17eb-1fe1-4e30-9f9d-69b034d5bc77" providerId="ADAL" clId="{2AF39037-D003-455F-8713-B99E398FEADC}" dt="2021-09-15T13:36:02.008" v="129" actId="27636"/>
          <ac:spMkLst>
            <pc:docMk/>
            <pc:sldMk cId="2871283136" sldId="259"/>
            <ac:spMk id="9" creationId="{B9E4618E-B4E8-4B21-AC76-23B19EE3371B}"/>
          </ac:spMkLst>
        </pc:spChg>
      </pc:sldChg>
      <pc:sldChg chg="modSp mod">
        <pc:chgData name="Erica Morgan" userId="39ed17eb-1fe1-4e30-9f9d-69b034d5bc77" providerId="ADAL" clId="{2AF39037-D003-455F-8713-B99E398FEADC}" dt="2021-09-15T13:40:53.664" v="169" actId="1076"/>
        <pc:sldMkLst>
          <pc:docMk/>
          <pc:sldMk cId="2373785454" sldId="262"/>
        </pc:sldMkLst>
        <pc:spChg chg="mod">
          <ac:chgData name="Erica Morgan" userId="39ed17eb-1fe1-4e30-9f9d-69b034d5bc77" providerId="ADAL" clId="{2AF39037-D003-455F-8713-B99E398FEADC}" dt="2021-09-15T13:40:48.232" v="168" actId="1076"/>
          <ac:spMkLst>
            <pc:docMk/>
            <pc:sldMk cId="2373785454" sldId="262"/>
            <ac:spMk id="2" creationId="{BDF04D94-FC92-4488-80E7-069526D368CB}"/>
          </ac:spMkLst>
        </pc:spChg>
        <pc:spChg chg="mod">
          <ac:chgData name="Erica Morgan" userId="39ed17eb-1fe1-4e30-9f9d-69b034d5bc77" providerId="ADAL" clId="{2AF39037-D003-455F-8713-B99E398FEADC}" dt="2021-09-15T13:40:53.664" v="169" actId="1076"/>
          <ac:spMkLst>
            <pc:docMk/>
            <pc:sldMk cId="2373785454" sldId="262"/>
            <ac:spMk id="9" creationId="{B9E4618E-B4E8-4B21-AC76-23B19EE3371B}"/>
          </ac:spMkLst>
        </pc:spChg>
      </pc:sldChg>
      <pc:sldChg chg="modSp mod">
        <pc:chgData name="Erica Morgan" userId="39ed17eb-1fe1-4e30-9f9d-69b034d5bc77" providerId="ADAL" clId="{2AF39037-D003-455F-8713-B99E398FEADC}" dt="2021-09-15T13:39:35.887" v="160" actId="1076"/>
        <pc:sldMkLst>
          <pc:docMk/>
          <pc:sldMk cId="3445988713" sldId="264"/>
        </pc:sldMkLst>
        <pc:spChg chg="mod">
          <ac:chgData name="Erica Morgan" userId="39ed17eb-1fe1-4e30-9f9d-69b034d5bc77" providerId="ADAL" clId="{2AF39037-D003-455F-8713-B99E398FEADC}" dt="2021-09-15T13:39:33.178" v="159" actId="1076"/>
          <ac:spMkLst>
            <pc:docMk/>
            <pc:sldMk cId="3445988713" sldId="264"/>
            <ac:spMk id="2" creationId="{BDF04D94-FC92-4488-80E7-069526D368CB}"/>
          </ac:spMkLst>
        </pc:spChg>
        <pc:spChg chg="mod">
          <ac:chgData name="Erica Morgan" userId="39ed17eb-1fe1-4e30-9f9d-69b034d5bc77" providerId="ADAL" clId="{2AF39037-D003-455F-8713-B99E398FEADC}" dt="2021-09-15T13:39:35.887" v="160" actId="1076"/>
          <ac:spMkLst>
            <pc:docMk/>
            <pc:sldMk cId="3445988713" sldId="264"/>
            <ac:spMk id="9" creationId="{B9E4618E-B4E8-4B21-AC76-23B19EE3371B}"/>
          </ac:spMkLst>
        </pc:spChg>
      </pc:sldChg>
      <pc:sldChg chg="modSp mod">
        <pc:chgData name="Erica Morgan" userId="39ed17eb-1fe1-4e30-9f9d-69b034d5bc77" providerId="ADAL" clId="{2AF39037-D003-455F-8713-B99E398FEADC}" dt="2021-09-15T13:38:09.892" v="146" actId="1076"/>
        <pc:sldMkLst>
          <pc:docMk/>
          <pc:sldMk cId="1547876052" sldId="265"/>
        </pc:sldMkLst>
        <pc:spChg chg="mod">
          <ac:chgData name="Erica Morgan" userId="39ed17eb-1fe1-4e30-9f9d-69b034d5bc77" providerId="ADAL" clId="{2AF39037-D003-455F-8713-B99E398FEADC}" dt="2021-09-15T13:38:09.892" v="146" actId="1076"/>
          <ac:spMkLst>
            <pc:docMk/>
            <pc:sldMk cId="1547876052" sldId="265"/>
            <ac:spMk id="2" creationId="{BDF04D94-FC92-4488-80E7-069526D368CB}"/>
          </ac:spMkLst>
        </pc:spChg>
        <pc:spChg chg="mod">
          <ac:chgData name="Erica Morgan" userId="39ed17eb-1fe1-4e30-9f9d-69b034d5bc77" providerId="ADAL" clId="{2AF39037-D003-455F-8713-B99E398FEADC}" dt="2021-09-15T13:38:05.880" v="145" actId="1076"/>
          <ac:spMkLst>
            <pc:docMk/>
            <pc:sldMk cId="1547876052" sldId="265"/>
            <ac:spMk id="9" creationId="{B9E4618E-B4E8-4B21-AC76-23B19EE3371B}"/>
          </ac:spMkLst>
        </pc:spChg>
      </pc:sldChg>
      <pc:sldChg chg="modSp mod">
        <pc:chgData name="Erica Morgan" userId="39ed17eb-1fe1-4e30-9f9d-69b034d5bc77" providerId="ADAL" clId="{2AF39037-D003-455F-8713-B99E398FEADC}" dt="2021-09-15T13:39:08.955" v="155" actId="1076"/>
        <pc:sldMkLst>
          <pc:docMk/>
          <pc:sldMk cId="934260950" sldId="266"/>
        </pc:sldMkLst>
        <pc:spChg chg="mod">
          <ac:chgData name="Erica Morgan" userId="39ed17eb-1fe1-4e30-9f9d-69b034d5bc77" providerId="ADAL" clId="{2AF39037-D003-455F-8713-B99E398FEADC}" dt="2021-09-15T13:39:03.942" v="154" actId="1076"/>
          <ac:spMkLst>
            <pc:docMk/>
            <pc:sldMk cId="934260950" sldId="266"/>
            <ac:spMk id="2" creationId="{BDF04D94-FC92-4488-80E7-069526D368CB}"/>
          </ac:spMkLst>
        </pc:spChg>
        <pc:spChg chg="mod">
          <ac:chgData name="Erica Morgan" userId="39ed17eb-1fe1-4e30-9f9d-69b034d5bc77" providerId="ADAL" clId="{2AF39037-D003-455F-8713-B99E398FEADC}" dt="2021-09-15T13:39:08.955" v="155" actId="1076"/>
          <ac:spMkLst>
            <pc:docMk/>
            <pc:sldMk cId="934260950" sldId="266"/>
            <ac:spMk id="9" creationId="{B9E4618E-B4E8-4B21-AC76-23B19EE3371B}"/>
          </ac:spMkLst>
        </pc:spChg>
      </pc:sldChg>
      <pc:sldChg chg="modSp mod">
        <pc:chgData name="Erica Morgan" userId="39ed17eb-1fe1-4e30-9f9d-69b034d5bc77" providerId="ADAL" clId="{2AF39037-D003-455F-8713-B99E398FEADC}" dt="2021-09-15T13:41:04.184" v="170" actId="255"/>
        <pc:sldMkLst>
          <pc:docMk/>
          <pc:sldMk cId="1340163476" sldId="268"/>
        </pc:sldMkLst>
        <pc:spChg chg="mod">
          <ac:chgData name="Erica Morgan" userId="39ed17eb-1fe1-4e30-9f9d-69b034d5bc77" providerId="ADAL" clId="{2AF39037-D003-455F-8713-B99E398FEADC}" dt="2021-09-15T13:41:04.184" v="170" actId="255"/>
          <ac:spMkLst>
            <pc:docMk/>
            <pc:sldMk cId="1340163476" sldId="268"/>
            <ac:spMk id="2" creationId="{BDF04D94-FC92-4488-80E7-069526D368CB}"/>
          </ac:spMkLst>
        </pc:spChg>
      </pc:sldChg>
      <pc:sldChg chg="modSp mod modAnim">
        <pc:chgData name="Erica Morgan" userId="39ed17eb-1fe1-4e30-9f9d-69b034d5bc77" providerId="ADAL" clId="{2AF39037-D003-455F-8713-B99E398FEADC}" dt="2021-09-15T13:35:31.235" v="125" actId="255"/>
        <pc:sldMkLst>
          <pc:docMk/>
          <pc:sldMk cId="3722219461" sldId="278"/>
        </pc:sldMkLst>
        <pc:spChg chg="mod">
          <ac:chgData name="Erica Morgan" userId="39ed17eb-1fe1-4e30-9f9d-69b034d5bc77" providerId="ADAL" clId="{2AF39037-D003-455F-8713-B99E398FEADC}" dt="2021-09-15T13:35:31.235" v="125" actId="255"/>
          <ac:spMkLst>
            <pc:docMk/>
            <pc:sldMk cId="3722219461" sldId="278"/>
            <ac:spMk id="2" creationId="{BDF04D94-FC92-4488-80E7-069526D368CB}"/>
          </ac:spMkLst>
        </pc:spChg>
        <pc:spChg chg="mod">
          <ac:chgData name="Erica Morgan" userId="39ed17eb-1fe1-4e30-9f9d-69b034d5bc77" providerId="ADAL" clId="{2AF39037-D003-455F-8713-B99E398FEADC}" dt="2021-09-15T13:34:48.460" v="124" actId="1076"/>
          <ac:spMkLst>
            <pc:docMk/>
            <pc:sldMk cId="3722219461" sldId="278"/>
            <ac:spMk id="9" creationId="{B9E4618E-B4E8-4B21-AC76-23B19EE3371B}"/>
          </ac:spMkLst>
        </pc:spChg>
      </pc:sldChg>
      <pc:sldChg chg="modSp">
        <pc:chgData name="Erica Morgan" userId="39ed17eb-1fe1-4e30-9f9d-69b034d5bc77" providerId="ADAL" clId="{2AF39037-D003-455F-8713-B99E398FEADC}" dt="2021-09-15T13:35:45.214" v="126" actId="255"/>
        <pc:sldMkLst>
          <pc:docMk/>
          <pc:sldMk cId="1414215292" sldId="279"/>
        </pc:sldMkLst>
        <pc:spChg chg="mod">
          <ac:chgData name="Erica Morgan" userId="39ed17eb-1fe1-4e30-9f9d-69b034d5bc77" providerId="ADAL" clId="{2AF39037-D003-455F-8713-B99E398FEADC}" dt="2021-09-15T13:35:45.214" v="126" actId="255"/>
          <ac:spMkLst>
            <pc:docMk/>
            <pc:sldMk cId="1414215292" sldId="279"/>
            <ac:spMk id="9" creationId="{B9E4618E-B4E8-4B21-AC76-23B19EE3371B}"/>
          </ac:spMkLst>
        </pc:spChg>
      </pc:sldChg>
      <pc:sldChg chg="modSp">
        <pc:chgData name="Erica Morgan" userId="39ed17eb-1fe1-4e30-9f9d-69b034d5bc77" providerId="ADAL" clId="{2AF39037-D003-455F-8713-B99E398FEADC}" dt="2021-09-15T13:36:10.648" v="130" actId="255"/>
        <pc:sldMkLst>
          <pc:docMk/>
          <pc:sldMk cId="4112696071" sldId="281"/>
        </pc:sldMkLst>
        <pc:spChg chg="mod">
          <ac:chgData name="Erica Morgan" userId="39ed17eb-1fe1-4e30-9f9d-69b034d5bc77" providerId="ADAL" clId="{2AF39037-D003-455F-8713-B99E398FEADC}" dt="2021-09-15T13:36:10.648" v="130" actId="255"/>
          <ac:spMkLst>
            <pc:docMk/>
            <pc:sldMk cId="4112696071" sldId="281"/>
            <ac:spMk id="9" creationId="{B9E4618E-B4E8-4B21-AC76-23B19EE3371B}"/>
          </ac:spMkLst>
        </pc:spChg>
      </pc:sldChg>
      <pc:sldChg chg="modSp mod">
        <pc:chgData name="Erica Morgan" userId="39ed17eb-1fe1-4e30-9f9d-69b034d5bc77" providerId="ADAL" clId="{2AF39037-D003-455F-8713-B99E398FEADC}" dt="2021-09-15T13:36:43.253" v="135" actId="1076"/>
        <pc:sldMkLst>
          <pc:docMk/>
          <pc:sldMk cId="3566680741" sldId="283"/>
        </pc:sldMkLst>
        <pc:spChg chg="mod">
          <ac:chgData name="Erica Morgan" userId="39ed17eb-1fe1-4e30-9f9d-69b034d5bc77" providerId="ADAL" clId="{2AF39037-D003-455F-8713-B99E398FEADC}" dt="2021-09-15T13:36:43.253" v="135" actId="1076"/>
          <ac:spMkLst>
            <pc:docMk/>
            <pc:sldMk cId="3566680741" sldId="283"/>
            <ac:spMk id="9" creationId="{B9E4618E-B4E8-4B21-AC76-23B19EE3371B}"/>
          </ac:spMkLst>
        </pc:spChg>
      </pc:sldChg>
      <pc:sldChg chg="modSp mod">
        <pc:chgData name="Erica Morgan" userId="39ed17eb-1fe1-4e30-9f9d-69b034d5bc77" providerId="ADAL" clId="{2AF39037-D003-455F-8713-B99E398FEADC}" dt="2021-09-15T13:36:32.268" v="133" actId="1076"/>
        <pc:sldMkLst>
          <pc:docMk/>
          <pc:sldMk cId="227116695" sldId="284"/>
        </pc:sldMkLst>
        <pc:spChg chg="mod">
          <ac:chgData name="Erica Morgan" userId="39ed17eb-1fe1-4e30-9f9d-69b034d5bc77" providerId="ADAL" clId="{2AF39037-D003-455F-8713-B99E398FEADC}" dt="2021-09-15T13:36:32.268" v="133" actId="1076"/>
          <ac:spMkLst>
            <pc:docMk/>
            <pc:sldMk cId="227116695" sldId="284"/>
            <ac:spMk id="2" creationId="{BDF04D94-FC92-4488-80E7-069526D368CB}"/>
          </ac:spMkLst>
        </pc:spChg>
        <pc:spChg chg="mod">
          <ac:chgData name="Erica Morgan" userId="39ed17eb-1fe1-4e30-9f9d-69b034d5bc77" providerId="ADAL" clId="{2AF39037-D003-455F-8713-B99E398FEADC}" dt="2021-09-15T13:36:23.743" v="131" actId="255"/>
          <ac:spMkLst>
            <pc:docMk/>
            <pc:sldMk cId="227116695" sldId="284"/>
            <ac:spMk id="9" creationId="{B9E4618E-B4E8-4B21-AC76-23B19EE3371B}"/>
          </ac:spMkLst>
        </pc:spChg>
      </pc:sldChg>
      <pc:sldChg chg="modSp mod">
        <pc:chgData name="Erica Morgan" userId="39ed17eb-1fe1-4e30-9f9d-69b034d5bc77" providerId="ADAL" clId="{2AF39037-D003-455F-8713-B99E398FEADC}" dt="2021-09-15T13:37:46.316" v="141" actId="1076"/>
        <pc:sldMkLst>
          <pc:docMk/>
          <pc:sldMk cId="4124911901" sldId="285"/>
        </pc:sldMkLst>
        <pc:spChg chg="mod">
          <ac:chgData name="Erica Morgan" userId="39ed17eb-1fe1-4e30-9f9d-69b034d5bc77" providerId="ADAL" clId="{2AF39037-D003-455F-8713-B99E398FEADC}" dt="2021-09-15T13:37:46.316" v="141" actId="1076"/>
          <ac:spMkLst>
            <pc:docMk/>
            <pc:sldMk cId="4124911901" sldId="285"/>
            <ac:spMk id="9" creationId="{B9E4618E-B4E8-4B21-AC76-23B19EE3371B}"/>
          </ac:spMkLst>
        </pc:spChg>
      </pc:sldChg>
      <pc:sldChg chg="modSp mod">
        <pc:chgData name="Erica Morgan" userId="39ed17eb-1fe1-4e30-9f9d-69b034d5bc77" providerId="ADAL" clId="{2AF39037-D003-455F-8713-B99E398FEADC}" dt="2021-09-15T13:38:25.996" v="148" actId="1076"/>
        <pc:sldMkLst>
          <pc:docMk/>
          <pc:sldMk cId="1624657790" sldId="288"/>
        </pc:sldMkLst>
        <pc:spChg chg="mod">
          <ac:chgData name="Erica Morgan" userId="39ed17eb-1fe1-4e30-9f9d-69b034d5bc77" providerId="ADAL" clId="{2AF39037-D003-455F-8713-B99E398FEADC}" dt="2021-09-15T13:38:25.996" v="148" actId="1076"/>
          <ac:spMkLst>
            <pc:docMk/>
            <pc:sldMk cId="1624657790" sldId="288"/>
            <ac:spMk id="2" creationId="{BDF04D94-FC92-4488-80E7-069526D368CB}"/>
          </ac:spMkLst>
        </pc:spChg>
      </pc:sldChg>
      <pc:sldChg chg="modSp mod">
        <pc:chgData name="Erica Morgan" userId="39ed17eb-1fe1-4e30-9f9d-69b034d5bc77" providerId="ADAL" clId="{2AF39037-D003-455F-8713-B99E398FEADC}" dt="2021-09-15T13:38:39.578" v="150" actId="1076"/>
        <pc:sldMkLst>
          <pc:docMk/>
          <pc:sldMk cId="536417481" sldId="289"/>
        </pc:sldMkLst>
        <pc:spChg chg="mod">
          <ac:chgData name="Erica Morgan" userId="39ed17eb-1fe1-4e30-9f9d-69b034d5bc77" providerId="ADAL" clId="{2AF39037-D003-455F-8713-B99E398FEADC}" dt="2021-09-15T13:38:39.578" v="150" actId="1076"/>
          <ac:spMkLst>
            <pc:docMk/>
            <pc:sldMk cId="536417481" sldId="289"/>
            <ac:spMk id="9" creationId="{B9E4618E-B4E8-4B21-AC76-23B19EE3371B}"/>
          </ac:spMkLst>
        </pc:spChg>
      </pc:sldChg>
      <pc:sldChg chg="modSp mod">
        <pc:chgData name="Erica Morgan" userId="39ed17eb-1fe1-4e30-9f9d-69b034d5bc77" providerId="ADAL" clId="{2AF39037-D003-455F-8713-B99E398FEADC}" dt="2021-09-15T13:41:33.884" v="172" actId="207"/>
        <pc:sldMkLst>
          <pc:docMk/>
          <pc:sldMk cId="1345001148" sldId="290"/>
        </pc:sldMkLst>
        <pc:spChg chg="mod">
          <ac:chgData name="Erica Morgan" userId="39ed17eb-1fe1-4e30-9f9d-69b034d5bc77" providerId="ADAL" clId="{2AF39037-D003-455F-8713-B99E398FEADC}" dt="2021-09-15T13:41:33.884" v="172" actId="207"/>
          <ac:spMkLst>
            <pc:docMk/>
            <pc:sldMk cId="1345001148" sldId="290"/>
            <ac:spMk id="2" creationId="{13A3BA34-3D18-4182-A453-80316085462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1CEAC-4E11-4D2B-8D0A-450DC2E835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1B63AF4-E525-4BB2-BC04-4E92FB8D83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E39A72-8E18-40F5-B676-21DF10FBE7AF}"/>
              </a:ext>
            </a:extLst>
          </p:cNvPr>
          <p:cNvSpPr>
            <a:spLocks noGrp="1"/>
          </p:cNvSpPr>
          <p:nvPr>
            <p:ph type="dt" sz="half" idx="10"/>
          </p:nvPr>
        </p:nvSpPr>
        <p:spPr/>
        <p:txBody>
          <a:bodyPr/>
          <a:lstStyle/>
          <a:p>
            <a:fld id="{EBAD5980-CF36-4E8D-9D4B-B7E5B37061A4}" type="datetimeFigureOut">
              <a:rPr lang="en-GB" smtClean="0"/>
              <a:t>15/09/2021</a:t>
            </a:fld>
            <a:endParaRPr lang="en-GB"/>
          </a:p>
        </p:txBody>
      </p:sp>
      <p:sp>
        <p:nvSpPr>
          <p:cNvPr id="5" name="Footer Placeholder 4">
            <a:extLst>
              <a:ext uri="{FF2B5EF4-FFF2-40B4-BE49-F238E27FC236}">
                <a16:creationId xmlns:a16="http://schemas.microsoft.com/office/drawing/2014/main" id="{36412F0B-21D8-4321-AE86-7A07993346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937F85-0218-49CD-B242-224559DE265A}"/>
              </a:ext>
            </a:extLst>
          </p:cNvPr>
          <p:cNvSpPr>
            <a:spLocks noGrp="1"/>
          </p:cNvSpPr>
          <p:nvPr>
            <p:ph type="sldNum" sz="quarter" idx="12"/>
          </p:nvPr>
        </p:nvSpPr>
        <p:spPr/>
        <p:txBody>
          <a:bodyPr/>
          <a:lstStyle/>
          <a:p>
            <a:fld id="{57CAA56D-0F7D-4FC3-A461-F31F61D2D72F}" type="slidenum">
              <a:rPr lang="en-GB" smtClean="0"/>
              <a:t>‹#›</a:t>
            </a:fld>
            <a:endParaRPr lang="en-GB"/>
          </a:p>
        </p:txBody>
      </p:sp>
    </p:spTree>
    <p:extLst>
      <p:ext uri="{BB962C8B-B14F-4D97-AF65-F5344CB8AC3E}">
        <p14:creationId xmlns:p14="http://schemas.microsoft.com/office/powerpoint/2010/main" val="325850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EC63-61DC-4197-A023-CDF679491E6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146A15-3DDD-410B-A359-991132B66C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A54670-3320-490E-880E-C73D9DF04860}"/>
              </a:ext>
            </a:extLst>
          </p:cNvPr>
          <p:cNvSpPr>
            <a:spLocks noGrp="1"/>
          </p:cNvSpPr>
          <p:nvPr>
            <p:ph type="dt" sz="half" idx="10"/>
          </p:nvPr>
        </p:nvSpPr>
        <p:spPr/>
        <p:txBody>
          <a:bodyPr/>
          <a:lstStyle/>
          <a:p>
            <a:fld id="{EBAD5980-CF36-4E8D-9D4B-B7E5B37061A4}" type="datetimeFigureOut">
              <a:rPr lang="en-GB" smtClean="0"/>
              <a:t>15/09/2021</a:t>
            </a:fld>
            <a:endParaRPr lang="en-GB"/>
          </a:p>
        </p:txBody>
      </p:sp>
      <p:sp>
        <p:nvSpPr>
          <p:cNvPr id="5" name="Footer Placeholder 4">
            <a:extLst>
              <a:ext uri="{FF2B5EF4-FFF2-40B4-BE49-F238E27FC236}">
                <a16:creationId xmlns:a16="http://schemas.microsoft.com/office/drawing/2014/main" id="{5979E4C6-ACBE-465B-80D9-102A370546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4C7B89-CD03-4D55-9088-9D4FA9CD37EC}"/>
              </a:ext>
            </a:extLst>
          </p:cNvPr>
          <p:cNvSpPr>
            <a:spLocks noGrp="1"/>
          </p:cNvSpPr>
          <p:nvPr>
            <p:ph type="sldNum" sz="quarter" idx="12"/>
          </p:nvPr>
        </p:nvSpPr>
        <p:spPr/>
        <p:txBody>
          <a:bodyPr/>
          <a:lstStyle/>
          <a:p>
            <a:fld id="{57CAA56D-0F7D-4FC3-A461-F31F61D2D72F}" type="slidenum">
              <a:rPr lang="en-GB" smtClean="0"/>
              <a:t>‹#›</a:t>
            </a:fld>
            <a:endParaRPr lang="en-GB"/>
          </a:p>
        </p:txBody>
      </p:sp>
    </p:spTree>
    <p:extLst>
      <p:ext uri="{BB962C8B-B14F-4D97-AF65-F5344CB8AC3E}">
        <p14:creationId xmlns:p14="http://schemas.microsoft.com/office/powerpoint/2010/main" val="2792903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C952B-15E2-42B9-BC75-AA7045C3A5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5AACB8-FA53-4BCF-9F03-33F56AB62A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1642E4-2232-4E49-8690-032ECA8A8CAE}"/>
              </a:ext>
            </a:extLst>
          </p:cNvPr>
          <p:cNvSpPr>
            <a:spLocks noGrp="1"/>
          </p:cNvSpPr>
          <p:nvPr>
            <p:ph type="dt" sz="half" idx="10"/>
          </p:nvPr>
        </p:nvSpPr>
        <p:spPr/>
        <p:txBody>
          <a:bodyPr/>
          <a:lstStyle/>
          <a:p>
            <a:fld id="{EBAD5980-CF36-4E8D-9D4B-B7E5B37061A4}" type="datetimeFigureOut">
              <a:rPr lang="en-GB" smtClean="0"/>
              <a:t>15/09/2021</a:t>
            </a:fld>
            <a:endParaRPr lang="en-GB"/>
          </a:p>
        </p:txBody>
      </p:sp>
      <p:sp>
        <p:nvSpPr>
          <p:cNvPr id="5" name="Footer Placeholder 4">
            <a:extLst>
              <a:ext uri="{FF2B5EF4-FFF2-40B4-BE49-F238E27FC236}">
                <a16:creationId xmlns:a16="http://schemas.microsoft.com/office/drawing/2014/main" id="{512D9E7F-15AF-4F45-BA6E-0CDC4518F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3F0933-6757-4433-B1D1-B35440C77F62}"/>
              </a:ext>
            </a:extLst>
          </p:cNvPr>
          <p:cNvSpPr>
            <a:spLocks noGrp="1"/>
          </p:cNvSpPr>
          <p:nvPr>
            <p:ph type="sldNum" sz="quarter" idx="12"/>
          </p:nvPr>
        </p:nvSpPr>
        <p:spPr/>
        <p:txBody>
          <a:bodyPr/>
          <a:lstStyle/>
          <a:p>
            <a:fld id="{57CAA56D-0F7D-4FC3-A461-F31F61D2D72F}" type="slidenum">
              <a:rPr lang="en-GB" smtClean="0"/>
              <a:t>‹#›</a:t>
            </a:fld>
            <a:endParaRPr lang="en-GB"/>
          </a:p>
        </p:txBody>
      </p:sp>
    </p:spTree>
    <p:extLst>
      <p:ext uri="{BB962C8B-B14F-4D97-AF65-F5344CB8AC3E}">
        <p14:creationId xmlns:p14="http://schemas.microsoft.com/office/powerpoint/2010/main" val="969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6B5D-B1A2-4CAF-8B7A-DE53809781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BE62CB-A24B-460D-9275-49C879E4AF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721404-3A1C-4136-83BE-3E5BCF4EBBFD}"/>
              </a:ext>
            </a:extLst>
          </p:cNvPr>
          <p:cNvSpPr>
            <a:spLocks noGrp="1"/>
          </p:cNvSpPr>
          <p:nvPr>
            <p:ph type="dt" sz="half" idx="10"/>
          </p:nvPr>
        </p:nvSpPr>
        <p:spPr/>
        <p:txBody>
          <a:bodyPr/>
          <a:lstStyle/>
          <a:p>
            <a:fld id="{EBAD5980-CF36-4E8D-9D4B-B7E5B37061A4}" type="datetimeFigureOut">
              <a:rPr lang="en-GB" smtClean="0"/>
              <a:t>15/09/2021</a:t>
            </a:fld>
            <a:endParaRPr lang="en-GB"/>
          </a:p>
        </p:txBody>
      </p:sp>
      <p:sp>
        <p:nvSpPr>
          <p:cNvPr id="5" name="Footer Placeholder 4">
            <a:extLst>
              <a:ext uri="{FF2B5EF4-FFF2-40B4-BE49-F238E27FC236}">
                <a16:creationId xmlns:a16="http://schemas.microsoft.com/office/drawing/2014/main" id="{D7BC05D3-9D73-44C3-A2D1-1316DD2090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1A41F0-F76F-45E2-8BDA-9C1569AA65DF}"/>
              </a:ext>
            </a:extLst>
          </p:cNvPr>
          <p:cNvSpPr>
            <a:spLocks noGrp="1"/>
          </p:cNvSpPr>
          <p:nvPr>
            <p:ph type="sldNum" sz="quarter" idx="12"/>
          </p:nvPr>
        </p:nvSpPr>
        <p:spPr/>
        <p:txBody>
          <a:bodyPr/>
          <a:lstStyle/>
          <a:p>
            <a:fld id="{57CAA56D-0F7D-4FC3-A461-F31F61D2D72F}" type="slidenum">
              <a:rPr lang="en-GB" smtClean="0"/>
              <a:t>‹#›</a:t>
            </a:fld>
            <a:endParaRPr lang="en-GB"/>
          </a:p>
        </p:txBody>
      </p:sp>
    </p:spTree>
    <p:extLst>
      <p:ext uri="{BB962C8B-B14F-4D97-AF65-F5344CB8AC3E}">
        <p14:creationId xmlns:p14="http://schemas.microsoft.com/office/powerpoint/2010/main" val="17000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6387-79CE-47AB-A4F4-0C41CCE647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A5D5C68-F710-4D4D-9B20-DC4DD6DE15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E4A627-5FA8-4591-B7AE-27BF2409E91E}"/>
              </a:ext>
            </a:extLst>
          </p:cNvPr>
          <p:cNvSpPr>
            <a:spLocks noGrp="1"/>
          </p:cNvSpPr>
          <p:nvPr>
            <p:ph type="dt" sz="half" idx="10"/>
          </p:nvPr>
        </p:nvSpPr>
        <p:spPr/>
        <p:txBody>
          <a:bodyPr/>
          <a:lstStyle/>
          <a:p>
            <a:fld id="{EBAD5980-CF36-4E8D-9D4B-B7E5B37061A4}" type="datetimeFigureOut">
              <a:rPr lang="en-GB" smtClean="0"/>
              <a:t>15/09/2021</a:t>
            </a:fld>
            <a:endParaRPr lang="en-GB"/>
          </a:p>
        </p:txBody>
      </p:sp>
      <p:sp>
        <p:nvSpPr>
          <p:cNvPr id="5" name="Footer Placeholder 4">
            <a:extLst>
              <a:ext uri="{FF2B5EF4-FFF2-40B4-BE49-F238E27FC236}">
                <a16:creationId xmlns:a16="http://schemas.microsoft.com/office/drawing/2014/main" id="{82B9151C-E8EC-490A-80FF-272966121E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4BC559-017E-4A43-B36D-B63EA4246BE3}"/>
              </a:ext>
            </a:extLst>
          </p:cNvPr>
          <p:cNvSpPr>
            <a:spLocks noGrp="1"/>
          </p:cNvSpPr>
          <p:nvPr>
            <p:ph type="sldNum" sz="quarter" idx="12"/>
          </p:nvPr>
        </p:nvSpPr>
        <p:spPr/>
        <p:txBody>
          <a:bodyPr/>
          <a:lstStyle/>
          <a:p>
            <a:fld id="{57CAA56D-0F7D-4FC3-A461-F31F61D2D72F}" type="slidenum">
              <a:rPr lang="en-GB" smtClean="0"/>
              <a:t>‹#›</a:t>
            </a:fld>
            <a:endParaRPr lang="en-GB"/>
          </a:p>
        </p:txBody>
      </p:sp>
    </p:spTree>
    <p:extLst>
      <p:ext uri="{BB962C8B-B14F-4D97-AF65-F5344CB8AC3E}">
        <p14:creationId xmlns:p14="http://schemas.microsoft.com/office/powerpoint/2010/main" val="125747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CA83A-BAB3-4763-ABB6-BA23AAAFC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3E987E-7009-401F-8636-BBC7FC2189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D1350BD-BBE0-4FD8-969F-FD7F111F08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5D5D070-A5E6-48D8-AB85-CDAA35A4DC40}"/>
              </a:ext>
            </a:extLst>
          </p:cNvPr>
          <p:cNvSpPr>
            <a:spLocks noGrp="1"/>
          </p:cNvSpPr>
          <p:nvPr>
            <p:ph type="dt" sz="half" idx="10"/>
          </p:nvPr>
        </p:nvSpPr>
        <p:spPr/>
        <p:txBody>
          <a:bodyPr/>
          <a:lstStyle/>
          <a:p>
            <a:fld id="{EBAD5980-CF36-4E8D-9D4B-B7E5B37061A4}" type="datetimeFigureOut">
              <a:rPr lang="en-GB" smtClean="0"/>
              <a:t>15/09/2021</a:t>
            </a:fld>
            <a:endParaRPr lang="en-GB"/>
          </a:p>
        </p:txBody>
      </p:sp>
      <p:sp>
        <p:nvSpPr>
          <p:cNvPr id="6" name="Footer Placeholder 5">
            <a:extLst>
              <a:ext uri="{FF2B5EF4-FFF2-40B4-BE49-F238E27FC236}">
                <a16:creationId xmlns:a16="http://schemas.microsoft.com/office/drawing/2014/main" id="{802A3E86-434E-4B7C-AF2F-B41FF0EE8B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671FCD-6891-4AD5-B05D-531D6D18D1AF}"/>
              </a:ext>
            </a:extLst>
          </p:cNvPr>
          <p:cNvSpPr>
            <a:spLocks noGrp="1"/>
          </p:cNvSpPr>
          <p:nvPr>
            <p:ph type="sldNum" sz="quarter" idx="12"/>
          </p:nvPr>
        </p:nvSpPr>
        <p:spPr/>
        <p:txBody>
          <a:bodyPr/>
          <a:lstStyle/>
          <a:p>
            <a:fld id="{57CAA56D-0F7D-4FC3-A461-F31F61D2D72F}" type="slidenum">
              <a:rPr lang="en-GB" smtClean="0"/>
              <a:t>‹#›</a:t>
            </a:fld>
            <a:endParaRPr lang="en-GB"/>
          </a:p>
        </p:txBody>
      </p:sp>
    </p:spTree>
    <p:extLst>
      <p:ext uri="{BB962C8B-B14F-4D97-AF65-F5344CB8AC3E}">
        <p14:creationId xmlns:p14="http://schemas.microsoft.com/office/powerpoint/2010/main" val="517388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2D30-1730-4DAF-B34F-C833C50A223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C998F6-2F97-4DFE-9A4C-D616653EB9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707E16-AB91-4694-9C58-D87EF1C0B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5E3162B-8555-4DE7-9FB7-E7DA3C36D8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80397C-A77E-4976-89AC-EC3CD71922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4BEE592-FA59-4892-9D12-3661E4ACE182}"/>
              </a:ext>
            </a:extLst>
          </p:cNvPr>
          <p:cNvSpPr>
            <a:spLocks noGrp="1"/>
          </p:cNvSpPr>
          <p:nvPr>
            <p:ph type="dt" sz="half" idx="10"/>
          </p:nvPr>
        </p:nvSpPr>
        <p:spPr/>
        <p:txBody>
          <a:bodyPr/>
          <a:lstStyle/>
          <a:p>
            <a:fld id="{EBAD5980-CF36-4E8D-9D4B-B7E5B37061A4}" type="datetimeFigureOut">
              <a:rPr lang="en-GB" smtClean="0"/>
              <a:t>15/09/2021</a:t>
            </a:fld>
            <a:endParaRPr lang="en-GB"/>
          </a:p>
        </p:txBody>
      </p:sp>
      <p:sp>
        <p:nvSpPr>
          <p:cNvPr id="8" name="Footer Placeholder 7">
            <a:extLst>
              <a:ext uri="{FF2B5EF4-FFF2-40B4-BE49-F238E27FC236}">
                <a16:creationId xmlns:a16="http://schemas.microsoft.com/office/drawing/2014/main" id="{A93EFD40-1D9F-4DBB-AD46-8B4297E425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129C97-15EE-4FA7-8C7F-A2120732CC80}"/>
              </a:ext>
            </a:extLst>
          </p:cNvPr>
          <p:cNvSpPr>
            <a:spLocks noGrp="1"/>
          </p:cNvSpPr>
          <p:nvPr>
            <p:ph type="sldNum" sz="quarter" idx="12"/>
          </p:nvPr>
        </p:nvSpPr>
        <p:spPr/>
        <p:txBody>
          <a:bodyPr/>
          <a:lstStyle/>
          <a:p>
            <a:fld id="{57CAA56D-0F7D-4FC3-A461-F31F61D2D72F}" type="slidenum">
              <a:rPr lang="en-GB" smtClean="0"/>
              <a:t>‹#›</a:t>
            </a:fld>
            <a:endParaRPr lang="en-GB"/>
          </a:p>
        </p:txBody>
      </p:sp>
    </p:spTree>
    <p:extLst>
      <p:ext uri="{BB962C8B-B14F-4D97-AF65-F5344CB8AC3E}">
        <p14:creationId xmlns:p14="http://schemas.microsoft.com/office/powerpoint/2010/main" val="1885946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90DD8-7F8E-480C-BDDC-D4CB50F53D5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A5E3B48-16E5-4CC8-8E43-4C97B6667DF6}"/>
              </a:ext>
            </a:extLst>
          </p:cNvPr>
          <p:cNvSpPr>
            <a:spLocks noGrp="1"/>
          </p:cNvSpPr>
          <p:nvPr>
            <p:ph type="dt" sz="half" idx="10"/>
          </p:nvPr>
        </p:nvSpPr>
        <p:spPr/>
        <p:txBody>
          <a:bodyPr/>
          <a:lstStyle/>
          <a:p>
            <a:fld id="{EBAD5980-CF36-4E8D-9D4B-B7E5B37061A4}" type="datetimeFigureOut">
              <a:rPr lang="en-GB" smtClean="0"/>
              <a:t>15/09/2021</a:t>
            </a:fld>
            <a:endParaRPr lang="en-GB"/>
          </a:p>
        </p:txBody>
      </p:sp>
      <p:sp>
        <p:nvSpPr>
          <p:cNvPr id="4" name="Footer Placeholder 3">
            <a:extLst>
              <a:ext uri="{FF2B5EF4-FFF2-40B4-BE49-F238E27FC236}">
                <a16:creationId xmlns:a16="http://schemas.microsoft.com/office/drawing/2014/main" id="{DB0F6308-756A-40F5-9CC5-57660E58E55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AB906A6-6F19-4106-BA6A-A4060B495F0F}"/>
              </a:ext>
            </a:extLst>
          </p:cNvPr>
          <p:cNvSpPr>
            <a:spLocks noGrp="1"/>
          </p:cNvSpPr>
          <p:nvPr>
            <p:ph type="sldNum" sz="quarter" idx="12"/>
          </p:nvPr>
        </p:nvSpPr>
        <p:spPr/>
        <p:txBody>
          <a:bodyPr/>
          <a:lstStyle/>
          <a:p>
            <a:fld id="{57CAA56D-0F7D-4FC3-A461-F31F61D2D72F}" type="slidenum">
              <a:rPr lang="en-GB" smtClean="0"/>
              <a:t>‹#›</a:t>
            </a:fld>
            <a:endParaRPr lang="en-GB"/>
          </a:p>
        </p:txBody>
      </p:sp>
    </p:spTree>
    <p:extLst>
      <p:ext uri="{BB962C8B-B14F-4D97-AF65-F5344CB8AC3E}">
        <p14:creationId xmlns:p14="http://schemas.microsoft.com/office/powerpoint/2010/main" val="2289166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F8331-0762-4635-87BC-208CBFA11502}"/>
              </a:ext>
            </a:extLst>
          </p:cNvPr>
          <p:cNvSpPr>
            <a:spLocks noGrp="1"/>
          </p:cNvSpPr>
          <p:nvPr>
            <p:ph type="dt" sz="half" idx="10"/>
          </p:nvPr>
        </p:nvSpPr>
        <p:spPr/>
        <p:txBody>
          <a:bodyPr/>
          <a:lstStyle/>
          <a:p>
            <a:fld id="{EBAD5980-CF36-4E8D-9D4B-B7E5B37061A4}" type="datetimeFigureOut">
              <a:rPr lang="en-GB" smtClean="0"/>
              <a:t>15/09/2021</a:t>
            </a:fld>
            <a:endParaRPr lang="en-GB"/>
          </a:p>
        </p:txBody>
      </p:sp>
      <p:sp>
        <p:nvSpPr>
          <p:cNvPr id="3" name="Footer Placeholder 2">
            <a:extLst>
              <a:ext uri="{FF2B5EF4-FFF2-40B4-BE49-F238E27FC236}">
                <a16:creationId xmlns:a16="http://schemas.microsoft.com/office/drawing/2014/main" id="{3875B227-8E39-4DFB-8157-52B0A63945F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259981-8B25-4F6F-9049-A15DB92D691F}"/>
              </a:ext>
            </a:extLst>
          </p:cNvPr>
          <p:cNvSpPr>
            <a:spLocks noGrp="1"/>
          </p:cNvSpPr>
          <p:nvPr>
            <p:ph type="sldNum" sz="quarter" idx="12"/>
          </p:nvPr>
        </p:nvSpPr>
        <p:spPr/>
        <p:txBody>
          <a:bodyPr/>
          <a:lstStyle/>
          <a:p>
            <a:fld id="{57CAA56D-0F7D-4FC3-A461-F31F61D2D72F}" type="slidenum">
              <a:rPr lang="en-GB" smtClean="0"/>
              <a:t>‹#›</a:t>
            </a:fld>
            <a:endParaRPr lang="en-GB"/>
          </a:p>
        </p:txBody>
      </p:sp>
    </p:spTree>
    <p:extLst>
      <p:ext uri="{BB962C8B-B14F-4D97-AF65-F5344CB8AC3E}">
        <p14:creationId xmlns:p14="http://schemas.microsoft.com/office/powerpoint/2010/main" val="335992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8BC6A-BA18-427A-AC65-38FDA534DA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2E299-A3CE-4D46-BF5C-87069F0119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80EB2F-9F80-4208-B0A6-6466A0AA3F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C6B756-619E-4FE1-8A17-BF10506DE509}"/>
              </a:ext>
            </a:extLst>
          </p:cNvPr>
          <p:cNvSpPr>
            <a:spLocks noGrp="1"/>
          </p:cNvSpPr>
          <p:nvPr>
            <p:ph type="dt" sz="half" idx="10"/>
          </p:nvPr>
        </p:nvSpPr>
        <p:spPr/>
        <p:txBody>
          <a:bodyPr/>
          <a:lstStyle/>
          <a:p>
            <a:fld id="{EBAD5980-CF36-4E8D-9D4B-B7E5B37061A4}" type="datetimeFigureOut">
              <a:rPr lang="en-GB" smtClean="0"/>
              <a:t>15/09/2021</a:t>
            </a:fld>
            <a:endParaRPr lang="en-GB"/>
          </a:p>
        </p:txBody>
      </p:sp>
      <p:sp>
        <p:nvSpPr>
          <p:cNvPr id="6" name="Footer Placeholder 5">
            <a:extLst>
              <a:ext uri="{FF2B5EF4-FFF2-40B4-BE49-F238E27FC236}">
                <a16:creationId xmlns:a16="http://schemas.microsoft.com/office/drawing/2014/main" id="{37AC4EDE-9C54-415C-A428-6884D70903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8B5FE8-C202-4DAF-B10B-E8757EA0B086}"/>
              </a:ext>
            </a:extLst>
          </p:cNvPr>
          <p:cNvSpPr>
            <a:spLocks noGrp="1"/>
          </p:cNvSpPr>
          <p:nvPr>
            <p:ph type="sldNum" sz="quarter" idx="12"/>
          </p:nvPr>
        </p:nvSpPr>
        <p:spPr/>
        <p:txBody>
          <a:bodyPr/>
          <a:lstStyle/>
          <a:p>
            <a:fld id="{57CAA56D-0F7D-4FC3-A461-F31F61D2D72F}" type="slidenum">
              <a:rPr lang="en-GB" smtClean="0"/>
              <a:t>‹#›</a:t>
            </a:fld>
            <a:endParaRPr lang="en-GB"/>
          </a:p>
        </p:txBody>
      </p:sp>
    </p:spTree>
    <p:extLst>
      <p:ext uri="{BB962C8B-B14F-4D97-AF65-F5344CB8AC3E}">
        <p14:creationId xmlns:p14="http://schemas.microsoft.com/office/powerpoint/2010/main" val="2153887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BABF4-2E93-41C0-9926-26D2C53F2B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D9507F2-73D4-42E4-A582-86B5CD63D4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B342C18-F298-410D-BCD4-26A7EACAA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BE3131-73A8-425F-9372-8AA06AC1C257}"/>
              </a:ext>
            </a:extLst>
          </p:cNvPr>
          <p:cNvSpPr>
            <a:spLocks noGrp="1"/>
          </p:cNvSpPr>
          <p:nvPr>
            <p:ph type="dt" sz="half" idx="10"/>
          </p:nvPr>
        </p:nvSpPr>
        <p:spPr/>
        <p:txBody>
          <a:bodyPr/>
          <a:lstStyle/>
          <a:p>
            <a:fld id="{EBAD5980-CF36-4E8D-9D4B-B7E5B37061A4}" type="datetimeFigureOut">
              <a:rPr lang="en-GB" smtClean="0"/>
              <a:t>15/09/2021</a:t>
            </a:fld>
            <a:endParaRPr lang="en-GB"/>
          </a:p>
        </p:txBody>
      </p:sp>
      <p:sp>
        <p:nvSpPr>
          <p:cNvPr id="6" name="Footer Placeholder 5">
            <a:extLst>
              <a:ext uri="{FF2B5EF4-FFF2-40B4-BE49-F238E27FC236}">
                <a16:creationId xmlns:a16="http://schemas.microsoft.com/office/drawing/2014/main" id="{C9ECACF4-8322-45F4-923A-716EE02E4A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70498F-84A4-4654-802D-77D3AEFCC9DD}"/>
              </a:ext>
            </a:extLst>
          </p:cNvPr>
          <p:cNvSpPr>
            <a:spLocks noGrp="1"/>
          </p:cNvSpPr>
          <p:nvPr>
            <p:ph type="sldNum" sz="quarter" idx="12"/>
          </p:nvPr>
        </p:nvSpPr>
        <p:spPr/>
        <p:txBody>
          <a:bodyPr/>
          <a:lstStyle/>
          <a:p>
            <a:fld id="{57CAA56D-0F7D-4FC3-A461-F31F61D2D72F}" type="slidenum">
              <a:rPr lang="en-GB" smtClean="0"/>
              <a:t>‹#›</a:t>
            </a:fld>
            <a:endParaRPr lang="en-GB"/>
          </a:p>
        </p:txBody>
      </p:sp>
    </p:spTree>
    <p:extLst>
      <p:ext uri="{BB962C8B-B14F-4D97-AF65-F5344CB8AC3E}">
        <p14:creationId xmlns:p14="http://schemas.microsoft.com/office/powerpoint/2010/main" val="3880724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CB7879-8948-436B-AF2F-D091AEB6B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F80532-FEFC-4898-A439-3E84B2C406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E26465-64FB-437D-9EC6-83F6A2E395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AD5980-CF36-4E8D-9D4B-B7E5B37061A4}" type="datetimeFigureOut">
              <a:rPr lang="en-GB" smtClean="0"/>
              <a:t>15/09/2021</a:t>
            </a:fld>
            <a:endParaRPr lang="en-GB"/>
          </a:p>
        </p:txBody>
      </p:sp>
      <p:sp>
        <p:nvSpPr>
          <p:cNvPr id="5" name="Footer Placeholder 4">
            <a:extLst>
              <a:ext uri="{FF2B5EF4-FFF2-40B4-BE49-F238E27FC236}">
                <a16:creationId xmlns:a16="http://schemas.microsoft.com/office/drawing/2014/main" id="{B97EB4D5-46E2-499E-ACF2-3BBCF7C67B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6215E4F-6359-4A85-AB39-CBD7FB3A15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AA56D-0F7D-4FC3-A461-F31F61D2D72F}" type="slidenum">
              <a:rPr lang="en-GB" smtClean="0"/>
              <a:t>‹#›</a:t>
            </a:fld>
            <a:endParaRPr lang="en-GB"/>
          </a:p>
        </p:txBody>
      </p:sp>
    </p:spTree>
    <p:extLst>
      <p:ext uri="{BB962C8B-B14F-4D97-AF65-F5344CB8AC3E}">
        <p14:creationId xmlns:p14="http://schemas.microsoft.com/office/powerpoint/2010/main" val="1772370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bma.org.uk/pay-and-contracts/pay/other-doctors-pay-scales/medical-academics-pay-scales" TargetMode="External"/><Relationship Id="rId2" Type="http://schemas.openxmlformats.org/officeDocument/2006/relationships/hyperlink" Target="https://www.medschools.ac.uk/studying-medicine/making-an-application/work-experience" TargetMode="Externa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medsci.ox.ac.uk/study/graduateschool/supervisors/trish-greenhalgh"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phc.ox.ac.uk/team/laiba-husai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fulbright.org.uk/"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bbc.co.uk/programmes/b0b2kpm8"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futurumcareers.com/care-at-a-distance-adapting-during-the-pandemic"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futurumcareers.com/Trish-Greenhalgh-Laiba-Husain_activity-sheet.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gif"/></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Content Placeholder 4">
            <a:extLst>
              <a:ext uri="{FF2B5EF4-FFF2-40B4-BE49-F238E27FC236}">
                <a16:creationId xmlns:a16="http://schemas.microsoft.com/office/drawing/2014/main" id="{A7983C58-4DC1-4C5E-923B-24966607204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7815" b="78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9DFC666-64C7-4597-BC10-281AF65C4F69}"/>
              </a:ext>
            </a:extLst>
          </p:cNvPr>
          <p:cNvSpPr txBox="1"/>
          <p:nvPr/>
        </p:nvSpPr>
        <p:spPr>
          <a:xfrm>
            <a:off x="5943599" y="328751"/>
            <a:ext cx="5649251" cy="2369880"/>
          </a:xfrm>
          <a:prstGeom prst="rect">
            <a:avLst/>
          </a:prstGeom>
          <a:solidFill>
            <a:srgbClr val="FFCCFF">
              <a:alpha val="71000"/>
            </a:srgbClr>
          </a:solidFill>
        </p:spPr>
        <p:txBody>
          <a:bodyPr wrap="square" rtlCol="0">
            <a:spAutoFit/>
          </a:bodyPr>
          <a:lstStyle/>
          <a:p>
            <a:pPr algn="ctr"/>
            <a:r>
              <a:rPr lang="en-GB" sz="3200" b="0" i="0" u="none" strike="noStrike" baseline="0" dirty="0">
                <a:solidFill>
                  <a:srgbClr val="000000"/>
                </a:solidFill>
                <a:latin typeface="+mj-lt"/>
                <a:cs typeface="Calibri" panose="020F0502020204030204" pitchFamily="34" charset="0"/>
              </a:rPr>
              <a:t>ACADEMIC PRIMARY </a:t>
            </a:r>
          </a:p>
          <a:p>
            <a:pPr algn="ctr"/>
            <a:r>
              <a:rPr lang="en-GB" sz="3200" b="0" i="0" u="none" strike="noStrike" baseline="0" dirty="0">
                <a:solidFill>
                  <a:srgbClr val="000000"/>
                </a:solidFill>
                <a:latin typeface="+mj-lt"/>
                <a:cs typeface="Calibri" panose="020F0502020204030204" pitchFamily="34" charset="0"/>
              </a:rPr>
              <a:t>HEALTH CARE</a:t>
            </a:r>
            <a:r>
              <a:rPr lang="en-GB" sz="2800" b="0" i="0" u="none" strike="noStrike" baseline="0" dirty="0">
                <a:solidFill>
                  <a:srgbClr val="000000"/>
                </a:solidFill>
                <a:latin typeface="+mj-lt"/>
                <a:cs typeface="Calibri" panose="020F0502020204030204" pitchFamily="34" charset="0"/>
              </a:rPr>
              <a:t> </a:t>
            </a:r>
          </a:p>
          <a:p>
            <a:pPr algn="ctr"/>
            <a:r>
              <a:rPr lang="en-GB" sz="2800" b="0" i="0" u="none" strike="noStrike" baseline="0" dirty="0">
                <a:solidFill>
                  <a:schemeClr val="tx1">
                    <a:lumMod val="65000"/>
                    <a:lumOff val="35000"/>
                  </a:schemeClr>
                </a:solidFill>
                <a:latin typeface="+mj-lt"/>
                <a:cs typeface="Calibri" panose="020F0502020204030204" pitchFamily="34" charset="0"/>
              </a:rPr>
              <a:t>WITH </a:t>
            </a:r>
          </a:p>
          <a:p>
            <a:pPr algn="ctr"/>
            <a:r>
              <a:rPr lang="en-GB" sz="2800" b="0" i="0" u="none" strike="noStrike" baseline="0" dirty="0">
                <a:solidFill>
                  <a:schemeClr val="tx1">
                    <a:lumMod val="65000"/>
                    <a:lumOff val="35000"/>
                  </a:schemeClr>
                </a:solidFill>
                <a:latin typeface="+mj-lt"/>
                <a:cs typeface="Calibri" panose="020F0502020204030204" pitchFamily="34" charset="0"/>
              </a:rPr>
              <a:t>PROFESSOR TRISH GREENHALGH </a:t>
            </a:r>
          </a:p>
          <a:p>
            <a:pPr algn="ctr"/>
            <a:r>
              <a:rPr lang="en-GB" sz="2800" b="0" i="0" u="none" strike="noStrike" baseline="0" dirty="0">
                <a:solidFill>
                  <a:schemeClr val="tx1">
                    <a:lumMod val="65000"/>
                    <a:lumOff val="35000"/>
                  </a:schemeClr>
                </a:solidFill>
                <a:latin typeface="+mj-lt"/>
                <a:cs typeface="Calibri" panose="020F0502020204030204" pitchFamily="34" charset="0"/>
              </a:rPr>
              <a:t>AND LAIBA HUSAIN </a:t>
            </a:r>
            <a:endParaRPr lang="en-GB" sz="2800" dirty="0">
              <a:solidFill>
                <a:schemeClr val="tx1">
                  <a:lumMod val="65000"/>
                  <a:lumOff val="35000"/>
                </a:schemeClr>
              </a:solidFill>
              <a:latin typeface="+mj-lt"/>
              <a:cs typeface="Calibri" panose="020F0502020204030204" pitchFamily="34" charset="0"/>
            </a:endParaRPr>
          </a:p>
        </p:txBody>
      </p:sp>
    </p:spTree>
    <p:extLst>
      <p:ext uri="{BB962C8B-B14F-4D97-AF65-F5344CB8AC3E}">
        <p14:creationId xmlns:p14="http://schemas.microsoft.com/office/powerpoint/2010/main" val="2397632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459812" y="1554332"/>
            <a:ext cx="5363938" cy="4563122"/>
          </a:xfrm>
        </p:spPr>
        <p:txBody>
          <a:bodyPr anchor="t">
            <a:normAutofit/>
          </a:bodyPr>
          <a:lstStyle/>
          <a:p>
            <a:pPr marL="0" indent="0">
              <a:lnSpc>
                <a:spcPct val="100000"/>
              </a:lnSpc>
              <a:spcBef>
                <a:spcPts val="0"/>
              </a:spcBef>
              <a:buNone/>
            </a:pPr>
            <a:r>
              <a:rPr lang="en-GB" sz="1900" dirty="0">
                <a:solidFill>
                  <a:srgbClr val="006666"/>
                </a:solidFill>
                <a:latin typeface="Calibri Light" panose="020F0302020204030204" pitchFamily="34" charset="0"/>
                <a:cs typeface="Calibri Light" panose="020F0302020204030204" pitchFamily="34" charset="0"/>
              </a:rPr>
              <a:t>“Medical information is highly sensitive, and is rightly covered by data protection laws,” </a:t>
            </a:r>
            <a:r>
              <a:rPr lang="en-GB" sz="1900" dirty="0">
                <a:latin typeface="Calibri Light" panose="020F0302020204030204" pitchFamily="34" charset="0"/>
                <a:cs typeface="Calibri Light" panose="020F0302020204030204" pitchFamily="34" charset="0"/>
              </a:rPr>
              <a:t>says Trish. </a:t>
            </a:r>
            <a:r>
              <a:rPr lang="en-GB" sz="1900" dirty="0">
                <a:solidFill>
                  <a:srgbClr val="006666"/>
                </a:solidFill>
                <a:latin typeface="Calibri Light" panose="020F0302020204030204" pitchFamily="34" charset="0"/>
                <a:cs typeface="Calibri Light" panose="020F0302020204030204" pitchFamily="34" charset="0"/>
              </a:rPr>
              <a:t>“This means that compiling the datasets involves a lot of legal permissions, and special care to ensure no patient within the dataset can be identified with their name.”</a:t>
            </a:r>
          </a:p>
          <a:p>
            <a:pPr marL="0" indent="0">
              <a:lnSpc>
                <a:spcPct val="100000"/>
              </a:lnSpc>
              <a:spcBef>
                <a:spcPts val="0"/>
              </a:spcBef>
              <a:buNone/>
            </a:pPr>
            <a:endParaRPr lang="en-GB" sz="1900" dirty="0">
              <a:solidFill>
                <a:srgbClr val="595959"/>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900" dirty="0">
                <a:solidFill>
                  <a:srgbClr val="000000"/>
                </a:solidFill>
                <a:latin typeface="Calibri Light" panose="020F0302020204030204" pitchFamily="34" charset="0"/>
                <a:cs typeface="Calibri Light" panose="020F0302020204030204" pitchFamily="34" charset="0"/>
              </a:rPr>
              <a:t>Trish is interested in the role of an</a:t>
            </a:r>
            <a:r>
              <a:rPr lang="en-GB" sz="1900" dirty="0">
                <a:solidFill>
                  <a:srgbClr val="0070C0"/>
                </a:solidFill>
                <a:latin typeface="Calibri Light" panose="020F0302020204030204" pitchFamily="34" charset="0"/>
                <a:cs typeface="Calibri Light" panose="020F0302020204030204" pitchFamily="34" charset="0"/>
              </a:rPr>
              <a:t> ‘integrated care dashboard’</a:t>
            </a:r>
            <a:r>
              <a:rPr lang="en-GB" sz="1900" dirty="0">
                <a:latin typeface="Calibri Light" panose="020F0302020204030204" pitchFamily="34" charset="0"/>
                <a:cs typeface="Calibri Light" panose="020F0302020204030204" pitchFamily="34" charset="0"/>
              </a:rPr>
              <a:t>, </a:t>
            </a:r>
            <a:r>
              <a:rPr lang="en-GB" sz="1900" dirty="0">
                <a:solidFill>
                  <a:srgbClr val="000000"/>
                </a:solidFill>
                <a:latin typeface="Calibri Light" panose="020F0302020204030204" pitchFamily="34" charset="0"/>
                <a:cs typeface="Calibri Light" panose="020F0302020204030204" pitchFamily="34" charset="0"/>
              </a:rPr>
              <a:t>which could streamline patient care.</a:t>
            </a:r>
            <a:r>
              <a:rPr lang="en-GB" sz="1900" dirty="0">
                <a:solidFill>
                  <a:srgbClr val="006666"/>
                </a:solidFill>
                <a:latin typeface="Calibri Light" panose="020F0302020204030204" pitchFamily="34" charset="0"/>
                <a:cs typeface="Calibri Light" panose="020F0302020204030204" pitchFamily="34" charset="0"/>
              </a:rPr>
              <a:t> “The dashboard summarises both a patient’s health record and their social care record,” </a:t>
            </a:r>
            <a:r>
              <a:rPr lang="en-GB" sz="1900" dirty="0">
                <a:solidFill>
                  <a:srgbClr val="000000"/>
                </a:solidFill>
                <a:latin typeface="Calibri Light" panose="020F0302020204030204" pitchFamily="34" charset="0"/>
                <a:cs typeface="Calibri Light" panose="020F0302020204030204" pitchFamily="34" charset="0"/>
              </a:rPr>
              <a:t>she says. </a:t>
            </a:r>
            <a:r>
              <a:rPr lang="en-GB" sz="1900" dirty="0">
                <a:solidFill>
                  <a:srgbClr val="006666"/>
                </a:solidFill>
                <a:latin typeface="Calibri Light" panose="020F0302020204030204" pitchFamily="34" charset="0"/>
                <a:cs typeface="Calibri Light" panose="020F0302020204030204" pitchFamily="34" charset="0"/>
              </a:rPr>
              <a:t>“GPs will be able to give more informed consultations, and people at risk of a particular disease can be offered proactive checks.” </a:t>
            </a:r>
          </a:p>
          <a:p>
            <a:pPr marL="0" indent="0">
              <a:spcBef>
                <a:spcPts val="0"/>
              </a:spcBef>
              <a:buNone/>
            </a:pPr>
            <a:endParaRPr lang="en-US" sz="2000" dirty="0">
              <a:solidFill>
                <a:srgbClr val="595959"/>
              </a:solidFill>
              <a:latin typeface="Calibri Light" panose="020F0302020204030204" pitchFamily="34" charset="0"/>
              <a:cs typeface="Calibri Light" panose="020F0302020204030204" pitchFamily="34" charset="0"/>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24625" y="1681317"/>
            <a:ext cx="5207563" cy="3471708"/>
          </a:xfrm>
          <a:prstGeom prst="rect">
            <a:avLst/>
          </a:prstGeom>
        </p:spPr>
      </p:pic>
    </p:spTree>
    <p:extLst>
      <p:ext uri="{BB962C8B-B14F-4D97-AF65-F5344CB8AC3E}">
        <p14:creationId xmlns:p14="http://schemas.microsoft.com/office/powerpoint/2010/main" val="412491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F04D94-FC92-4488-80E7-069526D368CB}"/>
              </a:ext>
            </a:extLst>
          </p:cNvPr>
          <p:cNvSpPr>
            <a:spLocks noGrp="1"/>
          </p:cNvSpPr>
          <p:nvPr>
            <p:ph type="title"/>
          </p:nvPr>
        </p:nvSpPr>
        <p:spPr>
          <a:xfrm>
            <a:off x="871442" y="718178"/>
            <a:ext cx="4353116" cy="850037"/>
          </a:xfrm>
        </p:spPr>
        <p:txBody>
          <a:bodyPr anchor="b">
            <a:normAutofit/>
          </a:bodyPr>
          <a:lstStyle/>
          <a:p>
            <a:pPr algn="ctr"/>
            <a:r>
              <a:rPr lang="en-GB" sz="3000" dirty="0">
                <a:solidFill>
                  <a:srgbClr val="595959"/>
                </a:solidFill>
              </a:rPr>
              <a:t>BEYOND THE PANDEMIC </a:t>
            </a:r>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541538" y="1575688"/>
            <a:ext cx="5291091" cy="5282312"/>
          </a:xfrm>
        </p:spPr>
        <p:txBody>
          <a:bodyPr anchor="t">
            <a:noAutofit/>
          </a:bodyPr>
          <a:lstStyle/>
          <a:p>
            <a:pPr marL="0" indent="0">
              <a:spcBef>
                <a:spcPts val="0"/>
              </a:spcBef>
              <a:buNone/>
            </a:pPr>
            <a:endParaRPr lang="en-GB" sz="19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900" b="0" i="0" u="none" strike="noStrike" baseline="0" dirty="0">
                <a:solidFill>
                  <a:srgbClr val="006666"/>
                </a:solidFill>
                <a:latin typeface="Calibri Light" panose="020F0302020204030204" pitchFamily="34" charset="0"/>
                <a:cs typeface="Calibri Light" panose="020F0302020204030204" pitchFamily="34" charset="0"/>
              </a:rPr>
              <a:t>“Some NHS staff would say the pandemic revealed the </a:t>
            </a:r>
            <a:r>
              <a:rPr lang="en-GB" sz="1900" b="0" i="0" u="none" strike="noStrike" baseline="0" dirty="0">
                <a:solidFill>
                  <a:srgbClr val="006666"/>
                </a:solidFill>
                <a:cs typeface="Calibri Light" panose="020F0302020204030204" pitchFamily="34" charset="0"/>
              </a:rPr>
              <a:t>lack of resilience </a:t>
            </a:r>
            <a:r>
              <a:rPr lang="en-GB" sz="1900" b="0" i="0" u="none" strike="noStrike" baseline="0" dirty="0">
                <a:solidFill>
                  <a:srgbClr val="006666"/>
                </a:solidFill>
                <a:latin typeface="Calibri Light" panose="020F0302020204030204" pitchFamily="34" charset="0"/>
                <a:cs typeface="Calibri Light" panose="020F0302020204030204" pitchFamily="34" charset="0"/>
              </a:rPr>
              <a:t>in the NHS, in terms of underfunding, understaffing, and lack of capacity,” </a:t>
            </a:r>
            <a:r>
              <a:rPr lang="en-GB" sz="1900" b="0" i="0" u="none" strike="noStrike" baseline="0" dirty="0">
                <a:solidFill>
                  <a:srgbClr val="000000"/>
                </a:solidFill>
                <a:latin typeface="Calibri Light" panose="020F0302020204030204" pitchFamily="34" charset="0"/>
                <a:cs typeface="Calibri Light" panose="020F0302020204030204" pitchFamily="34" charset="0"/>
              </a:rPr>
              <a:t>says Trish. </a:t>
            </a:r>
          </a:p>
          <a:p>
            <a:pPr marL="0" indent="0">
              <a:lnSpc>
                <a:spcPct val="100000"/>
              </a:lnSpc>
              <a:spcBef>
                <a:spcPts val="0"/>
              </a:spcBef>
              <a:buNone/>
            </a:pPr>
            <a:endParaRPr lang="en-GB" sz="19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900" b="0" i="0" u="none" strike="noStrike" baseline="0" dirty="0">
                <a:solidFill>
                  <a:srgbClr val="006666"/>
                </a:solidFill>
                <a:latin typeface="Calibri Light" panose="020F0302020204030204" pitchFamily="34" charset="0"/>
                <a:cs typeface="Calibri Light" panose="020F0302020204030204" pitchFamily="34" charset="0"/>
              </a:rPr>
              <a:t>“However, I also think the pandemic brought about the </a:t>
            </a:r>
            <a:r>
              <a:rPr lang="en-GB" sz="1900" b="0" i="0" u="none" strike="noStrike" baseline="0" dirty="0">
                <a:solidFill>
                  <a:srgbClr val="006666"/>
                </a:solidFill>
                <a:cs typeface="Calibri Light" panose="020F0302020204030204" pitchFamily="34" charset="0"/>
              </a:rPr>
              <a:t>best in the NHS</a:t>
            </a:r>
            <a:r>
              <a:rPr lang="en-GB" sz="1900" b="0" i="0" u="none" strike="noStrike" baseline="0" dirty="0">
                <a:solidFill>
                  <a:srgbClr val="006666"/>
                </a:solidFill>
                <a:latin typeface="Calibri Light" panose="020F0302020204030204" pitchFamily="34" charset="0"/>
                <a:cs typeface="Calibri Light" panose="020F0302020204030204" pitchFamily="34" charset="0"/>
              </a:rPr>
              <a:t>, with</a:t>
            </a:r>
            <a:r>
              <a:rPr lang="en-GB" sz="1900" b="0" i="0" u="none" strike="noStrike" baseline="0" dirty="0">
                <a:solidFill>
                  <a:srgbClr val="006666"/>
                </a:solidFill>
                <a:cs typeface="Calibri Light" panose="020F0302020204030204" pitchFamily="34" charset="0"/>
              </a:rPr>
              <a:t> frontline teams </a:t>
            </a:r>
            <a:r>
              <a:rPr lang="en-GB" sz="1900" b="0" i="0" u="none" strike="noStrike" baseline="0" dirty="0">
                <a:solidFill>
                  <a:srgbClr val="006666"/>
                </a:solidFill>
                <a:latin typeface="Calibri Light" panose="020F0302020204030204" pitchFamily="34" charset="0"/>
                <a:cs typeface="Calibri Light" panose="020F0302020204030204" pitchFamily="34" charset="0"/>
              </a:rPr>
              <a:t>pulling together and solving local problems with </a:t>
            </a:r>
            <a:r>
              <a:rPr lang="en-GB" sz="1900" b="0" i="0" u="none" strike="noStrike" baseline="0" dirty="0">
                <a:solidFill>
                  <a:srgbClr val="006666"/>
                </a:solidFill>
                <a:cs typeface="Calibri Light" panose="020F0302020204030204" pitchFamily="34" charset="0"/>
              </a:rPr>
              <a:t>creativity</a:t>
            </a:r>
            <a:r>
              <a:rPr lang="en-GB" sz="1900" b="0" i="0" u="none" strike="noStrike" baseline="0" dirty="0">
                <a:solidFill>
                  <a:srgbClr val="006666"/>
                </a:solidFill>
                <a:latin typeface="Calibri Light" panose="020F0302020204030204" pitchFamily="34" charset="0"/>
                <a:cs typeface="Calibri Light" panose="020F0302020204030204" pitchFamily="34" charset="0"/>
              </a:rPr>
              <a:t> and </a:t>
            </a:r>
            <a:r>
              <a:rPr lang="en-GB" sz="1900" b="0" i="0" u="none" strike="noStrike" baseline="0" dirty="0">
                <a:solidFill>
                  <a:srgbClr val="006666"/>
                </a:solidFill>
                <a:cs typeface="Calibri Light" panose="020F0302020204030204" pitchFamily="34" charset="0"/>
              </a:rPr>
              <a:t>courage</a:t>
            </a:r>
            <a:r>
              <a:rPr lang="en-GB" sz="1900" b="0" i="0" u="none" strike="noStrike" baseline="0" dirty="0">
                <a:solidFill>
                  <a:srgbClr val="006666"/>
                </a:solidFill>
                <a:latin typeface="Calibri Light" panose="020F0302020204030204" pitchFamily="34" charset="0"/>
                <a:cs typeface="Calibri Light" panose="020F0302020204030204" pitchFamily="34" charset="0"/>
              </a:rPr>
              <a:t>. One important insight is that decision-making works best if it is in the hands of the people closest to the problem, which is a lesson for both policymakers and healthcare professionals at every level.”</a:t>
            </a:r>
            <a:endParaRPr lang="en-US" sz="1900" dirty="0">
              <a:solidFill>
                <a:srgbClr val="006666"/>
              </a:solidFill>
              <a:latin typeface="Calibri Light" panose="020F0302020204030204" pitchFamily="34" charset="0"/>
              <a:cs typeface="Calibri Light" panose="020F0302020204030204" pitchFamily="34" charset="0"/>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70554" y="1805792"/>
            <a:ext cx="4886154" cy="3261508"/>
          </a:xfrm>
          <a:prstGeom prst="rect">
            <a:avLst/>
          </a:prstGeom>
        </p:spPr>
      </p:pic>
      <p:sp>
        <p:nvSpPr>
          <p:cNvPr id="10" name="TextBox 9">
            <a:extLst>
              <a:ext uri="{FF2B5EF4-FFF2-40B4-BE49-F238E27FC236}">
                <a16:creationId xmlns:a16="http://schemas.microsoft.com/office/drawing/2014/main" id="{83D24FE6-FA17-4C1B-9A49-33EA6C54C641}"/>
              </a:ext>
            </a:extLst>
          </p:cNvPr>
          <p:cNvSpPr txBox="1"/>
          <p:nvPr/>
        </p:nvSpPr>
        <p:spPr>
          <a:xfrm>
            <a:off x="6553940" y="6400071"/>
            <a:ext cx="5333260" cy="307777"/>
          </a:xfrm>
          <a:prstGeom prst="rect">
            <a:avLst/>
          </a:prstGeom>
          <a:noFill/>
        </p:spPr>
        <p:txBody>
          <a:bodyPr wrap="square">
            <a:spAutoFit/>
          </a:bodyPr>
          <a:lstStyle/>
          <a:p>
            <a:r>
              <a:rPr lang="en-GB" sz="1400" b="0" i="1" u="none" strike="noStrike" baseline="0" dirty="0">
                <a:solidFill>
                  <a:srgbClr val="000000"/>
                </a:solidFill>
                <a:latin typeface="Calibri Light" panose="020F0302020204030204" pitchFamily="34" charset="0"/>
                <a:cs typeface="Calibri Light" panose="020F0302020204030204" pitchFamily="34" charset="0"/>
              </a:rPr>
              <a:t>Trish being interviewed on TV about her research by Jonathan </a:t>
            </a:r>
            <a:r>
              <a:rPr lang="en-GB" sz="1400" b="0" i="1" u="none" strike="noStrike" baseline="0" dirty="0" err="1">
                <a:solidFill>
                  <a:srgbClr val="000000"/>
                </a:solidFill>
                <a:latin typeface="Calibri Light" panose="020F0302020204030204" pitchFamily="34" charset="0"/>
                <a:cs typeface="Calibri Light" panose="020F0302020204030204" pitchFamily="34" charset="0"/>
              </a:rPr>
              <a:t>Dimbleby</a:t>
            </a:r>
            <a:r>
              <a:rPr lang="en-GB" sz="800" b="0" i="1" u="none" strike="noStrike" baseline="0" dirty="0">
                <a:solidFill>
                  <a:srgbClr val="000000"/>
                </a:solidFill>
                <a:latin typeface="Brandon Grotesque Regular"/>
              </a:rPr>
              <a:t>. </a:t>
            </a:r>
            <a:endParaRPr lang="en-GB" dirty="0"/>
          </a:p>
        </p:txBody>
      </p:sp>
    </p:spTree>
    <p:extLst>
      <p:ext uri="{BB962C8B-B14F-4D97-AF65-F5344CB8AC3E}">
        <p14:creationId xmlns:p14="http://schemas.microsoft.com/office/powerpoint/2010/main" val="154787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Effect transition="in" filter="fade">
                                      <p:cBhvr>
                                        <p:cTn id="14" dur="1000"/>
                                        <p:tgtEl>
                                          <p:spTgt spid="9">
                                            <p:txEl>
                                              <p:pRg st="3" end="3"/>
                                            </p:txEl>
                                          </p:spTgt>
                                        </p:tgtEl>
                                      </p:cBhvr>
                                    </p:animEffect>
                                    <p:anim calcmode="lin" valueType="num">
                                      <p:cBhvr>
                                        <p:cTn id="1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2">
            <a:extLst>
              <a:ext uri="{28A0092B-C50C-407E-A947-70E740481C1C}">
                <a14:useLocalDpi xmlns:a14="http://schemas.microsoft.com/office/drawing/2010/main" val="0"/>
              </a:ext>
            </a:extLst>
          </a:blip>
          <a:srcRect l="23702" r="23702"/>
          <a:stretch/>
        </p:blipFill>
        <p:spPr>
          <a:xfrm>
            <a:off x="20" y="10"/>
            <a:ext cx="5409897" cy="6857990"/>
          </a:xfrm>
          <a:prstGeom prst="rect">
            <a:avLst/>
          </a:prstGeom>
        </p:spPr>
      </p:pic>
      <p:sp>
        <p:nvSpPr>
          <p:cNvPr id="21" name="Rectangle 20">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65" y="685800"/>
            <a:ext cx="5409636"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04D94-FC92-4488-80E7-069526D368CB}"/>
              </a:ext>
            </a:extLst>
          </p:cNvPr>
          <p:cNvSpPr>
            <a:spLocks noGrp="1"/>
          </p:cNvSpPr>
          <p:nvPr>
            <p:ph type="title"/>
          </p:nvPr>
        </p:nvSpPr>
        <p:spPr>
          <a:xfrm>
            <a:off x="6825899" y="685799"/>
            <a:ext cx="4110197" cy="907199"/>
          </a:xfrm>
        </p:spPr>
        <p:txBody>
          <a:bodyPr anchor="b">
            <a:normAutofit/>
          </a:bodyPr>
          <a:lstStyle/>
          <a:p>
            <a:pPr algn="ctr"/>
            <a:r>
              <a:rPr lang="en-GB" sz="3200" dirty="0">
                <a:solidFill>
                  <a:schemeClr val="tx1">
                    <a:lumMod val="65000"/>
                    <a:lumOff val="35000"/>
                  </a:schemeClr>
                </a:solidFill>
              </a:rPr>
              <a:t>TALKING POINTS</a:t>
            </a:r>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6377496" y="1891259"/>
            <a:ext cx="4847208" cy="4101167"/>
          </a:xfrm>
        </p:spPr>
        <p:txBody>
          <a:bodyPr anchor="t">
            <a:noAutofit/>
          </a:bodyPr>
          <a:lstStyle/>
          <a:p>
            <a:r>
              <a:rPr lang="en-US" sz="2400" dirty="0">
                <a:solidFill>
                  <a:srgbClr val="00B0F0"/>
                </a:solidFill>
                <a:latin typeface="+mj-lt"/>
              </a:rPr>
              <a:t>What is the benefit of asking patients open-ended questions?</a:t>
            </a:r>
          </a:p>
          <a:p>
            <a:r>
              <a:rPr lang="en-US" sz="2400" dirty="0">
                <a:solidFill>
                  <a:srgbClr val="0070C0"/>
                </a:solidFill>
                <a:latin typeface="+mj-lt"/>
              </a:rPr>
              <a:t>What is the difference between qualitative and quantitative data?</a:t>
            </a:r>
          </a:p>
          <a:p>
            <a:r>
              <a:rPr lang="en-US" sz="2400" dirty="0">
                <a:solidFill>
                  <a:srgbClr val="002060"/>
                </a:solidFill>
                <a:latin typeface="+mj-lt"/>
              </a:rPr>
              <a:t>How did Trish convert qualitative data into quantitative data?</a:t>
            </a:r>
          </a:p>
          <a:p>
            <a:r>
              <a:rPr lang="en-US" sz="2400" dirty="0">
                <a:solidFill>
                  <a:srgbClr val="7030A0"/>
                </a:solidFill>
                <a:latin typeface="+mj-lt"/>
              </a:rPr>
              <a:t>How does Trish use ‘data linkage’?</a:t>
            </a:r>
          </a:p>
          <a:p>
            <a:r>
              <a:rPr lang="en-US" sz="2400" dirty="0">
                <a:solidFill>
                  <a:srgbClr val="660066"/>
                </a:solidFill>
                <a:latin typeface="+mj-lt"/>
              </a:rPr>
              <a:t>According to Trish, what has the pandemic revealed about the NHS?</a:t>
            </a:r>
          </a:p>
        </p:txBody>
      </p:sp>
    </p:spTree>
    <p:extLst>
      <p:ext uri="{BB962C8B-B14F-4D97-AF65-F5344CB8AC3E}">
        <p14:creationId xmlns:p14="http://schemas.microsoft.com/office/powerpoint/2010/main" val="352882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04D94-FC92-4488-80E7-069526D368CB}"/>
              </a:ext>
            </a:extLst>
          </p:cNvPr>
          <p:cNvSpPr>
            <a:spLocks noGrp="1"/>
          </p:cNvSpPr>
          <p:nvPr>
            <p:ph type="title"/>
          </p:nvPr>
        </p:nvSpPr>
        <p:spPr>
          <a:xfrm>
            <a:off x="419101" y="364818"/>
            <a:ext cx="5305424" cy="952500"/>
          </a:xfrm>
        </p:spPr>
        <p:txBody>
          <a:bodyPr anchor="b">
            <a:noAutofit/>
          </a:bodyPr>
          <a:lstStyle/>
          <a:p>
            <a:pPr algn="ctr"/>
            <a:r>
              <a:rPr lang="en-GB" sz="3000" dirty="0">
                <a:solidFill>
                  <a:srgbClr val="595959"/>
                </a:solidFill>
              </a:rPr>
              <a:t>ABOUT ACADEMIC PRIMARY HEALTH CARE</a:t>
            </a:r>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419101" y="1405262"/>
            <a:ext cx="5305424" cy="4888544"/>
          </a:xfrm>
        </p:spPr>
        <p:txBody>
          <a:bodyPr anchor="t">
            <a:noAutofit/>
          </a:bodyPr>
          <a:lstStyle/>
          <a:p>
            <a:pPr marL="0" indent="0">
              <a:lnSpc>
                <a:spcPct val="100000"/>
              </a:lnSpc>
              <a:buNone/>
            </a:pPr>
            <a:r>
              <a:rPr lang="en-GB" sz="1800" dirty="0">
                <a:latin typeface="+mj-lt"/>
              </a:rPr>
              <a:t>Primary health care covers the </a:t>
            </a:r>
            <a:r>
              <a:rPr lang="en-GB" sz="1800" dirty="0">
                <a:solidFill>
                  <a:srgbClr val="0070C0"/>
                </a:solidFill>
                <a:latin typeface="+mj-lt"/>
              </a:rPr>
              <a:t>first point of contact </a:t>
            </a:r>
            <a:r>
              <a:rPr lang="en-GB" sz="1800" dirty="0">
                <a:latin typeface="+mj-lt"/>
              </a:rPr>
              <a:t>for healthcare. </a:t>
            </a:r>
          </a:p>
          <a:p>
            <a:pPr marL="0" indent="0">
              <a:lnSpc>
                <a:spcPct val="100000"/>
              </a:lnSpc>
              <a:buNone/>
            </a:pPr>
            <a:r>
              <a:rPr lang="en-GB" sz="1800" dirty="0">
                <a:solidFill>
                  <a:srgbClr val="0070C0"/>
                </a:solidFill>
                <a:latin typeface="+mj-lt"/>
              </a:rPr>
              <a:t>GPs</a:t>
            </a:r>
            <a:r>
              <a:rPr lang="en-GB" sz="1800" dirty="0">
                <a:latin typeface="+mj-lt"/>
              </a:rPr>
              <a:t> are the best-known example of this, helping to </a:t>
            </a:r>
            <a:r>
              <a:rPr lang="en-GB" sz="1800" dirty="0">
                <a:solidFill>
                  <a:srgbClr val="0070C0"/>
                </a:solidFill>
                <a:latin typeface="+mj-lt"/>
              </a:rPr>
              <a:t>diagnose</a:t>
            </a:r>
            <a:r>
              <a:rPr lang="en-GB" sz="1800" dirty="0">
                <a:latin typeface="+mj-lt"/>
              </a:rPr>
              <a:t> patients and propose solutions such as </a:t>
            </a:r>
            <a:r>
              <a:rPr lang="en-GB" sz="1800" dirty="0">
                <a:solidFill>
                  <a:srgbClr val="0070C0"/>
                </a:solidFill>
                <a:latin typeface="+mj-lt"/>
              </a:rPr>
              <a:t>prescriptions</a:t>
            </a:r>
            <a:r>
              <a:rPr lang="en-GB" sz="1800" dirty="0">
                <a:latin typeface="+mj-lt"/>
              </a:rPr>
              <a:t> or </a:t>
            </a:r>
            <a:r>
              <a:rPr lang="en-GB" sz="1800" dirty="0">
                <a:solidFill>
                  <a:srgbClr val="0070C0"/>
                </a:solidFill>
                <a:latin typeface="+mj-lt"/>
              </a:rPr>
              <a:t>referral</a:t>
            </a:r>
            <a:r>
              <a:rPr lang="en-GB" sz="1800" dirty="0">
                <a:latin typeface="+mj-lt"/>
              </a:rPr>
              <a:t> to hospital departments. </a:t>
            </a:r>
          </a:p>
          <a:p>
            <a:pPr marL="0" indent="0">
              <a:lnSpc>
                <a:spcPct val="100000"/>
              </a:lnSpc>
              <a:buNone/>
            </a:pPr>
            <a:r>
              <a:rPr lang="en-GB" sz="1800" dirty="0">
                <a:latin typeface="+mj-lt"/>
              </a:rPr>
              <a:t>Academic primary health care involves studying how to make this process </a:t>
            </a:r>
            <a:r>
              <a:rPr lang="en-GB" sz="1800" dirty="0">
                <a:solidFill>
                  <a:srgbClr val="0070C0"/>
                </a:solidFill>
                <a:latin typeface="+mj-lt"/>
              </a:rPr>
              <a:t>as effective as possible</a:t>
            </a:r>
            <a:r>
              <a:rPr lang="en-GB" sz="1800" dirty="0">
                <a:latin typeface="+mj-lt"/>
              </a:rPr>
              <a:t>, using evidence from </a:t>
            </a:r>
            <a:r>
              <a:rPr lang="en-GB" sz="1800" dirty="0">
                <a:solidFill>
                  <a:srgbClr val="0070C0"/>
                </a:solidFill>
                <a:latin typeface="+mj-lt"/>
              </a:rPr>
              <a:t>research</a:t>
            </a:r>
            <a:r>
              <a:rPr lang="en-GB" sz="1800" dirty="0">
                <a:latin typeface="+mj-lt"/>
              </a:rPr>
              <a:t> to propose changes to the ways that primary health care is undertaken. </a:t>
            </a:r>
          </a:p>
          <a:p>
            <a:pPr marL="0" indent="0">
              <a:lnSpc>
                <a:spcPct val="100000"/>
              </a:lnSpc>
              <a:buNone/>
            </a:pPr>
            <a:r>
              <a:rPr lang="en-GB" sz="1800" dirty="0">
                <a:solidFill>
                  <a:srgbClr val="006666"/>
                </a:solidFill>
                <a:latin typeface="+mj-lt"/>
              </a:rPr>
              <a:t>“Almost all medically-qualified professors</a:t>
            </a:r>
            <a:r>
              <a:rPr lang="en-GB" sz="1800" dirty="0">
                <a:solidFill>
                  <a:srgbClr val="006666"/>
                </a:solidFill>
              </a:rPr>
              <a:t> split their time </a:t>
            </a:r>
            <a:r>
              <a:rPr lang="en-GB" sz="1800" dirty="0">
                <a:solidFill>
                  <a:srgbClr val="006666"/>
                </a:solidFill>
                <a:latin typeface="+mj-lt"/>
              </a:rPr>
              <a:t>between working in the </a:t>
            </a:r>
            <a:r>
              <a:rPr lang="en-GB" sz="1800" dirty="0">
                <a:solidFill>
                  <a:srgbClr val="006666"/>
                </a:solidFill>
              </a:rPr>
              <a:t>NHS</a:t>
            </a:r>
            <a:r>
              <a:rPr lang="en-GB" sz="1800" dirty="0">
                <a:solidFill>
                  <a:srgbClr val="006666"/>
                </a:solidFill>
                <a:latin typeface="+mj-lt"/>
              </a:rPr>
              <a:t> and in their </a:t>
            </a:r>
            <a:r>
              <a:rPr lang="en-GB" sz="1800" dirty="0">
                <a:solidFill>
                  <a:srgbClr val="006666"/>
                </a:solidFill>
              </a:rPr>
              <a:t>academic role</a:t>
            </a:r>
            <a:r>
              <a:rPr lang="en-GB" sz="1800" dirty="0">
                <a:solidFill>
                  <a:srgbClr val="006666"/>
                </a:solidFill>
                <a:latin typeface="+mj-lt"/>
              </a:rPr>
              <a:t>. I used to work two days a week as a GP and three in the university, though I later cut down to one day a week as a GP as my university job was very demanding. A few years ago, I dropped the clinical aspects of my job entirely, as my university research and teaching responsibilities expanded,” </a:t>
            </a:r>
            <a:r>
              <a:rPr lang="en-GB" sz="1800" dirty="0">
                <a:latin typeface="+mj-lt"/>
              </a:rPr>
              <a:t>explains Trish. </a:t>
            </a:r>
            <a:endParaRPr lang="en-GB" sz="1800" b="0" i="0" u="none" strike="noStrike" baseline="0" dirty="0">
              <a:solidFill>
                <a:srgbClr val="000000"/>
              </a:solidFill>
              <a:latin typeface="+mj-lt"/>
            </a:endParaRPr>
          </a:p>
          <a:p>
            <a:pPr marL="0" indent="0">
              <a:spcBef>
                <a:spcPts val="0"/>
              </a:spcBef>
              <a:buNone/>
            </a:pPr>
            <a:endParaRPr lang="en-GB" sz="2000" dirty="0">
              <a:solidFill>
                <a:srgbClr val="000000"/>
              </a:solidFill>
              <a:latin typeface="+mj-lt"/>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rotWithShape="1">
          <a:blip r:embed="rId2">
            <a:extLst>
              <a:ext uri="{28A0092B-C50C-407E-A947-70E740481C1C}">
                <a14:useLocalDpi xmlns:a14="http://schemas.microsoft.com/office/drawing/2010/main" val="0"/>
              </a:ext>
            </a:extLst>
          </a:blip>
          <a:srcRect l="29995" r="16210"/>
          <a:stretch/>
        </p:blipFill>
        <p:spPr>
          <a:xfrm>
            <a:off x="6728617" y="1932139"/>
            <a:ext cx="4830766" cy="2993721"/>
          </a:xfrm>
          <a:prstGeom prst="rect">
            <a:avLst/>
          </a:prstGeom>
        </p:spPr>
      </p:pic>
    </p:spTree>
    <p:extLst>
      <p:ext uri="{BB962C8B-B14F-4D97-AF65-F5344CB8AC3E}">
        <p14:creationId xmlns:p14="http://schemas.microsoft.com/office/powerpoint/2010/main" val="162465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559293" y="825625"/>
            <a:ext cx="5122416" cy="5699464"/>
          </a:xfrm>
        </p:spPr>
        <p:txBody>
          <a:bodyPr anchor="t">
            <a:normAutofit/>
          </a:bodyPr>
          <a:lstStyle/>
          <a:p>
            <a:pPr marL="0" indent="0">
              <a:lnSpc>
                <a:spcPct val="100000"/>
              </a:lnSpc>
              <a:spcBef>
                <a:spcPts val="0"/>
              </a:spcBef>
              <a:buNone/>
            </a:pPr>
            <a:r>
              <a:rPr lang="en-GB" sz="1900" dirty="0">
                <a:solidFill>
                  <a:srgbClr val="006666"/>
                </a:solidFill>
                <a:latin typeface="+mj-lt"/>
              </a:rPr>
              <a:t>“… our duty is to do what’s best for the </a:t>
            </a:r>
            <a:r>
              <a:rPr lang="en-GB" sz="1900" dirty="0">
                <a:solidFill>
                  <a:srgbClr val="006666"/>
                </a:solidFill>
              </a:rPr>
              <a:t>patient</a:t>
            </a:r>
            <a:r>
              <a:rPr lang="en-GB" sz="1900" dirty="0">
                <a:solidFill>
                  <a:srgbClr val="006666"/>
                </a:solidFill>
                <a:latin typeface="+mj-lt"/>
              </a:rPr>
              <a:t> or client, while maintaining </a:t>
            </a:r>
            <a:r>
              <a:rPr lang="en-GB" sz="1900" dirty="0">
                <a:solidFill>
                  <a:srgbClr val="006666"/>
                </a:solidFill>
              </a:rPr>
              <a:t>confidentiality</a:t>
            </a:r>
            <a:r>
              <a:rPr lang="en-GB" sz="1900" dirty="0">
                <a:solidFill>
                  <a:srgbClr val="006666"/>
                </a:solidFill>
                <a:latin typeface="+mj-lt"/>
              </a:rPr>
              <a:t> and drawing on </a:t>
            </a:r>
            <a:r>
              <a:rPr lang="en-GB" sz="1900" dirty="0">
                <a:solidFill>
                  <a:srgbClr val="006666"/>
                </a:solidFill>
              </a:rPr>
              <a:t>science</a:t>
            </a:r>
            <a:r>
              <a:rPr lang="en-GB" sz="1900" dirty="0">
                <a:solidFill>
                  <a:srgbClr val="006666"/>
                </a:solidFill>
                <a:latin typeface="+mj-lt"/>
              </a:rPr>
              <a:t> and other relevant evidence when needed.</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latin typeface="+mj-lt"/>
              </a:rPr>
              <a:t>If you have a high level of </a:t>
            </a:r>
            <a:r>
              <a:rPr lang="en-GB" sz="1900" dirty="0">
                <a:solidFill>
                  <a:srgbClr val="006666"/>
                </a:solidFill>
              </a:rPr>
              <a:t>scientific curiosity </a:t>
            </a:r>
            <a:r>
              <a:rPr lang="en-GB" sz="1900" dirty="0">
                <a:solidFill>
                  <a:srgbClr val="006666"/>
                </a:solidFill>
                <a:latin typeface="+mj-lt"/>
              </a:rPr>
              <a:t>and enjoy </a:t>
            </a:r>
            <a:r>
              <a:rPr lang="en-GB" sz="1900" dirty="0">
                <a:solidFill>
                  <a:srgbClr val="006666"/>
                </a:solidFill>
              </a:rPr>
              <a:t>discovering answers</a:t>
            </a:r>
            <a:r>
              <a:rPr lang="en-GB" sz="1900" dirty="0">
                <a:solidFill>
                  <a:srgbClr val="006666"/>
                </a:solidFill>
                <a:latin typeface="+mj-lt"/>
              </a:rPr>
              <a:t>, you may be cut out for research. </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latin typeface="+mj-lt"/>
              </a:rPr>
              <a:t>Do you find the ideas of </a:t>
            </a:r>
            <a:r>
              <a:rPr lang="en-GB" sz="1900" dirty="0">
                <a:solidFill>
                  <a:srgbClr val="006666"/>
                </a:solidFill>
              </a:rPr>
              <a:t>diagnostic tools </a:t>
            </a:r>
            <a:r>
              <a:rPr lang="en-GB" sz="1900" dirty="0">
                <a:solidFill>
                  <a:srgbClr val="006666"/>
                </a:solidFill>
                <a:latin typeface="+mj-lt"/>
              </a:rPr>
              <a:t>and </a:t>
            </a:r>
            <a:r>
              <a:rPr lang="en-GB" sz="1900" dirty="0">
                <a:solidFill>
                  <a:srgbClr val="006666"/>
                </a:solidFill>
              </a:rPr>
              <a:t>data linkage </a:t>
            </a:r>
            <a:r>
              <a:rPr lang="en-GB" sz="1900" dirty="0">
                <a:solidFill>
                  <a:srgbClr val="006666"/>
                </a:solidFill>
                <a:latin typeface="+mj-lt"/>
              </a:rPr>
              <a:t>interesting?</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latin typeface="+mj-lt"/>
              </a:rPr>
              <a:t>Can you come up with any of your own ideas for </a:t>
            </a:r>
            <a:r>
              <a:rPr lang="en-GB" sz="1900" dirty="0">
                <a:solidFill>
                  <a:srgbClr val="006666"/>
                </a:solidFill>
              </a:rPr>
              <a:t>improving assessment </a:t>
            </a:r>
            <a:r>
              <a:rPr lang="en-GB" sz="1900" dirty="0">
                <a:solidFill>
                  <a:srgbClr val="006666"/>
                </a:solidFill>
                <a:latin typeface="+mj-lt"/>
              </a:rPr>
              <a:t>of patients, or consider any other </a:t>
            </a:r>
            <a:r>
              <a:rPr lang="en-GB" sz="1900" dirty="0">
                <a:solidFill>
                  <a:srgbClr val="006666"/>
                </a:solidFill>
              </a:rPr>
              <a:t>scientific questions </a:t>
            </a:r>
            <a:r>
              <a:rPr lang="en-GB" sz="1900" dirty="0">
                <a:solidFill>
                  <a:srgbClr val="006666"/>
                </a:solidFill>
                <a:latin typeface="+mj-lt"/>
              </a:rPr>
              <a:t>that could be answered through data linkage? If so, </a:t>
            </a:r>
            <a:r>
              <a:rPr lang="en-GB" sz="1900" dirty="0">
                <a:solidFill>
                  <a:srgbClr val="006666"/>
                </a:solidFill>
              </a:rPr>
              <a:t>academic primary care could be for you</a:t>
            </a:r>
            <a:r>
              <a:rPr lang="en-GB" sz="1900" dirty="0">
                <a:solidFill>
                  <a:srgbClr val="006666"/>
                </a:solidFill>
                <a:latin typeface="+mj-lt"/>
              </a:rPr>
              <a:t>.”</a:t>
            </a:r>
          </a:p>
          <a:p>
            <a:pPr marL="0" indent="0" algn="r">
              <a:lnSpc>
                <a:spcPct val="100000"/>
              </a:lnSpc>
              <a:spcBef>
                <a:spcPts val="0"/>
              </a:spcBef>
              <a:buNone/>
            </a:pPr>
            <a:r>
              <a:rPr lang="en-GB" sz="1900" dirty="0">
                <a:solidFill>
                  <a:srgbClr val="006666"/>
                </a:solidFill>
                <a:latin typeface="+mj-lt"/>
              </a:rPr>
              <a:t>- Trish</a:t>
            </a:r>
            <a:endParaRPr lang="en-US" sz="1900" dirty="0">
              <a:solidFill>
                <a:srgbClr val="006666"/>
              </a:solidFill>
              <a:latin typeface="+mj-lt"/>
            </a:endParaRPr>
          </a:p>
        </p:txBody>
      </p:sp>
      <p:pic>
        <p:nvPicPr>
          <p:cNvPr id="3" name="Picture 2" descr="A picture containing person, outdoor&#10;&#10;Description automatically generated">
            <a:extLst>
              <a:ext uri="{FF2B5EF4-FFF2-40B4-BE49-F238E27FC236}">
                <a16:creationId xmlns:a16="http://schemas.microsoft.com/office/drawing/2014/main" id="{5DCE37FD-BFD6-441B-8C38-51C55B07A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7907" y="781236"/>
            <a:ext cx="2986553" cy="4488266"/>
          </a:xfrm>
          <a:prstGeom prst="rect">
            <a:avLst/>
          </a:prstGeom>
        </p:spPr>
      </p:pic>
    </p:spTree>
    <p:extLst>
      <p:ext uri="{BB962C8B-B14F-4D97-AF65-F5344CB8AC3E}">
        <p14:creationId xmlns:p14="http://schemas.microsoft.com/office/powerpoint/2010/main" val="53641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animEffect transition="in" filter="fade">
                                      <p:cBhvr>
                                        <p:cTn id="33" dur="1000"/>
                                        <p:tgtEl>
                                          <p:spTgt spid="9">
                                            <p:txEl>
                                              <p:pRg st="7" end="7"/>
                                            </p:txEl>
                                          </p:spTgt>
                                        </p:tgtEl>
                                      </p:cBhvr>
                                    </p:animEffect>
                                    <p:anim calcmode="lin" valueType="num">
                                      <p:cBhvr>
                                        <p:cTn id="34"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04D94-FC92-4488-80E7-069526D368CB}"/>
              </a:ext>
            </a:extLst>
          </p:cNvPr>
          <p:cNvSpPr>
            <a:spLocks noGrp="1"/>
          </p:cNvSpPr>
          <p:nvPr>
            <p:ph type="title"/>
          </p:nvPr>
        </p:nvSpPr>
        <p:spPr>
          <a:xfrm>
            <a:off x="504548" y="257245"/>
            <a:ext cx="5086903" cy="1474666"/>
          </a:xfrm>
        </p:spPr>
        <p:txBody>
          <a:bodyPr anchor="b">
            <a:normAutofit/>
          </a:bodyPr>
          <a:lstStyle/>
          <a:p>
            <a:pPr algn="ctr"/>
            <a:r>
              <a:rPr lang="en-GB" sz="3000" dirty="0">
                <a:solidFill>
                  <a:srgbClr val="595959"/>
                </a:solidFill>
              </a:rPr>
              <a:t>EXPLORE A CAREER </a:t>
            </a:r>
            <a:br>
              <a:rPr lang="en-GB" sz="3000" dirty="0">
                <a:solidFill>
                  <a:srgbClr val="595959"/>
                </a:solidFill>
              </a:rPr>
            </a:br>
            <a:r>
              <a:rPr lang="en-GB" sz="3000" dirty="0">
                <a:solidFill>
                  <a:srgbClr val="595959"/>
                </a:solidFill>
              </a:rPr>
              <a:t>IN PRIMARY ACADEMIC </a:t>
            </a:r>
            <a:br>
              <a:rPr lang="en-GB" sz="3000" dirty="0">
                <a:solidFill>
                  <a:srgbClr val="595959"/>
                </a:solidFill>
              </a:rPr>
            </a:br>
            <a:r>
              <a:rPr lang="en-GB" sz="3000" dirty="0">
                <a:solidFill>
                  <a:srgbClr val="595959"/>
                </a:solidFill>
              </a:rPr>
              <a:t>HEALTH CARE</a:t>
            </a:r>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355647" y="1815228"/>
            <a:ext cx="5384703" cy="4199665"/>
          </a:xfrm>
        </p:spPr>
        <p:txBody>
          <a:bodyPr anchor="t">
            <a:noAutofit/>
          </a:bodyPr>
          <a:lstStyle/>
          <a:p>
            <a:pPr marL="0" indent="0">
              <a:lnSpc>
                <a:spcPct val="100000"/>
              </a:lnSpc>
              <a:spcBef>
                <a:spcPts val="0"/>
              </a:spcBef>
              <a:buNone/>
            </a:pPr>
            <a:r>
              <a:rPr lang="en-GB" sz="1900" b="0" i="0" u="none" strike="noStrike" baseline="0" dirty="0">
                <a:solidFill>
                  <a:srgbClr val="0070C0"/>
                </a:solidFill>
                <a:latin typeface="+mj-lt"/>
              </a:rPr>
              <a:t>Medicine</a:t>
            </a:r>
            <a:r>
              <a:rPr lang="en-GB" sz="1900" b="0" i="0" u="none" strike="noStrike" baseline="0" dirty="0">
                <a:solidFill>
                  <a:srgbClr val="000000"/>
                </a:solidFill>
                <a:latin typeface="+mj-lt"/>
              </a:rPr>
              <a:t> is the most obvious subject to study at university to pursue a career in academic primary health care. A good understanding of the </a:t>
            </a:r>
            <a:r>
              <a:rPr lang="en-GB" sz="1900" b="0" i="0" u="none" strike="noStrike" baseline="0" dirty="0">
                <a:solidFill>
                  <a:srgbClr val="0070C0"/>
                </a:solidFill>
                <a:latin typeface="+mj-lt"/>
              </a:rPr>
              <a:t>health service </a:t>
            </a:r>
            <a:r>
              <a:rPr lang="en-GB" sz="1900" b="0" i="0" u="none" strike="noStrike" baseline="0" dirty="0">
                <a:solidFill>
                  <a:srgbClr val="000000"/>
                </a:solidFill>
                <a:latin typeface="+mj-lt"/>
              </a:rPr>
              <a:t>and the </a:t>
            </a:r>
            <a:r>
              <a:rPr lang="en-GB" sz="1900" b="0" i="0" u="none" strike="noStrike" baseline="0" dirty="0">
                <a:solidFill>
                  <a:srgbClr val="0070C0"/>
                </a:solidFill>
                <a:latin typeface="+mj-lt"/>
              </a:rPr>
              <a:t>science</a:t>
            </a:r>
            <a:r>
              <a:rPr lang="en-GB" sz="1900" b="0" i="0" u="none" strike="noStrike" baseline="0" dirty="0">
                <a:solidFill>
                  <a:srgbClr val="000000"/>
                </a:solidFill>
                <a:latin typeface="+mj-lt"/>
              </a:rPr>
              <a:t> behind it will be necessary for such a career. </a:t>
            </a:r>
          </a:p>
          <a:p>
            <a:pPr marL="0" indent="0">
              <a:lnSpc>
                <a:spcPct val="100000"/>
              </a:lnSpc>
              <a:spcBef>
                <a:spcPts val="0"/>
              </a:spcBef>
              <a:buNone/>
            </a:pPr>
            <a:endParaRPr lang="en-GB" sz="1900" b="0" i="0" u="none" strike="noStrike" baseline="0" dirty="0">
              <a:solidFill>
                <a:srgbClr val="000000"/>
              </a:solidFill>
              <a:latin typeface="+mj-lt"/>
            </a:endParaRPr>
          </a:p>
          <a:p>
            <a:pPr marL="0" indent="0">
              <a:lnSpc>
                <a:spcPct val="100000"/>
              </a:lnSpc>
              <a:spcBef>
                <a:spcPts val="0"/>
              </a:spcBef>
              <a:buNone/>
            </a:pPr>
            <a:r>
              <a:rPr lang="en-GB" sz="1900" b="0" i="0" u="none" strike="noStrike" baseline="0" dirty="0">
                <a:solidFill>
                  <a:srgbClr val="000000"/>
                </a:solidFill>
                <a:latin typeface="+mj-lt"/>
              </a:rPr>
              <a:t>Relevant </a:t>
            </a:r>
            <a:r>
              <a:rPr lang="en-GB" sz="1900" b="0" i="0" u="none" strike="noStrike" baseline="0" dirty="0">
                <a:solidFill>
                  <a:srgbClr val="0070C0"/>
                </a:solidFill>
                <a:latin typeface="+mj-lt"/>
              </a:rPr>
              <a:t>work experience </a:t>
            </a:r>
            <a:r>
              <a:rPr lang="en-GB" sz="1900" b="0" i="0" u="none" strike="noStrike" baseline="0" dirty="0">
                <a:solidFill>
                  <a:srgbClr val="000000"/>
                </a:solidFill>
                <a:latin typeface="+mj-lt"/>
              </a:rPr>
              <a:t>is often essential when applying to a medicine-based degree. The </a:t>
            </a:r>
            <a:r>
              <a:rPr lang="en-GB" sz="1900" b="0" i="0" u="none" strike="noStrike" baseline="0" dirty="0">
                <a:solidFill>
                  <a:srgbClr val="000000"/>
                </a:solidFill>
                <a:latin typeface="+mj-lt"/>
                <a:hlinkClick r:id="rId2"/>
              </a:rPr>
              <a:t>Medical Schools Council</a:t>
            </a:r>
            <a:r>
              <a:rPr lang="en-GB" sz="1900" b="0" i="0" u="none" strike="noStrike" baseline="0" dirty="0">
                <a:solidFill>
                  <a:srgbClr val="000000"/>
                </a:solidFill>
                <a:latin typeface="+mj-lt"/>
              </a:rPr>
              <a:t> has some useful tips for getting started in this space.</a:t>
            </a:r>
          </a:p>
          <a:p>
            <a:pPr marL="0" indent="0">
              <a:lnSpc>
                <a:spcPct val="100000"/>
              </a:lnSpc>
              <a:spcBef>
                <a:spcPts val="0"/>
              </a:spcBef>
              <a:buNone/>
            </a:pPr>
            <a:endParaRPr lang="en-GB" sz="1900" b="0" i="0" u="none" strike="noStrike" baseline="0" dirty="0">
              <a:solidFill>
                <a:srgbClr val="000000"/>
              </a:solidFill>
              <a:latin typeface="+mj-lt"/>
            </a:endParaRPr>
          </a:p>
          <a:p>
            <a:pPr marL="0" indent="0">
              <a:lnSpc>
                <a:spcPct val="100000"/>
              </a:lnSpc>
              <a:spcBef>
                <a:spcPts val="0"/>
              </a:spcBef>
              <a:buNone/>
            </a:pPr>
            <a:r>
              <a:rPr lang="en-GB" sz="1900" b="0" i="0" u="none" strike="noStrike" baseline="0" dirty="0">
                <a:solidFill>
                  <a:srgbClr val="000000"/>
                </a:solidFill>
                <a:latin typeface="+mj-lt"/>
              </a:rPr>
              <a:t>Salaries for careers in medicine can vary substantially but are generally quite well-paid. The </a:t>
            </a:r>
            <a:r>
              <a:rPr lang="en-GB" sz="1900" i="0" u="none" strike="noStrike" baseline="0" dirty="0">
                <a:solidFill>
                  <a:srgbClr val="000000"/>
                </a:solidFill>
                <a:latin typeface="+mj-lt"/>
                <a:hlinkClick r:id="rId3"/>
              </a:rPr>
              <a:t>British Medical Association </a:t>
            </a:r>
            <a:r>
              <a:rPr lang="en-GB" sz="1900" b="0" i="0" u="none" strike="noStrike" baseline="0" dirty="0">
                <a:solidFill>
                  <a:srgbClr val="000000"/>
                </a:solidFill>
                <a:latin typeface="+mj-lt"/>
              </a:rPr>
              <a:t>has more information.</a:t>
            </a:r>
            <a:endParaRPr lang="en-US" sz="1900" dirty="0">
              <a:solidFill>
                <a:srgbClr val="595959"/>
              </a:solidFill>
              <a:latin typeface="+mj-lt"/>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09909" y="1805792"/>
            <a:ext cx="4407443" cy="3261508"/>
          </a:xfrm>
          <a:prstGeom prst="rect">
            <a:avLst/>
          </a:prstGeom>
        </p:spPr>
      </p:pic>
      <p:sp>
        <p:nvSpPr>
          <p:cNvPr id="8" name="TextBox 7">
            <a:extLst>
              <a:ext uri="{FF2B5EF4-FFF2-40B4-BE49-F238E27FC236}">
                <a16:creationId xmlns:a16="http://schemas.microsoft.com/office/drawing/2014/main" id="{681E1844-490A-4441-97DE-730A201A682F}"/>
              </a:ext>
            </a:extLst>
          </p:cNvPr>
          <p:cNvSpPr txBox="1"/>
          <p:nvPr/>
        </p:nvSpPr>
        <p:spPr>
          <a:xfrm>
            <a:off x="6842056" y="6076907"/>
            <a:ext cx="4543147" cy="523220"/>
          </a:xfrm>
          <a:prstGeom prst="rect">
            <a:avLst/>
          </a:prstGeom>
          <a:noFill/>
        </p:spPr>
        <p:txBody>
          <a:bodyPr wrap="square">
            <a:spAutoFit/>
          </a:bodyPr>
          <a:lstStyle/>
          <a:p>
            <a:r>
              <a:rPr lang="en-GB" sz="1400" b="0" i="1" u="none" strike="noStrike" baseline="0" dirty="0">
                <a:solidFill>
                  <a:srgbClr val="000000"/>
                </a:solidFill>
                <a:latin typeface="Calibri Light" panose="020F0302020204030204" pitchFamily="34" charset="0"/>
                <a:cs typeface="Calibri Light" panose="020F0302020204030204" pitchFamily="34" charset="0"/>
              </a:rPr>
              <a:t>Trish and some of her team discussing research findings at a residential retreat.</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3426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04D94-FC92-4488-80E7-069526D368CB}"/>
              </a:ext>
            </a:extLst>
          </p:cNvPr>
          <p:cNvSpPr>
            <a:spLocks noGrp="1"/>
          </p:cNvSpPr>
          <p:nvPr>
            <p:ph type="title"/>
          </p:nvPr>
        </p:nvSpPr>
        <p:spPr>
          <a:xfrm>
            <a:off x="871442" y="203865"/>
            <a:ext cx="4353116" cy="1474666"/>
          </a:xfrm>
        </p:spPr>
        <p:txBody>
          <a:bodyPr anchor="b">
            <a:normAutofit/>
          </a:bodyPr>
          <a:lstStyle/>
          <a:p>
            <a:pPr algn="ctr"/>
            <a:r>
              <a:rPr lang="en-GB" sz="3000" b="0" i="0" u="none" strike="noStrike" baseline="0" dirty="0">
                <a:solidFill>
                  <a:schemeClr val="tx1">
                    <a:lumMod val="65000"/>
                    <a:lumOff val="35000"/>
                  </a:schemeClr>
                </a:solidFill>
                <a:latin typeface="Calibri Light" panose="020F0302020204030204" pitchFamily="34" charset="0"/>
                <a:cs typeface="Calibri Light" panose="020F0302020204030204" pitchFamily="34" charset="0"/>
              </a:rPr>
              <a:t>PATHWAY FROM SCHOOL TO ACADEMIC PRIMARY HEALTH CARE </a:t>
            </a:r>
            <a:endParaRPr lang="en-GB" sz="3000" dirty="0">
              <a:solidFill>
                <a:schemeClr val="tx1">
                  <a:lumMod val="65000"/>
                  <a:lumOff val="35000"/>
                </a:schemeClr>
              </a:solidFill>
              <a:latin typeface="Calibri Light" panose="020F0302020204030204" pitchFamily="34" charset="0"/>
              <a:cs typeface="Calibri Light" panose="020F0302020204030204" pitchFamily="34" charset="0"/>
            </a:endParaRPr>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585928" y="1847215"/>
            <a:ext cx="5175680" cy="4149801"/>
          </a:xfrm>
        </p:spPr>
        <p:txBody>
          <a:bodyPr anchor="t">
            <a:noAutofit/>
          </a:bodyPr>
          <a:lstStyle/>
          <a:p>
            <a:pPr marL="0" indent="0">
              <a:lnSpc>
                <a:spcPct val="100000"/>
              </a:lnSpc>
              <a:spcBef>
                <a:spcPts val="0"/>
              </a:spcBef>
              <a:buNone/>
            </a:pPr>
            <a:r>
              <a:rPr lang="en-GB" sz="1900" b="0" i="0" u="none" strike="noStrike" baseline="0" dirty="0">
                <a:solidFill>
                  <a:srgbClr val="000000"/>
                </a:solidFill>
                <a:latin typeface="Calibri Light" panose="020F0302020204030204" pitchFamily="34" charset="0"/>
                <a:cs typeface="Calibri Light" panose="020F0302020204030204" pitchFamily="34" charset="0"/>
              </a:rPr>
              <a:t>Trish says to see </a:t>
            </a:r>
            <a:r>
              <a:rPr lang="en-GB" sz="1900" b="0" i="0" u="none" strike="noStrike" baseline="0" dirty="0">
                <a:solidFill>
                  <a:srgbClr val="0070C0"/>
                </a:solidFill>
                <a:latin typeface="Calibri Light" panose="020F0302020204030204" pitchFamily="34" charset="0"/>
                <a:cs typeface="Calibri Light" panose="020F0302020204030204" pitchFamily="34" charset="0"/>
              </a:rPr>
              <a:t>what particular medical schools require at A-Level </a:t>
            </a:r>
            <a:r>
              <a:rPr lang="en-GB" sz="1900" b="0" i="0" u="none" strike="noStrike" baseline="0" dirty="0">
                <a:solidFill>
                  <a:srgbClr val="000000"/>
                </a:solidFill>
                <a:latin typeface="Calibri Light" panose="020F0302020204030204" pitchFamily="34" charset="0"/>
                <a:cs typeface="Calibri Light" panose="020F0302020204030204" pitchFamily="34" charset="0"/>
              </a:rPr>
              <a:t>(typically </a:t>
            </a:r>
            <a:r>
              <a:rPr lang="en-GB" sz="1900" b="0" i="0" u="none" strike="noStrike" baseline="0" dirty="0">
                <a:solidFill>
                  <a:srgbClr val="0070C0"/>
                </a:solidFill>
                <a:latin typeface="Calibri Light" panose="020F0302020204030204" pitchFamily="34" charset="0"/>
                <a:cs typeface="Calibri Light" panose="020F0302020204030204" pitchFamily="34" charset="0"/>
              </a:rPr>
              <a:t>biology</a:t>
            </a:r>
            <a:r>
              <a:rPr lang="en-GB" sz="1900" b="0" i="0" u="none" strike="noStrike" baseline="0" dirty="0">
                <a:latin typeface="Calibri Light" panose="020F0302020204030204" pitchFamily="34" charset="0"/>
                <a:cs typeface="Calibri Light" panose="020F0302020204030204" pitchFamily="34" charset="0"/>
              </a:rPr>
              <a:t>,</a:t>
            </a:r>
            <a:r>
              <a:rPr lang="en-GB" sz="1900" b="0" i="0" u="none" strike="noStrike" baseline="0" dirty="0">
                <a:solidFill>
                  <a:srgbClr val="0070C0"/>
                </a:solidFill>
                <a:latin typeface="Calibri Light" panose="020F0302020204030204" pitchFamily="34" charset="0"/>
                <a:cs typeface="Calibri Light" panose="020F0302020204030204" pitchFamily="34" charset="0"/>
              </a:rPr>
              <a:t> chemistry</a:t>
            </a:r>
            <a:r>
              <a:rPr lang="en-GB" sz="19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900" b="0" i="0" u="none" strike="noStrike" baseline="0" dirty="0">
                <a:solidFill>
                  <a:srgbClr val="0070C0"/>
                </a:solidFill>
                <a:latin typeface="Calibri Light" panose="020F0302020204030204" pitchFamily="34" charset="0"/>
                <a:cs typeface="Calibri Light" panose="020F0302020204030204" pitchFamily="34" charset="0"/>
              </a:rPr>
              <a:t>maths</a:t>
            </a:r>
            <a:r>
              <a:rPr lang="en-GB" sz="1900" b="0" i="0" u="none" strike="noStrike" baseline="0" dirty="0">
                <a:solidFill>
                  <a:srgbClr val="000000"/>
                </a:solidFill>
                <a:latin typeface="Calibri Light" panose="020F0302020204030204" pitchFamily="34" charset="0"/>
                <a:cs typeface="Calibri Light" panose="020F0302020204030204" pitchFamily="34" charset="0"/>
              </a:rPr>
              <a:t> and/or </a:t>
            </a:r>
            <a:r>
              <a:rPr lang="en-GB" sz="1900" b="0" i="0" u="none" strike="noStrike" baseline="0" dirty="0">
                <a:solidFill>
                  <a:srgbClr val="0070C0"/>
                </a:solidFill>
                <a:latin typeface="Calibri Light" panose="020F0302020204030204" pitchFamily="34" charset="0"/>
                <a:cs typeface="Calibri Light" panose="020F0302020204030204" pitchFamily="34" charset="0"/>
              </a:rPr>
              <a:t>physics</a:t>
            </a:r>
            <a:r>
              <a:rPr lang="en-GB" sz="1900" b="0" i="0" u="none" strike="noStrike" baseline="0" dirty="0">
                <a:solidFill>
                  <a:srgbClr val="000000"/>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19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900" b="0" i="0" u="none" strike="noStrike" baseline="0" dirty="0">
                <a:solidFill>
                  <a:srgbClr val="000000"/>
                </a:solidFill>
                <a:latin typeface="Calibri Light" panose="020F0302020204030204" pitchFamily="34" charset="0"/>
                <a:cs typeface="Calibri Light" panose="020F0302020204030204" pitchFamily="34" charset="0"/>
              </a:rPr>
              <a:t>She emphasises the importance of getting involved in </a:t>
            </a:r>
            <a:r>
              <a:rPr lang="en-GB" sz="1900" b="0" i="0" u="none" strike="noStrike" baseline="0" dirty="0">
                <a:solidFill>
                  <a:srgbClr val="0070C0"/>
                </a:solidFill>
                <a:latin typeface="Calibri Light" panose="020F0302020204030204" pitchFamily="34" charset="0"/>
                <a:cs typeface="Calibri Light" panose="020F0302020204030204" pitchFamily="34" charset="0"/>
              </a:rPr>
              <a:t>research projects </a:t>
            </a:r>
            <a:r>
              <a:rPr lang="en-GB" sz="1900" b="0" i="0" u="none" strike="noStrike" baseline="0" dirty="0">
                <a:solidFill>
                  <a:srgbClr val="000000"/>
                </a:solidFill>
                <a:latin typeface="Calibri Light" panose="020F0302020204030204" pitchFamily="34" charset="0"/>
                <a:cs typeface="Calibri Light" panose="020F0302020204030204" pitchFamily="34" charset="0"/>
              </a:rPr>
              <a:t>once at university – she says academic recruiters pay more attention to these research experiences than to the specific choice of A-level subjects. </a:t>
            </a:r>
          </a:p>
          <a:p>
            <a:pPr marL="0" indent="0">
              <a:lnSpc>
                <a:spcPct val="100000"/>
              </a:lnSpc>
              <a:spcBef>
                <a:spcPts val="0"/>
              </a:spcBef>
              <a:buNone/>
            </a:pPr>
            <a:endParaRPr lang="en-GB" sz="19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900" b="0" i="0" u="none" strike="noStrike" baseline="0" dirty="0">
                <a:solidFill>
                  <a:srgbClr val="000000"/>
                </a:solidFill>
                <a:latin typeface="Calibri Light" panose="020F0302020204030204" pitchFamily="34" charset="0"/>
                <a:cs typeface="Calibri Light" panose="020F0302020204030204" pitchFamily="34" charset="0"/>
              </a:rPr>
              <a:t>Once you have your medical degree, you’ll need to do a </a:t>
            </a:r>
            <a:r>
              <a:rPr lang="en-GB" sz="1900" b="0" i="0" u="none" strike="noStrike" baseline="0" dirty="0">
                <a:solidFill>
                  <a:srgbClr val="0070C0"/>
                </a:solidFill>
                <a:latin typeface="Calibri Light" panose="020F0302020204030204" pitchFamily="34" charset="0"/>
                <a:cs typeface="Calibri Light" panose="020F0302020204030204" pitchFamily="34" charset="0"/>
              </a:rPr>
              <a:t>PhD </a:t>
            </a:r>
            <a:r>
              <a:rPr lang="en-GB" sz="1900" b="0" i="0" u="none" strike="noStrike" baseline="0" dirty="0">
                <a:solidFill>
                  <a:srgbClr val="000000"/>
                </a:solidFill>
                <a:latin typeface="Calibri Light" panose="020F0302020204030204" pitchFamily="34" charset="0"/>
                <a:cs typeface="Calibri Light" panose="020F0302020204030204" pitchFamily="34" charset="0"/>
              </a:rPr>
              <a:t>before being ready to lead your own research study. These can be done part-time while also pursuing your </a:t>
            </a:r>
            <a:r>
              <a:rPr lang="en-GB" sz="1900" b="0" i="0" u="none" strike="noStrike" baseline="0" dirty="0">
                <a:solidFill>
                  <a:srgbClr val="0070C0"/>
                </a:solidFill>
                <a:latin typeface="Calibri Light" panose="020F0302020204030204" pitchFamily="34" charset="0"/>
                <a:cs typeface="Calibri Light" panose="020F0302020204030204" pitchFamily="34" charset="0"/>
              </a:rPr>
              <a:t>clinical training</a:t>
            </a:r>
            <a:r>
              <a:rPr lang="en-GB" sz="1900" b="0" i="0" u="none" strike="noStrike" baseline="0" dirty="0">
                <a:solidFill>
                  <a:srgbClr val="000000"/>
                </a:solidFill>
                <a:latin typeface="Calibri Light" panose="020F0302020204030204" pitchFamily="34" charset="0"/>
                <a:cs typeface="Calibri Light" panose="020F0302020204030204" pitchFamily="34" charset="0"/>
              </a:rPr>
              <a:t>. </a:t>
            </a: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39378" y="1805792"/>
            <a:ext cx="4348507" cy="3261508"/>
          </a:xfrm>
          <a:prstGeom prst="rect">
            <a:avLst/>
          </a:prstGeom>
        </p:spPr>
      </p:pic>
      <p:sp>
        <p:nvSpPr>
          <p:cNvPr id="8" name="TextBox 7">
            <a:extLst>
              <a:ext uri="{FF2B5EF4-FFF2-40B4-BE49-F238E27FC236}">
                <a16:creationId xmlns:a16="http://schemas.microsoft.com/office/drawing/2014/main" id="{5F4E1E20-9DA5-4858-8B27-DA828685E4A3}"/>
              </a:ext>
            </a:extLst>
          </p:cNvPr>
          <p:cNvSpPr txBox="1"/>
          <p:nvPr/>
        </p:nvSpPr>
        <p:spPr>
          <a:xfrm>
            <a:off x="6892030" y="6076907"/>
            <a:ext cx="4503939" cy="523220"/>
          </a:xfrm>
          <a:prstGeom prst="rect">
            <a:avLst/>
          </a:prstGeom>
          <a:noFill/>
        </p:spPr>
        <p:txBody>
          <a:bodyPr wrap="square">
            <a:spAutoFit/>
          </a:bodyPr>
          <a:lstStyle/>
          <a:p>
            <a:r>
              <a:rPr lang="en-GB" sz="1400" b="0" i="1" u="none" strike="noStrike" baseline="0" dirty="0">
                <a:solidFill>
                  <a:srgbClr val="000000"/>
                </a:solidFill>
                <a:latin typeface="Calibri Light" panose="020F0302020204030204" pitchFamily="34" charset="0"/>
                <a:cs typeface="Calibri Light" panose="020F0302020204030204" pitchFamily="34" charset="0"/>
              </a:rPr>
              <a:t>Trish with her son Al at his graduation when he qualified as a doctor in 2017.</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4598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04D94-FC92-4488-80E7-069526D368CB}"/>
              </a:ext>
            </a:extLst>
          </p:cNvPr>
          <p:cNvSpPr>
            <a:spLocks noGrp="1"/>
          </p:cNvSpPr>
          <p:nvPr>
            <p:ph type="title"/>
          </p:nvPr>
        </p:nvSpPr>
        <p:spPr>
          <a:xfrm>
            <a:off x="193040" y="253978"/>
            <a:ext cx="5598159" cy="1474666"/>
          </a:xfrm>
        </p:spPr>
        <p:txBody>
          <a:bodyPr anchor="b">
            <a:normAutofit/>
          </a:bodyPr>
          <a:lstStyle/>
          <a:p>
            <a:pPr algn="ctr"/>
            <a:r>
              <a:rPr lang="en-GB" sz="3200" dirty="0">
                <a:solidFill>
                  <a:srgbClr val="595959"/>
                </a:solidFill>
              </a:rPr>
              <a:t>HOW DID TRISH BECOME A GP AND PRIMARY HEALTH CARE ACADEMIC?</a:t>
            </a:r>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301840" y="1873188"/>
            <a:ext cx="5672831" cy="4891596"/>
          </a:xfrm>
        </p:spPr>
        <p:txBody>
          <a:bodyPr anchor="t">
            <a:noAutofit/>
          </a:bodyPr>
          <a:lstStyle/>
          <a:p>
            <a:pPr marL="0" indent="0">
              <a:lnSpc>
                <a:spcPct val="100000"/>
              </a:lnSpc>
              <a:spcBef>
                <a:spcPts val="0"/>
              </a:spcBef>
              <a:buNone/>
            </a:pPr>
            <a:r>
              <a:rPr lang="en-GB" sz="1600" b="0" i="0" u="none" strike="noStrike" baseline="0" dirty="0">
                <a:latin typeface="Calibri Light" panose="020F0302020204030204" pitchFamily="34" charset="0"/>
                <a:cs typeface="Calibri Light" panose="020F0302020204030204" pitchFamily="34" charset="0"/>
              </a:rPr>
              <a:t>WHAT WERE YOUR INTERESTS WHEN YOU WERE GROWING UP? </a:t>
            </a:r>
          </a:p>
          <a:p>
            <a:pPr marL="0" indent="0">
              <a:lnSpc>
                <a:spcPct val="100000"/>
              </a:lnSpc>
              <a:spcBef>
                <a:spcPts val="0"/>
              </a:spcBef>
              <a:buNone/>
            </a:pPr>
            <a:r>
              <a:rPr lang="en-GB" sz="1600" b="0" i="0" u="none" strike="noStrike" baseline="0" dirty="0">
                <a:solidFill>
                  <a:srgbClr val="006666"/>
                </a:solidFill>
                <a:latin typeface="Calibri Light" panose="020F0302020204030204" pitchFamily="34" charset="0"/>
                <a:cs typeface="Calibri Light" panose="020F0302020204030204" pitchFamily="34" charset="0"/>
              </a:rPr>
              <a:t>I did a lot of </a:t>
            </a:r>
            <a:r>
              <a:rPr lang="en-GB" sz="1600" b="0" i="0" u="none" strike="noStrike" baseline="0" dirty="0">
                <a:solidFill>
                  <a:srgbClr val="006666"/>
                </a:solidFill>
                <a:cs typeface="Calibri Light" panose="020F0302020204030204" pitchFamily="34" charset="0"/>
              </a:rPr>
              <a:t>sport</a:t>
            </a:r>
            <a:r>
              <a:rPr lang="en-GB" sz="1600" b="0" i="0" u="none" strike="noStrike" baseline="0" dirty="0">
                <a:solidFill>
                  <a:srgbClr val="006666"/>
                </a:solidFill>
                <a:latin typeface="Calibri Light" panose="020F0302020204030204" pitchFamily="34" charset="0"/>
                <a:cs typeface="Calibri Light" panose="020F0302020204030204" pitchFamily="34" charset="0"/>
              </a:rPr>
              <a:t>. I swam, played hockey, and ran cross-country. I was also in the </a:t>
            </a:r>
            <a:r>
              <a:rPr lang="en-GB" sz="1600" b="0" i="0" u="none" strike="noStrike" baseline="0" dirty="0">
                <a:solidFill>
                  <a:srgbClr val="006666"/>
                </a:solidFill>
                <a:cs typeface="Calibri Light" panose="020F0302020204030204" pitchFamily="34" charset="0"/>
              </a:rPr>
              <a:t>St John Ambulance Brigade </a:t>
            </a:r>
            <a:r>
              <a:rPr lang="en-GB" sz="1600" b="0" i="0" u="none" strike="noStrike" baseline="0" dirty="0">
                <a:solidFill>
                  <a:srgbClr val="006666"/>
                </a:solidFill>
                <a:latin typeface="Calibri Light" panose="020F0302020204030204" pitchFamily="34" charset="0"/>
                <a:cs typeface="Calibri Light" panose="020F0302020204030204" pitchFamily="34" charset="0"/>
              </a:rPr>
              <a:t>and the </a:t>
            </a:r>
            <a:r>
              <a:rPr lang="en-GB" sz="1600" b="0" i="0" u="none" strike="noStrike" baseline="0" dirty="0">
                <a:solidFill>
                  <a:srgbClr val="006666"/>
                </a:solidFill>
                <a:cs typeface="Calibri Light" panose="020F0302020204030204" pitchFamily="34" charset="0"/>
              </a:rPr>
              <a:t>Royal Life Saving Society</a:t>
            </a:r>
            <a:r>
              <a:rPr lang="en-GB" sz="1600" b="0" i="0" u="none" strike="noStrike" baseline="0" dirty="0">
                <a:solidFill>
                  <a:srgbClr val="006666"/>
                </a:solidFill>
                <a:latin typeface="Calibri Light" panose="020F0302020204030204" pitchFamily="34" charset="0"/>
                <a:cs typeface="Calibri Light" panose="020F0302020204030204" pitchFamily="34" charset="0"/>
              </a:rPr>
              <a:t>, which were excellent preparation for medical school. I still love sport, and after university I was briefly in the </a:t>
            </a:r>
            <a:r>
              <a:rPr lang="en-GB" sz="1600" b="0" i="0" u="none" strike="noStrike" baseline="0" dirty="0">
                <a:solidFill>
                  <a:srgbClr val="006666"/>
                </a:solidFill>
                <a:cs typeface="Calibri Light" panose="020F0302020204030204" pitchFamily="34" charset="0"/>
              </a:rPr>
              <a:t>UK Ironman triathlon team</a:t>
            </a:r>
            <a:r>
              <a:rPr lang="en-GB" sz="1600" b="0" i="0" u="none" strike="noStrike" baseline="0" dirty="0">
                <a:solidFill>
                  <a:srgbClr val="006666"/>
                </a:solidFill>
                <a:latin typeface="Calibri Light" panose="020F0302020204030204" pitchFamily="34" charset="0"/>
                <a:cs typeface="Calibri Light" panose="020F0302020204030204" pitchFamily="34" charset="0"/>
              </a:rPr>
              <a:t>. Sport was a great </a:t>
            </a:r>
            <a:r>
              <a:rPr lang="en-GB" sz="1600" b="0" i="0" u="none" strike="noStrike" baseline="0" dirty="0">
                <a:solidFill>
                  <a:srgbClr val="006666"/>
                </a:solidFill>
                <a:cs typeface="Calibri Light" panose="020F0302020204030204" pitchFamily="34" charset="0"/>
              </a:rPr>
              <a:t>relaxation</a:t>
            </a:r>
            <a:r>
              <a:rPr lang="en-GB" sz="1600" b="0" i="0" u="none" strike="noStrike" baseline="0" dirty="0">
                <a:solidFill>
                  <a:srgbClr val="006666"/>
                </a:solidFill>
                <a:latin typeface="Calibri Light" panose="020F0302020204030204" pitchFamily="34" charset="0"/>
                <a:cs typeface="Calibri Light" panose="020F0302020204030204" pitchFamily="34" charset="0"/>
              </a:rPr>
              <a:t> for me when studying hard for exams, which you have to do to succeed in medicine. It also taught me </a:t>
            </a:r>
            <a:r>
              <a:rPr lang="en-GB" sz="1600" b="0" i="0" u="none" strike="noStrike" baseline="0" dirty="0">
                <a:solidFill>
                  <a:srgbClr val="006666"/>
                </a:solidFill>
                <a:cs typeface="Calibri Light" panose="020F0302020204030204" pitchFamily="34" charset="0"/>
              </a:rPr>
              <a:t>self-discipline</a:t>
            </a:r>
            <a:r>
              <a:rPr lang="en-GB" sz="1600" b="0" i="0" u="none" strike="noStrike" baseline="0" dirty="0">
                <a:solidFill>
                  <a:srgbClr val="006666"/>
                </a:solidFill>
                <a:latin typeface="Calibri Light" panose="020F0302020204030204" pitchFamily="34" charset="0"/>
                <a:cs typeface="Calibri Light" panose="020F0302020204030204" pitchFamily="34" charset="0"/>
              </a:rPr>
              <a:t> and the value of </a:t>
            </a:r>
            <a:r>
              <a:rPr lang="en-GB" sz="1600" b="0" i="0" u="none" strike="noStrike" baseline="0" dirty="0">
                <a:solidFill>
                  <a:srgbClr val="006666"/>
                </a:solidFill>
                <a:cs typeface="Calibri Light" panose="020F0302020204030204" pitchFamily="34" charset="0"/>
              </a:rPr>
              <a:t>teamwork</a:t>
            </a:r>
            <a:r>
              <a:rPr lang="en-GB" sz="1600" b="0" i="0" u="none" strike="noStrike" baseline="0" dirty="0">
                <a:solidFill>
                  <a:srgbClr val="006666"/>
                </a:solidFill>
                <a:latin typeface="Calibri Light" panose="020F0302020204030204" pitchFamily="34" charset="0"/>
                <a:cs typeface="Calibri Light" panose="020F0302020204030204" pitchFamily="34" charset="0"/>
              </a:rPr>
              <a:t>. You don’t have to be good at sport to get into medical school – other leisure activities which prepare you well include </a:t>
            </a:r>
            <a:r>
              <a:rPr lang="en-GB" sz="1600" b="0" i="0" u="none" strike="noStrike" baseline="0" dirty="0">
                <a:solidFill>
                  <a:srgbClr val="006666"/>
                </a:solidFill>
                <a:cs typeface="Calibri Light" panose="020F0302020204030204" pitchFamily="34" charset="0"/>
              </a:rPr>
              <a:t>music</a:t>
            </a:r>
            <a:r>
              <a:rPr lang="en-GB" sz="1600" b="0" i="0" u="none" strike="noStrike" baseline="0" dirty="0">
                <a:solidFill>
                  <a:srgbClr val="006666"/>
                </a:solidFill>
                <a:latin typeface="Calibri Light" panose="020F0302020204030204" pitchFamily="34" charset="0"/>
                <a:cs typeface="Calibri Light" panose="020F0302020204030204" pitchFamily="34" charset="0"/>
              </a:rPr>
              <a:t>, </a:t>
            </a:r>
            <a:r>
              <a:rPr lang="en-GB" sz="1600" b="0" i="0" u="none" strike="noStrike" baseline="0" dirty="0">
                <a:solidFill>
                  <a:srgbClr val="006666"/>
                </a:solidFill>
                <a:cs typeface="Calibri Light" panose="020F0302020204030204" pitchFamily="34" charset="0"/>
              </a:rPr>
              <a:t>drama</a:t>
            </a:r>
            <a:r>
              <a:rPr lang="en-GB" sz="1600" b="0" i="0" u="none" strike="noStrike" baseline="0" dirty="0">
                <a:solidFill>
                  <a:srgbClr val="006666"/>
                </a:solidFill>
                <a:latin typeface="Calibri Light" panose="020F0302020204030204" pitchFamily="34" charset="0"/>
                <a:cs typeface="Calibri Light" panose="020F0302020204030204" pitchFamily="34" charset="0"/>
              </a:rPr>
              <a:t> or being on a </a:t>
            </a:r>
            <a:r>
              <a:rPr lang="en-GB" sz="1600" b="0" i="0" u="none" strike="noStrike" baseline="0" dirty="0">
                <a:solidFill>
                  <a:srgbClr val="006666"/>
                </a:solidFill>
                <a:cs typeface="Calibri Light" panose="020F0302020204030204" pitchFamily="34" charset="0"/>
              </a:rPr>
              <a:t>school council</a:t>
            </a:r>
            <a:r>
              <a:rPr lang="en-GB" sz="1600" b="0" i="0" u="none" strike="noStrike" baseline="0" dirty="0">
                <a:solidFill>
                  <a:srgbClr val="006666"/>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1600" b="0" i="0" u="none" strike="noStrike" baseline="0" dirty="0">
              <a:solidFill>
                <a:srgbClr val="006666"/>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600" b="0" i="0" u="none" strike="noStrike" baseline="0" dirty="0">
                <a:latin typeface="Calibri Light" panose="020F0302020204030204" pitchFamily="34" charset="0"/>
                <a:cs typeface="Calibri Light" panose="020F0302020204030204" pitchFamily="34" charset="0"/>
              </a:rPr>
              <a:t>WHAT INSPIRED YOU TO BECOME A GP? </a:t>
            </a:r>
          </a:p>
          <a:p>
            <a:pPr marL="0" indent="0">
              <a:lnSpc>
                <a:spcPct val="100000"/>
              </a:lnSpc>
              <a:spcBef>
                <a:spcPts val="0"/>
              </a:spcBef>
              <a:buNone/>
            </a:pPr>
            <a:r>
              <a:rPr lang="en-GB" sz="1600" b="0" i="0" u="none" strike="noStrike" baseline="0" dirty="0">
                <a:solidFill>
                  <a:srgbClr val="006666"/>
                </a:solidFill>
                <a:cs typeface="Calibri Light" panose="020F0302020204030204" pitchFamily="34" charset="0"/>
              </a:rPr>
              <a:t>A patient</a:t>
            </a:r>
            <a:r>
              <a:rPr lang="en-GB" sz="1600" b="0" i="0" u="none" strike="noStrike" baseline="0" dirty="0">
                <a:solidFill>
                  <a:srgbClr val="006666"/>
                </a:solidFill>
                <a:latin typeface="Calibri Light" panose="020F0302020204030204" pitchFamily="34" charset="0"/>
                <a:cs typeface="Calibri Light" panose="020F0302020204030204" pitchFamily="34" charset="0"/>
              </a:rPr>
              <a:t>. I initially trained as a hospital doctor, specialising in diabetes. One patient, who I had helped with some tough challenges in her life, turned to me and said, “I wish you were my GP.” That made me realise that I wanted to care for all aspects of people’s health, not just diabetes. </a:t>
            </a:r>
            <a:endParaRPr lang="en-US" sz="1600" dirty="0">
              <a:solidFill>
                <a:srgbClr val="006666"/>
              </a:solidFill>
              <a:latin typeface="Calibri Light" panose="020F0302020204030204" pitchFamily="34" charset="0"/>
              <a:cs typeface="Calibri Light" panose="020F0302020204030204" pitchFamily="34" charset="0"/>
            </a:endParaRPr>
          </a:p>
        </p:txBody>
      </p:sp>
      <p:pic>
        <p:nvPicPr>
          <p:cNvPr id="7" name="Content Placeholder 4">
            <a:extLst>
              <a:ext uri="{FF2B5EF4-FFF2-40B4-BE49-F238E27FC236}">
                <a16:creationId xmlns:a16="http://schemas.microsoft.com/office/drawing/2014/main" id="{BFFA45C0-97FC-449E-8EAD-3CDEC4581F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15187" y="1083075"/>
            <a:ext cx="3857625" cy="4822655"/>
          </a:xfrm>
          <a:prstGeom prst="rect">
            <a:avLst/>
          </a:prstGeom>
        </p:spPr>
      </p:pic>
    </p:spTree>
    <p:extLst>
      <p:ext uri="{BB962C8B-B14F-4D97-AF65-F5344CB8AC3E}">
        <p14:creationId xmlns:p14="http://schemas.microsoft.com/office/powerpoint/2010/main" val="116045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animEffect transition="in" filter="fade">
                                      <p:cBhvr>
                                        <p:cTn id="14" dur="1000"/>
                                        <p:tgtEl>
                                          <p:spTgt spid="9">
                                            <p:txEl>
                                              <p:pRg st="4" end="4"/>
                                            </p:txEl>
                                          </p:spTgt>
                                        </p:tgtEl>
                                      </p:cBhvr>
                                    </p:animEffect>
                                    <p:anim calcmode="lin" valueType="num">
                                      <p:cBhvr>
                                        <p:cTn id="1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365760" y="1075933"/>
            <a:ext cx="5528348" cy="6021723"/>
          </a:xfrm>
        </p:spPr>
        <p:txBody>
          <a:bodyPr anchor="t">
            <a:noAutofit/>
          </a:bodyPr>
          <a:lstStyle/>
          <a:p>
            <a:pPr marL="0" indent="0">
              <a:lnSpc>
                <a:spcPct val="100000"/>
              </a:lnSpc>
              <a:spcBef>
                <a:spcPts val="0"/>
              </a:spcBef>
              <a:buNone/>
            </a:pPr>
            <a:r>
              <a:rPr lang="en-GB" sz="1600" b="0" i="0" u="none" strike="noStrike" baseline="0" dirty="0">
                <a:latin typeface="Calibri Light" panose="020F0302020204030204" pitchFamily="34" charset="0"/>
                <a:cs typeface="Calibri Light" panose="020F0302020204030204" pitchFamily="34" charset="0"/>
              </a:rPr>
              <a:t>HAVE YOU HAD ANY EUREKA MOMENTS IN YOUR CAREER? </a:t>
            </a:r>
          </a:p>
          <a:p>
            <a:pPr marL="0" indent="0">
              <a:lnSpc>
                <a:spcPct val="100000"/>
              </a:lnSpc>
              <a:spcBef>
                <a:spcPts val="0"/>
              </a:spcBef>
              <a:buNone/>
            </a:pPr>
            <a:r>
              <a:rPr lang="en-GB" sz="1600" b="0" i="0" u="none" strike="noStrike" baseline="0" dirty="0">
                <a:solidFill>
                  <a:srgbClr val="006666"/>
                </a:solidFill>
                <a:latin typeface="Calibri Light" panose="020F0302020204030204" pitchFamily="34" charset="0"/>
                <a:cs typeface="Calibri Light" panose="020F0302020204030204" pitchFamily="34" charset="0"/>
              </a:rPr>
              <a:t>There have been few eureka moments. It’s a bit like motherhood – on a day-to-day basis it feels like slow progress, but when you look back at what you’ve created, be it a well-adjusted child or a life-saving research programme, you see it’s </a:t>
            </a:r>
            <a:r>
              <a:rPr lang="en-GB" sz="1600" b="0" i="0" u="none" strike="noStrike" baseline="0" dirty="0">
                <a:solidFill>
                  <a:srgbClr val="006666"/>
                </a:solidFill>
                <a:cs typeface="Calibri Light" panose="020F0302020204030204" pitchFamily="34" charset="0"/>
              </a:rPr>
              <a:t>worth the grind</a:t>
            </a:r>
            <a:r>
              <a:rPr lang="en-GB" sz="1600" b="0" i="0" u="none" strike="noStrike" baseline="0" dirty="0">
                <a:solidFill>
                  <a:srgbClr val="006666"/>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1600" b="0" i="0" u="none" strike="noStrike" baseline="0" dirty="0">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600" b="0" i="0" u="none" strike="noStrike" baseline="0" dirty="0">
                <a:latin typeface="Calibri Light" panose="020F0302020204030204" pitchFamily="34" charset="0"/>
                <a:cs typeface="Calibri Light" panose="020F0302020204030204" pitchFamily="34" charset="0"/>
              </a:rPr>
              <a:t>HOW DO YOU SWITCH OFF FROM YOUR WORK? </a:t>
            </a:r>
          </a:p>
          <a:p>
            <a:pPr marL="0" indent="0">
              <a:lnSpc>
                <a:spcPct val="100000"/>
              </a:lnSpc>
              <a:spcBef>
                <a:spcPts val="0"/>
              </a:spcBef>
              <a:buNone/>
            </a:pPr>
            <a:r>
              <a:rPr lang="en-GB" sz="1600" b="0" i="0" u="none" strike="noStrike" baseline="0" dirty="0">
                <a:solidFill>
                  <a:srgbClr val="006666"/>
                </a:solidFill>
                <a:latin typeface="Calibri Light" panose="020F0302020204030204" pitchFamily="34" charset="0"/>
                <a:cs typeface="Calibri Light" panose="020F0302020204030204" pitchFamily="34" charset="0"/>
              </a:rPr>
              <a:t>I never go a day without </a:t>
            </a:r>
            <a:r>
              <a:rPr lang="en-GB" sz="1600" b="0" i="0" u="none" strike="noStrike" baseline="0" dirty="0">
                <a:solidFill>
                  <a:srgbClr val="006666"/>
                </a:solidFill>
                <a:cs typeface="Calibri Light" panose="020F0302020204030204" pitchFamily="34" charset="0"/>
              </a:rPr>
              <a:t>exercise</a:t>
            </a:r>
            <a:r>
              <a:rPr lang="en-GB" sz="1600" b="0" i="0" u="none" strike="noStrike" baseline="0" dirty="0">
                <a:solidFill>
                  <a:srgbClr val="006666"/>
                </a:solidFill>
                <a:latin typeface="Calibri Light" panose="020F0302020204030204" pitchFamily="34" charset="0"/>
                <a:cs typeface="Calibri Light" panose="020F0302020204030204" pitchFamily="34" charset="0"/>
              </a:rPr>
              <a:t>. I begin each day at 6am with 40 minutes of </a:t>
            </a:r>
            <a:r>
              <a:rPr lang="en-GB" sz="1600" b="0" i="0" u="none" strike="noStrike" baseline="0" dirty="0">
                <a:solidFill>
                  <a:srgbClr val="006666"/>
                </a:solidFill>
                <a:cs typeface="Calibri Light" panose="020F0302020204030204" pitchFamily="34" charset="0"/>
              </a:rPr>
              <a:t>yoga</a:t>
            </a:r>
            <a:r>
              <a:rPr lang="en-GB" sz="1600" b="0" i="0" u="none" strike="noStrike" baseline="0" dirty="0">
                <a:solidFill>
                  <a:srgbClr val="006666"/>
                </a:solidFill>
                <a:latin typeface="Calibri Light" panose="020F0302020204030204" pitchFamily="34" charset="0"/>
                <a:cs typeface="Calibri Light" panose="020F0302020204030204" pitchFamily="34" charset="0"/>
              </a:rPr>
              <a:t> and stretching. I am also a </a:t>
            </a:r>
            <a:r>
              <a:rPr lang="en-GB" sz="1600" b="0" i="0" u="none" strike="noStrike" baseline="0" dirty="0">
                <a:solidFill>
                  <a:srgbClr val="006666"/>
                </a:solidFill>
                <a:cs typeface="Calibri Light" panose="020F0302020204030204" pitchFamily="34" charset="0"/>
              </a:rPr>
              <a:t>wild swimmer</a:t>
            </a:r>
            <a:r>
              <a:rPr lang="en-GB" sz="1600" b="0" i="0" u="none" strike="noStrike" baseline="0" dirty="0">
                <a:solidFill>
                  <a:srgbClr val="006666"/>
                </a:solidFill>
                <a:latin typeface="Calibri Light" panose="020F0302020204030204" pitchFamily="34" charset="0"/>
                <a:cs typeface="Calibri Light" panose="020F0302020204030204" pitchFamily="34" charset="0"/>
              </a:rPr>
              <a:t>, plunging into the Thames all year round. With a husband and two grown-up children, I make sure I enjoy </a:t>
            </a:r>
            <a:r>
              <a:rPr lang="en-GB" sz="1600" b="0" i="0" u="none" strike="noStrike" baseline="0" dirty="0">
                <a:solidFill>
                  <a:srgbClr val="006666"/>
                </a:solidFill>
                <a:cs typeface="Calibri Light" panose="020F0302020204030204" pitchFamily="34" charset="0"/>
              </a:rPr>
              <a:t>family life</a:t>
            </a:r>
            <a:r>
              <a:rPr lang="en-GB" sz="1600" b="0" i="0" u="none" strike="noStrike" baseline="0" dirty="0">
                <a:solidFill>
                  <a:srgbClr val="006666"/>
                </a:solidFill>
                <a:latin typeface="Calibri Light" panose="020F0302020204030204" pitchFamily="34" charset="0"/>
                <a:cs typeface="Calibri Light" panose="020F0302020204030204" pitchFamily="34" charset="0"/>
              </a:rPr>
              <a:t>, as well as academia and medicine! </a:t>
            </a:r>
          </a:p>
          <a:p>
            <a:pPr marL="0" indent="0">
              <a:lnSpc>
                <a:spcPct val="100000"/>
              </a:lnSpc>
              <a:spcBef>
                <a:spcPts val="0"/>
              </a:spcBef>
              <a:buNone/>
            </a:pPr>
            <a:endParaRPr lang="en-GB" sz="1600" b="0" i="0" u="none" strike="noStrike" baseline="0" dirty="0">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600" b="0" i="0" u="none" strike="noStrike" baseline="0" dirty="0">
                <a:latin typeface="Calibri Light" panose="020F0302020204030204" pitchFamily="34" charset="0"/>
                <a:cs typeface="Calibri Light" panose="020F0302020204030204" pitchFamily="34" charset="0"/>
              </a:rPr>
              <a:t>WHAT ARE YOUR PROUDEST CAREER ACHIEVEMENTS SO FAR? </a:t>
            </a:r>
          </a:p>
          <a:p>
            <a:pPr marL="0" indent="0">
              <a:lnSpc>
                <a:spcPct val="100000"/>
              </a:lnSpc>
              <a:spcBef>
                <a:spcPts val="0"/>
              </a:spcBef>
              <a:buNone/>
            </a:pPr>
            <a:r>
              <a:rPr lang="en-GB" sz="1600" b="0" i="0" u="none" strike="noStrike" baseline="0" dirty="0">
                <a:solidFill>
                  <a:srgbClr val="006666"/>
                </a:solidFill>
                <a:latin typeface="Calibri Light" panose="020F0302020204030204" pitchFamily="34" charset="0"/>
                <a:cs typeface="Calibri Light" panose="020F0302020204030204" pitchFamily="34" charset="0"/>
              </a:rPr>
              <a:t>In 2001, I received an</a:t>
            </a:r>
            <a:r>
              <a:rPr lang="en-GB" sz="1600" b="0" i="0" u="none" strike="noStrike" baseline="0" dirty="0">
                <a:solidFill>
                  <a:srgbClr val="006666"/>
                </a:solidFill>
                <a:cs typeface="Calibri Light" panose="020F0302020204030204" pitchFamily="34" charset="0"/>
              </a:rPr>
              <a:t> OBE </a:t>
            </a:r>
            <a:r>
              <a:rPr lang="en-GB" sz="1600" b="0" i="0" u="none" strike="noStrike" baseline="0" dirty="0">
                <a:solidFill>
                  <a:srgbClr val="006666"/>
                </a:solidFill>
                <a:latin typeface="Calibri Light" panose="020F0302020204030204" pitchFamily="34" charset="0"/>
                <a:cs typeface="Calibri Light" panose="020F0302020204030204" pitchFamily="34" charset="0"/>
              </a:rPr>
              <a:t>for </a:t>
            </a:r>
            <a:r>
              <a:rPr lang="en-GB" sz="1600" b="0" i="0" u="none" strike="noStrike" baseline="0" dirty="0">
                <a:solidFill>
                  <a:srgbClr val="006666"/>
                </a:solidFill>
                <a:cs typeface="Calibri Light" panose="020F0302020204030204" pitchFamily="34" charset="0"/>
              </a:rPr>
              <a:t>Services to Medicine </a:t>
            </a:r>
            <a:r>
              <a:rPr lang="en-GB" sz="1600" b="0" i="0" u="none" strike="noStrike" baseline="0" dirty="0">
                <a:solidFill>
                  <a:srgbClr val="006666"/>
                </a:solidFill>
                <a:latin typeface="Calibri Light" panose="020F0302020204030204" pitchFamily="34" charset="0"/>
                <a:cs typeface="Calibri Light" panose="020F0302020204030204" pitchFamily="34" charset="0"/>
              </a:rPr>
              <a:t>from the Queen. I also think I played a part in persuading UK policymakers to introduce </a:t>
            </a:r>
            <a:r>
              <a:rPr lang="en-GB" sz="1600" b="0" i="0" u="none" strike="noStrike" baseline="0" dirty="0">
                <a:solidFill>
                  <a:srgbClr val="006666"/>
                </a:solidFill>
                <a:cs typeface="Calibri Light" panose="020F0302020204030204" pitchFamily="34" charset="0"/>
              </a:rPr>
              <a:t>mask mandates </a:t>
            </a:r>
            <a:r>
              <a:rPr lang="en-GB" sz="1600" b="0" i="0" u="none" strike="noStrike" baseline="0" dirty="0">
                <a:solidFill>
                  <a:srgbClr val="006666"/>
                </a:solidFill>
                <a:latin typeface="Calibri Light" panose="020F0302020204030204" pitchFamily="34" charset="0"/>
                <a:cs typeface="Calibri Light" panose="020F0302020204030204" pitchFamily="34" charset="0"/>
              </a:rPr>
              <a:t>during the pandemic, which have probably saved many </a:t>
            </a:r>
            <a:r>
              <a:rPr lang="en-GB" sz="1600" b="0" i="0" u="none" strike="noStrike" baseline="0" dirty="0">
                <a:solidFill>
                  <a:srgbClr val="006666"/>
                </a:solidFill>
                <a:cs typeface="Calibri Light" panose="020F0302020204030204" pitchFamily="34" charset="0"/>
              </a:rPr>
              <a:t>lives</a:t>
            </a:r>
            <a:r>
              <a:rPr lang="en-GB" sz="1600" b="0" i="0" u="none" strike="noStrike" baseline="0" dirty="0">
                <a:solidFill>
                  <a:srgbClr val="006666"/>
                </a:solidFill>
                <a:latin typeface="Calibri Light" panose="020F0302020204030204" pitchFamily="34" charset="0"/>
                <a:cs typeface="Calibri Light" panose="020F0302020204030204" pitchFamily="34" charset="0"/>
              </a:rPr>
              <a:t>. </a:t>
            </a:r>
            <a:endParaRPr lang="en-US" sz="1600" dirty="0">
              <a:solidFill>
                <a:srgbClr val="006666"/>
              </a:solidFill>
              <a:latin typeface="Calibri Light" panose="020F0302020204030204" pitchFamily="34" charset="0"/>
              <a:cs typeface="Calibri Light" panose="020F0302020204030204" pitchFamily="34" charset="0"/>
            </a:endParaRPr>
          </a:p>
        </p:txBody>
      </p:sp>
      <p:pic>
        <p:nvPicPr>
          <p:cNvPr id="7" name="Content Placeholder 4">
            <a:extLst>
              <a:ext uri="{FF2B5EF4-FFF2-40B4-BE49-F238E27FC236}">
                <a16:creationId xmlns:a16="http://schemas.microsoft.com/office/drawing/2014/main" id="{7CB6DBE4-68F7-450D-ABC3-DA9A8AC25D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77292" y="1075933"/>
            <a:ext cx="3131524" cy="4706133"/>
          </a:xfrm>
          <a:prstGeom prst="rect">
            <a:avLst/>
          </a:prstGeom>
        </p:spPr>
      </p:pic>
    </p:spTree>
    <p:extLst>
      <p:ext uri="{BB962C8B-B14F-4D97-AF65-F5344CB8AC3E}">
        <p14:creationId xmlns:p14="http://schemas.microsoft.com/office/powerpoint/2010/main" val="404667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animEffect transition="in" filter="fade">
                                      <p:cBhvr>
                                        <p:cTn id="14" dur="1000"/>
                                        <p:tgtEl>
                                          <p:spTgt spid="9">
                                            <p:txEl>
                                              <p:pRg st="4" end="4"/>
                                            </p:txEl>
                                          </p:spTgt>
                                        </p:tgtEl>
                                      </p:cBhvr>
                                    </p:animEffect>
                                    <p:anim calcmode="lin" valueType="num">
                                      <p:cBhvr>
                                        <p:cTn id="1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animEffect transition="in" filter="fade">
                                      <p:cBhvr>
                                        <p:cTn id="21" dur="1000"/>
                                        <p:tgtEl>
                                          <p:spTgt spid="9">
                                            <p:txEl>
                                              <p:pRg st="7" end="7"/>
                                            </p:txEl>
                                          </p:spTgt>
                                        </p:tgtEl>
                                      </p:cBhvr>
                                    </p:animEffect>
                                    <p:anim calcmode="lin" valueType="num">
                                      <p:cBhvr>
                                        <p:cTn id="22"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2">
            <a:extLst>
              <a:ext uri="{28A0092B-C50C-407E-A947-70E740481C1C}">
                <a14:useLocalDpi xmlns:a14="http://schemas.microsoft.com/office/drawing/2010/main" val="0"/>
              </a:ext>
            </a:extLst>
          </a:blip>
          <a:srcRect l="23702" r="23702"/>
          <a:stretch/>
        </p:blipFill>
        <p:spPr>
          <a:xfrm>
            <a:off x="20" y="10"/>
            <a:ext cx="5409897" cy="6857990"/>
          </a:xfrm>
          <a:prstGeom prst="rect">
            <a:avLst/>
          </a:prstGeom>
        </p:spPr>
      </p:pic>
      <p:sp>
        <p:nvSpPr>
          <p:cNvPr id="21" name="Rectangle 20">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65" y="685800"/>
            <a:ext cx="5409636"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04D94-FC92-4488-80E7-069526D368CB}"/>
              </a:ext>
            </a:extLst>
          </p:cNvPr>
          <p:cNvSpPr>
            <a:spLocks noGrp="1"/>
          </p:cNvSpPr>
          <p:nvPr>
            <p:ph type="title"/>
          </p:nvPr>
        </p:nvSpPr>
        <p:spPr>
          <a:xfrm>
            <a:off x="6825899" y="426148"/>
            <a:ext cx="4110197" cy="907199"/>
          </a:xfrm>
        </p:spPr>
        <p:txBody>
          <a:bodyPr anchor="b">
            <a:normAutofit/>
          </a:bodyPr>
          <a:lstStyle/>
          <a:p>
            <a:pPr algn="ctr"/>
            <a:r>
              <a:rPr lang="en-GB" sz="3200" dirty="0">
                <a:solidFill>
                  <a:schemeClr val="tx1">
                    <a:lumMod val="65000"/>
                    <a:lumOff val="35000"/>
                  </a:schemeClr>
                </a:solidFill>
              </a:rPr>
              <a:t>TALKING POINTS</a:t>
            </a:r>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6275403" y="1465131"/>
            <a:ext cx="5051394" cy="4101167"/>
          </a:xfrm>
        </p:spPr>
        <p:txBody>
          <a:bodyPr anchor="t">
            <a:noAutofit/>
          </a:bodyPr>
          <a:lstStyle/>
          <a:p>
            <a:r>
              <a:rPr lang="en-US" sz="2200" dirty="0">
                <a:solidFill>
                  <a:srgbClr val="00B0F0"/>
                </a:solidFill>
                <a:latin typeface="+mj-lt"/>
              </a:rPr>
              <a:t>What does academic primary health care involve?</a:t>
            </a:r>
          </a:p>
          <a:p>
            <a:r>
              <a:rPr lang="en-US" sz="2200" dirty="0">
                <a:solidFill>
                  <a:srgbClr val="0070C0"/>
                </a:solidFill>
                <a:latin typeface="+mj-lt"/>
              </a:rPr>
              <a:t>What skills and attributes does Trish suggest you need for a career in her field? To what extent do you have these skills?</a:t>
            </a:r>
          </a:p>
          <a:p>
            <a:r>
              <a:rPr lang="en-US" sz="2200" dirty="0">
                <a:solidFill>
                  <a:srgbClr val="002060"/>
                </a:solidFill>
                <a:latin typeface="+mj-lt"/>
              </a:rPr>
              <a:t>How could you develop your skills and knowledge in the subject areas Trish mentions?</a:t>
            </a:r>
          </a:p>
          <a:p>
            <a:r>
              <a:rPr lang="en-US" sz="2200" dirty="0">
                <a:solidFill>
                  <a:srgbClr val="7030A0"/>
                </a:solidFill>
                <a:latin typeface="+mj-lt"/>
              </a:rPr>
              <a:t>How do you think you could get involved with research projects at university?</a:t>
            </a:r>
          </a:p>
          <a:p>
            <a:r>
              <a:rPr lang="en-US" sz="2200" dirty="0">
                <a:solidFill>
                  <a:srgbClr val="660066"/>
                </a:solidFill>
                <a:latin typeface="+mj-lt"/>
              </a:rPr>
              <a:t>What do you think motivates Trish to do the work she does?</a:t>
            </a:r>
          </a:p>
        </p:txBody>
      </p:sp>
    </p:spTree>
    <p:extLst>
      <p:ext uri="{BB962C8B-B14F-4D97-AF65-F5344CB8AC3E}">
        <p14:creationId xmlns:p14="http://schemas.microsoft.com/office/powerpoint/2010/main" val="329743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F04D94-FC92-4488-80E7-069526D368CB}"/>
              </a:ext>
            </a:extLst>
          </p:cNvPr>
          <p:cNvSpPr>
            <a:spLocks noGrp="1"/>
          </p:cNvSpPr>
          <p:nvPr>
            <p:ph type="title"/>
          </p:nvPr>
        </p:nvSpPr>
        <p:spPr>
          <a:xfrm>
            <a:off x="549214" y="685799"/>
            <a:ext cx="4653058" cy="628650"/>
          </a:xfrm>
        </p:spPr>
        <p:txBody>
          <a:bodyPr anchor="b">
            <a:normAutofit/>
          </a:bodyPr>
          <a:lstStyle/>
          <a:p>
            <a:pPr algn="ctr"/>
            <a:r>
              <a:rPr lang="en-GB" sz="3000" dirty="0">
                <a:solidFill>
                  <a:srgbClr val="595959"/>
                </a:solidFill>
              </a:rPr>
              <a:t>MEET TRISH</a:t>
            </a:r>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642937" y="1604300"/>
            <a:ext cx="4810125" cy="4322296"/>
          </a:xfrm>
        </p:spPr>
        <p:txBody>
          <a:bodyPr anchor="t">
            <a:normAutofit/>
          </a:bodyPr>
          <a:lstStyle/>
          <a:p>
            <a:pPr marL="0" indent="0">
              <a:spcBef>
                <a:spcPts val="0"/>
              </a:spcBef>
              <a:buNone/>
            </a:pPr>
            <a:r>
              <a:rPr lang="en-GB" sz="1900" dirty="0">
                <a:solidFill>
                  <a:srgbClr val="0070C0"/>
                </a:solidFill>
                <a:latin typeface="Calibri Light" panose="020F0302020204030204" pitchFamily="34" charset="0"/>
                <a:cs typeface="Calibri Light" panose="020F0302020204030204" pitchFamily="34" charset="0"/>
                <a:hlinkClick r:id="rId2"/>
              </a:rPr>
              <a:t>PROFESSOR T</a:t>
            </a:r>
            <a:r>
              <a:rPr lang="en-GB" sz="1900" b="0" i="0" u="none" strike="noStrike" baseline="0" dirty="0">
                <a:solidFill>
                  <a:srgbClr val="0070C0"/>
                </a:solidFill>
                <a:latin typeface="Calibri Light" panose="020F0302020204030204" pitchFamily="34" charset="0"/>
                <a:cs typeface="Calibri Light" panose="020F0302020204030204" pitchFamily="34" charset="0"/>
                <a:hlinkClick r:id="rId2"/>
              </a:rPr>
              <a:t>RISH GREENHALGH </a:t>
            </a:r>
            <a:r>
              <a:rPr lang="en-GB" sz="1900" b="0" i="0" u="none" strike="noStrike" baseline="0" dirty="0">
                <a:solidFill>
                  <a:srgbClr val="000000"/>
                </a:solidFill>
                <a:latin typeface="Calibri Light" panose="020F0302020204030204" pitchFamily="34" charset="0"/>
                <a:cs typeface="Calibri Light" panose="020F0302020204030204" pitchFamily="34" charset="0"/>
              </a:rPr>
              <a:t>is </a:t>
            </a:r>
            <a:r>
              <a:rPr lang="en-GB" sz="1900" b="0" i="0" u="none" strike="noStrike" baseline="0" dirty="0">
                <a:solidFill>
                  <a:srgbClr val="0070C0"/>
                </a:solidFill>
                <a:latin typeface="Calibri Light" panose="020F0302020204030204" pitchFamily="34" charset="0"/>
                <a:cs typeface="Calibri Light" panose="020F0302020204030204" pitchFamily="34" charset="0"/>
              </a:rPr>
              <a:t>Professor of Primary Care Health Sciences </a:t>
            </a:r>
            <a:r>
              <a:rPr lang="en-GB" sz="1900" b="0" i="0" u="none" strike="noStrike" baseline="0" dirty="0">
                <a:solidFill>
                  <a:srgbClr val="000000"/>
                </a:solidFill>
                <a:latin typeface="Calibri Light" panose="020F0302020204030204" pitchFamily="34" charset="0"/>
                <a:cs typeface="Calibri Light" panose="020F0302020204030204" pitchFamily="34" charset="0"/>
              </a:rPr>
              <a:t>at the </a:t>
            </a:r>
            <a:r>
              <a:rPr lang="en-GB" sz="1900" b="0" i="0" u="none" strike="noStrike" baseline="0" dirty="0">
                <a:solidFill>
                  <a:srgbClr val="0070C0"/>
                </a:solidFill>
                <a:latin typeface="Calibri Light" panose="020F0302020204030204" pitchFamily="34" charset="0"/>
                <a:cs typeface="Calibri Light" panose="020F0302020204030204" pitchFamily="34" charset="0"/>
              </a:rPr>
              <a:t>University of Oxford’s Medical Sciences Division</a:t>
            </a:r>
            <a:r>
              <a:rPr lang="en-GB" sz="1900" b="0" i="0" u="none" strike="noStrike" baseline="0" dirty="0">
                <a:solidFill>
                  <a:srgbClr val="000000"/>
                </a:solidFill>
                <a:latin typeface="Calibri Light" panose="020F0302020204030204" pitchFamily="34" charset="0"/>
                <a:cs typeface="Calibri Light" panose="020F0302020204030204" pitchFamily="34" charset="0"/>
              </a:rPr>
              <a:t>.</a:t>
            </a:r>
          </a:p>
          <a:p>
            <a:pPr marL="0" indent="0">
              <a:spcBef>
                <a:spcPts val="0"/>
              </a:spcBef>
              <a:buNone/>
            </a:pPr>
            <a:endParaRPr lang="en-GB" sz="19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900" dirty="0">
                <a:solidFill>
                  <a:srgbClr val="000000"/>
                </a:solidFill>
                <a:latin typeface="Calibri Light" panose="020F0302020204030204" pitchFamily="34" charset="0"/>
                <a:cs typeface="Calibri Light" panose="020F0302020204030204" pitchFamily="34" charset="0"/>
              </a:rPr>
              <a:t>She </a:t>
            </a:r>
            <a:r>
              <a:rPr lang="en-GB" sz="1900" b="0" i="0" u="none" strike="noStrike" baseline="0" dirty="0">
                <a:solidFill>
                  <a:srgbClr val="000000"/>
                </a:solidFill>
                <a:latin typeface="Calibri Light" panose="020F0302020204030204" pitchFamily="34" charset="0"/>
                <a:cs typeface="Calibri Light" panose="020F0302020204030204" pitchFamily="34" charset="0"/>
              </a:rPr>
              <a:t>has been involved in both the </a:t>
            </a:r>
            <a:r>
              <a:rPr lang="en-GB" sz="1900" b="0" i="0" u="none" strike="noStrike" baseline="0" dirty="0">
                <a:solidFill>
                  <a:srgbClr val="0070C0"/>
                </a:solidFill>
                <a:latin typeface="Calibri Light" panose="020F0302020204030204" pitchFamily="34" charset="0"/>
                <a:cs typeface="Calibri Light" panose="020F0302020204030204" pitchFamily="34" charset="0"/>
              </a:rPr>
              <a:t>academic</a:t>
            </a:r>
            <a:r>
              <a:rPr lang="en-GB" sz="19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900" b="0" i="0" u="none" strike="noStrike" baseline="0" dirty="0">
                <a:solidFill>
                  <a:srgbClr val="0070C0"/>
                </a:solidFill>
                <a:latin typeface="Calibri Light" panose="020F0302020204030204" pitchFamily="34" charset="0"/>
                <a:cs typeface="Calibri Light" panose="020F0302020204030204" pitchFamily="34" charset="0"/>
              </a:rPr>
              <a:t>practical</a:t>
            </a:r>
            <a:r>
              <a:rPr lang="en-GB" sz="1900" b="0" i="0" u="none" strike="noStrike" baseline="0" dirty="0">
                <a:solidFill>
                  <a:srgbClr val="000000"/>
                </a:solidFill>
                <a:latin typeface="Calibri Light" panose="020F0302020204030204" pitchFamily="34" charset="0"/>
                <a:cs typeface="Calibri Light" panose="020F0302020204030204" pitchFamily="34" charset="0"/>
              </a:rPr>
              <a:t> sides of healthcare. </a:t>
            </a:r>
          </a:p>
          <a:p>
            <a:pPr marL="0" indent="0">
              <a:spcBef>
                <a:spcPts val="0"/>
              </a:spcBef>
              <a:buNone/>
            </a:pPr>
            <a:endParaRPr lang="en-GB" sz="19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900" dirty="0">
                <a:solidFill>
                  <a:srgbClr val="000000"/>
                </a:solidFill>
                <a:latin typeface="Calibri Light" panose="020F0302020204030204" pitchFamily="34" charset="0"/>
                <a:cs typeface="Calibri Light" panose="020F0302020204030204" pitchFamily="34" charset="0"/>
              </a:rPr>
              <a:t>During </a:t>
            </a:r>
            <a:r>
              <a:rPr lang="en-GB" sz="1900" b="0" i="0" u="none" strike="noStrike" baseline="0" dirty="0">
                <a:solidFill>
                  <a:srgbClr val="000000"/>
                </a:solidFill>
                <a:latin typeface="Calibri Light" panose="020F0302020204030204" pitchFamily="34" charset="0"/>
                <a:cs typeface="Calibri Light" panose="020F0302020204030204" pitchFamily="34" charset="0"/>
              </a:rPr>
              <a:t>the </a:t>
            </a:r>
            <a:r>
              <a:rPr lang="en-GB" sz="1900" b="0" i="0" u="none" strike="noStrike" baseline="0" dirty="0">
                <a:solidFill>
                  <a:srgbClr val="0070C0"/>
                </a:solidFill>
                <a:latin typeface="Calibri Light" panose="020F0302020204030204" pitchFamily="34" charset="0"/>
                <a:cs typeface="Calibri Light" panose="020F0302020204030204" pitchFamily="34" charset="0"/>
              </a:rPr>
              <a:t>pandemic</a:t>
            </a:r>
            <a:r>
              <a:rPr lang="en-GB" sz="1900" b="0" i="0" u="none" strike="noStrike" baseline="0" dirty="0">
                <a:solidFill>
                  <a:srgbClr val="000000"/>
                </a:solidFill>
                <a:latin typeface="Calibri Light" panose="020F0302020204030204" pitchFamily="34" charset="0"/>
                <a:cs typeface="Calibri Light" panose="020F0302020204030204" pitchFamily="34" charset="0"/>
              </a:rPr>
              <a:t>, she has helped the health service</a:t>
            </a:r>
            <a:r>
              <a:rPr lang="en-GB" sz="1900" b="0" i="0" u="none" strike="noStrike" baseline="0" dirty="0">
                <a:solidFill>
                  <a:srgbClr val="0070C0"/>
                </a:solidFill>
                <a:latin typeface="Calibri Light" panose="020F0302020204030204" pitchFamily="34" charset="0"/>
                <a:cs typeface="Calibri Light" panose="020F0302020204030204" pitchFamily="34" charset="0"/>
              </a:rPr>
              <a:t> adapt </a:t>
            </a:r>
            <a:r>
              <a:rPr lang="en-GB" sz="1900" b="0" i="0" u="none" strike="noStrike" baseline="0" dirty="0">
                <a:solidFill>
                  <a:srgbClr val="000000"/>
                </a:solidFill>
                <a:latin typeface="Calibri Light" panose="020F0302020204030204" pitchFamily="34" charset="0"/>
                <a:cs typeface="Calibri Light" panose="020F0302020204030204" pitchFamily="34" charset="0"/>
              </a:rPr>
              <a:t>to a rapidly changing situation by researching how to make their </a:t>
            </a:r>
            <a:r>
              <a:rPr lang="en-GB" sz="1900" b="0" i="0" u="none" strike="noStrike" baseline="0" dirty="0">
                <a:solidFill>
                  <a:srgbClr val="0070C0"/>
                </a:solidFill>
                <a:latin typeface="Calibri Light" panose="020F0302020204030204" pitchFamily="34" charset="0"/>
                <a:cs typeface="Calibri Light" panose="020F0302020204030204" pitchFamily="34" charset="0"/>
              </a:rPr>
              <a:t>Remote-by-Default Care </a:t>
            </a:r>
            <a:r>
              <a:rPr lang="en-GB" sz="1900" b="0" i="0" u="none" strike="noStrike" baseline="0" dirty="0">
                <a:solidFill>
                  <a:srgbClr val="000000"/>
                </a:solidFill>
                <a:latin typeface="Calibri Light" panose="020F0302020204030204" pitchFamily="34" charset="0"/>
                <a:cs typeface="Calibri Light" panose="020F0302020204030204" pitchFamily="34" charset="0"/>
              </a:rPr>
              <a:t>system as effective as possible. </a:t>
            </a:r>
          </a:p>
          <a:p>
            <a:pPr marL="0" indent="0">
              <a:spcBef>
                <a:spcPts val="0"/>
              </a:spcBef>
              <a:buNone/>
            </a:pPr>
            <a:endParaRPr lang="en-GB" sz="1900" dirty="0">
              <a:solidFill>
                <a:srgbClr val="000000"/>
              </a:solidFill>
              <a:latin typeface="Calibri Light" panose="020F0302020204030204" pitchFamily="34" charset="0"/>
              <a:cs typeface="Calibri Light" panose="020F0302020204030204" pitchFamily="34" charset="0"/>
            </a:endParaRPr>
          </a:p>
          <a:p>
            <a:pPr marL="0" indent="0">
              <a:spcBef>
                <a:spcPts val="0"/>
              </a:spcBef>
              <a:buNone/>
            </a:pPr>
            <a:r>
              <a:rPr lang="en-GB" sz="1900" dirty="0">
                <a:solidFill>
                  <a:srgbClr val="000000"/>
                </a:solidFill>
                <a:latin typeface="Calibri Light" panose="020F0302020204030204" pitchFamily="34" charset="0"/>
                <a:cs typeface="Calibri Light" panose="020F0302020204030204" pitchFamily="34" charset="0"/>
              </a:rPr>
              <a:t>Let’s learn more about her work…</a:t>
            </a:r>
            <a:endParaRPr lang="en-US" sz="1900" dirty="0">
              <a:solidFill>
                <a:srgbClr val="595959"/>
              </a:solidFill>
              <a:latin typeface="Calibri Light" panose="020F0302020204030204" pitchFamily="34" charset="0"/>
              <a:cs typeface="Calibri Light" panose="020F0302020204030204" pitchFamily="34" charset="0"/>
            </a:endParaRPr>
          </a:p>
        </p:txBody>
      </p:sp>
      <p:pic>
        <p:nvPicPr>
          <p:cNvPr id="5" name="Content Placeholder 4" descr="A person with his hand on his chin&#10;&#10;Description automatically generated with low confidence">
            <a:extLst>
              <a:ext uri="{FF2B5EF4-FFF2-40B4-BE49-F238E27FC236}">
                <a16:creationId xmlns:a16="http://schemas.microsoft.com/office/drawing/2014/main" id="{A7983C58-4DC1-4C5E-923B-249666072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0948" y="685799"/>
            <a:ext cx="3678761" cy="5531972"/>
          </a:xfrm>
          <a:prstGeom prst="rect">
            <a:avLst/>
          </a:prstGeom>
        </p:spPr>
      </p:pic>
    </p:spTree>
    <p:extLst>
      <p:ext uri="{BB962C8B-B14F-4D97-AF65-F5344CB8AC3E}">
        <p14:creationId xmlns:p14="http://schemas.microsoft.com/office/powerpoint/2010/main" val="5894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04D94-FC92-4488-80E7-069526D368CB}"/>
              </a:ext>
            </a:extLst>
          </p:cNvPr>
          <p:cNvSpPr>
            <a:spLocks noGrp="1"/>
          </p:cNvSpPr>
          <p:nvPr>
            <p:ph type="title"/>
          </p:nvPr>
        </p:nvSpPr>
        <p:spPr>
          <a:xfrm>
            <a:off x="728684" y="484602"/>
            <a:ext cx="4353116" cy="752383"/>
          </a:xfrm>
        </p:spPr>
        <p:txBody>
          <a:bodyPr anchor="b">
            <a:normAutofit/>
          </a:bodyPr>
          <a:lstStyle/>
          <a:p>
            <a:pPr algn="ctr"/>
            <a:r>
              <a:rPr lang="en-GB" sz="3000" dirty="0">
                <a:solidFill>
                  <a:srgbClr val="595959"/>
                </a:solidFill>
              </a:rPr>
              <a:t>MEET LAIBA</a:t>
            </a:r>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728684" y="1552824"/>
            <a:ext cx="4851696" cy="5078027"/>
          </a:xfrm>
        </p:spPr>
        <p:txBody>
          <a:bodyPr anchor="t">
            <a:normAutofit/>
          </a:bodyPr>
          <a:lstStyle/>
          <a:p>
            <a:pPr marL="0" indent="0">
              <a:lnSpc>
                <a:spcPct val="100000"/>
              </a:lnSpc>
              <a:spcBef>
                <a:spcPts val="0"/>
              </a:spcBef>
              <a:buNone/>
            </a:pPr>
            <a:r>
              <a:rPr lang="en-GB" sz="1900" b="0" i="0" u="none" strike="noStrike" baseline="0" dirty="0">
                <a:solidFill>
                  <a:srgbClr val="0070C0"/>
                </a:solidFill>
                <a:latin typeface="+mj-lt"/>
                <a:hlinkClick r:id="rId2"/>
              </a:rPr>
              <a:t>LAIBA HUSAIN </a:t>
            </a:r>
            <a:r>
              <a:rPr lang="en-GB" sz="1900" dirty="0">
                <a:latin typeface="+mj-lt"/>
              </a:rPr>
              <a:t>is a </a:t>
            </a:r>
            <a:r>
              <a:rPr lang="en-GB" sz="1900" b="0" i="0" u="none" strike="noStrike" baseline="0" dirty="0">
                <a:solidFill>
                  <a:srgbClr val="0070C0"/>
                </a:solidFill>
                <a:latin typeface="+mj-lt"/>
              </a:rPr>
              <a:t>PhD student </a:t>
            </a:r>
            <a:r>
              <a:rPr lang="en-GB" sz="1900" b="0" i="0" u="none" strike="noStrike" baseline="0" dirty="0">
                <a:latin typeface="+mj-lt"/>
              </a:rPr>
              <a:t>who works closely with </a:t>
            </a:r>
            <a:r>
              <a:rPr lang="en-GB" sz="1900" dirty="0">
                <a:latin typeface="+mj-lt"/>
              </a:rPr>
              <a:t>T</a:t>
            </a:r>
            <a:r>
              <a:rPr lang="en-GB" sz="1900" b="0" i="0" u="none" strike="noStrike" baseline="0" dirty="0">
                <a:latin typeface="+mj-lt"/>
              </a:rPr>
              <a:t>rish.</a:t>
            </a:r>
          </a:p>
          <a:p>
            <a:pPr marL="0" indent="0">
              <a:lnSpc>
                <a:spcPct val="100000"/>
              </a:lnSpc>
              <a:spcBef>
                <a:spcPts val="0"/>
              </a:spcBef>
              <a:buNone/>
            </a:pPr>
            <a:endParaRPr lang="en-GB" sz="1900" dirty="0">
              <a:latin typeface="+mj-lt"/>
            </a:endParaRPr>
          </a:p>
          <a:p>
            <a:pPr marL="0" indent="0">
              <a:lnSpc>
                <a:spcPct val="100000"/>
              </a:lnSpc>
              <a:spcBef>
                <a:spcPts val="0"/>
              </a:spcBef>
              <a:buNone/>
            </a:pPr>
            <a:r>
              <a:rPr lang="en-GB" sz="1900" b="0" i="0" u="none" strike="noStrike" baseline="0" dirty="0">
                <a:latin typeface="+mj-lt"/>
              </a:rPr>
              <a:t>She has:</a:t>
            </a:r>
          </a:p>
          <a:p>
            <a:pPr>
              <a:lnSpc>
                <a:spcPct val="100000"/>
              </a:lnSpc>
              <a:spcBef>
                <a:spcPts val="0"/>
              </a:spcBef>
            </a:pPr>
            <a:r>
              <a:rPr lang="en-GB" sz="1900" b="0" i="0" u="none" strike="noStrike" baseline="0" dirty="0">
                <a:latin typeface="+mj-lt"/>
              </a:rPr>
              <a:t>conducted </a:t>
            </a:r>
            <a:r>
              <a:rPr lang="en-GB" sz="1900" b="0" i="0" u="none" strike="noStrike" baseline="0" dirty="0">
                <a:solidFill>
                  <a:srgbClr val="0070C0"/>
                </a:solidFill>
                <a:latin typeface="+mj-lt"/>
              </a:rPr>
              <a:t>interviews</a:t>
            </a:r>
            <a:r>
              <a:rPr lang="en-GB" sz="1900" b="0" i="0" u="none" strike="noStrike" baseline="0" dirty="0">
                <a:latin typeface="+mj-lt"/>
              </a:rPr>
              <a:t> and facilitated virtual </a:t>
            </a:r>
            <a:r>
              <a:rPr lang="en-GB" sz="1900" b="0" i="0" u="none" strike="noStrike" baseline="0" dirty="0">
                <a:solidFill>
                  <a:srgbClr val="0070C0"/>
                </a:solidFill>
                <a:latin typeface="+mj-lt"/>
              </a:rPr>
              <a:t>discussion groups </a:t>
            </a:r>
            <a:r>
              <a:rPr lang="en-GB" sz="1900" b="0" i="0" u="none" strike="noStrike" baseline="0" dirty="0">
                <a:latin typeface="+mj-lt"/>
              </a:rPr>
              <a:t>with people who have had </a:t>
            </a:r>
            <a:r>
              <a:rPr lang="en-GB" sz="1900" b="0" i="0" u="none" strike="noStrike" baseline="0" dirty="0">
                <a:solidFill>
                  <a:srgbClr val="0070C0"/>
                </a:solidFill>
                <a:latin typeface="+mj-lt"/>
              </a:rPr>
              <a:t>long COVID</a:t>
            </a:r>
            <a:endParaRPr lang="en-GB" sz="1900" b="0" i="0" u="none" strike="noStrike" baseline="0" dirty="0">
              <a:latin typeface="+mj-lt"/>
            </a:endParaRPr>
          </a:p>
          <a:p>
            <a:pPr>
              <a:lnSpc>
                <a:spcPct val="100000"/>
              </a:lnSpc>
              <a:spcBef>
                <a:spcPts val="0"/>
              </a:spcBef>
            </a:pPr>
            <a:r>
              <a:rPr lang="en-GB" sz="1900" b="0" i="0" u="none" strike="noStrike" baseline="0" dirty="0">
                <a:latin typeface="+mj-lt"/>
              </a:rPr>
              <a:t>led a design project to create </a:t>
            </a:r>
            <a:r>
              <a:rPr lang="en-GB" sz="1900" b="0" i="0" u="none" strike="noStrike" baseline="0" dirty="0">
                <a:solidFill>
                  <a:srgbClr val="0070C0"/>
                </a:solidFill>
                <a:latin typeface="+mj-lt"/>
              </a:rPr>
              <a:t>resources for patients</a:t>
            </a:r>
          </a:p>
          <a:p>
            <a:pPr>
              <a:lnSpc>
                <a:spcPct val="100000"/>
              </a:lnSpc>
              <a:spcBef>
                <a:spcPts val="0"/>
              </a:spcBef>
            </a:pPr>
            <a:r>
              <a:rPr lang="en-GB" sz="1900" b="0" i="0" u="none" strike="noStrike" baseline="0" dirty="0">
                <a:latin typeface="+mj-lt"/>
              </a:rPr>
              <a:t>been involved with the RECAP study to develop the </a:t>
            </a:r>
            <a:r>
              <a:rPr lang="en-GB" sz="1900" b="0" i="0" u="none" strike="noStrike" baseline="0" dirty="0">
                <a:solidFill>
                  <a:srgbClr val="0070C0"/>
                </a:solidFill>
                <a:latin typeface="+mj-lt"/>
              </a:rPr>
              <a:t>tool for identification </a:t>
            </a:r>
            <a:r>
              <a:rPr lang="en-GB" sz="1900" b="0" i="0" u="none" strike="noStrike" baseline="0" dirty="0">
                <a:latin typeface="+mj-lt"/>
              </a:rPr>
              <a:t>of COVID-19 patients who are at </a:t>
            </a:r>
            <a:r>
              <a:rPr lang="en-GB" sz="1900" b="0" i="0" u="none" strike="noStrike" baseline="0" dirty="0">
                <a:solidFill>
                  <a:srgbClr val="0070C0"/>
                </a:solidFill>
                <a:latin typeface="+mj-lt"/>
              </a:rPr>
              <a:t>higher risk </a:t>
            </a:r>
            <a:r>
              <a:rPr lang="en-GB" sz="1900" b="0" i="0" u="none" strike="noStrike" baseline="0" dirty="0">
                <a:latin typeface="+mj-lt"/>
              </a:rPr>
              <a:t>of poor outcome. </a:t>
            </a:r>
          </a:p>
          <a:p>
            <a:pPr marL="0" indent="0">
              <a:lnSpc>
                <a:spcPct val="100000"/>
              </a:lnSpc>
              <a:spcBef>
                <a:spcPts val="0"/>
              </a:spcBef>
              <a:buNone/>
            </a:pPr>
            <a:endParaRPr lang="en-US" sz="1900" dirty="0">
              <a:latin typeface="+mj-lt"/>
            </a:endParaRPr>
          </a:p>
          <a:p>
            <a:pPr marL="0" indent="0">
              <a:lnSpc>
                <a:spcPct val="100000"/>
              </a:lnSpc>
              <a:spcBef>
                <a:spcPts val="0"/>
              </a:spcBef>
              <a:buNone/>
            </a:pPr>
            <a:r>
              <a:rPr lang="en-US" sz="1900" dirty="0">
                <a:latin typeface="+mj-lt"/>
              </a:rPr>
              <a:t>Let’s learn more about her work…</a:t>
            </a:r>
            <a:endParaRPr lang="en-GB" sz="1900" dirty="0">
              <a:latin typeface="+mj-lt"/>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40948" y="1832788"/>
            <a:ext cx="3678761" cy="3237994"/>
          </a:xfrm>
          <a:prstGeom prst="rect">
            <a:avLst/>
          </a:prstGeom>
        </p:spPr>
      </p:pic>
    </p:spTree>
    <p:extLst>
      <p:ext uri="{BB962C8B-B14F-4D97-AF65-F5344CB8AC3E}">
        <p14:creationId xmlns:p14="http://schemas.microsoft.com/office/powerpoint/2010/main" val="292516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1000"/>
                                        <p:tgtEl>
                                          <p:spTgt spid="9">
                                            <p:txEl>
                                              <p:pRg st="3" end="3"/>
                                            </p:txEl>
                                          </p:spTgt>
                                        </p:tgtEl>
                                      </p:cBhvr>
                                    </p:animEffect>
                                    <p:anim calcmode="lin" valueType="num">
                                      <p:cBhvr>
                                        <p:cTn id="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animEffect transition="in" filter="fade">
                                      <p:cBhvr>
                                        <p:cTn id="14" dur="1000"/>
                                        <p:tgtEl>
                                          <p:spTgt spid="9">
                                            <p:txEl>
                                              <p:pRg st="4" end="4"/>
                                            </p:txEl>
                                          </p:spTgt>
                                        </p:tgtEl>
                                      </p:cBhvr>
                                    </p:animEffect>
                                    <p:anim calcmode="lin" valueType="num">
                                      <p:cBhvr>
                                        <p:cTn id="1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fade">
                                      <p:cBhvr>
                                        <p:cTn id="21" dur="1000"/>
                                        <p:tgtEl>
                                          <p:spTgt spid="9">
                                            <p:txEl>
                                              <p:pRg st="5" end="5"/>
                                            </p:txEl>
                                          </p:spTgt>
                                        </p:tgtEl>
                                      </p:cBhvr>
                                    </p:animEffect>
                                    <p:anim calcmode="lin" valueType="num">
                                      <p:cBhvr>
                                        <p:cTn id="22"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7" end="7"/>
                                            </p:txEl>
                                          </p:spTgt>
                                        </p:tgtEl>
                                        <p:attrNameLst>
                                          <p:attrName>style.visibility</p:attrName>
                                        </p:attrNameLst>
                                      </p:cBhvr>
                                      <p:to>
                                        <p:strVal val="visible"/>
                                      </p:to>
                                    </p:set>
                                    <p:animEffect transition="in" filter="fade">
                                      <p:cBhvr>
                                        <p:cTn id="28" dur="1000"/>
                                        <p:tgtEl>
                                          <p:spTgt spid="9">
                                            <p:txEl>
                                              <p:pRg st="7" end="7"/>
                                            </p:txEl>
                                          </p:spTgt>
                                        </p:tgtEl>
                                      </p:cBhvr>
                                    </p:animEffect>
                                    <p:anim calcmode="lin" valueType="num">
                                      <p:cBhvr>
                                        <p:cTn id="29"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355601" y="270651"/>
            <a:ext cx="5357048" cy="6116714"/>
          </a:xfrm>
        </p:spPr>
        <p:txBody>
          <a:bodyPr anchor="t">
            <a:noAutofit/>
          </a:bodyPr>
          <a:lstStyle/>
          <a:p>
            <a:pPr marL="0" indent="0">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WHAT LED YOU TO THIS PROJECT? </a:t>
            </a:r>
          </a:p>
          <a:p>
            <a:pPr marL="0" indent="0">
              <a:lnSpc>
                <a:spcPct val="11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Before moving to the UK, I was involved in </a:t>
            </a:r>
            <a:r>
              <a:rPr lang="en-GB" sz="1700" b="0" i="0" u="none" strike="noStrike" baseline="0" dirty="0">
                <a:solidFill>
                  <a:srgbClr val="006666"/>
                </a:solidFill>
                <a:cs typeface="Calibri Light" panose="020F0302020204030204" pitchFamily="34" charset="0"/>
              </a:rPr>
              <a:t>community engagement </a:t>
            </a:r>
            <a:r>
              <a:rPr lang="en-GB" sz="1700" b="0" i="0" u="none" strike="noStrike" baseline="0" dirty="0">
                <a:solidFill>
                  <a:srgbClr val="006666"/>
                </a:solidFill>
                <a:latin typeface="Calibri Light" panose="020F0302020204030204" pitchFamily="34" charset="0"/>
                <a:cs typeface="Calibri Light" panose="020F0302020204030204" pitchFamily="34" charset="0"/>
              </a:rPr>
              <a:t>projects with incoming </a:t>
            </a:r>
            <a:r>
              <a:rPr lang="en-GB" sz="1700" b="0" i="0" u="none" strike="noStrike" baseline="0" dirty="0">
                <a:solidFill>
                  <a:srgbClr val="006666"/>
                </a:solidFill>
                <a:cs typeface="Calibri Light" panose="020F0302020204030204" pitchFamily="34" charset="0"/>
              </a:rPr>
              <a:t>Syrian refugees </a:t>
            </a:r>
            <a:r>
              <a:rPr lang="en-GB" sz="1700" b="0" i="0" u="none" strike="noStrike" baseline="0" dirty="0">
                <a:solidFill>
                  <a:srgbClr val="006666"/>
                </a:solidFill>
                <a:latin typeface="Calibri Light" panose="020F0302020204030204" pitchFamily="34" charset="0"/>
                <a:cs typeface="Calibri Light" panose="020F0302020204030204" pitchFamily="34" charset="0"/>
              </a:rPr>
              <a:t>back home in Michigan, USA. </a:t>
            </a:r>
          </a:p>
          <a:p>
            <a:pPr marL="0" indent="0">
              <a:lnSpc>
                <a:spcPct val="110000"/>
              </a:lnSpc>
              <a:spcBef>
                <a:spcPts val="0"/>
              </a:spcBef>
              <a:buNone/>
            </a:pPr>
            <a:endParaRPr lang="en-GB" sz="1700" dirty="0">
              <a:solidFill>
                <a:srgbClr val="006666"/>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Once I had started my </a:t>
            </a:r>
            <a:r>
              <a:rPr lang="en-GB" sz="1700" b="0" i="0" u="none" strike="noStrike" baseline="0" dirty="0">
                <a:solidFill>
                  <a:srgbClr val="006666"/>
                </a:solidFill>
                <a:cs typeface="Calibri Light" panose="020F0302020204030204" pitchFamily="34" charset="0"/>
                <a:hlinkClick r:id="rId2"/>
              </a:rPr>
              <a:t>Fulbright Scholarship </a:t>
            </a:r>
            <a:r>
              <a:rPr lang="en-GB" sz="1700" b="0" i="0" u="none" strike="noStrike" baseline="0" dirty="0">
                <a:solidFill>
                  <a:srgbClr val="006666"/>
                </a:solidFill>
                <a:latin typeface="Calibri Light" panose="020F0302020204030204" pitchFamily="34" charset="0"/>
                <a:cs typeface="Calibri Light" panose="020F0302020204030204" pitchFamily="34" charset="0"/>
              </a:rPr>
              <a:t>here in the UK, I began research into qualitatively exploring </a:t>
            </a:r>
            <a:r>
              <a:rPr lang="en-GB" sz="1700" b="0" i="0" u="none" strike="noStrike" baseline="0" dirty="0">
                <a:solidFill>
                  <a:srgbClr val="006666"/>
                </a:solidFill>
                <a:cs typeface="Calibri Light" panose="020F0302020204030204" pitchFamily="34" charset="0"/>
              </a:rPr>
              <a:t>trust in healthcare </a:t>
            </a:r>
            <a:r>
              <a:rPr lang="en-GB" sz="1700" b="0" i="0" u="none" strike="noStrike" baseline="0" dirty="0">
                <a:solidFill>
                  <a:srgbClr val="006666"/>
                </a:solidFill>
                <a:latin typeface="Calibri Light" panose="020F0302020204030204" pitchFamily="34" charset="0"/>
                <a:cs typeface="Calibri Light" panose="020F0302020204030204" pitchFamily="34" charset="0"/>
              </a:rPr>
              <a:t>within UK </a:t>
            </a:r>
            <a:r>
              <a:rPr lang="en-GB" sz="1700" b="0" i="0" u="none" strike="noStrike" baseline="0" dirty="0">
                <a:solidFill>
                  <a:srgbClr val="006666"/>
                </a:solidFill>
                <a:cs typeface="Calibri Light" panose="020F0302020204030204" pitchFamily="34" charset="0"/>
              </a:rPr>
              <a:t>refugee</a:t>
            </a:r>
            <a:r>
              <a:rPr lang="en-GB" sz="1700" b="0" i="0" u="none" strike="noStrike" baseline="0" dirty="0">
                <a:solidFill>
                  <a:srgbClr val="006666"/>
                </a:solidFill>
                <a:latin typeface="Calibri Light" panose="020F0302020204030204" pitchFamily="34" charset="0"/>
                <a:cs typeface="Calibri Light" panose="020F0302020204030204" pitchFamily="34" charset="0"/>
              </a:rPr>
              <a:t> and </a:t>
            </a:r>
            <a:r>
              <a:rPr lang="en-GB" sz="1700" i="0" u="none" strike="noStrike" baseline="0" dirty="0">
                <a:solidFill>
                  <a:srgbClr val="006666"/>
                </a:solidFill>
                <a:cs typeface="Calibri Light" panose="020F0302020204030204" pitchFamily="34" charset="0"/>
              </a:rPr>
              <a:t>migrant</a:t>
            </a:r>
            <a:r>
              <a:rPr lang="en-GB" sz="1700" b="0" i="0" u="none" strike="noStrike" baseline="0" dirty="0">
                <a:solidFill>
                  <a:srgbClr val="006666"/>
                </a:solidFill>
                <a:latin typeface="Calibri Light" panose="020F0302020204030204" pitchFamily="34" charset="0"/>
                <a:cs typeface="Calibri Light" panose="020F0302020204030204" pitchFamily="34" charset="0"/>
              </a:rPr>
              <a:t> populations. </a:t>
            </a:r>
          </a:p>
          <a:p>
            <a:pPr marL="0" indent="0">
              <a:lnSpc>
                <a:spcPct val="110000"/>
              </a:lnSpc>
              <a:spcBef>
                <a:spcPts val="0"/>
              </a:spcBef>
              <a:buNone/>
            </a:pPr>
            <a:endParaRPr lang="en-GB" sz="1700" dirty="0">
              <a:solidFill>
                <a:srgbClr val="006666"/>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I realised how valuable it is to work with </a:t>
            </a:r>
            <a:r>
              <a:rPr lang="en-GB" sz="1700" b="0" i="0" u="none" strike="noStrike" baseline="0" dirty="0">
                <a:solidFill>
                  <a:srgbClr val="006666"/>
                </a:solidFill>
                <a:cs typeface="Calibri Light" panose="020F0302020204030204" pitchFamily="34" charset="0"/>
              </a:rPr>
              <a:t>vulnerable populations </a:t>
            </a:r>
            <a:r>
              <a:rPr lang="en-GB" sz="1700" b="0" i="0" u="none" strike="noStrike" baseline="0" dirty="0">
                <a:solidFill>
                  <a:srgbClr val="006666"/>
                </a:solidFill>
                <a:latin typeface="Calibri Light" panose="020F0302020204030204" pitchFamily="34" charset="0"/>
                <a:cs typeface="Calibri Light" panose="020F0302020204030204" pitchFamily="34" charset="0"/>
              </a:rPr>
              <a:t>on their healthcare needs, especially if research can help those populations who don’t have a voice of their own. </a:t>
            </a:r>
          </a:p>
          <a:p>
            <a:pPr marL="0" indent="0">
              <a:lnSpc>
                <a:spcPct val="110000"/>
              </a:lnSpc>
              <a:spcBef>
                <a:spcPts val="0"/>
              </a:spcBef>
              <a:buNone/>
            </a:pPr>
            <a:endParaRPr lang="en-GB" sz="1700" dirty="0">
              <a:solidFill>
                <a:srgbClr val="006666"/>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After graduating, I worked with an </a:t>
            </a:r>
            <a:r>
              <a:rPr lang="en-GB" sz="1700" b="0" i="0" u="none" strike="noStrike" baseline="0" dirty="0">
                <a:solidFill>
                  <a:srgbClr val="006666"/>
                </a:solidFill>
                <a:cs typeface="Calibri Light" panose="020F0302020204030204" pitchFamily="34" charset="0"/>
              </a:rPr>
              <a:t>autism</a:t>
            </a:r>
            <a:r>
              <a:rPr lang="en-GB" sz="1700" b="0" i="0" u="none" strike="noStrike" baseline="0" dirty="0">
                <a:solidFill>
                  <a:srgbClr val="006666"/>
                </a:solidFill>
                <a:latin typeface="Calibri Light" panose="020F0302020204030204" pitchFamily="34" charset="0"/>
                <a:cs typeface="Calibri Light" panose="020F0302020204030204" pitchFamily="34" charset="0"/>
              </a:rPr>
              <a:t> charity to research ways of using </a:t>
            </a:r>
            <a:r>
              <a:rPr lang="en-GB" sz="1700" b="0" i="0" u="none" strike="noStrike" baseline="0" dirty="0">
                <a:solidFill>
                  <a:srgbClr val="006666"/>
                </a:solidFill>
                <a:cs typeface="Calibri Light" panose="020F0302020204030204" pitchFamily="34" charset="0"/>
              </a:rPr>
              <a:t>video technology </a:t>
            </a:r>
            <a:r>
              <a:rPr lang="en-GB" sz="1700" b="0" i="0" u="none" strike="noStrike" baseline="0" dirty="0">
                <a:solidFill>
                  <a:srgbClr val="006666"/>
                </a:solidFill>
                <a:latin typeface="Calibri Light" panose="020F0302020204030204" pitchFamily="34" charset="0"/>
                <a:cs typeface="Calibri Light" panose="020F0302020204030204" pitchFamily="34" charset="0"/>
              </a:rPr>
              <a:t>to diagnose autism. </a:t>
            </a:r>
          </a:p>
          <a:p>
            <a:pPr marL="0" indent="0">
              <a:lnSpc>
                <a:spcPct val="110000"/>
              </a:lnSpc>
              <a:spcBef>
                <a:spcPts val="0"/>
              </a:spcBef>
              <a:buNone/>
            </a:pPr>
            <a:endParaRPr lang="en-GB" sz="1700" dirty="0">
              <a:solidFill>
                <a:srgbClr val="006666"/>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When I began working with Trish on the Remote-by-Default Care project, I was able to further explore this interaction of </a:t>
            </a:r>
            <a:r>
              <a:rPr lang="en-GB" sz="1700" b="0" i="0" u="none" strike="noStrike" baseline="0" dirty="0">
                <a:solidFill>
                  <a:srgbClr val="006666"/>
                </a:solidFill>
                <a:cs typeface="Calibri Light" panose="020F0302020204030204" pitchFamily="34" charset="0"/>
              </a:rPr>
              <a:t>vulnerable populations </a:t>
            </a:r>
            <a:r>
              <a:rPr lang="en-GB" sz="1700" b="0" i="0" u="none" strike="noStrike" baseline="0" dirty="0">
                <a:solidFill>
                  <a:srgbClr val="006666"/>
                </a:solidFill>
                <a:latin typeface="Calibri Light" panose="020F0302020204030204" pitchFamily="34" charset="0"/>
                <a:cs typeface="Calibri Light" panose="020F0302020204030204" pitchFamily="34" charset="0"/>
              </a:rPr>
              <a:t>and </a:t>
            </a:r>
            <a:r>
              <a:rPr lang="en-GB" sz="1700" b="0" i="0" u="none" strike="noStrike" baseline="0" dirty="0">
                <a:solidFill>
                  <a:srgbClr val="006666"/>
                </a:solidFill>
                <a:cs typeface="Calibri Light" panose="020F0302020204030204" pitchFamily="34" charset="0"/>
              </a:rPr>
              <a:t>digital inclusion</a:t>
            </a:r>
            <a:r>
              <a:rPr lang="en-GB" sz="1700" b="0" i="0" u="none" strike="noStrike" baseline="0" dirty="0">
                <a:solidFill>
                  <a:srgbClr val="006666"/>
                </a:solidFill>
                <a:latin typeface="Calibri Light" panose="020F0302020204030204" pitchFamily="34" charset="0"/>
                <a:cs typeface="Calibri Light" panose="020F0302020204030204" pitchFamily="34" charset="0"/>
              </a:rPr>
              <a:t>, and here we are now! </a:t>
            </a:r>
            <a:endParaRPr lang="en-US" sz="1700" dirty="0">
              <a:solidFill>
                <a:srgbClr val="006666"/>
              </a:solidFill>
              <a:latin typeface="Calibri Light" panose="020F0302020204030204" pitchFamily="34" charset="0"/>
              <a:cs typeface="Calibri Light" panose="020F0302020204030204" pitchFamily="34" charset="0"/>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84275" y="1104942"/>
            <a:ext cx="3336099" cy="4448133"/>
          </a:xfrm>
          <a:prstGeom prst="rect">
            <a:avLst/>
          </a:prstGeom>
        </p:spPr>
      </p:pic>
      <p:sp>
        <p:nvSpPr>
          <p:cNvPr id="7" name="TextBox 6">
            <a:extLst>
              <a:ext uri="{FF2B5EF4-FFF2-40B4-BE49-F238E27FC236}">
                <a16:creationId xmlns:a16="http://schemas.microsoft.com/office/drawing/2014/main" id="{267821E6-29DA-4D54-B755-341A3F4181F1}"/>
              </a:ext>
            </a:extLst>
          </p:cNvPr>
          <p:cNvSpPr txBox="1"/>
          <p:nvPr/>
        </p:nvSpPr>
        <p:spPr>
          <a:xfrm>
            <a:off x="6980068" y="6253127"/>
            <a:ext cx="4081509" cy="307777"/>
          </a:xfrm>
          <a:prstGeom prst="rect">
            <a:avLst/>
          </a:prstGeom>
          <a:noFill/>
        </p:spPr>
        <p:txBody>
          <a:bodyPr wrap="square">
            <a:spAutoFit/>
          </a:bodyPr>
          <a:lstStyle/>
          <a:p>
            <a:r>
              <a:rPr lang="en-GB" sz="1400" b="0" i="1" u="none" strike="noStrike" baseline="0" dirty="0">
                <a:solidFill>
                  <a:srgbClr val="000000"/>
                </a:solidFill>
                <a:latin typeface="Calibri Light" panose="020F0302020204030204" pitchFamily="34" charset="0"/>
                <a:cs typeface="Calibri Light" panose="020F0302020204030204" pitchFamily="34" charset="0"/>
              </a:rPr>
              <a:t>Laiba measuring blood oxygen levels with an oximeter.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2116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Effect transition="in" filter="fade">
                                      <p:cBhvr>
                                        <p:cTn id="14" dur="1000"/>
                                        <p:tgtEl>
                                          <p:spTgt spid="9">
                                            <p:txEl>
                                              <p:pRg st="3" end="3"/>
                                            </p:txEl>
                                          </p:spTgt>
                                        </p:tgtEl>
                                      </p:cBhvr>
                                    </p:animEffect>
                                    <p:anim calcmode="lin" valueType="num">
                                      <p:cBhvr>
                                        <p:cTn id="1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fade">
                                      <p:cBhvr>
                                        <p:cTn id="21" dur="1000"/>
                                        <p:tgtEl>
                                          <p:spTgt spid="9">
                                            <p:txEl>
                                              <p:pRg st="5" end="5"/>
                                            </p:txEl>
                                          </p:spTgt>
                                        </p:tgtEl>
                                      </p:cBhvr>
                                    </p:animEffect>
                                    <p:anim calcmode="lin" valueType="num">
                                      <p:cBhvr>
                                        <p:cTn id="22"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7" end="7"/>
                                            </p:txEl>
                                          </p:spTgt>
                                        </p:tgtEl>
                                        <p:attrNameLst>
                                          <p:attrName>style.visibility</p:attrName>
                                        </p:attrNameLst>
                                      </p:cBhvr>
                                      <p:to>
                                        <p:strVal val="visible"/>
                                      </p:to>
                                    </p:set>
                                    <p:animEffect transition="in" filter="fade">
                                      <p:cBhvr>
                                        <p:cTn id="28" dur="1000"/>
                                        <p:tgtEl>
                                          <p:spTgt spid="9">
                                            <p:txEl>
                                              <p:pRg st="7" end="7"/>
                                            </p:txEl>
                                          </p:spTgt>
                                        </p:tgtEl>
                                      </p:cBhvr>
                                    </p:animEffect>
                                    <p:anim calcmode="lin" valueType="num">
                                      <p:cBhvr>
                                        <p:cTn id="29"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animEffect transition="in" filter="fade">
                                      <p:cBhvr>
                                        <p:cTn id="35" dur="1000"/>
                                        <p:tgtEl>
                                          <p:spTgt spid="9">
                                            <p:txEl>
                                              <p:pRg st="9" end="9"/>
                                            </p:txEl>
                                          </p:spTgt>
                                        </p:tgtEl>
                                      </p:cBhvr>
                                    </p:animEffect>
                                    <p:anim calcmode="lin" valueType="num">
                                      <p:cBhvr>
                                        <p:cTn id="36"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358855" y="216418"/>
            <a:ext cx="5564425" cy="5676233"/>
          </a:xfrm>
        </p:spPr>
        <p:txBody>
          <a:bodyPr anchor="t">
            <a:noAutofit/>
          </a:bodyPr>
          <a:lstStyle/>
          <a:p>
            <a:pPr marL="0" indent="0">
              <a:lnSpc>
                <a:spcPct val="11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WHAT DOES YOUR PHD COVER? </a:t>
            </a:r>
          </a:p>
          <a:p>
            <a:pPr marL="0" indent="0">
              <a:lnSpc>
                <a:spcPct val="11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My research question is: What are the </a:t>
            </a:r>
            <a:r>
              <a:rPr lang="en-GB" sz="1700" b="0" i="0" u="none" strike="noStrike" baseline="0" dirty="0">
                <a:solidFill>
                  <a:srgbClr val="006666"/>
                </a:solidFill>
                <a:cs typeface="Calibri Light" panose="020F0302020204030204" pitchFamily="34" charset="0"/>
              </a:rPr>
              <a:t>barriers</a:t>
            </a:r>
            <a:r>
              <a:rPr lang="en-GB" sz="1700" b="0" i="0" u="none" strike="noStrike" baseline="0" dirty="0">
                <a:solidFill>
                  <a:srgbClr val="006666"/>
                </a:solidFill>
                <a:latin typeface="Calibri Light" panose="020F0302020204030204" pitchFamily="34" charset="0"/>
                <a:cs typeface="Calibri Light" panose="020F0302020204030204" pitchFamily="34" charset="0"/>
              </a:rPr>
              <a:t> to remote consultations for those with low uptake (especially BAME, low-income, and older people), and how can we work in </a:t>
            </a:r>
            <a:r>
              <a:rPr lang="en-GB" sz="1700" b="0" i="0" u="none" strike="noStrike" baseline="0" dirty="0">
                <a:solidFill>
                  <a:srgbClr val="006666"/>
                </a:solidFill>
                <a:cs typeface="Calibri Light" panose="020F0302020204030204" pitchFamily="34" charset="0"/>
              </a:rPr>
              <a:t>partnership</a:t>
            </a:r>
            <a:r>
              <a:rPr lang="en-GB" sz="1700" b="0" i="0" u="none" strike="noStrike" baseline="0" dirty="0">
                <a:solidFill>
                  <a:srgbClr val="006666"/>
                </a:solidFill>
                <a:latin typeface="Calibri Light" panose="020F0302020204030204" pitchFamily="34" charset="0"/>
                <a:cs typeface="Calibri Light" panose="020F0302020204030204" pitchFamily="34" charset="0"/>
              </a:rPr>
              <a:t> with patients and the public to help </a:t>
            </a:r>
            <a:r>
              <a:rPr lang="en-GB" sz="1700" b="0" i="0" u="none" strike="noStrike" baseline="0" dirty="0">
                <a:solidFill>
                  <a:srgbClr val="006666"/>
                </a:solidFill>
                <a:cs typeface="Calibri Light" panose="020F0302020204030204" pitchFamily="34" charset="0"/>
              </a:rPr>
              <a:t>overcome</a:t>
            </a:r>
            <a:r>
              <a:rPr lang="en-GB" sz="1700" b="0" i="0" u="none" strike="noStrike" baseline="0" dirty="0">
                <a:solidFill>
                  <a:srgbClr val="006666"/>
                </a:solidFill>
                <a:latin typeface="Calibri Light" panose="020F0302020204030204" pitchFamily="34" charset="0"/>
                <a:cs typeface="Calibri Light" panose="020F0302020204030204" pitchFamily="34" charset="0"/>
              </a:rPr>
              <a:t> these? </a:t>
            </a:r>
          </a:p>
          <a:p>
            <a:pPr marL="0" indent="0">
              <a:lnSpc>
                <a:spcPct val="110000"/>
              </a:lnSpc>
              <a:spcBef>
                <a:spcPts val="0"/>
              </a:spcBef>
              <a:buNone/>
            </a:pPr>
            <a:endParaRPr lang="en-GB" sz="17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HOW DOES YOUR PHD TIE IN TO THE REMOTE-BY-DEFAULT CARE PROJECT? </a:t>
            </a:r>
          </a:p>
          <a:p>
            <a:pPr marL="0" indent="0">
              <a:lnSpc>
                <a:spcPct val="11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The pandemic has shown the usefulness of remote consultations to deliver care, but for them to be truly effective, they need to be a </a:t>
            </a:r>
            <a:r>
              <a:rPr lang="en-GB" sz="1700" b="0" i="0" u="none" strike="noStrike" baseline="0" dirty="0">
                <a:solidFill>
                  <a:srgbClr val="006666"/>
                </a:solidFill>
                <a:cs typeface="Calibri Light" panose="020F0302020204030204" pitchFamily="34" charset="0"/>
              </a:rPr>
              <a:t>routinely used </a:t>
            </a:r>
            <a:r>
              <a:rPr lang="en-GB" sz="1700" b="0" i="0" u="none" strike="noStrike" baseline="0" dirty="0">
                <a:solidFill>
                  <a:srgbClr val="006666"/>
                </a:solidFill>
                <a:latin typeface="Calibri Light" panose="020F0302020204030204" pitchFamily="34" charset="0"/>
                <a:cs typeface="Calibri Light" panose="020F0302020204030204" pitchFamily="34" charset="0"/>
              </a:rPr>
              <a:t>part of our health system. Remote consultations can be very different to in-person consultations, so there is a need to </a:t>
            </a:r>
            <a:r>
              <a:rPr lang="en-GB" sz="1700" b="0" i="0" u="none" strike="noStrike" baseline="0" dirty="0">
                <a:solidFill>
                  <a:srgbClr val="006666"/>
                </a:solidFill>
                <a:cs typeface="Calibri Light" panose="020F0302020204030204" pitchFamily="34" charset="0"/>
              </a:rPr>
              <a:t>monitor</a:t>
            </a:r>
            <a:r>
              <a:rPr lang="en-GB" sz="1700" b="0" i="0" u="none" strike="noStrike" baseline="0" dirty="0">
                <a:solidFill>
                  <a:srgbClr val="006666"/>
                </a:solidFill>
                <a:latin typeface="Calibri Light" panose="020F0302020204030204" pitchFamily="34" charset="0"/>
                <a:cs typeface="Calibri Light" panose="020F0302020204030204" pitchFamily="34" charset="0"/>
              </a:rPr>
              <a:t> and </a:t>
            </a:r>
            <a:r>
              <a:rPr lang="en-GB" sz="1700" b="0" i="0" u="none" strike="noStrike" baseline="0" dirty="0">
                <a:solidFill>
                  <a:srgbClr val="006666"/>
                </a:solidFill>
                <a:cs typeface="Calibri Light" panose="020F0302020204030204" pitchFamily="34" charset="0"/>
              </a:rPr>
              <a:t>support</a:t>
            </a:r>
            <a:r>
              <a:rPr lang="en-GB" sz="1700" b="0" i="0" u="none" strike="noStrike" baseline="0" dirty="0">
                <a:solidFill>
                  <a:srgbClr val="006666"/>
                </a:solidFill>
                <a:latin typeface="Calibri Light" panose="020F0302020204030204" pitchFamily="34" charset="0"/>
                <a:cs typeface="Calibri Light" panose="020F0302020204030204" pitchFamily="34" charset="0"/>
              </a:rPr>
              <a:t> adoption of this technology by patients as part of the implementation process. It is worth noting that COVID-19 has had a </a:t>
            </a:r>
            <a:r>
              <a:rPr lang="en-GB" sz="1700" b="0" i="0" u="none" strike="noStrike" baseline="0" dirty="0">
                <a:solidFill>
                  <a:srgbClr val="006666"/>
                </a:solidFill>
                <a:cs typeface="Calibri Light" panose="020F0302020204030204" pitchFamily="34" charset="0"/>
              </a:rPr>
              <a:t>disproportionate</a:t>
            </a:r>
            <a:r>
              <a:rPr lang="en-GB" sz="1700" b="0" i="0" u="none" strike="noStrike" baseline="0" dirty="0">
                <a:solidFill>
                  <a:srgbClr val="006666"/>
                </a:solidFill>
                <a:latin typeface="Calibri Light" panose="020F0302020204030204" pitchFamily="34" charset="0"/>
                <a:cs typeface="Calibri Light" panose="020F0302020204030204" pitchFamily="34" charset="0"/>
              </a:rPr>
              <a:t> </a:t>
            </a:r>
            <a:r>
              <a:rPr lang="en-GB" sz="1700" b="0" i="0" u="none" strike="noStrike" baseline="0" dirty="0">
                <a:solidFill>
                  <a:srgbClr val="006666"/>
                </a:solidFill>
                <a:cs typeface="Calibri Light" panose="020F0302020204030204" pitchFamily="34" charset="0"/>
              </a:rPr>
              <a:t>impact on the elderly, the poor, and those from BAME groups</a:t>
            </a:r>
            <a:r>
              <a:rPr lang="en-GB" sz="1700" b="0" i="0" u="none" strike="noStrike" baseline="0" dirty="0">
                <a:solidFill>
                  <a:srgbClr val="006666"/>
                </a:solidFill>
                <a:latin typeface="Calibri Light" panose="020F0302020204030204" pitchFamily="34" charset="0"/>
                <a:cs typeface="Calibri Light" panose="020F0302020204030204" pitchFamily="34" charset="0"/>
              </a:rPr>
              <a:t>. Ironically, these are also the groups who, overall, are least able to effectively </a:t>
            </a:r>
            <a:r>
              <a:rPr lang="en-GB" sz="1700" b="0" i="0" u="none" strike="noStrike" baseline="0" dirty="0">
                <a:solidFill>
                  <a:srgbClr val="006666"/>
                </a:solidFill>
                <a:cs typeface="Calibri Light" panose="020F0302020204030204" pitchFamily="34" charset="0"/>
              </a:rPr>
              <a:t>access </a:t>
            </a:r>
            <a:r>
              <a:rPr lang="en-GB" sz="1700" b="0" i="0" u="none" strike="noStrike" baseline="0" dirty="0">
                <a:solidFill>
                  <a:srgbClr val="006666"/>
                </a:solidFill>
                <a:latin typeface="Calibri Light" panose="020F0302020204030204" pitchFamily="34" charset="0"/>
                <a:cs typeface="Calibri Light" panose="020F0302020204030204" pitchFamily="34" charset="0"/>
              </a:rPr>
              <a:t>digital consultations. My PhD aims to produce a rich and detailed understanding of the barriers they face, and how they can be overcome, to ensure </a:t>
            </a:r>
            <a:r>
              <a:rPr lang="en-GB" sz="1700" b="0" i="0" u="none" strike="noStrike" baseline="0" dirty="0">
                <a:solidFill>
                  <a:srgbClr val="006666"/>
                </a:solidFill>
                <a:cs typeface="Calibri Light" panose="020F0302020204030204" pitchFamily="34" charset="0"/>
              </a:rPr>
              <a:t>effective</a:t>
            </a:r>
            <a:r>
              <a:rPr lang="en-GB" sz="1700" b="0" i="0" u="none" strike="noStrike" baseline="0" dirty="0">
                <a:solidFill>
                  <a:srgbClr val="006666"/>
                </a:solidFill>
                <a:latin typeface="Calibri Light" panose="020F0302020204030204" pitchFamily="34" charset="0"/>
                <a:cs typeface="Calibri Light" panose="020F0302020204030204" pitchFamily="34" charset="0"/>
              </a:rPr>
              <a:t> and </a:t>
            </a:r>
            <a:r>
              <a:rPr lang="en-GB" sz="1700" b="0" i="0" u="none" strike="noStrike" baseline="0" dirty="0">
                <a:solidFill>
                  <a:srgbClr val="006666"/>
                </a:solidFill>
                <a:cs typeface="Calibri Light" panose="020F0302020204030204" pitchFamily="34" charset="0"/>
              </a:rPr>
              <a:t>equitable care </a:t>
            </a:r>
            <a:r>
              <a:rPr lang="en-GB" sz="1700" b="0" i="0" u="none" strike="noStrike" baseline="0" dirty="0">
                <a:solidFill>
                  <a:srgbClr val="006666"/>
                </a:solidFill>
                <a:latin typeface="Calibri Light" panose="020F0302020204030204" pitchFamily="34" charset="0"/>
                <a:cs typeface="Calibri Light" panose="020F0302020204030204" pitchFamily="34" charset="0"/>
              </a:rPr>
              <a:t>for all. </a:t>
            </a:r>
            <a:endParaRPr lang="en-US" sz="1700" dirty="0">
              <a:solidFill>
                <a:srgbClr val="006666"/>
              </a:solidFill>
              <a:latin typeface="Calibri Light" panose="020F0302020204030204" pitchFamily="34" charset="0"/>
              <a:cs typeface="Calibri Light" panose="020F0302020204030204" pitchFamily="34" charset="0"/>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13934" y="1681317"/>
            <a:ext cx="4628944" cy="3471708"/>
          </a:xfrm>
          <a:prstGeom prst="rect">
            <a:avLst/>
          </a:prstGeom>
        </p:spPr>
      </p:pic>
      <p:sp>
        <p:nvSpPr>
          <p:cNvPr id="7" name="TextBox 6">
            <a:extLst>
              <a:ext uri="{FF2B5EF4-FFF2-40B4-BE49-F238E27FC236}">
                <a16:creationId xmlns:a16="http://schemas.microsoft.com/office/drawing/2014/main" id="{4E88E7BE-C1B2-4171-A316-0C2A31430169}"/>
              </a:ext>
            </a:extLst>
          </p:cNvPr>
          <p:cNvSpPr txBox="1"/>
          <p:nvPr/>
        </p:nvSpPr>
        <p:spPr>
          <a:xfrm>
            <a:off x="6813934" y="6217771"/>
            <a:ext cx="3075790" cy="307777"/>
          </a:xfrm>
          <a:prstGeom prst="rect">
            <a:avLst/>
          </a:prstGeom>
          <a:noFill/>
        </p:spPr>
        <p:txBody>
          <a:bodyPr wrap="square">
            <a:spAutoFit/>
          </a:bodyPr>
          <a:lstStyle/>
          <a:p>
            <a:r>
              <a:rPr lang="en-GB" sz="1400" b="0" i="1" u="none" strike="noStrike" baseline="0" dirty="0">
                <a:solidFill>
                  <a:srgbClr val="000000"/>
                </a:solidFill>
                <a:latin typeface="Calibri Light" panose="020F0302020204030204" pitchFamily="34" charset="0"/>
                <a:cs typeface="Calibri Light" panose="020F0302020204030204" pitchFamily="34" charset="0"/>
              </a:rPr>
              <a:t>Laiba and friends at a </a:t>
            </a:r>
            <a:r>
              <a:rPr lang="en-GB" sz="1400" b="0" i="1" u="none" strike="noStrike" baseline="0" dirty="0" err="1">
                <a:solidFill>
                  <a:srgbClr val="000000"/>
                </a:solidFill>
                <a:latin typeface="Calibri Light" panose="020F0302020204030204" pitchFamily="34" charset="0"/>
                <a:cs typeface="Calibri Light" panose="020F0302020204030204" pitchFamily="34" charset="0"/>
              </a:rPr>
              <a:t>Fullbright</a:t>
            </a:r>
            <a:r>
              <a:rPr lang="en-GB" sz="1400" b="0" i="1" u="none" strike="noStrike" baseline="0" dirty="0">
                <a:solidFill>
                  <a:srgbClr val="000000"/>
                </a:solidFill>
                <a:latin typeface="Calibri Light" panose="020F0302020204030204" pitchFamily="34" charset="0"/>
                <a:cs typeface="Calibri Light" panose="020F0302020204030204" pitchFamily="34" charset="0"/>
              </a:rPr>
              <a:t> event.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031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animEffect transition="in" filter="fade">
                                      <p:cBhvr>
                                        <p:cTn id="14" dur="1000"/>
                                        <p:tgtEl>
                                          <p:spTgt spid="9">
                                            <p:txEl>
                                              <p:pRg st="4" end="4"/>
                                            </p:txEl>
                                          </p:spTgt>
                                        </p:tgtEl>
                                      </p:cBhvr>
                                    </p:animEffect>
                                    <p:anim calcmode="lin" valueType="num">
                                      <p:cBhvr>
                                        <p:cTn id="1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284480" y="585926"/>
            <a:ext cx="5648960" cy="5926634"/>
          </a:xfrm>
        </p:spPr>
        <p:txBody>
          <a:bodyPr anchor="t">
            <a:normAutofit/>
          </a:bodyPr>
          <a:lstStyle/>
          <a:p>
            <a:pPr marL="0" indent="0">
              <a:lnSpc>
                <a:spcPct val="100000"/>
              </a:lnSpc>
              <a:spcBef>
                <a:spcPts val="0"/>
              </a:spcBef>
              <a:buNone/>
            </a:pPr>
            <a:r>
              <a:rPr lang="en-GB" sz="1700" b="0" i="0" u="none" strike="noStrike" baseline="0" dirty="0">
                <a:solidFill>
                  <a:srgbClr val="000000"/>
                </a:solidFill>
                <a:latin typeface="+mj-lt"/>
                <a:cs typeface="Calibri Light" panose="020F0302020204030204" pitchFamily="34" charset="0"/>
              </a:rPr>
              <a:t>WHAT CHALLENGES DOES THIS RESEARCH POSE FOR YOU? </a:t>
            </a:r>
          </a:p>
          <a:p>
            <a:pPr marL="0" indent="0">
              <a:lnSpc>
                <a:spcPct val="100000"/>
              </a:lnSpc>
              <a:spcBef>
                <a:spcPts val="0"/>
              </a:spcBef>
              <a:buNone/>
            </a:pPr>
            <a:r>
              <a:rPr lang="en-GB" sz="1700" b="0" i="0" u="none" strike="noStrike" baseline="0" dirty="0">
                <a:solidFill>
                  <a:srgbClr val="006666"/>
                </a:solidFill>
                <a:latin typeface="+mj-lt"/>
                <a:cs typeface="Calibri Light" panose="020F0302020204030204" pitchFamily="34" charset="0"/>
              </a:rPr>
              <a:t>We’ve been organising structured sessions to address the challenges faced by clinicians and service providers when using video consultation platforms. These platforms have been successful within </a:t>
            </a:r>
            <a:r>
              <a:rPr lang="en-GB" sz="1700" b="0" i="0" u="none" strike="noStrike" baseline="0" dirty="0">
                <a:solidFill>
                  <a:srgbClr val="006666"/>
                </a:solidFill>
                <a:latin typeface="+mj-lt"/>
                <a:cs typeface="Calibri" panose="020F0502020204030204" pitchFamily="34" charset="0"/>
              </a:rPr>
              <a:t>small-scale pilot projects</a:t>
            </a:r>
            <a:r>
              <a:rPr lang="en-GB" sz="1700" b="0" i="0" u="none" strike="noStrike" baseline="0" dirty="0">
                <a:solidFill>
                  <a:srgbClr val="006666"/>
                </a:solidFill>
                <a:latin typeface="+mj-lt"/>
                <a:cs typeface="Calibri Light" panose="020F0302020204030204" pitchFamily="34" charset="0"/>
              </a:rPr>
              <a:t>, but the routine use of video consultations nationwide remains limited. This is because they bring in major changes to the nature of care, such as changes to </a:t>
            </a:r>
            <a:r>
              <a:rPr lang="en-GB" sz="1700" b="0" i="0" u="none" strike="noStrike" baseline="0" dirty="0">
                <a:solidFill>
                  <a:srgbClr val="006666"/>
                </a:solidFill>
                <a:latin typeface="+mj-lt"/>
                <a:cs typeface="Calibri" panose="020F0502020204030204" pitchFamily="34" charset="0"/>
              </a:rPr>
              <a:t>workflows</a:t>
            </a:r>
            <a:r>
              <a:rPr lang="en-GB" sz="1700" b="0" i="0" u="none" strike="noStrike" baseline="0" dirty="0">
                <a:solidFill>
                  <a:srgbClr val="006666"/>
                </a:solidFill>
                <a:latin typeface="+mj-lt"/>
                <a:cs typeface="Calibri Light" panose="020F0302020204030204" pitchFamily="34" charset="0"/>
              </a:rPr>
              <a:t> for clinicians and new </a:t>
            </a:r>
            <a:r>
              <a:rPr lang="en-GB" sz="1700" b="0" i="0" u="none" strike="noStrike" baseline="0" dirty="0">
                <a:solidFill>
                  <a:srgbClr val="006666"/>
                </a:solidFill>
                <a:latin typeface="+mj-lt"/>
                <a:cs typeface="Calibri" panose="020F0502020204030204" pitchFamily="34" charset="0"/>
              </a:rPr>
              <a:t>barriers</a:t>
            </a:r>
            <a:r>
              <a:rPr lang="en-GB" sz="1700" b="0" i="0" u="none" strike="noStrike" baseline="0" dirty="0">
                <a:solidFill>
                  <a:srgbClr val="006666"/>
                </a:solidFill>
                <a:latin typeface="+mj-lt"/>
                <a:cs typeface="Calibri Light" panose="020F0302020204030204" pitchFamily="34" charset="0"/>
              </a:rPr>
              <a:t> for patients, especially those with lower digital capabilities. These sessions have given me an in-depth understanding of the challenges involved in scaling up, and the barriers to patient adoption. </a:t>
            </a:r>
          </a:p>
          <a:p>
            <a:pPr marL="0" indent="0">
              <a:lnSpc>
                <a:spcPct val="100000"/>
              </a:lnSpc>
              <a:spcBef>
                <a:spcPts val="0"/>
              </a:spcBef>
              <a:buNone/>
            </a:pPr>
            <a:endParaRPr lang="en-GB" sz="1700" b="0" i="0" u="none" strike="noStrike" baseline="0" dirty="0">
              <a:solidFill>
                <a:srgbClr val="000000"/>
              </a:solidFill>
              <a:latin typeface="+mj-lt"/>
              <a:cs typeface="Calibri Light" panose="020F0302020204030204" pitchFamily="34" charset="0"/>
            </a:endParaRPr>
          </a:p>
          <a:p>
            <a:pPr marL="0" indent="0">
              <a:lnSpc>
                <a:spcPct val="100000"/>
              </a:lnSpc>
              <a:spcBef>
                <a:spcPts val="0"/>
              </a:spcBef>
              <a:buNone/>
            </a:pPr>
            <a:r>
              <a:rPr lang="en-GB" sz="1700" b="0" i="0" u="none" strike="noStrike" baseline="0" dirty="0">
                <a:solidFill>
                  <a:srgbClr val="000000"/>
                </a:solidFill>
                <a:latin typeface="+mj-lt"/>
                <a:cs typeface="Calibri Light" panose="020F0302020204030204" pitchFamily="34" charset="0"/>
              </a:rPr>
              <a:t>HOW HAVE YOU FOUND BEGINNING A PHD IN A PANDEMIC? </a:t>
            </a:r>
          </a:p>
          <a:p>
            <a:pPr marL="0" indent="0">
              <a:lnSpc>
                <a:spcPct val="100000"/>
              </a:lnSpc>
              <a:spcBef>
                <a:spcPts val="0"/>
              </a:spcBef>
              <a:buNone/>
            </a:pPr>
            <a:r>
              <a:rPr lang="en-GB" sz="1700" b="0" i="0" u="none" strike="noStrike" baseline="0" dirty="0">
                <a:solidFill>
                  <a:srgbClr val="006666"/>
                </a:solidFill>
                <a:latin typeface="+mj-lt"/>
                <a:cs typeface="Calibri Light" panose="020F0302020204030204" pitchFamily="34" charset="0"/>
              </a:rPr>
              <a:t>Being a PhD student involves a lot of </a:t>
            </a:r>
            <a:r>
              <a:rPr lang="en-GB" sz="1700" b="0" i="0" u="none" strike="noStrike" baseline="0" dirty="0">
                <a:solidFill>
                  <a:srgbClr val="006666"/>
                </a:solidFill>
                <a:latin typeface="+mj-lt"/>
                <a:cs typeface="Calibri" panose="020F0502020204030204" pitchFamily="34" charset="0"/>
              </a:rPr>
              <a:t>independent</a:t>
            </a:r>
            <a:r>
              <a:rPr lang="en-GB" sz="1700" b="0" i="0" u="none" strike="noStrike" baseline="0" dirty="0">
                <a:solidFill>
                  <a:srgbClr val="006666"/>
                </a:solidFill>
                <a:latin typeface="+mj-lt"/>
                <a:cs typeface="Calibri Light" panose="020F0302020204030204" pitchFamily="34" charset="0"/>
              </a:rPr>
              <a:t> study and work, and this has been amplified by the pandemic. I’ve learned to </a:t>
            </a:r>
            <a:r>
              <a:rPr lang="en-GB" sz="1700" b="0" i="0" u="none" strike="noStrike" baseline="0" dirty="0">
                <a:solidFill>
                  <a:srgbClr val="006666"/>
                </a:solidFill>
                <a:latin typeface="+mj-lt"/>
                <a:cs typeface="Calibri" panose="020F0502020204030204" pitchFamily="34" charset="0"/>
              </a:rPr>
              <a:t>adapt</a:t>
            </a:r>
            <a:r>
              <a:rPr lang="en-GB" sz="1700" b="0" i="0" u="none" strike="noStrike" baseline="0" dirty="0">
                <a:solidFill>
                  <a:srgbClr val="006666"/>
                </a:solidFill>
                <a:latin typeface="+mj-lt"/>
                <a:cs typeface="Calibri Light" panose="020F0302020204030204" pitchFamily="34" charset="0"/>
              </a:rPr>
              <a:t> and find it really helpful to maintain a routine and study schedule at home. I have my own study space and schedule breaks to get some exercise and fresh air, which makes all the difference. </a:t>
            </a:r>
            <a:endParaRPr lang="en-US" sz="1700" dirty="0">
              <a:solidFill>
                <a:srgbClr val="006666"/>
              </a:solidFill>
              <a:latin typeface="+mj-lt"/>
              <a:cs typeface="Calibri Light" panose="020F0302020204030204" pitchFamily="34" charset="0"/>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38950" y="1251400"/>
            <a:ext cx="4638675" cy="4355200"/>
          </a:xfrm>
          <a:prstGeom prst="rect">
            <a:avLst/>
          </a:prstGeom>
        </p:spPr>
      </p:pic>
      <p:sp>
        <p:nvSpPr>
          <p:cNvPr id="7" name="TextBox 6">
            <a:extLst>
              <a:ext uri="{FF2B5EF4-FFF2-40B4-BE49-F238E27FC236}">
                <a16:creationId xmlns:a16="http://schemas.microsoft.com/office/drawing/2014/main" id="{9A384DC1-E6D9-4100-A48A-4F3BC05836D4}"/>
              </a:ext>
            </a:extLst>
          </p:cNvPr>
          <p:cNvSpPr txBox="1"/>
          <p:nvPr/>
        </p:nvSpPr>
        <p:spPr>
          <a:xfrm>
            <a:off x="6838949" y="6217771"/>
            <a:ext cx="4638675" cy="523220"/>
          </a:xfrm>
          <a:prstGeom prst="rect">
            <a:avLst/>
          </a:prstGeom>
          <a:noFill/>
        </p:spPr>
        <p:txBody>
          <a:bodyPr wrap="square">
            <a:spAutoFit/>
          </a:bodyPr>
          <a:lstStyle/>
          <a:p>
            <a:r>
              <a:rPr lang="en-GB" sz="1400" b="0" i="1" u="none" strike="noStrike" baseline="0" dirty="0">
                <a:solidFill>
                  <a:srgbClr val="000000"/>
                </a:solidFill>
                <a:latin typeface="Calibri Light" panose="020F0302020204030204" pitchFamily="34" charset="0"/>
                <a:cs typeface="Calibri Light" panose="020F0302020204030204" pitchFamily="34" charset="0"/>
              </a:rPr>
              <a:t>Laiba giving a talk on BBC Four Thought on the empowerment of Muslim women.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9005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animEffect transition="in" filter="fade">
                                      <p:cBhvr>
                                        <p:cTn id="14" dur="1000"/>
                                        <p:tgtEl>
                                          <p:spTgt spid="9">
                                            <p:txEl>
                                              <p:pRg st="4" end="4"/>
                                            </p:txEl>
                                          </p:spTgt>
                                        </p:tgtEl>
                                      </p:cBhvr>
                                    </p:animEffect>
                                    <p:anim calcmode="lin" valueType="num">
                                      <p:cBhvr>
                                        <p:cTn id="1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284085" y="745725"/>
            <a:ext cx="5584054" cy="5894772"/>
          </a:xfrm>
        </p:spPr>
        <p:txBody>
          <a:bodyPr anchor="t">
            <a:normAutofit fontScale="47500" lnSpcReduction="20000"/>
          </a:bodyPr>
          <a:lstStyle/>
          <a:p>
            <a:endParaRPr lang="en-GB" dirty="0"/>
          </a:p>
          <a:p>
            <a:pPr marL="0" indent="0">
              <a:spcBef>
                <a:spcPts val="0"/>
              </a:spcBef>
              <a:buNone/>
            </a:pPr>
            <a:r>
              <a:rPr lang="en-GB" sz="3300" i="1" dirty="0">
                <a:latin typeface="+mj-lt"/>
              </a:rPr>
              <a:t>covers anything that affects the health of populations. This can be purely biological, such as genetics; environmental, such as air quality; or social, such as equity and accessibility. Research findings can be used to provide evidence for changes to policy, to improve population health and well-being. </a:t>
            </a:r>
          </a:p>
          <a:p>
            <a:pPr marL="0" indent="0">
              <a:spcBef>
                <a:spcPts val="0"/>
              </a:spcBef>
              <a:buNone/>
            </a:pPr>
            <a:endParaRPr lang="en-GB" sz="3300" i="1" dirty="0">
              <a:latin typeface="+mj-lt"/>
            </a:endParaRPr>
          </a:p>
          <a:p>
            <a:pPr marL="0" indent="0">
              <a:lnSpc>
                <a:spcPct val="120000"/>
              </a:lnSpc>
              <a:spcBef>
                <a:spcPts val="0"/>
              </a:spcBef>
              <a:buNone/>
            </a:pPr>
            <a:r>
              <a:rPr lang="en-GB" sz="3300" i="1" dirty="0">
                <a:solidFill>
                  <a:srgbClr val="006666"/>
                </a:solidFill>
                <a:latin typeface="+mj-lt"/>
              </a:rPr>
              <a:t>“</a:t>
            </a:r>
            <a:r>
              <a:rPr lang="en-GB" sz="3300" dirty="0">
                <a:solidFill>
                  <a:srgbClr val="006666"/>
                </a:solidFill>
                <a:latin typeface="+mj-lt"/>
              </a:rPr>
              <a:t>A career in research can be challenging. We are constantly made to question our assumptions and produce new outputs. However, the collaborative nature of research also broadens your mind, connecting you to people who help your research develop in unforeseen ways. A research career is quite holistic, involving adaptation, curiosity, and teamwork skills…  </a:t>
            </a:r>
          </a:p>
          <a:p>
            <a:pPr marL="0" indent="0">
              <a:lnSpc>
                <a:spcPct val="120000"/>
              </a:lnSpc>
              <a:spcBef>
                <a:spcPts val="0"/>
              </a:spcBef>
              <a:buNone/>
            </a:pPr>
            <a:endParaRPr lang="en-GB" sz="3300" dirty="0">
              <a:latin typeface="+mj-lt"/>
            </a:endParaRPr>
          </a:p>
          <a:p>
            <a:pPr marL="0" indent="0">
              <a:lnSpc>
                <a:spcPct val="120000"/>
              </a:lnSpc>
              <a:spcBef>
                <a:spcPts val="0"/>
              </a:spcBef>
              <a:buNone/>
            </a:pPr>
            <a:r>
              <a:rPr lang="en-GB" sz="3300" dirty="0">
                <a:solidFill>
                  <a:srgbClr val="006666"/>
                </a:solidFill>
                <a:latin typeface="+mj-lt"/>
              </a:rPr>
              <a:t>You are able to try out new ideas, experiment with cutting-edge technology, and take part in engaging discussions. I am proud to be part of a network that is working to improve people’s lives.”</a:t>
            </a:r>
          </a:p>
          <a:p>
            <a:pPr marL="0" indent="0">
              <a:lnSpc>
                <a:spcPct val="120000"/>
              </a:lnSpc>
              <a:spcBef>
                <a:spcPts val="0"/>
              </a:spcBef>
              <a:buNone/>
            </a:pPr>
            <a:endParaRPr lang="en-GB" sz="3300" dirty="0">
              <a:latin typeface="+mj-lt"/>
            </a:endParaRPr>
          </a:p>
          <a:p>
            <a:pPr marL="0" indent="0">
              <a:lnSpc>
                <a:spcPct val="120000"/>
              </a:lnSpc>
              <a:spcBef>
                <a:spcPts val="0"/>
              </a:spcBef>
              <a:buNone/>
            </a:pPr>
            <a:r>
              <a:rPr lang="en-GB" sz="3300" dirty="0">
                <a:solidFill>
                  <a:srgbClr val="006666"/>
                </a:solidFill>
                <a:latin typeface="+mj-lt"/>
              </a:rPr>
              <a:t>“I recommend starting early to prepare for a career in public health research. Look for local volunteer work, involvement in non-profit organisations, and public health internships. This will give you a better sense of what a career in the field could entail. Some university courses offer a semester abroad in a global health programme, which can be a great way to gain an international perspective.” </a:t>
            </a:r>
          </a:p>
          <a:p>
            <a:pPr marL="0" indent="0" algn="r">
              <a:spcBef>
                <a:spcPts val="0"/>
              </a:spcBef>
              <a:buNone/>
            </a:pPr>
            <a:r>
              <a:rPr lang="en-GB" sz="3300" dirty="0">
                <a:solidFill>
                  <a:srgbClr val="006666"/>
                </a:solidFill>
                <a:latin typeface="+mj-lt"/>
              </a:rPr>
              <a:t>- Laiba </a:t>
            </a:r>
          </a:p>
          <a:p>
            <a:pPr marL="0" indent="0">
              <a:spcBef>
                <a:spcPts val="0"/>
              </a:spcBef>
              <a:buNone/>
            </a:pPr>
            <a:endParaRPr lang="en-US" sz="3300" dirty="0">
              <a:solidFill>
                <a:srgbClr val="006666"/>
              </a:solidFill>
              <a:latin typeface="+mj-lt"/>
              <a:cs typeface="Calibri Light" panose="020F0302020204030204" pitchFamily="34" charset="0"/>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84275" y="1104942"/>
            <a:ext cx="3336099" cy="4448133"/>
          </a:xfrm>
          <a:prstGeom prst="rect">
            <a:avLst/>
          </a:prstGeom>
        </p:spPr>
      </p:pic>
      <p:sp>
        <p:nvSpPr>
          <p:cNvPr id="2" name="TextBox 1">
            <a:extLst>
              <a:ext uri="{FF2B5EF4-FFF2-40B4-BE49-F238E27FC236}">
                <a16:creationId xmlns:a16="http://schemas.microsoft.com/office/drawing/2014/main" id="{13A3BA34-3D18-4182-A453-803160854626}"/>
              </a:ext>
            </a:extLst>
          </p:cNvPr>
          <p:cNvSpPr txBox="1"/>
          <p:nvPr/>
        </p:nvSpPr>
        <p:spPr>
          <a:xfrm>
            <a:off x="284085" y="343556"/>
            <a:ext cx="5317724" cy="553998"/>
          </a:xfrm>
          <a:prstGeom prst="rect">
            <a:avLst/>
          </a:prstGeom>
          <a:noFill/>
        </p:spPr>
        <p:txBody>
          <a:bodyPr wrap="square" rtlCol="0">
            <a:spAutoFit/>
          </a:bodyPr>
          <a:lstStyle/>
          <a:p>
            <a:r>
              <a:rPr lang="en-GB" sz="3000" dirty="0">
                <a:solidFill>
                  <a:schemeClr val="tx1">
                    <a:lumMod val="65000"/>
                    <a:lumOff val="35000"/>
                  </a:schemeClr>
                </a:solidFill>
                <a:latin typeface="+mj-lt"/>
              </a:rPr>
              <a:t>PUBLIC HEALTH RESEARCH…</a:t>
            </a:r>
          </a:p>
        </p:txBody>
      </p:sp>
    </p:spTree>
    <p:extLst>
      <p:ext uri="{BB962C8B-B14F-4D97-AF65-F5344CB8AC3E}">
        <p14:creationId xmlns:p14="http://schemas.microsoft.com/office/powerpoint/2010/main" val="134500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1000"/>
                                        <p:tgtEl>
                                          <p:spTgt spid="9">
                                            <p:txEl>
                                              <p:pRg st="3" end="3"/>
                                            </p:txEl>
                                          </p:spTgt>
                                        </p:tgtEl>
                                      </p:cBhvr>
                                    </p:animEffect>
                                    <p:anim calcmode="lin" valueType="num">
                                      <p:cBhvr>
                                        <p:cTn id="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5" end="5"/>
                                            </p:txEl>
                                          </p:spTgt>
                                        </p:tgtEl>
                                        <p:attrNameLst>
                                          <p:attrName>style.visibility</p:attrName>
                                        </p:attrNameLst>
                                      </p:cBhvr>
                                      <p:to>
                                        <p:strVal val="visible"/>
                                      </p:to>
                                    </p:set>
                                    <p:animEffect transition="in" filter="fade">
                                      <p:cBhvr>
                                        <p:cTn id="14" dur="1000"/>
                                        <p:tgtEl>
                                          <p:spTgt spid="9">
                                            <p:txEl>
                                              <p:pRg st="5" end="5"/>
                                            </p:txEl>
                                          </p:spTgt>
                                        </p:tgtEl>
                                      </p:cBhvr>
                                    </p:animEffect>
                                    <p:anim calcmode="lin" valueType="num">
                                      <p:cBhvr>
                                        <p:cTn id="15"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animEffect transition="in" filter="fade">
                                      <p:cBhvr>
                                        <p:cTn id="21" dur="1000"/>
                                        <p:tgtEl>
                                          <p:spTgt spid="9">
                                            <p:txEl>
                                              <p:pRg st="7" end="7"/>
                                            </p:txEl>
                                          </p:spTgt>
                                        </p:tgtEl>
                                      </p:cBhvr>
                                    </p:animEffect>
                                    <p:anim calcmode="lin" valueType="num">
                                      <p:cBhvr>
                                        <p:cTn id="22"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7" end="7"/>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xEl>
                                              <p:pRg st="8" end="8"/>
                                            </p:txEl>
                                          </p:spTgt>
                                        </p:tgtEl>
                                        <p:attrNameLst>
                                          <p:attrName>style.visibility</p:attrName>
                                        </p:attrNameLst>
                                      </p:cBhvr>
                                      <p:to>
                                        <p:strVal val="visible"/>
                                      </p:to>
                                    </p:set>
                                    <p:animEffect transition="in" filter="fade">
                                      <p:cBhvr>
                                        <p:cTn id="26" dur="1000"/>
                                        <p:tgtEl>
                                          <p:spTgt spid="9">
                                            <p:txEl>
                                              <p:pRg st="8" end="8"/>
                                            </p:txEl>
                                          </p:spTgt>
                                        </p:tgtEl>
                                      </p:cBhvr>
                                    </p:animEffect>
                                    <p:anim calcmode="lin" valueType="num">
                                      <p:cBhvr>
                                        <p:cTn id="27"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04D94-FC92-4488-80E7-069526D368CB}"/>
              </a:ext>
            </a:extLst>
          </p:cNvPr>
          <p:cNvSpPr>
            <a:spLocks noGrp="1"/>
          </p:cNvSpPr>
          <p:nvPr>
            <p:ph type="title"/>
          </p:nvPr>
        </p:nvSpPr>
        <p:spPr>
          <a:xfrm>
            <a:off x="417248" y="159797"/>
            <a:ext cx="5362113" cy="1103209"/>
          </a:xfrm>
        </p:spPr>
        <p:txBody>
          <a:bodyPr anchor="b">
            <a:normAutofit/>
          </a:bodyPr>
          <a:lstStyle/>
          <a:p>
            <a:pPr algn="ctr"/>
            <a:r>
              <a:rPr lang="en-GB" sz="3000" dirty="0">
                <a:solidFill>
                  <a:srgbClr val="595959"/>
                </a:solidFill>
              </a:rPr>
              <a:t>PATHWAY FROM SCHOOL TO PUBLIC HEALTH RESEARCH </a:t>
            </a:r>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541536" y="1444085"/>
            <a:ext cx="5362113" cy="4713261"/>
          </a:xfrm>
        </p:spPr>
        <p:txBody>
          <a:bodyPr anchor="t">
            <a:normAutofit/>
          </a:bodyPr>
          <a:lstStyle/>
          <a:p>
            <a:pPr marL="0" indent="0">
              <a:lnSpc>
                <a:spcPct val="100000"/>
              </a:lnSpc>
              <a:spcBef>
                <a:spcPts val="0"/>
              </a:spcBef>
              <a:buNone/>
            </a:pPr>
            <a:r>
              <a:rPr lang="en-GB" sz="1900" b="0" i="0" u="none" strike="noStrike" baseline="0" dirty="0">
                <a:solidFill>
                  <a:srgbClr val="000000"/>
                </a:solidFill>
                <a:latin typeface="+mj-lt"/>
              </a:rPr>
              <a:t>Laiba recommends an undergraduate degree in one of the </a:t>
            </a:r>
            <a:r>
              <a:rPr lang="en-GB" sz="1900" b="0" i="0" u="none" strike="noStrike" baseline="0" dirty="0">
                <a:solidFill>
                  <a:srgbClr val="0070C0"/>
                </a:solidFill>
                <a:latin typeface="+mj-lt"/>
              </a:rPr>
              <a:t>human sciences </a:t>
            </a:r>
            <a:r>
              <a:rPr lang="en-GB" sz="1900" b="0" i="0" u="none" strike="noStrike" baseline="0" dirty="0">
                <a:solidFill>
                  <a:srgbClr val="000000"/>
                </a:solidFill>
                <a:latin typeface="+mj-lt"/>
              </a:rPr>
              <a:t>(such as </a:t>
            </a:r>
            <a:r>
              <a:rPr lang="en-GB" sz="1900" b="0" i="0" u="none" strike="noStrike" baseline="0" dirty="0">
                <a:solidFill>
                  <a:srgbClr val="0070C0"/>
                </a:solidFill>
                <a:latin typeface="+mj-lt"/>
              </a:rPr>
              <a:t>psychology</a:t>
            </a:r>
            <a:r>
              <a:rPr lang="en-GB" sz="1900" b="0" i="0" u="none" strike="noStrike" baseline="0" dirty="0">
                <a:solidFill>
                  <a:srgbClr val="000000"/>
                </a:solidFill>
                <a:latin typeface="+mj-lt"/>
              </a:rPr>
              <a:t> or </a:t>
            </a:r>
            <a:r>
              <a:rPr lang="en-GB" sz="1900" b="0" i="0" u="none" strike="noStrike" baseline="0" dirty="0">
                <a:solidFill>
                  <a:srgbClr val="0070C0"/>
                </a:solidFill>
                <a:latin typeface="+mj-lt"/>
              </a:rPr>
              <a:t>sociology</a:t>
            </a:r>
            <a:r>
              <a:rPr lang="en-GB" sz="1900" b="0" i="0" u="none" strike="noStrike" baseline="0" dirty="0">
                <a:solidFill>
                  <a:srgbClr val="000000"/>
                </a:solidFill>
                <a:latin typeface="+mj-lt"/>
              </a:rPr>
              <a:t>) and then seeking university </a:t>
            </a:r>
            <a:r>
              <a:rPr lang="en-GB" sz="1900" b="0" i="0" u="none" strike="noStrike" baseline="0" dirty="0">
                <a:solidFill>
                  <a:srgbClr val="0070C0"/>
                </a:solidFill>
                <a:latin typeface="+mj-lt"/>
              </a:rPr>
              <a:t>master’s</a:t>
            </a:r>
            <a:r>
              <a:rPr lang="en-GB" sz="1900" b="0" i="0" u="none" strike="noStrike" baseline="0" dirty="0">
                <a:solidFill>
                  <a:srgbClr val="000000"/>
                </a:solidFill>
                <a:latin typeface="+mj-lt"/>
              </a:rPr>
              <a:t> courses with a clear</a:t>
            </a:r>
            <a:r>
              <a:rPr lang="en-GB" sz="1900" b="0" i="0" u="none" strike="noStrike" baseline="0" dirty="0">
                <a:solidFill>
                  <a:srgbClr val="0070C0"/>
                </a:solidFill>
                <a:latin typeface="+mj-lt"/>
              </a:rPr>
              <a:t> research </a:t>
            </a:r>
            <a:r>
              <a:rPr lang="en-GB" sz="1900" b="0" i="0" u="none" strike="noStrike" baseline="0" dirty="0">
                <a:solidFill>
                  <a:srgbClr val="000000"/>
                </a:solidFill>
                <a:latin typeface="+mj-lt"/>
              </a:rPr>
              <a:t>component where you would learn </a:t>
            </a:r>
            <a:r>
              <a:rPr lang="en-GB" sz="1900" b="0" i="0" u="none" strike="noStrike" baseline="0" dirty="0">
                <a:solidFill>
                  <a:srgbClr val="0070C0"/>
                </a:solidFill>
                <a:latin typeface="+mj-lt"/>
              </a:rPr>
              <a:t>qualitative </a:t>
            </a:r>
            <a:r>
              <a:rPr lang="en-GB" sz="1900" b="0" i="0" u="none" strike="noStrike" baseline="0" dirty="0">
                <a:solidFill>
                  <a:srgbClr val="000000"/>
                </a:solidFill>
                <a:latin typeface="+mj-lt"/>
              </a:rPr>
              <a:t>methods (such as how to conduct </a:t>
            </a:r>
            <a:r>
              <a:rPr lang="en-GB" sz="1900" b="0" i="0" u="none" strike="noStrike" baseline="0" dirty="0">
                <a:solidFill>
                  <a:srgbClr val="0070C0"/>
                </a:solidFill>
                <a:latin typeface="+mj-lt"/>
              </a:rPr>
              <a:t>interviews</a:t>
            </a:r>
            <a:r>
              <a:rPr lang="en-GB" sz="1900" b="0" i="0" u="none" strike="noStrike" baseline="0" dirty="0">
                <a:solidFill>
                  <a:srgbClr val="000000"/>
                </a:solidFill>
                <a:latin typeface="+mj-lt"/>
              </a:rPr>
              <a:t> with people) and </a:t>
            </a:r>
            <a:r>
              <a:rPr lang="en-GB" sz="1900" b="0" i="0" u="none" strike="noStrike" baseline="0" dirty="0">
                <a:solidFill>
                  <a:srgbClr val="0070C0"/>
                </a:solidFill>
                <a:latin typeface="+mj-lt"/>
              </a:rPr>
              <a:t>quantitative</a:t>
            </a:r>
            <a:r>
              <a:rPr lang="en-GB" sz="1900" b="0" i="0" u="none" strike="noStrike" baseline="0" dirty="0">
                <a:solidFill>
                  <a:srgbClr val="000000"/>
                </a:solidFill>
                <a:latin typeface="+mj-lt"/>
              </a:rPr>
              <a:t> research methods (such as how to analyse </a:t>
            </a:r>
            <a:r>
              <a:rPr lang="en-GB" sz="1900" b="0" i="0" u="none" strike="noStrike" baseline="0" dirty="0">
                <a:solidFill>
                  <a:srgbClr val="0070C0"/>
                </a:solidFill>
                <a:latin typeface="+mj-lt"/>
              </a:rPr>
              <a:t>datasets</a:t>
            </a:r>
            <a:r>
              <a:rPr lang="en-GB" sz="1900" b="0" i="0" u="none" strike="noStrike" baseline="0" dirty="0">
                <a:solidFill>
                  <a:srgbClr val="000000"/>
                </a:solidFill>
                <a:latin typeface="+mj-lt"/>
              </a:rPr>
              <a:t> using </a:t>
            </a:r>
            <a:r>
              <a:rPr lang="en-GB" sz="1900" b="0" i="0" u="none" strike="noStrike" baseline="0" dirty="0">
                <a:solidFill>
                  <a:srgbClr val="0070C0"/>
                </a:solidFill>
                <a:latin typeface="+mj-lt"/>
              </a:rPr>
              <a:t>statistics</a:t>
            </a:r>
            <a:r>
              <a:rPr lang="en-GB" sz="1900" b="0" i="0" u="none" strike="noStrike" baseline="0" dirty="0">
                <a:solidFill>
                  <a:srgbClr val="000000"/>
                </a:solidFill>
                <a:latin typeface="+mj-lt"/>
              </a:rPr>
              <a:t>). </a:t>
            </a:r>
          </a:p>
          <a:p>
            <a:pPr marL="0" indent="0">
              <a:lnSpc>
                <a:spcPct val="100000"/>
              </a:lnSpc>
              <a:spcBef>
                <a:spcPts val="0"/>
              </a:spcBef>
              <a:buNone/>
            </a:pPr>
            <a:endParaRPr lang="en-GB" sz="1900" b="0" i="0" u="none" strike="noStrike" baseline="0" dirty="0">
              <a:solidFill>
                <a:srgbClr val="000000"/>
              </a:solidFill>
              <a:latin typeface="+mj-lt"/>
            </a:endParaRPr>
          </a:p>
          <a:p>
            <a:pPr marL="0" indent="0">
              <a:lnSpc>
                <a:spcPct val="100000"/>
              </a:lnSpc>
              <a:spcBef>
                <a:spcPts val="0"/>
              </a:spcBef>
              <a:buNone/>
            </a:pPr>
            <a:r>
              <a:rPr lang="en-GB" sz="1900" b="0" i="0" u="none" strike="noStrike" baseline="0" dirty="0">
                <a:solidFill>
                  <a:srgbClr val="000000"/>
                </a:solidFill>
                <a:latin typeface="+mj-lt"/>
              </a:rPr>
              <a:t>Laiba did a </a:t>
            </a:r>
            <a:r>
              <a:rPr lang="en-GB" sz="1900" b="0" i="0" u="none" strike="noStrike" baseline="0" dirty="0">
                <a:solidFill>
                  <a:srgbClr val="0070C0"/>
                </a:solidFill>
                <a:latin typeface="+mj-lt"/>
              </a:rPr>
              <a:t>psychology</a:t>
            </a:r>
            <a:r>
              <a:rPr lang="en-GB" sz="1900" b="0" i="0" u="none" strike="noStrike" baseline="0" dirty="0">
                <a:solidFill>
                  <a:srgbClr val="000000"/>
                </a:solidFill>
                <a:latin typeface="+mj-lt"/>
              </a:rPr>
              <a:t> and </a:t>
            </a:r>
            <a:r>
              <a:rPr lang="en-GB" sz="1900" b="0" i="0" u="none" strike="noStrike" baseline="0" dirty="0">
                <a:solidFill>
                  <a:srgbClr val="0070C0"/>
                </a:solidFill>
                <a:latin typeface="+mj-lt"/>
              </a:rPr>
              <a:t>neuroscience</a:t>
            </a:r>
            <a:r>
              <a:rPr lang="en-GB" sz="1900" b="0" i="0" u="none" strike="noStrike" baseline="0" dirty="0">
                <a:solidFill>
                  <a:srgbClr val="000000"/>
                </a:solidFill>
                <a:latin typeface="+mj-lt"/>
              </a:rPr>
              <a:t> bachelor’s and a </a:t>
            </a:r>
            <a:r>
              <a:rPr lang="en-GB" sz="1900" b="0" i="0" u="none" strike="noStrike" baseline="0" dirty="0">
                <a:solidFill>
                  <a:srgbClr val="0070C0"/>
                </a:solidFill>
                <a:latin typeface="+mj-lt"/>
              </a:rPr>
              <a:t>public health </a:t>
            </a:r>
            <a:r>
              <a:rPr lang="en-GB" sz="1900" b="0" i="0" u="none" strike="noStrike" baseline="0" dirty="0">
                <a:solidFill>
                  <a:srgbClr val="000000"/>
                </a:solidFill>
                <a:latin typeface="+mj-lt"/>
              </a:rPr>
              <a:t>master’s. Her route illustrates how people without a medical degree can build a career in a health-related subject with a view to going on to lead research in that field.</a:t>
            </a:r>
            <a:endParaRPr lang="en-US" sz="1900" dirty="0">
              <a:solidFill>
                <a:srgbClr val="595959"/>
              </a:solidFill>
              <a:latin typeface="+mj-lt"/>
            </a:endParaRPr>
          </a:p>
          <a:p>
            <a:endParaRPr lang="en-US" sz="2000" dirty="0">
              <a:solidFill>
                <a:srgbClr val="595959"/>
              </a:solidFill>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00850" y="1444085"/>
            <a:ext cx="4686299" cy="3258714"/>
          </a:xfrm>
          <a:prstGeom prst="rect">
            <a:avLst/>
          </a:prstGeom>
        </p:spPr>
      </p:pic>
      <p:sp>
        <p:nvSpPr>
          <p:cNvPr id="8" name="TextBox 7">
            <a:extLst>
              <a:ext uri="{FF2B5EF4-FFF2-40B4-BE49-F238E27FC236}">
                <a16:creationId xmlns:a16="http://schemas.microsoft.com/office/drawing/2014/main" id="{CAA5ABD6-F5FF-41CE-ADFC-B7F4C3B87F1F}"/>
              </a:ext>
            </a:extLst>
          </p:cNvPr>
          <p:cNvSpPr txBox="1"/>
          <p:nvPr/>
        </p:nvSpPr>
        <p:spPr>
          <a:xfrm>
            <a:off x="6800850" y="6039162"/>
            <a:ext cx="4686299" cy="523220"/>
          </a:xfrm>
          <a:prstGeom prst="rect">
            <a:avLst/>
          </a:prstGeom>
          <a:noFill/>
        </p:spPr>
        <p:txBody>
          <a:bodyPr wrap="square">
            <a:spAutoFit/>
          </a:bodyPr>
          <a:lstStyle/>
          <a:p>
            <a:r>
              <a:rPr lang="en-GB" sz="1400" b="0" i="1" u="none" strike="noStrike" baseline="0" dirty="0">
                <a:solidFill>
                  <a:srgbClr val="000000"/>
                </a:solidFill>
                <a:latin typeface="Calibri Light" panose="020F0302020204030204" pitchFamily="34" charset="0"/>
                <a:cs typeface="Calibri Light" panose="020F0302020204030204" pitchFamily="34" charset="0"/>
              </a:rPr>
              <a:t>Laiba (left) was awarded the US-UK Fulbright Scholar Award to conduct public health research and study abroad. </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7378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04D94-FC92-4488-80E7-069526D368CB}"/>
              </a:ext>
            </a:extLst>
          </p:cNvPr>
          <p:cNvSpPr>
            <a:spLocks noGrp="1"/>
          </p:cNvSpPr>
          <p:nvPr>
            <p:ph type="title"/>
          </p:nvPr>
        </p:nvSpPr>
        <p:spPr>
          <a:xfrm>
            <a:off x="399495" y="0"/>
            <a:ext cx="5317724" cy="1148080"/>
          </a:xfrm>
        </p:spPr>
        <p:txBody>
          <a:bodyPr anchor="b">
            <a:normAutofit/>
          </a:bodyPr>
          <a:lstStyle/>
          <a:p>
            <a:pPr algn="ctr"/>
            <a:r>
              <a:rPr lang="en-GB" sz="3000" dirty="0">
                <a:solidFill>
                  <a:srgbClr val="595959"/>
                </a:solidFill>
              </a:rPr>
              <a:t>HOW DID LAIBA BECOME A PUBLIC HEALTH RESEARCHER?</a:t>
            </a:r>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264160" y="1391920"/>
            <a:ext cx="5831840" cy="5147736"/>
          </a:xfrm>
        </p:spPr>
        <p:txBody>
          <a:bodyPr anchor="t">
            <a:noAutofit/>
          </a:bodyPr>
          <a:lstStyle/>
          <a:p>
            <a:pPr marL="0" indent="0">
              <a:lnSpc>
                <a:spcPct val="10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WHAT WERE YOUR INTERESTS WHEN YOU WERE GROWING UP? </a:t>
            </a:r>
          </a:p>
          <a:p>
            <a:pPr marL="0" indent="0">
              <a:lnSpc>
                <a:spcPct val="10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I loved to read! I still try to find time to read now. When I was younger, I would practically live in the library. </a:t>
            </a:r>
          </a:p>
          <a:p>
            <a:pPr marL="0" indent="0">
              <a:lnSpc>
                <a:spcPct val="100000"/>
              </a:lnSpc>
              <a:spcBef>
                <a:spcPts val="0"/>
              </a:spcBef>
              <a:buNone/>
            </a:pPr>
            <a:endParaRPr lang="en-GB" sz="17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WHAT INSPIRED YOU TO BECOME A RESEARCHER? </a:t>
            </a:r>
          </a:p>
          <a:p>
            <a:pPr marL="0" indent="0">
              <a:lnSpc>
                <a:spcPct val="10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My mentor (and now PhD supervisor) Trish Greenhalgh has been my main inspiration. She is absolutely brilliant and watching her in action daily has exemplified what it means to be a successful researcher and an amazing woman. I can only dream of being at her level one day! </a:t>
            </a:r>
          </a:p>
          <a:p>
            <a:pPr marL="0" indent="0">
              <a:lnSpc>
                <a:spcPct val="100000"/>
              </a:lnSpc>
              <a:spcBef>
                <a:spcPts val="0"/>
              </a:spcBef>
              <a:buNone/>
            </a:pPr>
            <a:endParaRPr lang="en-GB" sz="17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WHAT ATTRIBUTES HELP MAKE YOU SUCCESSFUL AS A RESEARCHER? </a:t>
            </a:r>
          </a:p>
          <a:p>
            <a:pPr marL="0" indent="0">
              <a:lnSpc>
                <a:spcPct val="10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I think my curious nature and focused work ethic have played a big part. Resourcefulness, tenacity and strong attention to detail are also worthwhile traits. </a:t>
            </a:r>
          </a:p>
          <a:p>
            <a:pPr marL="0" indent="0">
              <a:lnSpc>
                <a:spcPct val="100000"/>
              </a:lnSpc>
              <a:spcBef>
                <a:spcPts val="0"/>
              </a:spcBef>
              <a:buNone/>
            </a:pPr>
            <a:endParaRPr lang="en-GB" sz="17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HOW DO YOU SWITCH OFF FROM YOUR WORK? </a:t>
            </a:r>
          </a:p>
          <a:p>
            <a:pPr marL="0" indent="0">
              <a:lnSpc>
                <a:spcPct val="10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I love art – I paint, crochet, and do design work in my free time. This creative outlet helps me relax and unwind. </a:t>
            </a:r>
            <a:endParaRPr lang="en-US" sz="1700" dirty="0">
              <a:solidFill>
                <a:srgbClr val="006666"/>
              </a:solidFill>
              <a:latin typeface="Calibri Light" panose="020F0302020204030204" pitchFamily="34" charset="0"/>
              <a:cs typeface="Calibri Light" panose="020F0302020204030204" pitchFamily="34" charset="0"/>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24775" y="855132"/>
            <a:ext cx="2895600" cy="5147736"/>
          </a:xfrm>
          <a:prstGeom prst="rect">
            <a:avLst/>
          </a:prstGeom>
        </p:spPr>
      </p:pic>
    </p:spTree>
    <p:extLst>
      <p:ext uri="{BB962C8B-B14F-4D97-AF65-F5344CB8AC3E}">
        <p14:creationId xmlns:p14="http://schemas.microsoft.com/office/powerpoint/2010/main" val="134016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animEffect transition="in" filter="fade">
                                      <p:cBhvr>
                                        <p:cTn id="14" dur="1000"/>
                                        <p:tgtEl>
                                          <p:spTgt spid="9">
                                            <p:txEl>
                                              <p:pRg st="4" end="4"/>
                                            </p:txEl>
                                          </p:spTgt>
                                        </p:tgtEl>
                                      </p:cBhvr>
                                    </p:animEffect>
                                    <p:anim calcmode="lin" valueType="num">
                                      <p:cBhvr>
                                        <p:cTn id="1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animEffect transition="in" filter="fade">
                                      <p:cBhvr>
                                        <p:cTn id="21" dur="1000"/>
                                        <p:tgtEl>
                                          <p:spTgt spid="9">
                                            <p:txEl>
                                              <p:pRg st="7" end="7"/>
                                            </p:txEl>
                                          </p:spTgt>
                                        </p:tgtEl>
                                      </p:cBhvr>
                                    </p:animEffect>
                                    <p:anim calcmode="lin" valueType="num">
                                      <p:cBhvr>
                                        <p:cTn id="22"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0" end="10"/>
                                            </p:txEl>
                                          </p:spTgt>
                                        </p:tgtEl>
                                        <p:attrNameLst>
                                          <p:attrName>style.visibility</p:attrName>
                                        </p:attrNameLst>
                                      </p:cBhvr>
                                      <p:to>
                                        <p:strVal val="visible"/>
                                      </p:to>
                                    </p:set>
                                    <p:animEffect transition="in" filter="fade">
                                      <p:cBhvr>
                                        <p:cTn id="28" dur="1000"/>
                                        <p:tgtEl>
                                          <p:spTgt spid="9">
                                            <p:txEl>
                                              <p:pRg st="10" end="10"/>
                                            </p:txEl>
                                          </p:spTgt>
                                        </p:tgtEl>
                                      </p:cBhvr>
                                    </p:animEffect>
                                    <p:anim calcmode="lin" valueType="num">
                                      <p:cBhvr>
                                        <p:cTn id="29"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470517" y="338141"/>
            <a:ext cx="5308846" cy="3929060"/>
          </a:xfrm>
        </p:spPr>
        <p:txBody>
          <a:bodyPr anchor="t">
            <a:normAutofit/>
          </a:bodyPr>
          <a:lstStyle/>
          <a:p>
            <a:pPr marL="0" indent="0">
              <a:lnSpc>
                <a:spcPct val="11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WHAT ARE YOUR PROUDEST CAREER ACHIEVEMENTS SO FAR? </a:t>
            </a:r>
          </a:p>
          <a:p>
            <a:pPr marL="0" indent="0">
              <a:lnSpc>
                <a:spcPct val="11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I was proud to receive the THIS Institute Fellowship Award to do my PhD at Oxford! Another great moment was being awarded the US-UK Fulbright Scholar Award to conduct public health research and do my MPH abroad. Also up there is when I gave a </a:t>
            </a:r>
            <a:r>
              <a:rPr lang="en-GB" sz="1700" b="0" i="0" u="none" strike="noStrike" baseline="0" dirty="0">
                <a:solidFill>
                  <a:srgbClr val="006666"/>
                </a:solidFill>
                <a:latin typeface="Calibri Light" panose="020F0302020204030204" pitchFamily="34" charset="0"/>
                <a:cs typeface="Calibri Light" panose="020F0302020204030204" pitchFamily="34" charset="0"/>
                <a:hlinkClick r:id="rId2"/>
              </a:rPr>
              <a:t>talk</a:t>
            </a:r>
            <a:r>
              <a:rPr lang="en-GB" sz="1700" b="0" i="0" u="none" strike="noStrike" baseline="0" dirty="0">
                <a:solidFill>
                  <a:srgbClr val="006666"/>
                </a:solidFill>
                <a:latin typeface="Calibri Light" panose="020F0302020204030204" pitchFamily="34" charset="0"/>
                <a:cs typeface="Calibri Light" panose="020F0302020204030204" pitchFamily="34" charset="0"/>
              </a:rPr>
              <a:t> on BBC Four Thought on the empowerment of Muslim women. </a:t>
            </a:r>
          </a:p>
          <a:p>
            <a:pPr marL="0" indent="0">
              <a:lnSpc>
                <a:spcPct val="110000"/>
              </a:lnSpc>
              <a:spcBef>
                <a:spcPts val="0"/>
              </a:spcBef>
              <a:buNone/>
            </a:pPr>
            <a:endParaRPr lang="en-GB" sz="17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WHAT ARE YOUR GOALS AFTER YOU HAVE COMPLETED YOUR PHD? </a:t>
            </a:r>
          </a:p>
          <a:p>
            <a:pPr marL="0" indent="0">
              <a:lnSpc>
                <a:spcPct val="11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I plan to do a post-doctoral fellowship and ultimately work my way up to professorship</a:t>
            </a:r>
            <a:r>
              <a:rPr lang="en-GB" sz="1800" b="0" i="0" u="none" strike="noStrike" baseline="0" dirty="0">
                <a:solidFill>
                  <a:srgbClr val="006666"/>
                </a:solidFill>
                <a:latin typeface="Calibri Light" panose="020F0302020204030204" pitchFamily="34" charset="0"/>
                <a:cs typeface="Calibri Light" panose="020F0302020204030204" pitchFamily="34" charset="0"/>
              </a:rPr>
              <a:t>. </a:t>
            </a:r>
          </a:p>
          <a:p>
            <a:pPr marL="0" indent="0">
              <a:lnSpc>
                <a:spcPct val="110000"/>
              </a:lnSpc>
              <a:spcBef>
                <a:spcPts val="0"/>
              </a:spcBef>
              <a:buNone/>
            </a:pPr>
            <a:endParaRPr lang="en-GB" sz="1800" dirty="0">
              <a:solidFill>
                <a:srgbClr val="006666"/>
              </a:solidFill>
              <a:latin typeface="Calibri Light" panose="020F0302020204030204" pitchFamily="34" charset="0"/>
              <a:cs typeface="Calibri Light" panose="020F0302020204030204" pitchFamily="34" charset="0"/>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35718" y="1805792"/>
            <a:ext cx="3755826" cy="3261508"/>
          </a:xfrm>
          <a:prstGeom prst="rect">
            <a:avLst/>
          </a:prstGeom>
        </p:spPr>
      </p:pic>
      <p:sp>
        <p:nvSpPr>
          <p:cNvPr id="2" name="TextBox 1">
            <a:extLst>
              <a:ext uri="{FF2B5EF4-FFF2-40B4-BE49-F238E27FC236}">
                <a16:creationId xmlns:a16="http://schemas.microsoft.com/office/drawing/2014/main" id="{F65D49C0-5F61-4A74-8EDE-0668658DB21A}"/>
              </a:ext>
            </a:extLst>
          </p:cNvPr>
          <p:cNvSpPr txBox="1"/>
          <p:nvPr/>
        </p:nvSpPr>
        <p:spPr>
          <a:xfrm>
            <a:off x="470517" y="4427491"/>
            <a:ext cx="5283200" cy="2092368"/>
          </a:xfrm>
          <a:prstGeom prst="rect">
            <a:avLst/>
          </a:prstGeom>
          <a:solidFill>
            <a:srgbClr val="FFFFCC"/>
          </a:solidFill>
        </p:spPr>
        <p:txBody>
          <a:bodyPr wrap="square" rtlCol="0">
            <a:spAutoFit/>
          </a:bodyPr>
          <a:lstStyle/>
          <a:p>
            <a:pPr marL="0" indent="0">
              <a:lnSpc>
                <a:spcPct val="110000"/>
              </a:lnSpc>
              <a:spcBef>
                <a:spcPts val="0"/>
              </a:spcBef>
              <a:buNone/>
            </a:pPr>
            <a:r>
              <a:rPr lang="en-GB" sz="1700" b="0" i="0" u="none" strike="noStrike" baseline="0" dirty="0">
                <a:solidFill>
                  <a:srgbClr val="000000"/>
                </a:solidFill>
              </a:rPr>
              <a:t>LAIBA’S TOP TIP </a:t>
            </a:r>
          </a:p>
          <a:p>
            <a:pPr marL="0" indent="0">
              <a:lnSpc>
                <a:spcPct val="110000"/>
              </a:lnSpc>
              <a:spcBef>
                <a:spcPts val="0"/>
              </a:spcBef>
              <a:buNone/>
            </a:pPr>
            <a:r>
              <a:rPr lang="en-GB" sz="1700" i="0" u="none" strike="noStrike" baseline="0" dirty="0">
                <a:solidFill>
                  <a:srgbClr val="006666"/>
                </a:solidFill>
              </a:rPr>
              <a:t>Always be open to new opportunities! </a:t>
            </a:r>
            <a:r>
              <a:rPr lang="en-GB" sz="1700" b="0" i="0" u="none" strike="noStrike" baseline="0" dirty="0">
                <a:solidFill>
                  <a:srgbClr val="006666"/>
                </a:solidFill>
                <a:latin typeface="+mj-lt"/>
              </a:rPr>
              <a:t>Your university years will be a great time to step outside of your comfort zone and explore various fields outside of the classroom setting. Become a student researcher, get involved in student-run campus organisations, and don’t be afraid to ask professors and lecturers for advice.</a:t>
            </a:r>
            <a:endParaRPr lang="en-US" sz="1700" dirty="0">
              <a:solidFill>
                <a:srgbClr val="006666"/>
              </a:solidFill>
              <a:latin typeface="+mj-lt"/>
              <a:cs typeface="Calibri Light" panose="020F0302020204030204" pitchFamily="34" charset="0"/>
            </a:endParaRPr>
          </a:p>
        </p:txBody>
      </p:sp>
    </p:spTree>
    <p:extLst>
      <p:ext uri="{BB962C8B-B14F-4D97-AF65-F5344CB8AC3E}">
        <p14:creationId xmlns:p14="http://schemas.microsoft.com/office/powerpoint/2010/main" val="387522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animEffect transition="in" filter="fade">
                                      <p:cBhvr>
                                        <p:cTn id="14" dur="1000"/>
                                        <p:tgtEl>
                                          <p:spTgt spid="9">
                                            <p:txEl>
                                              <p:pRg st="4" end="4"/>
                                            </p:txEl>
                                          </p:spTgt>
                                        </p:tgtEl>
                                      </p:cBhvr>
                                    </p:animEffect>
                                    <p:anim calcmode="lin" valueType="num">
                                      <p:cBhvr>
                                        <p:cTn id="1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2">
            <a:extLst>
              <a:ext uri="{28A0092B-C50C-407E-A947-70E740481C1C}">
                <a14:useLocalDpi xmlns:a14="http://schemas.microsoft.com/office/drawing/2010/main" val="0"/>
              </a:ext>
            </a:extLst>
          </a:blip>
          <a:srcRect l="23702" r="23702"/>
          <a:stretch/>
        </p:blipFill>
        <p:spPr>
          <a:xfrm>
            <a:off x="20" y="10"/>
            <a:ext cx="5409897" cy="6857990"/>
          </a:xfrm>
          <a:prstGeom prst="rect">
            <a:avLst/>
          </a:prstGeom>
        </p:spPr>
      </p:pic>
      <p:sp>
        <p:nvSpPr>
          <p:cNvPr id="21" name="Rectangle 20">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65" y="685800"/>
            <a:ext cx="5409636"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04D94-FC92-4488-80E7-069526D368CB}"/>
              </a:ext>
            </a:extLst>
          </p:cNvPr>
          <p:cNvSpPr>
            <a:spLocks noGrp="1"/>
          </p:cNvSpPr>
          <p:nvPr>
            <p:ph type="title"/>
          </p:nvPr>
        </p:nvSpPr>
        <p:spPr>
          <a:xfrm>
            <a:off x="6825899" y="685799"/>
            <a:ext cx="4110197" cy="907199"/>
          </a:xfrm>
        </p:spPr>
        <p:txBody>
          <a:bodyPr anchor="b">
            <a:normAutofit/>
          </a:bodyPr>
          <a:lstStyle/>
          <a:p>
            <a:pPr algn="ctr"/>
            <a:r>
              <a:rPr lang="en-GB" sz="3200" dirty="0">
                <a:solidFill>
                  <a:schemeClr val="tx1">
                    <a:lumMod val="65000"/>
                    <a:lumOff val="35000"/>
                  </a:schemeClr>
                </a:solidFill>
              </a:rPr>
              <a:t>TALKING POINTS</a:t>
            </a:r>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6275403" y="1766972"/>
            <a:ext cx="5051394" cy="4101167"/>
          </a:xfrm>
        </p:spPr>
        <p:txBody>
          <a:bodyPr anchor="t">
            <a:noAutofit/>
          </a:bodyPr>
          <a:lstStyle/>
          <a:p>
            <a:r>
              <a:rPr lang="en-US" sz="2200" dirty="0">
                <a:solidFill>
                  <a:srgbClr val="00B0F0"/>
                </a:solidFill>
                <a:latin typeface="+mj-lt"/>
              </a:rPr>
              <a:t>What types of people are considered ‘vulnerable’ in </a:t>
            </a:r>
            <a:r>
              <a:rPr lang="en-US" sz="2200" dirty="0" err="1">
                <a:solidFill>
                  <a:srgbClr val="00B0F0"/>
                </a:solidFill>
                <a:latin typeface="+mj-lt"/>
              </a:rPr>
              <a:t>Laiba’s</a:t>
            </a:r>
            <a:r>
              <a:rPr lang="en-US" sz="2200" dirty="0">
                <a:solidFill>
                  <a:srgbClr val="00B0F0"/>
                </a:solidFill>
                <a:latin typeface="+mj-lt"/>
              </a:rPr>
              <a:t> research?</a:t>
            </a:r>
          </a:p>
          <a:p>
            <a:r>
              <a:rPr lang="en-US" sz="2200" dirty="0">
                <a:solidFill>
                  <a:srgbClr val="0070C0"/>
                </a:solidFill>
                <a:latin typeface="+mj-lt"/>
              </a:rPr>
              <a:t>What do you think motivates Laiba in the research she does?</a:t>
            </a:r>
          </a:p>
          <a:p>
            <a:r>
              <a:rPr lang="en-US" sz="2200" dirty="0">
                <a:solidFill>
                  <a:srgbClr val="002060"/>
                </a:solidFill>
                <a:latin typeface="+mj-lt"/>
              </a:rPr>
              <a:t>What challenges does research pose? What rewards does it offer?</a:t>
            </a:r>
          </a:p>
          <a:p>
            <a:r>
              <a:rPr lang="en-US" sz="2200" dirty="0">
                <a:solidFill>
                  <a:srgbClr val="7030A0"/>
                </a:solidFill>
                <a:latin typeface="+mj-lt"/>
              </a:rPr>
              <a:t>Which human science subjects interest you and why? Which would you like to explore further?</a:t>
            </a:r>
          </a:p>
          <a:p>
            <a:r>
              <a:rPr lang="en-US" sz="2200" dirty="0">
                <a:solidFill>
                  <a:srgbClr val="660066"/>
                </a:solidFill>
                <a:latin typeface="+mj-lt"/>
              </a:rPr>
              <a:t>When did you last take advantage of an opportunity? What opportunities would you like to be able to seize in the future?</a:t>
            </a:r>
          </a:p>
        </p:txBody>
      </p:sp>
    </p:spTree>
    <p:extLst>
      <p:ext uri="{BB962C8B-B14F-4D97-AF65-F5344CB8AC3E}">
        <p14:creationId xmlns:p14="http://schemas.microsoft.com/office/powerpoint/2010/main" val="260522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person, person, screenshot&#10;&#10;Description automatically generated">
            <a:hlinkClick r:id="rId2"/>
            <a:extLst>
              <a:ext uri="{FF2B5EF4-FFF2-40B4-BE49-F238E27FC236}">
                <a16:creationId xmlns:a16="http://schemas.microsoft.com/office/drawing/2014/main" id="{ADE28FC3-A754-45DC-BDA2-ECF74312B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298" y="1365556"/>
            <a:ext cx="2829127" cy="3983967"/>
          </a:xfrm>
          <a:prstGeom prst="rect">
            <a:avLst/>
          </a:prstGeom>
        </p:spPr>
      </p:pic>
      <p:pic>
        <p:nvPicPr>
          <p:cNvPr id="7" name="Picture 6" descr="Text&#10;&#10;Description automatically generated">
            <a:hlinkClick r:id="rId4"/>
            <a:extLst>
              <a:ext uri="{FF2B5EF4-FFF2-40B4-BE49-F238E27FC236}">
                <a16:creationId xmlns:a16="http://schemas.microsoft.com/office/drawing/2014/main" id="{6F0B072A-F2B7-4EC9-9C2B-9B56B6A699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7421" y="1365556"/>
            <a:ext cx="2813035" cy="3983967"/>
          </a:xfrm>
          <a:prstGeom prst="rect">
            <a:avLst/>
          </a:prstGeom>
        </p:spPr>
      </p:pic>
      <p:sp>
        <p:nvSpPr>
          <p:cNvPr id="9" name="TextBox 8">
            <a:extLst>
              <a:ext uri="{FF2B5EF4-FFF2-40B4-BE49-F238E27FC236}">
                <a16:creationId xmlns:a16="http://schemas.microsoft.com/office/drawing/2014/main" id="{91E899FB-117E-486D-B33C-E657D3BEF10D}"/>
              </a:ext>
            </a:extLst>
          </p:cNvPr>
          <p:cNvSpPr txBox="1"/>
          <p:nvPr/>
        </p:nvSpPr>
        <p:spPr>
          <a:xfrm>
            <a:off x="4410075" y="1365556"/>
            <a:ext cx="2829127" cy="3970318"/>
          </a:xfrm>
          <a:prstGeom prst="rect">
            <a:avLst/>
          </a:prstGeom>
          <a:noFill/>
        </p:spPr>
        <p:txBody>
          <a:bodyPr wrap="square" rtlCol="0">
            <a:spAutoFit/>
          </a:bodyPr>
          <a:lstStyle/>
          <a:p>
            <a:r>
              <a:rPr lang="en-GB" sz="2800" dirty="0">
                <a:latin typeface="+mj-lt"/>
              </a:rPr>
              <a:t>Dig deeper into Trish and </a:t>
            </a:r>
            <a:r>
              <a:rPr lang="en-GB" sz="2800" dirty="0" err="1">
                <a:latin typeface="+mj-lt"/>
              </a:rPr>
              <a:t>Laiba’s</a:t>
            </a:r>
            <a:r>
              <a:rPr lang="en-GB" sz="2800" dirty="0">
                <a:latin typeface="+mj-lt"/>
              </a:rPr>
              <a:t> </a:t>
            </a:r>
            <a:r>
              <a:rPr lang="en-GB" sz="2800" dirty="0">
                <a:latin typeface="+mj-lt"/>
                <a:hlinkClick r:id="rId2"/>
              </a:rPr>
              <a:t>research</a:t>
            </a:r>
            <a:r>
              <a:rPr lang="en-GB" sz="2800" dirty="0">
                <a:latin typeface="+mj-lt"/>
              </a:rPr>
              <a:t>.</a:t>
            </a:r>
          </a:p>
          <a:p>
            <a:endParaRPr lang="en-GB" sz="2800" dirty="0">
              <a:latin typeface="+mj-lt"/>
            </a:endParaRPr>
          </a:p>
          <a:p>
            <a:endParaRPr lang="en-GB" sz="2800" dirty="0">
              <a:latin typeface="+mj-lt"/>
            </a:endParaRPr>
          </a:p>
          <a:p>
            <a:endParaRPr lang="en-GB" sz="2800" dirty="0">
              <a:latin typeface="+mj-lt"/>
            </a:endParaRPr>
          </a:p>
          <a:p>
            <a:endParaRPr lang="en-GB" sz="2800" dirty="0">
              <a:latin typeface="+mj-lt"/>
            </a:endParaRPr>
          </a:p>
          <a:p>
            <a:r>
              <a:rPr lang="en-GB" sz="2800" dirty="0">
                <a:latin typeface="+mj-lt"/>
              </a:rPr>
              <a:t>Download their </a:t>
            </a:r>
            <a:r>
              <a:rPr lang="en-GB" sz="2800" dirty="0">
                <a:latin typeface="+mj-lt"/>
                <a:hlinkClick r:id="rId4"/>
              </a:rPr>
              <a:t>activity sheet</a:t>
            </a:r>
            <a:r>
              <a:rPr lang="en-GB" sz="2800" dirty="0">
                <a:latin typeface="+mj-lt"/>
              </a:rPr>
              <a:t>.</a:t>
            </a:r>
          </a:p>
        </p:txBody>
      </p:sp>
    </p:spTree>
    <p:extLst>
      <p:ext uri="{BB962C8B-B14F-4D97-AF65-F5344CB8AC3E}">
        <p14:creationId xmlns:p14="http://schemas.microsoft.com/office/powerpoint/2010/main" val="1371052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F04D94-FC92-4488-80E7-069526D368CB}"/>
              </a:ext>
            </a:extLst>
          </p:cNvPr>
          <p:cNvSpPr>
            <a:spLocks noGrp="1"/>
          </p:cNvSpPr>
          <p:nvPr>
            <p:ph type="title"/>
          </p:nvPr>
        </p:nvSpPr>
        <p:spPr>
          <a:xfrm>
            <a:off x="395288" y="211214"/>
            <a:ext cx="5305424" cy="952500"/>
          </a:xfrm>
        </p:spPr>
        <p:txBody>
          <a:bodyPr anchor="b">
            <a:noAutofit/>
          </a:bodyPr>
          <a:lstStyle/>
          <a:p>
            <a:pPr algn="ctr"/>
            <a:r>
              <a:rPr lang="en-GB" sz="3000" dirty="0">
                <a:solidFill>
                  <a:srgbClr val="595959"/>
                </a:solidFill>
              </a:rPr>
              <a:t>BENEFITS AND CHALLENGES </a:t>
            </a:r>
            <a:br>
              <a:rPr lang="en-GB" sz="3000" dirty="0">
                <a:solidFill>
                  <a:srgbClr val="595959"/>
                </a:solidFill>
              </a:rPr>
            </a:br>
            <a:r>
              <a:rPr lang="en-GB" sz="3000" dirty="0">
                <a:solidFill>
                  <a:srgbClr val="595959"/>
                </a:solidFill>
              </a:rPr>
              <a:t>OF REMOTE CONSULTATIONS</a:t>
            </a:r>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202707" y="1444101"/>
            <a:ext cx="5690586" cy="5194547"/>
          </a:xfrm>
        </p:spPr>
        <p:txBody>
          <a:bodyPr anchor="t">
            <a:noAutofit/>
          </a:bodyPr>
          <a:lstStyle/>
          <a:p>
            <a:pPr marL="0" indent="0">
              <a:lnSpc>
                <a:spcPct val="100000"/>
              </a:lnSpc>
              <a:spcBef>
                <a:spcPts val="0"/>
              </a:spcBef>
              <a:buNone/>
            </a:pPr>
            <a:r>
              <a:rPr lang="en-GB" sz="1900" dirty="0">
                <a:solidFill>
                  <a:srgbClr val="006666"/>
                </a:solidFill>
                <a:latin typeface="+mj-lt"/>
              </a:rPr>
              <a:t>“Remote consultations were essential for reducing the spread of COVID in the early months of the pandemic. But their benefits need to be weighed against their disadvantages. They rely upon technology that may not work 100% of the time… and the devices that patients and clinicians have available,”</a:t>
            </a:r>
            <a:r>
              <a:rPr lang="en-GB" sz="1900" dirty="0">
                <a:latin typeface="+mj-lt"/>
              </a:rPr>
              <a:t> explains Trish. </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dirty="0">
                <a:solidFill>
                  <a:srgbClr val="006666"/>
                </a:solidFill>
                <a:latin typeface="+mj-lt"/>
              </a:rPr>
              <a:t>“It is an unfamiliar format for many, leading to frustrations, misunderstandings and even giving up. And it is impossible to examine the patient fully, including for possible symptoms of COVID-19.”</a:t>
            </a:r>
          </a:p>
          <a:p>
            <a:pPr marL="0" indent="0">
              <a:lnSpc>
                <a:spcPct val="100000"/>
              </a:lnSpc>
              <a:spcBef>
                <a:spcPts val="0"/>
              </a:spcBef>
              <a:buNone/>
            </a:pPr>
            <a:endParaRPr lang="en-GB" sz="1900" dirty="0">
              <a:solidFill>
                <a:srgbClr val="006666"/>
              </a:solidFill>
              <a:latin typeface="+mj-lt"/>
            </a:endParaRPr>
          </a:p>
          <a:p>
            <a:pPr marL="0" indent="0">
              <a:lnSpc>
                <a:spcPct val="100000"/>
              </a:lnSpc>
              <a:spcBef>
                <a:spcPts val="0"/>
              </a:spcBef>
              <a:buNone/>
            </a:pPr>
            <a:r>
              <a:rPr lang="en-GB" sz="1900" b="0" i="0" u="none" strike="noStrike" baseline="0" dirty="0">
                <a:solidFill>
                  <a:srgbClr val="000000"/>
                </a:solidFill>
                <a:latin typeface="+mj-lt"/>
              </a:rPr>
              <a:t>A physical examination for COVID-19 would involve taking a patient’s </a:t>
            </a:r>
            <a:r>
              <a:rPr lang="en-GB" sz="1900" b="0" i="0" u="none" strike="noStrike" baseline="0" dirty="0">
                <a:solidFill>
                  <a:srgbClr val="0070C0"/>
                </a:solidFill>
                <a:latin typeface="+mj-lt"/>
              </a:rPr>
              <a:t>temperature</a:t>
            </a:r>
            <a:r>
              <a:rPr lang="en-GB" sz="1900" b="0" i="0" u="none" strike="noStrike" baseline="0" dirty="0">
                <a:solidFill>
                  <a:srgbClr val="000000"/>
                </a:solidFill>
                <a:latin typeface="+mj-lt"/>
              </a:rPr>
              <a:t>, </a:t>
            </a:r>
            <a:r>
              <a:rPr lang="en-GB" sz="1900" b="0" i="0" u="none" strike="noStrike" baseline="0" dirty="0">
                <a:solidFill>
                  <a:srgbClr val="0070C0"/>
                </a:solidFill>
                <a:latin typeface="+mj-lt"/>
              </a:rPr>
              <a:t>pulse</a:t>
            </a:r>
            <a:r>
              <a:rPr lang="en-GB" sz="1900" b="0" i="0" u="none" strike="noStrike" baseline="0" dirty="0">
                <a:solidFill>
                  <a:srgbClr val="000000"/>
                </a:solidFill>
                <a:latin typeface="+mj-lt"/>
              </a:rPr>
              <a:t> and </a:t>
            </a:r>
            <a:r>
              <a:rPr lang="en-GB" sz="1900" b="0" i="0" u="none" strike="noStrike" baseline="0" dirty="0">
                <a:solidFill>
                  <a:srgbClr val="0070C0"/>
                </a:solidFill>
                <a:latin typeface="+mj-lt"/>
              </a:rPr>
              <a:t>blood pressure</a:t>
            </a:r>
            <a:r>
              <a:rPr lang="en-GB" sz="1900" b="0" i="0" u="none" strike="noStrike" baseline="0" dirty="0">
                <a:solidFill>
                  <a:srgbClr val="000000"/>
                </a:solidFill>
                <a:latin typeface="+mj-lt"/>
              </a:rPr>
              <a:t>, looking into their </a:t>
            </a:r>
            <a:r>
              <a:rPr lang="en-GB" sz="1900" b="0" i="0" u="none" strike="noStrike" baseline="0" dirty="0">
                <a:solidFill>
                  <a:srgbClr val="0070C0"/>
                </a:solidFill>
                <a:latin typeface="+mj-lt"/>
              </a:rPr>
              <a:t>mouth </a:t>
            </a:r>
            <a:r>
              <a:rPr lang="en-GB" sz="1900" b="0" i="0" u="none" strike="noStrike" baseline="0" dirty="0">
                <a:solidFill>
                  <a:srgbClr val="000000"/>
                </a:solidFill>
                <a:latin typeface="+mj-lt"/>
              </a:rPr>
              <a:t>and </a:t>
            </a:r>
            <a:r>
              <a:rPr lang="en-GB" sz="1900" b="0" i="0" u="none" strike="noStrike" baseline="0" dirty="0">
                <a:solidFill>
                  <a:srgbClr val="0070C0"/>
                </a:solidFill>
                <a:latin typeface="+mj-lt"/>
              </a:rPr>
              <a:t>throat</a:t>
            </a:r>
            <a:r>
              <a:rPr lang="en-GB" sz="1900" b="0" i="0" u="none" strike="noStrike" baseline="0" dirty="0">
                <a:solidFill>
                  <a:srgbClr val="000000"/>
                </a:solidFill>
                <a:latin typeface="+mj-lt"/>
              </a:rPr>
              <a:t>, listening to their </a:t>
            </a:r>
            <a:r>
              <a:rPr lang="en-GB" sz="1900" b="0" i="0" u="none" strike="noStrike" baseline="0" dirty="0">
                <a:solidFill>
                  <a:srgbClr val="0070C0"/>
                </a:solidFill>
                <a:latin typeface="+mj-lt"/>
              </a:rPr>
              <a:t>lungs</a:t>
            </a:r>
            <a:r>
              <a:rPr lang="en-GB" sz="1900" b="0" i="0" u="none" strike="noStrike" baseline="0" dirty="0">
                <a:solidFill>
                  <a:srgbClr val="000000"/>
                </a:solidFill>
                <a:latin typeface="+mj-lt"/>
              </a:rPr>
              <a:t> using a </a:t>
            </a:r>
            <a:r>
              <a:rPr lang="en-GB" sz="1900" b="0" i="0" u="none" strike="noStrike" baseline="0" dirty="0">
                <a:solidFill>
                  <a:srgbClr val="0070C0"/>
                </a:solidFill>
                <a:latin typeface="+mj-lt"/>
              </a:rPr>
              <a:t>stethoscope</a:t>
            </a:r>
            <a:r>
              <a:rPr lang="en-GB" sz="1900" b="0" i="0" u="none" strike="noStrike" baseline="0" dirty="0">
                <a:solidFill>
                  <a:srgbClr val="000000"/>
                </a:solidFill>
                <a:latin typeface="+mj-lt"/>
              </a:rPr>
              <a:t>, and using an </a:t>
            </a:r>
            <a:r>
              <a:rPr lang="en-GB" sz="1900" b="0" i="0" u="none" strike="noStrike" baseline="0" dirty="0">
                <a:solidFill>
                  <a:srgbClr val="0070C0"/>
                </a:solidFill>
                <a:latin typeface="+mj-lt"/>
              </a:rPr>
              <a:t>oximeter</a:t>
            </a:r>
            <a:r>
              <a:rPr lang="en-GB" sz="1900" b="0" i="0" u="none" strike="noStrike" baseline="0" dirty="0">
                <a:solidFill>
                  <a:srgbClr val="000000"/>
                </a:solidFill>
                <a:latin typeface="+mj-lt"/>
              </a:rPr>
              <a:t> to estimate </a:t>
            </a:r>
            <a:r>
              <a:rPr lang="en-GB" sz="1900" b="0" i="0" u="none" strike="noStrike" baseline="0" dirty="0">
                <a:solidFill>
                  <a:srgbClr val="0070C0"/>
                </a:solidFill>
                <a:latin typeface="+mj-lt"/>
              </a:rPr>
              <a:t>blood oxygen levels</a:t>
            </a:r>
            <a:r>
              <a:rPr lang="en-GB" sz="1900" b="0" i="0" u="none" strike="noStrike" baseline="0" dirty="0">
                <a:solidFill>
                  <a:srgbClr val="000000"/>
                </a:solidFill>
                <a:latin typeface="+mj-lt"/>
              </a:rPr>
              <a:t>. </a:t>
            </a:r>
            <a:endParaRPr lang="en-GB" sz="1900" dirty="0">
              <a:solidFill>
                <a:srgbClr val="000000"/>
              </a:solidFill>
              <a:latin typeface="+mj-lt"/>
            </a:endParaRPr>
          </a:p>
          <a:p>
            <a:pPr marL="0" indent="0">
              <a:spcBef>
                <a:spcPts val="0"/>
              </a:spcBef>
              <a:buNone/>
            </a:pPr>
            <a:endParaRPr lang="en-GB" sz="2000" b="0" i="0" u="none" strike="noStrike" baseline="0" dirty="0">
              <a:solidFill>
                <a:srgbClr val="000000"/>
              </a:solidFill>
              <a:latin typeface="+mj-lt"/>
            </a:endParaRPr>
          </a:p>
          <a:p>
            <a:pPr marL="0" indent="0">
              <a:spcBef>
                <a:spcPts val="0"/>
              </a:spcBef>
              <a:buNone/>
            </a:pPr>
            <a:endParaRPr lang="en-GB" sz="2000" dirty="0">
              <a:solidFill>
                <a:srgbClr val="000000"/>
              </a:solidFill>
              <a:latin typeface="+mj-lt"/>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rotWithShape="1">
          <a:blip r:embed="rId2">
            <a:extLst>
              <a:ext uri="{28A0092B-C50C-407E-A947-70E740481C1C}">
                <a14:useLocalDpi xmlns:a14="http://schemas.microsoft.com/office/drawing/2010/main" val="0"/>
              </a:ext>
            </a:extLst>
          </a:blip>
          <a:srcRect l="29995" r="16210"/>
          <a:stretch/>
        </p:blipFill>
        <p:spPr>
          <a:xfrm>
            <a:off x="6728617" y="1932139"/>
            <a:ext cx="4830766" cy="2993721"/>
          </a:xfrm>
          <a:prstGeom prst="rect">
            <a:avLst/>
          </a:prstGeom>
        </p:spPr>
      </p:pic>
    </p:spTree>
    <p:extLst>
      <p:ext uri="{BB962C8B-B14F-4D97-AF65-F5344CB8AC3E}">
        <p14:creationId xmlns:p14="http://schemas.microsoft.com/office/powerpoint/2010/main" val="372221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 letter&#10;&#10;Description automatically generated">
            <a:extLst>
              <a:ext uri="{FF2B5EF4-FFF2-40B4-BE49-F238E27FC236}">
                <a16:creationId xmlns:a16="http://schemas.microsoft.com/office/drawing/2014/main" id="{0A1806BD-D288-454B-8BB3-67034DE3B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742" y="5188336"/>
            <a:ext cx="2981324" cy="786913"/>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BFD982A9-66E2-4E42-8015-5232E74FD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08" y="1583220"/>
            <a:ext cx="2867025" cy="1917323"/>
          </a:xfrm>
          <a:prstGeom prst="rect">
            <a:avLst/>
          </a:prstGeom>
        </p:spPr>
      </p:pic>
      <p:pic>
        <p:nvPicPr>
          <p:cNvPr id="15" name="Picture 14" descr="Graphical user interface, text&#10;&#10;Description automatically generated">
            <a:extLst>
              <a:ext uri="{FF2B5EF4-FFF2-40B4-BE49-F238E27FC236}">
                <a16:creationId xmlns:a16="http://schemas.microsoft.com/office/drawing/2014/main" id="{4179069E-E860-44E4-9AFF-13E335C03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689" y="900875"/>
            <a:ext cx="2925785" cy="909208"/>
          </a:xfrm>
          <a:prstGeom prst="rect">
            <a:avLst/>
          </a:prstGeom>
        </p:spPr>
      </p:pic>
      <p:pic>
        <p:nvPicPr>
          <p:cNvPr id="17" name="Picture 16" descr="A picture containing rectangle&#10;&#10;Description automatically generated">
            <a:extLst>
              <a:ext uri="{FF2B5EF4-FFF2-40B4-BE49-F238E27FC236}">
                <a16:creationId xmlns:a16="http://schemas.microsoft.com/office/drawing/2014/main" id="{F6D753FB-25B6-484E-96F2-3C49EF97AB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4014261"/>
            <a:ext cx="4305300" cy="1057275"/>
          </a:xfrm>
          <a:prstGeom prst="rect">
            <a:avLst/>
          </a:prstGeom>
        </p:spPr>
      </p:pic>
      <p:pic>
        <p:nvPicPr>
          <p:cNvPr id="19" name="Picture 18" descr="Logo, company name&#10;&#10;Description automatically generated">
            <a:extLst>
              <a:ext uri="{FF2B5EF4-FFF2-40B4-BE49-F238E27FC236}">
                <a16:creationId xmlns:a16="http://schemas.microsoft.com/office/drawing/2014/main" id="{BBB5DAE8-A308-4B0B-B45C-684D37E18A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7063" y="4475625"/>
            <a:ext cx="4395788" cy="1594874"/>
          </a:xfrm>
          <a:prstGeom prst="rect">
            <a:avLst/>
          </a:prstGeom>
        </p:spPr>
      </p:pic>
      <p:pic>
        <p:nvPicPr>
          <p:cNvPr id="20" name="Picture 19" descr="A picture containing text, sign&#10;&#10;Description automatically generated">
            <a:extLst>
              <a:ext uri="{FF2B5EF4-FFF2-40B4-BE49-F238E27FC236}">
                <a16:creationId xmlns:a16="http://schemas.microsoft.com/office/drawing/2014/main" id="{D7D3BEB0-D360-46BF-8F8D-781CBE614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689" y="3191956"/>
            <a:ext cx="5348288" cy="909209"/>
          </a:xfrm>
          <a:prstGeom prst="rect">
            <a:avLst/>
          </a:prstGeom>
        </p:spPr>
      </p:pic>
    </p:spTree>
    <p:extLst>
      <p:ext uri="{BB962C8B-B14F-4D97-AF65-F5344CB8AC3E}">
        <p14:creationId xmlns:p14="http://schemas.microsoft.com/office/powerpoint/2010/main" val="3339698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447040" y="1331650"/>
            <a:ext cx="5201920" cy="5149049"/>
          </a:xfrm>
        </p:spPr>
        <p:txBody>
          <a:bodyPr anchor="t">
            <a:normAutofit/>
          </a:bodyPr>
          <a:lstStyle/>
          <a:p>
            <a:pPr marL="0" indent="0">
              <a:lnSpc>
                <a:spcPct val="100000"/>
              </a:lnSpc>
              <a:spcBef>
                <a:spcPts val="0"/>
              </a:spcBef>
              <a:buNone/>
            </a:pPr>
            <a:r>
              <a:rPr lang="en-GB" sz="1900" b="0" i="0" u="none" strike="noStrike" baseline="0" dirty="0">
                <a:solidFill>
                  <a:srgbClr val="000000"/>
                </a:solidFill>
                <a:latin typeface="+mj-lt"/>
              </a:rPr>
              <a:t>This shift to </a:t>
            </a:r>
            <a:r>
              <a:rPr lang="en-GB" sz="1900" b="0" i="0" u="none" strike="noStrike" baseline="0" dirty="0">
                <a:solidFill>
                  <a:srgbClr val="0070C0"/>
                </a:solidFill>
                <a:latin typeface="+mj-lt"/>
              </a:rPr>
              <a:t>remote consultations </a:t>
            </a:r>
            <a:r>
              <a:rPr lang="en-GB" sz="1900" b="0" i="0" u="none" strike="noStrike" baseline="0" dirty="0">
                <a:solidFill>
                  <a:srgbClr val="000000"/>
                </a:solidFill>
                <a:latin typeface="+mj-lt"/>
              </a:rPr>
              <a:t>has had profound impacts for many patients, both those suffering from COVID-19 and from other illnesses. </a:t>
            </a:r>
          </a:p>
          <a:p>
            <a:pPr marL="0" indent="0">
              <a:lnSpc>
                <a:spcPct val="100000"/>
              </a:lnSpc>
              <a:spcBef>
                <a:spcPts val="0"/>
              </a:spcBef>
              <a:buNone/>
            </a:pPr>
            <a:endParaRPr lang="en-GB" sz="1900" dirty="0">
              <a:solidFill>
                <a:srgbClr val="000000"/>
              </a:solidFill>
              <a:latin typeface="+mj-lt"/>
            </a:endParaRPr>
          </a:p>
          <a:p>
            <a:pPr marL="0" indent="0">
              <a:lnSpc>
                <a:spcPct val="100000"/>
              </a:lnSpc>
              <a:spcBef>
                <a:spcPts val="0"/>
              </a:spcBef>
              <a:buNone/>
            </a:pPr>
            <a:r>
              <a:rPr lang="en-GB" sz="1900" b="0" i="0" u="none" strike="noStrike" baseline="0" dirty="0">
                <a:solidFill>
                  <a:srgbClr val="000000"/>
                </a:solidFill>
                <a:latin typeface="+mj-lt"/>
              </a:rPr>
              <a:t>This was especially apparent during the first wave of infections when </a:t>
            </a:r>
            <a:r>
              <a:rPr lang="en-GB" sz="1900" b="0" i="0" u="none" strike="noStrike" baseline="0" dirty="0">
                <a:solidFill>
                  <a:srgbClr val="0070C0"/>
                </a:solidFill>
                <a:latin typeface="+mj-lt"/>
              </a:rPr>
              <a:t>COVID-19 symptoms </a:t>
            </a:r>
            <a:r>
              <a:rPr lang="en-GB" sz="1900" b="0" i="0" u="none" strike="noStrike" baseline="0" dirty="0">
                <a:solidFill>
                  <a:srgbClr val="000000"/>
                </a:solidFill>
                <a:latin typeface="+mj-lt"/>
              </a:rPr>
              <a:t>were less well understood.</a:t>
            </a:r>
          </a:p>
          <a:p>
            <a:pPr marL="0" indent="0">
              <a:lnSpc>
                <a:spcPct val="100000"/>
              </a:lnSpc>
              <a:spcBef>
                <a:spcPts val="0"/>
              </a:spcBef>
              <a:buNone/>
            </a:pPr>
            <a:endParaRPr lang="en-GB" sz="1900" dirty="0">
              <a:solidFill>
                <a:srgbClr val="000000"/>
              </a:solidFill>
              <a:latin typeface="+mj-lt"/>
            </a:endParaRPr>
          </a:p>
          <a:p>
            <a:pPr marL="0" indent="0">
              <a:lnSpc>
                <a:spcPct val="100000"/>
              </a:lnSpc>
              <a:spcBef>
                <a:spcPts val="0"/>
              </a:spcBef>
              <a:buNone/>
            </a:pPr>
            <a:r>
              <a:rPr lang="en-GB" sz="1900" b="0" i="0" u="none" strike="noStrike" baseline="0" dirty="0">
                <a:solidFill>
                  <a:srgbClr val="006666"/>
                </a:solidFill>
                <a:latin typeface="+mj-lt"/>
              </a:rPr>
              <a:t>“Some people who were very sick were misdiagnosed as only moderately sick, and some people who were only moderately sick were misdiagnosed as very sick – and then sent to hospital where they were potentially exposed to COVID-19 infection from others,” </a:t>
            </a:r>
            <a:r>
              <a:rPr lang="en-GB" sz="1900" b="0" i="0" u="none" strike="noStrike" baseline="0" dirty="0">
                <a:solidFill>
                  <a:srgbClr val="000000"/>
                </a:solidFill>
                <a:latin typeface="+mj-lt"/>
              </a:rPr>
              <a:t>says Trish. </a:t>
            </a:r>
            <a:endParaRPr lang="en-US" sz="1900" dirty="0">
              <a:solidFill>
                <a:srgbClr val="595959"/>
              </a:solidFill>
              <a:latin typeface="+mj-lt"/>
            </a:endParaRPr>
          </a:p>
          <a:p>
            <a:pPr marL="0" indent="0">
              <a:buNone/>
            </a:pPr>
            <a:endParaRPr lang="en-US" sz="2000" dirty="0">
              <a:solidFill>
                <a:srgbClr val="595959"/>
              </a:solidFill>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rotWithShape="1">
          <a:blip r:embed="rId2">
            <a:extLst>
              <a:ext uri="{28A0092B-C50C-407E-A947-70E740481C1C}">
                <a14:useLocalDpi xmlns:a14="http://schemas.microsoft.com/office/drawing/2010/main" val="0"/>
              </a:ext>
            </a:extLst>
          </a:blip>
          <a:srcRect l="35265" t="34657" r="12876" b="3584"/>
          <a:stretch/>
        </p:blipFill>
        <p:spPr>
          <a:xfrm>
            <a:off x="6855553" y="1828801"/>
            <a:ext cx="4465005" cy="3549676"/>
          </a:xfrm>
          <a:prstGeom prst="rect">
            <a:avLst/>
          </a:prstGeom>
        </p:spPr>
      </p:pic>
    </p:spTree>
    <p:extLst>
      <p:ext uri="{BB962C8B-B14F-4D97-AF65-F5344CB8AC3E}">
        <p14:creationId xmlns:p14="http://schemas.microsoft.com/office/powerpoint/2010/main" val="141421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264160" y="1447800"/>
            <a:ext cx="5567680" cy="5075085"/>
          </a:xfrm>
        </p:spPr>
        <p:txBody>
          <a:bodyPr anchor="t">
            <a:normAutofit fontScale="92500" lnSpcReduction="10000"/>
          </a:bodyPr>
          <a:lstStyle/>
          <a:p>
            <a:pPr marL="0" indent="0">
              <a:lnSpc>
                <a:spcPct val="120000"/>
              </a:lnSpc>
              <a:spcBef>
                <a:spcPts val="0"/>
              </a:spcBef>
              <a:buNone/>
            </a:pPr>
            <a:r>
              <a:rPr lang="en-GB" sz="2100" dirty="0">
                <a:latin typeface="+mj-lt"/>
              </a:rPr>
              <a:t>In a study called </a:t>
            </a:r>
            <a:r>
              <a:rPr lang="en-GB" sz="2100" dirty="0">
                <a:solidFill>
                  <a:srgbClr val="0070C0"/>
                </a:solidFill>
                <a:latin typeface="+mj-lt"/>
              </a:rPr>
              <a:t>RECAP (Remote COVID-19 Assessment in Primary Care)</a:t>
            </a:r>
            <a:r>
              <a:rPr lang="en-GB" sz="2100" dirty="0">
                <a:latin typeface="+mj-lt"/>
              </a:rPr>
              <a:t>,</a:t>
            </a:r>
            <a:r>
              <a:rPr lang="en-GB" sz="2100" dirty="0">
                <a:solidFill>
                  <a:srgbClr val="0070C0"/>
                </a:solidFill>
                <a:latin typeface="+mj-lt"/>
              </a:rPr>
              <a:t> </a:t>
            </a:r>
            <a:r>
              <a:rPr lang="en-GB" sz="2100" dirty="0">
                <a:latin typeface="+mj-lt"/>
              </a:rPr>
              <a:t>Trish worked with other researchers to develop an ‘early warning score’ – a </a:t>
            </a:r>
            <a:r>
              <a:rPr lang="en-GB" sz="2100" dirty="0">
                <a:solidFill>
                  <a:srgbClr val="0070C0"/>
                </a:solidFill>
                <a:latin typeface="+mj-lt"/>
              </a:rPr>
              <a:t>series of questions </a:t>
            </a:r>
            <a:r>
              <a:rPr lang="en-GB" sz="2100" dirty="0">
                <a:latin typeface="+mj-lt"/>
              </a:rPr>
              <a:t>that GPs can ask to accurately identify seriously unwell patients and </a:t>
            </a:r>
            <a:r>
              <a:rPr lang="en-GB" sz="2100" dirty="0">
                <a:solidFill>
                  <a:srgbClr val="0070C0"/>
                </a:solidFill>
                <a:latin typeface="+mj-lt"/>
              </a:rPr>
              <a:t>fast-track</a:t>
            </a:r>
            <a:r>
              <a:rPr lang="en-GB" sz="2100" dirty="0">
                <a:latin typeface="+mj-lt"/>
              </a:rPr>
              <a:t> them for </a:t>
            </a:r>
            <a:r>
              <a:rPr lang="en-GB" sz="2100" dirty="0">
                <a:solidFill>
                  <a:srgbClr val="0070C0"/>
                </a:solidFill>
                <a:latin typeface="+mj-lt"/>
              </a:rPr>
              <a:t>urgent assessment</a:t>
            </a:r>
            <a:r>
              <a:rPr lang="en-GB" sz="2100" dirty="0">
                <a:latin typeface="+mj-lt"/>
              </a:rPr>
              <a:t>. </a:t>
            </a:r>
          </a:p>
          <a:p>
            <a:pPr marL="0" indent="0">
              <a:lnSpc>
                <a:spcPct val="120000"/>
              </a:lnSpc>
              <a:spcBef>
                <a:spcPts val="0"/>
              </a:spcBef>
              <a:buNone/>
            </a:pPr>
            <a:endParaRPr lang="en-GB" sz="2100" dirty="0">
              <a:latin typeface="+mj-lt"/>
            </a:endParaRPr>
          </a:p>
          <a:p>
            <a:pPr marL="0" indent="0">
              <a:lnSpc>
                <a:spcPct val="120000"/>
              </a:lnSpc>
              <a:spcBef>
                <a:spcPts val="0"/>
              </a:spcBef>
              <a:buNone/>
            </a:pPr>
            <a:r>
              <a:rPr lang="en-GB" sz="2100" dirty="0">
                <a:solidFill>
                  <a:srgbClr val="006666"/>
                </a:solidFill>
                <a:latin typeface="+mj-lt"/>
              </a:rPr>
              <a:t>“Questions cover the history of illness and symptoms, current symptoms, and some elements of physical examination or home tests that could be undertaken by the patient or someone else in the household,” </a:t>
            </a:r>
            <a:r>
              <a:rPr lang="en-GB" sz="2100" dirty="0">
                <a:latin typeface="+mj-lt"/>
              </a:rPr>
              <a:t>says Trish. </a:t>
            </a:r>
            <a:r>
              <a:rPr lang="en-GB" sz="2100" dirty="0">
                <a:solidFill>
                  <a:srgbClr val="006666"/>
                </a:solidFill>
                <a:latin typeface="+mj-lt"/>
              </a:rPr>
              <a:t>“Where kit wasn’t available, we investigated whether self-reported answers would suffice – for instance, could a description of ‘feeling hot and shivery’ replace a thermometer reading to confirm a fever?” </a:t>
            </a:r>
            <a:endParaRPr lang="en-GB" sz="2100" b="0" i="0" u="none" strike="noStrike" baseline="0" dirty="0">
              <a:solidFill>
                <a:srgbClr val="006666"/>
              </a:solidFill>
              <a:latin typeface="+mj-lt"/>
            </a:endParaRPr>
          </a:p>
          <a:p>
            <a:endParaRPr lang="en-US" sz="2000" dirty="0">
              <a:solidFill>
                <a:srgbClr val="595959"/>
              </a:solidFill>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24625" y="1681317"/>
            <a:ext cx="5207563" cy="3471708"/>
          </a:xfrm>
          <a:prstGeom prst="rect">
            <a:avLst/>
          </a:prstGeom>
        </p:spPr>
      </p:pic>
      <p:sp>
        <p:nvSpPr>
          <p:cNvPr id="6" name="Title 1">
            <a:extLst>
              <a:ext uri="{FF2B5EF4-FFF2-40B4-BE49-F238E27FC236}">
                <a16:creationId xmlns:a16="http://schemas.microsoft.com/office/drawing/2014/main" id="{9A2BEB0B-58DB-4842-88E5-14BFCBF4C9E5}"/>
              </a:ext>
            </a:extLst>
          </p:cNvPr>
          <p:cNvSpPr>
            <a:spLocks noGrp="1"/>
          </p:cNvSpPr>
          <p:nvPr>
            <p:ph type="title"/>
          </p:nvPr>
        </p:nvSpPr>
        <p:spPr>
          <a:xfrm>
            <a:off x="486410" y="160185"/>
            <a:ext cx="4838699" cy="952500"/>
          </a:xfrm>
        </p:spPr>
        <p:txBody>
          <a:bodyPr anchor="b">
            <a:normAutofit/>
          </a:bodyPr>
          <a:lstStyle/>
          <a:p>
            <a:pPr algn="ctr"/>
            <a:r>
              <a:rPr lang="en-GB" sz="3000" dirty="0">
                <a:solidFill>
                  <a:srgbClr val="595959"/>
                </a:solidFill>
              </a:rPr>
              <a:t>THE EARLY WARNING SCORE</a:t>
            </a:r>
          </a:p>
        </p:txBody>
      </p:sp>
      <p:sp>
        <p:nvSpPr>
          <p:cNvPr id="8" name="TextBox 7">
            <a:extLst>
              <a:ext uri="{FF2B5EF4-FFF2-40B4-BE49-F238E27FC236}">
                <a16:creationId xmlns:a16="http://schemas.microsoft.com/office/drawing/2014/main" id="{ECF77EBE-8479-45CC-BB83-EA350AF1DCA0}"/>
              </a:ext>
            </a:extLst>
          </p:cNvPr>
          <p:cNvSpPr txBox="1"/>
          <p:nvPr/>
        </p:nvSpPr>
        <p:spPr>
          <a:xfrm>
            <a:off x="6524625" y="6215108"/>
            <a:ext cx="3650480" cy="307777"/>
          </a:xfrm>
          <a:prstGeom prst="rect">
            <a:avLst/>
          </a:prstGeom>
          <a:noFill/>
        </p:spPr>
        <p:txBody>
          <a:bodyPr wrap="square">
            <a:spAutoFit/>
          </a:bodyPr>
          <a:lstStyle/>
          <a:p>
            <a:r>
              <a:rPr lang="en-GB" sz="1400" b="0" i="1" u="none" strike="noStrike" baseline="0" dirty="0">
                <a:solidFill>
                  <a:srgbClr val="000000"/>
                </a:solidFill>
                <a:latin typeface="Calibri Light" panose="020F0302020204030204" pitchFamily="34" charset="0"/>
                <a:cs typeface="Calibri Light" panose="020F0302020204030204" pitchFamily="34" charset="0"/>
              </a:rPr>
              <a:t>Trish analysing some data from the RECAP study.</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7128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386080" y="991311"/>
            <a:ext cx="5233195" cy="5507557"/>
          </a:xfrm>
        </p:spPr>
        <p:txBody>
          <a:bodyPr anchor="t">
            <a:normAutofit/>
          </a:bodyPr>
          <a:lstStyle/>
          <a:p>
            <a:pPr marL="0" indent="0">
              <a:lnSpc>
                <a:spcPct val="100000"/>
              </a:lnSpc>
              <a:spcBef>
                <a:spcPts val="0"/>
              </a:spcBef>
              <a:buNone/>
            </a:pPr>
            <a:r>
              <a:rPr lang="en-GB" sz="1900" b="0" i="0" u="none" strike="noStrike" baseline="0" dirty="0">
                <a:solidFill>
                  <a:srgbClr val="000000"/>
                </a:solidFill>
                <a:latin typeface="Calibri Light" panose="020F0302020204030204" pitchFamily="34" charset="0"/>
                <a:cs typeface="Calibri Light" panose="020F0302020204030204" pitchFamily="34" charset="0"/>
              </a:rPr>
              <a:t>Trish’s team also interviewed over </a:t>
            </a:r>
            <a:r>
              <a:rPr lang="en-GB" sz="1900" b="0" i="0" u="none" strike="noStrike" baseline="0" dirty="0">
                <a:solidFill>
                  <a:srgbClr val="0070C0"/>
                </a:solidFill>
                <a:latin typeface="Calibri Light" panose="020F0302020204030204" pitchFamily="34" charset="0"/>
                <a:cs typeface="Calibri Light" panose="020F0302020204030204" pitchFamily="34" charset="0"/>
              </a:rPr>
              <a:t>100 people </a:t>
            </a:r>
            <a:r>
              <a:rPr lang="en-GB" sz="1900" b="0" i="0" u="none" strike="noStrike" baseline="0" dirty="0">
                <a:solidFill>
                  <a:srgbClr val="000000"/>
                </a:solidFill>
                <a:latin typeface="Calibri Light" panose="020F0302020204030204" pitchFamily="34" charset="0"/>
                <a:cs typeface="Calibri Light" panose="020F0302020204030204" pitchFamily="34" charset="0"/>
              </a:rPr>
              <a:t>who had experienced </a:t>
            </a:r>
            <a:r>
              <a:rPr lang="en-GB" sz="1900" b="0" i="0" u="none" strike="noStrike" baseline="0" dirty="0">
                <a:solidFill>
                  <a:srgbClr val="0070C0"/>
                </a:solidFill>
                <a:latin typeface="Calibri Light" panose="020F0302020204030204" pitchFamily="34" charset="0"/>
                <a:cs typeface="Calibri Light" panose="020F0302020204030204" pitchFamily="34" charset="0"/>
              </a:rPr>
              <a:t>COVID-19 infections</a:t>
            </a:r>
            <a:r>
              <a:rPr lang="en-GB" sz="1900" b="0" i="0" u="none" strike="noStrike" baseline="0" dirty="0">
                <a:solidFill>
                  <a:srgbClr val="000000"/>
                </a:solidFill>
                <a:latin typeface="Calibri Light" panose="020F0302020204030204" pitchFamily="34" charset="0"/>
                <a:cs typeface="Calibri Light" panose="020F0302020204030204" pitchFamily="34" charset="0"/>
              </a:rPr>
              <a:t>, both mild and severe, to learn about their experiences of remote consultation. </a:t>
            </a:r>
          </a:p>
          <a:p>
            <a:pPr marL="0" indent="0">
              <a:lnSpc>
                <a:spcPct val="100000"/>
              </a:lnSpc>
              <a:spcBef>
                <a:spcPts val="0"/>
              </a:spcBef>
              <a:buNone/>
            </a:pPr>
            <a:endParaRPr lang="en-GB" sz="19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900" b="0" i="0" u="none" strike="noStrike" baseline="0" dirty="0">
                <a:solidFill>
                  <a:srgbClr val="000000"/>
                </a:solidFill>
                <a:latin typeface="Calibri Light" panose="020F0302020204030204" pitchFamily="34" charset="0"/>
                <a:cs typeface="Calibri Light" panose="020F0302020204030204" pitchFamily="34" charset="0"/>
              </a:rPr>
              <a:t>This included recounting what doctors had asked them, and whether they felt </a:t>
            </a:r>
            <a:r>
              <a:rPr lang="en-GB" sz="1900" b="0" i="0" u="none" strike="noStrike" baseline="0" dirty="0">
                <a:solidFill>
                  <a:srgbClr val="0070C0"/>
                </a:solidFill>
                <a:latin typeface="Calibri Light" panose="020F0302020204030204" pitchFamily="34" charset="0"/>
                <a:cs typeface="Calibri Light" panose="020F0302020204030204" pitchFamily="34" charset="0"/>
              </a:rPr>
              <a:t>their concerns </a:t>
            </a:r>
            <a:r>
              <a:rPr lang="en-GB" sz="1900" b="0" i="0" u="none" strike="noStrike" baseline="0" dirty="0">
                <a:solidFill>
                  <a:srgbClr val="000000"/>
                </a:solidFill>
                <a:latin typeface="Calibri Light" panose="020F0302020204030204" pitchFamily="34" charset="0"/>
                <a:cs typeface="Calibri Light" panose="020F0302020204030204" pitchFamily="34" charset="0"/>
              </a:rPr>
              <a:t>over symptoms had been </a:t>
            </a:r>
            <a:r>
              <a:rPr lang="en-GB" sz="1900" b="0" i="0" u="none" strike="noStrike" baseline="0" dirty="0">
                <a:solidFill>
                  <a:srgbClr val="0070C0"/>
                </a:solidFill>
                <a:latin typeface="Calibri Light" panose="020F0302020204030204" pitchFamily="34" charset="0"/>
                <a:cs typeface="Calibri Light" panose="020F0302020204030204" pitchFamily="34" charset="0"/>
              </a:rPr>
              <a:t>taken seriously</a:t>
            </a:r>
            <a:r>
              <a:rPr lang="en-GB" sz="1900" b="0" i="0" u="none" strike="noStrike" baseline="0" dirty="0">
                <a:solidFill>
                  <a:srgbClr val="000000"/>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19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900" b="0" i="0" u="none" strike="noStrike" baseline="0" dirty="0">
                <a:solidFill>
                  <a:srgbClr val="006666"/>
                </a:solidFill>
                <a:latin typeface="Calibri Light" panose="020F0302020204030204" pitchFamily="34" charset="0"/>
                <a:cs typeface="Calibri Light" panose="020F0302020204030204" pitchFamily="34" charset="0"/>
              </a:rPr>
              <a:t>“We also interviewed about 70 frontline clinicians to get their experiences of performing remote consultations,” </a:t>
            </a:r>
            <a:r>
              <a:rPr lang="en-GB" sz="1900" b="0" i="0" u="none" strike="noStrike" baseline="0" dirty="0">
                <a:solidFill>
                  <a:srgbClr val="000000"/>
                </a:solidFill>
                <a:latin typeface="Calibri Light" panose="020F0302020204030204" pitchFamily="34" charset="0"/>
                <a:cs typeface="Calibri Light" panose="020F0302020204030204" pitchFamily="34" charset="0"/>
              </a:rPr>
              <a:t>says Trish. </a:t>
            </a:r>
            <a:r>
              <a:rPr lang="en-GB" sz="1900" b="0" i="0" u="none" strike="noStrike" baseline="0" dirty="0">
                <a:solidFill>
                  <a:srgbClr val="006666"/>
                </a:solidFill>
                <a:latin typeface="Calibri Light" panose="020F0302020204030204" pitchFamily="34" charset="0"/>
                <a:cs typeface="Calibri Light" panose="020F0302020204030204" pitchFamily="34" charset="0"/>
              </a:rPr>
              <a:t>“They helped us draft a list of severity indicators, which we refined through online discussion. After a few weeks, we had produced a 10-item score which we then went on to validate.” </a:t>
            </a:r>
            <a:endParaRPr lang="en-US" sz="1900" dirty="0">
              <a:solidFill>
                <a:srgbClr val="006666"/>
              </a:solidFill>
              <a:latin typeface="Calibri Light" panose="020F0302020204030204" pitchFamily="34" charset="0"/>
              <a:cs typeface="Calibri Light" panose="020F0302020204030204" pitchFamily="34" charset="0"/>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39025" y="991311"/>
            <a:ext cx="2933225" cy="4399839"/>
          </a:xfrm>
          <a:prstGeom prst="rect">
            <a:avLst/>
          </a:prstGeom>
        </p:spPr>
      </p:pic>
    </p:spTree>
    <p:extLst>
      <p:ext uri="{BB962C8B-B14F-4D97-AF65-F5344CB8AC3E}">
        <p14:creationId xmlns:p14="http://schemas.microsoft.com/office/powerpoint/2010/main" val="411269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2">
            <a:extLst>
              <a:ext uri="{28A0092B-C50C-407E-A947-70E740481C1C}">
                <a14:useLocalDpi xmlns:a14="http://schemas.microsoft.com/office/drawing/2010/main" val="0"/>
              </a:ext>
            </a:extLst>
          </a:blip>
          <a:srcRect l="23702" r="23702"/>
          <a:stretch/>
        </p:blipFill>
        <p:spPr>
          <a:xfrm>
            <a:off x="20" y="10"/>
            <a:ext cx="5409897" cy="6857990"/>
          </a:xfrm>
          <a:prstGeom prst="rect">
            <a:avLst/>
          </a:prstGeom>
        </p:spPr>
      </p:pic>
      <p:sp>
        <p:nvSpPr>
          <p:cNvPr id="21" name="Rectangle 20">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65" y="685800"/>
            <a:ext cx="5409636"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F04D94-FC92-4488-80E7-069526D368CB}"/>
              </a:ext>
            </a:extLst>
          </p:cNvPr>
          <p:cNvSpPr>
            <a:spLocks noGrp="1"/>
          </p:cNvSpPr>
          <p:nvPr>
            <p:ph type="title"/>
          </p:nvPr>
        </p:nvSpPr>
        <p:spPr>
          <a:xfrm>
            <a:off x="6825899" y="685799"/>
            <a:ext cx="4110197" cy="907199"/>
          </a:xfrm>
        </p:spPr>
        <p:txBody>
          <a:bodyPr anchor="b">
            <a:normAutofit/>
          </a:bodyPr>
          <a:lstStyle/>
          <a:p>
            <a:pPr algn="ctr"/>
            <a:r>
              <a:rPr lang="en-GB" sz="3200" dirty="0">
                <a:solidFill>
                  <a:schemeClr val="tx1">
                    <a:lumMod val="65000"/>
                    <a:lumOff val="35000"/>
                  </a:schemeClr>
                </a:solidFill>
              </a:rPr>
              <a:t>TALKING POINTS</a:t>
            </a:r>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6377496" y="1891259"/>
            <a:ext cx="4847208" cy="4101167"/>
          </a:xfrm>
        </p:spPr>
        <p:txBody>
          <a:bodyPr anchor="t">
            <a:noAutofit/>
          </a:bodyPr>
          <a:lstStyle/>
          <a:p>
            <a:r>
              <a:rPr lang="en-US" sz="2400" dirty="0">
                <a:solidFill>
                  <a:srgbClr val="00B0F0"/>
                </a:solidFill>
                <a:latin typeface="+mj-lt"/>
              </a:rPr>
              <a:t>What does a physical examination for COVID-19 involve?</a:t>
            </a:r>
          </a:p>
          <a:p>
            <a:r>
              <a:rPr lang="en-US" sz="2400" dirty="0">
                <a:solidFill>
                  <a:srgbClr val="0070C0"/>
                </a:solidFill>
                <a:latin typeface="+mj-lt"/>
              </a:rPr>
              <a:t>What are the challenges of remote consultations?</a:t>
            </a:r>
          </a:p>
          <a:p>
            <a:r>
              <a:rPr lang="en-US" sz="2400" dirty="0">
                <a:solidFill>
                  <a:srgbClr val="002060"/>
                </a:solidFill>
                <a:latin typeface="+mj-lt"/>
              </a:rPr>
              <a:t>What is the potential risk caused by misdiagnosing someone as ‘very sick’?</a:t>
            </a:r>
          </a:p>
          <a:p>
            <a:r>
              <a:rPr lang="en-US" sz="2400" dirty="0">
                <a:solidFill>
                  <a:srgbClr val="7030A0"/>
                </a:solidFill>
                <a:latin typeface="+mj-lt"/>
              </a:rPr>
              <a:t>What is the ‘early warning score’?</a:t>
            </a:r>
          </a:p>
          <a:p>
            <a:r>
              <a:rPr lang="en-US" sz="2400" dirty="0">
                <a:solidFill>
                  <a:srgbClr val="660066"/>
                </a:solidFill>
                <a:latin typeface="+mj-lt"/>
              </a:rPr>
              <a:t>How did Trish devise the list of ‘severity indicators’?</a:t>
            </a:r>
          </a:p>
        </p:txBody>
      </p:sp>
    </p:spTree>
    <p:extLst>
      <p:ext uri="{BB962C8B-B14F-4D97-AF65-F5344CB8AC3E}">
        <p14:creationId xmlns:p14="http://schemas.microsoft.com/office/powerpoint/2010/main" val="199928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F04D94-FC92-4488-80E7-069526D368CB}"/>
              </a:ext>
            </a:extLst>
          </p:cNvPr>
          <p:cNvSpPr>
            <a:spLocks noGrp="1"/>
          </p:cNvSpPr>
          <p:nvPr>
            <p:ph type="title"/>
          </p:nvPr>
        </p:nvSpPr>
        <p:spPr>
          <a:xfrm>
            <a:off x="671547" y="298934"/>
            <a:ext cx="4353116" cy="849193"/>
          </a:xfrm>
        </p:spPr>
        <p:txBody>
          <a:bodyPr anchor="b">
            <a:normAutofit/>
          </a:bodyPr>
          <a:lstStyle/>
          <a:p>
            <a:pPr algn="ctr"/>
            <a:r>
              <a:rPr lang="en-GB" sz="3000" dirty="0">
                <a:solidFill>
                  <a:srgbClr val="595959"/>
                </a:solidFill>
              </a:rPr>
              <a:t>NUMBERS AND WORDS</a:t>
            </a:r>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532661" y="1447060"/>
            <a:ext cx="4918228" cy="4770711"/>
          </a:xfrm>
        </p:spPr>
        <p:txBody>
          <a:bodyPr anchor="t">
            <a:noAutofit/>
          </a:bodyPr>
          <a:lstStyle/>
          <a:p>
            <a:pPr marL="0" indent="0">
              <a:lnSpc>
                <a:spcPct val="100000"/>
              </a:lnSpc>
              <a:spcBef>
                <a:spcPts val="0"/>
              </a:spcBef>
              <a:buNone/>
            </a:pPr>
            <a:r>
              <a:rPr lang="en-GB" sz="1900" b="0" i="0" u="none" strike="noStrike" baseline="0" dirty="0">
                <a:solidFill>
                  <a:srgbClr val="006666"/>
                </a:solidFill>
                <a:latin typeface="Calibri Light" panose="020F0302020204030204" pitchFamily="34" charset="0"/>
                <a:cs typeface="Calibri Light" panose="020F0302020204030204" pitchFamily="34" charset="0"/>
              </a:rPr>
              <a:t>“</a:t>
            </a:r>
            <a:r>
              <a:rPr lang="en-GB" sz="1900" dirty="0">
                <a:solidFill>
                  <a:srgbClr val="006666"/>
                </a:solidFill>
                <a:latin typeface="Calibri Light" panose="020F0302020204030204" pitchFamily="34" charset="0"/>
                <a:cs typeface="Calibri Light" panose="020F0302020204030204" pitchFamily="34" charset="0"/>
              </a:rPr>
              <a:t>Q</a:t>
            </a:r>
            <a:r>
              <a:rPr lang="en-GB" sz="1900" b="0" i="0" u="none" strike="noStrike" baseline="0" dirty="0">
                <a:solidFill>
                  <a:srgbClr val="006666"/>
                </a:solidFill>
                <a:latin typeface="Calibri Light" panose="020F0302020204030204" pitchFamily="34" charset="0"/>
                <a:cs typeface="Calibri Light" panose="020F0302020204030204" pitchFamily="34" charset="0"/>
              </a:rPr>
              <a:t>uestions such as ‘How breathless are you feeling compared to yesterday?’ seemed to be as accurate – and possibly more accurate – in identifying serious illness than so-called ‘objective’ measurements such as respiratory rate,” </a:t>
            </a:r>
            <a:r>
              <a:rPr lang="en-GB" sz="1900" b="0" i="0" u="none" strike="noStrike" baseline="0" dirty="0">
                <a:solidFill>
                  <a:srgbClr val="000000"/>
                </a:solidFill>
                <a:latin typeface="Calibri Light" panose="020F0302020204030204" pitchFamily="34" charset="0"/>
                <a:cs typeface="Calibri Light" panose="020F0302020204030204" pitchFamily="34" charset="0"/>
              </a:rPr>
              <a:t>says Trish. </a:t>
            </a:r>
            <a:r>
              <a:rPr lang="en-GB" sz="1900" b="0" i="0" u="none" strike="noStrike" baseline="0" dirty="0">
                <a:solidFill>
                  <a:srgbClr val="006666"/>
                </a:solidFill>
                <a:latin typeface="Calibri Light" panose="020F0302020204030204" pitchFamily="34" charset="0"/>
                <a:cs typeface="Calibri Light" panose="020F0302020204030204" pitchFamily="34" charset="0"/>
              </a:rPr>
              <a:t>“Open-ended questions drew rich descriptions of how the illness was affecting people, and experienced doctors could identify ‘red flags’ within these descriptions that would be missed by one-off measurements.”</a:t>
            </a:r>
          </a:p>
          <a:p>
            <a:pPr marL="0" indent="0">
              <a:lnSpc>
                <a:spcPct val="100000"/>
              </a:lnSpc>
              <a:spcBef>
                <a:spcPts val="0"/>
              </a:spcBef>
              <a:buNone/>
            </a:pPr>
            <a:endParaRPr lang="en-GB" sz="19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900" dirty="0">
                <a:solidFill>
                  <a:srgbClr val="000000"/>
                </a:solidFill>
                <a:latin typeface="Calibri Light" panose="020F0302020204030204" pitchFamily="34" charset="0"/>
                <a:cs typeface="Calibri Light" panose="020F0302020204030204" pitchFamily="34" charset="0"/>
              </a:rPr>
              <a:t>W</a:t>
            </a:r>
            <a:r>
              <a:rPr lang="en-GB" sz="1900" b="0" i="0" u="none" strike="noStrike" baseline="0" dirty="0">
                <a:solidFill>
                  <a:srgbClr val="000000"/>
                </a:solidFill>
                <a:latin typeface="Calibri Light" panose="020F0302020204030204" pitchFamily="34" charset="0"/>
                <a:cs typeface="Calibri Light" panose="020F0302020204030204" pitchFamily="34" charset="0"/>
              </a:rPr>
              <a:t>hile this </a:t>
            </a:r>
            <a:r>
              <a:rPr lang="en-GB" sz="1900" b="0" i="0" u="none" strike="noStrike" baseline="0" dirty="0">
                <a:solidFill>
                  <a:srgbClr val="0070C0"/>
                </a:solidFill>
                <a:latin typeface="Calibri Light" panose="020F0302020204030204" pitchFamily="34" charset="0"/>
                <a:cs typeface="Calibri Light" panose="020F0302020204030204" pitchFamily="34" charset="0"/>
              </a:rPr>
              <a:t>qualitative</a:t>
            </a:r>
            <a:r>
              <a:rPr lang="en-GB" sz="1900" b="0" i="0" u="none" strike="noStrike" baseline="0" dirty="0">
                <a:solidFill>
                  <a:srgbClr val="000000"/>
                </a:solidFill>
                <a:latin typeface="Calibri Light" panose="020F0302020204030204" pitchFamily="34" charset="0"/>
                <a:cs typeface="Calibri Light" panose="020F0302020204030204" pitchFamily="34" charset="0"/>
              </a:rPr>
              <a:t> data is useful for individual diagnoses, it is difficult to process on a large scale. Trish’s team had to find a way to convert it to </a:t>
            </a:r>
            <a:r>
              <a:rPr lang="en-GB" sz="1900" b="0" i="0" u="none" strike="noStrike" baseline="0" dirty="0">
                <a:solidFill>
                  <a:srgbClr val="0070C0"/>
                </a:solidFill>
                <a:latin typeface="Calibri Light" panose="020F0302020204030204" pitchFamily="34" charset="0"/>
                <a:cs typeface="Calibri Light" panose="020F0302020204030204" pitchFamily="34" charset="0"/>
              </a:rPr>
              <a:t>quantitative data</a:t>
            </a:r>
            <a:r>
              <a:rPr lang="en-GB" sz="1900" b="0" i="0" u="none" strike="noStrike" baseline="0" dirty="0">
                <a:solidFill>
                  <a:srgbClr val="000000"/>
                </a:solidFill>
                <a:latin typeface="Calibri Light" panose="020F0302020204030204" pitchFamily="34" charset="0"/>
                <a:cs typeface="Calibri Light" panose="020F0302020204030204" pitchFamily="34" charset="0"/>
              </a:rPr>
              <a:t>. </a:t>
            </a: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47611" y="1534993"/>
            <a:ext cx="4992776" cy="3329018"/>
          </a:xfrm>
          <a:prstGeom prst="rect">
            <a:avLst/>
          </a:prstGeom>
        </p:spPr>
      </p:pic>
      <p:sp>
        <p:nvSpPr>
          <p:cNvPr id="7" name="TextBox 6">
            <a:extLst>
              <a:ext uri="{FF2B5EF4-FFF2-40B4-BE49-F238E27FC236}">
                <a16:creationId xmlns:a16="http://schemas.microsoft.com/office/drawing/2014/main" id="{56FD7595-C27E-451F-8EDC-B7D4F9E9F1E2}"/>
              </a:ext>
            </a:extLst>
          </p:cNvPr>
          <p:cNvSpPr txBox="1"/>
          <p:nvPr/>
        </p:nvSpPr>
        <p:spPr>
          <a:xfrm>
            <a:off x="6647611" y="6245115"/>
            <a:ext cx="3231472" cy="307777"/>
          </a:xfrm>
          <a:prstGeom prst="rect">
            <a:avLst/>
          </a:prstGeom>
          <a:noFill/>
        </p:spPr>
        <p:txBody>
          <a:bodyPr wrap="square">
            <a:spAutoFit/>
          </a:bodyPr>
          <a:lstStyle/>
          <a:p>
            <a:r>
              <a:rPr lang="en-GB" sz="1400" b="0" i="1" u="none" strike="noStrike" baseline="0" dirty="0">
                <a:solidFill>
                  <a:srgbClr val="000000"/>
                </a:solidFill>
                <a:latin typeface="Calibri Light" panose="020F0302020204030204" pitchFamily="34" charset="0"/>
                <a:cs typeface="Calibri Light" panose="020F0302020204030204" pitchFamily="34" charset="0"/>
              </a:rPr>
              <a:t>Trish writing an academic research paper.</a:t>
            </a:r>
            <a:endParaRPr lang="en-GB"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711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9E4618E-B4E8-4B21-AC76-23B19EE3371B}"/>
              </a:ext>
            </a:extLst>
          </p:cNvPr>
          <p:cNvSpPr>
            <a:spLocks noGrp="1"/>
          </p:cNvSpPr>
          <p:nvPr>
            <p:ph idx="1"/>
          </p:nvPr>
        </p:nvSpPr>
        <p:spPr>
          <a:xfrm>
            <a:off x="588886" y="1065321"/>
            <a:ext cx="4918228" cy="5427658"/>
          </a:xfrm>
        </p:spPr>
        <p:txBody>
          <a:bodyPr anchor="t">
            <a:noAutofit/>
          </a:bodyPr>
          <a:lstStyle/>
          <a:p>
            <a:pPr marL="0" indent="0">
              <a:lnSpc>
                <a:spcPct val="100000"/>
              </a:lnSpc>
              <a:spcBef>
                <a:spcPts val="0"/>
              </a:spcBef>
              <a:buNone/>
            </a:pPr>
            <a:r>
              <a:rPr lang="en-GB" sz="1900" b="0" i="0" u="none" strike="noStrike" baseline="0" dirty="0">
                <a:solidFill>
                  <a:srgbClr val="006666"/>
                </a:solidFill>
                <a:latin typeface="Calibri Light" panose="020F0302020204030204" pitchFamily="34" charset="0"/>
                <a:cs typeface="Calibri Light" panose="020F0302020204030204" pitchFamily="34" charset="0"/>
              </a:rPr>
              <a:t>“Each response to our 10-item score is coded,” </a:t>
            </a:r>
            <a:r>
              <a:rPr lang="en-GB" sz="1900" dirty="0">
                <a:solidFill>
                  <a:srgbClr val="000000"/>
                </a:solidFill>
                <a:latin typeface="Calibri Light" panose="020F0302020204030204" pitchFamily="34" charset="0"/>
                <a:cs typeface="Calibri Light" panose="020F0302020204030204" pitchFamily="34" charset="0"/>
              </a:rPr>
              <a:t>explains</a:t>
            </a:r>
            <a:r>
              <a:rPr lang="en-GB" sz="1900" b="0" i="0" u="none" strike="noStrike" baseline="0" dirty="0">
                <a:solidFill>
                  <a:srgbClr val="000000"/>
                </a:solidFill>
                <a:latin typeface="Calibri Light" panose="020F0302020204030204" pitchFamily="34" charset="0"/>
                <a:cs typeface="Calibri Light" panose="020F0302020204030204" pitchFamily="34" charset="0"/>
              </a:rPr>
              <a:t> Trish. </a:t>
            </a:r>
            <a:r>
              <a:rPr lang="en-GB" sz="1900" b="0" i="0" u="none" strike="noStrike" baseline="0" dirty="0">
                <a:solidFill>
                  <a:srgbClr val="006666"/>
                </a:solidFill>
                <a:latin typeface="Calibri Light" panose="020F0302020204030204" pitchFamily="34" charset="0"/>
                <a:cs typeface="Calibri Light" panose="020F0302020204030204" pitchFamily="34" charset="0"/>
              </a:rPr>
              <a:t>“For instance, responses to do with change in breathlessness may be categorised as ‘same or better than yesterday’, ‘worse than yesterday’, or ‘significant deterioration in the last hour’, each of which is assigned a different code.”</a:t>
            </a:r>
          </a:p>
          <a:p>
            <a:pPr marL="0" indent="0">
              <a:lnSpc>
                <a:spcPct val="100000"/>
              </a:lnSpc>
              <a:spcBef>
                <a:spcPts val="0"/>
              </a:spcBef>
              <a:buNone/>
            </a:pPr>
            <a:endParaRPr lang="en-GB" sz="19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900" b="0" i="0" u="none" strike="noStrike" baseline="0" dirty="0">
                <a:solidFill>
                  <a:srgbClr val="000000"/>
                </a:solidFill>
                <a:latin typeface="+mj-lt"/>
              </a:rPr>
              <a:t>Once the responses of </a:t>
            </a:r>
            <a:r>
              <a:rPr lang="en-GB" sz="1900" b="0" i="0" u="none" strike="noStrike" baseline="0" dirty="0">
                <a:solidFill>
                  <a:srgbClr val="0070C0"/>
                </a:solidFill>
                <a:latin typeface="+mj-lt"/>
              </a:rPr>
              <a:t>several thousand patients </a:t>
            </a:r>
            <a:r>
              <a:rPr lang="en-GB" sz="1900" b="0" i="0" u="none" strike="noStrike" baseline="0" dirty="0">
                <a:solidFill>
                  <a:srgbClr val="000000"/>
                </a:solidFill>
                <a:latin typeface="+mj-lt"/>
              </a:rPr>
              <a:t>have been coded in this way, they start to form useful </a:t>
            </a:r>
            <a:r>
              <a:rPr lang="en-GB" sz="1900" b="0" i="0" u="none" strike="noStrike" baseline="0" dirty="0">
                <a:solidFill>
                  <a:srgbClr val="0070C0"/>
                </a:solidFill>
                <a:latin typeface="+mj-lt"/>
              </a:rPr>
              <a:t>datasets</a:t>
            </a:r>
            <a:r>
              <a:rPr lang="en-GB" sz="1900" b="0" i="0" u="none" strike="noStrike" baseline="0" dirty="0">
                <a:solidFill>
                  <a:srgbClr val="000000"/>
                </a:solidFill>
                <a:latin typeface="+mj-lt"/>
              </a:rPr>
              <a:t> for spotting trends. </a:t>
            </a:r>
          </a:p>
          <a:p>
            <a:pPr marL="0" indent="0">
              <a:lnSpc>
                <a:spcPct val="100000"/>
              </a:lnSpc>
              <a:spcBef>
                <a:spcPts val="0"/>
              </a:spcBef>
              <a:buNone/>
            </a:pPr>
            <a:endParaRPr lang="en-GB" sz="1900" dirty="0">
              <a:solidFill>
                <a:srgbClr val="000000"/>
              </a:solidFill>
              <a:latin typeface="+mj-lt"/>
            </a:endParaRPr>
          </a:p>
          <a:p>
            <a:pPr marL="0" indent="0">
              <a:lnSpc>
                <a:spcPct val="100000"/>
              </a:lnSpc>
              <a:spcBef>
                <a:spcPts val="0"/>
              </a:spcBef>
              <a:buNone/>
            </a:pPr>
            <a:r>
              <a:rPr lang="en-GB" sz="1900" b="0" i="0" u="none" strike="noStrike" baseline="0" dirty="0">
                <a:solidFill>
                  <a:srgbClr val="006666"/>
                </a:solidFill>
                <a:latin typeface="+mj-lt"/>
              </a:rPr>
              <a:t>“We use data linkage to see how these codes correlate with key outcomes we’re interested in: hospital admission, intensive care unit admission, and death within 28 days,” </a:t>
            </a:r>
            <a:r>
              <a:rPr lang="en-GB" sz="1900" b="0" i="0" u="none" strike="noStrike" baseline="0" dirty="0">
                <a:solidFill>
                  <a:srgbClr val="000000"/>
                </a:solidFill>
                <a:latin typeface="+mj-lt"/>
              </a:rPr>
              <a:t>says Trish. </a:t>
            </a:r>
            <a:r>
              <a:rPr lang="en-GB" sz="1900" b="0" i="0" u="none" strike="noStrike" baseline="0" dirty="0">
                <a:solidFill>
                  <a:srgbClr val="000000"/>
                </a:solidFill>
                <a:latin typeface="+mj-lt"/>
                <a:cs typeface="Calibri Light" panose="020F0302020204030204" pitchFamily="34" charset="0"/>
              </a:rPr>
              <a:t> </a:t>
            </a:r>
            <a:endParaRPr lang="en-US" sz="1900" dirty="0">
              <a:solidFill>
                <a:srgbClr val="595959"/>
              </a:solidFill>
              <a:latin typeface="+mj-lt"/>
              <a:cs typeface="Calibri Light" panose="020F0302020204030204" pitchFamily="34" charset="0"/>
            </a:endParaRPr>
          </a:p>
        </p:txBody>
      </p:sp>
      <p:pic>
        <p:nvPicPr>
          <p:cNvPr id="5" name="Content Placeholder 4">
            <a:extLst>
              <a:ext uri="{FF2B5EF4-FFF2-40B4-BE49-F238E27FC236}">
                <a16:creationId xmlns:a16="http://schemas.microsoft.com/office/drawing/2014/main" id="{A7983C58-4DC1-4C5E-923B-2496660720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05550" y="1534993"/>
            <a:ext cx="5676899" cy="3329018"/>
          </a:xfrm>
          <a:prstGeom prst="rect">
            <a:avLst/>
          </a:prstGeom>
        </p:spPr>
      </p:pic>
    </p:spTree>
    <p:extLst>
      <p:ext uri="{BB962C8B-B14F-4D97-AF65-F5344CB8AC3E}">
        <p14:creationId xmlns:p14="http://schemas.microsoft.com/office/powerpoint/2010/main" val="356668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3" ma:contentTypeDescription="Create a new document." ma:contentTypeScope="" ma:versionID="42a5c4c6324fc3b756246721948ecb77">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9f9d99c964bdea7192199bce0c61d979"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8E7D44-201B-48BF-A9C0-EFDCC90DFD2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75958BE-6F08-48F1-BBA9-6EE3D95AC0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B35777-CFEC-44B2-9968-A6221EB72C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605</TotalTime>
  <Words>3522</Words>
  <Application>Microsoft Office PowerPoint</Application>
  <PresentationFormat>Widescreen</PresentationFormat>
  <Paragraphs>190</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Brandon Grotesque Regular</vt:lpstr>
      <vt:lpstr>Calibri</vt:lpstr>
      <vt:lpstr>Calibri Light</vt:lpstr>
      <vt:lpstr>Office Theme</vt:lpstr>
      <vt:lpstr>PowerPoint Presentation</vt:lpstr>
      <vt:lpstr>MEET TRISH</vt:lpstr>
      <vt:lpstr>BENEFITS AND CHALLENGES  OF REMOTE CONSULTATIONS</vt:lpstr>
      <vt:lpstr>PowerPoint Presentation</vt:lpstr>
      <vt:lpstr>THE EARLY WARNING SCORE</vt:lpstr>
      <vt:lpstr>PowerPoint Presentation</vt:lpstr>
      <vt:lpstr>TALKING POINTS</vt:lpstr>
      <vt:lpstr>NUMBERS AND WORDS</vt:lpstr>
      <vt:lpstr>PowerPoint Presentation</vt:lpstr>
      <vt:lpstr>PowerPoint Presentation</vt:lpstr>
      <vt:lpstr>BEYOND THE PANDEMIC </vt:lpstr>
      <vt:lpstr>TALKING POINTS</vt:lpstr>
      <vt:lpstr>ABOUT ACADEMIC PRIMARY HEALTH CARE</vt:lpstr>
      <vt:lpstr>PowerPoint Presentation</vt:lpstr>
      <vt:lpstr>EXPLORE A CAREER  IN PRIMARY ACADEMIC  HEALTH CARE</vt:lpstr>
      <vt:lpstr>PATHWAY FROM SCHOOL TO ACADEMIC PRIMARY HEALTH CARE </vt:lpstr>
      <vt:lpstr>HOW DID TRISH BECOME A GP AND PRIMARY HEALTH CARE ACADEMIC?</vt:lpstr>
      <vt:lpstr>PowerPoint Presentation</vt:lpstr>
      <vt:lpstr>TALKING POINTS</vt:lpstr>
      <vt:lpstr>MEET LAIBA</vt:lpstr>
      <vt:lpstr>PowerPoint Presentation</vt:lpstr>
      <vt:lpstr>PowerPoint Presentation</vt:lpstr>
      <vt:lpstr>PowerPoint Presentation</vt:lpstr>
      <vt:lpstr>PowerPoint Presentation</vt:lpstr>
      <vt:lpstr>PATHWAY FROM SCHOOL TO PUBLIC HEALTH RESEARCH </vt:lpstr>
      <vt:lpstr>HOW DID LAIBA BECOME A PUBLIC HEALTH RESEARCHER?</vt:lpstr>
      <vt:lpstr>PowerPoint Presentation</vt:lpstr>
      <vt:lpstr>TALKING POINTS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Morgan</dc:creator>
  <cp:lastModifiedBy>Erica Morgan</cp:lastModifiedBy>
  <cp:revision>6</cp:revision>
  <dcterms:created xsi:type="dcterms:W3CDTF">2021-07-12T14:06:56Z</dcterms:created>
  <dcterms:modified xsi:type="dcterms:W3CDTF">2021-09-15T13:46:36Z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ies>
</file>