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3"/>
  </p:sldMasterIdLst>
  <p:notesMasterIdLst>
    <p:notesMasterId r:id="rId22"/>
  </p:notesMasterIdLst>
  <p:sldIdLst>
    <p:sldId id="256" r:id="rId4"/>
    <p:sldId id="257" r:id="rId5"/>
    <p:sldId id="258" r:id="rId6"/>
    <p:sldId id="259" r:id="rId7"/>
    <p:sldId id="273" r:id="rId8"/>
    <p:sldId id="274" r:id="rId9"/>
    <p:sldId id="275" r:id="rId10"/>
    <p:sldId id="266" r:id="rId11"/>
    <p:sldId id="262" r:id="rId12"/>
    <p:sldId id="276" r:id="rId13"/>
    <p:sldId id="277" r:id="rId14"/>
    <p:sldId id="278" r:id="rId15"/>
    <p:sldId id="282" r:id="rId16"/>
    <p:sldId id="280" r:id="rId17"/>
    <p:sldId id="281" r:id="rId18"/>
    <p:sldId id="265" r:id="rId19"/>
    <p:sldId id="283" r:id="rId20"/>
    <p:sldId id="271" r:id="rId21"/>
  </p:sldIdLst>
  <p:sldSz cx="18288000" cy="10287000"/>
  <p:notesSz cx="6858000" cy="9144000"/>
  <p:embeddedFontLst>
    <p:embeddedFont>
      <p:font typeface="Montserrat" pitchFamily="2" charset="0"/>
      <p:regular r:id="rId23"/>
      <p:bold r:id="rId24"/>
      <p:italic r:id="rId25"/>
      <p:boldItalic r:id="rId26"/>
    </p:embeddedFont>
    <p:embeddedFont>
      <p:font typeface="Montserrat Classic" panose="020B0604020202020204" charset="0"/>
      <p:regular r:id="rId27"/>
      <p:bold r:id="rId28"/>
      <p:italic r:id="rId29"/>
      <p:boldItalic r:id="rId30"/>
    </p:embeddedFont>
    <p:embeddedFont>
      <p:font typeface="Montserrat Classic Bold Italics" panose="020B0604020202020204" charset="0"/>
      <p:bold r:id="rId31"/>
      <p:italic r:id="rId32"/>
      <p:boldItalic r:id="rId33"/>
    </p:embeddedFont>
    <p:embeddedFont>
      <p:font typeface="Montserrat Extra-Bold Bold" panose="020B0604020202020204" charset="0"/>
      <p:regular r:id="rId34"/>
      <p:bold r:id="rId35"/>
    </p:embeddedFont>
    <p:embeddedFont>
      <p:font typeface="Montserrat Semi-Bold" panose="020B0604020202020204" charset="0"/>
      <p:regular r:id="rId36"/>
      <p:bold r:id="rId37"/>
      <p:italic r:id="rId38"/>
      <p:boldItalic r:id="rId39"/>
    </p:embeddedFont>
    <p:embeddedFont>
      <p:font typeface="Montserrat Semi-Bold Bold" panose="020B0604020202020204" charset="0"/>
      <p:regular r:id="rId40"/>
      <p:bold r:id="rId41"/>
      <p:italic r:id="rId42"/>
      <p:boldItalic r:id="rId4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rilk8mCArviEFmKcCMtZSg==" hashData="noq6si7UR84NLkWaXUnrHopzOj4j4bsUBIXCNLn4RIxqaYZeGAkO7Ew4rJgyxs7UAkCnUY4uzd79Zjy/YygWNQ=="/>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EC4D2F2-2767-CF06-CE67-E8818C0C2A5A}" name="Isla Foffa" initials="IF" userId="S::isla@futurumcareers.com::237bb2e1-a752-4b88-b59e-e8cd0f24625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CC"/>
    <a:srgbClr val="333399"/>
    <a:srgbClr val="0033CC"/>
    <a:srgbClr val="FF99CC"/>
    <a:srgbClr val="FFDDEE"/>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2" d="100"/>
          <a:sy n="52" d="100"/>
        </p:scale>
        <p:origin x="850" y="6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4.fntdata"/><Relationship Id="rId39" Type="http://schemas.openxmlformats.org/officeDocument/2006/relationships/font" Target="fonts/font17.fntdata"/><Relationship Id="rId21" Type="http://schemas.openxmlformats.org/officeDocument/2006/relationships/slide" Target="slides/slide18.xml"/><Relationship Id="rId34" Type="http://schemas.openxmlformats.org/officeDocument/2006/relationships/font" Target="fonts/font12.fntdata"/><Relationship Id="rId42" Type="http://schemas.openxmlformats.org/officeDocument/2006/relationships/font" Target="fonts/font20.fntdata"/><Relationship Id="rId47"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customXml" Target="../customXml/item2.xml"/><Relationship Id="rId16" Type="http://schemas.openxmlformats.org/officeDocument/2006/relationships/slide" Target="slides/slide13.xml"/><Relationship Id="rId29" Type="http://schemas.openxmlformats.org/officeDocument/2006/relationships/font" Target="fonts/font7.fntdata"/><Relationship Id="rId11" Type="http://schemas.openxmlformats.org/officeDocument/2006/relationships/slide" Target="slides/slide8.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font" Target="fonts/font18.fntdata"/><Relationship Id="rId45"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49" Type="http://schemas.microsoft.com/office/2018/10/relationships/authors" Target="author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9.fntdata"/><Relationship Id="rId4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43" Type="http://schemas.openxmlformats.org/officeDocument/2006/relationships/font" Target="fonts/font21.fntdata"/><Relationship Id="rId48" Type="http://schemas.microsoft.com/office/2016/11/relationships/changesInfo" Target="changesInfos/changesInfo1.xml"/><Relationship Id="rId8" Type="http://schemas.openxmlformats.org/officeDocument/2006/relationships/slide" Target="slides/slide5.xml"/><Relationship Id="rId3" Type="http://schemas.openxmlformats.org/officeDocument/2006/relationships/slideMaster" Target="slideMasters/slideMaster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font" Target="fonts/font16.fntdata"/><Relationship Id="rId46"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font" Target="fonts/font19.fntdata"/><Relationship Id="rId1" Type="http://schemas.openxmlformats.org/officeDocument/2006/relationships/customXml" Target="../customXml/item1.xml"/><Relationship Id="rId6"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ica Morgan" userId="39ed17eb-1fe1-4e30-9f9d-69b034d5bc77" providerId="ADAL" clId="{EBB60405-A513-43E8-8155-483CD7380125}"/>
    <pc:docChg chg="modSld">
      <pc:chgData name="Erica Morgan" userId="39ed17eb-1fe1-4e30-9f9d-69b034d5bc77" providerId="ADAL" clId="{EBB60405-A513-43E8-8155-483CD7380125}" dt="2024-05-31T08:13:39.839" v="7" actId="115"/>
      <pc:docMkLst>
        <pc:docMk/>
      </pc:docMkLst>
      <pc:sldChg chg="modSp">
        <pc:chgData name="Erica Morgan" userId="39ed17eb-1fe1-4e30-9f9d-69b034d5bc77" providerId="ADAL" clId="{EBB60405-A513-43E8-8155-483CD7380125}" dt="2024-05-31T08:10:29.472" v="0" actId="207"/>
        <pc:sldMkLst>
          <pc:docMk/>
          <pc:sldMk cId="0" sldId="259"/>
        </pc:sldMkLst>
        <pc:spChg chg="mod">
          <ac:chgData name="Erica Morgan" userId="39ed17eb-1fe1-4e30-9f9d-69b034d5bc77" providerId="ADAL" clId="{EBB60405-A513-43E8-8155-483CD7380125}" dt="2024-05-31T08:10:29.472" v="0" actId="207"/>
          <ac:spMkLst>
            <pc:docMk/>
            <pc:sldMk cId="0" sldId="259"/>
            <ac:spMk id="12" creationId="{6719D88E-97C3-06C0-4759-59921CBA148F}"/>
          </ac:spMkLst>
        </pc:spChg>
      </pc:sldChg>
      <pc:sldChg chg="modSp">
        <pc:chgData name="Erica Morgan" userId="39ed17eb-1fe1-4e30-9f9d-69b034d5bc77" providerId="ADAL" clId="{EBB60405-A513-43E8-8155-483CD7380125}" dt="2024-05-31T08:12:00.293" v="3" actId="207"/>
        <pc:sldMkLst>
          <pc:docMk/>
          <pc:sldMk cId="0" sldId="262"/>
        </pc:sldMkLst>
        <pc:spChg chg="mod">
          <ac:chgData name="Erica Morgan" userId="39ed17eb-1fe1-4e30-9f9d-69b034d5bc77" providerId="ADAL" clId="{EBB60405-A513-43E8-8155-483CD7380125}" dt="2024-05-31T08:12:00.293" v="3" actId="207"/>
          <ac:spMkLst>
            <pc:docMk/>
            <pc:sldMk cId="0" sldId="262"/>
            <ac:spMk id="11" creationId="{00000000-0000-0000-0000-000000000000}"/>
          </ac:spMkLst>
        </pc:spChg>
      </pc:sldChg>
      <pc:sldChg chg="modSp mod">
        <pc:chgData name="Erica Morgan" userId="39ed17eb-1fe1-4e30-9f9d-69b034d5bc77" providerId="ADAL" clId="{EBB60405-A513-43E8-8155-483CD7380125}" dt="2024-05-31T08:11:07.762" v="1" actId="14100"/>
        <pc:sldMkLst>
          <pc:docMk/>
          <pc:sldMk cId="1352350003" sldId="274"/>
        </pc:sldMkLst>
        <pc:spChg chg="mod">
          <ac:chgData name="Erica Morgan" userId="39ed17eb-1fe1-4e30-9f9d-69b034d5bc77" providerId="ADAL" clId="{EBB60405-A513-43E8-8155-483CD7380125}" dt="2024-05-31T08:11:07.762" v="1" actId="14100"/>
          <ac:spMkLst>
            <pc:docMk/>
            <pc:sldMk cId="1352350003" sldId="274"/>
            <ac:spMk id="12" creationId="{6719D88E-97C3-06C0-4759-59921CBA148F}"/>
          </ac:spMkLst>
        </pc:spChg>
      </pc:sldChg>
      <pc:sldChg chg="modSp">
        <pc:chgData name="Erica Morgan" userId="39ed17eb-1fe1-4e30-9f9d-69b034d5bc77" providerId="ADAL" clId="{EBB60405-A513-43E8-8155-483CD7380125}" dt="2024-05-31T08:11:25.671" v="2" actId="207"/>
        <pc:sldMkLst>
          <pc:docMk/>
          <pc:sldMk cId="3555177378" sldId="275"/>
        </pc:sldMkLst>
        <pc:spChg chg="mod">
          <ac:chgData name="Erica Morgan" userId="39ed17eb-1fe1-4e30-9f9d-69b034d5bc77" providerId="ADAL" clId="{EBB60405-A513-43E8-8155-483CD7380125}" dt="2024-05-31T08:11:25.671" v="2" actId="207"/>
          <ac:spMkLst>
            <pc:docMk/>
            <pc:sldMk cId="3555177378" sldId="275"/>
            <ac:spMk id="12" creationId="{6719D88E-97C3-06C0-4759-59921CBA148F}"/>
          </ac:spMkLst>
        </pc:spChg>
      </pc:sldChg>
      <pc:sldChg chg="modSp">
        <pc:chgData name="Erica Morgan" userId="39ed17eb-1fe1-4e30-9f9d-69b034d5bc77" providerId="ADAL" clId="{EBB60405-A513-43E8-8155-483CD7380125}" dt="2024-05-31T08:12:21.657" v="5" actId="115"/>
        <pc:sldMkLst>
          <pc:docMk/>
          <pc:sldMk cId="716062980" sldId="276"/>
        </pc:sldMkLst>
        <pc:spChg chg="mod">
          <ac:chgData name="Erica Morgan" userId="39ed17eb-1fe1-4e30-9f9d-69b034d5bc77" providerId="ADAL" clId="{EBB60405-A513-43E8-8155-483CD7380125}" dt="2024-05-31T08:12:21.657" v="5" actId="115"/>
          <ac:spMkLst>
            <pc:docMk/>
            <pc:sldMk cId="716062980" sldId="276"/>
            <ac:spMk id="11" creationId="{00000000-0000-0000-0000-000000000000}"/>
          </ac:spMkLst>
        </pc:spChg>
      </pc:sldChg>
      <pc:sldChg chg="modSp">
        <pc:chgData name="Erica Morgan" userId="39ed17eb-1fe1-4e30-9f9d-69b034d5bc77" providerId="ADAL" clId="{EBB60405-A513-43E8-8155-483CD7380125}" dt="2024-05-31T08:13:04.877" v="6" actId="207"/>
        <pc:sldMkLst>
          <pc:docMk/>
          <pc:sldMk cId="2674928901" sldId="278"/>
        </pc:sldMkLst>
        <pc:spChg chg="mod">
          <ac:chgData name="Erica Morgan" userId="39ed17eb-1fe1-4e30-9f9d-69b034d5bc77" providerId="ADAL" clId="{EBB60405-A513-43E8-8155-483CD7380125}" dt="2024-05-31T08:13:04.877" v="6" actId="207"/>
          <ac:spMkLst>
            <pc:docMk/>
            <pc:sldMk cId="2674928901" sldId="278"/>
            <ac:spMk id="9" creationId="{1AEDCBAD-A299-0E71-0947-A86288CD0DF9}"/>
          </ac:spMkLst>
        </pc:spChg>
      </pc:sldChg>
      <pc:sldChg chg="modSp">
        <pc:chgData name="Erica Morgan" userId="39ed17eb-1fe1-4e30-9f9d-69b034d5bc77" providerId="ADAL" clId="{EBB60405-A513-43E8-8155-483CD7380125}" dt="2024-05-31T08:13:39.839" v="7" actId="115"/>
        <pc:sldMkLst>
          <pc:docMk/>
          <pc:sldMk cId="3861461651" sldId="281"/>
        </pc:sldMkLst>
        <pc:spChg chg="mod">
          <ac:chgData name="Erica Morgan" userId="39ed17eb-1fe1-4e30-9f9d-69b034d5bc77" providerId="ADAL" clId="{EBB60405-A513-43E8-8155-483CD7380125}" dt="2024-05-31T08:13:39.839" v="7" actId="115"/>
          <ac:spMkLst>
            <pc:docMk/>
            <pc:sldMk cId="3861461651" sldId="281"/>
            <ac:spMk id="17"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0F451E-41BB-4F68-869C-4255A8DE0AEB}" type="datetimeFigureOut">
              <a:rPr lang="en-GB" smtClean="0"/>
              <a:t>31/05/2024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D8CAB0-B572-4939-8E37-461763434B81}" type="slidenum">
              <a:rPr lang="en-GB" smtClean="0"/>
              <a:t>‹#›</a:t>
            </a:fld>
            <a:endParaRPr lang="en-GB"/>
          </a:p>
        </p:txBody>
      </p:sp>
    </p:spTree>
    <p:extLst>
      <p:ext uri="{BB962C8B-B14F-4D97-AF65-F5344CB8AC3E}">
        <p14:creationId xmlns:p14="http://schemas.microsoft.com/office/powerpoint/2010/main" val="2001903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BD8CAB0-B572-4939-8E37-461763434B81}" type="slidenum">
              <a:rPr lang="en-GB" smtClean="0"/>
              <a:t>9</a:t>
            </a:fld>
            <a:endParaRPr lang="en-GB"/>
          </a:p>
        </p:txBody>
      </p:sp>
    </p:spTree>
    <p:extLst>
      <p:ext uri="{BB962C8B-B14F-4D97-AF65-F5344CB8AC3E}">
        <p14:creationId xmlns:p14="http://schemas.microsoft.com/office/powerpoint/2010/main" val="15417353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BD8CAB0-B572-4939-8E37-461763434B81}" type="slidenum">
              <a:rPr lang="en-GB" smtClean="0"/>
              <a:t>10</a:t>
            </a:fld>
            <a:endParaRPr lang="en-GB"/>
          </a:p>
        </p:txBody>
      </p:sp>
    </p:spTree>
    <p:extLst>
      <p:ext uri="{BB962C8B-B14F-4D97-AF65-F5344CB8AC3E}">
        <p14:creationId xmlns:p14="http://schemas.microsoft.com/office/powerpoint/2010/main" val="10795642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BD8CAB0-B572-4939-8E37-461763434B81}" type="slidenum">
              <a:rPr lang="en-GB" smtClean="0"/>
              <a:t>15</a:t>
            </a:fld>
            <a:endParaRPr lang="en-GB"/>
          </a:p>
        </p:txBody>
      </p:sp>
    </p:spTree>
    <p:extLst>
      <p:ext uri="{BB962C8B-B14F-4D97-AF65-F5344CB8AC3E}">
        <p14:creationId xmlns:p14="http://schemas.microsoft.com/office/powerpoint/2010/main" val="15316393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BD8CAB0-B572-4939-8E37-461763434B81}" type="slidenum">
              <a:rPr lang="en-GB" smtClean="0"/>
              <a:t>18</a:t>
            </a:fld>
            <a:endParaRPr lang="en-GB"/>
          </a:p>
        </p:txBody>
      </p:sp>
    </p:spTree>
    <p:extLst>
      <p:ext uri="{BB962C8B-B14F-4D97-AF65-F5344CB8AC3E}">
        <p14:creationId xmlns:p14="http://schemas.microsoft.com/office/powerpoint/2010/main" val="35820772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5/31/2024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5/31/2024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5/31/2024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DDEE"/>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5/31/2024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www.ualberta.ca/accounting-business-analytics/index.html" TargetMode="External"/><Relationship Id="rId7" Type="http://schemas.openxmlformats.org/officeDocument/2006/relationships/image" Target="../media/image13.jpeg"/><Relationship Id="rId2" Type="http://schemas.openxmlformats.org/officeDocument/2006/relationships/hyperlink" Target="https://www.ualberta.ca/community-engagement/media-library/reports-to-the-community/2022-23-report-to-community-english.pdf" TargetMode="External"/><Relationship Id="rId1" Type="http://schemas.openxmlformats.org/officeDocument/2006/relationships/slideLayout" Target="../slideLayouts/slideLayout7.xml"/><Relationship Id="rId6" Type="http://schemas.openxmlformats.org/officeDocument/2006/relationships/hyperlink" Target="https://uk.talent.com/" TargetMode="External"/><Relationship Id="rId5" Type="http://schemas.openxmlformats.org/officeDocument/2006/relationships/hyperlink" Target="https://www.cpaontario.ca/become-a-cpa/high-school-student" TargetMode="External"/><Relationship Id="rId4" Type="http://schemas.openxmlformats.org/officeDocument/2006/relationships/hyperlink" Target="https://www.cpaalberta.ca/Become-a-CPA/High-School-Students"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0.svg"/></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image" Target="../media/image26.sv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0.svg"/></Relationships>
</file>

<file path=ppt/slides/_rels/slide1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1.jpeg"/><Relationship Id="rId7"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hyperlink" Target="https://futurumcareers.com/stem-shape-podcasts" TargetMode="External"/><Relationship Id="rId5" Type="http://schemas.openxmlformats.org/officeDocument/2006/relationships/hyperlink" Target="https://futurumcareers.com/how-is-climate-change-affecting-accounting-and-business" TargetMode="External"/><Relationship Id="rId4" Type="http://schemas.openxmlformats.org/officeDocument/2006/relationships/hyperlink" Target="https://futurumcareers.com/Sanjay-Banerjee-Activity-Sheet.pdf" TargetMode="External"/><Relationship Id="rId9" Type="http://schemas.openxmlformats.org/officeDocument/2006/relationships/image" Target="../media/image29.png"/></Relationships>
</file>

<file path=ppt/slides/_rels/slide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apps.ualberta.ca/directory/person/ba3" TargetMode="External"/><Relationship Id="rId2" Type="http://schemas.openxmlformats.org/officeDocument/2006/relationships/hyperlink" Target="https://www.ualberta.ca/index.html" TargetMode="Externa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0.sv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A person using a computer&#10;&#10;Description automatically generated">
            <a:extLst>
              <a:ext uri="{FF2B5EF4-FFF2-40B4-BE49-F238E27FC236}">
                <a16:creationId xmlns:a16="http://schemas.microsoft.com/office/drawing/2014/main" id="{4040B5AD-6520-4E64-D8F4-F66CE58089C8}"/>
              </a:ext>
            </a:extLst>
          </p:cNvPr>
          <p:cNvPicPr>
            <a:picLocks noChangeAspect="1"/>
          </p:cNvPicPr>
          <p:nvPr/>
        </p:nvPicPr>
        <p:blipFill rotWithShape="1">
          <a:blip r:embed="rId2">
            <a:extLst>
              <a:ext uri="{28A0092B-C50C-407E-A947-70E740481C1C}">
                <a14:useLocalDpi xmlns:a14="http://schemas.microsoft.com/office/drawing/2010/main" val="0"/>
              </a:ext>
            </a:extLst>
          </a:blip>
          <a:srcRect r="21356"/>
          <a:stretch/>
        </p:blipFill>
        <p:spPr>
          <a:xfrm>
            <a:off x="3138043" y="0"/>
            <a:ext cx="15206927" cy="10287000"/>
          </a:xfrm>
          <a:prstGeom prst="rect">
            <a:avLst/>
          </a:prstGeom>
        </p:spPr>
      </p:pic>
      <p:grpSp>
        <p:nvGrpSpPr>
          <p:cNvPr id="4" name="Group 4"/>
          <p:cNvGrpSpPr/>
          <p:nvPr/>
        </p:nvGrpSpPr>
        <p:grpSpPr>
          <a:xfrm rot="5400000">
            <a:off x="1270009" y="-241309"/>
            <a:ext cx="9258300" cy="11798318"/>
            <a:chOff x="0" y="0"/>
            <a:chExt cx="3130550" cy="3989417"/>
          </a:xfrm>
        </p:grpSpPr>
        <p:sp>
          <p:nvSpPr>
            <p:cNvPr id="5" name="Freeform 5"/>
            <p:cNvSpPr/>
            <p:nvPr/>
          </p:nvSpPr>
          <p:spPr>
            <a:xfrm>
              <a:off x="0" y="0"/>
              <a:ext cx="3130550" cy="3989417"/>
            </a:xfrm>
            <a:custGeom>
              <a:avLst/>
              <a:gdLst/>
              <a:ahLst/>
              <a:cxnLst/>
              <a:rect l="l" t="t" r="r" b="b"/>
              <a:pathLst>
                <a:path w="3130550" h="3989417">
                  <a:moveTo>
                    <a:pt x="0" y="1123950"/>
                  </a:moveTo>
                  <a:lnTo>
                    <a:pt x="0" y="3989417"/>
                  </a:lnTo>
                  <a:lnTo>
                    <a:pt x="3130550" y="3989417"/>
                  </a:lnTo>
                  <a:lnTo>
                    <a:pt x="3130550" y="0"/>
                  </a:lnTo>
                  <a:close/>
                </a:path>
              </a:pathLst>
            </a:custGeom>
            <a:solidFill>
              <a:srgbClr val="145D8D"/>
            </a:solidFill>
          </p:spPr>
          <p:txBody>
            <a:bodyPr/>
            <a:lstStyle/>
            <a:p>
              <a:endParaRPr lang="en-GB"/>
            </a:p>
          </p:txBody>
        </p:sp>
      </p:grpSp>
      <p:grpSp>
        <p:nvGrpSpPr>
          <p:cNvPr id="6" name="Group 6"/>
          <p:cNvGrpSpPr/>
          <p:nvPr/>
        </p:nvGrpSpPr>
        <p:grpSpPr>
          <a:xfrm rot="5400000">
            <a:off x="599234" y="-625705"/>
            <a:ext cx="10287000" cy="11538409"/>
            <a:chOff x="0" y="0"/>
            <a:chExt cx="3130550" cy="3511380"/>
          </a:xfrm>
        </p:grpSpPr>
        <p:sp>
          <p:nvSpPr>
            <p:cNvPr id="7" name="Freeform 7"/>
            <p:cNvSpPr/>
            <p:nvPr/>
          </p:nvSpPr>
          <p:spPr>
            <a:xfrm>
              <a:off x="0" y="0"/>
              <a:ext cx="3130550" cy="3511380"/>
            </a:xfrm>
            <a:custGeom>
              <a:avLst/>
              <a:gdLst/>
              <a:ahLst/>
              <a:cxnLst/>
              <a:rect l="l" t="t" r="r" b="b"/>
              <a:pathLst>
                <a:path w="3130550" h="3511380">
                  <a:moveTo>
                    <a:pt x="0" y="1123950"/>
                  </a:moveTo>
                  <a:lnTo>
                    <a:pt x="0" y="3511380"/>
                  </a:lnTo>
                  <a:lnTo>
                    <a:pt x="3130550" y="3511380"/>
                  </a:lnTo>
                  <a:lnTo>
                    <a:pt x="3130550" y="0"/>
                  </a:lnTo>
                  <a:close/>
                </a:path>
              </a:pathLst>
            </a:custGeom>
            <a:solidFill>
              <a:srgbClr val="E7328A"/>
            </a:solidFill>
          </p:spPr>
          <p:txBody>
            <a:bodyPr/>
            <a:lstStyle/>
            <a:p>
              <a:endParaRPr lang="en-GB"/>
            </a:p>
          </p:txBody>
        </p:sp>
      </p:grpSp>
      <p:pic>
        <p:nvPicPr>
          <p:cNvPr id="8" name="Picture 8"/>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837395" y="9303445"/>
            <a:ext cx="418659" cy="418659"/>
          </a:xfrm>
          <a:prstGeom prst="rect">
            <a:avLst/>
          </a:prstGeom>
        </p:spPr>
      </p:pic>
      <p:pic>
        <p:nvPicPr>
          <p:cNvPr id="9" name="Picture 9"/>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734712" y="9303445"/>
            <a:ext cx="418659" cy="418659"/>
          </a:xfrm>
          <a:prstGeom prst="rect">
            <a:avLst/>
          </a:prstGeom>
        </p:spPr>
      </p:pic>
      <p:pic>
        <p:nvPicPr>
          <p:cNvPr id="10" name="Picture 10"/>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285386" y="9303445"/>
            <a:ext cx="418659" cy="418659"/>
          </a:xfrm>
          <a:prstGeom prst="rect">
            <a:avLst/>
          </a:prstGeom>
        </p:spPr>
      </p:pic>
      <p:pic>
        <p:nvPicPr>
          <p:cNvPr id="11" name="Picture 11"/>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2389404" y="9303445"/>
            <a:ext cx="418659" cy="418659"/>
          </a:xfrm>
          <a:prstGeom prst="rect">
            <a:avLst/>
          </a:prstGeom>
        </p:spPr>
      </p:pic>
      <p:pic>
        <p:nvPicPr>
          <p:cNvPr id="12" name="Picture 12"/>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2908211" y="7587641"/>
            <a:ext cx="250816" cy="250816"/>
          </a:xfrm>
          <a:prstGeom prst="rect">
            <a:avLst/>
          </a:prstGeom>
        </p:spPr>
      </p:pic>
      <p:pic>
        <p:nvPicPr>
          <p:cNvPr id="13" name="Picture 13"/>
          <p:cNvPicPr>
            <a:picLocks noChangeAspect="1"/>
          </p:cNvPicPr>
          <p:nvPr/>
        </p:nvPicPr>
        <p:blipFill>
          <a:blip r:embed="rId13"/>
          <a:srcRect/>
          <a:stretch>
            <a:fillRect/>
          </a:stretch>
        </p:blipFill>
        <p:spPr>
          <a:xfrm>
            <a:off x="829843" y="700551"/>
            <a:ext cx="3899290" cy="1174661"/>
          </a:xfrm>
          <a:prstGeom prst="rect">
            <a:avLst/>
          </a:prstGeom>
        </p:spPr>
      </p:pic>
      <p:sp>
        <p:nvSpPr>
          <p:cNvPr id="14" name="TextBox 14"/>
          <p:cNvSpPr txBox="1"/>
          <p:nvPr/>
        </p:nvSpPr>
        <p:spPr>
          <a:xfrm>
            <a:off x="3182569" y="9365883"/>
            <a:ext cx="4126302" cy="356221"/>
          </a:xfrm>
          <a:prstGeom prst="rect">
            <a:avLst/>
          </a:prstGeom>
        </p:spPr>
        <p:txBody>
          <a:bodyPr wrap="square" lIns="0" tIns="0" rIns="0" bIns="0" rtlCol="0" anchor="t">
            <a:spAutoFit/>
          </a:bodyPr>
          <a:lstStyle/>
          <a:p>
            <a:pPr algn="ctr">
              <a:lnSpc>
                <a:spcPts val="2940"/>
              </a:lnSpc>
            </a:pPr>
            <a:r>
              <a:rPr lang="en-US" sz="2100" err="1">
                <a:solidFill>
                  <a:srgbClr val="FFFFFF"/>
                </a:solidFill>
                <a:latin typeface="Montserrat Semi-Bold"/>
              </a:rPr>
              <a:t>www.futurumcareers.com</a:t>
            </a:r>
            <a:endParaRPr lang="en-US" sz="2100">
              <a:solidFill>
                <a:srgbClr val="FFFFFF"/>
              </a:solidFill>
              <a:latin typeface="Montserrat Semi-Bold"/>
            </a:endParaRPr>
          </a:p>
        </p:txBody>
      </p:sp>
      <p:sp>
        <p:nvSpPr>
          <p:cNvPr id="16" name="TextBox 16"/>
          <p:cNvSpPr txBox="1"/>
          <p:nvPr/>
        </p:nvSpPr>
        <p:spPr>
          <a:xfrm>
            <a:off x="789509" y="3341628"/>
            <a:ext cx="7564225" cy="1354217"/>
          </a:xfrm>
          <a:prstGeom prst="rect">
            <a:avLst/>
          </a:prstGeom>
        </p:spPr>
        <p:txBody>
          <a:bodyPr lIns="0" tIns="0" rIns="0" bIns="0" rtlCol="0" anchor="t">
            <a:spAutoFit/>
          </a:bodyPr>
          <a:lstStyle/>
          <a:p>
            <a:r>
              <a:rPr lang="en-GB" sz="4400" b="1" i="0" u="none" strike="noStrike" baseline="0">
                <a:solidFill>
                  <a:schemeClr val="bg1"/>
                </a:solidFill>
                <a:latin typeface="Montserrat" pitchFamily="2" charset="0"/>
              </a:rPr>
              <a:t>Accounting research </a:t>
            </a:r>
            <a:endParaRPr lang="en-GB" sz="4400" b="0" i="0" u="none" strike="noStrike" baseline="0">
              <a:solidFill>
                <a:schemeClr val="bg1"/>
              </a:solidFill>
              <a:latin typeface="Montserrat" pitchFamily="2" charset="0"/>
            </a:endParaRPr>
          </a:p>
          <a:p>
            <a:r>
              <a:rPr lang="en-GB" sz="4400" u="none" strike="noStrike" baseline="0">
                <a:solidFill>
                  <a:schemeClr val="bg1"/>
                </a:solidFill>
                <a:latin typeface="Montserrat" pitchFamily="2" charset="0"/>
              </a:rPr>
              <a:t>with Dr Sanjay Banerjee </a:t>
            </a:r>
            <a:endParaRPr lang="en-US" sz="4400">
              <a:solidFill>
                <a:schemeClr val="bg1"/>
              </a:solidFill>
              <a:latin typeface="Montserrat" pitchFamily="2" charset="0"/>
            </a:endParaRPr>
          </a:p>
        </p:txBody>
      </p:sp>
      <p:sp>
        <p:nvSpPr>
          <p:cNvPr id="17" name="TextBox 17"/>
          <p:cNvSpPr txBox="1"/>
          <p:nvPr/>
        </p:nvSpPr>
        <p:spPr>
          <a:xfrm>
            <a:off x="863435" y="7546940"/>
            <a:ext cx="1988874" cy="322693"/>
          </a:xfrm>
          <a:prstGeom prst="rect">
            <a:avLst/>
          </a:prstGeom>
        </p:spPr>
        <p:txBody>
          <a:bodyPr lIns="0" tIns="0" rIns="0" bIns="0" rtlCol="0" anchor="t">
            <a:spAutoFit/>
          </a:bodyPr>
          <a:lstStyle/>
          <a:p>
            <a:pPr>
              <a:lnSpc>
                <a:spcPts val="2603"/>
              </a:lnSpc>
            </a:pPr>
            <a:r>
              <a:rPr lang="en-US" sz="2099">
                <a:solidFill>
                  <a:srgbClr val="FFFFFF"/>
                </a:solidFill>
                <a:latin typeface="Montserrat Classic Bold Italics"/>
              </a:rPr>
              <a:t>GET STARTED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up of a person using a tablet&#10;&#10;Description automatically generated">
            <a:extLst>
              <a:ext uri="{FF2B5EF4-FFF2-40B4-BE49-F238E27FC236}">
                <a16:creationId xmlns:a16="http://schemas.microsoft.com/office/drawing/2014/main" id="{C6BB85BE-48BA-C9A1-8F2E-ED4EAA5ADC83}"/>
              </a:ext>
            </a:extLst>
          </p:cNvPr>
          <p:cNvPicPr>
            <a:picLocks noChangeAspect="1"/>
          </p:cNvPicPr>
          <p:nvPr/>
        </p:nvPicPr>
        <p:blipFill rotWithShape="1">
          <a:blip r:embed="rId3">
            <a:extLst>
              <a:ext uri="{28A0092B-C50C-407E-A947-70E740481C1C}">
                <a14:useLocalDpi xmlns:a14="http://schemas.microsoft.com/office/drawing/2010/main" val="0"/>
              </a:ext>
            </a:extLst>
          </a:blip>
          <a:srcRect r="46954"/>
          <a:stretch/>
        </p:blipFill>
        <p:spPr>
          <a:xfrm>
            <a:off x="10128843" y="-1"/>
            <a:ext cx="8176363" cy="10287000"/>
          </a:xfrm>
          <a:prstGeom prst="rect">
            <a:avLst/>
          </a:prstGeom>
        </p:spPr>
      </p:pic>
      <p:grpSp>
        <p:nvGrpSpPr>
          <p:cNvPr id="7" name="Group 7"/>
          <p:cNvGrpSpPr/>
          <p:nvPr/>
        </p:nvGrpSpPr>
        <p:grpSpPr>
          <a:xfrm rot="5400000">
            <a:off x="3562350" y="-2533650"/>
            <a:ext cx="9258300" cy="16383000"/>
            <a:chOff x="0" y="0"/>
            <a:chExt cx="3130550" cy="3989417"/>
          </a:xfrm>
        </p:grpSpPr>
        <p:sp>
          <p:nvSpPr>
            <p:cNvPr id="8" name="Freeform 8"/>
            <p:cNvSpPr/>
            <p:nvPr/>
          </p:nvSpPr>
          <p:spPr>
            <a:xfrm>
              <a:off x="0" y="0"/>
              <a:ext cx="3130550" cy="3989417"/>
            </a:xfrm>
            <a:custGeom>
              <a:avLst/>
              <a:gdLst/>
              <a:ahLst/>
              <a:cxnLst/>
              <a:rect l="l" t="t" r="r" b="b"/>
              <a:pathLst>
                <a:path w="3130550" h="3989417">
                  <a:moveTo>
                    <a:pt x="0" y="1123950"/>
                  </a:moveTo>
                  <a:lnTo>
                    <a:pt x="0" y="3989417"/>
                  </a:lnTo>
                  <a:lnTo>
                    <a:pt x="3130550" y="3989417"/>
                  </a:lnTo>
                  <a:lnTo>
                    <a:pt x="3130550" y="0"/>
                  </a:lnTo>
                  <a:close/>
                </a:path>
              </a:pathLst>
            </a:custGeom>
            <a:solidFill>
              <a:srgbClr val="145D8D"/>
            </a:solidFill>
          </p:spPr>
          <p:txBody>
            <a:bodyPr/>
            <a:lstStyle/>
            <a:p>
              <a:endParaRPr lang="en-GB"/>
            </a:p>
          </p:txBody>
        </p:sp>
      </p:grpSp>
      <p:grpSp>
        <p:nvGrpSpPr>
          <p:cNvPr id="9" name="Group 9"/>
          <p:cNvGrpSpPr/>
          <p:nvPr/>
        </p:nvGrpSpPr>
        <p:grpSpPr>
          <a:xfrm rot="5400000">
            <a:off x="2819401" y="-2819401"/>
            <a:ext cx="10287000" cy="15925801"/>
            <a:chOff x="0" y="0"/>
            <a:chExt cx="3130550" cy="3511380"/>
          </a:xfrm>
          <a:solidFill>
            <a:srgbClr val="FF99CC"/>
          </a:solidFill>
        </p:grpSpPr>
        <p:sp>
          <p:nvSpPr>
            <p:cNvPr id="10" name="Freeform 10"/>
            <p:cNvSpPr/>
            <p:nvPr/>
          </p:nvSpPr>
          <p:spPr>
            <a:xfrm>
              <a:off x="0" y="0"/>
              <a:ext cx="3130550" cy="3511380"/>
            </a:xfrm>
            <a:custGeom>
              <a:avLst/>
              <a:gdLst/>
              <a:ahLst/>
              <a:cxnLst/>
              <a:rect l="l" t="t" r="r" b="b"/>
              <a:pathLst>
                <a:path w="3130550" h="3511380">
                  <a:moveTo>
                    <a:pt x="0" y="1123950"/>
                  </a:moveTo>
                  <a:lnTo>
                    <a:pt x="0" y="3511380"/>
                  </a:lnTo>
                  <a:lnTo>
                    <a:pt x="3130550" y="3511380"/>
                  </a:lnTo>
                  <a:lnTo>
                    <a:pt x="3130550" y="0"/>
                  </a:lnTo>
                  <a:close/>
                </a:path>
              </a:pathLst>
            </a:custGeom>
            <a:grpFill/>
          </p:spPr>
          <p:txBody>
            <a:bodyPr/>
            <a:lstStyle/>
            <a:p>
              <a:endParaRPr lang="en-GB"/>
            </a:p>
          </p:txBody>
        </p:sp>
      </p:grpSp>
      <p:sp>
        <p:nvSpPr>
          <p:cNvPr id="11" name="TextBox 11"/>
          <p:cNvSpPr txBox="1"/>
          <p:nvPr/>
        </p:nvSpPr>
        <p:spPr>
          <a:xfrm>
            <a:off x="698090" y="2225118"/>
            <a:ext cx="11036710" cy="6186309"/>
          </a:xfrm>
          <a:prstGeom prst="rect">
            <a:avLst/>
          </a:prstGeom>
        </p:spPr>
        <p:txBody>
          <a:bodyPr wrap="square" lIns="0" tIns="0" rIns="0" bIns="0" rtlCol="0" anchor="t">
            <a:spAutoFit/>
          </a:bodyPr>
          <a:lstStyle/>
          <a:p>
            <a:r>
              <a:rPr lang="en-GB" b="1" dirty="0"/>
              <a:t> </a:t>
            </a:r>
            <a:endParaRPr lang="en-GB" dirty="0"/>
          </a:p>
          <a:p>
            <a:r>
              <a:rPr lang="en-GB" sz="2400" b="1" dirty="0">
                <a:solidFill>
                  <a:schemeClr val="tx2"/>
                </a:solidFill>
                <a:latin typeface="Montserrat" pitchFamily="2" charset="0"/>
              </a:rPr>
              <a:t>“Machine learning and artificial intelligence (AI) are transforming the field of accounting </a:t>
            </a:r>
            <a:r>
              <a:rPr lang="en-GB" sz="2400" dirty="0">
                <a:solidFill>
                  <a:schemeClr val="tx2"/>
                </a:solidFill>
                <a:latin typeface="Montserrat" pitchFamily="2" charset="0"/>
              </a:rPr>
              <a:t>and will continue to</a:t>
            </a:r>
            <a:r>
              <a:rPr lang="en-GB" sz="2400" b="1" dirty="0">
                <a:solidFill>
                  <a:schemeClr val="tx2"/>
                </a:solidFill>
                <a:latin typeface="Montserrat" pitchFamily="2" charset="0"/>
              </a:rPr>
              <a:t> </a:t>
            </a:r>
            <a:r>
              <a:rPr lang="en-GB" sz="2400" dirty="0">
                <a:solidFill>
                  <a:schemeClr val="tx2"/>
                </a:solidFill>
                <a:latin typeface="Montserrat" pitchFamily="2" charset="0"/>
              </a:rPr>
              <a:t>do so. Accountants today and those in the future need to</a:t>
            </a:r>
            <a:r>
              <a:rPr lang="en-GB" sz="2400" b="1" dirty="0">
                <a:solidFill>
                  <a:schemeClr val="tx2"/>
                </a:solidFill>
                <a:latin typeface="Montserrat" pitchFamily="2" charset="0"/>
              </a:rPr>
              <a:t> </a:t>
            </a:r>
            <a:r>
              <a:rPr lang="en-GB" sz="2400" dirty="0">
                <a:solidFill>
                  <a:schemeClr val="tx2"/>
                </a:solidFill>
                <a:latin typeface="Montserrat" pitchFamily="2" charset="0"/>
              </a:rPr>
              <a:t>understand these. Already, big accounting firms are investing</a:t>
            </a:r>
            <a:r>
              <a:rPr lang="en-GB" sz="2400" b="1" dirty="0">
                <a:solidFill>
                  <a:schemeClr val="tx2"/>
                </a:solidFill>
                <a:latin typeface="Montserrat" pitchFamily="2" charset="0"/>
              </a:rPr>
              <a:t> </a:t>
            </a:r>
            <a:r>
              <a:rPr lang="en-GB" sz="2400" dirty="0">
                <a:solidFill>
                  <a:schemeClr val="tx2"/>
                </a:solidFill>
                <a:latin typeface="Montserrat" pitchFamily="2" charset="0"/>
              </a:rPr>
              <a:t>in training their employees in these areas, as AI is likely to set</a:t>
            </a:r>
            <a:r>
              <a:rPr lang="en-GB" sz="2400" b="1" dirty="0">
                <a:solidFill>
                  <a:schemeClr val="tx2"/>
                </a:solidFill>
                <a:latin typeface="Montserrat" pitchFamily="2" charset="0"/>
              </a:rPr>
              <a:t> </a:t>
            </a:r>
            <a:r>
              <a:rPr lang="en-GB" sz="2400" dirty="0">
                <a:solidFill>
                  <a:schemeClr val="tx2"/>
                </a:solidFill>
                <a:latin typeface="Montserrat" pitchFamily="2" charset="0"/>
              </a:rPr>
              <a:t>new trends in the future.”</a:t>
            </a:r>
          </a:p>
          <a:p>
            <a:r>
              <a:rPr lang="en-GB" sz="2400" b="1" dirty="0">
                <a:solidFill>
                  <a:schemeClr val="tx2"/>
                </a:solidFill>
                <a:latin typeface="Montserrat" pitchFamily="2" charset="0"/>
              </a:rPr>
              <a:t> </a:t>
            </a:r>
            <a:endParaRPr lang="en-GB" sz="2400" dirty="0">
              <a:solidFill>
                <a:schemeClr val="tx2"/>
              </a:solidFill>
              <a:latin typeface="Montserrat" pitchFamily="2" charset="0"/>
            </a:endParaRPr>
          </a:p>
          <a:p>
            <a:r>
              <a:rPr lang="en-GB" sz="2400" b="1" dirty="0">
                <a:solidFill>
                  <a:schemeClr val="tx2"/>
                </a:solidFill>
                <a:latin typeface="Montserrat" pitchFamily="2" charset="0"/>
              </a:rPr>
              <a:t>“Accounting influences society </a:t>
            </a:r>
            <a:r>
              <a:rPr lang="en-GB" sz="2400" dirty="0">
                <a:solidFill>
                  <a:schemeClr val="tx2"/>
                </a:solidFill>
                <a:latin typeface="Montserrat" pitchFamily="2" charset="0"/>
              </a:rPr>
              <a:t>in ways that, typically, we don’t realise. Investors’ decisions to invest depend on companies’ financial reports, which are audited by accountants. If this isn’t done properly, there are real-world impacts: investors will not feel confident to invest in companies, and, with a lack of investment, people might lose their jobs, a relative might lose part of their pension, for instance. Accountants are vital for investors to have trust in companies.”</a:t>
            </a:r>
          </a:p>
          <a:p>
            <a:r>
              <a:rPr lang="en-GB" sz="2400" b="1" kern="0" dirty="0">
                <a:solidFill>
                  <a:schemeClr val="tx2"/>
                </a:solidFill>
                <a:latin typeface="Montserrat" pitchFamily="2" charset="0"/>
                <a:ea typeface="Aptos" panose="020B0004020202020204" pitchFamily="34" charset="0"/>
                <a:cs typeface="BrandonGrotesque-Regular"/>
              </a:rPr>
              <a:t>– Sanjay </a:t>
            </a:r>
          </a:p>
          <a:p>
            <a:endParaRPr lang="en-GB" sz="2400" kern="100" dirty="0">
              <a:solidFill>
                <a:schemeClr val="tx2"/>
              </a:solidFill>
              <a:effectLst/>
              <a:latin typeface="Montserrat" pitchFamily="2" charset="0"/>
              <a:ea typeface="Aptos" panose="020B0004020202020204" pitchFamily="34" charset="0"/>
              <a:cs typeface="Arial" panose="020B0604020202020204" pitchFamily="34" charset="0"/>
            </a:endParaRPr>
          </a:p>
          <a:p>
            <a:endParaRPr lang="en-US" sz="2400" dirty="0">
              <a:solidFill>
                <a:srgbClr val="FFFFFF"/>
              </a:solidFill>
              <a:latin typeface="Montserrat Classic"/>
            </a:endParaRPr>
          </a:p>
        </p:txBody>
      </p:sp>
      <p:sp>
        <p:nvSpPr>
          <p:cNvPr id="12" name="TextBox 12"/>
          <p:cNvSpPr txBox="1"/>
          <p:nvPr/>
        </p:nvSpPr>
        <p:spPr>
          <a:xfrm>
            <a:off x="773184" y="9258300"/>
            <a:ext cx="4979916" cy="284693"/>
          </a:xfrm>
          <a:prstGeom prst="rect">
            <a:avLst/>
          </a:prstGeom>
        </p:spPr>
        <p:txBody>
          <a:bodyPr lIns="0" tIns="0" rIns="0" bIns="0" rtlCol="0" anchor="t">
            <a:spAutoFit/>
          </a:bodyPr>
          <a:lstStyle/>
          <a:p>
            <a:pPr>
              <a:lnSpc>
                <a:spcPts val="2380"/>
              </a:lnSpc>
            </a:pPr>
            <a:r>
              <a:rPr lang="en-US" sz="1700">
                <a:solidFill>
                  <a:srgbClr val="FFFFFF"/>
                </a:solidFill>
                <a:latin typeface="Montserrat Semi-Bold"/>
              </a:rPr>
              <a:t>10       </a:t>
            </a:r>
            <a:r>
              <a:rPr lang="en-US" sz="1700">
                <a:solidFill>
                  <a:srgbClr val="FFFFFF"/>
                </a:solidFill>
                <a:latin typeface="Montserrat Semi-Bold Bold"/>
              </a:rPr>
              <a:t>futurumcareers.com</a:t>
            </a:r>
          </a:p>
        </p:txBody>
      </p:sp>
      <p:sp>
        <p:nvSpPr>
          <p:cNvPr id="2" name="TextBox 1">
            <a:extLst>
              <a:ext uri="{FF2B5EF4-FFF2-40B4-BE49-F238E27FC236}">
                <a16:creationId xmlns:a16="http://schemas.microsoft.com/office/drawing/2014/main" id="{BE972471-564D-FA45-F217-845739584322}"/>
              </a:ext>
            </a:extLst>
          </p:cNvPr>
          <p:cNvSpPr txBox="1"/>
          <p:nvPr/>
        </p:nvSpPr>
        <p:spPr>
          <a:xfrm>
            <a:off x="685800" y="1028700"/>
            <a:ext cx="10134600" cy="1196418"/>
          </a:xfrm>
          <a:prstGeom prst="rect">
            <a:avLst/>
          </a:prstGeom>
          <a:noFill/>
        </p:spPr>
        <p:txBody>
          <a:bodyPr wrap="square" rtlCol="0">
            <a:spAutoFit/>
          </a:bodyPr>
          <a:lstStyle/>
          <a:p>
            <a:pPr>
              <a:lnSpc>
                <a:spcPct val="107000"/>
              </a:lnSpc>
              <a:spcAft>
                <a:spcPts val="800"/>
              </a:spcAft>
            </a:pPr>
            <a:r>
              <a:rPr lang="en-GB" sz="4400" kern="0">
                <a:solidFill>
                  <a:schemeClr val="tx1">
                    <a:lumMod val="75000"/>
                    <a:lumOff val="25000"/>
                  </a:schemeClr>
                </a:solidFill>
                <a:effectLst/>
                <a:latin typeface="Montserrat" pitchFamily="2" charset="0"/>
                <a:ea typeface="Aptos" panose="020B0004020202020204" pitchFamily="34" charset="0"/>
                <a:cs typeface="Montserrat-Black"/>
              </a:rPr>
              <a:t>About</a:t>
            </a:r>
            <a:r>
              <a:rPr lang="en-GB" sz="4400" kern="100">
                <a:solidFill>
                  <a:schemeClr val="tx1">
                    <a:lumMod val="75000"/>
                    <a:lumOff val="25000"/>
                  </a:schemeClr>
                </a:solidFill>
                <a:latin typeface="Montserrat" pitchFamily="2" charset="0"/>
                <a:ea typeface="Aptos" panose="020B0004020202020204" pitchFamily="34" charset="0"/>
                <a:cs typeface="Arial" panose="020B0604020202020204" pitchFamily="34" charset="0"/>
              </a:rPr>
              <a:t> </a:t>
            </a:r>
            <a:r>
              <a:rPr lang="en-GB" sz="4400" kern="0">
                <a:solidFill>
                  <a:schemeClr val="tx1">
                    <a:lumMod val="75000"/>
                    <a:lumOff val="25000"/>
                  </a:schemeClr>
                </a:solidFill>
                <a:effectLst/>
                <a:latin typeface="Montserrat" pitchFamily="2" charset="0"/>
                <a:ea typeface="Aptos" panose="020B0004020202020204" pitchFamily="34" charset="0"/>
                <a:cs typeface="Montserrat-Italic"/>
              </a:rPr>
              <a:t>accounting research</a:t>
            </a:r>
            <a:endParaRPr lang="en-GB" sz="4400" kern="100">
              <a:solidFill>
                <a:schemeClr val="tx1">
                  <a:lumMod val="75000"/>
                  <a:lumOff val="25000"/>
                </a:schemeClr>
              </a:solidFill>
              <a:effectLst/>
              <a:latin typeface="Montserrat" pitchFamily="2" charset="0"/>
              <a:ea typeface="Aptos" panose="020B0004020202020204" pitchFamily="34" charset="0"/>
              <a:cs typeface="Arial" panose="020B0604020202020204" pitchFamily="34" charset="0"/>
            </a:endParaRPr>
          </a:p>
          <a:p>
            <a:endParaRPr lang="en-GB"/>
          </a:p>
        </p:txBody>
      </p:sp>
      <p:sp>
        <p:nvSpPr>
          <p:cNvPr id="6" name="TextBox 5">
            <a:extLst>
              <a:ext uri="{FF2B5EF4-FFF2-40B4-BE49-F238E27FC236}">
                <a16:creationId xmlns:a16="http://schemas.microsoft.com/office/drawing/2014/main" id="{E9F7B0C7-BD6A-AA11-8C60-1F8C80FD2F7F}"/>
              </a:ext>
            </a:extLst>
          </p:cNvPr>
          <p:cNvSpPr txBox="1"/>
          <p:nvPr/>
        </p:nvSpPr>
        <p:spPr>
          <a:xfrm>
            <a:off x="14706600" y="0"/>
            <a:ext cx="4114800" cy="369332"/>
          </a:xfrm>
          <a:prstGeom prst="rect">
            <a:avLst/>
          </a:prstGeom>
          <a:noFill/>
        </p:spPr>
        <p:txBody>
          <a:bodyPr wrap="square">
            <a:spAutoFit/>
          </a:bodyPr>
          <a:lstStyle/>
          <a:p>
            <a:r>
              <a:rPr lang="en-GB" sz="1800" b="0" i="1" u="none" strike="noStrike" baseline="0">
                <a:latin typeface="BrandonGrotesque-RegularItalic"/>
              </a:rPr>
              <a:t>© </a:t>
            </a:r>
            <a:r>
              <a:rPr lang="en-GB" i="1">
                <a:latin typeface="BrandonGrotesque-RegularItalic"/>
              </a:rPr>
              <a:t>SFIO CRACHO</a:t>
            </a:r>
            <a:r>
              <a:rPr lang="en-GB" sz="1800" b="0" i="1" u="none" strike="noStrike" baseline="0">
                <a:latin typeface="BrandonGrotesque-RegularItalic"/>
              </a:rPr>
              <a:t>/Shutterstock.com</a:t>
            </a:r>
            <a:endParaRPr lang="en-GB"/>
          </a:p>
        </p:txBody>
      </p:sp>
    </p:spTree>
    <p:extLst>
      <p:ext uri="{BB962C8B-B14F-4D97-AF65-F5344CB8AC3E}">
        <p14:creationId xmlns:p14="http://schemas.microsoft.com/office/powerpoint/2010/main" val="71606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Effect transition="in" filter="fade">
                                      <p:cBhvr>
                                        <p:cTn id="7" dur="1000"/>
                                        <p:tgtEl>
                                          <p:spTgt spid="11">
                                            <p:txEl>
                                              <p:pRg st="1" end="1"/>
                                            </p:txEl>
                                          </p:spTgt>
                                        </p:tgtEl>
                                      </p:cBhvr>
                                    </p:animEffect>
                                    <p:anim calcmode="lin" valueType="num">
                                      <p:cBhvr>
                                        <p:cTn id="8"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fade">
                                      <p:cBhvr>
                                        <p:cTn id="12" dur="1000"/>
                                        <p:tgtEl>
                                          <p:spTgt spid="11">
                                            <p:txEl>
                                              <p:pRg st="2" end="2"/>
                                            </p:txEl>
                                          </p:spTgt>
                                        </p:tgtEl>
                                      </p:cBhvr>
                                    </p:animEffect>
                                    <p:anim calcmode="lin" valueType="num">
                                      <p:cBhvr>
                                        <p:cTn id="13"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animEffect transition="in" filter="fade">
                                      <p:cBhvr>
                                        <p:cTn id="19" dur="1000"/>
                                        <p:tgtEl>
                                          <p:spTgt spid="11">
                                            <p:txEl>
                                              <p:pRg st="3" end="3"/>
                                            </p:txEl>
                                          </p:spTgt>
                                        </p:tgtEl>
                                      </p:cBhvr>
                                    </p:animEffect>
                                    <p:anim calcmode="lin" valueType="num">
                                      <p:cBhvr>
                                        <p:cTn id="20" dur="1000" fill="hold"/>
                                        <p:tgtEl>
                                          <p:spTgt spid="11">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11">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1">
                                            <p:txEl>
                                              <p:pRg st="4" end="4"/>
                                            </p:txEl>
                                          </p:spTgt>
                                        </p:tgtEl>
                                        <p:attrNameLst>
                                          <p:attrName>style.visibility</p:attrName>
                                        </p:attrNameLst>
                                      </p:cBhvr>
                                      <p:to>
                                        <p:strVal val="visible"/>
                                      </p:to>
                                    </p:set>
                                    <p:animEffect transition="in" filter="fade">
                                      <p:cBhvr>
                                        <p:cTn id="24" dur="1000"/>
                                        <p:tgtEl>
                                          <p:spTgt spid="11">
                                            <p:txEl>
                                              <p:pRg st="4" end="4"/>
                                            </p:txEl>
                                          </p:spTgt>
                                        </p:tgtEl>
                                      </p:cBhvr>
                                    </p:animEffect>
                                    <p:anim calcmode="lin" valueType="num">
                                      <p:cBhvr>
                                        <p:cTn id="25" dur="10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rot="-5400000">
            <a:off x="11734800" y="3733800"/>
            <a:ext cx="10287000" cy="2819400"/>
            <a:chOff x="0" y="0"/>
            <a:chExt cx="3130550" cy="2152833"/>
          </a:xfrm>
        </p:grpSpPr>
        <p:sp>
          <p:nvSpPr>
            <p:cNvPr id="5" name="Freeform 5"/>
            <p:cNvSpPr/>
            <p:nvPr/>
          </p:nvSpPr>
          <p:spPr>
            <a:xfrm>
              <a:off x="0" y="0"/>
              <a:ext cx="3130550" cy="2152833"/>
            </a:xfrm>
            <a:custGeom>
              <a:avLst/>
              <a:gdLst/>
              <a:ahLst/>
              <a:cxnLst/>
              <a:rect l="l" t="t" r="r" b="b"/>
              <a:pathLst>
                <a:path w="3130550" h="2152833">
                  <a:moveTo>
                    <a:pt x="0" y="1123950"/>
                  </a:moveTo>
                  <a:lnTo>
                    <a:pt x="0" y="2152833"/>
                  </a:lnTo>
                  <a:lnTo>
                    <a:pt x="3130550" y="2152833"/>
                  </a:lnTo>
                  <a:lnTo>
                    <a:pt x="3130550" y="0"/>
                  </a:lnTo>
                  <a:close/>
                </a:path>
              </a:pathLst>
            </a:custGeom>
            <a:solidFill>
              <a:srgbClr val="B76CA9"/>
            </a:solidFill>
          </p:spPr>
          <p:txBody>
            <a:bodyPr/>
            <a:lstStyle/>
            <a:p>
              <a:endParaRPr lang="en-GB"/>
            </a:p>
          </p:txBody>
        </p:sp>
      </p:grpSp>
      <p:sp>
        <p:nvSpPr>
          <p:cNvPr id="8" name="TextBox 8"/>
          <p:cNvSpPr txBox="1"/>
          <p:nvPr/>
        </p:nvSpPr>
        <p:spPr>
          <a:xfrm>
            <a:off x="838201" y="994080"/>
            <a:ext cx="13629967" cy="682879"/>
          </a:xfrm>
          <a:prstGeom prst="rect">
            <a:avLst/>
          </a:prstGeom>
        </p:spPr>
        <p:txBody>
          <a:bodyPr wrap="square" lIns="0" tIns="0" rIns="0" bIns="0" rtlCol="0" anchor="t">
            <a:spAutoFit/>
          </a:bodyPr>
          <a:lstStyle/>
          <a:p>
            <a:pPr>
              <a:lnSpc>
                <a:spcPct val="107000"/>
              </a:lnSpc>
              <a:spcAft>
                <a:spcPts val="800"/>
              </a:spcAft>
            </a:pPr>
            <a:r>
              <a:rPr lang="en-GB" sz="4400" kern="0">
                <a:solidFill>
                  <a:schemeClr val="tx1">
                    <a:lumMod val="75000"/>
                    <a:lumOff val="25000"/>
                  </a:schemeClr>
                </a:solidFill>
                <a:effectLst/>
                <a:latin typeface="Montserrat" pitchFamily="2" charset="0"/>
                <a:ea typeface="Aptos" panose="020B0004020202020204" pitchFamily="34" charset="0"/>
                <a:cs typeface="Montserrat-Black"/>
              </a:rPr>
              <a:t>Pathway from school to </a:t>
            </a:r>
            <a:r>
              <a:rPr lang="en-GB" sz="4400" kern="0">
                <a:solidFill>
                  <a:schemeClr val="tx1">
                    <a:lumMod val="75000"/>
                    <a:lumOff val="25000"/>
                  </a:schemeClr>
                </a:solidFill>
                <a:effectLst/>
                <a:latin typeface="Montserrat" pitchFamily="2" charset="0"/>
                <a:ea typeface="Aptos" panose="020B0004020202020204" pitchFamily="34" charset="0"/>
                <a:cs typeface="Montserrat-Italic"/>
              </a:rPr>
              <a:t>accounting research</a:t>
            </a:r>
            <a:endParaRPr lang="en-GB" sz="4400" kern="100">
              <a:solidFill>
                <a:schemeClr val="tx1">
                  <a:lumMod val="75000"/>
                  <a:lumOff val="25000"/>
                </a:schemeClr>
              </a:solidFill>
              <a:effectLst/>
              <a:latin typeface="Montserrat" pitchFamily="2" charset="0"/>
              <a:ea typeface="Aptos" panose="020B0004020202020204" pitchFamily="34" charset="0"/>
              <a:cs typeface="Arial" panose="020B0604020202020204" pitchFamily="34" charset="0"/>
            </a:endParaRPr>
          </a:p>
        </p:txBody>
      </p:sp>
      <p:sp>
        <p:nvSpPr>
          <p:cNvPr id="10" name="TextBox 10"/>
          <p:cNvSpPr txBox="1"/>
          <p:nvPr/>
        </p:nvSpPr>
        <p:spPr>
          <a:xfrm>
            <a:off x="838201" y="9264859"/>
            <a:ext cx="4979916" cy="284693"/>
          </a:xfrm>
          <a:prstGeom prst="rect">
            <a:avLst/>
          </a:prstGeom>
        </p:spPr>
        <p:txBody>
          <a:bodyPr lIns="0" tIns="0" rIns="0" bIns="0" rtlCol="0" anchor="t">
            <a:spAutoFit/>
          </a:bodyPr>
          <a:lstStyle/>
          <a:p>
            <a:pPr>
              <a:lnSpc>
                <a:spcPts val="2380"/>
              </a:lnSpc>
            </a:pPr>
            <a:r>
              <a:rPr lang="en-US" sz="1700">
                <a:solidFill>
                  <a:srgbClr val="474B4F"/>
                </a:solidFill>
                <a:latin typeface="Montserrat Semi-Bold"/>
              </a:rPr>
              <a:t>11       </a:t>
            </a:r>
            <a:r>
              <a:rPr lang="en-US" sz="1700">
                <a:solidFill>
                  <a:srgbClr val="474B4F"/>
                </a:solidFill>
                <a:latin typeface="Montserrat Semi-Bold Bold"/>
              </a:rPr>
              <a:t>futurumcareers.com</a:t>
            </a:r>
          </a:p>
        </p:txBody>
      </p:sp>
      <p:sp>
        <p:nvSpPr>
          <p:cNvPr id="12" name="TextBox 11">
            <a:extLst>
              <a:ext uri="{FF2B5EF4-FFF2-40B4-BE49-F238E27FC236}">
                <a16:creationId xmlns:a16="http://schemas.microsoft.com/office/drawing/2014/main" id="{6719D88E-97C3-06C0-4759-59921CBA148F}"/>
              </a:ext>
            </a:extLst>
          </p:cNvPr>
          <p:cNvSpPr txBox="1"/>
          <p:nvPr/>
        </p:nvSpPr>
        <p:spPr>
          <a:xfrm>
            <a:off x="838201" y="2581556"/>
            <a:ext cx="9324206" cy="768287"/>
          </a:xfrm>
          <a:prstGeom prst="rect">
            <a:avLst/>
          </a:prstGeom>
          <a:noFill/>
        </p:spPr>
        <p:txBody>
          <a:bodyPr wrap="square" rtlCol="0">
            <a:spAutoFit/>
          </a:bodyPr>
          <a:lstStyle/>
          <a:p>
            <a:pPr>
              <a:lnSpc>
                <a:spcPct val="107000"/>
              </a:lnSpc>
              <a:spcAft>
                <a:spcPts val="800"/>
              </a:spcAft>
            </a:pPr>
            <a:endParaRPr lang="en-GB" sz="1800" kern="100">
              <a:effectLst/>
              <a:latin typeface="Aptos" panose="020B0004020202020204" pitchFamily="34" charset="0"/>
              <a:ea typeface="Aptos" panose="020B0004020202020204" pitchFamily="34" charset="0"/>
              <a:cs typeface="Arial" panose="020B0604020202020204" pitchFamily="34" charset="0"/>
            </a:endParaRPr>
          </a:p>
          <a:p>
            <a:endParaRPr lang="en-GB"/>
          </a:p>
        </p:txBody>
      </p:sp>
      <p:sp>
        <p:nvSpPr>
          <p:cNvPr id="9" name="TextBox 8">
            <a:extLst>
              <a:ext uri="{FF2B5EF4-FFF2-40B4-BE49-F238E27FC236}">
                <a16:creationId xmlns:a16="http://schemas.microsoft.com/office/drawing/2014/main" id="{1AEDCBAD-A299-0E71-0947-A86288CD0DF9}"/>
              </a:ext>
            </a:extLst>
          </p:cNvPr>
          <p:cNvSpPr txBox="1"/>
          <p:nvPr/>
        </p:nvSpPr>
        <p:spPr>
          <a:xfrm>
            <a:off x="838201" y="2188845"/>
            <a:ext cx="14364847" cy="5909310"/>
          </a:xfrm>
          <a:prstGeom prst="rect">
            <a:avLst/>
          </a:prstGeom>
          <a:noFill/>
        </p:spPr>
        <p:txBody>
          <a:bodyPr wrap="square" rtlCol="0">
            <a:spAutoFit/>
          </a:bodyPr>
          <a:lstStyle/>
          <a:p>
            <a:r>
              <a:rPr lang="en-GB" sz="2400" kern="0" dirty="0">
                <a:solidFill>
                  <a:schemeClr val="tx1">
                    <a:lumMod val="75000"/>
                    <a:lumOff val="25000"/>
                  </a:schemeClr>
                </a:solidFill>
                <a:effectLst/>
                <a:latin typeface="Montserrat" pitchFamily="2" charset="0"/>
                <a:ea typeface="Aptos" panose="020B0004020202020204" pitchFamily="34" charset="0"/>
                <a:cs typeface="BrandonGrotesque-Regular"/>
              </a:rPr>
              <a:t>You should be comfortable with </a:t>
            </a:r>
            <a:r>
              <a:rPr lang="en-GB" sz="2400" kern="0" dirty="0">
                <a:solidFill>
                  <a:srgbClr val="0066CC"/>
                </a:solidFill>
                <a:effectLst/>
                <a:latin typeface="Montserrat" pitchFamily="2" charset="0"/>
                <a:ea typeface="Aptos" panose="020B0004020202020204" pitchFamily="34" charset="0"/>
                <a:cs typeface="BrandonGrotesque-Regular"/>
              </a:rPr>
              <a:t>numbers</a:t>
            </a:r>
            <a:r>
              <a:rPr lang="en-GB" sz="2400" kern="0" dirty="0">
                <a:solidFill>
                  <a:schemeClr val="tx1">
                    <a:lumMod val="75000"/>
                    <a:lumOff val="25000"/>
                  </a:schemeClr>
                </a:solidFill>
                <a:effectLst/>
                <a:latin typeface="Montserrat" pitchFamily="2" charset="0"/>
                <a:ea typeface="Aptos" panose="020B0004020202020204" pitchFamily="34" charset="0"/>
                <a:cs typeface="BrandonGrotesque-Regular"/>
              </a:rPr>
              <a:t>, be </a:t>
            </a:r>
            <a:r>
              <a:rPr lang="en-GB" sz="2400" kern="0" dirty="0">
                <a:solidFill>
                  <a:srgbClr val="0066CC"/>
                </a:solidFill>
                <a:effectLst/>
                <a:latin typeface="Montserrat" pitchFamily="2" charset="0"/>
                <a:ea typeface="Aptos" panose="020B0004020202020204" pitchFamily="34" charset="0"/>
                <a:cs typeface="BrandonGrotesque-Regular"/>
              </a:rPr>
              <a:t>meticulous</a:t>
            </a:r>
            <a:r>
              <a:rPr lang="en-GB" sz="2400" kern="0" dirty="0">
                <a:solidFill>
                  <a:schemeClr val="tx1">
                    <a:lumMod val="75000"/>
                    <a:lumOff val="25000"/>
                  </a:schemeClr>
                </a:solidFill>
                <a:effectLst/>
                <a:latin typeface="Montserrat" pitchFamily="2" charset="0"/>
                <a:ea typeface="Aptos" panose="020B0004020202020204" pitchFamily="34" charset="0"/>
                <a:cs typeface="BrandonGrotesque-Regular"/>
              </a:rPr>
              <a:t> and </a:t>
            </a:r>
            <a:r>
              <a:rPr lang="en-GB" sz="2400" kern="0" dirty="0">
                <a:solidFill>
                  <a:srgbClr val="0066CC"/>
                </a:solidFill>
                <a:effectLst/>
                <a:latin typeface="Montserrat" pitchFamily="2" charset="0"/>
                <a:ea typeface="Aptos" panose="020B0004020202020204" pitchFamily="34" charset="0"/>
                <a:cs typeface="BrandonGrotesque-Regular"/>
              </a:rPr>
              <a:t>precise</a:t>
            </a:r>
            <a:r>
              <a:rPr lang="en-GB" sz="2400" kern="0" dirty="0">
                <a:solidFill>
                  <a:schemeClr val="tx1">
                    <a:lumMod val="75000"/>
                    <a:lumOff val="25000"/>
                  </a:schemeClr>
                </a:solidFill>
                <a:effectLst/>
                <a:latin typeface="Montserrat" pitchFamily="2" charset="0"/>
                <a:ea typeface="Aptos" panose="020B0004020202020204" pitchFamily="34" charset="0"/>
                <a:cs typeface="BrandonGrotesque-Regular"/>
              </a:rPr>
              <a:t>, practise </a:t>
            </a:r>
            <a:r>
              <a:rPr lang="en-GB" sz="2400" kern="0" dirty="0">
                <a:solidFill>
                  <a:srgbClr val="0066CC"/>
                </a:solidFill>
                <a:effectLst/>
                <a:latin typeface="Montserrat" pitchFamily="2" charset="0"/>
                <a:ea typeface="Aptos" panose="020B0004020202020204" pitchFamily="34" charset="0"/>
                <a:cs typeface="BrandonGrotesque-Regular"/>
              </a:rPr>
              <a:t>clear </a:t>
            </a:r>
            <a:r>
              <a:rPr lang="en-GB" sz="2400" kern="0" dirty="0">
                <a:solidFill>
                  <a:schemeClr val="tx1">
                    <a:lumMod val="75000"/>
                    <a:lumOff val="25000"/>
                  </a:schemeClr>
                </a:solidFill>
                <a:effectLst/>
                <a:latin typeface="Montserrat" pitchFamily="2" charset="0"/>
                <a:ea typeface="Aptos" panose="020B0004020202020204" pitchFamily="34" charset="0"/>
                <a:cs typeface="BrandonGrotesque-Regular"/>
              </a:rPr>
              <a:t>and </a:t>
            </a:r>
            <a:r>
              <a:rPr lang="en-GB" sz="2400" kern="0" dirty="0">
                <a:solidFill>
                  <a:srgbClr val="0066CC"/>
                </a:solidFill>
                <a:effectLst/>
                <a:latin typeface="Montserrat" pitchFamily="2" charset="0"/>
                <a:ea typeface="Aptos" panose="020B0004020202020204" pitchFamily="34" charset="0"/>
                <a:cs typeface="BrandonGrotesque-Regular"/>
              </a:rPr>
              <a:t>concise writing</a:t>
            </a:r>
            <a:r>
              <a:rPr lang="en-GB" sz="2400" kern="0" dirty="0">
                <a:solidFill>
                  <a:schemeClr val="tx1">
                    <a:lumMod val="75000"/>
                    <a:lumOff val="25000"/>
                  </a:schemeClr>
                </a:solidFill>
                <a:effectLst/>
                <a:latin typeface="Montserrat" pitchFamily="2" charset="0"/>
                <a:ea typeface="Aptos" panose="020B0004020202020204" pitchFamily="34" charset="0"/>
                <a:cs typeface="BrandonGrotesque-Regular"/>
              </a:rPr>
              <a:t>, develop </a:t>
            </a:r>
            <a:r>
              <a:rPr lang="en-GB" sz="2400" kern="0" dirty="0">
                <a:solidFill>
                  <a:srgbClr val="0066CC"/>
                </a:solidFill>
                <a:effectLst/>
                <a:latin typeface="Montserrat" pitchFamily="2" charset="0"/>
                <a:ea typeface="Aptos" panose="020B0004020202020204" pitchFamily="34" charset="0"/>
                <a:cs typeface="BrandonGrotesque-Regular"/>
              </a:rPr>
              <a:t>soft skills</a:t>
            </a:r>
            <a:r>
              <a:rPr lang="en-GB" sz="2400" kern="0" dirty="0">
                <a:solidFill>
                  <a:schemeClr val="tx1">
                    <a:lumMod val="75000"/>
                    <a:lumOff val="25000"/>
                  </a:schemeClr>
                </a:solidFill>
                <a:effectLst/>
                <a:latin typeface="Montserrat" pitchFamily="2" charset="0"/>
                <a:ea typeface="Aptos" panose="020B0004020202020204" pitchFamily="34" charset="0"/>
                <a:cs typeface="BrandonGrotesque-Regular"/>
              </a:rPr>
              <a:t>, and stay up to date with </a:t>
            </a:r>
            <a:r>
              <a:rPr lang="en-GB" sz="2400" kern="0" dirty="0">
                <a:solidFill>
                  <a:srgbClr val="0066CC"/>
                </a:solidFill>
                <a:effectLst/>
                <a:latin typeface="Montserrat" pitchFamily="2" charset="0"/>
                <a:ea typeface="Aptos" panose="020B0004020202020204" pitchFamily="34" charset="0"/>
                <a:cs typeface="BrandonGrotesque-Regular"/>
              </a:rPr>
              <a:t>technology</a:t>
            </a:r>
            <a:r>
              <a:rPr lang="en-GB" sz="2400" kern="0" dirty="0">
                <a:solidFill>
                  <a:schemeClr val="tx1">
                    <a:lumMod val="75000"/>
                    <a:lumOff val="25000"/>
                  </a:schemeClr>
                </a:solidFill>
                <a:effectLst/>
                <a:latin typeface="Montserrat" pitchFamily="2" charset="0"/>
                <a:ea typeface="Aptos" panose="020B0004020202020204" pitchFamily="34" charset="0"/>
                <a:cs typeface="BrandonGrotesque-Regular"/>
              </a:rPr>
              <a:t>. </a:t>
            </a:r>
            <a:endParaRPr lang="en-GB" sz="2400" kern="0" dirty="0">
              <a:solidFill>
                <a:schemeClr val="tx1">
                  <a:lumMod val="75000"/>
                  <a:lumOff val="25000"/>
                </a:schemeClr>
              </a:solidFill>
              <a:latin typeface="Montserrat" pitchFamily="2" charset="0"/>
              <a:ea typeface="Aptos" panose="020B0004020202020204" pitchFamily="34" charset="0"/>
              <a:cs typeface="BrandonGrotesque-Regular"/>
            </a:endParaRPr>
          </a:p>
          <a:p>
            <a:endParaRPr lang="en-GB" sz="2400" kern="0" dirty="0">
              <a:solidFill>
                <a:schemeClr val="tx1">
                  <a:lumMod val="75000"/>
                  <a:lumOff val="25000"/>
                </a:schemeClr>
              </a:solidFill>
              <a:effectLst/>
              <a:latin typeface="Montserrat" pitchFamily="2" charset="0"/>
              <a:ea typeface="Aptos" panose="020B0004020202020204" pitchFamily="34" charset="0"/>
              <a:cs typeface="BrandonGrotesque-Regular"/>
            </a:endParaRPr>
          </a:p>
          <a:p>
            <a:r>
              <a:rPr lang="en-GB" sz="2400" kern="0" dirty="0">
                <a:solidFill>
                  <a:schemeClr val="tx1">
                    <a:lumMod val="75000"/>
                    <a:lumOff val="25000"/>
                  </a:schemeClr>
                </a:solidFill>
                <a:latin typeface="Montserrat" pitchFamily="2" charset="0"/>
                <a:ea typeface="Aptos" panose="020B0004020202020204" pitchFamily="34" charset="0"/>
                <a:cs typeface="BrandonGrotesque-Regular"/>
              </a:rPr>
              <a:t>S</a:t>
            </a:r>
            <a:r>
              <a:rPr lang="en-GB" sz="2400" kern="0" dirty="0">
                <a:solidFill>
                  <a:schemeClr val="tx1">
                    <a:lumMod val="75000"/>
                    <a:lumOff val="25000"/>
                  </a:schemeClr>
                </a:solidFill>
                <a:effectLst/>
                <a:latin typeface="Montserrat" pitchFamily="2" charset="0"/>
                <a:ea typeface="Aptos" panose="020B0004020202020204" pitchFamily="34" charset="0"/>
                <a:cs typeface="BrandonGrotesque-Regular"/>
              </a:rPr>
              <a:t>ubjects to study at school and beyond include </a:t>
            </a:r>
            <a:r>
              <a:rPr lang="en-GB" sz="2400" kern="0" dirty="0">
                <a:solidFill>
                  <a:srgbClr val="0066CC"/>
                </a:solidFill>
                <a:effectLst/>
                <a:latin typeface="Montserrat" pitchFamily="2" charset="0"/>
                <a:ea typeface="Aptos" panose="020B0004020202020204" pitchFamily="34" charset="0"/>
                <a:cs typeface="BrandonGrotesque-Regular"/>
              </a:rPr>
              <a:t>mathematics</a:t>
            </a:r>
            <a:r>
              <a:rPr lang="en-GB" sz="2400" kern="0" dirty="0">
                <a:solidFill>
                  <a:schemeClr val="tx1">
                    <a:lumMod val="75000"/>
                    <a:lumOff val="25000"/>
                  </a:schemeClr>
                </a:solidFill>
                <a:effectLst/>
                <a:latin typeface="Montserrat" pitchFamily="2" charset="0"/>
                <a:ea typeface="Aptos" panose="020B0004020202020204" pitchFamily="34" charset="0"/>
                <a:cs typeface="BrandonGrotesque-Regular"/>
              </a:rPr>
              <a:t>, </a:t>
            </a:r>
            <a:r>
              <a:rPr lang="en-GB" sz="2400" kern="0" dirty="0">
                <a:solidFill>
                  <a:srgbClr val="0066CC"/>
                </a:solidFill>
                <a:effectLst/>
                <a:latin typeface="Montserrat" pitchFamily="2" charset="0"/>
                <a:ea typeface="Aptos" panose="020B0004020202020204" pitchFamily="34" charset="0"/>
                <a:cs typeface="BrandonGrotesque-Regular"/>
              </a:rPr>
              <a:t>statistics</a:t>
            </a:r>
            <a:r>
              <a:rPr lang="en-GB" sz="2400" kern="0" dirty="0">
                <a:solidFill>
                  <a:schemeClr val="tx1">
                    <a:lumMod val="75000"/>
                    <a:lumOff val="25000"/>
                  </a:schemeClr>
                </a:solidFill>
                <a:effectLst/>
                <a:latin typeface="Montserrat" pitchFamily="2" charset="0"/>
                <a:ea typeface="Aptos" panose="020B0004020202020204" pitchFamily="34" charset="0"/>
                <a:cs typeface="BrandonGrotesque-Regular"/>
              </a:rPr>
              <a:t>, </a:t>
            </a:r>
            <a:r>
              <a:rPr lang="en-GB" sz="2400" kern="0" dirty="0">
                <a:solidFill>
                  <a:srgbClr val="0066CC"/>
                </a:solidFill>
                <a:effectLst/>
                <a:latin typeface="Montserrat" pitchFamily="2" charset="0"/>
                <a:ea typeface="Aptos" panose="020B0004020202020204" pitchFamily="34" charset="0"/>
                <a:cs typeface="BrandonGrotesque-Regular"/>
              </a:rPr>
              <a:t>language</a:t>
            </a:r>
            <a:r>
              <a:rPr lang="en-GB" sz="2400" kern="0" dirty="0">
                <a:solidFill>
                  <a:schemeClr val="tx1">
                    <a:lumMod val="75000"/>
                    <a:lumOff val="25000"/>
                  </a:schemeClr>
                </a:solidFill>
                <a:effectLst/>
                <a:latin typeface="Montserrat" pitchFamily="2" charset="0"/>
                <a:ea typeface="Aptos" panose="020B0004020202020204" pitchFamily="34" charset="0"/>
                <a:cs typeface="BrandonGrotesque-Regular"/>
              </a:rPr>
              <a:t> and </a:t>
            </a:r>
            <a:r>
              <a:rPr lang="en-GB" sz="2400" kern="0" dirty="0">
                <a:solidFill>
                  <a:srgbClr val="0066CC"/>
                </a:solidFill>
                <a:effectLst/>
                <a:latin typeface="Montserrat" pitchFamily="2" charset="0"/>
                <a:ea typeface="Aptos" panose="020B0004020202020204" pitchFamily="34" charset="0"/>
                <a:cs typeface="BrandonGrotesque-Regular"/>
              </a:rPr>
              <a:t>sciences</a:t>
            </a:r>
            <a:r>
              <a:rPr lang="en-GB" sz="2400" kern="0" dirty="0">
                <a:solidFill>
                  <a:schemeClr val="tx1">
                    <a:lumMod val="75000"/>
                    <a:lumOff val="25000"/>
                  </a:schemeClr>
                </a:solidFill>
                <a:effectLst/>
                <a:latin typeface="Montserrat" pitchFamily="2" charset="0"/>
                <a:ea typeface="Aptos" panose="020B0004020202020204" pitchFamily="34" charset="0"/>
                <a:cs typeface="BrandonGrotesque-Regular"/>
              </a:rPr>
              <a:t>.</a:t>
            </a:r>
            <a:endParaRPr lang="en-GB" sz="2400" kern="100" dirty="0">
              <a:solidFill>
                <a:schemeClr val="tx1">
                  <a:lumMod val="75000"/>
                  <a:lumOff val="25000"/>
                </a:schemeClr>
              </a:solidFill>
              <a:effectLst/>
              <a:latin typeface="Montserrat" pitchFamily="2" charset="0"/>
              <a:ea typeface="Aptos" panose="020B0004020202020204" pitchFamily="34" charset="0"/>
              <a:cs typeface="Arial" panose="020B0604020202020204" pitchFamily="34" charset="0"/>
            </a:endParaRPr>
          </a:p>
          <a:p>
            <a:r>
              <a:rPr lang="en-GB" sz="2400" kern="0" dirty="0">
                <a:solidFill>
                  <a:schemeClr val="tx1">
                    <a:lumMod val="75000"/>
                    <a:lumOff val="25000"/>
                  </a:schemeClr>
                </a:solidFill>
                <a:effectLst/>
                <a:latin typeface="Montserrat" pitchFamily="2" charset="0"/>
                <a:ea typeface="Aptos" panose="020B0004020202020204" pitchFamily="34" charset="0"/>
                <a:cs typeface="BrandonGrotesque-Regular"/>
              </a:rPr>
              <a:t> </a:t>
            </a:r>
            <a:endParaRPr lang="en-GB" sz="2400" kern="100" dirty="0">
              <a:solidFill>
                <a:schemeClr val="tx1">
                  <a:lumMod val="75000"/>
                  <a:lumOff val="25000"/>
                </a:schemeClr>
              </a:solidFill>
              <a:effectLst/>
              <a:latin typeface="Montserrat" pitchFamily="2" charset="0"/>
              <a:ea typeface="Aptos" panose="020B0004020202020204" pitchFamily="34" charset="0"/>
              <a:cs typeface="Arial" panose="020B0604020202020204" pitchFamily="34" charset="0"/>
            </a:endParaRPr>
          </a:p>
          <a:p>
            <a:r>
              <a:rPr lang="en-GB" sz="2400" b="1" kern="0" dirty="0">
                <a:solidFill>
                  <a:schemeClr val="tx1">
                    <a:lumMod val="75000"/>
                    <a:lumOff val="25000"/>
                  </a:schemeClr>
                </a:solidFill>
                <a:effectLst/>
                <a:latin typeface="Montserrat" pitchFamily="2" charset="0"/>
                <a:ea typeface="Aptos" panose="020B0004020202020204" pitchFamily="34" charset="0"/>
                <a:cs typeface="BrandonGrotesque-Regular"/>
              </a:rPr>
              <a:t>For accounting practice</a:t>
            </a:r>
            <a:r>
              <a:rPr lang="en-GB" sz="2400" kern="0" dirty="0">
                <a:solidFill>
                  <a:schemeClr val="tx1">
                    <a:lumMod val="75000"/>
                    <a:lumOff val="25000"/>
                  </a:schemeClr>
                </a:solidFill>
                <a:effectLst/>
                <a:latin typeface="Montserrat" pitchFamily="2" charset="0"/>
                <a:ea typeface="Aptos" panose="020B0004020202020204" pitchFamily="34" charset="0"/>
                <a:cs typeface="BrandonGrotesque-Regular"/>
              </a:rPr>
              <a:t>, a professional licence in chartered (public) accountancy is needed. At university, a bachelor’s degree in business with a major in accounting can be helpful but not necessary. A bachelor’s degree in any discipline can be a starting point for someone to pursue a career in accounting, as long as they complete a certain number of credit-hours of accounting-related coursework and pass the professional licensing exam.</a:t>
            </a:r>
            <a:endParaRPr lang="en-GB" sz="2400" kern="100" dirty="0">
              <a:solidFill>
                <a:schemeClr val="tx1">
                  <a:lumMod val="75000"/>
                  <a:lumOff val="25000"/>
                </a:schemeClr>
              </a:solidFill>
              <a:effectLst/>
              <a:latin typeface="Montserrat" pitchFamily="2" charset="0"/>
              <a:ea typeface="Aptos" panose="020B0004020202020204" pitchFamily="34" charset="0"/>
              <a:cs typeface="Arial" panose="020B0604020202020204" pitchFamily="34" charset="0"/>
            </a:endParaRPr>
          </a:p>
          <a:p>
            <a:r>
              <a:rPr lang="en-GB" sz="2400" kern="0" dirty="0">
                <a:solidFill>
                  <a:schemeClr val="tx1">
                    <a:lumMod val="75000"/>
                    <a:lumOff val="25000"/>
                  </a:schemeClr>
                </a:solidFill>
                <a:effectLst/>
                <a:latin typeface="Montserrat" pitchFamily="2" charset="0"/>
                <a:ea typeface="Aptos" panose="020B0004020202020204" pitchFamily="34" charset="0"/>
                <a:cs typeface="BrandonGrotesque-Regular"/>
              </a:rPr>
              <a:t> </a:t>
            </a:r>
            <a:endParaRPr lang="en-GB" sz="2400" kern="100" dirty="0">
              <a:solidFill>
                <a:schemeClr val="tx1">
                  <a:lumMod val="75000"/>
                  <a:lumOff val="25000"/>
                </a:schemeClr>
              </a:solidFill>
              <a:effectLst/>
              <a:latin typeface="Montserrat" pitchFamily="2" charset="0"/>
              <a:ea typeface="Aptos" panose="020B0004020202020204" pitchFamily="34" charset="0"/>
              <a:cs typeface="Arial" panose="020B0604020202020204" pitchFamily="34" charset="0"/>
            </a:endParaRPr>
          </a:p>
          <a:p>
            <a:r>
              <a:rPr lang="en-GB" sz="2400" b="1" kern="0" dirty="0">
                <a:solidFill>
                  <a:schemeClr val="tx1">
                    <a:lumMod val="75000"/>
                    <a:lumOff val="25000"/>
                  </a:schemeClr>
                </a:solidFill>
                <a:effectLst/>
                <a:latin typeface="Montserrat" pitchFamily="2" charset="0"/>
                <a:ea typeface="Aptos" panose="020B0004020202020204" pitchFamily="34" charset="0"/>
                <a:cs typeface="BrandonGrotesque-Regular"/>
              </a:rPr>
              <a:t>For accounting research</a:t>
            </a:r>
            <a:r>
              <a:rPr lang="en-GB" sz="2400" kern="0" dirty="0">
                <a:solidFill>
                  <a:schemeClr val="tx1">
                    <a:lumMod val="75000"/>
                    <a:lumOff val="25000"/>
                  </a:schemeClr>
                </a:solidFill>
                <a:effectLst/>
                <a:latin typeface="Montserrat" pitchFamily="2" charset="0"/>
                <a:ea typeface="Aptos" panose="020B0004020202020204" pitchFamily="34" charset="0"/>
                <a:cs typeface="BrandonGrotesque-Regular"/>
              </a:rPr>
              <a:t>, a licence is not needed; rather, a PhD in accounting is the right qualification. A bachelor’s degree in any discipline, including business, economics, engineering, mathematics and science, can be useful.</a:t>
            </a:r>
            <a:endParaRPr lang="en-GB" sz="2400" kern="100" dirty="0">
              <a:solidFill>
                <a:schemeClr val="tx1">
                  <a:lumMod val="75000"/>
                  <a:lumOff val="25000"/>
                </a:schemeClr>
              </a:solidFill>
              <a:effectLst/>
              <a:latin typeface="Montserrat" pitchFamily="2" charset="0"/>
              <a:ea typeface="Aptos" panose="020B000402020202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1177969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2" end="2"/>
                                            </p:txEl>
                                          </p:spTgt>
                                        </p:tgtEl>
                                        <p:attrNameLst>
                                          <p:attrName>style.visibility</p:attrName>
                                        </p:attrNameLst>
                                      </p:cBhvr>
                                      <p:to>
                                        <p:strVal val="visible"/>
                                      </p:to>
                                    </p:set>
                                    <p:animEffect transition="in" filter="fade">
                                      <p:cBhvr>
                                        <p:cTn id="14" dur="1000"/>
                                        <p:tgtEl>
                                          <p:spTgt spid="9">
                                            <p:txEl>
                                              <p:pRg st="2" end="2"/>
                                            </p:txEl>
                                          </p:spTgt>
                                        </p:tgtEl>
                                      </p:cBhvr>
                                    </p:animEffect>
                                    <p:anim calcmode="lin" valueType="num">
                                      <p:cBhvr>
                                        <p:cTn id="15"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xEl>
                                              <p:pRg st="4" end="4"/>
                                            </p:txEl>
                                          </p:spTgt>
                                        </p:tgtEl>
                                        <p:attrNameLst>
                                          <p:attrName>style.visibility</p:attrName>
                                        </p:attrNameLst>
                                      </p:cBhvr>
                                      <p:to>
                                        <p:strVal val="visible"/>
                                      </p:to>
                                    </p:set>
                                    <p:animEffect transition="in" filter="fade">
                                      <p:cBhvr>
                                        <p:cTn id="21" dur="1000"/>
                                        <p:tgtEl>
                                          <p:spTgt spid="9">
                                            <p:txEl>
                                              <p:pRg st="4" end="4"/>
                                            </p:txEl>
                                          </p:spTgt>
                                        </p:tgtEl>
                                      </p:cBhvr>
                                    </p:animEffect>
                                    <p:anim calcmode="lin" valueType="num">
                                      <p:cBhvr>
                                        <p:cTn id="22"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xEl>
                                              <p:pRg st="6" end="6"/>
                                            </p:txEl>
                                          </p:spTgt>
                                        </p:tgtEl>
                                        <p:attrNameLst>
                                          <p:attrName>style.visibility</p:attrName>
                                        </p:attrNameLst>
                                      </p:cBhvr>
                                      <p:to>
                                        <p:strVal val="visible"/>
                                      </p:to>
                                    </p:set>
                                    <p:animEffect transition="in" filter="fade">
                                      <p:cBhvr>
                                        <p:cTn id="28" dur="1000"/>
                                        <p:tgtEl>
                                          <p:spTgt spid="9">
                                            <p:txEl>
                                              <p:pRg st="6" end="6"/>
                                            </p:txEl>
                                          </p:spTgt>
                                        </p:tgtEl>
                                      </p:cBhvr>
                                    </p:animEffect>
                                    <p:anim calcmode="lin" valueType="num">
                                      <p:cBhvr>
                                        <p:cTn id="29" dur="1000" fill="hold"/>
                                        <p:tgtEl>
                                          <p:spTgt spid="9">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9">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2">
            <a:extLst>
              <a:ext uri="{FF2B5EF4-FFF2-40B4-BE49-F238E27FC236}">
                <a16:creationId xmlns:a16="http://schemas.microsoft.com/office/drawing/2014/main" id="{BD015778-B946-5731-1861-31782CE68AA3}"/>
              </a:ext>
            </a:extLst>
          </p:cNvPr>
          <p:cNvGrpSpPr>
            <a:grpSpLocks noChangeAspect="1"/>
          </p:cNvGrpSpPr>
          <p:nvPr/>
        </p:nvGrpSpPr>
        <p:grpSpPr>
          <a:xfrm>
            <a:off x="11658601" y="1581257"/>
            <a:ext cx="6423268" cy="6153043"/>
            <a:chOff x="0" y="0"/>
            <a:chExt cx="6362700" cy="6575666"/>
          </a:xfrm>
        </p:grpSpPr>
        <p:sp>
          <p:nvSpPr>
            <p:cNvPr id="14" name="Freeform 3">
              <a:extLst>
                <a:ext uri="{FF2B5EF4-FFF2-40B4-BE49-F238E27FC236}">
                  <a16:creationId xmlns:a16="http://schemas.microsoft.com/office/drawing/2014/main" id="{3121BCEE-4795-9CF1-677D-690670F659ED}"/>
                </a:ext>
              </a:extLst>
            </p:cNvPr>
            <p:cNvSpPr/>
            <p:nvPr/>
          </p:nvSpPr>
          <p:spPr>
            <a:xfrm>
              <a:off x="6350" y="6350"/>
              <a:ext cx="6350012" cy="6562979"/>
            </a:xfrm>
            <a:custGeom>
              <a:avLst/>
              <a:gdLst/>
              <a:ahLst/>
              <a:cxnLst/>
              <a:rect l="l" t="t" r="r" b="b"/>
              <a:pathLst>
                <a:path w="6350012" h="6562979">
                  <a:moveTo>
                    <a:pt x="6350000" y="5480583"/>
                  </a:moveTo>
                  <a:cubicBezTo>
                    <a:pt x="6350000" y="6078372"/>
                    <a:pt x="5865419" y="6562979"/>
                    <a:pt x="5267617" y="6562979"/>
                  </a:cubicBezTo>
                  <a:lnTo>
                    <a:pt x="1082383" y="6562979"/>
                  </a:lnTo>
                  <a:cubicBezTo>
                    <a:pt x="484594" y="6562979"/>
                    <a:pt x="0" y="6078385"/>
                    <a:pt x="0" y="5480583"/>
                  </a:cubicBezTo>
                  <a:lnTo>
                    <a:pt x="0" y="1082383"/>
                  </a:lnTo>
                  <a:cubicBezTo>
                    <a:pt x="0" y="484594"/>
                    <a:pt x="484581" y="0"/>
                    <a:pt x="1082383" y="0"/>
                  </a:cubicBezTo>
                  <a:lnTo>
                    <a:pt x="5267630" y="0"/>
                  </a:lnTo>
                  <a:cubicBezTo>
                    <a:pt x="5865419" y="0"/>
                    <a:pt x="6350012" y="484594"/>
                    <a:pt x="6350012" y="1082383"/>
                  </a:cubicBezTo>
                  <a:lnTo>
                    <a:pt x="6350012" y="5480583"/>
                  </a:lnTo>
                  <a:close/>
                </a:path>
              </a:pathLst>
            </a:custGeom>
            <a:solidFill>
              <a:srgbClr val="E7328A"/>
            </a:solidFill>
            <a:ln w="12700">
              <a:noFill/>
            </a:ln>
          </p:spPr>
          <p:txBody>
            <a:bodyPr/>
            <a:lstStyle/>
            <a:p>
              <a:endParaRPr lang="en-GB"/>
            </a:p>
          </p:txBody>
        </p:sp>
      </p:grpSp>
      <p:grpSp>
        <p:nvGrpSpPr>
          <p:cNvPr id="4" name="Group 4"/>
          <p:cNvGrpSpPr/>
          <p:nvPr/>
        </p:nvGrpSpPr>
        <p:grpSpPr>
          <a:xfrm rot="-5400000">
            <a:off x="11468100" y="3467100"/>
            <a:ext cx="10287000" cy="3352800"/>
            <a:chOff x="0" y="0"/>
            <a:chExt cx="3130550" cy="2152833"/>
          </a:xfrm>
        </p:grpSpPr>
        <p:sp>
          <p:nvSpPr>
            <p:cNvPr id="5" name="Freeform 5"/>
            <p:cNvSpPr/>
            <p:nvPr/>
          </p:nvSpPr>
          <p:spPr>
            <a:xfrm>
              <a:off x="0" y="0"/>
              <a:ext cx="3130550" cy="2152833"/>
            </a:xfrm>
            <a:custGeom>
              <a:avLst/>
              <a:gdLst/>
              <a:ahLst/>
              <a:cxnLst/>
              <a:rect l="l" t="t" r="r" b="b"/>
              <a:pathLst>
                <a:path w="3130550" h="2152833">
                  <a:moveTo>
                    <a:pt x="0" y="1123950"/>
                  </a:moveTo>
                  <a:lnTo>
                    <a:pt x="0" y="2152833"/>
                  </a:lnTo>
                  <a:lnTo>
                    <a:pt x="3130550" y="2152833"/>
                  </a:lnTo>
                  <a:lnTo>
                    <a:pt x="3130550" y="0"/>
                  </a:lnTo>
                  <a:close/>
                </a:path>
              </a:pathLst>
            </a:custGeom>
            <a:solidFill>
              <a:srgbClr val="B76CA9"/>
            </a:solidFill>
          </p:spPr>
          <p:txBody>
            <a:bodyPr/>
            <a:lstStyle/>
            <a:p>
              <a:endParaRPr lang="en-GB"/>
            </a:p>
          </p:txBody>
        </p:sp>
      </p:grpSp>
      <p:sp>
        <p:nvSpPr>
          <p:cNvPr id="8" name="TextBox 8"/>
          <p:cNvSpPr txBox="1"/>
          <p:nvPr/>
        </p:nvSpPr>
        <p:spPr>
          <a:xfrm>
            <a:off x="848033" y="904965"/>
            <a:ext cx="9324207" cy="682879"/>
          </a:xfrm>
          <a:prstGeom prst="rect">
            <a:avLst/>
          </a:prstGeom>
        </p:spPr>
        <p:txBody>
          <a:bodyPr lIns="0" tIns="0" rIns="0" bIns="0" rtlCol="0" anchor="t">
            <a:spAutoFit/>
          </a:bodyPr>
          <a:lstStyle/>
          <a:p>
            <a:pPr>
              <a:lnSpc>
                <a:spcPct val="107000"/>
              </a:lnSpc>
              <a:spcAft>
                <a:spcPts val="800"/>
              </a:spcAft>
            </a:pPr>
            <a:r>
              <a:rPr lang="en-GB" sz="4400" kern="0">
                <a:solidFill>
                  <a:schemeClr val="tx1">
                    <a:lumMod val="75000"/>
                    <a:lumOff val="25000"/>
                  </a:schemeClr>
                </a:solidFill>
                <a:effectLst/>
                <a:latin typeface="Montserrat" pitchFamily="2" charset="0"/>
                <a:ea typeface="Aptos" panose="020B0004020202020204" pitchFamily="34" charset="0"/>
                <a:cs typeface="Montserrat-Black"/>
              </a:rPr>
              <a:t>Explore careers in a</a:t>
            </a:r>
            <a:r>
              <a:rPr lang="en-GB" sz="4400" kern="0">
                <a:solidFill>
                  <a:schemeClr val="tx1">
                    <a:lumMod val="75000"/>
                    <a:lumOff val="25000"/>
                  </a:schemeClr>
                </a:solidFill>
                <a:effectLst/>
                <a:latin typeface="Montserrat" pitchFamily="2" charset="0"/>
                <a:ea typeface="Aptos" panose="020B0004020202020204" pitchFamily="34" charset="0"/>
                <a:cs typeface="Montserrat-Italic"/>
              </a:rPr>
              <a:t>ccounting</a:t>
            </a:r>
            <a:endParaRPr lang="en-GB" sz="4400" kern="100">
              <a:solidFill>
                <a:schemeClr val="tx1">
                  <a:lumMod val="75000"/>
                  <a:lumOff val="25000"/>
                </a:schemeClr>
              </a:solidFill>
              <a:effectLst/>
              <a:latin typeface="Montserrat" pitchFamily="2" charset="0"/>
              <a:ea typeface="Aptos" panose="020B0004020202020204" pitchFamily="34" charset="0"/>
              <a:cs typeface="Arial" panose="020B0604020202020204" pitchFamily="34" charset="0"/>
            </a:endParaRPr>
          </a:p>
        </p:txBody>
      </p:sp>
      <p:sp>
        <p:nvSpPr>
          <p:cNvPr id="10" name="TextBox 10"/>
          <p:cNvSpPr txBox="1"/>
          <p:nvPr/>
        </p:nvSpPr>
        <p:spPr>
          <a:xfrm>
            <a:off x="848033" y="9279377"/>
            <a:ext cx="4979916" cy="284693"/>
          </a:xfrm>
          <a:prstGeom prst="rect">
            <a:avLst/>
          </a:prstGeom>
        </p:spPr>
        <p:txBody>
          <a:bodyPr lIns="0" tIns="0" rIns="0" bIns="0" rtlCol="0" anchor="t">
            <a:spAutoFit/>
          </a:bodyPr>
          <a:lstStyle/>
          <a:p>
            <a:pPr>
              <a:lnSpc>
                <a:spcPts val="2380"/>
              </a:lnSpc>
            </a:pPr>
            <a:r>
              <a:rPr lang="en-US" sz="1700">
                <a:solidFill>
                  <a:srgbClr val="474B4F"/>
                </a:solidFill>
                <a:latin typeface="Montserrat Semi-Bold"/>
              </a:rPr>
              <a:t>12       </a:t>
            </a:r>
            <a:r>
              <a:rPr lang="en-US" sz="1700">
                <a:solidFill>
                  <a:srgbClr val="474B4F"/>
                </a:solidFill>
                <a:latin typeface="Montserrat Semi-Bold Bold"/>
              </a:rPr>
              <a:t>futurumcareers.com</a:t>
            </a:r>
          </a:p>
        </p:txBody>
      </p:sp>
      <p:sp>
        <p:nvSpPr>
          <p:cNvPr id="12" name="TextBox 11">
            <a:extLst>
              <a:ext uri="{FF2B5EF4-FFF2-40B4-BE49-F238E27FC236}">
                <a16:creationId xmlns:a16="http://schemas.microsoft.com/office/drawing/2014/main" id="{6719D88E-97C3-06C0-4759-59921CBA148F}"/>
              </a:ext>
            </a:extLst>
          </p:cNvPr>
          <p:cNvSpPr txBox="1"/>
          <p:nvPr/>
        </p:nvSpPr>
        <p:spPr>
          <a:xfrm>
            <a:off x="838201" y="2581556"/>
            <a:ext cx="9324206" cy="768287"/>
          </a:xfrm>
          <a:prstGeom prst="rect">
            <a:avLst/>
          </a:prstGeom>
          <a:noFill/>
        </p:spPr>
        <p:txBody>
          <a:bodyPr wrap="square" rtlCol="0">
            <a:spAutoFit/>
          </a:bodyPr>
          <a:lstStyle/>
          <a:p>
            <a:pPr>
              <a:lnSpc>
                <a:spcPct val="107000"/>
              </a:lnSpc>
              <a:spcAft>
                <a:spcPts val="800"/>
              </a:spcAft>
            </a:pPr>
            <a:endParaRPr lang="en-GB" sz="1800" kern="100">
              <a:effectLst/>
              <a:latin typeface="Aptos" panose="020B0004020202020204" pitchFamily="34" charset="0"/>
              <a:ea typeface="Aptos" panose="020B0004020202020204" pitchFamily="34" charset="0"/>
              <a:cs typeface="Arial" panose="020B0604020202020204" pitchFamily="34" charset="0"/>
            </a:endParaRPr>
          </a:p>
          <a:p>
            <a:endParaRPr lang="en-GB"/>
          </a:p>
        </p:txBody>
      </p:sp>
      <p:sp>
        <p:nvSpPr>
          <p:cNvPr id="9" name="TextBox 8">
            <a:extLst>
              <a:ext uri="{FF2B5EF4-FFF2-40B4-BE49-F238E27FC236}">
                <a16:creationId xmlns:a16="http://schemas.microsoft.com/office/drawing/2014/main" id="{1AEDCBAD-A299-0E71-0947-A86288CD0DF9}"/>
              </a:ext>
            </a:extLst>
          </p:cNvPr>
          <p:cNvSpPr txBox="1"/>
          <p:nvPr/>
        </p:nvSpPr>
        <p:spPr>
          <a:xfrm>
            <a:off x="755732" y="2545914"/>
            <a:ext cx="10505767" cy="4801314"/>
          </a:xfrm>
          <a:prstGeom prst="rect">
            <a:avLst/>
          </a:prstGeom>
          <a:noFill/>
        </p:spPr>
        <p:txBody>
          <a:bodyPr wrap="square" rtlCol="0">
            <a:spAutoFit/>
          </a:bodyPr>
          <a:lstStyle/>
          <a:p>
            <a:r>
              <a:rPr lang="en-GB" sz="2400" kern="0" dirty="0">
                <a:solidFill>
                  <a:schemeClr val="tx1">
                    <a:lumMod val="75000"/>
                    <a:lumOff val="25000"/>
                  </a:schemeClr>
                </a:solidFill>
                <a:effectLst/>
                <a:latin typeface="Montserrat" pitchFamily="2" charset="0"/>
                <a:ea typeface="Aptos" panose="020B0004020202020204" pitchFamily="34" charset="0"/>
                <a:cs typeface="BrandonGrotesque-Regular"/>
              </a:rPr>
              <a:t>The University of Alberta has a wide variety of outreach initiatives, which you can learn about in </a:t>
            </a:r>
            <a:r>
              <a:rPr lang="en-GB" sz="2400" kern="0" dirty="0">
                <a:solidFill>
                  <a:srgbClr val="0066CC"/>
                </a:solidFill>
                <a:effectLst/>
                <a:latin typeface="Montserrat" pitchFamily="2" charset="0"/>
                <a:ea typeface="Aptos" panose="020B0004020202020204" pitchFamily="34" charset="0"/>
                <a:cs typeface="BrandonGrotesque-Regular"/>
                <a:hlinkClick r:id="rId2">
                  <a:extLst>
                    <a:ext uri="{A12FA001-AC4F-418D-AE19-62706E023703}">
                      <ahyp:hlinkClr xmlns:ahyp="http://schemas.microsoft.com/office/drawing/2018/hyperlinkcolor" val="tx"/>
                    </a:ext>
                  </a:extLst>
                </a:hlinkClick>
              </a:rPr>
              <a:t>this report</a:t>
            </a:r>
            <a:r>
              <a:rPr lang="en-GB" sz="2400" kern="0" dirty="0">
                <a:solidFill>
                  <a:schemeClr val="tx1">
                    <a:lumMod val="75000"/>
                    <a:lumOff val="25000"/>
                  </a:schemeClr>
                </a:solidFill>
                <a:effectLst/>
                <a:latin typeface="Montserrat" pitchFamily="2" charset="0"/>
                <a:ea typeface="Aptos" panose="020B0004020202020204" pitchFamily="34" charset="0"/>
                <a:cs typeface="BrandonGrotesque-Regular"/>
              </a:rPr>
              <a:t>.</a:t>
            </a:r>
          </a:p>
          <a:p>
            <a:endParaRPr lang="en-GB" sz="2400" kern="0" dirty="0">
              <a:solidFill>
                <a:schemeClr val="tx1">
                  <a:lumMod val="75000"/>
                  <a:lumOff val="25000"/>
                </a:schemeClr>
              </a:solidFill>
              <a:effectLst/>
              <a:latin typeface="Montserrat" pitchFamily="2" charset="0"/>
              <a:ea typeface="Aptos" panose="020B0004020202020204" pitchFamily="34" charset="0"/>
              <a:cs typeface="BrandonGrotesque-Regular"/>
            </a:endParaRPr>
          </a:p>
          <a:p>
            <a:r>
              <a:rPr lang="en-GB" sz="2400" kern="0" dirty="0">
                <a:solidFill>
                  <a:schemeClr val="tx1">
                    <a:lumMod val="75000"/>
                    <a:lumOff val="25000"/>
                  </a:schemeClr>
                </a:solidFill>
                <a:effectLst/>
                <a:latin typeface="Montserrat" pitchFamily="2" charset="0"/>
                <a:ea typeface="Aptos" panose="020B0004020202020204" pitchFamily="34" charset="0"/>
                <a:cs typeface="BrandonGrotesque-Regular"/>
              </a:rPr>
              <a:t>You can also learn more about the </a:t>
            </a:r>
            <a:r>
              <a:rPr lang="en-GB" sz="2400" kern="0" dirty="0">
                <a:solidFill>
                  <a:srgbClr val="0066CC"/>
                </a:solidFill>
                <a:effectLst/>
                <a:latin typeface="Montserrat" pitchFamily="2" charset="0"/>
                <a:ea typeface="Aptos" panose="020B0004020202020204" pitchFamily="34" charset="0"/>
                <a:cs typeface="BrandonGrotesque-Regular"/>
                <a:hlinkClick r:id="rId3">
                  <a:extLst>
                    <a:ext uri="{A12FA001-AC4F-418D-AE19-62706E023703}">
                      <ahyp:hlinkClr xmlns:ahyp="http://schemas.microsoft.com/office/drawing/2018/hyperlinkcolor" val="tx"/>
                    </a:ext>
                  </a:extLst>
                </a:hlinkClick>
              </a:rPr>
              <a:t>Department of Accounting and Business Analytics</a:t>
            </a:r>
            <a:r>
              <a:rPr lang="en-GB" sz="2400" kern="0" dirty="0">
                <a:solidFill>
                  <a:schemeClr val="tx1">
                    <a:lumMod val="75000"/>
                    <a:lumOff val="25000"/>
                  </a:schemeClr>
                </a:solidFill>
                <a:effectLst/>
                <a:latin typeface="Montserrat" pitchFamily="2" charset="0"/>
                <a:ea typeface="Aptos" panose="020B0004020202020204" pitchFamily="34" charset="0"/>
                <a:cs typeface="BrandonGrotesque-Regular"/>
              </a:rPr>
              <a:t>, where Sanjay works.  </a:t>
            </a:r>
          </a:p>
          <a:p>
            <a:endParaRPr lang="en-GB" sz="2400" kern="100" dirty="0">
              <a:solidFill>
                <a:schemeClr val="tx1">
                  <a:lumMod val="75000"/>
                  <a:lumOff val="25000"/>
                </a:schemeClr>
              </a:solidFill>
              <a:effectLst/>
              <a:latin typeface="Montserrat" pitchFamily="2" charset="0"/>
              <a:ea typeface="Aptos" panose="020B0004020202020204" pitchFamily="34" charset="0"/>
              <a:cs typeface="Arial" panose="020B0604020202020204" pitchFamily="34" charset="0"/>
            </a:endParaRPr>
          </a:p>
          <a:p>
            <a:r>
              <a:rPr lang="en-GB" sz="2400" kern="0" dirty="0">
                <a:solidFill>
                  <a:srgbClr val="0066CC"/>
                </a:solidFill>
                <a:effectLst/>
                <a:latin typeface="Montserrat" pitchFamily="2" charset="0"/>
                <a:ea typeface="Aptos" panose="020B0004020202020204" pitchFamily="34" charset="0"/>
                <a:cs typeface="BrandonGrotesque-Regular"/>
                <a:hlinkClick r:id="rId4">
                  <a:extLst>
                    <a:ext uri="{A12FA001-AC4F-418D-AE19-62706E023703}">
                      <ahyp:hlinkClr xmlns:ahyp="http://schemas.microsoft.com/office/drawing/2018/hyperlinkcolor" val="tx"/>
                    </a:ext>
                  </a:extLst>
                </a:hlinkClick>
              </a:rPr>
              <a:t>CPA Alberta</a:t>
            </a:r>
            <a:r>
              <a:rPr lang="en-GB" sz="2400" kern="0" dirty="0">
                <a:solidFill>
                  <a:srgbClr val="0066CC"/>
                </a:solidFill>
                <a:effectLst/>
                <a:latin typeface="Montserrat" pitchFamily="2" charset="0"/>
                <a:ea typeface="Aptos" panose="020B0004020202020204" pitchFamily="34" charset="0"/>
                <a:cs typeface="BrandonGrotesque-Regular"/>
              </a:rPr>
              <a:t> </a:t>
            </a:r>
            <a:r>
              <a:rPr lang="en-GB" sz="2400" kern="0" dirty="0">
                <a:solidFill>
                  <a:schemeClr val="tx1">
                    <a:lumMod val="75000"/>
                    <a:lumOff val="25000"/>
                  </a:schemeClr>
                </a:solidFill>
                <a:effectLst/>
                <a:latin typeface="Montserrat" pitchFamily="2" charset="0"/>
                <a:ea typeface="Aptos" panose="020B0004020202020204" pitchFamily="34" charset="0"/>
                <a:cs typeface="BrandonGrotesque-Regular"/>
              </a:rPr>
              <a:t>and </a:t>
            </a:r>
            <a:r>
              <a:rPr lang="en-GB" sz="2400" kern="0" dirty="0">
                <a:solidFill>
                  <a:srgbClr val="0066CC"/>
                </a:solidFill>
                <a:effectLst/>
                <a:latin typeface="Montserrat" pitchFamily="2" charset="0"/>
                <a:ea typeface="Aptos" panose="020B0004020202020204" pitchFamily="34" charset="0"/>
                <a:cs typeface="BrandonGrotesque-Regular"/>
                <a:hlinkClick r:id="rId5">
                  <a:extLst>
                    <a:ext uri="{A12FA001-AC4F-418D-AE19-62706E023703}">
                      <ahyp:hlinkClr xmlns:ahyp="http://schemas.microsoft.com/office/drawing/2018/hyperlinkcolor" val="tx"/>
                    </a:ext>
                  </a:extLst>
                </a:hlinkClick>
              </a:rPr>
              <a:t>CPA Ontario</a:t>
            </a:r>
            <a:r>
              <a:rPr lang="en-GB" sz="2400" b="1" kern="0" dirty="0">
                <a:solidFill>
                  <a:srgbClr val="0066CC"/>
                </a:solidFill>
                <a:effectLst/>
                <a:latin typeface="Montserrat" pitchFamily="2" charset="0"/>
                <a:ea typeface="Aptos" panose="020B0004020202020204" pitchFamily="34" charset="0"/>
                <a:cs typeface="BrandonGrotesque-Bold"/>
              </a:rPr>
              <a:t> </a:t>
            </a:r>
            <a:r>
              <a:rPr lang="en-GB" sz="2400" kern="0" dirty="0">
                <a:solidFill>
                  <a:schemeClr val="tx1">
                    <a:lumMod val="75000"/>
                    <a:lumOff val="25000"/>
                  </a:schemeClr>
                </a:solidFill>
                <a:effectLst/>
                <a:latin typeface="Montserrat" pitchFamily="2" charset="0"/>
                <a:ea typeface="Aptos" panose="020B0004020202020204" pitchFamily="34" charset="0"/>
                <a:cs typeface="BrandonGrotesque-Regular"/>
              </a:rPr>
              <a:t>provide information for high school</a:t>
            </a:r>
            <a:r>
              <a:rPr lang="en-GB" sz="2400" b="1" kern="0" dirty="0">
                <a:solidFill>
                  <a:schemeClr val="tx1">
                    <a:lumMod val="75000"/>
                    <a:lumOff val="25000"/>
                  </a:schemeClr>
                </a:solidFill>
                <a:effectLst/>
                <a:latin typeface="Montserrat" pitchFamily="2" charset="0"/>
                <a:ea typeface="Aptos" panose="020B0004020202020204" pitchFamily="34" charset="0"/>
                <a:cs typeface="BrandonGrotesque-Bold"/>
              </a:rPr>
              <a:t> </a:t>
            </a:r>
            <a:r>
              <a:rPr lang="en-GB" sz="2400" kern="0" dirty="0">
                <a:solidFill>
                  <a:schemeClr val="tx1">
                    <a:lumMod val="75000"/>
                    <a:lumOff val="25000"/>
                  </a:schemeClr>
                </a:solidFill>
                <a:effectLst/>
                <a:latin typeface="Montserrat" pitchFamily="2" charset="0"/>
                <a:ea typeface="Aptos" panose="020B0004020202020204" pitchFamily="34" charset="0"/>
                <a:cs typeface="BrandonGrotesque-Regular"/>
              </a:rPr>
              <a:t>students about careers in chartered accountancy</a:t>
            </a:r>
            <a:r>
              <a:rPr lang="en-GB" sz="2400" b="1" kern="0" dirty="0">
                <a:solidFill>
                  <a:schemeClr val="tx1">
                    <a:lumMod val="75000"/>
                    <a:lumOff val="25000"/>
                  </a:schemeClr>
                </a:solidFill>
                <a:effectLst/>
                <a:latin typeface="Montserrat" pitchFamily="2" charset="0"/>
                <a:ea typeface="Aptos" panose="020B0004020202020204" pitchFamily="34" charset="0"/>
                <a:cs typeface="BrandonGrotesque-Bold"/>
              </a:rPr>
              <a:t> </a:t>
            </a:r>
            <a:r>
              <a:rPr lang="en-GB" sz="2400" kern="0" dirty="0">
                <a:solidFill>
                  <a:schemeClr val="tx1">
                    <a:lumMod val="75000"/>
                    <a:lumOff val="25000"/>
                  </a:schemeClr>
                </a:solidFill>
                <a:effectLst/>
                <a:latin typeface="Montserrat" pitchFamily="2" charset="0"/>
                <a:ea typeface="Aptos" panose="020B0004020202020204" pitchFamily="34" charset="0"/>
                <a:cs typeface="BrandonGrotesque-Regular"/>
              </a:rPr>
              <a:t>and offer scholarships, ambassador programmes</a:t>
            </a:r>
            <a:r>
              <a:rPr lang="en-GB" sz="2400" b="1" kern="0" dirty="0">
                <a:solidFill>
                  <a:schemeClr val="tx1">
                    <a:lumMod val="75000"/>
                    <a:lumOff val="25000"/>
                  </a:schemeClr>
                </a:solidFill>
                <a:effectLst/>
                <a:latin typeface="Montserrat" pitchFamily="2" charset="0"/>
                <a:ea typeface="Aptos" panose="020B0004020202020204" pitchFamily="34" charset="0"/>
                <a:cs typeface="BrandonGrotesque-Bold"/>
              </a:rPr>
              <a:t> </a:t>
            </a:r>
            <a:r>
              <a:rPr lang="en-GB" sz="2400" kern="0" dirty="0">
                <a:solidFill>
                  <a:schemeClr val="tx1">
                    <a:lumMod val="75000"/>
                    <a:lumOff val="25000"/>
                  </a:schemeClr>
                </a:solidFill>
                <a:effectLst/>
                <a:latin typeface="Montserrat" pitchFamily="2" charset="0"/>
                <a:ea typeface="Aptos" panose="020B0004020202020204" pitchFamily="34" charset="0"/>
                <a:cs typeface="BrandonGrotesque-Regular"/>
              </a:rPr>
              <a:t>and events.</a:t>
            </a:r>
          </a:p>
          <a:p>
            <a:endParaRPr lang="en-GB" sz="2400" kern="100" dirty="0">
              <a:solidFill>
                <a:schemeClr val="tx1">
                  <a:lumMod val="75000"/>
                  <a:lumOff val="25000"/>
                </a:schemeClr>
              </a:solidFill>
              <a:effectLst/>
              <a:latin typeface="Montserrat" pitchFamily="2" charset="0"/>
              <a:ea typeface="Aptos" panose="020B0004020202020204" pitchFamily="34" charset="0"/>
              <a:cs typeface="Arial" panose="020B0604020202020204" pitchFamily="34" charset="0"/>
            </a:endParaRPr>
          </a:p>
          <a:p>
            <a:r>
              <a:rPr lang="en-GB" sz="2400" kern="0" dirty="0">
                <a:solidFill>
                  <a:schemeClr val="tx1">
                    <a:lumMod val="75000"/>
                    <a:lumOff val="25000"/>
                  </a:schemeClr>
                </a:solidFill>
                <a:latin typeface="Montserrat" pitchFamily="2" charset="0"/>
                <a:ea typeface="Aptos" panose="020B0004020202020204" pitchFamily="34" charset="0"/>
                <a:cs typeface="BrandonGrotesque-Regular"/>
              </a:rPr>
              <a:t>I</a:t>
            </a:r>
            <a:r>
              <a:rPr lang="en-GB" sz="2400" kern="0" dirty="0">
                <a:solidFill>
                  <a:schemeClr val="tx1">
                    <a:lumMod val="75000"/>
                    <a:lumOff val="25000"/>
                  </a:schemeClr>
                </a:solidFill>
                <a:effectLst/>
                <a:latin typeface="Montserrat" pitchFamily="2" charset="0"/>
                <a:ea typeface="Aptos" panose="020B0004020202020204" pitchFamily="34" charset="0"/>
                <a:cs typeface="BrandonGrotesque-Regular"/>
              </a:rPr>
              <a:t>n Canada, a chartered accountant makes an average of              CAN $80,000 per year, according to </a:t>
            </a:r>
            <a:r>
              <a:rPr lang="en-GB" sz="2400" kern="0" dirty="0">
                <a:solidFill>
                  <a:srgbClr val="0066CC"/>
                </a:solidFill>
                <a:effectLst/>
                <a:latin typeface="Montserrat" pitchFamily="2" charset="0"/>
                <a:ea typeface="Aptos" panose="020B0004020202020204" pitchFamily="34" charset="0"/>
                <a:cs typeface="BrandonGrotesque-Bold"/>
                <a:hlinkClick r:id="rId6">
                  <a:extLst>
                    <a:ext uri="{A12FA001-AC4F-418D-AE19-62706E023703}">
                      <ahyp:hlinkClr xmlns:ahyp="http://schemas.microsoft.com/office/drawing/2018/hyperlinkcolor" val="tx"/>
                    </a:ext>
                  </a:extLst>
                </a:hlinkClick>
              </a:rPr>
              <a:t>Talent.com</a:t>
            </a:r>
            <a:r>
              <a:rPr lang="en-GB" sz="2400" kern="0" dirty="0">
                <a:solidFill>
                  <a:schemeClr val="tx1">
                    <a:lumMod val="75000"/>
                    <a:lumOff val="25000"/>
                  </a:schemeClr>
                </a:solidFill>
                <a:effectLst/>
                <a:latin typeface="Montserrat" pitchFamily="2" charset="0"/>
                <a:ea typeface="Aptos" panose="020B0004020202020204" pitchFamily="34" charset="0"/>
                <a:cs typeface="BrandonGrotesque-Regular"/>
              </a:rPr>
              <a:t>.</a:t>
            </a:r>
            <a:endParaRPr lang="en-GB" sz="2400" kern="100" dirty="0">
              <a:solidFill>
                <a:schemeClr val="tx1">
                  <a:lumMod val="75000"/>
                  <a:lumOff val="25000"/>
                </a:schemeClr>
              </a:solidFill>
              <a:effectLst/>
              <a:latin typeface="Montserrat" pitchFamily="2" charset="0"/>
              <a:ea typeface="Aptos" panose="020B0004020202020204" pitchFamily="34" charset="0"/>
              <a:cs typeface="Arial" panose="020B0604020202020204" pitchFamily="34" charset="0"/>
            </a:endParaRPr>
          </a:p>
          <a:p>
            <a:endParaRPr lang="en-GB" dirty="0"/>
          </a:p>
        </p:txBody>
      </p:sp>
      <p:grpSp>
        <p:nvGrpSpPr>
          <p:cNvPr id="15" name="Group 6">
            <a:extLst>
              <a:ext uri="{FF2B5EF4-FFF2-40B4-BE49-F238E27FC236}">
                <a16:creationId xmlns:a16="http://schemas.microsoft.com/office/drawing/2014/main" id="{306F2E86-70FE-5A31-37EA-50DDE11FFD15}"/>
              </a:ext>
            </a:extLst>
          </p:cNvPr>
          <p:cNvGrpSpPr>
            <a:grpSpLocks noChangeAspect="1"/>
          </p:cNvGrpSpPr>
          <p:nvPr/>
        </p:nvGrpSpPr>
        <p:grpSpPr>
          <a:xfrm>
            <a:off x="11811001" y="1799381"/>
            <a:ext cx="6124622" cy="5630119"/>
            <a:chOff x="0" y="0"/>
            <a:chExt cx="6362700" cy="6575666"/>
          </a:xfrm>
        </p:grpSpPr>
        <p:sp>
          <p:nvSpPr>
            <p:cNvPr id="16" name="Freeform 7">
              <a:extLst>
                <a:ext uri="{FF2B5EF4-FFF2-40B4-BE49-F238E27FC236}">
                  <a16:creationId xmlns:a16="http://schemas.microsoft.com/office/drawing/2014/main" id="{307A6A0A-A42A-2E12-6448-9FD3B72AD845}"/>
                </a:ext>
              </a:extLst>
            </p:cNvPr>
            <p:cNvSpPr/>
            <p:nvPr/>
          </p:nvSpPr>
          <p:spPr>
            <a:xfrm>
              <a:off x="6350" y="6350"/>
              <a:ext cx="6350012" cy="6562979"/>
            </a:xfrm>
            <a:custGeom>
              <a:avLst/>
              <a:gdLst/>
              <a:ahLst/>
              <a:cxnLst/>
              <a:rect l="l" t="t" r="r" b="b"/>
              <a:pathLst>
                <a:path w="6350012" h="6562979">
                  <a:moveTo>
                    <a:pt x="6350000" y="5480583"/>
                  </a:moveTo>
                  <a:cubicBezTo>
                    <a:pt x="6350000" y="6078372"/>
                    <a:pt x="5865419" y="6562979"/>
                    <a:pt x="5267617" y="6562979"/>
                  </a:cubicBezTo>
                  <a:lnTo>
                    <a:pt x="1082383" y="6562979"/>
                  </a:lnTo>
                  <a:cubicBezTo>
                    <a:pt x="484594" y="6562979"/>
                    <a:pt x="0" y="6078385"/>
                    <a:pt x="0" y="5480583"/>
                  </a:cubicBezTo>
                  <a:lnTo>
                    <a:pt x="0" y="1082383"/>
                  </a:lnTo>
                  <a:cubicBezTo>
                    <a:pt x="0" y="484594"/>
                    <a:pt x="484581" y="0"/>
                    <a:pt x="1082383" y="0"/>
                  </a:cubicBezTo>
                  <a:lnTo>
                    <a:pt x="5267630" y="0"/>
                  </a:lnTo>
                  <a:cubicBezTo>
                    <a:pt x="5865419" y="0"/>
                    <a:pt x="6350012" y="484594"/>
                    <a:pt x="6350012" y="1082383"/>
                  </a:cubicBezTo>
                  <a:lnTo>
                    <a:pt x="6350012" y="5480583"/>
                  </a:lnTo>
                  <a:close/>
                </a:path>
              </a:pathLst>
            </a:custGeom>
            <a:solidFill>
              <a:srgbClr val="FFFFFF"/>
            </a:solidFill>
            <a:ln w="12700">
              <a:noFill/>
            </a:ln>
          </p:spPr>
          <p:txBody>
            <a:bodyPr/>
            <a:lstStyle/>
            <a:p>
              <a:endParaRPr lang="en-GB"/>
            </a:p>
          </p:txBody>
        </p:sp>
      </p:grpSp>
      <p:grpSp>
        <p:nvGrpSpPr>
          <p:cNvPr id="18" name="Group 6">
            <a:extLst>
              <a:ext uri="{FF2B5EF4-FFF2-40B4-BE49-F238E27FC236}">
                <a16:creationId xmlns:a16="http://schemas.microsoft.com/office/drawing/2014/main" id="{E5EA6C2E-F419-F579-6057-60617F7944FD}"/>
              </a:ext>
            </a:extLst>
          </p:cNvPr>
          <p:cNvGrpSpPr>
            <a:grpSpLocks noChangeAspect="1"/>
          </p:cNvGrpSpPr>
          <p:nvPr/>
        </p:nvGrpSpPr>
        <p:grpSpPr>
          <a:xfrm>
            <a:off x="11952314" y="2019300"/>
            <a:ext cx="5927151" cy="5175788"/>
            <a:chOff x="6351" y="6350"/>
            <a:chExt cx="5093567" cy="6562980"/>
          </a:xfrm>
        </p:grpSpPr>
        <p:sp>
          <p:nvSpPr>
            <p:cNvPr id="19" name="Freeform 7">
              <a:extLst>
                <a:ext uri="{FF2B5EF4-FFF2-40B4-BE49-F238E27FC236}">
                  <a16:creationId xmlns:a16="http://schemas.microsoft.com/office/drawing/2014/main" id="{39EF4074-FC1E-1792-D47E-7E26E4D7F70C}"/>
                </a:ext>
              </a:extLst>
            </p:cNvPr>
            <p:cNvSpPr/>
            <p:nvPr/>
          </p:nvSpPr>
          <p:spPr>
            <a:xfrm>
              <a:off x="6351" y="6350"/>
              <a:ext cx="5093567" cy="6562980"/>
            </a:xfrm>
            <a:custGeom>
              <a:avLst/>
              <a:gdLst/>
              <a:ahLst/>
              <a:cxnLst/>
              <a:rect l="l" t="t" r="r" b="b"/>
              <a:pathLst>
                <a:path w="6350012" h="6562979">
                  <a:moveTo>
                    <a:pt x="6350000" y="5480583"/>
                  </a:moveTo>
                  <a:cubicBezTo>
                    <a:pt x="6350000" y="6078372"/>
                    <a:pt x="5865419" y="6562979"/>
                    <a:pt x="5267617" y="6562979"/>
                  </a:cubicBezTo>
                  <a:lnTo>
                    <a:pt x="1082383" y="6562979"/>
                  </a:lnTo>
                  <a:cubicBezTo>
                    <a:pt x="484594" y="6562979"/>
                    <a:pt x="0" y="6078385"/>
                    <a:pt x="0" y="5480583"/>
                  </a:cubicBezTo>
                  <a:lnTo>
                    <a:pt x="0" y="1082383"/>
                  </a:lnTo>
                  <a:cubicBezTo>
                    <a:pt x="0" y="484594"/>
                    <a:pt x="484581" y="0"/>
                    <a:pt x="1082383" y="0"/>
                  </a:cubicBezTo>
                  <a:lnTo>
                    <a:pt x="5267630" y="0"/>
                  </a:lnTo>
                  <a:cubicBezTo>
                    <a:pt x="5865419" y="0"/>
                    <a:pt x="6350012" y="484594"/>
                    <a:pt x="6350012" y="1082383"/>
                  </a:cubicBezTo>
                  <a:lnTo>
                    <a:pt x="6350012" y="5480583"/>
                  </a:lnTo>
                  <a:close/>
                </a:path>
              </a:pathLst>
            </a:custGeom>
            <a:blipFill dpi="0" rotWithShape="1">
              <a:blip r:embed="rId7" cstate="print">
                <a:extLst>
                  <a:ext uri="{28A0092B-C50C-407E-A947-70E740481C1C}">
                    <a14:useLocalDpi xmlns:a14="http://schemas.microsoft.com/office/drawing/2010/main" val="0"/>
                  </a:ext>
                </a:extLst>
              </a:blip>
              <a:srcRect/>
              <a:stretch>
                <a:fillRect r="-24668"/>
              </a:stretch>
            </a:blipFill>
            <a:ln w="12700">
              <a:noFill/>
            </a:ln>
          </p:spPr>
          <p:txBody>
            <a:bodyPr/>
            <a:lstStyle/>
            <a:p>
              <a:endParaRPr lang="en-GB"/>
            </a:p>
          </p:txBody>
        </p:sp>
      </p:grpSp>
      <p:sp>
        <p:nvSpPr>
          <p:cNvPr id="21" name="TextBox 20">
            <a:extLst>
              <a:ext uri="{FF2B5EF4-FFF2-40B4-BE49-F238E27FC236}">
                <a16:creationId xmlns:a16="http://schemas.microsoft.com/office/drawing/2014/main" id="{6D7679AA-CDAF-C9DE-A34E-622CC9F238FA}"/>
              </a:ext>
            </a:extLst>
          </p:cNvPr>
          <p:cNvSpPr txBox="1"/>
          <p:nvPr/>
        </p:nvSpPr>
        <p:spPr>
          <a:xfrm>
            <a:off x="13106400" y="7353901"/>
            <a:ext cx="4343400" cy="369332"/>
          </a:xfrm>
          <a:prstGeom prst="rect">
            <a:avLst/>
          </a:prstGeom>
          <a:noFill/>
        </p:spPr>
        <p:txBody>
          <a:bodyPr wrap="square">
            <a:spAutoFit/>
          </a:bodyPr>
          <a:lstStyle/>
          <a:p>
            <a:r>
              <a:rPr lang="en-GB" sz="1800" b="0" i="1" u="none" strike="noStrike" baseline="0">
                <a:latin typeface="BrandonGrotesque-RegularItalic"/>
              </a:rPr>
              <a:t>© Rawpixel.com/Shutterstock.com</a:t>
            </a:r>
            <a:endParaRPr lang="en-GB"/>
          </a:p>
        </p:txBody>
      </p:sp>
    </p:spTree>
    <p:extLst>
      <p:ext uri="{BB962C8B-B14F-4D97-AF65-F5344CB8AC3E}">
        <p14:creationId xmlns:p14="http://schemas.microsoft.com/office/powerpoint/2010/main" val="2674928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2" end="2"/>
                                            </p:txEl>
                                          </p:spTgt>
                                        </p:tgtEl>
                                        <p:attrNameLst>
                                          <p:attrName>style.visibility</p:attrName>
                                        </p:attrNameLst>
                                      </p:cBhvr>
                                      <p:to>
                                        <p:strVal val="visible"/>
                                      </p:to>
                                    </p:set>
                                    <p:animEffect transition="in" filter="fade">
                                      <p:cBhvr>
                                        <p:cTn id="14" dur="1000"/>
                                        <p:tgtEl>
                                          <p:spTgt spid="9">
                                            <p:txEl>
                                              <p:pRg st="2" end="2"/>
                                            </p:txEl>
                                          </p:spTgt>
                                        </p:tgtEl>
                                      </p:cBhvr>
                                    </p:animEffect>
                                    <p:anim calcmode="lin" valueType="num">
                                      <p:cBhvr>
                                        <p:cTn id="15"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xEl>
                                              <p:pRg st="4" end="4"/>
                                            </p:txEl>
                                          </p:spTgt>
                                        </p:tgtEl>
                                        <p:attrNameLst>
                                          <p:attrName>style.visibility</p:attrName>
                                        </p:attrNameLst>
                                      </p:cBhvr>
                                      <p:to>
                                        <p:strVal val="visible"/>
                                      </p:to>
                                    </p:set>
                                    <p:animEffect transition="in" filter="fade">
                                      <p:cBhvr>
                                        <p:cTn id="21" dur="1000"/>
                                        <p:tgtEl>
                                          <p:spTgt spid="9">
                                            <p:txEl>
                                              <p:pRg st="4" end="4"/>
                                            </p:txEl>
                                          </p:spTgt>
                                        </p:tgtEl>
                                      </p:cBhvr>
                                    </p:animEffect>
                                    <p:anim calcmode="lin" valueType="num">
                                      <p:cBhvr>
                                        <p:cTn id="22"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xEl>
                                              <p:pRg st="6" end="6"/>
                                            </p:txEl>
                                          </p:spTgt>
                                        </p:tgtEl>
                                        <p:attrNameLst>
                                          <p:attrName>style.visibility</p:attrName>
                                        </p:attrNameLst>
                                      </p:cBhvr>
                                      <p:to>
                                        <p:strVal val="visible"/>
                                      </p:to>
                                    </p:set>
                                    <p:animEffect transition="in" filter="fade">
                                      <p:cBhvr>
                                        <p:cTn id="28" dur="1000"/>
                                        <p:tgtEl>
                                          <p:spTgt spid="9">
                                            <p:txEl>
                                              <p:pRg st="6" end="6"/>
                                            </p:txEl>
                                          </p:spTgt>
                                        </p:tgtEl>
                                      </p:cBhvr>
                                    </p:animEffect>
                                    <p:anim calcmode="lin" valueType="num">
                                      <p:cBhvr>
                                        <p:cTn id="29" dur="1000" fill="hold"/>
                                        <p:tgtEl>
                                          <p:spTgt spid="9">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9">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A person using a computer&#10;&#10;Description automatically generated">
            <a:extLst>
              <a:ext uri="{FF2B5EF4-FFF2-40B4-BE49-F238E27FC236}">
                <a16:creationId xmlns:a16="http://schemas.microsoft.com/office/drawing/2014/main" id="{BF8000B9-10C2-0E46-584A-B23DB9E3225A}"/>
              </a:ext>
            </a:extLst>
          </p:cNvPr>
          <p:cNvPicPr>
            <a:picLocks noChangeAspect="1"/>
          </p:cNvPicPr>
          <p:nvPr/>
        </p:nvPicPr>
        <p:blipFill rotWithShape="1">
          <a:blip r:embed="rId2">
            <a:extLst>
              <a:ext uri="{28A0092B-C50C-407E-A947-70E740481C1C}">
                <a14:useLocalDpi xmlns:a14="http://schemas.microsoft.com/office/drawing/2010/main" val="0"/>
              </a:ext>
            </a:extLst>
          </a:blip>
          <a:srcRect l="6105" r="15683" b="969"/>
          <a:stretch/>
        </p:blipFill>
        <p:spPr>
          <a:xfrm>
            <a:off x="3030915" y="0"/>
            <a:ext cx="15271284" cy="10287000"/>
          </a:xfrm>
          <a:prstGeom prst="rect">
            <a:avLst/>
          </a:prstGeom>
        </p:spPr>
      </p:pic>
      <p:grpSp>
        <p:nvGrpSpPr>
          <p:cNvPr id="4" name="Group 4"/>
          <p:cNvGrpSpPr/>
          <p:nvPr/>
        </p:nvGrpSpPr>
        <p:grpSpPr>
          <a:xfrm>
            <a:off x="609600" y="2611456"/>
            <a:ext cx="12366251" cy="6309193"/>
            <a:chOff x="0" y="0"/>
            <a:chExt cx="7846638" cy="4409338"/>
          </a:xfrm>
        </p:grpSpPr>
        <p:sp>
          <p:nvSpPr>
            <p:cNvPr id="5" name="Freeform 5"/>
            <p:cNvSpPr/>
            <p:nvPr/>
          </p:nvSpPr>
          <p:spPr>
            <a:xfrm>
              <a:off x="0" y="0"/>
              <a:ext cx="7846638" cy="4409338"/>
            </a:xfrm>
            <a:custGeom>
              <a:avLst/>
              <a:gdLst/>
              <a:ahLst/>
              <a:cxnLst/>
              <a:rect l="l" t="t" r="r" b="b"/>
              <a:pathLst>
                <a:path w="7846638" h="4409338">
                  <a:moveTo>
                    <a:pt x="7722178" y="4409338"/>
                  </a:moveTo>
                  <a:lnTo>
                    <a:pt x="124460" y="4409338"/>
                  </a:lnTo>
                  <a:cubicBezTo>
                    <a:pt x="55880" y="4409338"/>
                    <a:pt x="0" y="4353458"/>
                    <a:pt x="0" y="4284878"/>
                  </a:cubicBezTo>
                  <a:lnTo>
                    <a:pt x="0" y="124460"/>
                  </a:lnTo>
                  <a:cubicBezTo>
                    <a:pt x="0" y="55880"/>
                    <a:pt x="55880" y="0"/>
                    <a:pt x="124460" y="0"/>
                  </a:cubicBezTo>
                  <a:lnTo>
                    <a:pt x="7722178" y="0"/>
                  </a:lnTo>
                  <a:cubicBezTo>
                    <a:pt x="7790759" y="0"/>
                    <a:pt x="7846638" y="55880"/>
                    <a:pt x="7846638" y="124460"/>
                  </a:cubicBezTo>
                  <a:lnTo>
                    <a:pt x="7846638" y="4284878"/>
                  </a:lnTo>
                  <a:cubicBezTo>
                    <a:pt x="7846638" y="4353458"/>
                    <a:pt x="7790759" y="4409338"/>
                    <a:pt x="7722178" y="4409338"/>
                  </a:cubicBezTo>
                  <a:close/>
                </a:path>
              </a:pathLst>
            </a:custGeom>
            <a:solidFill>
              <a:srgbClr val="145D8D"/>
            </a:solidFill>
          </p:spPr>
          <p:txBody>
            <a:bodyPr/>
            <a:lstStyle/>
            <a:p>
              <a:endParaRPr lang="en-GB"/>
            </a:p>
          </p:txBody>
        </p:sp>
      </p:grpSp>
      <p:grpSp>
        <p:nvGrpSpPr>
          <p:cNvPr id="6" name="Group 6"/>
          <p:cNvGrpSpPr/>
          <p:nvPr/>
        </p:nvGrpSpPr>
        <p:grpSpPr>
          <a:xfrm rot="-5400000">
            <a:off x="10744896" y="2743895"/>
            <a:ext cx="10287000" cy="4799209"/>
            <a:chOff x="-407617" y="24302"/>
            <a:chExt cx="3130550" cy="1460500"/>
          </a:xfrm>
        </p:grpSpPr>
        <p:sp>
          <p:nvSpPr>
            <p:cNvPr id="7" name="Freeform 7"/>
            <p:cNvSpPr/>
            <p:nvPr/>
          </p:nvSpPr>
          <p:spPr>
            <a:xfrm>
              <a:off x="-407617" y="24302"/>
              <a:ext cx="3130550" cy="1460500"/>
            </a:xfrm>
            <a:custGeom>
              <a:avLst/>
              <a:gdLst/>
              <a:ahLst/>
              <a:cxnLst/>
              <a:rect l="l" t="t" r="r" b="b"/>
              <a:pathLst>
                <a:path w="3130550" h="1460500">
                  <a:moveTo>
                    <a:pt x="0" y="1123950"/>
                  </a:moveTo>
                  <a:lnTo>
                    <a:pt x="0" y="1460500"/>
                  </a:lnTo>
                  <a:lnTo>
                    <a:pt x="3130550" y="1460500"/>
                  </a:lnTo>
                  <a:lnTo>
                    <a:pt x="3130550" y="0"/>
                  </a:lnTo>
                  <a:close/>
                </a:path>
              </a:pathLst>
            </a:custGeom>
            <a:solidFill>
              <a:srgbClr val="E7328A"/>
            </a:solidFill>
          </p:spPr>
          <p:txBody>
            <a:bodyPr/>
            <a:lstStyle/>
            <a:p>
              <a:endParaRPr lang="en-GB"/>
            </a:p>
          </p:txBody>
        </p:sp>
      </p:grpSp>
      <p:grpSp>
        <p:nvGrpSpPr>
          <p:cNvPr id="10" name="Group 10"/>
          <p:cNvGrpSpPr/>
          <p:nvPr/>
        </p:nvGrpSpPr>
        <p:grpSpPr>
          <a:xfrm rot="5400000">
            <a:off x="-937583" y="937583"/>
            <a:ext cx="10287000" cy="8411834"/>
            <a:chOff x="0" y="0"/>
            <a:chExt cx="3130550" cy="2559898"/>
          </a:xfrm>
        </p:grpSpPr>
        <p:sp>
          <p:nvSpPr>
            <p:cNvPr id="11" name="Freeform 11"/>
            <p:cNvSpPr/>
            <p:nvPr/>
          </p:nvSpPr>
          <p:spPr>
            <a:xfrm>
              <a:off x="0" y="0"/>
              <a:ext cx="3130550" cy="2559898"/>
            </a:xfrm>
            <a:custGeom>
              <a:avLst/>
              <a:gdLst/>
              <a:ahLst/>
              <a:cxnLst/>
              <a:rect l="l" t="t" r="r" b="b"/>
              <a:pathLst>
                <a:path w="3130550" h="2559898">
                  <a:moveTo>
                    <a:pt x="0" y="1123950"/>
                  </a:moveTo>
                  <a:lnTo>
                    <a:pt x="0" y="2559898"/>
                  </a:lnTo>
                  <a:lnTo>
                    <a:pt x="3130550" y="2559898"/>
                  </a:lnTo>
                  <a:lnTo>
                    <a:pt x="3130550" y="0"/>
                  </a:lnTo>
                  <a:close/>
                </a:path>
              </a:pathLst>
            </a:custGeom>
            <a:solidFill>
              <a:srgbClr val="E7328A"/>
            </a:solidFill>
          </p:spPr>
          <p:txBody>
            <a:bodyPr/>
            <a:lstStyle/>
            <a:p>
              <a:endParaRPr lang="en-GB"/>
            </a:p>
          </p:txBody>
        </p:sp>
      </p:grpSp>
      <p:grpSp>
        <p:nvGrpSpPr>
          <p:cNvPr id="12" name="Group 12"/>
          <p:cNvGrpSpPr/>
          <p:nvPr/>
        </p:nvGrpSpPr>
        <p:grpSpPr>
          <a:xfrm>
            <a:off x="595402" y="2896956"/>
            <a:ext cx="12129998" cy="5719142"/>
            <a:chOff x="0" y="0"/>
            <a:chExt cx="7630634" cy="3996966"/>
          </a:xfrm>
        </p:grpSpPr>
        <p:sp>
          <p:nvSpPr>
            <p:cNvPr id="13" name="Freeform 13"/>
            <p:cNvSpPr/>
            <p:nvPr/>
          </p:nvSpPr>
          <p:spPr>
            <a:xfrm>
              <a:off x="0" y="0"/>
              <a:ext cx="7630634" cy="3996966"/>
            </a:xfrm>
            <a:custGeom>
              <a:avLst/>
              <a:gdLst/>
              <a:ahLst/>
              <a:cxnLst/>
              <a:rect l="l" t="t" r="r" b="b"/>
              <a:pathLst>
                <a:path w="7630634" h="3996966">
                  <a:moveTo>
                    <a:pt x="7506174" y="3996966"/>
                  </a:moveTo>
                  <a:lnTo>
                    <a:pt x="124460" y="3996966"/>
                  </a:lnTo>
                  <a:cubicBezTo>
                    <a:pt x="55880" y="3996966"/>
                    <a:pt x="0" y="3941087"/>
                    <a:pt x="0" y="3872506"/>
                  </a:cubicBezTo>
                  <a:lnTo>
                    <a:pt x="0" y="124460"/>
                  </a:lnTo>
                  <a:cubicBezTo>
                    <a:pt x="0" y="55880"/>
                    <a:pt x="55880" y="0"/>
                    <a:pt x="124460" y="0"/>
                  </a:cubicBezTo>
                  <a:lnTo>
                    <a:pt x="7506174" y="0"/>
                  </a:lnTo>
                  <a:cubicBezTo>
                    <a:pt x="7574754" y="0"/>
                    <a:pt x="7630634" y="55880"/>
                    <a:pt x="7630634" y="124460"/>
                  </a:cubicBezTo>
                  <a:lnTo>
                    <a:pt x="7630634" y="3872507"/>
                  </a:lnTo>
                  <a:cubicBezTo>
                    <a:pt x="7630634" y="3941087"/>
                    <a:pt x="7574754" y="3996966"/>
                    <a:pt x="7506174" y="3996966"/>
                  </a:cubicBezTo>
                  <a:close/>
                </a:path>
              </a:pathLst>
            </a:custGeom>
            <a:solidFill>
              <a:srgbClr val="FFFFFF"/>
            </a:solidFill>
          </p:spPr>
          <p:txBody>
            <a:bodyPr/>
            <a:lstStyle/>
            <a:p>
              <a:endParaRPr lang="en-GB"/>
            </a:p>
          </p:txBody>
        </p:sp>
      </p:grpSp>
      <p:pic>
        <p:nvPicPr>
          <p:cNvPr id="14" name="Picture 14"/>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3953747" y="621291"/>
            <a:ext cx="699726" cy="814819"/>
          </a:xfrm>
          <a:prstGeom prst="rect">
            <a:avLst/>
          </a:prstGeom>
        </p:spPr>
      </p:pic>
      <p:grpSp>
        <p:nvGrpSpPr>
          <p:cNvPr id="15" name="Group 15"/>
          <p:cNvGrpSpPr/>
          <p:nvPr/>
        </p:nvGrpSpPr>
        <p:grpSpPr>
          <a:xfrm rot="5400000">
            <a:off x="3597358" y="-2845860"/>
            <a:ext cx="1480331" cy="8675048"/>
            <a:chOff x="0" y="0"/>
            <a:chExt cx="3130550" cy="18248691"/>
          </a:xfrm>
        </p:grpSpPr>
        <p:sp>
          <p:nvSpPr>
            <p:cNvPr id="16" name="Freeform 16"/>
            <p:cNvSpPr/>
            <p:nvPr/>
          </p:nvSpPr>
          <p:spPr>
            <a:xfrm>
              <a:off x="0" y="0"/>
              <a:ext cx="3130550" cy="18248691"/>
            </a:xfrm>
            <a:custGeom>
              <a:avLst/>
              <a:gdLst/>
              <a:ahLst/>
              <a:cxnLst/>
              <a:rect l="l" t="t" r="r" b="b"/>
              <a:pathLst>
                <a:path w="3130550" h="18248691">
                  <a:moveTo>
                    <a:pt x="0" y="1123950"/>
                  </a:moveTo>
                  <a:lnTo>
                    <a:pt x="0" y="18248691"/>
                  </a:lnTo>
                  <a:lnTo>
                    <a:pt x="3130550" y="18248691"/>
                  </a:lnTo>
                  <a:lnTo>
                    <a:pt x="3130550" y="0"/>
                  </a:lnTo>
                  <a:close/>
                </a:path>
              </a:pathLst>
            </a:custGeom>
            <a:solidFill>
              <a:srgbClr val="B76CA9"/>
            </a:solidFill>
          </p:spPr>
          <p:txBody>
            <a:bodyPr/>
            <a:lstStyle/>
            <a:p>
              <a:endParaRPr lang="en-GB"/>
            </a:p>
          </p:txBody>
        </p:sp>
      </p:grpSp>
      <p:grpSp>
        <p:nvGrpSpPr>
          <p:cNvPr id="17" name="Group 17"/>
          <p:cNvGrpSpPr/>
          <p:nvPr/>
        </p:nvGrpSpPr>
        <p:grpSpPr>
          <a:xfrm>
            <a:off x="716801" y="3017252"/>
            <a:ext cx="11887200" cy="5403466"/>
            <a:chOff x="0" y="0"/>
            <a:chExt cx="7208077" cy="3623869"/>
          </a:xfrm>
        </p:grpSpPr>
        <p:sp>
          <p:nvSpPr>
            <p:cNvPr id="18" name="Freeform 18"/>
            <p:cNvSpPr/>
            <p:nvPr/>
          </p:nvSpPr>
          <p:spPr>
            <a:xfrm>
              <a:off x="0" y="0"/>
              <a:ext cx="7208077" cy="3623869"/>
            </a:xfrm>
            <a:custGeom>
              <a:avLst/>
              <a:gdLst/>
              <a:ahLst/>
              <a:cxnLst/>
              <a:rect l="l" t="t" r="r" b="b"/>
              <a:pathLst>
                <a:path w="7208077" h="3623869">
                  <a:moveTo>
                    <a:pt x="7083616" y="3623869"/>
                  </a:moveTo>
                  <a:lnTo>
                    <a:pt x="124460" y="3623869"/>
                  </a:lnTo>
                  <a:cubicBezTo>
                    <a:pt x="55880" y="3623869"/>
                    <a:pt x="0" y="3567988"/>
                    <a:pt x="0" y="3499408"/>
                  </a:cubicBezTo>
                  <a:lnTo>
                    <a:pt x="0" y="124460"/>
                  </a:lnTo>
                  <a:cubicBezTo>
                    <a:pt x="0" y="55880"/>
                    <a:pt x="55880" y="0"/>
                    <a:pt x="124460" y="0"/>
                  </a:cubicBezTo>
                  <a:lnTo>
                    <a:pt x="7083617" y="0"/>
                  </a:lnTo>
                  <a:cubicBezTo>
                    <a:pt x="7152197" y="0"/>
                    <a:pt x="7208077" y="55880"/>
                    <a:pt x="7208077" y="124460"/>
                  </a:cubicBezTo>
                  <a:lnTo>
                    <a:pt x="7208077" y="3499408"/>
                  </a:lnTo>
                  <a:cubicBezTo>
                    <a:pt x="7208077" y="3567989"/>
                    <a:pt x="7152197" y="3623869"/>
                    <a:pt x="7083617" y="3623869"/>
                  </a:cubicBezTo>
                  <a:close/>
                </a:path>
              </a:pathLst>
            </a:custGeom>
            <a:solidFill>
              <a:srgbClr val="F1F1F1"/>
            </a:solidFill>
          </p:spPr>
          <p:txBody>
            <a:bodyPr/>
            <a:lstStyle/>
            <a:p>
              <a:endParaRPr lang="en-GB"/>
            </a:p>
          </p:txBody>
        </p:sp>
      </p:grpSp>
      <p:sp>
        <p:nvSpPr>
          <p:cNvPr id="19" name="TextBox 19"/>
          <p:cNvSpPr txBox="1"/>
          <p:nvPr/>
        </p:nvSpPr>
        <p:spPr>
          <a:xfrm>
            <a:off x="1028700" y="1033538"/>
            <a:ext cx="6844089" cy="870431"/>
          </a:xfrm>
          <a:prstGeom prst="rect">
            <a:avLst/>
          </a:prstGeom>
        </p:spPr>
        <p:txBody>
          <a:bodyPr lIns="0" tIns="0" rIns="0" bIns="0" rtlCol="0" anchor="t">
            <a:spAutoFit/>
          </a:bodyPr>
          <a:lstStyle/>
          <a:p>
            <a:pPr>
              <a:lnSpc>
                <a:spcPts val="7589"/>
              </a:lnSpc>
            </a:pPr>
            <a:r>
              <a:rPr lang="en-US" sz="4400">
                <a:solidFill>
                  <a:srgbClr val="FFFFFF"/>
                </a:solidFill>
                <a:latin typeface="Montserrat" pitchFamily="2" charset="0"/>
              </a:rPr>
              <a:t>Talking points</a:t>
            </a:r>
          </a:p>
        </p:txBody>
      </p:sp>
      <p:sp>
        <p:nvSpPr>
          <p:cNvPr id="20" name="TextBox 20"/>
          <p:cNvSpPr txBox="1"/>
          <p:nvPr/>
        </p:nvSpPr>
        <p:spPr>
          <a:xfrm>
            <a:off x="1028700" y="9315775"/>
            <a:ext cx="4979916" cy="284693"/>
          </a:xfrm>
          <a:prstGeom prst="rect">
            <a:avLst/>
          </a:prstGeom>
        </p:spPr>
        <p:txBody>
          <a:bodyPr lIns="0" tIns="0" rIns="0" bIns="0" rtlCol="0" anchor="t">
            <a:spAutoFit/>
          </a:bodyPr>
          <a:lstStyle/>
          <a:p>
            <a:pPr>
              <a:lnSpc>
                <a:spcPts val="2380"/>
              </a:lnSpc>
            </a:pPr>
            <a:r>
              <a:rPr lang="en-US" sz="1700">
                <a:solidFill>
                  <a:srgbClr val="FFFFFF"/>
                </a:solidFill>
                <a:latin typeface="Montserrat Semi-Bold"/>
              </a:rPr>
              <a:t>13       </a:t>
            </a:r>
            <a:r>
              <a:rPr lang="en-US" sz="1700">
                <a:solidFill>
                  <a:srgbClr val="FFFFFF"/>
                </a:solidFill>
                <a:latin typeface="Montserrat Semi-Bold Bold"/>
              </a:rPr>
              <a:t>futurumcareers.com</a:t>
            </a:r>
          </a:p>
        </p:txBody>
      </p:sp>
      <p:sp>
        <p:nvSpPr>
          <p:cNvPr id="21" name="TextBox 21"/>
          <p:cNvSpPr txBox="1"/>
          <p:nvPr/>
        </p:nvSpPr>
        <p:spPr>
          <a:xfrm>
            <a:off x="914400" y="3198542"/>
            <a:ext cx="11582400" cy="4090863"/>
          </a:xfrm>
          <a:prstGeom prst="rect">
            <a:avLst/>
          </a:prstGeom>
        </p:spPr>
        <p:txBody>
          <a:bodyPr wrap="square" lIns="0" tIns="0" rIns="0" bIns="0" rtlCol="0" anchor="t">
            <a:spAutoFit/>
          </a:bodyPr>
          <a:lstStyle/>
          <a:p>
            <a:pPr algn="l">
              <a:lnSpc>
                <a:spcPts val="2940"/>
              </a:lnSpc>
            </a:pPr>
            <a:endParaRPr lang="en-US" sz="2600" dirty="0">
              <a:solidFill>
                <a:srgbClr val="474B4F"/>
              </a:solidFill>
              <a:latin typeface="Montserrat" pitchFamily="2" charset="0"/>
            </a:endParaRPr>
          </a:p>
          <a:p>
            <a:pPr marL="514350" indent="-514350" algn="l">
              <a:lnSpc>
                <a:spcPts val="2940"/>
              </a:lnSpc>
              <a:buFont typeface="+mj-lt"/>
              <a:buAutoNum type="arabicPeriod"/>
            </a:pPr>
            <a:endParaRPr lang="en-US" sz="2600" dirty="0">
              <a:solidFill>
                <a:srgbClr val="474B4F"/>
              </a:solidFill>
              <a:latin typeface="Montserrat" pitchFamily="2" charset="0"/>
            </a:endParaRPr>
          </a:p>
          <a:p>
            <a:pPr marL="514350" indent="-514350" algn="l">
              <a:lnSpc>
                <a:spcPts val="2940"/>
              </a:lnSpc>
              <a:buFont typeface="+mj-lt"/>
              <a:buAutoNum type="arabicPeriod"/>
            </a:pPr>
            <a:r>
              <a:rPr lang="en-US" sz="2600" dirty="0">
                <a:solidFill>
                  <a:srgbClr val="474B4F"/>
                </a:solidFill>
                <a:latin typeface="Montserrat" pitchFamily="2" charset="0"/>
              </a:rPr>
              <a:t>In what ways do you think accounting is making use of machine learning?</a:t>
            </a:r>
          </a:p>
          <a:p>
            <a:pPr marL="514350" indent="-514350" algn="l">
              <a:lnSpc>
                <a:spcPts val="2940"/>
              </a:lnSpc>
              <a:buFont typeface="+mj-lt"/>
              <a:buAutoNum type="arabicPeriod"/>
            </a:pPr>
            <a:endParaRPr lang="en-US" sz="2600" dirty="0">
              <a:solidFill>
                <a:srgbClr val="474B4F"/>
              </a:solidFill>
              <a:latin typeface="Montserrat" pitchFamily="2" charset="0"/>
            </a:endParaRPr>
          </a:p>
          <a:p>
            <a:pPr marL="514350" indent="-514350" algn="l">
              <a:lnSpc>
                <a:spcPts val="2940"/>
              </a:lnSpc>
              <a:buFont typeface="+mj-lt"/>
              <a:buAutoNum type="arabicPeriod"/>
            </a:pPr>
            <a:r>
              <a:rPr lang="en-US" sz="2600" dirty="0">
                <a:solidFill>
                  <a:srgbClr val="474B4F"/>
                </a:solidFill>
                <a:latin typeface="Montserrat" pitchFamily="2" charset="0"/>
              </a:rPr>
              <a:t>How can accounting and investment impact people’s everyday lives?</a:t>
            </a:r>
          </a:p>
          <a:p>
            <a:pPr marL="514350" indent="-514350" algn="l">
              <a:lnSpc>
                <a:spcPts val="2940"/>
              </a:lnSpc>
              <a:buFont typeface="+mj-lt"/>
              <a:buAutoNum type="arabicPeriod"/>
            </a:pPr>
            <a:endParaRPr lang="en-US" sz="2600" dirty="0">
              <a:solidFill>
                <a:srgbClr val="474B4F"/>
              </a:solidFill>
              <a:latin typeface="Montserrat" pitchFamily="2" charset="0"/>
            </a:endParaRPr>
          </a:p>
          <a:p>
            <a:pPr marL="514350" indent="-514350" algn="l">
              <a:lnSpc>
                <a:spcPts val="2940"/>
              </a:lnSpc>
              <a:buFont typeface="+mj-lt"/>
              <a:buAutoNum type="arabicPeriod"/>
            </a:pPr>
            <a:r>
              <a:rPr lang="en-US" sz="2600" dirty="0">
                <a:solidFill>
                  <a:srgbClr val="474B4F"/>
                </a:solidFill>
                <a:latin typeface="Montserrat" pitchFamily="2" charset="0"/>
              </a:rPr>
              <a:t>Of the skills mentioned on the ‘Pathway…’ slide, which are you confident in, and which do you need to develop further? How could you go about doing so?</a:t>
            </a:r>
          </a:p>
        </p:txBody>
      </p:sp>
    </p:spTree>
    <p:extLst>
      <p:ext uri="{BB962C8B-B14F-4D97-AF65-F5344CB8AC3E}">
        <p14:creationId xmlns:p14="http://schemas.microsoft.com/office/powerpoint/2010/main" val="1572422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1">
                                            <p:txEl>
                                              <p:pRg st="2" end="2"/>
                                            </p:txEl>
                                          </p:spTgt>
                                        </p:tgtEl>
                                        <p:attrNameLst>
                                          <p:attrName>style.visibility</p:attrName>
                                        </p:attrNameLst>
                                      </p:cBhvr>
                                      <p:to>
                                        <p:strVal val="visible"/>
                                      </p:to>
                                    </p:set>
                                    <p:animEffect transition="in" filter="fade">
                                      <p:cBhvr>
                                        <p:cTn id="7" dur="1000"/>
                                        <p:tgtEl>
                                          <p:spTgt spid="21">
                                            <p:txEl>
                                              <p:pRg st="2" end="2"/>
                                            </p:txEl>
                                          </p:spTgt>
                                        </p:tgtEl>
                                      </p:cBhvr>
                                    </p:animEffect>
                                    <p:anim calcmode="lin" valueType="num">
                                      <p:cBhvr>
                                        <p:cTn id="8"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1">
                                            <p:txEl>
                                              <p:pRg st="4" end="4"/>
                                            </p:txEl>
                                          </p:spTgt>
                                        </p:tgtEl>
                                        <p:attrNameLst>
                                          <p:attrName>style.visibility</p:attrName>
                                        </p:attrNameLst>
                                      </p:cBhvr>
                                      <p:to>
                                        <p:strVal val="visible"/>
                                      </p:to>
                                    </p:set>
                                    <p:animEffect transition="in" filter="fade">
                                      <p:cBhvr>
                                        <p:cTn id="14" dur="1000"/>
                                        <p:tgtEl>
                                          <p:spTgt spid="21">
                                            <p:txEl>
                                              <p:pRg st="4" end="4"/>
                                            </p:txEl>
                                          </p:spTgt>
                                        </p:tgtEl>
                                      </p:cBhvr>
                                    </p:animEffect>
                                    <p:anim calcmode="lin" valueType="num">
                                      <p:cBhvr>
                                        <p:cTn id="15"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1">
                                            <p:txEl>
                                              <p:pRg st="6" end="6"/>
                                            </p:txEl>
                                          </p:spTgt>
                                        </p:tgtEl>
                                        <p:attrNameLst>
                                          <p:attrName>style.visibility</p:attrName>
                                        </p:attrNameLst>
                                      </p:cBhvr>
                                      <p:to>
                                        <p:strVal val="visible"/>
                                      </p:to>
                                    </p:set>
                                    <p:animEffect transition="in" filter="fade">
                                      <p:cBhvr>
                                        <p:cTn id="21" dur="1000"/>
                                        <p:tgtEl>
                                          <p:spTgt spid="21">
                                            <p:txEl>
                                              <p:pRg st="6" end="6"/>
                                            </p:txEl>
                                          </p:spTgt>
                                        </p:tgtEl>
                                      </p:cBhvr>
                                    </p:animEffect>
                                    <p:anim calcmode="lin" valueType="num">
                                      <p:cBhvr>
                                        <p:cTn id="22" dur="1000" fill="hold"/>
                                        <p:tgtEl>
                                          <p:spTgt spid="21">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2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1961048" y="1257300"/>
            <a:ext cx="5146279" cy="6629400"/>
            <a:chOff x="0" y="0"/>
            <a:chExt cx="6362700" cy="6575666"/>
          </a:xfrm>
        </p:grpSpPr>
        <p:sp>
          <p:nvSpPr>
            <p:cNvPr id="3" name="Freeform 3"/>
            <p:cNvSpPr/>
            <p:nvPr/>
          </p:nvSpPr>
          <p:spPr>
            <a:xfrm>
              <a:off x="6350" y="6350"/>
              <a:ext cx="6350012" cy="6562979"/>
            </a:xfrm>
            <a:custGeom>
              <a:avLst/>
              <a:gdLst/>
              <a:ahLst/>
              <a:cxnLst/>
              <a:rect l="l" t="t" r="r" b="b"/>
              <a:pathLst>
                <a:path w="6350012" h="6562979">
                  <a:moveTo>
                    <a:pt x="6350000" y="5480583"/>
                  </a:moveTo>
                  <a:cubicBezTo>
                    <a:pt x="6350000" y="6078372"/>
                    <a:pt x="5865419" y="6562979"/>
                    <a:pt x="5267617" y="6562979"/>
                  </a:cubicBezTo>
                  <a:lnTo>
                    <a:pt x="1082383" y="6562979"/>
                  </a:lnTo>
                  <a:cubicBezTo>
                    <a:pt x="484594" y="6562979"/>
                    <a:pt x="0" y="6078385"/>
                    <a:pt x="0" y="5480583"/>
                  </a:cubicBezTo>
                  <a:lnTo>
                    <a:pt x="0" y="1082383"/>
                  </a:lnTo>
                  <a:cubicBezTo>
                    <a:pt x="0" y="484594"/>
                    <a:pt x="484581" y="0"/>
                    <a:pt x="1082383" y="0"/>
                  </a:cubicBezTo>
                  <a:lnTo>
                    <a:pt x="5267630" y="0"/>
                  </a:lnTo>
                  <a:cubicBezTo>
                    <a:pt x="5865419" y="0"/>
                    <a:pt x="6350012" y="484594"/>
                    <a:pt x="6350012" y="1082383"/>
                  </a:cubicBezTo>
                  <a:lnTo>
                    <a:pt x="6350012" y="5480583"/>
                  </a:lnTo>
                  <a:close/>
                </a:path>
              </a:pathLst>
            </a:custGeom>
            <a:solidFill>
              <a:srgbClr val="145D8D"/>
            </a:solidFill>
            <a:ln w="12700">
              <a:noFill/>
            </a:ln>
          </p:spPr>
          <p:txBody>
            <a:bodyPr/>
            <a:lstStyle/>
            <a:p>
              <a:endParaRPr lang="en-GB"/>
            </a:p>
          </p:txBody>
        </p:sp>
      </p:grpSp>
      <p:grpSp>
        <p:nvGrpSpPr>
          <p:cNvPr id="4" name="Group 4"/>
          <p:cNvGrpSpPr/>
          <p:nvPr/>
        </p:nvGrpSpPr>
        <p:grpSpPr>
          <a:xfrm rot="5400000">
            <a:off x="-1746485" y="1746485"/>
            <a:ext cx="10287000" cy="6794030"/>
            <a:chOff x="0" y="0"/>
            <a:chExt cx="3130550" cy="2067566"/>
          </a:xfrm>
        </p:grpSpPr>
        <p:sp>
          <p:nvSpPr>
            <p:cNvPr id="5" name="Freeform 5"/>
            <p:cNvSpPr/>
            <p:nvPr/>
          </p:nvSpPr>
          <p:spPr>
            <a:xfrm>
              <a:off x="0" y="0"/>
              <a:ext cx="3130550" cy="2067566"/>
            </a:xfrm>
            <a:custGeom>
              <a:avLst/>
              <a:gdLst/>
              <a:ahLst/>
              <a:cxnLst/>
              <a:rect l="l" t="t" r="r" b="b"/>
              <a:pathLst>
                <a:path w="3130550" h="2067566">
                  <a:moveTo>
                    <a:pt x="0" y="1123950"/>
                  </a:moveTo>
                  <a:lnTo>
                    <a:pt x="0" y="2067566"/>
                  </a:lnTo>
                  <a:lnTo>
                    <a:pt x="3130550" y="2067566"/>
                  </a:lnTo>
                  <a:lnTo>
                    <a:pt x="3130550" y="0"/>
                  </a:lnTo>
                  <a:close/>
                </a:path>
              </a:pathLst>
            </a:custGeom>
            <a:solidFill>
              <a:srgbClr val="E7328A"/>
            </a:solidFill>
          </p:spPr>
          <p:txBody>
            <a:bodyPr/>
            <a:lstStyle/>
            <a:p>
              <a:endParaRPr lang="en-GB"/>
            </a:p>
          </p:txBody>
        </p:sp>
      </p:grpSp>
      <p:grpSp>
        <p:nvGrpSpPr>
          <p:cNvPr id="6" name="Group 6"/>
          <p:cNvGrpSpPr>
            <a:grpSpLocks noChangeAspect="1"/>
          </p:cNvGrpSpPr>
          <p:nvPr/>
        </p:nvGrpSpPr>
        <p:grpSpPr>
          <a:xfrm>
            <a:off x="710309" y="1470091"/>
            <a:ext cx="6223891" cy="6056604"/>
            <a:chOff x="0" y="0"/>
            <a:chExt cx="6362700" cy="6575666"/>
          </a:xfrm>
        </p:grpSpPr>
        <p:sp>
          <p:nvSpPr>
            <p:cNvPr id="7" name="Freeform 7"/>
            <p:cNvSpPr/>
            <p:nvPr/>
          </p:nvSpPr>
          <p:spPr>
            <a:xfrm>
              <a:off x="6350" y="6350"/>
              <a:ext cx="6350012" cy="6562979"/>
            </a:xfrm>
            <a:custGeom>
              <a:avLst/>
              <a:gdLst/>
              <a:ahLst/>
              <a:cxnLst/>
              <a:rect l="l" t="t" r="r" b="b"/>
              <a:pathLst>
                <a:path w="6350012" h="6562979">
                  <a:moveTo>
                    <a:pt x="6350000" y="5480583"/>
                  </a:moveTo>
                  <a:cubicBezTo>
                    <a:pt x="6350000" y="6078372"/>
                    <a:pt x="5865419" y="6562979"/>
                    <a:pt x="5267617" y="6562979"/>
                  </a:cubicBezTo>
                  <a:lnTo>
                    <a:pt x="1082383" y="6562979"/>
                  </a:lnTo>
                  <a:cubicBezTo>
                    <a:pt x="484594" y="6562979"/>
                    <a:pt x="0" y="6078385"/>
                    <a:pt x="0" y="5480583"/>
                  </a:cubicBezTo>
                  <a:lnTo>
                    <a:pt x="0" y="1082383"/>
                  </a:lnTo>
                  <a:cubicBezTo>
                    <a:pt x="0" y="484594"/>
                    <a:pt x="484581" y="0"/>
                    <a:pt x="1082383" y="0"/>
                  </a:cubicBezTo>
                  <a:lnTo>
                    <a:pt x="5267630" y="0"/>
                  </a:lnTo>
                  <a:cubicBezTo>
                    <a:pt x="5865419" y="0"/>
                    <a:pt x="6350012" y="484594"/>
                    <a:pt x="6350012" y="1082383"/>
                  </a:cubicBezTo>
                  <a:lnTo>
                    <a:pt x="6350012" y="5480583"/>
                  </a:lnTo>
                  <a:close/>
                </a:path>
              </a:pathLst>
            </a:custGeom>
            <a:solidFill>
              <a:srgbClr val="FFFFFF"/>
            </a:solidFill>
            <a:ln w="12700">
              <a:noFill/>
            </a:ln>
          </p:spPr>
          <p:txBody>
            <a:bodyPr/>
            <a:lstStyle/>
            <a:p>
              <a:endParaRPr lang="en-GB"/>
            </a:p>
          </p:txBody>
        </p:sp>
      </p:grpSp>
      <p:grpSp>
        <p:nvGrpSpPr>
          <p:cNvPr id="10" name="Group 10"/>
          <p:cNvGrpSpPr/>
          <p:nvPr/>
        </p:nvGrpSpPr>
        <p:grpSpPr>
          <a:xfrm>
            <a:off x="762000" y="7599985"/>
            <a:ext cx="5246616" cy="1299662"/>
            <a:chOff x="0" y="0"/>
            <a:chExt cx="3186708" cy="1012978"/>
          </a:xfrm>
        </p:grpSpPr>
        <p:sp>
          <p:nvSpPr>
            <p:cNvPr id="11" name="Freeform 11"/>
            <p:cNvSpPr/>
            <p:nvPr/>
          </p:nvSpPr>
          <p:spPr>
            <a:xfrm>
              <a:off x="0" y="0"/>
              <a:ext cx="3186708" cy="1012978"/>
            </a:xfrm>
            <a:custGeom>
              <a:avLst/>
              <a:gdLst/>
              <a:ahLst/>
              <a:cxnLst/>
              <a:rect l="l" t="t" r="r" b="b"/>
              <a:pathLst>
                <a:path w="3186708" h="1012978">
                  <a:moveTo>
                    <a:pt x="3062248" y="1012978"/>
                  </a:moveTo>
                  <a:lnTo>
                    <a:pt x="124460" y="1012978"/>
                  </a:lnTo>
                  <a:cubicBezTo>
                    <a:pt x="55880" y="1012978"/>
                    <a:pt x="0" y="957098"/>
                    <a:pt x="0" y="888518"/>
                  </a:cubicBezTo>
                  <a:lnTo>
                    <a:pt x="0" y="124460"/>
                  </a:lnTo>
                  <a:cubicBezTo>
                    <a:pt x="0" y="55880"/>
                    <a:pt x="55880" y="0"/>
                    <a:pt x="124460" y="0"/>
                  </a:cubicBezTo>
                  <a:lnTo>
                    <a:pt x="3062248" y="0"/>
                  </a:lnTo>
                  <a:cubicBezTo>
                    <a:pt x="3130828" y="0"/>
                    <a:pt x="3186708" y="55880"/>
                    <a:pt x="3186708" y="124460"/>
                  </a:cubicBezTo>
                  <a:lnTo>
                    <a:pt x="3186708" y="888518"/>
                  </a:lnTo>
                  <a:cubicBezTo>
                    <a:pt x="3186708" y="957098"/>
                    <a:pt x="3130828" y="1012978"/>
                    <a:pt x="3062248" y="1012978"/>
                  </a:cubicBezTo>
                  <a:close/>
                </a:path>
              </a:pathLst>
            </a:custGeom>
            <a:solidFill>
              <a:srgbClr val="B76CA9"/>
            </a:solidFill>
          </p:spPr>
          <p:txBody>
            <a:bodyPr/>
            <a:lstStyle/>
            <a:p>
              <a:endParaRPr lang="en-GB"/>
            </a:p>
          </p:txBody>
        </p:sp>
      </p:grpSp>
      <p:grpSp>
        <p:nvGrpSpPr>
          <p:cNvPr id="12" name="Group 12"/>
          <p:cNvGrpSpPr/>
          <p:nvPr/>
        </p:nvGrpSpPr>
        <p:grpSpPr>
          <a:xfrm rot="-5400000">
            <a:off x="14668271" y="1543335"/>
            <a:ext cx="5786039" cy="2699369"/>
            <a:chOff x="0" y="0"/>
            <a:chExt cx="3130550" cy="1460500"/>
          </a:xfrm>
        </p:grpSpPr>
        <p:sp>
          <p:nvSpPr>
            <p:cNvPr id="13" name="Freeform 13"/>
            <p:cNvSpPr/>
            <p:nvPr/>
          </p:nvSpPr>
          <p:spPr>
            <a:xfrm>
              <a:off x="0" y="0"/>
              <a:ext cx="3130550" cy="1460500"/>
            </a:xfrm>
            <a:custGeom>
              <a:avLst/>
              <a:gdLst/>
              <a:ahLst/>
              <a:cxnLst/>
              <a:rect l="l" t="t" r="r" b="b"/>
              <a:pathLst>
                <a:path w="3130550" h="1460500">
                  <a:moveTo>
                    <a:pt x="0" y="1123950"/>
                  </a:moveTo>
                  <a:lnTo>
                    <a:pt x="0" y="1460500"/>
                  </a:lnTo>
                  <a:lnTo>
                    <a:pt x="3130550" y="1460500"/>
                  </a:lnTo>
                  <a:lnTo>
                    <a:pt x="3130550" y="0"/>
                  </a:lnTo>
                  <a:close/>
                </a:path>
              </a:pathLst>
            </a:custGeom>
            <a:solidFill>
              <a:srgbClr val="B76CA9"/>
            </a:solidFill>
          </p:spPr>
          <p:txBody>
            <a:bodyPr/>
            <a:lstStyle/>
            <a:p>
              <a:endParaRPr lang="en-GB"/>
            </a:p>
          </p:txBody>
        </p:sp>
      </p:grpSp>
      <p:sp>
        <p:nvSpPr>
          <p:cNvPr id="15" name="TextBox 15"/>
          <p:cNvSpPr txBox="1"/>
          <p:nvPr/>
        </p:nvSpPr>
        <p:spPr>
          <a:xfrm>
            <a:off x="1081192" y="7476495"/>
            <a:ext cx="4633808" cy="984885"/>
          </a:xfrm>
          <a:prstGeom prst="rect">
            <a:avLst/>
          </a:prstGeom>
        </p:spPr>
        <p:txBody>
          <a:bodyPr wrap="square" lIns="0" tIns="0" rIns="0" bIns="0" rtlCol="0" anchor="t">
            <a:spAutoFit/>
          </a:bodyPr>
          <a:lstStyle/>
          <a:p>
            <a:pPr algn="l"/>
            <a:endParaRPr lang="en-GB" sz="3200" b="0" i="0" u="none" strike="noStrike" baseline="0">
              <a:solidFill>
                <a:srgbClr val="000000"/>
              </a:solidFill>
              <a:latin typeface="Montserrat" pitchFamily="2" charset="0"/>
            </a:endParaRPr>
          </a:p>
          <a:p>
            <a:r>
              <a:rPr lang="en-GB" sz="3200" b="1" i="0" u="none" strike="noStrike" baseline="0">
                <a:solidFill>
                  <a:schemeClr val="bg1"/>
                </a:solidFill>
                <a:latin typeface="Montserrat" pitchFamily="2" charset="0"/>
              </a:rPr>
              <a:t>Dr Sanjay Banerjee </a:t>
            </a:r>
            <a:endParaRPr lang="en-US" sz="3200" b="1">
              <a:solidFill>
                <a:schemeClr val="bg1"/>
              </a:solidFill>
              <a:latin typeface="Montserrat Extra-Bold Bold"/>
            </a:endParaRPr>
          </a:p>
        </p:txBody>
      </p:sp>
      <p:sp>
        <p:nvSpPr>
          <p:cNvPr id="16" name="TextBox 16"/>
          <p:cNvSpPr txBox="1"/>
          <p:nvPr/>
        </p:nvSpPr>
        <p:spPr>
          <a:xfrm>
            <a:off x="7732681" y="556667"/>
            <a:ext cx="9231931" cy="956993"/>
          </a:xfrm>
          <a:prstGeom prst="rect">
            <a:avLst/>
          </a:prstGeom>
        </p:spPr>
        <p:txBody>
          <a:bodyPr lIns="0" tIns="0" rIns="0" bIns="0" rtlCol="0" anchor="t">
            <a:spAutoFit/>
          </a:bodyPr>
          <a:lstStyle/>
          <a:p>
            <a:pPr>
              <a:lnSpc>
                <a:spcPts val="8469"/>
              </a:lnSpc>
            </a:pPr>
            <a:r>
              <a:rPr lang="en-US" sz="4400">
                <a:solidFill>
                  <a:schemeClr val="tx2"/>
                </a:solidFill>
                <a:latin typeface="Montserrat" pitchFamily="2" charset="0"/>
              </a:rPr>
              <a:t>Sanjay’s career</a:t>
            </a:r>
          </a:p>
        </p:txBody>
      </p:sp>
      <p:sp>
        <p:nvSpPr>
          <p:cNvPr id="17" name="TextBox 17"/>
          <p:cNvSpPr txBox="1"/>
          <p:nvPr/>
        </p:nvSpPr>
        <p:spPr>
          <a:xfrm>
            <a:off x="7732681" y="2070327"/>
            <a:ext cx="8827872" cy="6748386"/>
          </a:xfrm>
          <a:prstGeom prst="rect">
            <a:avLst/>
          </a:prstGeom>
        </p:spPr>
        <p:txBody>
          <a:bodyPr wrap="square" lIns="0" tIns="0" rIns="0" bIns="0" rtlCol="0" anchor="t">
            <a:spAutoFit/>
          </a:bodyPr>
          <a:lstStyle/>
          <a:p>
            <a:r>
              <a:rPr lang="en-GB" sz="2400" b="1">
                <a:solidFill>
                  <a:schemeClr val="tx2"/>
                </a:solidFill>
                <a:latin typeface="Montserrat" pitchFamily="2" charset="0"/>
              </a:rPr>
              <a:t>“I never originally intended to pursue a career in accounting. </a:t>
            </a:r>
            <a:r>
              <a:rPr lang="en-GB" sz="2400">
                <a:solidFill>
                  <a:schemeClr val="tx2"/>
                </a:solidFill>
                <a:latin typeface="Montserrat" pitchFamily="2" charset="0"/>
              </a:rPr>
              <a:t>My undergraduate degree was in aerospace engineering,</a:t>
            </a:r>
            <a:r>
              <a:rPr lang="en-GB" sz="2400" b="1">
                <a:solidFill>
                  <a:schemeClr val="tx2"/>
                </a:solidFill>
                <a:latin typeface="Montserrat" pitchFamily="2" charset="0"/>
              </a:rPr>
              <a:t> </a:t>
            </a:r>
            <a:r>
              <a:rPr lang="en-GB" sz="2400">
                <a:solidFill>
                  <a:schemeClr val="tx2"/>
                </a:solidFill>
                <a:latin typeface="Montserrat" pitchFamily="2" charset="0"/>
              </a:rPr>
              <a:t>and I later worked on missile design and in a variety of other</a:t>
            </a:r>
            <a:r>
              <a:rPr lang="en-GB" sz="2400" b="1">
                <a:solidFill>
                  <a:schemeClr val="tx2"/>
                </a:solidFill>
                <a:latin typeface="Montserrat" pitchFamily="2" charset="0"/>
              </a:rPr>
              <a:t> </a:t>
            </a:r>
            <a:r>
              <a:rPr lang="en-GB" sz="2400">
                <a:solidFill>
                  <a:schemeClr val="tx2"/>
                </a:solidFill>
                <a:latin typeface="Montserrat" pitchFamily="2" charset="0"/>
              </a:rPr>
              <a:t>industries. It was only while studying for my PhD that I found</a:t>
            </a:r>
            <a:r>
              <a:rPr lang="en-GB" sz="2400" b="1">
                <a:solidFill>
                  <a:schemeClr val="tx2"/>
                </a:solidFill>
                <a:latin typeface="Montserrat" pitchFamily="2" charset="0"/>
              </a:rPr>
              <a:t> </a:t>
            </a:r>
            <a:r>
              <a:rPr lang="en-GB" sz="2400">
                <a:solidFill>
                  <a:schemeClr val="tx2"/>
                </a:solidFill>
                <a:latin typeface="Montserrat" pitchFamily="2" charset="0"/>
              </a:rPr>
              <a:t>two courses especially interesting – and both focused on</a:t>
            </a:r>
            <a:r>
              <a:rPr lang="en-GB" sz="2400" b="1">
                <a:solidFill>
                  <a:schemeClr val="tx2"/>
                </a:solidFill>
                <a:latin typeface="Montserrat" pitchFamily="2" charset="0"/>
              </a:rPr>
              <a:t> </a:t>
            </a:r>
            <a:r>
              <a:rPr lang="en-GB" sz="2400">
                <a:solidFill>
                  <a:schemeClr val="tx2"/>
                </a:solidFill>
                <a:latin typeface="Montserrat" pitchFamily="2" charset="0"/>
              </a:rPr>
              <a:t>accounting.</a:t>
            </a:r>
          </a:p>
          <a:p>
            <a:r>
              <a:rPr lang="en-GB" sz="2400" b="1">
                <a:solidFill>
                  <a:schemeClr val="tx2"/>
                </a:solidFill>
                <a:latin typeface="Montserrat" pitchFamily="2" charset="0"/>
              </a:rPr>
              <a:t> </a:t>
            </a:r>
            <a:endParaRPr lang="en-GB" sz="2400">
              <a:solidFill>
                <a:schemeClr val="tx2"/>
              </a:solidFill>
              <a:latin typeface="Montserrat" pitchFamily="2" charset="0"/>
            </a:endParaRPr>
          </a:p>
          <a:p>
            <a:r>
              <a:rPr lang="en-GB" sz="2400" b="1">
                <a:solidFill>
                  <a:schemeClr val="tx2"/>
                </a:solidFill>
                <a:latin typeface="Montserrat" pitchFamily="2" charset="0"/>
              </a:rPr>
              <a:t>“Before, I had subscribed to the common perception that accounting is boring. </a:t>
            </a:r>
            <a:r>
              <a:rPr lang="en-GB" sz="2400">
                <a:solidFill>
                  <a:schemeClr val="tx2"/>
                </a:solidFill>
                <a:latin typeface="Montserrat" pitchFamily="2" charset="0"/>
              </a:rPr>
              <a:t>These two courses showed me otherwise.</a:t>
            </a:r>
            <a:r>
              <a:rPr lang="en-GB" sz="2400" b="1">
                <a:solidFill>
                  <a:schemeClr val="tx2"/>
                </a:solidFill>
                <a:latin typeface="Montserrat" pitchFamily="2" charset="0"/>
              </a:rPr>
              <a:t> </a:t>
            </a:r>
            <a:r>
              <a:rPr lang="en-GB" sz="2400">
                <a:solidFill>
                  <a:schemeClr val="tx2"/>
                </a:solidFill>
                <a:latin typeface="Montserrat" pitchFamily="2" charset="0"/>
              </a:rPr>
              <a:t>One, led by Professor Chandra Kanodia, covered how to develop</a:t>
            </a:r>
            <a:r>
              <a:rPr lang="en-GB" sz="2400" b="1">
                <a:solidFill>
                  <a:schemeClr val="tx2"/>
                </a:solidFill>
                <a:latin typeface="Montserrat" pitchFamily="2" charset="0"/>
              </a:rPr>
              <a:t> </a:t>
            </a:r>
            <a:r>
              <a:rPr lang="en-GB" sz="2400">
                <a:solidFill>
                  <a:schemeClr val="tx2"/>
                </a:solidFill>
                <a:latin typeface="Montserrat" pitchFamily="2" charset="0"/>
              </a:rPr>
              <a:t>models to understand and predict how accounting information</a:t>
            </a:r>
            <a:r>
              <a:rPr lang="en-GB" sz="2400" b="1">
                <a:solidFill>
                  <a:schemeClr val="tx2"/>
                </a:solidFill>
                <a:latin typeface="Montserrat" pitchFamily="2" charset="0"/>
              </a:rPr>
              <a:t> </a:t>
            </a:r>
            <a:r>
              <a:rPr lang="en-GB" sz="2400">
                <a:solidFill>
                  <a:schemeClr val="tx2"/>
                </a:solidFill>
                <a:latin typeface="Montserrat" pitchFamily="2" charset="0"/>
              </a:rPr>
              <a:t>impacts managers’ and investors’ strategic decision making.</a:t>
            </a:r>
            <a:r>
              <a:rPr lang="en-GB" sz="2400" b="1">
                <a:solidFill>
                  <a:schemeClr val="tx2"/>
                </a:solidFill>
                <a:latin typeface="Montserrat" pitchFamily="2" charset="0"/>
              </a:rPr>
              <a:t> </a:t>
            </a:r>
            <a:r>
              <a:rPr lang="en-GB" sz="2400">
                <a:solidFill>
                  <a:schemeClr val="tx2"/>
                </a:solidFill>
                <a:latin typeface="Montserrat" pitchFamily="2" charset="0"/>
              </a:rPr>
              <a:t>The other, by Professor John </a:t>
            </a:r>
            <a:r>
              <a:rPr lang="en-GB" sz="2400" err="1">
                <a:solidFill>
                  <a:schemeClr val="tx2"/>
                </a:solidFill>
                <a:latin typeface="Montserrat" pitchFamily="2" charset="0"/>
              </a:rPr>
              <a:t>Dickhaut</a:t>
            </a:r>
            <a:r>
              <a:rPr lang="en-GB" sz="2400">
                <a:solidFill>
                  <a:schemeClr val="tx2"/>
                </a:solidFill>
                <a:latin typeface="Montserrat" pitchFamily="2" charset="0"/>
              </a:rPr>
              <a:t>, looked at testing the</a:t>
            </a:r>
            <a:r>
              <a:rPr lang="en-GB" sz="2400" b="1">
                <a:solidFill>
                  <a:schemeClr val="tx2"/>
                </a:solidFill>
                <a:latin typeface="Montserrat" pitchFamily="2" charset="0"/>
              </a:rPr>
              <a:t> </a:t>
            </a:r>
            <a:r>
              <a:rPr lang="en-GB" sz="2400">
                <a:solidFill>
                  <a:schemeClr val="tx2"/>
                </a:solidFill>
                <a:latin typeface="Montserrat" pitchFamily="2" charset="0"/>
              </a:rPr>
              <a:t>predictions of these models by conducting experiments in the</a:t>
            </a:r>
            <a:r>
              <a:rPr lang="en-GB" sz="2400" b="1">
                <a:solidFill>
                  <a:schemeClr val="tx2"/>
                </a:solidFill>
                <a:latin typeface="Montserrat" pitchFamily="2" charset="0"/>
              </a:rPr>
              <a:t> </a:t>
            </a:r>
            <a:r>
              <a:rPr lang="en-GB" sz="2400">
                <a:solidFill>
                  <a:schemeClr val="tx2"/>
                </a:solidFill>
                <a:latin typeface="Montserrat" pitchFamily="2" charset="0"/>
              </a:rPr>
              <a:t>laboratory.”</a:t>
            </a:r>
          </a:p>
          <a:p>
            <a:pPr>
              <a:lnSpc>
                <a:spcPts val="3360"/>
              </a:lnSpc>
            </a:pPr>
            <a:endParaRPr lang="en-US" sz="2400">
              <a:solidFill>
                <a:schemeClr val="tx1">
                  <a:lumMod val="75000"/>
                  <a:lumOff val="25000"/>
                </a:schemeClr>
              </a:solidFill>
              <a:latin typeface="Montserrat" pitchFamily="2" charset="0"/>
            </a:endParaRPr>
          </a:p>
          <a:p>
            <a:pPr>
              <a:lnSpc>
                <a:spcPts val="3360"/>
              </a:lnSpc>
            </a:pPr>
            <a:endParaRPr lang="en-US" sz="2400">
              <a:solidFill>
                <a:srgbClr val="474B4F"/>
              </a:solidFill>
              <a:latin typeface="Montserrat Classic"/>
            </a:endParaRPr>
          </a:p>
        </p:txBody>
      </p:sp>
      <p:sp>
        <p:nvSpPr>
          <p:cNvPr id="18" name="TextBox 18"/>
          <p:cNvSpPr txBox="1"/>
          <p:nvPr/>
        </p:nvSpPr>
        <p:spPr>
          <a:xfrm>
            <a:off x="786581" y="9308630"/>
            <a:ext cx="4979916" cy="284693"/>
          </a:xfrm>
          <a:prstGeom prst="rect">
            <a:avLst/>
          </a:prstGeom>
        </p:spPr>
        <p:txBody>
          <a:bodyPr lIns="0" tIns="0" rIns="0" bIns="0" rtlCol="0" anchor="t">
            <a:spAutoFit/>
          </a:bodyPr>
          <a:lstStyle/>
          <a:p>
            <a:pPr>
              <a:lnSpc>
                <a:spcPts val="2380"/>
              </a:lnSpc>
            </a:pPr>
            <a:r>
              <a:rPr lang="en-US" sz="1700">
                <a:solidFill>
                  <a:srgbClr val="FFFFFF"/>
                </a:solidFill>
                <a:latin typeface="Montserrat Semi-Bold"/>
              </a:rPr>
              <a:t>14       </a:t>
            </a:r>
            <a:r>
              <a:rPr lang="en-US" sz="1700">
                <a:solidFill>
                  <a:srgbClr val="FFFFFF"/>
                </a:solidFill>
                <a:latin typeface="Montserrat Semi-Bold Bold"/>
              </a:rPr>
              <a:t>futurumcareers.com</a:t>
            </a:r>
          </a:p>
        </p:txBody>
      </p:sp>
      <p:grpSp>
        <p:nvGrpSpPr>
          <p:cNvPr id="19" name="Group 6">
            <a:extLst>
              <a:ext uri="{FF2B5EF4-FFF2-40B4-BE49-F238E27FC236}">
                <a16:creationId xmlns:a16="http://schemas.microsoft.com/office/drawing/2014/main" id="{22B2870F-AE58-486F-B561-3704406DAB3B}"/>
              </a:ext>
            </a:extLst>
          </p:cNvPr>
          <p:cNvGrpSpPr>
            <a:grpSpLocks noChangeAspect="1"/>
          </p:cNvGrpSpPr>
          <p:nvPr/>
        </p:nvGrpSpPr>
        <p:grpSpPr>
          <a:xfrm>
            <a:off x="876171" y="1589555"/>
            <a:ext cx="5917859" cy="5780821"/>
            <a:chOff x="0" y="0"/>
            <a:chExt cx="6362700" cy="6575666"/>
          </a:xfrm>
        </p:grpSpPr>
        <p:sp>
          <p:nvSpPr>
            <p:cNvPr id="20" name="Freeform 7">
              <a:extLst>
                <a:ext uri="{FF2B5EF4-FFF2-40B4-BE49-F238E27FC236}">
                  <a16:creationId xmlns:a16="http://schemas.microsoft.com/office/drawing/2014/main" id="{3C9AD144-437C-FD4C-BF14-32F653FAF453}"/>
                </a:ext>
              </a:extLst>
            </p:cNvPr>
            <p:cNvSpPr/>
            <p:nvPr/>
          </p:nvSpPr>
          <p:spPr>
            <a:xfrm>
              <a:off x="6350" y="6350"/>
              <a:ext cx="6350012" cy="6562979"/>
            </a:xfrm>
            <a:custGeom>
              <a:avLst/>
              <a:gdLst/>
              <a:ahLst/>
              <a:cxnLst/>
              <a:rect l="l" t="t" r="r" b="b"/>
              <a:pathLst>
                <a:path w="6350012" h="6562979">
                  <a:moveTo>
                    <a:pt x="6350000" y="5480583"/>
                  </a:moveTo>
                  <a:cubicBezTo>
                    <a:pt x="6350000" y="6078372"/>
                    <a:pt x="5865419" y="6562979"/>
                    <a:pt x="5267617" y="6562979"/>
                  </a:cubicBezTo>
                  <a:lnTo>
                    <a:pt x="1082383" y="6562979"/>
                  </a:lnTo>
                  <a:cubicBezTo>
                    <a:pt x="484594" y="6562979"/>
                    <a:pt x="0" y="6078385"/>
                    <a:pt x="0" y="5480583"/>
                  </a:cubicBezTo>
                  <a:lnTo>
                    <a:pt x="0" y="1082383"/>
                  </a:lnTo>
                  <a:cubicBezTo>
                    <a:pt x="0" y="484594"/>
                    <a:pt x="484581" y="0"/>
                    <a:pt x="1082383" y="0"/>
                  </a:cubicBezTo>
                  <a:lnTo>
                    <a:pt x="5267630" y="0"/>
                  </a:lnTo>
                  <a:cubicBezTo>
                    <a:pt x="5865419" y="0"/>
                    <a:pt x="6350012" y="484594"/>
                    <a:pt x="6350012" y="1082383"/>
                  </a:cubicBezTo>
                  <a:lnTo>
                    <a:pt x="6350012" y="5480583"/>
                  </a:lnTo>
                  <a:close/>
                </a:path>
              </a:pathLst>
            </a:custGeom>
            <a:blipFill dpi="0" rotWithShape="1">
              <a:blip r:embed="rId2" cstate="print">
                <a:extLst>
                  <a:ext uri="{28A0092B-C50C-407E-A947-70E740481C1C}">
                    <a14:useLocalDpi xmlns:a14="http://schemas.microsoft.com/office/drawing/2010/main" val="0"/>
                  </a:ext>
                </a:extLst>
              </a:blip>
              <a:srcRect/>
              <a:stretch>
                <a:fillRect/>
              </a:stretch>
            </a:blipFill>
            <a:ln w="12700">
              <a:noFill/>
            </a:ln>
          </p:spPr>
          <p:txBody>
            <a:bodyPr/>
            <a:lstStyle/>
            <a:p>
              <a:endParaRPr lang="en-GB"/>
            </a:p>
          </p:txBody>
        </p:sp>
      </p:grpSp>
    </p:spTree>
    <p:extLst>
      <p:ext uri="{BB962C8B-B14F-4D97-AF65-F5344CB8AC3E}">
        <p14:creationId xmlns:p14="http://schemas.microsoft.com/office/powerpoint/2010/main" val="363635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1000"/>
                                        <p:tgtEl>
                                          <p:spTgt spid="17">
                                            <p:txEl>
                                              <p:pRg st="0" end="0"/>
                                            </p:txEl>
                                          </p:spTgt>
                                        </p:tgtEl>
                                      </p:cBhvr>
                                    </p:animEffect>
                                    <p:anim calcmode="lin" valueType="num">
                                      <p:cBhvr>
                                        <p:cTn id="8"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7">
                                            <p:txEl>
                                              <p:pRg st="2" end="2"/>
                                            </p:txEl>
                                          </p:spTgt>
                                        </p:tgtEl>
                                        <p:attrNameLst>
                                          <p:attrName>style.visibility</p:attrName>
                                        </p:attrNameLst>
                                      </p:cBhvr>
                                      <p:to>
                                        <p:strVal val="visible"/>
                                      </p:to>
                                    </p:set>
                                    <p:animEffect transition="in" filter="fade">
                                      <p:cBhvr>
                                        <p:cTn id="14" dur="1000"/>
                                        <p:tgtEl>
                                          <p:spTgt spid="17">
                                            <p:txEl>
                                              <p:pRg st="2" end="2"/>
                                            </p:txEl>
                                          </p:spTgt>
                                        </p:tgtEl>
                                      </p:cBhvr>
                                    </p:animEffect>
                                    <p:anim calcmode="lin" valueType="num">
                                      <p:cBhvr>
                                        <p:cTn id="15"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897489" y="1138450"/>
            <a:ext cx="4640697" cy="5452850"/>
            <a:chOff x="0" y="0"/>
            <a:chExt cx="6362700" cy="6575666"/>
          </a:xfrm>
        </p:grpSpPr>
        <p:sp>
          <p:nvSpPr>
            <p:cNvPr id="3" name="Freeform 3"/>
            <p:cNvSpPr/>
            <p:nvPr/>
          </p:nvSpPr>
          <p:spPr>
            <a:xfrm>
              <a:off x="6350" y="6350"/>
              <a:ext cx="6350012" cy="6562979"/>
            </a:xfrm>
            <a:custGeom>
              <a:avLst/>
              <a:gdLst/>
              <a:ahLst/>
              <a:cxnLst/>
              <a:rect l="l" t="t" r="r" b="b"/>
              <a:pathLst>
                <a:path w="6350012" h="6562979">
                  <a:moveTo>
                    <a:pt x="6350000" y="5480583"/>
                  </a:moveTo>
                  <a:cubicBezTo>
                    <a:pt x="6350000" y="6078372"/>
                    <a:pt x="5865419" y="6562979"/>
                    <a:pt x="5267617" y="6562979"/>
                  </a:cubicBezTo>
                  <a:lnTo>
                    <a:pt x="1082383" y="6562979"/>
                  </a:lnTo>
                  <a:cubicBezTo>
                    <a:pt x="484594" y="6562979"/>
                    <a:pt x="0" y="6078385"/>
                    <a:pt x="0" y="5480583"/>
                  </a:cubicBezTo>
                  <a:lnTo>
                    <a:pt x="0" y="1082383"/>
                  </a:lnTo>
                  <a:cubicBezTo>
                    <a:pt x="0" y="484594"/>
                    <a:pt x="484581" y="0"/>
                    <a:pt x="1082383" y="0"/>
                  </a:cubicBezTo>
                  <a:lnTo>
                    <a:pt x="5267630" y="0"/>
                  </a:lnTo>
                  <a:cubicBezTo>
                    <a:pt x="5865419" y="0"/>
                    <a:pt x="6350012" y="484594"/>
                    <a:pt x="6350012" y="1082383"/>
                  </a:cubicBezTo>
                  <a:lnTo>
                    <a:pt x="6350012" y="5480583"/>
                  </a:lnTo>
                  <a:close/>
                </a:path>
              </a:pathLst>
            </a:custGeom>
            <a:solidFill>
              <a:srgbClr val="145D8D"/>
            </a:solidFill>
            <a:ln w="12700">
              <a:noFill/>
            </a:ln>
          </p:spPr>
          <p:txBody>
            <a:bodyPr/>
            <a:lstStyle/>
            <a:p>
              <a:endParaRPr lang="en-GB"/>
            </a:p>
          </p:txBody>
        </p:sp>
      </p:grpSp>
      <p:grpSp>
        <p:nvGrpSpPr>
          <p:cNvPr id="4" name="Group 4"/>
          <p:cNvGrpSpPr/>
          <p:nvPr/>
        </p:nvGrpSpPr>
        <p:grpSpPr>
          <a:xfrm rot="5400000">
            <a:off x="-1746485" y="1746485"/>
            <a:ext cx="10287000" cy="6794030"/>
            <a:chOff x="0" y="0"/>
            <a:chExt cx="3130550" cy="2067566"/>
          </a:xfrm>
        </p:grpSpPr>
        <p:sp>
          <p:nvSpPr>
            <p:cNvPr id="5" name="Freeform 5"/>
            <p:cNvSpPr/>
            <p:nvPr/>
          </p:nvSpPr>
          <p:spPr>
            <a:xfrm>
              <a:off x="0" y="0"/>
              <a:ext cx="3130550" cy="2067566"/>
            </a:xfrm>
            <a:custGeom>
              <a:avLst/>
              <a:gdLst/>
              <a:ahLst/>
              <a:cxnLst/>
              <a:rect l="l" t="t" r="r" b="b"/>
              <a:pathLst>
                <a:path w="3130550" h="2067566">
                  <a:moveTo>
                    <a:pt x="0" y="1123950"/>
                  </a:moveTo>
                  <a:lnTo>
                    <a:pt x="0" y="2067566"/>
                  </a:lnTo>
                  <a:lnTo>
                    <a:pt x="3130550" y="2067566"/>
                  </a:lnTo>
                  <a:lnTo>
                    <a:pt x="3130550" y="0"/>
                  </a:lnTo>
                  <a:close/>
                </a:path>
              </a:pathLst>
            </a:custGeom>
            <a:solidFill>
              <a:srgbClr val="E7328A"/>
            </a:solidFill>
          </p:spPr>
          <p:txBody>
            <a:bodyPr/>
            <a:lstStyle/>
            <a:p>
              <a:endParaRPr lang="en-GB"/>
            </a:p>
          </p:txBody>
        </p:sp>
      </p:grpSp>
      <p:grpSp>
        <p:nvGrpSpPr>
          <p:cNvPr id="6" name="Group 6"/>
          <p:cNvGrpSpPr>
            <a:grpSpLocks noChangeAspect="1"/>
          </p:cNvGrpSpPr>
          <p:nvPr/>
        </p:nvGrpSpPr>
        <p:grpSpPr>
          <a:xfrm>
            <a:off x="394563" y="1419891"/>
            <a:ext cx="4858266" cy="4866609"/>
            <a:chOff x="0" y="0"/>
            <a:chExt cx="6362700" cy="6575666"/>
          </a:xfrm>
        </p:grpSpPr>
        <p:sp>
          <p:nvSpPr>
            <p:cNvPr id="7" name="Freeform 7"/>
            <p:cNvSpPr/>
            <p:nvPr/>
          </p:nvSpPr>
          <p:spPr>
            <a:xfrm>
              <a:off x="6350" y="6350"/>
              <a:ext cx="6350012" cy="6562979"/>
            </a:xfrm>
            <a:custGeom>
              <a:avLst/>
              <a:gdLst/>
              <a:ahLst/>
              <a:cxnLst/>
              <a:rect l="l" t="t" r="r" b="b"/>
              <a:pathLst>
                <a:path w="6350012" h="6562979">
                  <a:moveTo>
                    <a:pt x="6350000" y="5480583"/>
                  </a:moveTo>
                  <a:cubicBezTo>
                    <a:pt x="6350000" y="6078372"/>
                    <a:pt x="5865419" y="6562979"/>
                    <a:pt x="5267617" y="6562979"/>
                  </a:cubicBezTo>
                  <a:lnTo>
                    <a:pt x="1082383" y="6562979"/>
                  </a:lnTo>
                  <a:cubicBezTo>
                    <a:pt x="484594" y="6562979"/>
                    <a:pt x="0" y="6078385"/>
                    <a:pt x="0" y="5480583"/>
                  </a:cubicBezTo>
                  <a:lnTo>
                    <a:pt x="0" y="1082383"/>
                  </a:lnTo>
                  <a:cubicBezTo>
                    <a:pt x="0" y="484594"/>
                    <a:pt x="484581" y="0"/>
                    <a:pt x="1082383" y="0"/>
                  </a:cubicBezTo>
                  <a:lnTo>
                    <a:pt x="5267630" y="0"/>
                  </a:lnTo>
                  <a:cubicBezTo>
                    <a:pt x="5865419" y="0"/>
                    <a:pt x="6350012" y="484594"/>
                    <a:pt x="6350012" y="1082383"/>
                  </a:cubicBezTo>
                  <a:lnTo>
                    <a:pt x="6350012" y="5480583"/>
                  </a:lnTo>
                  <a:close/>
                </a:path>
              </a:pathLst>
            </a:custGeom>
            <a:solidFill>
              <a:srgbClr val="FFFFFF"/>
            </a:solidFill>
            <a:ln w="12700">
              <a:noFill/>
            </a:ln>
          </p:spPr>
          <p:txBody>
            <a:bodyPr/>
            <a:lstStyle/>
            <a:p>
              <a:endParaRPr lang="en-GB"/>
            </a:p>
          </p:txBody>
        </p:sp>
      </p:grpSp>
      <p:grpSp>
        <p:nvGrpSpPr>
          <p:cNvPr id="12" name="Group 12"/>
          <p:cNvGrpSpPr/>
          <p:nvPr/>
        </p:nvGrpSpPr>
        <p:grpSpPr>
          <a:xfrm rot="-5400000">
            <a:off x="14668271" y="1543335"/>
            <a:ext cx="5786039" cy="2699369"/>
            <a:chOff x="0" y="0"/>
            <a:chExt cx="3130550" cy="1460500"/>
          </a:xfrm>
        </p:grpSpPr>
        <p:sp>
          <p:nvSpPr>
            <p:cNvPr id="13" name="Freeform 13"/>
            <p:cNvSpPr/>
            <p:nvPr/>
          </p:nvSpPr>
          <p:spPr>
            <a:xfrm>
              <a:off x="0" y="0"/>
              <a:ext cx="3130550" cy="1460500"/>
            </a:xfrm>
            <a:custGeom>
              <a:avLst/>
              <a:gdLst/>
              <a:ahLst/>
              <a:cxnLst/>
              <a:rect l="l" t="t" r="r" b="b"/>
              <a:pathLst>
                <a:path w="3130550" h="1460500">
                  <a:moveTo>
                    <a:pt x="0" y="1123950"/>
                  </a:moveTo>
                  <a:lnTo>
                    <a:pt x="0" y="1460500"/>
                  </a:lnTo>
                  <a:lnTo>
                    <a:pt x="3130550" y="1460500"/>
                  </a:lnTo>
                  <a:lnTo>
                    <a:pt x="3130550" y="0"/>
                  </a:lnTo>
                  <a:close/>
                </a:path>
              </a:pathLst>
            </a:custGeom>
            <a:solidFill>
              <a:srgbClr val="B76CA9"/>
            </a:solidFill>
          </p:spPr>
          <p:txBody>
            <a:bodyPr/>
            <a:lstStyle/>
            <a:p>
              <a:endParaRPr lang="en-GB"/>
            </a:p>
          </p:txBody>
        </p:sp>
      </p:grpSp>
      <p:sp>
        <p:nvSpPr>
          <p:cNvPr id="16" name="TextBox 16"/>
          <p:cNvSpPr txBox="1"/>
          <p:nvPr/>
        </p:nvSpPr>
        <p:spPr>
          <a:xfrm>
            <a:off x="6164859" y="342900"/>
            <a:ext cx="9231931" cy="956993"/>
          </a:xfrm>
          <a:prstGeom prst="rect">
            <a:avLst/>
          </a:prstGeom>
        </p:spPr>
        <p:txBody>
          <a:bodyPr lIns="0" tIns="0" rIns="0" bIns="0" rtlCol="0" anchor="t">
            <a:spAutoFit/>
          </a:bodyPr>
          <a:lstStyle/>
          <a:p>
            <a:pPr>
              <a:lnSpc>
                <a:spcPts val="8469"/>
              </a:lnSpc>
            </a:pPr>
            <a:r>
              <a:rPr lang="en-US" sz="4400">
                <a:solidFill>
                  <a:schemeClr val="tx2"/>
                </a:solidFill>
                <a:latin typeface="Montserrat" pitchFamily="2" charset="0"/>
              </a:rPr>
              <a:t>Sanjay’s career</a:t>
            </a:r>
          </a:p>
        </p:txBody>
      </p:sp>
      <p:sp>
        <p:nvSpPr>
          <p:cNvPr id="17" name="TextBox 17"/>
          <p:cNvSpPr txBox="1"/>
          <p:nvPr/>
        </p:nvSpPr>
        <p:spPr>
          <a:xfrm>
            <a:off x="6164858" y="1803867"/>
            <a:ext cx="10903941" cy="6679264"/>
          </a:xfrm>
          <a:prstGeom prst="rect">
            <a:avLst/>
          </a:prstGeom>
        </p:spPr>
        <p:txBody>
          <a:bodyPr wrap="square" lIns="0" tIns="0" rIns="0" bIns="0" rtlCol="0" anchor="t">
            <a:spAutoFit/>
          </a:bodyPr>
          <a:lstStyle/>
          <a:p>
            <a:pPr>
              <a:lnSpc>
                <a:spcPct val="107000"/>
              </a:lnSpc>
              <a:spcAft>
                <a:spcPts val="800"/>
              </a:spcAft>
            </a:pPr>
            <a:r>
              <a:rPr lang="en-GB" sz="2400" b="1" kern="0" dirty="0">
                <a:solidFill>
                  <a:schemeClr val="tx2"/>
                </a:solidFill>
                <a:effectLst/>
                <a:latin typeface="Montserrat" pitchFamily="2" charset="0"/>
                <a:ea typeface="Aptos" panose="020B0004020202020204" pitchFamily="34" charset="0"/>
                <a:cs typeface="BrandonGrotesque-Bold"/>
              </a:rPr>
              <a:t>“The publication of my first paper after my PhD was a proud moment. </a:t>
            </a:r>
            <a:r>
              <a:rPr lang="en-GB" sz="2400" kern="0" dirty="0">
                <a:solidFill>
                  <a:schemeClr val="tx2"/>
                </a:solidFill>
                <a:effectLst/>
                <a:latin typeface="Montserrat" pitchFamily="2" charset="0"/>
                <a:ea typeface="Aptos" panose="020B0004020202020204" pitchFamily="34" charset="0"/>
                <a:cs typeface="BrandonGrotesque-Regular"/>
              </a:rPr>
              <a:t>It was published in 2016 in an accounting journal</a:t>
            </a:r>
            <a:r>
              <a:rPr lang="en-GB" sz="2400" b="1" kern="0" dirty="0">
                <a:solidFill>
                  <a:schemeClr val="tx2"/>
                </a:solidFill>
                <a:effectLst/>
                <a:latin typeface="Montserrat" pitchFamily="2" charset="0"/>
                <a:ea typeface="Aptos" panose="020B0004020202020204" pitchFamily="34" charset="0"/>
                <a:cs typeface="BrandonGrotesque-Bold"/>
              </a:rPr>
              <a:t> </a:t>
            </a:r>
            <a:r>
              <a:rPr lang="en-GB" sz="2400" kern="0" dirty="0">
                <a:solidFill>
                  <a:schemeClr val="tx2"/>
                </a:solidFill>
                <a:effectLst/>
                <a:latin typeface="Montserrat" pitchFamily="2" charset="0"/>
                <a:ea typeface="Aptos" panose="020B0004020202020204" pitchFamily="34" charset="0"/>
                <a:cs typeface="BrandonGrotesque-Regular"/>
              </a:rPr>
              <a:t>and covered the banks’ response to the 2008 financial crisis.</a:t>
            </a:r>
            <a:r>
              <a:rPr lang="en-GB" sz="2400" b="1" kern="0" dirty="0">
                <a:solidFill>
                  <a:schemeClr val="tx2"/>
                </a:solidFill>
                <a:effectLst/>
                <a:latin typeface="Montserrat" pitchFamily="2" charset="0"/>
                <a:ea typeface="Aptos" panose="020B0004020202020204" pitchFamily="34" charset="0"/>
                <a:cs typeface="BrandonGrotesque-Bold"/>
              </a:rPr>
              <a:t> </a:t>
            </a:r>
            <a:r>
              <a:rPr lang="en-GB" sz="2400" kern="0" dirty="0">
                <a:solidFill>
                  <a:schemeClr val="tx2"/>
                </a:solidFill>
                <a:effectLst/>
                <a:latin typeface="Montserrat" pitchFamily="2" charset="0"/>
                <a:ea typeface="Aptos" panose="020B0004020202020204" pitchFamily="34" charset="0"/>
                <a:cs typeface="BrandonGrotesque-Regular"/>
              </a:rPr>
              <a:t>We conducted experiments in the laboratory to understand</a:t>
            </a:r>
            <a:r>
              <a:rPr lang="en-GB" sz="2400" b="1" kern="0" dirty="0">
                <a:solidFill>
                  <a:schemeClr val="tx2"/>
                </a:solidFill>
                <a:effectLst/>
                <a:latin typeface="Montserrat" pitchFamily="2" charset="0"/>
                <a:ea typeface="Aptos" panose="020B0004020202020204" pitchFamily="34" charset="0"/>
                <a:cs typeface="BrandonGrotesque-Bold"/>
              </a:rPr>
              <a:t> </a:t>
            </a:r>
            <a:r>
              <a:rPr lang="en-GB" sz="2400" kern="0" dirty="0">
                <a:solidFill>
                  <a:schemeClr val="tx2"/>
                </a:solidFill>
                <a:effectLst/>
                <a:latin typeface="Montserrat" pitchFamily="2" charset="0"/>
                <a:ea typeface="Aptos" panose="020B0004020202020204" pitchFamily="34" charset="0"/>
                <a:cs typeface="BrandonGrotesque-Regular"/>
              </a:rPr>
              <a:t>how people make decisions, and we uncovered interesting</a:t>
            </a:r>
            <a:r>
              <a:rPr lang="en-GB" sz="2400" b="1" kern="0" dirty="0">
                <a:solidFill>
                  <a:schemeClr val="tx2"/>
                </a:solidFill>
                <a:effectLst/>
                <a:latin typeface="Montserrat" pitchFamily="2" charset="0"/>
                <a:ea typeface="Aptos" panose="020B0004020202020204" pitchFamily="34" charset="0"/>
                <a:cs typeface="BrandonGrotesque-Bold"/>
              </a:rPr>
              <a:t> </a:t>
            </a:r>
            <a:r>
              <a:rPr lang="en-GB" sz="2400" kern="0" dirty="0">
                <a:solidFill>
                  <a:schemeClr val="tx2"/>
                </a:solidFill>
                <a:effectLst/>
                <a:latin typeface="Montserrat" pitchFamily="2" charset="0"/>
                <a:ea typeface="Aptos" panose="020B0004020202020204" pitchFamily="34" charset="0"/>
                <a:cs typeface="BrandonGrotesque-Regular"/>
              </a:rPr>
              <a:t>findings – that, sometimes, providing people with more information</a:t>
            </a:r>
            <a:r>
              <a:rPr lang="en-GB" sz="2400" b="1" kern="0" dirty="0">
                <a:solidFill>
                  <a:schemeClr val="tx2"/>
                </a:solidFill>
                <a:effectLst/>
                <a:latin typeface="Montserrat" pitchFamily="2" charset="0"/>
                <a:ea typeface="Aptos" panose="020B0004020202020204" pitchFamily="34" charset="0"/>
                <a:cs typeface="BrandonGrotesque-Bold"/>
              </a:rPr>
              <a:t> </a:t>
            </a:r>
            <a:r>
              <a:rPr lang="en-GB" sz="2400" kern="0" dirty="0">
                <a:solidFill>
                  <a:schemeClr val="tx2"/>
                </a:solidFill>
                <a:effectLst/>
                <a:latin typeface="Montserrat" pitchFamily="2" charset="0"/>
                <a:ea typeface="Aptos" panose="020B0004020202020204" pitchFamily="34" charset="0"/>
                <a:cs typeface="BrandonGrotesque-Regular"/>
              </a:rPr>
              <a:t>can lead them to make bad decisions!</a:t>
            </a:r>
            <a:endParaRPr lang="en-GB" sz="2400" kern="100" dirty="0">
              <a:solidFill>
                <a:schemeClr val="tx2"/>
              </a:solidFill>
              <a:effectLst/>
              <a:latin typeface="Montserrat" pitchFamily="2" charset="0"/>
              <a:ea typeface="Aptos" panose="020B0004020202020204" pitchFamily="34" charset="0"/>
              <a:cs typeface="Arial" panose="020B0604020202020204" pitchFamily="34" charset="0"/>
            </a:endParaRPr>
          </a:p>
          <a:p>
            <a:pPr>
              <a:lnSpc>
                <a:spcPct val="107000"/>
              </a:lnSpc>
              <a:spcAft>
                <a:spcPts val="800"/>
              </a:spcAft>
            </a:pPr>
            <a:r>
              <a:rPr lang="en-GB" sz="2400" b="1" kern="0" dirty="0">
                <a:solidFill>
                  <a:schemeClr val="tx2"/>
                </a:solidFill>
                <a:effectLst/>
                <a:latin typeface="Montserrat" pitchFamily="2" charset="0"/>
                <a:ea typeface="Aptos" panose="020B0004020202020204" pitchFamily="34" charset="0"/>
                <a:cs typeface="BrandonGrotesque-Bold"/>
              </a:rPr>
              <a:t> </a:t>
            </a:r>
            <a:endParaRPr lang="en-GB" sz="2400" kern="100" dirty="0">
              <a:solidFill>
                <a:schemeClr val="tx2"/>
              </a:solidFill>
              <a:effectLst/>
              <a:latin typeface="Montserrat" pitchFamily="2" charset="0"/>
              <a:ea typeface="Aptos" panose="020B0004020202020204" pitchFamily="34" charset="0"/>
              <a:cs typeface="Arial" panose="020B0604020202020204" pitchFamily="34" charset="0"/>
            </a:endParaRPr>
          </a:p>
          <a:p>
            <a:pPr>
              <a:lnSpc>
                <a:spcPct val="107000"/>
              </a:lnSpc>
              <a:spcAft>
                <a:spcPts val="800"/>
              </a:spcAft>
            </a:pPr>
            <a:r>
              <a:rPr lang="en-GB" sz="2400" b="1" kern="0" dirty="0">
                <a:solidFill>
                  <a:schemeClr val="tx2"/>
                </a:solidFill>
                <a:effectLst/>
                <a:latin typeface="Montserrat" pitchFamily="2" charset="0"/>
                <a:ea typeface="Aptos" panose="020B0004020202020204" pitchFamily="34" charset="0"/>
                <a:cs typeface="BrandonGrotesque-Bold"/>
              </a:rPr>
              <a:t>“Much more work is required to mitigate climate risk right now. </a:t>
            </a:r>
            <a:r>
              <a:rPr lang="en-GB" sz="2400" kern="0" dirty="0">
                <a:solidFill>
                  <a:schemeClr val="tx2"/>
                </a:solidFill>
                <a:effectLst/>
                <a:latin typeface="Montserrat" pitchFamily="2" charset="0"/>
                <a:ea typeface="Aptos" panose="020B0004020202020204" pitchFamily="34" charset="0"/>
                <a:cs typeface="BrandonGrotesque-Regular"/>
              </a:rPr>
              <a:t>Even though there’s a lot of talk, we still need much</a:t>
            </a:r>
            <a:r>
              <a:rPr lang="en-GB" sz="2400" b="1" kern="0" dirty="0">
                <a:solidFill>
                  <a:schemeClr val="tx2"/>
                </a:solidFill>
                <a:effectLst/>
                <a:latin typeface="Montserrat" pitchFamily="2" charset="0"/>
                <a:ea typeface="Aptos" panose="020B0004020202020204" pitchFamily="34" charset="0"/>
                <a:cs typeface="BrandonGrotesque-Bold"/>
              </a:rPr>
              <a:t> </a:t>
            </a:r>
            <a:r>
              <a:rPr lang="en-GB" sz="2400" kern="0" dirty="0">
                <a:solidFill>
                  <a:schemeClr val="tx2"/>
                </a:solidFill>
                <a:effectLst/>
                <a:latin typeface="Montserrat" pitchFamily="2" charset="0"/>
                <a:ea typeface="Aptos" panose="020B0004020202020204" pitchFamily="34" charset="0"/>
                <a:cs typeface="BrandonGrotesque-Regular"/>
              </a:rPr>
              <a:t>more research and action. Another emerging area of interest</a:t>
            </a:r>
            <a:r>
              <a:rPr lang="en-GB" sz="2400" b="1" kern="0" dirty="0">
                <a:solidFill>
                  <a:schemeClr val="tx2"/>
                </a:solidFill>
                <a:effectLst/>
                <a:latin typeface="Montserrat" pitchFamily="2" charset="0"/>
                <a:ea typeface="Aptos" panose="020B0004020202020204" pitchFamily="34" charset="0"/>
                <a:cs typeface="BrandonGrotesque-Bold"/>
              </a:rPr>
              <a:t> </a:t>
            </a:r>
            <a:r>
              <a:rPr lang="en-GB" sz="2400" kern="0" dirty="0">
                <a:solidFill>
                  <a:schemeClr val="tx2"/>
                </a:solidFill>
                <a:effectLst/>
                <a:latin typeface="Montserrat" pitchFamily="2" charset="0"/>
                <a:ea typeface="Aptos" panose="020B0004020202020204" pitchFamily="34" charset="0"/>
                <a:cs typeface="BrandonGrotesque-Regular"/>
              </a:rPr>
              <a:t>to me is cryptocurrencies, which are currently subject to very</a:t>
            </a:r>
            <a:r>
              <a:rPr lang="en-GB" sz="2400" b="1" kern="0" dirty="0">
                <a:solidFill>
                  <a:schemeClr val="tx2"/>
                </a:solidFill>
                <a:effectLst/>
                <a:latin typeface="Montserrat" pitchFamily="2" charset="0"/>
                <a:ea typeface="Aptos" panose="020B0004020202020204" pitchFamily="34" charset="0"/>
                <a:cs typeface="BrandonGrotesque-Bold"/>
              </a:rPr>
              <a:t> </a:t>
            </a:r>
            <a:r>
              <a:rPr lang="en-GB" sz="2400" kern="0" dirty="0">
                <a:solidFill>
                  <a:schemeClr val="tx2"/>
                </a:solidFill>
                <a:effectLst/>
                <a:latin typeface="Montserrat" pitchFamily="2" charset="0"/>
                <a:ea typeface="Aptos" panose="020B0004020202020204" pitchFamily="34" charset="0"/>
                <a:cs typeface="BrandonGrotesque-Regular"/>
              </a:rPr>
              <a:t>little regulation. I want to study these areas in more detail –</a:t>
            </a:r>
            <a:r>
              <a:rPr lang="en-GB" sz="2400" b="1" kern="0" dirty="0">
                <a:solidFill>
                  <a:schemeClr val="tx2"/>
                </a:solidFill>
                <a:effectLst/>
                <a:latin typeface="Montserrat" pitchFamily="2" charset="0"/>
                <a:ea typeface="Aptos" panose="020B0004020202020204" pitchFamily="34" charset="0"/>
                <a:cs typeface="BrandonGrotesque-Bold"/>
              </a:rPr>
              <a:t> </a:t>
            </a:r>
            <a:r>
              <a:rPr lang="en-GB" sz="2400" kern="0" dirty="0">
                <a:solidFill>
                  <a:schemeClr val="tx2"/>
                </a:solidFill>
                <a:effectLst/>
                <a:latin typeface="Montserrat" pitchFamily="2" charset="0"/>
                <a:ea typeface="Aptos" panose="020B0004020202020204" pitchFamily="34" charset="0"/>
                <a:cs typeface="BrandonGrotesque-Regular"/>
              </a:rPr>
              <a:t>and to design a course on sustainability accounting, too.”</a:t>
            </a:r>
            <a:endParaRPr lang="en-GB" sz="2400" kern="100" dirty="0">
              <a:solidFill>
                <a:schemeClr val="tx2"/>
              </a:solidFill>
              <a:effectLst/>
              <a:latin typeface="Montserrat" pitchFamily="2" charset="0"/>
              <a:ea typeface="Aptos" panose="020B0004020202020204" pitchFamily="34" charset="0"/>
              <a:cs typeface="Arial" panose="020B0604020202020204" pitchFamily="34" charset="0"/>
            </a:endParaRPr>
          </a:p>
          <a:p>
            <a:pPr>
              <a:lnSpc>
                <a:spcPts val="3360"/>
              </a:lnSpc>
            </a:pPr>
            <a:endParaRPr lang="en-US" sz="2400" dirty="0">
              <a:solidFill>
                <a:srgbClr val="474B4F"/>
              </a:solidFill>
              <a:latin typeface="Montserrat Classic"/>
            </a:endParaRPr>
          </a:p>
          <a:p>
            <a:pPr>
              <a:lnSpc>
                <a:spcPts val="3360"/>
              </a:lnSpc>
            </a:pPr>
            <a:endParaRPr lang="en-US" sz="2400" dirty="0">
              <a:solidFill>
                <a:srgbClr val="474B4F"/>
              </a:solidFill>
              <a:latin typeface="Montserrat Classic"/>
            </a:endParaRPr>
          </a:p>
        </p:txBody>
      </p:sp>
      <p:sp>
        <p:nvSpPr>
          <p:cNvPr id="18" name="TextBox 18"/>
          <p:cNvSpPr txBox="1"/>
          <p:nvPr/>
        </p:nvSpPr>
        <p:spPr>
          <a:xfrm>
            <a:off x="786581" y="9450977"/>
            <a:ext cx="4979916" cy="284693"/>
          </a:xfrm>
          <a:prstGeom prst="rect">
            <a:avLst/>
          </a:prstGeom>
        </p:spPr>
        <p:txBody>
          <a:bodyPr lIns="0" tIns="0" rIns="0" bIns="0" rtlCol="0" anchor="t">
            <a:spAutoFit/>
          </a:bodyPr>
          <a:lstStyle/>
          <a:p>
            <a:pPr>
              <a:lnSpc>
                <a:spcPts val="2380"/>
              </a:lnSpc>
            </a:pPr>
            <a:r>
              <a:rPr lang="en-US" sz="1700">
                <a:solidFill>
                  <a:srgbClr val="FFFFFF"/>
                </a:solidFill>
                <a:latin typeface="Montserrat Semi-Bold"/>
              </a:rPr>
              <a:t>15       </a:t>
            </a:r>
            <a:r>
              <a:rPr lang="en-US" sz="1700">
                <a:solidFill>
                  <a:srgbClr val="FFFFFF"/>
                </a:solidFill>
                <a:latin typeface="Montserrat Semi-Bold Bold"/>
              </a:rPr>
              <a:t>futurumcareers.com</a:t>
            </a:r>
          </a:p>
        </p:txBody>
      </p:sp>
      <p:sp>
        <p:nvSpPr>
          <p:cNvPr id="8" name="Rounded Rectangle 10">
            <a:extLst>
              <a:ext uri="{FF2B5EF4-FFF2-40B4-BE49-F238E27FC236}">
                <a16:creationId xmlns:a16="http://schemas.microsoft.com/office/drawing/2014/main" id="{20B3DE20-A121-CD12-A114-BDE51B193AE6}"/>
              </a:ext>
            </a:extLst>
          </p:cNvPr>
          <p:cNvSpPr/>
          <p:nvPr/>
        </p:nvSpPr>
        <p:spPr>
          <a:xfrm>
            <a:off x="472035" y="1572179"/>
            <a:ext cx="4633365" cy="4485722"/>
          </a:xfrm>
          <a:prstGeom prst="roundRect">
            <a:avLst/>
          </a:prstGeom>
          <a:blipFill dpi="0" rotWithShape="1">
            <a:blip r:embed="rId3" cstate="print">
              <a:extLst>
                <a:ext uri="{28A0092B-C50C-407E-A947-70E740481C1C}">
                  <a14:useLocalDpi xmlns:a14="http://schemas.microsoft.com/office/drawing/2010/main" val="0"/>
                </a:ext>
              </a:extLst>
            </a:blip>
            <a:srcRect/>
            <a:stretch>
              <a:fillRect l="-18671" r="-1881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D5FDCCF-3522-14CB-7936-A8D95FC7FC98}"/>
              </a:ext>
            </a:extLst>
          </p:cNvPr>
          <p:cNvSpPr txBox="1"/>
          <p:nvPr/>
        </p:nvSpPr>
        <p:spPr>
          <a:xfrm>
            <a:off x="1382707" y="6281810"/>
            <a:ext cx="2881988" cy="369332"/>
          </a:xfrm>
          <a:prstGeom prst="rect">
            <a:avLst/>
          </a:prstGeom>
          <a:noFill/>
        </p:spPr>
        <p:txBody>
          <a:bodyPr wrap="square">
            <a:spAutoFit/>
          </a:bodyPr>
          <a:lstStyle/>
          <a:p>
            <a:r>
              <a:rPr lang="en-GB" sz="1800" b="0" i="1" u="none" strike="noStrike" baseline="0">
                <a:latin typeface="BrandonGrotesque-RegularItalic"/>
              </a:rPr>
              <a:t>© Dillxr/Shutterstock.com</a:t>
            </a:r>
            <a:endParaRPr lang="en-GB"/>
          </a:p>
        </p:txBody>
      </p:sp>
    </p:spTree>
    <p:extLst>
      <p:ext uri="{BB962C8B-B14F-4D97-AF65-F5344CB8AC3E}">
        <p14:creationId xmlns:p14="http://schemas.microsoft.com/office/powerpoint/2010/main" val="3861461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1000"/>
                                        <p:tgtEl>
                                          <p:spTgt spid="17">
                                            <p:txEl>
                                              <p:pRg st="0" end="0"/>
                                            </p:txEl>
                                          </p:spTgt>
                                        </p:tgtEl>
                                      </p:cBhvr>
                                    </p:animEffect>
                                    <p:anim calcmode="lin" valueType="num">
                                      <p:cBhvr>
                                        <p:cTn id="8"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7">
                                            <p:txEl>
                                              <p:pRg st="2" end="2"/>
                                            </p:txEl>
                                          </p:spTgt>
                                        </p:tgtEl>
                                        <p:attrNameLst>
                                          <p:attrName>style.visibility</p:attrName>
                                        </p:attrNameLst>
                                      </p:cBhvr>
                                      <p:to>
                                        <p:strVal val="visible"/>
                                      </p:to>
                                    </p:set>
                                    <p:animEffect transition="in" filter="fade">
                                      <p:cBhvr>
                                        <p:cTn id="14" dur="1000"/>
                                        <p:tgtEl>
                                          <p:spTgt spid="17">
                                            <p:txEl>
                                              <p:pRg st="2" end="2"/>
                                            </p:txEl>
                                          </p:spTgt>
                                        </p:tgtEl>
                                      </p:cBhvr>
                                    </p:animEffect>
                                    <p:anim calcmode="lin" valueType="num">
                                      <p:cBhvr>
                                        <p:cTn id="15"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904773" y="1409700"/>
            <a:ext cx="5419827" cy="6781800"/>
            <a:chOff x="0" y="0"/>
            <a:chExt cx="6362700" cy="6575666"/>
          </a:xfrm>
        </p:grpSpPr>
        <p:sp>
          <p:nvSpPr>
            <p:cNvPr id="3" name="Freeform 3"/>
            <p:cNvSpPr/>
            <p:nvPr/>
          </p:nvSpPr>
          <p:spPr>
            <a:xfrm>
              <a:off x="6350" y="6350"/>
              <a:ext cx="6350012" cy="6562979"/>
            </a:xfrm>
            <a:custGeom>
              <a:avLst/>
              <a:gdLst/>
              <a:ahLst/>
              <a:cxnLst/>
              <a:rect l="l" t="t" r="r" b="b"/>
              <a:pathLst>
                <a:path w="6350012" h="6562979">
                  <a:moveTo>
                    <a:pt x="6350000" y="5480583"/>
                  </a:moveTo>
                  <a:cubicBezTo>
                    <a:pt x="6350000" y="6078372"/>
                    <a:pt x="5865419" y="6562979"/>
                    <a:pt x="5267617" y="6562979"/>
                  </a:cubicBezTo>
                  <a:lnTo>
                    <a:pt x="1082383" y="6562979"/>
                  </a:lnTo>
                  <a:cubicBezTo>
                    <a:pt x="484594" y="6562979"/>
                    <a:pt x="0" y="6078385"/>
                    <a:pt x="0" y="5480583"/>
                  </a:cubicBezTo>
                  <a:lnTo>
                    <a:pt x="0" y="1082383"/>
                  </a:lnTo>
                  <a:cubicBezTo>
                    <a:pt x="0" y="484594"/>
                    <a:pt x="484581" y="0"/>
                    <a:pt x="1082383" y="0"/>
                  </a:cubicBezTo>
                  <a:lnTo>
                    <a:pt x="5267630" y="0"/>
                  </a:lnTo>
                  <a:cubicBezTo>
                    <a:pt x="5865419" y="0"/>
                    <a:pt x="6350012" y="484594"/>
                    <a:pt x="6350012" y="1082383"/>
                  </a:cubicBezTo>
                  <a:lnTo>
                    <a:pt x="6350012" y="5480583"/>
                  </a:lnTo>
                  <a:close/>
                </a:path>
              </a:pathLst>
            </a:custGeom>
            <a:solidFill>
              <a:srgbClr val="145D8D"/>
            </a:solidFill>
            <a:ln w="12700">
              <a:noFill/>
            </a:ln>
          </p:spPr>
          <p:txBody>
            <a:bodyPr/>
            <a:lstStyle/>
            <a:p>
              <a:endParaRPr lang="en-GB"/>
            </a:p>
          </p:txBody>
        </p:sp>
      </p:grpSp>
      <p:grpSp>
        <p:nvGrpSpPr>
          <p:cNvPr id="4" name="Group 4"/>
          <p:cNvGrpSpPr/>
          <p:nvPr/>
        </p:nvGrpSpPr>
        <p:grpSpPr>
          <a:xfrm rot="5400000">
            <a:off x="-1746485" y="1746485"/>
            <a:ext cx="10287000" cy="6794030"/>
            <a:chOff x="0" y="0"/>
            <a:chExt cx="3130550" cy="2067566"/>
          </a:xfrm>
        </p:grpSpPr>
        <p:sp>
          <p:nvSpPr>
            <p:cNvPr id="5" name="Freeform 5"/>
            <p:cNvSpPr/>
            <p:nvPr/>
          </p:nvSpPr>
          <p:spPr>
            <a:xfrm>
              <a:off x="0" y="0"/>
              <a:ext cx="3130550" cy="2067566"/>
            </a:xfrm>
            <a:custGeom>
              <a:avLst/>
              <a:gdLst/>
              <a:ahLst/>
              <a:cxnLst/>
              <a:rect l="l" t="t" r="r" b="b"/>
              <a:pathLst>
                <a:path w="3130550" h="2067566">
                  <a:moveTo>
                    <a:pt x="0" y="1123950"/>
                  </a:moveTo>
                  <a:lnTo>
                    <a:pt x="0" y="2067566"/>
                  </a:lnTo>
                  <a:lnTo>
                    <a:pt x="3130550" y="2067566"/>
                  </a:lnTo>
                  <a:lnTo>
                    <a:pt x="3130550" y="0"/>
                  </a:lnTo>
                  <a:close/>
                </a:path>
              </a:pathLst>
            </a:custGeom>
            <a:solidFill>
              <a:srgbClr val="B76CA9"/>
            </a:solidFill>
          </p:spPr>
          <p:txBody>
            <a:bodyPr/>
            <a:lstStyle/>
            <a:p>
              <a:endParaRPr lang="en-GB"/>
            </a:p>
          </p:txBody>
        </p:sp>
      </p:grpSp>
      <p:grpSp>
        <p:nvGrpSpPr>
          <p:cNvPr id="6" name="Group 6"/>
          <p:cNvGrpSpPr>
            <a:grpSpLocks noChangeAspect="1"/>
          </p:cNvGrpSpPr>
          <p:nvPr/>
        </p:nvGrpSpPr>
        <p:grpSpPr>
          <a:xfrm>
            <a:off x="1067507" y="1562100"/>
            <a:ext cx="4979917" cy="6470352"/>
            <a:chOff x="0" y="0"/>
            <a:chExt cx="6362700" cy="6575666"/>
          </a:xfrm>
        </p:grpSpPr>
        <p:sp>
          <p:nvSpPr>
            <p:cNvPr id="7" name="Freeform 7"/>
            <p:cNvSpPr/>
            <p:nvPr/>
          </p:nvSpPr>
          <p:spPr>
            <a:xfrm>
              <a:off x="6350" y="6350"/>
              <a:ext cx="6350012" cy="6562979"/>
            </a:xfrm>
            <a:custGeom>
              <a:avLst/>
              <a:gdLst/>
              <a:ahLst/>
              <a:cxnLst/>
              <a:rect l="l" t="t" r="r" b="b"/>
              <a:pathLst>
                <a:path w="6350012" h="6562979">
                  <a:moveTo>
                    <a:pt x="6350000" y="5480583"/>
                  </a:moveTo>
                  <a:cubicBezTo>
                    <a:pt x="6350000" y="6078372"/>
                    <a:pt x="5865419" y="6562979"/>
                    <a:pt x="5267617" y="6562979"/>
                  </a:cubicBezTo>
                  <a:lnTo>
                    <a:pt x="1082383" y="6562979"/>
                  </a:lnTo>
                  <a:cubicBezTo>
                    <a:pt x="484594" y="6562979"/>
                    <a:pt x="0" y="6078385"/>
                    <a:pt x="0" y="5480583"/>
                  </a:cubicBezTo>
                  <a:lnTo>
                    <a:pt x="0" y="1082383"/>
                  </a:lnTo>
                  <a:cubicBezTo>
                    <a:pt x="0" y="484594"/>
                    <a:pt x="484581" y="0"/>
                    <a:pt x="1082383" y="0"/>
                  </a:cubicBezTo>
                  <a:lnTo>
                    <a:pt x="5267630" y="0"/>
                  </a:lnTo>
                  <a:cubicBezTo>
                    <a:pt x="5865419" y="0"/>
                    <a:pt x="6350012" y="484594"/>
                    <a:pt x="6350012" y="1082383"/>
                  </a:cubicBezTo>
                  <a:lnTo>
                    <a:pt x="6350012" y="5480583"/>
                  </a:lnTo>
                  <a:close/>
                </a:path>
              </a:pathLst>
            </a:custGeom>
            <a:solidFill>
              <a:srgbClr val="FFFFFF"/>
            </a:solidFill>
            <a:ln w="12700">
              <a:noFill/>
            </a:ln>
          </p:spPr>
          <p:txBody>
            <a:bodyPr/>
            <a:lstStyle/>
            <a:p>
              <a:endParaRPr lang="en-GB"/>
            </a:p>
          </p:txBody>
        </p:sp>
      </p:grpSp>
      <p:grpSp>
        <p:nvGrpSpPr>
          <p:cNvPr id="8" name="Group 8"/>
          <p:cNvGrpSpPr/>
          <p:nvPr/>
        </p:nvGrpSpPr>
        <p:grpSpPr>
          <a:xfrm rot="-5400000">
            <a:off x="14645819" y="1565786"/>
            <a:ext cx="5870210" cy="2738638"/>
            <a:chOff x="0" y="0"/>
            <a:chExt cx="3130550" cy="1460500"/>
          </a:xfrm>
        </p:grpSpPr>
        <p:sp>
          <p:nvSpPr>
            <p:cNvPr id="9" name="Freeform 9"/>
            <p:cNvSpPr/>
            <p:nvPr/>
          </p:nvSpPr>
          <p:spPr>
            <a:xfrm>
              <a:off x="0" y="0"/>
              <a:ext cx="3130550" cy="1460500"/>
            </a:xfrm>
            <a:custGeom>
              <a:avLst/>
              <a:gdLst/>
              <a:ahLst/>
              <a:cxnLst/>
              <a:rect l="l" t="t" r="r" b="b"/>
              <a:pathLst>
                <a:path w="3130550" h="1460500">
                  <a:moveTo>
                    <a:pt x="0" y="1123950"/>
                  </a:moveTo>
                  <a:lnTo>
                    <a:pt x="0" y="1460500"/>
                  </a:lnTo>
                  <a:lnTo>
                    <a:pt x="3130550" y="1460500"/>
                  </a:lnTo>
                  <a:lnTo>
                    <a:pt x="3130550" y="0"/>
                  </a:lnTo>
                  <a:close/>
                </a:path>
              </a:pathLst>
            </a:custGeom>
            <a:solidFill>
              <a:srgbClr val="E7328A"/>
            </a:solidFill>
          </p:spPr>
          <p:txBody>
            <a:bodyPr/>
            <a:lstStyle/>
            <a:p>
              <a:endParaRPr lang="en-GB"/>
            </a:p>
          </p:txBody>
        </p:sp>
      </p:grpSp>
      <p:sp>
        <p:nvSpPr>
          <p:cNvPr id="11" name="TextBox 11"/>
          <p:cNvSpPr txBox="1"/>
          <p:nvPr/>
        </p:nvSpPr>
        <p:spPr>
          <a:xfrm>
            <a:off x="915754" y="9182100"/>
            <a:ext cx="4979916" cy="284693"/>
          </a:xfrm>
          <a:prstGeom prst="rect">
            <a:avLst/>
          </a:prstGeom>
        </p:spPr>
        <p:txBody>
          <a:bodyPr lIns="0" tIns="0" rIns="0" bIns="0" rtlCol="0" anchor="t">
            <a:spAutoFit/>
          </a:bodyPr>
          <a:lstStyle/>
          <a:p>
            <a:pPr>
              <a:lnSpc>
                <a:spcPts val="2380"/>
              </a:lnSpc>
            </a:pPr>
            <a:r>
              <a:rPr lang="en-US" sz="1700">
                <a:solidFill>
                  <a:srgbClr val="FFFFFF"/>
                </a:solidFill>
                <a:latin typeface="Montserrat Semi-Bold"/>
              </a:rPr>
              <a:t>16       </a:t>
            </a:r>
            <a:r>
              <a:rPr lang="en-US" sz="1700">
                <a:solidFill>
                  <a:srgbClr val="FFFFFF"/>
                </a:solidFill>
                <a:latin typeface="Montserrat Semi-Bold Bold"/>
              </a:rPr>
              <a:t>futurumcareers.com</a:t>
            </a:r>
          </a:p>
        </p:txBody>
      </p:sp>
      <p:sp>
        <p:nvSpPr>
          <p:cNvPr id="12" name="TextBox 12"/>
          <p:cNvSpPr txBox="1"/>
          <p:nvPr/>
        </p:nvSpPr>
        <p:spPr>
          <a:xfrm>
            <a:off x="7699523" y="1301027"/>
            <a:ext cx="8178792" cy="447238"/>
          </a:xfrm>
          <a:prstGeom prst="rect">
            <a:avLst/>
          </a:prstGeom>
        </p:spPr>
        <p:txBody>
          <a:bodyPr lIns="0" tIns="0" rIns="0" bIns="0" rtlCol="0" anchor="t">
            <a:spAutoFit/>
          </a:bodyPr>
          <a:lstStyle/>
          <a:p>
            <a:pPr>
              <a:lnSpc>
                <a:spcPts val="3220"/>
              </a:lnSpc>
            </a:pPr>
            <a:r>
              <a:rPr lang="en-GB" sz="4400" b="0" u="none" strike="noStrike" baseline="0">
                <a:solidFill>
                  <a:schemeClr val="tx1">
                    <a:lumMod val="75000"/>
                    <a:lumOff val="25000"/>
                  </a:schemeClr>
                </a:solidFill>
                <a:latin typeface="Montserrat" pitchFamily="2" charset="0"/>
              </a:rPr>
              <a:t>Sanjay’s top tips</a:t>
            </a:r>
            <a:endParaRPr lang="en-US" sz="4400">
              <a:solidFill>
                <a:schemeClr val="tx1">
                  <a:lumMod val="75000"/>
                  <a:lumOff val="25000"/>
                </a:schemeClr>
              </a:solidFill>
              <a:latin typeface="Montserrat" pitchFamily="2" charset="0"/>
            </a:endParaRPr>
          </a:p>
        </p:txBody>
      </p:sp>
      <p:sp>
        <p:nvSpPr>
          <p:cNvPr id="13" name="TextBox 13"/>
          <p:cNvSpPr txBox="1"/>
          <p:nvPr/>
        </p:nvSpPr>
        <p:spPr>
          <a:xfrm>
            <a:off x="7704868" y="3369309"/>
            <a:ext cx="8368239" cy="3693319"/>
          </a:xfrm>
          <a:prstGeom prst="rect">
            <a:avLst/>
          </a:prstGeom>
        </p:spPr>
        <p:txBody>
          <a:bodyPr wrap="square" lIns="0" tIns="0" rIns="0" bIns="0" rtlCol="0" anchor="t">
            <a:spAutoFit/>
          </a:bodyPr>
          <a:lstStyle/>
          <a:p>
            <a:pPr marL="457200" indent="-457200" algn="l">
              <a:buFont typeface="+mj-lt"/>
              <a:buAutoNum type="arabicPeriod"/>
            </a:pPr>
            <a:r>
              <a:rPr lang="en-GB" sz="2400" b="0" i="0" u="none" strike="noStrike" baseline="0" dirty="0">
                <a:solidFill>
                  <a:schemeClr val="tx1">
                    <a:lumMod val="75000"/>
                    <a:lumOff val="25000"/>
                  </a:schemeClr>
                </a:solidFill>
                <a:latin typeface="Montserrat" pitchFamily="2" charset="0"/>
              </a:rPr>
              <a:t>To be a good accountant you need to like numbers, precision and computers. But more than that, a diverse set of interests and experience of industry can help a lot.</a:t>
            </a:r>
          </a:p>
          <a:p>
            <a:pPr marL="457200" indent="-457200" algn="l">
              <a:buFont typeface="+mj-lt"/>
              <a:buAutoNum type="arabicPeriod"/>
            </a:pPr>
            <a:endParaRPr lang="en-GB" sz="2400" b="0" i="0" u="none" strike="noStrike" baseline="0" dirty="0">
              <a:solidFill>
                <a:schemeClr val="tx1">
                  <a:lumMod val="75000"/>
                  <a:lumOff val="25000"/>
                </a:schemeClr>
              </a:solidFill>
              <a:latin typeface="Montserrat" pitchFamily="2" charset="0"/>
            </a:endParaRPr>
          </a:p>
          <a:p>
            <a:pPr marL="457200" indent="-457200" algn="l">
              <a:buFont typeface="+mj-lt"/>
              <a:buAutoNum type="arabicPeriod"/>
            </a:pPr>
            <a:r>
              <a:rPr lang="en-GB" sz="2400" b="0" i="0" u="none" strike="noStrike" baseline="0" dirty="0">
                <a:solidFill>
                  <a:schemeClr val="tx1">
                    <a:lumMod val="75000"/>
                    <a:lumOff val="25000"/>
                  </a:schemeClr>
                </a:solidFill>
                <a:latin typeface="Montserrat" pitchFamily="2" charset="0"/>
              </a:rPr>
              <a:t>It’s never too late to begin a career in accounting research – in fact, diverse experiences can help. My own career path was far from direct!</a:t>
            </a:r>
          </a:p>
          <a:p>
            <a:pPr marL="457200" indent="-457200" algn="l">
              <a:buFont typeface="+mj-lt"/>
              <a:buAutoNum type="arabicPeriod"/>
            </a:pPr>
            <a:endParaRPr lang="en-GB" sz="2400" b="0" i="0" u="none" strike="noStrike" baseline="0" dirty="0">
              <a:solidFill>
                <a:schemeClr val="tx1">
                  <a:lumMod val="75000"/>
                  <a:lumOff val="25000"/>
                </a:schemeClr>
              </a:solidFill>
              <a:latin typeface="Montserrat" pitchFamily="2" charset="0"/>
            </a:endParaRPr>
          </a:p>
          <a:p>
            <a:pPr marL="457200" indent="-457200" algn="l">
              <a:buFont typeface="+mj-lt"/>
              <a:buAutoNum type="arabicPeriod"/>
            </a:pPr>
            <a:r>
              <a:rPr lang="en-GB" sz="2400" b="0" i="0" u="none" strike="noStrike" baseline="0" dirty="0">
                <a:solidFill>
                  <a:schemeClr val="tx1">
                    <a:lumMod val="75000"/>
                    <a:lumOff val="25000"/>
                  </a:schemeClr>
                </a:solidFill>
                <a:latin typeface="Montserrat" pitchFamily="2" charset="0"/>
              </a:rPr>
              <a:t>Always remain curious.</a:t>
            </a:r>
            <a:endParaRPr lang="en-US" sz="2400" dirty="0">
              <a:solidFill>
                <a:schemeClr val="tx1">
                  <a:lumMod val="75000"/>
                  <a:lumOff val="25000"/>
                </a:schemeClr>
              </a:solidFill>
              <a:latin typeface="Montserrat" pitchFamily="2" charset="0"/>
            </a:endParaRPr>
          </a:p>
        </p:txBody>
      </p:sp>
      <p:sp>
        <p:nvSpPr>
          <p:cNvPr id="14" name="AutoShape 14"/>
          <p:cNvSpPr/>
          <p:nvPr/>
        </p:nvSpPr>
        <p:spPr>
          <a:xfrm>
            <a:off x="7699523" y="9182100"/>
            <a:ext cx="8552402" cy="0"/>
          </a:xfrm>
          <a:prstGeom prst="line">
            <a:avLst/>
          </a:prstGeom>
          <a:ln w="123825" cap="flat">
            <a:solidFill>
              <a:srgbClr val="E7328A"/>
            </a:solidFill>
            <a:prstDash val="solid"/>
            <a:headEnd type="none" w="sm" len="sm"/>
            <a:tailEnd type="none" w="sm" len="sm"/>
          </a:ln>
        </p:spPr>
        <p:txBody>
          <a:bodyPr/>
          <a:lstStyle/>
          <a:p>
            <a:endParaRPr lang="en-GB"/>
          </a:p>
        </p:txBody>
      </p:sp>
      <p:sp>
        <p:nvSpPr>
          <p:cNvPr id="15" name="Rounded Rectangle 14">
            <a:extLst>
              <a:ext uri="{FF2B5EF4-FFF2-40B4-BE49-F238E27FC236}">
                <a16:creationId xmlns:a16="http://schemas.microsoft.com/office/drawing/2014/main" id="{E743AB50-DB2B-BFC7-6931-8F200BD93D91}"/>
              </a:ext>
            </a:extLst>
          </p:cNvPr>
          <p:cNvSpPr/>
          <p:nvPr/>
        </p:nvSpPr>
        <p:spPr>
          <a:xfrm>
            <a:off x="1295401" y="1783321"/>
            <a:ext cx="4600270" cy="6027921"/>
          </a:xfrm>
          <a:prstGeom prst="round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3">
            <a:extLst>
              <a:ext uri="{FF2B5EF4-FFF2-40B4-BE49-F238E27FC236}">
                <a16:creationId xmlns:a16="http://schemas.microsoft.com/office/drawing/2014/main" id="{C629B932-87AE-8A00-0649-F7327E8226B8}"/>
              </a:ext>
            </a:extLst>
          </p:cNvPr>
          <p:cNvPicPr>
            <a:picLocks noChangeAspect="1"/>
          </p:cNvPicPr>
          <p:nvPr/>
        </p:nvPicPr>
        <p:blipFill>
          <a:blip r:embed="rId3">
            <a:alphaModFix amt="23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7699523" y="1945772"/>
            <a:ext cx="1726975" cy="1364310"/>
          </a:xfrm>
          <a:prstGeom prst="rect">
            <a:avLst/>
          </a:prstGeom>
        </p:spPr>
      </p:pic>
      <p:pic>
        <p:nvPicPr>
          <p:cNvPr id="17" name="Picture 13">
            <a:extLst>
              <a:ext uri="{FF2B5EF4-FFF2-40B4-BE49-F238E27FC236}">
                <a16:creationId xmlns:a16="http://schemas.microsoft.com/office/drawing/2014/main" id="{E7D8030A-6E47-D34A-230B-4B914660E56B}"/>
              </a:ext>
            </a:extLst>
          </p:cNvPr>
          <p:cNvPicPr>
            <a:picLocks noChangeAspect="1"/>
          </p:cNvPicPr>
          <p:nvPr/>
        </p:nvPicPr>
        <p:blipFill>
          <a:blip r:embed="rId3">
            <a:alphaModFix amt="23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800000">
            <a:off x="14151340" y="6984015"/>
            <a:ext cx="1726975" cy="13643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000"/>
                                        <p:tgtEl>
                                          <p:spTgt spid="13">
                                            <p:txEl>
                                              <p:pRg st="0" end="0"/>
                                            </p:txEl>
                                          </p:spTgt>
                                        </p:tgtEl>
                                      </p:cBhvr>
                                    </p:animEffect>
                                    <p:anim calcmode="lin" valueType="num">
                                      <p:cBhvr>
                                        <p:cTn id="8"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xEl>
                                              <p:pRg st="2" end="2"/>
                                            </p:txEl>
                                          </p:spTgt>
                                        </p:tgtEl>
                                        <p:attrNameLst>
                                          <p:attrName>style.visibility</p:attrName>
                                        </p:attrNameLst>
                                      </p:cBhvr>
                                      <p:to>
                                        <p:strVal val="visible"/>
                                      </p:to>
                                    </p:set>
                                    <p:animEffect transition="in" filter="fade">
                                      <p:cBhvr>
                                        <p:cTn id="14" dur="1000"/>
                                        <p:tgtEl>
                                          <p:spTgt spid="13">
                                            <p:txEl>
                                              <p:pRg st="2" end="2"/>
                                            </p:txEl>
                                          </p:spTgt>
                                        </p:tgtEl>
                                      </p:cBhvr>
                                    </p:animEffect>
                                    <p:anim calcmode="lin" valueType="num">
                                      <p:cBhvr>
                                        <p:cTn id="15"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3">
                                            <p:txEl>
                                              <p:pRg st="4" end="4"/>
                                            </p:txEl>
                                          </p:spTgt>
                                        </p:tgtEl>
                                        <p:attrNameLst>
                                          <p:attrName>style.visibility</p:attrName>
                                        </p:attrNameLst>
                                      </p:cBhvr>
                                      <p:to>
                                        <p:strVal val="visible"/>
                                      </p:to>
                                    </p:set>
                                    <p:animEffect transition="in" filter="fade">
                                      <p:cBhvr>
                                        <p:cTn id="21" dur="1000"/>
                                        <p:tgtEl>
                                          <p:spTgt spid="13">
                                            <p:txEl>
                                              <p:pRg st="4" end="4"/>
                                            </p:txEl>
                                          </p:spTgt>
                                        </p:tgtEl>
                                      </p:cBhvr>
                                    </p:animEffect>
                                    <p:anim calcmode="lin" valueType="num">
                                      <p:cBhvr>
                                        <p:cTn id="22"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A person using a computer&#10;&#10;Description automatically generated">
            <a:extLst>
              <a:ext uri="{FF2B5EF4-FFF2-40B4-BE49-F238E27FC236}">
                <a16:creationId xmlns:a16="http://schemas.microsoft.com/office/drawing/2014/main" id="{BF8000B9-10C2-0E46-584A-B23DB9E3225A}"/>
              </a:ext>
            </a:extLst>
          </p:cNvPr>
          <p:cNvPicPr>
            <a:picLocks noChangeAspect="1"/>
          </p:cNvPicPr>
          <p:nvPr/>
        </p:nvPicPr>
        <p:blipFill rotWithShape="1">
          <a:blip r:embed="rId2">
            <a:extLst>
              <a:ext uri="{28A0092B-C50C-407E-A947-70E740481C1C}">
                <a14:useLocalDpi xmlns:a14="http://schemas.microsoft.com/office/drawing/2010/main" val="0"/>
              </a:ext>
            </a:extLst>
          </a:blip>
          <a:srcRect l="6105" r="15683" b="969"/>
          <a:stretch/>
        </p:blipFill>
        <p:spPr>
          <a:xfrm>
            <a:off x="3030915" y="0"/>
            <a:ext cx="15271284" cy="10287000"/>
          </a:xfrm>
          <a:prstGeom prst="rect">
            <a:avLst/>
          </a:prstGeom>
        </p:spPr>
      </p:pic>
      <p:grpSp>
        <p:nvGrpSpPr>
          <p:cNvPr id="4" name="Group 4"/>
          <p:cNvGrpSpPr/>
          <p:nvPr/>
        </p:nvGrpSpPr>
        <p:grpSpPr>
          <a:xfrm>
            <a:off x="1083284" y="2611456"/>
            <a:ext cx="11227525" cy="6309193"/>
            <a:chOff x="0" y="0"/>
            <a:chExt cx="7846638" cy="4409338"/>
          </a:xfrm>
        </p:grpSpPr>
        <p:sp>
          <p:nvSpPr>
            <p:cNvPr id="5" name="Freeform 5"/>
            <p:cNvSpPr/>
            <p:nvPr/>
          </p:nvSpPr>
          <p:spPr>
            <a:xfrm>
              <a:off x="0" y="0"/>
              <a:ext cx="7846638" cy="4409338"/>
            </a:xfrm>
            <a:custGeom>
              <a:avLst/>
              <a:gdLst/>
              <a:ahLst/>
              <a:cxnLst/>
              <a:rect l="l" t="t" r="r" b="b"/>
              <a:pathLst>
                <a:path w="7846638" h="4409338">
                  <a:moveTo>
                    <a:pt x="7722178" y="4409338"/>
                  </a:moveTo>
                  <a:lnTo>
                    <a:pt x="124460" y="4409338"/>
                  </a:lnTo>
                  <a:cubicBezTo>
                    <a:pt x="55880" y="4409338"/>
                    <a:pt x="0" y="4353458"/>
                    <a:pt x="0" y="4284878"/>
                  </a:cubicBezTo>
                  <a:lnTo>
                    <a:pt x="0" y="124460"/>
                  </a:lnTo>
                  <a:cubicBezTo>
                    <a:pt x="0" y="55880"/>
                    <a:pt x="55880" y="0"/>
                    <a:pt x="124460" y="0"/>
                  </a:cubicBezTo>
                  <a:lnTo>
                    <a:pt x="7722178" y="0"/>
                  </a:lnTo>
                  <a:cubicBezTo>
                    <a:pt x="7790759" y="0"/>
                    <a:pt x="7846638" y="55880"/>
                    <a:pt x="7846638" y="124460"/>
                  </a:cubicBezTo>
                  <a:lnTo>
                    <a:pt x="7846638" y="4284878"/>
                  </a:lnTo>
                  <a:cubicBezTo>
                    <a:pt x="7846638" y="4353458"/>
                    <a:pt x="7790759" y="4409338"/>
                    <a:pt x="7722178" y="4409338"/>
                  </a:cubicBezTo>
                  <a:close/>
                </a:path>
              </a:pathLst>
            </a:custGeom>
            <a:solidFill>
              <a:srgbClr val="145D8D"/>
            </a:solidFill>
          </p:spPr>
          <p:txBody>
            <a:bodyPr/>
            <a:lstStyle/>
            <a:p>
              <a:endParaRPr lang="en-GB"/>
            </a:p>
          </p:txBody>
        </p:sp>
      </p:grpSp>
      <p:grpSp>
        <p:nvGrpSpPr>
          <p:cNvPr id="6" name="Group 6"/>
          <p:cNvGrpSpPr/>
          <p:nvPr/>
        </p:nvGrpSpPr>
        <p:grpSpPr>
          <a:xfrm rot="-5400000">
            <a:off x="10744896" y="2743895"/>
            <a:ext cx="10287000" cy="4799209"/>
            <a:chOff x="-407617" y="24302"/>
            <a:chExt cx="3130550" cy="1460500"/>
          </a:xfrm>
        </p:grpSpPr>
        <p:sp>
          <p:nvSpPr>
            <p:cNvPr id="7" name="Freeform 7"/>
            <p:cNvSpPr/>
            <p:nvPr/>
          </p:nvSpPr>
          <p:spPr>
            <a:xfrm>
              <a:off x="-407617" y="24302"/>
              <a:ext cx="3130550" cy="1460500"/>
            </a:xfrm>
            <a:custGeom>
              <a:avLst/>
              <a:gdLst/>
              <a:ahLst/>
              <a:cxnLst/>
              <a:rect l="l" t="t" r="r" b="b"/>
              <a:pathLst>
                <a:path w="3130550" h="1460500">
                  <a:moveTo>
                    <a:pt x="0" y="1123950"/>
                  </a:moveTo>
                  <a:lnTo>
                    <a:pt x="0" y="1460500"/>
                  </a:lnTo>
                  <a:lnTo>
                    <a:pt x="3130550" y="1460500"/>
                  </a:lnTo>
                  <a:lnTo>
                    <a:pt x="3130550" y="0"/>
                  </a:lnTo>
                  <a:close/>
                </a:path>
              </a:pathLst>
            </a:custGeom>
            <a:solidFill>
              <a:srgbClr val="E7328A"/>
            </a:solidFill>
          </p:spPr>
          <p:txBody>
            <a:bodyPr/>
            <a:lstStyle/>
            <a:p>
              <a:endParaRPr lang="en-GB"/>
            </a:p>
          </p:txBody>
        </p:sp>
      </p:grpSp>
      <p:grpSp>
        <p:nvGrpSpPr>
          <p:cNvPr id="10" name="Group 10"/>
          <p:cNvGrpSpPr/>
          <p:nvPr/>
        </p:nvGrpSpPr>
        <p:grpSpPr>
          <a:xfrm rot="5400000">
            <a:off x="-937583" y="937583"/>
            <a:ext cx="10287000" cy="8411834"/>
            <a:chOff x="0" y="0"/>
            <a:chExt cx="3130550" cy="2559898"/>
          </a:xfrm>
        </p:grpSpPr>
        <p:sp>
          <p:nvSpPr>
            <p:cNvPr id="11" name="Freeform 11"/>
            <p:cNvSpPr/>
            <p:nvPr/>
          </p:nvSpPr>
          <p:spPr>
            <a:xfrm>
              <a:off x="0" y="0"/>
              <a:ext cx="3130550" cy="2559898"/>
            </a:xfrm>
            <a:custGeom>
              <a:avLst/>
              <a:gdLst/>
              <a:ahLst/>
              <a:cxnLst/>
              <a:rect l="l" t="t" r="r" b="b"/>
              <a:pathLst>
                <a:path w="3130550" h="2559898">
                  <a:moveTo>
                    <a:pt x="0" y="1123950"/>
                  </a:moveTo>
                  <a:lnTo>
                    <a:pt x="0" y="2559898"/>
                  </a:lnTo>
                  <a:lnTo>
                    <a:pt x="3130550" y="2559898"/>
                  </a:lnTo>
                  <a:lnTo>
                    <a:pt x="3130550" y="0"/>
                  </a:lnTo>
                  <a:close/>
                </a:path>
              </a:pathLst>
            </a:custGeom>
            <a:solidFill>
              <a:srgbClr val="E7328A"/>
            </a:solidFill>
          </p:spPr>
          <p:txBody>
            <a:bodyPr/>
            <a:lstStyle/>
            <a:p>
              <a:endParaRPr lang="en-GB"/>
            </a:p>
          </p:txBody>
        </p:sp>
      </p:grpSp>
      <p:grpSp>
        <p:nvGrpSpPr>
          <p:cNvPr id="12" name="Group 12"/>
          <p:cNvGrpSpPr/>
          <p:nvPr/>
        </p:nvGrpSpPr>
        <p:grpSpPr>
          <a:xfrm>
            <a:off x="609600" y="2896956"/>
            <a:ext cx="11337551" cy="5719142"/>
            <a:chOff x="0" y="0"/>
            <a:chExt cx="7630634" cy="3996966"/>
          </a:xfrm>
        </p:grpSpPr>
        <p:sp>
          <p:nvSpPr>
            <p:cNvPr id="13" name="Freeform 13"/>
            <p:cNvSpPr/>
            <p:nvPr/>
          </p:nvSpPr>
          <p:spPr>
            <a:xfrm>
              <a:off x="0" y="0"/>
              <a:ext cx="7630634" cy="3996966"/>
            </a:xfrm>
            <a:custGeom>
              <a:avLst/>
              <a:gdLst/>
              <a:ahLst/>
              <a:cxnLst/>
              <a:rect l="l" t="t" r="r" b="b"/>
              <a:pathLst>
                <a:path w="7630634" h="3996966">
                  <a:moveTo>
                    <a:pt x="7506174" y="3996966"/>
                  </a:moveTo>
                  <a:lnTo>
                    <a:pt x="124460" y="3996966"/>
                  </a:lnTo>
                  <a:cubicBezTo>
                    <a:pt x="55880" y="3996966"/>
                    <a:pt x="0" y="3941087"/>
                    <a:pt x="0" y="3872506"/>
                  </a:cubicBezTo>
                  <a:lnTo>
                    <a:pt x="0" y="124460"/>
                  </a:lnTo>
                  <a:cubicBezTo>
                    <a:pt x="0" y="55880"/>
                    <a:pt x="55880" y="0"/>
                    <a:pt x="124460" y="0"/>
                  </a:cubicBezTo>
                  <a:lnTo>
                    <a:pt x="7506174" y="0"/>
                  </a:lnTo>
                  <a:cubicBezTo>
                    <a:pt x="7574754" y="0"/>
                    <a:pt x="7630634" y="55880"/>
                    <a:pt x="7630634" y="124460"/>
                  </a:cubicBezTo>
                  <a:lnTo>
                    <a:pt x="7630634" y="3872507"/>
                  </a:lnTo>
                  <a:cubicBezTo>
                    <a:pt x="7630634" y="3941087"/>
                    <a:pt x="7574754" y="3996966"/>
                    <a:pt x="7506174" y="3996966"/>
                  </a:cubicBezTo>
                  <a:close/>
                </a:path>
              </a:pathLst>
            </a:custGeom>
            <a:solidFill>
              <a:srgbClr val="FFFFFF"/>
            </a:solidFill>
          </p:spPr>
          <p:txBody>
            <a:bodyPr/>
            <a:lstStyle/>
            <a:p>
              <a:endParaRPr lang="en-GB"/>
            </a:p>
          </p:txBody>
        </p:sp>
      </p:grpSp>
      <p:pic>
        <p:nvPicPr>
          <p:cNvPr id="14" name="Picture 14"/>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3953747" y="621291"/>
            <a:ext cx="699726" cy="814819"/>
          </a:xfrm>
          <a:prstGeom prst="rect">
            <a:avLst/>
          </a:prstGeom>
        </p:spPr>
      </p:pic>
      <p:grpSp>
        <p:nvGrpSpPr>
          <p:cNvPr id="15" name="Group 15"/>
          <p:cNvGrpSpPr/>
          <p:nvPr/>
        </p:nvGrpSpPr>
        <p:grpSpPr>
          <a:xfrm rot="5400000">
            <a:off x="3597358" y="-2845860"/>
            <a:ext cx="1480331" cy="8675048"/>
            <a:chOff x="0" y="0"/>
            <a:chExt cx="3130550" cy="18248691"/>
          </a:xfrm>
        </p:grpSpPr>
        <p:sp>
          <p:nvSpPr>
            <p:cNvPr id="16" name="Freeform 16"/>
            <p:cNvSpPr/>
            <p:nvPr/>
          </p:nvSpPr>
          <p:spPr>
            <a:xfrm>
              <a:off x="0" y="0"/>
              <a:ext cx="3130550" cy="18248691"/>
            </a:xfrm>
            <a:custGeom>
              <a:avLst/>
              <a:gdLst/>
              <a:ahLst/>
              <a:cxnLst/>
              <a:rect l="l" t="t" r="r" b="b"/>
              <a:pathLst>
                <a:path w="3130550" h="18248691">
                  <a:moveTo>
                    <a:pt x="0" y="1123950"/>
                  </a:moveTo>
                  <a:lnTo>
                    <a:pt x="0" y="18248691"/>
                  </a:lnTo>
                  <a:lnTo>
                    <a:pt x="3130550" y="18248691"/>
                  </a:lnTo>
                  <a:lnTo>
                    <a:pt x="3130550" y="0"/>
                  </a:lnTo>
                  <a:close/>
                </a:path>
              </a:pathLst>
            </a:custGeom>
            <a:solidFill>
              <a:srgbClr val="B76CA9"/>
            </a:solidFill>
          </p:spPr>
          <p:txBody>
            <a:bodyPr/>
            <a:lstStyle/>
            <a:p>
              <a:endParaRPr lang="en-GB"/>
            </a:p>
          </p:txBody>
        </p:sp>
      </p:grpSp>
      <p:grpSp>
        <p:nvGrpSpPr>
          <p:cNvPr id="17" name="Group 17"/>
          <p:cNvGrpSpPr/>
          <p:nvPr/>
        </p:nvGrpSpPr>
        <p:grpSpPr>
          <a:xfrm>
            <a:off x="838200" y="3086100"/>
            <a:ext cx="10972800" cy="5347246"/>
            <a:chOff x="0" y="0"/>
            <a:chExt cx="7208077" cy="3623869"/>
          </a:xfrm>
        </p:grpSpPr>
        <p:sp>
          <p:nvSpPr>
            <p:cNvPr id="18" name="Freeform 18"/>
            <p:cNvSpPr/>
            <p:nvPr/>
          </p:nvSpPr>
          <p:spPr>
            <a:xfrm>
              <a:off x="0" y="0"/>
              <a:ext cx="7208077" cy="3623869"/>
            </a:xfrm>
            <a:custGeom>
              <a:avLst/>
              <a:gdLst/>
              <a:ahLst/>
              <a:cxnLst/>
              <a:rect l="l" t="t" r="r" b="b"/>
              <a:pathLst>
                <a:path w="7208077" h="3623869">
                  <a:moveTo>
                    <a:pt x="7083616" y="3623869"/>
                  </a:moveTo>
                  <a:lnTo>
                    <a:pt x="124460" y="3623869"/>
                  </a:lnTo>
                  <a:cubicBezTo>
                    <a:pt x="55880" y="3623869"/>
                    <a:pt x="0" y="3567988"/>
                    <a:pt x="0" y="3499408"/>
                  </a:cubicBezTo>
                  <a:lnTo>
                    <a:pt x="0" y="124460"/>
                  </a:lnTo>
                  <a:cubicBezTo>
                    <a:pt x="0" y="55880"/>
                    <a:pt x="55880" y="0"/>
                    <a:pt x="124460" y="0"/>
                  </a:cubicBezTo>
                  <a:lnTo>
                    <a:pt x="7083617" y="0"/>
                  </a:lnTo>
                  <a:cubicBezTo>
                    <a:pt x="7152197" y="0"/>
                    <a:pt x="7208077" y="55880"/>
                    <a:pt x="7208077" y="124460"/>
                  </a:cubicBezTo>
                  <a:lnTo>
                    <a:pt x="7208077" y="3499408"/>
                  </a:lnTo>
                  <a:cubicBezTo>
                    <a:pt x="7208077" y="3567989"/>
                    <a:pt x="7152197" y="3623869"/>
                    <a:pt x="7083617" y="3623869"/>
                  </a:cubicBezTo>
                  <a:close/>
                </a:path>
              </a:pathLst>
            </a:custGeom>
            <a:solidFill>
              <a:srgbClr val="F1F1F1"/>
            </a:solidFill>
          </p:spPr>
          <p:txBody>
            <a:bodyPr/>
            <a:lstStyle/>
            <a:p>
              <a:endParaRPr lang="en-GB"/>
            </a:p>
          </p:txBody>
        </p:sp>
      </p:grpSp>
      <p:sp>
        <p:nvSpPr>
          <p:cNvPr id="19" name="TextBox 19"/>
          <p:cNvSpPr txBox="1"/>
          <p:nvPr/>
        </p:nvSpPr>
        <p:spPr>
          <a:xfrm>
            <a:off x="1028700" y="1033538"/>
            <a:ext cx="6844089" cy="870431"/>
          </a:xfrm>
          <a:prstGeom prst="rect">
            <a:avLst/>
          </a:prstGeom>
        </p:spPr>
        <p:txBody>
          <a:bodyPr lIns="0" tIns="0" rIns="0" bIns="0" rtlCol="0" anchor="t">
            <a:spAutoFit/>
          </a:bodyPr>
          <a:lstStyle/>
          <a:p>
            <a:pPr>
              <a:lnSpc>
                <a:spcPts val="7589"/>
              </a:lnSpc>
            </a:pPr>
            <a:r>
              <a:rPr lang="en-US" sz="4400">
                <a:solidFill>
                  <a:srgbClr val="FFFFFF"/>
                </a:solidFill>
                <a:latin typeface="Montserrat" pitchFamily="2" charset="0"/>
              </a:rPr>
              <a:t>Talking points</a:t>
            </a:r>
          </a:p>
        </p:txBody>
      </p:sp>
      <p:sp>
        <p:nvSpPr>
          <p:cNvPr id="20" name="TextBox 20"/>
          <p:cNvSpPr txBox="1"/>
          <p:nvPr/>
        </p:nvSpPr>
        <p:spPr>
          <a:xfrm>
            <a:off x="1028700" y="9315775"/>
            <a:ext cx="4979916" cy="284693"/>
          </a:xfrm>
          <a:prstGeom prst="rect">
            <a:avLst/>
          </a:prstGeom>
        </p:spPr>
        <p:txBody>
          <a:bodyPr lIns="0" tIns="0" rIns="0" bIns="0" rtlCol="0" anchor="t">
            <a:spAutoFit/>
          </a:bodyPr>
          <a:lstStyle/>
          <a:p>
            <a:pPr>
              <a:lnSpc>
                <a:spcPts val="2380"/>
              </a:lnSpc>
            </a:pPr>
            <a:r>
              <a:rPr lang="en-US" sz="1700">
                <a:solidFill>
                  <a:srgbClr val="FFFFFF"/>
                </a:solidFill>
                <a:latin typeface="Montserrat Semi-Bold"/>
              </a:rPr>
              <a:t>17       </a:t>
            </a:r>
            <a:r>
              <a:rPr lang="en-US" sz="1700">
                <a:solidFill>
                  <a:srgbClr val="FFFFFF"/>
                </a:solidFill>
                <a:latin typeface="Montserrat Semi-Bold Bold"/>
              </a:rPr>
              <a:t>futurumcareers.com</a:t>
            </a:r>
          </a:p>
        </p:txBody>
      </p:sp>
      <p:sp>
        <p:nvSpPr>
          <p:cNvPr id="21" name="TextBox 21"/>
          <p:cNvSpPr txBox="1"/>
          <p:nvPr/>
        </p:nvSpPr>
        <p:spPr>
          <a:xfrm>
            <a:off x="1028700" y="3226792"/>
            <a:ext cx="10629900" cy="5206554"/>
          </a:xfrm>
          <a:prstGeom prst="rect">
            <a:avLst/>
          </a:prstGeom>
        </p:spPr>
        <p:txBody>
          <a:bodyPr wrap="square" lIns="0" tIns="0" rIns="0" bIns="0" rtlCol="0" anchor="t">
            <a:spAutoFit/>
          </a:bodyPr>
          <a:lstStyle/>
          <a:p>
            <a:pPr marL="514350" indent="-514350" algn="l">
              <a:lnSpc>
                <a:spcPts val="2940"/>
              </a:lnSpc>
              <a:buFont typeface="+mj-lt"/>
              <a:buAutoNum type="arabicPeriod"/>
            </a:pPr>
            <a:r>
              <a:rPr lang="en-US" sz="2600" dirty="0">
                <a:solidFill>
                  <a:srgbClr val="474B4F"/>
                </a:solidFill>
                <a:latin typeface="Montserrat" pitchFamily="2" charset="0"/>
              </a:rPr>
              <a:t>What changed Sanjay’s perceptions of accounting?</a:t>
            </a:r>
          </a:p>
          <a:p>
            <a:pPr marL="514350" indent="-514350" algn="l">
              <a:lnSpc>
                <a:spcPts val="2940"/>
              </a:lnSpc>
              <a:buFont typeface="+mj-lt"/>
              <a:buAutoNum type="arabicPeriod"/>
            </a:pPr>
            <a:endParaRPr lang="en-US" sz="2600" dirty="0">
              <a:solidFill>
                <a:srgbClr val="474B4F"/>
              </a:solidFill>
              <a:latin typeface="Montserrat" pitchFamily="2" charset="0"/>
            </a:endParaRPr>
          </a:p>
          <a:p>
            <a:pPr marL="514350" indent="-514350" algn="l">
              <a:lnSpc>
                <a:spcPts val="2940"/>
              </a:lnSpc>
              <a:buFont typeface="+mj-lt"/>
              <a:buAutoNum type="arabicPeriod"/>
            </a:pPr>
            <a:r>
              <a:rPr lang="en-US" sz="2600" dirty="0">
                <a:solidFill>
                  <a:srgbClr val="474B4F"/>
                </a:solidFill>
                <a:latin typeface="Montserrat" pitchFamily="2" charset="0"/>
              </a:rPr>
              <a:t>How do you think it feels to publish an academic paper? Why do you think this was such a proud moment for Sanjay?</a:t>
            </a:r>
          </a:p>
          <a:p>
            <a:pPr marL="514350" indent="-514350" algn="l">
              <a:lnSpc>
                <a:spcPts val="2940"/>
              </a:lnSpc>
              <a:buFont typeface="+mj-lt"/>
              <a:buAutoNum type="arabicPeriod"/>
            </a:pPr>
            <a:endParaRPr lang="en-US" sz="2600" dirty="0">
              <a:solidFill>
                <a:srgbClr val="474B4F"/>
              </a:solidFill>
              <a:latin typeface="Montserrat" pitchFamily="2" charset="0"/>
            </a:endParaRPr>
          </a:p>
          <a:p>
            <a:pPr marL="514350" indent="-514350" algn="l">
              <a:lnSpc>
                <a:spcPts val="2940"/>
              </a:lnSpc>
              <a:buFont typeface="+mj-lt"/>
              <a:buAutoNum type="arabicPeriod"/>
            </a:pPr>
            <a:r>
              <a:rPr lang="en-US" sz="2600" dirty="0">
                <a:solidFill>
                  <a:srgbClr val="474B4F"/>
                </a:solidFill>
                <a:latin typeface="Montserrat" pitchFamily="2" charset="0"/>
              </a:rPr>
              <a:t>Why do you think Sanjay is interested in studying cryptocurrencies? What types of research questions might he investigate in this area?</a:t>
            </a:r>
          </a:p>
          <a:p>
            <a:pPr marL="514350" indent="-514350" algn="l">
              <a:lnSpc>
                <a:spcPts val="2940"/>
              </a:lnSpc>
              <a:buFont typeface="+mj-lt"/>
              <a:buAutoNum type="arabicPeriod"/>
            </a:pPr>
            <a:endParaRPr lang="en-US" sz="2600" dirty="0">
              <a:solidFill>
                <a:srgbClr val="474B4F"/>
              </a:solidFill>
              <a:latin typeface="Montserrat" pitchFamily="2" charset="0"/>
            </a:endParaRPr>
          </a:p>
          <a:p>
            <a:pPr marL="514350" indent="-514350" algn="l">
              <a:lnSpc>
                <a:spcPts val="2940"/>
              </a:lnSpc>
              <a:buFont typeface="+mj-lt"/>
              <a:buAutoNum type="arabicPeriod"/>
            </a:pPr>
            <a:r>
              <a:rPr lang="en-US" sz="2600" dirty="0">
                <a:solidFill>
                  <a:srgbClr val="474B4F"/>
                </a:solidFill>
                <a:latin typeface="Montserrat" pitchFamily="2" charset="0"/>
              </a:rPr>
              <a:t>Which of Sanjay’s top tips do you find most useful, and why?</a:t>
            </a:r>
          </a:p>
          <a:p>
            <a:pPr marL="514350" indent="-514350" algn="l">
              <a:lnSpc>
                <a:spcPts val="2940"/>
              </a:lnSpc>
              <a:buFont typeface="+mj-lt"/>
              <a:buAutoNum type="arabicPeriod"/>
            </a:pPr>
            <a:endParaRPr lang="en-US" sz="2600" dirty="0">
              <a:solidFill>
                <a:srgbClr val="474B4F"/>
              </a:solidFill>
              <a:latin typeface="Montserrat" pitchFamily="2" charset="0"/>
            </a:endParaRPr>
          </a:p>
          <a:p>
            <a:pPr marL="514350" indent="-514350" algn="l">
              <a:lnSpc>
                <a:spcPts val="2940"/>
              </a:lnSpc>
              <a:buFont typeface="+mj-lt"/>
              <a:buAutoNum type="arabicPeriod"/>
            </a:pPr>
            <a:r>
              <a:rPr lang="en-US" sz="2600" dirty="0">
                <a:solidFill>
                  <a:srgbClr val="474B4F"/>
                </a:solidFill>
                <a:latin typeface="Montserrat" pitchFamily="2" charset="0"/>
              </a:rPr>
              <a:t>What do you think you would find rewarding about a career in accounting research, and why?</a:t>
            </a:r>
          </a:p>
          <a:p>
            <a:pPr algn="l">
              <a:lnSpc>
                <a:spcPts val="2940"/>
              </a:lnSpc>
            </a:pPr>
            <a:endParaRPr lang="en-US" sz="2600" dirty="0">
              <a:solidFill>
                <a:srgbClr val="474B4F"/>
              </a:solidFill>
              <a:latin typeface="Montserrat" pitchFamily="2" charset="0"/>
            </a:endParaRPr>
          </a:p>
        </p:txBody>
      </p:sp>
    </p:spTree>
    <p:extLst>
      <p:ext uri="{BB962C8B-B14F-4D97-AF65-F5344CB8AC3E}">
        <p14:creationId xmlns:p14="http://schemas.microsoft.com/office/powerpoint/2010/main" val="3517093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fade">
                                      <p:cBhvr>
                                        <p:cTn id="7" dur="1000"/>
                                        <p:tgtEl>
                                          <p:spTgt spid="21">
                                            <p:txEl>
                                              <p:pRg st="0" end="0"/>
                                            </p:txEl>
                                          </p:spTgt>
                                        </p:tgtEl>
                                      </p:cBhvr>
                                    </p:animEffect>
                                    <p:anim calcmode="lin" valueType="num">
                                      <p:cBhvr>
                                        <p:cTn id="8"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1">
                                            <p:txEl>
                                              <p:pRg st="2" end="2"/>
                                            </p:txEl>
                                          </p:spTgt>
                                        </p:tgtEl>
                                        <p:attrNameLst>
                                          <p:attrName>style.visibility</p:attrName>
                                        </p:attrNameLst>
                                      </p:cBhvr>
                                      <p:to>
                                        <p:strVal val="visible"/>
                                      </p:to>
                                    </p:set>
                                    <p:animEffect transition="in" filter="fade">
                                      <p:cBhvr>
                                        <p:cTn id="14" dur="1000"/>
                                        <p:tgtEl>
                                          <p:spTgt spid="21">
                                            <p:txEl>
                                              <p:pRg st="2" end="2"/>
                                            </p:txEl>
                                          </p:spTgt>
                                        </p:tgtEl>
                                      </p:cBhvr>
                                    </p:animEffect>
                                    <p:anim calcmode="lin" valueType="num">
                                      <p:cBhvr>
                                        <p:cTn id="15"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1">
                                            <p:txEl>
                                              <p:pRg st="4" end="4"/>
                                            </p:txEl>
                                          </p:spTgt>
                                        </p:tgtEl>
                                        <p:attrNameLst>
                                          <p:attrName>style.visibility</p:attrName>
                                        </p:attrNameLst>
                                      </p:cBhvr>
                                      <p:to>
                                        <p:strVal val="visible"/>
                                      </p:to>
                                    </p:set>
                                    <p:animEffect transition="in" filter="fade">
                                      <p:cBhvr>
                                        <p:cTn id="21" dur="1000"/>
                                        <p:tgtEl>
                                          <p:spTgt spid="21">
                                            <p:txEl>
                                              <p:pRg st="4" end="4"/>
                                            </p:txEl>
                                          </p:spTgt>
                                        </p:tgtEl>
                                      </p:cBhvr>
                                    </p:animEffect>
                                    <p:anim calcmode="lin" valueType="num">
                                      <p:cBhvr>
                                        <p:cTn id="22"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1">
                                            <p:txEl>
                                              <p:pRg st="6" end="6"/>
                                            </p:txEl>
                                          </p:spTgt>
                                        </p:tgtEl>
                                        <p:attrNameLst>
                                          <p:attrName>style.visibility</p:attrName>
                                        </p:attrNameLst>
                                      </p:cBhvr>
                                      <p:to>
                                        <p:strVal val="visible"/>
                                      </p:to>
                                    </p:set>
                                    <p:animEffect transition="in" filter="fade">
                                      <p:cBhvr>
                                        <p:cTn id="28" dur="1000"/>
                                        <p:tgtEl>
                                          <p:spTgt spid="21">
                                            <p:txEl>
                                              <p:pRg st="6" end="6"/>
                                            </p:txEl>
                                          </p:spTgt>
                                        </p:tgtEl>
                                      </p:cBhvr>
                                    </p:animEffect>
                                    <p:anim calcmode="lin" valueType="num">
                                      <p:cBhvr>
                                        <p:cTn id="29" dur="1000" fill="hold"/>
                                        <p:tgtEl>
                                          <p:spTgt spid="21">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21">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1">
                                            <p:txEl>
                                              <p:pRg st="8" end="8"/>
                                            </p:txEl>
                                          </p:spTgt>
                                        </p:tgtEl>
                                        <p:attrNameLst>
                                          <p:attrName>style.visibility</p:attrName>
                                        </p:attrNameLst>
                                      </p:cBhvr>
                                      <p:to>
                                        <p:strVal val="visible"/>
                                      </p:to>
                                    </p:set>
                                    <p:animEffect transition="in" filter="fade">
                                      <p:cBhvr>
                                        <p:cTn id="35" dur="1000"/>
                                        <p:tgtEl>
                                          <p:spTgt spid="21">
                                            <p:txEl>
                                              <p:pRg st="8" end="8"/>
                                            </p:txEl>
                                          </p:spTgt>
                                        </p:tgtEl>
                                      </p:cBhvr>
                                    </p:animEffect>
                                    <p:anim calcmode="lin" valueType="num">
                                      <p:cBhvr>
                                        <p:cTn id="36" dur="1000" fill="hold"/>
                                        <p:tgtEl>
                                          <p:spTgt spid="21">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21">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descr="A person using a computer&#10;&#10;Description automatically generated">
            <a:extLst>
              <a:ext uri="{FF2B5EF4-FFF2-40B4-BE49-F238E27FC236}">
                <a16:creationId xmlns:a16="http://schemas.microsoft.com/office/drawing/2014/main" id="{6BE451F0-0C7F-69F1-5FE5-5513F01E4297}"/>
              </a:ext>
            </a:extLst>
          </p:cNvPr>
          <p:cNvPicPr>
            <a:picLocks noChangeAspect="1"/>
          </p:cNvPicPr>
          <p:nvPr/>
        </p:nvPicPr>
        <p:blipFill rotWithShape="1">
          <a:blip r:embed="rId3">
            <a:extLst>
              <a:ext uri="{28A0092B-C50C-407E-A947-70E740481C1C}">
                <a14:useLocalDpi xmlns:a14="http://schemas.microsoft.com/office/drawing/2010/main" val="0"/>
              </a:ext>
            </a:extLst>
          </a:blip>
          <a:srcRect l="6105" r="15683" b="969"/>
          <a:stretch/>
        </p:blipFill>
        <p:spPr>
          <a:xfrm>
            <a:off x="3030915" y="0"/>
            <a:ext cx="15271284" cy="10287000"/>
          </a:xfrm>
          <a:prstGeom prst="rect">
            <a:avLst/>
          </a:prstGeom>
        </p:spPr>
      </p:pic>
      <p:grpSp>
        <p:nvGrpSpPr>
          <p:cNvPr id="3" name="Group 3"/>
          <p:cNvGrpSpPr/>
          <p:nvPr/>
        </p:nvGrpSpPr>
        <p:grpSpPr>
          <a:xfrm rot="-5400000">
            <a:off x="10805842" y="2738668"/>
            <a:ext cx="10287000" cy="4809664"/>
            <a:chOff x="0" y="0"/>
            <a:chExt cx="3130550" cy="1463682"/>
          </a:xfrm>
        </p:grpSpPr>
        <p:sp>
          <p:nvSpPr>
            <p:cNvPr id="4" name="Freeform 4"/>
            <p:cNvSpPr/>
            <p:nvPr/>
          </p:nvSpPr>
          <p:spPr>
            <a:xfrm>
              <a:off x="0" y="0"/>
              <a:ext cx="3130550" cy="1463682"/>
            </a:xfrm>
            <a:custGeom>
              <a:avLst/>
              <a:gdLst/>
              <a:ahLst/>
              <a:cxnLst/>
              <a:rect l="l" t="t" r="r" b="b"/>
              <a:pathLst>
                <a:path w="3130550" h="1463682">
                  <a:moveTo>
                    <a:pt x="0" y="1123950"/>
                  </a:moveTo>
                  <a:lnTo>
                    <a:pt x="0" y="1463682"/>
                  </a:lnTo>
                  <a:lnTo>
                    <a:pt x="3130550" y="1463682"/>
                  </a:lnTo>
                  <a:lnTo>
                    <a:pt x="3130550" y="0"/>
                  </a:lnTo>
                  <a:close/>
                </a:path>
              </a:pathLst>
            </a:custGeom>
            <a:solidFill>
              <a:srgbClr val="E7328A"/>
            </a:solidFill>
          </p:spPr>
          <p:txBody>
            <a:bodyPr/>
            <a:lstStyle/>
            <a:p>
              <a:endParaRPr lang="en-GB"/>
            </a:p>
          </p:txBody>
        </p:sp>
      </p:grpSp>
      <p:grpSp>
        <p:nvGrpSpPr>
          <p:cNvPr id="5" name="Group 5"/>
          <p:cNvGrpSpPr/>
          <p:nvPr/>
        </p:nvGrpSpPr>
        <p:grpSpPr>
          <a:xfrm rot="5400000">
            <a:off x="-937583" y="937583"/>
            <a:ext cx="10287000" cy="8411834"/>
            <a:chOff x="0" y="0"/>
            <a:chExt cx="3130550" cy="2559898"/>
          </a:xfrm>
        </p:grpSpPr>
        <p:sp>
          <p:nvSpPr>
            <p:cNvPr id="6" name="Freeform 6"/>
            <p:cNvSpPr/>
            <p:nvPr/>
          </p:nvSpPr>
          <p:spPr>
            <a:xfrm>
              <a:off x="0" y="0"/>
              <a:ext cx="3130550" cy="2559898"/>
            </a:xfrm>
            <a:custGeom>
              <a:avLst/>
              <a:gdLst/>
              <a:ahLst/>
              <a:cxnLst/>
              <a:rect l="l" t="t" r="r" b="b"/>
              <a:pathLst>
                <a:path w="3130550" h="2559898">
                  <a:moveTo>
                    <a:pt x="0" y="1123950"/>
                  </a:moveTo>
                  <a:lnTo>
                    <a:pt x="0" y="2559898"/>
                  </a:lnTo>
                  <a:lnTo>
                    <a:pt x="3130550" y="2559898"/>
                  </a:lnTo>
                  <a:lnTo>
                    <a:pt x="3130550" y="0"/>
                  </a:lnTo>
                  <a:close/>
                </a:path>
              </a:pathLst>
            </a:custGeom>
            <a:solidFill>
              <a:srgbClr val="B76CA9"/>
            </a:solidFill>
          </p:spPr>
          <p:txBody>
            <a:bodyPr/>
            <a:lstStyle/>
            <a:p>
              <a:endParaRPr lang="en-GB"/>
            </a:p>
          </p:txBody>
        </p:sp>
      </p:grpSp>
      <p:grpSp>
        <p:nvGrpSpPr>
          <p:cNvPr id="7" name="Group 7"/>
          <p:cNvGrpSpPr/>
          <p:nvPr/>
        </p:nvGrpSpPr>
        <p:grpSpPr>
          <a:xfrm>
            <a:off x="5805496" y="7474939"/>
            <a:ext cx="3446042" cy="1321177"/>
            <a:chOff x="0" y="0"/>
            <a:chExt cx="2166673" cy="830680"/>
          </a:xfrm>
        </p:grpSpPr>
        <p:sp>
          <p:nvSpPr>
            <p:cNvPr id="8" name="Freeform 8"/>
            <p:cNvSpPr/>
            <p:nvPr/>
          </p:nvSpPr>
          <p:spPr>
            <a:xfrm>
              <a:off x="0" y="0"/>
              <a:ext cx="2166673" cy="830680"/>
            </a:xfrm>
            <a:custGeom>
              <a:avLst/>
              <a:gdLst/>
              <a:ahLst/>
              <a:cxnLst/>
              <a:rect l="l" t="t" r="r" b="b"/>
              <a:pathLst>
                <a:path w="2166673" h="830680">
                  <a:moveTo>
                    <a:pt x="2042213" y="830680"/>
                  </a:moveTo>
                  <a:lnTo>
                    <a:pt x="124460" y="830680"/>
                  </a:lnTo>
                  <a:cubicBezTo>
                    <a:pt x="55880" y="830680"/>
                    <a:pt x="0" y="774800"/>
                    <a:pt x="0" y="706220"/>
                  </a:cubicBezTo>
                  <a:lnTo>
                    <a:pt x="0" y="124460"/>
                  </a:lnTo>
                  <a:cubicBezTo>
                    <a:pt x="0" y="55880"/>
                    <a:pt x="55880" y="0"/>
                    <a:pt x="124460" y="0"/>
                  </a:cubicBezTo>
                  <a:lnTo>
                    <a:pt x="2042213" y="0"/>
                  </a:lnTo>
                  <a:cubicBezTo>
                    <a:pt x="2110793" y="0"/>
                    <a:pt x="2166673" y="55880"/>
                    <a:pt x="2166673" y="124460"/>
                  </a:cubicBezTo>
                  <a:lnTo>
                    <a:pt x="2166673" y="706220"/>
                  </a:lnTo>
                  <a:cubicBezTo>
                    <a:pt x="2166673" y="774800"/>
                    <a:pt x="2110793" y="830680"/>
                    <a:pt x="2042213" y="830680"/>
                  </a:cubicBezTo>
                  <a:close/>
                </a:path>
              </a:pathLst>
            </a:custGeom>
            <a:solidFill>
              <a:srgbClr val="FFFFFF"/>
            </a:solidFill>
          </p:spPr>
          <p:txBody>
            <a:bodyPr/>
            <a:lstStyle/>
            <a:p>
              <a:endParaRPr lang="en-GB"/>
            </a:p>
          </p:txBody>
        </p:sp>
      </p:grpSp>
      <p:grpSp>
        <p:nvGrpSpPr>
          <p:cNvPr id="9" name="Group 9"/>
          <p:cNvGrpSpPr/>
          <p:nvPr/>
        </p:nvGrpSpPr>
        <p:grpSpPr>
          <a:xfrm>
            <a:off x="10152683" y="7484449"/>
            <a:ext cx="3355264" cy="1321177"/>
            <a:chOff x="0" y="0"/>
            <a:chExt cx="2109596" cy="830680"/>
          </a:xfrm>
        </p:grpSpPr>
        <p:sp>
          <p:nvSpPr>
            <p:cNvPr id="10" name="Freeform 10"/>
            <p:cNvSpPr/>
            <p:nvPr/>
          </p:nvSpPr>
          <p:spPr>
            <a:xfrm>
              <a:off x="0" y="0"/>
              <a:ext cx="2109597" cy="830680"/>
            </a:xfrm>
            <a:custGeom>
              <a:avLst/>
              <a:gdLst/>
              <a:ahLst/>
              <a:cxnLst/>
              <a:rect l="l" t="t" r="r" b="b"/>
              <a:pathLst>
                <a:path w="2109597" h="830680">
                  <a:moveTo>
                    <a:pt x="1985136" y="830680"/>
                  </a:moveTo>
                  <a:lnTo>
                    <a:pt x="124460" y="830680"/>
                  </a:lnTo>
                  <a:cubicBezTo>
                    <a:pt x="55880" y="830680"/>
                    <a:pt x="0" y="774800"/>
                    <a:pt x="0" y="706220"/>
                  </a:cubicBezTo>
                  <a:lnTo>
                    <a:pt x="0" y="124460"/>
                  </a:lnTo>
                  <a:cubicBezTo>
                    <a:pt x="0" y="55880"/>
                    <a:pt x="55880" y="0"/>
                    <a:pt x="124460" y="0"/>
                  </a:cubicBezTo>
                  <a:lnTo>
                    <a:pt x="1985137" y="0"/>
                  </a:lnTo>
                  <a:cubicBezTo>
                    <a:pt x="2053717" y="0"/>
                    <a:pt x="2109597" y="55880"/>
                    <a:pt x="2109597" y="124460"/>
                  </a:cubicBezTo>
                  <a:lnTo>
                    <a:pt x="2109597" y="706220"/>
                  </a:lnTo>
                  <a:cubicBezTo>
                    <a:pt x="2109597" y="774800"/>
                    <a:pt x="2053717" y="830680"/>
                    <a:pt x="1985137" y="830680"/>
                  </a:cubicBezTo>
                  <a:close/>
                </a:path>
              </a:pathLst>
            </a:custGeom>
            <a:solidFill>
              <a:srgbClr val="FFFFFF"/>
            </a:solidFill>
          </p:spPr>
          <p:txBody>
            <a:bodyPr/>
            <a:lstStyle/>
            <a:p>
              <a:endParaRPr lang="en-GB"/>
            </a:p>
          </p:txBody>
        </p:sp>
      </p:grpSp>
      <p:grpSp>
        <p:nvGrpSpPr>
          <p:cNvPr id="11" name="Group 11"/>
          <p:cNvGrpSpPr/>
          <p:nvPr/>
        </p:nvGrpSpPr>
        <p:grpSpPr>
          <a:xfrm>
            <a:off x="14437468" y="7467206"/>
            <a:ext cx="3377958" cy="1321177"/>
            <a:chOff x="0" y="0"/>
            <a:chExt cx="2123866" cy="830680"/>
          </a:xfrm>
        </p:grpSpPr>
        <p:sp>
          <p:nvSpPr>
            <p:cNvPr id="12" name="Freeform 12"/>
            <p:cNvSpPr/>
            <p:nvPr/>
          </p:nvSpPr>
          <p:spPr>
            <a:xfrm>
              <a:off x="0" y="0"/>
              <a:ext cx="2123866" cy="830680"/>
            </a:xfrm>
            <a:custGeom>
              <a:avLst/>
              <a:gdLst/>
              <a:ahLst/>
              <a:cxnLst/>
              <a:rect l="l" t="t" r="r" b="b"/>
              <a:pathLst>
                <a:path w="2123866" h="830680">
                  <a:moveTo>
                    <a:pt x="1999405" y="830680"/>
                  </a:moveTo>
                  <a:lnTo>
                    <a:pt x="124460" y="830680"/>
                  </a:lnTo>
                  <a:cubicBezTo>
                    <a:pt x="55880" y="830680"/>
                    <a:pt x="0" y="774800"/>
                    <a:pt x="0" y="706220"/>
                  </a:cubicBezTo>
                  <a:lnTo>
                    <a:pt x="0" y="124460"/>
                  </a:lnTo>
                  <a:cubicBezTo>
                    <a:pt x="0" y="55880"/>
                    <a:pt x="55880" y="0"/>
                    <a:pt x="124460" y="0"/>
                  </a:cubicBezTo>
                  <a:lnTo>
                    <a:pt x="1999406" y="0"/>
                  </a:lnTo>
                  <a:cubicBezTo>
                    <a:pt x="2067986" y="0"/>
                    <a:pt x="2123866" y="55880"/>
                    <a:pt x="2123866" y="124460"/>
                  </a:cubicBezTo>
                  <a:lnTo>
                    <a:pt x="2123866" y="706220"/>
                  </a:lnTo>
                  <a:cubicBezTo>
                    <a:pt x="2123866" y="774800"/>
                    <a:pt x="2067986" y="830680"/>
                    <a:pt x="1999406" y="830680"/>
                  </a:cubicBezTo>
                  <a:close/>
                </a:path>
              </a:pathLst>
            </a:custGeom>
            <a:solidFill>
              <a:srgbClr val="FFFFFF"/>
            </a:solidFill>
          </p:spPr>
          <p:txBody>
            <a:bodyPr/>
            <a:lstStyle/>
            <a:p>
              <a:endParaRPr lang="en-GB"/>
            </a:p>
          </p:txBody>
        </p:sp>
      </p:grpSp>
      <p:grpSp>
        <p:nvGrpSpPr>
          <p:cNvPr id="13" name="Group 13"/>
          <p:cNvGrpSpPr/>
          <p:nvPr/>
        </p:nvGrpSpPr>
        <p:grpSpPr>
          <a:xfrm>
            <a:off x="9787258" y="7717563"/>
            <a:ext cx="904401" cy="904401"/>
            <a:chOff x="0" y="0"/>
            <a:chExt cx="1913890" cy="1913890"/>
          </a:xfrm>
        </p:grpSpPr>
        <p:sp>
          <p:nvSpPr>
            <p:cNvPr id="14" name="Freeform 14"/>
            <p:cNvSpPr/>
            <p:nvPr/>
          </p:nvSpPr>
          <p:spPr>
            <a:xfrm>
              <a:off x="0" y="0"/>
              <a:ext cx="1913890" cy="1913890"/>
            </a:xfrm>
            <a:custGeom>
              <a:avLst/>
              <a:gdLst/>
              <a:ahLst/>
              <a:cxnLst/>
              <a:rect l="l" t="t" r="r" b="b"/>
              <a:pathLst>
                <a:path w="1913890" h="1913890">
                  <a:moveTo>
                    <a:pt x="1789430" y="1913890"/>
                  </a:moveTo>
                  <a:lnTo>
                    <a:pt x="124460" y="1913890"/>
                  </a:lnTo>
                  <a:cubicBezTo>
                    <a:pt x="55880" y="1913890"/>
                    <a:pt x="0" y="1858010"/>
                    <a:pt x="0" y="1789430"/>
                  </a:cubicBezTo>
                  <a:lnTo>
                    <a:pt x="0" y="124460"/>
                  </a:lnTo>
                  <a:cubicBezTo>
                    <a:pt x="0" y="55880"/>
                    <a:pt x="55880" y="0"/>
                    <a:pt x="124460" y="0"/>
                  </a:cubicBezTo>
                  <a:lnTo>
                    <a:pt x="1789430" y="0"/>
                  </a:lnTo>
                  <a:cubicBezTo>
                    <a:pt x="1858010" y="0"/>
                    <a:pt x="1913890" y="55880"/>
                    <a:pt x="1913890" y="124460"/>
                  </a:cubicBezTo>
                  <a:lnTo>
                    <a:pt x="1913890" y="1789430"/>
                  </a:lnTo>
                  <a:cubicBezTo>
                    <a:pt x="1913890" y="1858010"/>
                    <a:pt x="1858010" y="1913890"/>
                    <a:pt x="1789430" y="1913890"/>
                  </a:cubicBezTo>
                  <a:close/>
                </a:path>
              </a:pathLst>
            </a:custGeom>
            <a:solidFill>
              <a:srgbClr val="145D8D"/>
            </a:solidFill>
          </p:spPr>
          <p:txBody>
            <a:bodyPr/>
            <a:lstStyle/>
            <a:p>
              <a:endParaRPr lang="en-GB"/>
            </a:p>
          </p:txBody>
        </p:sp>
      </p:grpSp>
      <p:grpSp>
        <p:nvGrpSpPr>
          <p:cNvPr id="15" name="Group 15"/>
          <p:cNvGrpSpPr/>
          <p:nvPr/>
        </p:nvGrpSpPr>
        <p:grpSpPr>
          <a:xfrm>
            <a:off x="14072043" y="7700320"/>
            <a:ext cx="904401" cy="904401"/>
            <a:chOff x="0" y="0"/>
            <a:chExt cx="1913890" cy="1913890"/>
          </a:xfrm>
        </p:grpSpPr>
        <p:sp>
          <p:nvSpPr>
            <p:cNvPr id="16" name="Freeform 16"/>
            <p:cNvSpPr/>
            <p:nvPr/>
          </p:nvSpPr>
          <p:spPr>
            <a:xfrm>
              <a:off x="0" y="0"/>
              <a:ext cx="1913890" cy="1913890"/>
            </a:xfrm>
            <a:custGeom>
              <a:avLst/>
              <a:gdLst/>
              <a:ahLst/>
              <a:cxnLst/>
              <a:rect l="l" t="t" r="r" b="b"/>
              <a:pathLst>
                <a:path w="1913890" h="1913890">
                  <a:moveTo>
                    <a:pt x="1789430" y="1913890"/>
                  </a:moveTo>
                  <a:lnTo>
                    <a:pt x="124460" y="1913890"/>
                  </a:lnTo>
                  <a:cubicBezTo>
                    <a:pt x="55880" y="1913890"/>
                    <a:pt x="0" y="1858010"/>
                    <a:pt x="0" y="1789430"/>
                  </a:cubicBezTo>
                  <a:lnTo>
                    <a:pt x="0" y="124460"/>
                  </a:lnTo>
                  <a:cubicBezTo>
                    <a:pt x="0" y="55880"/>
                    <a:pt x="55880" y="0"/>
                    <a:pt x="124460" y="0"/>
                  </a:cubicBezTo>
                  <a:lnTo>
                    <a:pt x="1789430" y="0"/>
                  </a:lnTo>
                  <a:cubicBezTo>
                    <a:pt x="1858010" y="0"/>
                    <a:pt x="1913890" y="55880"/>
                    <a:pt x="1913890" y="124460"/>
                  </a:cubicBezTo>
                  <a:lnTo>
                    <a:pt x="1913890" y="1789430"/>
                  </a:lnTo>
                  <a:cubicBezTo>
                    <a:pt x="1913890" y="1858010"/>
                    <a:pt x="1858010" y="1913890"/>
                    <a:pt x="1789430" y="1913890"/>
                  </a:cubicBezTo>
                  <a:close/>
                </a:path>
              </a:pathLst>
            </a:custGeom>
            <a:solidFill>
              <a:srgbClr val="145D8D"/>
            </a:solidFill>
          </p:spPr>
          <p:txBody>
            <a:bodyPr/>
            <a:lstStyle/>
            <a:p>
              <a:endParaRPr lang="en-GB"/>
            </a:p>
          </p:txBody>
        </p:sp>
      </p:grpSp>
      <p:grpSp>
        <p:nvGrpSpPr>
          <p:cNvPr id="17" name="Group 17"/>
          <p:cNvGrpSpPr/>
          <p:nvPr/>
        </p:nvGrpSpPr>
        <p:grpSpPr>
          <a:xfrm>
            <a:off x="5353295" y="7700320"/>
            <a:ext cx="904401" cy="904401"/>
            <a:chOff x="0" y="0"/>
            <a:chExt cx="1913890" cy="1913890"/>
          </a:xfrm>
        </p:grpSpPr>
        <p:sp>
          <p:nvSpPr>
            <p:cNvPr id="18" name="Freeform 18"/>
            <p:cNvSpPr/>
            <p:nvPr/>
          </p:nvSpPr>
          <p:spPr>
            <a:xfrm>
              <a:off x="0" y="0"/>
              <a:ext cx="1913890" cy="1913890"/>
            </a:xfrm>
            <a:custGeom>
              <a:avLst/>
              <a:gdLst/>
              <a:ahLst/>
              <a:cxnLst/>
              <a:rect l="l" t="t" r="r" b="b"/>
              <a:pathLst>
                <a:path w="1913890" h="1913890">
                  <a:moveTo>
                    <a:pt x="1789430" y="1913890"/>
                  </a:moveTo>
                  <a:lnTo>
                    <a:pt x="124460" y="1913890"/>
                  </a:lnTo>
                  <a:cubicBezTo>
                    <a:pt x="55880" y="1913890"/>
                    <a:pt x="0" y="1858010"/>
                    <a:pt x="0" y="1789430"/>
                  </a:cubicBezTo>
                  <a:lnTo>
                    <a:pt x="0" y="124460"/>
                  </a:lnTo>
                  <a:cubicBezTo>
                    <a:pt x="0" y="55880"/>
                    <a:pt x="55880" y="0"/>
                    <a:pt x="124460" y="0"/>
                  </a:cubicBezTo>
                  <a:lnTo>
                    <a:pt x="1789430" y="0"/>
                  </a:lnTo>
                  <a:cubicBezTo>
                    <a:pt x="1858010" y="0"/>
                    <a:pt x="1913890" y="55880"/>
                    <a:pt x="1913890" y="124460"/>
                  </a:cubicBezTo>
                  <a:lnTo>
                    <a:pt x="1913890" y="1789430"/>
                  </a:lnTo>
                  <a:cubicBezTo>
                    <a:pt x="1913890" y="1858010"/>
                    <a:pt x="1858010" y="1913890"/>
                    <a:pt x="1789430" y="1913890"/>
                  </a:cubicBezTo>
                  <a:close/>
                </a:path>
              </a:pathLst>
            </a:custGeom>
            <a:solidFill>
              <a:srgbClr val="145D8D"/>
            </a:solidFill>
          </p:spPr>
          <p:txBody>
            <a:bodyPr/>
            <a:lstStyle/>
            <a:p>
              <a:endParaRPr lang="en-GB"/>
            </a:p>
          </p:txBody>
        </p:sp>
      </p:grpSp>
      <p:grpSp>
        <p:nvGrpSpPr>
          <p:cNvPr id="19" name="Group 19"/>
          <p:cNvGrpSpPr/>
          <p:nvPr/>
        </p:nvGrpSpPr>
        <p:grpSpPr>
          <a:xfrm>
            <a:off x="1422106" y="7492171"/>
            <a:ext cx="3461096" cy="1321177"/>
            <a:chOff x="0" y="0"/>
            <a:chExt cx="2176138" cy="830680"/>
          </a:xfrm>
        </p:grpSpPr>
        <p:sp>
          <p:nvSpPr>
            <p:cNvPr id="20" name="Freeform 20"/>
            <p:cNvSpPr/>
            <p:nvPr/>
          </p:nvSpPr>
          <p:spPr>
            <a:xfrm>
              <a:off x="0" y="0"/>
              <a:ext cx="2176138" cy="830680"/>
            </a:xfrm>
            <a:custGeom>
              <a:avLst/>
              <a:gdLst/>
              <a:ahLst/>
              <a:cxnLst/>
              <a:rect l="l" t="t" r="r" b="b"/>
              <a:pathLst>
                <a:path w="2176138" h="830680">
                  <a:moveTo>
                    <a:pt x="2051678" y="830680"/>
                  </a:moveTo>
                  <a:lnTo>
                    <a:pt x="124460" y="830680"/>
                  </a:lnTo>
                  <a:cubicBezTo>
                    <a:pt x="55880" y="830680"/>
                    <a:pt x="0" y="774800"/>
                    <a:pt x="0" y="706220"/>
                  </a:cubicBezTo>
                  <a:lnTo>
                    <a:pt x="0" y="124460"/>
                  </a:lnTo>
                  <a:cubicBezTo>
                    <a:pt x="0" y="55880"/>
                    <a:pt x="55880" y="0"/>
                    <a:pt x="124460" y="0"/>
                  </a:cubicBezTo>
                  <a:lnTo>
                    <a:pt x="2051678" y="0"/>
                  </a:lnTo>
                  <a:cubicBezTo>
                    <a:pt x="2120258" y="0"/>
                    <a:pt x="2176138" y="55880"/>
                    <a:pt x="2176138" y="124460"/>
                  </a:cubicBezTo>
                  <a:lnTo>
                    <a:pt x="2176138" y="706220"/>
                  </a:lnTo>
                  <a:cubicBezTo>
                    <a:pt x="2176138" y="774800"/>
                    <a:pt x="2120258" y="830680"/>
                    <a:pt x="2051678" y="830680"/>
                  </a:cubicBezTo>
                  <a:close/>
                </a:path>
              </a:pathLst>
            </a:custGeom>
            <a:solidFill>
              <a:srgbClr val="FFFFFF"/>
            </a:solidFill>
          </p:spPr>
          <p:txBody>
            <a:bodyPr/>
            <a:lstStyle/>
            <a:p>
              <a:endParaRPr lang="en-GB"/>
            </a:p>
          </p:txBody>
        </p:sp>
      </p:grpSp>
      <p:grpSp>
        <p:nvGrpSpPr>
          <p:cNvPr id="21" name="Group 21"/>
          <p:cNvGrpSpPr/>
          <p:nvPr/>
        </p:nvGrpSpPr>
        <p:grpSpPr>
          <a:xfrm>
            <a:off x="969905" y="7717552"/>
            <a:ext cx="904401" cy="904401"/>
            <a:chOff x="0" y="0"/>
            <a:chExt cx="1913890" cy="1913890"/>
          </a:xfrm>
        </p:grpSpPr>
        <p:sp>
          <p:nvSpPr>
            <p:cNvPr id="22" name="Freeform 22"/>
            <p:cNvSpPr/>
            <p:nvPr/>
          </p:nvSpPr>
          <p:spPr>
            <a:xfrm>
              <a:off x="0" y="0"/>
              <a:ext cx="1913890" cy="1913890"/>
            </a:xfrm>
            <a:custGeom>
              <a:avLst/>
              <a:gdLst/>
              <a:ahLst/>
              <a:cxnLst/>
              <a:rect l="l" t="t" r="r" b="b"/>
              <a:pathLst>
                <a:path w="1913890" h="1913890">
                  <a:moveTo>
                    <a:pt x="1789430" y="1913890"/>
                  </a:moveTo>
                  <a:lnTo>
                    <a:pt x="124460" y="1913890"/>
                  </a:lnTo>
                  <a:cubicBezTo>
                    <a:pt x="55880" y="1913890"/>
                    <a:pt x="0" y="1858010"/>
                    <a:pt x="0" y="1789430"/>
                  </a:cubicBezTo>
                  <a:lnTo>
                    <a:pt x="0" y="124460"/>
                  </a:lnTo>
                  <a:cubicBezTo>
                    <a:pt x="0" y="55880"/>
                    <a:pt x="55880" y="0"/>
                    <a:pt x="124460" y="0"/>
                  </a:cubicBezTo>
                  <a:lnTo>
                    <a:pt x="1789430" y="0"/>
                  </a:lnTo>
                  <a:cubicBezTo>
                    <a:pt x="1858010" y="0"/>
                    <a:pt x="1913890" y="55880"/>
                    <a:pt x="1913890" y="124460"/>
                  </a:cubicBezTo>
                  <a:lnTo>
                    <a:pt x="1913890" y="1789430"/>
                  </a:lnTo>
                  <a:cubicBezTo>
                    <a:pt x="1913890" y="1858010"/>
                    <a:pt x="1858010" y="1913890"/>
                    <a:pt x="1789430" y="1913890"/>
                  </a:cubicBezTo>
                  <a:close/>
                </a:path>
              </a:pathLst>
            </a:custGeom>
            <a:solidFill>
              <a:srgbClr val="145D8D"/>
            </a:solidFill>
          </p:spPr>
          <p:txBody>
            <a:bodyPr/>
            <a:lstStyle/>
            <a:p>
              <a:endParaRPr lang="en-GB"/>
            </a:p>
          </p:txBody>
        </p:sp>
      </p:grpSp>
      <p:grpSp>
        <p:nvGrpSpPr>
          <p:cNvPr id="23" name="Group 23"/>
          <p:cNvGrpSpPr/>
          <p:nvPr/>
        </p:nvGrpSpPr>
        <p:grpSpPr>
          <a:xfrm rot="5400000">
            <a:off x="2734651" y="-1869105"/>
            <a:ext cx="1458556" cy="6927860"/>
            <a:chOff x="0" y="0"/>
            <a:chExt cx="3130550" cy="11508481"/>
          </a:xfrm>
        </p:grpSpPr>
        <p:sp>
          <p:nvSpPr>
            <p:cNvPr id="24" name="Freeform 24"/>
            <p:cNvSpPr/>
            <p:nvPr/>
          </p:nvSpPr>
          <p:spPr>
            <a:xfrm>
              <a:off x="0" y="0"/>
              <a:ext cx="3130550" cy="11508481"/>
            </a:xfrm>
            <a:custGeom>
              <a:avLst/>
              <a:gdLst/>
              <a:ahLst/>
              <a:cxnLst/>
              <a:rect l="l" t="t" r="r" b="b"/>
              <a:pathLst>
                <a:path w="3130550" h="11508481">
                  <a:moveTo>
                    <a:pt x="0" y="1123950"/>
                  </a:moveTo>
                  <a:lnTo>
                    <a:pt x="0" y="11508481"/>
                  </a:lnTo>
                  <a:lnTo>
                    <a:pt x="3130550" y="11508481"/>
                  </a:lnTo>
                  <a:lnTo>
                    <a:pt x="3130550" y="0"/>
                  </a:lnTo>
                  <a:close/>
                </a:path>
              </a:pathLst>
            </a:custGeom>
            <a:solidFill>
              <a:srgbClr val="E7328A"/>
            </a:solidFill>
          </p:spPr>
          <p:txBody>
            <a:bodyPr/>
            <a:lstStyle/>
            <a:p>
              <a:endParaRPr lang="en-GB"/>
            </a:p>
          </p:txBody>
        </p:sp>
      </p:grpSp>
      <p:sp>
        <p:nvSpPr>
          <p:cNvPr id="29" name="TextBox 29"/>
          <p:cNvSpPr txBox="1"/>
          <p:nvPr/>
        </p:nvSpPr>
        <p:spPr>
          <a:xfrm>
            <a:off x="9787258" y="7936378"/>
            <a:ext cx="904401" cy="455419"/>
          </a:xfrm>
          <a:prstGeom prst="rect">
            <a:avLst/>
          </a:prstGeom>
        </p:spPr>
        <p:txBody>
          <a:bodyPr lIns="0" tIns="0" rIns="0" bIns="0" rtlCol="0" anchor="t">
            <a:spAutoFit/>
          </a:bodyPr>
          <a:lstStyle/>
          <a:p>
            <a:pPr algn="ctr">
              <a:lnSpc>
                <a:spcPts val="3599"/>
              </a:lnSpc>
            </a:pPr>
            <a:r>
              <a:rPr lang="en-US" sz="3272">
                <a:solidFill>
                  <a:srgbClr val="FFFFFF"/>
                </a:solidFill>
                <a:latin typeface="Montserrat Semi-Bold Bold"/>
              </a:rPr>
              <a:t>03</a:t>
            </a:r>
          </a:p>
        </p:txBody>
      </p:sp>
      <p:sp>
        <p:nvSpPr>
          <p:cNvPr id="30" name="TextBox 30"/>
          <p:cNvSpPr txBox="1"/>
          <p:nvPr/>
        </p:nvSpPr>
        <p:spPr>
          <a:xfrm>
            <a:off x="14072043" y="7919136"/>
            <a:ext cx="904401" cy="455419"/>
          </a:xfrm>
          <a:prstGeom prst="rect">
            <a:avLst/>
          </a:prstGeom>
        </p:spPr>
        <p:txBody>
          <a:bodyPr lIns="0" tIns="0" rIns="0" bIns="0" rtlCol="0" anchor="t">
            <a:spAutoFit/>
          </a:bodyPr>
          <a:lstStyle/>
          <a:p>
            <a:pPr algn="ctr">
              <a:lnSpc>
                <a:spcPts val="3599"/>
              </a:lnSpc>
            </a:pPr>
            <a:r>
              <a:rPr lang="en-US" sz="3272">
                <a:solidFill>
                  <a:srgbClr val="FFFFFF"/>
                </a:solidFill>
                <a:latin typeface="Montserrat Semi-Bold Bold"/>
              </a:rPr>
              <a:t>04</a:t>
            </a:r>
          </a:p>
        </p:txBody>
      </p:sp>
      <p:sp>
        <p:nvSpPr>
          <p:cNvPr id="31" name="TextBox 31"/>
          <p:cNvSpPr txBox="1"/>
          <p:nvPr/>
        </p:nvSpPr>
        <p:spPr>
          <a:xfrm>
            <a:off x="5353295" y="7919136"/>
            <a:ext cx="904401" cy="455419"/>
          </a:xfrm>
          <a:prstGeom prst="rect">
            <a:avLst/>
          </a:prstGeom>
        </p:spPr>
        <p:txBody>
          <a:bodyPr lIns="0" tIns="0" rIns="0" bIns="0" rtlCol="0" anchor="t">
            <a:spAutoFit/>
          </a:bodyPr>
          <a:lstStyle/>
          <a:p>
            <a:pPr algn="ctr">
              <a:lnSpc>
                <a:spcPts val="3599"/>
              </a:lnSpc>
            </a:pPr>
            <a:r>
              <a:rPr lang="en-US" sz="3272">
                <a:solidFill>
                  <a:srgbClr val="FFFFFF"/>
                </a:solidFill>
                <a:latin typeface="Montserrat Semi-Bold Bold"/>
              </a:rPr>
              <a:t>02</a:t>
            </a:r>
          </a:p>
        </p:txBody>
      </p:sp>
      <p:sp>
        <p:nvSpPr>
          <p:cNvPr id="32" name="TextBox 32"/>
          <p:cNvSpPr txBox="1"/>
          <p:nvPr/>
        </p:nvSpPr>
        <p:spPr>
          <a:xfrm>
            <a:off x="6443330" y="7608421"/>
            <a:ext cx="2646914" cy="1107996"/>
          </a:xfrm>
          <a:prstGeom prst="rect">
            <a:avLst/>
          </a:prstGeom>
        </p:spPr>
        <p:txBody>
          <a:bodyPr lIns="0" tIns="0" rIns="0" bIns="0" rtlCol="0" anchor="t">
            <a:spAutoFit/>
          </a:bodyPr>
          <a:lstStyle/>
          <a:p>
            <a:r>
              <a:rPr lang="en-US" sz="2400">
                <a:solidFill>
                  <a:srgbClr val="1D1D1D"/>
                </a:solidFill>
                <a:latin typeface="Montserrat" pitchFamily="2" charset="0"/>
              </a:rPr>
              <a:t>Download Sanjay’s </a:t>
            </a:r>
            <a:r>
              <a:rPr lang="en-US" sz="2400">
                <a:solidFill>
                  <a:srgbClr val="1D1D1D"/>
                </a:solidFill>
                <a:latin typeface="Montserrat" pitchFamily="2" charset="0"/>
                <a:hlinkClick r:id="rId4"/>
              </a:rPr>
              <a:t>activity sheet</a:t>
            </a:r>
            <a:endParaRPr lang="en-US" sz="2400">
              <a:solidFill>
                <a:srgbClr val="1D1D1D"/>
              </a:solidFill>
              <a:latin typeface="Montserrat" pitchFamily="2" charset="0"/>
            </a:endParaRPr>
          </a:p>
        </p:txBody>
      </p:sp>
      <p:sp>
        <p:nvSpPr>
          <p:cNvPr id="33" name="TextBox 33"/>
          <p:cNvSpPr txBox="1"/>
          <p:nvPr/>
        </p:nvSpPr>
        <p:spPr>
          <a:xfrm>
            <a:off x="969905" y="7936367"/>
            <a:ext cx="904401" cy="455441"/>
          </a:xfrm>
          <a:prstGeom prst="rect">
            <a:avLst/>
          </a:prstGeom>
        </p:spPr>
        <p:txBody>
          <a:bodyPr lIns="0" tIns="0" rIns="0" bIns="0" rtlCol="0" anchor="t">
            <a:spAutoFit/>
          </a:bodyPr>
          <a:lstStyle/>
          <a:p>
            <a:pPr algn="ctr">
              <a:lnSpc>
                <a:spcPts val="3599"/>
              </a:lnSpc>
            </a:pPr>
            <a:r>
              <a:rPr lang="en-US" sz="3272">
                <a:solidFill>
                  <a:srgbClr val="FFFFFF"/>
                </a:solidFill>
                <a:latin typeface="Montserrat Semi-Bold Bold"/>
              </a:rPr>
              <a:t>01</a:t>
            </a:r>
          </a:p>
        </p:txBody>
      </p:sp>
      <p:sp>
        <p:nvSpPr>
          <p:cNvPr id="34" name="TextBox 34"/>
          <p:cNvSpPr txBox="1"/>
          <p:nvPr/>
        </p:nvSpPr>
        <p:spPr>
          <a:xfrm>
            <a:off x="2139248" y="7790331"/>
            <a:ext cx="2374343" cy="738664"/>
          </a:xfrm>
          <a:prstGeom prst="rect">
            <a:avLst/>
          </a:prstGeom>
        </p:spPr>
        <p:txBody>
          <a:bodyPr wrap="square" lIns="0" tIns="0" rIns="0" bIns="0" rtlCol="0" anchor="t">
            <a:spAutoFit/>
          </a:bodyPr>
          <a:lstStyle/>
          <a:p>
            <a:r>
              <a:rPr lang="en-US" sz="2400">
                <a:solidFill>
                  <a:srgbClr val="1D1D1D"/>
                </a:solidFill>
                <a:latin typeface="Montserrat" pitchFamily="2" charset="0"/>
              </a:rPr>
              <a:t>Download Sanjay’s </a:t>
            </a:r>
            <a:r>
              <a:rPr lang="en-US" sz="2400">
                <a:solidFill>
                  <a:srgbClr val="1D1D1D"/>
                </a:solidFill>
                <a:latin typeface="Montserrat" pitchFamily="2" charset="0"/>
                <a:hlinkClick r:id="rId5"/>
              </a:rPr>
              <a:t>article</a:t>
            </a:r>
            <a:endParaRPr lang="en-US" sz="2400">
              <a:solidFill>
                <a:srgbClr val="1D1D1D"/>
              </a:solidFill>
              <a:latin typeface="Montserrat" pitchFamily="2" charset="0"/>
            </a:endParaRPr>
          </a:p>
        </p:txBody>
      </p:sp>
      <p:sp>
        <p:nvSpPr>
          <p:cNvPr id="35" name="TextBox 35"/>
          <p:cNvSpPr txBox="1"/>
          <p:nvPr/>
        </p:nvSpPr>
        <p:spPr>
          <a:xfrm>
            <a:off x="10775030" y="7790331"/>
            <a:ext cx="2814222" cy="738664"/>
          </a:xfrm>
          <a:prstGeom prst="rect">
            <a:avLst/>
          </a:prstGeom>
        </p:spPr>
        <p:txBody>
          <a:bodyPr lIns="0" tIns="0" rIns="0" bIns="0" rtlCol="0" anchor="t">
            <a:spAutoFit/>
          </a:bodyPr>
          <a:lstStyle/>
          <a:p>
            <a:r>
              <a:rPr lang="en-US" sz="2400">
                <a:solidFill>
                  <a:srgbClr val="1D1D1D"/>
                </a:solidFill>
                <a:latin typeface="Montserrat" pitchFamily="2" charset="0"/>
              </a:rPr>
              <a:t>Listen to </a:t>
            </a:r>
          </a:p>
          <a:p>
            <a:r>
              <a:rPr lang="en-US" sz="2400">
                <a:solidFill>
                  <a:srgbClr val="1D1D1D"/>
                </a:solidFill>
                <a:latin typeface="Montserrat" pitchFamily="2" charset="0"/>
              </a:rPr>
              <a:t>Sanjay’s </a:t>
            </a:r>
            <a:r>
              <a:rPr lang="en-US" sz="2400">
                <a:solidFill>
                  <a:srgbClr val="1D1D1D"/>
                </a:solidFill>
                <a:latin typeface="Montserrat" pitchFamily="2" charset="0"/>
                <a:hlinkClick r:id="rId6"/>
              </a:rPr>
              <a:t>podcast</a:t>
            </a:r>
            <a:endParaRPr lang="en-US" sz="2400">
              <a:solidFill>
                <a:srgbClr val="1D1D1D"/>
              </a:solidFill>
              <a:latin typeface="Montserrat" pitchFamily="2" charset="0"/>
            </a:endParaRPr>
          </a:p>
        </p:txBody>
      </p:sp>
      <p:sp>
        <p:nvSpPr>
          <p:cNvPr id="36" name="TextBox 36"/>
          <p:cNvSpPr txBox="1"/>
          <p:nvPr/>
        </p:nvSpPr>
        <p:spPr>
          <a:xfrm>
            <a:off x="15139050" y="7581529"/>
            <a:ext cx="2595877" cy="1107996"/>
          </a:xfrm>
          <a:prstGeom prst="rect">
            <a:avLst/>
          </a:prstGeom>
        </p:spPr>
        <p:txBody>
          <a:bodyPr wrap="square" lIns="0" tIns="0" rIns="0" bIns="0" rtlCol="0" anchor="t">
            <a:spAutoFit/>
          </a:bodyPr>
          <a:lstStyle/>
          <a:p>
            <a:r>
              <a:rPr lang="en-US" sz="2400">
                <a:solidFill>
                  <a:srgbClr val="1D1D1D"/>
                </a:solidFill>
                <a:latin typeface="Montserrat" pitchFamily="2" charset="0"/>
              </a:rPr>
              <a:t>Download  the podcast </a:t>
            </a:r>
            <a:r>
              <a:rPr lang="en-US" sz="2400">
                <a:solidFill>
                  <a:srgbClr val="1D1D1D"/>
                </a:solidFill>
                <a:latin typeface="Montserrat" pitchFamily="2" charset="0"/>
                <a:hlinkClick r:id="rId6"/>
              </a:rPr>
              <a:t>PowerPoint</a:t>
            </a:r>
            <a:endParaRPr lang="en-US" sz="2400">
              <a:solidFill>
                <a:srgbClr val="1D1D1D"/>
              </a:solidFill>
              <a:latin typeface="Montserrat" pitchFamily="2" charset="0"/>
            </a:endParaRPr>
          </a:p>
        </p:txBody>
      </p:sp>
      <p:sp>
        <p:nvSpPr>
          <p:cNvPr id="37" name="TextBox 37"/>
          <p:cNvSpPr txBox="1"/>
          <p:nvPr/>
        </p:nvSpPr>
        <p:spPr>
          <a:xfrm>
            <a:off x="615939" y="1037586"/>
            <a:ext cx="6844089" cy="870431"/>
          </a:xfrm>
          <a:prstGeom prst="rect">
            <a:avLst/>
          </a:prstGeom>
        </p:spPr>
        <p:txBody>
          <a:bodyPr lIns="0" tIns="0" rIns="0" bIns="0" rtlCol="0" anchor="t">
            <a:spAutoFit/>
          </a:bodyPr>
          <a:lstStyle/>
          <a:p>
            <a:pPr>
              <a:lnSpc>
                <a:spcPts val="7589"/>
              </a:lnSpc>
            </a:pPr>
            <a:r>
              <a:rPr lang="en-US" sz="4400">
                <a:solidFill>
                  <a:srgbClr val="FFFFFF"/>
                </a:solidFill>
                <a:latin typeface="Montserrat" pitchFamily="2" charset="0"/>
              </a:rPr>
              <a:t>More resources</a:t>
            </a:r>
          </a:p>
        </p:txBody>
      </p:sp>
      <p:sp>
        <p:nvSpPr>
          <p:cNvPr id="38" name="TextBox 38"/>
          <p:cNvSpPr txBox="1"/>
          <p:nvPr/>
        </p:nvSpPr>
        <p:spPr>
          <a:xfrm>
            <a:off x="1028700" y="9315775"/>
            <a:ext cx="4979916" cy="280615"/>
          </a:xfrm>
          <a:prstGeom prst="rect">
            <a:avLst/>
          </a:prstGeom>
        </p:spPr>
        <p:txBody>
          <a:bodyPr lIns="0" tIns="0" rIns="0" bIns="0" rtlCol="0" anchor="t">
            <a:spAutoFit/>
          </a:bodyPr>
          <a:lstStyle/>
          <a:p>
            <a:pPr>
              <a:lnSpc>
                <a:spcPts val="2380"/>
              </a:lnSpc>
            </a:pPr>
            <a:r>
              <a:rPr lang="en-US" sz="1700">
                <a:solidFill>
                  <a:srgbClr val="FFFFFF"/>
                </a:solidFill>
                <a:latin typeface="Montserrat Semi-Bold"/>
              </a:rPr>
              <a:t>16       </a:t>
            </a:r>
            <a:r>
              <a:rPr lang="en-US" sz="1700">
                <a:solidFill>
                  <a:srgbClr val="FFFFFF"/>
                </a:solidFill>
                <a:latin typeface="Montserrat Semi-Bold Bold"/>
              </a:rPr>
              <a:t>futurumcareers.com</a:t>
            </a:r>
          </a:p>
        </p:txBody>
      </p:sp>
      <p:pic>
        <p:nvPicPr>
          <p:cNvPr id="40" name="Picture 39">
            <a:extLst>
              <a:ext uri="{FF2B5EF4-FFF2-40B4-BE49-F238E27FC236}">
                <a16:creationId xmlns:a16="http://schemas.microsoft.com/office/drawing/2014/main" id="{50D6898D-2C65-6408-5CAC-956B6086C186}"/>
              </a:ext>
            </a:extLst>
          </p:cNvPr>
          <p:cNvPicPr>
            <a:picLocks noChangeAspect="1"/>
          </p:cNvPicPr>
          <p:nvPr/>
        </p:nvPicPr>
        <p:blipFill>
          <a:blip r:embed="rId7"/>
          <a:stretch>
            <a:fillRect/>
          </a:stretch>
        </p:blipFill>
        <p:spPr>
          <a:xfrm>
            <a:off x="1750781" y="3107888"/>
            <a:ext cx="2895396" cy="4112831"/>
          </a:xfrm>
          <a:prstGeom prst="rect">
            <a:avLst/>
          </a:prstGeom>
          <a:ln w="38100">
            <a:solidFill>
              <a:schemeClr val="bg1"/>
            </a:solidFill>
          </a:ln>
        </p:spPr>
      </p:pic>
      <p:pic>
        <p:nvPicPr>
          <p:cNvPr id="42" name="Picture 41">
            <a:extLst>
              <a:ext uri="{FF2B5EF4-FFF2-40B4-BE49-F238E27FC236}">
                <a16:creationId xmlns:a16="http://schemas.microsoft.com/office/drawing/2014/main" id="{8FDE9127-1F0F-D52E-C5C5-F804A838A29C}"/>
              </a:ext>
            </a:extLst>
          </p:cNvPr>
          <p:cNvPicPr>
            <a:picLocks noChangeAspect="1"/>
          </p:cNvPicPr>
          <p:nvPr/>
        </p:nvPicPr>
        <p:blipFill>
          <a:blip r:embed="rId8"/>
          <a:stretch>
            <a:fillRect/>
          </a:stretch>
        </p:blipFill>
        <p:spPr>
          <a:xfrm>
            <a:off x="6043029" y="3083459"/>
            <a:ext cx="3005193" cy="4255391"/>
          </a:xfrm>
          <a:prstGeom prst="rect">
            <a:avLst/>
          </a:prstGeom>
          <a:ln w="38100">
            <a:solidFill>
              <a:schemeClr val="bg1"/>
            </a:solidFill>
          </a:ln>
        </p:spPr>
      </p:pic>
      <p:pic>
        <p:nvPicPr>
          <p:cNvPr id="44" name="Picture 43" descr="Logo&#10;&#10;Description automatically generated">
            <a:extLst>
              <a:ext uri="{FF2B5EF4-FFF2-40B4-BE49-F238E27FC236}">
                <a16:creationId xmlns:a16="http://schemas.microsoft.com/office/drawing/2014/main" id="{1D49227A-0A18-0CC2-1231-B78F07C1B88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4072043" y="122597"/>
            <a:ext cx="4064000" cy="14859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rot="5400000">
            <a:off x="-1660237" y="1660237"/>
            <a:ext cx="10287000" cy="6966526"/>
            <a:chOff x="0" y="0"/>
            <a:chExt cx="3130550" cy="2120060"/>
          </a:xfrm>
        </p:grpSpPr>
        <p:sp>
          <p:nvSpPr>
            <p:cNvPr id="4" name="Freeform 4"/>
            <p:cNvSpPr/>
            <p:nvPr/>
          </p:nvSpPr>
          <p:spPr>
            <a:xfrm>
              <a:off x="0" y="0"/>
              <a:ext cx="3130550" cy="2120060"/>
            </a:xfrm>
            <a:custGeom>
              <a:avLst/>
              <a:gdLst/>
              <a:ahLst/>
              <a:cxnLst/>
              <a:rect l="l" t="t" r="r" b="b"/>
              <a:pathLst>
                <a:path w="3130550" h="2120060">
                  <a:moveTo>
                    <a:pt x="0" y="1123950"/>
                  </a:moveTo>
                  <a:lnTo>
                    <a:pt x="0" y="2120060"/>
                  </a:lnTo>
                  <a:lnTo>
                    <a:pt x="3130550" y="2120060"/>
                  </a:lnTo>
                  <a:lnTo>
                    <a:pt x="3130550" y="0"/>
                  </a:lnTo>
                  <a:close/>
                </a:path>
              </a:pathLst>
            </a:custGeom>
            <a:solidFill>
              <a:srgbClr val="E7328A"/>
            </a:solidFill>
          </p:spPr>
          <p:txBody>
            <a:bodyPr/>
            <a:lstStyle/>
            <a:p>
              <a:endParaRPr lang="en-GB"/>
            </a:p>
          </p:txBody>
        </p:sp>
      </p:grpSp>
      <p:grpSp>
        <p:nvGrpSpPr>
          <p:cNvPr id="8" name="Group 8"/>
          <p:cNvGrpSpPr/>
          <p:nvPr/>
        </p:nvGrpSpPr>
        <p:grpSpPr>
          <a:xfrm rot="-5400000">
            <a:off x="15547542" y="1159042"/>
            <a:ext cx="4345306" cy="2027222"/>
            <a:chOff x="0" y="0"/>
            <a:chExt cx="3130550" cy="1460500"/>
          </a:xfrm>
        </p:grpSpPr>
        <p:sp>
          <p:nvSpPr>
            <p:cNvPr id="9" name="Freeform 9"/>
            <p:cNvSpPr/>
            <p:nvPr/>
          </p:nvSpPr>
          <p:spPr>
            <a:xfrm>
              <a:off x="0" y="0"/>
              <a:ext cx="3130550" cy="1460500"/>
            </a:xfrm>
            <a:custGeom>
              <a:avLst/>
              <a:gdLst/>
              <a:ahLst/>
              <a:cxnLst/>
              <a:rect l="l" t="t" r="r" b="b"/>
              <a:pathLst>
                <a:path w="3130550" h="1460500">
                  <a:moveTo>
                    <a:pt x="0" y="1123950"/>
                  </a:moveTo>
                  <a:lnTo>
                    <a:pt x="0" y="1460500"/>
                  </a:lnTo>
                  <a:lnTo>
                    <a:pt x="3130550" y="1460500"/>
                  </a:lnTo>
                  <a:lnTo>
                    <a:pt x="3130550" y="0"/>
                  </a:lnTo>
                  <a:close/>
                </a:path>
              </a:pathLst>
            </a:custGeom>
            <a:solidFill>
              <a:srgbClr val="B76CA9"/>
            </a:solidFill>
          </p:spPr>
          <p:txBody>
            <a:bodyPr/>
            <a:lstStyle/>
            <a:p>
              <a:endParaRPr lang="en-GB"/>
            </a:p>
          </p:txBody>
        </p:sp>
      </p:grpSp>
      <p:sp>
        <p:nvSpPr>
          <p:cNvPr id="11" name="TextBox 11"/>
          <p:cNvSpPr txBox="1"/>
          <p:nvPr/>
        </p:nvSpPr>
        <p:spPr>
          <a:xfrm>
            <a:off x="8919481" y="1866192"/>
            <a:ext cx="7237430" cy="6909584"/>
          </a:xfrm>
          <a:prstGeom prst="rect">
            <a:avLst/>
          </a:prstGeom>
        </p:spPr>
        <p:txBody>
          <a:bodyPr wrap="square" lIns="0" tIns="0" rIns="0" bIns="0" rtlCol="0" anchor="t">
            <a:spAutoFit/>
          </a:bodyPr>
          <a:lstStyle/>
          <a:p>
            <a:pPr>
              <a:spcAft>
                <a:spcPts val="600"/>
              </a:spcAft>
            </a:pPr>
            <a:endParaRPr lang="en-US" sz="2400" dirty="0">
              <a:solidFill>
                <a:srgbClr val="474B4F"/>
              </a:solidFill>
              <a:latin typeface="Montserrat" pitchFamily="2" charset="0"/>
            </a:endParaRPr>
          </a:p>
          <a:p>
            <a:pPr marL="342900" indent="-342900">
              <a:spcAft>
                <a:spcPts val="600"/>
              </a:spcAft>
              <a:buFont typeface="Arial" panose="020B0604020202020204" pitchFamily="34" charset="0"/>
              <a:buChar char="•"/>
            </a:pPr>
            <a:r>
              <a:rPr lang="en-US" sz="2400" dirty="0">
                <a:solidFill>
                  <a:schemeClr val="tx1">
                    <a:lumMod val="75000"/>
                    <a:lumOff val="25000"/>
                  </a:schemeClr>
                </a:solidFill>
                <a:latin typeface="Montserrat" pitchFamily="2" charset="0"/>
              </a:rPr>
              <a:t>Climate risks</a:t>
            </a:r>
          </a:p>
          <a:p>
            <a:pPr marL="342900" indent="-342900">
              <a:spcAft>
                <a:spcPts val="600"/>
              </a:spcAft>
              <a:buFont typeface="Arial" panose="020B0604020202020204" pitchFamily="34" charset="0"/>
              <a:buChar char="•"/>
            </a:pPr>
            <a:r>
              <a:rPr lang="en-US" sz="2400" dirty="0">
                <a:solidFill>
                  <a:schemeClr val="tx1">
                    <a:lumMod val="75000"/>
                    <a:lumOff val="25000"/>
                  </a:schemeClr>
                </a:solidFill>
                <a:latin typeface="Montserrat" pitchFamily="2" charset="0"/>
              </a:rPr>
              <a:t>Climate disclosure</a:t>
            </a:r>
          </a:p>
          <a:p>
            <a:pPr marL="342900" indent="-342900">
              <a:spcAft>
                <a:spcPts val="600"/>
              </a:spcAft>
              <a:buFont typeface="Arial" panose="020B0604020202020204" pitchFamily="34" charset="0"/>
              <a:buChar char="•"/>
            </a:pPr>
            <a:r>
              <a:rPr lang="en-GB" sz="2400" kern="0" dirty="0">
                <a:solidFill>
                  <a:schemeClr val="tx1">
                    <a:lumMod val="75000"/>
                    <a:lumOff val="25000"/>
                  </a:schemeClr>
                </a:solidFill>
                <a:effectLst/>
                <a:latin typeface="Montserrat" pitchFamily="2" charset="0"/>
                <a:ea typeface="Aptos" panose="020B0004020202020204" pitchFamily="34" charset="0"/>
                <a:cs typeface="Montserrat-Bold"/>
              </a:rPr>
              <a:t>What affects climate disclosure?</a:t>
            </a:r>
          </a:p>
          <a:p>
            <a:pPr marL="342900" indent="-342900">
              <a:spcAft>
                <a:spcPts val="600"/>
              </a:spcAft>
              <a:buFont typeface="Arial" panose="020B0604020202020204" pitchFamily="34" charset="0"/>
              <a:buChar char="•"/>
            </a:pPr>
            <a:r>
              <a:rPr lang="en-GB" sz="2400" kern="0" dirty="0">
                <a:solidFill>
                  <a:schemeClr val="tx1">
                    <a:lumMod val="75000"/>
                    <a:lumOff val="25000"/>
                  </a:schemeClr>
                </a:solidFill>
                <a:effectLst/>
                <a:latin typeface="Montserrat" pitchFamily="2" charset="0"/>
                <a:ea typeface="Aptos" panose="020B0004020202020204" pitchFamily="34" charset="0"/>
                <a:cs typeface="Montserrat-Bold"/>
              </a:rPr>
              <a:t>In the real world</a:t>
            </a:r>
          </a:p>
          <a:p>
            <a:pPr marL="342900" indent="-342900">
              <a:spcAft>
                <a:spcPts val="600"/>
              </a:spcAft>
              <a:buFont typeface="Arial" panose="020B0604020202020204" pitchFamily="34" charset="0"/>
              <a:buChar char="•"/>
            </a:pPr>
            <a:r>
              <a:rPr lang="en-GB" sz="2400" kern="0" dirty="0">
                <a:solidFill>
                  <a:srgbClr val="0066CC"/>
                </a:solidFill>
                <a:latin typeface="Montserrat" pitchFamily="2" charset="0"/>
                <a:ea typeface="Aptos" panose="020B0004020202020204" pitchFamily="34" charset="0"/>
                <a:cs typeface="Arial" panose="020B0604020202020204" pitchFamily="34" charset="0"/>
              </a:rPr>
              <a:t>Talking points</a:t>
            </a:r>
          </a:p>
          <a:p>
            <a:pPr marL="342900" indent="-342900">
              <a:spcAft>
                <a:spcPts val="600"/>
              </a:spcAft>
              <a:buFont typeface="Arial" panose="020B0604020202020204" pitchFamily="34" charset="0"/>
              <a:buChar char="•"/>
            </a:pPr>
            <a:r>
              <a:rPr lang="en-GB" sz="2400" kern="0" dirty="0">
                <a:solidFill>
                  <a:schemeClr val="tx1">
                    <a:lumMod val="75000"/>
                    <a:lumOff val="25000"/>
                  </a:schemeClr>
                </a:solidFill>
                <a:effectLst/>
                <a:latin typeface="Montserrat" pitchFamily="2" charset="0"/>
                <a:ea typeface="Aptos" panose="020B0004020202020204" pitchFamily="34" charset="0"/>
                <a:cs typeface="Montserrat-Black"/>
              </a:rPr>
              <a:t>About</a:t>
            </a:r>
            <a:r>
              <a:rPr lang="en-GB" sz="2400" kern="100" dirty="0">
                <a:solidFill>
                  <a:schemeClr val="tx1">
                    <a:lumMod val="75000"/>
                    <a:lumOff val="25000"/>
                  </a:schemeClr>
                </a:solidFill>
                <a:latin typeface="Montserrat" pitchFamily="2" charset="0"/>
                <a:ea typeface="Aptos" panose="020B0004020202020204" pitchFamily="34" charset="0"/>
                <a:cs typeface="Arial" panose="020B0604020202020204" pitchFamily="34" charset="0"/>
              </a:rPr>
              <a:t> </a:t>
            </a:r>
            <a:r>
              <a:rPr lang="en-GB" sz="2400" kern="0" dirty="0">
                <a:solidFill>
                  <a:schemeClr val="tx1">
                    <a:lumMod val="75000"/>
                    <a:lumOff val="25000"/>
                  </a:schemeClr>
                </a:solidFill>
                <a:effectLst/>
                <a:latin typeface="Montserrat" pitchFamily="2" charset="0"/>
                <a:ea typeface="Aptos" panose="020B0004020202020204" pitchFamily="34" charset="0"/>
                <a:cs typeface="Montserrat-Italic"/>
              </a:rPr>
              <a:t>accounting research</a:t>
            </a:r>
          </a:p>
          <a:p>
            <a:pPr marL="342900" indent="-342900">
              <a:spcAft>
                <a:spcPts val="600"/>
              </a:spcAft>
              <a:buFont typeface="Arial" panose="020B0604020202020204" pitchFamily="34" charset="0"/>
              <a:buChar char="•"/>
            </a:pPr>
            <a:r>
              <a:rPr lang="en-GB" sz="2400" kern="0" dirty="0">
                <a:solidFill>
                  <a:schemeClr val="tx1">
                    <a:lumMod val="75000"/>
                    <a:lumOff val="25000"/>
                  </a:schemeClr>
                </a:solidFill>
                <a:effectLst/>
                <a:latin typeface="Montserrat" pitchFamily="2" charset="0"/>
                <a:ea typeface="Aptos" panose="020B0004020202020204" pitchFamily="34" charset="0"/>
                <a:cs typeface="Montserrat-Black"/>
              </a:rPr>
              <a:t>Pathway from school to </a:t>
            </a:r>
            <a:r>
              <a:rPr lang="en-GB" sz="2400" kern="0" dirty="0">
                <a:solidFill>
                  <a:schemeClr val="tx1">
                    <a:lumMod val="75000"/>
                    <a:lumOff val="25000"/>
                  </a:schemeClr>
                </a:solidFill>
                <a:effectLst/>
                <a:latin typeface="Montserrat" pitchFamily="2" charset="0"/>
                <a:ea typeface="Aptos" panose="020B0004020202020204" pitchFamily="34" charset="0"/>
                <a:cs typeface="Montserrat-Italic"/>
              </a:rPr>
              <a:t>accounting research</a:t>
            </a:r>
          </a:p>
          <a:p>
            <a:pPr marL="342900" indent="-342900">
              <a:spcAft>
                <a:spcPts val="600"/>
              </a:spcAft>
              <a:buFont typeface="Arial" panose="020B0604020202020204" pitchFamily="34" charset="0"/>
              <a:buChar char="•"/>
            </a:pPr>
            <a:r>
              <a:rPr lang="en-GB" sz="2400" kern="0" dirty="0">
                <a:solidFill>
                  <a:schemeClr val="tx1">
                    <a:lumMod val="75000"/>
                    <a:lumOff val="25000"/>
                  </a:schemeClr>
                </a:solidFill>
                <a:effectLst/>
                <a:latin typeface="Montserrat" pitchFamily="2" charset="0"/>
                <a:ea typeface="Aptos" panose="020B0004020202020204" pitchFamily="34" charset="0"/>
                <a:cs typeface="Montserrat-Black"/>
              </a:rPr>
              <a:t>Explore careers in a</a:t>
            </a:r>
            <a:r>
              <a:rPr lang="en-GB" sz="2400" kern="0" dirty="0">
                <a:solidFill>
                  <a:schemeClr val="tx1">
                    <a:lumMod val="75000"/>
                    <a:lumOff val="25000"/>
                  </a:schemeClr>
                </a:solidFill>
                <a:effectLst/>
                <a:latin typeface="Montserrat" pitchFamily="2" charset="0"/>
                <a:ea typeface="Aptos" panose="020B0004020202020204" pitchFamily="34" charset="0"/>
                <a:cs typeface="Montserrat-Italic"/>
              </a:rPr>
              <a:t>ccounting</a:t>
            </a:r>
          </a:p>
          <a:p>
            <a:pPr marL="342900" indent="-342900">
              <a:spcAft>
                <a:spcPts val="600"/>
              </a:spcAft>
              <a:buFont typeface="Arial" panose="020B0604020202020204" pitchFamily="34" charset="0"/>
              <a:buChar char="•"/>
            </a:pPr>
            <a:r>
              <a:rPr lang="en-GB" sz="2400" kern="0" dirty="0">
                <a:solidFill>
                  <a:srgbClr val="0066CC"/>
                </a:solidFill>
                <a:latin typeface="Montserrat" pitchFamily="2" charset="0"/>
                <a:ea typeface="Aptos" panose="020B0004020202020204" pitchFamily="34" charset="0"/>
                <a:cs typeface="Arial" panose="020B0604020202020204" pitchFamily="34" charset="0"/>
              </a:rPr>
              <a:t>Talking points</a:t>
            </a:r>
          </a:p>
          <a:p>
            <a:pPr marL="342900" indent="-342900">
              <a:spcAft>
                <a:spcPts val="600"/>
              </a:spcAft>
              <a:buFont typeface="Arial" panose="020B0604020202020204" pitchFamily="34" charset="0"/>
              <a:buChar char="•"/>
            </a:pPr>
            <a:r>
              <a:rPr lang="en-US" sz="2400" dirty="0">
                <a:solidFill>
                  <a:schemeClr val="tx1">
                    <a:lumMod val="75000"/>
                    <a:lumOff val="25000"/>
                  </a:schemeClr>
                </a:solidFill>
                <a:latin typeface="Montserrat" pitchFamily="2" charset="0"/>
              </a:rPr>
              <a:t>Sanjay’s career</a:t>
            </a:r>
          </a:p>
          <a:p>
            <a:pPr marL="342900" indent="-342900">
              <a:spcAft>
                <a:spcPts val="600"/>
              </a:spcAft>
              <a:buFont typeface="Arial" panose="020B0604020202020204" pitchFamily="34" charset="0"/>
              <a:buChar char="•"/>
            </a:pPr>
            <a:r>
              <a:rPr lang="en-GB" sz="2400" b="0" u="none" strike="noStrike" baseline="0" dirty="0">
                <a:solidFill>
                  <a:schemeClr val="tx1">
                    <a:lumMod val="75000"/>
                    <a:lumOff val="25000"/>
                  </a:schemeClr>
                </a:solidFill>
                <a:latin typeface="Montserrat" pitchFamily="2" charset="0"/>
              </a:rPr>
              <a:t>Sanjay’s top tips</a:t>
            </a:r>
          </a:p>
          <a:p>
            <a:pPr marL="342900" indent="-342900">
              <a:spcAft>
                <a:spcPts val="600"/>
              </a:spcAft>
              <a:buFont typeface="Arial" panose="020B0604020202020204" pitchFamily="34" charset="0"/>
              <a:buChar char="•"/>
            </a:pPr>
            <a:r>
              <a:rPr lang="en-GB" sz="2400" kern="0" dirty="0">
                <a:solidFill>
                  <a:srgbClr val="0066CC"/>
                </a:solidFill>
                <a:latin typeface="Montserrat" pitchFamily="2" charset="0"/>
                <a:ea typeface="Aptos" panose="020B0004020202020204" pitchFamily="34" charset="0"/>
                <a:cs typeface="Arial" panose="020B0604020202020204" pitchFamily="34" charset="0"/>
              </a:rPr>
              <a:t>Talking points</a:t>
            </a:r>
          </a:p>
          <a:p>
            <a:endParaRPr lang="en-GB" sz="2400" kern="0" dirty="0">
              <a:solidFill>
                <a:schemeClr val="tx1">
                  <a:lumMod val="75000"/>
                  <a:lumOff val="25000"/>
                </a:schemeClr>
              </a:solidFill>
              <a:latin typeface="Montserrat" pitchFamily="2" charset="0"/>
              <a:ea typeface="Aptos" panose="020B0004020202020204" pitchFamily="34" charset="0"/>
              <a:cs typeface="Arial" panose="020B0604020202020204" pitchFamily="34" charset="0"/>
            </a:endParaRPr>
          </a:p>
          <a:p>
            <a:pPr marL="342900" indent="-342900">
              <a:buFont typeface="Arial" panose="020B0604020202020204" pitchFamily="34" charset="0"/>
              <a:buChar char="•"/>
            </a:pPr>
            <a:endParaRPr lang="en-GB" sz="2400" kern="100" dirty="0">
              <a:solidFill>
                <a:schemeClr val="tx1">
                  <a:lumMod val="75000"/>
                  <a:lumOff val="25000"/>
                </a:schemeClr>
              </a:solidFill>
              <a:effectLst/>
              <a:latin typeface="Montserrat" pitchFamily="2" charset="0"/>
              <a:ea typeface="Aptos" panose="020B0004020202020204" pitchFamily="34" charset="0"/>
              <a:cs typeface="Arial" panose="020B0604020202020204" pitchFamily="34" charset="0"/>
            </a:endParaRPr>
          </a:p>
          <a:p>
            <a:endParaRPr lang="en-GB" sz="2400" kern="100" dirty="0">
              <a:solidFill>
                <a:schemeClr val="tx1">
                  <a:lumMod val="75000"/>
                  <a:lumOff val="25000"/>
                </a:schemeClr>
              </a:solidFill>
              <a:effectLst/>
              <a:latin typeface="Montserrat" pitchFamily="2" charset="0"/>
              <a:ea typeface="Aptos" panose="020B0004020202020204" pitchFamily="34" charset="0"/>
              <a:cs typeface="Arial" panose="020B0604020202020204" pitchFamily="34" charset="0"/>
            </a:endParaRPr>
          </a:p>
        </p:txBody>
      </p:sp>
      <p:sp>
        <p:nvSpPr>
          <p:cNvPr id="13" name="TextBox 13"/>
          <p:cNvSpPr txBox="1"/>
          <p:nvPr/>
        </p:nvSpPr>
        <p:spPr>
          <a:xfrm>
            <a:off x="1028700" y="9315775"/>
            <a:ext cx="4979916" cy="280615"/>
          </a:xfrm>
          <a:prstGeom prst="rect">
            <a:avLst/>
          </a:prstGeom>
        </p:spPr>
        <p:txBody>
          <a:bodyPr lIns="0" tIns="0" rIns="0" bIns="0" rtlCol="0" anchor="t">
            <a:spAutoFit/>
          </a:bodyPr>
          <a:lstStyle/>
          <a:p>
            <a:pPr>
              <a:lnSpc>
                <a:spcPts val="2380"/>
              </a:lnSpc>
            </a:pPr>
            <a:r>
              <a:rPr lang="en-US" sz="1700">
                <a:solidFill>
                  <a:srgbClr val="FFFFFF"/>
                </a:solidFill>
                <a:latin typeface="Montserrat Semi-Bold"/>
              </a:rPr>
              <a:t>02       </a:t>
            </a:r>
            <a:r>
              <a:rPr lang="en-US" sz="1700">
                <a:solidFill>
                  <a:srgbClr val="FFFFFF"/>
                </a:solidFill>
                <a:latin typeface="Montserrat Semi-Bold Bold"/>
              </a:rPr>
              <a:t>futurumcareers.com</a:t>
            </a:r>
          </a:p>
        </p:txBody>
      </p:sp>
      <p:sp>
        <p:nvSpPr>
          <p:cNvPr id="6" name="TextBox 5">
            <a:extLst>
              <a:ext uri="{FF2B5EF4-FFF2-40B4-BE49-F238E27FC236}">
                <a16:creationId xmlns:a16="http://schemas.microsoft.com/office/drawing/2014/main" id="{3B9BA8DD-495F-F3AB-80DB-3C74B31DFDF8}"/>
              </a:ext>
            </a:extLst>
          </p:cNvPr>
          <p:cNvSpPr txBox="1"/>
          <p:nvPr/>
        </p:nvSpPr>
        <p:spPr>
          <a:xfrm>
            <a:off x="8818437" y="1004732"/>
            <a:ext cx="7265412" cy="1046440"/>
          </a:xfrm>
          <a:prstGeom prst="rect">
            <a:avLst/>
          </a:prstGeom>
          <a:noFill/>
        </p:spPr>
        <p:txBody>
          <a:bodyPr wrap="square" rtlCol="0">
            <a:spAutoFit/>
          </a:bodyPr>
          <a:lstStyle/>
          <a:p>
            <a:r>
              <a:rPr lang="en-US" sz="4400">
                <a:solidFill>
                  <a:schemeClr val="tx1">
                    <a:lumMod val="75000"/>
                    <a:lumOff val="25000"/>
                  </a:schemeClr>
                </a:solidFill>
                <a:latin typeface="Montserrat" pitchFamily="2" charset="0"/>
              </a:rPr>
              <a:t>In this presentation:</a:t>
            </a:r>
          </a:p>
          <a:p>
            <a:endParaRPr lang="en-GB"/>
          </a:p>
        </p:txBody>
      </p:sp>
      <p:grpSp>
        <p:nvGrpSpPr>
          <p:cNvPr id="7" name="Group 2">
            <a:extLst>
              <a:ext uri="{FF2B5EF4-FFF2-40B4-BE49-F238E27FC236}">
                <a16:creationId xmlns:a16="http://schemas.microsoft.com/office/drawing/2014/main" id="{7BF71ABD-3F7F-ABB1-1103-546C6F020F3E}"/>
              </a:ext>
            </a:extLst>
          </p:cNvPr>
          <p:cNvGrpSpPr>
            <a:grpSpLocks noChangeAspect="1"/>
          </p:cNvGrpSpPr>
          <p:nvPr/>
        </p:nvGrpSpPr>
        <p:grpSpPr>
          <a:xfrm>
            <a:off x="457200" y="1522027"/>
            <a:ext cx="7811564" cy="6136073"/>
            <a:chOff x="0" y="0"/>
            <a:chExt cx="6362700" cy="6575666"/>
          </a:xfrm>
        </p:grpSpPr>
        <p:sp>
          <p:nvSpPr>
            <p:cNvPr id="10" name="Freeform 3">
              <a:extLst>
                <a:ext uri="{FF2B5EF4-FFF2-40B4-BE49-F238E27FC236}">
                  <a16:creationId xmlns:a16="http://schemas.microsoft.com/office/drawing/2014/main" id="{63751A04-AFA6-DF6A-DCAD-EF66BCC0691D}"/>
                </a:ext>
              </a:extLst>
            </p:cNvPr>
            <p:cNvSpPr/>
            <p:nvPr/>
          </p:nvSpPr>
          <p:spPr>
            <a:xfrm>
              <a:off x="6350" y="6350"/>
              <a:ext cx="6350012" cy="6562979"/>
            </a:xfrm>
            <a:custGeom>
              <a:avLst/>
              <a:gdLst/>
              <a:ahLst/>
              <a:cxnLst/>
              <a:rect l="l" t="t" r="r" b="b"/>
              <a:pathLst>
                <a:path w="6350012" h="6562979">
                  <a:moveTo>
                    <a:pt x="6350000" y="5480583"/>
                  </a:moveTo>
                  <a:cubicBezTo>
                    <a:pt x="6350000" y="6078372"/>
                    <a:pt x="5865419" y="6562979"/>
                    <a:pt x="5267617" y="6562979"/>
                  </a:cubicBezTo>
                  <a:lnTo>
                    <a:pt x="1082383" y="6562979"/>
                  </a:lnTo>
                  <a:cubicBezTo>
                    <a:pt x="484594" y="6562979"/>
                    <a:pt x="0" y="6078385"/>
                    <a:pt x="0" y="5480583"/>
                  </a:cubicBezTo>
                  <a:lnTo>
                    <a:pt x="0" y="1082383"/>
                  </a:lnTo>
                  <a:cubicBezTo>
                    <a:pt x="0" y="484594"/>
                    <a:pt x="484581" y="0"/>
                    <a:pt x="1082383" y="0"/>
                  </a:cubicBezTo>
                  <a:lnTo>
                    <a:pt x="5267630" y="0"/>
                  </a:lnTo>
                  <a:cubicBezTo>
                    <a:pt x="5865419" y="0"/>
                    <a:pt x="6350012" y="484594"/>
                    <a:pt x="6350012" y="1082383"/>
                  </a:cubicBezTo>
                  <a:lnTo>
                    <a:pt x="6350012" y="5480583"/>
                  </a:lnTo>
                  <a:close/>
                </a:path>
              </a:pathLst>
            </a:custGeom>
            <a:solidFill>
              <a:srgbClr val="145D8D"/>
            </a:solidFill>
            <a:ln w="12700">
              <a:noFill/>
            </a:ln>
          </p:spPr>
          <p:txBody>
            <a:bodyPr/>
            <a:lstStyle/>
            <a:p>
              <a:endParaRPr lang="en-GB"/>
            </a:p>
          </p:txBody>
        </p:sp>
      </p:grpSp>
      <p:grpSp>
        <p:nvGrpSpPr>
          <p:cNvPr id="12" name="Group 6">
            <a:extLst>
              <a:ext uri="{FF2B5EF4-FFF2-40B4-BE49-F238E27FC236}">
                <a16:creationId xmlns:a16="http://schemas.microsoft.com/office/drawing/2014/main" id="{560A3307-500C-FB6E-D3FF-FF3BCA5E9AC6}"/>
              </a:ext>
            </a:extLst>
          </p:cNvPr>
          <p:cNvGrpSpPr>
            <a:grpSpLocks noChangeAspect="1"/>
          </p:cNvGrpSpPr>
          <p:nvPr/>
        </p:nvGrpSpPr>
        <p:grpSpPr>
          <a:xfrm>
            <a:off x="581532" y="1687225"/>
            <a:ext cx="7553469" cy="5742275"/>
            <a:chOff x="0" y="0"/>
            <a:chExt cx="6362700" cy="6575666"/>
          </a:xfrm>
        </p:grpSpPr>
        <p:sp>
          <p:nvSpPr>
            <p:cNvPr id="14" name="Freeform 7">
              <a:extLst>
                <a:ext uri="{FF2B5EF4-FFF2-40B4-BE49-F238E27FC236}">
                  <a16:creationId xmlns:a16="http://schemas.microsoft.com/office/drawing/2014/main" id="{7BFB6F13-0DA6-520C-63AB-73CB69E25CBE}"/>
                </a:ext>
              </a:extLst>
            </p:cNvPr>
            <p:cNvSpPr/>
            <p:nvPr/>
          </p:nvSpPr>
          <p:spPr>
            <a:xfrm>
              <a:off x="6350" y="6350"/>
              <a:ext cx="6350012" cy="6562979"/>
            </a:xfrm>
            <a:custGeom>
              <a:avLst/>
              <a:gdLst/>
              <a:ahLst/>
              <a:cxnLst/>
              <a:rect l="l" t="t" r="r" b="b"/>
              <a:pathLst>
                <a:path w="6350012" h="6562979">
                  <a:moveTo>
                    <a:pt x="6350000" y="5480583"/>
                  </a:moveTo>
                  <a:cubicBezTo>
                    <a:pt x="6350000" y="6078372"/>
                    <a:pt x="5865419" y="6562979"/>
                    <a:pt x="5267617" y="6562979"/>
                  </a:cubicBezTo>
                  <a:lnTo>
                    <a:pt x="1082383" y="6562979"/>
                  </a:lnTo>
                  <a:cubicBezTo>
                    <a:pt x="484594" y="6562979"/>
                    <a:pt x="0" y="6078385"/>
                    <a:pt x="0" y="5480583"/>
                  </a:cubicBezTo>
                  <a:lnTo>
                    <a:pt x="0" y="1082383"/>
                  </a:lnTo>
                  <a:cubicBezTo>
                    <a:pt x="0" y="484594"/>
                    <a:pt x="484581" y="0"/>
                    <a:pt x="1082383" y="0"/>
                  </a:cubicBezTo>
                  <a:lnTo>
                    <a:pt x="5267630" y="0"/>
                  </a:lnTo>
                  <a:cubicBezTo>
                    <a:pt x="5865419" y="0"/>
                    <a:pt x="6350012" y="484594"/>
                    <a:pt x="6350012" y="1082383"/>
                  </a:cubicBezTo>
                  <a:lnTo>
                    <a:pt x="6350012" y="5480583"/>
                  </a:lnTo>
                  <a:close/>
                </a:path>
              </a:pathLst>
            </a:custGeom>
            <a:solidFill>
              <a:srgbClr val="FFFFFF"/>
            </a:solidFill>
            <a:ln w="12700">
              <a:noFill/>
            </a:ln>
          </p:spPr>
          <p:txBody>
            <a:bodyPr/>
            <a:lstStyle/>
            <a:p>
              <a:endParaRPr lang="en-GB"/>
            </a:p>
          </p:txBody>
        </p:sp>
      </p:grpSp>
      <p:grpSp>
        <p:nvGrpSpPr>
          <p:cNvPr id="15" name="Group 6">
            <a:extLst>
              <a:ext uri="{FF2B5EF4-FFF2-40B4-BE49-F238E27FC236}">
                <a16:creationId xmlns:a16="http://schemas.microsoft.com/office/drawing/2014/main" id="{51632A81-C816-18D9-C338-48236C303402}"/>
              </a:ext>
            </a:extLst>
          </p:cNvPr>
          <p:cNvGrpSpPr>
            <a:grpSpLocks noChangeAspect="1"/>
          </p:cNvGrpSpPr>
          <p:nvPr/>
        </p:nvGrpSpPr>
        <p:grpSpPr>
          <a:xfrm>
            <a:off x="656281" y="1997172"/>
            <a:ext cx="7403983" cy="5185793"/>
            <a:chOff x="0" y="0"/>
            <a:chExt cx="6362700" cy="6575666"/>
          </a:xfrm>
        </p:grpSpPr>
        <p:sp>
          <p:nvSpPr>
            <p:cNvPr id="16" name="Freeform 7">
              <a:extLst>
                <a:ext uri="{FF2B5EF4-FFF2-40B4-BE49-F238E27FC236}">
                  <a16:creationId xmlns:a16="http://schemas.microsoft.com/office/drawing/2014/main" id="{318EA92A-0A61-3EC4-DFA6-619BB3E138F2}"/>
                </a:ext>
              </a:extLst>
            </p:cNvPr>
            <p:cNvSpPr/>
            <p:nvPr/>
          </p:nvSpPr>
          <p:spPr>
            <a:xfrm>
              <a:off x="6350" y="6350"/>
              <a:ext cx="6350012" cy="6562979"/>
            </a:xfrm>
            <a:custGeom>
              <a:avLst/>
              <a:gdLst/>
              <a:ahLst/>
              <a:cxnLst/>
              <a:rect l="l" t="t" r="r" b="b"/>
              <a:pathLst>
                <a:path w="6350012" h="6562979">
                  <a:moveTo>
                    <a:pt x="6350000" y="5480583"/>
                  </a:moveTo>
                  <a:cubicBezTo>
                    <a:pt x="6350000" y="6078372"/>
                    <a:pt x="5865419" y="6562979"/>
                    <a:pt x="5267617" y="6562979"/>
                  </a:cubicBezTo>
                  <a:lnTo>
                    <a:pt x="1082383" y="6562979"/>
                  </a:lnTo>
                  <a:cubicBezTo>
                    <a:pt x="484594" y="6562979"/>
                    <a:pt x="0" y="6078385"/>
                    <a:pt x="0" y="5480583"/>
                  </a:cubicBezTo>
                  <a:lnTo>
                    <a:pt x="0" y="1082383"/>
                  </a:lnTo>
                  <a:cubicBezTo>
                    <a:pt x="0" y="484594"/>
                    <a:pt x="484581" y="0"/>
                    <a:pt x="1082383" y="0"/>
                  </a:cubicBezTo>
                  <a:lnTo>
                    <a:pt x="5267630" y="0"/>
                  </a:lnTo>
                  <a:cubicBezTo>
                    <a:pt x="5865419" y="0"/>
                    <a:pt x="6350012" y="484594"/>
                    <a:pt x="6350012" y="1082383"/>
                  </a:cubicBezTo>
                  <a:lnTo>
                    <a:pt x="6350012" y="5480583"/>
                  </a:lnTo>
                  <a:close/>
                </a:path>
              </a:pathLst>
            </a:custGeom>
            <a:blipFill dpi="0" rotWithShape="1">
              <a:blip r:embed="rId2" cstate="print">
                <a:extLst>
                  <a:ext uri="{28A0092B-C50C-407E-A947-70E740481C1C}">
                    <a14:useLocalDpi xmlns:a14="http://schemas.microsoft.com/office/drawing/2010/main" val="0"/>
                  </a:ext>
                </a:extLst>
              </a:blip>
              <a:srcRect/>
              <a:stretch>
                <a:fillRect/>
              </a:stretch>
            </a:blipFill>
            <a:ln w="12700">
              <a:noFill/>
            </a:ln>
          </p:spPr>
          <p:txBody>
            <a:bodyPr/>
            <a:lstStyle/>
            <a:p>
              <a:endParaRPr lang="en-GB"/>
            </a:p>
          </p:txBody>
        </p:sp>
      </p:grpSp>
      <p:sp>
        <p:nvSpPr>
          <p:cNvPr id="18" name="TextBox 17">
            <a:extLst>
              <a:ext uri="{FF2B5EF4-FFF2-40B4-BE49-F238E27FC236}">
                <a16:creationId xmlns:a16="http://schemas.microsoft.com/office/drawing/2014/main" id="{C4DA0CDE-E97C-AB12-9F78-2F7AD72755BA}"/>
              </a:ext>
            </a:extLst>
          </p:cNvPr>
          <p:cNvSpPr txBox="1"/>
          <p:nvPr/>
        </p:nvSpPr>
        <p:spPr>
          <a:xfrm>
            <a:off x="1753075" y="7340022"/>
            <a:ext cx="3580925" cy="369332"/>
          </a:xfrm>
          <a:prstGeom prst="rect">
            <a:avLst/>
          </a:prstGeom>
          <a:noFill/>
        </p:spPr>
        <p:txBody>
          <a:bodyPr wrap="square">
            <a:spAutoFit/>
          </a:bodyPr>
          <a:lstStyle/>
          <a:p>
            <a:r>
              <a:rPr lang="en-GB" sz="1800" b="0" i="1" u="none" strike="noStrike" baseline="0">
                <a:latin typeface="BrandonGrotesque-RegularItalic"/>
              </a:rPr>
              <a:t>© Rawpixel.com/Shutterstock.com</a:t>
            </a:r>
            <a:endParaRPr lang="en-GB"/>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1961048" y="1257300"/>
            <a:ext cx="6076795" cy="6629400"/>
            <a:chOff x="0" y="0"/>
            <a:chExt cx="6362700" cy="6575666"/>
          </a:xfrm>
        </p:grpSpPr>
        <p:sp>
          <p:nvSpPr>
            <p:cNvPr id="3" name="Freeform 3"/>
            <p:cNvSpPr/>
            <p:nvPr/>
          </p:nvSpPr>
          <p:spPr>
            <a:xfrm>
              <a:off x="6350" y="6350"/>
              <a:ext cx="6350012" cy="6562979"/>
            </a:xfrm>
            <a:custGeom>
              <a:avLst/>
              <a:gdLst/>
              <a:ahLst/>
              <a:cxnLst/>
              <a:rect l="l" t="t" r="r" b="b"/>
              <a:pathLst>
                <a:path w="6350012" h="6562979">
                  <a:moveTo>
                    <a:pt x="6350000" y="5480583"/>
                  </a:moveTo>
                  <a:cubicBezTo>
                    <a:pt x="6350000" y="6078372"/>
                    <a:pt x="5865419" y="6562979"/>
                    <a:pt x="5267617" y="6562979"/>
                  </a:cubicBezTo>
                  <a:lnTo>
                    <a:pt x="1082383" y="6562979"/>
                  </a:lnTo>
                  <a:cubicBezTo>
                    <a:pt x="484594" y="6562979"/>
                    <a:pt x="0" y="6078385"/>
                    <a:pt x="0" y="5480583"/>
                  </a:cubicBezTo>
                  <a:lnTo>
                    <a:pt x="0" y="1082383"/>
                  </a:lnTo>
                  <a:cubicBezTo>
                    <a:pt x="0" y="484594"/>
                    <a:pt x="484581" y="0"/>
                    <a:pt x="1082383" y="0"/>
                  </a:cubicBezTo>
                  <a:lnTo>
                    <a:pt x="5267630" y="0"/>
                  </a:lnTo>
                  <a:cubicBezTo>
                    <a:pt x="5865419" y="0"/>
                    <a:pt x="6350012" y="484594"/>
                    <a:pt x="6350012" y="1082383"/>
                  </a:cubicBezTo>
                  <a:lnTo>
                    <a:pt x="6350012" y="5480583"/>
                  </a:lnTo>
                  <a:close/>
                </a:path>
              </a:pathLst>
            </a:custGeom>
            <a:solidFill>
              <a:srgbClr val="145D8D"/>
            </a:solidFill>
            <a:ln w="12700">
              <a:noFill/>
            </a:ln>
          </p:spPr>
          <p:txBody>
            <a:bodyPr/>
            <a:lstStyle/>
            <a:p>
              <a:endParaRPr lang="en-GB"/>
            </a:p>
          </p:txBody>
        </p:sp>
      </p:grpSp>
      <p:grpSp>
        <p:nvGrpSpPr>
          <p:cNvPr id="4" name="Group 4"/>
          <p:cNvGrpSpPr/>
          <p:nvPr/>
        </p:nvGrpSpPr>
        <p:grpSpPr>
          <a:xfrm rot="5400000">
            <a:off x="-1746485" y="1746485"/>
            <a:ext cx="10287000" cy="6794030"/>
            <a:chOff x="0" y="0"/>
            <a:chExt cx="3130550" cy="2067566"/>
          </a:xfrm>
        </p:grpSpPr>
        <p:sp>
          <p:nvSpPr>
            <p:cNvPr id="5" name="Freeform 5"/>
            <p:cNvSpPr/>
            <p:nvPr/>
          </p:nvSpPr>
          <p:spPr>
            <a:xfrm>
              <a:off x="0" y="0"/>
              <a:ext cx="3130550" cy="2067566"/>
            </a:xfrm>
            <a:custGeom>
              <a:avLst/>
              <a:gdLst/>
              <a:ahLst/>
              <a:cxnLst/>
              <a:rect l="l" t="t" r="r" b="b"/>
              <a:pathLst>
                <a:path w="3130550" h="2067566">
                  <a:moveTo>
                    <a:pt x="0" y="1123950"/>
                  </a:moveTo>
                  <a:lnTo>
                    <a:pt x="0" y="2067566"/>
                  </a:lnTo>
                  <a:lnTo>
                    <a:pt x="3130550" y="2067566"/>
                  </a:lnTo>
                  <a:lnTo>
                    <a:pt x="3130550" y="0"/>
                  </a:lnTo>
                  <a:close/>
                </a:path>
              </a:pathLst>
            </a:custGeom>
            <a:solidFill>
              <a:srgbClr val="E7328A"/>
            </a:solidFill>
          </p:spPr>
          <p:txBody>
            <a:bodyPr/>
            <a:lstStyle/>
            <a:p>
              <a:endParaRPr lang="en-GB"/>
            </a:p>
          </p:txBody>
        </p:sp>
      </p:grpSp>
      <p:grpSp>
        <p:nvGrpSpPr>
          <p:cNvPr id="6" name="Group 6"/>
          <p:cNvGrpSpPr>
            <a:grpSpLocks noChangeAspect="1"/>
          </p:cNvGrpSpPr>
          <p:nvPr/>
        </p:nvGrpSpPr>
        <p:grpSpPr>
          <a:xfrm>
            <a:off x="1388849" y="1540995"/>
            <a:ext cx="6433881" cy="6056604"/>
            <a:chOff x="0" y="0"/>
            <a:chExt cx="6362700" cy="6575666"/>
          </a:xfrm>
        </p:grpSpPr>
        <p:sp>
          <p:nvSpPr>
            <p:cNvPr id="7" name="Freeform 7"/>
            <p:cNvSpPr/>
            <p:nvPr/>
          </p:nvSpPr>
          <p:spPr>
            <a:xfrm>
              <a:off x="6350" y="6350"/>
              <a:ext cx="6350012" cy="6562979"/>
            </a:xfrm>
            <a:custGeom>
              <a:avLst/>
              <a:gdLst/>
              <a:ahLst/>
              <a:cxnLst/>
              <a:rect l="l" t="t" r="r" b="b"/>
              <a:pathLst>
                <a:path w="6350012" h="6562979">
                  <a:moveTo>
                    <a:pt x="6350000" y="5480583"/>
                  </a:moveTo>
                  <a:cubicBezTo>
                    <a:pt x="6350000" y="6078372"/>
                    <a:pt x="5865419" y="6562979"/>
                    <a:pt x="5267617" y="6562979"/>
                  </a:cubicBezTo>
                  <a:lnTo>
                    <a:pt x="1082383" y="6562979"/>
                  </a:lnTo>
                  <a:cubicBezTo>
                    <a:pt x="484594" y="6562979"/>
                    <a:pt x="0" y="6078385"/>
                    <a:pt x="0" y="5480583"/>
                  </a:cubicBezTo>
                  <a:lnTo>
                    <a:pt x="0" y="1082383"/>
                  </a:lnTo>
                  <a:cubicBezTo>
                    <a:pt x="0" y="484594"/>
                    <a:pt x="484581" y="0"/>
                    <a:pt x="1082383" y="0"/>
                  </a:cubicBezTo>
                  <a:lnTo>
                    <a:pt x="5267630" y="0"/>
                  </a:lnTo>
                  <a:cubicBezTo>
                    <a:pt x="5865419" y="0"/>
                    <a:pt x="6350012" y="484594"/>
                    <a:pt x="6350012" y="1082383"/>
                  </a:cubicBezTo>
                  <a:lnTo>
                    <a:pt x="6350012" y="5480583"/>
                  </a:lnTo>
                  <a:close/>
                </a:path>
              </a:pathLst>
            </a:custGeom>
            <a:solidFill>
              <a:srgbClr val="FFFFFF"/>
            </a:solidFill>
            <a:ln w="12700">
              <a:noFill/>
            </a:ln>
          </p:spPr>
          <p:txBody>
            <a:bodyPr/>
            <a:lstStyle/>
            <a:p>
              <a:endParaRPr lang="en-GB"/>
            </a:p>
          </p:txBody>
        </p:sp>
      </p:grpSp>
      <p:grpSp>
        <p:nvGrpSpPr>
          <p:cNvPr id="10" name="Group 10"/>
          <p:cNvGrpSpPr/>
          <p:nvPr/>
        </p:nvGrpSpPr>
        <p:grpSpPr>
          <a:xfrm>
            <a:off x="762000" y="7599985"/>
            <a:ext cx="5246616" cy="1299662"/>
            <a:chOff x="0" y="0"/>
            <a:chExt cx="3186708" cy="1012978"/>
          </a:xfrm>
        </p:grpSpPr>
        <p:sp>
          <p:nvSpPr>
            <p:cNvPr id="11" name="Freeform 11"/>
            <p:cNvSpPr/>
            <p:nvPr/>
          </p:nvSpPr>
          <p:spPr>
            <a:xfrm>
              <a:off x="0" y="0"/>
              <a:ext cx="3186708" cy="1012978"/>
            </a:xfrm>
            <a:custGeom>
              <a:avLst/>
              <a:gdLst/>
              <a:ahLst/>
              <a:cxnLst/>
              <a:rect l="l" t="t" r="r" b="b"/>
              <a:pathLst>
                <a:path w="3186708" h="1012978">
                  <a:moveTo>
                    <a:pt x="3062248" y="1012978"/>
                  </a:moveTo>
                  <a:lnTo>
                    <a:pt x="124460" y="1012978"/>
                  </a:lnTo>
                  <a:cubicBezTo>
                    <a:pt x="55880" y="1012978"/>
                    <a:pt x="0" y="957098"/>
                    <a:pt x="0" y="888518"/>
                  </a:cubicBezTo>
                  <a:lnTo>
                    <a:pt x="0" y="124460"/>
                  </a:lnTo>
                  <a:cubicBezTo>
                    <a:pt x="0" y="55880"/>
                    <a:pt x="55880" y="0"/>
                    <a:pt x="124460" y="0"/>
                  </a:cubicBezTo>
                  <a:lnTo>
                    <a:pt x="3062248" y="0"/>
                  </a:lnTo>
                  <a:cubicBezTo>
                    <a:pt x="3130828" y="0"/>
                    <a:pt x="3186708" y="55880"/>
                    <a:pt x="3186708" y="124460"/>
                  </a:cubicBezTo>
                  <a:lnTo>
                    <a:pt x="3186708" y="888518"/>
                  </a:lnTo>
                  <a:cubicBezTo>
                    <a:pt x="3186708" y="957098"/>
                    <a:pt x="3130828" y="1012978"/>
                    <a:pt x="3062248" y="1012978"/>
                  </a:cubicBezTo>
                  <a:close/>
                </a:path>
              </a:pathLst>
            </a:custGeom>
            <a:solidFill>
              <a:srgbClr val="B76CA9"/>
            </a:solidFill>
          </p:spPr>
          <p:txBody>
            <a:bodyPr/>
            <a:lstStyle/>
            <a:p>
              <a:endParaRPr lang="en-GB"/>
            </a:p>
          </p:txBody>
        </p:sp>
      </p:grpSp>
      <p:grpSp>
        <p:nvGrpSpPr>
          <p:cNvPr id="12" name="Group 12"/>
          <p:cNvGrpSpPr/>
          <p:nvPr/>
        </p:nvGrpSpPr>
        <p:grpSpPr>
          <a:xfrm rot="-5400000">
            <a:off x="14668271" y="1543335"/>
            <a:ext cx="5786039" cy="2699369"/>
            <a:chOff x="0" y="0"/>
            <a:chExt cx="3130550" cy="1460500"/>
          </a:xfrm>
        </p:grpSpPr>
        <p:sp>
          <p:nvSpPr>
            <p:cNvPr id="13" name="Freeform 13"/>
            <p:cNvSpPr/>
            <p:nvPr/>
          </p:nvSpPr>
          <p:spPr>
            <a:xfrm>
              <a:off x="0" y="0"/>
              <a:ext cx="3130550" cy="1460500"/>
            </a:xfrm>
            <a:custGeom>
              <a:avLst/>
              <a:gdLst/>
              <a:ahLst/>
              <a:cxnLst/>
              <a:rect l="l" t="t" r="r" b="b"/>
              <a:pathLst>
                <a:path w="3130550" h="1460500">
                  <a:moveTo>
                    <a:pt x="0" y="1123950"/>
                  </a:moveTo>
                  <a:lnTo>
                    <a:pt x="0" y="1460500"/>
                  </a:lnTo>
                  <a:lnTo>
                    <a:pt x="3130550" y="1460500"/>
                  </a:lnTo>
                  <a:lnTo>
                    <a:pt x="3130550" y="0"/>
                  </a:lnTo>
                  <a:close/>
                </a:path>
              </a:pathLst>
            </a:custGeom>
            <a:solidFill>
              <a:srgbClr val="B76CA9"/>
            </a:solidFill>
          </p:spPr>
          <p:txBody>
            <a:bodyPr/>
            <a:lstStyle/>
            <a:p>
              <a:endParaRPr lang="en-GB"/>
            </a:p>
          </p:txBody>
        </p:sp>
      </p:grpSp>
      <p:sp>
        <p:nvSpPr>
          <p:cNvPr id="15" name="TextBox 15"/>
          <p:cNvSpPr txBox="1"/>
          <p:nvPr/>
        </p:nvSpPr>
        <p:spPr>
          <a:xfrm>
            <a:off x="1081192" y="7476495"/>
            <a:ext cx="4633808" cy="984885"/>
          </a:xfrm>
          <a:prstGeom prst="rect">
            <a:avLst/>
          </a:prstGeom>
        </p:spPr>
        <p:txBody>
          <a:bodyPr wrap="square" lIns="0" tIns="0" rIns="0" bIns="0" rtlCol="0" anchor="t">
            <a:spAutoFit/>
          </a:bodyPr>
          <a:lstStyle/>
          <a:p>
            <a:pPr algn="l"/>
            <a:endParaRPr lang="en-GB" sz="3200" b="0" i="0" u="none" strike="noStrike" baseline="0">
              <a:solidFill>
                <a:srgbClr val="000000"/>
              </a:solidFill>
              <a:latin typeface="Montserrat" pitchFamily="2" charset="0"/>
            </a:endParaRPr>
          </a:p>
          <a:p>
            <a:r>
              <a:rPr lang="en-GB" sz="3200" b="1" i="0" u="none" strike="noStrike" baseline="0">
                <a:solidFill>
                  <a:schemeClr val="bg1"/>
                </a:solidFill>
                <a:latin typeface="Montserrat" pitchFamily="2" charset="0"/>
              </a:rPr>
              <a:t>Dr Sanjay Banerjee </a:t>
            </a:r>
            <a:endParaRPr lang="en-US" sz="3200" b="1">
              <a:solidFill>
                <a:schemeClr val="bg1"/>
              </a:solidFill>
              <a:latin typeface="Montserrat Extra-Bold Bold"/>
            </a:endParaRPr>
          </a:p>
        </p:txBody>
      </p:sp>
      <p:sp>
        <p:nvSpPr>
          <p:cNvPr id="16" name="TextBox 16"/>
          <p:cNvSpPr txBox="1"/>
          <p:nvPr/>
        </p:nvSpPr>
        <p:spPr>
          <a:xfrm>
            <a:off x="8636540" y="1062499"/>
            <a:ext cx="9231931" cy="956993"/>
          </a:xfrm>
          <a:prstGeom prst="rect">
            <a:avLst/>
          </a:prstGeom>
        </p:spPr>
        <p:txBody>
          <a:bodyPr lIns="0" tIns="0" rIns="0" bIns="0" rtlCol="0" anchor="t">
            <a:spAutoFit/>
          </a:bodyPr>
          <a:lstStyle/>
          <a:p>
            <a:pPr>
              <a:lnSpc>
                <a:spcPts val="8469"/>
              </a:lnSpc>
            </a:pPr>
            <a:r>
              <a:rPr lang="en-US" sz="4400">
                <a:solidFill>
                  <a:schemeClr val="tx1">
                    <a:lumMod val="75000"/>
                    <a:lumOff val="25000"/>
                  </a:schemeClr>
                </a:solidFill>
                <a:latin typeface="Montserrat" pitchFamily="2" charset="0"/>
              </a:rPr>
              <a:t>Meet Sanjay</a:t>
            </a:r>
          </a:p>
        </p:txBody>
      </p:sp>
      <p:sp>
        <p:nvSpPr>
          <p:cNvPr id="17" name="TextBox 17"/>
          <p:cNvSpPr txBox="1"/>
          <p:nvPr/>
        </p:nvSpPr>
        <p:spPr>
          <a:xfrm>
            <a:off x="8636540" y="2583652"/>
            <a:ext cx="7924516" cy="4901726"/>
          </a:xfrm>
          <a:prstGeom prst="rect">
            <a:avLst/>
          </a:prstGeom>
        </p:spPr>
        <p:txBody>
          <a:bodyPr lIns="0" tIns="0" rIns="0" bIns="0" rtlCol="0" anchor="t">
            <a:spAutoFit/>
          </a:bodyPr>
          <a:lstStyle/>
          <a:p>
            <a:r>
              <a:rPr lang="en-GB" sz="2400" kern="0" dirty="0">
                <a:solidFill>
                  <a:schemeClr val="tx1">
                    <a:lumMod val="75000"/>
                    <a:lumOff val="25000"/>
                  </a:schemeClr>
                </a:solidFill>
                <a:latin typeface="Montserrat" pitchFamily="2" charset="0"/>
                <a:ea typeface="Aptos" panose="020B0004020202020204" pitchFamily="34" charset="0"/>
                <a:cs typeface="BrandonGrotesque-Regular"/>
              </a:rPr>
              <a:t>At</a:t>
            </a:r>
            <a:r>
              <a:rPr lang="en-GB" sz="2400" kern="0" dirty="0">
                <a:solidFill>
                  <a:schemeClr val="tx1">
                    <a:lumMod val="75000"/>
                    <a:lumOff val="25000"/>
                  </a:schemeClr>
                </a:solidFill>
                <a:effectLst/>
                <a:latin typeface="Montserrat" pitchFamily="2" charset="0"/>
                <a:ea typeface="Aptos" panose="020B0004020202020204" pitchFamily="34" charset="0"/>
                <a:cs typeface="BrandonGrotesque-Regular"/>
              </a:rPr>
              <a:t> the </a:t>
            </a:r>
            <a:r>
              <a:rPr lang="en-GB" sz="2400" kern="0" dirty="0">
                <a:effectLst/>
                <a:latin typeface="Montserrat" pitchFamily="2" charset="0"/>
                <a:ea typeface="Aptos" panose="020B0004020202020204" pitchFamily="34" charset="0"/>
                <a:cs typeface="BrandonGrotesque-Regular"/>
                <a:hlinkClick r:id="rId2"/>
              </a:rPr>
              <a:t>University of Alberta</a:t>
            </a:r>
            <a:r>
              <a:rPr lang="en-GB" sz="2400" kern="0" dirty="0">
                <a:solidFill>
                  <a:schemeClr val="tx1">
                    <a:lumMod val="75000"/>
                    <a:lumOff val="25000"/>
                  </a:schemeClr>
                </a:solidFill>
                <a:effectLst/>
                <a:latin typeface="Montserrat" pitchFamily="2" charset="0"/>
                <a:ea typeface="Aptos" panose="020B0004020202020204" pitchFamily="34" charset="0"/>
                <a:cs typeface="BrandonGrotesque-Regular"/>
              </a:rPr>
              <a:t>, in Canada, </a:t>
            </a:r>
            <a:r>
              <a:rPr lang="en-GB" sz="2400" kern="0" dirty="0">
                <a:effectLst/>
                <a:latin typeface="Montserrat" pitchFamily="2" charset="0"/>
                <a:ea typeface="Aptos" panose="020B0004020202020204" pitchFamily="34" charset="0"/>
                <a:cs typeface="BrandonGrotesque-Regular"/>
                <a:hlinkClick r:id="rId3"/>
              </a:rPr>
              <a:t>Dr Sanjay Banerjee</a:t>
            </a:r>
            <a:r>
              <a:rPr lang="en-GB" sz="2400" kern="0" dirty="0">
                <a:effectLst/>
                <a:latin typeface="Montserrat" pitchFamily="2" charset="0"/>
                <a:ea typeface="Aptos" panose="020B0004020202020204" pitchFamily="34" charset="0"/>
                <a:cs typeface="BrandonGrotesque-Regular"/>
              </a:rPr>
              <a:t> </a:t>
            </a:r>
            <a:r>
              <a:rPr lang="en-GB" sz="2400" kern="0" dirty="0">
                <a:solidFill>
                  <a:schemeClr val="tx1">
                    <a:lumMod val="75000"/>
                    <a:lumOff val="25000"/>
                  </a:schemeClr>
                </a:solidFill>
                <a:effectLst/>
                <a:latin typeface="Montserrat" pitchFamily="2" charset="0"/>
                <a:ea typeface="Aptos" panose="020B0004020202020204" pitchFamily="34" charset="0"/>
                <a:cs typeface="BrandonGrotesque-Regular"/>
              </a:rPr>
              <a:t>is looking at how </a:t>
            </a:r>
            <a:r>
              <a:rPr lang="en-GB" sz="2400" kern="0" dirty="0">
                <a:solidFill>
                  <a:schemeClr val="tx1">
                    <a:lumMod val="75000"/>
                    <a:lumOff val="25000"/>
                  </a:schemeClr>
                </a:solidFill>
                <a:effectLst/>
                <a:latin typeface="Montserrat" pitchFamily="2" charset="0"/>
                <a:ea typeface="Aptos" panose="020B0004020202020204" pitchFamily="34" charset="0"/>
                <a:cs typeface="Montserrat-Black"/>
              </a:rPr>
              <a:t>climate change is affecting</a:t>
            </a:r>
            <a:r>
              <a:rPr lang="en-GB" sz="2400" kern="100" dirty="0">
                <a:solidFill>
                  <a:schemeClr val="tx1">
                    <a:lumMod val="75000"/>
                    <a:lumOff val="25000"/>
                  </a:schemeClr>
                </a:solidFill>
                <a:latin typeface="Montserrat" pitchFamily="2" charset="0"/>
                <a:ea typeface="Aptos" panose="020B0004020202020204" pitchFamily="34" charset="0"/>
                <a:cs typeface="Arial" panose="020B0604020202020204" pitchFamily="34" charset="0"/>
              </a:rPr>
              <a:t> </a:t>
            </a:r>
            <a:r>
              <a:rPr lang="en-GB" sz="2400" kern="0" dirty="0">
                <a:solidFill>
                  <a:schemeClr val="tx1">
                    <a:lumMod val="75000"/>
                    <a:lumOff val="25000"/>
                  </a:schemeClr>
                </a:solidFill>
                <a:effectLst/>
                <a:latin typeface="Montserrat" pitchFamily="2" charset="0"/>
                <a:ea typeface="Aptos" panose="020B0004020202020204" pitchFamily="34" charset="0"/>
                <a:cs typeface="Montserrat-Black"/>
              </a:rPr>
              <a:t>accounting and business.</a:t>
            </a:r>
            <a:endParaRPr lang="en-GB" sz="2400" kern="100" dirty="0">
              <a:solidFill>
                <a:schemeClr val="tx1">
                  <a:lumMod val="75000"/>
                  <a:lumOff val="25000"/>
                </a:schemeClr>
              </a:solidFill>
              <a:effectLst/>
              <a:latin typeface="Montserrat" pitchFamily="2" charset="0"/>
              <a:ea typeface="Aptos" panose="020B0004020202020204" pitchFamily="34" charset="0"/>
              <a:cs typeface="Arial" panose="020B0604020202020204" pitchFamily="34" charset="0"/>
            </a:endParaRPr>
          </a:p>
          <a:p>
            <a:endParaRPr lang="en-GB" sz="2400" kern="0" dirty="0">
              <a:solidFill>
                <a:schemeClr val="tx1">
                  <a:lumMod val="75000"/>
                  <a:lumOff val="25000"/>
                </a:schemeClr>
              </a:solidFill>
              <a:effectLst/>
              <a:latin typeface="Montserrat" pitchFamily="2" charset="0"/>
              <a:ea typeface="Aptos" panose="020B0004020202020204" pitchFamily="34" charset="0"/>
              <a:cs typeface="BrandonGrotesque-Regular"/>
            </a:endParaRPr>
          </a:p>
          <a:p>
            <a:r>
              <a:rPr lang="en-GB" sz="2400" kern="0" dirty="0">
                <a:solidFill>
                  <a:schemeClr val="tx1">
                    <a:lumMod val="75000"/>
                    <a:lumOff val="25000"/>
                  </a:schemeClr>
                </a:solidFill>
                <a:effectLst/>
                <a:latin typeface="Montserrat" pitchFamily="2" charset="0"/>
                <a:ea typeface="Aptos" panose="020B0004020202020204" pitchFamily="34" charset="0"/>
                <a:cs typeface="BrandonGrotesque-Regular"/>
              </a:rPr>
              <a:t>He is studying what factors influence companies to </a:t>
            </a:r>
            <a:r>
              <a:rPr lang="en-GB" sz="2400" kern="0" dirty="0">
                <a:solidFill>
                  <a:srgbClr val="0066CC"/>
                </a:solidFill>
                <a:effectLst/>
                <a:latin typeface="Montserrat" pitchFamily="2" charset="0"/>
                <a:ea typeface="Aptos" panose="020B0004020202020204" pitchFamily="34" charset="0"/>
                <a:cs typeface="BrandonGrotesque-Regular"/>
              </a:rPr>
              <a:t>voluntarily</a:t>
            </a:r>
            <a:r>
              <a:rPr lang="en-GB" sz="2400" kern="0" dirty="0">
                <a:solidFill>
                  <a:schemeClr val="tx1">
                    <a:lumMod val="75000"/>
                    <a:lumOff val="25000"/>
                  </a:schemeClr>
                </a:solidFill>
                <a:effectLst/>
                <a:latin typeface="Montserrat" pitchFamily="2" charset="0"/>
                <a:ea typeface="Aptos" panose="020B0004020202020204" pitchFamily="34" charset="0"/>
                <a:cs typeface="BrandonGrotesque-Regular"/>
              </a:rPr>
              <a:t> disclose the level of climate risk they face, what the consequences of such disclosures are, and what this means for the wider world of finance and policy.</a:t>
            </a:r>
          </a:p>
          <a:p>
            <a:endParaRPr lang="en-GB" sz="2400" kern="0" dirty="0">
              <a:solidFill>
                <a:schemeClr val="tx1">
                  <a:lumMod val="75000"/>
                  <a:lumOff val="25000"/>
                </a:schemeClr>
              </a:solidFill>
              <a:latin typeface="Montserrat" pitchFamily="2" charset="0"/>
              <a:ea typeface="Aptos" panose="020B0004020202020204" pitchFamily="34" charset="0"/>
              <a:cs typeface="Arial" panose="020B0604020202020204" pitchFamily="34" charset="0"/>
            </a:endParaRPr>
          </a:p>
          <a:p>
            <a:r>
              <a:rPr lang="en-GB" sz="2400" kern="0" dirty="0">
                <a:solidFill>
                  <a:schemeClr val="tx1">
                    <a:lumMod val="75000"/>
                    <a:lumOff val="25000"/>
                  </a:schemeClr>
                </a:solidFill>
                <a:effectLst/>
                <a:latin typeface="Montserrat" pitchFamily="2" charset="0"/>
                <a:ea typeface="Aptos" panose="020B0004020202020204" pitchFamily="34" charset="0"/>
                <a:cs typeface="Arial" panose="020B0604020202020204" pitchFamily="34" charset="0"/>
              </a:rPr>
              <a:t>Learn more about his work…</a:t>
            </a:r>
            <a:endParaRPr lang="en-GB" sz="2400" kern="100" dirty="0">
              <a:solidFill>
                <a:schemeClr val="tx1">
                  <a:lumMod val="75000"/>
                  <a:lumOff val="25000"/>
                </a:schemeClr>
              </a:solidFill>
              <a:effectLst/>
              <a:latin typeface="Montserrat" pitchFamily="2" charset="0"/>
              <a:ea typeface="Aptos" panose="020B0004020202020204" pitchFamily="34" charset="0"/>
              <a:cs typeface="Arial" panose="020B0604020202020204" pitchFamily="34" charset="0"/>
            </a:endParaRPr>
          </a:p>
          <a:p>
            <a:pPr>
              <a:lnSpc>
                <a:spcPts val="3360"/>
              </a:lnSpc>
            </a:pPr>
            <a:endParaRPr lang="en-US" sz="2400" dirty="0">
              <a:solidFill>
                <a:srgbClr val="474B4F"/>
              </a:solidFill>
              <a:latin typeface="Montserrat Classic"/>
            </a:endParaRPr>
          </a:p>
          <a:p>
            <a:pPr>
              <a:lnSpc>
                <a:spcPts val="3360"/>
              </a:lnSpc>
            </a:pPr>
            <a:endParaRPr lang="en-US" sz="2400" dirty="0">
              <a:solidFill>
                <a:srgbClr val="474B4F"/>
              </a:solidFill>
              <a:latin typeface="Montserrat Classic"/>
            </a:endParaRPr>
          </a:p>
        </p:txBody>
      </p:sp>
      <p:sp>
        <p:nvSpPr>
          <p:cNvPr id="18" name="TextBox 18"/>
          <p:cNvSpPr txBox="1"/>
          <p:nvPr/>
        </p:nvSpPr>
        <p:spPr>
          <a:xfrm>
            <a:off x="1028700" y="9315775"/>
            <a:ext cx="4979916" cy="280615"/>
          </a:xfrm>
          <a:prstGeom prst="rect">
            <a:avLst/>
          </a:prstGeom>
        </p:spPr>
        <p:txBody>
          <a:bodyPr lIns="0" tIns="0" rIns="0" bIns="0" rtlCol="0" anchor="t">
            <a:spAutoFit/>
          </a:bodyPr>
          <a:lstStyle/>
          <a:p>
            <a:pPr>
              <a:lnSpc>
                <a:spcPts val="2380"/>
              </a:lnSpc>
            </a:pPr>
            <a:r>
              <a:rPr lang="en-US" sz="1700">
                <a:solidFill>
                  <a:srgbClr val="FFFFFF"/>
                </a:solidFill>
                <a:latin typeface="Montserrat Semi-Bold"/>
              </a:rPr>
              <a:t>03       </a:t>
            </a:r>
            <a:r>
              <a:rPr lang="en-US" sz="1700">
                <a:solidFill>
                  <a:srgbClr val="FFFFFF"/>
                </a:solidFill>
                <a:latin typeface="Montserrat Semi-Bold Bold"/>
              </a:rPr>
              <a:t>futurumcareers.com</a:t>
            </a:r>
          </a:p>
        </p:txBody>
      </p:sp>
      <p:grpSp>
        <p:nvGrpSpPr>
          <p:cNvPr id="19" name="Group 6">
            <a:extLst>
              <a:ext uri="{FF2B5EF4-FFF2-40B4-BE49-F238E27FC236}">
                <a16:creationId xmlns:a16="http://schemas.microsoft.com/office/drawing/2014/main" id="{22B2870F-AE58-486F-B561-3704406DAB3B}"/>
              </a:ext>
            </a:extLst>
          </p:cNvPr>
          <p:cNvGrpSpPr>
            <a:grpSpLocks noChangeAspect="1"/>
          </p:cNvGrpSpPr>
          <p:nvPr/>
        </p:nvGrpSpPr>
        <p:grpSpPr>
          <a:xfrm>
            <a:off x="1646865" y="1678154"/>
            <a:ext cx="5917859" cy="5780821"/>
            <a:chOff x="0" y="0"/>
            <a:chExt cx="6362700" cy="6575666"/>
          </a:xfrm>
        </p:grpSpPr>
        <p:sp>
          <p:nvSpPr>
            <p:cNvPr id="20" name="Freeform 7">
              <a:extLst>
                <a:ext uri="{FF2B5EF4-FFF2-40B4-BE49-F238E27FC236}">
                  <a16:creationId xmlns:a16="http://schemas.microsoft.com/office/drawing/2014/main" id="{3C9AD144-437C-FD4C-BF14-32F653FAF453}"/>
                </a:ext>
              </a:extLst>
            </p:cNvPr>
            <p:cNvSpPr/>
            <p:nvPr/>
          </p:nvSpPr>
          <p:spPr>
            <a:xfrm>
              <a:off x="6350" y="6350"/>
              <a:ext cx="6350012" cy="6562979"/>
            </a:xfrm>
            <a:custGeom>
              <a:avLst/>
              <a:gdLst/>
              <a:ahLst/>
              <a:cxnLst/>
              <a:rect l="l" t="t" r="r" b="b"/>
              <a:pathLst>
                <a:path w="6350012" h="6562979">
                  <a:moveTo>
                    <a:pt x="6350000" y="5480583"/>
                  </a:moveTo>
                  <a:cubicBezTo>
                    <a:pt x="6350000" y="6078372"/>
                    <a:pt x="5865419" y="6562979"/>
                    <a:pt x="5267617" y="6562979"/>
                  </a:cubicBezTo>
                  <a:lnTo>
                    <a:pt x="1082383" y="6562979"/>
                  </a:lnTo>
                  <a:cubicBezTo>
                    <a:pt x="484594" y="6562979"/>
                    <a:pt x="0" y="6078385"/>
                    <a:pt x="0" y="5480583"/>
                  </a:cubicBezTo>
                  <a:lnTo>
                    <a:pt x="0" y="1082383"/>
                  </a:lnTo>
                  <a:cubicBezTo>
                    <a:pt x="0" y="484594"/>
                    <a:pt x="484581" y="0"/>
                    <a:pt x="1082383" y="0"/>
                  </a:cubicBezTo>
                  <a:lnTo>
                    <a:pt x="5267630" y="0"/>
                  </a:lnTo>
                  <a:cubicBezTo>
                    <a:pt x="5865419" y="0"/>
                    <a:pt x="6350012" y="484594"/>
                    <a:pt x="6350012" y="1082383"/>
                  </a:cubicBezTo>
                  <a:lnTo>
                    <a:pt x="6350012" y="5480583"/>
                  </a:lnTo>
                  <a:close/>
                </a:path>
              </a:pathLst>
            </a:custGeom>
            <a:blipFill dpi="0" rotWithShape="1">
              <a:blip r:embed="rId4" cstate="print">
                <a:extLst>
                  <a:ext uri="{28A0092B-C50C-407E-A947-70E740481C1C}">
                    <a14:useLocalDpi xmlns:a14="http://schemas.microsoft.com/office/drawing/2010/main" val="0"/>
                  </a:ext>
                </a:extLst>
              </a:blip>
              <a:srcRect/>
              <a:stretch>
                <a:fillRect/>
              </a:stretch>
            </a:blipFill>
            <a:ln w="12700">
              <a:noFill/>
            </a:ln>
          </p:spPr>
          <p:txBody>
            <a:bodyPr/>
            <a:lstStyle/>
            <a:p>
              <a:endParaRPr lang="en-GB"/>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1000"/>
                                        <p:tgtEl>
                                          <p:spTgt spid="17">
                                            <p:txEl>
                                              <p:pRg st="0" end="0"/>
                                            </p:txEl>
                                          </p:spTgt>
                                        </p:tgtEl>
                                      </p:cBhvr>
                                    </p:animEffect>
                                    <p:anim calcmode="lin" valueType="num">
                                      <p:cBhvr>
                                        <p:cTn id="8"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7">
                                            <p:txEl>
                                              <p:pRg st="2" end="2"/>
                                            </p:txEl>
                                          </p:spTgt>
                                        </p:tgtEl>
                                        <p:attrNameLst>
                                          <p:attrName>style.visibility</p:attrName>
                                        </p:attrNameLst>
                                      </p:cBhvr>
                                      <p:to>
                                        <p:strVal val="visible"/>
                                      </p:to>
                                    </p:set>
                                    <p:animEffect transition="in" filter="fade">
                                      <p:cBhvr>
                                        <p:cTn id="14" dur="1000"/>
                                        <p:tgtEl>
                                          <p:spTgt spid="17">
                                            <p:txEl>
                                              <p:pRg st="2" end="2"/>
                                            </p:txEl>
                                          </p:spTgt>
                                        </p:tgtEl>
                                      </p:cBhvr>
                                    </p:animEffect>
                                    <p:anim calcmode="lin" valueType="num">
                                      <p:cBhvr>
                                        <p:cTn id="15"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7">
                                            <p:txEl>
                                              <p:pRg st="4" end="4"/>
                                            </p:txEl>
                                          </p:spTgt>
                                        </p:tgtEl>
                                        <p:attrNameLst>
                                          <p:attrName>style.visibility</p:attrName>
                                        </p:attrNameLst>
                                      </p:cBhvr>
                                      <p:to>
                                        <p:strVal val="visible"/>
                                      </p:to>
                                    </p:set>
                                    <p:animEffect transition="in" filter="fade">
                                      <p:cBhvr>
                                        <p:cTn id="21" dur="1000"/>
                                        <p:tgtEl>
                                          <p:spTgt spid="17">
                                            <p:txEl>
                                              <p:pRg st="4" end="4"/>
                                            </p:txEl>
                                          </p:spTgt>
                                        </p:tgtEl>
                                      </p:cBhvr>
                                    </p:animEffect>
                                    <p:anim calcmode="lin" valueType="num">
                                      <p:cBhvr>
                                        <p:cTn id="22"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11480613" y="1581256"/>
            <a:ext cx="6601256" cy="6822207"/>
            <a:chOff x="0" y="0"/>
            <a:chExt cx="6362700" cy="6575666"/>
          </a:xfrm>
        </p:grpSpPr>
        <p:sp>
          <p:nvSpPr>
            <p:cNvPr id="3" name="Freeform 3"/>
            <p:cNvSpPr/>
            <p:nvPr/>
          </p:nvSpPr>
          <p:spPr>
            <a:xfrm>
              <a:off x="6350" y="6350"/>
              <a:ext cx="6350012" cy="6562979"/>
            </a:xfrm>
            <a:custGeom>
              <a:avLst/>
              <a:gdLst/>
              <a:ahLst/>
              <a:cxnLst/>
              <a:rect l="l" t="t" r="r" b="b"/>
              <a:pathLst>
                <a:path w="6350012" h="6562979">
                  <a:moveTo>
                    <a:pt x="6350000" y="5480583"/>
                  </a:moveTo>
                  <a:cubicBezTo>
                    <a:pt x="6350000" y="6078372"/>
                    <a:pt x="5865419" y="6562979"/>
                    <a:pt x="5267617" y="6562979"/>
                  </a:cubicBezTo>
                  <a:lnTo>
                    <a:pt x="1082383" y="6562979"/>
                  </a:lnTo>
                  <a:cubicBezTo>
                    <a:pt x="484594" y="6562979"/>
                    <a:pt x="0" y="6078385"/>
                    <a:pt x="0" y="5480583"/>
                  </a:cubicBezTo>
                  <a:lnTo>
                    <a:pt x="0" y="1082383"/>
                  </a:lnTo>
                  <a:cubicBezTo>
                    <a:pt x="0" y="484594"/>
                    <a:pt x="484581" y="0"/>
                    <a:pt x="1082383" y="0"/>
                  </a:cubicBezTo>
                  <a:lnTo>
                    <a:pt x="5267630" y="0"/>
                  </a:lnTo>
                  <a:cubicBezTo>
                    <a:pt x="5865419" y="0"/>
                    <a:pt x="6350012" y="484594"/>
                    <a:pt x="6350012" y="1082383"/>
                  </a:cubicBezTo>
                  <a:lnTo>
                    <a:pt x="6350012" y="5480583"/>
                  </a:lnTo>
                  <a:close/>
                </a:path>
              </a:pathLst>
            </a:custGeom>
            <a:solidFill>
              <a:srgbClr val="E7328A"/>
            </a:solidFill>
            <a:ln w="12700">
              <a:noFill/>
            </a:ln>
          </p:spPr>
          <p:txBody>
            <a:bodyPr/>
            <a:lstStyle/>
            <a:p>
              <a:endParaRPr lang="en-GB"/>
            </a:p>
          </p:txBody>
        </p:sp>
      </p:grpSp>
      <p:grpSp>
        <p:nvGrpSpPr>
          <p:cNvPr id="4" name="Group 4"/>
          <p:cNvGrpSpPr/>
          <p:nvPr/>
        </p:nvGrpSpPr>
        <p:grpSpPr>
          <a:xfrm rot="-5400000">
            <a:off x="10140193" y="2139193"/>
            <a:ext cx="10287000" cy="6008614"/>
            <a:chOff x="0" y="0"/>
            <a:chExt cx="3130550" cy="2152833"/>
          </a:xfrm>
        </p:grpSpPr>
        <p:sp>
          <p:nvSpPr>
            <p:cNvPr id="5" name="Freeform 5"/>
            <p:cNvSpPr/>
            <p:nvPr/>
          </p:nvSpPr>
          <p:spPr>
            <a:xfrm>
              <a:off x="0" y="0"/>
              <a:ext cx="3130550" cy="2152833"/>
            </a:xfrm>
            <a:custGeom>
              <a:avLst/>
              <a:gdLst/>
              <a:ahLst/>
              <a:cxnLst/>
              <a:rect l="l" t="t" r="r" b="b"/>
              <a:pathLst>
                <a:path w="3130550" h="2152833">
                  <a:moveTo>
                    <a:pt x="0" y="1123950"/>
                  </a:moveTo>
                  <a:lnTo>
                    <a:pt x="0" y="2152833"/>
                  </a:lnTo>
                  <a:lnTo>
                    <a:pt x="3130550" y="2152833"/>
                  </a:lnTo>
                  <a:lnTo>
                    <a:pt x="3130550" y="0"/>
                  </a:lnTo>
                  <a:close/>
                </a:path>
              </a:pathLst>
            </a:custGeom>
            <a:solidFill>
              <a:srgbClr val="B76CA9"/>
            </a:solidFill>
          </p:spPr>
          <p:txBody>
            <a:bodyPr/>
            <a:lstStyle/>
            <a:p>
              <a:endParaRPr lang="en-GB"/>
            </a:p>
          </p:txBody>
        </p:sp>
      </p:grpSp>
      <p:grpSp>
        <p:nvGrpSpPr>
          <p:cNvPr id="6" name="Group 6"/>
          <p:cNvGrpSpPr>
            <a:grpSpLocks noChangeAspect="1"/>
          </p:cNvGrpSpPr>
          <p:nvPr/>
        </p:nvGrpSpPr>
        <p:grpSpPr>
          <a:xfrm>
            <a:off x="11743058" y="1877473"/>
            <a:ext cx="6332235" cy="6279737"/>
            <a:chOff x="0" y="0"/>
            <a:chExt cx="6362700" cy="6575666"/>
          </a:xfrm>
        </p:grpSpPr>
        <p:sp>
          <p:nvSpPr>
            <p:cNvPr id="7" name="Freeform 7"/>
            <p:cNvSpPr/>
            <p:nvPr/>
          </p:nvSpPr>
          <p:spPr>
            <a:xfrm>
              <a:off x="6350" y="6350"/>
              <a:ext cx="6350012" cy="6562979"/>
            </a:xfrm>
            <a:custGeom>
              <a:avLst/>
              <a:gdLst/>
              <a:ahLst/>
              <a:cxnLst/>
              <a:rect l="l" t="t" r="r" b="b"/>
              <a:pathLst>
                <a:path w="6350012" h="6562979">
                  <a:moveTo>
                    <a:pt x="6350000" y="5480583"/>
                  </a:moveTo>
                  <a:cubicBezTo>
                    <a:pt x="6350000" y="6078372"/>
                    <a:pt x="5865419" y="6562979"/>
                    <a:pt x="5267617" y="6562979"/>
                  </a:cubicBezTo>
                  <a:lnTo>
                    <a:pt x="1082383" y="6562979"/>
                  </a:lnTo>
                  <a:cubicBezTo>
                    <a:pt x="484594" y="6562979"/>
                    <a:pt x="0" y="6078385"/>
                    <a:pt x="0" y="5480583"/>
                  </a:cubicBezTo>
                  <a:lnTo>
                    <a:pt x="0" y="1082383"/>
                  </a:lnTo>
                  <a:cubicBezTo>
                    <a:pt x="0" y="484594"/>
                    <a:pt x="484581" y="0"/>
                    <a:pt x="1082383" y="0"/>
                  </a:cubicBezTo>
                  <a:lnTo>
                    <a:pt x="5267630" y="0"/>
                  </a:lnTo>
                  <a:cubicBezTo>
                    <a:pt x="5865419" y="0"/>
                    <a:pt x="6350012" y="484594"/>
                    <a:pt x="6350012" y="1082383"/>
                  </a:cubicBezTo>
                  <a:lnTo>
                    <a:pt x="6350012" y="5480583"/>
                  </a:lnTo>
                  <a:close/>
                </a:path>
              </a:pathLst>
            </a:custGeom>
            <a:solidFill>
              <a:srgbClr val="FFFFFF"/>
            </a:solidFill>
            <a:ln w="12700">
              <a:noFill/>
            </a:ln>
          </p:spPr>
          <p:txBody>
            <a:bodyPr/>
            <a:lstStyle/>
            <a:p>
              <a:endParaRPr lang="en-GB"/>
            </a:p>
          </p:txBody>
        </p:sp>
      </p:grpSp>
      <p:sp>
        <p:nvSpPr>
          <p:cNvPr id="8" name="TextBox 8"/>
          <p:cNvSpPr txBox="1"/>
          <p:nvPr/>
        </p:nvSpPr>
        <p:spPr>
          <a:xfrm>
            <a:off x="1028700" y="785726"/>
            <a:ext cx="9324207" cy="682879"/>
          </a:xfrm>
          <a:prstGeom prst="rect">
            <a:avLst/>
          </a:prstGeom>
        </p:spPr>
        <p:txBody>
          <a:bodyPr lIns="0" tIns="0" rIns="0" bIns="0" rtlCol="0" anchor="t">
            <a:spAutoFit/>
          </a:bodyPr>
          <a:lstStyle/>
          <a:p>
            <a:pPr>
              <a:lnSpc>
                <a:spcPct val="107000"/>
              </a:lnSpc>
              <a:spcAft>
                <a:spcPts val="800"/>
              </a:spcAft>
            </a:pPr>
            <a:r>
              <a:rPr lang="en-GB" sz="4400" kern="0">
                <a:solidFill>
                  <a:srgbClr val="E8338B"/>
                </a:solidFill>
                <a:effectLst/>
                <a:latin typeface="Montserrat" pitchFamily="2" charset="0"/>
                <a:ea typeface="Aptos" panose="020B0004020202020204" pitchFamily="34" charset="0"/>
                <a:cs typeface="Montserrat-Bold"/>
              </a:rPr>
              <a:t>Climate risks</a:t>
            </a:r>
            <a:endParaRPr lang="en-GB" sz="4400" kern="100">
              <a:effectLst/>
              <a:latin typeface="Montserrat" pitchFamily="2" charset="0"/>
              <a:ea typeface="Aptos" panose="020B0004020202020204" pitchFamily="34" charset="0"/>
              <a:cs typeface="Arial" panose="020B0604020202020204" pitchFamily="34" charset="0"/>
            </a:endParaRPr>
          </a:p>
        </p:txBody>
      </p:sp>
      <p:sp>
        <p:nvSpPr>
          <p:cNvPr id="10" name="TextBox 10"/>
          <p:cNvSpPr txBox="1"/>
          <p:nvPr/>
        </p:nvSpPr>
        <p:spPr>
          <a:xfrm>
            <a:off x="1028700" y="9315775"/>
            <a:ext cx="4979916" cy="280615"/>
          </a:xfrm>
          <a:prstGeom prst="rect">
            <a:avLst/>
          </a:prstGeom>
        </p:spPr>
        <p:txBody>
          <a:bodyPr lIns="0" tIns="0" rIns="0" bIns="0" rtlCol="0" anchor="t">
            <a:spAutoFit/>
          </a:bodyPr>
          <a:lstStyle/>
          <a:p>
            <a:pPr>
              <a:lnSpc>
                <a:spcPts val="2380"/>
              </a:lnSpc>
            </a:pPr>
            <a:r>
              <a:rPr lang="en-US" sz="1700">
                <a:solidFill>
                  <a:srgbClr val="474B4F"/>
                </a:solidFill>
                <a:latin typeface="Montserrat Semi-Bold"/>
              </a:rPr>
              <a:t>04       </a:t>
            </a:r>
            <a:r>
              <a:rPr lang="en-US" sz="1700">
                <a:solidFill>
                  <a:srgbClr val="474B4F"/>
                </a:solidFill>
                <a:latin typeface="Montserrat Semi-Bold Bold"/>
              </a:rPr>
              <a:t>futurumcareers.com</a:t>
            </a:r>
          </a:p>
        </p:txBody>
      </p:sp>
      <p:sp>
        <p:nvSpPr>
          <p:cNvPr id="11" name="Rounded Rectangle 10">
            <a:extLst>
              <a:ext uri="{FF2B5EF4-FFF2-40B4-BE49-F238E27FC236}">
                <a16:creationId xmlns:a16="http://schemas.microsoft.com/office/drawing/2014/main" id="{5F7B96D3-D66D-F3C5-5CBB-68A6DDDDFB47}"/>
              </a:ext>
            </a:extLst>
          </p:cNvPr>
          <p:cNvSpPr/>
          <p:nvPr/>
        </p:nvSpPr>
        <p:spPr>
          <a:xfrm>
            <a:off x="11877063" y="2096766"/>
            <a:ext cx="6064238" cy="5791200"/>
          </a:xfrm>
          <a:prstGeom prst="roundRect">
            <a:avLst/>
          </a:prstGeom>
          <a:blipFill dpi="0" rotWithShape="1">
            <a:blip r:embed="rId2">
              <a:extLst>
                <a:ext uri="{28A0092B-C50C-407E-A947-70E740481C1C}">
                  <a14:useLocalDpi xmlns:a14="http://schemas.microsoft.com/office/drawing/2010/main" val="0"/>
                </a:ext>
              </a:extLst>
            </a:blip>
            <a:srcRect/>
            <a:stretch>
              <a:fillRect l="-54215" r="-3714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6719D88E-97C3-06C0-4759-59921CBA148F}"/>
              </a:ext>
            </a:extLst>
          </p:cNvPr>
          <p:cNvSpPr txBox="1"/>
          <p:nvPr/>
        </p:nvSpPr>
        <p:spPr>
          <a:xfrm>
            <a:off x="953625" y="1883537"/>
            <a:ext cx="9829800" cy="7017306"/>
          </a:xfrm>
          <a:prstGeom prst="rect">
            <a:avLst/>
          </a:prstGeom>
          <a:noFill/>
        </p:spPr>
        <p:txBody>
          <a:bodyPr wrap="square" rtlCol="0">
            <a:spAutoFit/>
          </a:bodyPr>
          <a:lstStyle/>
          <a:p>
            <a:r>
              <a:rPr lang="en-GB" sz="2400" kern="0" dirty="0">
                <a:solidFill>
                  <a:schemeClr val="tx1">
                    <a:lumMod val="75000"/>
                    <a:lumOff val="25000"/>
                  </a:schemeClr>
                </a:solidFill>
                <a:effectLst/>
                <a:latin typeface="Montserrat" pitchFamily="2" charset="0"/>
                <a:ea typeface="Aptos" panose="020B0004020202020204" pitchFamily="34" charset="0"/>
                <a:cs typeface="BrandonGrotesque-Regular"/>
              </a:rPr>
              <a:t>Climate change presents two types of risks to businesses:</a:t>
            </a:r>
            <a:endParaRPr lang="en-GB" sz="2400" kern="100" dirty="0">
              <a:solidFill>
                <a:schemeClr val="tx1">
                  <a:lumMod val="75000"/>
                  <a:lumOff val="25000"/>
                </a:schemeClr>
              </a:solidFill>
              <a:effectLst/>
              <a:latin typeface="Montserrat" pitchFamily="2" charset="0"/>
              <a:ea typeface="Aptos" panose="020B0004020202020204" pitchFamily="34" charset="0"/>
              <a:cs typeface="Arial" panose="020B0604020202020204" pitchFamily="34" charset="0"/>
            </a:endParaRPr>
          </a:p>
          <a:p>
            <a:r>
              <a:rPr lang="en-GB" sz="2400" kern="0" dirty="0">
                <a:solidFill>
                  <a:schemeClr val="tx1">
                    <a:lumMod val="75000"/>
                    <a:lumOff val="25000"/>
                  </a:schemeClr>
                </a:solidFill>
                <a:effectLst/>
                <a:latin typeface="Montserrat" pitchFamily="2" charset="0"/>
                <a:ea typeface="Aptos" panose="020B0004020202020204" pitchFamily="34" charset="0"/>
                <a:cs typeface="BrandonGrotesque-Regular"/>
              </a:rPr>
              <a:t> </a:t>
            </a:r>
            <a:endParaRPr lang="en-GB" sz="2400" kern="100" dirty="0">
              <a:solidFill>
                <a:schemeClr val="tx1">
                  <a:lumMod val="75000"/>
                  <a:lumOff val="25000"/>
                </a:schemeClr>
              </a:solidFill>
              <a:effectLst/>
              <a:latin typeface="Montserrat" pitchFamily="2" charset="0"/>
              <a:ea typeface="Aptos" panose="020B0004020202020204" pitchFamily="34" charset="0"/>
              <a:cs typeface="Arial" panose="020B0604020202020204" pitchFamily="34" charset="0"/>
            </a:endParaRPr>
          </a:p>
          <a:p>
            <a:r>
              <a:rPr lang="en-GB" sz="2400" b="1" kern="0" dirty="0">
                <a:solidFill>
                  <a:schemeClr val="tx1">
                    <a:lumMod val="75000"/>
                    <a:lumOff val="25000"/>
                  </a:schemeClr>
                </a:solidFill>
                <a:effectLst/>
                <a:latin typeface="Montserrat" pitchFamily="2" charset="0"/>
                <a:ea typeface="Aptos" panose="020B0004020202020204" pitchFamily="34" charset="0"/>
                <a:cs typeface="BrandonGrotesque-Regular"/>
              </a:rPr>
              <a:t>Physical climate risks</a:t>
            </a:r>
            <a:r>
              <a:rPr lang="en-GB" sz="2400" kern="0" dirty="0">
                <a:solidFill>
                  <a:schemeClr val="tx1">
                    <a:lumMod val="75000"/>
                    <a:lumOff val="25000"/>
                  </a:schemeClr>
                </a:solidFill>
                <a:effectLst/>
                <a:latin typeface="Montserrat" pitchFamily="2" charset="0"/>
                <a:ea typeface="Aptos" panose="020B0004020202020204" pitchFamily="34" charset="0"/>
                <a:cs typeface="BrandonGrotesque-Regular"/>
              </a:rPr>
              <a:t> refer to the direct effects of the changing climate, such as drought, wildfires, hurricanes or sea level rise. These can all affect businesses through </a:t>
            </a:r>
            <a:r>
              <a:rPr lang="en-GB" sz="2400" kern="0" dirty="0">
                <a:solidFill>
                  <a:srgbClr val="0066CC"/>
                </a:solidFill>
                <a:effectLst/>
                <a:latin typeface="Montserrat" pitchFamily="2" charset="0"/>
                <a:ea typeface="Aptos" panose="020B0004020202020204" pitchFamily="34" charset="0"/>
                <a:cs typeface="BrandonGrotesque-Regular"/>
              </a:rPr>
              <a:t>damaging</a:t>
            </a:r>
            <a:r>
              <a:rPr lang="en-GB" sz="2400" kern="0" dirty="0">
                <a:solidFill>
                  <a:schemeClr val="tx1">
                    <a:lumMod val="75000"/>
                    <a:lumOff val="25000"/>
                  </a:schemeClr>
                </a:solidFill>
                <a:effectLst/>
                <a:latin typeface="Montserrat" pitchFamily="2" charset="0"/>
                <a:ea typeface="Aptos" panose="020B0004020202020204" pitchFamily="34" charset="0"/>
                <a:cs typeface="BrandonGrotesque-Regular"/>
              </a:rPr>
              <a:t> their production lines or stores, </a:t>
            </a:r>
            <a:r>
              <a:rPr lang="en-GB" sz="2400" kern="0" dirty="0">
                <a:solidFill>
                  <a:srgbClr val="0066CC"/>
                </a:solidFill>
                <a:effectLst/>
                <a:latin typeface="Montserrat" pitchFamily="2" charset="0"/>
                <a:ea typeface="Aptos" panose="020B0004020202020204" pitchFamily="34" charset="0"/>
                <a:cs typeface="BrandonGrotesque-Regular"/>
              </a:rPr>
              <a:t>disrupting</a:t>
            </a:r>
            <a:r>
              <a:rPr lang="en-GB" sz="2400" kern="0" dirty="0">
                <a:solidFill>
                  <a:schemeClr val="tx1">
                    <a:lumMod val="75000"/>
                    <a:lumOff val="25000"/>
                  </a:schemeClr>
                </a:solidFill>
                <a:effectLst/>
                <a:latin typeface="Montserrat" pitchFamily="2" charset="0"/>
                <a:ea typeface="Aptos" panose="020B0004020202020204" pitchFamily="34" charset="0"/>
                <a:cs typeface="BrandonGrotesque-Regular"/>
              </a:rPr>
              <a:t> supply chains, or </a:t>
            </a:r>
            <a:r>
              <a:rPr lang="en-GB" sz="2400" kern="0" dirty="0">
                <a:solidFill>
                  <a:srgbClr val="0066CC"/>
                </a:solidFill>
                <a:effectLst/>
                <a:latin typeface="Montserrat" pitchFamily="2" charset="0"/>
                <a:ea typeface="Aptos" panose="020B0004020202020204" pitchFamily="34" charset="0"/>
                <a:cs typeface="BrandonGrotesque-Regular"/>
              </a:rPr>
              <a:t>impacting</a:t>
            </a:r>
            <a:r>
              <a:rPr lang="en-GB" sz="2400" kern="0" dirty="0">
                <a:solidFill>
                  <a:schemeClr val="tx1">
                    <a:lumMod val="75000"/>
                    <a:lumOff val="25000"/>
                  </a:schemeClr>
                </a:solidFill>
                <a:effectLst/>
                <a:latin typeface="Montserrat" pitchFamily="2" charset="0"/>
                <a:ea typeface="Aptos" panose="020B0004020202020204" pitchFamily="34" charset="0"/>
                <a:cs typeface="BrandonGrotesque-Regular"/>
              </a:rPr>
              <a:t> the daily life of their workforce. </a:t>
            </a:r>
            <a:endParaRPr lang="en-GB" sz="2400" kern="100" dirty="0">
              <a:solidFill>
                <a:schemeClr val="tx1">
                  <a:lumMod val="75000"/>
                  <a:lumOff val="25000"/>
                </a:schemeClr>
              </a:solidFill>
              <a:effectLst/>
              <a:latin typeface="Montserrat" pitchFamily="2" charset="0"/>
              <a:ea typeface="Aptos" panose="020B0004020202020204" pitchFamily="34" charset="0"/>
              <a:cs typeface="Arial" panose="020B0604020202020204" pitchFamily="34" charset="0"/>
            </a:endParaRPr>
          </a:p>
          <a:p>
            <a:r>
              <a:rPr lang="en-GB" sz="2400" kern="0" dirty="0">
                <a:solidFill>
                  <a:schemeClr val="tx1">
                    <a:lumMod val="75000"/>
                    <a:lumOff val="25000"/>
                  </a:schemeClr>
                </a:solidFill>
                <a:effectLst/>
                <a:latin typeface="Montserrat" pitchFamily="2" charset="0"/>
                <a:ea typeface="Aptos" panose="020B0004020202020204" pitchFamily="34" charset="0"/>
                <a:cs typeface="BrandonGrotesque-Regular"/>
              </a:rPr>
              <a:t> </a:t>
            </a:r>
            <a:endParaRPr lang="en-GB" sz="2400" kern="100" dirty="0">
              <a:solidFill>
                <a:schemeClr val="tx1">
                  <a:lumMod val="75000"/>
                  <a:lumOff val="25000"/>
                </a:schemeClr>
              </a:solidFill>
              <a:effectLst/>
              <a:latin typeface="Montserrat" pitchFamily="2" charset="0"/>
              <a:ea typeface="Aptos" panose="020B0004020202020204" pitchFamily="34" charset="0"/>
              <a:cs typeface="Arial" panose="020B0604020202020204" pitchFamily="34" charset="0"/>
            </a:endParaRPr>
          </a:p>
          <a:p>
            <a:r>
              <a:rPr lang="en-GB" sz="2400" b="1" kern="0" dirty="0">
                <a:solidFill>
                  <a:schemeClr val="tx1">
                    <a:lumMod val="75000"/>
                    <a:lumOff val="25000"/>
                  </a:schemeClr>
                </a:solidFill>
                <a:effectLst/>
                <a:latin typeface="Montserrat" pitchFamily="2" charset="0"/>
                <a:ea typeface="Aptos" panose="020B0004020202020204" pitchFamily="34" charset="0"/>
                <a:cs typeface="BrandonGrotesque-Regular"/>
              </a:rPr>
              <a:t>Transition risks </a:t>
            </a:r>
            <a:r>
              <a:rPr lang="en-GB" sz="2400" kern="0" dirty="0">
                <a:solidFill>
                  <a:schemeClr val="tx1">
                    <a:lumMod val="75000"/>
                    <a:lumOff val="25000"/>
                  </a:schemeClr>
                </a:solidFill>
                <a:effectLst/>
                <a:latin typeface="Montserrat" pitchFamily="2" charset="0"/>
                <a:ea typeface="Aptos" panose="020B0004020202020204" pitchFamily="34" charset="0"/>
                <a:cs typeface="BrandonGrotesque-Regular"/>
              </a:rPr>
              <a:t>refer to the uncertainties around the transition to a low-carbon economy. For example, companies may have to pay higher </a:t>
            </a:r>
            <a:r>
              <a:rPr lang="en-GB" sz="2400" kern="0" dirty="0">
                <a:solidFill>
                  <a:srgbClr val="0066CC"/>
                </a:solidFill>
                <a:effectLst/>
                <a:latin typeface="Montserrat" pitchFamily="2" charset="0"/>
                <a:ea typeface="Aptos" panose="020B0004020202020204" pitchFamily="34" charset="0"/>
                <a:cs typeface="BrandonGrotesque-Regular"/>
              </a:rPr>
              <a:t>energy costs </a:t>
            </a:r>
            <a:r>
              <a:rPr lang="en-GB" sz="2400" kern="0" dirty="0">
                <a:solidFill>
                  <a:schemeClr val="tx1">
                    <a:lumMod val="75000"/>
                    <a:lumOff val="25000"/>
                  </a:schemeClr>
                </a:solidFill>
                <a:effectLst/>
                <a:latin typeface="Montserrat" pitchFamily="2" charset="0"/>
                <a:ea typeface="Aptos" panose="020B0004020202020204" pitchFamily="34" charset="0"/>
                <a:cs typeface="BrandonGrotesque-Regular"/>
              </a:rPr>
              <a:t>if carbon tax policies are introduced, or they may make investments in new, unproven </a:t>
            </a:r>
            <a:r>
              <a:rPr lang="en-GB" sz="2400" kern="0" dirty="0">
                <a:solidFill>
                  <a:srgbClr val="0066CC"/>
                </a:solidFill>
                <a:effectLst/>
                <a:latin typeface="Montserrat" pitchFamily="2" charset="0"/>
                <a:ea typeface="Aptos" panose="020B0004020202020204" pitchFamily="34" charset="0"/>
                <a:cs typeface="BrandonGrotesque-Regular"/>
              </a:rPr>
              <a:t>green technologies</a:t>
            </a:r>
            <a:r>
              <a:rPr lang="en-GB" sz="2400" kern="0" dirty="0">
                <a:solidFill>
                  <a:schemeClr val="tx1">
                    <a:lumMod val="75000"/>
                    <a:lumOff val="25000"/>
                  </a:schemeClr>
                </a:solidFill>
                <a:effectLst/>
                <a:latin typeface="Montserrat" pitchFamily="2" charset="0"/>
                <a:ea typeface="Aptos" panose="020B0004020202020204" pitchFamily="34" charset="0"/>
                <a:cs typeface="BrandonGrotesque-Regular"/>
              </a:rPr>
              <a:t>.</a:t>
            </a:r>
          </a:p>
          <a:p>
            <a:endParaRPr lang="en-GB" sz="2400" kern="0" dirty="0">
              <a:solidFill>
                <a:schemeClr val="tx1">
                  <a:lumMod val="75000"/>
                  <a:lumOff val="25000"/>
                </a:schemeClr>
              </a:solidFill>
              <a:latin typeface="Montserrat" pitchFamily="2" charset="0"/>
              <a:ea typeface="Aptos" panose="020B0004020202020204" pitchFamily="34" charset="0"/>
              <a:cs typeface="Arial" panose="020B0604020202020204" pitchFamily="34" charset="0"/>
            </a:endParaRPr>
          </a:p>
          <a:p>
            <a:r>
              <a:rPr lang="en-GB" sz="2400" kern="0" dirty="0">
                <a:solidFill>
                  <a:schemeClr val="tx2"/>
                </a:solidFill>
                <a:effectLst/>
                <a:latin typeface="Montserrat" pitchFamily="2" charset="0"/>
                <a:ea typeface="Aptos" panose="020B0004020202020204" pitchFamily="34" charset="0"/>
                <a:cs typeface="BrandonGrotesque-Regular"/>
              </a:rPr>
              <a:t>“It’s estimated that large climate disasters cost the US between $300 to $500 billion every five years.” </a:t>
            </a:r>
          </a:p>
          <a:p>
            <a:r>
              <a:rPr lang="en-GB" sz="2400" b="1" kern="0" dirty="0">
                <a:solidFill>
                  <a:schemeClr val="tx2"/>
                </a:solidFill>
                <a:effectLst/>
                <a:latin typeface="Montserrat" pitchFamily="2" charset="0"/>
                <a:ea typeface="Aptos" panose="020B0004020202020204" pitchFamily="34" charset="0"/>
                <a:cs typeface="BrandonGrotesque-Regular"/>
              </a:rPr>
              <a:t>– Sanjay</a:t>
            </a:r>
            <a:endParaRPr lang="en-GB" sz="2400" b="1" kern="100" dirty="0">
              <a:solidFill>
                <a:schemeClr val="tx2"/>
              </a:solidFill>
              <a:effectLst/>
              <a:latin typeface="Montserrat" pitchFamily="2" charset="0"/>
              <a:ea typeface="Aptos" panose="020B0004020202020204" pitchFamily="34" charset="0"/>
              <a:cs typeface="Arial" panose="020B0604020202020204" pitchFamily="34" charset="0"/>
            </a:endParaRPr>
          </a:p>
          <a:p>
            <a:endParaRPr lang="en-GB" sz="2400" kern="100" dirty="0">
              <a:solidFill>
                <a:schemeClr val="tx1">
                  <a:lumMod val="75000"/>
                  <a:lumOff val="25000"/>
                </a:schemeClr>
              </a:solidFill>
              <a:effectLst/>
              <a:latin typeface="Montserrat" pitchFamily="2" charset="0"/>
              <a:ea typeface="Aptos" panose="020B0004020202020204" pitchFamily="34" charset="0"/>
              <a:cs typeface="Arial" panose="020B0604020202020204" pitchFamily="34" charset="0"/>
            </a:endParaRPr>
          </a:p>
          <a:p>
            <a:endParaRPr lang="en-GB" dirty="0"/>
          </a:p>
        </p:txBody>
      </p:sp>
      <p:sp>
        <p:nvSpPr>
          <p:cNvPr id="14" name="TextBox 13">
            <a:extLst>
              <a:ext uri="{FF2B5EF4-FFF2-40B4-BE49-F238E27FC236}">
                <a16:creationId xmlns:a16="http://schemas.microsoft.com/office/drawing/2014/main" id="{8ABB4DC2-7A4D-8450-1C89-D55AB0512E65}"/>
              </a:ext>
            </a:extLst>
          </p:cNvPr>
          <p:cNvSpPr txBox="1"/>
          <p:nvPr/>
        </p:nvSpPr>
        <p:spPr>
          <a:xfrm>
            <a:off x="13944600" y="8098088"/>
            <a:ext cx="3733800" cy="369332"/>
          </a:xfrm>
          <a:prstGeom prst="rect">
            <a:avLst/>
          </a:prstGeom>
          <a:noFill/>
        </p:spPr>
        <p:txBody>
          <a:bodyPr wrap="square">
            <a:spAutoFit/>
          </a:bodyPr>
          <a:lstStyle/>
          <a:p>
            <a:r>
              <a:rPr lang="en-GB" sz="1800" b="0" i="1" u="none" strike="noStrike" baseline="0">
                <a:solidFill>
                  <a:schemeClr val="bg1"/>
                </a:solidFill>
                <a:latin typeface="Brandon Grotesque Regular"/>
              </a:rPr>
              <a:t>© </a:t>
            </a:r>
            <a:r>
              <a:rPr lang="en-GB" sz="1800" b="0" i="1" u="none" strike="noStrike" baseline="0">
                <a:solidFill>
                  <a:schemeClr val="bg1"/>
                </a:solidFill>
                <a:latin typeface="Brandon Grotesque Medium"/>
              </a:rPr>
              <a:t>metamorworks/Shutterstock.com </a:t>
            </a:r>
            <a:endParaRPr lang="en-GB">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anim calcmode="lin" valueType="num">
                                      <p:cBhvr>
                                        <p:cTn id="8"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xEl>
                                              <p:pRg st="2" end="2"/>
                                            </p:txEl>
                                          </p:spTgt>
                                        </p:tgtEl>
                                        <p:attrNameLst>
                                          <p:attrName>style.visibility</p:attrName>
                                        </p:attrNameLst>
                                      </p:cBhvr>
                                      <p:to>
                                        <p:strVal val="visible"/>
                                      </p:to>
                                    </p:set>
                                    <p:animEffect transition="in" filter="fade">
                                      <p:cBhvr>
                                        <p:cTn id="14" dur="1000"/>
                                        <p:tgtEl>
                                          <p:spTgt spid="12">
                                            <p:txEl>
                                              <p:pRg st="2" end="2"/>
                                            </p:txEl>
                                          </p:spTgt>
                                        </p:tgtEl>
                                      </p:cBhvr>
                                    </p:animEffect>
                                    <p:anim calcmode="lin" valueType="num">
                                      <p:cBhvr>
                                        <p:cTn id="15"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2">
                                            <p:txEl>
                                              <p:pRg st="4" end="4"/>
                                            </p:txEl>
                                          </p:spTgt>
                                        </p:tgtEl>
                                        <p:attrNameLst>
                                          <p:attrName>style.visibility</p:attrName>
                                        </p:attrNameLst>
                                      </p:cBhvr>
                                      <p:to>
                                        <p:strVal val="visible"/>
                                      </p:to>
                                    </p:set>
                                    <p:animEffect transition="in" filter="fade">
                                      <p:cBhvr>
                                        <p:cTn id="21" dur="1000"/>
                                        <p:tgtEl>
                                          <p:spTgt spid="12">
                                            <p:txEl>
                                              <p:pRg st="4" end="4"/>
                                            </p:txEl>
                                          </p:spTgt>
                                        </p:tgtEl>
                                      </p:cBhvr>
                                    </p:animEffect>
                                    <p:anim calcmode="lin" valueType="num">
                                      <p:cBhvr>
                                        <p:cTn id="22" dur="1000" fill="hold"/>
                                        <p:tgtEl>
                                          <p:spTgt spid="12">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1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2">
                                            <p:txEl>
                                              <p:pRg st="6" end="6"/>
                                            </p:txEl>
                                          </p:spTgt>
                                        </p:tgtEl>
                                        <p:attrNameLst>
                                          <p:attrName>style.visibility</p:attrName>
                                        </p:attrNameLst>
                                      </p:cBhvr>
                                      <p:to>
                                        <p:strVal val="visible"/>
                                      </p:to>
                                    </p:set>
                                    <p:animEffect transition="in" filter="fade">
                                      <p:cBhvr>
                                        <p:cTn id="28" dur="1000"/>
                                        <p:tgtEl>
                                          <p:spTgt spid="12">
                                            <p:txEl>
                                              <p:pRg st="6" end="6"/>
                                            </p:txEl>
                                          </p:spTgt>
                                        </p:tgtEl>
                                      </p:cBhvr>
                                    </p:animEffect>
                                    <p:anim calcmode="lin" valueType="num">
                                      <p:cBhvr>
                                        <p:cTn id="29" dur="1000" fill="hold"/>
                                        <p:tgtEl>
                                          <p:spTgt spid="12">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12">
                                            <p:txEl>
                                              <p:pRg st="6" end="6"/>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2">
                                            <p:txEl>
                                              <p:pRg st="7" end="7"/>
                                            </p:txEl>
                                          </p:spTgt>
                                        </p:tgtEl>
                                        <p:attrNameLst>
                                          <p:attrName>style.visibility</p:attrName>
                                        </p:attrNameLst>
                                      </p:cBhvr>
                                      <p:to>
                                        <p:strVal val="visible"/>
                                      </p:to>
                                    </p:set>
                                    <p:animEffect transition="in" filter="fade">
                                      <p:cBhvr>
                                        <p:cTn id="33" dur="1000"/>
                                        <p:tgtEl>
                                          <p:spTgt spid="12">
                                            <p:txEl>
                                              <p:pRg st="7" end="7"/>
                                            </p:txEl>
                                          </p:spTgt>
                                        </p:tgtEl>
                                      </p:cBhvr>
                                    </p:animEffect>
                                    <p:anim calcmode="lin" valueType="num">
                                      <p:cBhvr>
                                        <p:cTn id="34" dur="1000" fill="hold"/>
                                        <p:tgtEl>
                                          <p:spTgt spid="12">
                                            <p:txEl>
                                              <p:pRg st="7" end="7"/>
                                            </p:txEl>
                                          </p:spTgt>
                                        </p:tgtEl>
                                        <p:attrNameLst>
                                          <p:attrName>ppt_x</p:attrName>
                                        </p:attrNameLst>
                                      </p:cBhvr>
                                      <p:tavLst>
                                        <p:tav tm="0">
                                          <p:val>
                                            <p:strVal val="#ppt_x"/>
                                          </p:val>
                                        </p:tav>
                                        <p:tav tm="100000">
                                          <p:val>
                                            <p:strVal val="#ppt_x"/>
                                          </p:val>
                                        </p:tav>
                                      </p:tavLst>
                                    </p:anim>
                                    <p:anim calcmode="lin" valueType="num">
                                      <p:cBhvr>
                                        <p:cTn id="35" dur="1000" fill="hold"/>
                                        <p:tgtEl>
                                          <p:spTgt spid="1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10515600" y="1638299"/>
            <a:ext cx="7566269" cy="5867401"/>
            <a:chOff x="0" y="0"/>
            <a:chExt cx="6362700" cy="6575666"/>
          </a:xfrm>
        </p:grpSpPr>
        <p:sp>
          <p:nvSpPr>
            <p:cNvPr id="3" name="Freeform 3"/>
            <p:cNvSpPr/>
            <p:nvPr/>
          </p:nvSpPr>
          <p:spPr>
            <a:xfrm>
              <a:off x="6350" y="6350"/>
              <a:ext cx="6350012" cy="6562979"/>
            </a:xfrm>
            <a:custGeom>
              <a:avLst/>
              <a:gdLst/>
              <a:ahLst/>
              <a:cxnLst/>
              <a:rect l="l" t="t" r="r" b="b"/>
              <a:pathLst>
                <a:path w="6350012" h="6562979">
                  <a:moveTo>
                    <a:pt x="6350000" y="5480583"/>
                  </a:moveTo>
                  <a:cubicBezTo>
                    <a:pt x="6350000" y="6078372"/>
                    <a:pt x="5865419" y="6562979"/>
                    <a:pt x="5267617" y="6562979"/>
                  </a:cubicBezTo>
                  <a:lnTo>
                    <a:pt x="1082383" y="6562979"/>
                  </a:lnTo>
                  <a:cubicBezTo>
                    <a:pt x="484594" y="6562979"/>
                    <a:pt x="0" y="6078385"/>
                    <a:pt x="0" y="5480583"/>
                  </a:cubicBezTo>
                  <a:lnTo>
                    <a:pt x="0" y="1082383"/>
                  </a:lnTo>
                  <a:cubicBezTo>
                    <a:pt x="0" y="484594"/>
                    <a:pt x="484581" y="0"/>
                    <a:pt x="1082383" y="0"/>
                  </a:cubicBezTo>
                  <a:lnTo>
                    <a:pt x="5267630" y="0"/>
                  </a:lnTo>
                  <a:cubicBezTo>
                    <a:pt x="5865419" y="0"/>
                    <a:pt x="6350012" y="484594"/>
                    <a:pt x="6350012" y="1082383"/>
                  </a:cubicBezTo>
                  <a:lnTo>
                    <a:pt x="6350012" y="5480583"/>
                  </a:lnTo>
                  <a:close/>
                </a:path>
              </a:pathLst>
            </a:custGeom>
            <a:solidFill>
              <a:srgbClr val="E7328A"/>
            </a:solidFill>
            <a:ln w="12700">
              <a:noFill/>
            </a:ln>
          </p:spPr>
          <p:txBody>
            <a:bodyPr/>
            <a:lstStyle/>
            <a:p>
              <a:endParaRPr lang="en-GB"/>
            </a:p>
          </p:txBody>
        </p:sp>
      </p:grpSp>
      <p:grpSp>
        <p:nvGrpSpPr>
          <p:cNvPr id="4" name="Group 4"/>
          <p:cNvGrpSpPr/>
          <p:nvPr/>
        </p:nvGrpSpPr>
        <p:grpSpPr>
          <a:xfrm rot="-5400000">
            <a:off x="10140193" y="2139193"/>
            <a:ext cx="10287000" cy="6008614"/>
            <a:chOff x="0" y="0"/>
            <a:chExt cx="3130550" cy="2152833"/>
          </a:xfrm>
        </p:grpSpPr>
        <p:sp>
          <p:nvSpPr>
            <p:cNvPr id="5" name="Freeform 5"/>
            <p:cNvSpPr/>
            <p:nvPr/>
          </p:nvSpPr>
          <p:spPr>
            <a:xfrm>
              <a:off x="0" y="0"/>
              <a:ext cx="3130550" cy="2152833"/>
            </a:xfrm>
            <a:custGeom>
              <a:avLst/>
              <a:gdLst/>
              <a:ahLst/>
              <a:cxnLst/>
              <a:rect l="l" t="t" r="r" b="b"/>
              <a:pathLst>
                <a:path w="3130550" h="2152833">
                  <a:moveTo>
                    <a:pt x="0" y="1123950"/>
                  </a:moveTo>
                  <a:lnTo>
                    <a:pt x="0" y="2152833"/>
                  </a:lnTo>
                  <a:lnTo>
                    <a:pt x="3130550" y="2152833"/>
                  </a:lnTo>
                  <a:lnTo>
                    <a:pt x="3130550" y="0"/>
                  </a:lnTo>
                  <a:close/>
                </a:path>
              </a:pathLst>
            </a:custGeom>
            <a:solidFill>
              <a:srgbClr val="B76CA9"/>
            </a:solidFill>
          </p:spPr>
          <p:txBody>
            <a:bodyPr/>
            <a:lstStyle/>
            <a:p>
              <a:endParaRPr lang="en-GB"/>
            </a:p>
          </p:txBody>
        </p:sp>
      </p:grpSp>
      <p:grpSp>
        <p:nvGrpSpPr>
          <p:cNvPr id="6" name="Group 6"/>
          <p:cNvGrpSpPr>
            <a:grpSpLocks noChangeAspect="1"/>
          </p:cNvGrpSpPr>
          <p:nvPr/>
        </p:nvGrpSpPr>
        <p:grpSpPr>
          <a:xfrm>
            <a:off x="10744200" y="1890112"/>
            <a:ext cx="7331093" cy="5386988"/>
            <a:chOff x="0" y="0"/>
            <a:chExt cx="6362700" cy="6575666"/>
          </a:xfrm>
        </p:grpSpPr>
        <p:sp>
          <p:nvSpPr>
            <p:cNvPr id="7" name="Freeform 7"/>
            <p:cNvSpPr/>
            <p:nvPr/>
          </p:nvSpPr>
          <p:spPr>
            <a:xfrm>
              <a:off x="6350" y="6350"/>
              <a:ext cx="6350012" cy="6562979"/>
            </a:xfrm>
            <a:custGeom>
              <a:avLst/>
              <a:gdLst/>
              <a:ahLst/>
              <a:cxnLst/>
              <a:rect l="l" t="t" r="r" b="b"/>
              <a:pathLst>
                <a:path w="6350012" h="6562979">
                  <a:moveTo>
                    <a:pt x="6350000" y="5480583"/>
                  </a:moveTo>
                  <a:cubicBezTo>
                    <a:pt x="6350000" y="6078372"/>
                    <a:pt x="5865419" y="6562979"/>
                    <a:pt x="5267617" y="6562979"/>
                  </a:cubicBezTo>
                  <a:lnTo>
                    <a:pt x="1082383" y="6562979"/>
                  </a:lnTo>
                  <a:cubicBezTo>
                    <a:pt x="484594" y="6562979"/>
                    <a:pt x="0" y="6078385"/>
                    <a:pt x="0" y="5480583"/>
                  </a:cubicBezTo>
                  <a:lnTo>
                    <a:pt x="0" y="1082383"/>
                  </a:lnTo>
                  <a:cubicBezTo>
                    <a:pt x="0" y="484594"/>
                    <a:pt x="484581" y="0"/>
                    <a:pt x="1082383" y="0"/>
                  </a:cubicBezTo>
                  <a:lnTo>
                    <a:pt x="5267630" y="0"/>
                  </a:lnTo>
                  <a:cubicBezTo>
                    <a:pt x="5865419" y="0"/>
                    <a:pt x="6350012" y="484594"/>
                    <a:pt x="6350012" y="1082383"/>
                  </a:cubicBezTo>
                  <a:lnTo>
                    <a:pt x="6350012" y="5480583"/>
                  </a:lnTo>
                  <a:close/>
                </a:path>
              </a:pathLst>
            </a:custGeom>
            <a:solidFill>
              <a:srgbClr val="FFFFFF"/>
            </a:solidFill>
            <a:ln w="12700">
              <a:noFill/>
            </a:ln>
          </p:spPr>
          <p:txBody>
            <a:bodyPr/>
            <a:lstStyle/>
            <a:p>
              <a:endParaRPr lang="en-GB"/>
            </a:p>
          </p:txBody>
        </p:sp>
      </p:grpSp>
      <p:sp>
        <p:nvSpPr>
          <p:cNvPr id="8" name="TextBox 8"/>
          <p:cNvSpPr txBox="1"/>
          <p:nvPr/>
        </p:nvSpPr>
        <p:spPr>
          <a:xfrm>
            <a:off x="838200" y="1152535"/>
            <a:ext cx="9324207" cy="682879"/>
          </a:xfrm>
          <a:prstGeom prst="rect">
            <a:avLst/>
          </a:prstGeom>
        </p:spPr>
        <p:txBody>
          <a:bodyPr lIns="0" tIns="0" rIns="0" bIns="0" rtlCol="0" anchor="t">
            <a:spAutoFit/>
          </a:bodyPr>
          <a:lstStyle/>
          <a:p>
            <a:pPr>
              <a:lnSpc>
                <a:spcPct val="107000"/>
              </a:lnSpc>
              <a:spcAft>
                <a:spcPts val="800"/>
              </a:spcAft>
            </a:pPr>
            <a:r>
              <a:rPr lang="en-GB" sz="4400" kern="0">
                <a:solidFill>
                  <a:srgbClr val="E8338B"/>
                </a:solidFill>
                <a:effectLst/>
                <a:latin typeface="Montserrat" pitchFamily="2" charset="0"/>
                <a:ea typeface="Aptos" panose="020B0004020202020204" pitchFamily="34" charset="0"/>
                <a:cs typeface="Montserrat-Bold"/>
              </a:rPr>
              <a:t>Climate disclosure</a:t>
            </a:r>
            <a:endParaRPr lang="en-GB" sz="4400" kern="100">
              <a:effectLst/>
              <a:latin typeface="Montserrat" pitchFamily="2" charset="0"/>
              <a:ea typeface="Aptos" panose="020B0004020202020204" pitchFamily="34" charset="0"/>
              <a:cs typeface="Arial" panose="020B0604020202020204" pitchFamily="34" charset="0"/>
            </a:endParaRPr>
          </a:p>
        </p:txBody>
      </p:sp>
      <p:sp>
        <p:nvSpPr>
          <p:cNvPr id="10" name="TextBox 10"/>
          <p:cNvSpPr txBox="1"/>
          <p:nvPr/>
        </p:nvSpPr>
        <p:spPr>
          <a:xfrm>
            <a:off x="1028700" y="9315775"/>
            <a:ext cx="4979916" cy="284693"/>
          </a:xfrm>
          <a:prstGeom prst="rect">
            <a:avLst/>
          </a:prstGeom>
        </p:spPr>
        <p:txBody>
          <a:bodyPr lIns="0" tIns="0" rIns="0" bIns="0" rtlCol="0" anchor="t">
            <a:spAutoFit/>
          </a:bodyPr>
          <a:lstStyle/>
          <a:p>
            <a:pPr>
              <a:lnSpc>
                <a:spcPts val="2380"/>
              </a:lnSpc>
            </a:pPr>
            <a:r>
              <a:rPr lang="en-US" sz="1700">
                <a:solidFill>
                  <a:srgbClr val="474B4F"/>
                </a:solidFill>
                <a:latin typeface="Montserrat Semi-Bold"/>
              </a:rPr>
              <a:t>05       </a:t>
            </a:r>
            <a:r>
              <a:rPr lang="en-US" sz="1700">
                <a:solidFill>
                  <a:srgbClr val="474B4F"/>
                </a:solidFill>
                <a:latin typeface="Montserrat Semi-Bold Bold"/>
              </a:rPr>
              <a:t>futurumcareers.com</a:t>
            </a:r>
          </a:p>
        </p:txBody>
      </p:sp>
      <p:sp>
        <p:nvSpPr>
          <p:cNvPr id="11" name="Rounded Rectangle 10">
            <a:extLst>
              <a:ext uri="{FF2B5EF4-FFF2-40B4-BE49-F238E27FC236}">
                <a16:creationId xmlns:a16="http://schemas.microsoft.com/office/drawing/2014/main" id="{5F7B96D3-D66D-F3C5-5CBB-68A6DDDDFB47}"/>
              </a:ext>
            </a:extLst>
          </p:cNvPr>
          <p:cNvSpPr/>
          <p:nvPr/>
        </p:nvSpPr>
        <p:spPr>
          <a:xfrm>
            <a:off x="10954591" y="2269030"/>
            <a:ext cx="6920389" cy="4684058"/>
          </a:xfrm>
          <a:prstGeom prst="round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6719D88E-97C3-06C0-4759-59921CBA148F}"/>
              </a:ext>
            </a:extLst>
          </p:cNvPr>
          <p:cNvSpPr txBox="1"/>
          <p:nvPr/>
        </p:nvSpPr>
        <p:spPr>
          <a:xfrm>
            <a:off x="838200" y="2269030"/>
            <a:ext cx="9324206" cy="5496633"/>
          </a:xfrm>
          <a:prstGeom prst="rect">
            <a:avLst/>
          </a:prstGeom>
          <a:noFill/>
        </p:spPr>
        <p:txBody>
          <a:bodyPr wrap="square" rtlCol="0">
            <a:spAutoFit/>
          </a:bodyPr>
          <a:lstStyle/>
          <a:p>
            <a:r>
              <a:rPr lang="en-GB" sz="2400" kern="0" dirty="0">
                <a:solidFill>
                  <a:schemeClr val="tx1">
                    <a:lumMod val="75000"/>
                    <a:lumOff val="25000"/>
                  </a:schemeClr>
                </a:solidFill>
                <a:effectLst/>
                <a:latin typeface="Montserrat" pitchFamily="2" charset="0"/>
                <a:ea typeface="Aptos" panose="020B0004020202020204" pitchFamily="34" charset="0"/>
                <a:cs typeface="BrandonGrotesque-Regular"/>
              </a:rPr>
              <a:t>Businesses rely on investors to provide the capital that keeps their operations running. This means that they listen closely to </a:t>
            </a:r>
            <a:r>
              <a:rPr lang="en-GB" sz="2400" kern="0" dirty="0">
                <a:solidFill>
                  <a:srgbClr val="0066CC"/>
                </a:solidFill>
                <a:effectLst/>
                <a:latin typeface="Montserrat" pitchFamily="2" charset="0"/>
                <a:ea typeface="Aptos" panose="020B0004020202020204" pitchFamily="34" charset="0"/>
                <a:cs typeface="BrandonGrotesque-Regular"/>
              </a:rPr>
              <a:t>investors’ wants </a:t>
            </a:r>
            <a:r>
              <a:rPr lang="en-GB" sz="2400" kern="0" dirty="0">
                <a:solidFill>
                  <a:schemeClr val="tx1">
                    <a:lumMod val="75000"/>
                    <a:lumOff val="25000"/>
                  </a:schemeClr>
                </a:solidFill>
                <a:effectLst/>
                <a:latin typeface="Montserrat" pitchFamily="2" charset="0"/>
                <a:ea typeface="Aptos" panose="020B0004020202020204" pitchFamily="34" charset="0"/>
                <a:cs typeface="BrandonGrotesque-Regular"/>
              </a:rPr>
              <a:t>and </a:t>
            </a:r>
            <a:r>
              <a:rPr lang="en-GB" sz="2400" kern="0" dirty="0">
                <a:solidFill>
                  <a:srgbClr val="0066CC"/>
                </a:solidFill>
                <a:effectLst/>
                <a:latin typeface="Montserrat" pitchFamily="2" charset="0"/>
                <a:ea typeface="Aptos" panose="020B0004020202020204" pitchFamily="34" charset="0"/>
                <a:cs typeface="BrandonGrotesque-Regular"/>
              </a:rPr>
              <a:t>needs</a:t>
            </a:r>
            <a:r>
              <a:rPr lang="en-GB" sz="2400" kern="0" dirty="0">
                <a:solidFill>
                  <a:srgbClr val="002060"/>
                </a:solidFill>
                <a:effectLst/>
                <a:latin typeface="Montserrat" pitchFamily="2" charset="0"/>
                <a:ea typeface="Aptos" panose="020B0004020202020204" pitchFamily="34" charset="0"/>
                <a:cs typeface="BrandonGrotesque-Regular"/>
              </a:rPr>
              <a:t> </a:t>
            </a:r>
            <a:r>
              <a:rPr lang="en-GB" sz="2400" kern="0" dirty="0">
                <a:solidFill>
                  <a:schemeClr val="tx1">
                    <a:lumMod val="75000"/>
                    <a:lumOff val="25000"/>
                  </a:schemeClr>
                </a:solidFill>
                <a:effectLst/>
                <a:latin typeface="Montserrat" pitchFamily="2" charset="0"/>
                <a:ea typeface="Aptos" panose="020B0004020202020204" pitchFamily="34" charset="0"/>
                <a:cs typeface="BrandonGrotesque-Regular"/>
              </a:rPr>
              <a:t>to keep them happy. </a:t>
            </a:r>
            <a:endParaRPr lang="en-GB" sz="2400" kern="100" dirty="0">
              <a:solidFill>
                <a:schemeClr val="tx1">
                  <a:lumMod val="75000"/>
                  <a:lumOff val="25000"/>
                </a:schemeClr>
              </a:solidFill>
              <a:effectLst/>
              <a:latin typeface="Montserrat" pitchFamily="2" charset="0"/>
              <a:ea typeface="Aptos" panose="020B0004020202020204" pitchFamily="34" charset="0"/>
              <a:cs typeface="Arial" panose="020B0604020202020204" pitchFamily="34" charset="0"/>
            </a:endParaRPr>
          </a:p>
          <a:p>
            <a:r>
              <a:rPr lang="en-GB" sz="2400" kern="0" dirty="0">
                <a:solidFill>
                  <a:schemeClr val="tx1">
                    <a:lumMod val="75000"/>
                    <a:lumOff val="25000"/>
                  </a:schemeClr>
                </a:solidFill>
                <a:effectLst/>
                <a:latin typeface="Montserrat" pitchFamily="2" charset="0"/>
                <a:ea typeface="Aptos" panose="020B0004020202020204" pitchFamily="34" charset="0"/>
                <a:cs typeface="BrandonGrotesque-Regular"/>
              </a:rPr>
              <a:t> </a:t>
            </a:r>
            <a:endParaRPr lang="en-GB" sz="2400" kern="100" dirty="0">
              <a:solidFill>
                <a:schemeClr val="tx1">
                  <a:lumMod val="75000"/>
                  <a:lumOff val="25000"/>
                </a:schemeClr>
              </a:solidFill>
              <a:effectLst/>
              <a:latin typeface="Montserrat" pitchFamily="2" charset="0"/>
              <a:ea typeface="Aptos" panose="020B0004020202020204" pitchFamily="34" charset="0"/>
              <a:cs typeface="Arial" panose="020B0604020202020204" pitchFamily="34" charset="0"/>
            </a:endParaRPr>
          </a:p>
          <a:p>
            <a:r>
              <a:rPr lang="en-GB" sz="2400" kern="0" dirty="0">
                <a:solidFill>
                  <a:schemeClr val="tx2"/>
                </a:solidFill>
                <a:effectLst/>
                <a:latin typeface="Montserrat" pitchFamily="2" charset="0"/>
                <a:ea typeface="Aptos" panose="020B0004020202020204" pitchFamily="34" charset="0"/>
                <a:cs typeface="BrandonGrotesque-Regular"/>
              </a:rPr>
              <a:t>“Investors are increasingly demanding climate disclosure, which involves companies sharing the level and type of climate risks that they are exposed to. This helps investors decide the value of the company and whether they should invest.” </a:t>
            </a:r>
          </a:p>
          <a:p>
            <a:r>
              <a:rPr lang="en-GB" sz="2400" b="1" kern="0" dirty="0">
                <a:solidFill>
                  <a:schemeClr val="tx2"/>
                </a:solidFill>
                <a:effectLst/>
                <a:latin typeface="Montserrat" pitchFamily="2" charset="0"/>
                <a:ea typeface="Aptos" panose="020B0004020202020204" pitchFamily="34" charset="0"/>
                <a:cs typeface="BrandonGrotesque-Regular"/>
              </a:rPr>
              <a:t>– Sanjay </a:t>
            </a:r>
            <a:endParaRPr lang="en-GB" sz="2400" b="1" kern="100" dirty="0">
              <a:solidFill>
                <a:schemeClr val="tx2"/>
              </a:solidFill>
              <a:effectLst/>
              <a:latin typeface="Montserrat" pitchFamily="2" charset="0"/>
              <a:ea typeface="Aptos" panose="020B0004020202020204" pitchFamily="34" charset="0"/>
              <a:cs typeface="Arial" panose="020B0604020202020204" pitchFamily="34" charset="0"/>
            </a:endParaRPr>
          </a:p>
          <a:p>
            <a:endParaRPr lang="en-GB" sz="2400" kern="100" dirty="0">
              <a:solidFill>
                <a:schemeClr val="tx1">
                  <a:lumMod val="75000"/>
                  <a:lumOff val="25000"/>
                </a:schemeClr>
              </a:solidFill>
              <a:effectLst/>
              <a:latin typeface="Montserrat" pitchFamily="2" charset="0"/>
              <a:ea typeface="Aptos" panose="020B0004020202020204" pitchFamily="34" charset="0"/>
              <a:cs typeface="Arial" panose="020B0604020202020204" pitchFamily="34" charset="0"/>
            </a:endParaRPr>
          </a:p>
          <a:p>
            <a:r>
              <a:rPr lang="en-GB" sz="2400" kern="0" dirty="0">
                <a:solidFill>
                  <a:schemeClr val="tx1">
                    <a:lumMod val="75000"/>
                    <a:lumOff val="25000"/>
                  </a:schemeClr>
                </a:solidFill>
                <a:effectLst/>
                <a:latin typeface="Montserrat" pitchFamily="2" charset="0"/>
                <a:ea typeface="Aptos" panose="020B0004020202020204" pitchFamily="34" charset="0"/>
                <a:cs typeface="BrandonGrotesque-Regular"/>
              </a:rPr>
              <a:t>Sanjay is investigating how investors’ demands impact companies’ decisions to make such disclosures.</a:t>
            </a:r>
            <a:endParaRPr lang="en-GB" sz="2400" kern="100" dirty="0">
              <a:solidFill>
                <a:schemeClr val="tx1">
                  <a:lumMod val="75000"/>
                  <a:lumOff val="25000"/>
                </a:schemeClr>
              </a:solidFill>
              <a:effectLst/>
              <a:latin typeface="Montserrat" pitchFamily="2" charset="0"/>
              <a:ea typeface="Aptos" panose="020B0004020202020204" pitchFamily="34" charset="0"/>
              <a:cs typeface="Arial" panose="020B0604020202020204" pitchFamily="34" charset="0"/>
            </a:endParaRPr>
          </a:p>
          <a:p>
            <a:endParaRPr lang="en-GB" sz="2400" kern="100" dirty="0">
              <a:solidFill>
                <a:schemeClr val="tx1">
                  <a:lumMod val="75000"/>
                  <a:lumOff val="25000"/>
                </a:schemeClr>
              </a:solidFill>
              <a:effectLst/>
              <a:latin typeface="Montserrat" pitchFamily="2" charset="0"/>
              <a:ea typeface="Aptos" panose="020B0004020202020204" pitchFamily="34" charset="0"/>
              <a:cs typeface="Arial" panose="020B0604020202020204" pitchFamily="34" charset="0"/>
            </a:endParaRPr>
          </a:p>
          <a:p>
            <a:endParaRPr lang="en-GB" dirty="0"/>
          </a:p>
        </p:txBody>
      </p:sp>
      <p:sp>
        <p:nvSpPr>
          <p:cNvPr id="13" name="TextBox 12">
            <a:extLst>
              <a:ext uri="{FF2B5EF4-FFF2-40B4-BE49-F238E27FC236}">
                <a16:creationId xmlns:a16="http://schemas.microsoft.com/office/drawing/2014/main" id="{81FC292C-303E-9650-ABCB-A9E030BF8C63}"/>
              </a:ext>
            </a:extLst>
          </p:cNvPr>
          <p:cNvSpPr txBox="1"/>
          <p:nvPr/>
        </p:nvSpPr>
        <p:spPr>
          <a:xfrm>
            <a:off x="12420600" y="7176880"/>
            <a:ext cx="4648200" cy="369332"/>
          </a:xfrm>
          <a:prstGeom prst="rect">
            <a:avLst/>
          </a:prstGeom>
          <a:noFill/>
        </p:spPr>
        <p:txBody>
          <a:bodyPr wrap="square">
            <a:spAutoFit/>
          </a:bodyPr>
          <a:lstStyle/>
          <a:p>
            <a:r>
              <a:rPr lang="en-GB" sz="1800" b="0" i="1" u="none" strike="noStrike" baseline="0">
                <a:latin typeface="BrandonGrotesque-RegularItalic"/>
              </a:rPr>
              <a:t>© William Potter/Shutterstock.com</a:t>
            </a:r>
            <a:endParaRPr lang="en-GB"/>
          </a:p>
        </p:txBody>
      </p:sp>
    </p:spTree>
    <p:extLst>
      <p:ext uri="{BB962C8B-B14F-4D97-AF65-F5344CB8AC3E}">
        <p14:creationId xmlns:p14="http://schemas.microsoft.com/office/powerpoint/2010/main" val="46324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anim calcmode="lin" valueType="num">
                                      <p:cBhvr>
                                        <p:cTn id="8"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xEl>
                                              <p:pRg st="2" end="2"/>
                                            </p:txEl>
                                          </p:spTgt>
                                        </p:tgtEl>
                                        <p:attrNameLst>
                                          <p:attrName>style.visibility</p:attrName>
                                        </p:attrNameLst>
                                      </p:cBhvr>
                                      <p:to>
                                        <p:strVal val="visible"/>
                                      </p:to>
                                    </p:set>
                                    <p:animEffect transition="in" filter="fade">
                                      <p:cBhvr>
                                        <p:cTn id="14" dur="1000"/>
                                        <p:tgtEl>
                                          <p:spTgt spid="12">
                                            <p:txEl>
                                              <p:pRg st="2" end="2"/>
                                            </p:txEl>
                                          </p:spTgt>
                                        </p:tgtEl>
                                      </p:cBhvr>
                                    </p:animEffect>
                                    <p:anim calcmode="lin" valueType="num">
                                      <p:cBhvr>
                                        <p:cTn id="15"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2">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animEffect transition="in" filter="fade">
                                      <p:cBhvr>
                                        <p:cTn id="19" dur="1000"/>
                                        <p:tgtEl>
                                          <p:spTgt spid="12">
                                            <p:txEl>
                                              <p:pRg st="3" end="3"/>
                                            </p:txEl>
                                          </p:spTgt>
                                        </p:tgtEl>
                                      </p:cBhvr>
                                    </p:animEffect>
                                    <p:anim calcmode="lin" valueType="num">
                                      <p:cBhvr>
                                        <p:cTn id="20" dur="10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1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2">
                                            <p:txEl>
                                              <p:pRg st="5" end="5"/>
                                            </p:txEl>
                                          </p:spTgt>
                                        </p:tgtEl>
                                        <p:attrNameLst>
                                          <p:attrName>style.visibility</p:attrName>
                                        </p:attrNameLst>
                                      </p:cBhvr>
                                      <p:to>
                                        <p:strVal val="visible"/>
                                      </p:to>
                                    </p:set>
                                    <p:animEffect transition="in" filter="fade">
                                      <p:cBhvr>
                                        <p:cTn id="26" dur="1000"/>
                                        <p:tgtEl>
                                          <p:spTgt spid="12">
                                            <p:txEl>
                                              <p:pRg st="5" end="5"/>
                                            </p:txEl>
                                          </p:spTgt>
                                        </p:tgtEl>
                                      </p:cBhvr>
                                    </p:animEffect>
                                    <p:anim calcmode="lin" valueType="num">
                                      <p:cBhvr>
                                        <p:cTn id="27" dur="1000" fill="hold"/>
                                        <p:tgtEl>
                                          <p:spTgt spid="12">
                                            <p:txEl>
                                              <p:pRg st="5" end="5"/>
                                            </p:txEl>
                                          </p:spTgt>
                                        </p:tgtEl>
                                        <p:attrNameLst>
                                          <p:attrName>ppt_x</p:attrName>
                                        </p:attrNameLst>
                                      </p:cBhvr>
                                      <p:tavLst>
                                        <p:tav tm="0">
                                          <p:val>
                                            <p:strVal val="#ppt_x"/>
                                          </p:val>
                                        </p:tav>
                                        <p:tav tm="100000">
                                          <p:val>
                                            <p:strVal val="#ppt_x"/>
                                          </p:val>
                                        </p:tav>
                                      </p:tavLst>
                                    </p:anim>
                                    <p:anim calcmode="lin" valueType="num">
                                      <p:cBhvr>
                                        <p:cTn id="28" dur="1000" fill="hold"/>
                                        <p:tgtEl>
                                          <p:spTgt spid="1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11480613" y="1581257"/>
            <a:ext cx="6601256" cy="6457844"/>
            <a:chOff x="0" y="0"/>
            <a:chExt cx="6362700" cy="6575666"/>
          </a:xfrm>
        </p:grpSpPr>
        <p:sp>
          <p:nvSpPr>
            <p:cNvPr id="3" name="Freeform 3"/>
            <p:cNvSpPr/>
            <p:nvPr/>
          </p:nvSpPr>
          <p:spPr>
            <a:xfrm>
              <a:off x="6350" y="6350"/>
              <a:ext cx="6350012" cy="6562979"/>
            </a:xfrm>
            <a:custGeom>
              <a:avLst/>
              <a:gdLst/>
              <a:ahLst/>
              <a:cxnLst/>
              <a:rect l="l" t="t" r="r" b="b"/>
              <a:pathLst>
                <a:path w="6350012" h="6562979">
                  <a:moveTo>
                    <a:pt x="6350000" y="5480583"/>
                  </a:moveTo>
                  <a:cubicBezTo>
                    <a:pt x="6350000" y="6078372"/>
                    <a:pt x="5865419" y="6562979"/>
                    <a:pt x="5267617" y="6562979"/>
                  </a:cubicBezTo>
                  <a:lnTo>
                    <a:pt x="1082383" y="6562979"/>
                  </a:lnTo>
                  <a:cubicBezTo>
                    <a:pt x="484594" y="6562979"/>
                    <a:pt x="0" y="6078385"/>
                    <a:pt x="0" y="5480583"/>
                  </a:cubicBezTo>
                  <a:lnTo>
                    <a:pt x="0" y="1082383"/>
                  </a:lnTo>
                  <a:cubicBezTo>
                    <a:pt x="0" y="484594"/>
                    <a:pt x="484581" y="0"/>
                    <a:pt x="1082383" y="0"/>
                  </a:cubicBezTo>
                  <a:lnTo>
                    <a:pt x="5267630" y="0"/>
                  </a:lnTo>
                  <a:cubicBezTo>
                    <a:pt x="5865419" y="0"/>
                    <a:pt x="6350012" y="484594"/>
                    <a:pt x="6350012" y="1082383"/>
                  </a:cubicBezTo>
                  <a:lnTo>
                    <a:pt x="6350012" y="5480583"/>
                  </a:lnTo>
                  <a:close/>
                </a:path>
              </a:pathLst>
            </a:custGeom>
            <a:solidFill>
              <a:srgbClr val="E7328A"/>
            </a:solidFill>
            <a:ln w="12700">
              <a:noFill/>
            </a:ln>
          </p:spPr>
          <p:txBody>
            <a:bodyPr/>
            <a:lstStyle/>
            <a:p>
              <a:endParaRPr lang="en-GB"/>
            </a:p>
          </p:txBody>
        </p:sp>
      </p:grpSp>
      <p:grpSp>
        <p:nvGrpSpPr>
          <p:cNvPr id="4" name="Group 4"/>
          <p:cNvGrpSpPr/>
          <p:nvPr/>
        </p:nvGrpSpPr>
        <p:grpSpPr>
          <a:xfrm rot="-5400000">
            <a:off x="10140193" y="2139193"/>
            <a:ext cx="10287000" cy="6008614"/>
            <a:chOff x="0" y="0"/>
            <a:chExt cx="3130550" cy="2152833"/>
          </a:xfrm>
        </p:grpSpPr>
        <p:sp>
          <p:nvSpPr>
            <p:cNvPr id="5" name="Freeform 5"/>
            <p:cNvSpPr/>
            <p:nvPr/>
          </p:nvSpPr>
          <p:spPr>
            <a:xfrm>
              <a:off x="0" y="0"/>
              <a:ext cx="3130550" cy="2152833"/>
            </a:xfrm>
            <a:custGeom>
              <a:avLst/>
              <a:gdLst/>
              <a:ahLst/>
              <a:cxnLst/>
              <a:rect l="l" t="t" r="r" b="b"/>
              <a:pathLst>
                <a:path w="3130550" h="2152833">
                  <a:moveTo>
                    <a:pt x="0" y="1123950"/>
                  </a:moveTo>
                  <a:lnTo>
                    <a:pt x="0" y="2152833"/>
                  </a:lnTo>
                  <a:lnTo>
                    <a:pt x="3130550" y="2152833"/>
                  </a:lnTo>
                  <a:lnTo>
                    <a:pt x="3130550" y="0"/>
                  </a:lnTo>
                  <a:close/>
                </a:path>
              </a:pathLst>
            </a:custGeom>
            <a:solidFill>
              <a:srgbClr val="B76CA9"/>
            </a:solidFill>
          </p:spPr>
          <p:txBody>
            <a:bodyPr/>
            <a:lstStyle/>
            <a:p>
              <a:endParaRPr lang="en-GB"/>
            </a:p>
          </p:txBody>
        </p:sp>
      </p:grpSp>
      <p:grpSp>
        <p:nvGrpSpPr>
          <p:cNvPr id="6" name="Group 6"/>
          <p:cNvGrpSpPr>
            <a:grpSpLocks noChangeAspect="1"/>
          </p:cNvGrpSpPr>
          <p:nvPr/>
        </p:nvGrpSpPr>
        <p:grpSpPr>
          <a:xfrm>
            <a:off x="11743058" y="1877473"/>
            <a:ext cx="6076355" cy="5931535"/>
            <a:chOff x="0" y="0"/>
            <a:chExt cx="6362700" cy="6575666"/>
          </a:xfrm>
        </p:grpSpPr>
        <p:sp>
          <p:nvSpPr>
            <p:cNvPr id="7" name="Freeform 7"/>
            <p:cNvSpPr/>
            <p:nvPr/>
          </p:nvSpPr>
          <p:spPr>
            <a:xfrm>
              <a:off x="6350" y="6350"/>
              <a:ext cx="6350012" cy="6562979"/>
            </a:xfrm>
            <a:custGeom>
              <a:avLst/>
              <a:gdLst/>
              <a:ahLst/>
              <a:cxnLst/>
              <a:rect l="l" t="t" r="r" b="b"/>
              <a:pathLst>
                <a:path w="6350012" h="6562979">
                  <a:moveTo>
                    <a:pt x="6350000" y="5480583"/>
                  </a:moveTo>
                  <a:cubicBezTo>
                    <a:pt x="6350000" y="6078372"/>
                    <a:pt x="5865419" y="6562979"/>
                    <a:pt x="5267617" y="6562979"/>
                  </a:cubicBezTo>
                  <a:lnTo>
                    <a:pt x="1082383" y="6562979"/>
                  </a:lnTo>
                  <a:cubicBezTo>
                    <a:pt x="484594" y="6562979"/>
                    <a:pt x="0" y="6078385"/>
                    <a:pt x="0" y="5480583"/>
                  </a:cubicBezTo>
                  <a:lnTo>
                    <a:pt x="0" y="1082383"/>
                  </a:lnTo>
                  <a:cubicBezTo>
                    <a:pt x="0" y="484594"/>
                    <a:pt x="484581" y="0"/>
                    <a:pt x="1082383" y="0"/>
                  </a:cubicBezTo>
                  <a:lnTo>
                    <a:pt x="5267630" y="0"/>
                  </a:lnTo>
                  <a:cubicBezTo>
                    <a:pt x="5865419" y="0"/>
                    <a:pt x="6350012" y="484594"/>
                    <a:pt x="6350012" y="1082383"/>
                  </a:cubicBezTo>
                  <a:lnTo>
                    <a:pt x="6350012" y="5480583"/>
                  </a:lnTo>
                  <a:close/>
                </a:path>
              </a:pathLst>
            </a:custGeom>
            <a:solidFill>
              <a:srgbClr val="FFFFFF"/>
            </a:solidFill>
            <a:ln w="12700">
              <a:noFill/>
            </a:ln>
          </p:spPr>
          <p:txBody>
            <a:bodyPr/>
            <a:lstStyle/>
            <a:p>
              <a:endParaRPr lang="en-GB"/>
            </a:p>
          </p:txBody>
        </p:sp>
      </p:grpSp>
      <p:sp>
        <p:nvSpPr>
          <p:cNvPr id="8" name="TextBox 8"/>
          <p:cNvSpPr txBox="1"/>
          <p:nvPr/>
        </p:nvSpPr>
        <p:spPr>
          <a:xfrm>
            <a:off x="838200" y="1152535"/>
            <a:ext cx="9324207" cy="682879"/>
          </a:xfrm>
          <a:prstGeom prst="rect">
            <a:avLst/>
          </a:prstGeom>
        </p:spPr>
        <p:txBody>
          <a:bodyPr lIns="0" tIns="0" rIns="0" bIns="0" rtlCol="0" anchor="t">
            <a:spAutoFit/>
          </a:bodyPr>
          <a:lstStyle/>
          <a:p>
            <a:pPr>
              <a:lnSpc>
                <a:spcPct val="107000"/>
              </a:lnSpc>
              <a:spcAft>
                <a:spcPts val="800"/>
              </a:spcAft>
            </a:pPr>
            <a:r>
              <a:rPr lang="en-GB" sz="4400" kern="0">
                <a:solidFill>
                  <a:srgbClr val="E8338B"/>
                </a:solidFill>
                <a:effectLst/>
                <a:latin typeface="Montserrat" pitchFamily="2" charset="0"/>
                <a:ea typeface="Aptos" panose="020B0004020202020204" pitchFamily="34" charset="0"/>
                <a:cs typeface="Montserrat-Bold"/>
              </a:rPr>
              <a:t>What affects climate disclosure?</a:t>
            </a:r>
            <a:endParaRPr lang="en-GB" sz="4400" kern="100">
              <a:effectLst/>
              <a:latin typeface="Montserrat" pitchFamily="2" charset="0"/>
              <a:ea typeface="Aptos" panose="020B0004020202020204" pitchFamily="34" charset="0"/>
              <a:cs typeface="Arial" panose="020B0604020202020204" pitchFamily="34" charset="0"/>
            </a:endParaRPr>
          </a:p>
        </p:txBody>
      </p:sp>
      <p:sp>
        <p:nvSpPr>
          <p:cNvPr id="10" name="TextBox 10"/>
          <p:cNvSpPr txBox="1"/>
          <p:nvPr/>
        </p:nvSpPr>
        <p:spPr>
          <a:xfrm>
            <a:off x="1028700" y="9315775"/>
            <a:ext cx="4979916" cy="284693"/>
          </a:xfrm>
          <a:prstGeom prst="rect">
            <a:avLst/>
          </a:prstGeom>
        </p:spPr>
        <p:txBody>
          <a:bodyPr lIns="0" tIns="0" rIns="0" bIns="0" rtlCol="0" anchor="t">
            <a:spAutoFit/>
          </a:bodyPr>
          <a:lstStyle/>
          <a:p>
            <a:pPr>
              <a:lnSpc>
                <a:spcPts val="2380"/>
              </a:lnSpc>
            </a:pPr>
            <a:r>
              <a:rPr lang="en-US" sz="1700">
                <a:solidFill>
                  <a:srgbClr val="474B4F"/>
                </a:solidFill>
                <a:latin typeface="Montserrat Semi-Bold"/>
              </a:rPr>
              <a:t>06       </a:t>
            </a:r>
            <a:r>
              <a:rPr lang="en-US" sz="1700">
                <a:solidFill>
                  <a:srgbClr val="474B4F"/>
                </a:solidFill>
                <a:latin typeface="Montserrat Semi-Bold Bold"/>
              </a:rPr>
              <a:t>futurumcareers.com</a:t>
            </a:r>
          </a:p>
        </p:txBody>
      </p:sp>
      <p:sp>
        <p:nvSpPr>
          <p:cNvPr id="11" name="Rounded Rectangle 10">
            <a:extLst>
              <a:ext uri="{FF2B5EF4-FFF2-40B4-BE49-F238E27FC236}">
                <a16:creationId xmlns:a16="http://schemas.microsoft.com/office/drawing/2014/main" id="{5F7B96D3-D66D-F3C5-5CBB-68A6DDDDFB47}"/>
              </a:ext>
            </a:extLst>
          </p:cNvPr>
          <p:cNvSpPr/>
          <p:nvPr/>
        </p:nvSpPr>
        <p:spPr>
          <a:xfrm>
            <a:off x="11856261" y="2135842"/>
            <a:ext cx="5849960" cy="5438481"/>
          </a:xfrm>
          <a:prstGeom prst="roundRect">
            <a:avLst/>
          </a:prstGeom>
          <a:blipFill dpi="0" rotWithShape="1">
            <a:blip r:embed="rId2" cstate="print">
              <a:extLst>
                <a:ext uri="{28A0092B-C50C-407E-A947-70E740481C1C}">
                  <a14:useLocalDpi xmlns:a14="http://schemas.microsoft.com/office/drawing/2010/main" val="0"/>
                </a:ext>
              </a:extLst>
            </a:blip>
            <a:srcRect/>
            <a:stretch>
              <a:fillRect l="-18671" r="-1881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6719D88E-97C3-06C0-4759-59921CBA148F}"/>
              </a:ext>
            </a:extLst>
          </p:cNvPr>
          <p:cNvSpPr txBox="1"/>
          <p:nvPr/>
        </p:nvSpPr>
        <p:spPr>
          <a:xfrm>
            <a:off x="838199" y="2269030"/>
            <a:ext cx="9559413" cy="5539978"/>
          </a:xfrm>
          <a:prstGeom prst="rect">
            <a:avLst/>
          </a:prstGeom>
          <a:noFill/>
        </p:spPr>
        <p:txBody>
          <a:bodyPr wrap="square" rtlCol="0">
            <a:spAutoFit/>
          </a:bodyPr>
          <a:lstStyle/>
          <a:p>
            <a:r>
              <a:rPr lang="en-GB" sz="2400" kern="0" dirty="0">
                <a:solidFill>
                  <a:schemeClr val="tx1">
                    <a:lumMod val="75000"/>
                    <a:lumOff val="25000"/>
                  </a:schemeClr>
                </a:solidFill>
                <a:effectLst/>
                <a:latin typeface="Montserrat" pitchFamily="2" charset="0"/>
                <a:ea typeface="Aptos" panose="020B0004020202020204" pitchFamily="34" charset="0"/>
                <a:cs typeface="BrandonGrotesque-Regular"/>
              </a:rPr>
              <a:t>Sanjay uses </a:t>
            </a:r>
            <a:r>
              <a:rPr lang="en-GB" sz="2400" kern="0" dirty="0">
                <a:solidFill>
                  <a:srgbClr val="0066CC"/>
                </a:solidFill>
                <a:effectLst/>
                <a:latin typeface="Montserrat" pitchFamily="2" charset="0"/>
                <a:ea typeface="Aptos" panose="020B0004020202020204" pitchFamily="34" charset="0"/>
                <a:cs typeface="BrandonGrotesque-Regular"/>
              </a:rPr>
              <a:t>machine learning </a:t>
            </a:r>
            <a:r>
              <a:rPr lang="en-GB" sz="2400" kern="0" dirty="0">
                <a:solidFill>
                  <a:schemeClr val="tx1">
                    <a:lumMod val="75000"/>
                    <a:lumOff val="25000"/>
                  </a:schemeClr>
                </a:solidFill>
                <a:effectLst/>
                <a:latin typeface="Montserrat" pitchFamily="2" charset="0"/>
                <a:ea typeface="Aptos" panose="020B0004020202020204" pitchFamily="34" charset="0"/>
                <a:cs typeface="BrandonGrotesque-Regular"/>
              </a:rPr>
              <a:t>to study documents from thousands of companies and learn about their approaches to climate disclosure.</a:t>
            </a:r>
          </a:p>
          <a:p>
            <a:endParaRPr lang="en-GB" sz="2400" kern="0" dirty="0">
              <a:solidFill>
                <a:schemeClr val="tx1">
                  <a:lumMod val="75000"/>
                  <a:lumOff val="25000"/>
                </a:schemeClr>
              </a:solidFill>
              <a:latin typeface="Montserrat" pitchFamily="2" charset="0"/>
              <a:ea typeface="Aptos" panose="020B0004020202020204" pitchFamily="34" charset="0"/>
              <a:cs typeface="Arial" panose="020B0604020202020204" pitchFamily="34" charset="0"/>
            </a:endParaRPr>
          </a:p>
          <a:p>
            <a:r>
              <a:rPr lang="en-GB" sz="2400" kern="0" dirty="0">
                <a:solidFill>
                  <a:schemeClr val="tx2"/>
                </a:solidFill>
                <a:effectLst/>
                <a:latin typeface="Montserrat" pitchFamily="2" charset="0"/>
                <a:ea typeface="Aptos" panose="020B0004020202020204" pitchFamily="34" charset="0"/>
                <a:cs typeface="BrandonGrotesque-Regular"/>
              </a:rPr>
              <a:t>“We found evidence that companies are more likely to make voluntary climate disclosure if the company is a top emitter of greenhouse gases, if its investors are the so-called ‘Big Three’ (BlackRock, Vanguard and State Street), or if it received climate-related shareholder proposals</a:t>
            </a:r>
            <a:r>
              <a:rPr lang="en-GB" sz="2400" kern="0" dirty="0">
                <a:solidFill>
                  <a:schemeClr val="tx2"/>
                </a:solidFill>
                <a:latin typeface="Montserrat" pitchFamily="2" charset="0"/>
                <a:ea typeface="Aptos" panose="020B0004020202020204" pitchFamily="34" charset="0"/>
                <a:cs typeface="BrandonGrotesque-Regular"/>
              </a:rPr>
              <a:t>.</a:t>
            </a:r>
            <a:r>
              <a:rPr lang="en-GB" sz="2400" kern="0" dirty="0">
                <a:solidFill>
                  <a:schemeClr val="tx2"/>
                </a:solidFill>
                <a:effectLst/>
                <a:latin typeface="Montserrat" pitchFamily="2" charset="0"/>
                <a:ea typeface="Aptos" panose="020B0004020202020204" pitchFamily="34" charset="0"/>
                <a:cs typeface="BrandonGrotesque-Regular"/>
              </a:rPr>
              <a:t>” </a:t>
            </a:r>
          </a:p>
          <a:p>
            <a:r>
              <a:rPr lang="en-GB" sz="2400" b="1" kern="0" dirty="0">
                <a:solidFill>
                  <a:schemeClr val="tx2"/>
                </a:solidFill>
                <a:latin typeface="Montserrat" pitchFamily="2" charset="0"/>
                <a:ea typeface="Aptos" panose="020B0004020202020204" pitchFamily="34" charset="0"/>
                <a:cs typeface="BrandonGrotesque-Regular"/>
              </a:rPr>
              <a:t>– Sanjay </a:t>
            </a:r>
          </a:p>
          <a:p>
            <a:endParaRPr lang="en-GB" sz="2400" kern="0" dirty="0">
              <a:solidFill>
                <a:schemeClr val="tx1">
                  <a:lumMod val="75000"/>
                  <a:lumOff val="25000"/>
                </a:schemeClr>
              </a:solidFill>
              <a:effectLst/>
              <a:latin typeface="Montserrat" pitchFamily="2" charset="0"/>
              <a:ea typeface="Aptos" panose="020B0004020202020204" pitchFamily="34" charset="0"/>
              <a:cs typeface="BrandonGrotesque-Regular"/>
            </a:endParaRPr>
          </a:p>
          <a:p>
            <a:r>
              <a:rPr lang="en-GB" sz="2400" kern="0" dirty="0">
                <a:solidFill>
                  <a:schemeClr val="tx1">
                    <a:lumMod val="75000"/>
                    <a:lumOff val="25000"/>
                  </a:schemeClr>
                </a:solidFill>
                <a:effectLst/>
                <a:latin typeface="Montserrat" pitchFamily="2" charset="0"/>
                <a:ea typeface="Aptos" panose="020B0004020202020204" pitchFamily="34" charset="0"/>
                <a:cs typeface="BrandonGrotesque-Regular"/>
              </a:rPr>
              <a:t>There is growing incentive for climate disclosure, as investors see the value in such disclosures and will value the company’s stock higher, leading to more investment.</a:t>
            </a:r>
            <a:endParaRPr lang="en-GB" sz="2400" kern="100" dirty="0">
              <a:solidFill>
                <a:schemeClr val="tx1">
                  <a:lumMod val="75000"/>
                  <a:lumOff val="25000"/>
                </a:schemeClr>
              </a:solidFill>
              <a:effectLst/>
              <a:latin typeface="Montserrat" pitchFamily="2" charset="0"/>
              <a:ea typeface="Aptos" panose="020B0004020202020204" pitchFamily="34" charset="0"/>
              <a:cs typeface="Arial" panose="020B0604020202020204" pitchFamily="34" charset="0"/>
            </a:endParaRPr>
          </a:p>
          <a:p>
            <a:endParaRPr lang="en-GB" dirty="0"/>
          </a:p>
        </p:txBody>
      </p:sp>
      <p:sp>
        <p:nvSpPr>
          <p:cNvPr id="13" name="TextBox 12">
            <a:extLst>
              <a:ext uri="{FF2B5EF4-FFF2-40B4-BE49-F238E27FC236}">
                <a16:creationId xmlns:a16="http://schemas.microsoft.com/office/drawing/2014/main" id="{7E19E3A6-D1CE-D11F-68C9-F5A2050129ED}"/>
              </a:ext>
            </a:extLst>
          </p:cNvPr>
          <p:cNvSpPr txBox="1"/>
          <p:nvPr/>
        </p:nvSpPr>
        <p:spPr>
          <a:xfrm>
            <a:off x="14781241" y="7778030"/>
            <a:ext cx="2819400" cy="369332"/>
          </a:xfrm>
          <a:prstGeom prst="rect">
            <a:avLst/>
          </a:prstGeom>
          <a:noFill/>
        </p:spPr>
        <p:txBody>
          <a:bodyPr wrap="square">
            <a:spAutoFit/>
          </a:bodyPr>
          <a:lstStyle/>
          <a:p>
            <a:r>
              <a:rPr lang="en-GB" sz="1800" b="0" i="1" u="none" strike="noStrike" baseline="0">
                <a:latin typeface="BrandonGrotesque-RegularItalic"/>
              </a:rPr>
              <a:t>© Dillxr/Shutterstock.com</a:t>
            </a:r>
            <a:endParaRPr lang="en-GB"/>
          </a:p>
        </p:txBody>
      </p:sp>
    </p:spTree>
    <p:extLst>
      <p:ext uri="{BB962C8B-B14F-4D97-AF65-F5344CB8AC3E}">
        <p14:creationId xmlns:p14="http://schemas.microsoft.com/office/powerpoint/2010/main" val="1352350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anim calcmode="lin" valueType="num">
                                      <p:cBhvr>
                                        <p:cTn id="8"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xEl>
                                              <p:pRg st="2" end="2"/>
                                            </p:txEl>
                                          </p:spTgt>
                                        </p:tgtEl>
                                        <p:attrNameLst>
                                          <p:attrName>style.visibility</p:attrName>
                                        </p:attrNameLst>
                                      </p:cBhvr>
                                      <p:to>
                                        <p:strVal val="visible"/>
                                      </p:to>
                                    </p:set>
                                    <p:animEffect transition="in" filter="fade">
                                      <p:cBhvr>
                                        <p:cTn id="14" dur="1000"/>
                                        <p:tgtEl>
                                          <p:spTgt spid="12">
                                            <p:txEl>
                                              <p:pRg st="2" end="2"/>
                                            </p:txEl>
                                          </p:spTgt>
                                        </p:tgtEl>
                                      </p:cBhvr>
                                    </p:animEffect>
                                    <p:anim calcmode="lin" valueType="num">
                                      <p:cBhvr>
                                        <p:cTn id="15"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2">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animEffect transition="in" filter="fade">
                                      <p:cBhvr>
                                        <p:cTn id="19" dur="1000"/>
                                        <p:tgtEl>
                                          <p:spTgt spid="12">
                                            <p:txEl>
                                              <p:pRg st="3" end="3"/>
                                            </p:txEl>
                                          </p:spTgt>
                                        </p:tgtEl>
                                      </p:cBhvr>
                                    </p:animEffect>
                                    <p:anim calcmode="lin" valueType="num">
                                      <p:cBhvr>
                                        <p:cTn id="20" dur="10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1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2">
                                            <p:txEl>
                                              <p:pRg st="5" end="5"/>
                                            </p:txEl>
                                          </p:spTgt>
                                        </p:tgtEl>
                                        <p:attrNameLst>
                                          <p:attrName>style.visibility</p:attrName>
                                        </p:attrNameLst>
                                      </p:cBhvr>
                                      <p:to>
                                        <p:strVal val="visible"/>
                                      </p:to>
                                    </p:set>
                                    <p:animEffect transition="in" filter="fade">
                                      <p:cBhvr>
                                        <p:cTn id="26" dur="1000"/>
                                        <p:tgtEl>
                                          <p:spTgt spid="12">
                                            <p:txEl>
                                              <p:pRg st="5" end="5"/>
                                            </p:txEl>
                                          </p:spTgt>
                                        </p:tgtEl>
                                      </p:cBhvr>
                                    </p:animEffect>
                                    <p:anim calcmode="lin" valueType="num">
                                      <p:cBhvr>
                                        <p:cTn id="27" dur="1000" fill="hold"/>
                                        <p:tgtEl>
                                          <p:spTgt spid="12">
                                            <p:txEl>
                                              <p:pRg st="5" end="5"/>
                                            </p:txEl>
                                          </p:spTgt>
                                        </p:tgtEl>
                                        <p:attrNameLst>
                                          <p:attrName>ppt_x</p:attrName>
                                        </p:attrNameLst>
                                      </p:cBhvr>
                                      <p:tavLst>
                                        <p:tav tm="0">
                                          <p:val>
                                            <p:strVal val="#ppt_x"/>
                                          </p:val>
                                        </p:tav>
                                        <p:tav tm="100000">
                                          <p:val>
                                            <p:strVal val="#ppt_x"/>
                                          </p:val>
                                        </p:tav>
                                      </p:tavLst>
                                    </p:anim>
                                    <p:anim calcmode="lin" valueType="num">
                                      <p:cBhvr>
                                        <p:cTn id="28" dur="1000" fill="hold"/>
                                        <p:tgtEl>
                                          <p:spTgt spid="1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11480613" y="1581256"/>
            <a:ext cx="6601256" cy="6822207"/>
            <a:chOff x="0" y="0"/>
            <a:chExt cx="6362700" cy="6575666"/>
          </a:xfrm>
        </p:grpSpPr>
        <p:sp>
          <p:nvSpPr>
            <p:cNvPr id="3" name="Freeform 3"/>
            <p:cNvSpPr/>
            <p:nvPr/>
          </p:nvSpPr>
          <p:spPr>
            <a:xfrm>
              <a:off x="6350" y="6350"/>
              <a:ext cx="6350012" cy="6562979"/>
            </a:xfrm>
            <a:custGeom>
              <a:avLst/>
              <a:gdLst/>
              <a:ahLst/>
              <a:cxnLst/>
              <a:rect l="l" t="t" r="r" b="b"/>
              <a:pathLst>
                <a:path w="6350012" h="6562979">
                  <a:moveTo>
                    <a:pt x="6350000" y="5480583"/>
                  </a:moveTo>
                  <a:cubicBezTo>
                    <a:pt x="6350000" y="6078372"/>
                    <a:pt x="5865419" y="6562979"/>
                    <a:pt x="5267617" y="6562979"/>
                  </a:cubicBezTo>
                  <a:lnTo>
                    <a:pt x="1082383" y="6562979"/>
                  </a:lnTo>
                  <a:cubicBezTo>
                    <a:pt x="484594" y="6562979"/>
                    <a:pt x="0" y="6078385"/>
                    <a:pt x="0" y="5480583"/>
                  </a:cubicBezTo>
                  <a:lnTo>
                    <a:pt x="0" y="1082383"/>
                  </a:lnTo>
                  <a:cubicBezTo>
                    <a:pt x="0" y="484594"/>
                    <a:pt x="484581" y="0"/>
                    <a:pt x="1082383" y="0"/>
                  </a:cubicBezTo>
                  <a:lnTo>
                    <a:pt x="5267630" y="0"/>
                  </a:lnTo>
                  <a:cubicBezTo>
                    <a:pt x="5865419" y="0"/>
                    <a:pt x="6350012" y="484594"/>
                    <a:pt x="6350012" y="1082383"/>
                  </a:cubicBezTo>
                  <a:lnTo>
                    <a:pt x="6350012" y="5480583"/>
                  </a:lnTo>
                  <a:close/>
                </a:path>
              </a:pathLst>
            </a:custGeom>
            <a:solidFill>
              <a:srgbClr val="E7328A"/>
            </a:solidFill>
            <a:ln w="12700">
              <a:noFill/>
            </a:ln>
          </p:spPr>
          <p:txBody>
            <a:bodyPr/>
            <a:lstStyle/>
            <a:p>
              <a:endParaRPr lang="en-GB"/>
            </a:p>
          </p:txBody>
        </p:sp>
      </p:grpSp>
      <p:grpSp>
        <p:nvGrpSpPr>
          <p:cNvPr id="4" name="Group 4"/>
          <p:cNvGrpSpPr/>
          <p:nvPr/>
        </p:nvGrpSpPr>
        <p:grpSpPr>
          <a:xfrm rot="-5400000">
            <a:off x="10140193" y="2139193"/>
            <a:ext cx="10287000" cy="6008614"/>
            <a:chOff x="0" y="0"/>
            <a:chExt cx="3130550" cy="2152833"/>
          </a:xfrm>
        </p:grpSpPr>
        <p:sp>
          <p:nvSpPr>
            <p:cNvPr id="5" name="Freeform 5"/>
            <p:cNvSpPr/>
            <p:nvPr/>
          </p:nvSpPr>
          <p:spPr>
            <a:xfrm>
              <a:off x="0" y="0"/>
              <a:ext cx="3130550" cy="2152833"/>
            </a:xfrm>
            <a:custGeom>
              <a:avLst/>
              <a:gdLst/>
              <a:ahLst/>
              <a:cxnLst/>
              <a:rect l="l" t="t" r="r" b="b"/>
              <a:pathLst>
                <a:path w="3130550" h="2152833">
                  <a:moveTo>
                    <a:pt x="0" y="1123950"/>
                  </a:moveTo>
                  <a:lnTo>
                    <a:pt x="0" y="2152833"/>
                  </a:lnTo>
                  <a:lnTo>
                    <a:pt x="3130550" y="2152833"/>
                  </a:lnTo>
                  <a:lnTo>
                    <a:pt x="3130550" y="0"/>
                  </a:lnTo>
                  <a:close/>
                </a:path>
              </a:pathLst>
            </a:custGeom>
            <a:solidFill>
              <a:srgbClr val="B76CA9"/>
            </a:solidFill>
          </p:spPr>
          <p:txBody>
            <a:bodyPr/>
            <a:lstStyle/>
            <a:p>
              <a:endParaRPr lang="en-GB"/>
            </a:p>
          </p:txBody>
        </p:sp>
      </p:grpSp>
      <p:grpSp>
        <p:nvGrpSpPr>
          <p:cNvPr id="6" name="Group 6"/>
          <p:cNvGrpSpPr>
            <a:grpSpLocks noChangeAspect="1"/>
          </p:cNvGrpSpPr>
          <p:nvPr/>
        </p:nvGrpSpPr>
        <p:grpSpPr>
          <a:xfrm>
            <a:off x="11658600" y="1877473"/>
            <a:ext cx="6248400" cy="6279737"/>
            <a:chOff x="0" y="0"/>
            <a:chExt cx="6362700" cy="6575666"/>
          </a:xfrm>
        </p:grpSpPr>
        <p:sp>
          <p:nvSpPr>
            <p:cNvPr id="7" name="Freeform 7"/>
            <p:cNvSpPr/>
            <p:nvPr/>
          </p:nvSpPr>
          <p:spPr>
            <a:xfrm>
              <a:off x="6350" y="6350"/>
              <a:ext cx="6350012" cy="6562979"/>
            </a:xfrm>
            <a:custGeom>
              <a:avLst/>
              <a:gdLst/>
              <a:ahLst/>
              <a:cxnLst/>
              <a:rect l="l" t="t" r="r" b="b"/>
              <a:pathLst>
                <a:path w="6350012" h="6562979">
                  <a:moveTo>
                    <a:pt x="6350000" y="5480583"/>
                  </a:moveTo>
                  <a:cubicBezTo>
                    <a:pt x="6350000" y="6078372"/>
                    <a:pt x="5865419" y="6562979"/>
                    <a:pt x="5267617" y="6562979"/>
                  </a:cubicBezTo>
                  <a:lnTo>
                    <a:pt x="1082383" y="6562979"/>
                  </a:lnTo>
                  <a:cubicBezTo>
                    <a:pt x="484594" y="6562979"/>
                    <a:pt x="0" y="6078385"/>
                    <a:pt x="0" y="5480583"/>
                  </a:cubicBezTo>
                  <a:lnTo>
                    <a:pt x="0" y="1082383"/>
                  </a:lnTo>
                  <a:cubicBezTo>
                    <a:pt x="0" y="484594"/>
                    <a:pt x="484581" y="0"/>
                    <a:pt x="1082383" y="0"/>
                  </a:cubicBezTo>
                  <a:lnTo>
                    <a:pt x="5267630" y="0"/>
                  </a:lnTo>
                  <a:cubicBezTo>
                    <a:pt x="5865419" y="0"/>
                    <a:pt x="6350012" y="484594"/>
                    <a:pt x="6350012" y="1082383"/>
                  </a:cubicBezTo>
                  <a:lnTo>
                    <a:pt x="6350012" y="5480583"/>
                  </a:lnTo>
                  <a:close/>
                </a:path>
              </a:pathLst>
            </a:custGeom>
            <a:solidFill>
              <a:srgbClr val="FFFFFF"/>
            </a:solidFill>
            <a:ln w="12700">
              <a:noFill/>
            </a:ln>
          </p:spPr>
          <p:txBody>
            <a:bodyPr/>
            <a:lstStyle/>
            <a:p>
              <a:endParaRPr lang="en-GB"/>
            </a:p>
          </p:txBody>
        </p:sp>
      </p:grpSp>
      <p:sp>
        <p:nvSpPr>
          <p:cNvPr id="8" name="TextBox 8"/>
          <p:cNvSpPr txBox="1"/>
          <p:nvPr/>
        </p:nvSpPr>
        <p:spPr>
          <a:xfrm>
            <a:off x="848033" y="1316368"/>
            <a:ext cx="9324207" cy="682879"/>
          </a:xfrm>
          <a:prstGeom prst="rect">
            <a:avLst/>
          </a:prstGeom>
        </p:spPr>
        <p:txBody>
          <a:bodyPr lIns="0" tIns="0" rIns="0" bIns="0" rtlCol="0" anchor="t">
            <a:spAutoFit/>
          </a:bodyPr>
          <a:lstStyle/>
          <a:p>
            <a:pPr>
              <a:lnSpc>
                <a:spcPct val="107000"/>
              </a:lnSpc>
              <a:spcAft>
                <a:spcPts val="800"/>
              </a:spcAft>
            </a:pPr>
            <a:r>
              <a:rPr lang="en-GB" sz="4400" kern="0">
                <a:solidFill>
                  <a:srgbClr val="E8338B"/>
                </a:solidFill>
                <a:effectLst/>
                <a:latin typeface="Montserrat" pitchFamily="2" charset="0"/>
                <a:ea typeface="Aptos" panose="020B0004020202020204" pitchFamily="34" charset="0"/>
                <a:cs typeface="Montserrat-Bold"/>
              </a:rPr>
              <a:t>In the real world</a:t>
            </a:r>
            <a:endParaRPr lang="en-GB" sz="4400" kern="100">
              <a:effectLst/>
              <a:latin typeface="Montserrat" pitchFamily="2" charset="0"/>
              <a:ea typeface="Aptos" panose="020B0004020202020204" pitchFamily="34" charset="0"/>
              <a:cs typeface="Arial" panose="020B0604020202020204" pitchFamily="34" charset="0"/>
            </a:endParaRPr>
          </a:p>
        </p:txBody>
      </p:sp>
      <p:sp>
        <p:nvSpPr>
          <p:cNvPr id="10" name="TextBox 10"/>
          <p:cNvSpPr txBox="1"/>
          <p:nvPr/>
        </p:nvSpPr>
        <p:spPr>
          <a:xfrm>
            <a:off x="1028700" y="9315775"/>
            <a:ext cx="4979916" cy="284693"/>
          </a:xfrm>
          <a:prstGeom prst="rect">
            <a:avLst/>
          </a:prstGeom>
        </p:spPr>
        <p:txBody>
          <a:bodyPr lIns="0" tIns="0" rIns="0" bIns="0" rtlCol="0" anchor="t">
            <a:spAutoFit/>
          </a:bodyPr>
          <a:lstStyle/>
          <a:p>
            <a:pPr>
              <a:lnSpc>
                <a:spcPts val="2380"/>
              </a:lnSpc>
            </a:pPr>
            <a:r>
              <a:rPr lang="en-US" sz="1700">
                <a:solidFill>
                  <a:srgbClr val="474B4F"/>
                </a:solidFill>
                <a:latin typeface="Montserrat Semi-Bold"/>
              </a:rPr>
              <a:t>07       </a:t>
            </a:r>
            <a:r>
              <a:rPr lang="en-US" sz="1700">
                <a:solidFill>
                  <a:srgbClr val="474B4F"/>
                </a:solidFill>
                <a:latin typeface="Montserrat Semi-Bold Bold"/>
              </a:rPr>
              <a:t>futurumcareers.com</a:t>
            </a:r>
          </a:p>
        </p:txBody>
      </p:sp>
      <p:sp>
        <p:nvSpPr>
          <p:cNvPr id="11" name="Rounded Rectangle 10">
            <a:extLst>
              <a:ext uri="{FF2B5EF4-FFF2-40B4-BE49-F238E27FC236}">
                <a16:creationId xmlns:a16="http://schemas.microsoft.com/office/drawing/2014/main" id="{5F7B96D3-D66D-F3C5-5CBB-68A6DDDDFB47}"/>
              </a:ext>
            </a:extLst>
          </p:cNvPr>
          <p:cNvSpPr/>
          <p:nvPr/>
        </p:nvSpPr>
        <p:spPr>
          <a:xfrm>
            <a:off x="11792916" y="2096766"/>
            <a:ext cx="6064238" cy="5791200"/>
          </a:xfrm>
          <a:prstGeom prst="roundRect">
            <a:avLst/>
          </a:prstGeom>
          <a:blipFill dpi="0" rotWithShape="1">
            <a:blip r:embed="rId2" cstate="print">
              <a:extLst>
                <a:ext uri="{28A0092B-C50C-407E-A947-70E740481C1C}">
                  <a14:useLocalDpi xmlns:a14="http://schemas.microsoft.com/office/drawing/2010/main" val="0"/>
                </a:ext>
              </a:extLst>
            </a:blip>
            <a:srcRect/>
            <a:stretch>
              <a:fillRect l="-13089" r="-3536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6719D88E-97C3-06C0-4759-59921CBA148F}"/>
              </a:ext>
            </a:extLst>
          </p:cNvPr>
          <p:cNvSpPr txBox="1"/>
          <p:nvPr/>
        </p:nvSpPr>
        <p:spPr>
          <a:xfrm>
            <a:off x="838201" y="2581556"/>
            <a:ext cx="9324206" cy="5569602"/>
          </a:xfrm>
          <a:prstGeom prst="rect">
            <a:avLst/>
          </a:prstGeom>
          <a:noFill/>
        </p:spPr>
        <p:txBody>
          <a:bodyPr wrap="square" rtlCol="0">
            <a:spAutoFit/>
          </a:bodyPr>
          <a:lstStyle/>
          <a:p>
            <a:r>
              <a:rPr lang="en-GB" sz="2400" kern="0" dirty="0">
                <a:solidFill>
                  <a:schemeClr val="tx2"/>
                </a:solidFill>
                <a:effectLst/>
                <a:latin typeface="Montserrat" pitchFamily="2" charset="0"/>
                <a:ea typeface="Aptos" panose="020B0004020202020204" pitchFamily="34" charset="0"/>
                <a:cs typeface="BrandonGrotesque-Regular"/>
              </a:rPr>
              <a:t>“Our findings will inform investors, regulators and companies about how investors’ demand for disclosure influences companies’ decisions. For instance, if investor demand is found to have insufficient impact, then regulators may have to step in to make climate disclosure compulsory.” </a:t>
            </a:r>
          </a:p>
          <a:p>
            <a:r>
              <a:rPr lang="en-GB" sz="2400" b="1" kern="0" dirty="0">
                <a:solidFill>
                  <a:schemeClr val="tx2"/>
                </a:solidFill>
                <a:effectLst/>
                <a:latin typeface="Montserrat" pitchFamily="2" charset="0"/>
                <a:ea typeface="Aptos" panose="020B0004020202020204" pitchFamily="34" charset="0"/>
                <a:cs typeface="BrandonGrotesque-Regular"/>
              </a:rPr>
              <a:t>– Sanjay </a:t>
            </a:r>
          </a:p>
          <a:p>
            <a:endParaRPr lang="en-GB" sz="2400" kern="0" dirty="0">
              <a:solidFill>
                <a:schemeClr val="tx1">
                  <a:lumMod val="75000"/>
                  <a:lumOff val="25000"/>
                </a:schemeClr>
              </a:solidFill>
              <a:effectLst/>
              <a:latin typeface="Montserrat" pitchFamily="2" charset="0"/>
              <a:ea typeface="Aptos" panose="020B0004020202020204" pitchFamily="34" charset="0"/>
              <a:cs typeface="BrandonGrotesque-Regular"/>
            </a:endParaRPr>
          </a:p>
          <a:p>
            <a:r>
              <a:rPr lang="en-GB" sz="2400" kern="0" dirty="0">
                <a:solidFill>
                  <a:schemeClr val="tx1">
                    <a:lumMod val="75000"/>
                    <a:lumOff val="25000"/>
                  </a:schemeClr>
                </a:solidFill>
                <a:effectLst/>
                <a:latin typeface="Montserrat" pitchFamily="2" charset="0"/>
                <a:ea typeface="Aptos" panose="020B0004020202020204" pitchFamily="34" charset="0"/>
                <a:cs typeface="BrandonGrotesque-Regular"/>
              </a:rPr>
              <a:t>Looking ahead, Sanjay wants to take a deep dive into </a:t>
            </a:r>
            <a:r>
              <a:rPr lang="en-GB" sz="2400" kern="0" dirty="0">
                <a:solidFill>
                  <a:srgbClr val="0066CC"/>
                </a:solidFill>
                <a:effectLst/>
                <a:latin typeface="Montserrat" pitchFamily="2" charset="0"/>
                <a:ea typeface="Aptos" panose="020B0004020202020204" pitchFamily="34" charset="0"/>
                <a:cs typeface="BrandonGrotesque-Regular"/>
              </a:rPr>
              <a:t>physical</a:t>
            </a:r>
            <a:r>
              <a:rPr lang="en-GB" sz="2400" kern="0" dirty="0">
                <a:solidFill>
                  <a:schemeClr val="tx1">
                    <a:lumMod val="75000"/>
                    <a:lumOff val="25000"/>
                  </a:schemeClr>
                </a:solidFill>
                <a:effectLst/>
                <a:latin typeface="Montserrat" pitchFamily="2" charset="0"/>
                <a:ea typeface="Aptos" panose="020B0004020202020204" pitchFamily="34" charset="0"/>
                <a:cs typeface="BrandonGrotesque-Regular"/>
              </a:rPr>
              <a:t> climate risks – a topic with limited research, so far. It is only recently that models and datasets have grown sophisticated enough to perform this research, and he is excited to see what it reveals.</a:t>
            </a:r>
            <a:endParaRPr lang="en-GB" sz="2400" kern="100" dirty="0">
              <a:solidFill>
                <a:schemeClr val="tx1">
                  <a:lumMod val="75000"/>
                  <a:lumOff val="25000"/>
                </a:schemeClr>
              </a:solidFill>
              <a:effectLst/>
              <a:latin typeface="Montserrat" pitchFamily="2" charset="0"/>
              <a:ea typeface="Aptos" panose="020B0004020202020204" pitchFamily="34" charset="0"/>
              <a:cs typeface="Arial" panose="020B0604020202020204" pitchFamily="34" charset="0"/>
            </a:endParaRPr>
          </a:p>
          <a:p>
            <a:pPr>
              <a:lnSpc>
                <a:spcPct val="107000"/>
              </a:lnSpc>
              <a:spcAft>
                <a:spcPts val="800"/>
              </a:spcAft>
            </a:pPr>
            <a:endParaRPr lang="en-GB" sz="1800" kern="100" dirty="0">
              <a:effectLst/>
              <a:latin typeface="Aptos" panose="020B0004020202020204" pitchFamily="34" charset="0"/>
              <a:ea typeface="Aptos" panose="020B0004020202020204" pitchFamily="34" charset="0"/>
              <a:cs typeface="Arial" panose="020B0604020202020204" pitchFamily="34" charset="0"/>
            </a:endParaRPr>
          </a:p>
          <a:p>
            <a:endParaRPr lang="en-GB" dirty="0"/>
          </a:p>
        </p:txBody>
      </p:sp>
      <p:sp>
        <p:nvSpPr>
          <p:cNvPr id="13" name="TextBox 12">
            <a:extLst>
              <a:ext uri="{FF2B5EF4-FFF2-40B4-BE49-F238E27FC236}">
                <a16:creationId xmlns:a16="http://schemas.microsoft.com/office/drawing/2014/main" id="{21F08833-03A9-0915-6867-F3AB7B35109B}"/>
              </a:ext>
            </a:extLst>
          </p:cNvPr>
          <p:cNvSpPr txBox="1"/>
          <p:nvPr/>
        </p:nvSpPr>
        <p:spPr>
          <a:xfrm>
            <a:off x="14277589" y="8098088"/>
            <a:ext cx="3657600" cy="369332"/>
          </a:xfrm>
          <a:prstGeom prst="rect">
            <a:avLst/>
          </a:prstGeom>
          <a:noFill/>
        </p:spPr>
        <p:txBody>
          <a:bodyPr wrap="square">
            <a:spAutoFit/>
          </a:bodyPr>
          <a:lstStyle/>
          <a:p>
            <a:r>
              <a:rPr lang="en-GB" sz="1800" b="0" i="1" u="none" strike="noStrike" baseline="0">
                <a:latin typeface="BrandonGrotesque-RegularItalic"/>
              </a:rPr>
              <a:t>© Lucian Coman/Shutterstock.com</a:t>
            </a:r>
            <a:endParaRPr lang="en-GB"/>
          </a:p>
        </p:txBody>
      </p:sp>
    </p:spTree>
    <p:extLst>
      <p:ext uri="{BB962C8B-B14F-4D97-AF65-F5344CB8AC3E}">
        <p14:creationId xmlns:p14="http://schemas.microsoft.com/office/powerpoint/2010/main" val="3555177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anim calcmode="lin" valueType="num">
                                      <p:cBhvr>
                                        <p:cTn id="8"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fade">
                                      <p:cBhvr>
                                        <p:cTn id="12" dur="1000"/>
                                        <p:tgtEl>
                                          <p:spTgt spid="12">
                                            <p:txEl>
                                              <p:pRg st="1" end="1"/>
                                            </p:txEl>
                                          </p:spTgt>
                                        </p:tgtEl>
                                      </p:cBhvr>
                                    </p:animEffect>
                                    <p:anim calcmode="lin" valueType="num">
                                      <p:cBhvr>
                                        <p:cTn id="13"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animEffect transition="in" filter="fade">
                                      <p:cBhvr>
                                        <p:cTn id="19" dur="1000"/>
                                        <p:tgtEl>
                                          <p:spTgt spid="12">
                                            <p:txEl>
                                              <p:pRg st="3" end="3"/>
                                            </p:txEl>
                                          </p:spTgt>
                                        </p:tgtEl>
                                      </p:cBhvr>
                                    </p:animEffect>
                                    <p:anim calcmode="lin" valueType="num">
                                      <p:cBhvr>
                                        <p:cTn id="20" dur="10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1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A person using a computer&#10;&#10;Description automatically generated">
            <a:extLst>
              <a:ext uri="{FF2B5EF4-FFF2-40B4-BE49-F238E27FC236}">
                <a16:creationId xmlns:a16="http://schemas.microsoft.com/office/drawing/2014/main" id="{BF8000B9-10C2-0E46-584A-B23DB9E3225A}"/>
              </a:ext>
            </a:extLst>
          </p:cNvPr>
          <p:cNvPicPr>
            <a:picLocks noChangeAspect="1"/>
          </p:cNvPicPr>
          <p:nvPr/>
        </p:nvPicPr>
        <p:blipFill rotWithShape="1">
          <a:blip r:embed="rId2">
            <a:extLst>
              <a:ext uri="{28A0092B-C50C-407E-A947-70E740481C1C}">
                <a14:useLocalDpi xmlns:a14="http://schemas.microsoft.com/office/drawing/2010/main" val="0"/>
              </a:ext>
            </a:extLst>
          </a:blip>
          <a:srcRect l="6105" r="15683" b="969"/>
          <a:stretch/>
        </p:blipFill>
        <p:spPr>
          <a:xfrm>
            <a:off x="3030915" y="0"/>
            <a:ext cx="15271284" cy="10287000"/>
          </a:xfrm>
          <a:prstGeom prst="rect">
            <a:avLst/>
          </a:prstGeom>
        </p:spPr>
      </p:pic>
      <p:grpSp>
        <p:nvGrpSpPr>
          <p:cNvPr id="4" name="Group 4"/>
          <p:cNvGrpSpPr/>
          <p:nvPr/>
        </p:nvGrpSpPr>
        <p:grpSpPr>
          <a:xfrm>
            <a:off x="1083284" y="2611456"/>
            <a:ext cx="11227525" cy="6309193"/>
            <a:chOff x="0" y="0"/>
            <a:chExt cx="7846638" cy="4409338"/>
          </a:xfrm>
        </p:grpSpPr>
        <p:sp>
          <p:nvSpPr>
            <p:cNvPr id="5" name="Freeform 5"/>
            <p:cNvSpPr/>
            <p:nvPr/>
          </p:nvSpPr>
          <p:spPr>
            <a:xfrm>
              <a:off x="0" y="0"/>
              <a:ext cx="7846638" cy="4409338"/>
            </a:xfrm>
            <a:custGeom>
              <a:avLst/>
              <a:gdLst/>
              <a:ahLst/>
              <a:cxnLst/>
              <a:rect l="l" t="t" r="r" b="b"/>
              <a:pathLst>
                <a:path w="7846638" h="4409338">
                  <a:moveTo>
                    <a:pt x="7722178" y="4409338"/>
                  </a:moveTo>
                  <a:lnTo>
                    <a:pt x="124460" y="4409338"/>
                  </a:lnTo>
                  <a:cubicBezTo>
                    <a:pt x="55880" y="4409338"/>
                    <a:pt x="0" y="4353458"/>
                    <a:pt x="0" y="4284878"/>
                  </a:cubicBezTo>
                  <a:lnTo>
                    <a:pt x="0" y="124460"/>
                  </a:lnTo>
                  <a:cubicBezTo>
                    <a:pt x="0" y="55880"/>
                    <a:pt x="55880" y="0"/>
                    <a:pt x="124460" y="0"/>
                  </a:cubicBezTo>
                  <a:lnTo>
                    <a:pt x="7722178" y="0"/>
                  </a:lnTo>
                  <a:cubicBezTo>
                    <a:pt x="7790759" y="0"/>
                    <a:pt x="7846638" y="55880"/>
                    <a:pt x="7846638" y="124460"/>
                  </a:cubicBezTo>
                  <a:lnTo>
                    <a:pt x="7846638" y="4284878"/>
                  </a:lnTo>
                  <a:cubicBezTo>
                    <a:pt x="7846638" y="4353458"/>
                    <a:pt x="7790759" y="4409338"/>
                    <a:pt x="7722178" y="4409338"/>
                  </a:cubicBezTo>
                  <a:close/>
                </a:path>
              </a:pathLst>
            </a:custGeom>
            <a:solidFill>
              <a:srgbClr val="145D8D"/>
            </a:solidFill>
          </p:spPr>
          <p:txBody>
            <a:bodyPr/>
            <a:lstStyle/>
            <a:p>
              <a:endParaRPr lang="en-GB"/>
            </a:p>
          </p:txBody>
        </p:sp>
      </p:grpSp>
      <p:grpSp>
        <p:nvGrpSpPr>
          <p:cNvPr id="6" name="Group 6"/>
          <p:cNvGrpSpPr/>
          <p:nvPr/>
        </p:nvGrpSpPr>
        <p:grpSpPr>
          <a:xfrm rot="-5400000">
            <a:off x="10744896" y="2743895"/>
            <a:ext cx="10287000" cy="4799209"/>
            <a:chOff x="-407617" y="24302"/>
            <a:chExt cx="3130550" cy="1460500"/>
          </a:xfrm>
        </p:grpSpPr>
        <p:sp>
          <p:nvSpPr>
            <p:cNvPr id="7" name="Freeform 7"/>
            <p:cNvSpPr/>
            <p:nvPr/>
          </p:nvSpPr>
          <p:spPr>
            <a:xfrm>
              <a:off x="-407617" y="24302"/>
              <a:ext cx="3130550" cy="1460500"/>
            </a:xfrm>
            <a:custGeom>
              <a:avLst/>
              <a:gdLst/>
              <a:ahLst/>
              <a:cxnLst/>
              <a:rect l="l" t="t" r="r" b="b"/>
              <a:pathLst>
                <a:path w="3130550" h="1460500">
                  <a:moveTo>
                    <a:pt x="0" y="1123950"/>
                  </a:moveTo>
                  <a:lnTo>
                    <a:pt x="0" y="1460500"/>
                  </a:lnTo>
                  <a:lnTo>
                    <a:pt x="3130550" y="1460500"/>
                  </a:lnTo>
                  <a:lnTo>
                    <a:pt x="3130550" y="0"/>
                  </a:lnTo>
                  <a:close/>
                </a:path>
              </a:pathLst>
            </a:custGeom>
            <a:solidFill>
              <a:srgbClr val="E7328A"/>
            </a:solidFill>
          </p:spPr>
          <p:txBody>
            <a:bodyPr/>
            <a:lstStyle/>
            <a:p>
              <a:endParaRPr lang="en-GB"/>
            </a:p>
          </p:txBody>
        </p:sp>
      </p:grpSp>
      <p:grpSp>
        <p:nvGrpSpPr>
          <p:cNvPr id="10" name="Group 10"/>
          <p:cNvGrpSpPr/>
          <p:nvPr/>
        </p:nvGrpSpPr>
        <p:grpSpPr>
          <a:xfrm rot="5400000">
            <a:off x="-937583" y="937583"/>
            <a:ext cx="10287000" cy="8411834"/>
            <a:chOff x="0" y="0"/>
            <a:chExt cx="3130550" cy="2559898"/>
          </a:xfrm>
        </p:grpSpPr>
        <p:sp>
          <p:nvSpPr>
            <p:cNvPr id="11" name="Freeform 11"/>
            <p:cNvSpPr/>
            <p:nvPr/>
          </p:nvSpPr>
          <p:spPr>
            <a:xfrm>
              <a:off x="0" y="0"/>
              <a:ext cx="3130550" cy="2559898"/>
            </a:xfrm>
            <a:custGeom>
              <a:avLst/>
              <a:gdLst/>
              <a:ahLst/>
              <a:cxnLst/>
              <a:rect l="l" t="t" r="r" b="b"/>
              <a:pathLst>
                <a:path w="3130550" h="2559898">
                  <a:moveTo>
                    <a:pt x="0" y="1123950"/>
                  </a:moveTo>
                  <a:lnTo>
                    <a:pt x="0" y="2559898"/>
                  </a:lnTo>
                  <a:lnTo>
                    <a:pt x="3130550" y="2559898"/>
                  </a:lnTo>
                  <a:lnTo>
                    <a:pt x="3130550" y="0"/>
                  </a:lnTo>
                  <a:close/>
                </a:path>
              </a:pathLst>
            </a:custGeom>
            <a:solidFill>
              <a:srgbClr val="E7328A"/>
            </a:solidFill>
          </p:spPr>
          <p:txBody>
            <a:bodyPr/>
            <a:lstStyle/>
            <a:p>
              <a:endParaRPr lang="en-GB"/>
            </a:p>
          </p:txBody>
        </p:sp>
      </p:grpSp>
      <p:grpSp>
        <p:nvGrpSpPr>
          <p:cNvPr id="12" name="Group 12"/>
          <p:cNvGrpSpPr/>
          <p:nvPr/>
        </p:nvGrpSpPr>
        <p:grpSpPr>
          <a:xfrm>
            <a:off x="1028700" y="2896956"/>
            <a:ext cx="10918451" cy="5719142"/>
            <a:chOff x="0" y="0"/>
            <a:chExt cx="7630634" cy="3996966"/>
          </a:xfrm>
        </p:grpSpPr>
        <p:sp>
          <p:nvSpPr>
            <p:cNvPr id="13" name="Freeform 13"/>
            <p:cNvSpPr/>
            <p:nvPr/>
          </p:nvSpPr>
          <p:spPr>
            <a:xfrm>
              <a:off x="0" y="0"/>
              <a:ext cx="7630634" cy="3996966"/>
            </a:xfrm>
            <a:custGeom>
              <a:avLst/>
              <a:gdLst/>
              <a:ahLst/>
              <a:cxnLst/>
              <a:rect l="l" t="t" r="r" b="b"/>
              <a:pathLst>
                <a:path w="7630634" h="3996966">
                  <a:moveTo>
                    <a:pt x="7506174" y="3996966"/>
                  </a:moveTo>
                  <a:lnTo>
                    <a:pt x="124460" y="3996966"/>
                  </a:lnTo>
                  <a:cubicBezTo>
                    <a:pt x="55880" y="3996966"/>
                    <a:pt x="0" y="3941087"/>
                    <a:pt x="0" y="3872506"/>
                  </a:cubicBezTo>
                  <a:lnTo>
                    <a:pt x="0" y="124460"/>
                  </a:lnTo>
                  <a:cubicBezTo>
                    <a:pt x="0" y="55880"/>
                    <a:pt x="55880" y="0"/>
                    <a:pt x="124460" y="0"/>
                  </a:cubicBezTo>
                  <a:lnTo>
                    <a:pt x="7506174" y="0"/>
                  </a:lnTo>
                  <a:cubicBezTo>
                    <a:pt x="7574754" y="0"/>
                    <a:pt x="7630634" y="55880"/>
                    <a:pt x="7630634" y="124460"/>
                  </a:cubicBezTo>
                  <a:lnTo>
                    <a:pt x="7630634" y="3872507"/>
                  </a:lnTo>
                  <a:cubicBezTo>
                    <a:pt x="7630634" y="3941087"/>
                    <a:pt x="7574754" y="3996966"/>
                    <a:pt x="7506174" y="3996966"/>
                  </a:cubicBezTo>
                  <a:close/>
                </a:path>
              </a:pathLst>
            </a:custGeom>
            <a:solidFill>
              <a:srgbClr val="FFFFFF"/>
            </a:solidFill>
          </p:spPr>
          <p:txBody>
            <a:bodyPr/>
            <a:lstStyle/>
            <a:p>
              <a:endParaRPr lang="en-GB"/>
            </a:p>
          </p:txBody>
        </p:sp>
      </p:grpSp>
      <p:pic>
        <p:nvPicPr>
          <p:cNvPr id="14" name="Picture 14"/>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3953747" y="621291"/>
            <a:ext cx="699726" cy="814819"/>
          </a:xfrm>
          <a:prstGeom prst="rect">
            <a:avLst/>
          </a:prstGeom>
        </p:spPr>
      </p:pic>
      <p:grpSp>
        <p:nvGrpSpPr>
          <p:cNvPr id="15" name="Group 15"/>
          <p:cNvGrpSpPr/>
          <p:nvPr/>
        </p:nvGrpSpPr>
        <p:grpSpPr>
          <a:xfrm rot="5400000">
            <a:off x="3597358" y="-2845860"/>
            <a:ext cx="1480331" cy="8675048"/>
            <a:chOff x="0" y="0"/>
            <a:chExt cx="3130550" cy="18248691"/>
          </a:xfrm>
        </p:grpSpPr>
        <p:sp>
          <p:nvSpPr>
            <p:cNvPr id="16" name="Freeform 16"/>
            <p:cNvSpPr/>
            <p:nvPr/>
          </p:nvSpPr>
          <p:spPr>
            <a:xfrm>
              <a:off x="0" y="0"/>
              <a:ext cx="3130550" cy="18248691"/>
            </a:xfrm>
            <a:custGeom>
              <a:avLst/>
              <a:gdLst/>
              <a:ahLst/>
              <a:cxnLst/>
              <a:rect l="l" t="t" r="r" b="b"/>
              <a:pathLst>
                <a:path w="3130550" h="18248691">
                  <a:moveTo>
                    <a:pt x="0" y="1123950"/>
                  </a:moveTo>
                  <a:lnTo>
                    <a:pt x="0" y="18248691"/>
                  </a:lnTo>
                  <a:lnTo>
                    <a:pt x="3130550" y="18248691"/>
                  </a:lnTo>
                  <a:lnTo>
                    <a:pt x="3130550" y="0"/>
                  </a:lnTo>
                  <a:close/>
                </a:path>
              </a:pathLst>
            </a:custGeom>
            <a:solidFill>
              <a:srgbClr val="B76CA9"/>
            </a:solidFill>
          </p:spPr>
          <p:txBody>
            <a:bodyPr/>
            <a:lstStyle/>
            <a:p>
              <a:endParaRPr lang="en-GB"/>
            </a:p>
          </p:txBody>
        </p:sp>
      </p:grpSp>
      <p:grpSp>
        <p:nvGrpSpPr>
          <p:cNvPr id="17" name="Group 17"/>
          <p:cNvGrpSpPr/>
          <p:nvPr/>
        </p:nvGrpSpPr>
        <p:grpSpPr>
          <a:xfrm>
            <a:off x="1336163" y="3201506"/>
            <a:ext cx="10313826" cy="5185288"/>
            <a:chOff x="0" y="0"/>
            <a:chExt cx="7208077" cy="3623869"/>
          </a:xfrm>
        </p:grpSpPr>
        <p:sp>
          <p:nvSpPr>
            <p:cNvPr id="18" name="Freeform 18"/>
            <p:cNvSpPr/>
            <p:nvPr/>
          </p:nvSpPr>
          <p:spPr>
            <a:xfrm>
              <a:off x="0" y="0"/>
              <a:ext cx="7208077" cy="3623869"/>
            </a:xfrm>
            <a:custGeom>
              <a:avLst/>
              <a:gdLst/>
              <a:ahLst/>
              <a:cxnLst/>
              <a:rect l="l" t="t" r="r" b="b"/>
              <a:pathLst>
                <a:path w="7208077" h="3623869">
                  <a:moveTo>
                    <a:pt x="7083616" y="3623869"/>
                  </a:moveTo>
                  <a:lnTo>
                    <a:pt x="124460" y="3623869"/>
                  </a:lnTo>
                  <a:cubicBezTo>
                    <a:pt x="55880" y="3623869"/>
                    <a:pt x="0" y="3567988"/>
                    <a:pt x="0" y="3499408"/>
                  </a:cubicBezTo>
                  <a:lnTo>
                    <a:pt x="0" y="124460"/>
                  </a:lnTo>
                  <a:cubicBezTo>
                    <a:pt x="0" y="55880"/>
                    <a:pt x="55880" y="0"/>
                    <a:pt x="124460" y="0"/>
                  </a:cubicBezTo>
                  <a:lnTo>
                    <a:pt x="7083617" y="0"/>
                  </a:lnTo>
                  <a:cubicBezTo>
                    <a:pt x="7152197" y="0"/>
                    <a:pt x="7208077" y="55880"/>
                    <a:pt x="7208077" y="124460"/>
                  </a:cubicBezTo>
                  <a:lnTo>
                    <a:pt x="7208077" y="3499408"/>
                  </a:lnTo>
                  <a:cubicBezTo>
                    <a:pt x="7208077" y="3567989"/>
                    <a:pt x="7152197" y="3623869"/>
                    <a:pt x="7083617" y="3623869"/>
                  </a:cubicBezTo>
                  <a:close/>
                </a:path>
              </a:pathLst>
            </a:custGeom>
            <a:solidFill>
              <a:srgbClr val="F1F1F1"/>
            </a:solidFill>
          </p:spPr>
          <p:txBody>
            <a:bodyPr/>
            <a:lstStyle/>
            <a:p>
              <a:endParaRPr lang="en-GB"/>
            </a:p>
          </p:txBody>
        </p:sp>
      </p:grpSp>
      <p:sp>
        <p:nvSpPr>
          <p:cNvPr id="19" name="TextBox 19"/>
          <p:cNvSpPr txBox="1"/>
          <p:nvPr/>
        </p:nvSpPr>
        <p:spPr>
          <a:xfrm>
            <a:off x="1028700" y="1033538"/>
            <a:ext cx="6844089" cy="870431"/>
          </a:xfrm>
          <a:prstGeom prst="rect">
            <a:avLst/>
          </a:prstGeom>
        </p:spPr>
        <p:txBody>
          <a:bodyPr lIns="0" tIns="0" rIns="0" bIns="0" rtlCol="0" anchor="t">
            <a:spAutoFit/>
          </a:bodyPr>
          <a:lstStyle/>
          <a:p>
            <a:pPr>
              <a:lnSpc>
                <a:spcPts val="7589"/>
              </a:lnSpc>
            </a:pPr>
            <a:r>
              <a:rPr lang="en-US" sz="4400">
                <a:solidFill>
                  <a:srgbClr val="FFFFFF"/>
                </a:solidFill>
                <a:latin typeface="Montserrat" pitchFamily="2" charset="0"/>
              </a:rPr>
              <a:t>Talking points</a:t>
            </a:r>
          </a:p>
        </p:txBody>
      </p:sp>
      <p:sp>
        <p:nvSpPr>
          <p:cNvPr id="20" name="TextBox 20"/>
          <p:cNvSpPr txBox="1"/>
          <p:nvPr/>
        </p:nvSpPr>
        <p:spPr>
          <a:xfrm>
            <a:off x="1028700" y="9315775"/>
            <a:ext cx="4979916" cy="284693"/>
          </a:xfrm>
          <a:prstGeom prst="rect">
            <a:avLst/>
          </a:prstGeom>
        </p:spPr>
        <p:txBody>
          <a:bodyPr lIns="0" tIns="0" rIns="0" bIns="0" rtlCol="0" anchor="t">
            <a:spAutoFit/>
          </a:bodyPr>
          <a:lstStyle/>
          <a:p>
            <a:pPr>
              <a:lnSpc>
                <a:spcPts val="2380"/>
              </a:lnSpc>
            </a:pPr>
            <a:r>
              <a:rPr lang="en-US" sz="1700">
                <a:solidFill>
                  <a:srgbClr val="FFFFFF"/>
                </a:solidFill>
                <a:latin typeface="Montserrat Semi-Bold"/>
              </a:rPr>
              <a:t>08       </a:t>
            </a:r>
            <a:r>
              <a:rPr lang="en-US" sz="1700">
                <a:solidFill>
                  <a:srgbClr val="FFFFFF"/>
                </a:solidFill>
                <a:latin typeface="Montserrat Semi-Bold Bold"/>
              </a:rPr>
              <a:t>futurumcareers.com</a:t>
            </a:r>
          </a:p>
        </p:txBody>
      </p:sp>
      <p:sp>
        <p:nvSpPr>
          <p:cNvPr id="21" name="TextBox 21"/>
          <p:cNvSpPr txBox="1"/>
          <p:nvPr/>
        </p:nvSpPr>
        <p:spPr>
          <a:xfrm>
            <a:off x="1523999" y="3516329"/>
            <a:ext cx="10125989" cy="4462760"/>
          </a:xfrm>
          <a:prstGeom prst="rect">
            <a:avLst/>
          </a:prstGeom>
        </p:spPr>
        <p:txBody>
          <a:bodyPr wrap="square" lIns="0" tIns="0" rIns="0" bIns="0" rtlCol="0" anchor="t">
            <a:spAutoFit/>
          </a:bodyPr>
          <a:lstStyle/>
          <a:p>
            <a:pPr marL="457200" indent="-457200" algn="l">
              <a:lnSpc>
                <a:spcPts val="2940"/>
              </a:lnSpc>
              <a:buFont typeface="+mj-lt"/>
              <a:buAutoNum type="arabicPeriod"/>
            </a:pPr>
            <a:r>
              <a:rPr lang="en-US" sz="2600">
                <a:solidFill>
                  <a:srgbClr val="474B4F"/>
                </a:solidFill>
                <a:latin typeface="Montserrat" pitchFamily="2" charset="0"/>
              </a:rPr>
              <a:t>What are physical climate risks?</a:t>
            </a:r>
          </a:p>
          <a:p>
            <a:pPr marL="457200" indent="-457200" algn="l">
              <a:lnSpc>
                <a:spcPts val="2940"/>
              </a:lnSpc>
              <a:buFont typeface="+mj-lt"/>
              <a:buAutoNum type="arabicPeriod"/>
            </a:pPr>
            <a:endParaRPr lang="en-US" sz="2600">
              <a:solidFill>
                <a:srgbClr val="474B4F"/>
              </a:solidFill>
              <a:latin typeface="Montserrat" pitchFamily="2" charset="0"/>
            </a:endParaRPr>
          </a:p>
          <a:p>
            <a:pPr marL="457200" indent="-457200" algn="l">
              <a:lnSpc>
                <a:spcPts val="2940"/>
              </a:lnSpc>
              <a:buFont typeface="+mj-lt"/>
              <a:buAutoNum type="arabicPeriod"/>
            </a:pPr>
            <a:r>
              <a:rPr lang="en-US" sz="2600">
                <a:solidFill>
                  <a:srgbClr val="474B4F"/>
                </a:solidFill>
                <a:latin typeface="Montserrat" pitchFamily="2" charset="0"/>
              </a:rPr>
              <a:t>What are transition risks?</a:t>
            </a:r>
          </a:p>
          <a:p>
            <a:pPr marL="457200" indent="-457200" algn="l">
              <a:lnSpc>
                <a:spcPts val="2940"/>
              </a:lnSpc>
              <a:buFont typeface="+mj-lt"/>
              <a:buAutoNum type="arabicPeriod"/>
            </a:pPr>
            <a:endParaRPr lang="en-US" sz="2600">
              <a:solidFill>
                <a:srgbClr val="474B4F"/>
              </a:solidFill>
              <a:latin typeface="Montserrat" pitchFamily="2" charset="0"/>
            </a:endParaRPr>
          </a:p>
          <a:p>
            <a:pPr marL="457200" indent="-457200" algn="l">
              <a:lnSpc>
                <a:spcPts val="2940"/>
              </a:lnSpc>
              <a:buFont typeface="+mj-lt"/>
              <a:buAutoNum type="arabicPeriod"/>
            </a:pPr>
            <a:r>
              <a:rPr lang="en-US" sz="2600">
                <a:solidFill>
                  <a:srgbClr val="474B4F"/>
                </a:solidFill>
                <a:latin typeface="Montserrat" pitchFamily="2" charset="0"/>
              </a:rPr>
              <a:t>Why is it important that businesses listen to their investors?</a:t>
            </a:r>
          </a:p>
          <a:p>
            <a:pPr marL="457200" indent="-457200" algn="l">
              <a:lnSpc>
                <a:spcPts val="2940"/>
              </a:lnSpc>
              <a:buFont typeface="+mj-lt"/>
              <a:buAutoNum type="arabicPeriod"/>
            </a:pPr>
            <a:endParaRPr lang="en-US" sz="2600">
              <a:solidFill>
                <a:srgbClr val="474B4F"/>
              </a:solidFill>
              <a:latin typeface="Montserrat" pitchFamily="2" charset="0"/>
            </a:endParaRPr>
          </a:p>
          <a:p>
            <a:pPr marL="457200" indent="-457200" algn="l">
              <a:lnSpc>
                <a:spcPts val="2940"/>
              </a:lnSpc>
              <a:buFont typeface="+mj-lt"/>
              <a:buAutoNum type="arabicPeriod"/>
            </a:pPr>
            <a:r>
              <a:rPr lang="en-US" sz="2600">
                <a:solidFill>
                  <a:srgbClr val="474B4F"/>
                </a:solidFill>
                <a:latin typeface="Montserrat" pitchFamily="2" charset="0"/>
              </a:rPr>
              <a:t>Why are investors interested in climate risks?</a:t>
            </a:r>
          </a:p>
          <a:p>
            <a:pPr marL="457200" indent="-457200" algn="l">
              <a:lnSpc>
                <a:spcPts val="2940"/>
              </a:lnSpc>
              <a:buFont typeface="+mj-lt"/>
              <a:buAutoNum type="arabicPeriod"/>
            </a:pPr>
            <a:endParaRPr lang="en-US" sz="2600">
              <a:solidFill>
                <a:srgbClr val="474B4F"/>
              </a:solidFill>
              <a:latin typeface="Montserrat" pitchFamily="2" charset="0"/>
            </a:endParaRPr>
          </a:p>
          <a:p>
            <a:pPr marL="457200" indent="-457200" algn="l">
              <a:lnSpc>
                <a:spcPts val="2940"/>
              </a:lnSpc>
              <a:buFont typeface="+mj-lt"/>
              <a:buAutoNum type="arabicPeriod"/>
            </a:pPr>
            <a:r>
              <a:rPr lang="en-US" sz="2600">
                <a:solidFill>
                  <a:srgbClr val="474B4F"/>
                </a:solidFill>
                <a:latin typeface="Montserrat" pitchFamily="2" charset="0"/>
              </a:rPr>
              <a:t>What is climate disclosure?</a:t>
            </a:r>
          </a:p>
          <a:p>
            <a:pPr marL="457200" indent="-457200" algn="l">
              <a:lnSpc>
                <a:spcPts val="2940"/>
              </a:lnSpc>
              <a:buFont typeface="+mj-lt"/>
              <a:buAutoNum type="arabicPeriod"/>
            </a:pPr>
            <a:endParaRPr lang="en-US" sz="2600">
              <a:solidFill>
                <a:srgbClr val="474B4F"/>
              </a:solidFill>
              <a:latin typeface="Montserrat" pitchFamily="2" charset="0"/>
            </a:endParaRPr>
          </a:p>
          <a:p>
            <a:pPr marL="457200" indent="-457200" algn="l">
              <a:lnSpc>
                <a:spcPts val="2940"/>
              </a:lnSpc>
              <a:buFont typeface="+mj-lt"/>
              <a:buAutoNum type="arabicPeriod"/>
            </a:pPr>
            <a:r>
              <a:rPr lang="en-US" sz="2600">
                <a:solidFill>
                  <a:srgbClr val="474B4F"/>
                </a:solidFill>
                <a:latin typeface="Montserrat" pitchFamily="2" charset="0"/>
              </a:rPr>
              <a:t>What motivates companies to make climate disclosures?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fade">
                                      <p:cBhvr>
                                        <p:cTn id="7" dur="1000"/>
                                        <p:tgtEl>
                                          <p:spTgt spid="21">
                                            <p:txEl>
                                              <p:pRg st="0" end="0"/>
                                            </p:txEl>
                                          </p:spTgt>
                                        </p:tgtEl>
                                      </p:cBhvr>
                                    </p:animEffect>
                                    <p:anim calcmode="lin" valueType="num">
                                      <p:cBhvr>
                                        <p:cTn id="8"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1">
                                            <p:txEl>
                                              <p:pRg st="2" end="2"/>
                                            </p:txEl>
                                          </p:spTgt>
                                        </p:tgtEl>
                                        <p:attrNameLst>
                                          <p:attrName>style.visibility</p:attrName>
                                        </p:attrNameLst>
                                      </p:cBhvr>
                                      <p:to>
                                        <p:strVal val="visible"/>
                                      </p:to>
                                    </p:set>
                                    <p:animEffect transition="in" filter="fade">
                                      <p:cBhvr>
                                        <p:cTn id="14" dur="1000"/>
                                        <p:tgtEl>
                                          <p:spTgt spid="21">
                                            <p:txEl>
                                              <p:pRg st="2" end="2"/>
                                            </p:txEl>
                                          </p:spTgt>
                                        </p:tgtEl>
                                      </p:cBhvr>
                                    </p:animEffect>
                                    <p:anim calcmode="lin" valueType="num">
                                      <p:cBhvr>
                                        <p:cTn id="15"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1">
                                            <p:txEl>
                                              <p:pRg st="4" end="4"/>
                                            </p:txEl>
                                          </p:spTgt>
                                        </p:tgtEl>
                                        <p:attrNameLst>
                                          <p:attrName>style.visibility</p:attrName>
                                        </p:attrNameLst>
                                      </p:cBhvr>
                                      <p:to>
                                        <p:strVal val="visible"/>
                                      </p:to>
                                    </p:set>
                                    <p:animEffect transition="in" filter="fade">
                                      <p:cBhvr>
                                        <p:cTn id="21" dur="1000"/>
                                        <p:tgtEl>
                                          <p:spTgt spid="21">
                                            <p:txEl>
                                              <p:pRg st="4" end="4"/>
                                            </p:txEl>
                                          </p:spTgt>
                                        </p:tgtEl>
                                      </p:cBhvr>
                                    </p:animEffect>
                                    <p:anim calcmode="lin" valueType="num">
                                      <p:cBhvr>
                                        <p:cTn id="22"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1">
                                            <p:txEl>
                                              <p:pRg st="6" end="6"/>
                                            </p:txEl>
                                          </p:spTgt>
                                        </p:tgtEl>
                                        <p:attrNameLst>
                                          <p:attrName>style.visibility</p:attrName>
                                        </p:attrNameLst>
                                      </p:cBhvr>
                                      <p:to>
                                        <p:strVal val="visible"/>
                                      </p:to>
                                    </p:set>
                                    <p:animEffect transition="in" filter="fade">
                                      <p:cBhvr>
                                        <p:cTn id="28" dur="1000"/>
                                        <p:tgtEl>
                                          <p:spTgt spid="21">
                                            <p:txEl>
                                              <p:pRg st="6" end="6"/>
                                            </p:txEl>
                                          </p:spTgt>
                                        </p:tgtEl>
                                      </p:cBhvr>
                                    </p:animEffect>
                                    <p:anim calcmode="lin" valueType="num">
                                      <p:cBhvr>
                                        <p:cTn id="29" dur="1000" fill="hold"/>
                                        <p:tgtEl>
                                          <p:spTgt spid="21">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21">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1">
                                            <p:txEl>
                                              <p:pRg st="8" end="8"/>
                                            </p:txEl>
                                          </p:spTgt>
                                        </p:tgtEl>
                                        <p:attrNameLst>
                                          <p:attrName>style.visibility</p:attrName>
                                        </p:attrNameLst>
                                      </p:cBhvr>
                                      <p:to>
                                        <p:strVal val="visible"/>
                                      </p:to>
                                    </p:set>
                                    <p:animEffect transition="in" filter="fade">
                                      <p:cBhvr>
                                        <p:cTn id="35" dur="1000"/>
                                        <p:tgtEl>
                                          <p:spTgt spid="21">
                                            <p:txEl>
                                              <p:pRg st="8" end="8"/>
                                            </p:txEl>
                                          </p:spTgt>
                                        </p:tgtEl>
                                      </p:cBhvr>
                                    </p:animEffect>
                                    <p:anim calcmode="lin" valueType="num">
                                      <p:cBhvr>
                                        <p:cTn id="36" dur="1000" fill="hold"/>
                                        <p:tgtEl>
                                          <p:spTgt spid="21">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21">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1">
                                            <p:txEl>
                                              <p:pRg st="10" end="10"/>
                                            </p:txEl>
                                          </p:spTgt>
                                        </p:tgtEl>
                                        <p:attrNameLst>
                                          <p:attrName>style.visibility</p:attrName>
                                        </p:attrNameLst>
                                      </p:cBhvr>
                                      <p:to>
                                        <p:strVal val="visible"/>
                                      </p:to>
                                    </p:set>
                                    <p:animEffect transition="in" filter="fade">
                                      <p:cBhvr>
                                        <p:cTn id="42" dur="1000"/>
                                        <p:tgtEl>
                                          <p:spTgt spid="21">
                                            <p:txEl>
                                              <p:pRg st="10" end="10"/>
                                            </p:txEl>
                                          </p:spTgt>
                                        </p:tgtEl>
                                      </p:cBhvr>
                                    </p:animEffect>
                                    <p:anim calcmode="lin" valueType="num">
                                      <p:cBhvr>
                                        <p:cTn id="43" dur="1000" fill="hold"/>
                                        <p:tgtEl>
                                          <p:spTgt spid="21">
                                            <p:txEl>
                                              <p:pRg st="10" end="1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person using a stylus on a computer&#10;&#10;Description automatically generated">
            <a:extLst>
              <a:ext uri="{FF2B5EF4-FFF2-40B4-BE49-F238E27FC236}">
                <a16:creationId xmlns:a16="http://schemas.microsoft.com/office/drawing/2014/main" id="{363BC3DA-99DC-6014-E0C7-EFEEA0E09104}"/>
              </a:ext>
            </a:extLst>
          </p:cNvPr>
          <p:cNvPicPr>
            <a:picLocks noChangeAspect="1"/>
          </p:cNvPicPr>
          <p:nvPr/>
        </p:nvPicPr>
        <p:blipFill rotWithShape="1">
          <a:blip r:embed="rId3">
            <a:extLst>
              <a:ext uri="{28A0092B-C50C-407E-A947-70E740481C1C}">
                <a14:useLocalDpi xmlns:a14="http://schemas.microsoft.com/office/drawing/2010/main" val="0"/>
              </a:ext>
            </a:extLst>
          </a:blip>
          <a:srcRect r="11250"/>
          <a:stretch/>
        </p:blipFill>
        <p:spPr>
          <a:xfrm>
            <a:off x="2057400" y="-1"/>
            <a:ext cx="16230600" cy="10287001"/>
          </a:xfrm>
          <a:prstGeom prst="rect">
            <a:avLst/>
          </a:prstGeom>
        </p:spPr>
      </p:pic>
      <p:grpSp>
        <p:nvGrpSpPr>
          <p:cNvPr id="7" name="Group 7"/>
          <p:cNvGrpSpPr/>
          <p:nvPr/>
        </p:nvGrpSpPr>
        <p:grpSpPr>
          <a:xfrm rot="5400000">
            <a:off x="3295650" y="-2266950"/>
            <a:ext cx="9258300" cy="15849600"/>
            <a:chOff x="0" y="0"/>
            <a:chExt cx="3130550" cy="3989417"/>
          </a:xfrm>
        </p:grpSpPr>
        <p:sp>
          <p:nvSpPr>
            <p:cNvPr id="8" name="Freeform 8"/>
            <p:cNvSpPr/>
            <p:nvPr/>
          </p:nvSpPr>
          <p:spPr>
            <a:xfrm>
              <a:off x="0" y="0"/>
              <a:ext cx="3130550" cy="3989417"/>
            </a:xfrm>
            <a:custGeom>
              <a:avLst/>
              <a:gdLst/>
              <a:ahLst/>
              <a:cxnLst/>
              <a:rect l="l" t="t" r="r" b="b"/>
              <a:pathLst>
                <a:path w="3130550" h="3989417">
                  <a:moveTo>
                    <a:pt x="0" y="1123950"/>
                  </a:moveTo>
                  <a:lnTo>
                    <a:pt x="0" y="3989417"/>
                  </a:lnTo>
                  <a:lnTo>
                    <a:pt x="3130550" y="3989417"/>
                  </a:lnTo>
                  <a:lnTo>
                    <a:pt x="3130550" y="0"/>
                  </a:lnTo>
                  <a:close/>
                </a:path>
              </a:pathLst>
            </a:custGeom>
            <a:solidFill>
              <a:srgbClr val="145D8D"/>
            </a:solidFill>
          </p:spPr>
          <p:txBody>
            <a:bodyPr/>
            <a:lstStyle/>
            <a:p>
              <a:endParaRPr lang="en-GB"/>
            </a:p>
          </p:txBody>
        </p:sp>
      </p:grpSp>
      <p:grpSp>
        <p:nvGrpSpPr>
          <p:cNvPr id="9" name="Group 9"/>
          <p:cNvGrpSpPr/>
          <p:nvPr/>
        </p:nvGrpSpPr>
        <p:grpSpPr>
          <a:xfrm rot="5400000">
            <a:off x="2628901" y="-2628901"/>
            <a:ext cx="10287000" cy="15544801"/>
            <a:chOff x="0" y="0"/>
            <a:chExt cx="3130550" cy="3511380"/>
          </a:xfrm>
          <a:solidFill>
            <a:srgbClr val="FF99CC"/>
          </a:solidFill>
        </p:grpSpPr>
        <p:sp>
          <p:nvSpPr>
            <p:cNvPr id="10" name="Freeform 10"/>
            <p:cNvSpPr/>
            <p:nvPr/>
          </p:nvSpPr>
          <p:spPr>
            <a:xfrm>
              <a:off x="0" y="0"/>
              <a:ext cx="3130550" cy="3511380"/>
            </a:xfrm>
            <a:custGeom>
              <a:avLst/>
              <a:gdLst/>
              <a:ahLst/>
              <a:cxnLst/>
              <a:rect l="l" t="t" r="r" b="b"/>
              <a:pathLst>
                <a:path w="3130550" h="3511380">
                  <a:moveTo>
                    <a:pt x="0" y="1123950"/>
                  </a:moveTo>
                  <a:lnTo>
                    <a:pt x="0" y="3511380"/>
                  </a:lnTo>
                  <a:lnTo>
                    <a:pt x="3130550" y="3511380"/>
                  </a:lnTo>
                  <a:lnTo>
                    <a:pt x="3130550" y="0"/>
                  </a:lnTo>
                  <a:close/>
                </a:path>
              </a:pathLst>
            </a:custGeom>
            <a:grpFill/>
          </p:spPr>
          <p:txBody>
            <a:bodyPr/>
            <a:lstStyle/>
            <a:p>
              <a:endParaRPr lang="en-GB"/>
            </a:p>
          </p:txBody>
        </p:sp>
      </p:grpSp>
      <p:sp>
        <p:nvSpPr>
          <p:cNvPr id="11" name="TextBox 11"/>
          <p:cNvSpPr txBox="1"/>
          <p:nvPr/>
        </p:nvSpPr>
        <p:spPr>
          <a:xfrm>
            <a:off x="698090" y="2225118"/>
            <a:ext cx="11036710" cy="7017306"/>
          </a:xfrm>
          <a:prstGeom prst="rect">
            <a:avLst/>
          </a:prstGeom>
        </p:spPr>
        <p:txBody>
          <a:bodyPr wrap="square" lIns="0" tIns="0" rIns="0" bIns="0" rtlCol="0" anchor="t">
            <a:spAutoFit/>
          </a:bodyPr>
          <a:lstStyle/>
          <a:p>
            <a:r>
              <a:rPr lang="en-GB" sz="2400" b="1" kern="0" dirty="0">
                <a:solidFill>
                  <a:schemeClr val="tx1">
                    <a:lumMod val="75000"/>
                    <a:lumOff val="25000"/>
                  </a:schemeClr>
                </a:solidFill>
                <a:effectLst/>
                <a:latin typeface="Montserrat" pitchFamily="2" charset="0"/>
                <a:ea typeface="Aptos" panose="020B0004020202020204" pitchFamily="34" charset="0"/>
                <a:cs typeface="Montserrat-Black"/>
              </a:rPr>
              <a:t>A</a:t>
            </a:r>
            <a:r>
              <a:rPr lang="en-GB" sz="2400" b="1" kern="0" dirty="0">
                <a:solidFill>
                  <a:schemeClr val="tx1">
                    <a:lumMod val="75000"/>
                    <a:lumOff val="25000"/>
                  </a:schemeClr>
                </a:solidFill>
                <a:effectLst/>
                <a:latin typeface="Montserrat" pitchFamily="2" charset="0"/>
                <a:ea typeface="Aptos" panose="020B0004020202020204" pitchFamily="34" charset="0"/>
                <a:cs typeface="BrandonGrotesque-Regular"/>
              </a:rPr>
              <a:t>ccounting</a:t>
            </a:r>
            <a:r>
              <a:rPr lang="en-GB" sz="2400" kern="0" dirty="0">
                <a:solidFill>
                  <a:schemeClr val="tx1">
                    <a:lumMod val="75000"/>
                    <a:lumOff val="25000"/>
                  </a:schemeClr>
                </a:solidFill>
                <a:effectLst/>
                <a:latin typeface="Montserrat" pitchFamily="2" charset="0"/>
                <a:ea typeface="Aptos" panose="020B0004020202020204" pitchFamily="34" charset="0"/>
                <a:cs typeface="BrandonGrotesque-Regular"/>
              </a:rPr>
              <a:t> involves the recording and organisation of business’ financial transactions. </a:t>
            </a:r>
          </a:p>
          <a:p>
            <a:endParaRPr lang="en-GB" sz="2400" kern="0" dirty="0">
              <a:solidFill>
                <a:schemeClr val="tx1">
                  <a:lumMod val="75000"/>
                  <a:lumOff val="25000"/>
                </a:schemeClr>
              </a:solidFill>
              <a:latin typeface="Montserrat" pitchFamily="2" charset="0"/>
              <a:ea typeface="Aptos" panose="020B0004020202020204" pitchFamily="34" charset="0"/>
              <a:cs typeface="BrandonGrotesque-Regular"/>
            </a:endParaRPr>
          </a:p>
          <a:p>
            <a:r>
              <a:rPr lang="en-GB" sz="2400" b="1" kern="0" dirty="0">
                <a:solidFill>
                  <a:schemeClr val="tx1">
                    <a:lumMod val="75000"/>
                    <a:lumOff val="25000"/>
                  </a:schemeClr>
                </a:solidFill>
                <a:effectLst/>
                <a:latin typeface="Montserrat" pitchFamily="2" charset="0"/>
                <a:ea typeface="Aptos" panose="020B0004020202020204" pitchFamily="34" charset="0"/>
                <a:cs typeface="BrandonGrotesque-Regular"/>
              </a:rPr>
              <a:t>Accounting research </a:t>
            </a:r>
            <a:r>
              <a:rPr lang="en-GB" sz="2400" kern="0" dirty="0">
                <a:solidFill>
                  <a:schemeClr val="tx1">
                    <a:lumMod val="75000"/>
                    <a:lumOff val="25000"/>
                  </a:schemeClr>
                </a:solidFill>
                <a:effectLst/>
                <a:latin typeface="Montserrat" pitchFamily="2" charset="0"/>
                <a:ea typeface="Aptos" panose="020B0004020202020204" pitchFamily="34" charset="0"/>
                <a:cs typeface="BrandonGrotesque-Regular"/>
              </a:rPr>
              <a:t>examines these practices and how they affect the wider world. </a:t>
            </a:r>
          </a:p>
          <a:p>
            <a:endParaRPr lang="en-GB" sz="2400" kern="0" dirty="0">
              <a:solidFill>
                <a:schemeClr val="tx1">
                  <a:lumMod val="75000"/>
                  <a:lumOff val="25000"/>
                </a:schemeClr>
              </a:solidFill>
              <a:latin typeface="Montserrat" pitchFamily="2" charset="0"/>
              <a:ea typeface="Aptos" panose="020B0004020202020204" pitchFamily="34" charset="0"/>
              <a:cs typeface="BrandonGrotesque-Regular"/>
            </a:endParaRPr>
          </a:p>
          <a:p>
            <a:r>
              <a:rPr lang="en-GB" sz="2400" kern="0" dirty="0">
                <a:solidFill>
                  <a:schemeClr val="tx1">
                    <a:lumMod val="75000"/>
                    <a:lumOff val="25000"/>
                  </a:schemeClr>
                </a:solidFill>
                <a:effectLst/>
                <a:latin typeface="Montserrat" pitchFamily="2" charset="0"/>
                <a:ea typeface="Aptos" panose="020B0004020202020204" pitchFamily="34" charset="0"/>
                <a:cs typeface="BrandonGrotesque-Regular"/>
              </a:rPr>
              <a:t>Sanjay’s work involves examining businesses’ accounting practices and how these relate to business </a:t>
            </a:r>
            <a:r>
              <a:rPr lang="en-GB" sz="2400" kern="0" dirty="0">
                <a:solidFill>
                  <a:srgbClr val="0066CC"/>
                </a:solidFill>
                <a:effectLst/>
                <a:latin typeface="Montserrat" pitchFamily="2" charset="0"/>
                <a:ea typeface="Aptos" panose="020B0004020202020204" pitchFamily="34" charset="0"/>
                <a:cs typeface="BrandonGrotesque-Regular"/>
              </a:rPr>
              <a:t>behaviour</a:t>
            </a:r>
            <a:r>
              <a:rPr lang="en-GB" sz="2400" kern="0" dirty="0">
                <a:solidFill>
                  <a:schemeClr val="tx1">
                    <a:lumMod val="75000"/>
                    <a:lumOff val="25000"/>
                  </a:schemeClr>
                </a:solidFill>
                <a:effectLst/>
                <a:latin typeface="Montserrat" pitchFamily="2" charset="0"/>
                <a:ea typeface="Aptos" panose="020B0004020202020204" pitchFamily="34" charset="0"/>
                <a:cs typeface="BrandonGrotesque-Regular"/>
              </a:rPr>
              <a:t>, </a:t>
            </a:r>
            <a:r>
              <a:rPr lang="en-GB" sz="2400" kern="0" dirty="0">
                <a:solidFill>
                  <a:srgbClr val="0066CC"/>
                </a:solidFill>
                <a:effectLst/>
                <a:latin typeface="Montserrat" pitchFamily="2" charset="0"/>
                <a:ea typeface="Aptos" panose="020B0004020202020204" pitchFamily="34" charset="0"/>
                <a:cs typeface="BrandonGrotesque-Regular"/>
              </a:rPr>
              <a:t>policy</a:t>
            </a:r>
            <a:r>
              <a:rPr lang="en-GB" sz="2400" kern="0" dirty="0">
                <a:solidFill>
                  <a:schemeClr val="tx1">
                    <a:lumMod val="75000"/>
                    <a:lumOff val="25000"/>
                  </a:schemeClr>
                </a:solidFill>
                <a:effectLst/>
                <a:latin typeface="Montserrat" pitchFamily="2" charset="0"/>
                <a:ea typeface="Aptos" panose="020B0004020202020204" pitchFamily="34" charset="0"/>
                <a:cs typeface="BrandonGrotesque-Regular"/>
              </a:rPr>
              <a:t>, </a:t>
            </a:r>
            <a:r>
              <a:rPr lang="en-GB" sz="2400" kern="0" dirty="0">
                <a:solidFill>
                  <a:srgbClr val="0066CC"/>
                </a:solidFill>
                <a:effectLst/>
                <a:latin typeface="Montserrat" pitchFamily="2" charset="0"/>
                <a:ea typeface="Aptos" panose="020B0004020202020204" pitchFamily="34" charset="0"/>
                <a:cs typeface="BrandonGrotesque-Regular"/>
              </a:rPr>
              <a:t>regulation</a:t>
            </a:r>
            <a:r>
              <a:rPr lang="en-GB" sz="2400" kern="0" dirty="0">
                <a:solidFill>
                  <a:schemeClr val="tx1">
                    <a:lumMod val="75000"/>
                    <a:lumOff val="25000"/>
                  </a:schemeClr>
                </a:solidFill>
                <a:effectLst/>
                <a:latin typeface="Montserrat" pitchFamily="2" charset="0"/>
                <a:ea typeface="Aptos" panose="020B0004020202020204" pitchFamily="34" charset="0"/>
                <a:cs typeface="BrandonGrotesque-Regular"/>
              </a:rPr>
              <a:t> and societal </a:t>
            </a:r>
            <a:r>
              <a:rPr lang="en-GB" sz="2400" kern="0" dirty="0">
                <a:solidFill>
                  <a:srgbClr val="0066CC"/>
                </a:solidFill>
                <a:effectLst/>
                <a:latin typeface="Montserrat" pitchFamily="2" charset="0"/>
                <a:ea typeface="Aptos" panose="020B0004020202020204" pitchFamily="34" charset="0"/>
                <a:cs typeface="BrandonGrotesque-Regular"/>
              </a:rPr>
              <a:t>trends</a:t>
            </a:r>
            <a:r>
              <a:rPr lang="en-GB" sz="2400" kern="0" dirty="0">
                <a:solidFill>
                  <a:schemeClr val="tx1">
                    <a:lumMod val="75000"/>
                    <a:lumOff val="25000"/>
                  </a:schemeClr>
                </a:solidFill>
                <a:effectLst/>
                <a:latin typeface="Montserrat" pitchFamily="2" charset="0"/>
                <a:ea typeface="Aptos" panose="020B0004020202020204" pitchFamily="34" charset="0"/>
                <a:cs typeface="BrandonGrotesque-Regular"/>
              </a:rPr>
              <a:t>. </a:t>
            </a:r>
          </a:p>
          <a:p>
            <a:endParaRPr lang="en-GB" sz="2400" kern="0" dirty="0">
              <a:solidFill>
                <a:schemeClr val="tx1">
                  <a:lumMod val="75000"/>
                  <a:lumOff val="25000"/>
                </a:schemeClr>
              </a:solidFill>
              <a:latin typeface="Montserrat" pitchFamily="2" charset="0"/>
            </a:endParaRPr>
          </a:p>
          <a:p>
            <a:r>
              <a:rPr lang="en-GB" sz="2400" b="1" kern="0" dirty="0">
                <a:solidFill>
                  <a:schemeClr val="tx2"/>
                </a:solidFill>
                <a:effectLst/>
                <a:latin typeface="Montserrat" pitchFamily="2" charset="0"/>
                <a:ea typeface="Aptos" panose="020B0004020202020204" pitchFamily="34" charset="0"/>
                <a:cs typeface="BrandonGrotesque-Bold"/>
              </a:rPr>
              <a:t>“I love to understand the ‘why’ behind the ‘what’. </a:t>
            </a:r>
            <a:r>
              <a:rPr lang="en-GB" sz="2400" kern="0" dirty="0">
                <a:solidFill>
                  <a:schemeClr val="tx2"/>
                </a:solidFill>
                <a:effectLst/>
                <a:latin typeface="Montserrat" pitchFamily="2" charset="0"/>
                <a:ea typeface="Aptos" panose="020B0004020202020204" pitchFamily="34" charset="0"/>
                <a:cs typeface="BrandonGrotesque-Regular"/>
              </a:rPr>
              <a:t>Why does a manager behave in a certain way? Why don’t companies disclose their climate risks as much as their investors demand? Why does a regulator make a certain policy decision? Why did the stock price of a company fall after a new regulation? I also love to have the freedom to choose what I want to investigate.”</a:t>
            </a:r>
          </a:p>
          <a:p>
            <a:r>
              <a:rPr lang="en-GB" sz="2400" b="1" kern="0" dirty="0">
                <a:solidFill>
                  <a:schemeClr val="tx2"/>
                </a:solidFill>
                <a:latin typeface="Montserrat" pitchFamily="2" charset="0"/>
                <a:ea typeface="Aptos" panose="020B0004020202020204" pitchFamily="34" charset="0"/>
                <a:cs typeface="BrandonGrotesque-Regular"/>
              </a:rPr>
              <a:t>– Sanjay </a:t>
            </a:r>
          </a:p>
          <a:p>
            <a:endParaRPr lang="en-GB" sz="2400" kern="100" dirty="0">
              <a:solidFill>
                <a:schemeClr val="tx2"/>
              </a:solidFill>
              <a:effectLst/>
              <a:latin typeface="Montserrat" pitchFamily="2" charset="0"/>
              <a:ea typeface="Aptos" panose="020B0004020202020204" pitchFamily="34" charset="0"/>
              <a:cs typeface="Arial" panose="020B0604020202020204" pitchFamily="34" charset="0"/>
            </a:endParaRPr>
          </a:p>
          <a:p>
            <a:endParaRPr lang="en-US" sz="2400" dirty="0">
              <a:solidFill>
                <a:srgbClr val="FFFFFF"/>
              </a:solidFill>
              <a:latin typeface="Montserrat Classic"/>
            </a:endParaRPr>
          </a:p>
        </p:txBody>
      </p:sp>
      <p:sp>
        <p:nvSpPr>
          <p:cNvPr id="12" name="TextBox 12"/>
          <p:cNvSpPr txBox="1"/>
          <p:nvPr/>
        </p:nvSpPr>
        <p:spPr>
          <a:xfrm>
            <a:off x="747250" y="9260243"/>
            <a:ext cx="4979916" cy="284693"/>
          </a:xfrm>
          <a:prstGeom prst="rect">
            <a:avLst/>
          </a:prstGeom>
        </p:spPr>
        <p:txBody>
          <a:bodyPr lIns="0" tIns="0" rIns="0" bIns="0" rtlCol="0" anchor="t">
            <a:spAutoFit/>
          </a:bodyPr>
          <a:lstStyle/>
          <a:p>
            <a:pPr>
              <a:lnSpc>
                <a:spcPts val="2380"/>
              </a:lnSpc>
            </a:pPr>
            <a:r>
              <a:rPr lang="en-US" sz="1700">
                <a:solidFill>
                  <a:srgbClr val="FFFFFF"/>
                </a:solidFill>
                <a:latin typeface="Montserrat Semi-Bold"/>
              </a:rPr>
              <a:t>09       </a:t>
            </a:r>
            <a:r>
              <a:rPr lang="en-US" sz="1700">
                <a:solidFill>
                  <a:srgbClr val="FFFFFF"/>
                </a:solidFill>
                <a:latin typeface="Montserrat Semi-Bold Bold"/>
              </a:rPr>
              <a:t>futurumcareers.com</a:t>
            </a:r>
          </a:p>
        </p:txBody>
      </p:sp>
      <p:sp>
        <p:nvSpPr>
          <p:cNvPr id="2" name="TextBox 1">
            <a:extLst>
              <a:ext uri="{FF2B5EF4-FFF2-40B4-BE49-F238E27FC236}">
                <a16:creationId xmlns:a16="http://schemas.microsoft.com/office/drawing/2014/main" id="{BE972471-564D-FA45-F217-845739584322}"/>
              </a:ext>
            </a:extLst>
          </p:cNvPr>
          <p:cNvSpPr txBox="1"/>
          <p:nvPr/>
        </p:nvSpPr>
        <p:spPr>
          <a:xfrm>
            <a:off x="685800" y="1028700"/>
            <a:ext cx="10134600" cy="1196418"/>
          </a:xfrm>
          <a:prstGeom prst="rect">
            <a:avLst/>
          </a:prstGeom>
          <a:noFill/>
        </p:spPr>
        <p:txBody>
          <a:bodyPr wrap="square" rtlCol="0">
            <a:spAutoFit/>
          </a:bodyPr>
          <a:lstStyle/>
          <a:p>
            <a:pPr>
              <a:lnSpc>
                <a:spcPct val="107000"/>
              </a:lnSpc>
              <a:spcAft>
                <a:spcPts val="800"/>
              </a:spcAft>
            </a:pPr>
            <a:r>
              <a:rPr lang="en-GB" sz="4400" kern="0">
                <a:solidFill>
                  <a:schemeClr val="tx1">
                    <a:lumMod val="75000"/>
                    <a:lumOff val="25000"/>
                  </a:schemeClr>
                </a:solidFill>
                <a:effectLst/>
                <a:latin typeface="Montserrat" pitchFamily="2" charset="0"/>
                <a:ea typeface="Aptos" panose="020B0004020202020204" pitchFamily="34" charset="0"/>
                <a:cs typeface="Montserrat-Black"/>
              </a:rPr>
              <a:t>About</a:t>
            </a:r>
            <a:r>
              <a:rPr lang="en-GB" sz="4400" kern="100">
                <a:solidFill>
                  <a:schemeClr val="tx1">
                    <a:lumMod val="75000"/>
                    <a:lumOff val="25000"/>
                  </a:schemeClr>
                </a:solidFill>
                <a:latin typeface="Montserrat" pitchFamily="2" charset="0"/>
                <a:ea typeface="Aptos" panose="020B0004020202020204" pitchFamily="34" charset="0"/>
                <a:cs typeface="Arial" panose="020B0604020202020204" pitchFamily="34" charset="0"/>
              </a:rPr>
              <a:t> </a:t>
            </a:r>
            <a:r>
              <a:rPr lang="en-GB" sz="4400" kern="0">
                <a:solidFill>
                  <a:schemeClr val="tx1">
                    <a:lumMod val="75000"/>
                    <a:lumOff val="25000"/>
                  </a:schemeClr>
                </a:solidFill>
                <a:effectLst/>
                <a:latin typeface="Montserrat" pitchFamily="2" charset="0"/>
                <a:ea typeface="Aptos" panose="020B0004020202020204" pitchFamily="34" charset="0"/>
                <a:cs typeface="Montserrat-Italic"/>
              </a:rPr>
              <a:t>accounting research</a:t>
            </a:r>
            <a:endParaRPr lang="en-GB" sz="4400" kern="100">
              <a:solidFill>
                <a:schemeClr val="tx1">
                  <a:lumMod val="75000"/>
                  <a:lumOff val="25000"/>
                </a:schemeClr>
              </a:solidFill>
              <a:effectLst/>
              <a:latin typeface="Montserrat" pitchFamily="2" charset="0"/>
              <a:ea typeface="Aptos" panose="020B0004020202020204" pitchFamily="34" charset="0"/>
              <a:cs typeface="Arial" panose="020B0604020202020204" pitchFamily="34" charset="0"/>
            </a:endParaRPr>
          </a:p>
          <a:p>
            <a:endParaRPr lang="en-GB"/>
          </a:p>
        </p:txBody>
      </p:sp>
      <p:sp>
        <p:nvSpPr>
          <p:cNvPr id="18" name="TextBox 17">
            <a:extLst>
              <a:ext uri="{FF2B5EF4-FFF2-40B4-BE49-F238E27FC236}">
                <a16:creationId xmlns:a16="http://schemas.microsoft.com/office/drawing/2014/main" id="{2B21401C-98F3-09CF-A1AD-AD2E5EEE5B8A}"/>
              </a:ext>
            </a:extLst>
          </p:cNvPr>
          <p:cNvSpPr txBox="1"/>
          <p:nvPr/>
        </p:nvSpPr>
        <p:spPr>
          <a:xfrm>
            <a:off x="15178549" y="8648700"/>
            <a:ext cx="3072580" cy="375166"/>
          </a:xfrm>
          <a:prstGeom prst="rect">
            <a:avLst/>
          </a:prstGeom>
          <a:noFill/>
        </p:spPr>
        <p:txBody>
          <a:bodyPr wrap="square">
            <a:spAutoFit/>
          </a:bodyPr>
          <a:lstStyle/>
          <a:p>
            <a:r>
              <a:rPr lang="en-GB" sz="1800" b="0" i="1" u="none" strike="noStrike" baseline="0">
                <a:latin typeface="BrandonGrotesque-RegularItalic"/>
              </a:rPr>
              <a:t>© TippaPatt/Shutterstock.com</a:t>
            </a: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xEl>
                                              <p:pRg st="2" end="2"/>
                                            </p:txEl>
                                          </p:spTgt>
                                        </p:tgtEl>
                                        <p:attrNameLst>
                                          <p:attrName>style.visibility</p:attrName>
                                        </p:attrNameLst>
                                      </p:cBhvr>
                                      <p:to>
                                        <p:strVal val="visible"/>
                                      </p:to>
                                    </p:set>
                                    <p:animEffect transition="in" filter="fade">
                                      <p:cBhvr>
                                        <p:cTn id="14" dur="1000"/>
                                        <p:tgtEl>
                                          <p:spTgt spid="11">
                                            <p:txEl>
                                              <p:pRg st="2" end="2"/>
                                            </p:txEl>
                                          </p:spTgt>
                                        </p:tgtEl>
                                      </p:cBhvr>
                                    </p:animEffect>
                                    <p:anim calcmode="lin" valueType="num">
                                      <p:cBhvr>
                                        <p:cTn id="15"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
                                            <p:txEl>
                                              <p:pRg st="4" end="4"/>
                                            </p:txEl>
                                          </p:spTgt>
                                        </p:tgtEl>
                                        <p:attrNameLst>
                                          <p:attrName>style.visibility</p:attrName>
                                        </p:attrNameLst>
                                      </p:cBhvr>
                                      <p:to>
                                        <p:strVal val="visible"/>
                                      </p:to>
                                    </p:set>
                                    <p:animEffect transition="in" filter="fade">
                                      <p:cBhvr>
                                        <p:cTn id="21" dur="1000"/>
                                        <p:tgtEl>
                                          <p:spTgt spid="11">
                                            <p:txEl>
                                              <p:pRg st="4" end="4"/>
                                            </p:txEl>
                                          </p:spTgt>
                                        </p:tgtEl>
                                      </p:cBhvr>
                                    </p:animEffect>
                                    <p:anim calcmode="lin" valueType="num">
                                      <p:cBhvr>
                                        <p:cTn id="22" dur="10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1">
                                            <p:txEl>
                                              <p:pRg st="6" end="6"/>
                                            </p:txEl>
                                          </p:spTgt>
                                        </p:tgtEl>
                                        <p:attrNameLst>
                                          <p:attrName>style.visibility</p:attrName>
                                        </p:attrNameLst>
                                      </p:cBhvr>
                                      <p:to>
                                        <p:strVal val="visible"/>
                                      </p:to>
                                    </p:set>
                                    <p:animEffect transition="in" filter="fade">
                                      <p:cBhvr>
                                        <p:cTn id="28" dur="1000"/>
                                        <p:tgtEl>
                                          <p:spTgt spid="11">
                                            <p:txEl>
                                              <p:pRg st="6" end="6"/>
                                            </p:txEl>
                                          </p:spTgt>
                                        </p:tgtEl>
                                      </p:cBhvr>
                                    </p:animEffect>
                                    <p:anim calcmode="lin" valueType="num">
                                      <p:cBhvr>
                                        <p:cTn id="29" dur="10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11">
                                            <p:txEl>
                                              <p:pRg st="6" end="6"/>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1">
                                            <p:txEl>
                                              <p:pRg st="7" end="7"/>
                                            </p:txEl>
                                          </p:spTgt>
                                        </p:tgtEl>
                                        <p:attrNameLst>
                                          <p:attrName>style.visibility</p:attrName>
                                        </p:attrNameLst>
                                      </p:cBhvr>
                                      <p:to>
                                        <p:strVal val="visible"/>
                                      </p:to>
                                    </p:set>
                                    <p:animEffect transition="in" filter="fade">
                                      <p:cBhvr>
                                        <p:cTn id="33" dur="1000"/>
                                        <p:tgtEl>
                                          <p:spTgt spid="11">
                                            <p:txEl>
                                              <p:pRg st="7" end="7"/>
                                            </p:txEl>
                                          </p:spTgt>
                                        </p:tgtEl>
                                      </p:cBhvr>
                                    </p:animEffect>
                                    <p:anim calcmode="lin" valueType="num">
                                      <p:cBhvr>
                                        <p:cTn id="34" dur="1000" fill="hold"/>
                                        <p:tgtEl>
                                          <p:spTgt spid="11">
                                            <p:txEl>
                                              <p:pRg st="7" end="7"/>
                                            </p:txEl>
                                          </p:spTgt>
                                        </p:tgtEl>
                                        <p:attrNameLst>
                                          <p:attrName>ppt_x</p:attrName>
                                        </p:attrNameLst>
                                      </p:cBhvr>
                                      <p:tavLst>
                                        <p:tav tm="0">
                                          <p:val>
                                            <p:strVal val="#ppt_x"/>
                                          </p:val>
                                        </p:tav>
                                        <p:tav tm="100000">
                                          <p:val>
                                            <p:strVal val="#ppt_x"/>
                                          </p:val>
                                        </p:tav>
                                      </p:tavLst>
                                    </p:anim>
                                    <p:anim calcmode="lin" valueType="num">
                                      <p:cBhvr>
                                        <p:cTn id="35" dur="1000" fill="hold"/>
                                        <p:tgtEl>
                                          <p:spTgt spid="11">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6CAB894FB2DAA46A83F7930F35AC280" ma:contentTypeVersion="18" ma:contentTypeDescription="Create a new document." ma:contentTypeScope="" ma:versionID="b310b5c2e6bd8e666d2b9f7dc18872f1">
  <xsd:schema xmlns:xsd="http://www.w3.org/2001/XMLSchema" xmlns:xs="http://www.w3.org/2001/XMLSchema" xmlns:p="http://schemas.microsoft.com/office/2006/metadata/properties" xmlns:ns2="4ef8ee0b-e025-4bd4-94a6-4c71df7778d2" xmlns:ns3="09e5eb4c-ad0d-4795-ae2e-baffe4a7a343" targetNamespace="http://schemas.microsoft.com/office/2006/metadata/properties" ma:root="true" ma:fieldsID="688ee0138dd7de2ffe3161e2fed286d7" ns2:_="" ns3:_="">
    <xsd:import namespace="4ef8ee0b-e025-4bd4-94a6-4c71df7778d2"/>
    <xsd:import namespace="09e5eb4c-ad0d-4795-ae2e-baffe4a7a34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ef8ee0b-e025-4bd4-94a6-4c71df7778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f782564-be43-449e-9829-86f2ca8ed86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9e5eb4c-ad0d-4795-ae2e-baffe4a7a34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87e7737c-4f54-4668-836a-4369b242694b}" ma:internalName="TaxCatchAll" ma:showField="CatchAllData" ma:web="09e5eb4c-ad0d-4795-ae2e-baffe4a7a34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653DB01-2273-45A4-8ACA-46047FC436C6}">
  <ds:schemaRefs>
    <ds:schemaRef ds:uri="09e5eb4c-ad0d-4795-ae2e-baffe4a7a343"/>
    <ds:schemaRef ds:uri="4ef8ee0b-e025-4bd4-94a6-4c71df7778d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3B00951-4FC5-4857-B569-4B23247102D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60</TotalTime>
  <Words>1816</Words>
  <Application>Microsoft Office PowerPoint</Application>
  <PresentationFormat>Custom</PresentationFormat>
  <Paragraphs>172</Paragraphs>
  <Slides>18</Slides>
  <Notes>4</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18</vt:i4>
      </vt:variant>
    </vt:vector>
  </HeadingPairs>
  <TitlesOfParts>
    <vt:vector size="31" baseType="lpstr">
      <vt:lpstr>Calibri</vt:lpstr>
      <vt:lpstr>Brandon Grotesque Regular</vt:lpstr>
      <vt:lpstr>Montserrat Semi-Bold</vt:lpstr>
      <vt:lpstr>Montserrat</vt:lpstr>
      <vt:lpstr>Montserrat Classic</vt:lpstr>
      <vt:lpstr>Aptos</vt:lpstr>
      <vt:lpstr>Montserrat Classic Bold Italics</vt:lpstr>
      <vt:lpstr>Montserrat Semi-Bold Bold</vt:lpstr>
      <vt:lpstr>Arial</vt:lpstr>
      <vt:lpstr>BrandonGrotesque-RegularItalic</vt:lpstr>
      <vt:lpstr>Brandon Grotesque Medium</vt:lpstr>
      <vt:lpstr>Montserrat Extra-Bold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Sciences Presentation</dc:title>
  <dc:creator>Sanjay Banerjee</dc:creator>
  <cp:lastModifiedBy>Erica Morgan</cp:lastModifiedBy>
  <cp:revision>6</cp:revision>
  <dcterms:created xsi:type="dcterms:W3CDTF">2006-08-16T00:00:00Z</dcterms:created>
  <dcterms:modified xsi:type="dcterms:W3CDTF">2024-05-31T08:14:30Z</dcterms:modified>
  <dc:identifier>DAFSwZQWaNg</dc:identifier>
</cp:coreProperties>
</file>