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9"/>
  </p:notesMasterIdLst>
  <p:sldIdLst>
    <p:sldId id="256" r:id="rId5"/>
    <p:sldId id="257" r:id="rId6"/>
    <p:sldId id="258" r:id="rId7"/>
    <p:sldId id="260" r:id="rId8"/>
    <p:sldId id="259" r:id="rId9"/>
    <p:sldId id="282" r:id="rId10"/>
    <p:sldId id="261" r:id="rId11"/>
    <p:sldId id="283" r:id="rId12"/>
    <p:sldId id="284" r:id="rId13"/>
    <p:sldId id="285" r:id="rId14"/>
    <p:sldId id="286" r:id="rId15"/>
    <p:sldId id="287" r:id="rId16"/>
    <p:sldId id="288" r:id="rId17"/>
    <p:sldId id="289" r:id="rId18"/>
    <p:sldId id="279" r:id="rId19"/>
    <p:sldId id="266" r:id="rId20"/>
    <p:sldId id="268" r:id="rId21"/>
    <p:sldId id="270" r:id="rId22"/>
    <p:sldId id="291" r:id="rId23"/>
    <p:sldId id="290" r:id="rId24"/>
    <p:sldId id="292" r:id="rId25"/>
    <p:sldId id="280" r:id="rId26"/>
    <p:sldId id="275" r:id="rId27"/>
    <p:sldId id="276"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Montserrat" pitchFamily="2" charset="0"/>
      <p:regular r:id="rId34"/>
      <p:bold r:id="rId35"/>
      <p:italic r:id="rId36"/>
      <p:boldItalic r:id="rId37"/>
    </p:embeddedFont>
    <p:embeddedFont>
      <p:font typeface="Montserrat Black" pitchFamily="2" charset="0"/>
      <p:bold r:id="rId38"/>
      <p:italic r:id="rId39"/>
      <p:boldItalic r:id="rId40"/>
    </p:embeddedFont>
    <p:embeddedFont>
      <p:font typeface="Montserrat ExtraBold" pitchFamily="2" charset="0"/>
      <p:bold r:id="rId41"/>
      <p:italic r:id="rId42"/>
      <p:boldItalic r:id="rId43"/>
    </p:embeddedFont>
    <p:embeddedFont>
      <p:font typeface="Montserrat Extra-Bold" panose="020B0604020202020204" charset="0"/>
      <p:regular r:id="rId44"/>
      <p:bold r:id="rId45"/>
    </p:embeddedFont>
    <p:embeddedFont>
      <p:font typeface="Montserrat SemiBold" pitchFamily="2" charset="0"/>
      <p:regular r:id="rId46"/>
      <p:bold r:id="rId47"/>
      <p:italic r:id="rId48"/>
      <p:boldItalic r:id="rId49"/>
    </p:embeddedFont>
    <p:embeddedFont>
      <p:font typeface="Montserrat Semi-Bold" panose="020B0604020202020204" charset="0"/>
      <p:regular r:id="rId50"/>
      <p:bold r:id="rId51"/>
      <p:italic r:id="rId52"/>
      <p:boldItalic r:id="rId53"/>
    </p:embeddedFont>
    <p:embeddedFont>
      <p:font typeface="Montserrat Semi-Bold Bold" panose="020B0604020202020204"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Y17yBXrEoyFHf4CXpz9KQ==" hashData="DHP7fx3kCV0olnTGHoZI/ohhd65f7VsffDOEaT1M6JI2qq6F3GgUpOATfJS6XoQcNFADFB93hSUylKM+oEhYP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3D115E-6ED3-5FF1-F5AE-EB933C271959}" name="Erica Morgan" initials="EM" userId="S::Erica@scicomsult.com::39ed17eb-1fe1-4e30-9f9d-69b034d5bc7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EDEDE"/>
    <a:srgbClr val="C2E127"/>
    <a:srgbClr val="CBCCC4"/>
    <a:srgbClr val="F8F8F8"/>
    <a:srgbClr val="5E601F"/>
    <a:srgbClr val="99CCFF"/>
    <a:srgbClr val="752EFF"/>
    <a:srgbClr val="CCFF66"/>
    <a:srgbClr val="FFFFD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F99094-F7A4-4702-B7F8-2B56727556D7}" v="1382" dt="2023-10-24T15:48:18.586"/>
    <p1510:client id="{DD87A000-1273-4703-A154-538A054EC38E}" v="70" dt="2023-10-24T12:17:43.1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38" autoAdjust="0"/>
    <p:restoredTop sz="95759" autoAdjust="0"/>
  </p:normalViewPr>
  <p:slideViewPr>
    <p:cSldViewPr>
      <p:cViewPr varScale="1">
        <p:scale>
          <a:sx n="52" d="100"/>
          <a:sy n="52" d="100"/>
        </p:scale>
        <p:origin x="9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4.xml"/><Relationship Id="rId51" Type="http://schemas.openxmlformats.org/officeDocument/2006/relationships/font" Target="fonts/font2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12.fntdata"/><Relationship Id="rId54" Type="http://schemas.openxmlformats.org/officeDocument/2006/relationships/font" Target="fonts/font25.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6.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9CA364-EEA9-4330-A139-05396F8AFE79}" type="datetimeFigureOut">
              <a:rPr lang="en-GB" smtClean="0"/>
              <a:t>24/10/2023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01FA0D-31EC-4262-AACA-F7B7ABF79734}" type="slidenum">
              <a:rPr lang="en-GB" smtClean="0"/>
              <a:t>‹#›</a:t>
            </a:fld>
            <a:endParaRPr lang="en-GB"/>
          </a:p>
        </p:txBody>
      </p:sp>
    </p:spTree>
    <p:extLst>
      <p:ext uri="{BB962C8B-B14F-4D97-AF65-F5344CB8AC3E}">
        <p14:creationId xmlns:p14="http://schemas.microsoft.com/office/powerpoint/2010/main" val="2125687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801FA0D-31EC-4262-AACA-F7B7ABF79734}" type="slidenum">
              <a:rPr lang="en-GB" smtClean="0"/>
              <a:t>4</a:t>
            </a:fld>
            <a:endParaRPr lang="en-GB"/>
          </a:p>
        </p:txBody>
      </p:sp>
    </p:spTree>
    <p:extLst>
      <p:ext uri="{BB962C8B-B14F-4D97-AF65-F5344CB8AC3E}">
        <p14:creationId xmlns:p14="http://schemas.microsoft.com/office/powerpoint/2010/main" val="3786316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6" name="Picture Placeholder 5">
            <a:extLst>
              <a:ext uri="{FF2B5EF4-FFF2-40B4-BE49-F238E27FC236}">
                <a16:creationId xmlns:a16="http://schemas.microsoft.com/office/drawing/2014/main" id="{431BD591-F740-D641-CBEB-D767000D1C26}"/>
              </a:ext>
            </a:extLst>
          </p:cNvPr>
          <p:cNvSpPr>
            <a:spLocks noGrp="1"/>
          </p:cNvSpPr>
          <p:nvPr>
            <p:ph type="pic" sz="quarter" idx="13"/>
          </p:nvPr>
        </p:nvSpPr>
        <p:spPr>
          <a:xfrm>
            <a:off x="5029200" y="1409700"/>
            <a:ext cx="4495800" cy="4267200"/>
          </a:xfrm>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D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aci.aero/" TargetMode="External"/><Relationship Id="rId2" Type="http://schemas.openxmlformats.org/officeDocument/2006/relationships/hyperlink" Target="https://www.iata.org/" TargetMode="External"/><Relationship Id="rId1" Type="http://schemas.openxmlformats.org/officeDocument/2006/relationships/slideLayout" Target="../slideLayouts/slideLayout7.xml"/><Relationship Id="rId5" Type="http://schemas.openxmlformats.org/officeDocument/2006/relationships/hyperlink" Target="http://www.futurumcareers.com/" TargetMode="Externa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hyperlink" Target="http://www.futurumcareers.com/"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futurumcareers.com/"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www.futurumcareers.com/" TargetMode="External"/><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futurumcareers.com/" TargetMode="External"/><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aerosociety.com/careers-education/" TargetMode="External"/><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hyperlink" Target="http://www.futurumcareers.com/" TargetMode="External"/><Relationship Id="rId4" Type="http://schemas.openxmlformats.org/officeDocument/2006/relationships/hyperlink" Target="https://www.cranfield.ac.u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hyperlink" Target="http://www.futurumcareers.com/" TargetMode="Externa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hyperlink" Target="http://www.futurumcareers.com/" TargetMode="External"/><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hyperlink" Target="http://www.futurumcareers.com/" TargetMode="External"/><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tif"/><Relationship Id="rId1" Type="http://schemas.openxmlformats.org/officeDocument/2006/relationships/slideLayout" Target="../slideLayouts/slideLayout7.xml"/><Relationship Id="rId5" Type="http://schemas.openxmlformats.org/officeDocument/2006/relationships/hyperlink" Target="http://www.futurumcareers.com/" TargetMode="External"/><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hyperlink" Target="http://www.futurumcareers.com/"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sv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hyperlink" Target="http://www.futurumcareers.com/" TargetMode="External"/><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hyperlink" Target="http://www.futurumcareers.com/" TargetMode="External"/><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www.futurumcareers.com/" TargetMode="External"/><Relationship Id="rId4" Type="http://schemas.openxmlformats.org/officeDocument/2006/relationships/image" Target="../media/image43.svg"/></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www.futurumcareers.com/careers-in-aviation-activity-sheet.pdf" TargetMode="External"/><Relationship Id="rId7" Type="http://schemas.openxmlformats.org/officeDocument/2006/relationships/hyperlink" Target="http://www.futurumcareers.com/"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hyperlink" Target="http://www.futurumcareers.com/flying-high-with-careers-in-aviation" TargetMode="External"/><Relationship Id="rId4" Type="http://schemas.openxmlformats.org/officeDocument/2006/relationships/hyperlink" Target="http://www.futurumcareers.com/careers-in-aviation-article.pdf" TargetMode="External"/><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futurumcareers.com/" TargetMode="Externa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futurumcareers.com/" TargetMode="Externa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www.futurumcareers.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futurumcareers.com/"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raf.mod.uk/aircadets/" TargetMode="External"/><Relationship Id="rId1" Type="http://schemas.openxmlformats.org/officeDocument/2006/relationships/slideLayout" Target="../slideLayouts/slideLayout7.xml"/><Relationship Id="rId4" Type="http://schemas.openxmlformats.org/officeDocument/2006/relationships/hyperlink" Target="http://www.futurumcareers.co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futurumcareers.com/"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s://www.baesystems.com/en/digital/careers/our-people/graduates-and-students/apprenticeship" TargetMode="External"/><Relationship Id="rId7" Type="http://schemas.openxmlformats.org/officeDocument/2006/relationships/hyperlink" Target="https://recruitment.raf.mod.uk/apprenticeships" TargetMode="External"/><Relationship Id="rId2" Type="http://schemas.openxmlformats.org/officeDocument/2006/relationships/hyperlink" Target="https://www.airbus.com/en/careers/apprentices-and-pupils" TargetMode="External"/><Relationship Id="rId1" Type="http://schemas.openxmlformats.org/officeDocument/2006/relationships/slideLayout" Target="../slideLayouts/slideLayout7.xml"/><Relationship Id="rId6" Type="http://schemas.openxmlformats.org/officeDocument/2006/relationships/hyperlink" Target="https://careers.ba.com/apprentices" TargetMode="External"/><Relationship Id="rId5" Type="http://schemas.openxmlformats.org/officeDocument/2006/relationships/hyperlink" Target="https://careers.rolls-royce.com/united-kingdom/students-and-graduates/apprenticeships-and-school-leavers" TargetMode="External"/><Relationship Id="rId4" Type="http://schemas.openxmlformats.org/officeDocument/2006/relationships/hyperlink" Target="https://marshallaerospace.com/insights-news/apprentices-are-engineering-a-way-forward" TargetMode="External"/><Relationship Id="rId9" Type="http://schemas.openxmlformats.org/officeDocument/2006/relationships/hyperlink" Target="http://www.futurumcareers.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futurumcareers.com/" TargetMode="External"/><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lane flying over a river&#10;&#10;Description automatically generated">
            <a:extLst>
              <a:ext uri="{FF2B5EF4-FFF2-40B4-BE49-F238E27FC236}">
                <a16:creationId xmlns:a16="http://schemas.microsoft.com/office/drawing/2014/main" id="{731937B3-5938-60C0-0186-7059B7164853}"/>
              </a:ext>
            </a:extLst>
          </p:cNvPr>
          <p:cNvPicPr>
            <a:picLocks noChangeAspect="1"/>
          </p:cNvPicPr>
          <p:nvPr/>
        </p:nvPicPr>
        <p:blipFill rotWithShape="1">
          <a:blip r:embed="rId2">
            <a:extLst>
              <a:ext uri="{28A0092B-C50C-407E-A947-70E740481C1C}">
                <a14:useLocalDpi xmlns:a14="http://schemas.microsoft.com/office/drawing/2010/main" val="0"/>
              </a:ext>
            </a:extLst>
          </a:blip>
          <a:srcRect l="14237" r="16627"/>
          <a:stretch/>
        </p:blipFill>
        <p:spPr>
          <a:xfrm>
            <a:off x="7620000" y="0"/>
            <a:ext cx="10668000" cy="10287000"/>
          </a:xfrm>
          <a:prstGeom prst="rect">
            <a:avLst/>
          </a:prstGeom>
        </p:spPr>
      </p:pic>
      <p:grpSp>
        <p:nvGrpSpPr>
          <p:cNvPr id="4" name="Group 4"/>
          <p:cNvGrpSpPr/>
          <p:nvPr/>
        </p:nvGrpSpPr>
        <p:grpSpPr>
          <a:xfrm rot="5400000">
            <a:off x="1395031" y="-241309"/>
            <a:ext cx="9258300" cy="11798318"/>
            <a:chOff x="0" y="0"/>
            <a:chExt cx="3130550" cy="3989417"/>
          </a:xfrm>
          <a:solidFill>
            <a:srgbClr val="99CCFF"/>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6" name="Group 6"/>
          <p:cNvGrpSpPr/>
          <p:nvPr/>
        </p:nvGrpSpPr>
        <p:grpSpPr>
          <a:xfrm rot="5400000">
            <a:off x="599234" y="-625704"/>
            <a:ext cx="10287002" cy="11538409"/>
            <a:chOff x="0" y="0"/>
            <a:chExt cx="3130550" cy="3511380"/>
          </a:xfrm>
        </p:grpSpPr>
        <p:sp>
          <p:nvSpPr>
            <p:cNvPr id="7" name="Freeform 7"/>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solidFill>
              <a:srgbClr val="C2E127"/>
            </a:solidFill>
          </p:spPr>
          <p:txBody>
            <a:bodyPr/>
            <a:lstStyle/>
            <a:p>
              <a:endParaRPr lang="en-GB"/>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37395" y="9303445"/>
            <a:ext cx="418659" cy="418659"/>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34712" y="9303445"/>
            <a:ext cx="418659" cy="418659"/>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5386" y="9303445"/>
            <a:ext cx="418659" cy="418659"/>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389404" y="9303445"/>
            <a:ext cx="418659" cy="41865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820093" y="8285194"/>
            <a:ext cx="250816" cy="250816"/>
          </a:xfrm>
          <a:prstGeom prst="rect">
            <a:avLst/>
          </a:prstGeom>
        </p:spPr>
      </p:pic>
      <p:sp>
        <p:nvSpPr>
          <p:cNvPr id="14" name="TextBox 14"/>
          <p:cNvSpPr txBox="1"/>
          <p:nvPr/>
        </p:nvSpPr>
        <p:spPr>
          <a:xfrm>
            <a:off x="3182568" y="9365883"/>
            <a:ext cx="4255025" cy="356221"/>
          </a:xfrm>
          <a:prstGeom prst="rect">
            <a:avLst/>
          </a:prstGeom>
        </p:spPr>
        <p:txBody>
          <a:bodyPr wrap="square" lIns="0" tIns="0" rIns="0" bIns="0" rtlCol="0" anchor="t">
            <a:spAutoFit/>
          </a:bodyPr>
          <a:lstStyle/>
          <a:p>
            <a:pPr algn="ctr">
              <a:lnSpc>
                <a:spcPts val="2940"/>
              </a:lnSpc>
            </a:pPr>
            <a:r>
              <a:rPr lang="en-US" sz="2100" dirty="0" err="1">
                <a:solidFill>
                  <a:srgbClr val="1D1D1D"/>
                </a:solidFill>
                <a:latin typeface="Montserrat Semi-Bold"/>
              </a:rPr>
              <a:t>www.futurumcareers.com</a:t>
            </a:r>
            <a:endParaRPr lang="en-US" sz="2100" dirty="0">
              <a:solidFill>
                <a:srgbClr val="1D1D1D"/>
              </a:solidFill>
              <a:latin typeface="Montserrat Semi-Bold"/>
            </a:endParaRPr>
          </a:p>
        </p:txBody>
      </p:sp>
      <p:sp>
        <p:nvSpPr>
          <p:cNvPr id="15" name="TextBox 15"/>
          <p:cNvSpPr txBox="1"/>
          <p:nvPr/>
        </p:nvSpPr>
        <p:spPr>
          <a:xfrm>
            <a:off x="734712" y="4881216"/>
            <a:ext cx="9764481" cy="2646878"/>
          </a:xfrm>
          <a:prstGeom prst="rect">
            <a:avLst/>
          </a:prstGeom>
        </p:spPr>
        <p:txBody>
          <a:bodyPr wrap="square" lIns="0" tIns="0" rIns="0" bIns="0" rtlCol="0" anchor="t">
            <a:spAutoFit/>
          </a:bodyPr>
          <a:lstStyle/>
          <a:p>
            <a:pPr>
              <a:spcAft>
                <a:spcPts val="600"/>
              </a:spcAft>
            </a:pPr>
            <a:r>
              <a:rPr lang="en-US" sz="3200" dirty="0">
                <a:solidFill>
                  <a:srgbClr val="000000"/>
                </a:solidFill>
                <a:latin typeface="Montserrat"/>
              </a:rPr>
              <a:t>The Centre for Air Transport Management</a:t>
            </a:r>
          </a:p>
          <a:p>
            <a:pPr>
              <a:spcAft>
                <a:spcPts val="600"/>
              </a:spcAft>
            </a:pPr>
            <a:r>
              <a:rPr lang="en-US" sz="2400" dirty="0">
                <a:solidFill>
                  <a:srgbClr val="000000"/>
                </a:solidFill>
                <a:latin typeface="Montserrat"/>
              </a:rPr>
              <a:t>and</a:t>
            </a:r>
          </a:p>
          <a:p>
            <a:pPr>
              <a:spcAft>
                <a:spcPts val="600"/>
              </a:spcAft>
            </a:pPr>
            <a:r>
              <a:rPr lang="en-US" sz="3200" dirty="0">
                <a:solidFill>
                  <a:srgbClr val="000000"/>
                </a:solidFill>
                <a:latin typeface="Montserrat"/>
              </a:rPr>
              <a:t>The National Flying Laboratory Centre</a:t>
            </a:r>
          </a:p>
          <a:p>
            <a:pPr>
              <a:spcAft>
                <a:spcPts val="600"/>
              </a:spcAft>
            </a:pPr>
            <a:r>
              <a:rPr lang="en-US" sz="2400" dirty="0">
                <a:solidFill>
                  <a:srgbClr val="000000"/>
                </a:solidFill>
                <a:latin typeface="Montserrat"/>
              </a:rPr>
              <a:t>at</a:t>
            </a:r>
          </a:p>
          <a:p>
            <a:pPr>
              <a:spcAft>
                <a:spcPts val="600"/>
              </a:spcAft>
            </a:pPr>
            <a:r>
              <a:rPr lang="en-US" sz="4000" b="1" dirty="0">
                <a:solidFill>
                  <a:srgbClr val="000000"/>
                </a:solidFill>
                <a:latin typeface="Montserrat"/>
              </a:rPr>
              <a:t>Cranfield University</a:t>
            </a:r>
          </a:p>
        </p:txBody>
      </p:sp>
      <p:sp>
        <p:nvSpPr>
          <p:cNvPr id="16" name="TextBox 16"/>
          <p:cNvSpPr txBox="1"/>
          <p:nvPr/>
        </p:nvSpPr>
        <p:spPr>
          <a:xfrm>
            <a:off x="734712" y="2192522"/>
            <a:ext cx="6885288" cy="2215991"/>
          </a:xfrm>
          <a:prstGeom prst="rect">
            <a:avLst/>
          </a:prstGeom>
        </p:spPr>
        <p:txBody>
          <a:bodyPr wrap="square" lIns="0" tIns="0" rIns="0" bIns="0" rtlCol="0" anchor="t">
            <a:spAutoFit/>
          </a:bodyPr>
          <a:lstStyle/>
          <a:p>
            <a:r>
              <a:rPr lang="en-US" sz="7200" dirty="0">
                <a:solidFill>
                  <a:srgbClr val="000000"/>
                </a:solidFill>
                <a:latin typeface="Montserrat Extra-Bold"/>
              </a:rPr>
              <a:t>Careers in aviation</a:t>
            </a:r>
          </a:p>
        </p:txBody>
      </p:sp>
      <p:sp>
        <p:nvSpPr>
          <p:cNvPr id="17" name="TextBox 17"/>
          <p:cNvSpPr txBox="1"/>
          <p:nvPr/>
        </p:nvSpPr>
        <p:spPr>
          <a:xfrm>
            <a:off x="734712" y="8269315"/>
            <a:ext cx="1988874" cy="322693"/>
          </a:xfrm>
          <a:prstGeom prst="rect">
            <a:avLst/>
          </a:prstGeom>
        </p:spPr>
        <p:txBody>
          <a:bodyPr lIns="0" tIns="0" rIns="0" bIns="0" rtlCol="0" anchor="t">
            <a:spAutoFit/>
          </a:bodyPr>
          <a:lstStyle/>
          <a:p>
            <a:pPr>
              <a:lnSpc>
                <a:spcPts val="2603"/>
              </a:lnSpc>
            </a:pPr>
            <a:r>
              <a:rPr lang="en-US" sz="2099" b="1" dirty="0">
                <a:solidFill>
                  <a:srgbClr val="752EFF"/>
                </a:solidFill>
                <a:latin typeface="Montserrat" pitchFamily="2" charset="77"/>
              </a:rPr>
              <a:t>GET STARTED</a:t>
            </a:r>
          </a:p>
        </p:txBody>
      </p:sp>
      <p:pic>
        <p:nvPicPr>
          <p:cNvPr id="19" name="Picture 18" descr="A white text on a black background&#10;&#10;Description automatically generated">
            <a:extLst>
              <a:ext uri="{FF2B5EF4-FFF2-40B4-BE49-F238E27FC236}">
                <a16:creationId xmlns:a16="http://schemas.microsoft.com/office/drawing/2014/main" id="{164F8410-BF8C-90DA-5E16-D015EAF7105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57908" y="368660"/>
            <a:ext cx="4062992" cy="1152146"/>
          </a:xfrm>
          <a:prstGeom prst="rect">
            <a:avLst/>
          </a:prstGeom>
        </p:spPr>
      </p:pic>
      <p:sp>
        <p:nvSpPr>
          <p:cNvPr id="2" name="TextBox 1">
            <a:extLst>
              <a:ext uri="{FF2B5EF4-FFF2-40B4-BE49-F238E27FC236}">
                <a16:creationId xmlns:a16="http://schemas.microsoft.com/office/drawing/2014/main" id="{F5A50131-3438-408D-E684-0615D480D4C9}"/>
              </a:ext>
            </a:extLst>
          </p:cNvPr>
          <p:cNvSpPr txBox="1"/>
          <p:nvPr/>
        </p:nvSpPr>
        <p:spPr>
          <a:xfrm>
            <a:off x="13924233" y="9917668"/>
            <a:ext cx="4343400" cy="369332"/>
          </a:xfrm>
          <a:prstGeom prst="rect">
            <a:avLst/>
          </a:prstGeom>
          <a:noFill/>
        </p:spPr>
        <p:txBody>
          <a:bodyPr wrap="square">
            <a:spAutoFit/>
          </a:bodyPr>
          <a:lstStyle/>
          <a:p>
            <a:pPr marL="215903" lvl="1">
              <a:spcAft>
                <a:spcPts val="600"/>
              </a:spcAft>
            </a:pPr>
            <a:r>
              <a:rPr lang="en-US" sz="1800" dirty="0">
                <a:solidFill>
                  <a:schemeClr val="bg1"/>
                </a:solidFill>
                <a:latin typeface="Montserrat" pitchFamily="2" charset="0"/>
              </a:rPr>
              <a:t>© Keith Wilson/SFB Photographic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a:solidFill>
            <a:srgbClr val="99CCFF"/>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C2E127"/>
            </a:solidFill>
          </p:spPr>
          <p:txBody>
            <a:bodyPr/>
            <a:lstStyle/>
            <a:p>
              <a:endParaRPr lang="en-GB"/>
            </a:p>
          </p:txBody>
        </p:sp>
      </p:grpSp>
      <p:grpSp>
        <p:nvGrpSpPr>
          <p:cNvPr id="6" name="Group 6"/>
          <p:cNvGrpSpPr>
            <a:grpSpLocks noChangeAspect="1"/>
          </p:cNvGrpSpPr>
          <p:nvPr/>
        </p:nvGrpSpPr>
        <p:grpSpPr>
          <a:xfrm>
            <a:off x="10920494" y="2003631"/>
            <a:ext cx="6076355" cy="6279737"/>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10" name="TextBox 10"/>
          <p:cNvSpPr txBox="1"/>
          <p:nvPr/>
        </p:nvSpPr>
        <p:spPr>
          <a:xfrm>
            <a:off x="1028701" y="1095375"/>
            <a:ext cx="8953499" cy="1661993"/>
          </a:xfrm>
          <a:prstGeom prst="rect">
            <a:avLst/>
          </a:prstGeom>
        </p:spPr>
        <p:txBody>
          <a:bodyPr wrap="square" lIns="0" tIns="0" rIns="0" bIns="0" rtlCol="0" anchor="t">
            <a:spAutoFit/>
          </a:bodyPr>
          <a:lstStyle/>
          <a:p>
            <a:r>
              <a:rPr lang="en-US" sz="5400" dirty="0">
                <a:solidFill>
                  <a:schemeClr val="tx1">
                    <a:lumMod val="65000"/>
                    <a:lumOff val="35000"/>
                  </a:schemeClr>
                </a:solidFill>
                <a:latin typeface="Montserrat Black" pitchFamily="2" charset="77"/>
              </a:rPr>
              <a:t>Pathway from school to </a:t>
            </a:r>
            <a:r>
              <a:rPr lang="en-US" sz="5400" dirty="0">
                <a:solidFill>
                  <a:schemeClr val="tx1">
                    <a:lumMod val="65000"/>
                    <a:lumOff val="35000"/>
                  </a:schemeClr>
                </a:solidFill>
                <a:latin typeface="Montserrat" pitchFamily="2" charset="0"/>
              </a:rPr>
              <a:t>careers in air transport</a:t>
            </a:r>
          </a:p>
        </p:txBody>
      </p:sp>
      <p:sp>
        <p:nvSpPr>
          <p:cNvPr id="11" name="TextBox 11"/>
          <p:cNvSpPr txBox="1"/>
          <p:nvPr/>
        </p:nvSpPr>
        <p:spPr>
          <a:xfrm>
            <a:off x="1035276" y="3018481"/>
            <a:ext cx="9514842" cy="5308248"/>
          </a:xfrm>
          <a:prstGeom prst="rect">
            <a:avLst/>
          </a:prstGeom>
        </p:spPr>
        <p:txBody>
          <a:bodyPr wrap="square" lIns="0" tIns="0" rIns="0" bIns="0" rtlCol="0" anchor="t">
            <a:spAutoFit/>
          </a:bodyPr>
          <a:lstStyle/>
          <a:p>
            <a:pPr>
              <a:lnSpc>
                <a:spcPts val="3220"/>
              </a:lnSpc>
            </a:pPr>
            <a:r>
              <a:rPr lang="en-US" sz="2400" dirty="0">
                <a:solidFill>
                  <a:schemeClr val="tx1">
                    <a:lumMod val="65000"/>
                    <a:lumOff val="35000"/>
                  </a:schemeClr>
                </a:solidFill>
                <a:latin typeface="Montserrat" pitchFamily="2" charset="77"/>
              </a:rPr>
              <a:t>The range of careers in air transport means there are many pathways to reach them.</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dirty="0">
                <a:solidFill>
                  <a:schemeClr val="tx1">
                    <a:lumMod val="65000"/>
                    <a:lumOff val="35000"/>
                  </a:schemeClr>
                </a:solidFill>
                <a:latin typeface="Montserrat" pitchFamily="2" charset="77"/>
              </a:rPr>
              <a:t>At school, </a:t>
            </a:r>
            <a:r>
              <a:rPr lang="en-US" sz="2400" b="1" dirty="0">
                <a:solidFill>
                  <a:schemeClr val="tx1">
                    <a:lumMod val="65000"/>
                    <a:lumOff val="35000"/>
                  </a:schemeClr>
                </a:solidFill>
                <a:latin typeface="Montserrat" pitchFamily="2" charset="77"/>
              </a:rPr>
              <a:t>English</a:t>
            </a:r>
            <a:r>
              <a:rPr lang="en-US" sz="2400" dirty="0">
                <a:solidFill>
                  <a:schemeClr val="tx1">
                    <a:lumMod val="65000"/>
                    <a:lumOff val="35000"/>
                  </a:schemeClr>
                </a:solidFill>
                <a:latin typeface="Montserrat" pitchFamily="2" charset="77"/>
              </a:rPr>
              <a:t> will improve your communication skills which is useful for all careers. </a:t>
            </a:r>
            <a:r>
              <a:rPr lang="en-US" sz="2400" b="1" dirty="0">
                <a:solidFill>
                  <a:schemeClr val="tx1">
                    <a:lumMod val="65000"/>
                    <a:lumOff val="35000"/>
                  </a:schemeClr>
                </a:solidFill>
                <a:latin typeface="Montserrat" pitchFamily="2" charset="77"/>
              </a:rPr>
              <a:t>Foreign languages </a:t>
            </a:r>
            <a:r>
              <a:rPr lang="en-US" sz="2400" dirty="0">
                <a:solidFill>
                  <a:schemeClr val="tx1">
                    <a:lumMod val="65000"/>
                    <a:lumOff val="35000"/>
                  </a:schemeClr>
                </a:solidFill>
                <a:latin typeface="Montserrat" pitchFamily="2" charset="77"/>
              </a:rPr>
              <a:t>will open overseas travel opportunities for cabin crew. </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dirty="0">
                <a:solidFill>
                  <a:schemeClr val="tx1">
                    <a:lumMod val="65000"/>
                    <a:lumOff val="35000"/>
                  </a:schemeClr>
                </a:solidFill>
                <a:latin typeface="Montserrat" pitchFamily="2" charset="77"/>
              </a:rPr>
              <a:t>Careers in air transport management could benefit from a degree in </a:t>
            </a:r>
            <a:r>
              <a:rPr lang="en-US" sz="2400" b="1" dirty="0">
                <a:solidFill>
                  <a:schemeClr val="tx1">
                    <a:lumMod val="65000"/>
                    <a:lumOff val="35000"/>
                  </a:schemeClr>
                </a:solidFill>
                <a:latin typeface="Montserrat" pitchFamily="2" charset="77"/>
              </a:rPr>
              <a:t>business</a:t>
            </a:r>
            <a:r>
              <a:rPr lang="en-US" sz="2400" dirty="0">
                <a:solidFill>
                  <a:schemeClr val="tx1">
                    <a:lumMod val="65000"/>
                    <a:lumOff val="35000"/>
                  </a:schemeClr>
                </a:solidFill>
                <a:latin typeface="Montserrat" pitchFamily="2" charset="77"/>
              </a:rPr>
              <a:t>, </a:t>
            </a:r>
            <a:r>
              <a:rPr lang="en-US" sz="2400" b="1" dirty="0">
                <a:solidFill>
                  <a:schemeClr val="tx1">
                    <a:lumMod val="65000"/>
                    <a:lumOff val="35000"/>
                  </a:schemeClr>
                </a:solidFill>
                <a:latin typeface="Montserrat" pitchFamily="2" charset="77"/>
              </a:rPr>
              <a:t>management</a:t>
            </a:r>
            <a:r>
              <a:rPr lang="en-US" sz="2400" dirty="0">
                <a:solidFill>
                  <a:schemeClr val="tx1">
                    <a:lumMod val="65000"/>
                    <a:lumOff val="35000"/>
                  </a:schemeClr>
                </a:solidFill>
                <a:latin typeface="Montserrat" pitchFamily="2" charset="77"/>
              </a:rPr>
              <a:t> or </a:t>
            </a:r>
            <a:r>
              <a:rPr lang="en-US" sz="2400" b="1" dirty="0">
                <a:solidFill>
                  <a:schemeClr val="tx1">
                    <a:lumMod val="65000"/>
                    <a:lumOff val="35000"/>
                  </a:schemeClr>
                </a:solidFill>
                <a:latin typeface="Montserrat" pitchFamily="2" charset="77"/>
              </a:rPr>
              <a:t>economics</a:t>
            </a:r>
            <a:r>
              <a:rPr lang="en-US" sz="2400" dirty="0">
                <a:solidFill>
                  <a:schemeClr val="tx1">
                    <a:lumMod val="65000"/>
                    <a:lumOff val="35000"/>
                  </a:schemeClr>
                </a:solidFill>
                <a:latin typeface="Montserrat" pitchFamily="2" charset="77"/>
              </a:rPr>
              <a:t>.</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dirty="0">
                <a:solidFill>
                  <a:schemeClr val="tx1">
                    <a:lumMod val="65000"/>
                    <a:lumOff val="35000"/>
                  </a:schemeClr>
                </a:solidFill>
                <a:latin typeface="Montserrat" pitchFamily="2" charset="77"/>
              </a:rPr>
              <a:t>The </a:t>
            </a:r>
            <a:r>
              <a:rPr lang="en-US" sz="2400" dirty="0">
                <a:solidFill>
                  <a:schemeClr val="tx1">
                    <a:lumMod val="65000"/>
                    <a:lumOff val="35000"/>
                  </a:schemeClr>
                </a:solidFill>
                <a:latin typeface="Montserrat" pitchFamily="2" charset="77"/>
                <a:hlinkClick r:id="rId2"/>
              </a:rPr>
              <a:t>International Air Transport Association</a:t>
            </a:r>
            <a:r>
              <a:rPr lang="en-US" sz="2400" dirty="0">
                <a:solidFill>
                  <a:schemeClr val="tx1">
                    <a:lumMod val="65000"/>
                    <a:lumOff val="35000"/>
                  </a:schemeClr>
                </a:solidFill>
                <a:latin typeface="Montserrat" pitchFamily="2" charset="77"/>
              </a:rPr>
              <a:t> and the </a:t>
            </a:r>
            <a:r>
              <a:rPr lang="en-US" sz="2400" dirty="0">
                <a:solidFill>
                  <a:schemeClr val="tx1">
                    <a:lumMod val="65000"/>
                    <a:lumOff val="35000"/>
                  </a:schemeClr>
                </a:solidFill>
                <a:latin typeface="Montserrat" pitchFamily="2" charset="77"/>
                <a:hlinkClick r:id="rId3"/>
              </a:rPr>
              <a:t>Airports Council International</a:t>
            </a:r>
            <a:r>
              <a:rPr lang="en-US" sz="2400" dirty="0">
                <a:solidFill>
                  <a:schemeClr val="tx1">
                    <a:lumMod val="65000"/>
                    <a:lumOff val="35000"/>
                  </a:schemeClr>
                </a:solidFill>
                <a:latin typeface="Montserrat" pitchFamily="2" charset="77"/>
              </a:rPr>
              <a:t> provide webinars and interesting reports about different topics relating to air transport.</a:t>
            </a:r>
          </a:p>
        </p:txBody>
      </p:sp>
      <p:sp>
        <p:nvSpPr>
          <p:cNvPr id="18" name="Rounded Rectangle 17">
            <a:extLst>
              <a:ext uri="{FF2B5EF4-FFF2-40B4-BE49-F238E27FC236}">
                <a16:creationId xmlns:a16="http://schemas.microsoft.com/office/drawing/2014/main" id="{412D8136-205B-476E-E696-6FA6934B880C}"/>
              </a:ext>
            </a:extLst>
          </p:cNvPr>
          <p:cNvSpPr/>
          <p:nvPr/>
        </p:nvSpPr>
        <p:spPr>
          <a:xfrm>
            <a:off x="11181136" y="2240031"/>
            <a:ext cx="5555082" cy="5806800"/>
          </a:xfrm>
          <a:prstGeom prst="round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BDD1115-DD79-6ED0-597E-48BECDD69D45}"/>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10       </a:t>
            </a:r>
            <a:r>
              <a:rPr lang="en-US" sz="1700" dirty="0">
                <a:solidFill>
                  <a:schemeClr val="tx1">
                    <a:lumMod val="65000"/>
                    <a:lumOff val="35000"/>
                  </a:schemeClr>
                </a:solidFill>
                <a:latin typeface="Montserrat Semi-Bold"/>
                <a:hlinkClick r:id="rId5">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5">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9" name="TextBox 8">
            <a:extLst>
              <a:ext uri="{FF2B5EF4-FFF2-40B4-BE49-F238E27FC236}">
                <a16:creationId xmlns:a16="http://schemas.microsoft.com/office/drawing/2014/main" id="{13A68BB7-DCBD-B37E-6D4D-AB821CA3BC91}"/>
              </a:ext>
            </a:extLst>
          </p:cNvPr>
          <p:cNvSpPr txBox="1"/>
          <p:nvPr/>
        </p:nvSpPr>
        <p:spPr>
          <a:xfrm>
            <a:off x="14237370" y="8322986"/>
            <a:ext cx="3048000" cy="369332"/>
          </a:xfrm>
          <a:prstGeom prst="rect">
            <a:avLst/>
          </a:prstGeom>
          <a:noFill/>
        </p:spPr>
        <p:txBody>
          <a:bodyPr wrap="square">
            <a:spAutoFit/>
          </a:bodyPr>
          <a:lstStyle/>
          <a:p>
            <a:pPr marL="215903" lvl="1">
              <a:spcAft>
                <a:spcPts val="600"/>
              </a:spcAft>
            </a:pPr>
            <a:r>
              <a:rPr lang="en-US" sz="1800" dirty="0">
                <a:solidFill>
                  <a:schemeClr val="tx1">
                    <a:lumMod val="65000"/>
                    <a:lumOff val="35000"/>
                  </a:schemeClr>
                </a:solidFill>
                <a:latin typeface="Montserrat" pitchFamily="2" charset="0"/>
              </a:rPr>
              <a:t>© Cranfield University</a:t>
            </a:r>
          </a:p>
        </p:txBody>
      </p:sp>
    </p:spTree>
    <p:extLst>
      <p:ext uri="{BB962C8B-B14F-4D97-AF65-F5344CB8AC3E}">
        <p14:creationId xmlns:p14="http://schemas.microsoft.com/office/powerpoint/2010/main" val="194965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a:solidFill>
            <a:srgbClr val="99CCFF"/>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C2E127"/>
            </a:solidFill>
          </p:spPr>
          <p:txBody>
            <a:bodyPr/>
            <a:lstStyle/>
            <a:p>
              <a:endParaRPr lang="en-GB"/>
            </a:p>
          </p:txBody>
        </p:sp>
      </p:grpSp>
      <p:grpSp>
        <p:nvGrpSpPr>
          <p:cNvPr id="6" name="Group 6"/>
          <p:cNvGrpSpPr>
            <a:grpSpLocks noChangeAspect="1"/>
          </p:cNvGrpSpPr>
          <p:nvPr/>
        </p:nvGrpSpPr>
        <p:grpSpPr>
          <a:xfrm>
            <a:off x="2202647" y="2041238"/>
            <a:ext cx="5593597" cy="5780821"/>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14" name="TextBox 14"/>
          <p:cNvSpPr txBox="1"/>
          <p:nvPr/>
        </p:nvSpPr>
        <p:spPr>
          <a:xfrm>
            <a:off x="8534400" y="822991"/>
            <a:ext cx="9436849" cy="1661993"/>
          </a:xfrm>
          <a:prstGeom prst="rect">
            <a:avLst/>
          </a:prstGeom>
        </p:spPr>
        <p:txBody>
          <a:bodyPr wrap="square" lIns="0" tIns="0" rIns="0" bIns="0" rtlCol="0" anchor="t">
            <a:spAutoFit/>
          </a:bodyPr>
          <a:lstStyle/>
          <a:p>
            <a:r>
              <a:rPr lang="en-US" sz="5400" b="1" dirty="0">
                <a:solidFill>
                  <a:schemeClr val="tx1">
                    <a:lumMod val="65000"/>
                    <a:lumOff val="35000"/>
                  </a:schemeClr>
                </a:solidFill>
                <a:latin typeface="Montserrat Black" pitchFamily="2" charset="77"/>
              </a:rPr>
              <a:t>Careers in </a:t>
            </a:r>
          </a:p>
          <a:p>
            <a:r>
              <a:rPr lang="en-US" sz="5400" dirty="0">
                <a:solidFill>
                  <a:schemeClr val="tx1">
                    <a:lumMod val="65000"/>
                    <a:lumOff val="35000"/>
                  </a:schemeClr>
                </a:solidFill>
                <a:latin typeface="Montserrat" pitchFamily="2" charset="0"/>
              </a:rPr>
              <a:t>aviation safety</a:t>
            </a:r>
          </a:p>
        </p:txBody>
      </p:sp>
      <p:sp>
        <p:nvSpPr>
          <p:cNvPr id="15" name="TextBox 15"/>
          <p:cNvSpPr txBox="1"/>
          <p:nvPr/>
        </p:nvSpPr>
        <p:spPr>
          <a:xfrm>
            <a:off x="8534400" y="2705100"/>
            <a:ext cx="8914965" cy="5718617"/>
          </a:xfrm>
          <a:prstGeom prst="rect">
            <a:avLst/>
          </a:prstGeom>
        </p:spPr>
        <p:txBody>
          <a:bodyPr wrap="square" lIns="0" tIns="0" rIns="0" bIns="0" rtlCol="0" anchor="t">
            <a:spAutoFit/>
          </a:bodyPr>
          <a:lstStyle/>
          <a:p>
            <a:pPr>
              <a:lnSpc>
                <a:spcPts val="3220"/>
              </a:lnSpc>
            </a:pPr>
            <a:r>
              <a:rPr lang="en-US" sz="2400" dirty="0">
                <a:solidFill>
                  <a:schemeClr val="tx1">
                    <a:lumMod val="65000"/>
                    <a:lumOff val="35000"/>
                  </a:schemeClr>
                </a:solidFill>
                <a:latin typeface="Montserrat"/>
              </a:rPr>
              <a:t>Every part of the aviation industry includes roles </a:t>
            </a:r>
            <a:r>
              <a:rPr lang="en-US" sz="2400" dirty="0" err="1">
                <a:solidFill>
                  <a:schemeClr val="tx1">
                    <a:lumMod val="65000"/>
                    <a:lumOff val="35000"/>
                  </a:schemeClr>
                </a:solidFill>
                <a:latin typeface="Montserrat"/>
              </a:rPr>
              <a:t>specialising</a:t>
            </a:r>
            <a:r>
              <a:rPr lang="en-US" sz="2400" dirty="0">
                <a:solidFill>
                  <a:schemeClr val="tx1">
                    <a:lumMod val="65000"/>
                    <a:lumOff val="35000"/>
                  </a:schemeClr>
                </a:solidFill>
                <a:latin typeface="Montserrat"/>
              </a:rPr>
              <a:t> in safety to ensure that every aspect of flying is as risk-free as possible. </a:t>
            </a:r>
          </a:p>
          <a:p>
            <a:pPr>
              <a:lnSpc>
                <a:spcPts val="3220"/>
              </a:lnSpc>
            </a:pPr>
            <a:endParaRPr lang="en-US" sz="2400" dirty="0">
              <a:solidFill>
                <a:schemeClr val="tx1">
                  <a:lumMod val="65000"/>
                  <a:lumOff val="35000"/>
                </a:schemeClr>
              </a:solidFill>
              <a:latin typeface="Montserrat"/>
            </a:endParaRPr>
          </a:p>
          <a:p>
            <a:pPr>
              <a:lnSpc>
                <a:spcPts val="3220"/>
              </a:lnSpc>
            </a:pPr>
            <a:r>
              <a:rPr lang="en-US" sz="2400" b="1" dirty="0">
                <a:solidFill>
                  <a:srgbClr val="0070C0"/>
                </a:solidFill>
                <a:latin typeface="Montserrat"/>
              </a:rPr>
              <a:t>Rhiannon Daye </a:t>
            </a:r>
            <a:r>
              <a:rPr lang="en-US" sz="2400" dirty="0">
                <a:solidFill>
                  <a:schemeClr val="tx1">
                    <a:lumMod val="65000"/>
                    <a:lumOff val="35000"/>
                  </a:schemeClr>
                </a:solidFill>
                <a:latin typeface="Montserrat"/>
              </a:rPr>
              <a:t>is the NFLC’s </a:t>
            </a:r>
            <a:r>
              <a:rPr lang="en-US" sz="2400" b="1" dirty="0">
                <a:solidFill>
                  <a:schemeClr val="tx1">
                    <a:lumMod val="65000"/>
                    <a:lumOff val="35000"/>
                  </a:schemeClr>
                </a:solidFill>
                <a:latin typeface="Montserrat"/>
              </a:rPr>
              <a:t>aviation safety and compliance manager</a:t>
            </a:r>
            <a:r>
              <a:rPr lang="en-US" sz="2400" dirty="0">
                <a:solidFill>
                  <a:schemeClr val="tx1">
                    <a:lumMod val="65000"/>
                    <a:lumOff val="35000"/>
                  </a:schemeClr>
                </a:solidFill>
                <a:latin typeface="Montserrat"/>
              </a:rPr>
              <a:t>. This involves monitoring the safety of the NFLC’s aircraft to identify potential hazards before they become a safety concern and investigating aviation incidents around the world.</a:t>
            </a:r>
          </a:p>
          <a:p>
            <a:pPr>
              <a:lnSpc>
                <a:spcPts val="3220"/>
              </a:lnSpc>
            </a:pPr>
            <a:endParaRPr lang="en-US" sz="2400" dirty="0">
              <a:solidFill>
                <a:schemeClr val="tx1">
                  <a:lumMod val="65000"/>
                  <a:lumOff val="35000"/>
                </a:schemeClr>
              </a:solidFill>
              <a:latin typeface="Montserrat"/>
            </a:endParaRPr>
          </a:p>
          <a:p>
            <a:pPr>
              <a:lnSpc>
                <a:spcPts val="3220"/>
              </a:lnSpc>
            </a:pPr>
            <a:r>
              <a:rPr lang="en-US" sz="2400" dirty="0">
                <a:solidFill>
                  <a:srgbClr val="0070C0"/>
                </a:solidFill>
                <a:latin typeface="Montserrat"/>
              </a:rPr>
              <a:t>“We can take measures to reduce the likelihood of an incident happening, through training, communication, devising new procedures or even changing physical structures.” – Rhiannon </a:t>
            </a:r>
          </a:p>
        </p:txBody>
      </p:sp>
      <p:sp>
        <p:nvSpPr>
          <p:cNvPr id="21" name="Rounded Rectangle 20">
            <a:extLst>
              <a:ext uri="{FF2B5EF4-FFF2-40B4-BE49-F238E27FC236}">
                <a16:creationId xmlns:a16="http://schemas.microsoft.com/office/drawing/2014/main" id="{D84768ED-DA39-2345-043D-6AD745B9B272}"/>
              </a:ext>
            </a:extLst>
          </p:cNvPr>
          <p:cNvSpPr/>
          <p:nvPr/>
        </p:nvSpPr>
        <p:spPr>
          <a:xfrm>
            <a:off x="2477073" y="2240358"/>
            <a:ext cx="5090322" cy="5321107"/>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a:extLst>
              <a:ext uri="{FF2B5EF4-FFF2-40B4-BE49-F238E27FC236}">
                <a16:creationId xmlns:a16="http://schemas.microsoft.com/office/drawing/2014/main" id="{A9ABAE9B-BF9F-9C9A-CBE4-F3BCE045CDD9}"/>
              </a:ext>
            </a:extLst>
          </p:cNvPr>
          <p:cNvSpPr/>
          <p:nvPr/>
        </p:nvSpPr>
        <p:spPr>
          <a:xfrm rot="10800000">
            <a:off x="16211605" y="0"/>
            <a:ext cx="2076395" cy="5753100"/>
          </a:xfrm>
          <a:prstGeom prst="rtTriangle">
            <a:avLst/>
          </a:prstGeom>
          <a:solidFill>
            <a:srgbClr val="99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3">
            <a:extLst>
              <a:ext uri="{FF2B5EF4-FFF2-40B4-BE49-F238E27FC236}">
                <a16:creationId xmlns:a16="http://schemas.microsoft.com/office/drawing/2014/main" id="{4FCFF047-2D01-488F-570A-0D00BC8EDF7B}"/>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11       </a:t>
            </a:r>
            <a:r>
              <a:rPr lang="en-US" sz="1700" dirty="0">
                <a:solidFill>
                  <a:schemeClr val="tx1">
                    <a:lumMod val="65000"/>
                    <a:lumOff val="35000"/>
                  </a:schemeClr>
                </a:solidFill>
                <a:latin typeface="Montserrat Semi-Bold"/>
                <a:hlinkClick r:id="rId3">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3">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10" name="TextBox 9">
            <a:extLst>
              <a:ext uri="{FF2B5EF4-FFF2-40B4-BE49-F238E27FC236}">
                <a16:creationId xmlns:a16="http://schemas.microsoft.com/office/drawing/2014/main" id="{EF554373-7833-DE4B-E89D-05D39E52CFC2}"/>
              </a:ext>
            </a:extLst>
          </p:cNvPr>
          <p:cNvSpPr txBox="1"/>
          <p:nvPr/>
        </p:nvSpPr>
        <p:spPr>
          <a:xfrm>
            <a:off x="2930136" y="7889898"/>
            <a:ext cx="3048000" cy="369332"/>
          </a:xfrm>
          <a:prstGeom prst="rect">
            <a:avLst/>
          </a:prstGeom>
          <a:noFill/>
        </p:spPr>
        <p:txBody>
          <a:bodyPr wrap="square">
            <a:spAutoFit/>
          </a:bodyPr>
          <a:lstStyle/>
          <a:p>
            <a:pPr marL="215903" lvl="1">
              <a:spcAft>
                <a:spcPts val="600"/>
              </a:spcAft>
            </a:pPr>
            <a:r>
              <a:rPr lang="en-US" sz="1800" dirty="0">
                <a:solidFill>
                  <a:schemeClr val="tx1">
                    <a:lumMod val="65000"/>
                    <a:lumOff val="35000"/>
                  </a:schemeClr>
                </a:solidFill>
                <a:latin typeface="Montserrat" pitchFamily="2" charset="0"/>
              </a:rPr>
              <a:t>© </a:t>
            </a:r>
            <a:r>
              <a:rPr lang="en-US" dirty="0">
                <a:solidFill>
                  <a:schemeClr val="tx1">
                    <a:lumMod val="65000"/>
                    <a:lumOff val="35000"/>
                  </a:schemeClr>
                </a:solidFill>
                <a:latin typeface="Montserrat" pitchFamily="2" charset="0"/>
              </a:rPr>
              <a:t>Graham Braithwaite</a:t>
            </a:r>
            <a:endParaRPr lang="en-US" sz="1800" dirty="0">
              <a:solidFill>
                <a:schemeClr val="tx1">
                  <a:lumMod val="65000"/>
                  <a:lumOff val="35000"/>
                </a:schemeClr>
              </a:solidFill>
              <a:latin typeface="Montserrat" pitchFamily="2" charset="0"/>
            </a:endParaRPr>
          </a:p>
        </p:txBody>
      </p:sp>
    </p:spTree>
    <p:extLst>
      <p:ext uri="{BB962C8B-B14F-4D97-AF65-F5344CB8AC3E}">
        <p14:creationId xmlns:p14="http://schemas.microsoft.com/office/powerpoint/2010/main" val="19001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animEffect transition="in" filter="fade">
                                      <p:cBhvr>
                                        <p:cTn id="14" dur="1000"/>
                                        <p:tgtEl>
                                          <p:spTgt spid="15">
                                            <p:txEl>
                                              <p:pRg st="2" end="2"/>
                                            </p:txEl>
                                          </p:spTgt>
                                        </p:tgtEl>
                                      </p:cBhvr>
                                    </p:animEffect>
                                    <p:anim calcmode="lin" valueType="num">
                                      <p:cBhvr>
                                        <p:cTn id="1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1000"/>
                                        <p:tgtEl>
                                          <p:spTgt spid="15">
                                            <p:txEl>
                                              <p:pRg st="4" end="4"/>
                                            </p:txEl>
                                          </p:spTgt>
                                        </p:tgtEl>
                                      </p:cBhvr>
                                    </p:animEffect>
                                    <p:anim calcmode="lin" valueType="num">
                                      <p:cBhvr>
                                        <p:cTn id="2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a:solidFill>
            <a:srgbClr val="99CCFF"/>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C2E127"/>
            </a:solidFill>
          </p:spPr>
          <p:txBody>
            <a:bodyPr/>
            <a:lstStyle/>
            <a:p>
              <a:endParaRPr lang="en-GB"/>
            </a:p>
          </p:txBody>
        </p:sp>
      </p:grpSp>
      <p:grpSp>
        <p:nvGrpSpPr>
          <p:cNvPr id="6" name="Group 6"/>
          <p:cNvGrpSpPr>
            <a:grpSpLocks noChangeAspect="1"/>
          </p:cNvGrpSpPr>
          <p:nvPr/>
        </p:nvGrpSpPr>
        <p:grpSpPr>
          <a:xfrm>
            <a:off x="2202647" y="2041238"/>
            <a:ext cx="5593597" cy="5780821"/>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14" name="TextBox 14"/>
          <p:cNvSpPr txBox="1"/>
          <p:nvPr/>
        </p:nvSpPr>
        <p:spPr>
          <a:xfrm>
            <a:off x="8534400" y="1409361"/>
            <a:ext cx="9067799" cy="1661993"/>
          </a:xfrm>
          <a:prstGeom prst="rect">
            <a:avLst/>
          </a:prstGeom>
        </p:spPr>
        <p:txBody>
          <a:bodyPr wrap="square" lIns="0" tIns="0" rIns="0" bIns="0" rtlCol="0" anchor="t">
            <a:spAutoFit/>
          </a:bodyPr>
          <a:lstStyle/>
          <a:p>
            <a:r>
              <a:rPr lang="en-US" sz="5400" b="1" dirty="0">
                <a:solidFill>
                  <a:schemeClr val="tx1">
                    <a:lumMod val="65000"/>
                    <a:lumOff val="35000"/>
                  </a:schemeClr>
                </a:solidFill>
                <a:latin typeface="Montserrat Black" pitchFamily="2" charset="77"/>
              </a:rPr>
              <a:t>Pathway from school to </a:t>
            </a:r>
            <a:r>
              <a:rPr lang="en-US" sz="5400" dirty="0">
                <a:solidFill>
                  <a:schemeClr val="tx1">
                    <a:lumMod val="65000"/>
                    <a:lumOff val="35000"/>
                  </a:schemeClr>
                </a:solidFill>
                <a:latin typeface="Montserrat" pitchFamily="2" charset="0"/>
              </a:rPr>
              <a:t>aviation safety</a:t>
            </a:r>
          </a:p>
        </p:txBody>
      </p:sp>
      <p:sp>
        <p:nvSpPr>
          <p:cNvPr id="15" name="TextBox 15"/>
          <p:cNvSpPr txBox="1"/>
          <p:nvPr/>
        </p:nvSpPr>
        <p:spPr>
          <a:xfrm>
            <a:off x="8534400" y="3508636"/>
            <a:ext cx="7545371" cy="2846036"/>
          </a:xfrm>
          <a:prstGeom prst="rect">
            <a:avLst/>
          </a:prstGeom>
        </p:spPr>
        <p:txBody>
          <a:bodyPr wrap="square" lIns="0" tIns="0" rIns="0" bIns="0" rtlCol="0" anchor="t">
            <a:spAutoFit/>
          </a:bodyPr>
          <a:lstStyle/>
          <a:p>
            <a:pPr>
              <a:lnSpc>
                <a:spcPts val="3220"/>
              </a:lnSpc>
            </a:pPr>
            <a:r>
              <a:rPr lang="en-US" sz="2400" dirty="0">
                <a:solidFill>
                  <a:schemeClr val="tx1">
                    <a:lumMod val="65000"/>
                    <a:lumOff val="35000"/>
                  </a:schemeClr>
                </a:solidFill>
                <a:latin typeface="Montserrat"/>
              </a:rPr>
              <a:t>At school and university, studying </a:t>
            </a:r>
            <a:r>
              <a:rPr lang="en-US" sz="2400" b="1" dirty="0">
                <a:solidFill>
                  <a:schemeClr val="tx1">
                    <a:lumMod val="65000"/>
                    <a:lumOff val="35000"/>
                  </a:schemeClr>
                </a:solidFill>
                <a:latin typeface="Montserrat"/>
              </a:rPr>
              <a:t>psychology</a:t>
            </a:r>
            <a:r>
              <a:rPr lang="en-US" sz="2400" dirty="0">
                <a:solidFill>
                  <a:schemeClr val="tx1">
                    <a:lumMod val="65000"/>
                    <a:lumOff val="35000"/>
                  </a:schemeClr>
                </a:solidFill>
                <a:latin typeface="Montserrat"/>
              </a:rPr>
              <a:t> will teach you about human </a:t>
            </a:r>
            <a:r>
              <a:rPr lang="en-US" sz="2400" dirty="0" err="1">
                <a:solidFill>
                  <a:schemeClr val="tx1">
                    <a:lumMod val="65000"/>
                    <a:lumOff val="35000"/>
                  </a:schemeClr>
                </a:solidFill>
                <a:latin typeface="Montserrat"/>
              </a:rPr>
              <a:t>behaviour</a:t>
            </a:r>
            <a:r>
              <a:rPr lang="en-US" sz="2400" dirty="0">
                <a:solidFill>
                  <a:schemeClr val="tx1">
                    <a:lumMod val="65000"/>
                    <a:lumOff val="35000"/>
                  </a:schemeClr>
                </a:solidFill>
                <a:latin typeface="Montserrat"/>
              </a:rPr>
              <a:t>. This is important for understanding the human factors in aviation safety.</a:t>
            </a:r>
          </a:p>
          <a:p>
            <a:pPr>
              <a:lnSpc>
                <a:spcPts val="3220"/>
              </a:lnSpc>
            </a:pPr>
            <a:endParaRPr lang="en-US" sz="2400" dirty="0">
              <a:solidFill>
                <a:schemeClr val="tx1">
                  <a:lumMod val="65000"/>
                  <a:lumOff val="35000"/>
                </a:schemeClr>
              </a:solidFill>
              <a:latin typeface="Montserrat"/>
            </a:endParaRPr>
          </a:p>
          <a:p>
            <a:pPr>
              <a:lnSpc>
                <a:spcPts val="3220"/>
              </a:lnSpc>
            </a:pPr>
            <a:r>
              <a:rPr lang="en-US" sz="2400" dirty="0">
                <a:solidFill>
                  <a:schemeClr val="tx1">
                    <a:lumMod val="65000"/>
                    <a:lumOff val="35000"/>
                  </a:schemeClr>
                </a:solidFill>
                <a:latin typeface="Montserrat"/>
              </a:rPr>
              <a:t>Cranfield University offers a master’s degree in </a:t>
            </a:r>
            <a:r>
              <a:rPr lang="en-US" sz="2400" b="1" dirty="0">
                <a:solidFill>
                  <a:schemeClr val="tx1">
                    <a:lumMod val="65000"/>
                    <a:lumOff val="35000"/>
                  </a:schemeClr>
                </a:solidFill>
                <a:latin typeface="Montserrat"/>
              </a:rPr>
              <a:t>safety and human factors in aviation</a:t>
            </a:r>
            <a:r>
              <a:rPr lang="en-US" sz="2400" dirty="0">
                <a:solidFill>
                  <a:schemeClr val="tx1">
                    <a:lumMod val="65000"/>
                    <a:lumOff val="35000"/>
                  </a:schemeClr>
                </a:solidFill>
                <a:latin typeface="Montserrat"/>
              </a:rPr>
              <a:t>.</a:t>
            </a:r>
          </a:p>
        </p:txBody>
      </p:sp>
      <p:sp>
        <p:nvSpPr>
          <p:cNvPr id="21" name="Rounded Rectangle 20">
            <a:extLst>
              <a:ext uri="{FF2B5EF4-FFF2-40B4-BE49-F238E27FC236}">
                <a16:creationId xmlns:a16="http://schemas.microsoft.com/office/drawing/2014/main" id="{D84768ED-DA39-2345-043D-6AD745B9B272}"/>
              </a:ext>
            </a:extLst>
          </p:cNvPr>
          <p:cNvSpPr/>
          <p:nvPr/>
        </p:nvSpPr>
        <p:spPr>
          <a:xfrm>
            <a:off x="2477073" y="2240358"/>
            <a:ext cx="5090322" cy="5321107"/>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3">
            <a:extLst>
              <a:ext uri="{FF2B5EF4-FFF2-40B4-BE49-F238E27FC236}">
                <a16:creationId xmlns:a16="http://schemas.microsoft.com/office/drawing/2014/main" id="{4FCFF047-2D01-488F-570A-0D00BC8EDF7B}"/>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12       </a:t>
            </a:r>
            <a:r>
              <a:rPr lang="en-US" sz="1700" dirty="0">
                <a:solidFill>
                  <a:schemeClr val="tx1">
                    <a:lumMod val="65000"/>
                    <a:lumOff val="35000"/>
                  </a:schemeClr>
                </a:solidFill>
                <a:latin typeface="Montserrat Semi-Bold"/>
                <a:hlinkClick r:id="rId3">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3">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8" name="TextBox 7">
            <a:extLst>
              <a:ext uri="{FF2B5EF4-FFF2-40B4-BE49-F238E27FC236}">
                <a16:creationId xmlns:a16="http://schemas.microsoft.com/office/drawing/2014/main" id="{F13DC197-235C-16E1-7C65-D65A8ABF35C9}"/>
              </a:ext>
            </a:extLst>
          </p:cNvPr>
          <p:cNvSpPr txBox="1"/>
          <p:nvPr/>
        </p:nvSpPr>
        <p:spPr>
          <a:xfrm>
            <a:off x="2930136" y="7889898"/>
            <a:ext cx="3048000" cy="369332"/>
          </a:xfrm>
          <a:prstGeom prst="rect">
            <a:avLst/>
          </a:prstGeom>
          <a:noFill/>
        </p:spPr>
        <p:txBody>
          <a:bodyPr wrap="square">
            <a:spAutoFit/>
          </a:bodyPr>
          <a:lstStyle/>
          <a:p>
            <a:pPr marL="215903" lvl="1">
              <a:spcAft>
                <a:spcPts val="600"/>
              </a:spcAft>
            </a:pPr>
            <a:r>
              <a:rPr lang="en-US" sz="1800" dirty="0">
                <a:solidFill>
                  <a:schemeClr val="tx1">
                    <a:lumMod val="65000"/>
                    <a:lumOff val="35000"/>
                  </a:schemeClr>
                </a:solidFill>
                <a:latin typeface="Montserrat" pitchFamily="2" charset="0"/>
              </a:rPr>
              <a:t>© Cranfield University</a:t>
            </a:r>
          </a:p>
        </p:txBody>
      </p:sp>
    </p:spTree>
    <p:extLst>
      <p:ext uri="{BB962C8B-B14F-4D97-AF65-F5344CB8AC3E}">
        <p14:creationId xmlns:p14="http://schemas.microsoft.com/office/powerpoint/2010/main" val="288763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animEffect transition="in" filter="fade">
                                      <p:cBhvr>
                                        <p:cTn id="14" dur="1000"/>
                                        <p:tgtEl>
                                          <p:spTgt spid="15">
                                            <p:txEl>
                                              <p:pRg st="2" end="2"/>
                                            </p:txEl>
                                          </p:spTgt>
                                        </p:tgtEl>
                                      </p:cBhvr>
                                    </p:animEffect>
                                    <p:anim calcmode="lin" valueType="num">
                                      <p:cBhvr>
                                        <p:cTn id="1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a:solidFill>
            <a:srgbClr val="99CCFF"/>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C2E127"/>
            </a:solidFill>
          </p:spPr>
          <p:txBody>
            <a:bodyPr/>
            <a:lstStyle/>
            <a:p>
              <a:endParaRPr lang="en-GB"/>
            </a:p>
          </p:txBody>
        </p:sp>
      </p:grpSp>
      <p:grpSp>
        <p:nvGrpSpPr>
          <p:cNvPr id="6" name="Group 6"/>
          <p:cNvGrpSpPr>
            <a:grpSpLocks noChangeAspect="1"/>
          </p:cNvGrpSpPr>
          <p:nvPr/>
        </p:nvGrpSpPr>
        <p:grpSpPr>
          <a:xfrm>
            <a:off x="10920494" y="2003631"/>
            <a:ext cx="6076355" cy="6279737"/>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10" name="TextBox 10"/>
          <p:cNvSpPr txBox="1"/>
          <p:nvPr/>
        </p:nvSpPr>
        <p:spPr>
          <a:xfrm>
            <a:off x="1023784" y="429550"/>
            <a:ext cx="9105900" cy="1661993"/>
          </a:xfrm>
          <a:prstGeom prst="rect">
            <a:avLst/>
          </a:prstGeom>
        </p:spPr>
        <p:txBody>
          <a:bodyPr wrap="square" lIns="0" tIns="0" rIns="0" bIns="0" rtlCol="0" anchor="t">
            <a:spAutoFit/>
          </a:bodyPr>
          <a:lstStyle/>
          <a:p>
            <a:r>
              <a:rPr lang="en-US" sz="5400" dirty="0">
                <a:solidFill>
                  <a:schemeClr val="tx1">
                    <a:lumMod val="65000"/>
                    <a:lumOff val="35000"/>
                  </a:schemeClr>
                </a:solidFill>
                <a:latin typeface="Montserrat Black" pitchFamily="2" charset="77"/>
              </a:rPr>
              <a:t>Careers in </a:t>
            </a:r>
          </a:p>
          <a:p>
            <a:r>
              <a:rPr lang="en-US" sz="5400" dirty="0">
                <a:solidFill>
                  <a:schemeClr val="tx1">
                    <a:lumMod val="65000"/>
                    <a:lumOff val="35000"/>
                  </a:schemeClr>
                </a:solidFill>
                <a:latin typeface="Montserrat" pitchFamily="2" charset="0"/>
              </a:rPr>
              <a:t>aviation sustainability</a:t>
            </a:r>
          </a:p>
        </p:txBody>
      </p:sp>
      <p:sp>
        <p:nvSpPr>
          <p:cNvPr id="11" name="TextBox 11"/>
          <p:cNvSpPr txBox="1"/>
          <p:nvPr/>
        </p:nvSpPr>
        <p:spPr>
          <a:xfrm>
            <a:off x="1035276" y="2447310"/>
            <a:ext cx="9453785" cy="6128986"/>
          </a:xfrm>
          <a:prstGeom prst="rect">
            <a:avLst/>
          </a:prstGeom>
        </p:spPr>
        <p:txBody>
          <a:bodyPr wrap="square" lIns="0" tIns="0" rIns="0" bIns="0" rtlCol="0" anchor="t">
            <a:spAutoFit/>
          </a:bodyPr>
          <a:lstStyle/>
          <a:p>
            <a:pPr>
              <a:lnSpc>
                <a:spcPts val="3220"/>
              </a:lnSpc>
            </a:pPr>
            <a:r>
              <a:rPr lang="en-US" sz="2400" dirty="0">
                <a:solidFill>
                  <a:schemeClr val="tx1">
                    <a:lumMod val="65000"/>
                    <a:lumOff val="35000"/>
                  </a:schemeClr>
                </a:solidFill>
                <a:latin typeface="Montserrat" pitchFamily="2" charset="77"/>
              </a:rPr>
              <a:t>The aviation industry is infamous for its contribution to </a:t>
            </a:r>
            <a:r>
              <a:rPr lang="en-US" sz="2400" b="1" dirty="0">
                <a:solidFill>
                  <a:schemeClr val="tx1">
                    <a:lumMod val="65000"/>
                    <a:lumOff val="35000"/>
                  </a:schemeClr>
                </a:solidFill>
                <a:latin typeface="Montserrat" pitchFamily="2" charset="77"/>
              </a:rPr>
              <a:t>climate change</a:t>
            </a:r>
            <a:r>
              <a:rPr lang="en-US" sz="2400" dirty="0">
                <a:solidFill>
                  <a:schemeClr val="tx1">
                    <a:lumMod val="65000"/>
                    <a:lumOff val="35000"/>
                  </a:schemeClr>
                </a:solidFill>
                <a:latin typeface="Montserrat" pitchFamily="2" charset="77"/>
              </a:rPr>
              <a:t>. Airport and airline </a:t>
            </a:r>
            <a:r>
              <a:rPr lang="en-US" sz="2400" b="1" dirty="0">
                <a:solidFill>
                  <a:schemeClr val="tx1">
                    <a:lumMod val="65000"/>
                    <a:lumOff val="35000"/>
                  </a:schemeClr>
                </a:solidFill>
                <a:latin typeface="Montserrat" pitchFamily="2" charset="77"/>
              </a:rPr>
              <a:t>management</a:t>
            </a:r>
            <a:r>
              <a:rPr lang="en-US" sz="2400" dirty="0">
                <a:solidFill>
                  <a:schemeClr val="tx1">
                    <a:lumMod val="65000"/>
                    <a:lumOff val="35000"/>
                  </a:schemeClr>
                </a:solidFill>
                <a:latin typeface="Montserrat" pitchFamily="2" charset="77"/>
              </a:rPr>
              <a:t>, aircraft </a:t>
            </a:r>
            <a:r>
              <a:rPr lang="en-US" sz="2400" b="1" dirty="0">
                <a:solidFill>
                  <a:schemeClr val="tx1">
                    <a:lumMod val="65000"/>
                    <a:lumOff val="35000"/>
                  </a:schemeClr>
                </a:solidFill>
                <a:latin typeface="Montserrat" pitchFamily="2" charset="77"/>
              </a:rPr>
              <a:t>manufacture</a:t>
            </a:r>
            <a:r>
              <a:rPr lang="en-US" sz="2400" dirty="0">
                <a:solidFill>
                  <a:schemeClr val="tx1">
                    <a:lumMod val="65000"/>
                    <a:lumOff val="35000"/>
                  </a:schemeClr>
                </a:solidFill>
                <a:latin typeface="Montserrat" pitchFamily="2" charset="77"/>
              </a:rPr>
              <a:t>, industry and government </a:t>
            </a:r>
            <a:r>
              <a:rPr lang="en-US" sz="2400" b="1" dirty="0">
                <a:solidFill>
                  <a:schemeClr val="tx1">
                    <a:lumMod val="65000"/>
                    <a:lumOff val="35000"/>
                  </a:schemeClr>
                </a:solidFill>
                <a:latin typeface="Montserrat" pitchFamily="2" charset="77"/>
              </a:rPr>
              <a:t>regulatory bodies</a:t>
            </a:r>
            <a:r>
              <a:rPr lang="en-US" sz="2400" dirty="0">
                <a:solidFill>
                  <a:schemeClr val="tx1">
                    <a:lumMod val="65000"/>
                    <a:lumOff val="35000"/>
                  </a:schemeClr>
                </a:solidFill>
                <a:latin typeface="Montserrat" pitchFamily="2" charset="77"/>
              </a:rPr>
              <a:t>, and specialist </a:t>
            </a:r>
            <a:r>
              <a:rPr lang="en-US" sz="2400" b="1" dirty="0">
                <a:solidFill>
                  <a:schemeClr val="tx1">
                    <a:lumMod val="65000"/>
                    <a:lumOff val="35000"/>
                  </a:schemeClr>
                </a:solidFill>
                <a:latin typeface="Montserrat" pitchFamily="2" charset="77"/>
              </a:rPr>
              <a:t>consultancies</a:t>
            </a:r>
            <a:r>
              <a:rPr lang="en-US" sz="2400" dirty="0">
                <a:solidFill>
                  <a:schemeClr val="tx1">
                    <a:lumMod val="65000"/>
                    <a:lumOff val="35000"/>
                  </a:schemeClr>
                </a:solidFill>
                <a:latin typeface="Montserrat" pitchFamily="2" charset="77"/>
              </a:rPr>
              <a:t> all now include roles aimed at improving aviation sustainability.</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dirty="0">
                <a:solidFill>
                  <a:schemeClr val="tx1">
                    <a:lumMod val="65000"/>
                    <a:lumOff val="35000"/>
                  </a:schemeClr>
                </a:solidFill>
                <a:latin typeface="Montserrat" pitchFamily="2" charset="77"/>
              </a:rPr>
              <a:t>For example, </a:t>
            </a:r>
            <a:r>
              <a:rPr lang="en-US" sz="2400" b="1" dirty="0">
                <a:solidFill>
                  <a:schemeClr val="tx1">
                    <a:lumMod val="65000"/>
                    <a:lumOff val="35000"/>
                  </a:schemeClr>
                </a:solidFill>
                <a:latin typeface="Montserrat" pitchFamily="2" charset="77"/>
              </a:rPr>
              <a:t>carbon strategy managers </a:t>
            </a:r>
            <a:r>
              <a:rPr lang="en-US" sz="2400" dirty="0">
                <a:solidFill>
                  <a:schemeClr val="tx1">
                    <a:lumMod val="65000"/>
                    <a:lumOff val="35000"/>
                  </a:schemeClr>
                </a:solidFill>
                <a:latin typeface="Montserrat" pitchFamily="2" charset="77"/>
              </a:rPr>
              <a:t>monitor carbon dioxide emissions from airports and devise ways to reduce these, while </a:t>
            </a:r>
            <a:r>
              <a:rPr lang="en-US" sz="2400" b="1" dirty="0">
                <a:solidFill>
                  <a:schemeClr val="tx1">
                    <a:lumMod val="65000"/>
                    <a:lumOff val="35000"/>
                  </a:schemeClr>
                </a:solidFill>
                <a:latin typeface="Montserrat" pitchFamily="2" charset="77"/>
              </a:rPr>
              <a:t>airline sustainability managers </a:t>
            </a:r>
            <a:r>
              <a:rPr lang="en-US" sz="2400" dirty="0">
                <a:solidFill>
                  <a:schemeClr val="tx1">
                    <a:lumMod val="65000"/>
                    <a:lumOff val="35000"/>
                  </a:schemeClr>
                </a:solidFill>
                <a:latin typeface="Montserrat" pitchFamily="2" charset="77"/>
              </a:rPr>
              <a:t>address environmental impacts, including carbon dioxide emissions, noise pollution and waste management.</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b="1" dirty="0">
                <a:solidFill>
                  <a:srgbClr val="0070C0"/>
                </a:solidFill>
                <a:latin typeface="Montserrat" pitchFamily="2" charset="77"/>
              </a:rPr>
              <a:t>Dr Thomas Budd </a:t>
            </a:r>
            <a:r>
              <a:rPr lang="en-US" sz="2400" dirty="0" err="1">
                <a:solidFill>
                  <a:schemeClr val="tx1">
                    <a:lumMod val="65000"/>
                    <a:lumOff val="35000"/>
                  </a:schemeClr>
                </a:solidFill>
                <a:latin typeface="Montserrat" pitchFamily="2" charset="77"/>
              </a:rPr>
              <a:t>specialises</a:t>
            </a:r>
            <a:r>
              <a:rPr lang="en-US" sz="2400" dirty="0">
                <a:solidFill>
                  <a:schemeClr val="tx1">
                    <a:lumMod val="65000"/>
                    <a:lumOff val="35000"/>
                  </a:schemeClr>
                </a:solidFill>
                <a:latin typeface="Montserrat" pitchFamily="2" charset="77"/>
              </a:rPr>
              <a:t> in </a:t>
            </a:r>
            <a:r>
              <a:rPr lang="en-US" sz="2400" b="1" dirty="0">
                <a:solidFill>
                  <a:schemeClr val="tx1">
                    <a:lumMod val="65000"/>
                    <a:lumOff val="35000"/>
                  </a:schemeClr>
                </a:solidFill>
                <a:latin typeface="Montserrat" pitchFamily="2" charset="77"/>
              </a:rPr>
              <a:t>aviation sustainability </a:t>
            </a:r>
            <a:r>
              <a:rPr lang="en-US" sz="2400" dirty="0">
                <a:solidFill>
                  <a:schemeClr val="tx1">
                    <a:lumMod val="65000"/>
                    <a:lumOff val="35000"/>
                  </a:schemeClr>
                </a:solidFill>
                <a:latin typeface="Montserrat" pitchFamily="2" charset="77"/>
              </a:rPr>
              <a:t>and is exploring whether hydrogen can be used as a </a:t>
            </a:r>
            <a:r>
              <a:rPr lang="en-US" sz="2400" b="1" dirty="0">
                <a:solidFill>
                  <a:schemeClr val="tx1">
                    <a:lumMod val="65000"/>
                    <a:lumOff val="35000"/>
                  </a:schemeClr>
                </a:solidFill>
                <a:latin typeface="Montserrat" pitchFamily="2" charset="77"/>
              </a:rPr>
              <a:t>‘clean’ fuel </a:t>
            </a:r>
            <a:r>
              <a:rPr lang="en-US" sz="2400" dirty="0">
                <a:solidFill>
                  <a:schemeClr val="tx1">
                    <a:lumMod val="65000"/>
                    <a:lumOff val="35000"/>
                  </a:schemeClr>
                </a:solidFill>
                <a:latin typeface="Montserrat" pitchFamily="2" charset="77"/>
              </a:rPr>
              <a:t>for aircraft.</a:t>
            </a:r>
          </a:p>
        </p:txBody>
      </p:sp>
      <p:sp>
        <p:nvSpPr>
          <p:cNvPr id="18" name="Rounded Rectangle 17">
            <a:extLst>
              <a:ext uri="{FF2B5EF4-FFF2-40B4-BE49-F238E27FC236}">
                <a16:creationId xmlns:a16="http://schemas.microsoft.com/office/drawing/2014/main" id="{412D8136-205B-476E-E696-6FA6934B880C}"/>
              </a:ext>
            </a:extLst>
          </p:cNvPr>
          <p:cNvSpPr/>
          <p:nvPr/>
        </p:nvSpPr>
        <p:spPr>
          <a:xfrm>
            <a:off x="11181136" y="2240031"/>
            <a:ext cx="5555082" cy="5806800"/>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BDD1115-DD79-6ED0-597E-48BECDD69D45}"/>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13       </a:t>
            </a:r>
            <a:r>
              <a:rPr lang="en-US" sz="1700" dirty="0">
                <a:solidFill>
                  <a:schemeClr val="tx1">
                    <a:lumMod val="65000"/>
                    <a:lumOff val="35000"/>
                  </a:schemeClr>
                </a:solidFill>
                <a:latin typeface="Montserrat Semi-Bold"/>
                <a:hlinkClick r:id="rId3">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3">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Tree>
    <p:extLst>
      <p:ext uri="{BB962C8B-B14F-4D97-AF65-F5344CB8AC3E}">
        <p14:creationId xmlns:p14="http://schemas.microsoft.com/office/powerpoint/2010/main" val="404971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a:solidFill>
            <a:srgbClr val="99CCFF"/>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C2E127"/>
            </a:solidFill>
          </p:spPr>
          <p:txBody>
            <a:bodyPr/>
            <a:lstStyle/>
            <a:p>
              <a:endParaRPr lang="en-GB"/>
            </a:p>
          </p:txBody>
        </p:sp>
      </p:grpSp>
      <p:grpSp>
        <p:nvGrpSpPr>
          <p:cNvPr id="6" name="Group 6"/>
          <p:cNvGrpSpPr>
            <a:grpSpLocks noChangeAspect="1"/>
          </p:cNvGrpSpPr>
          <p:nvPr/>
        </p:nvGrpSpPr>
        <p:grpSpPr>
          <a:xfrm>
            <a:off x="10920494" y="2003631"/>
            <a:ext cx="6076355" cy="6279737"/>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10" name="TextBox 10"/>
          <p:cNvSpPr txBox="1"/>
          <p:nvPr/>
        </p:nvSpPr>
        <p:spPr>
          <a:xfrm>
            <a:off x="948918" y="571500"/>
            <a:ext cx="9841293" cy="1661993"/>
          </a:xfrm>
          <a:prstGeom prst="rect">
            <a:avLst/>
          </a:prstGeom>
        </p:spPr>
        <p:txBody>
          <a:bodyPr wrap="square" lIns="0" tIns="0" rIns="0" bIns="0" rtlCol="0" anchor="t">
            <a:spAutoFit/>
          </a:bodyPr>
          <a:lstStyle/>
          <a:p>
            <a:r>
              <a:rPr lang="en-US" sz="5400" dirty="0">
                <a:solidFill>
                  <a:schemeClr val="tx1">
                    <a:lumMod val="65000"/>
                    <a:lumOff val="35000"/>
                  </a:schemeClr>
                </a:solidFill>
                <a:latin typeface="Montserrat Black" pitchFamily="2" charset="77"/>
              </a:rPr>
              <a:t>Pathway from school to </a:t>
            </a:r>
          </a:p>
          <a:p>
            <a:r>
              <a:rPr lang="en-US" sz="5400" dirty="0">
                <a:solidFill>
                  <a:schemeClr val="tx1">
                    <a:lumMod val="65000"/>
                    <a:lumOff val="35000"/>
                  </a:schemeClr>
                </a:solidFill>
                <a:latin typeface="Montserrat" pitchFamily="2" charset="0"/>
              </a:rPr>
              <a:t>aviation sustainability</a:t>
            </a:r>
          </a:p>
        </p:txBody>
      </p:sp>
      <p:sp>
        <p:nvSpPr>
          <p:cNvPr id="11" name="TextBox 11"/>
          <p:cNvSpPr txBox="1"/>
          <p:nvPr/>
        </p:nvSpPr>
        <p:spPr>
          <a:xfrm>
            <a:off x="948919" y="2736636"/>
            <a:ext cx="9185681" cy="5308248"/>
          </a:xfrm>
          <a:prstGeom prst="rect">
            <a:avLst/>
          </a:prstGeom>
        </p:spPr>
        <p:txBody>
          <a:bodyPr wrap="square" lIns="0" tIns="0" rIns="0" bIns="0" rtlCol="0" anchor="t">
            <a:spAutoFit/>
          </a:bodyPr>
          <a:lstStyle/>
          <a:p>
            <a:pPr>
              <a:lnSpc>
                <a:spcPts val="3220"/>
              </a:lnSpc>
            </a:pPr>
            <a:r>
              <a:rPr lang="en-US" sz="2400" dirty="0">
                <a:solidFill>
                  <a:schemeClr val="tx1">
                    <a:lumMod val="65000"/>
                    <a:lumOff val="35000"/>
                  </a:schemeClr>
                </a:solidFill>
                <a:latin typeface="Montserrat" pitchFamily="2" charset="77"/>
              </a:rPr>
              <a:t>The range of careers in aviation sustainability means there are many pathways to reach them.</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dirty="0">
                <a:solidFill>
                  <a:schemeClr val="tx1">
                    <a:lumMod val="65000"/>
                    <a:lumOff val="35000"/>
                  </a:schemeClr>
                </a:solidFill>
                <a:latin typeface="Montserrat" pitchFamily="2" charset="77"/>
              </a:rPr>
              <a:t>At school, you will learn about the Earth’s natural processes and how human activity is affecting this balance in </a:t>
            </a:r>
            <a:r>
              <a:rPr lang="en-US" sz="2400" b="1" dirty="0">
                <a:solidFill>
                  <a:schemeClr val="tx1">
                    <a:lumMod val="65000"/>
                    <a:lumOff val="35000"/>
                  </a:schemeClr>
                </a:solidFill>
                <a:latin typeface="Montserrat" pitchFamily="2" charset="77"/>
              </a:rPr>
              <a:t>geography</a:t>
            </a:r>
            <a:r>
              <a:rPr lang="en-US" sz="2400" dirty="0">
                <a:solidFill>
                  <a:schemeClr val="tx1">
                    <a:lumMod val="65000"/>
                    <a:lumOff val="35000"/>
                  </a:schemeClr>
                </a:solidFill>
                <a:latin typeface="Montserrat" pitchFamily="2" charset="77"/>
              </a:rPr>
              <a:t>, and about fuels and reactions in </a:t>
            </a:r>
            <a:r>
              <a:rPr lang="en-US" sz="2400" b="1" dirty="0">
                <a:solidFill>
                  <a:schemeClr val="tx1">
                    <a:lumMod val="65000"/>
                    <a:lumOff val="35000"/>
                  </a:schemeClr>
                </a:solidFill>
                <a:latin typeface="Montserrat" pitchFamily="2" charset="77"/>
              </a:rPr>
              <a:t>chemistry</a:t>
            </a:r>
            <a:r>
              <a:rPr lang="en-US" sz="2400" dirty="0">
                <a:solidFill>
                  <a:schemeClr val="tx1">
                    <a:lumMod val="65000"/>
                    <a:lumOff val="35000"/>
                  </a:schemeClr>
                </a:solidFill>
                <a:latin typeface="Montserrat" pitchFamily="2" charset="77"/>
              </a:rPr>
              <a:t>. </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dirty="0">
                <a:solidFill>
                  <a:schemeClr val="tx1">
                    <a:lumMod val="65000"/>
                    <a:lumOff val="35000"/>
                  </a:schemeClr>
                </a:solidFill>
                <a:latin typeface="Montserrat" pitchFamily="2" charset="77"/>
              </a:rPr>
              <a:t>With a degree in </a:t>
            </a:r>
            <a:r>
              <a:rPr lang="en-US" sz="2400" b="1" dirty="0">
                <a:solidFill>
                  <a:schemeClr val="tx1">
                    <a:lumMod val="65000"/>
                    <a:lumOff val="35000"/>
                  </a:schemeClr>
                </a:solidFill>
                <a:latin typeface="Montserrat" pitchFamily="2" charset="77"/>
              </a:rPr>
              <a:t>engineering</a:t>
            </a:r>
            <a:r>
              <a:rPr lang="en-US" sz="2400" dirty="0">
                <a:solidFill>
                  <a:schemeClr val="tx1">
                    <a:lumMod val="65000"/>
                    <a:lumOff val="35000"/>
                  </a:schemeClr>
                </a:solidFill>
                <a:latin typeface="Montserrat" pitchFamily="2" charset="77"/>
              </a:rPr>
              <a:t>, you could redesign aircraft to improve their energy efficiency.</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dirty="0">
                <a:solidFill>
                  <a:srgbClr val="0070C0"/>
                </a:solidFill>
                <a:latin typeface="Montserrat" pitchFamily="2" charset="77"/>
              </a:rPr>
              <a:t>“Because there is currently such a focus on aviation sustainability, it’s a really exciting time to be thinking about a career in this sector!” – Thomas </a:t>
            </a:r>
          </a:p>
        </p:txBody>
      </p:sp>
      <p:sp>
        <p:nvSpPr>
          <p:cNvPr id="18" name="Rounded Rectangle 17">
            <a:extLst>
              <a:ext uri="{FF2B5EF4-FFF2-40B4-BE49-F238E27FC236}">
                <a16:creationId xmlns:a16="http://schemas.microsoft.com/office/drawing/2014/main" id="{412D8136-205B-476E-E696-6FA6934B880C}"/>
              </a:ext>
            </a:extLst>
          </p:cNvPr>
          <p:cNvSpPr/>
          <p:nvPr/>
        </p:nvSpPr>
        <p:spPr>
          <a:xfrm>
            <a:off x="11181136" y="2240031"/>
            <a:ext cx="5555082" cy="58068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BDD1115-DD79-6ED0-597E-48BECDD69D45}"/>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14       </a:t>
            </a:r>
            <a:r>
              <a:rPr lang="en-US" sz="1700" dirty="0">
                <a:solidFill>
                  <a:schemeClr val="tx1">
                    <a:lumMod val="65000"/>
                    <a:lumOff val="35000"/>
                  </a:schemeClr>
                </a:solidFill>
                <a:latin typeface="Montserrat Semi-Bold"/>
                <a:hlinkClick r:id="rId3">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3">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8" name="TextBox 7">
            <a:extLst>
              <a:ext uri="{FF2B5EF4-FFF2-40B4-BE49-F238E27FC236}">
                <a16:creationId xmlns:a16="http://schemas.microsoft.com/office/drawing/2014/main" id="{D26CDE69-F27B-1D0B-72F9-AAF31C89D3BA}"/>
              </a:ext>
            </a:extLst>
          </p:cNvPr>
          <p:cNvSpPr txBox="1"/>
          <p:nvPr/>
        </p:nvSpPr>
        <p:spPr>
          <a:xfrm>
            <a:off x="14493752" y="8355461"/>
            <a:ext cx="2758972" cy="723275"/>
          </a:xfrm>
          <a:prstGeom prst="rect">
            <a:avLst/>
          </a:prstGeom>
          <a:noFill/>
        </p:spPr>
        <p:txBody>
          <a:bodyPr wrap="square">
            <a:spAutoFit/>
          </a:bodyPr>
          <a:lstStyle/>
          <a:p>
            <a:pPr marL="215903" lvl="1">
              <a:spcAft>
                <a:spcPts val="600"/>
              </a:spcAft>
            </a:pPr>
            <a:r>
              <a:rPr lang="en-US" sz="1800" dirty="0">
                <a:solidFill>
                  <a:schemeClr val="tx1">
                    <a:lumMod val="65000"/>
                    <a:lumOff val="35000"/>
                  </a:schemeClr>
                </a:solidFill>
                <a:latin typeface="Montserrat" pitchFamily="2" charset="0"/>
              </a:rPr>
              <a:t>© Keith Wilson/</a:t>
            </a:r>
          </a:p>
          <a:p>
            <a:pPr marL="215903" lvl="1">
              <a:spcAft>
                <a:spcPts val="600"/>
              </a:spcAft>
            </a:pPr>
            <a:r>
              <a:rPr lang="en-US" sz="1800" dirty="0">
                <a:solidFill>
                  <a:schemeClr val="tx1">
                    <a:lumMod val="65000"/>
                    <a:lumOff val="35000"/>
                  </a:schemeClr>
                </a:solidFill>
                <a:latin typeface="Montserrat" pitchFamily="2" charset="0"/>
              </a:rPr>
              <a:t>SFB Photographic</a:t>
            </a:r>
          </a:p>
        </p:txBody>
      </p:sp>
    </p:spTree>
    <p:extLst>
      <p:ext uri="{BB962C8B-B14F-4D97-AF65-F5344CB8AC3E}">
        <p14:creationId xmlns:p14="http://schemas.microsoft.com/office/powerpoint/2010/main" val="163952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lane flying in the sky&#10;&#10;Description automatically generated">
            <a:extLst>
              <a:ext uri="{FF2B5EF4-FFF2-40B4-BE49-F238E27FC236}">
                <a16:creationId xmlns:a16="http://schemas.microsoft.com/office/drawing/2014/main" id="{04675A17-9B5C-FF49-D467-3C73350706B1}"/>
              </a:ext>
            </a:extLst>
          </p:cNvPr>
          <p:cNvPicPr>
            <a:picLocks noChangeAspect="1"/>
          </p:cNvPicPr>
          <p:nvPr/>
        </p:nvPicPr>
        <p:blipFill rotWithShape="1">
          <a:blip r:embed="rId2">
            <a:extLst>
              <a:ext uri="{28A0092B-C50C-407E-A947-70E740481C1C}">
                <a14:useLocalDpi xmlns:a14="http://schemas.microsoft.com/office/drawing/2010/main" val="0"/>
              </a:ext>
            </a:extLst>
          </a:blip>
          <a:srcRect l="22430" r="7947"/>
          <a:stretch/>
        </p:blipFill>
        <p:spPr>
          <a:xfrm>
            <a:off x="7529679" y="-13520"/>
            <a:ext cx="10758322" cy="10300520"/>
          </a:xfrm>
          <a:prstGeom prst="rect">
            <a:avLst/>
          </a:prstGeom>
        </p:spPr>
      </p:pic>
      <p:grpSp>
        <p:nvGrpSpPr>
          <p:cNvPr id="6" name="Group 6"/>
          <p:cNvGrpSpPr/>
          <p:nvPr/>
        </p:nvGrpSpPr>
        <p:grpSpPr>
          <a:xfrm rot="5400000">
            <a:off x="1270009" y="-241309"/>
            <a:ext cx="9258300" cy="11798318"/>
            <a:chOff x="0" y="0"/>
            <a:chExt cx="3130550" cy="3989417"/>
          </a:xfrm>
        </p:grpSpPr>
        <p:sp>
          <p:nvSpPr>
            <p:cNvPr id="7" name="Freeform 7"/>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C2E127"/>
            </a:solidFill>
          </p:spPr>
          <p:txBody>
            <a:bodyPr/>
            <a:lstStyle/>
            <a:p>
              <a:endParaRPr lang="en-GB"/>
            </a:p>
          </p:txBody>
        </p:sp>
      </p:grpSp>
      <p:grpSp>
        <p:nvGrpSpPr>
          <p:cNvPr id="8" name="Group 8"/>
          <p:cNvGrpSpPr/>
          <p:nvPr/>
        </p:nvGrpSpPr>
        <p:grpSpPr>
          <a:xfrm rot="5400000">
            <a:off x="625705" y="-625705"/>
            <a:ext cx="10287000" cy="11538409"/>
            <a:chOff x="0" y="0"/>
            <a:chExt cx="3130550" cy="3511380"/>
          </a:xfrm>
          <a:solidFill>
            <a:srgbClr val="99CCFF"/>
          </a:solidFill>
        </p:grpSpPr>
        <p:sp>
          <p:nvSpPr>
            <p:cNvPr id="9" name="Freeform 9"/>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sp>
        <p:nvSpPr>
          <p:cNvPr id="10" name="TextBox 10"/>
          <p:cNvSpPr txBox="1"/>
          <p:nvPr/>
        </p:nvSpPr>
        <p:spPr>
          <a:xfrm>
            <a:off x="838200" y="2690693"/>
            <a:ext cx="8483123" cy="6071277"/>
          </a:xfrm>
          <a:prstGeom prst="rect">
            <a:avLst/>
          </a:prstGeom>
        </p:spPr>
        <p:txBody>
          <a:bodyPr wrap="square" lIns="0" tIns="0" rIns="0" bIns="0" rtlCol="0" anchor="t">
            <a:spAutoFit/>
          </a:bodyPr>
          <a:lstStyle/>
          <a:p>
            <a:pPr>
              <a:lnSpc>
                <a:spcPts val="3360"/>
              </a:lnSpc>
            </a:pPr>
            <a:r>
              <a:rPr lang="en-US" sz="2400" dirty="0">
                <a:solidFill>
                  <a:srgbClr val="0070C0"/>
                </a:solidFill>
                <a:latin typeface="Montserrat" pitchFamily="2" charset="77"/>
              </a:rPr>
              <a:t>“There is </a:t>
            </a:r>
            <a:r>
              <a:rPr lang="en-US" sz="2400" b="1" dirty="0">
                <a:solidFill>
                  <a:srgbClr val="0070C0"/>
                </a:solidFill>
                <a:latin typeface="Montserrat" pitchFamily="2" charset="77"/>
              </a:rPr>
              <a:t>no pre-prescribed route </a:t>
            </a:r>
            <a:r>
              <a:rPr lang="en-US" sz="2400" dirty="0">
                <a:solidFill>
                  <a:srgbClr val="0070C0"/>
                </a:solidFill>
                <a:latin typeface="Montserrat" pitchFamily="2" charset="77"/>
              </a:rPr>
              <a:t>to careers in aviation.” – Thomas </a:t>
            </a:r>
          </a:p>
          <a:p>
            <a:pPr>
              <a:lnSpc>
                <a:spcPts val="3360"/>
              </a:lnSpc>
            </a:pPr>
            <a:endParaRPr lang="en-US" sz="2400" dirty="0">
              <a:solidFill>
                <a:schemeClr val="tx1">
                  <a:lumMod val="65000"/>
                  <a:lumOff val="35000"/>
                </a:schemeClr>
              </a:solidFill>
              <a:latin typeface="Montserrat" pitchFamily="2" charset="77"/>
            </a:endParaRPr>
          </a:p>
          <a:p>
            <a:pPr>
              <a:lnSpc>
                <a:spcPts val="3360"/>
              </a:lnSpc>
            </a:pPr>
            <a:r>
              <a:rPr lang="en-US" sz="2400" dirty="0">
                <a:solidFill>
                  <a:schemeClr val="tx1">
                    <a:lumMod val="65000"/>
                    <a:lumOff val="35000"/>
                  </a:schemeClr>
                </a:solidFill>
                <a:latin typeface="Montserrat" pitchFamily="2" charset="77"/>
              </a:rPr>
              <a:t>With such a wide range of careers in aviation, you can follow any path that suits your interests and direct it towards your desired career.</a:t>
            </a:r>
          </a:p>
          <a:p>
            <a:pPr>
              <a:lnSpc>
                <a:spcPts val="3360"/>
              </a:lnSpc>
            </a:pPr>
            <a:endParaRPr lang="en-US" sz="2400" dirty="0">
              <a:solidFill>
                <a:schemeClr val="tx1">
                  <a:lumMod val="65000"/>
                  <a:lumOff val="35000"/>
                </a:schemeClr>
              </a:solidFill>
              <a:latin typeface="Montserrat" pitchFamily="2" charset="77"/>
            </a:endParaRPr>
          </a:p>
          <a:p>
            <a:pPr>
              <a:lnSpc>
                <a:spcPts val="3360"/>
              </a:lnSpc>
            </a:pPr>
            <a:r>
              <a:rPr lang="en-US" sz="2400" dirty="0">
                <a:solidFill>
                  <a:schemeClr val="tx1">
                    <a:lumMod val="65000"/>
                    <a:lumOff val="35000"/>
                  </a:schemeClr>
                </a:solidFill>
                <a:latin typeface="Montserrat" pitchFamily="2" charset="77"/>
              </a:rPr>
              <a:t>Attend </a:t>
            </a:r>
            <a:r>
              <a:rPr lang="en-US" sz="2400" b="1" dirty="0">
                <a:solidFill>
                  <a:schemeClr val="tx1">
                    <a:lumMod val="65000"/>
                    <a:lumOff val="35000"/>
                  </a:schemeClr>
                </a:solidFill>
                <a:latin typeface="Montserrat" pitchFamily="2" charset="77"/>
              </a:rPr>
              <a:t>careers fairs</a:t>
            </a:r>
            <a:r>
              <a:rPr lang="en-US" sz="2400" dirty="0">
                <a:solidFill>
                  <a:schemeClr val="tx1">
                    <a:lumMod val="65000"/>
                    <a:lumOff val="35000"/>
                  </a:schemeClr>
                </a:solidFill>
                <a:latin typeface="Montserrat" pitchFamily="2" charset="77"/>
              </a:rPr>
              <a:t>, such as those </a:t>
            </a:r>
            <a:r>
              <a:rPr lang="en-US" sz="2400" dirty="0" err="1">
                <a:solidFill>
                  <a:schemeClr val="tx1">
                    <a:lumMod val="65000"/>
                    <a:lumOff val="35000"/>
                  </a:schemeClr>
                </a:solidFill>
                <a:latin typeface="Montserrat" pitchFamily="2" charset="77"/>
              </a:rPr>
              <a:t>organised</a:t>
            </a:r>
            <a:r>
              <a:rPr lang="en-US" sz="2400" dirty="0">
                <a:solidFill>
                  <a:schemeClr val="tx1">
                    <a:lumMod val="65000"/>
                    <a:lumOff val="35000"/>
                  </a:schemeClr>
                </a:solidFill>
                <a:latin typeface="Montserrat" pitchFamily="2" charset="77"/>
              </a:rPr>
              <a:t> by the </a:t>
            </a:r>
            <a:r>
              <a:rPr lang="en-US" sz="2400" dirty="0">
                <a:solidFill>
                  <a:schemeClr val="tx1">
                    <a:lumMod val="65000"/>
                    <a:lumOff val="35000"/>
                  </a:schemeClr>
                </a:solidFill>
                <a:latin typeface="Montserrat" pitchFamily="2" charset="77"/>
                <a:hlinkClick r:id="rId3"/>
              </a:rPr>
              <a:t>Royal Aeronautical Society</a:t>
            </a:r>
            <a:r>
              <a:rPr lang="en-US" sz="2400" dirty="0">
                <a:solidFill>
                  <a:schemeClr val="tx1">
                    <a:lumMod val="65000"/>
                    <a:lumOff val="35000"/>
                  </a:schemeClr>
                </a:solidFill>
                <a:latin typeface="Montserrat" pitchFamily="2" charset="77"/>
              </a:rPr>
              <a:t>.</a:t>
            </a:r>
          </a:p>
          <a:p>
            <a:pPr>
              <a:lnSpc>
                <a:spcPts val="3360"/>
              </a:lnSpc>
            </a:pPr>
            <a:endParaRPr lang="en-US" sz="2400" dirty="0">
              <a:solidFill>
                <a:schemeClr val="tx1">
                  <a:lumMod val="65000"/>
                  <a:lumOff val="35000"/>
                </a:schemeClr>
              </a:solidFill>
              <a:latin typeface="Montserrat" pitchFamily="2" charset="77"/>
            </a:endParaRPr>
          </a:p>
          <a:p>
            <a:pPr>
              <a:lnSpc>
                <a:spcPts val="3360"/>
              </a:lnSpc>
            </a:pPr>
            <a:r>
              <a:rPr lang="en-US" sz="2400" dirty="0">
                <a:solidFill>
                  <a:schemeClr val="tx1">
                    <a:lumMod val="65000"/>
                    <a:lumOff val="35000"/>
                  </a:schemeClr>
                </a:solidFill>
                <a:latin typeface="Montserrat" pitchFamily="2" charset="77"/>
                <a:hlinkClick r:id="rId4"/>
              </a:rPr>
              <a:t>Cranfield University</a:t>
            </a:r>
            <a:r>
              <a:rPr lang="en-US" sz="2400" dirty="0">
                <a:solidFill>
                  <a:schemeClr val="tx1">
                    <a:lumMod val="65000"/>
                    <a:lumOff val="35000"/>
                  </a:schemeClr>
                </a:solidFill>
                <a:latin typeface="Montserrat" pitchFamily="2" charset="77"/>
              </a:rPr>
              <a:t> is a postgraduate university that offers courses in a wide range of aviation-related topics, from </a:t>
            </a:r>
            <a:r>
              <a:rPr lang="en-US" sz="2400" b="1" dirty="0">
                <a:solidFill>
                  <a:schemeClr val="tx1">
                    <a:lumMod val="65000"/>
                    <a:lumOff val="35000"/>
                  </a:schemeClr>
                </a:solidFill>
                <a:latin typeface="Montserrat" pitchFamily="2" charset="77"/>
              </a:rPr>
              <a:t>airport planning </a:t>
            </a:r>
            <a:r>
              <a:rPr lang="en-US" sz="2400" dirty="0">
                <a:solidFill>
                  <a:schemeClr val="tx1">
                    <a:lumMod val="65000"/>
                    <a:lumOff val="35000"/>
                  </a:schemeClr>
                </a:solidFill>
                <a:latin typeface="Montserrat" pitchFamily="2" charset="77"/>
              </a:rPr>
              <a:t>and </a:t>
            </a:r>
            <a:r>
              <a:rPr lang="en-US" sz="2400" b="1" dirty="0">
                <a:solidFill>
                  <a:schemeClr val="tx1">
                    <a:lumMod val="65000"/>
                    <a:lumOff val="35000"/>
                  </a:schemeClr>
                </a:solidFill>
                <a:latin typeface="Montserrat" pitchFamily="2" charset="77"/>
              </a:rPr>
              <a:t>aerospace dynamics </a:t>
            </a:r>
            <a:r>
              <a:rPr lang="en-US" sz="2400" dirty="0">
                <a:solidFill>
                  <a:schemeClr val="tx1">
                    <a:lumMod val="65000"/>
                    <a:lumOff val="35000"/>
                  </a:schemeClr>
                </a:solidFill>
                <a:latin typeface="Montserrat" pitchFamily="2" charset="77"/>
              </a:rPr>
              <a:t>to </a:t>
            </a:r>
            <a:r>
              <a:rPr lang="en-US" sz="2400" b="1" dirty="0">
                <a:solidFill>
                  <a:schemeClr val="tx1">
                    <a:lumMod val="65000"/>
                    <a:lumOff val="35000"/>
                  </a:schemeClr>
                </a:solidFill>
                <a:latin typeface="Montserrat" pitchFamily="2" charset="77"/>
              </a:rPr>
              <a:t>aircraft engineering </a:t>
            </a:r>
            <a:r>
              <a:rPr lang="en-US" sz="2400" dirty="0">
                <a:solidFill>
                  <a:schemeClr val="tx1">
                    <a:lumMod val="65000"/>
                    <a:lumOff val="35000"/>
                  </a:schemeClr>
                </a:solidFill>
                <a:latin typeface="Montserrat" pitchFamily="2" charset="77"/>
              </a:rPr>
              <a:t>and </a:t>
            </a:r>
            <a:r>
              <a:rPr lang="en-US" sz="2400" b="1" dirty="0">
                <a:solidFill>
                  <a:schemeClr val="tx1">
                    <a:lumMod val="65000"/>
                    <a:lumOff val="35000"/>
                  </a:schemeClr>
                </a:solidFill>
                <a:latin typeface="Montserrat" pitchFamily="2" charset="77"/>
              </a:rPr>
              <a:t>aviation safety</a:t>
            </a:r>
            <a:r>
              <a:rPr lang="en-US" sz="2400" dirty="0">
                <a:solidFill>
                  <a:schemeClr val="tx1">
                    <a:lumMod val="65000"/>
                    <a:lumOff val="35000"/>
                  </a:schemeClr>
                </a:solidFill>
                <a:latin typeface="Montserrat" pitchFamily="2" charset="77"/>
              </a:rPr>
              <a:t>.</a:t>
            </a:r>
          </a:p>
        </p:txBody>
      </p:sp>
      <p:sp>
        <p:nvSpPr>
          <p:cNvPr id="2" name="TextBox 14">
            <a:extLst>
              <a:ext uri="{FF2B5EF4-FFF2-40B4-BE49-F238E27FC236}">
                <a16:creationId xmlns:a16="http://schemas.microsoft.com/office/drawing/2014/main" id="{CB9FAA39-6099-866F-8271-63E37592EC9F}"/>
              </a:ext>
            </a:extLst>
          </p:cNvPr>
          <p:cNvSpPr txBox="1"/>
          <p:nvPr/>
        </p:nvSpPr>
        <p:spPr>
          <a:xfrm>
            <a:off x="838200" y="694033"/>
            <a:ext cx="8498939" cy="1661993"/>
          </a:xfrm>
          <a:prstGeom prst="rect">
            <a:avLst/>
          </a:prstGeom>
        </p:spPr>
        <p:txBody>
          <a:bodyPr wrap="square" lIns="0" tIns="0" rIns="0" bIns="0" rtlCol="0" anchor="t">
            <a:spAutoFit/>
          </a:bodyPr>
          <a:lstStyle/>
          <a:p>
            <a:r>
              <a:rPr lang="en-US" sz="5400" b="1" dirty="0">
                <a:solidFill>
                  <a:schemeClr val="tx1">
                    <a:lumMod val="65000"/>
                    <a:lumOff val="35000"/>
                  </a:schemeClr>
                </a:solidFill>
                <a:latin typeface="Montserrat Black" pitchFamily="2" charset="77"/>
              </a:rPr>
              <a:t>Pathways to </a:t>
            </a:r>
          </a:p>
          <a:p>
            <a:r>
              <a:rPr lang="en-US" sz="5400" dirty="0">
                <a:solidFill>
                  <a:schemeClr val="tx1">
                    <a:lumMod val="65000"/>
                    <a:lumOff val="35000"/>
                  </a:schemeClr>
                </a:solidFill>
                <a:latin typeface="Montserrat" pitchFamily="2" charset="0"/>
              </a:rPr>
              <a:t>careers in aviation</a:t>
            </a:r>
          </a:p>
        </p:txBody>
      </p:sp>
      <p:sp>
        <p:nvSpPr>
          <p:cNvPr id="13" name="TextBox 13">
            <a:extLst>
              <a:ext uri="{FF2B5EF4-FFF2-40B4-BE49-F238E27FC236}">
                <a16:creationId xmlns:a16="http://schemas.microsoft.com/office/drawing/2014/main" id="{F93B0469-BF76-B4B6-E234-E616E9DCE63B}"/>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15       </a:t>
            </a:r>
            <a:r>
              <a:rPr lang="en-US" sz="1700" dirty="0">
                <a:solidFill>
                  <a:schemeClr val="tx1">
                    <a:lumMod val="65000"/>
                    <a:lumOff val="35000"/>
                  </a:schemeClr>
                </a:solidFill>
                <a:latin typeface="Montserrat Semi-Bold"/>
                <a:hlinkClick r:id="rId5">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5">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3" name="TextBox 2">
            <a:extLst>
              <a:ext uri="{FF2B5EF4-FFF2-40B4-BE49-F238E27FC236}">
                <a16:creationId xmlns:a16="http://schemas.microsoft.com/office/drawing/2014/main" id="{80A0BD81-0050-7B96-58EB-D2DC6472E139}"/>
              </a:ext>
            </a:extLst>
          </p:cNvPr>
          <p:cNvSpPr txBox="1"/>
          <p:nvPr/>
        </p:nvSpPr>
        <p:spPr>
          <a:xfrm>
            <a:off x="13924233" y="9917668"/>
            <a:ext cx="4343400" cy="369332"/>
          </a:xfrm>
          <a:prstGeom prst="rect">
            <a:avLst/>
          </a:prstGeom>
          <a:noFill/>
        </p:spPr>
        <p:txBody>
          <a:bodyPr wrap="square">
            <a:spAutoFit/>
          </a:bodyPr>
          <a:lstStyle/>
          <a:p>
            <a:pPr marL="215903" lvl="1">
              <a:spcAft>
                <a:spcPts val="600"/>
              </a:spcAft>
            </a:pPr>
            <a:r>
              <a:rPr lang="en-US" sz="1800" dirty="0">
                <a:solidFill>
                  <a:schemeClr val="bg1"/>
                </a:solidFill>
                <a:latin typeface="Montserrat" pitchFamily="2" charset="0"/>
              </a:rPr>
              <a:t>© Keith Wilson/SFB Photographic</a:t>
            </a:r>
          </a:p>
        </p:txBody>
      </p:sp>
    </p:spTree>
    <p:extLst>
      <p:ext uri="{BB962C8B-B14F-4D97-AF65-F5344CB8AC3E}">
        <p14:creationId xmlns:p14="http://schemas.microsoft.com/office/powerpoint/2010/main" val="402390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1000"/>
                                        <p:tgtEl>
                                          <p:spTgt spid="10">
                                            <p:txEl>
                                              <p:pRg st="2" end="2"/>
                                            </p:txEl>
                                          </p:spTgt>
                                        </p:tgtEl>
                                      </p:cBhvr>
                                    </p:animEffect>
                                    <p:anim calcmode="lin" valueType="num">
                                      <p:cBhvr>
                                        <p:cTn id="15"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1000"/>
                                        <p:tgtEl>
                                          <p:spTgt spid="10">
                                            <p:txEl>
                                              <p:pRg st="4" end="4"/>
                                            </p:txEl>
                                          </p:spTgt>
                                        </p:tgtEl>
                                      </p:cBhvr>
                                    </p:animEffect>
                                    <p:anim calcmode="lin" valueType="num">
                                      <p:cBhvr>
                                        <p:cTn id="22"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1000"/>
                                        <p:tgtEl>
                                          <p:spTgt spid="10">
                                            <p:txEl>
                                              <p:pRg st="6" end="6"/>
                                            </p:txEl>
                                          </p:spTgt>
                                        </p:tgtEl>
                                      </p:cBhvr>
                                    </p:animEffect>
                                    <p:anim calcmode="lin" valueType="num">
                                      <p:cBhvr>
                                        <p:cTn id="29"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E601F"/>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2DC211B-7CD6-66FB-86BD-F96DBEC2A67B}"/>
              </a:ext>
            </a:extLst>
          </p:cNvPr>
          <p:cNvPicPr>
            <a:picLocks noChangeAspect="1"/>
          </p:cNvPicPr>
          <p:nvPr/>
        </p:nvPicPr>
        <p:blipFill rotWithShape="1">
          <a:blip r:embed="rId2"/>
          <a:srcRect t="47082" r="54831" b="21909"/>
          <a:stretch/>
        </p:blipFill>
        <p:spPr>
          <a:xfrm>
            <a:off x="7839151" y="5318729"/>
            <a:ext cx="10856259" cy="4968272"/>
          </a:xfrm>
          <a:prstGeom prst="rect">
            <a:avLst/>
          </a:prstGeom>
        </p:spPr>
      </p:pic>
      <p:pic>
        <p:nvPicPr>
          <p:cNvPr id="22" name="Picture 21">
            <a:extLst>
              <a:ext uri="{FF2B5EF4-FFF2-40B4-BE49-F238E27FC236}">
                <a16:creationId xmlns:a16="http://schemas.microsoft.com/office/drawing/2014/main" id="{43F02698-5CDA-3790-C880-DAFADF7357AD}"/>
              </a:ext>
            </a:extLst>
          </p:cNvPr>
          <p:cNvPicPr>
            <a:picLocks noChangeAspect="1"/>
          </p:cNvPicPr>
          <p:nvPr/>
        </p:nvPicPr>
        <p:blipFill rotWithShape="1">
          <a:blip r:embed="rId2"/>
          <a:srcRect l="6332" t="29013" r="24043" b="39866"/>
          <a:stretch/>
        </p:blipFill>
        <p:spPr>
          <a:xfrm>
            <a:off x="4495800" y="-1"/>
            <a:ext cx="10744200" cy="3201505"/>
          </a:xfrm>
          <a:prstGeom prst="rect">
            <a:avLst/>
          </a:prstGeom>
        </p:spPr>
      </p:pic>
      <p:grpSp>
        <p:nvGrpSpPr>
          <p:cNvPr id="4" name="Group 4"/>
          <p:cNvGrpSpPr/>
          <p:nvPr/>
        </p:nvGrpSpPr>
        <p:grpSpPr>
          <a:xfrm>
            <a:off x="1083284" y="2611455"/>
            <a:ext cx="15299716" cy="6924045"/>
            <a:chOff x="0" y="0"/>
            <a:chExt cx="7846638" cy="4409338"/>
          </a:xfrm>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solidFill>
              <a:srgbClr val="C2E127"/>
            </a:solidFill>
          </p:spPr>
          <p:txBody>
            <a:bodyPr/>
            <a:lstStyle/>
            <a:p>
              <a:endParaRPr lang="en-GB"/>
            </a:p>
          </p:txBody>
        </p:sp>
      </p:grpSp>
      <p:grpSp>
        <p:nvGrpSpPr>
          <p:cNvPr id="6" name="Group 6"/>
          <p:cNvGrpSpPr/>
          <p:nvPr/>
        </p:nvGrpSpPr>
        <p:grpSpPr>
          <a:xfrm rot="-5400000">
            <a:off x="11152305" y="2743896"/>
            <a:ext cx="10287000" cy="4799209"/>
            <a:chOff x="0" y="0"/>
            <a:chExt cx="3130550" cy="1460500"/>
          </a:xfrm>
          <a:solidFill>
            <a:srgbClr val="99CCFF"/>
          </a:solidFill>
        </p:grpSpPr>
        <p:sp>
          <p:nvSpPr>
            <p:cNvPr id="7" name="Freeform 7"/>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8" name="Group 8"/>
          <p:cNvGrpSpPr/>
          <p:nvPr/>
        </p:nvGrpSpPr>
        <p:grpSpPr>
          <a:xfrm>
            <a:off x="17182559" y="1126388"/>
            <a:ext cx="1512851" cy="1105441"/>
            <a:chOff x="0" y="0"/>
            <a:chExt cx="1913890" cy="1913890"/>
          </a:xfrm>
        </p:grpSpPr>
        <p:sp>
          <p:nvSpPr>
            <p:cNvPr id="9"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C2E127"/>
            </a:solid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99CCFF"/>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p:cNvGrpSpPr/>
          <p:nvPr/>
        </p:nvGrpSpPr>
        <p:grpSpPr>
          <a:xfrm>
            <a:off x="1028700" y="2896955"/>
            <a:ext cx="14973299" cy="6356507"/>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7" y="-2845860"/>
            <a:ext cx="1480331" cy="8675049"/>
            <a:chOff x="0" y="0"/>
            <a:chExt cx="3130550" cy="18248691"/>
          </a:xfrm>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solidFill>
              <a:srgbClr val="C2E127"/>
            </a:solidFill>
          </p:spPr>
          <p:txBody>
            <a:bodyPr/>
            <a:lstStyle/>
            <a:p>
              <a:endParaRPr lang="en-GB"/>
            </a:p>
          </p:txBody>
        </p:sp>
      </p:grpSp>
      <p:grpSp>
        <p:nvGrpSpPr>
          <p:cNvPr id="17" name="Group 17"/>
          <p:cNvGrpSpPr/>
          <p:nvPr/>
        </p:nvGrpSpPr>
        <p:grpSpPr>
          <a:xfrm>
            <a:off x="1336163" y="3201505"/>
            <a:ext cx="14361037" cy="5719143"/>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dirty="0"/>
            </a:p>
          </p:txBody>
        </p:sp>
      </p:grpSp>
      <p:sp>
        <p:nvSpPr>
          <p:cNvPr id="19" name="TextBox 19"/>
          <p:cNvSpPr txBox="1"/>
          <p:nvPr/>
        </p:nvSpPr>
        <p:spPr>
          <a:xfrm>
            <a:off x="1028700" y="1033538"/>
            <a:ext cx="6844089" cy="982925"/>
          </a:xfrm>
          <a:prstGeom prst="rect">
            <a:avLst/>
          </a:prstGeom>
        </p:spPr>
        <p:txBody>
          <a:bodyPr lIns="0" tIns="0" rIns="0" bIns="0" rtlCol="0" anchor="t">
            <a:spAutoFit/>
          </a:bodyPr>
          <a:lstStyle/>
          <a:p>
            <a:pPr>
              <a:lnSpc>
                <a:spcPts val="7589"/>
              </a:lnSpc>
            </a:pPr>
            <a:r>
              <a:rPr lang="en-US" sz="6899" b="1" dirty="0">
                <a:solidFill>
                  <a:schemeClr val="tx1">
                    <a:lumMod val="65000"/>
                    <a:lumOff val="35000"/>
                  </a:schemeClr>
                </a:solidFill>
                <a:latin typeface="Montserrat Black" pitchFamily="2" charset="77"/>
              </a:rPr>
              <a:t>Talking </a:t>
            </a:r>
            <a:r>
              <a:rPr lang="en-US" sz="6899" b="1" dirty="0">
                <a:solidFill>
                  <a:schemeClr val="tx1">
                    <a:lumMod val="65000"/>
                    <a:lumOff val="35000"/>
                  </a:schemeClr>
                </a:solidFill>
                <a:latin typeface="Montserrat SemiBold" pitchFamily="2" charset="77"/>
              </a:rPr>
              <a:t>points</a:t>
            </a:r>
          </a:p>
        </p:txBody>
      </p:sp>
      <p:sp>
        <p:nvSpPr>
          <p:cNvPr id="26" name="TextBox 13">
            <a:extLst>
              <a:ext uri="{FF2B5EF4-FFF2-40B4-BE49-F238E27FC236}">
                <a16:creationId xmlns:a16="http://schemas.microsoft.com/office/drawing/2014/main" id="{89D28B8F-2C07-C7AE-DC6C-4A8C8FDA869F}"/>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16      </a:t>
            </a:r>
            <a:r>
              <a:rPr lang="en-US" sz="1700" dirty="0">
                <a:solidFill>
                  <a:schemeClr val="tx1">
                    <a:lumMod val="65000"/>
                    <a:lumOff val="35000"/>
                  </a:schemeClr>
                </a:solidFill>
                <a:latin typeface="Montserrat Semi-Bold"/>
                <a:hlinkClick r:id="rId5">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5">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2" name="TextBox 17">
            <a:extLst>
              <a:ext uri="{FF2B5EF4-FFF2-40B4-BE49-F238E27FC236}">
                <a16:creationId xmlns:a16="http://schemas.microsoft.com/office/drawing/2014/main" id="{A7C23421-35AF-489B-9949-517885F8B8A0}"/>
              </a:ext>
            </a:extLst>
          </p:cNvPr>
          <p:cNvSpPr txBox="1"/>
          <p:nvPr/>
        </p:nvSpPr>
        <p:spPr>
          <a:xfrm>
            <a:off x="1676400" y="3464722"/>
            <a:ext cx="13868400" cy="5159361"/>
          </a:xfrm>
          <a:prstGeom prst="rect">
            <a:avLst/>
          </a:prstGeom>
        </p:spPr>
        <p:txBody>
          <a:bodyPr wrap="square" lIns="0" tIns="0" rIns="0" bIns="0" rtlCol="0" anchor="t">
            <a:spAutoFit/>
          </a:bodyPr>
          <a:lstStyle/>
          <a:p>
            <a:pPr marL="457200" indent="-457200">
              <a:lnSpc>
                <a:spcPct val="110000"/>
              </a:lnSpc>
              <a:spcAft>
                <a:spcPts val="1200"/>
              </a:spcAft>
              <a:buFont typeface="+mj-lt"/>
              <a:buAutoNum type="arabicPeriod"/>
            </a:pPr>
            <a:r>
              <a:rPr lang="en-US" sz="28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What skills and personal attributes does a pilot need?</a:t>
            </a:r>
          </a:p>
          <a:p>
            <a:pPr marL="457200" indent="-457200">
              <a:lnSpc>
                <a:spcPct val="110000"/>
              </a:lnSpc>
              <a:spcAft>
                <a:spcPts val="1200"/>
              </a:spcAft>
              <a:buFont typeface="+mj-lt"/>
              <a:buAutoNum type="arabicPeriod"/>
            </a:pPr>
            <a:r>
              <a:rPr lang="en-US" sz="28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How do engineers contribute to the aviation industry?</a:t>
            </a:r>
          </a:p>
          <a:p>
            <a:pPr marL="457200" indent="-457200">
              <a:lnSpc>
                <a:spcPct val="110000"/>
              </a:lnSpc>
              <a:spcAft>
                <a:spcPts val="1200"/>
              </a:spcAft>
              <a:buFont typeface="+mj-lt"/>
              <a:buAutoNum type="arabicPeriod"/>
            </a:pPr>
            <a:r>
              <a:rPr lang="en-US" sz="28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What does managing an aircraft fleet involve?</a:t>
            </a:r>
          </a:p>
          <a:p>
            <a:pPr marL="457200" indent="-457200">
              <a:lnSpc>
                <a:spcPct val="110000"/>
              </a:lnSpc>
              <a:spcAft>
                <a:spcPts val="1200"/>
              </a:spcAft>
              <a:buFont typeface="+mj-lt"/>
              <a:buAutoNum type="arabicPeriod"/>
            </a:pPr>
            <a:r>
              <a:rPr lang="en-US" sz="28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Why is an understanding of psychology important for ensuring safety across the aviation industry?</a:t>
            </a:r>
          </a:p>
          <a:p>
            <a:pPr marL="457200" indent="-457200">
              <a:lnSpc>
                <a:spcPct val="110000"/>
              </a:lnSpc>
              <a:spcAft>
                <a:spcPts val="1200"/>
              </a:spcAft>
              <a:buFont typeface="+mj-lt"/>
              <a:buAutoNum type="arabicPeriod"/>
            </a:pPr>
            <a:r>
              <a:rPr lang="en-US" sz="28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How is the aviation industry reducing its negative environmental impacts?</a:t>
            </a:r>
          </a:p>
          <a:p>
            <a:pPr marL="457200" indent="-457200">
              <a:lnSpc>
                <a:spcPct val="110000"/>
              </a:lnSpc>
              <a:spcAft>
                <a:spcPts val="1200"/>
              </a:spcAft>
              <a:buFont typeface="+mj-lt"/>
              <a:buAutoNum type="arabicPeriod"/>
            </a:pPr>
            <a:r>
              <a:rPr lang="en-US" sz="28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Which of the many careers in aviation most interests you, and why?</a:t>
            </a:r>
          </a:p>
          <a:p>
            <a:pPr marL="457200" indent="-457200">
              <a:lnSpc>
                <a:spcPct val="110000"/>
              </a:lnSpc>
              <a:spcAft>
                <a:spcPts val="1200"/>
              </a:spcAft>
              <a:buFont typeface="+mj-lt"/>
              <a:buAutoNum type="arabicPeriod"/>
            </a:pPr>
            <a:r>
              <a:rPr lang="en-US" sz="28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What pathway could lead you to this career? What qualifications and/or experience do you need, and how could you gain these?</a:t>
            </a:r>
          </a:p>
        </p:txBody>
      </p:sp>
      <p:sp>
        <p:nvSpPr>
          <p:cNvPr id="27" name="TextBox 26">
            <a:extLst>
              <a:ext uri="{FF2B5EF4-FFF2-40B4-BE49-F238E27FC236}">
                <a16:creationId xmlns:a16="http://schemas.microsoft.com/office/drawing/2014/main" id="{32AFB5B7-1086-59FA-29A4-0A1DBE5F9E82}"/>
              </a:ext>
            </a:extLst>
          </p:cNvPr>
          <p:cNvSpPr txBox="1"/>
          <p:nvPr/>
        </p:nvSpPr>
        <p:spPr>
          <a:xfrm>
            <a:off x="14237370" y="9803368"/>
            <a:ext cx="3048000" cy="369332"/>
          </a:xfrm>
          <a:prstGeom prst="rect">
            <a:avLst/>
          </a:prstGeom>
          <a:noFill/>
        </p:spPr>
        <p:txBody>
          <a:bodyPr wrap="square">
            <a:spAutoFit/>
          </a:bodyPr>
          <a:lstStyle/>
          <a:p>
            <a:pPr marL="215903" lvl="1">
              <a:spcAft>
                <a:spcPts val="600"/>
              </a:spcAft>
            </a:pPr>
            <a:r>
              <a:rPr lang="en-US" sz="1800" dirty="0">
                <a:solidFill>
                  <a:schemeClr val="bg1"/>
                </a:solidFill>
                <a:latin typeface="Montserrat" pitchFamily="2" charset="0"/>
              </a:rPr>
              <a:t>© Cranfield University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CCC4"/>
        </a:solidFill>
        <a:effectLst/>
      </p:bgPr>
    </p:bg>
    <p:spTree>
      <p:nvGrpSpPr>
        <p:cNvPr id="1" name=""/>
        <p:cNvGrpSpPr/>
        <p:nvPr/>
      </p:nvGrpSpPr>
      <p:grpSpPr>
        <a:xfrm>
          <a:off x="0" y="0"/>
          <a:ext cx="0" cy="0"/>
          <a:chOff x="0" y="0"/>
          <a:chExt cx="0" cy="0"/>
        </a:xfrm>
      </p:grpSpPr>
      <p:pic>
        <p:nvPicPr>
          <p:cNvPr id="3" name="Picture 2" descr="Two men sitting in a cockpit of an airplane&#10;&#10;Description automatically generated">
            <a:extLst>
              <a:ext uri="{FF2B5EF4-FFF2-40B4-BE49-F238E27FC236}">
                <a16:creationId xmlns:a16="http://schemas.microsoft.com/office/drawing/2014/main" id="{AFA101D5-A437-1DC9-DEF2-9996805CF24F}"/>
              </a:ext>
            </a:extLst>
          </p:cNvPr>
          <p:cNvPicPr>
            <a:picLocks noChangeAspect="1"/>
          </p:cNvPicPr>
          <p:nvPr/>
        </p:nvPicPr>
        <p:blipFill rotWithShape="1">
          <a:blip r:embed="rId2">
            <a:extLst>
              <a:ext uri="{28A0092B-C50C-407E-A947-70E740481C1C}">
                <a14:useLocalDpi xmlns:a14="http://schemas.microsoft.com/office/drawing/2010/main" val="0"/>
              </a:ext>
            </a:extLst>
          </a:blip>
          <a:srcRect r="42241"/>
          <a:stretch/>
        </p:blipFill>
        <p:spPr>
          <a:xfrm>
            <a:off x="9375438" y="0"/>
            <a:ext cx="8912562" cy="10287000"/>
          </a:xfrm>
          <a:prstGeom prst="rect">
            <a:avLst/>
          </a:prstGeom>
        </p:spPr>
      </p:pic>
      <p:grpSp>
        <p:nvGrpSpPr>
          <p:cNvPr id="4" name="Group 4"/>
          <p:cNvGrpSpPr/>
          <p:nvPr/>
        </p:nvGrpSpPr>
        <p:grpSpPr>
          <a:xfrm rot="5400000">
            <a:off x="2311087" y="-1301851"/>
            <a:ext cx="9258300" cy="13919403"/>
            <a:chOff x="0" y="0"/>
            <a:chExt cx="3130550" cy="3989417"/>
          </a:xfrm>
          <a:solidFill>
            <a:srgbClr val="99CCFF"/>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8" name="Group 8"/>
          <p:cNvGrpSpPr/>
          <p:nvPr/>
        </p:nvGrpSpPr>
        <p:grpSpPr>
          <a:xfrm rot="5400000">
            <a:off x="1530177" y="-1559166"/>
            <a:ext cx="10287000" cy="13405333"/>
            <a:chOff x="0" y="0"/>
            <a:chExt cx="3130550" cy="3511380"/>
          </a:xfrm>
          <a:solidFill>
            <a:srgbClr val="CCFF66"/>
          </a:solidFill>
        </p:grpSpPr>
        <p:sp>
          <p:nvSpPr>
            <p:cNvPr id="9" name="Freeform 9"/>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pic>
        <p:nvPicPr>
          <p:cNvPr id="15" name="Picture 15"/>
          <p:cNvPicPr>
            <a:picLocks noChangeAspect="1"/>
          </p:cNvPicPr>
          <p:nvPr/>
        </p:nvPicPr>
        <p:blipFill>
          <a:blip r:embed="rId3">
            <a:alphaModFix amt="23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9924" y="1416575"/>
            <a:ext cx="2407542" cy="1901958"/>
          </a:xfrm>
          <a:prstGeom prst="rect">
            <a:avLst/>
          </a:prstGeom>
        </p:spPr>
      </p:pic>
      <p:pic>
        <p:nvPicPr>
          <p:cNvPr id="16" name="Picture 16"/>
          <p:cNvPicPr>
            <a:picLocks noChangeAspect="1"/>
          </p:cNvPicPr>
          <p:nvPr/>
        </p:nvPicPr>
        <p:blipFill>
          <a:blip r:embed="rId3">
            <a:alphaModFix amt="23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9673712" y="7503630"/>
            <a:ext cx="2485309" cy="1963394"/>
          </a:xfrm>
          <a:prstGeom prst="rect">
            <a:avLst/>
          </a:prstGeom>
        </p:spPr>
      </p:pic>
      <p:sp>
        <p:nvSpPr>
          <p:cNvPr id="17" name="TextBox 17"/>
          <p:cNvSpPr txBox="1"/>
          <p:nvPr/>
        </p:nvSpPr>
        <p:spPr>
          <a:xfrm>
            <a:off x="572682" y="2020173"/>
            <a:ext cx="9257118" cy="2005806"/>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I flew a plane for the first time when I was 14 years old. </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I’ve always wanted to be a pilot, and I’ve always been fascinated with the idea of flight. Aged 13, I joined the RAF Air Cadets which allowed me to achieve my dream of becoming a fighter pilot.</a:t>
            </a:r>
          </a:p>
        </p:txBody>
      </p:sp>
      <p:sp>
        <p:nvSpPr>
          <p:cNvPr id="18" name="TextBox 18"/>
          <p:cNvSpPr txBox="1"/>
          <p:nvPr/>
        </p:nvSpPr>
        <p:spPr>
          <a:xfrm>
            <a:off x="572682" y="698301"/>
            <a:ext cx="7388693" cy="826135"/>
          </a:xfrm>
          <a:prstGeom prst="rect">
            <a:avLst/>
          </a:prstGeom>
        </p:spPr>
        <p:txBody>
          <a:bodyPr wrap="square" lIns="0" tIns="0" rIns="0" bIns="0" rtlCol="0" anchor="t">
            <a:spAutoFit/>
          </a:bodyPr>
          <a:lstStyle/>
          <a:p>
            <a:pPr>
              <a:lnSpc>
                <a:spcPts val="6380"/>
              </a:lnSpc>
            </a:pPr>
            <a:r>
              <a:rPr lang="en-US" sz="5400" b="1" dirty="0">
                <a:solidFill>
                  <a:schemeClr val="tx1">
                    <a:lumMod val="65000"/>
                    <a:lumOff val="35000"/>
                  </a:schemeClr>
                </a:solidFill>
                <a:latin typeface="Montserrat" pitchFamily="2" charset="0"/>
              </a:rPr>
              <a:t>Meet </a:t>
            </a:r>
            <a:r>
              <a:rPr lang="en-US" sz="5400" dirty="0">
                <a:solidFill>
                  <a:schemeClr val="tx1">
                    <a:lumMod val="65000"/>
                    <a:lumOff val="35000"/>
                  </a:schemeClr>
                </a:solidFill>
                <a:latin typeface="Montserrat" pitchFamily="2" charset="0"/>
              </a:rPr>
              <a:t>Rob</a:t>
            </a:r>
          </a:p>
        </p:txBody>
      </p:sp>
      <p:sp>
        <p:nvSpPr>
          <p:cNvPr id="21" name="TextBox 13">
            <a:extLst>
              <a:ext uri="{FF2B5EF4-FFF2-40B4-BE49-F238E27FC236}">
                <a16:creationId xmlns:a16="http://schemas.microsoft.com/office/drawing/2014/main" id="{3C1E4E19-6F39-BA38-383C-B8AC19742B16}"/>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17       </a:t>
            </a:r>
            <a:r>
              <a:rPr lang="en-US" sz="1700" dirty="0">
                <a:solidFill>
                  <a:schemeClr val="tx1">
                    <a:lumMod val="65000"/>
                    <a:lumOff val="35000"/>
                  </a:schemeClr>
                </a:solidFill>
                <a:latin typeface="Montserrat Semi-Bold"/>
                <a:hlinkClick r:id="rId5">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5">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12" name="TextBox 17">
            <a:extLst>
              <a:ext uri="{FF2B5EF4-FFF2-40B4-BE49-F238E27FC236}">
                <a16:creationId xmlns:a16="http://schemas.microsoft.com/office/drawing/2014/main" id="{5AE427C5-C51D-05CA-9DDB-79841783C65C}"/>
              </a:ext>
            </a:extLst>
          </p:cNvPr>
          <p:cNvSpPr txBox="1"/>
          <p:nvPr/>
        </p:nvSpPr>
        <p:spPr>
          <a:xfrm>
            <a:off x="572682" y="4302386"/>
            <a:ext cx="9866718" cy="1193275"/>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I studied astrophysics at university, then returned to the RAF</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 I flew the Tucano aircraft as a flight instructor and display pilot, then the Jaguar aircraft as a military pilot on the front line. </a:t>
            </a:r>
          </a:p>
        </p:txBody>
      </p:sp>
      <p:sp>
        <p:nvSpPr>
          <p:cNvPr id="19" name="TextBox 17">
            <a:extLst>
              <a:ext uri="{FF2B5EF4-FFF2-40B4-BE49-F238E27FC236}">
                <a16:creationId xmlns:a16="http://schemas.microsoft.com/office/drawing/2014/main" id="{76B7BCCF-24B1-F617-3116-52B0229BBD02}"/>
              </a:ext>
            </a:extLst>
          </p:cNvPr>
          <p:cNvSpPr txBox="1"/>
          <p:nvPr/>
        </p:nvSpPr>
        <p:spPr>
          <a:xfrm>
            <a:off x="572682" y="5772068"/>
            <a:ext cx="10933518" cy="1193275"/>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After leaving the RAF, I gained my commercial pilot </a:t>
            </a:r>
            <a:r>
              <a:rPr lang="en-US" sz="2400" b="1" kern="0" dirty="0" err="1">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licence</a:t>
            </a: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 </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and worked as a business jet pilot, travelling from the Arctic Circle to North Africa, and from beaches to high up in the Alps. </a:t>
            </a:r>
          </a:p>
        </p:txBody>
      </p:sp>
      <p:sp>
        <p:nvSpPr>
          <p:cNvPr id="20" name="TextBox 17">
            <a:extLst>
              <a:ext uri="{FF2B5EF4-FFF2-40B4-BE49-F238E27FC236}">
                <a16:creationId xmlns:a16="http://schemas.microsoft.com/office/drawing/2014/main" id="{D02210A4-5485-7227-F4B5-E90534C8968E}"/>
              </a:ext>
            </a:extLst>
          </p:cNvPr>
          <p:cNvSpPr txBox="1"/>
          <p:nvPr/>
        </p:nvSpPr>
        <p:spPr>
          <a:xfrm>
            <a:off x="572682" y="7241750"/>
            <a:ext cx="11390718" cy="1193275"/>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Being a pilot gives me a sense of freedom</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 The job is always a challenge, and there is a constant need to train and prepare. Every flight is different, and there is always something to learn, so it’s never boring.</a:t>
            </a:r>
          </a:p>
        </p:txBody>
      </p:sp>
      <p:sp>
        <p:nvSpPr>
          <p:cNvPr id="6" name="TextBox 5">
            <a:extLst>
              <a:ext uri="{FF2B5EF4-FFF2-40B4-BE49-F238E27FC236}">
                <a16:creationId xmlns:a16="http://schemas.microsoft.com/office/drawing/2014/main" id="{763B90EA-3DE7-F7A1-E784-9D4E0104D668}"/>
              </a:ext>
            </a:extLst>
          </p:cNvPr>
          <p:cNvSpPr txBox="1"/>
          <p:nvPr/>
        </p:nvSpPr>
        <p:spPr>
          <a:xfrm>
            <a:off x="13716000" y="9879568"/>
            <a:ext cx="3048000" cy="369332"/>
          </a:xfrm>
          <a:prstGeom prst="rect">
            <a:avLst/>
          </a:prstGeom>
          <a:noFill/>
        </p:spPr>
        <p:txBody>
          <a:bodyPr wrap="square">
            <a:spAutoFit/>
          </a:bodyPr>
          <a:lstStyle/>
          <a:p>
            <a:pPr marL="215903" lvl="1">
              <a:spcAft>
                <a:spcPts val="600"/>
              </a:spcAft>
            </a:pPr>
            <a:r>
              <a:rPr lang="en-US" sz="1800" dirty="0">
                <a:solidFill>
                  <a:schemeClr val="bg1"/>
                </a:solidFill>
                <a:latin typeface="Montserrat" pitchFamily="2" charset="0"/>
              </a:rPr>
              <a:t>© Cranfield University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fade">
                                      <p:cBhvr>
                                        <p:cTn id="21" dur="1000"/>
                                        <p:tgtEl>
                                          <p:spTgt spid="19">
                                            <p:txEl>
                                              <p:pRg st="0" end="0"/>
                                            </p:txEl>
                                          </p:spTgt>
                                        </p:tgtEl>
                                      </p:cBhvr>
                                    </p:animEffect>
                                    <p:anim calcmode="lin" valueType="num">
                                      <p:cBhvr>
                                        <p:cTn id="22"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xEl>
                                              <p:pRg st="0" end="0"/>
                                            </p:txEl>
                                          </p:spTgt>
                                        </p:tgtEl>
                                        <p:attrNameLst>
                                          <p:attrName>style.visibility</p:attrName>
                                        </p:attrNameLst>
                                      </p:cBhvr>
                                      <p:to>
                                        <p:strVal val="visible"/>
                                      </p:to>
                                    </p:set>
                                    <p:animEffect transition="in" filter="fade">
                                      <p:cBhvr>
                                        <p:cTn id="28" dur="1000"/>
                                        <p:tgtEl>
                                          <p:spTgt spid="20">
                                            <p:txEl>
                                              <p:pRg st="0" end="0"/>
                                            </p:txEl>
                                          </p:spTgt>
                                        </p:tgtEl>
                                      </p:cBhvr>
                                    </p:animEffect>
                                    <p:anim calcmode="lin" valueType="num">
                                      <p:cBhvr>
                                        <p:cTn id="29"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Picture 2" descr="A person in a suit and tie&#10;&#10;Description automatically generated">
            <a:extLst>
              <a:ext uri="{FF2B5EF4-FFF2-40B4-BE49-F238E27FC236}">
                <a16:creationId xmlns:a16="http://schemas.microsoft.com/office/drawing/2014/main" id="{8F0C1136-D185-7CFC-5021-72D9EB287685}"/>
              </a:ext>
            </a:extLst>
          </p:cNvPr>
          <p:cNvPicPr>
            <a:picLocks noChangeAspect="1"/>
          </p:cNvPicPr>
          <p:nvPr/>
        </p:nvPicPr>
        <p:blipFill rotWithShape="1">
          <a:blip r:embed="rId2">
            <a:extLst>
              <a:ext uri="{28A0092B-C50C-407E-A947-70E740481C1C}">
                <a14:useLocalDpi xmlns:a14="http://schemas.microsoft.com/office/drawing/2010/main" val="0"/>
              </a:ext>
            </a:extLst>
          </a:blip>
          <a:srcRect l="24546" t="13169" r="29257"/>
          <a:stretch/>
        </p:blipFill>
        <p:spPr>
          <a:xfrm>
            <a:off x="10079159" y="0"/>
            <a:ext cx="8208842" cy="10287000"/>
          </a:xfrm>
          <a:prstGeom prst="rect">
            <a:avLst/>
          </a:prstGeom>
        </p:spPr>
      </p:pic>
      <p:grpSp>
        <p:nvGrpSpPr>
          <p:cNvPr id="4" name="Group 4"/>
          <p:cNvGrpSpPr/>
          <p:nvPr/>
        </p:nvGrpSpPr>
        <p:grpSpPr>
          <a:xfrm rot="5400000">
            <a:off x="2258920" y="-1373483"/>
            <a:ext cx="9401564" cy="13919403"/>
            <a:chOff x="0" y="0"/>
            <a:chExt cx="3130550" cy="3989417"/>
          </a:xfrm>
          <a:solidFill>
            <a:srgbClr val="C2E127"/>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8" name="Group 8"/>
          <p:cNvGrpSpPr/>
          <p:nvPr/>
        </p:nvGrpSpPr>
        <p:grpSpPr>
          <a:xfrm rot="5400000">
            <a:off x="1616374" y="-1616374"/>
            <a:ext cx="10287000" cy="13519749"/>
            <a:chOff x="0" y="0"/>
            <a:chExt cx="3130550" cy="3541350"/>
          </a:xfrm>
          <a:solidFill>
            <a:srgbClr val="99CCFF"/>
          </a:solidFill>
        </p:grpSpPr>
        <p:sp>
          <p:nvSpPr>
            <p:cNvPr id="9" name="Freeform 9"/>
            <p:cNvSpPr/>
            <p:nvPr/>
          </p:nvSpPr>
          <p:spPr>
            <a:xfrm>
              <a:off x="0" y="0"/>
              <a:ext cx="3130550" cy="3541350"/>
            </a:xfrm>
            <a:custGeom>
              <a:avLst/>
              <a:gdLst/>
              <a:ahLst/>
              <a:cxnLst/>
              <a:rect l="l" t="t" r="r" b="b"/>
              <a:pathLst>
                <a:path w="3130550" h="3541350">
                  <a:moveTo>
                    <a:pt x="0" y="1123950"/>
                  </a:moveTo>
                  <a:lnTo>
                    <a:pt x="0" y="3541350"/>
                  </a:lnTo>
                  <a:lnTo>
                    <a:pt x="3130550" y="3541350"/>
                  </a:lnTo>
                  <a:lnTo>
                    <a:pt x="3130550" y="0"/>
                  </a:lnTo>
                  <a:close/>
                </a:path>
              </a:pathLst>
            </a:custGeom>
            <a:grpFill/>
          </p:spPr>
          <p:txBody>
            <a:bodyPr/>
            <a:lstStyle/>
            <a:p>
              <a:endParaRPr lang="en-GB"/>
            </a:p>
          </p:txBody>
        </p:sp>
      </p:grpSp>
      <p:pic>
        <p:nvPicPr>
          <p:cNvPr id="16" name="Picture 16"/>
          <p:cNvPicPr>
            <a:picLocks noChangeAspect="1"/>
          </p:cNvPicPr>
          <p:nvPr/>
        </p:nvPicPr>
        <p:blipFill>
          <a:blip r:embed="rId3">
            <a:alphaModFix amt="23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8959922" y="7438170"/>
            <a:ext cx="2485309" cy="1963394"/>
          </a:xfrm>
          <a:prstGeom prst="rect">
            <a:avLst/>
          </a:prstGeom>
        </p:spPr>
      </p:pic>
      <p:pic>
        <p:nvPicPr>
          <p:cNvPr id="21" name="Picture 15">
            <a:extLst>
              <a:ext uri="{FF2B5EF4-FFF2-40B4-BE49-F238E27FC236}">
                <a16:creationId xmlns:a16="http://schemas.microsoft.com/office/drawing/2014/main" id="{C4C7E226-E3AD-E3DD-DC7B-ADB7D0378CC2}"/>
              </a:ext>
            </a:extLst>
          </p:cNvPr>
          <p:cNvPicPr>
            <a:picLocks noChangeAspect="1"/>
          </p:cNvPicPr>
          <p:nvPr/>
        </p:nvPicPr>
        <p:blipFill>
          <a:blip r:embed="rId3">
            <a:alphaModFix amt="23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9924" y="1416575"/>
            <a:ext cx="2407542" cy="1901958"/>
          </a:xfrm>
          <a:prstGeom prst="rect">
            <a:avLst/>
          </a:prstGeom>
        </p:spPr>
      </p:pic>
      <p:sp>
        <p:nvSpPr>
          <p:cNvPr id="22" name="TextBox 18">
            <a:extLst>
              <a:ext uri="{FF2B5EF4-FFF2-40B4-BE49-F238E27FC236}">
                <a16:creationId xmlns:a16="http://schemas.microsoft.com/office/drawing/2014/main" id="{A5625DAB-78C8-4A62-A72E-7E268FFFE4A0}"/>
              </a:ext>
            </a:extLst>
          </p:cNvPr>
          <p:cNvSpPr txBox="1"/>
          <p:nvPr/>
        </p:nvSpPr>
        <p:spPr>
          <a:xfrm>
            <a:off x="820151" y="976744"/>
            <a:ext cx="7388693" cy="826135"/>
          </a:xfrm>
          <a:prstGeom prst="rect">
            <a:avLst/>
          </a:prstGeom>
        </p:spPr>
        <p:txBody>
          <a:bodyPr wrap="square" lIns="0" tIns="0" rIns="0" bIns="0" rtlCol="0" anchor="t">
            <a:spAutoFit/>
          </a:bodyPr>
          <a:lstStyle/>
          <a:p>
            <a:pPr>
              <a:lnSpc>
                <a:spcPts val="6380"/>
              </a:lnSpc>
            </a:pPr>
            <a:r>
              <a:rPr lang="en-US" sz="5400" b="1" dirty="0">
                <a:solidFill>
                  <a:schemeClr val="tx1">
                    <a:lumMod val="65000"/>
                    <a:lumOff val="35000"/>
                  </a:schemeClr>
                </a:solidFill>
                <a:latin typeface="Montserrat" pitchFamily="2" charset="0"/>
              </a:rPr>
              <a:t>Meet </a:t>
            </a:r>
            <a:r>
              <a:rPr lang="en-US" sz="5400" dirty="0">
                <a:solidFill>
                  <a:schemeClr val="tx1">
                    <a:lumMod val="65000"/>
                    <a:lumOff val="35000"/>
                  </a:schemeClr>
                </a:solidFill>
                <a:latin typeface="Montserrat" pitchFamily="2" charset="0"/>
              </a:rPr>
              <a:t>Simon</a:t>
            </a:r>
          </a:p>
        </p:txBody>
      </p:sp>
      <p:sp>
        <p:nvSpPr>
          <p:cNvPr id="23" name="TextBox 13">
            <a:extLst>
              <a:ext uri="{FF2B5EF4-FFF2-40B4-BE49-F238E27FC236}">
                <a16:creationId xmlns:a16="http://schemas.microsoft.com/office/drawing/2014/main" id="{D2929628-5AA4-D5E9-5FF7-98C8C3A78962}"/>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18       </a:t>
            </a:r>
            <a:r>
              <a:rPr lang="en-US" sz="1700" dirty="0">
                <a:solidFill>
                  <a:schemeClr val="tx1">
                    <a:lumMod val="65000"/>
                    <a:lumOff val="35000"/>
                  </a:schemeClr>
                </a:solidFill>
                <a:latin typeface="Montserrat Semi-Bold"/>
                <a:hlinkClick r:id="rId5">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5">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17" name="TextBox 17"/>
          <p:cNvSpPr txBox="1"/>
          <p:nvPr/>
        </p:nvSpPr>
        <p:spPr>
          <a:xfrm>
            <a:off x="820151" y="2245597"/>
            <a:ext cx="9259008" cy="1599540"/>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I have always had a passion for aviation. </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My father and grandfather both served in the RAF, and my secondary school was next to the airport on the Isle of Man. I’m sure both these factors rubbed off on me! </a:t>
            </a:r>
          </a:p>
        </p:txBody>
      </p:sp>
      <p:sp>
        <p:nvSpPr>
          <p:cNvPr id="2" name="TextBox 17">
            <a:extLst>
              <a:ext uri="{FF2B5EF4-FFF2-40B4-BE49-F238E27FC236}">
                <a16:creationId xmlns:a16="http://schemas.microsoft.com/office/drawing/2014/main" id="{5342C89C-48B8-D443-5B57-04192C249E08}"/>
              </a:ext>
            </a:extLst>
          </p:cNvPr>
          <p:cNvSpPr txBox="1"/>
          <p:nvPr/>
        </p:nvSpPr>
        <p:spPr>
          <a:xfrm>
            <a:off x="820151" y="4222994"/>
            <a:ext cx="10378245" cy="2412071"/>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At school, I enjoyed sciences and languages</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 and I studied engineering at university. I have worked in a variety of aviation related jobs over the years. I was an engineer in the RAF, where I was responsible for ground radar and communications, a software engineer at an aerospace company, and I spent three years studying helicopter gearboxes for my PhD. </a:t>
            </a:r>
          </a:p>
        </p:txBody>
      </p:sp>
      <p:sp>
        <p:nvSpPr>
          <p:cNvPr id="6" name="TextBox 17">
            <a:extLst>
              <a:ext uri="{FF2B5EF4-FFF2-40B4-BE49-F238E27FC236}">
                <a16:creationId xmlns:a16="http://schemas.microsoft.com/office/drawing/2014/main" id="{57AF535C-CD5A-8100-B618-FCBD1C496E18}"/>
              </a:ext>
            </a:extLst>
          </p:cNvPr>
          <p:cNvSpPr txBox="1"/>
          <p:nvPr/>
        </p:nvSpPr>
        <p:spPr>
          <a:xfrm>
            <a:off x="820151" y="7114143"/>
            <a:ext cx="11371849" cy="1193275"/>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I work as a member of the flight crew </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on the NFLC’s flying classroom, where I teach students during their flight. I don’t know anywhere else in the world where I could teach flight control theory while airborne!</a:t>
            </a:r>
          </a:p>
        </p:txBody>
      </p:sp>
      <p:sp>
        <p:nvSpPr>
          <p:cNvPr id="7" name="TextBox 6">
            <a:extLst>
              <a:ext uri="{FF2B5EF4-FFF2-40B4-BE49-F238E27FC236}">
                <a16:creationId xmlns:a16="http://schemas.microsoft.com/office/drawing/2014/main" id="{8DCFE27F-AEB2-0F23-7F5C-FC0F144370C6}"/>
              </a:ext>
            </a:extLst>
          </p:cNvPr>
          <p:cNvSpPr txBox="1"/>
          <p:nvPr/>
        </p:nvSpPr>
        <p:spPr>
          <a:xfrm>
            <a:off x="13716000" y="9917668"/>
            <a:ext cx="3048000" cy="369332"/>
          </a:xfrm>
          <a:prstGeom prst="rect">
            <a:avLst/>
          </a:prstGeom>
          <a:noFill/>
        </p:spPr>
        <p:txBody>
          <a:bodyPr wrap="square">
            <a:spAutoFit/>
          </a:bodyPr>
          <a:lstStyle/>
          <a:p>
            <a:pPr marL="215903" lvl="1">
              <a:spcAft>
                <a:spcPts val="600"/>
              </a:spcAft>
            </a:pPr>
            <a:r>
              <a:rPr lang="en-US" sz="1800" dirty="0">
                <a:solidFill>
                  <a:schemeClr val="bg1"/>
                </a:solidFill>
                <a:latin typeface="Montserrat" pitchFamily="2" charset="0"/>
              </a:rPr>
              <a:t>© Cranfield University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AD8187B-AC28-7731-A60B-E7945621E7B6}"/>
              </a:ext>
            </a:extLst>
          </p:cNvPr>
          <p:cNvSpPr/>
          <p:nvPr/>
        </p:nvSpPr>
        <p:spPr>
          <a:xfrm>
            <a:off x="12649200" y="8266827"/>
            <a:ext cx="5638800" cy="2020173"/>
          </a:xfrm>
          <a:prstGeom prst="rect">
            <a:avLst/>
          </a:prstGeom>
          <a:solidFill>
            <a:srgbClr val="99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erson smiling at camera&#10;&#10;Description automatically generated">
            <a:extLst>
              <a:ext uri="{FF2B5EF4-FFF2-40B4-BE49-F238E27FC236}">
                <a16:creationId xmlns:a16="http://schemas.microsoft.com/office/drawing/2014/main" id="{9351669B-1370-27ED-A3BF-6459E53AFD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8587" y="764960"/>
            <a:ext cx="8026998" cy="7501867"/>
          </a:xfrm>
          <a:prstGeom prst="rect">
            <a:avLst/>
          </a:prstGeom>
        </p:spPr>
      </p:pic>
      <p:grpSp>
        <p:nvGrpSpPr>
          <p:cNvPr id="4" name="Group 4"/>
          <p:cNvGrpSpPr/>
          <p:nvPr/>
        </p:nvGrpSpPr>
        <p:grpSpPr>
          <a:xfrm rot="5400000">
            <a:off x="2311087" y="-1301851"/>
            <a:ext cx="9258300" cy="13919403"/>
            <a:chOff x="0" y="0"/>
            <a:chExt cx="3130550" cy="3989417"/>
          </a:xfrm>
          <a:solidFill>
            <a:srgbClr val="99CCFF"/>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8" name="Group 8"/>
          <p:cNvGrpSpPr/>
          <p:nvPr/>
        </p:nvGrpSpPr>
        <p:grpSpPr>
          <a:xfrm rot="5400000">
            <a:off x="1530177" y="-1559166"/>
            <a:ext cx="10287000" cy="13405333"/>
            <a:chOff x="0" y="0"/>
            <a:chExt cx="3130550" cy="3511380"/>
          </a:xfrm>
          <a:solidFill>
            <a:srgbClr val="CCFF66"/>
          </a:solidFill>
        </p:grpSpPr>
        <p:sp>
          <p:nvSpPr>
            <p:cNvPr id="9" name="Freeform 9"/>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pic>
        <p:nvPicPr>
          <p:cNvPr id="15" name="Picture 15"/>
          <p:cNvPicPr>
            <a:picLocks noChangeAspect="1"/>
          </p:cNvPicPr>
          <p:nvPr/>
        </p:nvPicPr>
        <p:blipFill>
          <a:blip r:embed="rId3">
            <a:alphaModFix amt="23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3400" y="1988988"/>
            <a:ext cx="2407542" cy="1901958"/>
          </a:xfrm>
          <a:prstGeom prst="rect">
            <a:avLst/>
          </a:prstGeom>
        </p:spPr>
      </p:pic>
      <p:pic>
        <p:nvPicPr>
          <p:cNvPr id="16" name="Picture 16"/>
          <p:cNvPicPr>
            <a:picLocks noChangeAspect="1"/>
          </p:cNvPicPr>
          <p:nvPr/>
        </p:nvPicPr>
        <p:blipFill>
          <a:blip r:embed="rId3">
            <a:alphaModFix amt="23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9434483" y="7143640"/>
            <a:ext cx="2485309" cy="1963394"/>
          </a:xfrm>
          <a:prstGeom prst="rect">
            <a:avLst/>
          </a:prstGeom>
        </p:spPr>
      </p:pic>
      <p:sp>
        <p:nvSpPr>
          <p:cNvPr id="17" name="TextBox 17"/>
          <p:cNvSpPr txBox="1"/>
          <p:nvPr/>
        </p:nvSpPr>
        <p:spPr>
          <a:xfrm>
            <a:off x="919983" y="2517795"/>
            <a:ext cx="9382310" cy="2005806"/>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I was inspired to pursue a career in aviation when, as a teenager, I went to an airport for the first time. </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Having grown up in a small Yorkshire village, I looked up at the large departures board and </a:t>
            </a:r>
            <a:r>
              <a:rPr lang="en-US" sz="2400" kern="0" dirty="0" err="1">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realised</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 that there was a big world out there to be explored. </a:t>
            </a:r>
          </a:p>
        </p:txBody>
      </p:sp>
      <p:sp>
        <p:nvSpPr>
          <p:cNvPr id="18" name="TextBox 18"/>
          <p:cNvSpPr txBox="1"/>
          <p:nvPr/>
        </p:nvSpPr>
        <p:spPr>
          <a:xfrm>
            <a:off x="919983" y="1195923"/>
            <a:ext cx="7388693" cy="826135"/>
          </a:xfrm>
          <a:prstGeom prst="rect">
            <a:avLst/>
          </a:prstGeom>
        </p:spPr>
        <p:txBody>
          <a:bodyPr wrap="square" lIns="0" tIns="0" rIns="0" bIns="0" rtlCol="0" anchor="t">
            <a:spAutoFit/>
          </a:bodyPr>
          <a:lstStyle/>
          <a:p>
            <a:pPr>
              <a:lnSpc>
                <a:spcPts val="6380"/>
              </a:lnSpc>
            </a:pPr>
            <a:r>
              <a:rPr lang="en-US" sz="5400" b="1" dirty="0">
                <a:solidFill>
                  <a:schemeClr val="tx1">
                    <a:lumMod val="65000"/>
                    <a:lumOff val="35000"/>
                  </a:schemeClr>
                </a:solidFill>
                <a:latin typeface="Montserrat" pitchFamily="2" charset="0"/>
              </a:rPr>
              <a:t>Meet </a:t>
            </a:r>
            <a:r>
              <a:rPr lang="en-US" sz="5400" dirty="0">
                <a:solidFill>
                  <a:schemeClr val="tx1">
                    <a:lumMod val="65000"/>
                    <a:lumOff val="35000"/>
                  </a:schemeClr>
                </a:solidFill>
                <a:latin typeface="Montserrat" pitchFamily="2" charset="0"/>
              </a:rPr>
              <a:t>Anna</a:t>
            </a:r>
          </a:p>
        </p:txBody>
      </p:sp>
      <p:sp>
        <p:nvSpPr>
          <p:cNvPr id="21" name="TextBox 13">
            <a:extLst>
              <a:ext uri="{FF2B5EF4-FFF2-40B4-BE49-F238E27FC236}">
                <a16:creationId xmlns:a16="http://schemas.microsoft.com/office/drawing/2014/main" id="{3C1E4E19-6F39-BA38-383C-B8AC19742B16}"/>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19       </a:t>
            </a:r>
            <a:r>
              <a:rPr lang="en-US" sz="1700" dirty="0">
                <a:solidFill>
                  <a:schemeClr val="tx1">
                    <a:lumMod val="65000"/>
                    <a:lumOff val="35000"/>
                  </a:schemeClr>
                </a:solidFill>
                <a:latin typeface="Montserrat Semi-Bold"/>
                <a:hlinkClick r:id="rId5">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5">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7" name="TextBox 17">
            <a:extLst>
              <a:ext uri="{FF2B5EF4-FFF2-40B4-BE49-F238E27FC236}">
                <a16:creationId xmlns:a16="http://schemas.microsoft.com/office/drawing/2014/main" id="{3B6371A6-2189-ACFA-A985-6DDFE7493297}"/>
              </a:ext>
            </a:extLst>
          </p:cNvPr>
          <p:cNvSpPr txBox="1"/>
          <p:nvPr/>
        </p:nvSpPr>
        <p:spPr>
          <a:xfrm>
            <a:off x="919983" y="4851234"/>
            <a:ext cx="10095318" cy="2005806"/>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At school, I loved English literature </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because books had the power to transport me to other cultures and allowed me to travel in my mind. I almost studied economics at university, as I knew it would be helpful for a business career in the aviation industry. But I changed my mind and studied English literature and language.</a:t>
            </a:r>
          </a:p>
        </p:txBody>
      </p:sp>
      <p:sp>
        <p:nvSpPr>
          <p:cNvPr id="10" name="TextBox 17">
            <a:extLst>
              <a:ext uri="{FF2B5EF4-FFF2-40B4-BE49-F238E27FC236}">
                <a16:creationId xmlns:a16="http://schemas.microsoft.com/office/drawing/2014/main" id="{72E25D00-C09F-A5A5-E4EE-56B913A6FC0D}"/>
              </a:ext>
            </a:extLst>
          </p:cNvPr>
          <p:cNvSpPr txBox="1"/>
          <p:nvPr/>
        </p:nvSpPr>
        <p:spPr>
          <a:xfrm>
            <a:off x="918924" y="7184673"/>
            <a:ext cx="10892076" cy="787010"/>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I love the fact that aircraft designs are often inspired by nature</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 For example, the Airbus wingtips were inspired by the dorsal fins of sharks!</a:t>
            </a:r>
          </a:p>
        </p:txBody>
      </p:sp>
    </p:spTree>
    <p:extLst>
      <p:ext uri="{BB962C8B-B14F-4D97-AF65-F5344CB8AC3E}">
        <p14:creationId xmlns:p14="http://schemas.microsoft.com/office/powerpoint/2010/main" val="54770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1298" y="1974758"/>
            <a:ext cx="6631992" cy="6631992"/>
          </a:xfrm>
          <a:prstGeom prst="rect">
            <a:avLst/>
          </a:prstGeom>
        </p:spPr>
      </p:pic>
      <p:grpSp>
        <p:nvGrpSpPr>
          <p:cNvPr id="3" name="Group 3"/>
          <p:cNvGrpSpPr/>
          <p:nvPr/>
        </p:nvGrpSpPr>
        <p:grpSpPr>
          <a:xfrm rot="5400000">
            <a:off x="-1660237" y="1660237"/>
            <a:ext cx="10287000" cy="6966526"/>
            <a:chOff x="0" y="0"/>
            <a:chExt cx="3130550" cy="2641818"/>
          </a:xfrm>
        </p:grpSpPr>
        <p:sp>
          <p:nvSpPr>
            <p:cNvPr id="4" name="Freeform 4"/>
            <p:cNvSpPr/>
            <p:nvPr/>
          </p:nvSpPr>
          <p:spPr>
            <a:xfrm>
              <a:off x="0" y="0"/>
              <a:ext cx="3130550" cy="2641818"/>
            </a:xfrm>
            <a:custGeom>
              <a:avLst/>
              <a:gdLst/>
              <a:ahLst/>
              <a:cxnLst/>
              <a:rect l="l" t="t" r="r" b="b"/>
              <a:pathLst>
                <a:path w="3130550" h="2641818">
                  <a:moveTo>
                    <a:pt x="0" y="1123950"/>
                  </a:moveTo>
                  <a:lnTo>
                    <a:pt x="0" y="2641818"/>
                  </a:lnTo>
                  <a:lnTo>
                    <a:pt x="3130550" y="2641818"/>
                  </a:lnTo>
                  <a:lnTo>
                    <a:pt x="3130550" y="0"/>
                  </a:lnTo>
                  <a:close/>
                </a:path>
              </a:pathLst>
            </a:custGeom>
            <a:solidFill>
              <a:srgbClr val="C2E127"/>
            </a:solidFill>
          </p:spPr>
          <p:txBody>
            <a:bodyPr/>
            <a:lstStyle/>
            <a:p>
              <a:endParaRPr lang="en-GB"/>
            </a:p>
          </p:txBody>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0113" y="2233573"/>
            <a:ext cx="6114362" cy="6114362"/>
          </a:xfrm>
          <a:prstGeom prst="rect">
            <a:avLst/>
          </a:prstGeom>
        </p:spPr>
      </p:pic>
      <p:grpSp>
        <p:nvGrpSpPr>
          <p:cNvPr id="6" name="Group 6"/>
          <p:cNvGrpSpPr>
            <a:grpSpLocks noChangeAspect="1"/>
          </p:cNvGrpSpPr>
          <p:nvPr/>
        </p:nvGrpSpPr>
        <p:grpSpPr>
          <a:xfrm>
            <a:off x="1364098" y="2667569"/>
            <a:ext cx="5246391" cy="5246370"/>
            <a:chOff x="0" y="0"/>
            <a:chExt cx="6350000" cy="6349975"/>
          </a:xfrm>
          <a:blipFill dpi="0" rotWithShape="1">
            <a:blip r:embed="rId6">
              <a:extLst>
                <a:ext uri="{28A0092B-C50C-407E-A947-70E740481C1C}">
                  <a14:useLocalDpi xmlns:a14="http://schemas.microsoft.com/office/drawing/2010/main" val="0"/>
                </a:ext>
              </a:extLst>
            </a:blip>
            <a:srcRect/>
            <a:stretch>
              <a:fillRect/>
            </a:stretch>
          </a:blipFill>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grpFill/>
          </p:spPr>
          <p:txBody>
            <a:bodyPr/>
            <a:lstStyle/>
            <a:p>
              <a:endParaRPr lang="en-GB"/>
            </a:p>
          </p:txBody>
        </p:sp>
      </p:grpSp>
      <p:sp>
        <p:nvSpPr>
          <p:cNvPr id="10" name="TextBox 10"/>
          <p:cNvSpPr txBox="1"/>
          <p:nvPr/>
        </p:nvSpPr>
        <p:spPr>
          <a:xfrm>
            <a:off x="7850170" y="3332482"/>
            <a:ext cx="8005398" cy="5278368"/>
          </a:xfrm>
          <a:prstGeom prst="rect">
            <a:avLst/>
          </a:prstGeom>
        </p:spPr>
        <p:txBody>
          <a:bodyPr wrap="square" lIns="0" tIns="0" rIns="0" bIns="0" rtlCol="0" anchor="t">
            <a:spAutoFit/>
          </a:bodyPr>
          <a:lstStyle/>
          <a:p>
            <a:pPr marL="431807" lvl="1" indent="-215904">
              <a:spcAft>
                <a:spcPts val="600"/>
              </a:spcAft>
              <a:buFont typeface="Arial"/>
              <a:buChar char="•"/>
            </a:pPr>
            <a:r>
              <a:rPr lang="en-US" sz="2400" dirty="0">
                <a:solidFill>
                  <a:schemeClr val="tx1">
                    <a:lumMod val="65000"/>
                    <a:lumOff val="35000"/>
                  </a:schemeClr>
                </a:solidFill>
                <a:latin typeface="Montserrat" pitchFamily="2" charset="0"/>
              </a:rPr>
              <a:t>Introduction</a:t>
            </a:r>
          </a:p>
          <a:p>
            <a:pPr marL="431807" lvl="1" indent="-215904">
              <a:spcAft>
                <a:spcPts val="600"/>
              </a:spcAft>
              <a:buFont typeface="Arial"/>
              <a:buChar char="•"/>
            </a:pPr>
            <a:r>
              <a:rPr lang="en-US" sz="2400" dirty="0">
                <a:solidFill>
                  <a:schemeClr val="tx1">
                    <a:lumMod val="65000"/>
                    <a:lumOff val="35000"/>
                  </a:schemeClr>
                </a:solidFill>
                <a:latin typeface="Montserrat" pitchFamily="2" charset="0"/>
              </a:rPr>
              <a:t>Aviation careers:</a:t>
            </a:r>
          </a:p>
          <a:p>
            <a:pPr marL="889007" lvl="2" indent="-215904">
              <a:spcAft>
                <a:spcPts val="600"/>
              </a:spcAft>
              <a:buFont typeface="Arial"/>
              <a:buChar char="•"/>
            </a:pPr>
            <a:r>
              <a:rPr lang="en-US" sz="2400" dirty="0">
                <a:solidFill>
                  <a:schemeClr val="tx1">
                    <a:lumMod val="65000"/>
                    <a:lumOff val="35000"/>
                  </a:schemeClr>
                </a:solidFill>
                <a:latin typeface="Montserrat" pitchFamily="2" charset="0"/>
              </a:rPr>
              <a:t>Pilot</a:t>
            </a:r>
          </a:p>
          <a:p>
            <a:pPr marL="889007" lvl="2" indent="-215904">
              <a:spcAft>
                <a:spcPts val="600"/>
              </a:spcAft>
              <a:buFont typeface="Arial"/>
              <a:buChar char="•"/>
            </a:pPr>
            <a:r>
              <a:rPr lang="en-US" sz="2400" dirty="0">
                <a:solidFill>
                  <a:schemeClr val="tx1">
                    <a:lumMod val="65000"/>
                    <a:lumOff val="35000"/>
                  </a:schemeClr>
                </a:solidFill>
                <a:latin typeface="Montserrat" pitchFamily="2" charset="0"/>
              </a:rPr>
              <a:t>Engineering</a:t>
            </a:r>
          </a:p>
          <a:p>
            <a:pPr marL="889007" lvl="2" indent="-215904">
              <a:spcAft>
                <a:spcPts val="600"/>
              </a:spcAft>
              <a:buFont typeface="Arial"/>
              <a:buChar char="•"/>
            </a:pPr>
            <a:r>
              <a:rPr lang="en-US" sz="2400" dirty="0">
                <a:solidFill>
                  <a:schemeClr val="tx1">
                    <a:lumMod val="65000"/>
                    <a:lumOff val="35000"/>
                  </a:schemeClr>
                </a:solidFill>
                <a:latin typeface="Montserrat" pitchFamily="2" charset="0"/>
              </a:rPr>
              <a:t>Air transport</a:t>
            </a:r>
          </a:p>
          <a:p>
            <a:pPr marL="889007" lvl="2" indent="-215904">
              <a:spcAft>
                <a:spcPts val="600"/>
              </a:spcAft>
              <a:buFont typeface="Arial"/>
              <a:buChar char="•"/>
            </a:pPr>
            <a:r>
              <a:rPr lang="en-US" sz="2400" dirty="0">
                <a:solidFill>
                  <a:schemeClr val="tx1">
                    <a:lumMod val="65000"/>
                    <a:lumOff val="35000"/>
                  </a:schemeClr>
                </a:solidFill>
                <a:latin typeface="Montserrat" pitchFamily="2" charset="0"/>
              </a:rPr>
              <a:t>Aviation safety</a:t>
            </a:r>
          </a:p>
          <a:p>
            <a:pPr marL="889007" lvl="2" indent="-215904">
              <a:spcAft>
                <a:spcPts val="600"/>
              </a:spcAft>
              <a:buFont typeface="Arial"/>
              <a:buChar char="•"/>
            </a:pPr>
            <a:r>
              <a:rPr lang="en-US" sz="2400" dirty="0">
                <a:solidFill>
                  <a:schemeClr val="tx1">
                    <a:lumMod val="65000"/>
                    <a:lumOff val="35000"/>
                  </a:schemeClr>
                </a:solidFill>
                <a:latin typeface="Montserrat" pitchFamily="2" charset="0"/>
              </a:rPr>
              <a:t>Aviation sustainability</a:t>
            </a:r>
          </a:p>
          <a:p>
            <a:pPr marL="431807" lvl="1" indent="-215904">
              <a:spcAft>
                <a:spcPts val="600"/>
              </a:spcAft>
              <a:buFont typeface="Arial"/>
              <a:buChar char="•"/>
            </a:pPr>
            <a:r>
              <a:rPr lang="en-US" sz="2400" dirty="0">
                <a:solidFill>
                  <a:schemeClr val="tx1">
                    <a:lumMod val="65000"/>
                    <a:lumOff val="35000"/>
                  </a:schemeClr>
                </a:solidFill>
                <a:latin typeface="Montserrat" pitchFamily="2" charset="0"/>
              </a:rPr>
              <a:t>Pathways to careers in aviation</a:t>
            </a:r>
          </a:p>
          <a:p>
            <a:pPr marL="431807" lvl="1" indent="-215904">
              <a:spcAft>
                <a:spcPts val="600"/>
              </a:spcAft>
              <a:buFont typeface="Arial"/>
              <a:buChar char="•"/>
            </a:pPr>
            <a:r>
              <a:rPr lang="en-US" sz="2400" b="1" dirty="0">
                <a:solidFill>
                  <a:schemeClr val="tx1">
                    <a:lumMod val="65000"/>
                    <a:lumOff val="35000"/>
                  </a:schemeClr>
                </a:solidFill>
                <a:latin typeface="Montserrat" pitchFamily="2" charset="0"/>
              </a:rPr>
              <a:t>Talking points</a:t>
            </a:r>
          </a:p>
          <a:p>
            <a:pPr marL="431807" lvl="1" indent="-215904">
              <a:spcAft>
                <a:spcPts val="600"/>
              </a:spcAft>
              <a:buFont typeface="Arial"/>
              <a:buChar char="•"/>
            </a:pPr>
            <a:r>
              <a:rPr lang="en-US" sz="2400" dirty="0">
                <a:solidFill>
                  <a:schemeClr val="tx1">
                    <a:lumMod val="65000"/>
                    <a:lumOff val="35000"/>
                  </a:schemeClr>
                </a:solidFill>
                <a:latin typeface="Montserrat" pitchFamily="2" charset="0"/>
              </a:rPr>
              <a:t>Meet the team</a:t>
            </a:r>
          </a:p>
          <a:p>
            <a:pPr marL="431807" lvl="1" indent="-215904">
              <a:spcAft>
                <a:spcPts val="600"/>
              </a:spcAft>
              <a:buFont typeface="Arial"/>
              <a:buChar char="•"/>
            </a:pPr>
            <a:r>
              <a:rPr lang="en-US" sz="2400" b="1" dirty="0">
                <a:solidFill>
                  <a:schemeClr val="tx1">
                    <a:lumMod val="65000"/>
                    <a:lumOff val="35000"/>
                  </a:schemeClr>
                </a:solidFill>
                <a:latin typeface="Montserrat" pitchFamily="2" charset="0"/>
              </a:rPr>
              <a:t>Talking points</a:t>
            </a:r>
          </a:p>
          <a:p>
            <a:pPr marL="431807" lvl="1" indent="-215904">
              <a:spcAft>
                <a:spcPts val="600"/>
              </a:spcAft>
              <a:buFont typeface="Arial"/>
              <a:buChar char="•"/>
            </a:pPr>
            <a:r>
              <a:rPr lang="en-US" sz="2400" dirty="0">
                <a:solidFill>
                  <a:schemeClr val="tx1">
                    <a:lumMod val="65000"/>
                    <a:lumOff val="35000"/>
                  </a:schemeClr>
                </a:solidFill>
                <a:latin typeface="Montserrat" pitchFamily="2" charset="0"/>
              </a:rPr>
              <a:t>More resources</a:t>
            </a:r>
          </a:p>
        </p:txBody>
      </p:sp>
      <p:sp>
        <p:nvSpPr>
          <p:cNvPr id="11" name="TextBox 11"/>
          <p:cNvSpPr txBox="1"/>
          <p:nvPr/>
        </p:nvSpPr>
        <p:spPr>
          <a:xfrm>
            <a:off x="7850170" y="2299133"/>
            <a:ext cx="8698199" cy="738344"/>
          </a:xfrm>
          <a:prstGeom prst="rect">
            <a:avLst/>
          </a:prstGeom>
        </p:spPr>
        <p:txBody>
          <a:bodyPr wrap="square" lIns="0" tIns="0" rIns="0" bIns="0" rtlCol="0" anchor="t">
            <a:spAutoFit/>
          </a:bodyPr>
          <a:lstStyle/>
          <a:p>
            <a:pPr>
              <a:lnSpc>
                <a:spcPts val="5700"/>
              </a:lnSpc>
            </a:pPr>
            <a:r>
              <a:rPr lang="en-US" sz="6000" b="1" dirty="0">
                <a:solidFill>
                  <a:srgbClr val="002060"/>
                </a:solidFill>
                <a:latin typeface="Montserrat ExtraBold" pitchFamily="2" charset="77"/>
              </a:rPr>
              <a:t>In this presentation:</a:t>
            </a:r>
          </a:p>
        </p:txBody>
      </p:sp>
      <p:sp>
        <p:nvSpPr>
          <p:cNvPr id="13" name="TextBox 13"/>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2       </a:t>
            </a:r>
            <a:r>
              <a:rPr lang="en-US" sz="1700" dirty="0">
                <a:solidFill>
                  <a:schemeClr val="tx1">
                    <a:lumMod val="65000"/>
                    <a:lumOff val="35000"/>
                  </a:schemeClr>
                </a:solidFill>
                <a:latin typeface="Montserrat Semi-Bold"/>
                <a:hlinkClick r:id="rId7">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7">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8" name="Right Triangle 7">
            <a:extLst>
              <a:ext uri="{FF2B5EF4-FFF2-40B4-BE49-F238E27FC236}">
                <a16:creationId xmlns:a16="http://schemas.microsoft.com/office/drawing/2014/main" id="{D8743899-1B70-A9BE-17A7-5254FE7714C4}"/>
              </a:ext>
            </a:extLst>
          </p:cNvPr>
          <p:cNvSpPr/>
          <p:nvPr/>
        </p:nvSpPr>
        <p:spPr>
          <a:xfrm rot="10800000">
            <a:off x="16211605" y="0"/>
            <a:ext cx="2076395" cy="5753100"/>
          </a:xfrm>
          <a:prstGeom prst="rtTriangle">
            <a:avLst/>
          </a:prstGeom>
          <a:solidFill>
            <a:srgbClr val="99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F6B00FB-D563-8E9A-C570-FB4CA8239E58}"/>
              </a:ext>
            </a:extLst>
          </p:cNvPr>
          <p:cNvSpPr txBox="1"/>
          <p:nvPr/>
        </p:nvSpPr>
        <p:spPr>
          <a:xfrm>
            <a:off x="2432432" y="8438297"/>
            <a:ext cx="4343400" cy="369332"/>
          </a:xfrm>
          <a:prstGeom prst="rect">
            <a:avLst/>
          </a:prstGeom>
          <a:noFill/>
        </p:spPr>
        <p:txBody>
          <a:bodyPr wrap="square">
            <a:spAutoFit/>
          </a:bodyPr>
          <a:lstStyle/>
          <a:p>
            <a:pPr marL="215903" lvl="1">
              <a:spcAft>
                <a:spcPts val="600"/>
              </a:spcAft>
            </a:pPr>
            <a:r>
              <a:rPr lang="en-US" sz="1800" dirty="0">
                <a:solidFill>
                  <a:schemeClr val="tx1">
                    <a:lumMod val="65000"/>
                    <a:lumOff val="35000"/>
                  </a:schemeClr>
                </a:solidFill>
                <a:latin typeface="Montserrat" pitchFamily="2" charset="0"/>
              </a:rPr>
              <a:t>© Graham Braithwaite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EDEDE"/>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6402FE-A819-C069-2FCB-3A5593ED56F0}"/>
              </a:ext>
            </a:extLst>
          </p:cNvPr>
          <p:cNvSpPr/>
          <p:nvPr/>
        </p:nvSpPr>
        <p:spPr>
          <a:xfrm>
            <a:off x="12649200" y="8266827"/>
            <a:ext cx="5638800" cy="2020173"/>
          </a:xfrm>
          <a:prstGeom prst="rect">
            <a:avLst/>
          </a:prstGeom>
          <a:solidFill>
            <a:srgbClr val="C2E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erson with long hair wearing a black jacket&#10;&#10;Description automatically generated">
            <a:extLst>
              <a:ext uri="{FF2B5EF4-FFF2-40B4-BE49-F238E27FC236}">
                <a16:creationId xmlns:a16="http://schemas.microsoft.com/office/drawing/2014/main" id="{C17A7D96-D6DC-007D-340F-0900CF7A2D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200" y="-17817"/>
            <a:ext cx="8307362" cy="8307362"/>
          </a:xfrm>
          <a:prstGeom prst="rect">
            <a:avLst/>
          </a:prstGeom>
        </p:spPr>
      </p:pic>
      <p:grpSp>
        <p:nvGrpSpPr>
          <p:cNvPr id="4" name="Group 4"/>
          <p:cNvGrpSpPr/>
          <p:nvPr/>
        </p:nvGrpSpPr>
        <p:grpSpPr>
          <a:xfrm rot="5400000">
            <a:off x="2258920" y="-1373483"/>
            <a:ext cx="9401564" cy="13919403"/>
            <a:chOff x="0" y="0"/>
            <a:chExt cx="3130550" cy="3989417"/>
          </a:xfrm>
          <a:solidFill>
            <a:srgbClr val="C2E127"/>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8" name="Group 8"/>
          <p:cNvGrpSpPr/>
          <p:nvPr/>
        </p:nvGrpSpPr>
        <p:grpSpPr>
          <a:xfrm rot="5400000">
            <a:off x="1616374" y="-1616374"/>
            <a:ext cx="10287000" cy="13519749"/>
            <a:chOff x="0" y="0"/>
            <a:chExt cx="3130550" cy="3541350"/>
          </a:xfrm>
          <a:solidFill>
            <a:srgbClr val="99CCFF"/>
          </a:solidFill>
        </p:grpSpPr>
        <p:sp>
          <p:nvSpPr>
            <p:cNvPr id="9" name="Freeform 9"/>
            <p:cNvSpPr/>
            <p:nvPr/>
          </p:nvSpPr>
          <p:spPr>
            <a:xfrm>
              <a:off x="0" y="0"/>
              <a:ext cx="3130550" cy="3541350"/>
            </a:xfrm>
            <a:custGeom>
              <a:avLst/>
              <a:gdLst/>
              <a:ahLst/>
              <a:cxnLst/>
              <a:rect l="l" t="t" r="r" b="b"/>
              <a:pathLst>
                <a:path w="3130550" h="3541350">
                  <a:moveTo>
                    <a:pt x="0" y="1123950"/>
                  </a:moveTo>
                  <a:lnTo>
                    <a:pt x="0" y="3541350"/>
                  </a:lnTo>
                  <a:lnTo>
                    <a:pt x="3130550" y="3541350"/>
                  </a:lnTo>
                  <a:lnTo>
                    <a:pt x="3130550" y="0"/>
                  </a:lnTo>
                  <a:close/>
                </a:path>
              </a:pathLst>
            </a:custGeom>
            <a:grpFill/>
          </p:spPr>
          <p:txBody>
            <a:bodyPr/>
            <a:lstStyle/>
            <a:p>
              <a:endParaRPr lang="en-GB"/>
            </a:p>
          </p:txBody>
        </p:sp>
      </p:grpSp>
      <p:pic>
        <p:nvPicPr>
          <p:cNvPr id="16" name="Picture 16"/>
          <p:cNvPicPr>
            <a:picLocks noChangeAspect="1"/>
          </p:cNvPicPr>
          <p:nvPr/>
        </p:nvPicPr>
        <p:blipFill>
          <a:blip r:embed="rId3">
            <a:alphaModFix amt="23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9653276" y="7481706"/>
            <a:ext cx="2485309" cy="1963394"/>
          </a:xfrm>
          <a:prstGeom prst="rect">
            <a:avLst/>
          </a:prstGeom>
        </p:spPr>
      </p:pic>
      <p:pic>
        <p:nvPicPr>
          <p:cNvPr id="21" name="Picture 15">
            <a:extLst>
              <a:ext uri="{FF2B5EF4-FFF2-40B4-BE49-F238E27FC236}">
                <a16:creationId xmlns:a16="http://schemas.microsoft.com/office/drawing/2014/main" id="{C4C7E226-E3AD-E3DD-DC7B-ADB7D0378CC2}"/>
              </a:ext>
            </a:extLst>
          </p:cNvPr>
          <p:cNvPicPr>
            <a:picLocks noChangeAspect="1"/>
          </p:cNvPicPr>
          <p:nvPr/>
        </p:nvPicPr>
        <p:blipFill>
          <a:blip r:embed="rId3">
            <a:alphaModFix amt="23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5821" y="1567794"/>
            <a:ext cx="2407542" cy="1901958"/>
          </a:xfrm>
          <a:prstGeom prst="rect">
            <a:avLst/>
          </a:prstGeom>
        </p:spPr>
      </p:pic>
      <p:sp>
        <p:nvSpPr>
          <p:cNvPr id="22" name="TextBox 18">
            <a:extLst>
              <a:ext uri="{FF2B5EF4-FFF2-40B4-BE49-F238E27FC236}">
                <a16:creationId xmlns:a16="http://schemas.microsoft.com/office/drawing/2014/main" id="{A5625DAB-78C8-4A62-A72E-7E268FFFE4A0}"/>
              </a:ext>
            </a:extLst>
          </p:cNvPr>
          <p:cNvSpPr txBox="1"/>
          <p:nvPr/>
        </p:nvSpPr>
        <p:spPr>
          <a:xfrm>
            <a:off x="788579" y="849520"/>
            <a:ext cx="7388693" cy="826135"/>
          </a:xfrm>
          <a:prstGeom prst="rect">
            <a:avLst/>
          </a:prstGeom>
        </p:spPr>
        <p:txBody>
          <a:bodyPr wrap="square" lIns="0" tIns="0" rIns="0" bIns="0" rtlCol="0" anchor="t">
            <a:spAutoFit/>
          </a:bodyPr>
          <a:lstStyle/>
          <a:p>
            <a:pPr>
              <a:lnSpc>
                <a:spcPts val="6380"/>
              </a:lnSpc>
            </a:pPr>
            <a:r>
              <a:rPr lang="en-US" sz="5400" b="1" dirty="0">
                <a:solidFill>
                  <a:schemeClr val="tx1">
                    <a:lumMod val="65000"/>
                    <a:lumOff val="35000"/>
                  </a:schemeClr>
                </a:solidFill>
                <a:latin typeface="Montserrat" pitchFamily="2" charset="0"/>
              </a:rPr>
              <a:t>Meet </a:t>
            </a:r>
            <a:r>
              <a:rPr lang="en-US" sz="5400" dirty="0">
                <a:solidFill>
                  <a:schemeClr val="tx1">
                    <a:lumMod val="65000"/>
                    <a:lumOff val="35000"/>
                  </a:schemeClr>
                </a:solidFill>
                <a:latin typeface="Montserrat" pitchFamily="2" charset="0"/>
              </a:rPr>
              <a:t>Rhiannon</a:t>
            </a:r>
          </a:p>
        </p:txBody>
      </p:sp>
      <p:sp>
        <p:nvSpPr>
          <p:cNvPr id="23" name="TextBox 13">
            <a:extLst>
              <a:ext uri="{FF2B5EF4-FFF2-40B4-BE49-F238E27FC236}">
                <a16:creationId xmlns:a16="http://schemas.microsoft.com/office/drawing/2014/main" id="{D2929628-5AA4-D5E9-5FF7-98C8C3A78962}"/>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20       </a:t>
            </a:r>
            <a:r>
              <a:rPr lang="en-US" sz="1700" dirty="0">
                <a:solidFill>
                  <a:schemeClr val="tx1">
                    <a:lumMod val="65000"/>
                    <a:lumOff val="35000"/>
                  </a:schemeClr>
                </a:solidFill>
                <a:latin typeface="Montserrat Semi-Bold"/>
                <a:hlinkClick r:id="rId5">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5">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17" name="TextBox 17"/>
          <p:cNvSpPr txBox="1"/>
          <p:nvPr/>
        </p:nvSpPr>
        <p:spPr>
          <a:xfrm>
            <a:off x="788579" y="2120993"/>
            <a:ext cx="9574621" cy="2412071"/>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In January 2009, US Airways Flight 1549 lost all engine power </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and landed on the Hudson River in Manhattan, New York. Miraculously, everyone survived. Watching this on the news, I wondered what enabled such success in an emergency situation. This sparked an interest in aviation accidents and how to prevent them.</a:t>
            </a:r>
          </a:p>
        </p:txBody>
      </p:sp>
      <p:sp>
        <p:nvSpPr>
          <p:cNvPr id="7" name="TextBox 17">
            <a:extLst>
              <a:ext uri="{FF2B5EF4-FFF2-40B4-BE49-F238E27FC236}">
                <a16:creationId xmlns:a16="http://schemas.microsoft.com/office/drawing/2014/main" id="{AF78B1A1-B4B8-6AB0-ABF2-05E224105DA2}"/>
              </a:ext>
            </a:extLst>
          </p:cNvPr>
          <p:cNvSpPr txBox="1"/>
          <p:nvPr/>
        </p:nvSpPr>
        <p:spPr>
          <a:xfrm>
            <a:off x="788579" y="4851920"/>
            <a:ext cx="10552518" cy="2005806"/>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While studying psychology at university</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 I had an assignment to apply psychology to a real-world event. I chose the ‘Miracle on the Hudson’, which introduced me to the field of human factors and led me to a master’s in safety and human factors in aviation.</a:t>
            </a:r>
          </a:p>
          <a:p>
            <a:pPr>
              <a:lnSpc>
                <a:spcPct val="110000"/>
              </a:lnSpc>
            </a:pPr>
            <a:endPar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endParaRPr>
          </a:p>
        </p:txBody>
      </p:sp>
      <p:sp>
        <p:nvSpPr>
          <p:cNvPr id="10" name="TextBox 17">
            <a:extLst>
              <a:ext uri="{FF2B5EF4-FFF2-40B4-BE49-F238E27FC236}">
                <a16:creationId xmlns:a16="http://schemas.microsoft.com/office/drawing/2014/main" id="{2116F3BA-48D5-9B3F-E51B-576CFFB0EA2A}"/>
              </a:ext>
            </a:extLst>
          </p:cNvPr>
          <p:cNvSpPr txBox="1"/>
          <p:nvPr/>
        </p:nvSpPr>
        <p:spPr>
          <a:xfrm>
            <a:off x="788580" y="6830980"/>
            <a:ext cx="10730114" cy="1599540"/>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Almost everything on an aircraft is designed with safety in mind</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 from the lights in the aisle to the overhead storage. So, next time you are annoyed about your carry-on luggage being the wrong size, remember that the limits are for your safety!</a:t>
            </a:r>
          </a:p>
        </p:txBody>
      </p:sp>
    </p:spTree>
    <p:extLst>
      <p:ext uri="{BB962C8B-B14F-4D97-AF65-F5344CB8AC3E}">
        <p14:creationId xmlns:p14="http://schemas.microsoft.com/office/powerpoint/2010/main" val="113686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animEffect transition="in" filter="fade">
                                      <p:cBhvr>
                                        <p:cTn id="21" dur="1000"/>
                                        <p:tgtEl>
                                          <p:spTgt spid="10">
                                            <p:txEl>
                                              <p:pRg st="0" end="0"/>
                                            </p:txEl>
                                          </p:spTgt>
                                        </p:tgtEl>
                                      </p:cBhvr>
                                    </p:animEffect>
                                    <p:anim calcmode="lin" valueType="num">
                                      <p:cBhvr>
                                        <p:cTn id="22"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leaning against a wall&#10;&#10;Description automatically generated">
            <a:extLst>
              <a:ext uri="{FF2B5EF4-FFF2-40B4-BE49-F238E27FC236}">
                <a16:creationId xmlns:a16="http://schemas.microsoft.com/office/drawing/2014/main" id="{7EBE9745-8C8C-CCC9-F30A-487FBE2264E6}"/>
              </a:ext>
            </a:extLst>
          </p:cNvPr>
          <p:cNvPicPr>
            <a:picLocks noChangeAspect="1"/>
          </p:cNvPicPr>
          <p:nvPr/>
        </p:nvPicPr>
        <p:blipFill rotWithShape="1">
          <a:blip r:embed="rId2">
            <a:extLst>
              <a:ext uri="{28A0092B-C50C-407E-A947-70E740481C1C}">
                <a14:useLocalDpi xmlns:a14="http://schemas.microsoft.com/office/drawing/2010/main" val="0"/>
              </a:ext>
            </a:extLst>
          </a:blip>
          <a:srcRect l="19952" r="18170"/>
          <a:stretch/>
        </p:blipFill>
        <p:spPr>
          <a:xfrm>
            <a:off x="8739840" y="0"/>
            <a:ext cx="9548159" cy="10287000"/>
          </a:xfrm>
          <a:prstGeom prst="rect">
            <a:avLst/>
          </a:prstGeom>
        </p:spPr>
      </p:pic>
      <p:grpSp>
        <p:nvGrpSpPr>
          <p:cNvPr id="4" name="Group 4"/>
          <p:cNvGrpSpPr/>
          <p:nvPr/>
        </p:nvGrpSpPr>
        <p:grpSpPr>
          <a:xfrm rot="5400000">
            <a:off x="2311087" y="-1301851"/>
            <a:ext cx="9258300" cy="13919403"/>
            <a:chOff x="0" y="0"/>
            <a:chExt cx="3130550" cy="3989417"/>
          </a:xfrm>
          <a:solidFill>
            <a:srgbClr val="99CCFF"/>
          </a:solidFill>
        </p:grpSpPr>
        <p:sp>
          <p:nvSpPr>
            <p:cNvPr id="5" name="Freeform 5"/>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8" name="Group 8"/>
          <p:cNvGrpSpPr/>
          <p:nvPr/>
        </p:nvGrpSpPr>
        <p:grpSpPr>
          <a:xfrm rot="5400000">
            <a:off x="1530177" y="-1559166"/>
            <a:ext cx="10287000" cy="13405333"/>
            <a:chOff x="0" y="0"/>
            <a:chExt cx="3130550" cy="3511380"/>
          </a:xfrm>
          <a:solidFill>
            <a:srgbClr val="CCFF66"/>
          </a:solidFill>
        </p:grpSpPr>
        <p:sp>
          <p:nvSpPr>
            <p:cNvPr id="9" name="Freeform 9"/>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a:p>
          </p:txBody>
        </p:sp>
      </p:grpSp>
      <p:pic>
        <p:nvPicPr>
          <p:cNvPr id="15" name="Picture 15"/>
          <p:cNvPicPr>
            <a:picLocks noChangeAspect="1"/>
          </p:cNvPicPr>
          <p:nvPr/>
        </p:nvPicPr>
        <p:blipFill>
          <a:blip r:embed="rId3">
            <a:alphaModFix amt="23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29033" y="1988047"/>
            <a:ext cx="2407542" cy="1901958"/>
          </a:xfrm>
          <a:prstGeom prst="rect">
            <a:avLst/>
          </a:prstGeom>
        </p:spPr>
      </p:pic>
      <p:pic>
        <p:nvPicPr>
          <p:cNvPr id="16" name="Picture 16"/>
          <p:cNvPicPr>
            <a:picLocks noChangeAspect="1"/>
          </p:cNvPicPr>
          <p:nvPr/>
        </p:nvPicPr>
        <p:blipFill>
          <a:blip r:embed="rId3">
            <a:alphaModFix amt="23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9308238" y="7549216"/>
            <a:ext cx="2485309" cy="1963394"/>
          </a:xfrm>
          <a:prstGeom prst="rect">
            <a:avLst/>
          </a:prstGeom>
        </p:spPr>
      </p:pic>
      <p:sp>
        <p:nvSpPr>
          <p:cNvPr id="17" name="TextBox 17"/>
          <p:cNvSpPr txBox="1"/>
          <p:nvPr/>
        </p:nvSpPr>
        <p:spPr>
          <a:xfrm>
            <a:off x="740350" y="2957847"/>
            <a:ext cx="9548158" cy="2412071"/>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At school, I was fascinated by the environment and climate change</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 I studied physical geography at university. For my dissertation, I chose to investigate carbon offsetting, where people ‘offset’ their carbon dioxide emissions by paying for services that reduce carbon dioxide in the atmosphere. This set me on the path to working in aviation sustainability.</a:t>
            </a:r>
          </a:p>
        </p:txBody>
      </p:sp>
      <p:sp>
        <p:nvSpPr>
          <p:cNvPr id="18" name="TextBox 18"/>
          <p:cNvSpPr txBox="1"/>
          <p:nvPr/>
        </p:nvSpPr>
        <p:spPr>
          <a:xfrm>
            <a:off x="755590" y="1077382"/>
            <a:ext cx="7388693" cy="826135"/>
          </a:xfrm>
          <a:prstGeom prst="rect">
            <a:avLst/>
          </a:prstGeom>
        </p:spPr>
        <p:txBody>
          <a:bodyPr wrap="square" lIns="0" tIns="0" rIns="0" bIns="0" rtlCol="0" anchor="t">
            <a:spAutoFit/>
          </a:bodyPr>
          <a:lstStyle/>
          <a:p>
            <a:pPr>
              <a:lnSpc>
                <a:spcPts val="6380"/>
              </a:lnSpc>
            </a:pPr>
            <a:r>
              <a:rPr lang="en-US" sz="5400" b="1" dirty="0">
                <a:solidFill>
                  <a:schemeClr val="tx1">
                    <a:lumMod val="65000"/>
                    <a:lumOff val="35000"/>
                  </a:schemeClr>
                </a:solidFill>
                <a:latin typeface="Montserrat" pitchFamily="2" charset="0"/>
              </a:rPr>
              <a:t>Meet </a:t>
            </a:r>
            <a:r>
              <a:rPr lang="en-US" sz="5400" dirty="0">
                <a:solidFill>
                  <a:schemeClr val="tx1">
                    <a:lumMod val="65000"/>
                    <a:lumOff val="35000"/>
                  </a:schemeClr>
                </a:solidFill>
                <a:latin typeface="Montserrat" pitchFamily="2" charset="0"/>
              </a:rPr>
              <a:t>Thomas</a:t>
            </a:r>
          </a:p>
        </p:txBody>
      </p:sp>
      <p:sp>
        <p:nvSpPr>
          <p:cNvPr id="21" name="TextBox 13">
            <a:extLst>
              <a:ext uri="{FF2B5EF4-FFF2-40B4-BE49-F238E27FC236}">
                <a16:creationId xmlns:a16="http://schemas.microsoft.com/office/drawing/2014/main" id="{3C1E4E19-6F39-BA38-383C-B8AC19742B16}"/>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21       </a:t>
            </a:r>
            <a:r>
              <a:rPr lang="en-US" sz="1700" dirty="0">
                <a:solidFill>
                  <a:schemeClr val="tx1">
                    <a:lumMod val="65000"/>
                    <a:lumOff val="35000"/>
                  </a:schemeClr>
                </a:solidFill>
                <a:latin typeface="Montserrat Semi-Bold"/>
                <a:hlinkClick r:id="rId5">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5">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6" name="TextBox 17">
            <a:extLst>
              <a:ext uri="{FF2B5EF4-FFF2-40B4-BE49-F238E27FC236}">
                <a16:creationId xmlns:a16="http://schemas.microsoft.com/office/drawing/2014/main" id="{EE47E2FD-0351-CC2C-5033-64DB00F75B1C}"/>
              </a:ext>
            </a:extLst>
          </p:cNvPr>
          <p:cNvSpPr txBox="1"/>
          <p:nvPr/>
        </p:nvSpPr>
        <p:spPr>
          <a:xfrm>
            <a:off x="755590" y="5752457"/>
            <a:ext cx="10750610" cy="2005806"/>
          </a:xfrm>
          <a:prstGeom prst="rect">
            <a:avLst/>
          </a:prstGeom>
        </p:spPr>
        <p:txBody>
          <a:bodyPr wrap="square" lIns="0" tIns="0" rIns="0" bIns="0" rtlCol="0" anchor="t">
            <a:spAutoFit/>
          </a:bodyPr>
          <a:lstStyle/>
          <a:p>
            <a:pPr>
              <a:lnSpc>
                <a:spcPct val="110000"/>
              </a:lnSpc>
            </a:pP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Climate change is </a:t>
            </a:r>
            <a:r>
              <a:rPr lang="en-US" sz="2400" b="1" i="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the</a:t>
            </a:r>
            <a:r>
              <a:rPr lang="en-US" sz="2400" b="1"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 defining challenge facing society</a:t>
            </a:r>
            <a:r>
              <a:rPr lang="en-US" sz="24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 and aviation has a crucial role to play in this. If aviation was a country, its carbon dioxide emissions would be the same as those of Japan! It’s not yet too late to change things, but we need to act now. My job allows me to be part of the solution.</a:t>
            </a:r>
          </a:p>
        </p:txBody>
      </p:sp>
      <p:sp>
        <p:nvSpPr>
          <p:cNvPr id="2" name="TextBox 1">
            <a:extLst>
              <a:ext uri="{FF2B5EF4-FFF2-40B4-BE49-F238E27FC236}">
                <a16:creationId xmlns:a16="http://schemas.microsoft.com/office/drawing/2014/main" id="{8727F391-B6B0-9FB4-5A21-0FCA9AD1665C}"/>
              </a:ext>
            </a:extLst>
          </p:cNvPr>
          <p:cNvSpPr txBox="1"/>
          <p:nvPr/>
        </p:nvSpPr>
        <p:spPr>
          <a:xfrm>
            <a:off x="13929436" y="9917668"/>
            <a:ext cx="3048000" cy="369332"/>
          </a:xfrm>
          <a:prstGeom prst="rect">
            <a:avLst/>
          </a:prstGeom>
          <a:noFill/>
        </p:spPr>
        <p:txBody>
          <a:bodyPr wrap="square">
            <a:spAutoFit/>
          </a:bodyPr>
          <a:lstStyle/>
          <a:p>
            <a:pPr marL="215903" lvl="1">
              <a:spcAft>
                <a:spcPts val="600"/>
              </a:spcAft>
            </a:pPr>
            <a:r>
              <a:rPr lang="en-US" sz="1800" dirty="0">
                <a:solidFill>
                  <a:schemeClr val="bg1"/>
                </a:solidFill>
                <a:latin typeface="Montserrat" pitchFamily="2" charset="0"/>
              </a:rPr>
              <a:t>© Cranfield University</a:t>
            </a:r>
          </a:p>
        </p:txBody>
      </p:sp>
    </p:spTree>
    <p:extLst>
      <p:ext uri="{BB962C8B-B14F-4D97-AF65-F5344CB8AC3E}">
        <p14:creationId xmlns:p14="http://schemas.microsoft.com/office/powerpoint/2010/main" val="229220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e flying over a river&#10;&#10;Description automatically generated">
            <a:extLst>
              <a:ext uri="{FF2B5EF4-FFF2-40B4-BE49-F238E27FC236}">
                <a16:creationId xmlns:a16="http://schemas.microsoft.com/office/drawing/2014/main" id="{48653C6D-A819-88A8-4B10-F4AD2FBD36FE}"/>
              </a:ext>
            </a:extLst>
          </p:cNvPr>
          <p:cNvPicPr>
            <a:picLocks noChangeAspect="1"/>
          </p:cNvPicPr>
          <p:nvPr/>
        </p:nvPicPr>
        <p:blipFill rotWithShape="1">
          <a:blip r:embed="rId2">
            <a:extLst>
              <a:ext uri="{28A0092B-C50C-407E-A947-70E740481C1C}">
                <a14:useLocalDpi xmlns:a14="http://schemas.microsoft.com/office/drawing/2010/main" val="0"/>
              </a:ext>
            </a:extLst>
          </a:blip>
          <a:srcRect l="12780" r="3269"/>
          <a:stretch/>
        </p:blipFill>
        <p:spPr>
          <a:xfrm>
            <a:off x="4495800" y="0"/>
            <a:ext cx="12954000" cy="10287000"/>
          </a:xfrm>
          <a:prstGeom prst="rect">
            <a:avLst/>
          </a:prstGeom>
        </p:spPr>
      </p:pic>
      <p:grpSp>
        <p:nvGrpSpPr>
          <p:cNvPr id="4" name="Group 4"/>
          <p:cNvGrpSpPr/>
          <p:nvPr/>
        </p:nvGrpSpPr>
        <p:grpSpPr>
          <a:xfrm>
            <a:off x="1024852" y="3408691"/>
            <a:ext cx="10114378" cy="5666417"/>
            <a:chOff x="0" y="0"/>
            <a:chExt cx="7846638" cy="4409338"/>
          </a:xfrm>
          <a:solidFill>
            <a:srgbClr val="99CCFF"/>
          </a:solidFill>
        </p:grpSpPr>
        <p:sp>
          <p:nvSpPr>
            <p:cNvPr id="5" name="Freeform 5"/>
            <p:cNvSpPr/>
            <p:nvPr/>
          </p:nvSpPr>
          <p:spPr>
            <a:xfrm>
              <a:off x="0" y="0"/>
              <a:ext cx="7846638" cy="4409338"/>
            </a:xfrm>
            <a:custGeom>
              <a:avLst/>
              <a:gdLst/>
              <a:ahLst/>
              <a:cxnLst/>
              <a:rect l="l" t="t" r="r" b="b"/>
              <a:pathLst>
                <a:path w="7846638" h="4409338">
                  <a:moveTo>
                    <a:pt x="7722178" y="4409338"/>
                  </a:moveTo>
                  <a:lnTo>
                    <a:pt x="124460" y="4409338"/>
                  </a:lnTo>
                  <a:cubicBezTo>
                    <a:pt x="55880" y="4409338"/>
                    <a:pt x="0" y="4353458"/>
                    <a:pt x="0" y="4284878"/>
                  </a:cubicBezTo>
                  <a:lnTo>
                    <a:pt x="0" y="124460"/>
                  </a:lnTo>
                  <a:cubicBezTo>
                    <a:pt x="0" y="55880"/>
                    <a:pt x="55880" y="0"/>
                    <a:pt x="124460" y="0"/>
                  </a:cubicBezTo>
                  <a:lnTo>
                    <a:pt x="7722178" y="0"/>
                  </a:lnTo>
                  <a:cubicBezTo>
                    <a:pt x="7790759" y="0"/>
                    <a:pt x="7846638" y="55880"/>
                    <a:pt x="7846638" y="124460"/>
                  </a:cubicBezTo>
                  <a:lnTo>
                    <a:pt x="7846638" y="4284878"/>
                  </a:lnTo>
                  <a:cubicBezTo>
                    <a:pt x="7846638" y="4353458"/>
                    <a:pt x="7790759" y="4409338"/>
                    <a:pt x="7722178" y="4409338"/>
                  </a:cubicBezTo>
                  <a:close/>
                </a:path>
              </a:pathLst>
            </a:custGeom>
            <a:grpFill/>
          </p:spPr>
          <p:txBody>
            <a:bodyPr/>
            <a:lstStyle/>
            <a:p>
              <a:endParaRPr lang="en-GB"/>
            </a:p>
          </p:txBody>
        </p:sp>
      </p:grpSp>
      <p:grpSp>
        <p:nvGrpSpPr>
          <p:cNvPr id="6" name="Group 6"/>
          <p:cNvGrpSpPr/>
          <p:nvPr/>
        </p:nvGrpSpPr>
        <p:grpSpPr>
          <a:xfrm rot="-5400000">
            <a:off x="10881661" y="2743895"/>
            <a:ext cx="10287000" cy="4799209"/>
            <a:chOff x="0" y="-162464"/>
            <a:chExt cx="3130550" cy="1460500"/>
          </a:xfrm>
          <a:solidFill>
            <a:srgbClr val="C2E127"/>
          </a:solidFill>
        </p:grpSpPr>
        <p:sp>
          <p:nvSpPr>
            <p:cNvPr id="7" name="Freeform 7"/>
            <p:cNvSpPr/>
            <p:nvPr/>
          </p:nvSpPr>
          <p:spPr>
            <a:xfrm>
              <a:off x="0" y="-162464"/>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8" name="Group 8"/>
          <p:cNvGrpSpPr/>
          <p:nvPr/>
        </p:nvGrpSpPr>
        <p:grpSpPr>
          <a:xfrm>
            <a:off x="17182559" y="1126388"/>
            <a:ext cx="1512851" cy="1105441"/>
            <a:chOff x="0" y="0"/>
            <a:chExt cx="1913890" cy="1913890"/>
          </a:xfrm>
          <a:solidFill>
            <a:srgbClr val="99CCFF"/>
          </a:solidFill>
        </p:grpSpPr>
        <p:sp>
          <p:nvSpPr>
            <p:cNvPr id="9" name="Freeform 9"/>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grpFill/>
          </p:spPr>
          <p:txBody>
            <a:bodyPr/>
            <a:lstStyle/>
            <a:p>
              <a:endParaRPr lang="en-GB"/>
            </a:p>
          </p:txBody>
        </p:sp>
      </p:grpSp>
      <p:grpSp>
        <p:nvGrpSpPr>
          <p:cNvPr id="10" name="Group 10"/>
          <p:cNvGrpSpPr/>
          <p:nvPr/>
        </p:nvGrpSpPr>
        <p:grpSpPr>
          <a:xfrm rot="5400000">
            <a:off x="-937583" y="937583"/>
            <a:ext cx="10287000" cy="8411834"/>
            <a:chOff x="0" y="0"/>
            <a:chExt cx="3130550" cy="2559898"/>
          </a:xfrm>
          <a:solidFill>
            <a:srgbClr val="C2E127"/>
          </a:solidFill>
        </p:grpSpPr>
        <p:sp>
          <p:nvSpPr>
            <p:cNvPr id="11" name="Freeform 11"/>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2" name="Group 12"/>
          <p:cNvGrpSpPr/>
          <p:nvPr/>
        </p:nvGrpSpPr>
        <p:grpSpPr>
          <a:xfrm>
            <a:off x="970269" y="3694190"/>
            <a:ext cx="9867900" cy="5138923"/>
            <a:chOff x="0" y="0"/>
            <a:chExt cx="7630634" cy="3996966"/>
          </a:xfrm>
        </p:grpSpPr>
        <p:sp>
          <p:nvSpPr>
            <p:cNvPr id="13" name="Freeform 13"/>
            <p:cNvSpPr/>
            <p:nvPr/>
          </p:nvSpPr>
          <p:spPr>
            <a:xfrm>
              <a:off x="0" y="0"/>
              <a:ext cx="7630634" cy="3996966"/>
            </a:xfrm>
            <a:custGeom>
              <a:avLst/>
              <a:gdLst/>
              <a:ahLst/>
              <a:cxnLst/>
              <a:rect l="l" t="t" r="r" b="b"/>
              <a:pathLst>
                <a:path w="7630634" h="3996966">
                  <a:moveTo>
                    <a:pt x="7506174" y="3996966"/>
                  </a:moveTo>
                  <a:lnTo>
                    <a:pt x="124460" y="3996966"/>
                  </a:lnTo>
                  <a:cubicBezTo>
                    <a:pt x="55880" y="3996966"/>
                    <a:pt x="0" y="3941087"/>
                    <a:pt x="0" y="3872506"/>
                  </a:cubicBezTo>
                  <a:lnTo>
                    <a:pt x="0" y="124460"/>
                  </a:lnTo>
                  <a:cubicBezTo>
                    <a:pt x="0" y="55880"/>
                    <a:pt x="55880" y="0"/>
                    <a:pt x="124460" y="0"/>
                  </a:cubicBezTo>
                  <a:lnTo>
                    <a:pt x="7506174" y="0"/>
                  </a:lnTo>
                  <a:cubicBezTo>
                    <a:pt x="7574754" y="0"/>
                    <a:pt x="7630634" y="55880"/>
                    <a:pt x="7630634" y="124460"/>
                  </a:cubicBezTo>
                  <a:lnTo>
                    <a:pt x="7630634" y="3872507"/>
                  </a:lnTo>
                  <a:cubicBezTo>
                    <a:pt x="7630634" y="3941087"/>
                    <a:pt x="7574754" y="3996966"/>
                    <a:pt x="7506174" y="3996966"/>
                  </a:cubicBezTo>
                  <a:close/>
                </a:path>
              </a:pathLst>
            </a:custGeom>
            <a:solidFill>
              <a:srgbClr val="FFFFFF"/>
            </a:solidFill>
          </p:spPr>
          <p:txBody>
            <a:bodyPr/>
            <a:lstStyle/>
            <a:p>
              <a:endParaRPr lang="en-GB"/>
            </a:p>
          </p:txBody>
        </p:sp>
      </p:gr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3953747" y="621291"/>
            <a:ext cx="699726" cy="814819"/>
          </a:xfrm>
          <a:prstGeom prst="rect">
            <a:avLst/>
          </a:prstGeom>
        </p:spPr>
      </p:pic>
      <p:grpSp>
        <p:nvGrpSpPr>
          <p:cNvPr id="15" name="Group 15"/>
          <p:cNvGrpSpPr/>
          <p:nvPr/>
        </p:nvGrpSpPr>
        <p:grpSpPr>
          <a:xfrm rot="5400000">
            <a:off x="3597357" y="-2845860"/>
            <a:ext cx="1480331" cy="8675049"/>
            <a:chOff x="0" y="0"/>
            <a:chExt cx="3130550" cy="18248691"/>
          </a:xfrm>
          <a:solidFill>
            <a:srgbClr val="99CCFF"/>
          </a:solidFill>
        </p:grpSpPr>
        <p:sp>
          <p:nvSpPr>
            <p:cNvPr id="16" name="Freeform 16"/>
            <p:cNvSpPr/>
            <p:nvPr/>
          </p:nvSpPr>
          <p:spPr>
            <a:xfrm>
              <a:off x="0" y="0"/>
              <a:ext cx="3130550" cy="18248691"/>
            </a:xfrm>
            <a:custGeom>
              <a:avLst/>
              <a:gdLst/>
              <a:ahLst/>
              <a:cxnLst/>
              <a:rect l="l" t="t" r="r" b="b"/>
              <a:pathLst>
                <a:path w="3130550" h="18248691">
                  <a:moveTo>
                    <a:pt x="0" y="1123950"/>
                  </a:moveTo>
                  <a:lnTo>
                    <a:pt x="0" y="18248691"/>
                  </a:lnTo>
                  <a:lnTo>
                    <a:pt x="3130550" y="18248691"/>
                  </a:lnTo>
                  <a:lnTo>
                    <a:pt x="3130550" y="0"/>
                  </a:lnTo>
                  <a:close/>
                </a:path>
              </a:pathLst>
            </a:custGeom>
            <a:grpFill/>
          </p:spPr>
          <p:txBody>
            <a:bodyPr/>
            <a:lstStyle/>
            <a:p>
              <a:endParaRPr lang="en-GB"/>
            </a:p>
          </p:txBody>
        </p:sp>
      </p:grpSp>
      <p:grpSp>
        <p:nvGrpSpPr>
          <p:cNvPr id="17" name="Group 17"/>
          <p:cNvGrpSpPr/>
          <p:nvPr/>
        </p:nvGrpSpPr>
        <p:grpSpPr>
          <a:xfrm>
            <a:off x="1277732" y="3998741"/>
            <a:ext cx="9312966" cy="4630502"/>
            <a:chOff x="0" y="0"/>
            <a:chExt cx="7208077" cy="3623869"/>
          </a:xfrm>
        </p:grpSpPr>
        <p:sp>
          <p:nvSpPr>
            <p:cNvPr id="18" name="Freeform 18"/>
            <p:cNvSpPr/>
            <p:nvPr/>
          </p:nvSpPr>
          <p:spPr>
            <a:xfrm>
              <a:off x="0" y="0"/>
              <a:ext cx="7208077" cy="3623869"/>
            </a:xfrm>
            <a:custGeom>
              <a:avLst/>
              <a:gdLst/>
              <a:ahLst/>
              <a:cxnLst/>
              <a:rect l="l" t="t" r="r" b="b"/>
              <a:pathLst>
                <a:path w="7208077" h="3623869">
                  <a:moveTo>
                    <a:pt x="7083616" y="3623869"/>
                  </a:moveTo>
                  <a:lnTo>
                    <a:pt x="124460" y="3623869"/>
                  </a:lnTo>
                  <a:cubicBezTo>
                    <a:pt x="55880" y="3623869"/>
                    <a:pt x="0" y="3567988"/>
                    <a:pt x="0" y="3499408"/>
                  </a:cubicBezTo>
                  <a:lnTo>
                    <a:pt x="0" y="124460"/>
                  </a:lnTo>
                  <a:cubicBezTo>
                    <a:pt x="0" y="55880"/>
                    <a:pt x="55880" y="0"/>
                    <a:pt x="124460" y="0"/>
                  </a:cubicBezTo>
                  <a:lnTo>
                    <a:pt x="7083617" y="0"/>
                  </a:lnTo>
                  <a:cubicBezTo>
                    <a:pt x="7152197" y="0"/>
                    <a:pt x="7208077" y="55880"/>
                    <a:pt x="7208077" y="124460"/>
                  </a:cubicBezTo>
                  <a:lnTo>
                    <a:pt x="7208077" y="3499408"/>
                  </a:lnTo>
                  <a:cubicBezTo>
                    <a:pt x="7208077" y="3567989"/>
                    <a:pt x="7152197" y="3623869"/>
                    <a:pt x="7083617" y="3623869"/>
                  </a:cubicBezTo>
                  <a:close/>
                </a:path>
              </a:pathLst>
            </a:custGeom>
            <a:solidFill>
              <a:srgbClr val="F1F1F1"/>
            </a:solidFill>
          </p:spPr>
          <p:txBody>
            <a:bodyPr/>
            <a:lstStyle/>
            <a:p>
              <a:endParaRPr lang="en-GB" dirty="0"/>
            </a:p>
          </p:txBody>
        </p:sp>
      </p:grpSp>
      <p:sp>
        <p:nvSpPr>
          <p:cNvPr id="19" name="TextBox 19"/>
          <p:cNvSpPr txBox="1"/>
          <p:nvPr/>
        </p:nvSpPr>
        <p:spPr>
          <a:xfrm>
            <a:off x="1028700" y="1033538"/>
            <a:ext cx="6844089" cy="982925"/>
          </a:xfrm>
          <a:prstGeom prst="rect">
            <a:avLst/>
          </a:prstGeom>
        </p:spPr>
        <p:txBody>
          <a:bodyPr lIns="0" tIns="0" rIns="0" bIns="0" rtlCol="0" anchor="t">
            <a:spAutoFit/>
          </a:bodyPr>
          <a:lstStyle/>
          <a:p>
            <a:pPr>
              <a:lnSpc>
                <a:spcPts val="7589"/>
              </a:lnSpc>
            </a:pPr>
            <a:r>
              <a:rPr lang="en-US" sz="6899" b="1" dirty="0">
                <a:solidFill>
                  <a:schemeClr val="tx1">
                    <a:lumMod val="65000"/>
                    <a:lumOff val="35000"/>
                  </a:schemeClr>
                </a:solidFill>
                <a:latin typeface="Montserrat Black" pitchFamily="2" charset="77"/>
              </a:rPr>
              <a:t>Talking </a:t>
            </a:r>
            <a:r>
              <a:rPr lang="en-US" sz="6899" b="1" dirty="0">
                <a:solidFill>
                  <a:schemeClr val="tx1">
                    <a:lumMod val="65000"/>
                    <a:lumOff val="35000"/>
                  </a:schemeClr>
                </a:solidFill>
                <a:latin typeface="Montserrat SemiBold" pitchFamily="2" charset="77"/>
              </a:rPr>
              <a:t>points</a:t>
            </a:r>
          </a:p>
        </p:txBody>
      </p:sp>
      <p:sp>
        <p:nvSpPr>
          <p:cNvPr id="2" name="TextBox 13">
            <a:extLst>
              <a:ext uri="{FF2B5EF4-FFF2-40B4-BE49-F238E27FC236}">
                <a16:creationId xmlns:a16="http://schemas.microsoft.com/office/drawing/2014/main" id="{36CD8356-ADC6-E113-0E9E-1F3F6C615F9B}"/>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22       </a:t>
            </a:r>
            <a:r>
              <a:rPr lang="en-US" sz="1700" dirty="0">
                <a:solidFill>
                  <a:schemeClr val="tx1">
                    <a:lumMod val="65000"/>
                    <a:lumOff val="35000"/>
                  </a:schemeClr>
                </a:solidFill>
                <a:latin typeface="Montserrat Semi-Bold"/>
                <a:hlinkClick r:id="rId5">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5">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20" name="TextBox 17">
            <a:extLst>
              <a:ext uri="{FF2B5EF4-FFF2-40B4-BE49-F238E27FC236}">
                <a16:creationId xmlns:a16="http://schemas.microsoft.com/office/drawing/2014/main" id="{EC906EE1-5F5B-2C3B-2FA3-F1D04F363BB3}"/>
              </a:ext>
            </a:extLst>
          </p:cNvPr>
          <p:cNvSpPr txBox="1"/>
          <p:nvPr/>
        </p:nvSpPr>
        <p:spPr>
          <a:xfrm>
            <a:off x="1617968" y="4289215"/>
            <a:ext cx="8972730" cy="4069832"/>
          </a:xfrm>
          <a:prstGeom prst="rect">
            <a:avLst/>
          </a:prstGeom>
        </p:spPr>
        <p:txBody>
          <a:bodyPr wrap="square" lIns="0" tIns="0" rIns="0" bIns="0" rtlCol="0" anchor="t">
            <a:spAutoFit/>
          </a:bodyPr>
          <a:lstStyle/>
          <a:p>
            <a:pPr marL="457200" indent="-457200">
              <a:lnSpc>
                <a:spcPct val="110000"/>
              </a:lnSpc>
              <a:spcAft>
                <a:spcPts val="1200"/>
              </a:spcAft>
              <a:buFont typeface="+mj-lt"/>
              <a:buAutoNum type="arabicPeriod"/>
            </a:pPr>
            <a:r>
              <a:rPr lang="en-US" sz="28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How has each team member’s personal experiences influenced their career in aviation?</a:t>
            </a:r>
          </a:p>
          <a:p>
            <a:pPr marL="457200" indent="-457200">
              <a:lnSpc>
                <a:spcPct val="110000"/>
              </a:lnSpc>
              <a:spcAft>
                <a:spcPts val="1200"/>
              </a:spcAft>
              <a:buFont typeface="+mj-lt"/>
              <a:buAutoNum type="arabicPeriod"/>
            </a:pPr>
            <a:r>
              <a:rPr lang="en-US" sz="28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How could you apply your own interests and knowledge from your </a:t>
            </a:r>
            <a:r>
              <a:rPr lang="en-US" sz="2800" kern="0" dirty="0" err="1">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favourite</a:t>
            </a:r>
            <a:r>
              <a:rPr lang="en-US" sz="28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 subjects to a career in aviation?</a:t>
            </a:r>
          </a:p>
          <a:p>
            <a:pPr marL="457200" indent="-457200">
              <a:lnSpc>
                <a:spcPct val="110000"/>
              </a:lnSpc>
              <a:spcAft>
                <a:spcPts val="1200"/>
              </a:spcAft>
              <a:buFont typeface="+mj-lt"/>
              <a:buAutoNum type="arabicPeriod"/>
            </a:pPr>
            <a:r>
              <a:rPr lang="en-US" sz="2800" kern="0" dirty="0">
                <a:solidFill>
                  <a:schemeClr val="tx1">
                    <a:lumMod val="65000"/>
                    <a:lumOff val="35000"/>
                  </a:schemeClr>
                </a:solidFill>
                <a:latin typeface="Montserrat" pitchFamily="2" charset="0"/>
                <a:ea typeface="Calibri" panose="020F0502020204030204" pitchFamily="34" charset="0"/>
                <a:cs typeface="Calibri" panose="020F0502020204030204" pitchFamily="34" charset="0"/>
              </a:rPr>
              <a:t>What is the most interesting thing you have learnt about the aviation industry and/or careers in aviation?</a:t>
            </a:r>
          </a:p>
        </p:txBody>
      </p:sp>
      <p:sp>
        <p:nvSpPr>
          <p:cNvPr id="21" name="TextBox 20">
            <a:extLst>
              <a:ext uri="{FF2B5EF4-FFF2-40B4-BE49-F238E27FC236}">
                <a16:creationId xmlns:a16="http://schemas.microsoft.com/office/drawing/2014/main" id="{CB6997E1-8167-65E6-1C08-167BAB48A7E0}"/>
              </a:ext>
            </a:extLst>
          </p:cNvPr>
          <p:cNvSpPr txBox="1"/>
          <p:nvPr/>
        </p:nvSpPr>
        <p:spPr>
          <a:xfrm>
            <a:off x="12725400" y="9917668"/>
            <a:ext cx="4343400" cy="369332"/>
          </a:xfrm>
          <a:prstGeom prst="rect">
            <a:avLst/>
          </a:prstGeom>
          <a:noFill/>
        </p:spPr>
        <p:txBody>
          <a:bodyPr wrap="square">
            <a:spAutoFit/>
          </a:bodyPr>
          <a:lstStyle/>
          <a:p>
            <a:pPr marL="215903" lvl="1">
              <a:spcAft>
                <a:spcPts val="600"/>
              </a:spcAft>
            </a:pPr>
            <a:r>
              <a:rPr lang="en-US" sz="1800" dirty="0">
                <a:solidFill>
                  <a:schemeClr val="bg1"/>
                </a:solidFill>
                <a:latin typeface="Montserrat" pitchFamily="2" charset="0"/>
              </a:rPr>
              <a:t>© Keith Wilson/SFB Photographic</a:t>
            </a:r>
          </a:p>
        </p:txBody>
      </p:sp>
    </p:spTree>
    <p:extLst>
      <p:ext uri="{BB962C8B-B14F-4D97-AF65-F5344CB8AC3E}">
        <p14:creationId xmlns:p14="http://schemas.microsoft.com/office/powerpoint/2010/main" val="346550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fade">
                                      <p:cBhvr>
                                        <p:cTn id="14" dur="1000"/>
                                        <p:tgtEl>
                                          <p:spTgt spid="20">
                                            <p:txEl>
                                              <p:pRg st="1" end="1"/>
                                            </p:txEl>
                                          </p:spTgt>
                                        </p:tgtEl>
                                      </p:cBhvr>
                                    </p:animEffect>
                                    <p:anim calcmode="lin" valueType="num">
                                      <p:cBhvr>
                                        <p:cTn id="1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fade">
                                      <p:cBhvr>
                                        <p:cTn id="21" dur="1000"/>
                                        <p:tgtEl>
                                          <p:spTgt spid="20">
                                            <p:txEl>
                                              <p:pRg st="2" end="2"/>
                                            </p:txEl>
                                          </p:spTgt>
                                        </p:tgtEl>
                                      </p:cBhvr>
                                    </p:animEffect>
                                    <p:anim calcmode="lin" valueType="num">
                                      <p:cBhvr>
                                        <p:cTn id="22"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lane flying over a river&#10;&#10;Description automatically generated">
            <a:extLst>
              <a:ext uri="{FF2B5EF4-FFF2-40B4-BE49-F238E27FC236}">
                <a16:creationId xmlns:a16="http://schemas.microsoft.com/office/drawing/2014/main" id="{B87926E4-9410-E881-3B1D-E0A91039A071}"/>
              </a:ext>
            </a:extLst>
          </p:cNvPr>
          <p:cNvPicPr>
            <a:picLocks noChangeAspect="1"/>
          </p:cNvPicPr>
          <p:nvPr/>
        </p:nvPicPr>
        <p:blipFill rotWithShape="1">
          <a:blip r:embed="rId2">
            <a:extLst>
              <a:ext uri="{28A0092B-C50C-407E-A947-70E740481C1C}">
                <a14:useLocalDpi xmlns:a14="http://schemas.microsoft.com/office/drawing/2010/main" val="0"/>
              </a:ext>
            </a:extLst>
          </a:blip>
          <a:srcRect l="12188" r="2983"/>
          <a:stretch/>
        </p:blipFill>
        <p:spPr>
          <a:xfrm>
            <a:off x="4528527" y="0"/>
            <a:ext cx="13089557" cy="10287000"/>
          </a:xfrm>
          <a:prstGeom prst="rect">
            <a:avLst/>
          </a:prstGeom>
        </p:spPr>
      </p:pic>
      <p:grpSp>
        <p:nvGrpSpPr>
          <p:cNvPr id="4" name="Group 4"/>
          <p:cNvGrpSpPr/>
          <p:nvPr/>
        </p:nvGrpSpPr>
        <p:grpSpPr>
          <a:xfrm>
            <a:off x="-334420" y="-1047758"/>
            <a:ext cx="18622420" cy="11342141"/>
            <a:chOff x="0" y="-28575"/>
            <a:chExt cx="4893644" cy="3092678"/>
          </a:xfrm>
          <a:noFill/>
        </p:grpSpPr>
        <p:sp>
          <p:nvSpPr>
            <p:cNvPr id="5" name="Freeform 5"/>
            <p:cNvSpPr/>
            <p:nvPr/>
          </p:nvSpPr>
          <p:spPr>
            <a:xfrm>
              <a:off x="87880" y="259132"/>
              <a:ext cx="4805764" cy="2804971"/>
            </a:xfrm>
            <a:custGeom>
              <a:avLst/>
              <a:gdLst/>
              <a:ahLst/>
              <a:cxnLst/>
              <a:rect l="l" t="t" r="r" b="b"/>
              <a:pathLst>
                <a:path w="4805764" h="2804971">
                  <a:moveTo>
                    <a:pt x="0" y="0"/>
                  </a:moveTo>
                  <a:lnTo>
                    <a:pt x="4805764" y="0"/>
                  </a:lnTo>
                  <a:lnTo>
                    <a:pt x="4805764" y="2804971"/>
                  </a:lnTo>
                  <a:lnTo>
                    <a:pt x="0" y="2804971"/>
                  </a:lnTo>
                  <a:close/>
                </a:path>
              </a:pathLst>
            </a:custGeom>
            <a:grpFill/>
          </p:spPr>
          <p:txBody>
            <a:bodyPr/>
            <a:lstStyle/>
            <a:p>
              <a:endParaRPr lang="en-GB"/>
            </a:p>
          </p:txBody>
        </p:sp>
        <p:sp>
          <p:nvSpPr>
            <p:cNvPr id="6" name="TextBox 6"/>
            <p:cNvSpPr txBox="1"/>
            <p:nvPr/>
          </p:nvSpPr>
          <p:spPr>
            <a:xfrm>
              <a:off x="0" y="-28575"/>
              <a:ext cx="812800" cy="841375"/>
            </a:xfrm>
            <a:prstGeom prst="rect">
              <a:avLst/>
            </a:prstGeom>
            <a:grpFill/>
          </p:spPr>
          <p:txBody>
            <a:bodyPr lIns="50800" tIns="50800" rIns="50800" bIns="50800" rtlCol="0" anchor="ctr"/>
            <a:lstStyle/>
            <a:p>
              <a:pPr algn="ctr">
                <a:lnSpc>
                  <a:spcPts val="2380"/>
                </a:lnSpc>
              </a:pPr>
              <a:endParaRPr/>
            </a:p>
          </p:txBody>
        </p:sp>
      </p:grpSp>
      <p:grpSp>
        <p:nvGrpSpPr>
          <p:cNvPr id="7" name="Group 7"/>
          <p:cNvGrpSpPr/>
          <p:nvPr/>
        </p:nvGrpSpPr>
        <p:grpSpPr>
          <a:xfrm rot="-5400000">
            <a:off x="10766875" y="2743895"/>
            <a:ext cx="10287000" cy="4799209"/>
            <a:chOff x="0" y="0"/>
            <a:chExt cx="3130550" cy="1460500"/>
          </a:xfrm>
          <a:solidFill>
            <a:srgbClr val="99CCFF"/>
          </a:solidFill>
        </p:grpSpPr>
        <p:sp>
          <p:nvSpPr>
            <p:cNvPr id="8" name="Freeform 8"/>
            <p:cNvSpPr/>
            <p:nvPr/>
          </p:nvSpPr>
          <p:spPr>
            <a:xfrm>
              <a:off x="0" y="0"/>
              <a:ext cx="3130550" cy="1460500"/>
            </a:xfrm>
            <a:custGeom>
              <a:avLst/>
              <a:gdLst/>
              <a:ahLst/>
              <a:cxnLst/>
              <a:rect l="l" t="t" r="r" b="b"/>
              <a:pathLst>
                <a:path w="3130550" h="1460500">
                  <a:moveTo>
                    <a:pt x="0" y="1123950"/>
                  </a:moveTo>
                  <a:lnTo>
                    <a:pt x="0" y="1460500"/>
                  </a:lnTo>
                  <a:lnTo>
                    <a:pt x="3130550" y="1460500"/>
                  </a:lnTo>
                  <a:lnTo>
                    <a:pt x="3130550" y="0"/>
                  </a:lnTo>
                  <a:close/>
                </a:path>
              </a:pathLst>
            </a:custGeom>
            <a:grpFill/>
          </p:spPr>
          <p:txBody>
            <a:bodyPr/>
            <a:lstStyle/>
            <a:p>
              <a:endParaRPr lang="en-GB"/>
            </a:p>
          </p:txBody>
        </p:sp>
      </p:grpSp>
      <p:grpSp>
        <p:nvGrpSpPr>
          <p:cNvPr id="9" name="Group 9"/>
          <p:cNvGrpSpPr/>
          <p:nvPr/>
        </p:nvGrpSpPr>
        <p:grpSpPr>
          <a:xfrm rot="5400000">
            <a:off x="-958140" y="917026"/>
            <a:ext cx="10287000" cy="8452948"/>
            <a:chOff x="0" y="0"/>
            <a:chExt cx="3130550" cy="2559898"/>
          </a:xfrm>
          <a:solidFill>
            <a:srgbClr val="99CCFF"/>
          </a:solidFill>
        </p:grpSpPr>
        <p:sp>
          <p:nvSpPr>
            <p:cNvPr id="10" name="Freeform 10"/>
            <p:cNvSpPr/>
            <p:nvPr/>
          </p:nvSpPr>
          <p:spPr>
            <a:xfrm>
              <a:off x="0" y="0"/>
              <a:ext cx="3130550" cy="2559898"/>
            </a:xfrm>
            <a:custGeom>
              <a:avLst/>
              <a:gdLst/>
              <a:ahLst/>
              <a:cxnLst/>
              <a:rect l="l" t="t" r="r" b="b"/>
              <a:pathLst>
                <a:path w="3130550" h="2559898">
                  <a:moveTo>
                    <a:pt x="0" y="1123950"/>
                  </a:moveTo>
                  <a:lnTo>
                    <a:pt x="0" y="2559898"/>
                  </a:lnTo>
                  <a:lnTo>
                    <a:pt x="3130550" y="2559898"/>
                  </a:lnTo>
                  <a:lnTo>
                    <a:pt x="3130550" y="0"/>
                  </a:lnTo>
                  <a:close/>
                </a:path>
              </a:pathLst>
            </a:custGeom>
            <a:grpFill/>
          </p:spPr>
          <p:txBody>
            <a:bodyPr/>
            <a:lstStyle/>
            <a:p>
              <a:endParaRPr lang="en-GB"/>
            </a:p>
          </p:txBody>
        </p:sp>
      </p:grpSp>
      <p:grpSp>
        <p:nvGrpSpPr>
          <p:cNvPr id="11" name="Group 11"/>
          <p:cNvGrpSpPr/>
          <p:nvPr/>
        </p:nvGrpSpPr>
        <p:grpSpPr>
          <a:xfrm>
            <a:off x="5505506" y="7739352"/>
            <a:ext cx="3446042" cy="1321177"/>
            <a:chOff x="0" y="0"/>
            <a:chExt cx="2166673" cy="830680"/>
          </a:xfrm>
        </p:grpSpPr>
        <p:sp>
          <p:nvSpPr>
            <p:cNvPr id="12" name="Freeform 12"/>
            <p:cNvSpPr/>
            <p:nvPr/>
          </p:nvSpPr>
          <p:spPr>
            <a:xfrm>
              <a:off x="0" y="0"/>
              <a:ext cx="2166673" cy="830680"/>
            </a:xfrm>
            <a:custGeom>
              <a:avLst/>
              <a:gdLst/>
              <a:ahLst/>
              <a:cxnLst/>
              <a:rect l="l" t="t" r="r" b="b"/>
              <a:pathLst>
                <a:path w="2166673" h="830680">
                  <a:moveTo>
                    <a:pt x="2042213" y="830680"/>
                  </a:moveTo>
                  <a:lnTo>
                    <a:pt x="124460" y="830680"/>
                  </a:lnTo>
                  <a:cubicBezTo>
                    <a:pt x="55880" y="830680"/>
                    <a:pt x="0" y="774800"/>
                    <a:pt x="0" y="706220"/>
                  </a:cubicBezTo>
                  <a:lnTo>
                    <a:pt x="0" y="124460"/>
                  </a:lnTo>
                  <a:cubicBezTo>
                    <a:pt x="0" y="55880"/>
                    <a:pt x="55880" y="0"/>
                    <a:pt x="124460" y="0"/>
                  </a:cubicBezTo>
                  <a:lnTo>
                    <a:pt x="2042213" y="0"/>
                  </a:lnTo>
                  <a:cubicBezTo>
                    <a:pt x="2110793" y="0"/>
                    <a:pt x="2166673" y="55880"/>
                    <a:pt x="2166673" y="124460"/>
                  </a:cubicBezTo>
                  <a:lnTo>
                    <a:pt x="2166673" y="706220"/>
                  </a:lnTo>
                  <a:cubicBezTo>
                    <a:pt x="2166673" y="774800"/>
                    <a:pt x="2110793" y="830680"/>
                    <a:pt x="2042213" y="830680"/>
                  </a:cubicBezTo>
                  <a:close/>
                </a:path>
              </a:pathLst>
            </a:custGeom>
            <a:solidFill>
              <a:srgbClr val="FFFFFF"/>
            </a:solidFill>
          </p:spPr>
          <p:txBody>
            <a:bodyPr/>
            <a:lstStyle/>
            <a:p>
              <a:endParaRPr lang="en-GB"/>
            </a:p>
          </p:txBody>
        </p:sp>
      </p:grpSp>
      <p:grpSp>
        <p:nvGrpSpPr>
          <p:cNvPr id="13" name="Group 13"/>
          <p:cNvGrpSpPr/>
          <p:nvPr/>
        </p:nvGrpSpPr>
        <p:grpSpPr>
          <a:xfrm>
            <a:off x="9852693" y="7748862"/>
            <a:ext cx="3355264" cy="1321177"/>
            <a:chOff x="0" y="0"/>
            <a:chExt cx="2109596" cy="830680"/>
          </a:xfrm>
        </p:grpSpPr>
        <p:sp>
          <p:nvSpPr>
            <p:cNvPr id="14" name="Freeform 14"/>
            <p:cNvSpPr/>
            <p:nvPr/>
          </p:nvSpPr>
          <p:spPr>
            <a:xfrm>
              <a:off x="0" y="0"/>
              <a:ext cx="2109597" cy="830680"/>
            </a:xfrm>
            <a:custGeom>
              <a:avLst/>
              <a:gdLst/>
              <a:ahLst/>
              <a:cxnLst/>
              <a:rect l="l" t="t" r="r" b="b"/>
              <a:pathLst>
                <a:path w="2109597" h="830680">
                  <a:moveTo>
                    <a:pt x="1985136" y="830680"/>
                  </a:moveTo>
                  <a:lnTo>
                    <a:pt x="124460" y="830680"/>
                  </a:lnTo>
                  <a:cubicBezTo>
                    <a:pt x="55880" y="830680"/>
                    <a:pt x="0" y="774800"/>
                    <a:pt x="0" y="706220"/>
                  </a:cubicBezTo>
                  <a:lnTo>
                    <a:pt x="0" y="124460"/>
                  </a:lnTo>
                  <a:cubicBezTo>
                    <a:pt x="0" y="55880"/>
                    <a:pt x="55880" y="0"/>
                    <a:pt x="124460" y="0"/>
                  </a:cubicBezTo>
                  <a:lnTo>
                    <a:pt x="1985137" y="0"/>
                  </a:lnTo>
                  <a:cubicBezTo>
                    <a:pt x="2053717" y="0"/>
                    <a:pt x="2109597" y="55880"/>
                    <a:pt x="2109597" y="124460"/>
                  </a:cubicBezTo>
                  <a:lnTo>
                    <a:pt x="2109597" y="706220"/>
                  </a:lnTo>
                  <a:cubicBezTo>
                    <a:pt x="2109597" y="774800"/>
                    <a:pt x="2053717" y="830680"/>
                    <a:pt x="1985137" y="830680"/>
                  </a:cubicBezTo>
                  <a:close/>
                </a:path>
              </a:pathLst>
            </a:custGeom>
            <a:solidFill>
              <a:srgbClr val="FFFFFF"/>
            </a:solidFill>
          </p:spPr>
          <p:txBody>
            <a:bodyPr/>
            <a:lstStyle/>
            <a:p>
              <a:endParaRPr lang="en-GB"/>
            </a:p>
          </p:txBody>
        </p:sp>
      </p:grpSp>
      <p:grpSp>
        <p:nvGrpSpPr>
          <p:cNvPr id="17" name="Group 17"/>
          <p:cNvGrpSpPr/>
          <p:nvPr/>
        </p:nvGrpSpPr>
        <p:grpSpPr>
          <a:xfrm>
            <a:off x="9487268" y="7981976"/>
            <a:ext cx="904401" cy="904401"/>
            <a:chOff x="0" y="0"/>
            <a:chExt cx="1913890" cy="1913890"/>
          </a:xfrm>
        </p:grpSpPr>
        <p:sp>
          <p:nvSpPr>
            <p:cNvPr id="18" name="Freeform 18"/>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2B82"/>
            </a:solidFill>
          </p:spPr>
          <p:txBody>
            <a:bodyPr/>
            <a:lstStyle/>
            <a:p>
              <a:endParaRPr lang="en-GB"/>
            </a:p>
          </p:txBody>
        </p:sp>
      </p:grpSp>
      <p:grpSp>
        <p:nvGrpSpPr>
          <p:cNvPr id="21" name="Group 21"/>
          <p:cNvGrpSpPr/>
          <p:nvPr/>
        </p:nvGrpSpPr>
        <p:grpSpPr>
          <a:xfrm>
            <a:off x="5053305" y="7964733"/>
            <a:ext cx="904401" cy="904401"/>
            <a:chOff x="0" y="0"/>
            <a:chExt cx="1913890" cy="1913890"/>
          </a:xfrm>
        </p:grpSpPr>
        <p:sp>
          <p:nvSpPr>
            <p:cNvPr id="22" name="Freeform 22"/>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2B82"/>
            </a:solidFill>
          </p:spPr>
          <p:txBody>
            <a:bodyPr/>
            <a:lstStyle/>
            <a:p>
              <a:endParaRPr lang="en-GB"/>
            </a:p>
          </p:txBody>
        </p:sp>
      </p:grpSp>
      <p:grpSp>
        <p:nvGrpSpPr>
          <p:cNvPr id="23" name="Group 23"/>
          <p:cNvGrpSpPr/>
          <p:nvPr/>
        </p:nvGrpSpPr>
        <p:grpSpPr>
          <a:xfrm>
            <a:off x="1122116" y="7756584"/>
            <a:ext cx="3461096" cy="1321177"/>
            <a:chOff x="0" y="0"/>
            <a:chExt cx="2176138" cy="830680"/>
          </a:xfrm>
        </p:grpSpPr>
        <p:sp>
          <p:nvSpPr>
            <p:cNvPr id="24" name="Freeform 24"/>
            <p:cNvSpPr/>
            <p:nvPr/>
          </p:nvSpPr>
          <p:spPr>
            <a:xfrm>
              <a:off x="0" y="0"/>
              <a:ext cx="2176138" cy="830680"/>
            </a:xfrm>
            <a:custGeom>
              <a:avLst/>
              <a:gdLst/>
              <a:ahLst/>
              <a:cxnLst/>
              <a:rect l="l" t="t" r="r" b="b"/>
              <a:pathLst>
                <a:path w="2176138" h="830680">
                  <a:moveTo>
                    <a:pt x="2051678" y="830680"/>
                  </a:moveTo>
                  <a:lnTo>
                    <a:pt x="124460" y="830680"/>
                  </a:lnTo>
                  <a:cubicBezTo>
                    <a:pt x="55880" y="830680"/>
                    <a:pt x="0" y="774800"/>
                    <a:pt x="0" y="706220"/>
                  </a:cubicBezTo>
                  <a:lnTo>
                    <a:pt x="0" y="124460"/>
                  </a:lnTo>
                  <a:cubicBezTo>
                    <a:pt x="0" y="55880"/>
                    <a:pt x="55880" y="0"/>
                    <a:pt x="124460" y="0"/>
                  </a:cubicBezTo>
                  <a:lnTo>
                    <a:pt x="2051678" y="0"/>
                  </a:lnTo>
                  <a:cubicBezTo>
                    <a:pt x="2120258" y="0"/>
                    <a:pt x="2176138" y="55880"/>
                    <a:pt x="2176138" y="124460"/>
                  </a:cubicBezTo>
                  <a:lnTo>
                    <a:pt x="2176138" y="706220"/>
                  </a:lnTo>
                  <a:cubicBezTo>
                    <a:pt x="2176138" y="774800"/>
                    <a:pt x="2120258" y="830680"/>
                    <a:pt x="2051678" y="830680"/>
                  </a:cubicBezTo>
                  <a:close/>
                </a:path>
              </a:pathLst>
            </a:custGeom>
            <a:solidFill>
              <a:srgbClr val="FFFFFF"/>
            </a:solidFill>
          </p:spPr>
          <p:txBody>
            <a:bodyPr/>
            <a:lstStyle/>
            <a:p>
              <a:endParaRPr lang="en-GB"/>
            </a:p>
          </p:txBody>
        </p:sp>
      </p:grpSp>
      <p:grpSp>
        <p:nvGrpSpPr>
          <p:cNvPr id="25" name="Group 25"/>
          <p:cNvGrpSpPr/>
          <p:nvPr/>
        </p:nvGrpSpPr>
        <p:grpSpPr>
          <a:xfrm>
            <a:off x="669915" y="7981965"/>
            <a:ext cx="904401" cy="904401"/>
            <a:chOff x="0" y="0"/>
            <a:chExt cx="1913890" cy="1913890"/>
          </a:xfrm>
        </p:grpSpPr>
        <p:sp>
          <p:nvSpPr>
            <p:cNvPr id="26" name="Freeform 26"/>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2B82"/>
            </a:solidFill>
          </p:spPr>
          <p:txBody>
            <a:bodyPr/>
            <a:lstStyle/>
            <a:p>
              <a:endParaRPr lang="en-GB"/>
            </a:p>
          </p:txBody>
        </p:sp>
      </p:grpSp>
      <p:grpSp>
        <p:nvGrpSpPr>
          <p:cNvPr id="27" name="Group 27"/>
          <p:cNvGrpSpPr/>
          <p:nvPr/>
        </p:nvGrpSpPr>
        <p:grpSpPr>
          <a:xfrm rot="5400000">
            <a:off x="4570197" y="-3745768"/>
            <a:ext cx="1970891" cy="11193521"/>
            <a:chOff x="0" y="0"/>
            <a:chExt cx="3130550" cy="11508481"/>
          </a:xfrm>
          <a:solidFill>
            <a:srgbClr val="C2E127"/>
          </a:solidFill>
        </p:grpSpPr>
        <p:sp>
          <p:nvSpPr>
            <p:cNvPr id="28" name="Freeform 28"/>
            <p:cNvSpPr/>
            <p:nvPr/>
          </p:nvSpPr>
          <p:spPr>
            <a:xfrm>
              <a:off x="0" y="0"/>
              <a:ext cx="3130550" cy="11508481"/>
            </a:xfrm>
            <a:custGeom>
              <a:avLst/>
              <a:gdLst/>
              <a:ahLst/>
              <a:cxnLst/>
              <a:rect l="l" t="t" r="r" b="b"/>
              <a:pathLst>
                <a:path w="3130550" h="11508481">
                  <a:moveTo>
                    <a:pt x="0" y="1123950"/>
                  </a:moveTo>
                  <a:lnTo>
                    <a:pt x="0" y="11508481"/>
                  </a:lnTo>
                  <a:lnTo>
                    <a:pt x="3130550" y="11508481"/>
                  </a:lnTo>
                  <a:lnTo>
                    <a:pt x="3130550" y="0"/>
                  </a:lnTo>
                  <a:close/>
                </a:path>
              </a:pathLst>
            </a:custGeom>
            <a:grpFill/>
          </p:spPr>
          <p:txBody>
            <a:bodyPr/>
            <a:lstStyle/>
            <a:p>
              <a:endParaRPr lang="en-GB"/>
            </a:p>
          </p:txBody>
        </p:sp>
      </p:grpSp>
      <p:sp>
        <p:nvSpPr>
          <p:cNvPr id="33" name="TextBox 33"/>
          <p:cNvSpPr txBox="1"/>
          <p:nvPr/>
        </p:nvSpPr>
        <p:spPr>
          <a:xfrm>
            <a:off x="9487268" y="8200791"/>
            <a:ext cx="904401" cy="461665"/>
          </a:xfrm>
          <a:prstGeom prst="rect">
            <a:avLst/>
          </a:prstGeom>
        </p:spPr>
        <p:txBody>
          <a:bodyPr lIns="0" tIns="0" rIns="0" bIns="0" rtlCol="0" anchor="t">
            <a:spAutoFit/>
          </a:bodyPr>
          <a:lstStyle/>
          <a:p>
            <a:pPr algn="ctr">
              <a:lnSpc>
                <a:spcPts val="3599"/>
              </a:lnSpc>
            </a:pPr>
            <a:r>
              <a:rPr lang="en-US" sz="3272" dirty="0">
                <a:solidFill>
                  <a:srgbClr val="FFFFFF"/>
                </a:solidFill>
                <a:latin typeface="Montserrat Semi-Bold Bold"/>
              </a:rPr>
              <a:t>03</a:t>
            </a:r>
          </a:p>
        </p:txBody>
      </p:sp>
      <p:sp>
        <p:nvSpPr>
          <p:cNvPr id="35" name="TextBox 35"/>
          <p:cNvSpPr txBox="1"/>
          <p:nvPr/>
        </p:nvSpPr>
        <p:spPr>
          <a:xfrm>
            <a:off x="5053305" y="8183549"/>
            <a:ext cx="904401" cy="461665"/>
          </a:xfrm>
          <a:prstGeom prst="rect">
            <a:avLst/>
          </a:prstGeom>
        </p:spPr>
        <p:txBody>
          <a:bodyPr lIns="0" tIns="0" rIns="0" bIns="0" rtlCol="0" anchor="t">
            <a:spAutoFit/>
          </a:bodyPr>
          <a:lstStyle/>
          <a:p>
            <a:pPr algn="ctr">
              <a:lnSpc>
                <a:spcPts val="3599"/>
              </a:lnSpc>
            </a:pPr>
            <a:r>
              <a:rPr lang="en-US" sz="3272" dirty="0">
                <a:solidFill>
                  <a:srgbClr val="FFFFFF"/>
                </a:solidFill>
                <a:latin typeface="Montserrat Semi-Bold Bold"/>
              </a:rPr>
              <a:t>02</a:t>
            </a:r>
          </a:p>
        </p:txBody>
      </p:sp>
      <p:sp>
        <p:nvSpPr>
          <p:cNvPr id="36" name="TextBox 36"/>
          <p:cNvSpPr txBox="1"/>
          <p:nvPr/>
        </p:nvSpPr>
        <p:spPr>
          <a:xfrm>
            <a:off x="6190734" y="8040105"/>
            <a:ext cx="2646914" cy="673711"/>
          </a:xfrm>
          <a:prstGeom prst="rect">
            <a:avLst/>
          </a:prstGeom>
        </p:spPr>
        <p:txBody>
          <a:bodyPr lIns="0" tIns="0" rIns="0" bIns="0" rtlCol="0" anchor="t">
            <a:spAutoFit/>
          </a:bodyPr>
          <a:lstStyle/>
          <a:p>
            <a:pPr>
              <a:lnSpc>
                <a:spcPts val="2653"/>
              </a:lnSpc>
            </a:pPr>
            <a:r>
              <a:rPr lang="en-US" sz="2139" b="1" dirty="0">
                <a:solidFill>
                  <a:schemeClr val="tx1">
                    <a:lumMod val="65000"/>
                    <a:lumOff val="35000"/>
                  </a:schemeClr>
                </a:solidFill>
                <a:latin typeface="Montserrat ExtraBold" pitchFamily="2" charset="77"/>
              </a:rPr>
              <a:t>Download the </a:t>
            </a:r>
            <a:r>
              <a:rPr lang="en-US" sz="2139" b="1" dirty="0">
                <a:solidFill>
                  <a:srgbClr val="1D1D1D"/>
                </a:solidFill>
                <a:latin typeface="Montserrat ExtraBold" pitchFamily="2" charset="77"/>
                <a:hlinkClick r:id="rId3"/>
              </a:rPr>
              <a:t>activity sheet</a:t>
            </a:r>
            <a:endParaRPr lang="en-US" sz="2139" b="1" dirty="0">
              <a:solidFill>
                <a:srgbClr val="1D1D1D"/>
              </a:solidFill>
              <a:latin typeface="Montserrat ExtraBold" pitchFamily="2" charset="77"/>
            </a:endParaRPr>
          </a:p>
        </p:txBody>
      </p:sp>
      <p:sp>
        <p:nvSpPr>
          <p:cNvPr id="37" name="TextBox 37"/>
          <p:cNvSpPr txBox="1"/>
          <p:nvPr/>
        </p:nvSpPr>
        <p:spPr>
          <a:xfrm>
            <a:off x="669915" y="8200780"/>
            <a:ext cx="904401" cy="461665"/>
          </a:xfrm>
          <a:prstGeom prst="rect">
            <a:avLst/>
          </a:prstGeom>
        </p:spPr>
        <p:txBody>
          <a:bodyPr lIns="0" tIns="0" rIns="0" bIns="0" rtlCol="0" anchor="t">
            <a:spAutoFit/>
          </a:bodyPr>
          <a:lstStyle/>
          <a:p>
            <a:pPr algn="ctr">
              <a:lnSpc>
                <a:spcPts val="3599"/>
              </a:lnSpc>
            </a:pPr>
            <a:r>
              <a:rPr lang="en-US" sz="3272" dirty="0">
                <a:solidFill>
                  <a:srgbClr val="FFFFFF"/>
                </a:solidFill>
                <a:latin typeface="Montserrat Semi-Bold Bold"/>
              </a:rPr>
              <a:t>01</a:t>
            </a:r>
          </a:p>
        </p:txBody>
      </p:sp>
      <p:sp>
        <p:nvSpPr>
          <p:cNvPr id="38" name="TextBox 38"/>
          <p:cNvSpPr txBox="1"/>
          <p:nvPr/>
        </p:nvSpPr>
        <p:spPr>
          <a:xfrm>
            <a:off x="1939741" y="8080077"/>
            <a:ext cx="1731163" cy="673711"/>
          </a:xfrm>
          <a:prstGeom prst="rect">
            <a:avLst/>
          </a:prstGeom>
        </p:spPr>
        <p:txBody>
          <a:bodyPr wrap="square" lIns="0" tIns="0" rIns="0" bIns="0" rtlCol="0" anchor="t">
            <a:spAutoFit/>
          </a:bodyPr>
          <a:lstStyle/>
          <a:p>
            <a:pPr>
              <a:lnSpc>
                <a:spcPts val="2653"/>
              </a:lnSpc>
            </a:pPr>
            <a:r>
              <a:rPr lang="en-US" sz="2139" b="1" dirty="0">
                <a:solidFill>
                  <a:schemeClr val="tx1">
                    <a:lumMod val="65000"/>
                    <a:lumOff val="35000"/>
                  </a:schemeClr>
                </a:solidFill>
                <a:latin typeface="Montserrat ExtraBold" pitchFamily="2" charset="77"/>
              </a:rPr>
              <a:t>Download the </a:t>
            </a:r>
            <a:r>
              <a:rPr lang="en-US" sz="2139" b="1" dirty="0">
                <a:solidFill>
                  <a:srgbClr val="1D1D1D"/>
                </a:solidFill>
                <a:latin typeface="Montserrat ExtraBold" pitchFamily="2" charset="77"/>
                <a:hlinkClick r:id="rId4"/>
              </a:rPr>
              <a:t>article</a:t>
            </a:r>
            <a:endParaRPr lang="en-US" sz="2139" b="1" dirty="0">
              <a:solidFill>
                <a:srgbClr val="1D1D1D"/>
              </a:solidFill>
              <a:latin typeface="Montserrat ExtraBold" pitchFamily="2" charset="77"/>
            </a:endParaRPr>
          </a:p>
        </p:txBody>
      </p:sp>
      <p:sp>
        <p:nvSpPr>
          <p:cNvPr id="39" name="TextBox 39"/>
          <p:cNvSpPr txBox="1"/>
          <p:nvPr/>
        </p:nvSpPr>
        <p:spPr>
          <a:xfrm>
            <a:off x="10886274" y="8127321"/>
            <a:ext cx="2153273" cy="564257"/>
          </a:xfrm>
          <a:prstGeom prst="rect">
            <a:avLst/>
          </a:prstGeom>
        </p:spPr>
        <p:txBody>
          <a:bodyPr wrap="square" lIns="0" tIns="0" rIns="0" bIns="0" rtlCol="0" anchor="t">
            <a:spAutoFit/>
          </a:bodyPr>
          <a:lstStyle/>
          <a:p>
            <a:pPr>
              <a:lnSpc>
                <a:spcPts val="2204"/>
              </a:lnSpc>
            </a:pPr>
            <a:r>
              <a:rPr lang="en-US" sz="2139" b="1" dirty="0">
                <a:solidFill>
                  <a:schemeClr val="tx1">
                    <a:lumMod val="65000"/>
                    <a:lumOff val="35000"/>
                  </a:schemeClr>
                </a:solidFill>
                <a:latin typeface="Montserrat ExtraBold" pitchFamily="2" charset="77"/>
              </a:rPr>
              <a:t>Listen to </a:t>
            </a:r>
          </a:p>
          <a:p>
            <a:pPr>
              <a:lnSpc>
                <a:spcPts val="2204"/>
              </a:lnSpc>
            </a:pPr>
            <a:r>
              <a:rPr lang="en-US" sz="2139" b="1" dirty="0">
                <a:solidFill>
                  <a:schemeClr val="tx1">
                    <a:lumMod val="65000"/>
                    <a:lumOff val="35000"/>
                  </a:schemeClr>
                </a:solidFill>
                <a:latin typeface="Montserrat ExtraBold" pitchFamily="2" charset="77"/>
              </a:rPr>
              <a:t>the </a:t>
            </a:r>
            <a:r>
              <a:rPr lang="en-US" sz="2139" b="1" u="sng" dirty="0">
                <a:solidFill>
                  <a:schemeClr val="tx1">
                    <a:lumMod val="65000"/>
                    <a:lumOff val="35000"/>
                  </a:schemeClr>
                </a:solidFill>
                <a:latin typeface="Montserrat ExtraBold" pitchFamily="2" charset="77"/>
              </a:rPr>
              <a:t>podcast</a:t>
            </a:r>
          </a:p>
        </p:txBody>
      </p:sp>
      <p:sp>
        <p:nvSpPr>
          <p:cNvPr id="41" name="TextBox 41"/>
          <p:cNvSpPr txBox="1"/>
          <p:nvPr/>
        </p:nvSpPr>
        <p:spPr>
          <a:xfrm>
            <a:off x="593974" y="1129893"/>
            <a:ext cx="11193520" cy="1431033"/>
          </a:xfrm>
          <a:prstGeom prst="rect">
            <a:avLst/>
          </a:prstGeom>
        </p:spPr>
        <p:txBody>
          <a:bodyPr wrap="square" lIns="0" tIns="0" rIns="0" bIns="0" rtlCol="0" anchor="t">
            <a:spAutoFit/>
          </a:bodyPr>
          <a:lstStyle/>
          <a:p>
            <a:r>
              <a:rPr lang="en-US" sz="6899" b="1" dirty="0">
                <a:solidFill>
                  <a:schemeClr val="tx1">
                    <a:lumMod val="65000"/>
                    <a:lumOff val="35000"/>
                  </a:schemeClr>
                </a:solidFill>
                <a:latin typeface="Montserrat" pitchFamily="2" charset="0"/>
              </a:rPr>
              <a:t>More</a:t>
            </a:r>
            <a:r>
              <a:rPr lang="en-US" sz="6899" b="1" dirty="0">
                <a:solidFill>
                  <a:schemeClr val="tx1">
                    <a:lumMod val="65000"/>
                    <a:lumOff val="35000"/>
                  </a:schemeClr>
                </a:solidFill>
                <a:latin typeface="Montserrat Black" pitchFamily="2" charset="77"/>
              </a:rPr>
              <a:t> </a:t>
            </a:r>
            <a:r>
              <a:rPr lang="en-US" sz="6899" dirty="0">
                <a:solidFill>
                  <a:schemeClr val="tx1">
                    <a:lumMod val="65000"/>
                    <a:lumOff val="35000"/>
                  </a:schemeClr>
                </a:solidFill>
                <a:latin typeface="Montserrat" pitchFamily="2" charset="0"/>
              </a:rPr>
              <a:t>resources</a:t>
            </a:r>
          </a:p>
          <a:p>
            <a:r>
              <a:rPr lang="en-US" sz="2400" dirty="0">
                <a:solidFill>
                  <a:schemeClr val="tx1">
                    <a:lumMod val="65000"/>
                    <a:lumOff val="35000"/>
                  </a:schemeClr>
                </a:solidFill>
                <a:latin typeface="Montserrat" pitchFamily="2" charset="0"/>
                <a:hlinkClick r:id="rId5"/>
              </a:rPr>
              <a:t>www.futurumcareers.com/flying-high-with-careers-in-aviation</a:t>
            </a:r>
            <a:r>
              <a:rPr lang="en-US" sz="2400" dirty="0">
                <a:solidFill>
                  <a:schemeClr val="tx1">
                    <a:lumMod val="65000"/>
                    <a:lumOff val="35000"/>
                  </a:schemeClr>
                </a:solidFill>
                <a:latin typeface="Montserrat" pitchFamily="2" charset="0"/>
              </a:rPr>
              <a:t>  </a:t>
            </a:r>
          </a:p>
        </p:txBody>
      </p:sp>
      <p:grpSp>
        <p:nvGrpSpPr>
          <p:cNvPr id="2" name="Group 13">
            <a:extLst>
              <a:ext uri="{FF2B5EF4-FFF2-40B4-BE49-F238E27FC236}">
                <a16:creationId xmlns:a16="http://schemas.microsoft.com/office/drawing/2014/main" id="{4E636578-3CAF-6164-C19D-5AE70AD7865B}"/>
              </a:ext>
            </a:extLst>
          </p:cNvPr>
          <p:cNvGrpSpPr/>
          <p:nvPr/>
        </p:nvGrpSpPr>
        <p:grpSpPr>
          <a:xfrm>
            <a:off x="14428012" y="7763986"/>
            <a:ext cx="3355264" cy="1321177"/>
            <a:chOff x="0" y="0"/>
            <a:chExt cx="2109596" cy="830680"/>
          </a:xfrm>
        </p:grpSpPr>
        <p:sp>
          <p:nvSpPr>
            <p:cNvPr id="15" name="Freeform 14">
              <a:extLst>
                <a:ext uri="{FF2B5EF4-FFF2-40B4-BE49-F238E27FC236}">
                  <a16:creationId xmlns:a16="http://schemas.microsoft.com/office/drawing/2014/main" id="{6C0F47EB-9755-E28F-A869-199C7C253782}"/>
                </a:ext>
              </a:extLst>
            </p:cNvPr>
            <p:cNvSpPr/>
            <p:nvPr/>
          </p:nvSpPr>
          <p:spPr>
            <a:xfrm>
              <a:off x="0" y="0"/>
              <a:ext cx="2109597" cy="830680"/>
            </a:xfrm>
            <a:custGeom>
              <a:avLst/>
              <a:gdLst/>
              <a:ahLst/>
              <a:cxnLst/>
              <a:rect l="l" t="t" r="r" b="b"/>
              <a:pathLst>
                <a:path w="2109597" h="830680">
                  <a:moveTo>
                    <a:pt x="1985136" y="830680"/>
                  </a:moveTo>
                  <a:lnTo>
                    <a:pt x="124460" y="830680"/>
                  </a:lnTo>
                  <a:cubicBezTo>
                    <a:pt x="55880" y="830680"/>
                    <a:pt x="0" y="774800"/>
                    <a:pt x="0" y="706220"/>
                  </a:cubicBezTo>
                  <a:lnTo>
                    <a:pt x="0" y="124460"/>
                  </a:lnTo>
                  <a:cubicBezTo>
                    <a:pt x="0" y="55880"/>
                    <a:pt x="55880" y="0"/>
                    <a:pt x="124460" y="0"/>
                  </a:cubicBezTo>
                  <a:lnTo>
                    <a:pt x="1985137" y="0"/>
                  </a:lnTo>
                  <a:cubicBezTo>
                    <a:pt x="2053717" y="0"/>
                    <a:pt x="2109597" y="55880"/>
                    <a:pt x="2109597" y="124460"/>
                  </a:cubicBezTo>
                  <a:lnTo>
                    <a:pt x="2109597" y="706220"/>
                  </a:lnTo>
                  <a:cubicBezTo>
                    <a:pt x="2109597" y="774800"/>
                    <a:pt x="2053717" y="830680"/>
                    <a:pt x="1985137" y="830680"/>
                  </a:cubicBezTo>
                  <a:close/>
                </a:path>
              </a:pathLst>
            </a:custGeom>
            <a:solidFill>
              <a:srgbClr val="FFFFFF"/>
            </a:solidFill>
          </p:spPr>
          <p:txBody>
            <a:bodyPr/>
            <a:lstStyle/>
            <a:p>
              <a:endParaRPr lang="en-GB"/>
            </a:p>
          </p:txBody>
        </p:sp>
      </p:grpSp>
      <p:grpSp>
        <p:nvGrpSpPr>
          <p:cNvPr id="52" name="Group 25">
            <a:extLst>
              <a:ext uri="{FF2B5EF4-FFF2-40B4-BE49-F238E27FC236}">
                <a16:creationId xmlns:a16="http://schemas.microsoft.com/office/drawing/2014/main" id="{C1E043AA-3772-FD36-EF6A-3E22CFB88583}"/>
              </a:ext>
            </a:extLst>
          </p:cNvPr>
          <p:cNvGrpSpPr/>
          <p:nvPr/>
        </p:nvGrpSpPr>
        <p:grpSpPr>
          <a:xfrm>
            <a:off x="13824589" y="7919183"/>
            <a:ext cx="904401" cy="904401"/>
            <a:chOff x="0" y="0"/>
            <a:chExt cx="1913890" cy="1913890"/>
          </a:xfrm>
        </p:grpSpPr>
        <p:sp>
          <p:nvSpPr>
            <p:cNvPr id="53" name="Freeform 26">
              <a:extLst>
                <a:ext uri="{FF2B5EF4-FFF2-40B4-BE49-F238E27FC236}">
                  <a16:creationId xmlns:a16="http://schemas.microsoft.com/office/drawing/2014/main" id="{B9A53776-04C0-AC47-64E3-0E9BEA8FC685}"/>
                </a:ext>
              </a:extLst>
            </p:cNvPr>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2B82"/>
            </a:solidFill>
          </p:spPr>
          <p:txBody>
            <a:bodyPr/>
            <a:lstStyle/>
            <a:p>
              <a:endParaRPr lang="en-GB"/>
            </a:p>
          </p:txBody>
        </p:sp>
      </p:grpSp>
      <p:sp>
        <p:nvSpPr>
          <p:cNvPr id="54" name="TextBox 37">
            <a:extLst>
              <a:ext uri="{FF2B5EF4-FFF2-40B4-BE49-F238E27FC236}">
                <a16:creationId xmlns:a16="http://schemas.microsoft.com/office/drawing/2014/main" id="{CB433E1A-3F99-44C9-2662-DD9DF5290328}"/>
              </a:ext>
            </a:extLst>
          </p:cNvPr>
          <p:cNvSpPr txBox="1"/>
          <p:nvPr/>
        </p:nvSpPr>
        <p:spPr>
          <a:xfrm>
            <a:off x="13824589" y="8137998"/>
            <a:ext cx="904401" cy="461665"/>
          </a:xfrm>
          <a:prstGeom prst="rect">
            <a:avLst/>
          </a:prstGeom>
        </p:spPr>
        <p:txBody>
          <a:bodyPr lIns="0" tIns="0" rIns="0" bIns="0" rtlCol="0" anchor="t">
            <a:spAutoFit/>
          </a:bodyPr>
          <a:lstStyle/>
          <a:p>
            <a:pPr algn="ctr">
              <a:lnSpc>
                <a:spcPts val="3599"/>
              </a:lnSpc>
            </a:pPr>
            <a:r>
              <a:rPr lang="en-US" sz="3272" dirty="0">
                <a:solidFill>
                  <a:srgbClr val="FFFFFF"/>
                </a:solidFill>
                <a:latin typeface="Montserrat Semi-Bold Bold"/>
              </a:rPr>
              <a:t>04</a:t>
            </a:r>
          </a:p>
        </p:txBody>
      </p:sp>
      <p:sp>
        <p:nvSpPr>
          <p:cNvPr id="55" name="TextBox 38">
            <a:extLst>
              <a:ext uri="{FF2B5EF4-FFF2-40B4-BE49-F238E27FC236}">
                <a16:creationId xmlns:a16="http://schemas.microsoft.com/office/drawing/2014/main" id="{B27CD5B5-3B24-E3B8-CA4C-C0A8295A37EF}"/>
              </a:ext>
            </a:extLst>
          </p:cNvPr>
          <p:cNvSpPr txBox="1"/>
          <p:nvPr/>
        </p:nvSpPr>
        <p:spPr>
          <a:xfrm>
            <a:off x="15386939" y="8104970"/>
            <a:ext cx="2066084" cy="673711"/>
          </a:xfrm>
          <a:prstGeom prst="rect">
            <a:avLst/>
          </a:prstGeom>
        </p:spPr>
        <p:txBody>
          <a:bodyPr wrap="square" lIns="0" tIns="0" rIns="0" bIns="0" rtlCol="0" anchor="t">
            <a:spAutoFit/>
          </a:bodyPr>
          <a:lstStyle/>
          <a:p>
            <a:pPr>
              <a:lnSpc>
                <a:spcPts val="2653"/>
              </a:lnSpc>
            </a:pPr>
            <a:r>
              <a:rPr lang="en-US" sz="2139" b="1" dirty="0">
                <a:solidFill>
                  <a:schemeClr val="tx1">
                    <a:lumMod val="65000"/>
                    <a:lumOff val="35000"/>
                  </a:schemeClr>
                </a:solidFill>
                <a:latin typeface="Montserrat ExtraBold" pitchFamily="2" charset="77"/>
              </a:rPr>
              <a:t>Watch the </a:t>
            </a:r>
            <a:r>
              <a:rPr lang="en-US" sz="2139" b="1" u="sng" dirty="0">
                <a:solidFill>
                  <a:schemeClr val="tx1">
                    <a:lumMod val="65000"/>
                    <a:lumOff val="35000"/>
                  </a:schemeClr>
                </a:solidFill>
                <a:latin typeface="Montserrat ExtraBold" pitchFamily="2" charset="77"/>
              </a:rPr>
              <a:t>animation</a:t>
            </a:r>
            <a:endParaRPr lang="en-US" sz="2139" b="1" u="sng" dirty="0">
              <a:solidFill>
                <a:srgbClr val="1D1D1D"/>
              </a:solidFill>
              <a:latin typeface="Montserrat ExtraBold" pitchFamily="2" charset="77"/>
            </a:endParaRPr>
          </a:p>
        </p:txBody>
      </p:sp>
      <p:pic>
        <p:nvPicPr>
          <p:cNvPr id="56" name="Picture 25">
            <a:extLst>
              <a:ext uri="{FF2B5EF4-FFF2-40B4-BE49-F238E27FC236}">
                <a16:creationId xmlns:a16="http://schemas.microsoft.com/office/drawing/2014/main" id="{809CFAD0-2AA9-B8CB-EC53-276E2A49710A}"/>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3828977" y="3913930"/>
            <a:ext cx="4439080" cy="3099957"/>
          </a:xfrm>
          <a:prstGeom prst="rect">
            <a:avLst/>
          </a:prstGeom>
        </p:spPr>
      </p:pic>
      <p:sp>
        <p:nvSpPr>
          <p:cNvPr id="58" name="TextBox 13">
            <a:extLst>
              <a:ext uri="{FF2B5EF4-FFF2-40B4-BE49-F238E27FC236}">
                <a16:creationId xmlns:a16="http://schemas.microsoft.com/office/drawing/2014/main" id="{3D4B3AE0-CE6E-EDF3-FB2D-5498A28E3C5E}"/>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23       </a:t>
            </a:r>
            <a:r>
              <a:rPr lang="en-US" sz="1700" dirty="0">
                <a:solidFill>
                  <a:schemeClr val="tx1">
                    <a:lumMod val="65000"/>
                    <a:lumOff val="35000"/>
                  </a:schemeClr>
                </a:solidFill>
                <a:latin typeface="Montserrat Semi-Bold"/>
                <a:hlinkClick r:id="rId7">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7">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pic>
        <p:nvPicPr>
          <p:cNvPr id="20" name="Picture 25">
            <a:extLst>
              <a:ext uri="{FF2B5EF4-FFF2-40B4-BE49-F238E27FC236}">
                <a16:creationId xmlns:a16="http://schemas.microsoft.com/office/drawing/2014/main" id="{BFCC2DC4-32B9-85F1-5A58-C61FD626BCF6}"/>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204358" y="3880427"/>
            <a:ext cx="4439080" cy="3099957"/>
          </a:xfrm>
          <a:prstGeom prst="rect">
            <a:avLst/>
          </a:prstGeom>
        </p:spPr>
      </p:pic>
      <p:sp>
        <p:nvSpPr>
          <p:cNvPr id="29" name="TextBox 28">
            <a:extLst>
              <a:ext uri="{FF2B5EF4-FFF2-40B4-BE49-F238E27FC236}">
                <a16:creationId xmlns:a16="http://schemas.microsoft.com/office/drawing/2014/main" id="{B823A321-169C-E693-B66C-2700AB35E5BA}"/>
              </a:ext>
            </a:extLst>
          </p:cNvPr>
          <p:cNvSpPr txBox="1"/>
          <p:nvPr/>
        </p:nvSpPr>
        <p:spPr>
          <a:xfrm>
            <a:off x="9900016" y="4656276"/>
            <a:ext cx="3001098" cy="954107"/>
          </a:xfrm>
          <a:prstGeom prst="rect">
            <a:avLst/>
          </a:prstGeom>
          <a:noFill/>
        </p:spPr>
        <p:txBody>
          <a:bodyPr wrap="square" rtlCol="0">
            <a:spAutoFit/>
          </a:bodyPr>
          <a:lstStyle/>
          <a:p>
            <a:pPr algn="ctr"/>
            <a:r>
              <a:rPr lang="en-GB" sz="2800" dirty="0">
                <a:latin typeface="Montserrat" pitchFamily="2" charset="0"/>
              </a:rPr>
              <a:t>Podcast coming soon…</a:t>
            </a:r>
          </a:p>
        </p:txBody>
      </p:sp>
      <p:sp>
        <p:nvSpPr>
          <p:cNvPr id="30" name="TextBox 29">
            <a:extLst>
              <a:ext uri="{FF2B5EF4-FFF2-40B4-BE49-F238E27FC236}">
                <a16:creationId xmlns:a16="http://schemas.microsoft.com/office/drawing/2014/main" id="{D44A418B-621E-C17A-FFB7-88AC7B435135}"/>
              </a:ext>
            </a:extLst>
          </p:cNvPr>
          <p:cNvSpPr txBox="1"/>
          <p:nvPr/>
        </p:nvSpPr>
        <p:spPr>
          <a:xfrm>
            <a:off x="14547968" y="4678685"/>
            <a:ext cx="3001098" cy="954107"/>
          </a:xfrm>
          <a:prstGeom prst="rect">
            <a:avLst/>
          </a:prstGeom>
          <a:noFill/>
        </p:spPr>
        <p:txBody>
          <a:bodyPr wrap="square" rtlCol="0">
            <a:spAutoFit/>
          </a:bodyPr>
          <a:lstStyle/>
          <a:p>
            <a:pPr algn="ctr"/>
            <a:r>
              <a:rPr lang="en-GB" sz="2800" dirty="0">
                <a:latin typeface="Montserrat" pitchFamily="2" charset="0"/>
              </a:rPr>
              <a:t>Animation coming soon…</a:t>
            </a:r>
          </a:p>
        </p:txBody>
      </p:sp>
      <p:pic>
        <p:nvPicPr>
          <p:cNvPr id="32" name="Picture 31">
            <a:extLst>
              <a:ext uri="{FF2B5EF4-FFF2-40B4-BE49-F238E27FC236}">
                <a16:creationId xmlns:a16="http://schemas.microsoft.com/office/drawing/2014/main" id="{7305EA2E-A478-5086-13E6-29E313497BB1}"/>
              </a:ext>
            </a:extLst>
          </p:cNvPr>
          <p:cNvPicPr>
            <a:picLocks noChangeAspect="1"/>
          </p:cNvPicPr>
          <p:nvPr/>
        </p:nvPicPr>
        <p:blipFill>
          <a:blip r:embed="rId8"/>
          <a:stretch>
            <a:fillRect/>
          </a:stretch>
        </p:blipFill>
        <p:spPr>
          <a:xfrm>
            <a:off x="1281041" y="3215411"/>
            <a:ext cx="3048562" cy="4349778"/>
          </a:xfrm>
          <a:prstGeom prst="rect">
            <a:avLst/>
          </a:prstGeom>
        </p:spPr>
      </p:pic>
      <p:pic>
        <p:nvPicPr>
          <p:cNvPr id="40" name="Picture 39">
            <a:extLst>
              <a:ext uri="{FF2B5EF4-FFF2-40B4-BE49-F238E27FC236}">
                <a16:creationId xmlns:a16="http://schemas.microsoft.com/office/drawing/2014/main" id="{12E02B80-608E-BECE-3270-D97302D20316}"/>
              </a:ext>
            </a:extLst>
          </p:cNvPr>
          <p:cNvPicPr>
            <a:picLocks noChangeAspect="1"/>
          </p:cNvPicPr>
          <p:nvPr/>
        </p:nvPicPr>
        <p:blipFill>
          <a:blip r:embed="rId9"/>
          <a:stretch>
            <a:fillRect/>
          </a:stretch>
        </p:blipFill>
        <p:spPr>
          <a:xfrm>
            <a:off x="5760607" y="3198179"/>
            <a:ext cx="3057951" cy="4349778"/>
          </a:xfrm>
          <a:prstGeom prst="rect">
            <a:avLst/>
          </a:prstGeom>
        </p:spPr>
      </p:pic>
      <p:sp>
        <p:nvSpPr>
          <p:cNvPr id="16" name="TextBox 15">
            <a:extLst>
              <a:ext uri="{FF2B5EF4-FFF2-40B4-BE49-F238E27FC236}">
                <a16:creationId xmlns:a16="http://schemas.microsoft.com/office/drawing/2014/main" id="{042E47D9-8122-9F4C-FF4A-D46CDE5E7F99}"/>
              </a:ext>
            </a:extLst>
          </p:cNvPr>
          <p:cNvSpPr txBox="1"/>
          <p:nvPr/>
        </p:nvSpPr>
        <p:spPr>
          <a:xfrm>
            <a:off x="12725400" y="9917668"/>
            <a:ext cx="4343400" cy="369332"/>
          </a:xfrm>
          <a:prstGeom prst="rect">
            <a:avLst/>
          </a:prstGeom>
          <a:noFill/>
        </p:spPr>
        <p:txBody>
          <a:bodyPr wrap="square">
            <a:spAutoFit/>
          </a:bodyPr>
          <a:lstStyle/>
          <a:p>
            <a:pPr marL="215903" lvl="1">
              <a:spcAft>
                <a:spcPts val="600"/>
              </a:spcAft>
            </a:pPr>
            <a:r>
              <a:rPr lang="en-US" sz="1800" dirty="0">
                <a:solidFill>
                  <a:schemeClr val="bg1"/>
                </a:solidFill>
                <a:latin typeface="Montserrat" pitchFamily="2" charset="0"/>
              </a:rPr>
              <a:t>© Keith Wilson/SFB Photographic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283793" y="-1025174"/>
            <a:ext cx="9313729" cy="13347490"/>
            <a:chOff x="0" y="0"/>
            <a:chExt cx="3130550" cy="3989417"/>
          </a:xfrm>
          <a:solidFill>
            <a:srgbClr val="CCFF66"/>
          </a:solidFill>
        </p:grpSpPr>
        <p:sp>
          <p:nvSpPr>
            <p:cNvPr id="3" name="Freeform 3"/>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grpFill/>
          </p:spPr>
          <p:txBody>
            <a:bodyPr/>
            <a:lstStyle/>
            <a:p>
              <a:endParaRPr lang="en-GB"/>
            </a:p>
          </p:txBody>
        </p:sp>
      </p:grpSp>
      <p:grpSp>
        <p:nvGrpSpPr>
          <p:cNvPr id="4" name="Group 4"/>
          <p:cNvGrpSpPr/>
          <p:nvPr/>
        </p:nvGrpSpPr>
        <p:grpSpPr>
          <a:xfrm rot="5400000">
            <a:off x="1323829" y="-1323829"/>
            <a:ext cx="10348589" cy="12996247"/>
            <a:chOff x="0" y="0"/>
            <a:chExt cx="3130550" cy="3495991"/>
          </a:xfrm>
          <a:solidFill>
            <a:srgbClr val="99CCFF"/>
          </a:solidFill>
        </p:grpSpPr>
        <p:sp>
          <p:nvSpPr>
            <p:cNvPr id="5" name="Freeform 5"/>
            <p:cNvSpPr/>
            <p:nvPr/>
          </p:nvSpPr>
          <p:spPr>
            <a:xfrm>
              <a:off x="0" y="0"/>
              <a:ext cx="3130550" cy="3495991"/>
            </a:xfrm>
            <a:custGeom>
              <a:avLst/>
              <a:gdLst/>
              <a:ahLst/>
              <a:cxnLst/>
              <a:rect l="l" t="t" r="r" b="b"/>
              <a:pathLst>
                <a:path w="3130550" h="3495991">
                  <a:moveTo>
                    <a:pt x="0" y="1123950"/>
                  </a:moveTo>
                  <a:lnTo>
                    <a:pt x="0" y="3495991"/>
                  </a:lnTo>
                  <a:lnTo>
                    <a:pt x="3130550" y="3495991"/>
                  </a:lnTo>
                  <a:lnTo>
                    <a:pt x="3130550" y="0"/>
                  </a:lnTo>
                  <a:close/>
                </a:path>
              </a:pathLst>
            </a:custGeom>
            <a:grpFill/>
          </p:spPr>
          <p:txBody>
            <a:bodyPr/>
            <a:lstStyle/>
            <a:p>
              <a:endParaRPr lang="en-GB"/>
            </a:p>
          </p:txBody>
        </p:sp>
      </p:grpSp>
      <p:sp>
        <p:nvSpPr>
          <p:cNvPr id="13" name="TextBox 13">
            <a:extLst>
              <a:ext uri="{FF2B5EF4-FFF2-40B4-BE49-F238E27FC236}">
                <a16:creationId xmlns:a16="http://schemas.microsoft.com/office/drawing/2014/main" id="{69EFA07F-5AD6-6AF3-7D42-E650C8A6467C}"/>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24       </a:t>
            </a:r>
            <a:r>
              <a:rPr lang="en-US" sz="1700" dirty="0">
                <a:solidFill>
                  <a:schemeClr val="tx1">
                    <a:lumMod val="65000"/>
                    <a:lumOff val="35000"/>
                  </a:schemeClr>
                </a:solidFill>
                <a:latin typeface="Montserrat Semi-Bold"/>
                <a:hlinkClick r:id="rId2">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2">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pic>
        <p:nvPicPr>
          <p:cNvPr id="9" name="Picture 8" descr="A white circle with black text&#10;&#10;Description automatically generated">
            <a:extLst>
              <a:ext uri="{FF2B5EF4-FFF2-40B4-BE49-F238E27FC236}">
                <a16:creationId xmlns:a16="http://schemas.microsoft.com/office/drawing/2014/main" id="{417CBBD9-B0D5-A428-CBC2-E298A56936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004" y="2211077"/>
            <a:ext cx="3352800" cy="3460846"/>
          </a:xfrm>
          <a:prstGeom prst="rect">
            <a:avLst/>
          </a:prstGeom>
        </p:spPr>
      </p:pic>
      <p:pic>
        <p:nvPicPr>
          <p:cNvPr id="10" name="Picture 9" descr="A white text on a black background&#10;&#10;Description automatically generated">
            <a:extLst>
              <a:ext uri="{FF2B5EF4-FFF2-40B4-BE49-F238E27FC236}">
                <a16:creationId xmlns:a16="http://schemas.microsoft.com/office/drawing/2014/main" id="{1752991C-CD68-C63D-97C4-1A8ADC1105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908" y="368660"/>
            <a:ext cx="4062992" cy="115214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a:solidFill>
            <a:srgbClr val="99CCFF"/>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C2E127"/>
            </a:solidFill>
          </p:spPr>
          <p:txBody>
            <a:bodyPr/>
            <a:lstStyle/>
            <a:p>
              <a:endParaRPr lang="en-GB"/>
            </a:p>
          </p:txBody>
        </p:sp>
      </p:grpSp>
      <p:grpSp>
        <p:nvGrpSpPr>
          <p:cNvPr id="6" name="Group 6"/>
          <p:cNvGrpSpPr>
            <a:grpSpLocks noChangeAspect="1"/>
          </p:cNvGrpSpPr>
          <p:nvPr/>
        </p:nvGrpSpPr>
        <p:grpSpPr>
          <a:xfrm>
            <a:off x="228601" y="2041238"/>
            <a:ext cx="7567644" cy="5780821"/>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16" name="TextBox 16"/>
          <p:cNvSpPr txBox="1"/>
          <p:nvPr/>
        </p:nvSpPr>
        <p:spPr>
          <a:xfrm>
            <a:off x="8934449" y="1631321"/>
            <a:ext cx="7277156" cy="830997"/>
          </a:xfrm>
          <a:prstGeom prst="rect">
            <a:avLst/>
          </a:prstGeom>
        </p:spPr>
        <p:txBody>
          <a:bodyPr wrap="square" lIns="0" tIns="0" rIns="0" bIns="0" rtlCol="0" anchor="t">
            <a:spAutoFit/>
          </a:bodyPr>
          <a:lstStyle/>
          <a:p>
            <a:r>
              <a:rPr lang="en-US" sz="5400" b="1" dirty="0">
                <a:solidFill>
                  <a:schemeClr val="tx1">
                    <a:lumMod val="65000"/>
                    <a:lumOff val="35000"/>
                  </a:schemeClr>
                </a:solidFill>
                <a:latin typeface="Montserrat" pitchFamily="2" charset="0"/>
              </a:rPr>
              <a:t>The sky is the limit! </a:t>
            </a:r>
            <a:endParaRPr lang="en-US" sz="5400" dirty="0">
              <a:solidFill>
                <a:schemeClr val="tx1">
                  <a:lumMod val="65000"/>
                  <a:lumOff val="35000"/>
                </a:schemeClr>
              </a:solidFill>
              <a:latin typeface="Montserrat" pitchFamily="2" charset="0"/>
            </a:endParaRPr>
          </a:p>
        </p:txBody>
      </p:sp>
      <p:sp>
        <p:nvSpPr>
          <p:cNvPr id="17" name="TextBox 17"/>
          <p:cNvSpPr txBox="1"/>
          <p:nvPr/>
        </p:nvSpPr>
        <p:spPr>
          <a:xfrm>
            <a:off x="8934449" y="3467100"/>
            <a:ext cx="7386438" cy="2595839"/>
          </a:xfrm>
          <a:prstGeom prst="rect">
            <a:avLst/>
          </a:prstGeom>
        </p:spPr>
        <p:txBody>
          <a:bodyPr wrap="square" lIns="0" tIns="0" rIns="0" bIns="0" rtlCol="0" anchor="t">
            <a:spAutoFit/>
          </a:bodyPr>
          <a:lstStyle/>
          <a:p>
            <a:r>
              <a:rPr lang="en-US" sz="2800" dirty="0">
                <a:solidFill>
                  <a:schemeClr val="tx1">
                    <a:lumMod val="65000"/>
                    <a:lumOff val="35000"/>
                  </a:schemeClr>
                </a:solidFill>
                <a:latin typeface="Montserrat" pitchFamily="2" charset="77"/>
              </a:rPr>
              <a:t>In this presentation, members of the </a:t>
            </a:r>
            <a:r>
              <a:rPr lang="en-US" sz="2800" b="1" dirty="0">
                <a:solidFill>
                  <a:schemeClr val="tx1">
                    <a:lumMod val="65000"/>
                    <a:lumOff val="35000"/>
                  </a:schemeClr>
                </a:solidFill>
                <a:latin typeface="Montserrat" pitchFamily="2" charset="77"/>
              </a:rPr>
              <a:t>Centre for Air Transport Management</a:t>
            </a:r>
            <a:r>
              <a:rPr lang="en-US" sz="2800" dirty="0">
                <a:solidFill>
                  <a:schemeClr val="tx1">
                    <a:lumMod val="65000"/>
                    <a:lumOff val="35000"/>
                  </a:schemeClr>
                </a:solidFill>
                <a:latin typeface="Montserrat" pitchFamily="2" charset="77"/>
              </a:rPr>
              <a:t> and the </a:t>
            </a:r>
            <a:r>
              <a:rPr lang="en-US" sz="2800" b="1" dirty="0">
                <a:solidFill>
                  <a:schemeClr val="tx1">
                    <a:lumMod val="65000"/>
                    <a:lumOff val="35000"/>
                  </a:schemeClr>
                </a:solidFill>
                <a:latin typeface="Montserrat" pitchFamily="2" charset="77"/>
              </a:rPr>
              <a:t>National Flying Laboratory Centre (NFLC)</a:t>
            </a:r>
            <a:r>
              <a:rPr lang="en-US" sz="2800" dirty="0">
                <a:solidFill>
                  <a:schemeClr val="tx1">
                    <a:lumMod val="65000"/>
                    <a:lumOff val="35000"/>
                  </a:schemeClr>
                </a:solidFill>
                <a:latin typeface="Montserrat" pitchFamily="2" charset="77"/>
              </a:rPr>
              <a:t> at </a:t>
            </a:r>
            <a:r>
              <a:rPr lang="en-US" sz="2800" b="1" dirty="0">
                <a:solidFill>
                  <a:schemeClr val="tx1">
                    <a:lumMod val="65000"/>
                    <a:lumOff val="35000"/>
                  </a:schemeClr>
                </a:solidFill>
                <a:latin typeface="Montserrat" pitchFamily="2" charset="77"/>
              </a:rPr>
              <a:t>Cranfield University</a:t>
            </a:r>
            <a:r>
              <a:rPr lang="en-US" sz="2800" dirty="0">
                <a:solidFill>
                  <a:schemeClr val="tx1">
                    <a:lumMod val="65000"/>
                    <a:lumOff val="35000"/>
                  </a:schemeClr>
                </a:solidFill>
                <a:latin typeface="Montserrat" pitchFamily="2" charset="77"/>
              </a:rPr>
              <a:t> in the UK explain the breadth of possible careers in the aviation industry.</a:t>
            </a:r>
          </a:p>
        </p:txBody>
      </p:sp>
      <p:sp>
        <p:nvSpPr>
          <p:cNvPr id="8" name="TextBox 13">
            <a:extLst>
              <a:ext uri="{FF2B5EF4-FFF2-40B4-BE49-F238E27FC236}">
                <a16:creationId xmlns:a16="http://schemas.microsoft.com/office/drawing/2014/main" id="{320FDF4B-9B0C-2B83-FE76-4888C5207D5D}"/>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3       </a:t>
            </a:r>
            <a:r>
              <a:rPr lang="en-US" sz="1700" dirty="0">
                <a:solidFill>
                  <a:schemeClr val="tx1">
                    <a:lumMod val="65000"/>
                    <a:lumOff val="35000"/>
                  </a:schemeClr>
                </a:solidFill>
                <a:latin typeface="Montserrat Semi-Bold"/>
                <a:hlinkClick r:id="rId2">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2">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12" name="Right Triangle 11">
            <a:extLst>
              <a:ext uri="{FF2B5EF4-FFF2-40B4-BE49-F238E27FC236}">
                <a16:creationId xmlns:a16="http://schemas.microsoft.com/office/drawing/2014/main" id="{CB88AC17-F591-3E14-6749-CECD73D9EB2A}"/>
              </a:ext>
            </a:extLst>
          </p:cNvPr>
          <p:cNvSpPr/>
          <p:nvPr/>
        </p:nvSpPr>
        <p:spPr>
          <a:xfrm rot="10800000">
            <a:off x="16211605" y="0"/>
            <a:ext cx="2076395" cy="5753100"/>
          </a:xfrm>
          <a:prstGeom prst="rtTriangle">
            <a:avLst/>
          </a:prstGeom>
          <a:solidFill>
            <a:srgbClr val="99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320887" y="1424512"/>
            <a:ext cx="699726" cy="814819"/>
          </a:xfrm>
          <a:prstGeom prst="rect">
            <a:avLst/>
          </a:prstGeom>
        </p:spPr>
      </p:pic>
      <p:pic>
        <p:nvPicPr>
          <p:cNvPr id="18" name="Picture 17" descr="An airplane flying over a road&#10;&#10;Description automatically generated">
            <a:extLst>
              <a:ext uri="{FF2B5EF4-FFF2-40B4-BE49-F238E27FC236}">
                <a16:creationId xmlns:a16="http://schemas.microsoft.com/office/drawing/2014/main" id="{0AD9F458-1D86-985C-6044-37A5ECDDC8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50" r="6250"/>
          <a:stretch/>
        </p:blipFill>
        <p:spPr>
          <a:xfrm>
            <a:off x="621986" y="2370376"/>
            <a:ext cx="6831525" cy="5059124"/>
          </a:xfrm>
          <a:prstGeom prst="roundRect">
            <a:avLst/>
          </a:prstGeom>
        </p:spPr>
      </p:pic>
      <p:sp>
        <p:nvSpPr>
          <p:cNvPr id="9" name="TextBox 8">
            <a:extLst>
              <a:ext uri="{FF2B5EF4-FFF2-40B4-BE49-F238E27FC236}">
                <a16:creationId xmlns:a16="http://schemas.microsoft.com/office/drawing/2014/main" id="{D1FA03D1-6A8D-A4CB-C549-94BC5D1CD476}"/>
              </a:ext>
            </a:extLst>
          </p:cNvPr>
          <p:cNvSpPr txBox="1"/>
          <p:nvPr/>
        </p:nvSpPr>
        <p:spPr>
          <a:xfrm>
            <a:off x="1524000" y="7955378"/>
            <a:ext cx="4343400" cy="369332"/>
          </a:xfrm>
          <a:prstGeom prst="rect">
            <a:avLst/>
          </a:prstGeom>
          <a:noFill/>
        </p:spPr>
        <p:txBody>
          <a:bodyPr wrap="square">
            <a:spAutoFit/>
          </a:bodyPr>
          <a:lstStyle/>
          <a:p>
            <a:pPr marL="215903" lvl="1">
              <a:spcAft>
                <a:spcPts val="600"/>
              </a:spcAft>
            </a:pPr>
            <a:r>
              <a:rPr lang="en-US" sz="1800" dirty="0">
                <a:solidFill>
                  <a:schemeClr val="tx1">
                    <a:lumMod val="65000"/>
                    <a:lumOff val="35000"/>
                  </a:schemeClr>
                </a:solidFill>
                <a:latin typeface="Montserrat" pitchFamily="2" charset="0"/>
              </a:rPr>
              <a:t>© Keith Wilson/SFB Photographic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lane flying in the sky&#10;&#10;Description automatically generated">
            <a:extLst>
              <a:ext uri="{FF2B5EF4-FFF2-40B4-BE49-F238E27FC236}">
                <a16:creationId xmlns:a16="http://schemas.microsoft.com/office/drawing/2014/main" id="{6B987BFC-D977-B3FB-3BC2-C2B037B37E56}"/>
              </a:ext>
            </a:extLst>
          </p:cNvPr>
          <p:cNvPicPr>
            <a:picLocks noChangeAspect="1"/>
          </p:cNvPicPr>
          <p:nvPr/>
        </p:nvPicPr>
        <p:blipFill rotWithShape="1">
          <a:blip r:embed="rId3">
            <a:extLst>
              <a:ext uri="{28A0092B-C50C-407E-A947-70E740481C1C}">
                <a14:useLocalDpi xmlns:a14="http://schemas.microsoft.com/office/drawing/2010/main" val="0"/>
              </a:ext>
            </a:extLst>
          </a:blip>
          <a:srcRect l="21707" r="9225"/>
          <a:stretch/>
        </p:blipFill>
        <p:spPr>
          <a:xfrm>
            <a:off x="7620000" y="-1"/>
            <a:ext cx="10668000" cy="10296176"/>
          </a:xfrm>
          <a:prstGeom prst="rect">
            <a:avLst/>
          </a:prstGeom>
        </p:spPr>
      </p:pic>
      <p:grpSp>
        <p:nvGrpSpPr>
          <p:cNvPr id="6" name="Group 6"/>
          <p:cNvGrpSpPr/>
          <p:nvPr/>
        </p:nvGrpSpPr>
        <p:grpSpPr>
          <a:xfrm rot="5400000">
            <a:off x="1287215" y="-241309"/>
            <a:ext cx="9258300" cy="11798318"/>
            <a:chOff x="0" y="0"/>
            <a:chExt cx="3130550" cy="3989417"/>
          </a:xfrm>
        </p:grpSpPr>
        <p:sp>
          <p:nvSpPr>
            <p:cNvPr id="7" name="Freeform 7"/>
            <p:cNvSpPr/>
            <p:nvPr/>
          </p:nvSpPr>
          <p:spPr>
            <a:xfrm>
              <a:off x="0" y="0"/>
              <a:ext cx="3130550" cy="3989417"/>
            </a:xfrm>
            <a:custGeom>
              <a:avLst/>
              <a:gdLst/>
              <a:ahLst/>
              <a:cxnLst/>
              <a:rect l="l" t="t" r="r" b="b"/>
              <a:pathLst>
                <a:path w="3130550" h="3989417">
                  <a:moveTo>
                    <a:pt x="0" y="1123950"/>
                  </a:moveTo>
                  <a:lnTo>
                    <a:pt x="0" y="3989417"/>
                  </a:lnTo>
                  <a:lnTo>
                    <a:pt x="3130550" y="3989417"/>
                  </a:lnTo>
                  <a:lnTo>
                    <a:pt x="3130550" y="0"/>
                  </a:lnTo>
                  <a:close/>
                </a:path>
              </a:pathLst>
            </a:custGeom>
            <a:solidFill>
              <a:srgbClr val="C2E127"/>
            </a:solidFill>
          </p:spPr>
          <p:txBody>
            <a:bodyPr/>
            <a:lstStyle/>
            <a:p>
              <a:endParaRPr lang="en-GB"/>
            </a:p>
          </p:txBody>
        </p:sp>
      </p:grpSp>
      <p:grpSp>
        <p:nvGrpSpPr>
          <p:cNvPr id="8" name="Group 8"/>
          <p:cNvGrpSpPr/>
          <p:nvPr/>
        </p:nvGrpSpPr>
        <p:grpSpPr>
          <a:xfrm rot="5400000">
            <a:off x="621116" y="-621118"/>
            <a:ext cx="10296176" cy="11538411"/>
            <a:chOff x="0" y="0"/>
            <a:chExt cx="3130550" cy="3511380"/>
          </a:xfrm>
          <a:solidFill>
            <a:srgbClr val="99CCFF"/>
          </a:solidFill>
        </p:grpSpPr>
        <p:sp>
          <p:nvSpPr>
            <p:cNvPr id="9" name="Freeform 9"/>
            <p:cNvSpPr/>
            <p:nvPr/>
          </p:nvSpPr>
          <p:spPr>
            <a:xfrm>
              <a:off x="0" y="0"/>
              <a:ext cx="3130550" cy="3511380"/>
            </a:xfrm>
            <a:custGeom>
              <a:avLst/>
              <a:gdLst/>
              <a:ahLst/>
              <a:cxnLst/>
              <a:rect l="l" t="t" r="r" b="b"/>
              <a:pathLst>
                <a:path w="3130550" h="3511380">
                  <a:moveTo>
                    <a:pt x="0" y="1123950"/>
                  </a:moveTo>
                  <a:lnTo>
                    <a:pt x="0" y="3511380"/>
                  </a:lnTo>
                  <a:lnTo>
                    <a:pt x="3130550" y="3511380"/>
                  </a:lnTo>
                  <a:lnTo>
                    <a:pt x="3130550" y="0"/>
                  </a:lnTo>
                  <a:close/>
                </a:path>
              </a:pathLst>
            </a:custGeom>
            <a:grpFill/>
          </p:spPr>
          <p:txBody>
            <a:bodyPr/>
            <a:lstStyle/>
            <a:p>
              <a:endParaRPr lang="en-GB" dirty="0"/>
            </a:p>
          </p:txBody>
        </p:sp>
      </p:grpSp>
      <p:sp>
        <p:nvSpPr>
          <p:cNvPr id="16" name="TextBox 10">
            <a:extLst>
              <a:ext uri="{FF2B5EF4-FFF2-40B4-BE49-F238E27FC236}">
                <a16:creationId xmlns:a16="http://schemas.microsoft.com/office/drawing/2014/main" id="{029027C3-4D88-E63E-BA1A-E9310810DF3D}"/>
              </a:ext>
            </a:extLst>
          </p:cNvPr>
          <p:cNvSpPr txBox="1"/>
          <p:nvPr/>
        </p:nvSpPr>
        <p:spPr>
          <a:xfrm>
            <a:off x="801971" y="3284799"/>
            <a:ext cx="8189629" cy="3891193"/>
          </a:xfrm>
          <a:prstGeom prst="rect">
            <a:avLst/>
          </a:prstGeom>
        </p:spPr>
        <p:txBody>
          <a:bodyPr wrap="square" lIns="0" tIns="0" rIns="0" bIns="0" rtlCol="0" anchor="t">
            <a:spAutoFit/>
          </a:bodyPr>
          <a:lstStyle/>
          <a:p>
            <a:pPr>
              <a:lnSpc>
                <a:spcPts val="3360"/>
              </a:lnSpc>
            </a:pPr>
            <a:r>
              <a:rPr lang="en-US" sz="2400" dirty="0">
                <a:solidFill>
                  <a:schemeClr val="tx1">
                    <a:lumMod val="65000"/>
                    <a:lumOff val="35000"/>
                  </a:schemeClr>
                </a:solidFill>
                <a:latin typeface="Montserrat" pitchFamily="2" charset="77"/>
              </a:rPr>
              <a:t>From the well-known roles of </a:t>
            </a:r>
            <a:r>
              <a:rPr lang="en-US" sz="2400" b="1" dirty="0">
                <a:solidFill>
                  <a:schemeClr val="tx1">
                    <a:lumMod val="65000"/>
                    <a:lumOff val="35000"/>
                  </a:schemeClr>
                </a:solidFill>
                <a:latin typeface="Montserrat" pitchFamily="2" charset="77"/>
              </a:rPr>
              <a:t>pilots</a:t>
            </a:r>
            <a:r>
              <a:rPr lang="en-US" sz="2400" dirty="0">
                <a:solidFill>
                  <a:schemeClr val="tx1">
                    <a:lumMod val="65000"/>
                    <a:lumOff val="35000"/>
                  </a:schemeClr>
                </a:solidFill>
                <a:latin typeface="Montserrat" pitchFamily="2" charset="77"/>
              </a:rPr>
              <a:t>, </a:t>
            </a:r>
            <a:r>
              <a:rPr lang="en-US" sz="2400" b="1" dirty="0">
                <a:solidFill>
                  <a:schemeClr val="tx1">
                    <a:lumMod val="65000"/>
                    <a:lumOff val="35000"/>
                  </a:schemeClr>
                </a:solidFill>
                <a:latin typeface="Montserrat" pitchFamily="2" charset="77"/>
              </a:rPr>
              <a:t>cabin crew </a:t>
            </a:r>
            <a:r>
              <a:rPr lang="en-US" sz="2400" dirty="0">
                <a:solidFill>
                  <a:schemeClr val="tx1">
                    <a:lumMod val="65000"/>
                    <a:lumOff val="35000"/>
                  </a:schemeClr>
                </a:solidFill>
                <a:latin typeface="Montserrat" pitchFamily="2" charset="77"/>
              </a:rPr>
              <a:t>and </a:t>
            </a:r>
            <a:r>
              <a:rPr lang="en-US" sz="2400" b="1" dirty="0">
                <a:solidFill>
                  <a:schemeClr val="tx1">
                    <a:lumMod val="65000"/>
                    <a:lumOff val="35000"/>
                  </a:schemeClr>
                </a:solidFill>
                <a:latin typeface="Montserrat" pitchFamily="2" charset="77"/>
              </a:rPr>
              <a:t>engineers</a:t>
            </a:r>
            <a:r>
              <a:rPr lang="en-US" sz="2400" dirty="0">
                <a:solidFill>
                  <a:schemeClr val="tx1">
                    <a:lumMod val="65000"/>
                    <a:lumOff val="35000"/>
                  </a:schemeClr>
                </a:solidFill>
                <a:latin typeface="Montserrat" pitchFamily="2" charset="77"/>
              </a:rPr>
              <a:t>, to lesser-known occupations in </a:t>
            </a:r>
            <a:r>
              <a:rPr lang="en-US" sz="2400" b="1" dirty="0">
                <a:solidFill>
                  <a:schemeClr val="tx1">
                    <a:lumMod val="65000"/>
                    <a:lumOff val="35000"/>
                  </a:schemeClr>
                </a:solidFill>
                <a:latin typeface="Montserrat" pitchFamily="2" charset="77"/>
              </a:rPr>
              <a:t>safety</a:t>
            </a:r>
            <a:r>
              <a:rPr lang="en-US" sz="2400" dirty="0">
                <a:solidFill>
                  <a:schemeClr val="tx1">
                    <a:lumMod val="65000"/>
                    <a:lumOff val="35000"/>
                  </a:schemeClr>
                </a:solidFill>
                <a:latin typeface="Montserrat" pitchFamily="2" charset="77"/>
              </a:rPr>
              <a:t>, </a:t>
            </a:r>
            <a:r>
              <a:rPr lang="en-US" sz="2400" b="1" dirty="0">
                <a:solidFill>
                  <a:schemeClr val="tx1">
                    <a:lumMod val="65000"/>
                    <a:lumOff val="35000"/>
                  </a:schemeClr>
                </a:solidFill>
                <a:latin typeface="Montserrat" pitchFamily="2" charset="77"/>
              </a:rPr>
              <a:t>compliance</a:t>
            </a:r>
            <a:r>
              <a:rPr lang="en-US" sz="2400" dirty="0">
                <a:solidFill>
                  <a:schemeClr val="tx1">
                    <a:lumMod val="65000"/>
                    <a:lumOff val="35000"/>
                  </a:schemeClr>
                </a:solidFill>
                <a:latin typeface="Montserrat" pitchFamily="2" charset="77"/>
              </a:rPr>
              <a:t> and </a:t>
            </a:r>
            <a:r>
              <a:rPr lang="en-US" sz="2400" b="1" dirty="0">
                <a:solidFill>
                  <a:schemeClr val="tx1">
                    <a:lumMod val="65000"/>
                    <a:lumOff val="35000"/>
                  </a:schemeClr>
                </a:solidFill>
                <a:latin typeface="Montserrat" pitchFamily="2" charset="77"/>
              </a:rPr>
              <a:t>air transport management</a:t>
            </a:r>
            <a:r>
              <a:rPr lang="en-US" sz="2400" dirty="0">
                <a:solidFill>
                  <a:schemeClr val="tx1">
                    <a:lumMod val="65000"/>
                    <a:lumOff val="35000"/>
                  </a:schemeClr>
                </a:solidFill>
                <a:latin typeface="Montserrat" pitchFamily="2" charset="77"/>
              </a:rPr>
              <a:t>, careers in aviation are diverse and interesting. </a:t>
            </a:r>
          </a:p>
          <a:p>
            <a:pPr>
              <a:lnSpc>
                <a:spcPts val="3360"/>
              </a:lnSpc>
            </a:pPr>
            <a:endParaRPr lang="en-US" sz="2400" dirty="0">
              <a:solidFill>
                <a:schemeClr val="tx1">
                  <a:lumMod val="65000"/>
                  <a:lumOff val="35000"/>
                </a:schemeClr>
              </a:solidFill>
              <a:latin typeface="Montserrat" pitchFamily="2" charset="77"/>
            </a:endParaRPr>
          </a:p>
          <a:p>
            <a:pPr>
              <a:lnSpc>
                <a:spcPts val="3360"/>
              </a:lnSpc>
            </a:pPr>
            <a:endParaRPr lang="en-US" sz="2400" dirty="0">
              <a:solidFill>
                <a:schemeClr val="tx1">
                  <a:lumMod val="65000"/>
                  <a:lumOff val="35000"/>
                </a:schemeClr>
              </a:solidFill>
              <a:latin typeface="Montserrat" pitchFamily="2" charset="77"/>
            </a:endParaRPr>
          </a:p>
          <a:p>
            <a:pPr>
              <a:lnSpc>
                <a:spcPts val="3360"/>
              </a:lnSpc>
            </a:pPr>
            <a:r>
              <a:rPr lang="en-US" sz="2400" dirty="0">
                <a:solidFill>
                  <a:srgbClr val="0070C0"/>
                </a:solidFill>
                <a:latin typeface="Montserrat" pitchFamily="2" charset="77"/>
              </a:rPr>
              <a:t>“Aviation remains one of the most exciting career options out there for young people!” – Rob Harrison, Head of the NFLC</a:t>
            </a:r>
          </a:p>
        </p:txBody>
      </p:sp>
      <p:sp>
        <p:nvSpPr>
          <p:cNvPr id="17" name="TextBox 14">
            <a:extLst>
              <a:ext uri="{FF2B5EF4-FFF2-40B4-BE49-F238E27FC236}">
                <a16:creationId xmlns:a16="http://schemas.microsoft.com/office/drawing/2014/main" id="{DA58A18C-F55B-36CA-5DBB-E4B55F75A8A7}"/>
              </a:ext>
            </a:extLst>
          </p:cNvPr>
          <p:cNvSpPr txBox="1"/>
          <p:nvPr/>
        </p:nvSpPr>
        <p:spPr>
          <a:xfrm>
            <a:off x="801971" y="1417290"/>
            <a:ext cx="8380130" cy="902106"/>
          </a:xfrm>
          <a:prstGeom prst="rect">
            <a:avLst/>
          </a:prstGeom>
        </p:spPr>
        <p:txBody>
          <a:bodyPr wrap="square" lIns="0" tIns="0" rIns="0" bIns="0" rtlCol="0" anchor="t">
            <a:spAutoFit/>
          </a:bodyPr>
          <a:lstStyle/>
          <a:p>
            <a:pPr>
              <a:lnSpc>
                <a:spcPts val="7589"/>
              </a:lnSpc>
            </a:pPr>
            <a:r>
              <a:rPr lang="en-US" sz="5400" b="1" dirty="0">
                <a:solidFill>
                  <a:schemeClr val="tx1">
                    <a:lumMod val="65000"/>
                    <a:lumOff val="35000"/>
                  </a:schemeClr>
                </a:solidFill>
                <a:latin typeface="Montserrat Black" pitchFamily="2" charset="77"/>
              </a:rPr>
              <a:t>Careers in aviation</a:t>
            </a:r>
          </a:p>
        </p:txBody>
      </p:sp>
      <p:sp>
        <p:nvSpPr>
          <p:cNvPr id="19" name="TextBox 13">
            <a:extLst>
              <a:ext uri="{FF2B5EF4-FFF2-40B4-BE49-F238E27FC236}">
                <a16:creationId xmlns:a16="http://schemas.microsoft.com/office/drawing/2014/main" id="{0B6EC1C1-1299-973A-A4FF-33F9069C9F96}"/>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4       </a:t>
            </a:r>
            <a:r>
              <a:rPr lang="en-US" sz="1700" dirty="0">
                <a:solidFill>
                  <a:schemeClr val="tx1">
                    <a:lumMod val="65000"/>
                    <a:lumOff val="35000"/>
                  </a:schemeClr>
                </a:solidFill>
                <a:latin typeface="Montserrat Semi-Bold"/>
                <a:hlinkClick r:id="rId4">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4">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cxnSp>
        <p:nvCxnSpPr>
          <p:cNvPr id="3" name="Straight Connector 2">
            <a:extLst>
              <a:ext uri="{FF2B5EF4-FFF2-40B4-BE49-F238E27FC236}">
                <a16:creationId xmlns:a16="http://schemas.microsoft.com/office/drawing/2014/main" id="{A5964436-404C-9A5A-CCF0-4AA81E2F05D2}"/>
              </a:ext>
            </a:extLst>
          </p:cNvPr>
          <p:cNvCxnSpPr/>
          <p:nvPr/>
        </p:nvCxnSpPr>
        <p:spPr>
          <a:xfrm>
            <a:off x="0" y="5524500"/>
            <a:ext cx="7848600" cy="0"/>
          </a:xfrm>
          <a:prstGeom prst="line">
            <a:avLst/>
          </a:prstGeom>
          <a:ln w="76200">
            <a:solidFill>
              <a:srgbClr val="752EFF"/>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9E72601-34D1-3754-6BFE-025DF89A6580}"/>
              </a:ext>
            </a:extLst>
          </p:cNvPr>
          <p:cNvSpPr txBox="1"/>
          <p:nvPr/>
        </p:nvSpPr>
        <p:spPr>
          <a:xfrm>
            <a:off x="13944600" y="9917668"/>
            <a:ext cx="4343400" cy="369332"/>
          </a:xfrm>
          <a:prstGeom prst="rect">
            <a:avLst/>
          </a:prstGeom>
          <a:noFill/>
        </p:spPr>
        <p:txBody>
          <a:bodyPr wrap="square">
            <a:spAutoFit/>
          </a:bodyPr>
          <a:lstStyle/>
          <a:p>
            <a:pPr marL="215903" lvl="1">
              <a:spcAft>
                <a:spcPts val="600"/>
              </a:spcAft>
            </a:pPr>
            <a:r>
              <a:rPr lang="en-US" sz="1800" dirty="0">
                <a:solidFill>
                  <a:schemeClr val="bg1"/>
                </a:solidFill>
                <a:latin typeface="Montserrat" pitchFamily="2" charset="0"/>
              </a:rPr>
              <a:t>© Keith Wilson/SFB Photographic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3" end="3"/>
                                            </p:txEl>
                                          </p:spTgt>
                                        </p:tgtEl>
                                        <p:attrNameLst>
                                          <p:attrName>style.visibility</p:attrName>
                                        </p:attrNameLst>
                                      </p:cBhvr>
                                      <p:to>
                                        <p:strVal val="visible"/>
                                      </p:to>
                                    </p:set>
                                    <p:animEffect transition="in" filter="fade">
                                      <p:cBhvr>
                                        <p:cTn id="14" dur="1000"/>
                                        <p:tgtEl>
                                          <p:spTgt spid="16">
                                            <p:txEl>
                                              <p:pRg st="3" end="3"/>
                                            </p:txEl>
                                          </p:spTgt>
                                        </p:tgtEl>
                                      </p:cBhvr>
                                    </p:animEffect>
                                    <p:anim calcmode="lin" valueType="num">
                                      <p:cBhvr>
                                        <p:cTn id="15"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a:solidFill>
            <a:srgbClr val="99CCFF"/>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C2E127"/>
            </a:solidFill>
          </p:spPr>
          <p:txBody>
            <a:bodyPr/>
            <a:lstStyle/>
            <a:p>
              <a:endParaRPr lang="en-GB"/>
            </a:p>
          </p:txBody>
        </p:sp>
      </p:grpSp>
      <p:grpSp>
        <p:nvGrpSpPr>
          <p:cNvPr id="6" name="Group 6"/>
          <p:cNvGrpSpPr>
            <a:grpSpLocks noChangeAspect="1"/>
          </p:cNvGrpSpPr>
          <p:nvPr/>
        </p:nvGrpSpPr>
        <p:grpSpPr>
          <a:xfrm>
            <a:off x="10920494" y="2003631"/>
            <a:ext cx="6076355" cy="6279737"/>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10" name="TextBox 10"/>
          <p:cNvSpPr txBox="1"/>
          <p:nvPr/>
        </p:nvSpPr>
        <p:spPr>
          <a:xfrm>
            <a:off x="835297" y="836878"/>
            <a:ext cx="9105900" cy="902106"/>
          </a:xfrm>
          <a:prstGeom prst="rect">
            <a:avLst/>
          </a:prstGeom>
        </p:spPr>
        <p:txBody>
          <a:bodyPr wrap="square" lIns="0" tIns="0" rIns="0" bIns="0" rtlCol="0" anchor="t">
            <a:spAutoFit/>
          </a:bodyPr>
          <a:lstStyle/>
          <a:p>
            <a:pPr>
              <a:lnSpc>
                <a:spcPts val="7589"/>
              </a:lnSpc>
            </a:pPr>
            <a:r>
              <a:rPr lang="en-US" sz="5400" dirty="0">
                <a:solidFill>
                  <a:schemeClr val="tx1">
                    <a:lumMod val="65000"/>
                    <a:lumOff val="35000"/>
                  </a:schemeClr>
                </a:solidFill>
                <a:latin typeface="Montserrat Black" pitchFamily="2" charset="77"/>
              </a:rPr>
              <a:t>Careers as </a:t>
            </a:r>
            <a:r>
              <a:rPr lang="en-US" sz="5400" dirty="0">
                <a:solidFill>
                  <a:schemeClr val="tx1">
                    <a:lumMod val="65000"/>
                    <a:lumOff val="35000"/>
                  </a:schemeClr>
                </a:solidFill>
                <a:latin typeface="Montserrat" pitchFamily="2" charset="0"/>
              </a:rPr>
              <a:t>a pilot</a:t>
            </a:r>
          </a:p>
        </p:txBody>
      </p:sp>
      <p:sp>
        <p:nvSpPr>
          <p:cNvPr id="11" name="TextBox 11"/>
          <p:cNvSpPr txBox="1"/>
          <p:nvPr/>
        </p:nvSpPr>
        <p:spPr>
          <a:xfrm>
            <a:off x="835297" y="2254015"/>
            <a:ext cx="9574757" cy="5718617"/>
          </a:xfrm>
          <a:prstGeom prst="rect">
            <a:avLst/>
          </a:prstGeom>
        </p:spPr>
        <p:txBody>
          <a:bodyPr wrap="square" lIns="0" tIns="0" rIns="0" bIns="0" rtlCol="0" anchor="t">
            <a:spAutoFit/>
          </a:bodyPr>
          <a:lstStyle/>
          <a:p>
            <a:pPr>
              <a:lnSpc>
                <a:spcPts val="3220"/>
              </a:lnSpc>
            </a:pPr>
            <a:r>
              <a:rPr lang="en-US" sz="2400" b="1" dirty="0">
                <a:solidFill>
                  <a:srgbClr val="0070C0"/>
                </a:solidFill>
                <a:latin typeface="Montserrat" pitchFamily="2" charset="77"/>
              </a:rPr>
              <a:t>Rob Harrison </a:t>
            </a:r>
            <a:r>
              <a:rPr lang="en-US" sz="2400" dirty="0">
                <a:solidFill>
                  <a:schemeClr val="tx1">
                    <a:lumMod val="65000"/>
                    <a:lumOff val="35000"/>
                  </a:schemeClr>
                </a:solidFill>
                <a:latin typeface="Montserrat" pitchFamily="2" charset="77"/>
              </a:rPr>
              <a:t>has worked as a </a:t>
            </a:r>
            <a:r>
              <a:rPr lang="en-US" sz="2400" b="1" dirty="0">
                <a:solidFill>
                  <a:schemeClr val="tx1">
                    <a:lumMod val="65000"/>
                    <a:lumOff val="35000"/>
                  </a:schemeClr>
                </a:solidFill>
                <a:latin typeface="Montserrat" pitchFamily="2" charset="77"/>
              </a:rPr>
              <a:t>military pilot</a:t>
            </a:r>
            <a:r>
              <a:rPr lang="en-US" sz="2400" dirty="0">
                <a:solidFill>
                  <a:schemeClr val="tx1">
                    <a:lumMod val="65000"/>
                    <a:lumOff val="35000"/>
                  </a:schemeClr>
                </a:solidFill>
                <a:latin typeface="Montserrat" pitchFamily="2" charset="77"/>
              </a:rPr>
              <a:t>, flying jets on the front line of warzones, a </a:t>
            </a:r>
            <a:r>
              <a:rPr lang="en-US" sz="2400" b="1" dirty="0">
                <a:solidFill>
                  <a:schemeClr val="tx1">
                    <a:lumMod val="65000"/>
                    <a:lumOff val="35000"/>
                  </a:schemeClr>
                </a:solidFill>
                <a:latin typeface="Montserrat" pitchFamily="2" charset="77"/>
              </a:rPr>
              <a:t>commercial pilot</a:t>
            </a:r>
            <a:r>
              <a:rPr lang="en-US" sz="2400" dirty="0">
                <a:solidFill>
                  <a:schemeClr val="tx1">
                    <a:lumMod val="65000"/>
                    <a:lumOff val="35000"/>
                  </a:schemeClr>
                </a:solidFill>
                <a:latin typeface="Montserrat" pitchFamily="2" charset="77"/>
              </a:rPr>
              <a:t>, transporting goods and passengers around Europe, and a </a:t>
            </a:r>
            <a:r>
              <a:rPr lang="en-US" sz="2400" b="1" dirty="0">
                <a:solidFill>
                  <a:schemeClr val="tx1">
                    <a:lumMod val="65000"/>
                    <a:lumOff val="35000"/>
                  </a:schemeClr>
                </a:solidFill>
                <a:latin typeface="Montserrat" pitchFamily="2" charset="77"/>
              </a:rPr>
              <a:t>flight instructor</a:t>
            </a:r>
            <a:r>
              <a:rPr lang="en-US" sz="2400" dirty="0">
                <a:solidFill>
                  <a:schemeClr val="tx1">
                    <a:lumMod val="65000"/>
                    <a:lumOff val="35000"/>
                  </a:schemeClr>
                </a:solidFill>
                <a:latin typeface="Montserrat" pitchFamily="2" charset="77"/>
              </a:rPr>
              <a:t>, educating students in the NFLC’s aircraft. </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dirty="0">
                <a:solidFill>
                  <a:schemeClr val="tx1">
                    <a:lumMod val="65000"/>
                    <a:lumOff val="35000"/>
                  </a:schemeClr>
                </a:solidFill>
                <a:latin typeface="Montserrat" pitchFamily="2" charset="77"/>
              </a:rPr>
              <a:t>A pilot must understand the </a:t>
            </a:r>
            <a:r>
              <a:rPr lang="en-US" sz="2400" b="1" dirty="0">
                <a:solidFill>
                  <a:schemeClr val="tx1">
                    <a:lumMod val="65000"/>
                    <a:lumOff val="35000"/>
                  </a:schemeClr>
                </a:solidFill>
                <a:latin typeface="Montserrat" pitchFamily="2" charset="77"/>
              </a:rPr>
              <a:t>technical complexities </a:t>
            </a:r>
            <a:r>
              <a:rPr lang="en-US" sz="2400" dirty="0">
                <a:solidFill>
                  <a:schemeClr val="tx1">
                    <a:lumMod val="65000"/>
                    <a:lumOff val="35000"/>
                  </a:schemeClr>
                </a:solidFill>
                <a:latin typeface="Montserrat" pitchFamily="2" charset="77"/>
              </a:rPr>
              <a:t>of the aircraft they are flying, and </a:t>
            </a:r>
            <a:r>
              <a:rPr lang="en-US" sz="2400" b="1" dirty="0">
                <a:solidFill>
                  <a:schemeClr val="tx1">
                    <a:lumMod val="65000"/>
                    <a:lumOff val="35000"/>
                  </a:schemeClr>
                </a:solidFill>
                <a:latin typeface="Montserrat" pitchFamily="2" charset="77"/>
              </a:rPr>
              <a:t>weather systems</a:t>
            </a:r>
            <a:r>
              <a:rPr lang="en-US" sz="2400" dirty="0">
                <a:solidFill>
                  <a:schemeClr val="tx1">
                    <a:lumMod val="65000"/>
                    <a:lumOff val="35000"/>
                  </a:schemeClr>
                </a:solidFill>
                <a:latin typeface="Montserrat" pitchFamily="2" charset="77"/>
              </a:rPr>
              <a:t>, which impact the safety and comfort of a flight.</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dirty="0">
                <a:solidFill>
                  <a:schemeClr val="tx1">
                    <a:lumMod val="65000"/>
                    <a:lumOff val="35000"/>
                  </a:schemeClr>
                </a:solidFill>
                <a:latin typeface="Montserrat" pitchFamily="2" charset="77"/>
              </a:rPr>
              <a:t>Pilots need to be </a:t>
            </a:r>
            <a:r>
              <a:rPr lang="en-US" sz="2400" b="1" dirty="0">
                <a:solidFill>
                  <a:schemeClr val="tx1">
                    <a:lumMod val="65000"/>
                    <a:lumOff val="35000"/>
                  </a:schemeClr>
                </a:solidFill>
                <a:latin typeface="Montserrat" pitchFamily="2" charset="77"/>
              </a:rPr>
              <a:t>quick thinking</a:t>
            </a:r>
            <a:r>
              <a:rPr lang="en-US" sz="2400" dirty="0">
                <a:solidFill>
                  <a:schemeClr val="tx1">
                    <a:lumMod val="65000"/>
                    <a:lumOff val="35000"/>
                  </a:schemeClr>
                </a:solidFill>
                <a:latin typeface="Montserrat" pitchFamily="2" charset="77"/>
              </a:rPr>
              <a:t>, </a:t>
            </a:r>
            <a:r>
              <a:rPr lang="en-US" sz="2400" b="1" dirty="0">
                <a:solidFill>
                  <a:schemeClr val="tx1">
                    <a:lumMod val="65000"/>
                    <a:lumOff val="35000"/>
                  </a:schemeClr>
                </a:solidFill>
                <a:latin typeface="Montserrat" pitchFamily="2" charset="77"/>
              </a:rPr>
              <a:t>analytical</a:t>
            </a:r>
            <a:r>
              <a:rPr lang="en-US" sz="2400" dirty="0">
                <a:solidFill>
                  <a:schemeClr val="tx1">
                    <a:lumMod val="65000"/>
                    <a:lumOff val="35000"/>
                  </a:schemeClr>
                </a:solidFill>
                <a:latin typeface="Montserrat" pitchFamily="2" charset="77"/>
              </a:rPr>
              <a:t> and </a:t>
            </a:r>
            <a:r>
              <a:rPr lang="en-US" sz="2400" b="1" dirty="0">
                <a:solidFill>
                  <a:schemeClr val="tx1">
                    <a:lumMod val="65000"/>
                    <a:lumOff val="35000"/>
                  </a:schemeClr>
                </a:solidFill>
                <a:latin typeface="Montserrat" pitchFamily="2" charset="77"/>
              </a:rPr>
              <a:t>calm</a:t>
            </a:r>
            <a:r>
              <a:rPr lang="en-US" sz="2400" dirty="0">
                <a:solidFill>
                  <a:schemeClr val="tx1">
                    <a:lumMod val="65000"/>
                    <a:lumOff val="35000"/>
                  </a:schemeClr>
                </a:solidFill>
                <a:latin typeface="Montserrat" pitchFamily="2" charset="77"/>
              </a:rPr>
              <a:t>. Being able to constantly assess and respond to situations is essential. </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dirty="0">
                <a:solidFill>
                  <a:srgbClr val="0070C0"/>
                </a:solidFill>
                <a:latin typeface="Montserrat" pitchFamily="2" charset="77"/>
              </a:rPr>
              <a:t>“Having a Plan B is crucial when you’re a pilot. If something goes wrong, you can’t just stop and get out!” – Rob </a:t>
            </a:r>
          </a:p>
        </p:txBody>
      </p:sp>
      <p:sp>
        <p:nvSpPr>
          <p:cNvPr id="18" name="Rounded Rectangle 17">
            <a:extLst>
              <a:ext uri="{FF2B5EF4-FFF2-40B4-BE49-F238E27FC236}">
                <a16:creationId xmlns:a16="http://schemas.microsoft.com/office/drawing/2014/main" id="{412D8136-205B-476E-E696-6FA6934B880C}"/>
              </a:ext>
            </a:extLst>
          </p:cNvPr>
          <p:cNvSpPr/>
          <p:nvPr/>
        </p:nvSpPr>
        <p:spPr>
          <a:xfrm>
            <a:off x="11181136" y="2240031"/>
            <a:ext cx="5555082" cy="5806800"/>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0">
            <a:extLst>
              <a:ext uri="{FF2B5EF4-FFF2-40B4-BE49-F238E27FC236}">
                <a16:creationId xmlns:a16="http://schemas.microsoft.com/office/drawing/2014/main" id="{3E051806-A1E6-B897-D71A-57ACB42C5A4F}"/>
              </a:ext>
            </a:extLst>
          </p:cNvPr>
          <p:cNvGrpSpPr/>
          <p:nvPr/>
        </p:nvGrpSpPr>
        <p:grpSpPr>
          <a:xfrm>
            <a:off x="14177691" y="7841779"/>
            <a:ext cx="3086100" cy="969900"/>
            <a:chOff x="0" y="0"/>
            <a:chExt cx="3186708" cy="1012978"/>
          </a:xfrm>
          <a:solidFill>
            <a:srgbClr val="99CCFF"/>
          </a:solidFill>
        </p:grpSpPr>
        <p:sp>
          <p:nvSpPr>
            <p:cNvPr id="9" name="Freeform 11">
              <a:extLst>
                <a:ext uri="{FF2B5EF4-FFF2-40B4-BE49-F238E27FC236}">
                  <a16:creationId xmlns:a16="http://schemas.microsoft.com/office/drawing/2014/main" id="{888BED74-895A-9C38-292F-0F1AE8D90714}"/>
                </a:ext>
              </a:extLst>
            </p:cNvPr>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13" name="TextBox 15">
            <a:extLst>
              <a:ext uri="{FF2B5EF4-FFF2-40B4-BE49-F238E27FC236}">
                <a16:creationId xmlns:a16="http://schemas.microsoft.com/office/drawing/2014/main" id="{240E589D-F340-0BCF-A495-7F2D943D2440}"/>
              </a:ext>
            </a:extLst>
          </p:cNvPr>
          <p:cNvSpPr txBox="1"/>
          <p:nvPr/>
        </p:nvSpPr>
        <p:spPr>
          <a:xfrm>
            <a:off x="14314339" y="7960255"/>
            <a:ext cx="2812803" cy="736612"/>
          </a:xfrm>
          <a:prstGeom prst="rect">
            <a:avLst/>
          </a:prstGeom>
        </p:spPr>
        <p:txBody>
          <a:bodyPr wrap="square" lIns="0" tIns="0" rIns="0" bIns="0" rtlCol="0" anchor="t">
            <a:spAutoFit/>
          </a:bodyPr>
          <a:lstStyle/>
          <a:p>
            <a:pPr algn="ctr">
              <a:lnSpc>
                <a:spcPts val="2968"/>
              </a:lnSpc>
            </a:pPr>
            <a:r>
              <a:rPr lang="en-US" sz="2000" dirty="0">
                <a:solidFill>
                  <a:schemeClr val="tx1">
                    <a:lumMod val="65000"/>
                    <a:lumOff val="35000"/>
                  </a:schemeClr>
                </a:solidFill>
                <a:latin typeface="Montserrat" pitchFamily="2" charset="0"/>
              </a:rPr>
              <a:t>Rob (left) is a pilot for the NFLC’s aircraft</a:t>
            </a:r>
          </a:p>
        </p:txBody>
      </p:sp>
      <p:sp>
        <p:nvSpPr>
          <p:cNvPr id="14" name="TextBox 13">
            <a:extLst>
              <a:ext uri="{FF2B5EF4-FFF2-40B4-BE49-F238E27FC236}">
                <a16:creationId xmlns:a16="http://schemas.microsoft.com/office/drawing/2014/main" id="{6BDD1115-DD79-6ED0-597E-48BECDD69D45}"/>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5       </a:t>
            </a:r>
            <a:r>
              <a:rPr lang="en-US" sz="1700" dirty="0">
                <a:solidFill>
                  <a:schemeClr val="tx1">
                    <a:lumMod val="65000"/>
                    <a:lumOff val="35000"/>
                  </a:schemeClr>
                </a:solidFill>
                <a:latin typeface="Montserrat Semi-Bold"/>
                <a:hlinkClick r:id="rId3">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3">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15" name="TextBox 14">
            <a:extLst>
              <a:ext uri="{FF2B5EF4-FFF2-40B4-BE49-F238E27FC236}">
                <a16:creationId xmlns:a16="http://schemas.microsoft.com/office/drawing/2014/main" id="{0EF76A95-731C-BF0B-0C34-5BF09813CAAE}"/>
              </a:ext>
            </a:extLst>
          </p:cNvPr>
          <p:cNvSpPr txBox="1"/>
          <p:nvPr/>
        </p:nvSpPr>
        <p:spPr>
          <a:xfrm>
            <a:off x="14237370" y="8801100"/>
            <a:ext cx="3048000" cy="369332"/>
          </a:xfrm>
          <a:prstGeom prst="rect">
            <a:avLst/>
          </a:prstGeom>
          <a:noFill/>
        </p:spPr>
        <p:txBody>
          <a:bodyPr wrap="square">
            <a:spAutoFit/>
          </a:bodyPr>
          <a:lstStyle/>
          <a:p>
            <a:pPr marL="215903" lvl="1">
              <a:spcAft>
                <a:spcPts val="600"/>
              </a:spcAft>
            </a:pPr>
            <a:r>
              <a:rPr lang="en-US" sz="1800" dirty="0">
                <a:solidFill>
                  <a:schemeClr val="tx1">
                    <a:lumMod val="65000"/>
                    <a:lumOff val="35000"/>
                  </a:schemeClr>
                </a:solidFill>
                <a:latin typeface="Montserrat" pitchFamily="2" charset="0"/>
              </a:rPr>
              <a:t>© Cranfield University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a:solidFill>
            <a:srgbClr val="99CCFF"/>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C2E127"/>
            </a:solidFill>
          </p:spPr>
          <p:txBody>
            <a:bodyPr/>
            <a:lstStyle/>
            <a:p>
              <a:endParaRPr lang="en-GB"/>
            </a:p>
          </p:txBody>
        </p:sp>
      </p:grpSp>
      <p:grpSp>
        <p:nvGrpSpPr>
          <p:cNvPr id="6" name="Group 6"/>
          <p:cNvGrpSpPr>
            <a:grpSpLocks noChangeAspect="1"/>
          </p:cNvGrpSpPr>
          <p:nvPr/>
        </p:nvGrpSpPr>
        <p:grpSpPr>
          <a:xfrm>
            <a:off x="10920494" y="2003631"/>
            <a:ext cx="6076355" cy="6279737"/>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10" name="TextBox 10"/>
          <p:cNvSpPr txBox="1"/>
          <p:nvPr/>
        </p:nvSpPr>
        <p:spPr>
          <a:xfrm>
            <a:off x="838200" y="690446"/>
            <a:ext cx="9105900" cy="1661993"/>
          </a:xfrm>
          <a:prstGeom prst="rect">
            <a:avLst/>
          </a:prstGeom>
        </p:spPr>
        <p:txBody>
          <a:bodyPr wrap="square" lIns="0" tIns="0" rIns="0" bIns="0" rtlCol="0" anchor="t">
            <a:spAutoFit/>
          </a:bodyPr>
          <a:lstStyle/>
          <a:p>
            <a:r>
              <a:rPr lang="en-US" sz="5400" dirty="0">
                <a:solidFill>
                  <a:schemeClr val="tx1">
                    <a:lumMod val="65000"/>
                    <a:lumOff val="35000"/>
                  </a:schemeClr>
                </a:solidFill>
                <a:latin typeface="Montserrat Black" pitchFamily="2" charset="77"/>
              </a:rPr>
              <a:t>Pathway from school to </a:t>
            </a:r>
          </a:p>
          <a:p>
            <a:r>
              <a:rPr lang="en-US" sz="5400" dirty="0">
                <a:solidFill>
                  <a:schemeClr val="tx1">
                    <a:lumMod val="65000"/>
                    <a:lumOff val="35000"/>
                  </a:schemeClr>
                </a:solidFill>
                <a:latin typeface="Montserrat" pitchFamily="2" charset="0"/>
              </a:rPr>
              <a:t>a career as a pilot</a:t>
            </a:r>
          </a:p>
        </p:txBody>
      </p:sp>
      <p:sp>
        <p:nvSpPr>
          <p:cNvPr id="11" name="TextBox 11"/>
          <p:cNvSpPr txBox="1"/>
          <p:nvPr/>
        </p:nvSpPr>
        <p:spPr>
          <a:xfrm>
            <a:off x="838200" y="2682693"/>
            <a:ext cx="9677400" cy="6128986"/>
          </a:xfrm>
          <a:prstGeom prst="rect">
            <a:avLst/>
          </a:prstGeom>
        </p:spPr>
        <p:txBody>
          <a:bodyPr wrap="square" lIns="0" tIns="0" rIns="0" bIns="0" rtlCol="0" anchor="t">
            <a:spAutoFit/>
          </a:bodyPr>
          <a:lstStyle/>
          <a:p>
            <a:pPr>
              <a:lnSpc>
                <a:spcPts val="3220"/>
              </a:lnSpc>
            </a:pPr>
            <a:r>
              <a:rPr lang="en-US" sz="2400" dirty="0">
                <a:solidFill>
                  <a:schemeClr val="tx1">
                    <a:lumMod val="65000"/>
                    <a:lumOff val="35000"/>
                  </a:schemeClr>
                </a:solidFill>
                <a:latin typeface="Montserrat" pitchFamily="2" charset="77"/>
              </a:rPr>
              <a:t>At school, focus on </a:t>
            </a:r>
            <a:r>
              <a:rPr lang="en-US" sz="2400" b="1" dirty="0">
                <a:solidFill>
                  <a:schemeClr val="tx1">
                    <a:lumMod val="65000"/>
                    <a:lumOff val="35000"/>
                  </a:schemeClr>
                </a:solidFill>
                <a:latin typeface="Montserrat" pitchFamily="2" charset="77"/>
              </a:rPr>
              <a:t>STEM</a:t>
            </a:r>
            <a:r>
              <a:rPr lang="en-US" sz="2400" dirty="0">
                <a:solidFill>
                  <a:schemeClr val="tx1">
                    <a:lumMod val="65000"/>
                    <a:lumOff val="35000"/>
                  </a:schemeClr>
                </a:solidFill>
                <a:latin typeface="Montserrat" pitchFamily="2" charset="77"/>
              </a:rPr>
              <a:t> subjects, especially </a:t>
            </a:r>
            <a:r>
              <a:rPr lang="en-US" sz="2400" b="1" dirty="0">
                <a:solidFill>
                  <a:schemeClr val="tx1">
                    <a:lumMod val="65000"/>
                    <a:lumOff val="35000"/>
                  </a:schemeClr>
                </a:solidFill>
                <a:latin typeface="Montserrat" pitchFamily="2" charset="77"/>
              </a:rPr>
              <a:t>m</a:t>
            </a:r>
            <a:r>
              <a:rPr lang="en-GB" sz="2400" b="1" dirty="0" err="1">
                <a:solidFill>
                  <a:schemeClr val="tx1">
                    <a:lumMod val="65000"/>
                    <a:lumOff val="35000"/>
                  </a:schemeClr>
                </a:solidFill>
                <a:latin typeface="Montserrat" pitchFamily="2" charset="77"/>
              </a:rPr>
              <a:t>aths</a:t>
            </a:r>
            <a:r>
              <a:rPr lang="en-US" sz="2400" dirty="0">
                <a:solidFill>
                  <a:schemeClr val="tx1">
                    <a:lumMod val="65000"/>
                    <a:lumOff val="35000"/>
                  </a:schemeClr>
                </a:solidFill>
                <a:latin typeface="Montserrat" pitchFamily="2" charset="77"/>
              </a:rPr>
              <a:t> and </a:t>
            </a:r>
            <a:r>
              <a:rPr lang="en-US" sz="2400" b="1" dirty="0">
                <a:solidFill>
                  <a:schemeClr val="tx1">
                    <a:lumMod val="65000"/>
                    <a:lumOff val="35000"/>
                  </a:schemeClr>
                </a:solidFill>
                <a:latin typeface="Montserrat" pitchFamily="2" charset="77"/>
              </a:rPr>
              <a:t>physics</a:t>
            </a:r>
            <a:r>
              <a:rPr lang="en-US" sz="2400" dirty="0">
                <a:solidFill>
                  <a:schemeClr val="tx1">
                    <a:lumMod val="65000"/>
                    <a:lumOff val="35000"/>
                  </a:schemeClr>
                </a:solidFill>
                <a:latin typeface="Montserrat" pitchFamily="2" charset="77"/>
              </a:rPr>
              <a:t>. </a:t>
            </a:r>
            <a:r>
              <a:rPr lang="en-US" sz="2400" b="1" dirty="0">
                <a:solidFill>
                  <a:schemeClr val="tx1">
                    <a:lumMod val="65000"/>
                    <a:lumOff val="35000"/>
                  </a:schemeClr>
                </a:solidFill>
                <a:latin typeface="Montserrat" pitchFamily="2" charset="77"/>
              </a:rPr>
              <a:t>Geography</a:t>
            </a:r>
            <a:r>
              <a:rPr lang="en-US" sz="2400" dirty="0">
                <a:solidFill>
                  <a:schemeClr val="tx1">
                    <a:lumMod val="65000"/>
                    <a:lumOff val="35000"/>
                  </a:schemeClr>
                </a:solidFill>
                <a:latin typeface="Montserrat" pitchFamily="2" charset="77"/>
              </a:rPr>
              <a:t> will teach you about weather system</a:t>
            </a:r>
            <a:r>
              <a:rPr lang="en-US" sz="2400" dirty="0">
                <a:latin typeface="Montserrat" pitchFamily="2" charset="77"/>
              </a:rPr>
              <a:t>s, and </a:t>
            </a:r>
            <a:r>
              <a:rPr lang="en-US" sz="2400" b="1" dirty="0">
                <a:solidFill>
                  <a:schemeClr val="tx1">
                    <a:lumMod val="65000"/>
                    <a:lumOff val="35000"/>
                  </a:schemeClr>
                </a:solidFill>
                <a:latin typeface="Montserrat" pitchFamily="2" charset="77"/>
              </a:rPr>
              <a:t>foreign languages </a:t>
            </a:r>
            <a:r>
              <a:rPr lang="en-US" sz="2400" dirty="0">
                <a:solidFill>
                  <a:schemeClr val="tx1">
                    <a:lumMod val="65000"/>
                    <a:lumOff val="35000"/>
                  </a:schemeClr>
                </a:solidFill>
                <a:latin typeface="Montserrat" pitchFamily="2" charset="77"/>
              </a:rPr>
              <a:t>will open overseas travel opportunities. </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dirty="0">
                <a:solidFill>
                  <a:schemeClr val="tx1">
                    <a:lumMod val="65000"/>
                    <a:lumOff val="35000"/>
                  </a:schemeClr>
                </a:solidFill>
                <a:latin typeface="Montserrat" pitchFamily="2" charset="77"/>
              </a:rPr>
              <a:t>There is no set degree for becoming a pilot, but you will need to undertake </a:t>
            </a:r>
            <a:r>
              <a:rPr lang="en-US" sz="2400" b="1" dirty="0">
                <a:solidFill>
                  <a:schemeClr val="tx1">
                    <a:lumMod val="65000"/>
                    <a:lumOff val="35000"/>
                  </a:schemeClr>
                </a:solidFill>
                <a:latin typeface="Montserrat" pitchFamily="2" charset="77"/>
              </a:rPr>
              <a:t>theoretical training </a:t>
            </a:r>
            <a:r>
              <a:rPr lang="en-US" sz="2400" dirty="0">
                <a:solidFill>
                  <a:schemeClr val="tx1">
                    <a:lumMod val="65000"/>
                    <a:lumOff val="35000"/>
                  </a:schemeClr>
                </a:solidFill>
                <a:latin typeface="Montserrat" pitchFamily="2" charset="77"/>
              </a:rPr>
              <a:t>and clock up many </a:t>
            </a:r>
            <a:r>
              <a:rPr lang="en-US" sz="2400" b="1" dirty="0">
                <a:solidFill>
                  <a:schemeClr val="tx1">
                    <a:lumMod val="65000"/>
                    <a:lumOff val="35000"/>
                  </a:schemeClr>
                </a:solidFill>
                <a:latin typeface="Montserrat" pitchFamily="2" charset="77"/>
              </a:rPr>
              <a:t>hours of flying </a:t>
            </a:r>
            <a:r>
              <a:rPr lang="en-US" sz="2400" dirty="0">
                <a:solidFill>
                  <a:schemeClr val="tx1">
                    <a:lumMod val="65000"/>
                    <a:lumOff val="35000"/>
                  </a:schemeClr>
                </a:solidFill>
                <a:latin typeface="Montserrat" pitchFamily="2" charset="77"/>
              </a:rPr>
              <a:t>before you qualify for a pilot </a:t>
            </a:r>
            <a:r>
              <a:rPr lang="en-GB" sz="2400" dirty="0">
                <a:solidFill>
                  <a:schemeClr val="tx1">
                    <a:lumMod val="65000"/>
                    <a:lumOff val="35000"/>
                  </a:schemeClr>
                </a:solidFill>
                <a:latin typeface="Montserrat" pitchFamily="2" charset="77"/>
              </a:rPr>
              <a:t>licence</a:t>
            </a:r>
            <a:r>
              <a:rPr lang="en-US" sz="2400" dirty="0">
                <a:solidFill>
                  <a:schemeClr val="tx1">
                    <a:lumMod val="65000"/>
                    <a:lumOff val="35000"/>
                  </a:schemeClr>
                </a:solidFill>
                <a:latin typeface="Montserrat" pitchFamily="2" charset="77"/>
              </a:rPr>
              <a:t>.</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dirty="0">
                <a:solidFill>
                  <a:srgbClr val="0070C0"/>
                </a:solidFill>
                <a:latin typeface="Montserrat" pitchFamily="2" charset="77"/>
              </a:rPr>
              <a:t>“Join your local </a:t>
            </a:r>
            <a:r>
              <a:rPr lang="en-US" sz="2400" b="1" dirty="0">
                <a:solidFill>
                  <a:srgbClr val="0070C0"/>
                </a:solidFill>
                <a:latin typeface="Montserrat" pitchFamily="2" charset="77"/>
              </a:rPr>
              <a:t>air cadet squadron</a:t>
            </a:r>
            <a:r>
              <a:rPr lang="en-US" sz="2400" dirty="0">
                <a:solidFill>
                  <a:srgbClr val="0070C0"/>
                </a:solidFill>
                <a:latin typeface="Montserrat" pitchFamily="2" charset="77"/>
              </a:rPr>
              <a:t>, even if you’re not interested in a military career. You will be with other aviation-minded young people and have access to flying opportunities that do not exist elsewhere.” – Rob</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dirty="0">
                <a:solidFill>
                  <a:schemeClr val="tx1">
                    <a:lumMod val="65000"/>
                    <a:lumOff val="35000"/>
                  </a:schemeClr>
                </a:solidFill>
                <a:latin typeface="Montserrat" pitchFamily="2" charset="77"/>
              </a:rPr>
              <a:t>In the UK, you can gain flight experience and pilot training as a </a:t>
            </a:r>
            <a:r>
              <a:rPr lang="en-US" sz="2400" b="1" dirty="0">
                <a:solidFill>
                  <a:schemeClr val="tx1">
                    <a:lumMod val="65000"/>
                    <a:lumOff val="35000"/>
                  </a:schemeClr>
                </a:solidFill>
                <a:latin typeface="Montserrat" pitchFamily="2" charset="77"/>
              </a:rPr>
              <a:t>Royal Air Force (RAF) </a:t>
            </a:r>
            <a:r>
              <a:rPr lang="en-US" sz="2400" b="1" dirty="0">
                <a:solidFill>
                  <a:schemeClr val="tx1">
                    <a:lumMod val="65000"/>
                    <a:lumOff val="35000"/>
                  </a:schemeClr>
                </a:solidFill>
                <a:latin typeface="Montserrat" pitchFamily="2" charset="77"/>
                <a:hlinkClick r:id="rId2"/>
              </a:rPr>
              <a:t>Air Cadet</a:t>
            </a:r>
            <a:r>
              <a:rPr lang="en-US" sz="2400" dirty="0">
                <a:solidFill>
                  <a:schemeClr val="tx1">
                    <a:lumMod val="65000"/>
                    <a:lumOff val="35000"/>
                  </a:schemeClr>
                </a:solidFill>
                <a:latin typeface="Montserrat" pitchFamily="2" charset="77"/>
              </a:rPr>
              <a:t>. </a:t>
            </a:r>
          </a:p>
        </p:txBody>
      </p:sp>
      <p:sp>
        <p:nvSpPr>
          <p:cNvPr id="18" name="Rounded Rectangle 17">
            <a:extLst>
              <a:ext uri="{FF2B5EF4-FFF2-40B4-BE49-F238E27FC236}">
                <a16:creationId xmlns:a16="http://schemas.microsoft.com/office/drawing/2014/main" id="{412D8136-205B-476E-E696-6FA6934B880C}"/>
              </a:ext>
            </a:extLst>
          </p:cNvPr>
          <p:cNvSpPr/>
          <p:nvPr/>
        </p:nvSpPr>
        <p:spPr>
          <a:xfrm>
            <a:off x="11181136" y="2240031"/>
            <a:ext cx="5555082" cy="580680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0">
            <a:extLst>
              <a:ext uri="{FF2B5EF4-FFF2-40B4-BE49-F238E27FC236}">
                <a16:creationId xmlns:a16="http://schemas.microsoft.com/office/drawing/2014/main" id="{3E051806-A1E6-B897-D71A-57ACB42C5A4F}"/>
              </a:ext>
            </a:extLst>
          </p:cNvPr>
          <p:cNvGrpSpPr/>
          <p:nvPr/>
        </p:nvGrpSpPr>
        <p:grpSpPr>
          <a:xfrm>
            <a:off x="14177691" y="7841779"/>
            <a:ext cx="2813105" cy="969900"/>
            <a:chOff x="0" y="0"/>
            <a:chExt cx="3186708" cy="1012978"/>
          </a:xfrm>
          <a:solidFill>
            <a:srgbClr val="99CCFF"/>
          </a:solidFill>
        </p:grpSpPr>
        <p:sp>
          <p:nvSpPr>
            <p:cNvPr id="9" name="Freeform 11">
              <a:extLst>
                <a:ext uri="{FF2B5EF4-FFF2-40B4-BE49-F238E27FC236}">
                  <a16:creationId xmlns:a16="http://schemas.microsoft.com/office/drawing/2014/main" id="{888BED74-895A-9C38-292F-0F1AE8D90714}"/>
                </a:ext>
              </a:extLst>
            </p:cNvPr>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13" name="TextBox 15">
            <a:extLst>
              <a:ext uri="{FF2B5EF4-FFF2-40B4-BE49-F238E27FC236}">
                <a16:creationId xmlns:a16="http://schemas.microsoft.com/office/drawing/2014/main" id="{240E589D-F340-0BCF-A495-7F2D943D2440}"/>
              </a:ext>
            </a:extLst>
          </p:cNvPr>
          <p:cNvSpPr txBox="1"/>
          <p:nvPr/>
        </p:nvSpPr>
        <p:spPr>
          <a:xfrm>
            <a:off x="14314339" y="7960255"/>
            <a:ext cx="2421879" cy="736612"/>
          </a:xfrm>
          <a:prstGeom prst="rect">
            <a:avLst/>
          </a:prstGeom>
        </p:spPr>
        <p:txBody>
          <a:bodyPr wrap="square" lIns="0" tIns="0" rIns="0" bIns="0" rtlCol="0" anchor="t">
            <a:spAutoFit/>
          </a:bodyPr>
          <a:lstStyle/>
          <a:p>
            <a:pPr algn="ctr">
              <a:lnSpc>
                <a:spcPts val="2968"/>
              </a:lnSpc>
            </a:pPr>
            <a:r>
              <a:rPr lang="en-US" sz="2000" dirty="0">
                <a:solidFill>
                  <a:schemeClr val="tx1">
                    <a:lumMod val="65000"/>
                    <a:lumOff val="35000"/>
                  </a:schemeClr>
                </a:solidFill>
                <a:latin typeface="Montserrat" pitchFamily="2" charset="0"/>
              </a:rPr>
              <a:t>Rob enjoys aerobatic flights!</a:t>
            </a:r>
          </a:p>
        </p:txBody>
      </p:sp>
      <p:sp>
        <p:nvSpPr>
          <p:cNvPr id="14" name="TextBox 13">
            <a:extLst>
              <a:ext uri="{FF2B5EF4-FFF2-40B4-BE49-F238E27FC236}">
                <a16:creationId xmlns:a16="http://schemas.microsoft.com/office/drawing/2014/main" id="{6BDD1115-DD79-6ED0-597E-48BECDD69D45}"/>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6       </a:t>
            </a:r>
            <a:r>
              <a:rPr lang="en-US" sz="1700" dirty="0">
                <a:solidFill>
                  <a:schemeClr val="tx1">
                    <a:lumMod val="65000"/>
                    <a:lumOff val="35000"/>
                  </a:schemeClr>
                </a:solidFill>
                <a:latin typeface="Montserrat Semi-Bold"/>
                <a:hlinkClick r:id="rId4">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4">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Tree>
    <p:extLst>
      <p:ext uri="{BB962C8B-B14F-4D97-AF65-F5344CB8AC3E}">
        <p14:creationId xmlns:p14="http://schemas.microsoft.com/office/powerpoint/2010/main" val="133723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a:solidFill>
            <a:srgbClr val="99CCFF"/>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C2E127"/>
            </a:solidFill>
          </p:spPr>
          <p:txBody>
            <a:bodyPr/>
            <a:lstStyle/>
            <a:p>
              <a:endParaRPr lang="en-GB"/>
            </a:p>
          </p:txBody>
        </p:sp>
      </p:grpSp>
      <p:grpSp>
        <p:nvGrpSpPr>
          <p:cNvPr id="6" name="Group 6"/>
          <p:cNvGrpSpPr>
            <a:grpSpLocks noChangeAspect="1"/>
          </p:cNvGrpSpPr>
          <p:nvPr/>
        </p:nvGrpSpPr>
        <p:grpSpPr>
          <a:xfrm>
            <a:off x="2202647" y="2041238"/>
            <a:ext cx="5593597" cy="5780821"/>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14" name="TextBox 14"/>
          <p:cNvSpPr txBox="1"/>
          <p:nvPr/>
        </p:nvSpPr>
        <p:spPr>
          <a:xfrm>
            <a:off x="8534400" y="513307"/>
            <a:ext cx="9436849" cy="1661993"/>
          </a:xfrm>
          <a:prstGeom prst="rect">
            <a:avLst/>
          </a:prstGeom>
        </p:spPr>
        <p:txBody>
          <a:bodyPr wrap="square" lIns="0" tIns="0" rIns="0" bIns="0" rtlCol="0" anchor="t">
            <a:spAutoFit/>
          </a:bodyPr>
          <a:lstStyle/>
          <a:p>
            <a:r>
              <a:rPr lang="en-US" sz="5400" b="1" dirty="0">
                <a:solidFill>
                  <a:schemeClr val="tx1">
                    <a:lumMod val="65000"/>
                    <a:lumOff val="35000"/>
                  </a:schemeClr>
                </a:solidFill>
                <a:latin typeface="Montserrat Black" pitchFamily="2" charset="77"/>
              </a:rPr>
              <a:t>Careers in </a:t>
            </a:r>
          </a:p>
          <a:p>
            <a:r>
              <a:rPr lang="en-US" sz="5400" dirty="0">
                <a:solidFill>
                  <a:schemeClr val="tx1">
                    <a:lumMod val="65000"/>
                    <a:lumOff val="35000"/>
                  </a:schemeClr>
                </a:solidFill>
                <a:latin typeface="Montserrat" pitchFamily="2" charset="0"/>
              </a:rPr>
              <a:t>aviation engineering</a:t>
            </a:r>
          </a:p>
        </p:txBody>
      </p:sp>
      <p:sp>
        <p:nvSpPr>
          <p:cNvPr id="15" name="TextBox 15"/>
          <p:cNvSpPr txBox="1"/>
          <p:nvPr/>
        </p:nvSpPr>
        <p:spPr>
          <a:xfrm>
            <a:off x="8534400" y="2688607"/>
            <a:ext cx="8914965" cy="6128986"/>
          </a:xfrm>
          <a:prstGeom prst="rect">
            <a:avLst/>
          </a:prstGeom>
        </p:spPr>
        <p:txBody>
          <a:bodyPr wrap="square" lIns="0" tIns="0" rIns="0" bIns="0" rtlCol="0" anchor="t">
            <a:spAutoFit/>
          </a:bodyPr>
          <a:lstStyle/>
          <a:p>
            <a:pPr>
              <a:lnSpc>
                <a:spcPts val="3220"/>
              </a:lnSpc>
            </a:pPr>
            <a:r>
              <a:rPr lang="en-US" sz="2400" b="1" dirty="0">
                <a:solidFill>
                  <a:schemeClr val="tx1">
                    <a:lumMod val="65000"/>
                    <a:lumOff val="35000"/>
                  </a:schemeClr>
                </a:solidFill>
                <a:latin typeface="Montserrat"/>
              </a:rPr>
              <a:t>Aeronautical engineers </a:t>
            </a:r>
            <a:r>
              <a:rPr lang="en-US" sz="2400" dirty="0">
                <a:solidFill>
                  <a:schemeClr val="tx1">
                    <a:lumMod val="65000"/>
                    <a:lumOff val="35000"/>
                  </a:schemeClr>
                </a:solidFill>
                <a:latin typeface="Montserrat"/>
              </a:rPr>
              <a:t>design, develop and test all aspects of an aircraft, from the electronics in the navigation system to the turbines in the engines.</a:t>
            </a:r>
          </a:p>
          <a:p>
            <a:pPr>
              <a:lnSpc>
                <a:spcPts val="3220"/>
              </a:lnSpc>
            </a:pPr>
            <a:endParaRPr lang="en-US" sz="2400" dirty="0">
              <a:solidFill>
                <a:schemeClr val="tx1">
                  <a:lumMod val="65000"/>
                  <a:lumOff val="35000"/>
                </a:schemeClr>
              </a:solidFill>
              <a:latin typeface="Montserrat"/>
            </a:endParaRPr>
          </a:p>
          <a:p>
            <a:pPr>
              <a:lnSpc>
                <a:spcPts val="3220"/>
              </a:lnSpc>
            </a:pPr>
            <a:r>
              <a:rPr lang="en-US" sz="2400" dirty="0">
                <a:solidFill>
                  <a:schemeClr val="tx1">
                    <a:lumMod val="65000"/>
                    <a:lumOff val="35000"/>
                  </a:schemeClr>
                </a:solidFill>
                <a:latin typeface="Montserrat"/>
              </a:rPr>
              <a:t>Other fields of engineering also contribute to the technological advances in aviation. </a:t>
            </a:r>
            <a:r>
              <a:rPr lang="en-US" sz="2400" b="1" dirty="0">
                <a:solidFill>
                  <a:srgbClr val="0070C0"/>
                </a:solidFill>
                <a:latin typeface="Montserrat"/>
              </a:rPr>
              <a:t>Dr Simon Place </a:t>
            </a:r>
            <a:r>
              <a:rPr lang="en-US" sz="2400" dirty="0">
                <a:solidFill>
                  <a:schemeClr val="tx1">
                    <a:lumMod val="65000"/>
                    <a:lumOff val="35000"/>
                  </a:schemeClr>
                </a:solidFill>
                <a:latin typeface="Montserrat"/>
              </a:rPr>
              <a:t>is a </a:t>
            </a:r>
            <a:r>
              <a:rPr lang="en-US" sz="2400" b="1" dirty="0">
                <a:solidFill>
                  <a:schemeClr val="tx1">
                    <a:lumMod val="65000"/>
                    <a:lumOff val="35000"/>
                  </a:schemeClr>
                </a:solidFill>
                <a:latin typeface="Montserrat"/>
              </a:rPr>
              <a:t>mechanical engineer </a:t>
            </a:r>
            <a:r>
              <a:rPr lang="en-US" sz="2400" dirty="0">
                <a:solidFill>
                  <a:schemeClr val="tx1">
                    <a:lumMod val="65000"/>
                    <a:lumOff val="35000"/>
                  </a:schemeClr>
                </a:solidFill>
                <a:latin typeface="Montserrat"/>
              </a:rPr>
              <a:t>with a background in flight dynamics. He </a:t>
            </a:r>
            <a:r>
              <a:rPr lang="en-US" sz="2400" dirty="0" err="1">
                <a:solidFill>
                  <a:schemeClr val="tx1">
                    <a:lumMod val="65000"/>
                    <a:lumOff val="35000"/>
                  </a:schemeClr>
                </a:solidFill>
                <a:latin typeface="Montserrat"/>
              </a:rPr>
              <a:t>specialises</a:t>
            </a:r>
            <a:r>
              <a:rPr lang="en-US" sz="2400" dirty="0">
                <a:solidFill>
                  <a:schemeClr val="tx1">
                    <a:lumMod val="65000"/>
                    <a:lumOff val="35000"/>
                  </a:schemeClr>
                </a:solidFill>
                <a:latin typeface="Montserrat"/>
              </a:rPr>
              <a:t> in air transport engineering, aircraft systems and aviation safety. </a:t>
            </a:r>
          </a:p>
          <a:p>
            <a:pPr>
              <a:lnSpc>
                <a:spcPts val="3220"/>
              </a:lnSpc>
            </a:pPr>
            <a:endParaRPr lang="en-US" sz="2400" dirty="0">
              <a:solidFill>
                <a:schemeClr val="tx1">
                  <a:lumMod val="65000"/>
                  <a:lumOff val="35000"/>
                </a:schemeClr>
              </a:solidFill>
              <a:latin typeface="Montserrat"/>
            </a:endParaRPr>
          </a:p>
          <a:p>
            <a:pPr>
              <a:lnSpc>
                <a:spcPts val="3220"/>
              </a:lnSpc>
            </a:pPr>
            <a:r>
              <a:rPr lang="en-US" sz="2400" dirty="0">
                <a:solidFill>
                  <a:schemeClr val="tx1">
                    <a:lumMod val="65000"/>
                    <a:lumOff val="35000"/>
                  </a:schemeClr>
                </a:solidFill>
                <a:latin typeface="Montserrat"/>
              </a:rPr>
              <a:t>With an engineering career in aviation, you could find yourself studying the </a:t>
            </a:r>
            <a:r>
              <a:rPr lang="en-US" sz="2400" b="1" dirty="0">
                <a:solidFill>
                  <a:schemeClr val="tx1">
                    <a:lumMod val="65000"/>
                    <a:lumOff val="35000"/>
                  </a:schemeClr>
                </a:solidFill>
                <a:latin typeface="Montserrat"/>
              </a:rPr>
              <a:t>aerodynamics</a:t>
            </a:r>
            <a:r>
              <a:rPr lang="en-US" sz="2400" dirty="0">
                <a:solidFill>
                  <a:schemeClr val="tx1">
                    <a:lumMod val="65000"/>
                    <a:lumOff val="35000"/>
                  </a:schemeClr>
                </a:solidFill>
                <a:latin typeface="Montserrat"/>
              </a:rPr>
              <a:t> of aircraft wings using wind tunnel experiments and computer simulations or testing new </a:t>
            </a:r>
            <a:r>
              <a:rPr lang="en-US" sz="2400" b="1" dirty="0">
                <a:solidFill>
                  <a:schemeClr val="tx1">
                    <a:lumMod val="65000"/>
                    <a:lumOff val="35000"/>
                  </a:schemeClr>
                </a:solidFill>
                <a:latin typeface="Montserrat"/>
              </a:rPr>
              <a:t>composite materials </a:t>
            </a:r>
            <a:r>
              <a:rPr lang="en-US" sz="2400" dirty="0">
                <a:solidFill>
                  <a:schemeClr val="tx1">
                    <a:lumMod val="65000"/>
                    <a:lumOff val="35000"/>
                  </a:schemeClr>
                </a:solidFill>
                <a:latin typeface="Montserrat"/>
              </a:rPr>
              <a:t>to build more efficient aircraft.</a:t>
            </a:r>
          </a:p>
        </p:txBody>
      </p:sp>
      <p:sp>
        <p:nvSpPr>
          <p:cNvPr id="21" name="Rounded Rectangle 20">
            <a:extLst>
              <a:ext uri="{FF2B5EF4-FFF2-40B4-BE49-F238E27FC236}">
                <a16:creationId xmlns:a16="http://schemas.microsoft.com/office/drawing/2014/main" id="{D84768ED-DA39-2345-043D-6AD745B9B272}"/>
              </a:ext>
            </a:extLst>
          </p:cNvPr>
          <p:cNvSpPr/>
          <p:nvPr/>
        </p:nvSpPr>
        <p:spPr>
          <a:xfrm>
            <a:off x="2477073" y="2240358"/>
            <a:ext cx="5090322" cy="5321107"/>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0">
            <a:extLst>
              <a:ext uri="{FF2B5EF4-FFF2-40B4-BE49-F238E27FC236}">
                <a16:creationId xmlns:a16="http://schemas.microsoft.com/office/drawing/2014/main" id="{60AB9027-CF41-DE65-16C6-5FD17ABF71C4}"/>
              </a:ext>
            </a:extLst>
          </p:cNvPr>
          <p:cNvGrpSpPr/>
          <p:nvPr/>
        </p:nvGrpSpPr>
        <p:grpSpPr>
          <a:xfrm>
            <a:off x="2993868" y="7119692"/>
            <a:ext cx="3896828" cy="1393592"/>
            <a:chOff x="0" y="0"/>
            <a:chExt cx="3186708" cy="1012978"/>
          </a:xfrm>
          <a:solidFill>
            <a:srgbClr val="99CCFF"/>
          </a:solidFill>
        </p:grpSpPr>
        <p:sp>
          <p:nvSpPr>
            <p:cNvPr id="10" name="Freeform 11">
              <a:extLst>
                <a:ext uri="{FF2B5EF4-FFF2-40B4-BE49-F238E27FC236}">
                  <a16:creationId xmlns:a16="http://schemas.microsoft.com/office/drawing/2014/main" id="{F1CF311C-A800-F4A7-F13D-7251F6CCC7F5}"/>
                </a:ext>
              </a:extLst>
            </p:cNvPr>
            <p:cNvSpPr/>
            <p:nvPr/>
          </p:nvSpPr>
          <p:spPr>
            <a:xfrm>
              <a:off x="0" y="0"/>
              <a:ext cx="3186708" cy="1012978"/>
            </a:xfrm>
            <a:custGeom>
              <a:avLst/>
              <a:gdLst/>
              <a:ahLst/>
              <a:cxnLst/>
              <a:rect l="l" t="t" r="r" b="b"/>
              <a:pathLst>
                <a:path w="3186708" h="1012978">
                  <a:moveTo>
                    <a:pt x="3062248" y="1012978"/>
                  </a:moveTo>
                  <a:lnTo>
                    <a:pt x="124460" y="1012978"/>
                  </a:lnTo>
                  <a:cubicBezTo>
                    <a:pt x="55880" y="1012978"/>
                    <a:pt x="0" y="957098"/>
                    <a:pt x="0" y="888518"/>
                  </a:cubicBezTo>
                  <a:lnTo>
                    <a:pt x="0" y="124460"/>
                  </a:lnTo>
                  <a:cubicBezTo>
                    <a:pt x="0" y="55880"/>
                    <a:pt x="55880" y="0"/>
                    <a:pt x="124460" y="0"/>
                  </a:cubicBezTo>
                  <a:lnTo>
                    <a:pt x="3062248" y="0"/>
                  </a:lnTo>
                  <a:cubicBezTo>
                    <a:pt x="3130828" y="0"/>
                    <a:pt x="3186708" y="55880"/>
                    <a:pt x="3186708" y="124460"/>
                  </a:cubicBezTo>
                  <a:lnTo>
                    <a:pt x="3186708" y="888518"/>
                  </a:lnTo>
                  <a:cubicBezTo>
                    <a:pt x="3186708" y="957098"/>
                    <a:pt x="3130828" y="1012978"/>
                    <a:pt x="3062248" y="1012978"/>
                  </a:cubicBezTo>
                  <a:close/>
                </a:path>
              </a:pathLst>
            </a:custGeom>
            <a:grpFill/>
          </p:spPr>
          <p:txBody>
            <a:bodyPr/>
            <a:lstStyle/>
            <a:p>
              <a:endParaRPr lang="en-GB"/>
            </a:p>
          </p:txBody>
        </p:sp>
      </p:grpSp>
      <p:sp>
        <p:nvSpPr>
          <p:cNvPr id="11" name="TextBox 15">
            <a:extLst>
              <a:ext uri="{FF2B5EF4-FFF2-40B4-BE49-F238E27FC236}">
                <a16:creationId xmlns:a16="http://schemas.microsoft.com/office/drawing/2014/main" id="{11DC1B3D-A08F-C531-51CE-81445189E97F}"/>
              </a:ext>
            </a:extLst>
          </p:cNvPr>
          <p:cNvSpPr txBox="1"/>
          <p:nvPr/>
        </p:nvSpPr>
        <p:spPr>
          <a:xfrm>
            <a:off x="3214592" y="7279722"/>
            <a:ext cx="3455380" cy="1121333"/>
          </a:xfrm>
          <a:prstGeom prst="rect">
            <a:avLst/>
          </a:prstGeom>
        </p:spPr>
        <p:txBody>
          <a:bodyPr wrap="square" lIns="0" tIns="0" rIns="0" bIns="0" rtlCol="0" anchor="t">
            <a:spAutoFit/>
          </a:bodyPr>
          <a:lstStyle/>
          <a:p>
            <a:pPr algn="ctr">
              <a:lnSpc>
                <a:spcPts val="2968"/>
              </a:lnSpc>
            </a:pPr>
            <a:r>
              <a:rPr lang="en-US" sz="2000" dirty="0">
                <a:solidFill>
                  <a:schemeClr val="tx1">
                    <a:lumMod val="65000"/>
                    <a:lumOff val="35000"/>
                  </a:schemeClr>
                </a:solidFill>
                <a:latin typeface="Montserrat" pitchFamily="2" charset="0"/>
              </a:rPr>
              <a:t>Aeronautical engineers test aircraft aerodynamics in Cranfield’s wind tunnel</a:t>
            </a:r>
          </a:p>
        </p:txBody>
      </p:sp>
      <p:sp>
        <p:nvSpPr>
          <p:cNvPr id="18" name="TextBox 13">
            <a:extLst>
              <a:ext uri="{FF2B5EF4-FFF2-40B4-BE49-F238E27FC236}">
                <a16:creationId xmlns:a16="http://schemas.microsoft.com/office/drawing/2014/main" id="{4FCFF047-2D01-488F-570A-0D00BC8EDF7B}"/>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7       </a:t>
            </a:r>
            <a:r>
              <a:rPr lang="en-US" sz="1700" dirty="0">
                <a:solidFill>
                  <a:schemeClr val="tx1">
                    <a:lumMod val="65000"/>
                    <a:lumOff val="35000"/>
                  </a:schemeClr>
                </a:solidFill>
                <a:latin typeface="Montserrat Semi-Bold"/>
                <a:hlinkClick r:id="rId3">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3">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12" name="Right Triangle 11">
            <a:extLst>
              <a:ext uri="{FF2B5EF4-FFF2-40B4-BE49-F238E27FC236}">
                <a16:creationId xmlns:a16="http://schemas.microsoft.com/office/drawing/2014/main" id="{A46B877F-D080-5B06-E4D4-38D62D01BA34}"/>
              </a:ext>
            </a:extLst>
          </p:cNvPr>
          <p:cNvSpPr/>
          <p:nvPr/>
        </p:nvSpPr>
        <p:spPr>
          <a:xfrm rot="10800000">
            <a:off x="16211605" y="0"/>
            <a:ext cx="2076395" cy="5753100"/>
          </a:xfrm>
          <a:prstGeom prst="rtTriangle">
            <a:avLst/>
          </a:prstGeom>
          <a:solidFill>
            <a:srgbClr val="99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89BDC3B-F3A3-C71D-274E-2BDBC794010C}"/>
              </a:ext>
            </a:extLst>
          </p:cNvPr>
          <p:cNvSpPr txBox="1"/>
          <p:nvPr/>
        </p:nvSpPr>
        <p:spPr>
          <a:xfrm>
            <a:off x="3140548" y="8591143"/>
            <a:ext cx="3048000" cy="369332"/>
          </a:xfrm>
          <a:prstGeom prst="rect">
            <a:avLst/>
          </a:prstGeom>
          <a:noFill/>
        </p:spPr>
        <p:txBody>
          <a:bodyPr wrap="square">
            <a:spAutoFit/>
          </a:bodyPr>
          <a:lstStyle/>
          <a:p>
            <a:pPr marL="215903" lvl="1">
              <a:spcAft>
                <a:spcPts val="600"/>
              </a:spcAft>
            </a:pPr>
            <a:r>
              <a:rPr lang="en-US" sz="1800" dirty="0">
                <a:solidFill>
                  <a:schemeClr val="tx1">
                    <a:lumMod val="65000"/>
                    <a:lumOff val="35000"/>
                  </a:schemeClr>
                </a:solidFill>
                <a:latin typeface="Montserrat" pitchFamily="2" charset="0"/>
              </a:rPr>
              <a:t>© Cranfield University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animEffect transition="in" filter="fade">
                                      <p:cBhvr>
                                        <p:cTn id="14" dur="1000"/>
                                        <p:tgtEl>
                                          <p:spTgt spid="15">
                                            <p:txEl>
                                              <p:pRg st="2" end="2"/>
                                            </p:txEl>
                                          </p:spTgt>
                                        </p:tgtEl>
                                      </p:cBhvr>
                                    </p:animEffect>
                                    <p:anim calcmode="lin" valueType="num">
                                      <p:cBhvr>
                                        <p:cTn id="1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1000"/>
                                        <p:tgtEl>
                                          <p:spTgt spid="15">
                                            <p:txEl>
                                              <p:pRg st="4" end="4"/>
                                            </p:txEl>
                                          </p:spTgt>
                                        </p:tgtEl>
                                      </p:cBhvr>
                                    </p:animEffect>
                                    <p:anim calcmode="lin" valueType="num">
                                      <p:cBhvr>
                                        <p:cTn id="2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961048" y="1791552"/>
            <a:ext cx="6076795" cy="6280192"/>
            <a:chOff x="0" y="0"/>
            <a:chExt cx="6362700" cy="6575666"/>
          </a:xfrm>
          <a:solidFill>
            <a:srgbClr val="99CCFF"/>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1746485" y="1746485"/>
            <a:ext cx="10287000" cy="6794030"/>
            <a:chOff x="0" y="0"/>
            <a:chExt cx="3130550" cy="2067566"/>
          </a:xfrm>
        </p:grpSpPr>
        <p:sp>
          <p:nvSpPr>
            <p:cNvPr id="5" name="Freeform 5"/>
            <p:cNvSpPr/>
            <p:nvPr/>
          </p:nvSpPr>
          <p:spPr>
            <a:xfrm>
              <a:off x="0" y="0"/>
              <a:ext cx="3130550" cy="2067566"/>
            </a:xfrm>
            <a:custGeom>
              <a:avLst/>
              <a:gdLst/>
              <a:ahLst/>
              <a:cxnLst/>
              <a:rect l="l" t="t" r="r" b="b"/>
              <a:pathLst>
                <a:path w="3130550" h="2067566">
                  <a:moveTo>
                    <a:pt x="0" y="1123950"/>
                  </a:moveTo>
                  <a:lnTo>
                    <a:pt x="0" y="2067566"/>
                  </a:lnTo>
                  <a:lnTo>
                    <a:pt x="3130550" y="2067566"/>
                  </a:lnTo>
                  <a:lnTo>
                    <a:pt x="3130550" y="0"/>
                  </a:lnTo>
                  <a:close/>
                </a:path>
              </a:pathLst>
            </a:custGeom>
            <a:solidFill>
              <a:srgbClr val="C2E127"/>
            </a:solidFill>
          </p:spPr>
          <p:txBody>
            <a:bodyPr/>
            <a:lstStyle/>
            <a:p>
              <a:endParaRPr lang="en-GB"/>
            </a:p>
          </p:txBody>
        </p:sp>
      </p:grpSp>
      <p:grpSp>
        <p:nvGrpSpPr>
          <p:cNvPr id="6" name="Group 6"/>
          <p:cNvGrpSpPr>
            <a:grpSpLocks noChangeAspect="1"/>
          </p:cNvGrpSpPr>
          <p:nvPr/>
        </p:nvGrpSpPr>
        <p:grpSpPr>
          <a:xfrm>
            <a:off x="2202647" y="2041238"/>
            <a:ext cx="5593597" cy="5780821"/>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14" name="TextBox 14"/>
          <p:cNvSpPr txBox="1"/>
          <p:nvPr/>
        </p:nvSpPr>
        <p:spPr>
          <a:xfrm>
            <a:off x="8534401" y="1215823"/>
            <a:ext cx="8953179" cy="1661993"/>
          </a:xfrm>
          <a:prstGeom prst="rect">
            <a:avLst/>
          </a:prstGeom>
        </p:spPr>
        <p:txBody>
          <a:bodyPr wrap="square" lIns="0" tIns="0" rIns="0" bIns="0" rtlCol="0" anchor="t">
            <a:spAutoFit/>
          </a:bodyPr>
          <a:lstStyle/>
          <a:p>
            <a:r>
              <a:rPr lang="en-US" sz="5400" dirty="0">
                <a:solidFill>
                  <a:schemeClr val="tx1">
                    <a:lumMod val="65000"/>
                    <a:lumOff val="35000"/>
                  </a:schemeClr>
                </a:solidFill>
                <a:latin typeface="Montserrat Black" pitchFamily="2" charset="77"/>
              </a:rPr>
              <a:t>Pathway from school to </a:t>
            </a:r>
            <a:r>
              <a:rPr lang="en-US" sz="5400" dirty="0">
                <a:solidFill>
                  <a:schemeClr val="tx1">
                    <a:lumMod val="65000"/>
                    <a:lumOff val="35000"/>
                  </a:schemeClr>
                </a:solidFill>
                <a:latin typeface="Montserrat" pitchFamily="2" charset="0"/>
              </a:rPr>
              <a:t>aviation engineering</a:t>
            </a:r>
          </a:p>
        </p:txBody>
      </p:sp>
      <p:sp>
        <p:nvSpPr>
          <p:cNvPr id="15" name="TextBox 15"/>
          <p:cNvSpPr txBox="1"/>
          <p:nvPr/>
        </p:nvSpPr>
        <p:spPr>
          <a:xfrm>
            <a:off x="8534400" y="3238500"/>
            <a:ext cx="9220199" cy="4077142"/>
          </a:xfrm>
          <a:prstGeom prst="rect">
            <a:avLst/>
          </a:prstGeom>
        </p:spPr>
        <p:txBody>
          <a:bodyPr wrap="square" lIns="0" tIns="0" rIns="0" bIns="0" rtlCol="0" anchor="t">
            <a:spAutoFit/>
          </a:bodyPr>
          <a:lstStyle/>
          <a:p>
            <a:pPr>
              <a:lnSpc>
                <a:spcPts val="3220"/>
              </a:lnSpc>
            </a:pPr>
            <a:r>
              <a:rPr lang="en-US" sz="2400" dirty="0">
                <a:solidFill>
                  <a:schemeClr val="tx1">
                    <a:lumMod val="65000"/>
                    <a:lumOff val="35000"/>
                  </a:schemeClr>
                </a:solidFill>
                <a:latin typeface="Montserrat"/>
              </a:rPr>
              <a:t>At school, focus on </a:t>
            </a:r>
            <a:r>
              <a:rPr lang="en-US" sz="2400" b="1" dirty="0">
                <a:solidFill>
                  <a:schemeClr val="tx1">
                    <a:lumMod val="65000"/>
                    <a:lumOff val="35000"/>
                  </a:schemeClr>
                </a:solidFill>
                <a:latin typeface="Montserrat"/>
              </a:rPr>
              <a:t>STEM</a:t>
            </a:r>
            <a:r>
              <a:rPr lang="en-US" sz="2400" dirty="0">
                <a:solidFill>
                  <a:schemeClr val="tx1">
                    <a:lumMod val="65000"/>
                    <a:lumOff val="35000"/>
                  </a:schemeClr>
                </a:solidFill>
                <a:latin typeface="Montserrat"/>
              </a:rPr>
              <a:t> subjects, especially </a:t>
            </a:r>
            <a:r>
              <a:rPr lang="en-US" sz="2400" b="1" dirty="0" err="1">
                <a:solidFill>
                  <a:schemeClr val="tx1">
                    <a:lumMod val="65000"/>
                    <a:lumOff val="35000"/>
                  </a:schemeClr>
                </a:solidFill>
                <a:latin typeface="Montserrat"/>
              </a:rPr>
              <a:t>maths</a:t>
            </a:r>
            <a:r>
              <a:rPr lang="en-US" sz="2400" dirty="0">
                <a:solidFill>
                  <a:schemeClr val="tx1">
                    <a:lumMod val="65000"/>
                    <a:lumOff val="35000"/>
                  </a:schemeClr>
                </a:solidFill>
                <a:latin typeface="Montserrat"/>
              </a:rPr>
              <a:t> and </a:t>
            </a:r>
            <a:r>
              <a:rPr lang="en-US" sz="2400" b="1" dirty="0">
                <a:solidFill>
                  <a:schemeClr val="tx1">
                    <a:lumMod val="65000"/>
                    <a:lumOff val="35000"/>
                  </a:schemeClr>
                </a:solidFill>
                <a:latin typeface="Montserrat"/>
              </a:rPr>
              <a:t>physics</a:t>
            </a:r>
            <a:r>
              <a:rPr lang="en-US" sz="2400" dirty="0">
                <a:solidFill>
                  <a:schemeClr val="tx1">
                    <a:lumMod val="65000"/>
                    <a:lumOff val="35000"/>
                  </a:schemeClr>
                </a:solidFill>
                <a:latin typeface="Montserrat"/>
              </a:rPr>
              <a:t>.</a:t>
            </a:r>
          </a:p>
          <a:p>
            <a:pPr>
              <a:lnSpc>
                <a:spcPts val="3220"/>
              </a:lnSpc>
            </a:pPr>
            <a:endParaRPr lang="en-US" sz="2400" dirty="0">
              <a:solidFill>
                <a:schemeClr val="tx1">
                  <a:lumMod val="65000"/>
                  <a:lumOff val="35000"/>
                </a:schemeClr>
              </a:solidFill>
              <a:latin typeface="Montserrat"/>
            </a:endParaRPr>
          </a:p>
          <a:p>
            <a:pPr>
              <a:lnSpc>
                <a:spcPts val="3220"/>
              </a:lnSpc>
            </a:pPr>
            <a:r>
              <a:rPr lang="en-US" sz="2400" dirty="0">
                <a:solidFill>
                  <a:schemeClr val="tx1">
                    <a:lumMod val="65000"/>
                    <a:lumOff val="35000"/>
                  </a:schemeClr>
                </a:solidFill>
                <a:latin typeface="Montserrat"/>
              </a:rPr>
              <a:t>At university, consider a degree in </a:t>
            </a:r>
            <a:r>
              <a:rPr lang="en-US" sz="2400" b="1" dirty="0">
                <a:solidFill>
                  <a:schemeClr val="tx1">
                    <a:lumMod val="65000"/>
                    <a:lumOff val="35000"/>
                  </a:schemeClr>
                </a:solidFill>
                <a:latin typeface="Montserrat"/>
              </a:rPr>
              <a:t>aeronautical</a:t>
            </a:r>
            <a:r>
              <a:rPr lang="en-US" sz="2400" dirty="0">
                <a:solidFill>
                  <a:schemeClr val="tx1">
                    <a:lumMod val="65000"/>
                    <a:lumOff val="35000"/>
                  </a:schemeClr>
                </a:solidFill>
                <a:latin typeface="Montserrat"/>
              </a:rPr>
              <a:t>, </a:t>
            </a:r>
            <a:r>
              <a:rPr lang="en-US" sz="2400" b="1" dirty="0">
                <a:solidFill>
                  <a:schemeClr val="tx1">
                    <a:lumMod val="65000"/>
                    <a:lumOff val="35000"/>
                  </a:schemeClr>
                </a:solidFill>
                <a:latin typeface="Montserrat"/>
              </a:rPr>
              <a:t>aerospace</a:t>
            </a:r>
            <a:r>
              <a:rPr lang="en-US" sz="2400" dirty="0">
                <a:solidFill>
                  <a:schemeClr val="tx1">
                    <a:lumMod val="65000"/>
                    <a:lumOff val="35000"/>
                  </a:schemeClr>
                </a:solidFill>
                <a:latin typeface="Montserrat"/>
              </a:rPr>
              <a:t>, </a:t>
            </a:r>
            <a:r>
              <a:rPr lang="en-US" sz="2400" b="1" dirty="0">
                <a:solidFill>
                  <a:schemeClr val="tx1">
                    <a:lumMod val="65000"/>
                    <a:lumOff val="35000"/>
                  </a:schemeClr>
                </a:solidFill>
                <a:latin typeface="Montserrat"/>
              </a:rPr>
              <a:t>mechanical</a:t>
            </a:r>
            <a:r>
              <a:rPr lang="en-US" sz="2400" dirty="0">
                <a:solidFill>
                  <a:schemeClr val="tx1">
                    <a:lumMod val="65000"/>
                    <a:lumOff val="35000"/>
                  </a:schemeClr>
                </a:solidFill>
                <a:latin typeface="Montserrat"/>
              </a:rPr>
              <a:t> or </a:t>
            </a:r>
            <a:r>
              <a:rPr lang="en-US" sz="2400" b="1" dirty="0">
                <a:solidFill>
                  <a:schemeClr val="tx1">
                    <a:lumMod val="65000"/>
                    <a:lumOff val="35000"/>
                  </a:schemeClr>
                </a:solidFill>
                <a:latin typeface="Montserrat"/>
              </a:rPr>
              <a:t>electrical</a:t>
            </a:r>
            <a:r>
              <a:rPr lang="en-US" sz="2400" dirty="0">
                <a:solidFill>
                  <a:schemeClr val="tx1">
                    <a:lumMod val="65000"/>
                    <a:lumOff val="35000"/>
                  </a:schemeClr>
                </a:solidFill>
                <a:latin typeface="Montserrat"/>
              </a:rPr>
              <a:t> </a:t>
            </a:r>
            <a:r>
              <a:rPr lang="en-US" sz="2400" b="1" dirty="0">
                <a:solidFill>
                  <a:schemeClr val="tx1">
                    <a:lumMod val="65000"/>
                    <a:lumOff val="35000"/>
                  </a:schemeClr>
                </a:solidFill>
                <a:latin typeface="Montserrat"/>
              </a:rPr>
              <a:t>engineering</a:t>
            </a:r>
            <a:r>
              <a:rPr lang="en-US" sz="2400" dirty="0">
                <a:solidFill>
                  <a:schemeClr val="tx1">
                    <a:lumMod val="65000"/>
                    <a:lumOff val="35000"/>
                  </a:schemeClr>
                </a:solidFill>
                <a:latin typeface="Montserrat"/>
              </a:rPr>
              <a:t>. </a:t>
            </a:r>
          </a:p>
          <a:p>
            <a:pPr>
              <a:lnSpc>
                <a:spcPts val="3220"/>
              </a:lnSpc>
            </a:pPr>
            <a:endParaRPr lang="en-US" sz="2400" dirty="0">
              <a:solidFill>
                <a:schemeClr val="tx1">
                  <a:lumMod val="65000"/>
                  <a:lumOff val="35000"/>
                </a:schemeClr>
              </a:solidFill>
              <a:latin typeface="Montserrat"/>
            </a:endParaRPr>
          </a:p>
          <a:p>
            <a:pPr>
              <a:lnSpc>
                <a:spcPts val="3220"/>
              </a:lnSpc>
            </a:pPr>
            <a:r>
              <a:rPr lang="en-US" sz="2400" dirty="0">
                <a:solidFill>
                  <a:schemeClr val="tx1">
                    <a:lumMod val="65000"/>
                    <a:lumOff val="35000"/>
                  </a:schemeClr>
                </a:solidFill>
                <a:latin typeface="Montserrat"/>
              </a:rPr>
              <a:t>If you want to learn on the job, without attending university, look for </a:t>
            </a:r>
            <a:r>
              <a:rPr lang="en-US" sz="2400" b="1" dirty="0">
                <a:solidFill>
                  <a:schemeClr val="tx1">
                    <a:lumMod val="65000"/>
                    <a:lumOff val="35000"/>
                  </a:schemeClr>
                </a:solidFill>
                <a:latin typeface="Montserrat"/>
              </a:rPr>
              <a:t>apprenticeships</a:t>
            </a:r>
            <a:r>
              <a:rPr lang="en-US" sz="2400" dirty="0">
                <a:solidFill>
                  <a:schemeClr val="tx1">
                    <a:lumMod val="65000"/>
                    <a:lumOff val="35000"/>
                  </a:schemeClr>
                </a:solidFill>
                <a:latin typeface="Montserrat"/>
              </a:rPr>
              <a:t> in the aviation industry with companies such as </a:t>
            </a:r>
            <a:r>
              <a:rPr lang="en-US" sz="2400" dirty="0">
                <a:solidFill>
                  <a:schemeClr val="tx1">
                    <a:lumMod val="65000"/>
                    <a:lumOff val="35000"/>
                  </a:schemeClr>
                </a:solidFill>
                <a:latin typeface="Montserrat"/>
                <a:hlinkClick r:id="rId2"/>
              </a:rPr>
              <a:t>Airbus</a:t>
            </a:r>
            <a:r>
              <a:rPr lang="en-US" sz="2400" dirty="0">
                <a:solidFill>
                  <a:schemeClr val="tx1">
                    <a:lumMod val="65000"/>
                    <a:lumOff val="35000"/>
                  </a:schemeClr>
                </a:solidFill>
                <a:latin typeface="Montserrat"/>
              </a:rPr>
              <a:t>, </a:t>
            </a:r>
            <a:r>
              <a:rPr lang="en-US" sz="2400" dirty="0">
                <a:solidFill>
                  <a:schemeClr val="tx1">
                    <a:lumMod val="65000"/>
                    <a:lumOff val="35000"/>
                  </a:schemeClr>
                </a:solidFill>
                <a:latin typeface="Montserrat"/>
                <a:hlinkClick r:id="rId3"/>
              </a:rPr>
              <a:t>BAE Systems</a:t>
            </a:r>
            <a:r>
              <a:rPr lang="en-US" sz="2400" dirty="0">
                <a:solidFill>
                  <a:schemeClr val="tx1">
                    <a:lumMod val="65000"/>
                    <a:lumOff val="35000"/>
                  </a:schemeClr>
                </a:solidFill>
                <a:latin typeface="Montserrat"/>
              </a:rPr>
              <a:t>, </a:t>
            </a:r>
            <a:r>
              <a:rPr lang="en-US" sz="2400" dirty="0">
                <a:solidFill>
                  <a:schemeClr val="tx1">
                    <a:lumMod val="65000"/>
                    <a:lumOff val="35000"/>
                  </a:schemeClr>
                </a:solidFill>
                <a:latin typeface="Montserrat"/>
                <a:hlinkClick r:id="rId4"/>
              </a:rPr>
              <a:t>Marshall Aerospace</a:t>
            </a:r>
            <a:r>
              <a:rPr lang="en-US" sz="2400" dirty="0">
                <a:solidFill>
                  <a:schemeClr val="tx1">
                    <a:lumMod val="65000"/>
                    <a:lumOff val="35000"/>
                  </a:schemeClr>
                </a:solidFill>
                <a:latin typeface="Montserrat"/>
              </a:rPr>
              <a:t>, </a:t>
            </a:r>
            <a:r>
              <a:rPr lang="en-US" sz="2400" dirty="0">
                <a:solidFill>
                  <a:schemeClr val="tx1">
                    <a:lumMod val="65000"/>
                    <a:lumOff val="35000"/>
                  </a:schemeClr>
                </a:solidFill>
                <a:latin typeface="Montserrat"/>
                <a:hlinkClick r:id="rId5"/>
              </a:rPr>
              <a:t>Rolls-Royce</a:t>
            </a:r>
            <a:r>
              <a:rPr lang="en-US" sz="2400" dirty="0">
                <a:solidFill>
                  <a:schemeClr val="tx1">
                    <a:lumMod val="65000"/>
                    <a:lumOff val="35000"/>
                  </a:schemeClr>
                </a:solidFill>
                <a:latin typeface="Montserrat"/>
              </a:rPr>
              <a:t>, </a:t>
            </a:r>
            <a:r>
              <a:rPr lang="en-US" sz="2400" dirty="0">
                <a:solidFill>
                  <a:schemeClr val="tx1">
                    <a:lumMod val="65000"/>
                    <a:lumOff val="35000"/>
                  </a:schemeClr>
                </a:solidFill>
                <a:latin typeface="Montserrat"/>
                <a:hlinkClick r:id="rId6"/>
              </a:rPr>
              <a:t>British Airways</a:t>
            </a:r>
            <a:r>
              <a:rPr lang="en-US" sz="2400" dirty="0">
                <a:solidFill>
                  <a:schemeClr val="tx1">
                    <a:lumMod val="65000"/>
                    <a:lumOff val="35000"/>
                  </a:schemeClr>
                </a:solidFill>
                <a:latin typeface="Montserrat"/>
              </a:rPr>
              <a:t> and the </a:t>
            </a:r>
            <a:r>
              <a:rPr lang="en-US" sz="2400" dirty="0">
                <a:solidFill>
                  <a:schemeClr val="tx1">
                    <a:lumMod val="65000"/>
                    <a:lumOff val="35000"/>
                  </a:schemeClr>
                </a:solidFill>
                <a:latin typeface="Montserrat"/>
                <a:hlinkClick r:id="rId7"/>
              </a:rPr>
              <a:t>RAF</a:t>
            </a:r>
            <a:r>
              <a:rPr lang="en-US" sz="2400" dirty="0">
                <a:solidFill>
                  <a:schemeClr val="tx1">
                    <a:lumMod val="65000"/>
                    <a:lumOff val="35000"/>
                  </a:schemeClr>
                </a:solidFill>
                <a:latin typeface="Montserrat"/>
              </a:rPr>
              <a:t>.</a:t>
            </a:r>
          </a:p>
        </p:txBody>
      </p:sp>
      <p:sp>
        <p:nvSpPr>
          <p:cNvPr id="21" name="Rounded Rectangle 20">
            <a:extLst>
              <a:ext uri="{FF2B5EF4-FFF2-40B4-BE49-F238E27FC236}">
                <a16:creationId xmlns:a16="http://schemas.microsoft.com/office/drawing/2014/main" id="{D84768ED-DA39-2345-043D-6AD745B9B272}"/>
              </a:ext>
            </a:extLst>
          </p:cNvPr>
          <p:cNvSpPr/>
          <p:nvPr/>
        </p:nvSpPr>
        <p:spPr>
          <a:xfrm>
            <a:off x="2477073" y="2240358"/>
            <a:ext cx="5090322" cy="5321107"/>
          </a:xfrm>
          <a:prstGeom prst="round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3">
            <a:extLst>
              <a:ext uri="{FF2B5EF4-FFF2-40B4-BE49-F238E27FC236}">
                <a16:creationId xmlns:a16="http://schemas.microsoft.com/office/drawing/2014/main" id="{4FCFF047-2D01-488F-570A-0D00BC8EDF7B}"/>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8       </a:t>
            </a:r>
            <a:r>
              <a:rPr lang="en-US" sz="1700" dirty="0">
                <a:solidFill>
                  <a:schemeClr val="tx1">
                    <a:lumMod val="65000"/>
                    <a:lumOff val="35000"/>
                  </a:schemeClr>
                </a:solidFill>
                <a:latin typeface="Montserrat Semi-Bold"/>
                <a:hlinkClick r:id="rId9">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9">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8" name="TextBox 7">
            <a:extLst>
              <a:ext uri="{FF2B5EF4-FFF2-40B4-BE49-F238E27FC236}">
                <a16:creationId xmlns:a16="http://schemas.microsoft.com/office/drawing/2014/main" id="{8A6FCF36-5D09-7F0A-2079-D46055A65532}"/>
              </a:ext>
            </a:extLst>
          </p:cNvPr>
          <p:cNvSpPr txBox="1"/>
          <p:nvPr/>
        </p:nvSpPr>
        <p:spPr>
          <a:xfrm>
            <a:off x="2930136" y="7889898"/>
            <a:ext cx="3048000" cy="369332"/>
          </a:xfrm>
          <a:prstGeom prst="rect">
            <a:avLst/>
          </a:prstGeom>
          <a:noFill/>
        </p:spPr>
        <p:txBody>
          <a:bodyPr wrap="square">
            <a:spAutoFit/>
          </a:bodyPr>
          <a:lstStyle/>
          <a:p>
            <a:pPr marL="215903" lvl="1">
              <a:spcAft>
                <a:spcPts val="600"/>
              </a:spcAft>
            </a:pPr>
            <a:r>
              <a:rPr lang="en-US" sz="1800" dirty="0">
                <a:solidFill>
                  <a:schemeClr val="tx1">
                    <a:lumMod val="65000"/>
                    <a:lumOff val="35000"/>
                  </a:schemeClr>
                </a:solidFill>
                <a:latin typeface="Montserrat" pitchFamily="2" charset="0"/>
              </a:rPr>
              <a:t>© Cranfield University</a:t>
            </a:r>
          </a:p>
        </p:txBody>
      </p:sp>
    </p:spTree>
    <p:extLst>
      <p:ext uri="{BB962C8B-B14F-4D97-AF65-F5344CB8AC3E}">
        <p14:creationId xmlns:p14="http://schemas.microsoft.com/office/powerpoint/2010/main" val="94595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2" end="2"/>
                                            </p:txEl>
                                          </p:spTgt>
                                        </p:tgtEl>
                                        <p:attrNameLst>
                                          <p:attrName>style.visibility</p:attrName>
                                        </p:attrNameLst>
                                      </p:cBhvr>
                                      <p:to>
                                        <p:strVal val="visible"/>
                                      </p:to>
                                    </p:set>
                                    <p:animEffect transition="in" filter="fade">
                                      <p:cBhvr>
                                        <p:cTn id="14" dur="1000"/>
                                        <p:tgtEl>
                                          <p:spTgt spid="15">
                                            <p:txEl>
                                              <p:pRg st="2" end="2"/>
                                            </p:txEl>
                                          </p:spTgt>
                                        </p:tgtEl>
                                      </p:cBhvr>
                                    </p:animEffect>
                                    <p:anim calcmode="lin" valueType="num">
                                      <p:cBhvr>
                                        <p:cTn id="15"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1000"/>
                                        <p:tgtEl>
                                          <p:spTgt spid="15">
                                            <p:txEl>
                                              <p:pRg st="4" end="4"/>
                                            </p:txEl>
                                          </p:spTgt>
                                        </p:tgtEl>
                                      </p:cBhvr>
                                    </p:animEffect>
                                    <p:anim calcmode="lin" valueType="num">
                                      <p:cBhvr>
                                        <p:cTn id="2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658044" y="1732396"/>
            <a:ext cx="6601256" cy="6822207"/>
            <a:chOff x="0" y="0"/>
            <a:chExt cx="6362700" cy="6575666"/>
          </a:xfrm>
          <a:solidFill>
            <a:srgbClr val="99CCFF"/>
          </a:solidFill>
        </p:grpSpPr>
        <p:sp>
          <p:nvSpPr>
            <p:cNvPr id="3" name="Freeform 3"/>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grpFill/>
            <a:ln w="12700">
              <a:noFill/>
            </a:ln>
          </p:spPr>
          <p:txBody>
            <a:bodyPr/>
            <a:lstStyle/>
            <a:p>
              <a:endParaRPr lang="en-GB"/>
            </a:p>
          </p:txBody>
        </p:sp>
      </p:grpSp>
      <p:grpSp>
        <p:nvGrpSpPr>
          <p:cNvPr id="4" name="Group 4"/>
          <p:cNvGrpSpPr/>
          <p:nvPr/>
        </p:nvGrpSpPr>
        <p:grpSpPr>
          <a:xfrm rot="-5400000">
            <a:off x="9607391" y="1606391"/>
            <a:ext cx="10287000" cy="7074218"/>
            <a:chOff x="0" y="0"/>
            <a:chExt cx="3130550" cy="2152833"/>
          </a:xfrm>
        </p:grpSpPr>
        <p:sp>
          <p:nvSpPr>
            <p:cNvPr id="5" name="Freeform 5"/>
            <p:cNvSpPr/>
            <p:nvPr/>
          </p:nvSpPr>
          <p:spPr>
            <a:xfrm>
              <a:off x="0" y="0"/>
              <a:ext cx="3130550" cy="2152833"/>
            </a:xfrm>
            <a:custGeom>
              <a:avLst/>
              <a:gdLst/>
              <a:ahLst/>
              <a:cxnLst/>
              <a:rect l="l" t="t" r="r" b="b"/>
              <a:pathLst>
                <a:path w="3130550" h="2152833">
                  <a:moveTo>
                    <a:pt x="0" y="1123950"/>
                  </a:moveTo>
                  <a:lnTo>
                    <a:pt x="0" y="2152833"/>
                  </a:lnTo>
                  <a:lnTo>
                    <a:pt x="3130550" y="2152833"/>
                  </a:lnTo>
                  <a:lnTo>
                    <a:pt x="3130550" y="0"/>
                  </a:lnTo>
                  <a:close/>
                </a:path>
              </a:pathLst>
            </a:custGeom>
            <a:solidFill>
              <a:srgbClr val="C2E127"/>
            </a:solidFill>
          </p:spPr>
          <p:txBody>
            <a:bodyPr/>
            <a:lstStyle/>
            <a:p>
              <a:endParaRPr lang="en-GB"/>
            </a:p>
          </p:txBody>
        </p:sp>
      </p:grpSp>
      <p:grpSp>
        <p:nvGrpSpPr>
          <p:cNvPr id="6" name="Group 6"/>
          <p:cNvGrpSpPr>
            <a:grpSpLocks noChangeAspect="1"/>
          </p:cNvGrpSpPr>
          <p:nvPr/>
        </p:nvGrpSpPr>
        <p:grpSpPr>
          <a:xfrm>
            <a:off x="10920494" y="2003631"/>
            <a:ext cx="6076355" cy="6279737"/>
            <a:chOff x="0" y="0"/>
            <a:chExt cx="6362700" cy="6575666"/>
          </a:xfrm>
        </p:grpSpPr>
        <p:sp>
          <p:nvSpPr>
            <p:cNvPr id="7" name="Freeform 7"/>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solidFill>
              <a:srgbClr val="FFFFFF"/>
            </a:solidFill>
            <a:ln w="12700">
              <a:noFill/>
            </a:ln>
          </p:spPr>
          <p:txBody>
            <a:bodyPr/>
            <a:lstStyle/>
            <a:p>
              <a:endParaRPr lang="en-GB"/>
            </a:p>
          </p:txBody>
        </p:sp>
      </p:grpSp>
      <p:sp>
        <p:nvSpPr>
          <p:cNvPr id="10" name="TextBox 10"/>
          <p:cNvSpPr txBox="1"/>
          <p:nvPr/>
        </p:nvSpPr>
        <p:spPr>
          <a:xfrm>
            <a:off x="1028701" y="1095375"/>
            <a:ext cx="9105900" cy="902106"/>
          </a:xfrm>
          <a:prstGeom prst="rect">
            <a:avLst/>
          </a:prstGeom>
        </p:spPr>
        <p:txBody>
          <a:bodyPr wrap="square" lIns="0" tIns="0" rIns="0" bIns="0" rtlCol="0" anchor="t">
            <a:spAutoFit/>
          </a:bodyPr>
          <a:lstStyle/>
          <a:p>
            <a:pPr>
              <a:lnSpc>
                <a:spcPts val="7589"/>
              </a:lnSpc>
            </a:pPr>
            <a:r>
              <a:rPr lang="en-US" sz="5400" dirty="0">
                <a:solidFill>
                  <a:schemeClr val="tx1">
                    <a:lumMod val="65000"/>
                    <a:lumOff val="35000"/>
                  </a:schemeClr>
                </a:solidFill>
                <a:latin typeface="Montserrat Black" pitchFamily="2" charset="77"/>
              </a:rPr>
              <a:t>Careers in </a:t>
            </a:r>
            <a:r>
              <a:rPr lang="en-US" sz="5400" dirty="0">
                <a:solidFill>
                  <a:schemeClr val="tx1">
                    <a:lumMod val="65000"/>
                    <a:lumOff val="35000"/>
                  </a:schemeClr>
                </a:solidFill>
                <a:latin typeface="Montserrat" pitchFamily="2" charset="0"/>
              </a:rPr>
              <a:t>air transport</a:t>
            </a:r>
          </a:p>
        </p:txBody>
      </p:sp>
      <p:sp>
        <p:nvSpPr>
          <p:cNvPr id="11" name="TextBox 11"/>
          <p:cNvSpPr txBox="1"/>
          <p:nvPr/>
        </p:nvSpPr>
        <p:spPr>
          <a:xfrm>
            <a:off x="1035276" y="2476500"/>
            <a:ext cx="9492707" cy="6128986"/>
          </a:xfrm>
          <a:prstGeom prst="rect">
            <a:avLst/>
          </a:prstGeom>
        </p:spPr>
        <p:txBody>
          <a:bodyPr wrap="square" lIns="0" tIns="0" rIns="0" bIns="0" rtlCol="0" anchor="t">
            <a:spAutoFit/>
          </a:bodyPr>
          <a:lstStyle/>
          <a:p>
            <a:pPr>
              <a:lnSpc>
                <a:spcPts val="3220"/>
              </a:lnSpc>
            </a:pPr>
            <a:r>
              <a:rPr lang="en-US" sz="2400" dirty="0">
                <a:solidFill>
                  <a:schemeClr val="tx1">
                    <a:lumMod val="65000"/>
                    <a:lumOff val="35000"/>
                  </a:schemeClr>
                </a:solidFill>
                <a:latin typeface="Montserrat" pitchFamily="2" charset="77"/>
              </a:rPr>
              <a:t>The aviation industry is supported by a huge range of air transport professionals, including </a:t>
            </a:r>
            <a:r>
              <a:rPr lang="en-US" sz="2400" b="1" dirty="0">
                <a:solidFill>
                  <a:schemeClr val="tx1">
                    <a:lumMod val="65000"/>
                    <a:lumOff val="35000"/>
                  </a:schemeClr>
                </a:solidFill>
                <a:latin typeface="Montserrat" pitchFamily="2" charset="77"/>
              </a:rPr>
              <a:t>check-in agents</a:t>
            </a:r>
            <a:r>
              <a:rPr lang="en-US" sz="2400" dirty="0">
                <a:solidFill>
                  <a:schemeClr val="tx1">
                    <a:lumMod val="65000"/>
                    <a:lumOff val="35000"/>
                  </a:schemeClr>
                </a:solidFill>
                <a:latin typeface="Montserrat" pitchFamily="2" charset="77"/>
              </a:rPr>
              <a:t>, </a:t>
            </a:r>
            <a:r>
              <a:rPr lang="en-US" sz="2400" b="1" dirty="0">
                <a:solidFill>
                  <a:schemeClr val="tx1">
                    <a:lumMod val="65000"/>
                    <a:lumOff val="35000"/>
                  </a:schemeClr>
                </a:solidFill>
                <a:latin typeface="Montserrat" pitchFamily="2" charset="77"/>
              </a:rPr>
              <a:t>baggage handlers</a:t>
            </a:r>
            <a:r>
              <a:rPr lang="en-US" sz="2400" dirty="0">
                <a:solidFill>
                  <a:schemeClr val="tx1">
                    <a:lumMod val="65000"/>
                    <a:lumOff val="35000"/>
                  </a:schemeClr>
                </a:solidFill>
                <a:latin typeface="Montserrat" pitchFamily="2" charset="77"/>
              </a:rPr>
              <a:t>, </a:t>
            </a:r>
            <a:r>
              <a:rPr lang="en-US" sz="2400" b="1" dirty="0">
                <a:solidFill>
                  <a:schemeClr val="tx1">
                    <a:lumMod val="65000"/>
                    <a:lumOff val="35000"/>
                  </a:schemeClr>
                </a:solidFill>
                <a:latin typeface="Montserrat" pitchFamily="2" charset="77"/>
              </a:rPr>
              <a:t>cabin crew</a:t>
            </a:r>
            <a:r>
              <a:rPr lang="en-US" sz="2400" dirty="0">
                <a:solidFill>
                  <a:schemeClr val="tx1">
                    <a:lumMod val="65000"/>
                    <a:lumOff val="35000"/>
                  </a:schemeClr>
                </a:solidFill>
                <a:latin typeface="Montserrat" pitchFamily="2" charset="77"/>
              </a:rPr>
              <a:t>, </a:t>
            </a:r>
            <a:r>
              <a:rPr lang="en-US" sz="2400" b="1" dirty="0">
                <a:solidFill>
                  <a:schemeClr val="tx1">
                    <a:lumMod val="65000"/>
                    <a:lumOff val="35000"/>
                  </a:schemeClr>
                </a:solidFill>
                <a:latin typeface="Montserrat" pitchFamily="2" charset="77"/>
              </a:rPr>
              <a:t>air traffic controllers</a:t>
            </a:r>
            <a:r>
              <a:rPr lang="en-US" sz="2400" dirty="0">
                <a:solidFill>
                  <a:schemeClr val="tx1">
                    <a:lumMod val="65000"/>
                    <a:lumOff val="35000"/>
                  </a:schemeClr>
                </a:solidFill>
                <a:latin typeface="Montserrat" pitchFamily="2" charset="77"/>
              </a:rPr>
              <a:t>, </a:t>
            </a:r>
            <a:r>
              <a:rPr lang="en-US" sz="2400" b="1" dirty="0">
                <a:solidFill>
                  <a:schemeClr val="tx1">
                    <a:lumMod val="65000"/>
                    <a:lumOff val="35000"/>
                  </a:schemeClr>
                </a:solidFill>
                <a:latin typeface="Montserrat" pitchFamily="2" charset="77"/>
              </a:rPr>
              <a:t>technicians</a:t>
            </a:r>
            <a:r>
              <a:rPr lang="en-US" sz="2400" dirty="0">
                <a:solidFill>
                  <a:schemeClr val="tx1">
                    <a:lumMod val="65000"/>
                    <a:lumOff val="35000"/>
                  </a:schemeClr>
                </a:solidFill>
                <a:latin typeface="Montserrat" pitchFamily="2" charset="77"/>
              </a:rPr>
              <a:t> and </a:t>
            </a:r>
            <a:r>
              <a:rPr lang="en-US" sz="2400" b="1" dirty="0">
                <a:solidFill>
                  <a:schemeClr val="tx1">
                    <a:lumMod val="65000"/>
                    <a:lumOff val="35000"/>
                  </a:schemeClr>
                </a:solidFill>
                <a:latin typeface="Montserrat" pitchFamily="2" charset="77"/>
              </a:rPr>
              <a:t>fleet managers</a:t>
            </a:r>
            <a:r>
              <a:rPr lang="en-US" sz="2400" dirty="0">
                <a:solidFill>
                  <a:schemeClr val="tx1">
                    <a:lumMod val="65000"/>
                    <a:lumOff val="35000"/>
                  </a:schemeClr>
                </a:solidFill>
                <a:latin typeface="Montserrat" pitchFamily="2" charset="77"/>
              </a:rPr>
              <a:t>.</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b="1" dirty="0">
                <a:solidFill>
                  <a:srgbClr val="0070C0"/>
                </a:solidFill>
                <a:latin typeface="Montserrat" pitchFamily="2" charset="77"/>
              </a:rPr>
              <a:t>Professor Anna Smallwood </a:t>
            </a:r>
            <a:r>
              <a:rPr lang="en-US" sz="2400" dirty="0">
                <a:solidFill>
                  <a:schemeClr val="tx1">
                    <a:lumMod val="65000"/>
                    <a:lumOff val="35000"/>
                  </a:schemeClr>
                </a:solidFill>
                <a:latin typeface="Montserrat" pitchFamily="2" charset="77"/>
              </a:rPr>
              <a:t>spent many years managing the </a:t>
            </a:r>
            <a:r>
              <a:rPr lang="en-US" sz="2400" b="1" dirty="0">
                <a:solidFill>
                  <a:schemeClr val="tx1">
                    <a:lumMod val="65000"/>
                    <a:lumOff val="35000"/>
                  </a:schemeClr>
                </a:solidFill>
                <a:latin typeface="Montserrat" pitchFamily="2" charset="77"/>
              </a:rPr>
              <a:t>aircraft fleets </a:t>
            </a:r>
            <a:r>
              <a:rPr lang="en-US" sz="2400" dirty="0">
                <a:solidFill>
                  <a:schemeClr val="tx1">
                    <a:lumMod val="65000"/>
                    <a:lumOff val="35000"/>
                  </a:schemeClr>
                </a:solidFill>
                <a:latin typeface="Montserrat" pitchFamily="2" charset="77"/>
              </a:rPr>
              <a:t>and </a:t>
            </a:r>
            <a:r>
              <a:rPr lang="en-US" sz="2400" b="1" dirty="0">
                <a:solidFill>
                  <a:schemeClr val="tx1">
                    <a:lumMod val="65000"/>
                    <a:lumOff val="35000"/>
                  </a:schemeClr>
                </a:solidFill>
                <a:latin typeface="Montserrat" pitchFamily="2" charset="77"/>
              </a:rPr>
              <a:t>airline operations </a:t>
            </a:r>
            <a:r>
              <a:rPr lang="en-US" sz="2400" dirty="0">
                <a:solidFill>
                  <a:schemeClr val="tx1">
                    <a:lumMod val="65000"/>
                    <a:lumOff val="35000"/>
                  </a:schemeClr>
                </a:solidFill>
                <a:latin typeface="Montserrat" pitchFamily="2" charset="77"/>
              </a:rPr>
              <a:t>of commercial airlines.</a:t>
            </a:r>
          </a:p>
          <a:p>
            <a:pPr>
              <a:lnSpc>
                <a:spcPts val="3220"/>
              </a:lnSpc>
            </a:pPr>
            <a:endParaRPr lang="en-US" sz="2400" dirty="0">
              <a:solidFill>
                <a:schemeClr val="tx1">
                  <a:lumMod val="65000"/>
                  <a:lumOff val="35000"/>
                </a:schemeClr>
              </a:solidFill>
              <a:latin typeface="Montserrat" pitchFamily="2" charset="77"/>
            </a:endParaRPr>
          </a:p>
          <a:p>
            <a:pPr>
              <a:lnSpc>
                <a:spcPts val="3220"/>
              </a:lnSpc>
            </a:pPr>
            <a:r>
              <a:rPr lang="en-US" sz="2400" dirty="0">
                <a:solidFill>
                  <a:srgbClr val="0070C0"/>
                </a:solidFill>
                <a:latin typeface="Montserrat" pitchFamily="2" charset="77"/>
              </a:rPr>
              <a:t>“Taking delivery of the first Boeing 787 Dreamliner was the culmination of hard work that involved examining every aspect of operating the aircraft, from studying its </a:t>
            </a:r>
            <a:r>
              <a:rPr lang="en-US" sz="2400" b="1" dirty="0">
                <a:solidFill>
                  <a:srgbClr val="0070C0"/>
                </a:solidFill>
                <a:latin typeface="Montserrat" pitchFamily="2" charset="77"/>
              </a:rPr>
              <a:t>safety</a:t>
            </a:r>
            <a:r>
              <a:rPr lang="en-US" sz="2400" dirty="0">
                <a:solidFill>
                  <a:srgbClr val="0070C0"/>
                </a:solidFill>
                <a:latin typeface="Montserrat" pitchFamily="2" charset="77"/>
              </a:rPr>
              <a:t> and </a:t>
            </a:r>
            <a:r>
              <a:rPr lang="en-US" sz="2400" b="1" dirty="0">
                <a:solidFill>
                  <a:srgbClr val="0070C0"/>
                </a:solidFill>
                <a:latin typeface="Montserrat" pitchFamily="2" charset="77"/>
              </a:rPr>
              <a:t>performance</a:t>
            </a:r>
            <a:r>
              <a:rPr lang="en-US" sz="2400" dirty="0">
                <a:solidFill>
                  <a:srgbClr val="0070C0"/>
                </a:solidFill>
                <a:latin typeface="Montserrat" pitchFamily="2" charset="77"/>
              </a:rPr>
              <a:t> to determining its </a:t>
            </a:r>
            <a:r>
              <a:rPr lang="en-US" sz="2400" b="1" dirty="0">
                <a:solidFill>
                  <a:srgbClr val="0070C0"/>
                </a:solidFill>
                <a:latin typeface="Montserrat" pitchFamily="2" charset="77"/>
              </a:rPr>
              <a:t>maintenance requirements</a:t>
            </a:r>
            <a:r>
              <a:rPr lang="en-US" sz="2400" dirty="0">
                <a:solidFill>
                  <a:srgbClr val="0070C0"/>
                </a:solidFill>
                <a:latin typeface="Montserrat" pitchFamily="2" charset="77"/>
              </a:rPr>
              <a:t>, as well as </a:t>
            </a:r>
            <a:r>
              <a:rPr lang="en-US" sz="2400" b="1" dirty="0">
                <a:solidFill>
                  <a:srgbClr val="0070C0"/>
                </a:solidFill>
                <a:latin typeface="Montserrat" pitchFamily="2" charset="77"/>
              </a:rPr>
              <a:t>preparing</a:t>
            </a:r>
            <a:r>
              <a:rPr lang="en-US" sz="2400" dirty="0">
                <a:solidFill>
                  <a:srgbClr val="0070C0"/>
                </a:solidFill>
                <a:latin typeface="Montserrat" pitchFamily="2" charset="77"/>
              </a:rPr>
              <a:t> crew, IT systems and ground service equipment and personnel to be ready to deal with this new type of aircraft.” – Anna </a:t>
            </a:r>
          </a:p>
        </p:txBody>
      </p:sp>
      <p:sp>
        <p:nvSpPr>
          <p:cNvPr id="18" name="Rounded Rectangle 17">
            <a:extLst>
              <a:ext uri="{FF2B5EF4-FFF2-40B4-BE49-F238E27FC236}">
                <a16:creationId xmlns:a16="http://schemas.microsoft.com/office/drawing/2014/main" id="{412D8136-205B-476E-E696-6FA6934B880C}"/>
              </a:ext>
            </a:extLst>
          </p:cNvPr>
          <p:cNvSpPr/>
          <p:nvPr/>
        </p:nvSpPr>
        <p:spPr>
          <a:xfrm>
            <a:off x="11181136" y="2240031"/>
            <a:ext cx="5555082" cy="5806800"/>
          </a:xfrm>
          <a:prstGeom prst="round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BDD1115-DD79-6ED0-597E-48BECDD69D45}"/>
              </a:ext>
            </a:extLst>
          </p:cNvPr>
          <p:cNvSpPr txBox="1"/>
          <p:nvPr/>
        </p:nvSpPr>
        <p:spPr>
          <a:xfrm>
            <a:off x="1028700" y="9315775"/>
            <a:ext cx="4979916" cy="284693"/>
          </a:xfrm>
          <a:prstGeom prst="rect">
            <a:avLst/>
          </a:prstGeom>
        </p:spPr>
        <p:txBody>
          <a:bodyPr lIns="0" tIns="0" rIns="0" bIns="0" rtlCol="0" anchor="t">
            <a:spAutoFit/>
          </a:bodyPr>
          <a:lstStyle/>
          <a:p>
            <a:pPr>
              <a:lnSpc>
                <a:spcPts val="2380"/>
              </a:lnSpc>
            </a:pPr>
            <a:r>
              <a:rPr lang="en-US" sz="1700" dirty="0">
                <a:solidFill>
                  <a:schemeClr val="tx1">
                    <a:lumMod val="65000"/>
                    <a:lumOff val="35000"/>
                  </a:schemeClr>
                </a:solidFill>
                <a:latin typeface="Montserrat Semi-Bold"/>
              </a:rPr>
              <a:t>9       </a:t>
            </a:r>
            <a:r>
              <a:rPr lang="en-US" sz="1700" dirty="0">
                <a:solidFill>
                  <a:schemeClr val="tx1">
                    <a:lumMod val="65000"/>
                    <a:lumOff val="35000"/>
                  </a:schemeClr>
                </a:solidFill>
                <a:latin typeface="Montserrat Semi-Bold"/>
                <a:hlinkClick r:id="rId3">
                  <a:extLst>
                    <a:ext uri="{A12FA001-AC4F-418D-AE19-62706E023703}">
                      <ahyp:hlinkClr xmlns:ahyp="http://schemas.microsoft.com/office/drawing/2018/hyperlinkcolor" val="tx"/>
                    </a:ext>
                  </a:extLst>
                </a:hlinkClick>
              </a:rPr>
              <a:t>www.</a:t>
            </a:r>
            <a:r>
              <a:rPr lang="en-US" sz="1700" dirty="0">
                <a:solidFill>
                  <a:schemeClr val="tx1">
                    <a:lumMod val="65000"/>
                    <a:lumOff val="35000"/>
                  </a:schemeClr>
                </a:solidFill>
                <a:latin typeface="Montserrat Semi-Bold Bold"/>
                <a:hlinkClick r:id="rId3">
                  <a:extLst>
                    <a:ext uri="{A12FA001-AC4F-418D-AE19-62706E023703}">
                      <ahyp:hlinkClr xmlns:ahyp="http://schemas.microsoft.com/office/drawing/2018/hyperlinkcolor" val="tx"/>
                    </a:ext>
                  </a:extLst>
                </a:hlinkClick>
              </a:rPr>
              <a:t>futurumcareers.com</a:t>
            </a:r>
            <a:r>
              <a:rPr lang="en-US" sz="1700" dirty="0">
                <a:solidFill>
                  <a:schemeClr val="tx1">
                    <a:lumMod val="65000"/>
                    <a:lumOff val="35000"/>
                  </a:schemeClr>
                </a:solidFill>
                <a:latin typeface="Montserrat Semi-Bold Bold"/>
              </a:rPr>
              <a:t>  </a:t>
            </a:r>
          </a:p>
        </p:txBody>
      </p:sp>
      <p:sp>
        <p:nvSpPr>
          <p:cNvPr id="8" name="TextBox 7">
            <a:extLst>
              <a:ext uri="{FF2B5EF4-FFF2-40B4-BE49-F238E27FC236}">
                <a16:creationId xmlns:a16="http://schemas.microsoft.com/office/drawing/2014/main" id="{E06B207F-72B6-E6CC-A56F-F8C2238AA72E}"/>
              </a:ext>
            </a:extLst>
          </p:cNvPr>
          <p:cNvSpPr txBox="1"/>
          <p:nvPr/>
        </p:nvSpPr>
        <p:spPr>
          <a:xfrm>
            <a:off x="14237370" y="8322986"/>
            <a:ext cx="3048000" cy="369332"/>
          </a:xfrm>
          <a:prstGeom prst="rect">
            <a:avLst/>
          </a:prstGeom>
          <a:noFill/>
        </p:spPr>
        <p:txBody>
          <a:bodyPr wrap="square">
            <a:spAutoFit/>
          </a:bodyPr>
          <a:lstStyle/>
          <a:p>
            <a:pPr marL="215903" lvl="1">
              <a:spcAft>
                <a:spcPts val="600"/>
              </a:spcAft>
            </a:pPr>
            <a:r>
              <a:rPr lang="en-US" sz="1800" dirty="0">
                <a:solidFill>
                  <a:schemeClr val="tx1">
                    <a:lumMod val="65000"/>
                    <a:lumOff val="35000"/>
                  </a:schemeClr>
                </a:solidFill>
                <a:latin typeface="Montserrat" pitchFamily="2" charset="0"/>
              </a:rPr>
              <a:t>© Cranfield University</a:t>
            </a:r>
          </a:p>
        </p:txBody>
      </p:sp>
    </p:spTree>
    <p:extLst>
      <p:ext uri="{BB962C8B-B14F-4D97-AF65-F5344CB8AC3E}">
        <p14:creationId xmlns:p14="http://schemas.microsoft.com/office/powerpoint/2010/main" val="129273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ef8ee0b-e025-4bd4-94a6-4c71df7778d2">
      <Terms xmlns="http://schemas.microsoft.com/office/infopath/2007/PartnerControls"/>
    </lcf76f155ced4ddcb4097134ff3c332f>
    <TaxCatchAll xmlns="09e5eb4c-ad0d-4795-ae2e-baffe4a7a34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7" ma:contentTypeDescription="Create a new document." ma:contentTypeScope="" ma:versionID="77257b456cfc84a8ab3163ea7b5c58d5">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ab2fef5f6e6f82aee22a180e1e536134"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f782564-be43-449e-9829-86f2ca8ed86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7e7737c-4f54-4668-836a-4369b242694b}" ma:internalName="TaxCatchAll" ma:showField="CatchAllData" ma:web="09e5eb4c-ad0d-4795-ae2e-baffe4a7a3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68F88B4-9EF3-4665-A396-D2C35298C7E1}">
  <ds:schemaRefs>
    <ds:schemaRef ds:uri="http://schemas.microsoft.com/office/2006/metadata/properties"/>
    <ds:schemaRef ds:uri="http://schemas.microsoft.com/office/infopath/2007/PartnerControls"/>
    <ds:schemaRef ds:uri="4ef8ee0b-e025-4bd4-94a6-4c71df7778d2"/>
    <ds:schemaRef ds:uri="09e5eb4c-ad0d-4795-ae2e-baffe4a7a343"/>
  </ds:schemaRefs>
</ds:datastoreItem>
</file>

<file path=customXml/itemProps2.xml><?xml version="1.0" encoding="utf-8"?>
<ds:datastoreItem xmlns:ds="http://schemas.openxmlformats.org/officeDocument/2006/customXml" ds:itemID="{A5017785-89C3-4E93-8DEB-3262B99E7EF7}">
  <ds:schemaRefs>
    <ds:schemaRef ds:uri="http://schemas.microsoft.com/sharepoint/v3/contenttype/forms"/>
  </ds:schemaRefs>
</ds:datastoreItem>
</file>

<file path=customXml/itemProps3.xml><?xml version="1.0" encoding="utf-8"?>
<ds:datastoreItem xmlns:ds="http://schemas.openxmlformats.org/officeDocument/2006/customXml" ds:itemID="{4080F420-2FF4-4198-8042-4789B6E130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611</TotalTime>
  <Words>2441</Words>
  <Application>Microsoft Office PowerPoint</Application>
  <PresentationFormat>Custom</PresentationFormat>
  <Paragraphs>200</Paragraphs>
  <Slides>24</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Montserrat Semi-Bold Bold</vt:lpstr>
      <vt:lpstr>Montserrat Black</vt:lpstr>
      <vt:lpstr>Montserrat Extra-Bold</vt:lpstr>
      <vt:lpstr>Montserrat Semi-Bold</vt:lpstr>
      <vt:lpstr>Calibri</vt:lpstr>
      <vt:lpstr>Montserrat SemiBold</vt:lpstr>
      <vt:lpstr>Arial</vt:lpstr>
      <vt:lpstr>Montserrat</vt:lpstr>
      <vt:lpstr>Montserrat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Modern Webinar and Business Online Presentation</dc:title>
  <dc:creator>Isla</dc:creator>
  <cp:lastModifiedBy>Isla Foffa</cp:lastModifiedBy>
  <cp:revision>9</cp:revision>
  <dcterms:created xsi:type="dcterms:W3CDTF">2006-08-16T00:00:00Z</dcterms:created>
  <dcterms:modified xsi:type="dcterms:W3CDTF">2023-10-24T15:51:25Z</dcterms:modified>
  <dc:identifier>DAFQt-4AojA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0x010100F6CAB894FB2DAA46A83F7930F35AC280</vt:lpwstr>
  </property>
</Properties>
</file>