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1" r:id="rId9"/>
    <p:sldId id="263" r:id="rId10"/>
    <p:sldId id="273" r:id="rId11"/>
    <p:sldId id="262" r:id="rId12"/>
    <p:sldId id="259" r:id="rId13"/>
    <p:sldId id="270" r:id="rId14"/>
    <p:sldId id="271" r:id="rId15"/>
    <p:sldId id="275" r:id="rId16"/>
    <p:sldId id="264" r:id="rId17"/>
    <p:sldId id="265" r:id="rId18"/>
    <p:sldId id="267" r:id="rId19"/>
    <p:sldId id="266" r:id="rId20"/>
    <p:sldId id="269" r:id="rId21"/>
    <p:sldId id="277"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EtnxKm7vZavvPzvKe1TPQ==" hashData="04bRUOce3x+QkhEg8M4yVJ4oEo8K5qH8K8C1sVdHqKrQXMymSV4wNQN067D4w3As2bGhhhopeQ9gNNIRH1+pZg=="/>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la Simmons" initials="IS" lastIdx="1" clrIdx="0">
    <p:extLst>
      <p:ext uri="{19B8F6BF-5375-455C-9EA6-DF929625EA0E}">
        <p15:presenceInfo xmlns:p15="http://schemas.microsoft.com/office/powerpoint/2012/main" userId="S::isla@futurumcareers.com::237bb2e1-a752-4b88-b59e-e8cd0f24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FF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0F61E-1534-4C96-810C-87F25BC16417}" v="22" dt="2021-06-15T10:12:06.561"/>
    <p1510:client id="{785CEF5D-66A9-4861-B340-A166B1D79560}" v="6" dt="2021-06-14T15:57:36.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B85E-A46C-4413-B030-5E53664D6D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0E3E36-6E74-41AD-AAC1-298F438AB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102F26-C2EF-4E44-819E-C432F9C692BF}"/>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64C57325-EC94-48E2-AA74-57F2C718EF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EC051B-ACA5-4908-9F35-73D55D7A8962}"/>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358374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E8F4-53E4-470D-A4B4-40A259FA80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5891C6-2735-449B-AB11-5AD64F82B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ECE3C-E3A4-4E4D-8F64-433D3034B390}"/>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1E42E7B1-5080-4F4B-8D72-C5982B6F42D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F513AC6-9EA1-4980-B16C-EA9BBFC8E021}"/>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1542109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BB83B-1825-4F54-B7E5-106F189CC0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1E64C7-9782-42BE-82EA-EAFAF8FBE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F1E48-75F6-4AA8-9789-36751AA9D7AC}"/>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9FD148B2-D135-4578-823C-7DAE76E86ED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5357E56-BDC0-42D8-A2A1-542C452B589A}"/>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13528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C1BAF-D1B4-4B24-9926-71C8B68B8D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EFE905-C146-4326-8ABD-A8580B1A8E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72E1BC-FEA2-4F1B-8AAB-D80D1E820758}"/>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357EF430-EB47-4378-A2DF-E12DF70191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C55B594-2B53-4843-AAC9-49ED05ED1AD8}"/>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340716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E264-CC15-434B-95E5-ADD88A26D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4EA6E9-A40D-4027-A357-342C78064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E1158A-882F-44E0-852F-CF2E46E118F7}"/>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8072E018-AFB8-48AB-8CCE-9B79DA550B6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24C0585-4C78-4F2C-9885-A9EB24806247}"/>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56681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C415-FF77-4473-88AD-E3221600DC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F6B1E6-E26F-43B9-9CF9-19C9A0D6A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1EDEEE-695F-481E-81D4-48B1C10D71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1326EB-0FE4-41AD-89BB-3E77DE07FAC6}"/>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6" name="Footer Placeholder 5">
            <a:extLst>
              <a:ext uri="{FF2B5EF4-FFF2-40B4-BE49-F238E27FC236}">
                <a16:creationId xmlns:a16="http://schemas.microsoft.com/office/drawing/2014/main" id="{9A396097-AE50-4015-9039-BD6FD6E46E4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A7A512C-F14F-40C7-B613-1A45CC4BD900}"/>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97073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25E0-0E9C-4F5C-9085-8BD8A8B7B5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725357-66D6-41EF-A88F-7A42D55E9C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0CC55-8E9D-4224-A29D-01797B367E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5646E3-05AF-4460-A82C-0B2A23583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0A11A-D1D6-4B06-B87A-547935E388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74F05C-3E1D-4154-B37F-386F83FA3F53}"/>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8" name="Footer Placeholder 7">
            <a:extLst>
              <a:ext uri="{FF2B5EF4-FFF2-40B4-BE49-F238E27FC236}">
                <a16:creationId xmlns:a16="http://schemas.microsoft.com/office/drawing/2014/main" id="{E3ABDF4F-5B4E-4C22-B693-DD3017D64B9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12B3CC3-0818-4A49-ACF6-8A9AD557768A}"/>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2862701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C33A-33DD-4E07-A9BB-2A117AD39D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2DD226-866B-43E5-98C4-6153FB3F1F82}"/>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4" name="Footer Placeholder 3">
            <a:extLst>
              <a:ext uri="{FF2B5EF4-FFF2-40B4-BE49-F238E27FC236}">
                <a16:creationId xmlns:a16="http://schemas.microsoft.com/office/drawing/2014/main" id="{57E25A5F-C090-4513-B007-F1898C9425F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66EAE8B-C8A8-4AB8-91F8-C62E4E86C996}"/>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313618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52B59-3082-42DE-AEB6-6641DCE23365}"/>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3" name="Footer Placeholder 2">
            <a:extLst>
              <a:ext uri="{FF2B5EF4-FFF2-40B4-BE49-F238E27FC236}">
                <a16:creationId xmlns:a16="http://schemas.microsoft.com/office/drawing/2014/main" id="{2149C06C-27CA-48ED-A158-490AD44617E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6D4D13E-9C95-4A6F-8A1A-6680B7208E7F}"/>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301544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8320-6C0E-43A6-9DD7-1519E9827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C34B70-805B-4790-A87C-2984FCB3E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5D6277-C760-41AD-AEF1-4675A5B02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D5BEE-7060-43C3-BD7E-525902695BAF}"/>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6" name="Footer Placeholder 5">
            <a:extLst>
              <a:ext uri="{FF2B5EF4-FFF2-40B4-BE49-F238E27FC236}">
                <a16:creationId xmlns:a16="http://schemas.microsoft.com/office/drawing/2014/main" id="{46C040A2-EA61-43D2-876F-42150E5F609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91BAF9F-5717-4E46-8856-A49B0B1588BF}"/>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267565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3E12-17A1-45D5-A7C7-E0952172E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9E292B-1B30-419E-9066-11DAC0C277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F9C3C26-61A7-4861-BF4B-21CE1CCFC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EF8DB9-2519-429D-9C9B-DB4048C29A9C}"/>
              </a:ext>
            </a:extLst>
          </p:cNvPr>
          <p:cNvSpPr>
            <a:spLocks noGrp="1"/>
          </p:cNvSpPr>
          <p:nvPr>
            <p:ph type="dt" sz="half" idx="10"/>
          </p:nvPr>
        </p:nvSpPr>
        <p:spPr/>
        <p:txBody>
          <a:bodyPr/>
          <a:lstStyle/>
          <a:p>
            <a:fld id="{2CF45746-9EA4-46B8-81B5-D9A1CB3009DD}" type="datetimeFigureOut">
              <a:rPr lang="en-GB" smtClean="0"/>
              <a:t>15/06/2021</a:t>
            </a:fld>
            <a:endParaRPr lang="en-GB" dirty="0"/>
          </a:p>
        </p:txBody>
      </p:sp>
      <p:sp>
        <p:nvSpPr>
          <p:cNvPr id="6" name="Footer Placeholder 5">
            <a:extLst>
              <a:ext uri="{FF2B5EF4-FFF2-40B4-BE49-F238E27FC236}">
                <a16:creationId xmlns:a16="http://schemas.microsoft.com/office/drawing/2014/main" id="{ABD26B96-9DCA-4147-AA80-08721B6D8AE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8578DFD-110B-4C86-960B-C5B8BB64EC0A}"/>
              </a:ext>
            </a:extLst>
          </p:cNvPr>
          <p:cNvSpPr>
            <a:spLocks noGrp="1"/>
          </p:cNvSpPr>
          <p:nvPr>
            <p:ph type="sldNum" sz="quarter" idx="12"/>
          </p:nvPr>
        </p:nvSpPr>
        <p:spPr/>
        <p:txBody>
          <a:bodyPr/>
          <a:lstStyle/>
          <a:p>
            <a:fld id="{7875D8F7-3A5F-45C0-9A93-15914C328A8F}" type="slidenum">
              <a:rPr lang="en-GB" smtClean="0"/>
              <a:t>‹#›</a:t>
            </a:fld>
            <a:endParaRPr lang="en-GB" dirty="0"/>
          </a:p>
        </p:txBody>
      </p:sp>
    </p:spTree>
    <p:extLst>
      <p:ext uri="{BB962C8B-B14F-4D97-AF65-F5344CB8AC3E}">
        <p14:creationId xmlns:p14="http://schemas.microsoft.com/office/powerpoint/2010/main" val="340220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4A36F-F999-4F9F-A521-5288389CC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2FC4EB-1C9C-4B1A-8C58-A0C4A21E1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B11136-73C6-4786-8EE4-6AD36A6CF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45746-9EA4-46B8-81B5-D9A1CB3009DD}" type="datetimeFigureOut">
              <a:rPr lang="en-GB" smtClean="0"/>
              <a:t>15/06/2021</a:t>
            </a:fld>
            <a:endParaRPr lang="en-GB" dirty="0"/>
          </a:p>
        </p:txBody>
      </p:sp>
      <p:sp>
        <p:nvSpPr>
          <p:cNvPr id="5" name="Footer Placeholder 4">
            <a:extLst>
              <a:ext uri="{FF2B5EF4-FFF2-40B4-BE49-F238E27FC236}">
                <a16:creationId xmlns:a16="http://schemas.microsoft.com/office/drawing/2014/main" id="{309AFC12-9139-41A2-90A9-A806D68E7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ABE6757-A8AA-41FA-9D7E-F8FCF57D7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5D8F7-3A5F-45C0-9A93-15914C328A8F}" type="slidenum">
              <a:rPr lang="en-GB" smtClean="0"/>
              <a:t>‹#›</a:t>
            </a:fld>
            <a:endParaRPr lang="en-GB" dirty="0"/>
          </a:p>
        </p:txBody>
      </p:sp>
    </p:spTree>
    <p:extLst>
      <p:ext uri="{BB962C8B-B14F-4D97-AF65-F5344CB8AC3E}">
        <p14:creationId xmlns:p14="http://schemas.microsoft.com/office/powerpoint/2010/main" val="4205578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forthepublic.org/resources/resources-astronomy-astrophysics" TargetMode="External"/><Relationship Id="rId2" Type="http://schemas.openxmlformats.org/officeDocument/2006/relationships/hyperlink" Target="https://www.studyusa.com/en/field-of-study/354/astrophysics-and-astronomy" TargetMode="External"/><Relationship Id="rId1" Type="http://schemas.openxmlformats.org/officeDocument/2006/relationships/slideLayout" Target="../slideLayouts/slideLayout4.xml"/><Relationship Id="rId5" Type="http://schemas.openxmlformats.org/officeDocument/2006/relationships/image" Target="../media/image1.jpg"/><Relationship Id="rId4" Type="http://schemas.openxmlformats.org/officeDocument/2006/relationships/hyperlink" Target="https://nationalcareers.service.gov.uk/job-profiles/astronome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futurumcareers.com/Brice-Orange-and-David-Morris_activity-sheet.pdf" TargetMode="External"/><Relationship Id="rId2" Type="http://schemas.openxmlformats.org/officeDocument/2006/relationships/hyperlink" Target="https://futurumcareers.com/observing-the-need-to-foster-inclusion-and-embrace-diversity"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nature, night sky&#10;&#10;Description automatically generated">
            <a:extLst>
              <a:ext uri="{FF2B5EF4-FFF2-40B4-BE49-F238E27FC236}">
                <a16:creationId xmlns:a16="http://schemas.microsoft.com/office/drawing/2014/main" id="{F207B3E1-BD6C-4ADE-91B8-034BC76D2F66}"/>
              </a:ext>
            </a:extLst>
          </p:cNvPr>
          <p:cNvPicPr>
            <a:picLocks noChangeAspect="1"/>
          </p:cNvPicPr>
          <p:nvPr/>
        </p:nvPicPr>
        <p:blipFill rotWithShape="1">
          <a:blip r:embed="rId2">
            <a:extLst>
              <a:ext uri="{28A0092B-C50C-407E-A947-70E740481C1C}">
                <a14:useLocalDpi xmlns:a14="http://schemas.microsoft.com/office/drawing/2010/main" val="0"/>
              </a:ext>
            </a:extLst>
          </a:blip>
          <a:srcRect t="18376" b="9968"/>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40366EA7-5F8E-4DCF-AD81-4EBCC424C2B2}"/>
              </a:ext>
            </a:extLst>
          </p:cNvPr>
          <p:cNvSpPr>
            <a:spLocks noGrp="1"/>
          </p:cNvSpPr>
          <p:nvPr>
            <p:ph type="ctrTitle"/>
          </p:nvPr>
        </p:nvSpPr>
        <p:spPr>
          <a:xfrm>
            <a:off x="7782910" y="3542998"/>
            <a:ext cx="4409070" cy="1024808"/>
          </a:xfrm>
        </p:spPr>
        <p:txBody>
          <a:bodyPr>
            <a:noAutofit/>
          </a:bodyPr>
          <a:lstStyle/>
          <a:p>
            <a:r>
              <a:rPr lang="en-GB" sz="4800" dirty="0"/>
              <a:t>ASTROPHYSICS</a:t>
            </a:r>
          </a:p>
        </p:txBody>
      </p:sp>
      <p:sp>
        <p:nvSpPr>
          <p:cNvPr id="3" name="Subtitle 2">
            <a:extLst>
              <a:ext uri="{FF2B5EF4-FFF2-40B4-BE49-F238E27FC236}">
                <a16:creationId xmlns:a16="http://schemas.microsoft.com/office/drawing/2014/main" id="{F659CD6D-1C90-40C9-9E19-BA593B0982B1}"/>
              </a:ext>
            </a:extLst>
          </p:cNvPr>
          <p:cNvSpPr>
            <a:spLocks noGrp="1"/>
          </p:cNvSpPr>
          <p:nvPr>
            <p:ph type="subTitle" idx="1"/>
          </p:nvPr>
        </p:nvSpPr>
        <p:spPr>
          <a:xfrm>
            <a:off x="7517437" y="5199723"/>
            <a:ext cx="4940015" cy="1466637"/>
          </a:xfrm>
        </p:spPr>
        <p:txBody>
          <a:bodyPr>
            <a:normAutofit fontScale="92500" lnSpcReduction="20000"/>
          </a:bodyPr>
          <a:lstStyle/>
          <a:p>
            <a:pPr>
              <a:lnSpc>
                <a:spcPct val="110000"/>
              </a:lnSpc>
              <a:spcBef>
                <a:spcPts val="0"/>
              </a:spcBef>
            </a:pPr>
            <a:r>
              <a:rPr lang="en-GB" dirty="0"/>
              <a:t>WITH </a:t>
            </a:r>
          </a:p>
          <a:p>
            <a:pPr>
              <a:lnSpc>
                <a:spcPct val="110000"/>
              </a:lnSpc>
              <a:spcBef>
                <a:spcPts val="0"/>
              </a:spcBef>
            </a:pPr>
            <a:r>
              <a:rPr lang="en-GB" sz="3000" dirty="0">
                <a:solidFill>
                  <a:schemeClr val="accent1">
                    <a:lumMod val="75000"/>
                  </a:schemeClr>
                </a:solidFill>
              </a:rPr>
              <a:t>DR BRICE ORANGE</a:t>
            </a:r>
            <a:r>
              <a:rPr lang="en-GB" dirty="0">
                <a:solidFill>
                  <a:schemeClr val="accent1">
                    <a:lumMod val="75000"/>
                  </a:schemeClr>
                </a:solidFill>
              </a:rPr>
              <a:t> </a:t>
            </a:r>
          </a:p>
          <a:p>
            <a:pPr>
              <a:lnSpc>
                <a:spcPct val="110000"/>
              </a:lnSpc>
              <a:spcBef>
                <a:spcPts val="0"/>
              </a:spcBef>
            </a:pPr>
            <a:r>
              <a:rPr lang="en-GB" dirty="0"/>
              <a:t>&amp;</a:t>
            </a:r>
          </a:p>
          <a:p>
            <a:pPr>
              <a:lnSpc>
                <a:spcPct val="110000"/>
              </a:lnSpc>
              <a:spcBef>
                <a:spcPts val="0"/>
              </a:spcBef>
            </a:pPr>
            <a:r>
              <a:rPr lang="en-GB" sz="3000" dirty="0">
                <a:solidFill>
                  <a:schemeClr val="accent1">
                    <a:lumMod val="75000"/>
                  </a:schemeClr>
                </a:solidFill>
              </a:rPr>
              <a:t>DR DAVID MORRIS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42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7534836" cy="1325563"/>
          </a:xfrm>
        </p:spPr>
        <p:txBody>
          <a:bodyPr vert="horz" lIns="91440" tIns="45720" rIns="91440" bIns="45720" rtlCol="0" anchor="ctr">
            <a:normAutofit/>
          </a:bodyPr>
          <a:lstStyle/>
          <a:p>
            <a:r>
              <a:rPr lang="en-US" sz="3600" dirty="0"/>
              <a:t>EXPLORE A CAREER IN ASTROPHYSICS</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200" y="1942005"/>
            <a:ext cx="5329518" cy="4402521"/>
          </a:xfrm>
        </p:spPr>
        <p:txBody>
          <a:bodyPr vert="horz" lIns="91440" tIns="45720" rIns="91440" bIns="45720" rtlCol="0">
            <a:noAutofit/>
          </a:bodyPr>
          <a:lstStyle/>
          <a:p>
            <a:pPr marL="0" indent="0" algn="l">
              <a:lnSpc>
                <a:spcPct val="100000"/>
              </a:lnSpc>
              <a:spcBef>
                <a:spcPts val="0"/>
              </a:spcBef>
              <a:spcAft>
                <a:spcPts val="1200"/>
              </a:spcAft>
              <a:buNone/>
            </a:pPr>
            <a:r>
              <a:rPr lang="en-GB" sz="1800" b="0" u="none" strike="noStrike" baseline="0" dirty="0">
                <a:latin typeface="+mj-lt"/>
                <a:hlinkClick r:id="rId2"/>
              </a:rPr>
              <a:t>Study in the USA</a:t>
            </a:r>
            <a:r>
              <a:rPr lang="en-GB" sz="1800" b="0" u="none" strike="noStrike" baseline="0" dirty="0">
                <a:latin typeface="+mj-lt"/>
              </a:rPr>
              <a:t> </a:t>
            </a:r>
            <a:r>
              <a:rPr lang="en-GB" sz="1800" b="0" i="0" u="none" strike="noStrike" baseline="0" dirty="0">
                <a:latin typeface="+mj-lt"/>
              </a:rPr>
              <a:t>has a section dedicated to studying astrophysics and astronomy which includes a map you can click on to find a school in the area where you are interested in studying.</a:t>
            </a:r>
          </a:p>
          <a:p>
            <a:pPr marL="0" indent="0" algn="l">
              <a:lnSpc>
                <a:spcPct val="100000"/>
              </a:lnSpc>
              <a:spcBef>
                <a:spcPts val="0"/>
              </a:spcBef>
              <a:spcAft>
                <a:spcPts val="1200"/>
              </a:spcAft>
              <a:buNone/>
            </a:pPr>
            <a:endParaRPr lang="en-GB" sz="1800" b="1" i="0" u="none" strike="noStrike" baseline="0" dirty="0">
              <a:latin typeface="+mj-lt"/>
            </a:endParaRPr>
          </a:p>
          <a:p>
            <a:pPr marL="0" indent="0" algn="l">
              <a:lnSpc>
                <a:spcPct val="100000"/>
              </a:lnSpc>
              <a:spcBef>
                <a:spcPts val="0"/>
              </a:spcBef>
              <a:spcAft>
                <a:spcPts val="1200"/>
              </a:spcAft>
              <a:buNone/>
            </a:pPr>
            <a:r>
              <a:rPr lang="en-GB" sz="1800" b="0" u="none" strike="noStrike" baseline="0" dirty="0">
                <a:latin typeface="+mj-lt"/>
                <a:hlinkClick r:id="rId3"/>
              </a:rPr>
              <a:t>Science for the Public</a:t>
            </a:r>
            <a:r>
              <a:rPr lang="en-GB" sz="1800" b="0" u="none" strike="noStrike" baseline="0" dirty="0">
                <a:latin typeface="+mj-lt"/>
              </a:rPr>
              <a:t> </a:t>
            </a:r>
            <a:r>
              <a:rPr lang="en-GB" sz="1800" b="0" i="0" u="none" strike="noStrike" baseline="0" dirty="0">
                <a:latin typeface="+mj-lt"/>
              </a:rPr>
              <a:t>has put together an exhaustive list of resources relating to astronomy and astrophysics.</a:t>
            </a:r>
          </a:p>
          <a:p>
            <a:pPr marL="0" indent="0" algn="l">
              <a:lnSpc>
                <a:spcPct val="100000"/>
              </a:lnSpc>
              <a:spcBef>
                <a:spcPts val="0"/>
              </a:spcBef>
              <a:spcAft>
                <a:spcPts val="1200"/>
              </a:spcAft>
              <a:buNone/>
            </a:pPr>
            <a:endParaRPr lang="en-GB" sz="1800" b="1" i="0" u="none" strike="noStrike" baseline="0" dirty="0">
              <a:latin typeface="+mj-lt"/>
            </a:endParaRPr>
          </a:p>
          <a:p>
            <a:pPr marL="0" indent="0" algn="l">
              <a:lnSpc>
                <a:spcPct val="100000"/>
              </a:lnSpc>
              <a:spcBef>
                <a:spcPts val="0"/>
              </a:spcBef>
              <a:spcAft>
                <a:spcPts val="1200"/>
              </a:spcAft>
              <a:buNone/>
            </a:pPr>
            <a:r>
              <a:rPr lang="en-GB" sz="1800" b="0" i="0" u="none" strike="noStrike" baseline="0" dirty="0">
                <a:latin typeface="+mj-lt"/>
              </a:rPr>
              <a:t>According to the </a:t>
            </a:r>
            <a:r>
              <a:rPr lang="en-GB" sz="1800" dirty="0">
                <a:latin typeface="+mj-lt"/>
                <a:hlinkClick r:id="rId4"/>
              </a:rPr>
              <a:t>National Careers Service</a:t>
            </a:r>
            <a:r>
              <a:rPr lang="en-GB" sz="1800" dirty="0">
                <a:latin typeface="+mj-lt"/>
              </a:rPr>
              <a:t>, </a:t>
            </a:r>
            <a:r>
              <a:rPr lang="en-GB" sz="1800" b="0" i="0" u="none" strike="noStrike" baseline="0" dirty="0">
                <a:latin typeface="+mj-lt"/>
              </a:rPr>
              <a:t>salaries for astrophysicists can range anywhere between £15,000 and £60,000, depending on experience.</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l="10725" r="1072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5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8547848" cy="1325563"/>
          </a:xfrm>
        </p:spPr>
        <p:txBody>
          <a:bodyPr vert="horz" lIns="91440" tIns="45720" rIns="91440" bIns="45720" rtlCol="0" anchor="ctr">
            <a:normAutofit/>
          </a:bodyPr>
          <a:lstStyle/>
          <a:p>
            <a:r>
              <a:rPr lang="en-US" sz="3600" dirty="0"/>
              <a:t>PATHWAY FROM SCHOOL TO ASTROPHYSICS</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2005"/>
            <a:ext cx="5270571" cy="4402521"/>
          </a:xfrm>
        </p:spPr>
        <p:txBody>
          <a:bodyPr vert="horz" lIns="91440" tIns="45720" rIns="91440" bIns="45720" rtlCol="0">
            <a:noAutofit/>
          </a:bodyPr>
          <a:lstStyle/>
          <a:p>
            <a:pPr marL="0" indent="0" algn="l">
              <a:lnSpc>
                <a:spcPct val="100000"/>
              </a:lnSpc>
              <a:spcBef>
                <a:spcPts val="0"/>
              </a:spcBef>
              <a:spcAft>
                <a:spcPts val="1200"/>
              </a:spcAft>
              <a:buNone/>
            </a:pPr>
            <a:r>
              <a:rPr lang="en-GB" sz="1800" b="0" i="0" u="none" strike="noStrike" baseline="0" dirty="0">
                <a:latin typeface="+mj-lt"/>
              </a:rPr>
              <a:t>Brice and David are keen to emphasise the importance of </a:t>
            </a:r>
            <a:r>
              <a:rPr lang="en-GB" sz="1800" b="0" i="0" u="none" strike="noStrike" baseline="0" dirty="0">
                <a:solidFill>
                  <a:schemeClr val="accent1">
                    <a:lumMod val="75000"/>
                  </a:schemeClr>
                </a:solidFill>
                <a:latin typeface="+mj-lt"/>
              </a:rPr>
              <a:t>mathematics</a:t>
            </a:r>
            <a:r>
              <a:rPr lang="en-GB" sz="1800" b="0" i="0" u="none" strike="noStrike" baseline="0" dirty="0">
                <a:latin typeface="+mj-lt"/>
              </a:rPr>
              <a:t> in becoming an astrophysicist. </a:t>
            </a:r>
          </a:p>
          <a:p>
            <a:pPr marL="0" indent="0" algn="l">
              <a:lnSpc>
                <a:spcPct val="100000"/>
              </a:lnSpc>
              <a:spcBef>
                <a:spcPts val="0"/>
              </a:spcBef>
              <a:spcAft>
                <a:spcPts val="1200"/>
              </a:spcAft>
              <a:buNone/>
            </a:pPr>
            <a:r>
              <a:rPr lang="en-GB" sz="1800" b="0" i="0" u="none" strike="noStrike" baseline="0" dirty="0">
                <a:solidFill>
                  <a:srgbClr val="008080"/>
                </a:solidFill>
                <a:latin typeface="+mj-lt"/>
              </a:rPr>
              <a:t>“First learn math. Then learn more math. Then, once you know math well, start taking physics courses,” </a:t>
            </a:r>
            <a:r>
              <a:rPr lang="en-GB" sz="1800" b="0" i="0" u="none" strike="noStrike" baseline="0" dirty="0">
                <a:latin typeface="+mj-lt"/>
              </a:rPr>
              <a:t>says David.</a:t>
            </a:r>
            <a:r>
              <a:rPr lang="en-GB" sz="1800" b="0" i="0" u="none" strike="noStrike" baseline="0" dirty="0">
                <a:solidFill>
                  <a:srgbClr val="008080"/>
                </a:solidFill>
                <a:latin typeface="+mj-lt"/>
              </a:rPr>
              <a:t> “Once you have learned the basics of physics, you can begin learning astronomy, which is where the fun begins!”</a:t>
            </a:r>
          </a:p>
          <a:p>
            <a:pPr marL="0" indent="0" algn="l">
              <a:lnSpc>
                <a:spcPct val="100000"/>
              </a:lnSpc>
              <a:spcBef>
                <a:spcPts val="0"/>
              </a:spcBef>
              <a:spcAft>
                <a:spcPts val="1200"/>
              </a:spcAft>
              <a:buNone/>
            </a:pPr>
            <a:endParaRPr lang="en-GB" sz="1800" b="0" i="0" u="none" strike="noStrike" baseline="0" dirty="0">
              <a:solidFill>
                <a:srgbClr val="008080"/>
              </a:solidFill>
              <a:latin typeface="+mj-lt"/>
            </a:endParaRPr>
          </a:p>
          <a:p>
            <a:pPr marL="0" indent="0" algn="l">
              <a:lnSpc>
                <a:spcPct val="100000"/>
              </a:lnSpc>
              <a:spcBef>
                <a:spcPts val="0"/>
              </a:spcBef>
              <a:spcAft>
                <a:spcPts val="1200"/>
              </a:spcAft>
              <a:buNone/>
            </a:pPr>
            <a:r>
              <a:rPr lang="en-GB" sz="1800" b="0" i="0" u="none" strike="noStrike" baseline="0" dirty="0">
                <a:latin typeface="+mj-lt"/>
              </a:rPr>
              <a:t>You will need a degree in a relevant subject for postgraduate study.</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1909" r="31909"/>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6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utdoor, nature, night sky&#10;&#10;Description automatically generated">
            <a:extLst>
              <a:ext uri="{FF2B5EF4-FFF2-40B4-BE49-F238E27FC236}">
                <a16:creationId xmlns:a16="http://schemas.microsoft.com/office/drawing/2014/main" id="{064CD4FA-4340-4E6F-90A6-18658EC2DB0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031" b="621"/>
          <a:stretch/>
        </p:blipFill>
        <p:spPr>
          <a:xfrm>
            <a:off x="1" y="10"/>
            <a:ext cx="9669642" cy="6857990"/>
          </a:xfrm>
          <a:prstGeom prst="rect">
            <a:avLst/>
          </a:prstGeom>
        </p:spPr>
      </p:pic>
      <p:sp>
        <p:nvSpPr>
          <p:cNvPr id="31"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C05AC-CA88-447F-8013-8C3ADB8E87A5}"/>
              </a:ext>
            </a:extLst>
          </p:cNvPr>
          <p:cNvSpPr>
            <a:spLocks noGrp="1"/>
          </p:cNvSpPr>
          <p:nvPr>
            <p:ph type="title"/>
          </p:nvPr>
        </p:nvSpPr>
        <p:spPr>
          <a:xfrm>
            <a:off x="8545359" y="0"/>
            <a:ext cx="3634625" cy="1657350"/>
          </a:xfrm>
        </p:spPr>
        <p:txBody>
          <a:bodyPr vert="horz" lIns="91440" tIns="45720" rIns="91440" bIns="45720" rtlCol="0" anchor="ctr">
            <a:normAutofit/>
          </a:bodyPr>
          <a:lstStyle/>
          <a:p>
            <a:pPr algn="ctr"/>
            <a:r>
              <a:rPr lang="en-US" sz="3600" dirty="0"/>
              <a:t>TALKING POINTS</a:t>
            </a:r>
          </a:p>
        </p:txBody>
      </p:sp>
      <p:sp>
        <p:nvSpPr>
          <p:cNvPr id="3" name="Content Placeholder 2">
            <a:extLst>
              <a:ext uri="{FF2B5EF4-FFF2-40B4-BE49-F238E27FC236}">
                <a16:creationId xmlns:a16="http://schemas.microsoft.com/office/drawing/2014/main" id="{0B965EA1-DC56-46BA-87BB-A3D9D532B934}"/>
              </a:ext>
            </a:extLst>
          </p:cNvPr>
          <p:cNvSpPr>
            <a:spLocks noGrp="1"/>
          </p:cNvSpPr>
          <p:nvPr>
            <p:ph sz="half" idx="1"/>
          </p:nvPr>
        </p:nvSpPr>
        <p:spPr>
          <a:xfrm>
            <a:off x="8545360" y="1323975"/>
            <a:ext cx="3541866" cy="5391150"/>
          </a:xfrm>
          <a:solidFill>
            <a:schemeClr val="bg1">
              <a:lumMod val="95000"/>
            </a:schemeClr>
          </a:solidFill>
        </p:spPr>
        <p:txBody>
          <a:bodyPr vert="horz" lIns="91440" tIns="45720" rIns="91440" bIns="45720" rtlCol="0">
            <a:noAutofit/>
          </a:bodyPr>
          <a:lstStyle/>
          <a:p>
            <a:r>
              <a:rPr lang="en-US" sz="1800" dirty="0">
                <a:solidFill>
                  <a:schemeClr val="bg1">
                    <a:lumMod val="50000"/>
                  </a:schemeClr>
                </a:solidFill>
                <a:latin typeface="+mj-lt"/>
              </a:rPr>
              <a:t>What do you think UVI physics students gain from their time at Etelman that enables them to pursue such diverse career paths?</a:t>
            </a:r>
          </a:p>
          <a:p>
            <a:r>
              <a:rPr lang="en-US" sz="1800" dirty="0">
                <a:solidFill>
                  <a:schemeClr val="accent5"/>
                </a:solidFill>
                <a:latin typeface="+mj-lt"/>
              </a:rPr>
              <a:t>How did Ruel’s experience at Etelman prepare him for his later studies in engineering?</a:t>
            </a:r>
          </a:p>
          <a:p>
            <a:r>
              <a:rPr lang="en-US" sz="1800" dirty="0">
                <a:solidFill>
                  <a:srgbClr val="00B0F0"/>
                </a:solidFill>
                <a:latin typeface="+mj-lt"/>
              </a:rPr>
              <a:t>What question would you like to ask Ruel about his time at Etelman?</a:t>
            </a:r>
          </a:p>
          <a:p>
            <a:r>
              <a:rPr lang="en-US" sz="1800" dirty="0">
                <a:solidFill>
                  <a:srgbClr val="0070C0"/>
                </a:solidFill>
                <a:latin typeface="+mj-lt"/>
              </a:rPr>
              <a:t>Why do you think it is so important to understand mathematics before studying astronomy?</a:t>
            </a:r>
          </a:p>
          <a:p>
            <a:r>
              <a:rPr lang="en-US" sz="1800" dirty="0">
                <a:solidFill>
                  <a:srgbClr val="002060"/>
                </a:solidFill>
                <a:latin typeface="+mj-lt"/>
              </a:rPr>
              <a:t>Is there an observatory or research institution that you could visit to learn more about careers in physics, astrophysics and engineering?</a:t>
            </a:r>
          </a:p>
        </p:txBody>
      </p:sp>
    </p:spTree>
    <p:extLst>
      <p:ext uri="{BB962C8B-B14F-4D97-AF65-F5344CB8AC3E}">
        <p14:creationId xmlns:p14="http://schemas.microsoft.com/office/powerpoint/2010/main" val="83445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9793942" cy="1325563"/>
          </a:xfrm>
        </p:spPr>
        <p:txBody>
          <a:bodyPr vert="horz" lIns="91440" tIns="45720" rIns="91440" bIns="45720" rtlCol="0" anchor="ctr">
            <a:normAutofit/>
          </a:bodyPr>
          <a:lstStyle/>
          <a:p>
            <a:r>
              <a:rPr lang="en-US" sz="3600" dirty="0"/>
              <a:t>HOW DID BRICE BECOME AN ASTROPHYSICIST?</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2006"/>
            <a:ext cx="5464947" cy="4145030"/>
          </a:xfrm>
        </p:spPr>
        <p:txBody>
          <a:bodyPr vert="horz" lIns="91440" tIns="45720" rIns="91440" bIns="45720" rtlCol="0">
            <a:noAutofit/>
          </a:bodyPr>
          <a:lstStyle/>
          <a:p>
            <a:pPr marL="0" indent="0">
              <a:lnSpc>
                <a:spcPct val="100000"/>
              </a:lnSpc>
              <a:buNone/>
            </a:pPr>
            <a:r>
              <a:rPr lang="en-GB" sz="1800" i="0" u="none" strike="noStrike" baseline="0" dirty="0">
                <a:solidFill>
                  <a:srgbClr val="008080"/>
                </a:solidFill>
              </a:rPr>
              <a:t>I have been inspired by my father, and one of his favourite quotes: </a:t>
            </a:r>
            <a:r>
              <a:rPr lang="en-GB" sz="1800" dirty="0">
                <a:solidFill>
                  <a:srgbClr val="008080"/>
                </a:solidFill>
              </a:rPr>
              <a:t>“</a:t>
            </a:r>
            <a:r>
              <a:rPr lang="en-GB" sz="1800" i="0" u="none" strike="noStrike" baseline="0" dirty="0">
                <a:solidFill>
                  <a:srgbClr val="008080"/>
                </a:solidFill>
              </a:rPr>
              <a:t>knowledge is power”. </a:t>
            </a:r>
            <a:r>
              <a:rPr lang="en-GB" sz="1800" b="0" i="0" u="none" strike="noStrike" baseline="0" dirty="0">
                <a:solidFill>
                  <a:srgbClr val="008080"/>
                </a:solidFill>
                <a:latin typeface="+mj-lt"/>
              </a:rPr>
              <a:t>He always encouraged, supported and pushed me to think beyond the limits of any box.</a:t>
            </a:r>
          </a:p>
          <a:p>
            <a:pPr marL="0" indent="0" algn="l">
              <a:lnSpc>
                <a:spcPct val="100000"/>
              </a:lnSpc>
              <a:buNone/>
            </a:pPr>
            <a:r>
              <a:rPr lang="en-GB" sz="1800" i="0" u="none" strike="noStrike" baseline="0" dirty="0">
                <a:solidFill>
                  <a:srgbClr val="008080"/>
                </a:solidFill>
              </a:rPr>
              <a:t>My success boils down to a relentless pursuit of my own metric </a:t>
            </a:r>
            <a:r>
              <a:rPr lang="en-GB" sz="1800" i="0" u="none" strike="noStrike" baseline="0" dirty="0">
                <a:solidFill>
                  <a:srgbClr val="008080"/>
                </a:solidFill>
                <a:latin typeface="+mj-lt"/>
              </a:rPr>
              <a:t>– the measure of success rivals the vastness of your own mentality. </a:t>
            </a:r>
          </a:p>
          <a:p>
            <a:pPr marL="0" indent="0" algn="l">
              <a:lnSpc>
                <a:spcPct val="100000"/>
              </a:lnSpc>
              <a:buNone/>
            </a:pPr>
            <a:r>
              <a:rPr lang="en-GB" sz="1800" i="0" u="none" strike="noStrike" baseline="0" dirty="0">
                <a:solidFill>
                  <a:srgbClr val="008080"/>
                </a:solidFill>
              </a:rPr>
              <a:t>My ‘eureka’ moment happened after graduating undergrad, while I was working as a surf instructor. </a:t>
            </a:r>
            <a:r>
              <a:rPr lang="en-GB" sz="1800" b="0" i="0" u="none" strike="noStrike" baseline="0" dirty="0">
                <a:solidFill>
                  <a:srgbClr val="008080"/>
                </a:solidFill>
                <a:latin typeface="+mj-lt"/>
              </a:rPr>
              <a:t>I realised that my passion and career, whatever they ended up metamorphosing into, would require much more involvement from my brain. So, I made the decision that it might be worth trying my hand at graduate school.</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707" r="1670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60285E-67E4-4A2F-9FB4-C60A46DBD265}"/>
              </a:ext>
            </a:extLst>
          </p:cNvPr>
          <p:cNvSpPr txBox="1"/>
          <p:nvPr/>
        </p:nvSpPr>
        <p:spPr>
          <a:xfrm>
            <a:off x="6977849" y="6492875"/>
            <a:ext cx="5214151" cy="369332"/>
          </a:xfrm>
          <a:prstGeom prst="rect">
            <a:avLst/>
          </a:prstGeom>
          <a:solidFill>
            <a:schemeClr val="bg1">
              <a:lumMod val="95000"/>
              <a:alpha val="69804"/>
            </a:schemeClr>
          </a:solidFill>
        </p:spPr>
        <p:txBody>
          <a:bodyPr wrap="square" rtlCol="0">
            <a:spAutoFit/>
          </a:bodyPr>
          <a:lstStyle/>
          <a:p>
            <a:pPr algn="r"/>
            <a:r>
              <a:rPr lang="en-GB" i="1" dirty="0">
                <a:latin typeface="+mj-lt"/>
              </a:rPr>
              <a:t>Brice with the Virgin Islands Robotic Telescope</a:t>
            </a:r>
          </a:p>
        </p:txBody>
      </p:sp>
    </p:spTree>
    <p:extLst>
      <p:ext uri="{BB962C8B-B14F-4D97-AF65-F5344CB8AC3E}">
        <p14:creationId xmlns:p14="http://schemas.microsoft.com/office/powerpoint/2010/main" val="81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9749119" cy="1325563"/>
          </a:xfrm>
        </p:spPr>
        <p:txBody>
          <a:bodyPr vert="horz" lIns="91440" tIns="45720" rIns="91440" bIns="45720" rtlCol="0" anchor="ctr">
            <a:normAutofit/>
          </a:bodyPr>
          <a:lstStyle/>
          <a:p>
            <a:r>
              <a:rPr lang="en-US" sz="3600" dirty="0"/>
              <a:t>HOW DID BRICE BECOME AN ASTROPHYSICIST?</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2005"/>
            <a:ext cx="5570706" cy="4802187"/>
          </a:xfrm>
        </p:spPr>
        <p:txBody>
          <a:bodyPr vert="horz" lIns="91440" tIns="45720" rIns="91440" bIns="45720" rtlCol="0">
            <a:noAutofit/>
          </a:bodyPr>
          <a:lstStyle/>
          <a:p>
            <a:pPr marL="0" indent="0" algn="l">
              <a:lnSpc>
                <a:spcPct val="100000"/>
              </a:lnSpc>
              <a:buNone/>
            </a:pPr>
            <a:r>
              <a:rPr lang="en-GB" sz="1800" i="0" u="none" strike="noStrike" baseline="0" dirty="0">
                <a:solidFill>
                  <a:srgbClr val="008080"/>
                </a:solidFill>
              </a:rPr>
              <a:t>I love dabbling in science Research &amp; Development (R&amp;D) through my company, </a:t>
            </a:r>
            <a:r>
              <a:rPr lang="en-GB" sz="1800" i="0" u="none" strike="noStrike" baseline="0" dirty="0" err="1">
                <a:solidFill>
                  <a:srgbClr val="008080"/>
                </a:solidFill>
              </a:rPr>
              <a:t>OrangeWave</a:t>
            </a:r>
            <a:r>
              <a:rPr lang="en-GB" sz="1800" dirty="0">
                <a:solidFill>
                  <a:srgbClr val="008080"/>
                </a:solidFill>
              </a:rPr>
              <a:t>.</a:t>
            </a:r>
            <a:r>
              <a:rPr lang="en-GB" sz="1800" i="0" u="none" strike="noStrike" baseline="0" dirty="0">
                <a:solidFill>
                  <a:srgbClr val="008080"/>
                </a:solidFill>
              </a:rPr>
              <a:t> </a:t>
            </a:r>
            <a:r>
              <a:rPr lang="en-GB" sz="1800" b="0" i="0" u="none" strike="noStrike" baseline="0" dirty="0">
                <a:solidFill>
                  <a:srgbClr val="008080"/>
                </a:solidFill>
                <a:latin typeface="+mj-lt"/>
              </a:rPr>
              <a:t>I have been involved in solar atmospheric and plasma physics, robotic telescope control systems, environmental/climate science technology R&amp;D, high-energy astrophysics, software engineering, vertical flight R&amp;D, development of radiation shielding technology, and R&amp;D for an experimental plasma physics/magnetic reconnection system to mimic solar flares.</a:t>
            </a:r>
          </a:p>
          <a:p>
            <a:pPr marL="0" indent="0" algn="l">
              <a:lnSpc>
                <a:spcPct val="100000"/>
              </a:lnSpc>
              <a:buNone/>
            </a:pPr>
            <a:r>
              <a:rPr lang="en-GB" sz="1800" i="0" u="none" strike="noStrike" baseline="0" dirty="0">
                <a:solidFill>
                  <a:srgbClr val="008080"/>
                </a:solidFill>
              </a:rPr>
              <a:t>I am a small-town</a:t>
            </a:r>
            <a:r>
              <a:rPr lang="en-GB" sz="1800" dirty="0">
                <a:solidFill>
                  <a:srgbClr val="008080"/>
                </a:solidFill>
              </a:rPr>
              <a:t> </a:t>
            </a:r>
            <a:r>
              <a:rPr lang="en-GB" sz="1800" i="0" u="none" strike="noStrike" baseline="0" dirty="0">
                <a:solidFill>
                  <a:srgbClr val="008080"/>
                </a:solidFill>
              </a:rPr>
              <a:t>kid, who loves all things to do with the ocean </a:t>
            </a:r>
            <a:r>
              <a:rPr lang="en-GB" sz="1800" b="0" i="0" u="none" strike="noStrike" baseline="0" dirty="0">
                <a:solidFill>
                  <a:srgbClr val="008080"/>
                </a:solidFill>
                <a:latin typeface="+mj-lt"/>
              </a:rPr>
              <a:t>– particularly surfing – and spending time with family and friends, gardening, travelling, trying out new food, and trying (with an emphasis on trying!) to learn Norwegian from my Norwegian wife.</a:t>
            </a:r>
            <a:endParaRPr lang="en-US" sz="1800" dirty="0">
              <a:solidFill>
                <a:srgbClr val="008080"/>
              </a:solidFill>
              <a:latin typeface="+mj-lt"/>
            </a:endParaRP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707" r="1670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8818EC5-B99C-47AC-9096-8F50AF6ED395}"/>
              </a:ext>
            </a:extLst>
          </p:cNvPr>
          <p:cNvSpPr txBox="1"/>
          <p:nvPr/>
        </p:nvSpPr>
        <p:spPr>
          <a:xfrm>
            <a:off x="6977849" y="6492875"/>
            <a:ext cx="5214151" cy="369332"/>
          </a:xfrm>
          <a:prstGeom prst="rect">
            <a:avLst/>
          </a:prstGeom>
          <a:solidFill>
            <a:schemeClr val="bg1">
              <a:lumMod val="95000"/>
              <a:alpha val="69804"/>
            </a:schemeClr>
          </a:solidFill>
        </p:spPr>
        <p:txBody>
          <a:bodyPr wrap="square" rtlCol="0">
            <a:spAutoFit/>
          </a:bodyPr>
          <a:lstStyle/>
          <a:p>
            <a:pPr algn="r"/>
            <a:r>
              <a:rPr lang="en-GB" i="1" dirty="0">
                <a:latin typeface="+mj-lt"/>
              </a:rPr>
              <a:t>Brice surfing in Oceanside California</a:t>
            </a:r>
          </a:p>
        </p:txBody>
      </p:sp>
    </p:spTree>
    <p:extLst>
      <p:ext uri="{BB962C8B-B14F-4D97-AF65-F5344CB8AC3E}">
        <p14:creationId xmlns:p14="http://schemas.microsoft.com/office/powerpoint/2010/main" val="42701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9991166" cy="1325563"/>
          </a:xfrm>
        </p:spPr>
        <p:txBody>
          <a:bodyPr vert="horz" lIns="91440" tIns="45720" rIns="91440" bIns="45720" rtlCol="0" anchor="ctr">
            <a:normAutofit/>
          </a:bodyPr>
          <a:lstStyle/>
          <a:p>
            <a:r>
              <a:rPr lang="en-US" sz="3600" dirty="0"/>
              <a:t>HOW DID DAVID BECOME AN ASTROPHYSICIST?</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767085" y="1435978"/>
            <a:ext cx="5876366" cy="4802187"/>
          </a:xfrm>
        </p:spPr>
        <p:txBody>
          <a:bodyPr vert="horz" lIns="91440" tIns="45720" rIns="91440" bIns="45720" rtlCol="0">
            <a:noAutofit/>
          </a:bodyPr>
          <a:lstStyle/>
          <a:p>
            <a:pPr marL="0" indent="0">
              <a:lnSpc>
                <a:spcPct val="100000"/>
              </a:lnSpc>
              <a:buNone/>
            </a:pPr>
            <a:r>
              <a:rPr lang="en-GB" sz="1800" i="0" u="none" strike="noStrike" baseline="0" dirty="0">
                <a:solidFill>
                  <a:srgbClr val="008080"/>
                </a:solidFill>
              </a:rPr>
              <a:t>Many years ago, I studied astrophysics as an undergraduate at the University of Massachusetts. </a:t>
            </a:r>
            <a:r>
              <a:rPr lang="en-GB" sz="1800" b="0" i="0" u="none" strike="noStrike" baseline="0" dirty="0">
                <a:solidFill>
                  <a:srgbClr val="008080"/>
                </a:solidFill>
                <a:latin typeface="+mj-lt"/>
              </a:rPr>
              <a:t>I did research at a small observatory, similar to Etelman. I trace my passion for the work I do now back to those days. </a:t>
            </a:r>
          </a:p>
          <a:p>
            <a:pPr marL="0" indent="0">
              <a:lnSpc>
                <a:spcPct val="100000"/>
              </a:lnSpc>
              <a:buNone/>
            </a:pPr>
            <a:r>
              <a:rPr lang="en-GB" sz="1800" i="0" u="none" strike="noStrike" baseline="0" dirty="0">
                <a:solidFill>
                  <a:srgbClr val="008080"/>
                </a:solidFill>
              </a:rPr>
              <a:t>After several years in aerospace contracting, I returned to graduate school </a:t>
            </a:r>
            <a:r>
              <a:rPr lang="en-GB" sz="1800" b="0" i="0" u="none" strike="noStrike" baseline="0" dirty="0">
                <a:solidFill>
                  <a:srgbClr val="008080"/>
                </a:solidFill>
                <a:latin typeface="+mj-lt"/>
              </a:rPr>
              <a:t>and then I worked at NASA’s Goddard Space Flight </a:t>
            </a:r>
            <a:r>
              <a:rPr lang="en-GB" sz="1800" b="0" i="0" u="none" strike="noStrike" baseline="0" dirty="0" err="1">
                <a:solidFill>
                  <a:srgbClr val="008080"/>
                </a:solidFill>
                <a:latin typeface="+mj-lt"/>
              </a:rPr>
              <a:t>Center</a:t>
            </a:r>
            <a:r>
              <a:rPr lang="en-GB" sz="1800" b="0" i="0" u="none" strike="noStrike" baseline="0" dirty="0">
                <a:solidFill>
                  <a:srgbClr val="008080"/>
                </a:solidFill>
                <a:latin typeface="+mj-lt"/>
              </a:rPr>
              <a:t>. Later, a relative saw an advertisement for a faculty position at the University of the Virgin Islands and to also take on directorship of a small observatory, not unlike  the one I did research at as an undergraduate! </a:t>
            </a:r>
          </a:p>
          <a:p>
            <a:pPr marL="0" indent="0">
              <a:lnSpc>
                <a:spcPct val="100000"/>
              </a:lnSpc>
              <a:buNone/>
            </a:pPr>
            <a:r>
              <a:rPr lang="en-GB" sz="1800" i="0" u="none" strike="noStrike" baseline="0" dirty="0">
                <a:solidFill>
                  <a:srgbClr val="008080"/>
                </a:solidFill>
              </a:rPr>
              <a:t>It seemed like a tremendous opportunity </a:t>
            </a:r>
            <a:r>
              <a:rPr lang="en-GB" sz="1800" b="0" i="0" u="none" strike="noStrike" baseline="0" dirty="0">
                <a:solidFill>
                  <a:srgbClr val="008080"/>
                </a:solidFill>
                <a:latin typeface="+mj-lt"/>
              </a:rPr>
              <a:t>to build a program that would allow me to do the science that I was passionate about while also giving UVI’s students access to the same kind of hands-on science projects that I had as an undergraduate.</a:t>
            </a:r>
          </a:p>
          <a:p>
            <a:pPr marL="0" indent="0">
              <a:lnSpc>
                <a:spcPct val="100000"/>
              </a:lnSpc>
              <a:buNone/>
            </a:pPr>
            <a:r>
              <a:rPr lang="en-GB" sz="1800" i="0" u="none" strike="noStrike" baseline="0" dirty="0">
                <a:solidFill>
                  <a:srgbClr val="008080"/>
                </a:solidFill>
              </a:rPr>
              <a:t>It was a chance I couldn’t pass up!</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8143" r="8143"/>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4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10080813" cy="1325563"/>
          </a:xfrm>
        </p:spPr>
        <p:txBody>
          <a:bodyPr vert="horz" lIns="91440" tIns="45720" rIns="91440" bIns="45720" rtlCol="0" anchor="ctr">
            <a:normAutofit/>
          </a:bodyPr>
          <a:lstStyle/>
          <a:p>
            <a:r>
              <a:rPr lang="en-US" sz="3600" dirty="0"/>
              <a:t>HOW DID DAVID BECOME AN ASTROPHYSICIST?</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8" y="1550085"/>
            <a:ext cx="5570706" cy="4802187"/>
          </a:xfrm>
        </p:spPr>
        <p:txBody>
          <a:bodyPr vert="horz" lIns="91440" tIns="45720" rIns="91440" bIns="45720" rtlCol="0">
            <a:noAutofit/>
          </a:bodyPr>
          <a:lstStyle/>
          <a:p>
            <a:pPr marL="0" indent="0">
              <a:lnSpc>
                <a:spcPct val="100000"/>
              </a:lnSpc>
              <a:buNone/>
            </a:pPr>
            <a:r>
              <a:rPr lang="en-GB" sz="1800" i="0" u="none" strike="noStrike" baseline="0" dirty="0">
                <a:solidFill>
                  <a:srgbClr val="008080"/>
                </a:solidFill>
              </a:rPr>
              <a:t>I have always been fascinated with the fundamental questions of where the Universe came from, </a:t>
            </a:r>
            <a:r>
              <a:rPr lang="en-GB" sz="1800" b="0" i="0" u="none" strike="noStrike" baseline="0" dirty="0">
                <a:solidFill>
                  <a:srgbClr val="008080"/>
                </a:solidFill>
                <a:latin typeface="+mj-lt"/>
              </a:rPr>
              <a:t>if there is life elsewhere and how life began. These questions can only be approached through science, especially physics and astronomy.</a:t>
            </a:r>
          </a:p>
          <a:p>
            <a:pPr marL="0" indent="0" algn="l">
              <a:lnSpc>
                <a:spcPct val="100000"/>
              </a:lnSpc>
              <a:buNone/>
            </a:pPr>
            <a:r>
              <a:rPr lang="en-GB" sz="1800" i="0" u="none" strike="noStrike" baseline="0" dirty="0">
                <a:solidFill>
                  <a:srgbClr val="008080"/>
                </a:solidFill>
              </a:rPr>
              <a:t>Physics and astronomy are fields that allow you to dive deeply into understanding the Universe around you through math and data. </a:t>
            </a:r>
            <a:r>
              <a:rPr lang="en-GB" sz="1800" b="0" i="0" u="none" strike="noStrike" baseline="0" dirty="0">
                <a:solidFill>
                  <a:srgbClr val="008080"/>
                </a:solidFill>
                <a:latin typeface="+mj-lt"/>
              </a:rPr>
              <a:t>If you do it right, you see connections on all scales. Sharing my appreciation of these connections with students is one of my greatest satisfactions. It is gratifying to hear students express this same sense of wonderment.</a:t>
            </a:r>
          </a:p>
          <a:p>
            <a:pPr marL="0" indent="0" algn="l">
              <a:lnSpc>
                <a:spcPct val="100000"/>
              </a:lnSpc>
              <a:buNone/>
            </a:pPr>
            <a:r>
              <a:rPr lang="en-GB" sz="1800" i="0" u="none" strike="noStrike" baseline="0" dirty="0">
                <a:solidFill>
                  <a:srgbClr val="008080"/>
                </a:solidFill>
              </a:rPr>
              <a:t>Dedication, patience, and commitment to learning always have helped me throughout my career. </a:t>
            </a:r>
            <a:r>
              <a:rPr lang="en-GB" sz="1800" b="0" i="0" u="none" strike="noStrike" baseline="0" dirty="0">
                <a:solidFill>
                  <a:srgbClr val="008080"/>
                </a:solidFill>
                <a:latin typeface="+mj-lt"/>
              </a:rPr>
              <a:t>I believe a scientist is a person who sees every day as a chance to study things around them and to learn.</a:t>
            </a:r>
            <a:endParaRPr lang="en-US" sz="1800" dirty="0">
              <a:solidFill>
                <a:srgbClr val="008080"/>
              </a:solidFill>
              <a:latin typeface="+mj-lt"/>
            </a:endParaRP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2445" r="1244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6647650-A055-4700-B789-225D16F884BB}"/>
              </a:ext>
            </a:extLst>
          </p:cNvPr>
          <p:cNvSpPr txBox="1"/>
          <p:nvPr/>
        </p:nvSpPr>
        <p:spPr>
          <a:xfrm>
            <a:off x="6789653" y="6211669"/>
            <a:ext cx="5402348" cy="646331"/>
          </a:xfrm>
          <a:prstGeom prst="rect">
            <a:avLst/>
          </a:prstGeom>
          <a:solidFill>
            <a:schemeClr val="bg1">
              <a:lumMod val="95000"/>
              <a:alpha val="69804"/>
            </a:schemeClr>
          </a:solidFill>
        </p:spPr>
        <p:txBody>
          <a:bodyPr wrap="square" rtlCol="0">
            <a:spAutoFit/>
          </a:bodyPr>
          <a:lstStyle/>
          <a:p>
            <a:pPr algn="r"/>
            <a:r>
              <a:rPr lang="en-GB" i="1" dirty="0">
                <a:latin typeface="+mj-lt"/>
              </a:rPr>
              <a:t>David with his son off Honeymoon Bay on the island of St. John, a favourite boating and hiking spot</a:t>
            </a:r>
          </a:p>
        </p:txBody>
      </p:sp>
    </p:spTree>
    <p:extLst>
      <p:ext uri="{BB962C8B-B14F-4D97-AF65-F5344CB8AC3E}">
        <p14:creationId xmlns:p14="http://schemas.microsoft.com/office/powerpoint/2010/main" val="20452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77963-C5F7-4815-8475-6D3C366E3749}"/>
              </a:ext>
            </a:extLst>
          </p:cNvPr>
          <p:cNvSpPr>
            <a:spLocks noGrp="1"/>
          </p:cNvSpPr>
          <p:nvPr>
            <p:ph type="title"/>
          </p:nvPr>
        </p:nvSpPr>
        <p:spPr>
          <a:xfrm>
            <a:off x="838198" y="366067"/>
            <a:ext cx="4361331" cy="1325563"/>
          </a:xfrm>
        </p:spPr>
        <p:txBody>
          <a:bodyPr vert="horz" lIns="91440" tIns="45720" rIns="91440" bIns="45720" rtlCol="0" anchor="ctr">
            <a:normAutofit/>
          </a:bodyPr>
          <a:lstStyle/>
          <a:p>
            <a:r>
              <a:rPr lang="en-US" sz="3600" kern="1200" dirty="0">
                <a:solidFill>
                  <a:schemeClr val="tx1"/>
                </a:solidFill>
                <a:latin typeface="+mj-lt"/>
                <a:ea typeface="+mj-ea"/>
                <a:cs typeface="+mj-cs"/>
              </a:rPr>
              <a:t>BRICE AND DAVID’S TOP TIPS</a:t>
            </a:r>
          </a:p>
        </p:txBody>
      </p:sp>
      <p:sp>
        <p:nvSpPr>
          <p:cNvPr id="3" name="Content Placeholder 2">
            <a:extLst>
              <a:ext uri="{FF2B5EF4-FFF2-40B4-BE49-F238E27FC236}">
                <a16:creationId xmlns:a16="http://schemas.microsoft.com/office/drawing/2014/main" id="{0DFAC00E-2A3F-4B35-8125-0705492358FA}"/>
              </a:ext>
            </a:extLst>
          </p:cNvPr>
          <p:cNvSpPr>
            <a:spLocks noGrp="1"/>
          </p:cNvSpPr>
          <p:nvPr>
            <p:ph sz="half" idx="1"/>
          </p:nvPr>
        </p:nvSpPr>
        <p:spPr>
          <a:xfrm>
            <a:off x="838199" y="1942005"/>
            <a:ext cx="5257801" cy="4351338"/>
          </a:xfrm>
        </p:spPr>
        <p:txBody>
          <a:bodyPr vert="horz" lIns="91440" tIns="45720" rIns="91440" bIns="45720" rtlCol="0">
            <a:normAutofit/>
          </a:bodyPr>
          <a:lstStyle/>
          <a:p>
            <a:pPr marL="342900" indent="-342900" algn="l">
              <a:lnSpc>
                <a:spcPct val="100000"/>
              </a:lnSpc>
              <a:buFont typeface="+mj-lt"/>
              <a:buAutoNum type="arabicPeriod"/>
            </a:pPr>
            <a:r>
              <a:rPr lang="en-GB" sz="1800" b="0" i="0" u="none" strike="noStrike" baseline="0" dirty="0">
                <a:solidFill>
                  <a:schemeClr val="accent1">
                    <a:lumMod val="75000"/>
                  </a:schemeClr>
                </a:solidFill>
                <a:latin typeface="+mj-lt"/>
              </a:rPr>
              <a:t>Science is everywhere, and everything, </a:t>
            </a:r>
            <a:r>
              <a:rPr lang="en-GB" sz="1800" b="0" i="0" u="none" strike="noStrike" baseline="0" dirty="0">
                <a:latin typeface="+mj-lt"/>
              </a:rPr>
              <a:t>you just have to know how to listen and find what parts of it set your heart and brain on fire.</a:t>
            </a:r>
          </a:p>
          <a:p>
            <a:pPr marL="342900" indent="-342900" algn="l">
              <a:lnSpc>
                <a:spcPct val="100000"/>
              </a:lnSpc>
              <a:buFont typeface="+mj-lt"/>
              <a:buAutoNum type="arabicPeriod"/>
            </a:pPr>
            <a:r>
              <a:rPr lang="en-GB" sz="1800" b="0" i="0" u="none" strike="noStrike" baseline="0" dirty="0">
                <a:solidFill>
                  <a:schemeClr val="accent1">
                    <a:lumMod val="75000"/>
                  </a:schemeClr>
                </a:solidFill>
                <a:latin typeface="+mj-lt"/>
              </a:rPr>
              <a:t>Never forget where you come from. </a:t>
            </a:r>
            <a:r>
              <a:rPr lang="en-GB" sz="1800" b="0" i="0" u="none" strike="noStrike" baseline="0" dirty="0">
                <a:latin typeface="+mj-lt"/>
              </a:rPr>
              <a:t>Combine that with high levels of </a:t>
            </a:r>
            <a:r>
              <a:rPr lang="en-GB" sz="1800" b="0" i="0" u="none" strike="noStrike" baseline="0" dirty="0">
                <a:solidFill>
                  <a:schemeClr val="accent1">
                    <a:lumMod val="75000"/>
                  </a:schemeClr>
                </a:solidFill>
                <a:latin typeface="+mj-lt"/>
              </a:rPr>
              <a:t>passion</a:t>
            </a:r>
            <a:r>
              <a:rPr lang="en-GB" sz="1800" b="0" i="0" u="none" strike="noStrike" baseline="0" dirty="0">
                <a:latin typeface="+mj-lt"/>
              </a:rPr>
              <a:t> and </a:t>
            </a:r>
            <a:r>
              <a:rPr lang="en-GB" sz="1800" b="0" i="0" u="none" strike="noStrike" baseline="0" dirty="0">
                <a:solidFill>
                  <a:schemeClr val="accent1">
                    <a:lumMod val="75000"/>
                  </a:schemeClr>
                </a:solidFill>
                <a:latin typeface="+mj-lt"/>
              </a:rPr>
              <a:t>dedication</a:t>
            </a:r>
            <a:r>
              <a:rPr lang="en-GB" sz="1800" b="0" i="0" u="none" strike="noStrike" baseline="0" dirty="0">
                <a:latin typeface="+mj-lt"/>
              </a:rPr>
              <a:t> and you will be on the path to success.</a:t>
            </a:r>
          </a:p>
          <a:p>
            <a:pPr marL="342900" indent="-342900" algn="l">
              <a:lnSpc>
                <a:spcPct val="100000"/>
              </a:lnSpc>
              <a:buFont typeface="+mj-lt"/>
              <a:buAutoNum type="arabicPeriod"/>
            </a:pPr>
            <a:r>
              <a:rPr lang="en-GB" sz="1800" b="0" i="0" u="none" strike="noStrike" baseline="0" dirty="0">
                <a:latin typeface="+mj-lt"/>
              </a:rPr>
              <a:t>Do your best to </a:t>
            </a:r>
            <a:r>
              <a:rPr lang="en-GB" sz="1800" b="0" i="0" u="none" strike="noStrike" baseline="0" dirty="0">
                <a:solidFill>
                  <a:schemeClr val="accent1">
                    <a:lumMod val="75000"/>
                  </a:schemeClr>
                </a:solidFill>
                <a:latin typeface="+mj-lt"/>
              </a:rPr>
              <a:t>listen</a:t>
            </a:r>
            <a:r>
              <a:rPr lang="en-GB" sz="1800" b="0" i="0" u="none" strike="noStrike" baseline="0" dirty="0">
                <a:latin typeface="+mj-lt"/>
              </a:rPr>
              <a:t> to what you are being told and exhibit </a:t>
            </a:r>
            <a:r>
              <a:rPr lang="en-GB" sz="1800" b="0" i="0" u="none" strike="noStrike" baseline="0" dirty="0">
                <a:solidFill>
                  <a:schemeClr val="accent1">
                    <a:lumMod val="75000"/>
                  </a:schemeClr>
                </a:solidFill>
                <a:latin typeface="+mj-lt"/>
              </a:rPr>
              <a:t>critical thinking </a:t>
            </a:r>
            <a:r>
              <a:rPr lang="en-GB" sz="1800" b="0" i="0" u="none" strike="noStrike" baseline="0" dirty="0">
                <a:latin typeface="+mj-lt"/>
              </a:rPr>
              <a:t>and </a:t>
            </a:r>
            <a:r>
              <a:rPr lang="en-GB" sz="1800" b="0" i="0" u="none" strike="noStrike" baseline="0" dirty="0">
                <a:solidFill>
                  <a:schemeClr val="accent1">
                    <a:lumMod val="75000"/>
                  </a:schemeClr>
                </a:solidFill>
                <a:latin typeface="+mj-lt"/>
              </a:rPr>
              <a:t>reasoning</a:t>
            </a:r>
            <a:r>
              <a:rPr lang="en-GB" sz="1800" b="0" i="0" u="none" strike="noStrike" baseline="0" dirty="0">
                <a:latin typeface="+mj-lt"/>
              </a:rPr>
              <a:t> skills.</a:t>
            </a:r>
          </a:p>
          <a:p>
            <a:pPr marL="342900" indent="-342900" algn="l">
              <a:lnSpc>
                <a:spcPct val="100000"/>
              </a:lnSpc>
              <a:buFont typeface="+mj-lt"/>
              <a:buAutoNum type="arabicPeriod"/>
            </a:pPr>
            <a:r>
              <a:rPr lang="en-GB" sz="1800" b="0" i="0" u="none" strike="noStrike" baseline="0" dirty="0">
                <a:solidFill>
                  <a:schemeClr val="accent1">
                    <a:lumMod val="75000"/>
                  </a:schemeClr>
                </a:solidFill>
                <a:latin typeface="+mj-lt"/>
              </a:rPr>
              <a:t>Commit</a:t>
            </a:r>
            <a:r>
              <a:rPr lang="en-GB" sz="1800" b="0" i="0" u="none" strike="noStrike" baseline="0" dirty="0">
                <a:latin typeface="+mj-lt"/>
              </a:rPr>
              <a:t> to every step of your journey, whether you know where it will lead or not. Try and enjoy it!</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2F9CABF-9ECF-43B5-BA65-60AE3E8CE3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5464" r="1546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BD33BBC6-C2E3-45E4-8CA1-9F493A28306D}"/>
              </a:ext>
            </a:extLst>
          </p:cNvPr>
          <p:cNvPicPr>
            <a:picLocks noChangeAspect="1"/>
          </p:cNvPicPr>
          <p:nvPr/>
        </p:nvPicPr>
        <p:blipFill>
          <a:blip r:embed="rId3">
            <a:extLst>
              <a:ext uri="{28A0092B-C50C-407E-A947-70E740481C1C}">
                <a14:useLocalDpi xmlns:a14="http://schemas.microsoft.com/office/drawing/2010/main" val="0"/>
              </a:ext>
            </a:extLst>
          </a:blip>
          <a:srcRect l="1098" r="109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5843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utdoor, nature, night sky&#10;&#10;Description automatically generated">
            <a:extLst>
              <a:ext uri="{FF2B5EF4-FFF2-40B4-BE49-F238E27FC236}">
                <a16:creationId xmlns:a16="http://schemas.microsoft.com/office/drawing/2014/main" id="{064CD4FA-4340-4E6F-90A6-18658EC2DB0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031" b="621"/>
          <a:stretch/>
        </p:blipFill>
        <p:spPr>
          <a:xfrm>
            <a:off x="1" y="10"/>
            <a:ext cx="9669642" cy="6857990"/>
          </a:xfrm>
          <a:prstGeom prst="rect">
            <a:avLst/>
          </a:prstGeom>
        </p:spPr>
      </p:pic>
      <p:sp>
        <p:nvSpPr>
          <p:cNvPr id="31"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C05AC-CA88-447F-8013-8C3ADB8E87A5}"/>
              </a:ext>
            </a:extLst>
          </p:cNvPr>
          <p:cNvSpPr>
            <a:spLocks noGrp="1"/>
          </p:cNvSpPr>
          <p:nvPr>
            <p:ph type="title"/>
          </p:nvPr>
        </p:nvSpPr>
        <p:spPr>
          <a:xfrm>
            <a:off x="8366762" y="0"/>
            <a:ext cx="3822189" cy="1899912"/>
          </a:xfrm>
        </p:spPr>
        <p:txBody>
          <a:bodyPr vert="horz" lIns="91440" tIns="45720" rIns="91440" bIns="45720" rtlCol="0" anchor="ctr">
            <a:normAutofit/>
          </a:bodyPr>
          <a:lstStyle/>
          <a:p>
            <a:pPr algn="ctr"/>
            <a:r>
              <a:rPr lang="en-US" sz="3600" dirty="0"/>
              <a:t>TALKING POINTS</a:t>
            </a:r>
          </a:p>
        </p:txBody>
      </p:sp>
      <p:sp>
        <p:nvSpPr>
          <p:cNvPr id="3" name="Content Placeholder 2">
            <a:extLst>
              <a:ext uri="{FF2B5EF4-FFF2-40B4-BE49-F238E27FC236}">
                <a16:creationId xmlns:a16="http://schemas.microsoft.com/office/drawing/2014/main" id="{0B965EA1-DC56-46BA-87BB-A3D9D532B934}"/>
              </a:ext>
            </a:extLst>
          </p:cNvPr>
          <p:cNvSpPr>
            <a:spLocks noGrp="1"/>
          </p:cNvSpPr>
          <p:nvPr>
            <p:ph sz="half" idx="1"/>
          </p:nvPr>
        </p:nvSpPr>
        <p:spPr>
          <a:xfrm>
            <a:off x="8362280" y="1428750"/>
            <a:ext cx="3705896" cy="5067300"/>
          </a:xfrm>
          <a:solidFill>
            <a:schemeClr val="bg1">
              <a:lumMod val="95000"/>
            </a:schemeClr>
          </a:solidFill>
        </p:spPr>
        <p:txBody>
          <a:bodyPr vert="horz" lIns="91440" tIns="45720" rIns="91440" bIns="45720" rtlCol="0">
            <a:noAutofit/>
          </a:bodyPr>
          <a:lstStyle/>
          <a:p>
            <a:r>
              <a:rPr lang="en-US" sz="1800" dirty="0">
                <a:solidFill>
                  <a:schemeClr val="bg1">
                    <a:lumMod val="50000"/>
                  </a:schemeClr>
                </a:solidFill>
                <a:latin typeface="+mj-lt"/>
              </a:rPr>
              <a:t>What do you understand by the quote ‘knowledge is power’? What power does your knowledge give you?</a:t>
            </a:r>
          </a:p>
          <a:p>
            <a:r>
              <a:rPr lang="en-US" sz="1800" dirty="0">
                <a:solidFill>
                  <a:schemeClr val="accent5"/>
                </a:solidFill>
                <a:latin typeface="+mj-lt"/>
              </a:rPr>
              <a:t>How do you think Brice applies his physics knowledge when conducting science Research &amp; Development with his company?</a:t>
            </a:r>
          </a:p>
          <a:p>
            <a:r>
              <a:rPr lang="en-US" sz="1800" dirty="0">
                <a:solidFill>
                  <a:srgbClr val="00B0F0"/>
                </a:solidFill>
                <a:latin typeface="+mj-lt"/>
              </a:rPr>
              <a:t>What influence do you think David’s past has had on his passion for the Etelman Observatory?</a:t>
            </a:r>
          </a:p>
          <a:p>
            <a:r>
              <a:rPr lang="en-US" sz="1800" dirty="0">
                <a:solidFill>
                  <a:srgbClr val="0070C0"/>
                </a:solidFill>
                <a:latin typeface="+mj-lt"/>
              </a:rPr>
              <a:t>How can you ensure you take every day as a chance to learn new things?</a:t>
            </a:r>
          </a:p>
          <a:p>
            <a:r>
              <a:rPr lang="en-US" sz="1800" dirty="0">
                <a:solidFill>
                  <a:srgbClr val="002060"/>
                </a:solidFill>
                <a:latin typeface="+mj-lt"/>
              </a:rPr>
              <a:t>Why do you think it is important to ‘never forget where you come from’?</a:t>
            </a:r>
          </a:p>
        </p:txBody>
      </p:sp>
    </p:spTree>
    <p:extLst>
      <p:ext uri="{BB962C8B-B14F-4D97-AF65-F5344CB8AC3E}">
        <p14:creationId xmlns:p14="http://schemas.microsoft.com/office/powerpoint/2010/main" val="34616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F8CF1B-1102-429A-B68D-1830004CF38F}"/>
              </a:ext>
            </a:extLst>
          </p:cNvPr>
          <p:cNvSpPr>
            <a:spLocks noGrp="1"/>
          </p:cNvSpPr>
          <p:nvPr>
            <p:ph type="title"/>
          </p:nvPr>
        </p:nvSpPr>
        <p:spPr>
          <a:xfrm>
            <a:off x="8796032" y="1417191"/>
            <a:ext cx="3084758" cy="1862859"/>
          </a:xfrm>
        </p:spPr>
        <p:txBody>
          <a:bodyPr vert="horz" lIns="91440" tIns="45720" rIns="91440" bIns="45720" rtlCol="0" anchor="b">
            <a:normAutofit/>
          </a:bodyPr>
          <a:lstStyle/>
          <a:p>
            <a:pPr algn="ctr"/>
            <a:r>
              <a:rPr lang="en-US" sz="2400" kern="1200" dirty="0">
                <a:solidFill>
                  <a:schemeClr val="tx1"/>
                </a:solidFill>
                <a:latin typeface="+mj-lt"/>
                <a:ea typeface="+mj-ea"/>
                <a:cs typeface="+mj-cs"/>
              </a:rPr>
              <a:t>Dig deeper into the </a:t>
            </a:r>
            <a:r>
              <a:rPr lang="en-US" sz="2400" kern="1200" dirty="0">
                <a:solidFill>
                  <a:schemeClr val="tx1"/>
                </a:solidFill>
                <a:latin typeface="+mj-lt"/>
                <a:ea typeface="+mj-ea"/>
                <a:cs typeface="+mj-cs"/>
                <a:hlinkClick r:id="rId2"/>
              </a:rPr>
              <a:t>Etelman Observatory</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Download the     </a:t>
            </a:r>
            <a:r>
              <a:rPr lang="en-US" sz="2400" kern="1200" dirty="0">
                <a:solidFill>
                  <a:schemeClr val="tx1"/>
                </a:solidFill>
                <a:latin typeface="+mj-lt"/>
                <a:ea typeface="+mj-ea"/>
                <a:cs typeface="+mj-cs"/>
                <a:hlinkClick r:id="rId3"/>
              </a:rPr>
              <a:t>activity sheet</a:t>
            </a:r>
            <a:endParaRPr lang="en-US" sz="2400" kern="1200" dirty="0">
              <a:solidFill>
                <a:schemeClr val="tx1"/>
              </a:solidFill>
              <a:latin typeface="+mj-lt"/>
              <a:ea typeface="+mj-ea"/>
              <a:cs typeface="+mj-cs"/>
            </a:endParaRPr>
          </a:p>
        </p:txBody>
      </p:sp>
      <p:grpSp>
        <p:nvGrpSpPr>
          <p:cNvPr id="52" name="Group 16">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54"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a:hlinkClick r:id="rId3"/>
            <a:extLst>
              <a:ext uri="{FF2B5EF4-FFF2-40B4-BE49-F238E27FC236}">
                <a16:creationId xmlns:a16="http://schemas.microsoft.com/office/drawing/2014/main" id="{FA7112C4-AF2C-433F-8EDD-A8D5644FD19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499" b="499"/>
          <a:stretch/>
        </p:blipFill>
        <p:spPr>
          <a:xfrm>
            <a:off x="4655666" y="586958"/>
            <a:ext cx="3919228" cy="5522976"/>
          </a:xfrm>
          <a:prstGeom prst="rect">
            <a:avLst/>
          </a:prstGeom>
        </p:spPr>
      </p:pic>
      <p:pic>
        <p:nvPicPr>
          <p:cNvPr id="6" name="Content Placeholder 5">
            <a:hlinkClick r:id="rId2"/>
            <a:extLst>
              <a:ext uri="{FF2B5EF4-FFF2-40B4-BE49-F238E27FC236}">
                <a16:creationId xmlns:a16="http://schemas.microsoft.com/office/drawing/2014/main" id="{FE7E748D-9FF6-4D4D-86A4-34B5DB52E81E}"/>
              </a:ext>
            </a:extLst>
          </p:cNvPr>
          <p:cNvPicPr>
            <a:picLocks noGrp="1" noChangeAspect="1"/>
          </p:cNvPicPr>
          <p:nvPr>
            <p:ph sz="half" idx="1"/>
          </p:nvPr>
        </p:nvPicPr>
        <p:blipFill rotWithShape="1">
          <a:blip r:embed="rId5"/>
          <a:srcRect r="-3" b="386"/>
          <a:stretch/>
        </p:blipFill>
        <p:spPr>
          <a:xfrm>
            <a:off x="366445" y="586958"/>
            <a:ext cx="3922776" cy="5522976"/>
          </a:xfrm>
          <a:prstGeom prst="rect">
            <a:avLst/>
          </a:prstGeom>
        </p:spPr>
      </p:pic>
      <p:sp>
        <p:nvSpPr>
          <p:cNvPr id="57"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5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77963-C5F7-4815-8475-6D3C366E3749}"/>
              </a:ext>
            </a:extLst>
          </p:cNvPr>
          <p:cNvSpPr>
            <a:spLocks noGrp="1"/>
          </p:cNvSpPr>
          <p:nvPr>
            <p:ph type="title"/>
          </p:nvPr>
        </p:nvSpPr>
        <p:spPr>
          <a:xfrm>
            <a:off x="838199" y="365125"/>
            <a:ext cx="5120561" cy="1325563"/>
          </a:xfrm>
        </p:spPr>
        <p:txBody>
          <a:bodyPr vert="horz" lIns="91440" tIns="45720" rIns="91440" bIns="45720" rtlCol="0" anchor="ctr">
            <a:normAutofit/>
          </a:bodyPr>
          <a:lstStyle/>
          <a:p>
            <a:r>
              <a:rPr lang="en-US" sz="3600" kern="1200" dirty="0">
                <a:solidFill>
                  <a:schemeClr val="tx1"/>
                </a:solidFill>
                <a:latin typeface="+mj-lt"/>
                <a:ea typeface="+mj-ea"/>
                <a:cs typeface="+mj-cs"/>
              </a:rPr>
              <a:t>MEET BRICE AND DAVID</a:t>
            </a:r>
          </a:p>
        </p:txBody>
      </p:sp>
      <p:sp>
        <p:nvSpPr>
          <p:cNvPr id="3" name="Content Placeholder 2">
            <a:extLst>
              <a:ext uri="{FF2B5EF4-FFF2-40B4-BE49-F238E27FC236}">
                <a16:creationId xmlns:a16="http://schemas.microsoft.com/office/drawing/2014/main" id="{0DFAC00E-2A3F-4B35-8125-0705492358FA}"/>
              </a:ext>
            </a:extLst>
          </p:cNvPr>
          <p:cNvSpPr>
            <a:spLocks noGrp="1"/>
          </p:cNvSpPr>
          <p:nvPr>
            <p:ph sz="half" idx="1"/>
          </p:nvPr>
        </p:nvSpPr>
        <p:spPr>
          <a:xfrm>
            <a:off x="838201" y="1942004"/>
            <a:ext cx="4599463" cy="4351338"/>
          </a:xfrm>
        </p:spPr>
        <p:txBody>
          <a:bodyPr vert="horz" lIns="91440" tIns="45720" rIns="91440" bIns="45720" rtlCol="0">
            <a:normAutofit/>
          </a:bodyPr>
          <a:lstStyle/>
          <a:p>
            <a:pPr marL="0" indent="0">
              <a:lnSpc>
                <a:spcPct val="100000"/>
              </a:lnSpc>
              <a:buNone/>
            </a:pPr>
            <a:r>
              <a:rPr lang="en-US" sz="2000" dirty="0">
                <a:latin typeface="+mj-lt"/>
              </a:rPr>
              <a:t>DR BRICE ORANGE and DR DAVID MORRIS are </a:t>
            </a:r>
            <a:r>
              <a:rPr lang="en-US" sz="2000" dirty="0">
                <a:solidFill>
                  <a:schemeClr val="accent1">
                    <a:lumMod val="75000"/>
                  </a:schemeClr>
                </a:solidFill>
                <a:latin typeface="+mj-lt"/>
              </a:rPr>
              <a:t>astrophysicists</a:t>
            </a:r>
            <a:r>
              <a:rPr lang="en-US" sz="2000" dirty="0">
                <a:latin typeface="+mj-lt"/>
              </a:rPr>
              <a:t> at the University of the Virgin Islands (UVI) in the US Virgin Islands. They run the </a:t>
            </a:r>
            <a:r>
              <a:rPr lang="en-US" sz="2000" dirty="0">
                <a:solidFill>
                  <a:schemeClr val="accent1">
                    <a:lumMod val="75000"/>
                  </a:schemeClr>
                </a:solidFill>
                <a:latin typeface="+mj-lt"/>
              </a:rPr>
              <a:t>Etelman Observatory</a:t>
            </a:r>
            <a:r>
              <a:rPr lang="en-US" sz="2000" dirty="0">
                <a:latin typeface="+mj-lt"/>
              </a:rPr>
              <a:t>, home of the </a:t>
            </a:r>
            <a:r>
              <a:rPr lang="en-US" sz="2000" dirty="0">
                <a:solidFill>
                  <a:schemeClr val="accent1">
                    <a:lumMod val="75000"/>
                  </a:schemeClr>
                </a:solidFill>
                <a:latin typeface="+mj-lt"/>
              </a:rPr>
              <a:t>Virgin Islands Robotic Telescope</a:t>
            </a:r>
            <a:r>
              <a:rPr lang="en-US" sz="2000" dirty="0">
                <a:latin typeface="+mj-lt"/>
              </a:rPr>
              <a:t>.</a:t>
            </a:r>
          </a:p>
          <a:p>
            <a:pPr marL="0" indent="0">
              <a:lnSpc>
                <a:spcPct val="100000"/>
              </a:lnSpc>
              <a:buNone/>
            </a:pPr>
            <a:r>
              <a:rPr lang="en-US" sz="2000" dirty="0">
                <a:latin typeface="+mj-lt"/>
              </a:rPr>
              <a:t>Besides conducting </a:t>
            </a:r>
            <a:r>
              <a:rPr lang="en-US" sz="2000" dirty="0">
                <a:solidFill>
                  <a:schemeClr val="accent1">
                    <a:lumMod val="75000"/>
                  </a:schemeClr>
                </a:solidFill>
                <a:latin typeface="+mj-lt"/>
              </a:rPr>
              <a:t>cutting-edge astrophysics research</a:t>
            </a:r>
            <a:r>
              <a:rPr lang="en-US" sz="2000" dirty="0">
                <a:latin typeface="+mj-lt"/>
              </a:rPr>
              <a:t>, Etelman provides key </a:t>
            </a:r>
            <a:r>
              <a:rPr lang="en-US" sz="2000" dirty="0">
                <a:solidFill>
                  <a:schemeClr val="accent1">
                    <a:lumMod val="75000"/>
                  </a:schemeClr>
                </a:solidFill>
                <a:latin typeface="+mj-lt"/>
              </a:rPr>
              <a:t>engineering training components</a:t>
            </a:r>
            <a:r>
              <a:rPr lang="en-US" sz="2000" dirty="0">
                <a:latin typeface="+mj-lt"/>
              </a:rPr>
              <a:t> in UVI’s physics and engineering degree </a:t>
            </a:r>
            <a:r>
              <a:rPr lang="en-GB" sz="2000" dirty="0">
                <a:latin typeface="+mj-lt"/>
              </a:rPr>
              <a:t>programmes</a:t>
            </a:r>
            <a:r>
              <a:rPr lang="en-US" sz="2000" dirty="0">
                <a:latin typeface="+mj-lt"/>
              </a:rPr>
              <a:t>.</a:t>
            </a:r>
          </a:p>
          <a:p>
            <a:pPr marL="0" indent="0">
              <a:lnSpc>
                <a:spcPct val="100000"/>
              </a:lnSpc>
              <a:buNone/>
            </a:pPr>
            <a:r>
              <a:rPr lang="en-US" sz="2000" dirty="0">
                <a:latin typeface="+mj-lt"/>
              </a:rPr>
              <a:t>Brice and David are focused on educating a new generation of students in </a:t>
            </a:r>
            <a:r>
              <a:rPr lang="en-US" sz="2000" dirty="0">
                <a:solidFill>
                  <a:schemeClr val="accent1">
                    <a:lumMod val="75000"/>
                  </a:schemeClr>
                </a:solidFill>
                <a:latin typeface="+mj-lt"/>
              </a:rPr>
              <a:t>physics</a:t>
            </a:r>
            <a:r>
              <a:rPr lang="en-US" sz="2000" dirty="0">
                <a:latin typeface="+mj-lt"/>
              </a:rPr>
              <a:t>, </a:t>
            </a:r>
            <a:r>
              <a:rPr lang="en-US" sz="2000" dirty="0">
                <a:solidFill>
                  <a:schemeClr val="accent1">
                    <a:lumMod val="75000"/>
                  </a:schemeClr>
                </a:solidFill>
                <a:latin typeface="+mj-lt"/>
              </a:rPr>
              <a:t>astronomy</a:t>
            </a:r>
            <a:r>
              <a:rPr lang="en-US" sz="2000" dirty="0">
                <a:latin typeface="+mj-lt"/>
              </a:rPr>
              <a:t> and </a:t>
            </a:r>
            <a:r>
              <a:rPr lang="en-US" sz="2000" dirty="0">
                <a:solidFill>
                  <a:schemeClr val="accent1">
                    <a:lumMod val="75000"/>
                  </a:schemeClr>
                </a:solidFill>
                <a:latin typeface="+mj-lt"/>
              </a:rPr>
              <a:t>engineering</a:t>
            </a:r>
            <a:r>
              <a:rPr lang="en-US" sz="2000" dirty="0">
                <a:latin typeface="+mj-lt"/>
              </a:rPr>
              <a:t>.</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2F9CABF-9ECF-43B5-BA65-60AE3E8CE3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5464" r="1546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BD33BBC6-C2E3-45E4-8CA1-9F493A28306D}"/>
              </a:ext>
            </a:extLst>
          </p:cNvPr>
          <p:cNvPicPr>
            <a:picLocks noChangeAspect="1"/>
          </p:cNvPicPr>
          <p:nvPr/>
        </p:nvPicPr>
        <p:blipFill>
          <a:blip r:embed="rId3">
            <a:extLst>
              <a:ext uri="{28A0092B-C50C-407E-A947-70E740481C1C}">
                <a14:useLocalDpi xmlns:a14="http://schemas.microsoft.com/office/drawing/2010/main" val="0"/>
              </a:ext>
            </a:extLst>
          </a:blip>
          <a:srcRect l="1098" r="109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9" name="TextBox 8">
            <a:extLst>
              <a:ext uri="{FF2B5EF4-FFF2-40B4-BE49-F238E27FC236}">
                <a16:creationId xmlns:a16="http://schemas.microsoft.com/office/drawing/2014/main" id="{C3597400-687D-4101-BC5E-6B8F1AD6554A}"/>
              </a:ext>
            </a:extLst>
          </p:cNvPr>
          <p:cNvSpPr txBox="1"/>
          <p:nvPr/>
        </p:nvSpPr>
        <p:spPr>
          <a:xfrm>
            <a:off x="5696294" y="5735638"/>
            <a:ext cx="2640951" cy="923330"/>
          </a:xfrm>
          <a:prstGeom prst="rect">
            <a:avLst/>
          </a:prstGeom>
          <a:noFill/>
        </p:spPr>
        <p:txBody>
          <a:bodyPr wrap="square" rtlCol="0">
            <a:spAutoFit/>
          </a:bodyPr>
          <a:lstStyle/>
          <a:p>
            <a:r>
              <a:rPr lang="en-GB" i="1" dirty="0">
                <a:latin typeface="+mj-lt"/>
              </a:rPr>
              <a:t>Dr Brice Orange is the Executive Director of the Etelman Observatory</a:t>
            </a:r>
          </a:p>
        </p:txBody>
      </p:sp>
      <p:sp>
        <p:nvSpPr>
          <p:cNvPr id="14" name="TextBox 13">
            <a:extLst>
              <a:ext uri="{FF2B5EF4-FFF2-40B4-BE49-F238E27FC236}">
                <a16:creationId xmlns:a16="http://schemas.microsoft.com/office/drawing/2014/main" id="{FE805CF8-ED1D-4E91-802C-69B027B7CC53}"/>
              </a:ext>
            </a:extLst>
          </p:cNvPr>
          <p:cNvSpPr txBox="1"/>
          <p:nvPr/>
        </p:nvSpPr>
        <p:spPr>
          <a:xfrm>
            <a:off x="9655878" y="236663"/>
            <a:ext cx="2476870" cy="923330"/>
          </a:xfrm>
          <a:prstGeom prst="rect">
            <a:avLst/>
          </a:prstGeom>
          <a:noFill/>
        </p:spPr>
        <p:txBody>
          <a:bodyPr wrap="square" rtlCol="0">
            <a:spAutoFit/>
          </a:bodyPr>
          <a:lstStyle/>
          <a:p>
            <a:r>
              <a:rPr lang="en-GB" i="1" dirty="0">
                <a:latin typeface="+mj-lt"/>
              </a:rPr>
              <a:t>Dr David Morris is the   </a:t>
            </a:r>
          </a:p>
          <a:p>
            <a:r>
              <a:rPr lang="en-GB" i="1" dirty="0">
                <a:latin typeface="+mj-lt"/>
              </a:rPr>
              <a:t> Director of the Etelman </a:t>
            </a:r>
          </a:p>
          <a:p>
            <a:r>
              <a:rPr lang="en-GB" i="1" dirty="0">
                <a:latin typeface="+mj-lt"/>
              </a:rPr>
              <a:t>  Observatory</a:t>
            </a:r>
          </a:p>
        </p:txBody>
      </p:sp>
    </p:spTree>
    <p:extLst>
      <p:ext uri="{BB962C8B-B14F-4D97-AF65-F5344CB8AC3E}">
        <p14:creationId xmlns:p14="http://schemas.microsoft.com/office/powerpoint/2010/main" val="21154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6">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54"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a:extLst>
              <a:ext uri="{FF2B5EF4-FFF2-40B4-BE49-F238E27FC236}">
                <a16:creationId xmlns:a16="http://schemas.microsoft.com/office/drawing/2014/main" id="{FE7E748D-9FF6-4D4D-86A4-34B5DB52E81E}"/>
              </a:ext>
            </a:extLst>
          </p:cNvPr>
          <p:cNvPicPr>
            <a:picLocks noGrp="1" noChangeAspect="1"/>
          </p:cNvPicPr>
          <p:nvPr>
            <p:ph sz="half" idx="1"/>
          </p:nvPr>
        </p:nvPicPr>
        <p:blipFill rotWithShape="1">
          <a:blip r:embed="rId2"/>
          <a:srcRect r="-3" b="386"/>
          <a:stretch/>
        </p:blipFill>
        <p:spPr>
          <a:xfrm>
            <a:off x="366445" y="586958"/>
            <a:ext cx="3922776" cy="5522976"/>
          </a:xfrm>
          <a:prstGeom prst="rect">
            <a:avLst/>
          </a:prstGeom>
        </p:spPr>
      </p:pic>
      <p:sp>
        <p:nvSpPr>
          <p:cNvPr id="57"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Logo, company name&#10;&#10;Description automatically generated">
            <a:extLst>
              <a:ext uri="{FF2B5EF4-FFF2-40B4-BE49-F238E27FC236}">
                <a16:creationId xmlns:a16="http://schemas.microsoft.com/office/drawing/2014/main" id="{74B1E36A-CDB0-4961-AEBE-EB8615B8A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259" y="5421383"/>
            <a:ext cx="2976693" cy="1080000"/>
          </a:xfrm>
          <a:prstGeom prst="rect">
            <a:avLst/>
          </a:prstGeom>
        </p:spPr>
      </p:pic>
      <p:pic>
        <p:nvPicPr>
          <p:cNvPr id="10" name="Picture 9" descr="Diagram, logo&#10;&#10;Description automatically generated">
            <a:extLst>
              <a:ext uri="{FF2B5EF4-FFF2-40B4-BE49-F238E27FC236}">
                <a16:creationId xmlns:a16="http://schemas.microsoft.com/office/drawing/2014/main" id="{2ACC8C2F-1329-4D02-BC2D-8509B9905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966" y="4536384"/>
            <a:ext cx="1068206" cy="1080000"/>
          </a:xfrm>
          <a:prstGeom prst="rect">
            <a:avLst/>
          </a:prstGeom>
        </p:spPr>
      </p:pic>
      <p:pic>
        <p:nvPicPr>
          <p:cNvPr id="12" name="Picture 11" descr="Logo&#10;&#10;Description automatically generated">
            <a:extLst>
              <a:ext uri="{FF2B5EF4-FFF2-40B4-BE49-F238E27FC236}">
                <a16:creationId xmlns:a16="http://schemas.microsoft.com/office/drawing/2014/main" id="{B3555781-904F-44D5-B816-76F758D65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8674" y="4395718"/>
            <a:ext cx="1712811" cy="1361331"/>
          </a:xfrm>
          <a:prstGeom prst="rect">
            <a:avLst/>
          </a:prstGeom>
        </p:spPr>
      </p:pic>
      <p:pic>
        <p:nvPicPr>
          <p:cNvPr id="14" name="Picture 13" descr="Logo&#10;&#10;Description automatically generated">
            <a:extLst>
              <a:ext uri="{FF2B5EF4-FFF2-40B4-BE49-F238E27FC236}">
                <a16:creationId xmlns:a16="http://schemas.microsoft.com/office/drawing/2014/main" id="{87280B52-E511-4DCB-B031-789656076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6966" y="5707206"/>
            <a:ext cx="3181793" cy="62045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B1581297-A5AF-4FD2-9368-85A69B339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3558" y="2624160"/>
            <a:ext cx="2424598" cy="412182"/>
          </a:xfrm>
          <a:prstGeom prst="rect">
            <a:avLst/>
          </a:prstGeom>
        </p:spPr>
      </p:pic>
      <p:pic>
        <p:nvPicPr>
          <p:cNvPr id="18" name="Picture 17" descr="Graphical user interface, application, website&#10;&#10;Description automatically generated">
            <a:extLst>
              <a:ext uri="{FF2B5EF4-FFF2-40B4-BE49-F238E27FC236}">
                <a16:creationId xmlns:a16="http://schemas.microsoft.com/office/drawing/2014/main" id="{B31724B3-AFDB-4B92-BA3B-2923B7073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0605" y="3262463"/>
            <a:ext cx="1377551" cy="108000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4F1EE0A4-E122-416B-9DEA-E76205F352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714" y="3259377"/>
            <a:ext cx="1293007" cy="1080000"/>
          </a:xfrm>
          <a:prstGeom prst="rect">
            <a:avLst/>
          </a:prstGeom>
        </p:spPr>
      </p:pic>
      <p:pic>
        <p:nvPicPr>
          <p:cNvPr id="40" name="Picture 39" descr="Text&#10;&#10;Description automatically generated">
            <a:extLst>
              <a:ext uri="{FF2B5EF4-FFF2-40B4-BE49-F238E27FC236}">
                <a16:creationId xmlns:a16="http://schemas.microsoft.com/office/drawing/2014/main" id="{247E4882-F9A5-499C-B5B7-48A1C03C52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091" y="4453478"/>
            <a:ext cx="1920000" cy="1080000"/>
          </a:xfrm>
          <a:prstGeom prst="rect">
            <a:avLst/>
          </a:prstGeom>
        </p:spPr>
      </p:pic>
      <p:pic>
        <p:nvPicPr>
          <p:cNvPr id="42" name="Picture 41" descr="A picture containing text, transport, wheel&#10;&#10;Description automatically generated">
            <a:extLst>
              <a:ext uri="{FF2B5EF4-FFF2-40B4-BE49-F238E27FC236}">
                <a16:creationId xmlns:a16="http://schemas.microsoft.com/office/drawing/2014/main" id="{CA4071B7-933A-4FF7-BF22-427DE49241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61188" y="490606"/>
            <a:ext cx="1080000" cy="1080000"/>
          </a:xfrm>
          <a:prstGeom prst="rect">
            <a:avLst/>
          </a:prstGeom>
        </p:spPr>
      </p:pic>
      <p:pic>
        <p:nvPicPr>
          <p:cNvPr id="44" name="Picture 43" descr="Diagram, logo&#10;&#10;Description automatically generated with medium confidence">
            <a:extLst>
              <a:ext uri="{FF2B5EF4-FFF2-40B4-BE49-F238E27FC236}">
                <a16:creationId xmlns:a16="http://schemas.microsoft.com/office/drawing/2014/main" id="{0DC2294F-7BC5-4129-B3A4-F2D7F59C7F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8533" y="4453477"/>
            <a:ext cx="1080000" cy="1080000"/>
          </a:xfrm>
          <a:prstGeom prst="rect">
            <a:avLst/>
          </a:prstGeom>
        </p:spPr>
      </p:pic>
      <p:pic>
        <p:nvPicPr>
          <p:cNvPr id="46" name="Picture 45" descr="Logo&#10;&#10;Description automatically generated">
            <a:extLst>
              <a:ext uri="{FF2B5EF4-FFF2-40B4-BE49-F238E27FC236}">
                <a16:creationId xmlns:a16="http://schemas.microsoft.com/office/drawing/2014/main" id="{13138718-4270-4275-8BCF-61F15C6948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8114" y="1739957"/>
            <a:ext cx="2110042" cy="778078"/>
          </a:xfrm>
          <a:prstGeom prst="rect">
            <a:avLst/>
          </a:prstGeom>
        </p:spPr>
      </p:pic>
    </p:spTree>
    <p:extLst>
      <p:ext uri="{BB962C8B-B14F-4D97-AF65-F5344CB8AC3E}">
        <p14:creationId xmlns:p14="http://schemas.microsoft.com/office/powerpoint/2010/main" val="202911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8" y="365125"/>
            <a:ext cx="8834719" cy="1325563"/>
          </a:xfrm>
        </p:spPr>
        <p:txBody>
          <a:bodyPr vert="horz" lIns="91440" tIns="45720" rIns="91440" bIns="45720" rtlCol="0" anchor="ctr">
            <a:normAutofit/>
          </a:bodyPr>
          <a:lstStyle/>
          <a:p>
            <a:r>
              <a:rPr lang="en-US" sz="3600" dirty="0"/>
              <a:t>THE VIRGIN ISLANDS ROBOTIC TELESCOPE</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8646"/>
            <a:ext cx="5132295" cy="4443189"/>
          </a:xfrm>
        </p:spPr>
        <p:txBody>
          <a:bodyPr vert="horz" lIns="91440" tIns="45720" rIns="91440" bIns="45720" rtlCol="0">
            <a:noAutofit/>
          </a:bodyPr>
          <a:lstStyle/>
          <a:p>
            <a:pPr marL="0" indent="0">
              <a:lnSpc>
                <a:spcPct val="100000"/>
              </a:lnSpc>
              <a:buNone/>
            </a:pPr>
            <a:r>
              <a:rPr lang="en-US" sz="1800" dirty="0">
                <a:latin typeface="+mj-lt"/>
              </a:rPr>
              <a:t>The Virgin Islands Robotic Telescope (VIRT) is an </a:t>
            </a:r>
            <a:r>
              <a:rPr lang="en-US" sz="1800" dirty="0">
                <a:solidFill>
                  <a:schemeClr val="accent1">
                    <a:lumMod val="75000"/>
                  </a:schemeClr>
                </a:solidFill>
                <a:latin typeface="+mj-lt"/>
              </a:rPr>
              <a:t>astronomical telescope </a:t>
            </a:r>
            <a:r>
              <a:rPr lang="en-US" sz="1800" dirty="0">
                <a:latin typeface="+mj-lt"/>
              </a:rPr>
              <a:t>whose main science goal is rapid follow-up of rare and short-lived transients known as </a:t>
            </a:r>
            <a:r>
              <a:rPr lang="en-US" sz="1800" dirty="0">
                <a:solidFill>
                  <a:schemeClr val="accent1">
                    <a:lumMod val="75000"/>
                  </a:schemeClr>
                </a:solidFill>
                <a:latin typeface="+mj-lt"/>
              </a:rPr>
              <a:t>gamma-ray bursts</a:t>
            </a:r>
            <a:r>
              <a:rPr lang="en-US" sz="1800" dirty="0">
                <a:latin typeface="+mj-lt"/>
              </a:rPr>
              <a:t>. Gamma-ray bursts are some of </a:t>
            </a:r>
            <a:r>
              <a:rPr lang="en-US" sz="1800" dirty="0">
                <a:solidFill>
                  <a:schemeClr val="accent1">
                    <a:lumMod val="75000"/>
                  </a:schemeClr>
                </a:solidFill>
                <a:latin typeface="+mj-lt"/>
              </a:rPr>
              <a:t>the most powerful explosions in the Universe </a:t>
            </a:r>
            <a:r>
              <a:rPr lang="en-US" sz="1800" dirty="0">
                <a:latin typeface="+mj-lt"/>
              </a:rPr>
              <a:t>and are the only astrophysical event observed, so far, in both </a:t>
            </a:r>
            <a:r>
              <a:rPr lang="en-US" sz="1800" dirty="0">
                <a:solidFill>
                  <a:schemeClr val="accent1">
                    <a:lumMod val="75000"/>
                  </a:schemeClr>
                </a:solidFill>
                <a:latin typeface="+mj-lt"/>
              </a:rPr>
              <a:t>optical light </a:t>
            </a:r>
            <a:r>
              <a:rPr lang="en-US" sz="1800" dirty="0">
                <a:latin typeface="+mj-lt"/>
              </a:rPr>
              <a:t>and </a:t>
            </a:r>
            <a:r>
              <a:rPr lang="en-US" sz="1800" dirty="0">
                <a:solidFill>
                  <a:schemeClr val="accent1">
                    <a:lumMod val="75000"/>
                  </a:schemeClr>
                </a:solidFill>
                <a:latin typeface="+mj-lt"/>
              </a:rPr>
              <a:t>gravitational waves</a:t>
            </a:r>
            <a:r>
              <a:rPr lang="en-US" sz="1800" dirty="0">
                <a:latin typeface="+mj-lt"/>
              </a:rPr>
              <a:t>. </a:t>
            </a:r>
          </a:p>
          <a:p>
            <a:pPr marL="0" indent="0">
              <a:lnSpc>
                <a:spcPct val="100000"/>
              </a:lnSpc>
              <a:buNone/>
            </a:pPr>
            <a:r>
              <a:rPr lang="en-US" sz="1800" dirty="0">
                <a:latin typeface="+mj-lt"/>
              </a:rPr>
              <a:t>The VIRT is available to researchers and students who want to conduct hands-on projects related to </a:t>
            </a:r>
            <a:r>
              <a:rPr lang="en-US" sz="1800" dirty="0">
                <a:solidFill>
                  <a:schemeClr val="accent1">
                    <a:lumMod val="75000"/>
                  </a:schemeClr>
                </a:solidFill>
                <a:latin typeface="+mj-lt"/>
              </a:rPr>
              <a:t>robotic telescope control systems</a:t>
            </a:r>
            <a:r>
              <a:rPr lang="en-US" sz="1800" dirty="0">
                <a:latin typeface="+mj-lt"/>
              </a:rPr>
              <a:t>, </a:t>
            </a:r>
            <a:r>
              <a:rPr lang="en-US" sz="1800" dirty="0">
                <a:solidFill>
                  <a:schemeClr val="accent1">
                    <a:lumMod val="75000"/>
                  </a:schemeClr>
                </a:solidFill>
                <a:latin typeface="+mj-lt"/>
              </a:rPr>
              <a:t>astrophysical observations</a:t>
            </a:r>
            <a:r>
              <a:rPr lang="en-US" sz="1800" dirty="0">
                <a:latin typeface="+mj-lt"/>
              </a:rPr>
              <a:t>, </a:t>
            </a:r>
            <a:r>
              <a:rPr lang="en-US" sz="1800" dirty="0">
                <a:solidFill>
                  <a:schemeClr val="accent1">
                    <a:lumMod val="75000"/>
                  </a:schemeClr>
                </a:solidFill>
                <a:latin typeface="+mj-lt"/>
              </a:rPr>
              <a:t>data processing and management</a:t>
            </a:r>
            <a:r>
              <a:rPr lang="en-US" sz="1800" dirty="0">
                <a:latin typeface="+mj-lt"/>
              </a:rPr>
              <a:t>, and </a:t>
            </a:r>
            <a:r>
              <a:rPr lang="en-US" sz="1800" dirty="0">
                <a:solidFill>
                  <a:schemeClr val="accent1">
                    <a:lumMod val="75000"/>
                  </a:schemeClr>
                </a:solidFill>
                <a:latin typeface="+mj-lt"/>
              </a:rPr>
              <a:t>data analysis</a:t>
            </a:r>
            <a:r>
              <a:rPr lang="en-US" sz="1800" dirty="0">
                <a:latin typeface="+mj-lt"/>
              </a:rPr>
              <a:t>. </a:t>
            </a:r>
          </a:p>
          <a:p>
            <a:pPr marL="0" indent="0">
              <a:lnSpc>
                <a:spcPct val="100000"/>
              </a:lnSpc>
              <a:buNone/>
            </a:pPr>
            <a:r>
              <a:rPr lang="en-US" sz="1800" dirty="0">
                <a:latin typeface="+mj-lt"/>
              </a:rPr>
              <a:t>The observatory has a range of research workstations dedicated to </a:t>
            </a:r>
            <a:r>
              <a:rPr lang="en-US" sz="1800" dirty="0">
                <a:solidFill>
                  <a:schemeClr val="accent1">
                    <a:lumMod val="75000"/>
                  </a:schemeClr>
                </a:solidFill>
                <a:latin typeface="+mj-lt"/>
              </a:rPr>
              <a:t>solar atmospheric physics</a:t>
            </a:r>
            <a:r>
              <a:rPr lang="en-US" sz="1800" dirty="0">
                <a:latin typeface="+mj-lt"/>
              </a:rPr>
              <a:t>, </a:t>
            </a:r>
            <a:r>
              <a:rPr lang="en-US" sz="1800" dirty="0">
                <a:solidFill>
                  <a:schemeClr val="accent1">
                    <a:lumMod val="75000"/>
                  </a:schemeClr>
                </a:solidFill>
                <a:latin typeface="+mj-lt"/>
              </a:rPr>
              <a:t>high-energy astrophysics</a:t>
            </a:r>
            <a:r>
              <a:rPr lang="en-US" sz="1800" dirty="0">
                <a:latin typeface="+mj-lt"/>
              </a:rPr>
              <a:t> and </a:t>
            </a:r>
            <a:r>
              <a:rPr lang="en-US" sz="1800" dirty="0">
                <a:solidFill>
                  <a:schemeClr val="accent1">
                    <a:lumMod val="75000"/>
                  </a:schemeClr>
                </a:solidFill>
                <a:latin typeface="+mj-lt"/>
              </a:rPr>
              <a:t>extreme climate variability studies</a:t>
            </a:r>
            <a:r>
              <a:rPr lang="en-US" sz="1800" dirty="0">
                <a:latin typeface="+mj-lt"/>
              </a:rPr>
              <a:t>. </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707" r="1670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397B1D-5A0C-4343-B962-5CBB5E3FE6FC}"/>
              </a:ext>
            </a:extLst>
          </p:cNvPr>
          <p:cNvSpPr txBox="1"/>
          <p:nvPr/>
        </p:nvSpPr>
        <p:spPr>
          <a:xfrm>
            <a:off x="6853561" y="5934670"/>
            <a:ext cx="5339235" cy="923330"/>
          </a:xfrm>
          <a:prstGeom prst="rect">
            <a:avLst/>
          </a:prstGeom>
          <a:solidFill>
            <a:schemeClr val="bg1">
              <a:lumMod val="95000"/>
              <a:alpha val="69804"/>
            </a:schemeClr>
          </a:solidFill>
        </p:spPr>
        <p:txBody>
          <a:bodyPr wrap="square" rtlCol="0">
            <a:spAutoFit/>
          </a:bodyPr>
          <a:lstStyle/>
          <a:p>
            <a:pPr algn="r"/>
            <a:r>
              <a:rPr lang="en-GB" i="1" dirty="0">
                <a:latin typeface="+mj-lt"/>
              </a:rPr>
              <a:t>Brice lectures UVI undergraduate physics students on the roof of the Etelman Observatory about equipment used to study the solar eclipse in August 2017</a:t>
            </a:r>
          </a:p>
        </p:txBody>
      </p:sp>
    </p:spTree>
    <p:extLst>
      <p:ext uri="{BB962C8B-B14F-4D97-AF65-F5344CB8AC3E}">
        <p14:creationId xmlns:p14="http://schemas.microsoft.com/office/powerpoint/2010/main" val="19600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6227177" cy="1325563"/>
          </a:xfrm>
        </p:spPr>
        <p:txBody>
          <a:bodyPr vert="horz" lIns="91440" tIns="45720" rIns="91440" bIns="45720" rtlCol="0" anchor="ctr">
            <a:normAutofit/>
          </a:bodyPr>
          <a:lstStyle/>
          <a:p>
            <a:r>
              <a:rPr lang="en-US" sz="3600" dirty="0"/>
              <a:t>THE ETELMAN OBSERVATORY</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53768"/>
            <a:ext cx="5132295" cy="4802187"/>
          </a:xfrm>
        </p:spPr>
        <p:txBody>
          <a:bodyPr vert="horz" lIns="91440" tIns="45720" rIns="91440" bIns="45720" rtlCol="0">
            <a:noAutofit/>
          </a:bodyPr>
          <a:lstStyle/>
          <a:p>
            <a:pPr marL="0" indent="0" algn="l">
              <a:lnSpc>
                <a:spcPct val="100000"/>
              </a:lnSpc>
              <a:buNone/>
            </a:pPr>
            <a:r>
              <a:rPr lang="en-GB" sz="1800" b="0" i="0" u="none" strike="noStrike" baseline="0" dirty="0">
                <a:latin typeface="+mj-lt"/>
              </a:rPr>
              <a:t>The Etelman team of dedicated staff, student researchers and volunteers shares a common vision of maximising the potential of the research initiatives to </a:t>
            </a:r>
            <a:r>
              <a:rPr lang="en-GB" sz="1800" b="0" i="0" u="none" strike="noStrike" baseline="0" dirty="0">
                <a:solidFill>
                  <a:schemeClr val="accent1">
                    <a:lumMod val="75000"/>
                  </a:schemeClr>
                </a:solidFill>
                <a:latin typeface="+mj-lt"/>
              </a:rPr>
              <a:t>inspire the next generation of STEM scientists</a:t>
            </a:r>
            <a:r>
              <a:rPr lang="en-GB" sz="1800" b="0" i="0" u="none" strike="noStrike" baseline="0" dirty="0">
                <a:latin typeface="+mj-lt"/>
              </a:rPr>
              <a:t>.</a:t>
            </a:r>
          </a:p>
          <a:p>
            <a:pPr marL="0" indent="0" algn="l">
              <a:lnSpc>
                <a:spcPct val="100000"/>
              </a:lnSpc>
              <a:buNone/>
            </a:pPr>
            <a:r>
              <a:rPr lang="en-GB" sz="1800" b="0" i="0" u="none" strike="noStrike" baseline="0" dirty="0">
                <a:latin typeface="+mj-lt"/>
              </a:rPr>
              <a:t>Indeed, the UVI has seen a dramatic increase in enrolment in </a:t>
            </a:r>
            <a:r>
              <a:rPr lang="en-GB" sz="1800" b="0" i="0" u="none" strike="noStrike" baseline="0" dirty="0">
                <a:solidFill>
                  <a:schemeClr val="accent1">
                    <a:lumMod val="75000"/>
                  </a:schemeClr>
                </a:solidFill>
                <a:latin typeface="+mj-lt"/>
              </a:rPr>
              <a:t>physics</a:t>
            </a:r>
            <a:r>
              <a:rPr lang="en-GB" sz="1800" b="0" i="0" u="none" strike="noStrike" baseline="0" dirty="0">
                <a:latin typeface="+mj-lt"/>
              </a:rPr>
              <a:t> and </a:t>
            </a:r>
            <a:r>
              <a:rPr lang="en-GB" sz="1800" b="0" i="0" u="none" strike="noStrike" baseline="0" dirty="0">
                <a:solidFill>
                  <a:schemeClr val="accent1">
                    <a:lumMod val="75000"/>
                  </a:schemeClr>
                </a:solidFill>
                <a:latin typeface="+mj-lt"/>
              </a:rPr>
              <a:t>maths</a:t>
            </a:r>
            <a:r>
              <a:rPr lang="en-GB" sz="1800" b="0" i="0" u="none" strike="noStrike" baseline="0" dirty="0">
                <a:latin typeface="+mj-lt"/>
              </a:rPr>
              <a:t> courses in recent years, which serves as testament to their efforts.</a:t>
            </a:r>
          </a:p>
          <a:p>
            <a:pPr marL="0" indent="0" algn="l">
              <a:lnSpc>
                <a:spcPct val="100000"/>
              </a:lnSpc>
              <a:buNone/>
            </a:pPr>
            <a:r>
              <a:rPr lang="en-GB" sz="1800" b="0" i="0" u="none" strike="noStrike" baseline="0" dirty="0">
                <a:solidFill>
                  <a:srgbClr val="008080"/>
                </a:solidFill>
                <a:latin typeface="+mj-lt"/>
              </a:rPr>
              <a:t>“The observatory serves as a teaching facility where we hold astrophysics lab courses,” </a:t>
            </a:r>
            <a:r>
              <a:rPr lang="en-GB" sz="1800" b="0" i="0" u="none" strike="noStrike" baseline="0" dirty="0">
                <a:latin typeface="+mj-lt"/>
              </a:rPr>
              <a:t>explains David. </a:t>
            </a:r>
            <a:r>
              <a:rPr lang="en-GB" sz="1800" b="0" i="0" u="none" strike="noStrike" baseline="0" dirty="0">
                <a:solidFill>
                  <a:srgbClr val="008080"/>
                </a:solidFill>
                <a:latin typeface="+mj-lt"/>
              </a:rPr>
              <a:t>“It is a tremendous education and outreach venue. We hold monthly outreach events that introduce students to astrophysics. These allow UVI faculty to interact with K-12 students and their parents, making them aware of opportunities to pursue physics and other STEM careers at UVI</a:t>
            </a:r>
            <a:r>
              <a:rPr lang="en-GB" sz="1800" dirty="0">
                <a:solidFill>
                  <a:srgbClr val="008080"/>
                </a:solidFill>
                <a:latin typeface="+mj-lt"/>
              </a:rPr>
              <a:t>.</a:t>
            </a:r>
            <a:r>
              <a:rPr lang="en-GB" sz="1800" b="0" i="0" u="none" strike="noStrike" baseline="0" dirty="0">
                <a:solidFill>
                  <a:srgbClr val="008080"/>
                </a:solidFill>
                <a:latin typeface="+mj-lt"/>
              </a:rPr>
              <a:t>”</a:t>
            </a:r>
            <a:endParaRPr lang="en-US" sz="1800" dirty="0">
              <a:latin typeface="+mj-lt"/>
            </a:endParaRP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470" r="6470"/>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397B1D-5A0C-4343-B962-5CBB5E3FE6FC}"/>
              </a:ext>
            </a:extLst>
          </p:cNvPr>
          <p:cNvSpPr txBox="1"/>
          <p:nvPr/>
        </p:nvSpPr>
        <p:spPr>
          <a:xfrm>
            <a:off x="6643451" y="6211669"/>
            <a:ext cx="5548549" cy="646331"/>
          </a:xfrm>
          <a:prstGeom prst="rect">
            <a:avLst/>
          </a:prstGeom>
          <a:solidFill>
            <a:schemeClr val="bg1">
              <a:lumMod val="95000"/>
              <a:alpha val="69804"/>
            </a:schemeClr>
          </a:solidFill>
        </p:spPr>
        <p:txBody>
          <a:bodyPr wrap="square" rtlCol="0">
            <a:spAutoFit/>
          </a:bodyPr>
          <a:lstStyle/>
          <a:p>
            <a:pPr algn="r"/>
            <a:r>
              <a:rPr lang="en-GB" i="1" dirty="0" err="1">
                <a:latin typeface="+mj-lt"/>
              </a:rPr>
              <a:t>Etelman</a:t>
            </a:r>
            <a:r>
              <a:rPr lang="en-GB" i="1" dirty="0">
                <a:latin typeface="+mj-lt"/>
              </a:rPr>
              <a:t> Observatory staff and UVI summer undergraduate research interns</a:t>
            </a:r>
          </a:p>
        </p:txBody>
      </p:sp>
    </p:spTree>
    <p:extLst>
      <p:ext uri="{BB962C8B-B14F-4D97-AF65-F5344CB8AC3E}">
        <p14:creationId xmlns:p14="http://schemas.microsoft.com/office/powerpoint/2010/main" val="153746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8574742" cy="1325563"/>
          </a:xfrm>
        </p:spPr>
        <p:txBody>
          <a:bodyPr vert="horz" lIns="91440" tIns="45720" rIns="91440" bIns="45720" rtlCol="0" anchor="ctr">
            <a:normAutofit/>
          </a:bodyPr>
          <a:lstStyle/>
          <a:p>
            <a:r>
              <a:rPr lang="en-US" sz="3600" dirty="0"/>
              <a:t>DIVERSITY IN PHYSICS AND ENGINEERING</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57611"/>
            <a:ext cx="5805252" cy="4802187"/>
          </a:xfrm>
        </p:spPr>
        <p:txBody>
          <a:bodyPr vert="horz" lIns="91440" tIns="45720" rIns="91440" bIns="45720" rtlCol="0">
            <a:noAutofit/>
          </a:bodyPr>
          <a:lstStyle/>
          <a:p>
            <a:pPr marL="0" indent="0" algn="l">
              <a:lnSpc>
                <a:spcPct val="100000"/>
              </a:lnSpc>
              <a:buNone/>
            </a:pPr>
            <a:r>
              <a:rPr lang="en-GB" sz="1800" b="0" i="0" u="none" strike="noStrike" baseline="0" dirty="0">
                <a:latin typeface="+mj-lt"/>
              </a:rPr>
              <a:t>UVI is a </a:t>
            </a:r>
            <a:r>
              <a:rPr lang="en-GB" sz="1800" b="0" i="0" u="none" strike="noStrike" baseline="0" dirty="0">
                <a:solidFill>
                  <a:schemeClr val="accent1">
                    <a:lumMod val="75000"/>
                  </a:schemeClr>
                </a:solidFill>
                <a:latin typeface="+mj-lt"/>
              </a:rPr>
              <a:t>Historically Black College/University </a:t>
            </a:r>
            <a:r>
              <a:rPr lang="en-GB" sz="1800" b="0" i="0" u="none" strike="noStrike" baseline="0" dirty="0">
                <a:latin typeface="+mj-lt"/>
              </a:rPr>
              <a:t>(HBCU), and its student population is predominantly of demographic groups who have been </a:t>
            </a:r>
            <a:r>
              <a:rPr lang="en-GB" sz="1800" b="0" i="0" u="none" strike="noStrike" baseline="0" dirty="0">
                <a:solidFill>
                  <a:schemeClr val="accent1">
                    <a:lumMod val="75000"/>
                  </a:schemeClr>
                </a:solidFill>
                <a:latin typeface="+mj-lt"/>
              </a:rPr>
              <a:t>historically under-represented in STEM fields</a:t>
            </a:r>
            <a:r>
              <a:rPr lang="en-GB" sz="1800" b="0" i="0" u="none" strike="noStrike" baseline="0" dirty="0">
                <a:latin typeface="+mj-lt"/>
              </a:rPr>
              <a:t>. </a:t>
            </a:r>
          </a:p>
          <a:p>
            <a:pPr marL="0" indent="0" algn="l">
              <a:lnSpc>
                <a:spcPct val="100000"/>
              </a:lnSpc>
              <a:buNone/>
            </a:pPr>
            <a:r>
              <a:rPr lang="en-GB" sz="1800" dirty="0">
                <a:latin typeface="+mj-lt"/>
              </a:rPr>
              <a:t>The percentage of </a:t>
            </a:r>
            <a:r>
              <a:rPr lang="en-GB" sz="1800" dirty="0">
                <a:solidFill>
                  <a:schemeClr val="accent1">
                    <a:lumMod val="75000"/>
                  </a:schemeClr>
                </a:solidFill>
                <a:latin typeface="+mj-lt"/>
              </a:rPr>
              <a:t>women</a:t>
            </a:r>
            <a:r>
              <a:rPr lang="en-GB" sz="1800" dirty="0">
                <a:latin typeface="+mj-lt"/>
              </a:rPr>
              <a:t> and </a:t>
            </a:r>
            <a:r>
              <a:rPr lang="en-GB" sz="1800" dirty="0">
                <a:solidFill>
                  <a:schemeClr val="accent1">
                    <a:lumMod val="75000"/>
                  </a:schemeClr>
                </a:solidFill>
                <a:latin typeface="+mj-lt"/>
              </a:rPr>
              <a:t>African American </a:t>
            </a:r>
            <a:r>
              <a:rPr lang="en-GB" sz="1800" dirty="0">
                <a:latin typeface="+mj-lt"/>
              </a:rPr>
              <a:t>students graduating from UVI’s physics programme is well above the national averages for diversity in physics graduates. </a:t>
            </a:r>
            <a:endParaRPr lang="en-GB" sz="1800" b="0" i="0" u="none" strike="noStrike" baseline="0" dirty="0">
              <a:latin typeface="+mj-lt"/>
            </a:endParaRPr>
          </a:p>
          <a:p>
            <a:pPr marL="0" indent="0" algn="l">
              <a:lnSpc>
                <a:spcPct val="100000"/>
              </a:lnSpc>
              <a:buNone/>
            </a:pPr>
            <a:r>
              <a:rPr lang="en-GB" sz="1800" dirty="0">
                <a:latin typeface="+mj-lt"/>
              </a:rPr>
              <a:t>Etelman works to support young people in their studies and hires young researchers at the start of their career. </a:t>
            </a:r>
          </a:p>
          <a:p>
            <a:pPr marL="0" indent="0" algn="l">
              <a:lnSpc>
                <a:spcPct val="100000"/>
              </a:lnSpc>
              <a:buNone/>
            </a:pPr>
            <a:r>
              <a:rPr lang="en-GB" sz="1800" b="0" i="0" u="none" strike="noStrike" baseline="0" dirty="0">
                <a:solidFill>
                  <a:srgbClr val="008080"/>
                </a:solidFill>
                <a:latin typeface="+mj-lt"/>
              </a:rPr>
              <a:t>“We actively work to mentor undergraduate student researchers and encourage them in their pursuit of other internship opportunities, such as with NASA and the US Department of Agriculture,” </a:t>
            </a:r>
            <a:r>
              <a:rPr lang="en-GB" sz="1800" b="0" i="0" u="none" strike="noStrike" baseline="0" dirty="0">
                <a:latin typeface="+mj-lt"/>
              </a:rPr>
              <a:t>says Brice. </a:t>
            </a:r>
            <a:r>
              <a:rPr lang="en-GB" sz="1800" b="0" i="0" u="none" strike="noStrike" baseline="0" dirty="0">
                <a:solidFill>
                  <a:srgbClr val="008080"/>
                </a:solidFill>
                <a:latin typeface="+mj-lt"/>
              </a:rPr>
              <a:t>“We also support high school students in various observatory research initiatives to engage and inspire them to pursue a degree and career in STEM.”</a:t>
            </a:r>
            <a:endParaRPr lang="en-US" sz="1800" dirty="0">
              <a:solidFill>
                <a:srgbClr val="008080"/>
              </a:solidFill>
              <a:latin typeface="+mj-lt"/>
            </a:endParaRP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1834" r="21834"/>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397B1D-5A0C-4343-B962-5CBB5E3FE6FC}"/>
              </a:ext>
            </a:extLst>
          </p:cNvPr>
          <p:cNvSpPr txBox="1"/>
          <p:nvPr/>
        </p:nvSpPr>
        <p:spPr>
          <a:xfrm>
            <a:off x="6977849" y="6211669"/>
            <a:ext cx="5214151" cy="646331"/>
          </a:xfrm>
          <a:prstGeom prst="rect">
            <a:avLst/>
          </a:prstGeom>
          <a:solidFill>
            <a:schemeClr val="bg1">
              <a:lumMod val="95000"/>
              <a:alpha val="69804"/>
            </a:schemeClr>
          </a:solidFill>
        </p:spPr>
        <p:txBody>
          <a:bodyPr wrap="square" rtlCol="0">
            <a:spAutoFit/>
          </a:bodyPr>
          <a:lstStyle/>
          <a:p>
            <a:pPr algn="r"/>
            <a:r>
              <a:rPr lang="en-GB" i="1" dirty="0">
                <a:latin typeface="+mj-lt"/>
              </a:rPr>
              <a:t>The first class of UVI physics students graduating </a:t>
            </a:r>
          </a:p>
          <a:p>
            <a:pPr algn="r"/>
            <a:r>
              <a:rPr lang="en-GB" i="1" dirty="0">
                <a:latin typeface="+mj-lt"/>
              </a:rPr>
              <a:t>with a Bachelor of Science degree, 2019</a:t>
            </a:r>
          </a:p>
        </p:txBody>
      </p:sp>
    </p:spTree>
    <p:extLst>
      <p:ext uri="{BB962C8B-B14F-4D97-AF65-F5344CB8AC3E}">
        <p14:creationId xmlns:p14="http://schemas.microsoft.com/office/powerpoint/2010/main" val="265209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6227177" cy="1325563"/>
          </a:xfrm>
        </p:spPr>
        <p:txBody>
          <a:bodyPr vert="horz" lIns="91440" tIns="45720" rIns="91440" bIns="45720" rtlCol="0" anchor="ctr">
            <a:normAutofit/>
          </a:bodyPr>
          <a:lstStyle/>
          <a:p>
            <a:r>
              <a:rPr lang="en-US" sz="3600" dirty="0"/>
              <a:t>VISIONS FOR THE FUTURE</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8646"/>
            <a:ext cx="5706036" cy="4802187"/>
          </a:xfrm>
        </p:spPr>
        <p:txBody>
          <a:bodyPr vert="horz" lIns="91440" tIns="45720" rIns="91440" bIns="45720" rtlCol="0">
            <a:noAutofit/>
          </a:bodyPr>
          <a:lstStyle/>
          <a:p>
            <a:pPr marL="0" indent="0">
              <a:lnSpc>
                <a:spcPct val="100000"/>
              </a:lnSpc>
              <a:buNone/>
            </a:pPr>
            <a:r>
              <a:rPr lang="en-GB" sz="1800" b="0" i="0" u="none" strike="noStrike" baseline="0" dirty="0">
                <a:latin typeface="+mj-lt"/>
              </a:rPr>
              <a:t>Brice envisions an increase of scientific production in the observatory’s key research areas, as well as further diversification of the research activities available to students. </a:t>
            </a:r>
          </a:p>
          <a:p>
            <a:pPr marL="0" indent="0">
              <a:lnSpc>
                <a:spcPct val="100000"/>
              </a:lnSpc>
              <a:buNone/>
            </a:pPr>
            <a:r>
              <a:rPr lang="en-GB" sz="1800" b="0" i="0" u="none" strike="noStrike" baseline="0" dirty="0">
                <a:solidFill>
                  <a:srgbClr val="008080"/>
                </a:solidFill>
                <a:latin typeface="+mj-lt"/>
              </a:rPr>
              <a:t>“We are working to open up to tourism and </a:t>
            </a:r>
            <a:r>
              <a:rPr lang="en-GB" sz="1800" b="0" i="0" u="none" strike="noStrike" baseline="0" dirty="0" err="1">
                <a:solidFill>
                  <a:srgbClr val="008080"/>
                </a:solidFill>
                <a:latin typeface="+mj-lt"/>
              </a:rPr>
              <a:t>astrotourism</a:t>
            </a:r>
            <a:r>
              <a:rPr lang="en-GB" sz="1800" b="0" i="0" u="none" strike="noStrike" baseline="0" dirty="0">
                <a:solidFill>
                  <a:srgbClr val="008080"/>
                </a:solidFill>
                <a:latin typeface="+mj-lt"/>
              </a:rPr>
              <a:t> activities,” </a:t>
            </a:r>
            <a:r>
              <a:rPr lang="en-GB" sz="1800" b="0" i="0" u="none" strike="noStrike" baseline="0" dirty="0">
                <a:latin typeface="+mj-lt"/>
              </a:rPr>
              <a:t>he says. </a:t>
            </a:r>
            <a:r>
              <a:rPr lang="en-GB" sz="1800" b="0" i="0" u="none" strike="noStrike" baseline="0" dirty="0">
                <a:solidFill>
                  <a:srgbClr val="008080"/>
                </a:solidFill>
                <a:latin typeface="+mj-lt"/>
              </a:rPr>
              <a:t>“We want to pave the way for more scientists, undergraduate researchers, community members and visitors to experience all Etelman has to offer.”</a:t>
            </a:r>
          </a:p>
          <a:p>
            <a:pPr marL="0" indent="0">
              <a:lnSpc>
                <a:spcPct val="100000"/>
              </a:lnSpc>
              <a:buNone/>
            </a:pPr>
            <a:r>
              <a:rPr lang="en-GB" sz="1800" b="0" i="0" u="none" strike="noStrike" baseline="0" dirty="0">
                <a:latin typeface="+mj-lt"/>
              </a:rPr>
              <a:t>David believes that the success of the facility reflects the </a:t>
            </a:r>
            <a:r>
              <a:rPr lang="en-GB" sz="1800" b="0" i="0" u="none" strike="noStrike" baseline="0" dirty="0">
                <a:solidFill>
                  <a:schemeClr val="accent1">
                    <a:lumMod val="75000"/>
                  </a:schemeClr>
                </a:solidFill>
                <a:latin typeface="+mj-lt"/>
              </a:rPr>
              <a:t>ambition</a:t>
            </a:r>
            <a:r>
              <a:rPr lang="en-GB" sz="1800" b="0" i="0" u="none" strike="noStrike" baseline="0" dirty="0">
                <a:latin typeface="+mj-lt"/>
              </a:rPr>
              <a:t> and </a:t>
            </a:r>
            <a:r>
              <a:rPr lang="en-GB" sz="1800" b="0" i="0" u="none" strike="noStrike" baseline="0" dirty="0">
                <a:solidFill>
                  <a:schemeClr val="accent1">
                    <a:lumMod val="75000"/>
                  </a:schemeClr>
                </a:solidFill>
                <a:latin typeface="+mj-lt"/>
              </a:rPr>
              <a:t>talent </a:t>
            </a:r>
            <a:r>
              <a:rPr lang="en-GB" sz="1800" b="0" i="0" u="none" strike="noStrike" baseline="0" dirty="0">
                <a:latin typeface="+mj-lt"/>
              </a:rPr>
              <a:t>of the territory, which shows no signs of stopping. </a:t>
            </a:r>
          </a:p>
          <a:p>
            <a:pPr marL="0" indent="0">
              <a:lnSpc>
                <a:spcPct val="100000"/>
              </a:lnSpc>
              <a:buNone/>
            </a:pPr>
            <a:r>
              <a:rPr lang="en-GB" sz="1800" b="0" i="0" u="none" strike="noStrike" baseline="0" dirty="0">
                <a:solidFill>
                  <a:srgbClr val="008080"/>
                </a:solidFill>
                <a:latin typeface="+mj-lt"/>
              </a:rPr>
              <a:t>“The observatory has grown in prominence in the research community due to the commitment of faculty and students at UVI to pursue physics and astrophysics research,” </a:t>
            </a:r>
            <a:r>
              <a:rPr lang="en-GB" sz="1800" b="0" i="0" u="none" strike="noStrike" baseline="0" dirty="0">
                <a:latin typeface="+mj-lt"/>
              </a:rPr>
              <a:t>he says. </a:t>
            </a: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2951" r="1295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4D4B8D9-4D06-4565-B457-5AAE2C8EB85B}"/>
              </a:ext>
            </a:extLst>
          </p:cNvPr>
          <p:cNvSpPr txBox="1"/>
          <p:nvPr/>
        </p:nvSpPr>
        <p:spPr>
          <a:xfrm>
            <a:off x="6871316" y="6211669"/>
            <a:ext cx="5320683" cy="646331"/>
          </a:xfrm>
          <a:prstGeom prst="rect">
            <a:avLst/>
          </a:prstGeom>
          <a:solidFill>
            <a:schemeClr val="bg1">
              <a:lumMod val="95000"/>
              <a:alpha val="69804"/>
            </a:schemeClr>
          </a:solidFill>
        </p:spPr>
        <p:txBody>
          <a:bodyPr wrap="square" rtlCol="0">
            <a:spAutoFit/>
          </a:bodyPr>
          <a:lstStyle/>
          <a:p>
            <a:pPr algn="r"/>
            <a:r>
              <a:rPr lang="en-GB" i="1" dirty="0">
                <a:latin typeface="+mj-lt"/>
              </a:rPr>
              <a:t>Brice lecturing to a group of Etelman </a:t>
            </a:r>
          </a:p>
          <a:p>
            <a:pPr algn="r"/>
            <a:r>
              <a:rPr lang="en-GB" i="1" dirty="0">
                <a:latin typeface="+mj-lt"/>
              </a:rPr>
              <a:t>Observatory cruise ship visitors</a:t>
            </a:r>
          </a:p>
        </p:txBody>
      </p:sp>
    </p:spTree>
    <p:extLst>
      <p:ext uri="{BB962C8B-B14F-4D97-AF65-F5344CB8AC3E}">
        <p14:creationId xmlns:p14="http://schemas.microsoft.com/office/powerpoint/2010/main" val="1977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utdoor, nature, night sky&#10;&#10;Description automatically generated">
            <a:extLst>
              <a:ext uri="{FF2B5EF4-FFF2-40B4-BE49-F238E27FC236}">
                <a16:creationId xmlns:a16="http://schemas.microsoft.com/office/drawing/2014/main" id="{064CD4FA-4340-4E6F-90A6-18658EC2DB0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031" b="621"/>
          <a:stretch/>
        </p:blipFill>
        <p:spPr>
          <a:xfrm>
            <a:off x="1" y="10"/>
            <a:ext cx="9669642" cy="6857990"/>
          </a:xfrm>
          <a:prstGeom prst="rect">
            <a:avLst/>
          </a:prstGeom>
        </p:spPr>
      </p:pic>
      <p:sp>
        <p:nvSpPr>
          <p:cNvPr id="31"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C05AC-CA88-447F-8013-8C3ADB8E87A5}"/>
              </a:ext>
            </a:extLst>
          </p:cNvPr>
          <p:cNvSpPr>
            <a:spLocks noGrp="1"/>
          </p:cNvSpPr>
          <p:nvPr>
            <p:ph type="title"/>
          </p:nvPr>
        </p:nvSpPr>
        <p:spPr>
          <a:xfrm>
            <a:off x="8366762" y="0"/>
            <a:ext cx="3822189" cy="1899912"/>
          </a:xfrm>
        </p:spPr>
        <p:txBody>
          <a:bodyPr vert="horz" lIns="91440" tIns="45720" rIns="91440" bIns="45720" rtlCol="0" anchor="ctr">
            <a:normAutofit/>
          </a:bodyPr>
          <a:lstStyle/>
          <a:p>
            <a:pPr algn="ctr"/>
            <a:r>
              <a:rPr lang="en-US" sz="3600" dirty="0"/>
              <a:t>TALKING POINTS</a:t>
            </a:r>
          </a:p>
        </p:txBody>
      </p:sp>
      <p:sp>
        <p:nvSpPr>
          <p:cNvPr id="3" name="Content Placeholder 2">
            <a:extLst>
              <a:ext uri="{FF2B5EF4-FFF2-40B4-BE49-F238E27FC236}">
                <a16:creationId xmlns:a16="http://schemas.microsoft.com/office/drawing/2014/main" id="{0B965EA1-DC56-46BA-87BB-A3D9D532B934}"/>
              </a:ext>
            </a:extLst>
          </p:cNvPr>
          <p:cNvSpPr>
            <a:spLocks noGrp="1"/>
          </p:cNvSpPr>
          <p:nvPr>
            <p:ph sz="half" idx="1"/>
          </p:nvPr>
        </p:nvSpPr>
        <p:spPr>
          <a:xfrm>
            <a:off x="8534781" y="1604637"/>
            <a:ext cx="3486150" cy="4577088"/>
          </a:xfrm>
          <a:solidFill>
            <a:schemeClr val="bg1">
              <a:lumMod val="95000"/>
            </a:schemeClr>
          </a:solidFill>
        </p:spPr>
        <p:txBody>
          <a:bodyPr vert="horz" lIns="91440" tIns="45720" rIns="91440" bIns="45720" rtlCol="0">
            <a:noAutofit/>
          </a:bodyPr>
          <a:lstStyle/>
          <a:p>
            <a:r>
              <a:rPr lang="en-US" sz="1800" dirty="0">
                <a:solidFill>
                  <a:schemeClr val="bg1">
                    <a:lumMod val="50000"/>
                  </a:schemeClr>
                </a:solidFill>
                <a:latin typeface="+mj-lt"/>
              </a:rPr>
              <a:t>Why are gamma ray bursts of interest to astrophysicists?</a:t>
            </a:r>
          </a:p>
          <a:p>
            <a:r>
              <a:rPr lang="en-US" sz="1800" dirty="0">
                <a:solidFill>
                  <a:schemeClr val="accent5"/>
                </a:solidFill>
                <a:latin typeface="+mj-lt"/>
              </a:rPr>
              <a:t>How do you think UVI students benefit from having access to the Etelman Observatory during their studies?</a:t>
            </a:r>
          </a:p>
          <a:p>
            <a:r>
              <a:rPr lang="en-US" sz="1800" dirty="0">
                <a:solidFill>
                  <a:srgbClr val="00B0F0"/>
                </a:solidFill>
                <a:latin typeface="+mj-lt"/>
              </a:rPr>
              <a:t>How do you think the US Virgin Islands benefit from having the Etelman Observatory in the territory?</a:t>
            </a:r>
          </a:p>
          <a:p>
            <a:r>
              <a:rPr lang="en-US" sz="1800" dirty="0">
                <a:solidFill>
                  <a:srgbClr val="0070C0"/>
                </a:solidFill>
                <a:latin typeface="+mj-lt"/>
              </a:rPr>
              <a:t>Why do you think some demographic groups have been under-represented in STEM fields?</a:t>
            </a:r>
          </a:p>
          <a:p>
            <a:r>
              <a:rPr lang="en-US" sz="1800" dirty="0">
                <a:solidFill>
                  <a:srgbClr val="002060"/>
                </a:solidFill>
                <a:latin typeface="+mj-lt"/>
              </a:rPr>
              <a:t>How is the Etelman Observatory helping to address this issue?</a:t>
            </a:r>
          </a:p>
        </p:txBody>
      </p:sp>
    </p:spTree>
    <p:extLst>
      <p:ext uri="{BB962C8B-B14F-4D97-AF65-F5344CB8AC3E}">
        <p14:creationId xmlns:p14="http://schemas.microsoft.com/office/powerpoint/2010/main" val="26767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199" y="365125"/>
            <a:ext cx="8542469" cy="1325563"/>
          </a:xfrm>
        </p:spPr>
        <p:txBody>
          <a:bodyPr vert="horz" lIns="91440" tIns="45720" rIns="91440" bIns="45720" rtlCol="0" anchor="ctr">
            <a:normAutofit/>
          </a:bodyPr>
          <a:lstStyle/>
          <a:p>
            <a:r>
              <a:rPr lang="en-US" sz="3600" dirty="0"/>
              <a:t>OPPORTUNITIES PROVIDED BY ETELMAN</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8" y="1942005"/>
            <a:ext cx="5783096" cy="4802187"/>
          </a:xfrm>
        </p:spPr>
        <p:txBody>
          <a:bodyPr vert="horz" lIns="91440" tIns="45720" rIns="91440" bIns="45720" rtlCol="0">
            <a:noAutofit/>
          </a:bodyPr>
          <a:lstStyle/>
          <a:p>
            <a:pPr marL="0" indent="0">
              <a:lnSpc>
                <a:spcPct val="100000"/>
              </a:lnSpc>
              <a:buNone/>
            </a:pPr>
            <a:r>
              <a:rPr lang="en-GB" sz="1800" b="0" i="0" u="none" strike="noStrike" baseline="0" dirty="0">
                <a:solidFill>
                  <a:srgbClr val="008080"/>
                </a:solidFill>
                <a:latin typeface="+mj-lt"/>
              </a:rPr>
              <a:t>“The physics programme at UVI continues to grow each year,” </a:t>
            </a:r>
            <a:r>
              <a:rPr lang="en-GB" sz="1800" b="0" i="0" u="none" strike="noStrike" baseline="0" dirty="0">
                <a:latin typeface="+mj-lt"/>
              </a:rPr>
              <a:t>says David. </a:t>
            </a:r>
            <a:r>
              <a:rPr lang="en-GB" sz="1800" b="0" i="0" u="none" strike="noStrike" baseline="0" dirty="0">
                <a:solidFill>
                  <a:srgbClr val="008080"/>
                </a:solidFill>
                <a:latin typeface="+mj-lt"/>
              </a:rPr>
              <a:t>“UVI is one of the </a:t>
            </a:r>
            <a:r>
              <a:rPr lang="en-GB" sz="1800" b="0" i="0" u="none" strike="noStrike" baseline="0" dirty="0">
                <a:solidFill>
                  <a:schemeClr val="accent1">
                    <a:lumMod val="75000"/>
                  </a:schemeClr>
                </a:solidFill>
                <a:latin typeface="+mj-lt"/>
              </a:rPr>
              <a:t>nation’s leading HBCUs in producing physics graduates</a:t>
            </a:r>
            <a:r>
              <a:rPr lang="en-GB" sz="1800" b="0" i="0" u="none" strike="noStrike" baseline="0" dirty="0">
                <a:solidFill>
                  <a:srgbClr val="008080"/>
                </a:solidFill>
                <a:latin typeface="+mj-lt"/>
              </a:rPr>
              <a:t>. We look forward to introducing more degree students to the excitement of astrophysics research and the potential for future careers in a </a:t>
            </a:r>
            <a:r>
              <a:rPr lang="en-GB" sz="1800" b="0" i="0" u="none" strike="noStrike" baseline="0" dirty="0">
                <a:solidFill>
                  <a:schemeClr val="accent1">
                    <a:lumMod val="75000"/>
                  </a:schemeClr>
                </a:solidFill>
                <a:latin typeface="+mj-lt"/>
              </a:rPr>
              <a:t>wide range of STEM fields</a:t>
            </a:r>
            <a:r>
              <a:rPr lang="en-GB" sz="1800" b="0" i="0" u="none" strike="noStrike" baseline="0" dirty="0">
                <a:solidFill>
                  <a:srgbClr val="008080"/>
                </a:solidFill>
                <a:latin typeface="+mj-lt"/>
              </a:rPr>
              <a:t>.” </a:t>
            </a:r>
          </a:p>
          <a:p>
            <a:pPr marL="0" indent="0">
              <a:lnSpc>
                <a:spcPct val="100000"/>
              </a:lnSpc>
              <a:buNone/>
            </a:pPr>
            <a:r>
              <a:rPr lang="en-GB" sz="1800" dirty="0">
                <a:solidFill>
                  <a:srgbClr val="008080"/>
                </a:solidFill>
                <a:latin typeface="+mj-lt"/>
              </a:rPr>
              <a:t>“</a:t>
            </a:r>
            <a:r>
              <a:rPr lang="en-GB" sz="1800" b="0" i="0" u="none" strike="noStrike" baseline="0" dirty="0">
                <a:solidFill>
                  <a:srgbClr val="008080"/>
                </a:solidFill>
                <a:latin typeface="+mj-lt"/>
              </a:rPr>
              <a:t>The multidisciplinary nature of the work we do at Etelman provides great training for students to begin their career path toward many different specialty areas,” </a:t>
            </a:r>
            <a:r>
              <a:rPr lang="en-GB" sz="1800" b="0" i="0" u="none" strike="noStrike" baseline="0" dirty="0">
                <a:latin typeface="+mj-lt"/>
              </a:rPr>
              <a:t>he explains. </a:t>
            </a:r>
          </a:p>
          <a:p>
            <a:pPr marL="0" indent="0">
              <a:lnSpc>
                <a:spcPct val="100000"/>
              </a:lnSpc>
              <a:buNone/>
            </a:pPr>
            <a:r>
              <a:rPr lang="en-GB" sz="1800" b="0" i="0" u="none" strike="noStrike" baseline="0" dirty="0">
                <a:solidFill>
                  <a:srgbClr val="008080"/>
                </a:solidFill>
                <a:latin typeface="+mj-lt"/>
              </a:rPr>
              <a:t>“Our physics graduates are pursuing careers in fields including </a:t>
            </a:r>
            <a:r>
              <a:rPr lang="en-GB" sz="1800" b="0" i="0" u="none" strike="noStrike" baseline="0" dirty="0">
                <a:solidFill>
                  <a:schemeClr val="accent1">
                    <a:lumMod val="75000"/>
                  </a:schemeClr>
                </a:solidFill>
                <a:latin typeface="+mj-lt"/>
              </a:rPr>
              <a:t>astrochemistry</a:t>
            </a:r>
            <a:r>
              <a:rPr lang="en-GB" sz="1800" b="0" i="0" u="none" strike="noStrike" baseline="0" dirty="0">
                <a:solidFill>
                  <a:srgbClr val="008080"/>
                </a:solidFill>
                <a:latin typeface="+mj-lt"/>
              </a:rPr>
              <a:t>, </a:t>
            </a:r>
            <a:r>
              <a:rPr lang="en-GB" sz="1800" b="0" i="0" u="none" strike="noStrike" baseline="0" dirty="0">
                <a:solidFill>
                  <a:schemeClr val="accent1">
                    <a:lumMod val="75000"/>
                  </a:schemeClr>
                </a:solidFill>
                <a:latin typeface="+mj-lt"/>
              </a:rPr>
              <a:t>renewable energy</a:t>
            </a:r>
            <a:r>
              <a:rPr lang="en-GB" sz="1800" b="0" i="0" u="none" strike="noStrike" baseline="0" dirty="0">
                <a:solidFill>
                  <a:srgbClr val="008080"/>
                </a:solidFill>
                <a:latin typeface="+mj-lt"/>
              </a:rPr>
              <a:t>, </a:t>
            </a:r>
            <a:r>
              <a:rPr lang="en-GB" sz="1800" b="0" i="0" u="none" strike="noStrike" baseline="0" dirty="0">
                <a:solidFill>
                  <a:schemeClr val="accent1">
                    <a:lumMod val="75000"/>
                  </a:schemeClr>
                </a:solidFill>
                <a:latin typeface="+mj-lt"/>
              </a:rPr>
              <a:t>medicine</a:t>
            </a:r>
            <a:r>
              <a:rPr lang="en-GB" sz="1800" b="0" i="0" u="none" strike="noStrike" baseline="0" dirty="0">
                <a:solidFill>
                  <a:srgbClr val="008080"/>
                </a:solidFill>
                <a:latin typeface="+mj-lt"/>
              </a:rPr>
              <a:t>, </a:t>
            </a:r>
            <a:r>
              <a:rPr lang="en-GB" sz="1800" b="0" i="0" u="none" strike="noStrike" baseline="0" dirty="0">
                <a:solidFill>
                  <a:schemeClr val="accent1">
                    <a:lumMod val="75000"/>
                  </a:schemeClr>
                </a:solidFill>
                <a:latin typeface="+mj-lt"/>
              </a:rPr>
              <a:t>aerospace engineering</a:t>
            </a:r>
            <a:r>
              <a:rPr lang="en-GB" sz="1800" b="0" i="0" u="none" strike="noStrike" baseline="0" dirty="0">
                <a:solidFill>
                  <a:srgbClr val="008080"/>
                </a:solidFill>
                <a:latin typeface="+mj-lt"/>
              </a:rPr>
              <a:t>, </a:t>
            </a:r>
            <a:r>
              <a:rPr lang="en-GB" sz="1800" b="0" i="0" u="none" strike="noStrike" baseline="0" dirty="0">
                <a:solidFill>
                  <a:schemeClr val="accent1">
                    <a:lumMod val="75000"/>
                  </a:schemeClr>
                </a:solidFill>
                <a:latin typeface="+mj-lt"/>
              </a:rPr>
              <a:t>computational biology </a:t>
            </a:r>
            <a:r>
              <a:rPr lang="en-GB" sz="1800" b="0" i="0" u="none" strike="noStrike" baseline="0" dirty="0">
                <a:solidFill>
                  <a:srgbClr val="008080"/>
                </a:solidFill>
                <a:latin typeface="+mj-lt"/>
              </a:rPr>
              <a:t>and </a:t>
            </a:r>
            <a:r>
              <a:rPr lang="en-GB" sz="1800" b="0" i="0" u="none" strike="noStrike" baseline="0" dirty="0">
                <a:solidFill>
                  <a:schemeClr val="accent1">
                    <a:lumMod val="75000"/>
                  </a:schemeClr>
                </a:solidFill>
                <a:latin typeface="+mj-lt"/>
              </a:rPr>
              <a:t>investment banking</a:t>
            </a:r>
            <a:r>
              <a:rPr lang="en-GB" sz="1800" b="0" i="0" u="none" strike="noStrike" baseline="0" dirty="0">
                <a:solidFill>
                  <a:srgbClr val="008080"/>
                </a:solidFill>
                <a:latin typeface="+mj-lt"/>
              </a:rPr>
              <a:t>. The Etelman Observatory has been a launching point for a remarkably diverse group of career paths, and we look forward to continuing that in the future.”</a:t>
            </a:r>
            <a:endParaRPr lang="en-US" sz="1800" dirty="0">
              <a:solidFill>
                <a:srgbClr val="008080"/>
              </a:solidFill>
              <a:latin typeface="+mj-lt"/>
            </a:endParaRPr>
          </a:p>
          <a:p>
            <a:pPr marL="0" indent="0" algn="l">
              <a:lnSpc>
                <a:spcPct val="100000"/>
              </a:lnSpc>
              <a:buNone/>
            </a:pPr>
            <a:endParaRPr lang="en-GB" sz="1800" b="0" i="0" u="none" strike="noStrike" baseline="0" dirty="0">
              <a:latin typeface="+mj-lt"/>
            </a:endParaRPr>
          </a:p>
        </p:txBody>
      </p:sp>
      <p:pic>
        <p:nvPicPr>
          <p:cNvPr id="6" name="Content Placeholder 5">
            <a:extLst>
              <a:ext uri="{FF2B5EF4-FFF2-40B4-BE49-F238E27FC236}">
                <a16:creationId xmlns:a16="http://schemas.microsoft.com/office/drawing/2014/main" id="{F1C2BAC5-B66F-462A-9692-0F9B5305C0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2440" r="12440"/>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52A047-C2B6-4AA3-B472-ED39E79CC4B2}"/>
              </a:ext>
            </a:extLst>
          </p:cNvPr>
          <p:cNvSpPr txBox="1"/>
          <p:nvPr/>
        </p:nvSpPr>
        <p:spPr>
          <a:xfrm>
            <a:off x="6621294" y="5657671"/>
            <a:ext cx="5570706" cy="1200329"/>
          </a:xfrm>
          <a:prstGeom prst="rect">
            <a:avLst/>
          </a:prstGeom>
          <a:solidFill>
            <a:schemeClr val="bg1">
              <a:lumMod val="95000"/>
              <a:alpha val="69804"/>
            </a:schemeClr>
          </a:solidFill>
        </p:spPr>
        <p:txBody>
          <a:bodyPr wrap="square" rtlCol="0">
            <a:spAutoFit/>
          </a:bodyPr>
          <a:lstStyle/>
          <a:p>
            <a:pPr algn="r"/>
            <a:r>
              <a:rPr lang="en-GB" i="1" dirty="0">
                <a:latin typeface="+mj-lt"/>
              </a:rPr>
              <a:t>L-R: Ruel Mitchel, Ulric Baptiste Jr., Dr Brice Orange, Patrick </a:t>
            </a:r>
            <a:r>
              <a:rPr lang="en-GB" i="1" dirty="0" err="1">
                <a:latin typeface="+mj-lt"/>
              </a:rPr>
              <a:t>Champey</a:t>
            </a:r>
            <a:r>
              <a:rPr lang="en-GB" i="1" dirty="0">
                <a:latin typeface="+mj-lt"/>
              </a:rPr>
              <a:t>, taken after Ruel and Ulric completed </a:t>
            </a:r>
          </a:p>
          <a:p>
            <a:pPr algn="r"/>
            <a:r>
              <a:rPr lang="en-GB" i="1" dirty="0">
                <a:latin typeface="+mj-lt"/>
              </a:rPr>
              <a:t>a summer research position at NASA’s Marshall </a:t>
            </a:r>
          </a:p>
          <a:p>
            <a:pPr algn="r"/>
            <a:r>
              <a:rPr lang="en-GB" i="1" dirty="0">
                <a:latin typeface="+mj-lt"/>
              </a:rPr>
              <a:t>Space Flight Centre</a:t>
            </a:r>
          </a:p>
        </p:txBody>
      </p:sp>
    </p:spTree>
    <p:extLst>
      <p:ext uri="{BB962C8B-B14F-4D97-AF65-F5344CB8AC3E}">
        <p14:creationId xmlns:p14="http://schemas.microsoft.com/office/powerpoint/2010/main" val="78430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DC5F689-5A5A-4CC8-86CF-8363C5421406}"/>
              </a:ext>
            </a:extLst>
          </p:cNvPr>
          <p:cNvSpPr>
            <a:spLocks noGrp="1"/>
          </p:cNvSpPr>
          <p:nvPr>
            <p:ph type="title"/>
          </p:nvPr>
        </p:nvSpPr>
        <p:spPr>
          <a:xfrm>
            <a:off x="838200" y="365125"/>
            <a:ext cx="8565776" cy="1325563"/>
          </a:xfrm>
        </p:spPr>
        <p:txBody>
          <a:bodyPr vert="horz" lIns="91440" tIns="45720" rIns="91440" bIns="45720" rtlCol="0" anchor="ctr">
            <a:normAutofit/>
          </a:bodyPr>
          <a:lstStyle/>
          <a:p>
            <a:r>
              <a:rPr lang="en-US" sz="3600" dirty="0"/>
              <a:t>AN ETELMAN STUDENT: RUEL MITCHEL</a:t>
            </a:r>
          </a:p>
        </p:txBody>
      </p:sp>
      <p:sp>
        <p:nvSpPr>
          <p:cNvPr id="3" name="Content Placeholder 2">
            <a:extLst>
              <a:ext uri="{FF2B5EF4-FFF2-40B4-BE49-F238E27FC236}">
                <a16:creationId xmlns:a16="http://schemas.microsoft.com/office/drawing/2014/main" id="{EC1E9AD7-523F-49AE-924E-DBC24D5D0D74}"/>
              </a:ext>
            </a:extLst>
          </p:cNvPr>
          <p:cNvSpPr>
            <a:spLocks noGrp="1"/>
          </p:cNvSpPr>
          <p:nvPr>
            <p:ph sz="half" idx="1"/>
          </p:nvPr>
        </p:nvSpPr>
        <p:spPr>
          <a:xfrm>
            <a:off x="838199" y="1942005"/>
            <a:ext cx="6057648" cy="4605337"/>
          </a:xfrm>
        </p:spPr>
        <p:txBody>
          <a:bodyPr vert="horz" lIns="91440" tIns="45720" rIns="91440" bIns="45720" rtlCol="0">
            <a:noAutofit/>
          </a:bodyPr>
          <a:lstStyle/>
          <a:p>
            <a:pPr marL="0" indent="0">
              <a:lnSpc>
                <a:spcPct val="100000"/>
              </a:lnSpc>
              <a:spcBef>
                <a:spcPts val="0"/>
              </a:spcBef>
              <a:spcAft>
                <a:spcPts val="600"/>
              </a:spcAft>
              <a:buNone/>
            </a:pPr>
            <a:r>
              <a:rPr lang="en-US" sz="1800" i="0" u="none" strike="noStrike" baseline="0" dirty="0"/>
              <a:t>WHAT LED YOU TO THE ETELMAN OBSERVATORY?</a:t>
            </a:r>
          </a:p>
          <a:p>
            <a:pPr marL="0" indent="0">
              <a:lnSpc>
                <a:spcPct val="100000"/>
              </a:lnSpc>
              <a:spcBef>
                <a:spcPts val="0"/>
              </a:spcBef>
              <a:buNone/>
            </a:pPr>
            <a:r>
              <a:rPr lang="en-US" sz="1800" b="0" i="0" u="none" strike="noStrike" baseline="0" dirty="0">
                <a:latin typeface="+mj-lt"/>
              </a:rPr>
              <a:t>While studying at UVI, I had the opportunity to work on solar astrophysics during a summer research experience. I saw it as </a:t>
            </a:r>
            <a:r>
              <a:rPr lang="en-US" sz="1800" b="0" i="0" u="none" strike="noStrike" baseline="0" dirty="0">
                <a:solidFill>
                  <a:schemeClr val="accent1">
                    <a:lumMod val="75000"/>
                  </a:schemeClr>
                </a:solidFill>
                <a:latin typeface="+mj-lt"/>
              </a:rPr>
              <a:t>an opportunity to grow as a young scientist</a:t>
            </a:r>
            <a:r>
              <a:rPr lang="en-US" sz="1800" b="0" i="0" u="none" strike="noStrike" baseline="0" dirty="0">
                <a:latin typeface="+mj-lt"/>
              </a:rPr>
              <a:t>, as well as </a:t>
            </a:r>
            <a:r>
              <a:rPr lang="en-US" sz="1800" b="0" i="0" u="none" strike="noStrike" baseline="0" dirty="0">
                <a:solidFill>
                  <a:schemeClr val="accent1">
                    <a:lumMod val="75000"/>
                  </a:schemeClr>
                </a:solidFill>
                <a:latin typeface="+mj-lt"/>
              </a:rPr>
              <a:t>begin my journey into a scientific discipline</a:t>
            </a:r>
            <a:r>
              <a:rPr lang="en-US" sz="1800" b="0" i="0" u="none" strike="noStrike" baseline="0" dirty="0">
                <a:latin typeface="+mj-lt"/>
              </a:rPr>
              <a:t>.</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spcAft>
                <a:spcPts val="600"/>
              </a:spcAft>
              <a:buNone/>
            </a:pPr>
            <a:r>
              <a:rPr lang="en-US" sz="1800" i="0" u="none" strike="noStrike" baseline="0" dirty="0"/>
              <a:t>WHAT DID YOU GAIN FROM YOUR TIME AT THE ETELMAN   OBSERVATORY?</a:t>
            </a:r>
          </a:p>
          <a:p>
            <a:pPr marL="0" indent="0">
              <a:lnSpc>
                <a:spcPct val="100000"/>
              </a:lnSpc>
              <a:spcBef>
                <a:spcPts val="0"/>
              </a:spcBef>
              <a:buNone/>
            </a:pPr>
            <a:r>
              <a:rPr lang="en-US" sz="1800" b="0" i="0" u="none" strike="noStrike" baseline="0" dirty="0">
                <a:latin typeface="+mj-lt"/>
              </a:rPr>
              <a:t>I truly grew as a young scientist and engineer; I’m </a:t>
            </a:r>
            <a:r>
              <a:rPr lang="en-US" sz="1800" b="0" i="0" u="none" strike="noStrike" baseline="0" dirty="0">
                <a:solidFill>
                  <a:schemeClr val="accent1">
                    <a:lumMod val="75000"/>
                  </a:schemeClr>
                </a:solidFill>
                <a:latin typeface="+mj-lt"/>
              </a:rPr>
              <a:t>confident </a:t>
            </a:r>
          </a:p>
          <a:p>
            <a:pPr marL="0" indent="0">
              <a:lnSpc>
                <a:spcPct val="100000"/>
              </a:lnSpc>
              <a:spcBef>
                <a:spcPts val="0"/>
              </a:spcBef>
              <a:buNone/>
            </a:pPr>
            <a:r>
              <a:rPr lang="en-US" sz="1800" b="0" i="0" u="none" strike="noStrike" baseline="0" dirty="0">
                <a:solidFill>
                  <a:schemeClr val="accent1">
                    <a:lumMod val="75000"/>
                  </a:schemeClr>
                </a:solidFill>
                <a:latin typeface="+mj-lt"/>
              </a:rPr>
              <a:t>in myself and my skills </a:t>
            </a:r>
            <a:r>
              <a:rPr lang="en-US" sz="1800" b="0" i="0" u="none" strike="noStrike" baseline="0" dirty="0">
                <a:latin typeface="+mj-lt"/>
              </a:rPr>
              <a:t>as a result. When I left my home university in the Virgin Islands to study engineering, I had </a:t>
            </a:r>
          </a:p>
          <a:p>
            <a:pPr marL="0" indent="0">
              <a:lnSpc>
                <a:spcPct val="100000"/>
              </a:lnSpc>
              <a:spcBef>
                <a:spcPts val="0"/>
              </a:spcBef>
              <a:buNone/>
            </a:pPr>
            <a:r>
              <a:rPr lang="en-US" sz="1800" b="0" i="0" u="none" strike="noStrike" baseline="0" dirty="0">
                <a:latin typeface="+mj-lt"/>
              </a:rPr>
              <a:t>an advantage over many of my peers in terms of </a:t>
            </a:r>
            <a:r>
              <a:rPr lang="en-US" sz="1800" b="0" i="0" u="none" strike="noStrike" baseline="0" dirty="0">
                <a:solidFill>
                  <a:schemeClr val="accent1">
                    <a:lumMod val="75000"/>
                  </a:schemeClr>
                </a:solidFill>
                <a:latin typeface="+mj-lt"/>
              </a:rPr>
              <a:t>technical experience </a:t>
            </a:r>
            <a:r>
              <a:rPr lang="en-US" sz="1800" b="0" i="0" u="none" strike="noStrike" baseline="0" dirty="0">
                <a:latin typeface="+mj-lt"/>
              </a:rPr>
              <a:t>and </a:t>
            </a:r>
            <a:r>
              <a:rPr lang="en-US" sz="1800" b="0" i="0" u="none" strike="noStrike" baseline="0" dirty="0">
                <a:solidFill>
                  <a:schemeClr val="accent1">
                    <a:lumMod val="75000"/>
                  </a:schemeClr>
                </a:solidFill>
                <a:latin typeface="+mj-lt"/>
              </a:rPr>
              <a:t>critical thinking skills</a:t>
            </a:r>
            <a:r>
              <a:rPr lang="en-US" sz="1800" b="0" i="0" u="none" strike="noStrike" baseline="0" dirty="0">
                <a:latin typeface="+mj-lt"/>
              </a:rPr>
              <a:t>. During the tough moments in my education, experience I acquired from the </a:t>
            </a:r>
            <a:r>
              <a:rPr lang="en-US" sz="1800" b="0" i="0" u="none" strike="noStrike" baseline="0" dirty="0">
                <a:solidFill>
                  <a:schemeClr val="accent1">
                    <a:lumMod val="75000"/>
                  </a:schemeClr>
                </a:solidFill>
                <a:latin typeface="+mj-lt"/>
              </a:rPr>
              <a:t>mentoring at Etelman </a:t>
            </a:r>
            <a:r>
              <a:rPr lang="en-US" sz="1800" b="0" i="0" u="none" strike="noStrike" baseline="0" dirty="0">
                <a:latin typeface="+mj-lt"/>
              </a:rPr>
              <a:t>helped me stay focused and avoid emotional and mental pitfalls.</a:t>
            </a:r>
            <a:endParaRPr lang="en-US" sz="1800" dirty="0">
              <a:latin typeface="+mj-lt"/>
            </a:endParaRPr>
          </a:p>
        </p:txBody>
      </p:sp>
      <p:pic>
        <p:nvPicPr>
          <p:cNvPr id="6" name="Content Placeholder 5" descr="A person in a suit&#10;&#10;Description automatically generated with medium confidence">
            <a:extLst>
              <a:ext uri="{FF2B5EF4-FFF2-40B4-BE49-F238E27FC236}">
                <a16:creationId xmlns:a16="http://schemas.microsoft.com/office/drawing/2014/main" id="{F1C2BAC5-B66F-462A-9692-0F9B5305C03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585" r="2108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7E4DAA-8FA6-478B-BDF5-577F503E4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1528AE-AD44-4FCC-AEB8-6399983B03BA}">
  <ds:schemaRefs>
    <ds:schemaRef ds:uri="http://schemas.microsoft.com/sharepoint/v3/contenttype/forms"/>
  </ds:schemaRefs>
</ds:datastoreItem>
</file>

<file path=customXml/itemProps3.xml><?xml version="1.0" encoding="utf-8"?>
<ds:datastoreItem xmlns:ds="http://schemas.openxmlformats.org/officeDocument/2006/customXml" ds:itemID="{E8B5A9DC-4F43-4C14-8A01-CA92D31D5D8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531</TotalTime>
  <Words>2172</Words>
  <Application>Microsoft Office PowerPoint</Application>
  <PresentationFormat>Widescreen</PresentationFormat>
  <Paragraphs>106</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ASTROPHYSICS</vt:lpstr>
      <vt:lpstr>MEET BRICE AND DAVID</vt:lpstr>
      <vt:lpstr>THE VIRGIN ISLANDS ROBOTIC TELESCOPE</vt:lpstr>
      <vt:lpstr>THE ETELMAN OBSERVATORY</vt:lpstr>
      <vt:lpstr>DIVERSITY IN PHYSICS AND ENGINEERING</vt:lpstr>
      <vt:lpstr>VISIONS FOR THE FUTURE</vt:lpstr>
      <vt:lpstr>TALKING POINTS</vt:lpstr>
      <vt:lpstr>OPPORTUNITIES PROVIDED BY ETELMAN</vt:lpstr>
      <vt:lpstr>AN ETELMAN STUDENT: RUEL MITCHEL</vt:lpstr>
      <vt:lpstr>EXPLORE A CAREER IN ASTROPHYSICS</vt:lpstr>
      <vt:lpstr>PATHWAY FROM SCHOOL TO ASTROPHYSICS</vt:lpstr>
      <vt:lpstr>TALKING POINTS</vt:lpstr>
      <vt:lpstr>HOW DID BRICE BECOME AN ASTROPHYSICIST?</vt:lpstr>
      <vt:lpstr>HOW DID BRICE BECOME AN ASTROPHYSICIST?</vt:lpstr>
      <vt:lpstr>HOW DID DAVID BECOME AN ASTROPHYSICIST?</vt:lpstr>
      <vt:lpstr>HOW DID DAVID BECOME AN ASTROPHYSICIST?</vt:lpstr>
      <vt:lpstr>BRICE AND DAVID’S TOP TIPS</vt:lpstr>
      <vt:lpstr>TALKING POINTS</vt:lpstr>
      <vt:lpstr>Dig deeper into the Etelman Observatory  Download the     activity sheet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the need to foster inclusion and embrace diversity</dc:title>
  <dc:creator>Isla Simmons</dc:creator>
  <cp:lastModifiedBy>Erica Morgan</cp:lastModifiedBy>
  <cp:revision>9</cp:revision>
  <dcterms:created xsi:type="dcterms:W3CDTF">2021-06-03T13:57:43Z</dcterms:created>
  <dcterms:modified xsi:type="dcterms:W3CDTF">2021-06-15T13:38:53Z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