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98" r:id="rId8"/>
    <p:sldId id="285" r:id="rId9"/>
    <p:sldId id="296" r:id="rId10"/>
    <p:sldId id="266" r:id="rId11"/>
    <p:sldId id="299" r:id="rId12"/>
    <p:sldId id="305" r:id="rId13"/>
    <p:sldId id="280" r:id="rId14"/>
    <p:sldId id="289" r:id="rId15"/>
    <p:sldId id="290" r:id="rId16"/>
    <p:sldId id="306" r:id="rId17"/>
    <p:sldId id="283" r:id="rId18"/>
    <p:sldId id="284" r:id="rId19"/>
    <p:sldId id="304" r:id="rId20"/>
    <p:sldId id="294" r:id="rId21"/>
    <p:sldId id="295" r:id="rId22"/>
    <p:sldId id="303" r:id="rId23"/>
  </p:sldIdLst>
  <p:sldSz cx="18288000" cy="10287000"/>
  <p:notesSz cx="6858000" cy="9144000"/>
  <p:embeddedFontLs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Bold" panose="00000800000000000000" charset="0"/>
      <p:regular r:id="rId29"/>
      <p:bold r:id="rId30"/>
      <p:italic r:id="rId31"/>
      <p:boldItalic r:id="rId32"/>
    </p:embeddedFont>
    <p:embeddedFont>
      <p:font typeface="Montserrat Classic Bold Italics" panose="020B0604020202020204" charset="0"/>
      <p:bold r:id="rId33"/>
      <p:italic r:id="rId34"/>
      <p:boldItalic r:id="rId35"/>
    </p:embeddedFont>
    <p:embeddedFont>
      <p:font typeface="Montserrat ExtraBold" panose="00000900000000000000" pitchFamily="2" charset="0"/>
      <p:bold r:id="rId36"/>
      <p:boldItalic r:id="rId37"/>
    </p:embeddedFont>
    <p:embeddedFont>
      <p:font typeface="Montserrat Extra-Bold" panose="020B0604020202020204" charset="0"/>
      <p:regular r:id="rId38"/>
      <p:bold r:id="rId39"/>
    </p:embeddedFont>
    <p:embeddedFont>
      <p:font typeface="Montserrat SemiBold" panose="00000700000000000000" pitchFamily="2" charset="0"/>
      <p:bold r:id="rId40"/>
      <p:boldItalic r:id="rId41"/>
    </p:embeddedFont>
    <p:embeddedFont>
      <p:font typeface="Montserrat Semi-Bold" panose="020B0604020202020204" charset="0"/>
      <p:regular r:id="rId42"/>
      <p:bold r:id="rId43"/>
      <p:italic r:id="rId44"/>
      <p:boldItalic r:id="rId45"/>
    </p:embeddedFont>
    <p:embeddedFont>
      <p:font typeface="Montserrat Semi-Bold Bold" panose="020B060402020202020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N6Q+cHnsVjayl6fJHasX+Q==" hashData="fH/mT6CroqFFTQylg4i73H057PFL2dFpQJHB5w26ugJK/3IEcQQluNPuQttCm73ytGbw+PWbjlPOhNSUP/dnm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3D115E-6ED3-5FF1-F5AE-EB933C271959}" name="Erica Morgan" initials="EM" userId="S::Erica@scicomsult.com::39ed17eb-1fe1-4e30-9f9d-69b034d5bc7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Aslett" initials="JA" lastIdx="1" clrIdx="0">
    <p:extLst>
      <p:ext uri="{19B8F6BF-5375-455C-9EA6-DF929625EA0E}">
        <p15:presenceInfo xmlns:p15="http://schemas.microsoft.com/office/powerpoint/2012/main" userId="S::joe@futurumcareers.com::7b6f269b-9023-4611-9a28-c55f9a45fd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0AA"/>
    <a:srgbClr val="C9E9E5"/>
    <a:srgbClr val="345BA2"/>
    <a:srgbClr val="55B8AD"/>
    <a:srgbClr val="003399"/>
    <a:srgbClr val="E4D4BD"/>
    <a:srgbClr val="416FC3"/>
    <a:srgbClr val="ADDDD7"/>
    <a:srgbClr val="FEFEFE"/>
    <a:srgbClr val="84A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817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commentAuthors" Target="commentAuthor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07127-7964-4D3A-83D8-62309D0AB206}" type="datetimeFigureOut">
              <a:rPr lang="en-GB" smtClean="0"/>
              <a:t>16/06/2026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C36B7-325C-4173-AEA5-C43F54510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52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615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6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95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609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C36B7-325C-4173-AEA5-C43F5451029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89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mmersion.summer.wfu.edu/" TargetMode="External"/><Relationship Id="rId4" Type="http://schemas.openxmlformats.org/officeDocument/2006/relationships/hyperlink" Target="https://wakedowntown.wfu.edu/community/the-wake-forest-leap-progra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iki.oroboros.at/index.php/O2k-Publications:_Topics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hyperlink" Target="https://futurumcareers.com/Bumsoo-Ahn-Animation.mp4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12" Type="http://schemas.openxmlformats.org/officeDocument/2006/relationships/hyperlink" Target="https://soundcloud.com/futurum-podcasts/why-do-our-muscles-get-weaker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uturumcareers.com/Bumsoo-Ahn-article.pdf" TargetMode="External"/><Relationship Id="rId11" Type="http://schemas.openxmlformats.org/officeDocument/2006/relationships/hyperlink" Target="https://futurumcareers.com/Bumsoo-Ahn-activity-sheet.pdf" TargetMode="External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30.png"/><Relationship Id="rId4" Type="http://schemas.openxmlformats.org/officeDocument/2006/relationships/image" Target="../media/image16.svg"/><Relationship Id="rId9" Type="http://schemas.openxmlformats.org/officeDocument/2006/relationships/image" Target="../media/image29.png"/><Relationship Id="rId14" Type="http://schemas.openxmlformats.org/officeDocument/2006/relationships/hyperlink" Target="https://futurumcareers.com/mitochondrial-biology-with-dr-bumsoo-ah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wakehealth.edu/redcap/surveys/?s=RP3XPRFPWX3NRWPK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s://redcap.school.wakehealth.edu/surveys/?s=NPK347RYHCR3FNDC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wakehealth.edu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bXN-xDZfXo" TargetMode="External"/><Relationship Id="rId2" Type="http://schemas.openxmlformats.org/officeDocument/2006/relationships/hyperlink" Target="http://www.futurumcareers.com/mitochondrial-biology-with-dr-Bumsoo-ah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79BD919-2BD9-AD82-C9F0-1DD4B6FAB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r="20735"/>
          <a:stretch/>
        </p:blipFill>
        <p:spPr>
          <a:xfrm>
            <a:off x="7827677" y="-1"/>
            <a:ext cx="10460323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1466850" y="-438151"/>
            <a:ext cx="9258300" cy="12192000"/>
            <a:chOff x="0" y="0"/>
            <a:chExt cx="3130550" cy="3989417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620038" y="-723257"/>
            <a:ext cx="10287000" cy="11658602"/>
            <a:chOff x="0" y="0"/>
            <a:chExt cx="3130550" cy="3511380"/>
          </a:xfrm>
          <a:solidFill>
            <a:srgbClr val="0066CC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3660AA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79488" y="8146004"/>
            <a:ext cx="250816" cy="25081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59868" y="6340697"/>
            <a:ext cx="8807341" cy="466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24"/>
              </a:lnSpc>
            </a:pPr>
            <a:endParaRPr lang="en-US" sz="44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59868" y="3437013"/>
            <a:ext cx="7564225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en-US" sz="66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34712" y="8105303"/>
            <a:ext cx="1988874" cy="32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3"/>
              </a:lnSpc>
            </a:pPr>
            <a:r>
              <a:rPr lang="en-US" sz="2099">
                <a:solidFill>
                  <a:srgbClr val="FFFFFF"/>
                </a:solidFill>
                <a:latin typeface="Montserrat Classic Bold Italics"/>
              </a:rPr>
              <a:t>GET STARTED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D80375-689C-8507-6001-CA8A4A6DB3B1}"/>
              </a:ext>
            </a:extLst>
          </p:cNvPr>
          <p:cNvSpPr txBox="1"/>
          <p:nvPr/>
        </p:nvSpPr>
        <p:spPr>
          <a:xfrm>
            <a:off x="792469" y="3895276"/>
            <a:ext cx="8131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Mitochondrial Biology</a:t>
            </a:r>
            <a:endParaRPr lang="en-GB" sz="4800" dirty="0">
              <a:latin typeface="Montserrat ExtraBold" panose="000009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D26B96-9164-D845-7B62-F6DEAF0873FD}"/>
              </a:ext>
            </a:extLst>
          </p:cNvPr>
          <p:cNvSpPr txBox="1"/>
          <p:nvPr/>
        </p:nvSpPr>
        <p:spPr>
          <a:xfrm>
            <a:off x="792469" y="5073229"/>
            <a:ext cx="4971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Montserrat SemiBold" panose="00000700000000000000" pitchFamily="2" charset="0"/>
              </a:rPr>
              <a:t>with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B189A9-DD2D-7223-71D6-37168E1C89C0}"/>
              </a:ext>
            </a:extLst>
          </p:cNvPr>
          <p:cNvSpPr txBox="1"/>
          <p:nvPr/>
        </p:nvSpPr>
        <p:spPr>
          <a:xfrm>
            <a:off x="792469" y="5911973"/>
            <a:ext cx="8883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Montserrat Bold" panose="00000800000000000000" charset="0"/>
                <a:cs typeface="Montserrat Bold" panose="00000800000000000000" charset="0"/>
              </a:rPr>
              <a:t>Dr. Bumsoo Ahn</a:t>
            </a:r>
            <a:endParaRPr lang="en-GB" sz="4800" b="1" dirty="0">
              <a:latin typeface="Montserrat Bold" panose="00000800000000000000" charset="0"/>
              <a:cs typeface="Montserrat Bold" panose="0000080000000000000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083A9-7AE3-A1B3-2BA8-89A272E9A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4" y="600114"/>
            <a:ext cx="5986120" cy="993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93C040-B8D1-442A-F2DF-C8FB218E3433}"/>
              </a:ext>
            </a:extLst>
          </p:cNvPr>
          <p:cNvSpPr txBox="1"/>
          <p:nvPr/>
        </p:nvSpPr>
        <p:spPr>
          <a:xfrm>
            <a:off x="15240000" y="0"/>
            <a:ext cx="32569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Montserrat" panose="00000500000000000000" pitchFamily="2" charset="0"/>
              <a:buChar char="©"/>
            </a:pPr>
            <a:r>
              <a:rPr lang="en-GB" sz="1000" dirty="0">
                <a:latin typeface="Montserrat" panose="00000500000000000000" pitchFamily="2" charset="0"/>
              </a:rPr>
              <a:t>Wake Forest University School of Medicine</a:t>
            </a:r>
            <a:endParaRPr lang="en-GB" sz="2400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658044" y="1732396"/>
            <a:ext cx="6601256" cy="6822207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921685" y="2677119"/>
            <a:ext cx="9396627" cy="4375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If a more applied route appeals to you,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biomedical</a:t>
            </a:r>
          </a:p>
          <a:p>
            <a:pPr>
              <a:lnSpc>
                <a:spcPct val="120000"/>
              </a:lnSpc>
            </a:pP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engineering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pharmacology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and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exercise physiology</a:t>
            </a:r>
          </a:p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provide opportunities to develop interventions to</a:t>
            </a:r>
          </a:p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improve mitochondrial health.</a:t>
            </a:r>
          </a:p>
          <a:p>
            <a:pPr>
              <a:lnSpc>
                <a:spcPct val="120000"/>
              </a:lnSpc>
            </a:pPr>
            <a:endParaRPr lang="en-GB" sz="26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GB" sz="2600" kern="100" dirty="0">
                <a:solidFill>
                  <a:srgbClr val="3660AA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“You can learn a great deal from hands-on</a:t>
            </a:r>
          </a:p>
          <a:p>
            <a:pPr>
              <a:lnSpc>
                <a:spcPct val="120000"/>
              </a:lnSpc>
            </a:pPr>
            <a:r>
              <a:rPr lang="en-GB" sz="2600" kern="100" dirty="0">
                <a:solidFill>
                  <a:srgbClr val="3660AA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experience, so I would highly recommend seeking</a:t>
            </a:r>
          </a:p>
          <a:p>
            <a:pPr>
              <a:lnSpc>
                <a:spcPct val="120000"/>
              </a:lnSpc>
            </a:pPr>
            <a:r>
              <a:rPr lang="en-GB" sz="2600" b="1" kern="100" dirty="0">
                <a:solidFill>
                  <a:srgbClr val="3660AA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opportunities for laboratory experience.</a:t>
            </a:r>
            <a:r>
              <a:rPr lang="en-GB" sz="2600" kern="100" dirty="0">
                <a:solidFill>
                  <a:srgbClr val="3660AA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”</a:t>
            </a:r>
            <a:r>
              <a:rPr lang="en-GB" sz="26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sz="2600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</a:t>
            </a:r>
            <a:r>
              <a:rPr lang="en-GB" sz="26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Bumsoo.</a:t>
            </a:r>
            <a:endParaRPr lang="en-GB" sz="26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7F8CACF2-6356-F788-0F17-BC96EB92F8B3}"/>
              </a:ext>
            </a:extLst>
          </p:cNvPr>
          <p:cNvSpPr/>
          <p:nvPr/>
        </p:nvSpPr>
        <p:spPr>
          <a:xfrm>
            <a:off x="10980467" y="2065406"/>
            <a:ext cx="5942526" cy="6141828"/>
          </a:xfrm>
          <a:custGeom>
            <a:avLst/>
            <a:gdLst/>
            <a:ahLst/>
            <a:cxnLst/>
            <a:rect l="l" t="t" r="r" b="b"/>
            <a:pathLst>
              <a:path w="6350012" h="6562979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2" y="484594"/>
                  <a:pt x="6350012" y="1082383"/>
                </a:cubicBezTo>
                <a:lnTo>
                  <a:pt x="6350012" y="5480583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183" t="2" r="-42415" b="2"/>
            </a:stretch>
          </a:blipFill>
          <a:ln w="12700"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921685" y="678912"/>
            <a:ext cx="79937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kern="100" dirty="0">
                <a:effectLst/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Pathway</a:t>
            </a:r>
            <a:r>
              <a:rPr lang="en-GB" sz="4800" b="1" kern="100" dirty="0">
                <a:effectLst/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from School to Mitochondrial Biology</a:t>
            </a:r>
            <a:endParaRPr lang="en-GB" sz="4800" kern="100" dirty="0">
              <a:effectLst/>
              <a:latin typeface="Montserrat SemiBold" panose="000007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C9F6520-EE26-4138-B9CA-CB868C68051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10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6384A-D120-B40F-B827-1C61C37C672D}"/>
              </a:ext>
            </a:extLst>
          </p:cNvPr>
          <p:cNvSpPr txBox="1"/>
          <p:nvPr/>
        </p:nvSpPr>
        <p:spPr>
          <a:xfrm>
            <a:off x="14249400" y="8243887"/>
            <a:ext cx="21838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Montserrat" panose="00000500000000000000" pitchFamily="2" charset="0"/>
              <a:buChar char="©"/>
            </a:pPr>
            <a:r>
              <a:rPr lang="en-GB" sz="1000" dirty="0">
                <a:solidFill>
                  <a:schemeClr val="bg1"/>
                </a:solidFill>
                <a:latin typeface="Montserrat" panose="00000500000000000000" pitchFamily="2" charset="0"/>
              </a:rPr>
              <a:t>S.Singha/Shutterstock.com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53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19200" y="1755754"/>
            <a:ext cx="6076795" cy="6280192"/>
            <a:chOff x="0" y="0"/>
            <a:chExt cx="6362700" cy="6575666"/>
          </a:xfrm>
          <a:solidFill>
            <a:srgbClr val="55B8AD"/>
          </a:solidFill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4658813" y="1552792"/>
            <a:ext cx="5821495" cy="2715910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61B38839-A02E-DFB2-55DE-5394992E816A}"/>
              </a:ext>
            </a:extLst>
          </p:cNvPr>
          <p:cNvGrpSpPr>
            <a:grpSpLocks noChangeAspect="1"/>
          </p:cNvGrpSpPr>
          <p:nvPr/>
        </p:nvGrpSpPr>
        <p:grpSpPr>
          <a:xfrm>
            <a:off x="1466381" y="2011022"/>
            <a:ext cx="5582443" cy="5769668"/>
            <a:chOff x="6350" y="6350"/>
            <a:chExt cx="6350012" cy="656297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3E09595-7B05-3F11-34B7-1733C2A94E34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1928" t="-10" r="-41928" b="-12490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F258377-EE6B-FEB4-43EB-04C0DA19F740}"/>
              </a:ext>
            </a:extLst>
          </p:cNvPr>
          <p:cNvSpPr txBox="1"/>
          <p:nvPr/>
        </p:nvSpPr>
        <p:spPr>
          <a:xfrm>
            <a:off x="7531058" y="2689014"/>
            <a:ext cx="9849885" cy="4375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Wake Forest University School of Medicine</a:t>
            </a:r>
          </a:p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offers several summer programs for high school students.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The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LEAP Internship Program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provides STEM lab experience and mentorship to high school students.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The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5"/>
              </a:rPr>
              <a:t>Summer Immersion Program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provides a diverse range of experiences to help students discover their passions and goals.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F9F22-6218-688B-1AC4-E9C104E70C20}"/>
              </a:ext>
            </a:extLst>
          </p:cNvPr>
          <p:cNvSpPr txBox="1"/>
          <p:nvPr/>
        </p:nvSpPr>
        <p:spPr>
          <a:xfrm>
            <a:off x="7523801" y="929008"/>
            <a:ext cx="9087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Montserrat SemiBold" panose="00000700000000000000" pitchFamily="2" charset="0"/>
              </a:rPr>
              <a:t>Student Opportunities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24657A61-6A67-1B42-58D0-9CB5908A4D62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Montserrat Semi-Bold"/>
              </a:rPr>
              <a:t>11       </a:t>
            </a:r>
            <a:r>
              <a:rPr lang="en-US" sz="170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C5D7AB-82C6-9359-A0E6-D9F93704714A}"/>
              </a:ext>
            </a:extLst>
          </p:cNvPr>
          <p:cNvSpPr txBox="1"/>
          <p:nvPr/>
        </p:nvSpPr>
        <p:spPr>
          <a:xfrm>
            <a:off x="3229411" y="7887596"/>
            <a:ext cx="95797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FEFEFE"/>
                </a:solidFill>
                <a:latin typeface="Montserrat" panose="00000500000000000000" pitchFamily="2" charset="0"/>
              </a:rPr>
              <a:t>© Wavebreakmedia/Shutterstock.com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36723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C24C44A6-9834-B2BB-0043-7421DE75A025}"/>
              </a:ext>
            </a:extLst>
          </p:cNvPr>
          <p:cNvGrpSpPr>
            <a:grpSpLocks noChangeAspect="1"/>
          </p:cNvGrpSpPr>
          <p:nvPr/>
        </p:nvGrpSpPr>
        <p:grpSpPr>
          <a:xfrm>
            <a:off x="10728876" y="2197397"/>
            <a:ext cx="7190415" cy="6756103"/>
            <a:chOff x="0" y="0"/>
            <a:chExt cx="6362700" cy="6575666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45B7AFC7-37BE-C649-606E-E9DC72991D3D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772644" y="3390900"/>
            <a:ext cx="9551122" cy="4375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Careers in mitochondrial biology fall into two broad camps: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academia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which involves primary research, and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biotechnology and pharmaceuticals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which involve translating academic discoveries into ways to improve mitochondrial function.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2400"/>
              </a:spcAft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Bumsoo recommends visiting </a:t>
            </a:r>
            <a:r>
              <a:rPr lang="en-GB" sz="2600" kern="100" dirty="0" err="1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2"/>
              </a:rPr>
              <a:t>Bioblast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as a good starting point for anyone interested in keeping up with the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latest research on mitochondrial function.</a:t>
            </a:r>
            <a:endParaRPr lang="en-GB" sz="2600" b="1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780029" y="1059879"/>
            <a:ext cx="104337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kern="100" dirty="0">
                <a:effectLst/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Explore Careers in Mitochondrial Biology</a:t>
            </a:r>
            <a:endParaRPr lang="en-GB" sz="4800" kern="100" dirty="0">
              <a:effectLst/>
              <a:latin typeface="Montserrat SemiBold" panose="000007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5E91D5D9-325A-C108-A710-65F717D21DA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12       </a:t>
            </a: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76030A-0396-4243-B245-E1ADE4019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r="13487"/>
          <a:stretch/>
        </p:blipFill>
        <p:spPr>
          <a:xfrm>
            <a:off x="10945235" y="2476500"/>
            <a:ext cx="6752470" cy="6172200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5F446F-E60D-23A1-81BA-52A2E17F4660}"/>
              </a:ext>
            </a:extLst>
          </p:cNvPr>
          <p:cNvSpPr txBox="1"/>
          <p:nvPr/>
        </p:nvSpPr>
        <p:spPr>
          <a:xfrm>
            <a:off x="12039600" y="1978156"/>
            <a:ext cx="2045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Montserrat" panose="00000500000000000000" pitchFamily="2" charset="0"/>
              <a:buChar char="©"/>
            </a:pPr>
            <a:r>
              <a:rPr lang="en-GB" sz="1000" dirty="0">
                <a:solidFill>
                  <a:schemeClr val="bg1"/>
                </a:solidFill>
                <a:latin typeface="Montserrat" panose="00000500000000000000" pitchFamily="2" charset="0"/>
              </a:rPr>
              <a:t>Wake Forest University School of Medicine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49BA16-F650-F81E-07DA-9F48C7A73111}"/>
              </a:ext>
            </a:extLst>
          </p:cNvPr>
          <p:cNvSpPr txBox="1"/>
          <p:nvPr/>
        </p:nvSpPr>
        <p:spPr>
          <a:xfrm>
            <a:off x="14664557" y="8691280"/>
            <a:ext cx="3212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Bumsoo </a:t>
            </a:r>
            <a:r>
              <a:rPr lang="en-GB" sz="2000" b="0" u="none" strike="noStrike" baseline="0" dirty="0" err="1">
                <a:solidFill>
                  <a:schemeClr val="bg1"/>
                </a:solidFill>
                <a:latin typeface="Montserrat" panose="00000500000000000000" pitchFamily="2" charset="0"/>
              </a:rPr>
              <a:t>analyzing</a:t>
            </a:r>
            <a:r>
              <a:rPr lang="en-GB" sz="2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 experimental data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8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D0044-BB96-A716-011F-AB2CCEBA2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3CA2F05-2FB3-84A7-F3F7-80829DB32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r="4048"/>
          <a:stretch/>
        </p:blipFill>
        <p:spPr>
          <a:xfrm>
            <a:off x="2364455" y="-9213"/>
            <a:ext cx="15969005" cy="10305426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962D586F-95C2-1FB9-7CA4-1C651AC46302}"/>
              </a:ext>
            </a:extLst>
          </p:cNvPr>
          <p:cNvGrpSpPr/>
          <p:nvPr/>
        </p:nvGrpSpPr>
        <p:grpSpPr>
          <a:xfrm>
            <a:off x="1083284" y="2611457"/>
            <a:ext cx="12187752" cy="6418243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F04D9E7-ACBA-D259-0459-460E5AC52DC9}"/>
                </a:ext>
              </a:extLst>
            </p:cNvPr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D6AA34E-6218-3397-2E41-456E07D6EA62}"/>
              </a:ext>
            </a:extLst>
          </p:cNvPr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275414E-18C5-D0EC-6912-BF67D775322A}"/>
                </a:ext>
              </a:extLst>
            </p:cNvPr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DA9AB14-F24C-5A04-B194-0CD959A1BC1D}"/>
              </a:ext>
            </a:extLst>
          </p:cNvPr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2189C1D-FDD5-C9C0-A57B-ADD55EB55AF3}"/>
                </a:ext>
              </a:extLst>
            </p:cNvPr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C3734350-AF34-0F01-0536-52972BDF72F2}"/>
              </a:ext>
            </a:extLst>
          </p:cNvPr>
          <p:cNvGrpSpPr/>
          <p:nvPr/>
        </p:nvGrpSpPr>
        <p:grpSpPr>
          <a:xfrm>
            <a:off x="1028700" y="2896955"/>
            <a:ext cx="11927512" cy="5848248"/>
            <a:chOff x="0" y="0"/>
            <a:chExt cx="7630634" cy="399696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93057C-3E55-AEB3-2892-CD2FA464812F}"/>
                </a:ext>
              </a:extLst>
            </p:cNvPr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>
            <a:extLst>
              <a:ext uri="{FF2B5EF4-FFF2-40B4-BE49-F238E27FC236}">
                <a16:creationId xmlns:a16="http://schemas.microsoft.com/office/drawing/2014/main" id="{8950EFD6-247F-F792-7B2B-9B9A529058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>
            <a:extLst>
              <a:ext uri="{FF2B5EF4-FFF2-40B4-BE49-F238E27FC236}">
                <a16:creationId xmlns:a16="http://schemas.microsoft.com/office/drawing/2014/main" id="{CC50ED56-0A8A-1555-7BCF-B7138602CD98}"/>
              </a:ext>
            </a:extLst>
          </p:cNvPr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2087A27-EFC6-FC05-864A-1E0CAD58E876}"/>
                </a:ext>
              </a:extLst>
            </p:cNvPr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1F40F3EB-B737-CFED-CD56-E5761469FA24}"/>
              </a:ext>
            </a:extLst>
          </p:cNvPr>
          <p:cNvGrpSpPr/>
          <p:nvPr/>
        </p:nvGrpSpPr>
        <p:grpSpPr>
          <a:xfrm>
            <a:off x="1295399" y="3238499"/>
            <a:ext cx="11355843" cy="5224132"/>
            <a:chOff x="0" y="0"/>
            <a:chExt cx="7208077" cy="362386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C47DEAC-5272-FCE7-8536-9ED7F97C3A51}"/>
                </a:ext>
              </a:extLst>
            </p:cNvPr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BC9E11-3F67-B034-C36A-70B82DE1A1B0}"/>
              </a:ext>
            </a:extLst>
          </p:cNvPr>
          <p:cNvSpPr txBox="1"/>
          <p:nvPr/>
        </p:nvSpPr>
        <p:spPr>
          <a:xfrm>
            <a:off x="870423" y="920207"/>
            <a:ext cx="693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Montserrat SemiBold" panose="00000700000000000000" pitchFamily="2" charset="0"/>
              </a:rPr>
              <a:t>Talking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583DEC-01A8-4DAB-0495-6B140399DD9E}"/>
              </a:ext>
            </a:extLst>
          </p:cNvPr>
          <p:cNvSpPr txBox="1"/>
          <p:nvPr/>
        </p:nvSpPr>
        <p:spPr>
          <a:xfrm>
            <a:off x="1523999" y="3343183"/>
            <a:ext cx="10940067" cy="501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FontTx/>
              <a:buAutoNum type="arabicPeriod"/>
            </a:pPr>
            <a:r>
              <a:rPr lang="en-GB" sz="28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How do you think artificial intelligence can be used to improve research in mitochondrial biology?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n-GB" sz="28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Which of the subjects mentioned on the Pathways slides are you most confident in? Which could you develop your skills in, and how could you go about this?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n-GB" sz="28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“Careers in mitochondrial biology fall into two broad camps: academia, and biotechnology and pharmaceuticals,” says Bumsoo. Which type of career appeals to you most, and why?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FE8CEAB-8ED7-5A50-14B5-06908491553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Montserrat Semi-Bold"/>
              </a:rPr>
              <a:t>16       </a:t>
            </a:r>
            <a:r>
              <a:rPr lang="en-US" sz="170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60B81E-7AAF-33CC-311E-1DABFFF3D334}"/>
              </a:ext>
            </a:extLst>
          </p:cNvPr>
          <p:cNvSpPr txBox="1"/>
          <p:nvPr/>
        </p:nvSpPr>
        <p:spPr>
          <a:xfrm>
            <a:off x="8430884" y="9992405"/>
            <a:ext cx="9165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© Kateryna Kon/Shutterstock.com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9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-5400000">
            <a:off x="14928380" y="1543334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90600" y="1755754"/>
            <a:ext cx="6076795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37781" y="2011022"/>
            <a:ext cx="5583600" cy="5769668"/>
            <a:chOff x="6350" y="6350"/>
            <a:chExt cx="6351328" cy="656297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6351328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8356" t="-12489" r="-48356" b="-12489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467600" y="571500"/>
            <a:ext cx="6959910" cy="969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n-US" sz="4800" dirty="0">
                <a:latin typeface="Montserrat Semi-Bold" panose="020B0604020202020204" charset="0"/>
              </a:rPr>
              <a:t>Meet Bumsoo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07EF8-C830-7DFF-FB2F-035A85C4A841}"/>
              </a:ext>
            </a:extLst>
          </p:cNvPr>
          <p:cNvSpPr txBox="1"/>
          <p:nvPr/>
        </p:nvSpPr>
        <p:spPr>
          <a:xfrm>
            <a:off x="7467600" y="2638550"/>
            <a:ext cx="9988877" cy="5009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During my mandatory army service in South Korea,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 had to do parachute jumping. It was a terrifying experience at the time, but it has now become an interesting memory. Sometimes we don’t see the benefits of our actions until later.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 worked in the private sector prior to my academic career,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and those three years were crucial for convincing me to pursue academia. You don’t need to have your whole career planned out; sometimes, the only way to really know what you enjoy is through experience.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88F03DF-9918-8CED-44F2-D3692261023E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13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874A12-F120-51BF-145A-98FA8FE0167B}"/>
              </a:ext>
            </a:extLst>
          </p:cNvPr>
          <p:cNvSpPr txBox="1"/>
          <p:nvPr/>
        </p:nvSpPr>
        <p:spPr>
          <a:xfrm>
            <a:off x="1600200" y="1541124"/>
            <a:ext cx="2045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Montserrat" panose="00000500000000000000" pitchFamily="2" charset="0"/>
              <a:buChar char="©"/>
            </a:pPr>
            <a:r>
              <a:rPr lang="en-GB" sz="1000" dirty="0">
                <a:solidFill>
                  <a:schemeClr val="bg1"/>
                </a:solidFill>
                <a:latin typeface="Montserrat" panose="00000500000000000000" pitchFamily="2" charset="0"/>
              </a:rPr>
              <a:t>Wake Forest University School of Medicine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F3C07-1E6D-1EFB-E674-C824A831C73C}"/>
              </a:ext>
            </a:extLst>
          </p:cNvPr>
          <p:cNvSpPr txBox="1"/>
          <p:nvPr/>
        </p:nvSpPr>
        <p:spPr>
          <a:xfrm>
            <a:off x="2819400" y="7826745"/>
            <a:ext cx="3740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Bumsoo with a poster explaining his research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353800" y="1732396"/>
            <a:ext cx="6601256" cy="6822207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B92E5AB3-B341-0DE2-D059-F72EC57562CE}"/>
              </a:ext>
            </a:extLst>
          </p:cNvPr>
          <p:cNvGrpSpPr>
            <a:grpSpLocks noChangeAspect="1"/>
          </p:cNvGrpSpPr>
          <p:nvPr/>
        </p:nvGrpSpPr>
        <p:grpSpPr>
          <a:xfrm>
            <a:off x="11676232" y="2065415"/>
            <a:ext cx="5956403" cy="6156170"/>
            <a:chOff x="6345" y="6345"/>
            <a:chExt cx="6350011" cy="656297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F8CACF2-6356-F788-0F17-BC96EB92F8B3}"/>
                </a:ext>
              </a:extLst>
            </p:cNvPr>
            <p:cNvSpPr/>
            <p:nvPr/>
          </p:nvSpPr>
          <p:spPr>
            <a:xfrm>
              <a:off x="6345" y="6345"/>
              <a:ext cx="6350011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2321" t="-8771" r="-42321" b="-8771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76B305D-3315-EAC3-C5FB-02D789EE1411}"/>
              </a:ext>
            </a:extLst>
          </p:cNvPr>
          <p:cNvSpPr txBox="1"/>
          <p:nvPr/>
        </p:nvSpPr>
        <p:spPr>
          <a:xfrm>
            <a:off x="655365" y="1738984"/>
            <a:ext cx="10332165" cy="7256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 like that science, at its best, is transparent and based on merit.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In research, the data you generate becomes your own scientific credit, regardless of position or seniority. This system of open recognition creates a sense of fairness and accountability that I deeply appreciate.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 enjoy the collaborative and global nature of science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 traveling to conferences, sharing findings, and learning from others around the world are privileges that make this career especially fulfilling.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 still exercise a lot, especially running,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which helps clear my mind. I also like to play tennis with my son and chess with my daughter. And when we can, we all go to the mountains to hike as a family.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806EA2D-F079-1293-DF83-096EA39942F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14       </a:t>
            </a: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D7F1C2D6-C14F-55EF-3D5B-204B5D9DA75F}"/>
              </a:ext>
            </a:extLst>
          </p:cNvPr>
          <p:cNvSpPr txBox="1"/>
          <p:nvPr/>
        </p:nvSpPr>
        <p:spPr>
          <a:xfrm>
            <a:off x="660791" y="458123"/>
            <a:ext cx="6959910" cy="969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n-US" sz="4800" dirty="0">
                <a:latin typeface="Montserrat Semi-Bold" panose="020B0604020202020204" charset="0"/>
              </a:rPr>
              <a:t>Meet Bumsoo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52155-B29E-D115-1B2E-35577E085787}"/>
              </a:ext>
            </a:extLst>
          </p:cNvPr>
          <p:cNvSpPr txBox="1"/>
          <p:nvPr/>
        </p:nvSpPr>
        <p:spPr>
          <a:xfrm>
            <a:off x="12115800" y="1611881"/>
            <a:ext cx="2045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Montserrat" panose="00000500000000000000" pitchFamily="2" charset="0"/>
              <a:buChar char="©"/>
            </a:pPr>
            <a:r>
              <a:rPr lang="en-GB" sz="1000" dirty="0">
                <a:solidFill>
                  <a:schemeClr val="bg1"/>
                </a:solidFill>
                <a:latin typeface="Montserrat" panose="00000500000000000000" pitchFamily="2" charset="0"/>
              </a:rPr>
              <a:t>Wake Forest University School of Medicine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1CC36-E828-83CB-5A8A-ADD17A26F33B}"/>
              </a:ext>
            </a:extLst>
          </p:cNvPr>
          <p:cNvSpPr txBox="1"/>
          <p:nvPr/>
        </p:nvSpPr>
        <p:spPr>
          <a:xfrm>
            <a:off x="14401800" y="8275009"/>
            <a:ext cx="2667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Bumsoo working in his office 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51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-5400000">
            <a:off x="14687265" y="1543334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355598" y="938279"/>
            <a:ext cx="6959910" cy="98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n-US" sz="4800" dirty="0">
                <a:latin typeface="Montserrat Semi-Bold"/>
              </a:rPr>
              <a:t>Bumsoo’s Top Tip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07EF8-C830-7DFF-FB2F-035A85C4A841}"/>
              </a:ext>
            </a:extLst>
          </p:cNvPr>
          <p:cNvSpPr txBox="1"/>
          <p:nvPr/>
        </p:nvSpPr>
        <p:spPr>
          <a:xfrm>
            <a:off x="8355598" y="2893018"/>
            <a:ext cx="7831092" cy="2699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3600" b="1" i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Dive into whatever excites you right now. </a:t>
            </a:r>
            <a:r>
              <a:rPr lang="en-GB" sz="3600" i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The experiences you gain by doing so will help you find the next step of your career.</a:t>
            </a:r>
            <a:endParaRPr lang="en-GB" sz="3600" i="1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0D0747B-0CF2-CE98-86E7-C867F131B106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Montserrat Semi-Bold"/>
              </a:rPr>
              <a:t>15       </a:t>
            </a:r>
            <a:r>
              <a:rPr lang="en-US" sz="170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D420FD49-77AE-A5A5-58AD-B96BE43DA6ED}"/>
              </a:ext>
            </a:extLst>
          </p:cNvPr>
          <p:cNvGrpSpPr>
            <a:grpSpLocks noChangeAspect="1"/>
          </p:cNvGrpSpPr>
          <p:nvPr/>
        </p:nvGrpSpPr>
        <p:grpSpPr>
          <a:xfrm>
            <a:off x="1072284" y="1841957"/>
            <a:ext cx="6741006" cy="6756611"/>
            <a:chOff x="0" y="0"/>
            <a:chExt cx="6362700" cy="6575666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73FCD4CC-D461-CE61-231F-8E74FE662FF0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DA845F00-E247-9AB0-05C3-E0A61FB00EE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374436" y="2145909"/>
            <a:ext cx="6192620" cy="6207358"/>
            <a:chOff x="6350" y="6350"/>
            <a:chExt cx="6350012" cy="6562979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3328E885-E3AB-4096-E565-FEC3B14725E2}"/>
                </a:ext>
              </a:extLst>
            </p:cNvPr>
            <p:cNvSpPr/>
            <p:nvPr/>
          </p:nvSpPr>
          <p:spPr>
            <a:xfrm flipH="1"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6558" t="-23190" r="-66558" b="-34790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251360E-72B2-3DAE-571B-E51160054252}"/>
              </a:ext>
            </a:extLst>
          </p:cNvPr>
          <p:cNvSpPr txBox="1"/>
          <p:nvPr/>
        </p:nvSpPr>
        <p:spPr>
          <a:xfrm>
            <a:off x="1771972" y="1409637"/>
            <a:ext cx="2045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Montserrat" panose="00000500000000000000" pitchFamily="2" charset="0"/>
              <a:buChar char="©"/>
            </a:pPr>
            <a:r>
              <a:rPr lang="en-GB" sz="1000" dirty="0">
                <a:solidFill>
                  <a:schemeClr val="bg1"/>
                </a:solidFill>
                <a:latin typeface="Montserrat" panose="00000500000000000000" pitchFamily="2" charset="0"/>
              </a:rPr>
              <a:t>Wake Forest University School of Medicine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9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CCD8C65-4185-B5E8-CB46-0F0B8DF00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6"/>
          <a:stretch/>
        </p:blipFill>
        <p:spPr>
          <a:xfrm flipV="1">
            <a:off x="2590800" y="-10274"/>
            <a:ext cx="156972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4" y="2611457"/>
            <a:ext cx="12187752" cy="6494443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896955"/>
            <a:ext cx="11927512" cy="5917680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5399" y="3238499"/>
            <a:ext cx="11355843" cy="5286155"/>
            <a:chOff x="0" y="0"/>
            <a:chExt cx="7208077" cy="36238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870423" y="920207"/>
            <a:ext cx="693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Montserrat SemiBold" panose="00000700000000000000" pitchFamily="2" charset="0"/>
              </a:rPr>
              <a:t>Talking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27DB1-A9EE-74DA-199E-A7D8609A0C48}"/>
              </a:ext>
            </a:extLst>
          </p:cNvPr>
          <p:cNvSpPr txBox="1"/>
          <p:nvPr/>
        </p:nvSpPr>
        <p:spPr>
          <a:xfrm>
            <a:off x="1523999" y="3343183"/>
            <a:ext cx="10940067" cy="501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n-GB" sz="28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What experiences have you had that were scary at the time, but which you look back on with fondness? What did these experience teach you?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n-GB" sz="28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Why is it important that science is transparent and based on merit?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n-GB" sz="2800" kern="100" dirty="0">
                <a:latin typeface="Montserrat" panose="00000500000000000000" pitchFamily="2" charset="0"/>
                <a:cs typeface="Calibri" panose="020F0502020204030204" pitchFamily="34" charset="0"/>
              </a:rPr>
              <a:t>Why does collaboration play such a key role in mitochondrial biology? When have you collaborated on a project? What were the rewards and challenges of this experience? </a:t>
            </a:r>
            <a:endParaRPr lang="en-GB" sz="2800" dirty="0">
              <a:latin typeface="Montserrat" panose="00000500000000000000" pitchFamily="2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457C08E4-BCA5-106B-BABA-25445B6EE1C6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Montserrat Semi-Bold"/>
              </a:rPr>
              <a:t>16       </a:t>
            </a:r>
            <a:r>
              <a:rPr lang="en-US" sz="170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CE36DF-8A77-1D75-BCCF-A239AA1ACE55}"/>
              </a:ext>
            </a:extLst>
          </p:cNvPr>
          <p:cNvSpPr txBox="1"/>
          <p:nvPr/>
        </p:nvSpPr>
        <p:spPr>
          <a:xfrm>
            <a:off x="8430884" y="9992405"/>
            <a:ext cx="9165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© Kateryna Kon/Shutterstock.com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4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BAE7-9054-B20C-C42F-58E1F9F3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r="14597"/>
          <a:stretch/>
        </p:blipFill>
        <p:spPr>
          <a:xfrm>
            <a:off x="4495800" y="0"/>
            <a:ext cx="12937425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55B8AD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92747" y="992064"/>
            <a:ext cx="10287000" cy="8411834"/>
            <a:chOff x="0" y="0"/>
            <a:chExt cx="3130550" cy="2559898"/>
          </a:xfrm>
          <a:solidFill>
            <a:srgbClr val="55B8AD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  <a:solidFill>
            <a:srgbClr val="3660AA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870422" y="920207"/>
            <a:ext cx="7130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Montserrat SemiBold" panose="00000700000000000000" pitchFamily="2" charset="0"/>
              </a:rPr>
              <a:t>More Resources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D5E571-673A-2EDE-8502-EDCFA49E8F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396" y="3508588"/>
            <a:ext cx="2498759" cy="3554137"/>
          </a:xfrm>
          <a:prstGeom prst="rect">
            <a:avLst/>
          </a:pr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5DF423A6-6F6A-D468-FC36-F391642F1EEC}"/>
              </a:ext>
            </a:extLst>
          </p:cNvPr>
          <p:cNvSpPr/>
          <p:nvPr/>
        </p:nvSpPr>
        <p:spPr>
          <a:xfrm>
            <a:off x="451274" y="7435175"/>
            <a:ext cx="227945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867C35-D621-FC09-86B5-0345FDC37254}"/>
              </a:ext>
            </a:extLst>
          </p:cNvPr>
          <p:cNvSpPr txBox="1"/>
          <p:nvPr/>
        </p:nvSpPr>
        <p:spPr>
          <a:xfrm>
            <a:off x="339007" y="7508485"/>
            <a:ext cx="251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Read the </a:t>
            </a:r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article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0FA4F4E-058E-9C2E-FBC7-5F347CA0D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3" y="3491167"/>
            <a:ext cx="2529936" cy="3588979"/>
          </a:xfrm>
          <a:prstGeom prst="rect">
            <a:avLst/>
          </a:prstGeom>
        </p:spPr>
      </p:pic>
      <p:sp>
        <p:nvSpPr>
          <p:cNvPr id="35" name="Freeform 11">
            <a:extLst>
              <a:ext uri="{FF2B5EF4-FFF2-40B4-BE49-F238E27FC236}">
                <a16:creationId xmlns:a16="http://schemas.microsoft.com/office/drawing/2014/main" id="{5EAB8308-34C0-B26E-1158-E7700E85D521}"/>
              </a:ext>
            </a:extLst>
          </p:cNvPr>
          <p:cNvSpPr/>
          <p:nvPr/>
        </p:nvSpPr>
        <p:spPr>
          <a:xfrm>
            <a:off x="3657600" y="7446805"/>
            <a:ext cx="2529936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D76E137-FE5C-D1BC-64B9-BC14BCE43C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7000" y="4738037"/>
            <a:ext cx="3600000" cy="2340000"/>
          </a:xfrm>
          <a:prstGeom prst="rect">
            <a:avLst/>
          </a:prstGeom>
        </p:spPr>
      </p:pic>
      <p:pic>
        <p:nvPicPr>
          <p:cNvPr id="31" name="Picture 25">
            <a:extLst>
              <a:ext uri="{FF2B5EF4-FFF2-40B4-BE49-F238E27FC236}">
                <a16:creationId xmlns:a16="http://schemas.microsoft.com/office/drawing/2014/main" id="{196B93ED-E752-89BA-CD37-F94540B1346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49400" y="4651037"/>
            <a:ext cx="3600000" cy="2514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5761A2B-9AD1-ACDC-F511-DE10F74746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65774" y="3579999"/>
            <a:ext cx="2517167" cy="3570075"/>
          </a:xfrm>
          <a:prstGeom prst="rect">
            <a:avLst/>
          </a:prstGeom>
        </p:spPr>
      </p:pic>
      <p:sp>
        <p:nvSpPr>
          <p:cNvPr id="36" name="Freeform 11">
            <a:extLst>
              <a:ext uri="{FF2B5EF4-FFF2-40B4-BE49-F238E27FC236}">
                <a16:creationId xmlns:a16="http://schemas.microsoft.com/office/drawing/2014/main" id="{C1BB1025-76AA-DE85-680C-F896D1A713E6}"/>
              </a:ext>
            </a:extLst>
          </p:cNvPr>
          <p:cNvSpPr/>
          <p:nvPr/>
        </p:nvSpPr>
        <p:spPr>
          <a:xfrm>
            <a:off x="7028756" y="7441172"/>
            <a:ext cx="252993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52A632BD-2829-093A-427E-0265AB166143}"/>
              </a:ext>
            </a:extLst>
          </p:cNvPr>
          <p:cNvSpPr/>
          <p:nvPr/>
        </p:nvSpPr>
        <p:spPr>
          <a:xfrm>
            <a:off x="11315506" y="7446805"/>
            <a:ext cx="2279455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26E3AC9C-B984-55D6-EE55-FD439624A87A}"/>
              </a:ext>
            </a:extLst>
          </p:cNvPr>
          <p:cNvSpPr/>
          <p:nvPr/>
        </p:nvSpPr>
        <p:spPr>
          <a:xfrm>
            <a:off x="14937482" y="7435175"/>
            <a:ext cx="3121918" cy="954356"/>
          </a:xfrm>
          <a:custGeom>
            <a:avLst/>
            <a:gdLst/>
            <a:ahLst/>
            <a:cxnLst/>
            <a:rect l="l" t="t" r="r" b="b"/>
            <a:pathLst>
              <a:path w="3186708" h="1012978">
                <a:moveTo>
                  <a:pt x="3062248" y="1012978"/>
                </a:moveTo>
                <a:lnTo>
                  <a:pt x="124460" y="1012978"/>
                </a:lnTo>
                <a:cubicBezTo>
                  <a:pt x="55880" y="1012978"/>
                  <a:pt x="0" y="957098"/>
                  <a:pt x="0" y="88851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62248" y="0"/>
                </a:lnTo>
                <a:cubicBezTo>
                  <a:pt x="3130828" y="0"/>
                  <a:pt x="3186708" y="55880"/>
                  <a:pt x="3186708" y="124460"/>
                </a:cubicBezTo>
                <a:lnTo>
                  <a:pt x="3186708" y="888518"/>
                </a:lnTo>
                <a:cubicBezTo>
                  <a:pt x="3186708" y="957098"/>
                  <a:pt x="3130828" y="1012978"/>
                  <a:pt x="3062248" y="1012978"/>
                </a:cubicBezTo>
                <a:close/>
              </a:path>
            </a:pathLst>
          </a:custGeom>
          <a:solidFill>
            <a:srgbClr val="3660AA"/>
          </a:solidFill>
        </p:spPr>
        <p:txBody>
          <a:bodyPr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255FF0-996E-6472-6435-AFEDD55D41AC}"/>
              </a:ext>
            </a:extLst>
          </p:cNvPr>
          <p:cNvSpPr txBox="1"/>
          <p:nvPr/>
        </p:nvSpPr>
        <p:spPr>
          <a:xfrm>
            <a:off x="3657602" y="7508487"/>
            <a:ext cx="2529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Complete the </a:t>
            </a:r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activities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13E3B-212D-0B48-AAF1-3AEC5E60B656}"/>
              </a:ext>
            </a:extLst>
          </p:cNvPr>
          <p:cNvSpPr txBox="1"/>
          <p:nvPr/>
        </p:nvSpPr>
        <p:spPr>
          <a:xfrm>
            <a:off x="6687000" y="7496855"/>
            <a:ext cx="325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Listen to the </a:t>
            </a:r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podcast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61A7AC-60BD-88A1-C9AC-45907F5FA217}"/>
              </a:ext>
            </a:extLst>
          </p:cNvPr>
          <p:cNvSpPr txBox="1"/>
          <p:nvPr/>
        </p:nvSpPr>
        <p:spPr>
          <a:xfrm>
            <a:off x="11315506" y="7508487"/>
            <a:ext cx="2279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Watch the </a:t>
            </a:r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animation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99ECB-57AF-7D22-8A8D-D7FF6A13BA8F}"/>
              </a:ext>
            </a:extLst>
          </p:cNvPr>
          <p:cNvSpPr txBox="1"/>
          <p:nvPr/>
        </p:nvSpPr>
        <p:spPr>
          <a:xfrm>
            <a:off x="14937482" y="7508485"/>
            <a:ext cx="3121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Download the </a:t>
            </a:r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Spanish resources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0FA8FFC5-8FD3-9485-6B05-F813B65D0A5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17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DCB1B0-6176-A0DC-4E9D-85C3AB9245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6740" y="4850634"/>
            <a:ext cx="2821659" cy="1585487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96ED73-FA6F-4AE3-A2A5-98ABF730B8C7}"/>
              </a:ext>
            </a:extLst>
          </p:cNvPr>
          <p:cNvSpPr txBox="1"/>
          <p:nvPr/>
        </p:nvSpPr>
        <p:spPr>
          <a:xfrm>
            <a:off x="14601293" y="9988944"/>
            <a:ext cx="31219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© Julien Tromeur/Shutterstock.com</a:t>
            </a:r>
            <a:endParaRPr lang="en-GB" sz="1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27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DCCDE210-582C-51E7-7569-214364D72C4F}"/>
              </a:ext>
            </a:extLst>
          </p:cNvPr>
          <p:cNvGrpSpPr/>
          <p:nvPr/>
        </p:nvGrpSpPr>
        <p:grpSpPr>
          <a:xfrm rot="-5400000">
            <a:off x="9607391" y="1606393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B995855-9CF1-9FFE-24B6-9A38EC6E5668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6" name="Picture 5" descr="A close-up of a signature&#10;&#10;Description automatically generated">
            <a:extLst>
              <a:ext uri="{FF2B5EF4-FFF2-40B4-BE49-F238E27FC236}">
                <a16:creationId xmlns:a16="http://schemas.microsoft.com/office/drawing/2014/main" id="{14290DDD-2EE6-416E-AED2-78950C44E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26" y="6913641"/>
            <a:ext cx="4784994" cy="1330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E7B1AE-FD6F-023B-9D28-47DF476F614F}"/>
              </a:ext>
            </a:extLst>
          </p:cNvPr>
          <p:cNvSpPr txBox="1"/>
          <p:nvPr/>
        </p:nvSpPr>
        <p:spPr>
          <a:xfrm>
            <a:off x="366050" y="536727"/>
            <a:ext cx="10847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Montserrat" panose="00000500000000000000" pitchFamily="2" charset="0"/>
              </a:rPr>
              <a:t>This educational material has been produced by </a:t>
            </a:r>
            <a:r>
              <a:rPr lang="en-GB" sz="2400" b="1" dirty="0">
                <a:latin typeface="Montserrat" panose="00000500000000000000" pitchFamily="2" charset="0"/>
              </a:rPr>
              <a:t>Wake Forest University School of Medicine </a:t>
            </a:r>
            <a:r>
              <a:rPr lang="en-GB" sz="2400" dirty="0">
                <a:latin typeface="Montserrat" panose="00000500000000000000" pitchFamily="2" charset="0"/>
              </a:rPr>
              <a:t>in partnership with </a:t>
            </a:r>
            <a:r>
              <a:rPr lang="en-GB" sz="2400" b="1" dirty="0">
                <a:latin typeface="Montserrat" panose="00000500000000000000" pitchFamily="2" charset="0"/>
              </a:rPr>
              <a:t>Futurum</a:t>
            </a:r>
            <a:r>
              <a:rPr lang="en-GB" sz="2400" dirty="0">
                <a:latin typeface="Montserrat" panose="00000500000000000000" pitchFamily="2" charset="0"/>
              </a:rPr>
              <a:t> and with grant support from </a:t>
            </a:r>
            <a:r>
              <a:rPr lang="en-GB" sz="2400" b="1" dirty="0">
                <a:latin typeface="Montserrat" panose="00000500000000000000" pitchFamily="2" charset="0"/>
              </a:rPr>
              <a:t>The Duke Endowment</a:t>
            </a:r>
            <a:r>
              <a:rPr lang="en-GB" sz="2400" dirty="0">
                <a:latin typeface="Montserrat" panose="00000500000000000000" pitchFamily="2" charset="0"/>
              </a:rPr>
              <a:t>. </a:t>
            </a:r>
          </a:p>
          <a:p>
            <a:pPr algn="ctr"/>
            <a:r>
              <a:rPr lang="en-GB" sz="2400" dirty="0">
                <a:latin typeface="Montserrat" panose="00000500000000000000" pitchFamily="2" charset="0"/>
              </a:rPr>
              <a:t>The Duke Endowment is a private foundation that strengthens communities in North Carolina and South Carolina by nurturing children, promoting health, educating minds and enriching spirits.</a:t>
            </a:r>
            <a:endParaRPr lang="en-GB" sz="3600" dirty="0">
              <a:latin typeface="Montserrat" panose="00000500000000000000" pitchFamily="2" charset="0"/>
            </a:endParaRP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5A009037-C05E-EF09-4EF8-4068C1F10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0348" y="3254101"/>
            <a:ext cx="2960324" cy="2908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2F683-3F6D-9B17-A3C1-1D62CE3ADD62}"/>
              </a:ext>
            </a:extLst>
          </p:cNvPr>
          <p:cNvSpPr txBox="1"/>
          <p:nvPr/>
        </p:nvSpPr>
        <p:spPr>
          <a:xfrm>
            <a:off x="1153097" y="3692822"/>
            <a:ext cx="6799073" cy="282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1" b="1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Let us know what you think of this educational and career resource. 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latin typeface="Montserrat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To provide input, simply scan the QR code or access the link below: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400" u="sng" kern="100" dirty="0">
                <a:solidFill>
                  <a:srgbClr val="467886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https://redcap.school.wakehealth.edu/surveys/?s=NPK347RYHCR3FNDC</a:t>
            </a:r>
            <a:r>
              <a:rPr lang="en-US" sz="2400" kern="1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 sz="24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5DDF8EC3-071D-1C82-9046-80F6952398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6" y="7164468"/>
            <a:ext cx="6512292" cy="1080000"/>
          </a:xfrm>
          <a:prstGeom prst="rect">
            <a:avLst/>
          </a:prstGeom>
        </p:spPr>
      </p:pic>
      <p:pic>
        <p:nvPicPr>
          <p:cNvPr id="9" name="Picture 8" descr="A black and orange logo&#10;&#10;Description automatically generated">
            <a:extLst>
              <a:ext uri="{FF2B5EF4-FFF2-40B4-BE49-F238E27FC236}">
                <a16:creationId xmlns:a16="http://schemas.microsoft.com/office/drawing/2014/main" id="{10118615-ACCF-A4C9-9B1E-170632306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39" y="8830883"/>
            <a:ext cx="4614338" cy="10843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1298" y="1974758"/>
            <a:ext cx="6631992" cy="663199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-1660237" y="1660237"/>
            <a:ext cx="10287000" cy="6966526"/>
            <a:chOff x="0" y="0"/>
            <a:chExt cx="3130550" cy="2120060"/>
          </a:xfrm>
          <a:solidFill>
            <a:srgbClr val="3660A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2120060"/>
            </a:xfrm>
            <a:custGeom>
              <a:avLst/>
              <a:gdLst/>
              <a:ahLst/>
              <a:cxnLst/>
              <a:rect l="l" t="t" r="r" b="b"/>
              <a:pathLst>
                <a:path w="3130550" h="2120060">
                  <a:moveTo>
                    <a:pt x="0" y="1123950"/>
                  </a:moveTo>
                  <a:lnTo>
                    <a:pt x="0" y="2120060"/>
                  </a:lnTo>
                  <a:lnTo>
                    <a:pt x="3130550" y="212006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0113" y="2233573"/>
            <a:ext cx="6114362" cy="611436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5400000">
            <a:off x="15547542" y="1159042"/>
            <a:ext cx="4345306" cy="2027222"/>
            <a:chOff x="0" y="0"/>
            <a:chExt cx="3130550" cy="1460500"/>
          </a:xfrm>
          <a:solidFill>
            <a:srgbClr val="55B8AD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69112" y="1494909"/>
            <a:ext cx="1022001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latin typeface="Montserrat SemiBold" panose="00000700000000000000" pitchFamily="2" charset="0"/>
              </a:rPr>
              <a:t>In this Presentation: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4800" y="9791700"/>
            <a:ext cx="4979916" cy="2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02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001C8D-02D8-3C19-19AD-844701555404}"/>
              </a:ext>
            </a:extLst>
          </p:cNvPr>
          <p:cNvSpPr>
            <a:spLocks noChangeAspect="1"/>
          </p:cNvSpPr>
          <p:nvPr/>
        </p:nvSpPr>
        <p:spPr>
          <a:xfrm flipV="1">
            <a:off x="1205994" y="2522369"/>
            <a:ext cx="5575806" cy="5575806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744" r="-2583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65B56-1C40-04DF-60AD-F6FF1CDA1A6C}"/>
              </a:ext>
            </a:extLst>
          </p:cNvPr>
          <p:cNvSpPr txBox="1"/>
          <p:nvPr/>
        </p:nvSpPr>
        <p:spPr>
          <a:xfrm>
            <a:off x="8169112" y="2490827"/>
            <a:ext cx="9052088" cy="470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Introduction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Bumsoo’s Research and Career Journey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atin typeface="Montserrat" panose="00000500000000000000" pitchFamily="2" charset="0"/>
              </a:rPr>
              <a:t>Talking Points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About Mitochondrial Biology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Pathway from School to Mitochondrial Biology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Careers in Mitochondrial Biology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Meet Bumsoo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latin typeface="Montserrat" panose="00000500000000000000" pitchFamily="2" charset="0"/>
              </a:rPr>
              <a:t>Talking Points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Montserrat" panose="00000500000000000000" pitchFamily="2" charset="0"/>
              </a:rPr>
              <a:t>More Resources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99DCEE-2C33-8CB8-FCC0-A9624B8EC8DD}"/>
              </a:ext>
            </a:extLst>
          </p:cNvPr>
          <p:cNvSpPr txBox="1"/>
          <p:nvPr/>
        </p:nvSpPr>
        <p:spPr>
          <a:xfrm>
            <a:off x="3880325" y="8467871"/>
            <a:ext cx="93654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© Kateryna Kon/Shutterstock.com</a:t>
            </a:r>
            <a:endParaRPr lang="en-GB" sz="1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61048" y="1791552"/>
            <a:ext cx="6076795" cy="6280192"/>
            <a:chOff x="0" y="0"/>
            <a:chExt cx="6362700" cy="657566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-1746485" y="1746485"/>
            <a:ext cx="10287000" cy="6794030"/>
            <a:chOff x="0" y="0"/>
            <a:chExt cx="3130550" cy="2067566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067566"/>
            </a:xfrm>
            <a:custGeom>
              <a:avLst/>
              <a:gdLst/>
              <a:ahLst/>
              <a:cxnLst/>
              <a:rect l="l" t="t" r="r" b="b"/>
              <a:pathLst>
                <a:path w="3130550" h="2067566">
                  <a:moveTo>
                    <a:pt x="0" y="1123950"/>
                  </a:moveTo>
                  <a:lnTo>
                    <a:pt x="0" y="2067566"/>
                  </a:lnTo>
                  <a:lnTo>
                    <a:pt x="3130550" y="2067566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2189571" y="1984905"/>
            <a:ext cx="5583600" cy="5769668"/>
          </a:xfrm>
          <a:custGeom>
            <a:avLst/>
            <a:gdLst/>
            <a:ahLst/>
            <a:cxnLst/>
            <a:rect l="l" t="t" r="r" b="b"/>
            <a:pathLst>
              <a:path w="6350012" h="6562979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2" y="484594"/>
                  <a:pt x="6350012" y="1082383"/>
                </a:cubicBezTo>
                <a:lnTo>
                  <a:pt x="6350012" y="5480583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474" t="-21848" r="-64474" b="-21848"/>
            </a:stretch>
          </a:blipFill>
          <a:ln w="12700"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2604221" y="7298624"/>
            <a:ext cx="4790459" cy="954356"/>
            <a:chOff x="0" y="0"/>
            <a:chExt cx="3186708" cy="1012978"/>
          </a:xfrm>
          <a:solidFill>
            <a:srgbClr val="55B8AD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86708" cy="1012978"/>
            </a:xfrm>
            <a:custGeom>
              <a:avLst/>
              <a:gdLst/>
              <a:ahLst/>
              <a:cxnLst/>
              <a:rect l="l" t="t" r="r" b="b"/>
              <a:pathLst>
                <a:path w="3186708" h="1012978">
                  <a:moveTo>
                    <a:pt x="3062248" y="1012978"/>
                  </a:moveTo>
                  <a:lnTo>
                    <a:pt x="124460" y="1012978"/>
                  </a:lnTo>
                  <a:cubicBezTo>
                    <a:pt x="55880" y="1012978"/>
                    <a:pt x="0" y="957098"/>
                    <a:pt x="0" y="8885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62248" y="0"/>
                  </a:lnTo>
                  <a:cubicBezTo>
                    <a:pt x="3130828" y="0"/>
                    <a:pt x="3186708" y="55880"/>
                    <a:pt x="3186708" y="124460"/>
                  </a:cubicBezTo>
                  <a:lnTo>
                    <a:pt x="3186708" y="888518"/>
                  </a:lnTo>
                  <a:cubicBezTo>
                    <a:pt x="3186708" y="957098"/>
                    <a:pt x="3130828" y="1012978"/>
                    <a:pt x="3062248" y="10129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4668271" y="1543335"/>
            <a:ext cx="5786039" cy="2699369"/>
            <a:chOff x="0" y="0"/>
            <a:chExt cx="3130550" cy="1460500"/>
          </a:xfrm>
          <a:solidFill>
            <a:srgbClr val="55B8AD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761143" y="832755"/>
            <a:ext cx="6064677" cy="969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69"/>
              </a:lnSpc>
            </a:pPr>
            <a:r>
              <a:rPr lang="en-US" sz="4800" dirty="0">
                <a:latin typeface="Montserrat Semi-Bold" panose="020B0604020202020204" charset="0"/>
              </a:rPr>
              <a:t>Meet Bumsoo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56FCA-1F05-863E-DE3C-A453B588AA44}"/>
              </a:ext>
            </a:extLst>
          </p:cNvPr>
          <p:cNvSpPr txBox="1"/>
          <p:nvPr/>
        </p:nvSpPr>
        <p:spPr>
          <a:xfrm>
            <a:off x="8761143" y="2367515"/>
            <a:ext cx="8231458" cy="533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600" kern="1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Dr. Bumsoo Ahn is a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mitochondrial biologist </a:t>
            </a:r>
            <a:r>
              <a:rPr lang="en-GB" sz="2600" kern="1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at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Wake Forest University School of Medicine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sz="2600" kern="1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in the US.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600" kern="1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He is investigating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how functional decline in our mitochondria leads to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sarcopenia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the age-related degeneration of muscles. 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600" kern="1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His research focuses on how </a:t>
            </a:r>
            <a:r>
              <a:rPr lang="en-GB" sz="2600" b="1" kern="1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exercise training </a:t>
            </a:r>
            <a:r>
              <a:rPr lang="en-GB" sz="2600" kern="1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and a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hormone called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unacylated ghrelin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could help to slow this decline.</a:t>
            </a:r>
            <a:endParaRPr lang="en-GB" sz="26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8A252-6693-5366-24D8-A962B5B69E80}"/>
              </a:ext>
            </a:extLst>
          </p:cNvPr>
          <p:cNvSpPr txBox="1"/>
          <p:nvPr/>
        </p:nvSpPr>
        <p:spPr>
          <a:xfrm>
            <a:off x="2386189" y="7566506"/>
            <a:ext cx="4979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ontserrat Bold" panose="00000800000000000000" charset="0"/>
                <a:cs typeface="Montserrat Bold" panose="00000800000000000000" charset="0"/>
              </a:rPr>
              <a:t>Dr. Bumsoo Ahn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E87C9A4-2B7A-C139-7A26-16677174A8FB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03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32F5B-325B-0A66-4315-EA3136D72C2A}"/>
              </a:ext>
            </a:extLst>
          </p:cNvPr>
          <p:cNvSpPr txBox="1"/>
          <p:nvPr/>
        </p:nvSpPr>
        <p:spPr>
          <a:xfrm>
            <a:off x="1795397" y="1510702"/>
            <a:ext cx="2045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Montserrat" panose="00000500000000000000" pitchFamily="2" charset="0"/>
              <a:buChar char="©"/>
            </a:pPr>
            <a:r>
              <a:rPr lang="en-GB" sz="1000" dirty="0">
                <a:solidFill>
                  <a:schemeClr val="bg1"/>
                </a:solidFill>
                <a:latin typeface="Montserrat" panose="00000500000000000000" pitchFamily="2" charset="0"/>
              </a:rPr>
              <a:t>Wake Forest University School of Medicine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1C05AAA3-9D13-0D92-E988-65D70BD95211}"/>
              </a:ext>
            </a:extLst>
          </p:cNvPr>
          <p:cNvGrpSpPr>
            <a:grpSpLocks noChangeAspect="1"/>
          </p:cNvGrpSpPr>
          <p:nvPr/>
        </p:nvGrpSpPr>
        <p:grpSpPr>
          <a:xfrm>
            <a:off x="10146982" y="1714500"/>
            <a:ext cx="7384115" cy="7311000"/>
            <a:chOff x="0" y="0"/>
            <a:chExt cx="6362700" cy="6575666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87A5E0D-13B7-0326-965A-2CE92B901673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6973B15-2E6E-E13C-4185-462C8985F87B}"/>
              </a:ext>
            </a:extLst>
          </p:cNvPr>
          <p:cNvSpPr txBox="1"/>
          <p:nvPr/>
        </p:nvSpPr>
        <p:spPr>
          <a:xfrm>
            <a:off x="764259" y="2942002"/>
            <a:ext cx="8450915" cy="4821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The animation on the following slide will introduce you to Bumsoo’s research and career journey.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You can also find it on Bumsoo’s Futurum page: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  <a:hlinkClick r:id="rId2"/>
              </a:rPr>
              <a:t>www.futurumcareers.com/mitochondrial-biology-with-dr-Bumsoo-ahn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Or watch it on YouTube: </a:t>
            </a:r>
          </a:p>
          <a:p>
            <a:pPr>
              <a:lnSpc>
                <a:spcPct val="120000"/>
              </a:lnSpc>
            </a:pPr>
            <a:r>
              <a:rPr lang="en-GB" sz="2400" u="sng" dirty="0">
                <a:latin typeface="Montserrat" panose="00000500000000000000" pitchFamily="2" charset="0"/>
                <a:hlinkClick r:id="rId3"/>
              </a:rPr>
              <a:t>https://youtu.be/hbXN-xDZfXo</a:t>
            </a:r>
            <a:r>
              <a:rPr lang="en-GB" sz="2400" dirty="0">
                <a:latin typeface="Montserrat" panose="00000500000000000000" pitchFamily="2" charset="0"/>
              </a:rPr>
              <a:t> </a:t>
            </a:r>
            <a:endParaRPr lang="en-GB" sz="3200" kern="100" dirty="0">
              <a:solidFill>
                <a:srgbClr val="003399"/>
              </a:solidFill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1015-C4B9-7A97-8C75-6F5CB183B22A}"/>
              </a:ext>
            </a:extLst>
          </p:cNvPr>
          <p:cNvSpPr txBox="1"/>
          <p:nvPr/>
        </p:nvSpPr>
        <p:spPr>
          <a:xfrm>
            <a:off x="730921" y="655660"/>
            <a:ext cx="95177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kern="100" dirty="0">
                <a:effectLst/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Learn about </a:t>
            </a:r>
            <a:r>
              <a:rPr lang="en-GB" sz="4800" b="1" kern="1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Bumsoo</a:t>
            </a:r>
            <a:r>
              <a:rPr lang="en-GB" sz="4800" b="1" kern="100" dirty="0">
                <a:effectLst/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’s Research and Career </a:t>
            </a:r>
            <a:r>
              <a:rPr lang="en-GB" sz="4800" b="1" kern="100" dirty="0"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J</a:t>
            </a:r>
            <a:r>
              <a:rPr lang="en-GB" sz="4800" b="1" kern="100" dirty="0">
                <a:effectLst/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ourney</a:t>
            </a:r>
            <a:endParaRPr lang="en-GB" sz="4800" kern="100" dirty="0">
              <a:effectLst/>
              <a:latin typeface="Montserrat SemiBold" panose="000007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C9F6520-EE26-4138-B9CA-CB868C68051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Montserrat Semi-Bold"/>
              </a:rPr>
              <a:t>04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205498D9-C587-D07B-EB04-B22D805095D1}"/>
              </a:ext>
            </a:extLst>
          </p:cNvPr>
          <p:cNvGrpSpPr>
            <a:grpSpLocks noChangeAspect="1"/>
          </p:cNvGrpSpPr>
          <p:nvPr/>
        </p:nvGrpSpPr>
        <p:grpSpPr>
          <a:xfrm>
            <a:off x="10438879" y="2040935"/>
            <a:ext cx="6662787" cy="6597243"/>
            <a:chOff x="6350" y="6350"/>
            <a:chExt cx="6350011" cy="6562979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2934846-23B7-357B-FF73-757AA16A9A3D}"/>
                </a:ext>
              </a:extLst>
            </p:cNvPr>
            <p:cNvSpPr/>
            <p:nvPr/>
          </p:nvSpPr>
          <p:spPr>
            <a:xfrm>
              <a:off x="6350" y="6350"/>
              <a:ext cx="6350011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3514" t="-12" r="-67546" b="-12"/>
              </a:stretch>
            </a:blip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2764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453141F-E452-EE17-2716-9663B9F5C842}"/>
              </a:ext>
            </a:extLst>
          </p:cNvPr>
          <p:cNvSpPr/>
          <p:nvPr/>
        </p:nvSpPr>
        <p:spPr>
          <a:xfrm>
            <a:off x="342900" y="495300"/>
            <a:ext cx="17602200" cy="9296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F0B96F-5F0C-4FA8-3674-334B0E5A89B4}"/>
              </a:ext>
            </a:extLst>
          </p:cNvPr>
          <p:cNvSpPr txBox="1"/>
          <p:nvPr/>
        </p:nvSpPr>
        <p:spPr>
          <a:xfrm>
            <a:off x="5448300" y="43053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Montserrat SemiBold" panose="00000700000000000000" pitchFamily="2" charset="0"/>
              </a:rPr>
              <a:t>Embed animation here</a:t>
            </a:r>
          </a:p>
        </p:txBody>
      </p:sp>
      <p:pic>
        <p:nvPicPr>
          <p:cNvPr id="3" name="Bumsoo Ahn Animation v3 QR-1080p-260519">
            <a:hlinkClick r:id="" action="ppaction://media"/>
            <a:extLst>
              <a:ext uri="{FF2B5EF4-FFF2-40B4-BE49-F238E27FC236}">
                <a16:creationId xmlns:a16="http://schemas.microsoft.com/office/drawing/2014/main" id="{E9FD6FE4-29EF-B5F0-FFC9-3375554502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B53D0F-2DC6-B556-46F6-3525A2C18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345" y="13918"/>
            <a:ext cx="18314805" cy="102730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4178454" y="-1765152"/>
            <a:ext cx="9281892" cy="14822411"/>
            <a:chOff x="0" y="0"/>
            <a:chExt cx="3130550" cy="3989417"/>
          </a:xfrm>
          <a:solidFill>
            <a:srgbClr val="3660AA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06FBB253-6086-031C-8D99-18D229BCE51F}"/>
              </a:ext>
            </a:extLst>
          </p:cNvPr>
          <p:cNvSpPr/>
          <p:nvPr/>
        </p:nvSpPr>
        <p:spPr>
          <a:xfrm rot="5400000">
            <a:off x="3834290" y="-1765717"/>
            <a:ext cx="9281891" cy="14822413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468A76-7090-E9BA-7D3D-5AD7C5ECCA99}"/>
              </a:ext>
            </a:extLst>
          </p:cNvPr>
          <p:cNvSpPr/>
          <p:nvPr/>
        </p:nvSpPr>
        <p:spPr>
          <a:xfrm>
            <a:off x="0" y="-9667"/>
            <a:ext cx="1981200" cy="10296667"/>
          </a:xfrm>
          <a:prstGeom prst="rect">
            <a:avLst/>
          </a:prstGeom>
          <a:solidFill>
            <a:srgbClr val="C9E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3271762" y="-1976365"/>
            <a:ext cx="10296667" cy="14249407"/>
            <a:chOff x="0" y="0"/>
            <a:chExt cx="3130550" cy="3511380"/>
          </a:xfrm>
          <a:solidFill>
            <a:srgbClr val="C9E9E5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EB73596A-795A-5C0E-A2A2-663F3FBB885B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06       </a:t>
            </a: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DDB444-1505-63D1-92A9-D3D26A633F58}"/>
              </a:ext>
            </a:extLst>
          </p:cNvPr>
          <p:cNvSpPr txBox="1"/>
          <p:nvPr/>
        </p:nvSpPr>
        <p:spPr>
          <a:xfrm>
            <a:off x="465386" y="589043"/>
            <a:ext cx="8460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Montserrat SemiBold" panose="00000700000000000000" pitchFamily="2" charset="0"/>
              </a:rPr>
              <a:t>Animation 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A32AA-4AC0-BF53-D8B2-33841D1CBFFC}"/>
              </a:ext>
            </a:extLst>
          </p:cNvPr>
          <p:cNvSpPr txBox="1"/>
          <p:nvPr/>
        </p:nvSpPr>
        <p:spPr>
          <a:xfrm>
            <a:off x="465387" y="1835539"/>
            <a:ext cx="10472231" cy="178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Growing up in South Korea, Bumsoo spent much of his time </a:t>
            </a:r>
            <a:r>
              <a:rPr lang="en-GB" sz="2600" b="1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playing sports</a:t>
            </a:r>
            <a:r>
              <a:rPr lang="en-GB" sz="260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He was fascinated by how exercise made his body feel stronger and more alive, which sparked his dream of studying </a:t>
            </a:r>
            <a:r>
              <a:rPr lang="en-GB" sz="2600" b="1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human physiology.</a:t>
            </a:r>
            <a:endParaRPr lang="en-GB" sz="2600" b="1" kern="100" dirty="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E8AA4D-66BB-6E05-CE05-E37FA105DFE0}"/>
              </a:ext>
            </a:extLst>
          </p:cNvPr>
          <p:cNvSpPr txBox="1"/>
          <p:nvPr/>
        </p:nvSpPr>
        <p:spPr>
          <a:xfrm>
            <a:off x="465386" y="4009835"/>
            <a:ext cx="11955213" cy="2208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After spending </a:t>
            </a:r>
            <a:r>
              <a:rPr lang="en-GB" sz="2600" b="1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three years in industry</a:t>
            </a:r>
            <a:r>
              <a:rPr lang="en-GB" sz="260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Bumsoo realized that he missed life as a research scientist, so he returned to academia. Working in a research lab, Bumsoo experienced the excitement of scientific discoveries and gained the </a:t>
            </a:r>
            <a:r>
              <a:rPr lang="en-GB" sz="2600" b="1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confidence</a:t>
            </a:r>
            <a:r>
              <a:rPr lang="en-GB" sz="260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2600" b="1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curiosity</a:t>
            </a:r>
            <a:r>
              <a:rPr lang="en-GB" sz="260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that continue to drive his research today.</a:t>
            </a:r>
            <a:endParaRPr lang="en-GB" sz="2600" b="1" kern="100" dirty="0"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41B2C-B0E1-3811-585F-8CDC1B0D5EFD}"/>
              </a:ext>
            </a:extLst>
          </p:cNvPr>
          <p:cNvSpPr txBox="1"/>
          <p:nvPr/>
        </p:nvSpPr>
        <p:spPr>
          <a:xfrm>
            <a:off x="465386" y="6513223"/>
            <a:ext cx="12183814" cy="178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Bumsoo has conducted experiments showing that a hormone called </a:t>
            </a:r>
            <a:r>
              <a:rPr lang="en-GB" sz="2600" b="1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ghrelin</a:t>
            </a:r>
            <a:r>
              <a:rPr lang="en-GB" sz="260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may counteract age-related muscle degradation. When used in conjunction with </a:t>
            </a:r>
            <a:r>
              <a:rPr lang="en-GB" sz="2600" b="1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exercise training</a:t>
            </a:r>
            <a:r>
              <a:rPr lang="en-GB" sz="260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ghrelin may enhance mobility and independence in older adults suffering from sarcopenia.</a:t>
            </a:r>
          </a:p>
        </p:txBody>
      </p:sp>
    </p:spTree>
    <p:extLst>
      <p:ext uri="{BB962C8B-B14F-4D97-AF65-F5344CB8AC3E}">
        <p14:creationId xmlns:p14="http://schemas.microsoft.com/office/powerpoint/2010/main" val="8490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FBAE7-9054-B20C-C42F-58E1F9F3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" r="8050"/>
          <a:stretch/>
        </p:blipFill>
        <p:spPr>
          <a:xfrm>
            <a:off x="4495800" y="0"/>
            <a:ext cx="12937425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3284" y="2400539"/>
            <a:ext cx="11519550" cy="6248161"/>
            <a:chOff x="0" y="0"/>
            <a:chExt cx="7846638" cy="4409338"/>
          </a:xfrm>
          <a:solidFill>
            <a:srgbClr val="55B8AD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7846638" cy="4409338"/>
            </a:xfrm>
            <a:custGeom>
              <a:avLst/>
              <a:gdLst/>
              <a:ahLst/>
              <a:cxnLst/>
              <a:rect l="l" t="t" r="r" b="b"/>
              <a:pathLst>
                <a:path w="7846638" h="4409338">
                  <a:moveTo>
                    <a:pt x="7722178" y="4409338"/>
                  </a:moveTo>
                  <a:lnTo>
                    <a:pt x="124460" y="4409338"/>
                  </a:lnTo>
                  <a:cubicBezTo>
                    <a:pt x="55880" y="4409338"/>
                    <a:pt x="0" y="4353458"/>
                    <a:pt x="0" y="428487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22178" y="0"/>
                  </a:lnTo>
                  <a:cubicBezTo>
                    <a:pt x="7790759" y="0"/>
                    <a:pt x="7846638" y="55880"/>
                    <a:pt x="7846638" y="124460"/>
                  </a:cubicBezTo>
                  <a:lnTo>
                    <a:pt x="7846638" y="4284878"/>
                  </a:lnTo>
                  <a:cubicBezTo>
                    <a:pt x="7846638" y="4353458"/>
                    <a:pt x="7790759" y="4409338"/>
                    <a:pt x="7722178" y="44093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0790355" y="2743896"/>
            <a:ext cx="10287000" cy="4799209"/>
            <a:chOff x="0" y="0"/>
            <a:chExt cx="3130550" cy="1460500"/>
          </a:xfrm>
          <a:solidFill>
            <a:srgbClr val="3660AA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130550" cy="1460500"/>
            </a:xfrm>
            <a:custGeom>
              <a:avLst/>
              <a:gdLst/>
              <a:ahLst/>
              <a:cxnLst/>
              <a:rect l="l" t="t" r="r" b="b"/>
              <a:pathLst>
                <a:path w="3130550" h="1460500">
                  <a:moveTo>
                    <a:pt x="0" y="1123950"/>
                  </a:moveTo>
                  <a:lnTo>
                    <a:pt x="0" y="1460500"/>
                  </a:lnTo>
                  <a:lnTo>
                    <a:pt x="3130550" y="146050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-937583" y="937583"/>
            <a:ext cx="10287000" cy="8411834"/>
            <a:chOff x="0" y="0"/>
            <a:chExt cx="3130550" cy="2559898"/>
          </a:xfrm>
          <a:solidFill>
            <a:srgbClr val="3660AA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30550" cy="2559898"/>
            </a:xfrm>
            <a:custGeom>
              <a:avLst/>
              <a:gdLst/>
              <a:ahLst/>
              <a:cxnLst/>
              <a:rect l="l" t="t" r="r" b="b"/>
              <a:pathLst>
                <a:path w="3130550" h="2559898">
                  <a:moveTo>
                    <a:pt x="0" y="1123950"/>
                  </a:moveTo>
                  <a:lnTo>
                    <a:pt x="0" y="2559898"/>
                  </a:lnTo>
                  <a:lnTo>
                    <a:pt x="3130550" y="2559898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781300"/>
            <a:ext cx="11163300" cy="5562600"/>
            <a:chOff x="0" y="0"/>
            <a:chExt cx="7630634" cy="3996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30634" cy="3996966"/>
            </a:xfrm>
            <a:custGeom>
              <a:avLst/>
              <a:gdLst/>
              <a:ahLst/>
              <a:cxnLst/>
              <a:rect l="l" t="t" r="r" b="b"/>
              <a:pathLst>
                <a:path w="7630634" h="3996966">
                  <a:moveTo>
                    <a:pt x="7506174" y="3996966"/>
                  </a:moveTo>
                  <a:lnTo>
                    <a:pt x="124460" y="3996966"/>
                  </a:lnTo>
                  <a:cubicBezTo>
                    <a:pt x="55880" y="3996966"/>
                    <a:pt x="0" y="3941087"/>
                    <a:pt x="0" y="3872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06174" y="0"/>
                  </a:lnTo>
                  <a:cubicBezTo>
                    <a:pt x="7574754" y="0"/>
                    <a:pt x="7630634" y="55880"/>
                    <a:pt x="7630634" y="124460"/>
                  </a:cubicBezTo>
                  <a:lnTo>
                    <a:pt x="7630634" y="3872507"/>
                  </a:lnTo>
                  <a:cubicBezTo>
                    <a:pt x="7630634" y="3941087"/>
                    <a:pt x="7574754" y="3996966"/>
                    <a:pt x="7506174" y="399696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53747" y="621291"/>
            <a:ext cx="699726" cy="814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5400000">
            <a:off x="3597358" y="-2845860"/>
            <a:ext cx="1480331" cy="8675048"/>
            <a:chOff x="0" y="0"/>
            <a:chExt cx="3130550" cy="18248691"/>
          </a:xfrm>
          <a:solidFill>
            <a:srgbClr val="55B8AD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18248691"/>
            </a:xfrm>
            <a:custGeom>
              <a:avLst/>
              <a:gdLst/>
              <a:ahLst/>
              <a:cxnLst/>
              <a:rect l="l" t="t" r="r" b="b"/>
              <a:pathLst>
                <a:path w="3130550" h="18248691">
                  <a:moveTo>
                    <a:pt x="0" y="1123950"/>
                  </a:moveTo>
                  <a:lnTo>
                    <a:pt x="0" y="18248691"/>
                  </a:lnTo>
                  <a:lnTo>
                    <a:pt x="3130550" y="18248691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5400" y="3086100"/>
            <a:ext cx="10528950" cy="4907074"/>
            <a:chOff x="0" y="0"/>
            <a:chExt cx="7208077" cy="36238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08077" cy="3623869"/>
            </a:xfrm>
            <a:custGeom>
              <a:avLst/>
              <a:gdLst/>
              <a:ahLst/>
              <a:cxnLst/>
              <a:rect l="l" t="t" r="r" b="b"/>
              <a:pathLst>
                <a:path w="7208077" h="3623869">
                  <a:moveTo>
                    <a:pt x="7083616" y="3623869"/>
                  </a:moveTo>
                  <a:lnTo>
                    <a:pt x="124460" y="3623869"/>
                  </a:lnTo>
                  <a:cubicBezTo>
                    <a:pt x="55880" y="3623869"/>
                    <a:pt x="0" y="3567988"/>
                    <a:pt x="0" y="34994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83617" y="0"/>
                  </a:lnTo>
                  <a:cubicBezTo>
                    <a:pt x="7152197" y="0"/>
                    <a:pt x="7208077" y="55880"/>
                    <a:pt x="7208077" y="124460"/>
                  </a:cubicBezTo>
                  <a:lnTo>
                    <a:pt x="7208077" y="3499408"/>
                  </a:lnTo>
                  <a:cubicBezTo>
                    <a:pt x="7208077" y="3567989"/>
                    <a:pt x="7152197" y="3623869"/>
                    <a:pt x="7083617" y="3623869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EFF541-76D0-5E12-6953-5C890BABB532}"/>
              </a:ext>
            </a:extLst>
          </p:cNvPr>
          <p:cNvSpPr txBox="1"/>
          <p:nvPr/>
        </p:nvSpPr>
        <p:spPr>
          <a:xfrm>
            <a:off x="870423" y="920207"/>
            <a:ext cx="693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Montserrat SemiBold" panose="00000700000000000000" pitchFamily="2" charset="0"/>
              </a:rPr>
              <a:t>Talking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27DB1-A9EE-74DA-199E-A7D8609A0C48}"/>
              </a:ext>
            </a:extLst>
          </p:cNvPr>
          <p:cNvSpPr txBox="1"/>
          <p:nvPr/>
        </p:nvSpPr>
        <p:spPr>
          <a:xfrm>
            <a:off x="1556534" y="3179824"/>
            <a:ext cx="10267815" cy="4649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How did Bumsoo’s love of sports influence his educational and career journey?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What did Bumsoo learn from his three years in industry?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Tx/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How does the activity of mitochondria contribute to sarcopenia?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AutoNum type="arabicPeriod"/>
            </a:pPr>
            <a:r>
              <a:rPr lang="en-GB" sz="2800" dirty="0">
                <a:latin typeface="Montserrat" panose="00000500000000000000" pitchFamily="2" charset="0"/>
              </a:rPr>
              <a:t>What role does ghrelin play in the body, and how can it counteract sarcopenia?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22903EF9-BF1A-E37B-DF5D-10AEBCEAB915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FFFFFF"/>
                </a:solidFill>
                <a:latin typeface="Montserrat Semi-Bold"/>
              </a:rPr>
              <a:t>07       </a:t>
            </a:r>
            <a:r>
              <a:rPr lang="en-US" sz="1700" dirty="0">
                <a:solidFill>
                  <a:srgbClr val="FFFFFF"/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31230B-6B97-0598-FBE2-A7EEC12893D5}"/>
              </a:ext>
            </a:extLst>
          </p:cNvPr>
          <p:cNvSpPr txBox="1"/>
          <p:nvPr/>
        </p:nvSpPr>
        <p:spPr>
          <a:xfrm>
            <a:off x="8223981" y="9410701"/>
            <a:ext cx="207793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3600" b="0" i="0" u="none" strike="noStrike" baseline="0" dirty="0">
              <a:solidFill>
                <a:srgbClr val="000000"/>
              </a:solidFill>
              <a:latin typeface="Brandon Grotesque Regular"/>
            </a:endParaRPr>
          </a:p>
          <a:p>
            <a:pPr algn="r"/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 © Lordn/Shutterstock.com </a:t>
            </a:r>
            <a:endParaRPr lang="en-GB" sz="1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E00E5B-82A5-7C2C-18AB-4CFCB7E47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2" r="23552"/>
          <a:stretch/>
        </p:blipFill>
        <p:spPr>
          <a:xfrm rot="10800000" flipV="1">
            <a:off x="8605836" y="0"/>
            <a:ext cx="9682164" cy="10305308"/>
          </a:xfrm>
          <a:prstGeom prst="rect">
            <a:avLst/>
          </a:pr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6156688-B80B-AB85-4091-28E45676B7B7}"/>
              </a:ext>
            </a:extLst>
          </p:cNvPr>
          <p:cNvGrpSpPr/>
          <p:nvPr/>
        </p:nvGrpSpPr>
        <p:grpSpPr>
          <a:xfrm rot="5400000">
            <a:off x="2889857" y="-1834543"/>
            <a:ext cx="9231686" cy="15011400"/>
            <a:chOff x="0" y="0"/>
            <a:chExt cx="3130550" cy="3989417"/>
          </a:xfrm>
          <a:solidFill>
            <a:srgbClr val="3660AA"/>
          </a:solidFill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399F8FA-849C-9A25-C62A-F490C0BD812D}"/>
                </a:ext>
              </a:extLst>
            </p:cNvPr>
            <p:cNvSpPr/>
            <p:nvPr/>
          </p:nvSpPr>
          <p:spPr>
            <a:xfrm>
              <a:off x="0" y="0"/>
              <a:ext cx="3130550" cy="3989417"/>
            </a:xfrm>
            <a:custGeom>
              <a:avLst/>
              <a:gdLst/>
              <a:ahLst/>
              <a:cxnLst/>
              <a:rect l="l" t="t" r="r" b="b"/>
              <a:pathLst>
                <a:path w="3130550" h="3989417">
                  <a:moveTo>
                    <a:pt x="0" y="1123950"/>
                  </a:moveTo>
                  <a:lnTo>
                    <a:pt x="0" y="3989417"/>
                  </a:lnTo>
                  <a:lnTo>
                    <a:pt x="3130550" y="3989417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Freeform 5">
            <a:extLst>
              <a:ext uri="{FF2B5EF4-FFF2-40B4-BE49-F238E27FC236}">
                <a16:creationId xmlns:a16="http://schemas.microsoft.com/office/drawing/2014/main" id="{C7F729C9-1D4E-9DD2-65A5-2D9F525A89AF}"/>
              </a:ext>
            </a:extLst>
          </p:cNvPr>
          <p:cNvSpPr/>
          <p:nvPr/>
        </p:nvSpPr>
        <p:spPr>
          <a:xfrm rot="5400000">
            <a:off x="2646205" y="-1602686"/>
            <a:ext cx="9261786" cy="14554207"/>
          </a:xfrm>
          <a:custGeom>
            <a:avLst/>
            <a:gdLst/>
            <a:ahLst/>
            <a:cxnLst/>
            <a:rect l="l" t="t" r="r" b="b"/>
            <a:pathLst>
              <a:path w="3130550" h="3989417">
                <a:moveTo>
                  <a:pt x="0" y="1123950"/>
                </a:moveTo>
                <a:lnTo>
                  <a:pt x="0" y="3989417"/>
                </a:lnTo>
                <a:lnTo>
                  <a:pt x="3130550" y="3989417"/>
                </a:lnTo>
                <a:lnTo>
                  <a:pt x="313055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4085D0FD-7258-4DED-B9B7-C56496C57F39}"/>
              </a:ext>
            </a:extLst>
          </p:cNvPr>
          <p:cNvGrpSpPr/>
          <p:nvPr/>
        </p:nvGrpSpPr>
        <p:grpSpPr>
          <a:xfrm rot="5400000">
            <a:off x="1970473" y="-1991926"/>
            <a:ext cx="10308451" cy="14249406"/>
            <a:chOff x="0" y="0"/>
            <a:chExt cx="3130550" cy="3511380"/>
          </a:xfrm>
          <a:solidFill>
            <a:srgbClr val="C9E9E5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9845570-3E63-9ADF-597A-6DB3AF1C988E}"/>
                </a:ext>
              </a:extLst>
            </p:cNvPr>
            <p:cNvSpPr/>
            <p:nvPr/>
          </p:nvSpPr>
          <p:spPr>
            <a:xfrm>
              <a:off x="0" y="0"/>
              <a:ext cx="3130550" cy="3511380"/>
            </a:xfrm>
            <a:custGeom>
              <a:avLst/>
              <a:gdLst/>
              <a:ahLst/>
              <a:cxnLst/>
              <a:rect l="l" t="t" r="r" b="b"/>
              <a:pathLst>
                <a:path w="3130550" h="3511380">
                  <a:moveTo>
                    <a:pt x="0" y="1123950"/>
                  </a:moveTo>
                  <a:lnTo>
                    <a:pt x="0" y="3511380"/>
                  </a:lnTo>
                  <a:lnTo>
                    <a:pt x="3130550" y="3511380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273DC6-DD7D-32C2-C854-612A32B2BA7A}"/>
              </a:ext>
            </a:extLst>
          </p:cNvPr>
          <p:cNvSpPr txBox="1"/>
          <p:nvPr/>
        </p:nvSpPr>
        <p:spPr>
          <a:xfrm>
            <a:off x="300037" y="613272"/>
            <a:ext cx="973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Montserrat SemiBold" panose="00000700000000000000" pitchFamily="2" charset="0"/>
              </a:rPr>
              <a:t>About Mitochondrial Biology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35257B-8733-CEE3-9046-A2EFCB2873B9}"/>
              </a:ext>
            </a:extLst>
          </p:cNvPr>
          <p:cNvSpPr txBox="1"/>
          <p:nvPr/>
        </p:nvSpPr>
        <p:spPr>
          <a:xfrm>
            <a:off x="300036" y="1622801"/>
            <a:ext cx="10139363" cy="1975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Because mitochondria are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central to nearly every aspect of human physiology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the field of mitochondrial biology offers opportunities to make meaningful advances in medicine, aging research, and personalized health.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A29575E1-84B7-6F57-3DC4-9904E38E4263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08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A680F-23C6-5C02-FC1C-31CE7FC7DAC6}"/>
              </a:ext>
            </a:extLst>
          </p:cNvPr>
          <p:cNvSpPr txBox="1"/>
          <p:nvPr/>
        </p:nvSpPr>
        <p:spPr>
          <a:xfrm>
            <a:off x="300036" y="6291551"/>
            <a:ext cx="11582400" cy="1975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600" kern="100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“Artificial intelligence can accelerate the discovery of </a:t>
            </a:r>
            <a:r>
              <a:rPr lang="en-GB" sz="2600" kern="100" dirty="0">
                <a:solidFill>
                  <a:srgbClr val="3660AA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mitochondria – </a:t>
            </a:r>
            <a:r>
              <a:rPr lang="en-GB" sz="2600" kern="100" dirty="0">
                <a:solidFill>
                  <a:srgbClr val="003399"/>
                </a:solidFill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targeting drugs, as well as the analysis of imaging to assess incidences of disease. A new chapter for mitochondrial biology is just around the corner – it’s a very exciting time.” </a:t>
            </a:r>
            <a:r>
              <a:rPr lang="en-GB" sz="2600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 Bumsoo</a:t>
            </a:r>
            <a:endParaRPr lang="en-GB" sz="2600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D2DC87-7918-0012-7F67-77B18C8B9217}"/>
              </a:ext>
            </a:extLst>
          </p:cNvPr>
          <p:cNvSpPr txBox="1"/>
          <p:nvPr/>
        </p:nvSpPr>
        <p:spPr>
          <a:xfrm>
            <a:off x="300037" y="3986609"/>
            <a:ext cx="10825163" cy="2455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Because mitochondria have many and varied roles, many researchers around the world are studying them, each with a unique research angle. This leads to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exciting collaborations 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and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interdisciplinary work.</a:t>
            </a:r>
          </a:p>
          <a:p>
            <a:pPr>
              <a:lnSpc>
                <a:spcPct val="120000"/>
              </a:lnSpc>
            </a:pPr>
            <a:endParaRPr lang="en-GB" sz="2600" b="1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FB63E7-BB43-4ECA-C6E3-5522DDC27402}"/>
              </a:ext>
            </a:extLst>
          </p:cNvPr>
          <p:cNvSpPr txBox="1"/>
          <p:nvPr/>
        </p:nvSpPr>
        <p:spPr>
          <a:xfrm>
            <a:off x="14854236" y="10042981"/>
            <a:ext cx="3276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© Julien Tromeur/Shutterstock.com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D73DB-A978-2911-5786-FA3F10E82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7A32C9E-F63C-2C7E-2964-29B77742D931}"/>
              </a:ext>
            </a:extLst>
          </p:cNvPr>
          <p:cNvGrpSpPr>
            <a:grpSpLocks noChangeAspect="1"/>
          </p:cNvGrpSpPr>
          <p:nvPr/>
        </p:nvGrpSpPr>
        <p:grpSpPr>
          <a:xfrm>
            <a:off x="10658044" y="1732396"/>
            <a:ext cx="6601256" cy="6822207"/>
            <a:chOff x="0" y="0"/>
            <a:chExt cx="6362700" cy="657566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A28D03E-C8A6-6A52-085C-C410C429BC22}"/>
                </a:ext>
              </a:extLst>
            </p:cNvPr>
            <p:cNvSpPr/>
            <p:nvPr/>
          </p:nvSpPr>
          <p:spPr>
            <a:xfrm>
              <a:off x="6350" y="6350"/>
              <a:ext cx="6350012" cy="6562979"/>
            </a:xfrm>
            <a:custGeom>
              <a:avLst/>
              <a:gdLst/>
              <a:ahLst/>
              <a:cxnLst/>
              <a:rect l="l" t="t" r="r" b="b"/>
              <a:pathLst>
                <a:path w="6350012" h="6562979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solidFill>
              <a:srgbClr val="55B8AD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FC0E239-727E-445A-D7FB-C246EC25D356}"/>
              </a:ext>
            </a:extLst>
          </p:cNvPr>
          <p:cNvGrpSpPr/>
          <p:nvPr/>
        </p:nvGrpSpPr>
        <p:grpSpPr>
          <a:xfrm rot="-5400000">
            <a:off x="9607391" y="1606391"/>
            <a:ext cx="10287000" cy="7074218"/>
            <a:chOff x="0" y="0"/>
            <a:chExt cx="3130550" cy="2152833"/>
          </a:xfrm>
          <a:solidFill>
            <a:srgbClr val="3660AA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F21425B-A0E9-C4E4-1EC8-959ECEDCC952}"/>
                </a:ext>
              </a:extLst>
            </p:cNvPr>
            <p:cNvSpPr/>
            <p:nvPr/>
          </p:nvSpPr>
          <p:spPr>
            <a:xfrm>
              <a:off x="0" y="0"/>
              <a:ext cx="3130550" cy="2152833"/>
            </a:xfrm>
            <a:custGeom>
              <a:avLst/>
              <a:gdLst/>
              <a:ahLst/>
              <a:cxnLst/>
              <a:rect l="l" t="t" r="r" b="b"/>
              <a:pathLst>
                <a:path w="3130550" h="2152833">
                  <a:moveTo>
                    <a:pt x="0" y="1123950"/>
                  </a:moveTo>
                  <a:lnTo>
                    <a:pt x="0" y="2152833"/>
                  </a:lnTo>
                  <a:lnTo>
                    <a:pt x="3130550" y="2152833"/>
                  </a:lnTo>
                  <a:lnTo>
                    <a:pt x="313055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6B40D2-60DF-78DC-936C-9AFBFC1810ED}"/>
              </a:ext>
            </a:extLst>
          </p:cNvPr>
          <p:cNvSpPr txBox="1"/>
          <p:nvPr/>
        </p:nvSpPr>
        <p:spPr>
          <a:xfrm>
            <a:off x="921685" y="2677119"/>
            <a:ext cx="9396627" cy="5816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Build a strong foundation in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biology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chemistry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and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physics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at school. </a:t>
            </a:r>
          </a:p>
          <a:p>
            <a:pPr>
              <a:lnSpc>
                <a:spcPct val="120000"/>
              </a:lnSpc>
            </a:pPr>
            <a:endParaRPr lang="en-GB" sz="2600" kern="100" dirty="0">
              <a:effectLst/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At college and university, Bumsoo suggests seeking</a:t>
            </a:r>
          </a:p>
          <a:p>
            <a:pPr>
              <a:lnSpc>
                <a:spcPct val="120000"/>
              </a:lnSpc>
            </a:pP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courses or modules in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biochemistry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cell biology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physiology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and </a:t>
            </a:r>
            <a:r>
              <a:rPr lang="en-GB" sz="2600" b="1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genetics</a:t>
            </a:r>
            <a:r>
              <a:rPr lang="en-GB" sz="2600" kern="100" dirty="0">
                <a:latin typeface="Montserrat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GB" sz="2600" kern="100" dirty="0">
              <a:latin typeface="Montserrat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GB" sz="2600" kern="100" dirty="0">
                <a:solidFill>
                  <a:srgbClr val="3660AA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“Beyond undergraduate studies, further training in </a:t>
            </a:r>
            <a:r>
              <a:rPr lang="en-GB" sz="2600" b="1" kern="100" dirty="0">
                <a:solidFill>
                  <a:srgbClr val="3660AA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molecular biology</a:t>
            </a:r>
            <a:r>
              <a:rPr lang="en-GB" sz="2600" kern="100" dirty="0">
                <a:solidFill>
                  <a:srgbClr val="3660AA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en-GB" sz="2600" b="1" kern="100" dirty="0">
                <a:solidFill>
                  <a:srgbClr val="3660AA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bioinformatics</a:t>
            </a:r>
            <a:r>
              <a:rPr lang="en-GB" sz="2600" kern="100" dirty="0">
                <a:solidFill>
                  <a:srgbClr val="3660AA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and </a:t>
            </a:r>
            <a:r>
              <a:rPr lang="en-GB" sz="2600" b="1" kern="100" dirty="0">
                <a:solidFill>
                  <a:srgbClr val="3660AA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data analysis </a:t>
            </a:r>
            <a:r>
              <a:rPr lang="en-GB" sz="2600" kern="100" dirty="0">
                <a:solidFill>
                  <a:srgbClr val="3660AA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is becoming increasingly important. Modern mitochondrial research relies heavily on genomic and proteomic tools.” </a:t>
            </a:r>
            <a:r>
              <a:rPr lang="en-GB" sz="2600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–</a:t>
            </a:r>
            <a:r>
              <a:rPr lang="en-GB" sz="2600" kern="100" dirty="0">
                <a:solidFill>
                  <a:srgbClr val="FF000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sz="2600" kern="100" dirty="0">
                <a:effectLst/>
                <a:latin typeface="Montserrat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Bumsoo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CBE6DFA9-3AE7-1821-CF0E-0EBE58871A34}"/>
              </a:ext>
            </a:extLst>
          </p:cNvPr>
          <p:cNvSpPr/>
          <p:nvPr/>
        </p:nvSpPr>
        <p:spPr>
          <a:xfrm>
            <a:off x="10980467" y="2065406"/>
            <a:ext cx="5942526" cy="6141828"/>
          </a:xfrm>
          <a:custGeom>
            <a:avLst/>
            <a:gdLst/>
            <a:ahLst/>
            <a:cxnLst/>
            <a:rect l="l" t="t" r="r" b="b"/>
            <a:pathLst>
              <a:path w="6350012" h="6562979">
                <a:moveTo>
                  <a:pt x="6350000" y="5480583"/>
                </a:moveTo>
                <a:cubicBezTo>
                  <a:pt x="6350000" y="6078372"/>
                  <a:pt x="5865419" y="6562979"/>
                  <a:pt x="5267617" y="6562979"/>
                </a:cubicBezTo>
                <a:lnTo>
                  <a:pt x="1082383" y="6562979"/>
                </a:lnTo>
                <a:cubicBezTo>
                  <a:pt x="484594" y="6562979"/>
                  <a:pt x="0" y="6078385"/>
                  <a:pt x="0" y="5480583"/>
                </a:cubicBezTo>
                <a:lnTo>
                  <a:pt x="0" y="1082383"/>
                </a:lnTo>
                <a:cubicBezTo>
                  <a:pt x="0" y="484594"/>
                  <a:pt x="484581" y="0"/>
                  <a:pt x="1082383" y="0"/>
                </a:cubicBezTo>
                <a:lnTo>
                  <a:pt x="5267630" y="0"/>
                </a:lnTo>
                <a:cubicBezTo>
                  <a:pt x="5865419" y="0"/>
                  <a:pt x="6350012" y="484594"/>
                  <a:pt x="6350012" y="1082383"/>
                </a:cubicBezTo>
                <a:lnTo>
                  <a:pt x="6350012" y="5480583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1792" t="-32237" r="-81792" b="-43959"/>
            </a:stretch>
          </a:blipFill>
          <a:ln w="12700"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29FBFD-DE15-1BB8-3915-3AA29D19D4EE}"/>
              </a:ext>
            </a:extLst>
          </p:cNvPr>
          <p:cNvSpPr txBox="1"/>
          <p:nvPr/>
        </p:nvSpPr>
        <p:spPr>
          <a:xfrm>
            <a:off x="921685" y="678912"/>
            <a:ext cx="79937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kern="100" dirty="0">
                <a:effectLst/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Pathway</a:t>
            </a:r>
            <a:r>
              <a:rPr lang="en-GB" sz="4800" b="1" kern="100" dirty="0">
                <a:effectLst/>
                <a:latin typeface="Montserrat SemiBold" panose="000007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from School to Mitochondrial Biology</a:t>
            </a:r>
            <a:endParaRPr lang="en-GB" sz="4800" kern="100" dirty="0">
              <a:effectLst/>
              <a:latin typeface="Montserrat SemiBold" panose="000007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523A250A-2A5C-EBC2-D9AD-E46B9BF94AD4}"/>
              </a:ext>
            </a:extLst>
          </p:cNvPr>
          <p:cNvSpPr txBox="1"/>
          <p:nvPr/>
        </p:nvSpPr>
        <p:spPr>
          <a:xfrm>
            <a:off x="304800" y="9791700"/>
            <a:ext cx="4979916" cy="2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"/>
              </a:rPr>
              <a:t>09    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Semi-Bold Bold"/>
              </a:rPr>
              <a:t>futurumcareers.com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AADA81-0844-0029-6113-CC0724CCC0E9}"/>
              </a:ext>
            </a:extLst>
          </p:cNvPr>
          <p:cNvSpPr txBox="1"/>
          <p:nvPr/>
        </p:nvSpPr>
        <p:spPr>
          <a:xfrm>
            <a:off x="11906159" y="1538917"/>
            <a:ext cx="2045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Montserrat" panose="00000500000000000000" pitchFamily="2" charset="0"/>
              <a:buChar char="©"/>
            </a:pPr>
            <a:r>
              <a:rPr lang="en-GB" sz="1000" dirty="0">
                <a:solidFill>
                  <a:schemeClr val="bg1"/>
                </a:solidFill>
                <a:latin typeface="Montserrat" panose="00000500000000000000" pitchFamily="2" charset="0"/>
              </a:rPr>
              <a:t>Wake Forest University School of Medicine</a:t>
            </a:r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43E19-83BD-AEF2-6C72-0EDF50328116}"/>
              </a:ext>
            </a:extLst>
          </p:cNvPr>
          <p:cNvSpPr txBox="1"/>
          <p:nvPr/>
        </p:nvSpPr>
        <p:spPr>
          <a:xfrm>
            <a:off x="14473520" y="8228119"/>
            <a:ext cx="35096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u="none" strike="noStrike" baseline="0" dirty="0">
                <a:solidFill>
                  <a:schemeClr val="bg1"/>
                </a:solidFill>
                <a:latin typeface="Montserrat" panose="00000500000000000000" pitchFamily="2" charset="0"/>
              </a:rPr>
              <a:t>Bumsoo looking through a microscope in his lab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53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e5eb4c-ad0d-4795-ae2e-baffe4a7a343" xsi:nil="true"/>
    <lcf76f155ced4ddcb4097134ff3c332f xmlns="4ef8ee0b-e025-4bd4-94a6-4c71df7778d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9" ma:contentTypeDescription="Create a new document." ma:contentTypeScope="" ma:versionID="92774c4978b0496b0f20fa32f3f2b0be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1457492cf599239e3f08a612a755c80d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782564-be43-449e-9829-86f2ca8ed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e7737c-4f54-4668-836a-4369b242694b}" ma:internalName="TaxCatchAll" ma:showField="CatchAllData" ma:web="09e5eb4c-ad0d-4795-ae2e-baffe4a7a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880CE9-8CB5-4DBE-84D9-560466B5AC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27C9C9-1383-43CA-9F0A-3F7796B22DE4}">
  <ds:schemaRefs>
    <ds:schemaRef ds:uri="http://schemas.microsoft.com/office/2006/metadata/properties"/>
    <ds:schemaRef ds:uri="http://schemas.microsoft.com/office/infopath/2007/PartnerControls"/>
    <ds:schemaRef ds:uri="09e5eb4c-ad0d-4795-ae2e-baffe4a7a343"/>
    <ds:schemaRef ds:uri="4ef8ee0b-e025-4bd4-94a6-4c71df7778d2"/>
  </ds:schemaRefs>
</ds:datastoreItem>
</file>

<file path=customXml/itemProps3.xml><?xml version="1.0" encoding="utf-8"?>
<ds:datastoreItem xmlns:ds="http://schemas.openxmlformats.org/officeDocument/2006/customXml" ds:itemID="{FF139A8B-0A83-4568-B874-50BD110A1C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2754</TotalTime>
  <Words>1428</Words>
  <Application>Microsoft Office PowerPoint</Application>
  <PresentationFormat>Custom</PresentationFormat>
  <Paragraphs>143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Montserrat Classic Bold Italics</vt:lpstr>
      <vt:lpstr>Montserrat Bold</vt:lpstr>
      <vt:lpstr>Montserrat</vt:lpstr>
      <vt:lpstr>Arial</vt:lpstr>
      <vt:lpstr>Montserrat Extra-Bold</vt:lpstr>
      <vt:lpstr>Brandon Grotesque Regular</vt:lpstr>
      <vt:lpstr>Montserrat ExtraBold</vt:lpstr>
      <vt:lpstr>Calibri</vt:lpstr>
      <vt:lpstr>Montserrat Semi-Bold Bold</vt:lpstr>
      <vt:lpstr>Montserrat SemiBold</vt:lpstr>
      <vt:lpstr>Montserrat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Sciences Presentation</dc:title>
  <dc:creator>Isla</dc:creator>
  <cp:lastModifiedBy>Joe Aslett</cp:lastModifiedBy>
  <cp:revision>24</cp:revision>
  <dcterms:created xsi:type="dcterms:W3CDTF">2006-08-16T00:00:00Z</dcterms:created>
  <dcterms:modified xsi:type="dcterms:W3CDTF">2026-06-16T14:28:30Z</dcterms:modified>
  <dc:identifier>DAFb8zIHRfw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  <property fmtid="{D5CDD505-2E9C-101B-9397-08002B2CF9AE}" pid="3" name="MediaServiceImageTags">
    <vt:lpwstr/>
  </property>
</Properties>
</file>