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56" r:id="rId5"/>
    <p:sldId id="257" r:id="rId6"/>
    <p:sldId id="258" r:id="rId7"/>
    <p:sldId id="298" r:id="rId8"/>
    <p:sldId id="285" r:id="rId9"/>
    <p:sldId id="296" r:id="rId10"/>
    <p:sldId id="266" r:id="rId11"/>
    <p:sldId id="299" r:id="rId12"/>
    <p:sldId id="305" r:id="rId13"/>
    <p:sldId id="280" r:id="rId14"/>
    <p:sldId id="289" r:id="rId15"/>
    <p:sldId id="290" r:id="rId16"/>
    <p:sldId id="306" r:id="rId17"/>
    <p:sldId id="283" r:id="rId18"/>
    <p:sldId id="284" r:id="rId19"/>
    <p:sldId id="304" r:id="rId20"/>
    <p:sldId id="294" r:id="rId21"/>
    <p:sldId id="295" r:id="rId22"/>
    <p:sldId id="303" r:id="rId23"/>
  </p:sldIdLst>
  <p:sldSz cx="18288000" cy="10287000"/>
  <p:notesSz cx="6858000" cy="9144000"/>
  <p:embeddedFontLst>
    <p:embeddedFont>
      <p:font typeface="Montserrat" panose="00000500000000000000" pitchFamily="2" charset="0"/>
      <p:regular r:id="rId25"/>
      <p:bold r:id="rId26"/>
      <p:italic r:id="rId27"/>
      <p:boldItalic r:id="rId28"/>
    </p:embeddedFont>
    <p:embeddedFont>
      <p:font typeface="Montserrat Bold" panose="00000800000000000000" charset="0"/>
      <p:regular r:id="rId29"/>
      <p:bold r:id="rId30"/>
      <p:italic r:id="rId31"/>
      <p:boldItalic r:id="rId32"/>
    </p:embeddedFont>
    <p:embeddedFont>
      <p:font typeface="Montserrat Classic Bold Italics" panose="020B0604020202020204" charset="0"/>
      <p:bold r:id="rId33"/>
      <p:italic r:id="rId34"/>
      <p:boldItalic r:id="rId35"/>
    </p:embeddedFont>
    <p:embeddedFont>
      <p:font typeface="Montserrat ExtraBold" panose="00000900000000000000" pitchFamily="2" charset="0"/>
      <p:bold r:id="rId36"/>
      <p:boldItalic r:id="rId37"/>
    </p:embeddedFont>
    <p:embeddedFont>
      <p:font typeface="Montserrat Extra-Bold" panose="020B0604020202020204" charset="0"/>
      <p:regular r:id="rId38"/>
      <p:bold r:id="rId39"/>
    </p:embeddedFont>
    <p:embeddedFont>
      <p:font typeface="Montserrat SemiBold" panose="00000700000000000000" pitchFamily="2" charset="0"/>
      <p:bold r:id="rId40"/>
      <p:boldItalic r:id="rId41"/>
    </p:embeddedFont>
    <p:embeddedFont>
      <p:font typeface="Montserrat Semi-Bold" panose="020B0604020202020204" charset="0"/>
      <p:regular r:id="rId42"/>
      <p:bold r:id="rId43"/>
      <p:italic r:id="rId44"/>
      <p:boldItalic r:id="rId45"/>
    </p:embeddedFont>
    <p:embeddedFont>
      <p:font typeface="Montserrat Semi-Bold Bold" panose="020B060402020202020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1hHemfvobkifNMJkUu+oaA==" hashData="PELkOVHrbSyHIq708zBQi5WOqTjrqqidVJmlTxMQRCUIwUE5hg1bf7QpZU5fsZXNooGegWln7fVUzt7DLgCb7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3D115E-6ED3-5FF1-F5AE-EB933C271959}" name="Erica Morgan" initials="EM" userId="S::Erica@scicomsult.com::39ed17eb-1fe1-4e30-9f9d-69b034d5bc7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e Aslett" initials="JA" lastIdx="1" clrIdx="0">
    <p:extLst>
      <p:ext uri="{19B8F6BF-5375-455C-9EA6-DF929625EA0E}">
        <p15:presenceInfo xmlns:p15="http://schemas.microsoft.com/office/powerpoint/2012/main" userId="S::joe@futurumcareers.com::7b6f269b-9023-4611-9a28-c55f9a45fd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60AA"/>
    <a:srgbClr val="C9E9E5"/>
    <a:srgbClr val="345BA2"/>
    <a:srgbClr val="55B8AD"/>
    <a:srgbClr val="003399"/>
    <a:srgbClr val="E4D4BD"/>
    <a:srgbClr val="416FC3"/>
    <a:srgbClr val="ADDDD7"/>
    <a:srgbClr val="FEFEFE"/>
    <a:srgbClr val="84A2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817" autoAdjust="0"/>
  </p:normalViewPr>
  <p:slideViewPr>
    <p:cSldViewPr>
      <p:cViewPr varScale="1">
        <p:scale>
          <a:sx n="54" d="100"/>
          <a:sy n="54" d="100"/>
        </p:scale>
        <p:origin x="75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5.fntdata"/><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6.xml"/><Relationship Id="rId41" Type="http://schemas.openxmlformats.org/officeDocument/2006/relationships/font" Target="fonts/font17.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207127-7964-4D3A-83D8-62309D0AB206}"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C36B7-325C-4173-AEA5-C43F54510295}" type="slidenum">
              <a:rPr lang="en-GB" smtClean="0"/>
              <a:t>‹#›</a:t>
            </a:fld>
            <a:endParaRPr lang="en-GB"/>
          </a:p>
        </p:txBody>
      </p:sp>
    </p:spTree>
    <p:extLst>
      <p:ext uri="{BB962C8B-B14F-4D97-AF65-F5344CB8AC3E}">
        <p14:creationId xmlns:p14="http://schemas.microsoft.com/office/powerpoint/2010/main" val="290112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AC36B7-325C-4173-AEA5-C43F54510295}" type="slidenum">
              <a:rPr lang="en-GB" smtClean="0"/>
              <a:t>1</a:t>
            </a:fld>
            <a:endParaRPr lang="en-GB"/>
          </a:p>
        </p:txBody>
      </p:sp>
    </p:spTree>
    <p:extLst>
      <p:ext uri="{BB962C8B-B14F-4D97-AF65-F5344CB8AC3E}">
        <p14:creationId xmlns:p14="http://schemas.microsoft.com/office/powerpoint/2010/main" val="922852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AC36B7-325C-4173-AEA5-C43F54510295}" type="slidenum">
              <a:rPr lang="en-GB" smtClean="0"/>
              <a:t>5</a:t>
            </a:fld>
            <a:endParaRPr lang="en-GB"/>
          </a:p>
        </p:txBody>
      </p:sp>
    </p:spTree>
    <p:extLst>
      <p:ext uri="{BB962C8B-B14F-4D97-AF65-F5344CB8AC3E}">
        <p14:creationId xmlns:p14="http://schemas.microsoft.com/office/powerpoint/2010/main" val="2811615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3AC36B7-325C-4173-AEA5-C43F54510295}" type="slidenum">
              <a:rPr lang="en-GB" smtClean="0"/>
              <a:t>6</a:t>
            </a:fld>
            <a:endParaRPr lang="en-GB"/>
          </a:p>
        </p:txBody>
      </p:sp>
    </p:spTree>
    <p:extLst>
      <p:ext uri="{BB962C8B-B14F-4D97-AF65-F5344CB8AC3E}">
        <p14:creationId xmlns:p14="http://schemas.microsoft.com/office/powerpoint/2010/main" val="415765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AC36B7-325C-4173-AEA5-C43F54510295}" type="slidenum">
              <a:rPr lang="en-GB" smtClean="0"/>
              <a:t>8</a:t>
            </a:fld>
            <a:endParaRPr lang="en-GB"/>
          </a:p>
        </p:txBody>
      </p:sp>
    </p:spTree>
    <p:extLst>
      <p:ext uri="{BB962C8B-B14F-4D97-AF65-F5344CB8AC3E}">
        <p14:creationId xmlns:p14="http://schemas.microsoft.com/office/powerpoint/2010/main" val="663958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3AC36B7-325C-4173-AEA5-C43F54510295}" type="slidenum">
              <a:rPr lang="en-GB" smtClean="0"/>
              <a:t>15</a:t>
            </a:fld>
            <a:endParaRPr lang="en-GB"/>
          </a:p>
        </p:txBody>
      </p:sp>
    </p:spTree>
    <p:extLst>
      <p:ext uri="{BB962C8B-B14F-4D97-AF65-F5344CB8AC3E}">
        <p14:creationId xmlns:p14="http://schemas.microsoft.com/office/powerpoint/2010/main" val="315860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AC36B7-325C-4173-AEA5-C43F54510295}" type="slidenum">
              <a:rPr lang="en-GB" smtClean="0"/>
              <a:t>16</a:t>
            </a:fld>
            <a:endParaRPr lang="en-GB"/>
          </a:p>
        </p:txBody>
      </p:sp>
    </p:spTree>
    <p:extLst>
      <p:ext uri="{BB962C8B-B14F-4D97-AF65-F5344CB8AC3E}">
        <p14:creationId xmlns:p14="http://schemas.microsoft.com/office/powerpoint/2010/main" val="3418892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school.wakehealth.edu/"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aIEwDjd-bdo" TargetMode="External"/><Relationship Id="rId2" Type="http://schemas.openxmlformats.org/officeDocument/2006/relationships/hyperlink" Target="http://www.futurumcareers.com/mitochondrial-biology-with-dr-Bumsoo-ahn" TargetMode="Externa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hyperlink" Target="https://immersion.summer.wfu.edu/" TargetMode="External"/><Relationship Id="rId4" Type="http://schemas.openxmlformats.org/officeDocument/2006/relationships/hyperlink" Target="https://wakedowntown.wfu.edu/community/the-wake-forest-leap-progra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iki.oroboros.at/index.php/O2k-Publications:_Topics"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futurumcareers.com/mitochondrial-biology-with-dr-bumsoo-ahn" TargetMode="External"/><Relationship Id="rId3" Type="http://schemas.openxmlformats.org/officeDocument/2006/relationships/image" Target="../media/image15.png"/><Relationship Id="rId7" Type="http://schemas.openxmlformats.org/officeDocument/2006/relationships/image" Target="../media/image27.png"/><Relationship Id="rId12" Type="http://schemas.openxmlformats.org/officeDocument/2006/relationships/hyperlink" Target="https://futurumcareers.com/Bumsoo-Ahn-Spanish.mp4" TargetMode="Externa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s://futurumcareers.com/Bumsoo-Ahn-brochure-ES.pdf" TargetMode="External"/><Relationship Id="rId11" Type="http://schemas.openxmlformats.org/officeDocument/2006/relationships/hyperlink" Target="https://soundcloud.com/futurum-podcasts/why-do-our-muscles-get-weaker" TargetMode="External"/><Relationship Id="rId5" Type="http://schemas.openxmlformats.org/officeDocument/2006/relationships/image" Target="../media/image26.png"/><Relationship Id="rId15" Type="http://schemas.openxmlformats.org/officeDocument/2006/relationships/image" Target="../media/image31.png"/><Relationship Id="rId10" Type="http://schemas.openxmlformats.org/officeDocument/2006/relationships/hyperlink" Target="https://futurumcareers.com/Bumsoo-Ahn-activity-sheet-ES.pdf" TargetMode="External"/><Relationship Id="rId4" Type="http://schemas.openxmlformats.org/officeDocument/2006/relationships/image" Target="../media/image16.svg"/><Relationship Id="rId9" Type="http://schemas.openxmlformats.org/officeDocument/2006/relationships/image" Target="../media/image29.png"/><Relationship Id="rId1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hyperlink" Target="https://redcap.school.wakehealth.edu/surveys/?s=NPK347RYHCR3FNDC" TargetMode="Externa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79BD919-2BD9-AD82-C9F0-1DD4B6FABD70}"/>
              </a:ext>
            </a:extLst>
          </p:cNvPr>
          <p:cNvPicPr>
            <a:picLocks noChangeAspect="1"/>
          </p:cNvPicPr>
          <p:nvPr/>
        </p:nvPicPr>
        <p:blipFill>
          <a:blip r:embed="rId3">
            <a:extLst>
              <a:ext uri="{28A0092B-C50C-407E-A947-70E740481C1C}">
                <a14:useLocalDpi xmlns:a14="http://schemas.microsoft.com/office/drawing/2010/main" val="0"/>
              </a:ext>
            </a:extLst>
          </a:blip>
          <a:srcRect l="11391" r="20735"/>
          <a:stretch/>
        </p:blipFill>
        <p:spPr>
          <a:xfrm>
            <a:off x="7827677" y="-1"/>
            <a:ext cx="10460323" cy="10287000"/>
          </a:xfrm>
          <a:prstGeom prst="rect">
            <a:avLst/>
          </a:prstGeom>
        </p:spPr>
      </p:pic>
      <p:grpSp>
        <p:nvGrpSpPr>
          <p:cNvPr id="4" name="Group 4"/>
          <p:cNvGrpSpPr/>
          <p:nvPr/>
        </p:nvGrpSpPr>
        <p:grpSpPr>
          <a:xfrm rot="5400000">
            <a:off x="1466850" y="-438151"/>
            <a:ext cx="9258300" cy="12192000"/>
            <a:chOff x="0" y="0"/>
            <a:chExt cx="3130550" cy="3989417"/>
          </a:xfrm>
          <a:solidFill>
            <a:srgbClr val="55B8AD"/>
          </a:solidFill>
        </p:grpSpPr>
        <p:sp>
          <p:nvSpPr>
            <p:cNvPr id="5" name="Freeform 5"/>
            <p:cNvSpPr/>
            <p:nvPr/>
          </p:nvSpPr>
          <p:spPr>
            <a:xfrm>
              <a:off x="0" y="0"/>
              <a:ext cx="3130550" cy="3989417"/>
            </a:xfrm>
            <a:custGeom>
              <a:avLst/>
              <a:gdLst/>
              <a:ahLst/>
              <a:cxnLst/>
              <a:rect l="l" t="t" r="r" b="b"/>
              <a:pathLst>
                <a:path w="3130550" h="3989417">
                  <a:moveTo>
                    <a:pt x="0" y="1123950"/>
                  </a:moveTo>
                  <a:lnTo>
                    <a:pt x="0" y="3989417"/>
                  </a:lnTo>
                  <a:lnTo>
                    <a:pt x="3130550" y="3989417"/>
                  </a:lnTo>
                  <a:lnTo>
                    <a:pt x="3130550" y="0"/>
                  </a:lnTo>
                  <a:close/>
                </a:path>
              </a:pathLst>
            </a:custGeom>
            <a:grpFill/>
          </p:spPr>
          <p:txBody>
            <a:bodyPr/>
            <a:lstStyle/>
            <a:p>
              <a:endParaRPr lang="en-GB"/>
            </a:p>
          </p:txBody>
        </p:sp>
      </p:grpSp>
      <p:grpSp>
        <p:nvGrpSpPr>
          <p:cNvPr id="6" name="Group 6"/>
          <p:cNvGrpSpPr/>
          <p:nvPr/>
        </p:nvGrpSpPr>
        <p:grpSpPr>
          <a:xfrm rot="5400000">
            <a:off x="620038" y="-723257"/>
            <a:ext cx="10287000" cy="11658602"/>
            <a:chOff x="0" y="0"/>
            <a:chExt cx="3130550" cy="3511380"/>
          </a:xfrm>
          <a:solidFill>
            <a:srgbClr val="0066CC"/>
          </a:solidFill>
        </p:grpSpPr>
        <p:sp>
          <p:nvSpPr>
            <p:cNvPr id="7" name="Freeform 7"/>
            <p:cNvSpPr/>
            <p:nvPr/>
          </p:nvSpPr>
          <p:spPr>
            <a:xfrm>
              <a:off x="0" y="0"/>
              <a:ext cx="3130550" cy="3511380"/>
            </a:xfrm>
            <a:custGeom>
              <a:avLst/>
              <a:gdLst/>
              <a:ahLst/>
              <a:cxnLst/>
              <a:rect l="l" t="t" r="r" b="b"/>
              <a:pathLst>
                <a:path w="3130550" h="3511380">
                  <a:moveTo>
                    <a:pt x="0" y="1123950"/>
                  </a:moveTo>
                  <a:lnTo>
                    <a:pt x="0" y="3511380"/>
                  </a:lnTo>
                  <a:lnTo>
                    <a:pt x="3130550" y="3511380"/>
                  </a:lnTo>
                  <a:lnTo>
                    <a:pt x="3130550" y="0"/>
                  </a:lnTo>
                  <a:close/>
                </a:path>
              </a:pathLst>
            </a:custGeom>
            <a:solidFill>
              <a:srgbClr val="3660AA"/>
            </a:solidFill>
          </p:spPr>
          <p:txBody>
            <a:bodyPr/>
            <a:lstStyle/>
            <a:p>
              <a:endParaRPr lang="en-GB"/>
            </a:p>
          </p:txBody>
        </p:sp>
      </p:grpSp>
      <p:pic>
        <p:nvPicPr>
          <p:cNvPr id="12" name="Picture 12"/>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2779488" y="8146004"/>
            <a:ext cx="250816" cy="250816"/>
          </a:xfrm>
          <a:prstGeom prst="rect">
            <a:avLst/>
          </a:prstGeom>
        </p:spPr>
      </p:pic>
      <p:sp>
        <p:nvSpPr>
          <p:cNvPr id="15" name="TextBox 15"/>
          <p:cNvSpPr txBox="1"/>
          <p:nvPr/>
        </p:nvSpPr>
        <p:spPr>
          <a:xfrm>
            <a:off x="1359868" y="6340697"/>
            <a:ext cx="8807341" cy="466474"/>
          </a:xfrm>
          <a:prstGeom prst="rect">
            <a:avLst/>
          </a:prstGeom>
        </p:spPr>
        <p:txBody>
          <a:bodyPr wrap="square" lIns="0" tIns="0" rIns="0" bIns="0" rtlCol="0" anchor="t">
            <a:spAutoFit/>
          </a:bodyPr>
          <a:lstStyle/>
          <a:p>
            <a:pPr>
              <a:lnSpc>
                <a:spcPts val="3424"/>
              </a:lnSpc>
            </a:pPr>
            <a:endParaRPr lang="en-US" sz="4400" dirty="0">
              <a:solidFill>
                <a:srgbClr val="FFFFFF"/>
              </a:solidFill>
              <a:latin typeface="Montserrat"/>
            </a:endParaRPr>
          </a:p>
        </p:txBody>
      </p:sp>
      <p:sp>
        <p:nvSpPr>
          <p:cNvPr id="16" name="TextBox 16"/>
          <p:cNvSpPr txBox="1"/>
          <p:nvPr/>
        </p:nvSpPr>
        <p:spPr>
          <a:xfrm>
            <a:off x="1359868" y="3437013"/>
            <a:ext cx="7564225" cy="1015663"/>
          </a:xfrm>
          <a:prstGeom prst="rect">
            <a:avLst/>
          </a:prstGeom>
        </p:spPr>
        <p:txBody>
          <a:bodyPr lIns="0" tIns="0" rIns="0" bIns="0" rtlCol="0" anchor="t">
            <a:spAutoFit/>
          </a:bodyPr>
          <a:lstStyle/>
          <a:p>
            <a:endParaRPr lang="en-US" sz="6600" dirty="0">
              <a:solidFill>
                <a:srgbClr val="FFFFFF"/>
              </a:solidFill>
              <a:latin typeface="Montserrat Extra-Bold"/>
            </a:endParaRPr>
          </a:p>
        </p:txBody>
      </p:sp>
      <p:sp>
        <p:nvSpPr>
          <p:cNvPr id="17" name="TextBox 17"/>
          <p:cNvSpPr txBox="1"/>
          <p:nvPr/>
        </p:nvSpPr>
        <p:spPr>
          <a:xfrm>
            <a:off x="734712" y="8105303"/>
            <a:ext cx="1988874" cy="322693"/>
          </a:xfrm>
          <a:prstGeom prst="rect">
            <a:avLst/>
          </a:prstGeom>
        </p:spPr>
        <p:txBody>
          <a:bodyPr lIns="0" tIns="0" rIns="0" bIns="0" rtlCol="0" anchor="t">
            <a:spAutoFit/>
          </a:bodyPr>
          <a:lstStyle/>
          <a:p>
            <a:pPr>
              <a:lnSpc>
                <a:spcPts val="2603"/>
              </a:lnSpc>
            </a:pPr>
            <a:r>
              <a:rPr lang="en-US" sz="2099" dirty="0" err="1">
                <a:solidFill>
                  <a:srgbClr val="FFFFFF"/>
                </a:solidFill>
                <a:latin typeface="Montserrat Classic Bold Italics"/>
              </a:rPr>
              <a:t>Comenzar</a:t>
            </a:r>
            <a:endParaRPr lang="en-US" sz="2099" dirty="0">
              <a:solidFill>
                <a:srgbClr val="FFFFFF"/>
              </a:solidFill>
              <a:latin typeface="Montserrat Classic Bold Italics"/>
            </a:endParaRPr>
          </a:p>
        </p:txBody>
      </p:sp>
      <p:sp>
        <p:nvSpPr>
          <p:cNvPr id="20" name="TextBox 19">
            <a:extLst>
              <a:ext uri="{FF2B5EF4-FFF2-40B4-BE49-F238E27FC236}">
                <a16:creationId xmlns:a16="http://schemas.microsoft.com/office/drawing/2014/main" id="{D9D80375-689C-8507-6001-CA8A4A6DB3B1}"/>
              </a:ext>
            </a:extLst>
          </p:cNvPr>
          <p:cNvSpPr txBox="1"/>
          <p:nvPr/>
        </p:nvSpPr>
        <p:spPr>
          <a:xfrm>
            <a:off x="792469" y="3895276"/>
            <a:ext cx="8131624" cy="830997"/>
          </a:xfrm>
          <a:prstGeom prst="rect">
            <a:avLst/>
          </a:prstGeom>
          <a:noFill/>
        </p:spPr>
        <p:txBody>
          <a:bodyPr wrap="square" rtlCol="0">
            <a:spAutoFit/>
          </a:bodyPr>
          <a:lstStyle/>
          <a:p>
            <a:r>
              <a:rPr lang="en-GB" sz="4800" b="1" dirty="0" err="1">
                <a:solidFill>
                  <a:schemeClr val="bg1"/>
                </a:solidFill>
                <a:latin typeface="Montserrat Bold" panose="00000800000000000000" charset="0"/>
                <a:cs typeface="Montserrat Bold" panose="00000800000000000000" charset="0"/>
              </a:rPr>
              <a:t>Biología</a:t>
            </a:r>
            <a:r>
              <a:rPr lang="en-GB" sz="4800" b="1" dirty="0">
                <a:solidFill>
                  <a:schemeClr val="bg1"/>
                </a:solidFill>
                <a:latin typeface="Montserrat Bold" panose="00000800000000000000" charset="0"/>
                <a:cs typeface="Montserrat Bold" panose="00000800000000000000" charset="0"/>
              </a:rPr>
              <a:t> </a:t>
            </a:r>
            <a:r>
              <a:rPr lang="en-GB" sz="4800" b="1" dirty="0" err="1">
                <a:solidFill>
                  <a:schemeClr val="bg1"/>
                </a:solidFill>
                <a:latin typeface="Montserrat Bold" panose="00000800000000000000" charset="0"/>
                <a:cs typeface="Montserrat Bold" panose="00000800000000000000" charset="0"/>
              </a:rPr>
              <a:t>mitocondrial</a:t>
            </a:r>
            <a:r>
              <a:rPr lang="en-GB" sz="4800" b="1" dirty="0">
                <a:solidFill>
                  <a:schemeClr val="bg1"/>
                </a:solidFill>
                <a:latin typeface="Montserrat Bold" panose="00000800000000000000" charset="0"/>
                <a:cs typeface="Montserrat Bold" panose="00000800000000000000" charset="0"/>
              </a:rPr>
              <a:t> </a:t>
            </a:r>
            <a:endParaRPr lang="en-GB" sz="4800" dirty="0">
              <a:latin typeface="Montserrat ExtraBold" panose="00000900000000000000" pitchFamily="2" charset="0"/>
            </a:endParaRPr>
          </a:p>
        </p:txBody>
      </p:sp>
      <p:sp>
        <p:nvSpPr>
          <p:cNvPr id="21" name="TextBox 20">
            <a:extLst>
              <a:ext uri="{FF2B5EF4-FFF2-40B4-BE49-F238E27FC236}">
                <a16:creationId xmlns:a16="http://schemas.microsoft.com/office/drawing/2014/main" id="{97D26B96-9164-D845-7B62-F6DEAF0873FD}"/>
              </a:ext>
            </a:extLst>
          </p:cNvPr>
          <p:cNvSpPr txBox="1"/>
          <p:nvPr/>
        </p:nvSpPr>
        <p:spPr>
          <a:xfrm>
            <a:off x="792469" y="5073229"/>
            <a:ext cx="4971069" cy="646331"/>
          </a:xfrm>
          <a:prstGeom prst="rect">
            <a:avLst/>
          </a:prstGeom>
          <a:noFill/>
        </p:spPr>
        <p:txBody>
          <a:bodyPr wrap="square" rtlCol="0">
            <a:spAutoFit/>
          </a:bodyPr>
          <a:lstStyle/>
          <a:p>
            <a:r>
              <a:rPr lang="en-GB" sz="3600" dirty="0">
                <a:solidFill>
                  <a:schemeClr val="bg1"/>
                </a:solidFill>
                <a:latin typeface="Montserrat SemiBold" panose="00000700000000000000" pitchFamily="2" charset="0"/>
              </a:rPr>
              <a:t>con </a:t>
            </a:r>
            <a:r>
              <a:rPr lang="en-GB" sz="3600" dirty="0" err="1">
                <a:solidFill>
                  <a:schemeClr val="bg1"/>
                </a:solidFill>
                <a:latin typeface="Montserrat SemiBold" panose="00000700000000000000" pitchFamily="2" charset="0"/>
              </a:rPr>
              <a:t>el</a:t>
            </a:r>
            <a:r>
              <a:rPr lang="en-GB" sz="3600" dirty="0">
                <a:solidFill>
                  <a:schemeClr val="bg1"/>
                </a:solidFill>
                <a:latin typeface="Montserrat SemiBold" panose="00000700000000000000" pitchFamily="2" charset="0"/>
              </a:rPr>
              <a:t> </a:t>
            </a:r>
          </a:p>
        </p:txBody>
      </p:sp>
      <p:sp>
        <p:nvSpPr>
          <p:cNvPr id="22" name="TextBox 21">
            <a:extLst>
              <a:ext uri="{FF2B5EF4-FFF2-40B4-BE49-F238E27FC236}">
                <a16:creationId xmlns:a16="http://schemas.microsoft.com/office/drawing/2014/main" id="{F2B189A9-DD2D-7223-71D6-37168E1C89C0}"/>
              </a:ext>
            </a:extLst>
          </p:cNvPr>
          <p:cNvSpPr txBox="1"/>
          <p:nvPr/>
        </p:nvSpPr>
        <p:spPr>
          <a:xfrm>
            <a:off x="792469" y="5911973"/>
            <a:ext cx="8883629" cy="830997"/>
          </a:xfrm>
          <a:prstGeom prst="rect">
            <a:avLst/>
          </a:prstGeom>
          <a:noFill/>
        </p:spPr>
        <p:txBody>
          <a:bodyPr wrap="square" rtlCol="0">
            <a:spAutoFit/>
          </a:bodyPr>
          <a:lstStyle/>
          <a:p>
            <a:r>
              <a:rPr lang="en-GB" sz="4800" b="1" dirty="0">
                <a:solidFill>
                  <a:schemeClr val="bg1"/>
                </a:solidFill>
                <a:latin typeface="Montserrat Bold" panose="00000800000000000000" charset="0"/>
                <a:cs typeface="Montserrat Bold" panose="00000800000000000000" charset="0"/>
              </a:rPr>
              <a:t>Dr. Bumsoo Ahn</a:t>
            </a:r>
            <a:endParaRPr lang="en-GB" sz="4800" b="1" dirty="0">
              <a:latin typeface="Montserrat Bold" panose="00000800000000000000" charset="0"/>
              <a:cs typeface="Montserrat Bold" panose="00000800000000000000" charset="0"/>
            </a:endParaRPr>
          </a:p>
        </p:txBody>
      </p:sp>
      <p:pic>
        <p:nvPicPr>
          <p:cNvPr id="3" name="Picture 2">
            <a:extLst>
              <a:ext uri="{FF2B5EF4-FFF2-40B4-BE49-F238E27FC236}">
                <a16:creationId xmlns:a16="http://schemas.microsoft.com/office/drawing/2014/main" id="{224083A9-7AE3-A1B3-2BA8-89A272E9AA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494" y="600114"/>
            <a:ext cx="5986120" cy="993287"/>
          </a:xfrm>
          <a:prstGeom prst="rect">
            <a:avLst/>
          </a:prstGeom>
        </p:spPr>
      </p:pic>
      <p:sp>
        <p:nvSpPr>
          <p:cNvPr id="2" name="TextBox 1">
            <a:extLst>
              <a:ext uri="{FF2B5EF4-FFF2-40B4-BE49-F238E27FC236}">
                <a16:creationId xmlns:a16="http://schemas.microsoft.com/office/drawing/2014/main" id="{FA93C040-B8D1-442A-F2DF-C8FB218E3433}"/>
              </a:ext>
            </a:extLst>
          </p:cNvPr>
          <p:cNvSpPr txBox="1"/>
          <p:nvPr/>
        </p:nvSpPr>
        <p:spPr>
          <a:xfrm>
            <a:off x="15240000" y="0"/>
            <a:ext cx="3256949" cy="246221"/>
          </a:xfrm>
          <a:prstGeom prst="rect">
            <a:avLst/>
          </a:prstGeom>
          <a:noFill/>
        </p:spPr>
        <p:txBody>
          <a:bodyPr wrap="square">
            <a:spAutoFit/>
          </a:bodyPr>
          <a:lstStyle/>
          <a:p>
            <a:pPr marL="171450" indent="-171450">
              <a:buFont typeface="Montserrat" panose="00000500000000000000" pitchFamily="2" charset="0"/>
              <a:buChar char="©"/>
            </a:pPr>
            <a:r>
              <a:rPr lang="en-GB" sz="1000" dirty="0">
                <a:latin typeface="Montserrat" panose="00000500000000000000" pitchFamily="2" charset="0"/>
              </a:rPr>
              <a:t>Wake Forest University School of Medicine</a:t>
            </a:r>
            <a:endParaRPr lang="en-GB" sz="2400" dirty="0">
              <a:latin typeface="Montserrat" panose="000005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671298" y="1974758"/>
            <a:ext cx="6631992" cy="6631992"/>
          </a:xfrm>
          <a:prstGeom prst="rect">
            <a:avLst/>
          </a:prstGeom>
        </p:spPr>
      </p:pic>
      <p:grpSp>
        <p:nvGrpSpPr>
          <p:cNvPr id="3" name="Group 3"/>
          <p:cNvGrpSpPr/>
          <p:nvPr/>
        </p:nvGrpSpPr>
        <p:grpSpPr>
          <a:xfrm rot="5400000">
            <a:off x="-1660237" y="1660237"/>
            <a:ext cx="10287000" cy="6966526"/>
            <a:chOff x="0" y="0"/>
            <a:chExt cx="3130550" cy="2120060"/>
          </a:xfrm>
          <a:solidFill>
            <a:srgbClr val="3660AA"/>
          </a:solidFill>
        </p:grpSpPr>
        <p:sp>
          <p:nvSpPr>
            <p:cNvPr id="4" name="Freeform 4"/>
            <p:cNvSpPr/>
            <p:nvPr/>
          </p:nvSpPr>
          <p:spPr>
            <a:xfrm>
              <a:off x="0" y="0"/>
              <a:ext cx="3130550" cy="2120060"/>
            </a:xfrm>
            <a:custGeom>
              <a:avLst/>
              <a:gdLst/>
              <a:ahLst/>
              <a:cxnLst/>
              <a:rect l="l" t="t" r="r" b="b"/>
              <a:pathLst>
                <a:path w="3130550" h="2120060">
                  <a:moveTo>
                    <a:pt x="0" y="1123950"/>
                  </a:moveTo>
                  <a:lnTo>
                    <a:pt x="0" y="2120060"/>
                  </a:lnTo>
                  <a:lnTo>
                    <a:pt x="3130550" y="2120060"/>
                  </a:lnTo>
                  <a:lnTo>
                    <a:pt x="3130550" y="0"/>
                  </a:lnTo>
                  <a:close/>
                </a:path>
              </a:pathLst>
            </a:custGeom>
            <a:grpFill/>
          </p:spPr>
          <p:txBody>
            <a:bodyPr/>
            <a:lstStyle/>
            <a:p>
              <a:endParaRPr lang="en-GB"/>
            </a:p>
          </p:txBody>
        </p:sp>
      </p:grpSp>
      <p:pic>
        <p:nvPicPr>
          <p:cNvPr id="5" name="Picture 5"/>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930113" y="2233573"/>
            <a:ext cx="6114362" cy="6114362"/>
          </a:xfrm>
          <a:prstGeom prst="rect">
            <a:avLst/>
          </a:prstGeom>
        </p:spPr>
      </p:pic>
      <p:grpSp>
        <p:nvGrpSpPr>
          <p:cNvPr id="8" name="Group 8"/>
          <p:cNvGrpSpPr/>
          <p:nvPr/>
        </p:nvGrpSpPr>
        <p:grpSpPr>
          <a:xfrm rot="-5400000">
            <a:off x="15547542" y="1159042"/>
            <a:ext cx="4345306" cy="2027222"/>
            <a:chOff x="0" y="0"/>
            <a:chExt cx="3130550" cy="1460500"/>
          </a:xfrm>
          <a:solidFill>
            <a:srgbClr val="55B8AD"/>
          </a:solidFill>
        </p:grpSpPr>
        <p:sp>
          <p:nvSpPr>
            <p:cNvPr id="9" name="Freeform 9"/>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sp>
        <p:nvSpPr>
          <p:cNvPr id="11" name="TextBox 11"/>
          <p:cNvSpPr txBox="1"/>
          <p:nvPr/>
        </p:nvSpPr>
        <p:spPr>
          <a:xfrm>
            <a:off x="8169112" y="1494909"/>
            <a:ext cx="10220015" cy="738664"/>
          </a:xfrm>
          <a:prstGeom prst="rect">
            <a:avLst/>
          </a:prstGeom>
        </p:spPr>
        <p:txBody>
          <a:bodyPr lIns="0" tIns="0" rIns="0" bIns="0" rtlCol="0" anchor="t">
            <a:spAutoFit/>
          </a:bodyPr>
          <a:lstStyle/>
          <a:p>
            <a:r>
              <a:rPr lang="en-US" sz="4800" dirty="0">
                <a:latin typeface="Montserrat SemiBold" panose="00000700000000000000" pitchFamily="2" charset="0"/>
              </a:rPr>
              <a:t>En </a:t>
            </a:r>
            <a:r>
              <a:rPr lang="en-US" sz="4800" dirty="0" err="1">
                <a:latin typeface="Montserrat SemiBold" panose="00000700000000000000" pitchFamily="2" charset="0"/>
              </a:rPr>
              <a:t>esta</a:t>
            </a:r>
            <a:r>
              <a:rPr lang="en-US" sz="4800" dirty="0">
                <a:latin typeface="Montserrat SemiBold" panose="00000700000000000000" pitchFamily="2" charset="0"/>
              </a:rPr>
              <a:t> </a:t>
            </a:r>
            <a:r>
              <a:rPr lang="en-US" sz="4800" dirty="0" err="1">
                <a:latin typeface="Montserrat SemiBold" panose="00000700000000000000" pitchFamily="2" charset="0"/>
              </a:rPr>
              <a:t>presentación</a:t>
            </a:r>
            <a:r>
              <a:rPr lang="en-US" sz="4800" dirty="0">
                <a:latin typeface="Montserrat SemiBold" panose="00000700000000000000" pitchFamily="2" charset="0"/>
              </a:rPr>
              <a:t>:</a:t>
            </a:r>
          </a:p>
        </p:txBody>
      </p:sp>
      <p:sp>
        <p:nvSpPr>
          <p:cNvPr id="13" name="TextBox 13"/>
          <p:cNvSpPr txBox="1"/>
          <p:nvPr/>
        </p:nvSpPr>
        <p:spPr>
          <a:xfrm>
            <a:off x="304800" y="9791700"/>
            <a:ext cx="4979916" cy="280615"/>
          </a:xfrm>
          <a:prstGeom prst="rect">
            <a:avLst/>
          </a:prstGeom>
        </p:spPr>
        <p:txBody>
          <a:bodyPr lIns="0" tIns="0" rIns="0" bIns="0" rtlCol="0" anchor="t">
            <a:spAutoFit/>
          </a:bodyPr>
          <a:lstStyle/>
          <a:p>
            <a:pPr>
              <a:lnSpc>
                <a:spcPts val="2380"/>
              </a:lnSpc>
            </a:pPr>
            <a:r>
              <a:rPr lang="en-US" sz="1700" dirty="0">
                <a:solidFill>
                  <a:srgbClr val="FFFFFF"/>
                </a:solidFill>
                <a:latin typeface="Montserrat Semi-Bold"/>
              </a:rPr>
              <a:t>02       </a:t>
            </a:r>
            <a:r>
              <a:rPr lang="en-US" sz="1700" dirty="0">
                <a:solidFill>
                  <a:srgbClr val="FFFFFF"/>
                </a:solidFill>
                <a:latin typeface="Montserrat Semi-Bold Bold"/>
              </a:rPr>
              <a:t>futurumcareers.com</a:t>
            </a:r>
          </a:p>
        </p:txBody>
      </p:sp>
      <p:sp>
        <p:nvSpPr>
          <p:cNvPr id="6" name="Oval 5">
            <a:extLst>
              <a:ext uri="{FF2B5EF4-FFF2-40B4-BE49-F238E27FC236}">
                <a16:creationId xmlns:a16="http://schemas.microsoft.com/office/drawing/2014/main" id="{F7001C8D-02D8-3C19-19AD-844701555404}"/>
              </a:ext>
            </a:extLst>
          </p:cNvPr>
          <p:cNvSpPr>
            <a:spLocks noChangeAspect="1"/>
          </p:cNvSpPr>
          <p:nvPr/>
        </p:nvSpPr>
        <p:spPr>
          <a:xfrm flipV="1">
            <a:off x="1205994" y="2522369"/>
            <a:ext cx="5575806" cy="5575806"/>
          </a:xfrm>
          <a:prstGeom prst="ellipse">
            <a:avLst/>
          </a:prstGeom>
          <a:blipFill dpi="0" rotWithShape="1">
            <a:blip r:embed="rId6">
              <a:extLst>
                <a:ext uri="{28A0092B-C50C-407E-A947-70E740481C1C}">
                  <a14:useLocalDpi xmlns:a14="http://schemas.microsoft.com/office/drawing/2010/main" val="0"/>
                </a:ext>
              </a:extLst>
            </a:blip>
            <a:srcRect/>
            <a:stretch>
              <a:fillRect l="-38744" r="-2583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33565B56-1C40-04DF-60AD-F6FF1CDA1A6C}"/>
              </a:ext>
            </a:extLst>
          </p:cNvPr>
          <p:cNvSpPr txBox="1"/>
          <p:nvPr/>
        </p:nvSpPr>
        <p:spPr>
          <a:xfrm>
            <a:off x="8169112" y="2490827"/>
            <a:ext cx="9052088" cy="5222455"/>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GB" sz="2800" dirty="0" err="1">
                <a:latin typeface="Montserrat" panose="00000500000000000000" pitchFamily="2" charset="0"/>
              </a:rPr>
              <a:t>Introducción</a:t>
            </a:r>
            <a:endParaRPr lang="en-GB" sz="2800" dirty="0">
              <a:latin typeface="Montserrat" panose="00000500000000000000" pitchFamily="2" charset="0"/>
            </a:endParaRPr>
          </a:p>
          <a:p>
            <a:pPr marL="285750" indent="-285750">
              <a:lnSpc>
                <a:spcPct val="120000"/>
              </a:lnSpc>
              <a:buFont typeface="Arial" panose="020B0604020202020204" pitchFamily="34" charset="0"/>
              <a:buChar char="•"/>
            </a:pPr>
            <a:r>
              <a:rPr lang="es-ES" sz="2800" dirty="0">
                <a:latin typeface="Montserrat" panose="00000500000000000000" pitchFamily="2" charset="0"/>
              </a:rPr>
              <a:t>La investigación y trayectoria profesional de Bumsoo</a:t>
            </a:r>
          </a:p>
          <a:p>
            <a:pPr marL="285750" indent="-285750">
              <a:lnSpc>
                <a:spcPct val="120000"/>
              </a:lnSpc>
              <a:buFont typeface="Arial" panose="020B0604020202020204" pitchFamily="34" charset="0"/>
              <a:buChar char="•"/>
            </a:pPr>
            <a:r>
              <a:rPr lang="en-GB" sz="2800" b="1" dirty="0">
                <a:latin typeface="Montserrat" panose="00000500000000000000" pitchFamily="2" charset="0"/>
              </a:rPr>
              <a:t>Puntos de debate</a:t>
            </a:r>
          </a:p>
          <a:p>
            <a:pPr marL="285750" indent="-285750">
              <a:lnSpc>
                <a:spcPct val="120000"/>
              </a:lnSpc>
              <a:buFont typeface="Arial" panose="020B0604020202020204" pitchFamily="34" charset="0"/>
              <a:buChar char="•"/>
            </a:pPr>
            <a:r>
              <a:rPr lang="es-ES" sz="2800" dirty="0">
                <a:latin typeface="Montserrat" panose="00000500000000000000" pitchFamily="2" charset="0"/>
              </a:rPr>
              <a:t>Acerca de la biología mitocondrial</a:t>
            </a:r>
          </a:p>
          <a:p>
            <a:pPr marL="285750" indent="-285750">
              <a:lnSpc>
                <a:spcPct val="120000"/>
              </a:lnSpc>
              <a:buFont typeface="Arial" panose="020B0604020202020204" pitchFamily="34" charset="0"/>
              <a:buChar char="•"/>
            </a:pPr>
            <a:r>
              <a:rPr lang="es-ES" sz="2800" dirty="0">
                <a:latin typeface="Montserrat" panose="00000500000000000000" pitchFamily="2" charset="0"/>
              </a:rPr>
              <a:t>De la escuela a la biología mitocondrial</a:t>
            </a:r>
          </a:p>
          <a:p>
            <a:pPr marL="285750" indent="-285750">
              <a:lnSpc>
                <a:spcPct val="120000"/>
              </a:lnSpc>
              <a:buFont typeface="Arial" panose="020B0604020202020204" pitchFamily="34" charset="0"/>
              <a:buChar char="•"/>
            </a:pPr>
            <a:r>
              <a:rPr lang="es-ES" sz="2800" dirty="0">
                <a:latin typeface="Montserrat" panose="00000500000000000000" pitchFamily="2" charset="0"/>
              </a:rPr>
              <a:t>Carreras en biología mitocondrial</a:t>
            </a:r>
          </a:p>
          <a:p>
            <a:pPr marL="285750" indent="-285750">
              <a:lnSpc>
                <a:spcPct val="120000"/>
              </a:lnSpc>
              <a:buFont typeface="Arial" panose="020B0604020202020204" pitchFamily="34" charset="0"/>
              <a:buChar char="•"/>
            </a:pPr>
            <a:r>
              <a:rPr lang="es-ES" sz="2800" dirty="0">
                <a:latin typeface="Montserrat" panose="00000500000000000000" pitchFamily="2" charset="0"/>
              </a:rPr>
              <a:t>Conozca a Bumsoo</a:t>
            </a:r>
          </a:p>
          <a:p>
            <a:pPr marL="285750" indent="-285750">
              <a:lnSpc>
                <a:spcPct val="120000"/>
              </a:lnSpc>
              <a:buFont typeface="Arial" panose="020B0604020202020204" pitchFamily="34" charset="0"/>
              <a:buChar char="•"/>
            </a:pPr>
            <a:r>
              <a:rPr lang="es-ES" sz="2800" b="1" dirty="0">
                <a:latin typeface="Montserrat" panose="00000500000000000000" pitchFamily="2" charset="0"/>
              </a:rPr>
              <a:t>Puntos de debate</a:t>
            </a:r>
          </a:p>
          <a:p>
            <a:pPr marL="285750" indent="-285750">
              <a:lnSpc>
                <a:spcPct val="120000"/>
              </a:lnSpc>
              <a:buFont typeface="Arial" panose="020B0604020202020204" pitchFamily="34" charset="0"/>
              <a:buChar char="•"/>
            </a:pPr>
            <a:r>
              <a:rPr lang="es-ES" sz="2800" dirty="0">
                <a:latin typeface="Montserrat" panose="00000500000000000000" pitchFamily="2" charset="0"/>
              </a:rPr>
              <a:t>Más recursos</a:t>
            </a:r>
          </a:p>
        </p:txBody>
      </p:sp>
      <p:sp>
        <p:nvSpPr>
          <p:cNvPr id="15" name="TextBox 14">
            <a:extLst>
              <a:ext uri="{FF2B5EF4-FFF2-40B4-BE49-F238E27FC236}">
                <a16:creationId xmlns:a16="http://schemas.microsoft.com/office/drawing/2014/main" id="{C399DCEE-2C33-8CB8-FCC0-A9624B8EC8DD}"/>
              </a:ext>
            </a:extLst>
          </p:cNvPr>
          <p:cNvSpPr txBox="1"/>
          <p:nvPr/>
        </p:nvSpPr>
        <p:spPr>
          <a:xfrm>
            <a:off x="3880325" y="8467871"/>
            <a:ext cx="9365456" cy="246221"/>
          </a:xfrm>
          <a:prstGeom prst="rect">
            <a:avLst/>
          </a:prstGeom>
          <a:noFill/>
        </p:spPr>
        <p:txBody>
          <a:bodyPr wrap="square">
            <a:spAutoFit/>
          </a:bodyPr>
          <a:lstStyle/>
          <a:p>
            <a:r>
              <a:rPr lang="en-GB" sz="1000" b="0" u="none" strike="noStrike" baseline="0" dirty="0">
                <a:solidFill>
                  <a:schemeClr val="bg1"/>
                </a:solidFill>
                <a:latin typeface="Montserrat" panose="00000500000000000000" pitchFamily="2" charset="0"/>
              </a:rPr>
              <a:t>© Kateryna Kon/Shutterstock.com</a:t>
            </a:r>
            <a:endParaRPr lang="en-GB" sz="1000" dirty="0">
              <a:solidFill>
                <a:schemeClr val="bg1"/>
              </a:solidFill>
              <a:latin typeface="Montserrat" panose="000005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961048" y="1791552"/>
            <a:ext cx="6076795" cy="6280192"/>
            <a:chOff x="0" y="0"/>
            <a:chExt cx="6362700" cy="6575666"/>
          </a:xfrm>
        </p:grpSpPr>
        <p:sp>
          <p:nvSpPr>
            <p:cNvPr id="3" name="Freeform 3"/>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1746485" y="1746485"/>
            <a:ext cx="10287000" cy="6794030"/>
            <a:chOff x="0" y="0"/>
            <a:chExt cx="3130550" cy="2067566"/>
          </a:xfrm>
          <a:solidFill>
            <a:srgbClr val="3660AA"/>
          </a:solidFill>
        </p:grpSpPr>
        <p:sp>
          <p:nvSpPr>
            <p:cNvPr id="5" name="Freeform 5"/>
            <p:cNvSpPr/>
            <p:nvPr/>
          </p:nvSpPr>
          <p:spPr>
            <a:xfrm>
              <a:off x="0" y="0"/>
              <a:ext cx="3130550" cy="2067566"/>
            </a:xfrm>
            <a:custGeom>
              <a:avLst/>
              <a:gdLst/>
              <a:ahLst/>
              <a:cxnLst/>
              <a:rect l="l" t="t" r="r" b="b"/>
              <a:pathLst>
                <a:path w="3130550" h="2067566">
                  <a:moveTo>
                    <a:pt x="0" y="1123950"/>
                  </a:moveTo>
                  <a:lnTo>
                    <a:pt x="0" y="2067566"/>
                  </a:lnTo>
                  <a:lnTo>
                    <a:pt x="3130550" y="2067566"/>
                  </a:lnTo>
                  <a:lnTo>
                    <a:pt x="3130550" y="0"/>
                  </a:lnTo>
                  <a:close/>
                </a:path>
              </a:pathLst>
            </a:custGeom>
            <a:grpFill/>
          </p:spPr>
          <p:txBody>
            <a:bodyPr/>
            <a:lstStyle/>
            <a:p>
              <a:endParaRPr lang="en-GB"/>
            </a:p>
          </p:txBody>
        </p:sp>
      </p:grpSp>
      <p:sp>
        <p:nvSpPr>
          <p:cNvPr id="7" name="Freeform 7"/>
          <p:cNvSpPr/>
          <p:nvPr/>
        </p:nvSpPr>
        <p:spPr>
          <a:xfrm>
            <a:off x="2189571" y="1984905"/>
            <a:ext cx="5583600" cy="5769668"/>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2">
              <a:extLst>
                <a:ext uri="{28A0092B-C50C-407E-A947-70E740481C1C}">
                  <a14:useLocalDpi xmlns:a14="http://schemas.microsoft.com/office/drawing/2010/main" val="0"/>
                </a:ext>
              </a:extLst>
            </a:blip>
            <a:srcRect/>
            <a:stretch>
              <a:fillRect l="-64474" t="-21848" r="-64474" b="-21848"/>
            </a:stretch>
          </a:blipFill>
          <a:ln w="12700">
            <a:noFill/>
          </a:ln>
        </p:spPr>
        <p:txBody>
          <a:bodyPr/>
          <a:lstStyle/>
          <a:p>
            <a:endParaRPr lang="en-GB"/>
          </a:p>
        </p:txBody>
      </p:sp>
      <p:grpSp>
        <p:nvGrpSpPr>
          <p:cNvPr id="10" name="Group 10"/>
          <p:cNvGrpSpPr/>
          <p:nvPr/>
        </p:nvGrpSpPr>
        <p:grpSpPr>
          <a:xfrm>
            <a:off x="2604221" y="7298624"/>
            <a:ext cx="4790459" cy="954356"/>
            <a:chOff x="0" y="0"/>
            <a:chExt cx="3186708" cy="1012978"/>
          </a:xfrm>
          <a:solidFill>
            <a:srgbClr val="55B8AD"/>
          </a:solidFill>
        </p:grpSpPr>
        <p:sp>
          <p:nvSpPr>
            <p:cNvPr id="11" name="Freeform 11"/>
            <p:cNvSpPr/>
            <p:nvPr/>
          </p:nvSpPr>
          <p:spPr>
            <a:xfrm>
              <a:off x="0" y="0"/>
              <a:ext cx="3186708" cy="1012978"/>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grpFill/>
          </p:spPr>
          <p:txBody>
            <a:bodyPr/>
            <a:lstStyle/>
            <a:p>
              <a:endParaRPr lang="en-GB"/>
            </a:p>
          </p:txBody>
        </p:sp>
      </p:grpSp>
      <p:grpSp>
        <p:nvGrpSpPr>
          <p:cNvPr id="12" name="Group 12"/>
          <p:cNvGrpSpPr/>
          <p:nvPr/>
        </p:nvGrpSpPr>
        <p:grpSpPr>
          <a:xfrm rot="-5400000">
            <a:off x="14668271" y="1543335"/>
            <a:ext cx="5786039" cy="2699369"/>
            <a:chOff x="0" y="0"/>
            <a:chExt cx="3130550" cy="1460500"/>
          </a:xfrm>
          <a:solidFill>
            <a:srgbClr val="55B8AD"/>
          </a:solidFill>
        </p:grpSpPr>
        <p:sp>
          <p:nvSpPr>
            <p:cNvPr id="13" name="Freeform 13"/>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sp>
        <p:nvSpPr>
          <p:cNvPr id="16" name="TextBox 16"/>
          <p:cNvSpPr txBox="1"/>
          <p:nvPr/>
        </p:nvSpPr>
        <p:spPr>
          <a:xfrm>
            <a:off x="8761143" y="832755"/>
            <a:ext cx="6064677" cy="969624"/>
          </a:xfrm>
          <a:prstGeom prst="rect">
            <a:avLst/>
          </a:prstGeom>
        </p:spPr>
        <p:txBody>
          <a:bodyPr wrap="square" lIns="0" tIns="0" rIns="0" bIns="0" rtlCol="0" anchor="t">
            <a:spAutoFit/>
          </a:bodyPr>
          <a:lstStyle/>
          <a:p>
            <a:pPr>
              <a:lnSpc>
                <a:spcPts val="8469"/>
              </a:lnSpc>
            </a:pPr>
            <a:r>
              <a:rPr lang="en-US" sz="4800" dirty="0" err="1">
                <a:latin typeface="Montserrat Semi-Bold" panose="020B0604020202020204" charset="0"/>
              </a:rPr>
              <a:t>Conozca</a:t>
            </a:r>
            <a:r>
              <a:rPr lang="en-US" sz="4800" dirty="0">
                <a:latin typeface="Montserrat Semi-Bold" panose="020B0604020202020204" charset="0"/>
              </a:rPr>
              <a:t> a Bumsoo</a:t>
            </a:r>
          </a:p>
        </p:txBody>
      </p:sp>
      <p:sp>
        <p:nvSpPr>
          <p:cNvPr id="8" name="TextBox 7">
            <a:extLst>
              <a:ext uri="{FF2B5EF4-FFF2-40B4-BE49-F238E27FC236}">
                <a16:creationId xmlns:a16="http://schemas.microsoft.com/office/drawing/2014/main" id="{E9356FCA-1F05-863E-DE3C-A453B588AA44}"/>
              </a:ext>
            </a:extLst>
          </p:cNvPr>
          <p:cNvSpPr txBox="1"/>
          <p:nvPr/>
        </p:nvSpPr>
        <p:spPr>
          <a:xfrm>
            <a:off x="8761143" y="2367515"/>
            <a:ext cx="8231458" cy="6296404"/>
          </a:xfrm>
          <a:prstGeom prst="rect">
            <a:avLst/>
          </a:prstGeom>
          <a:noFill/>
        </p:spPr>
        <p:txBody>
          <a:bodyPr wrap="square" rtlCol="0">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El Dr. Bumsoo Ahn es biólogo mitocondrial de la Facultad de Medicina de la </a:t>
            </a:r>
            <a:r>
              <a:rPr lang="es-ES" sz="2600" kern="100" dirty="0">
                <a:latin typeface="Montserrat" panose="00000500000000000000" pitchFamily="2" charset="0"/>
                <a:ea typeface="Aptos" panose="020B0004020202020204" pitchFamily="34" charset="0"/>
                <a:cs typeface="Calibri" panose="020F0502020204030204" pitchFamily="34" charset="0"/>
                <a:hlinkClick r:id="rId3"/>
              </a:rPr>
              <a:t>Universidad Wake Forest</a:t>
            </a:r>
            <a:r>
              <a:rPr lang="en-GB" sz="2600" kern="100" dirty="0">
                <a:latin typeface="Montserrat" panose="00000500000000000000" pitchFamily="2" charset="0"/>
                <a:ea typeface="Aptos" panose="020B0004020202020204" pitchFamily="34" charset="0"/>
                <a:cs typeface="Calibri" panose="020F0502020204030204" pitchFamily="34" charset="0"/>
              </a:rPr>
              <a:t> de </a:t>
            </a:r>
            <a:r>
              <a:rPr lang="en-GB" sz="2600" kern="100" dirty="0" err="1">
                <a:latin typeface="Montserrat" panose="00000500000000000000" pitchFamily="2" charset="0"/>
                <a:ea typeface="Aptos" panose="020B0004020202020204" pitchFamily="34" charset="0"/>
                <a:cs typeface="Calibri" panose="020F0502020204030204" pitchFamily="34" charset="0"/>
              </a:rPr>
              <a:t>los</a:t>
            </a:r>
            <a:r>
              <a:rPr lang="en-GB" sz="2600" kern="100" dirty="0">
                <a:latin typeface="Montserrat" panose="00000500000000000000" pitchFamily="2" charset="0"/>
                <a:ea typeface="Aptos" panose="020B0004020202020204" pitchFamily="34" charset="0"/>
                <a:cs typeface="Calibri" panose="020F0502020204030204" pitchFamily="34" charset="0"/>
              </a:rPr>
              <a:t> </a:t>
            </a:r>
            <a:r>
              <a:rPr lang="en-GB" sz="2600" kern="100" dirty="0" err="1">
                <a:latin typeface="Montserrat" panose="00000500000000000000" pitchFamily="2" charset="0"/>
                <a:ea typeface="Aptos" panose="020B0004020202020204" pitchFamily="34" charset="0"/>
                <a:cs typeface="Calibri" panose="020F0502020204030204" pitchFamily="34" charset="0"/>
              </a:rPr>
              <a:t>Estados</a:t>
            </a:r>
            <a:r>
              <a:rPr lang="en-GB" sz="2600" kern="100" dirty="0">
                <a:latin typeface="Montserrat" panose="00000500000000000000" pitchFamily="2" charset="0"/>
                <a:ea typeface="Aptos" panose="020B0004020202020204" pitchFamily="34" charset="0"/>
                <a:cs typeface="Calibri" panose="020F0502020204030204" pitchFamily="34" charset="0"/>
              </a:rPr>
              <a:t> Unidos.</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Investiga cómo el deterioro funcional de nuestras mitocondrias conduce a la </a:t>
            </a:r>
            <a:r>
              <a:rPr lang="es-ES" sz="2600" b="1" kern="100" dirty="0">
                <a:latin typeface="Montserrat" panose="00000500000000000000" pitchFamily="2" charset="0"/>
                <a:ea typeface="Aptos" panose="020B0004020202020204" pitchFamily="34" charset="0"/>
                <a:cs typeface="Calibri" panose="020F0502020204030204" pitchFamily="34" charset="0"/>
              </a:rPr>
              <a:t>sarcopenia</a:t>
            </a:r>
            <a:r>
              <a:rPr lang="es-ES" sz="2600" kern="100" dirty="0">
                <a:latin typeface="Montserrat" panose="00000500000000000000" pitchFamily="2" charset="0"/>
                <a:ea typeface="Aptos" panose="020B0004020202020204" pitchFamily="34" charset="0"/>
                <a:cs typeface="Calibri" panose="020F0502020204030204" pitchFamily="34" charset="0"/>
              </a:rPr>
              <a:t>, la degeneración de los músculos relacionada con la edad. </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Su investigación se centra en cómo el </a:t>
            </a:r>
            <a:r>
              <a:rPr lang="es-ES" sz="2600" b="1" kern="100" dirty="0">
                <a:latin typeface="Montserrat" panose="00000500000000000000" pitchFamily="2" charset="0"/>
                <a:ea typeface="Aptos" panose="020B0004020202020204" pitchFamily="34" charset="0"/>
                <a:cs typeface="Calibri" panose="020F0502020204030204" pitchFamily="34" charset="0"/>
              </a:rPr>
              <a:t>entrenamiento físico </a:t>
            </a:r>
            <a:r>
              <a:rPr lang="es-ES" sz="2600" kern="100" dirty="0">
                <a:latin typeface="Montserrat" panose="00000500000000000000" pitchFamily="2" charset="0"/>
                <a:ea typeface="Aptos" panose="020B0004020202020204" pitchFamily="34" charset="0"/>
                <a:cs typeface="Calibri" panose="020F0502020204030204" pitchFamily="34" charset="0"/>
              </a:rPr>
              <a:t>y una hormona llamada </a:t>
            </a:r>
            <a:r>
              <a:rPr lang="es-ES" sz="2600" b="1" kern="100" dirty="0">
                <a:latin typeface="Montserrat" panose="00000500000000000000" pitchFamily="2" charset="0"/>
                <a:ea typeface="Aptos" panose="020B0004020202020204" pitchFamily="34" charset="0"/>
                <a:cs typeface="Calibri" panose="020F0502020204030204" pitchFamily="34" charset="0"/>
              </a:rPr>
              <a:t>grelina no acilada </a:t>
            </a:r>
            <a:r>
              <a:rPr lang="es-ES" sz="2600" kern="100" dirty="0">
                <a:latin typeface="Montserrat" panose="00000500000000000000" pitchFamily="2" charset="0"/>
                <a:ea typeface="Aptos" panose="020B0004020202020204" pitchFamily="34" charset="0"/>
                <a:cs typeface="Calibri" panose="020F0502020204030204" pitchFamily="34" charset="0"/>
              </a:rPr>
              <a:t>podrían ayudar a frenar este deterioro.</a:t>
            </a:r>
            <a:endParaRPr lang="en-GB" sz="2600" kern="100" dirty="0">
              <a:effectLst/>
              <a:latin typeface="Montserrat" panose="00000500000000000000" pitchFamily="2"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B558A252-6693-5366-24D8-A962B5B69E80}"/>
              </a:ext>
            </a:extLst>
          </p:cNvPr>
          <p:cNvSpPr txBox="1"/>
          <p:nvPr/>
        </p:nvSpPr>
        <p:spPr>
          <a:xfrm>
            <a:off x="2386189" y="7566506"/>
            <a:ext cx="4979916" cy="461665"/>
          </a:xfrm>
          <a:prstGeom prst="rect">
            <a:avLst/>
          </a:prstGeom>
          <a:noFill/>
        </p:spPr>
        <p:txBody>
          <a:bodyPr wrap="square" rtlCol="0">
            <a:spAutoFit/>
          </a:bodyPr>
          <a:lstStyle/>
          <a:p>
            <a:pPr algn="ctr"/>
            <a:r>
              <a:rPr lang="en-GB" sz="2400" b="1" dirty="0">
                <a:latin typeface="Montserrat Bold" panose="00000800000000000000" charset="0"/>
                <a:cs typeface="Montserrat Bold" panose="00000800000000000000" charset="0"/>
              </a:rPr>
              <a:t>Dr. Bumsoo Ahn</a:t>
            </a:r>
          </a:p>
        </p:txBody>
      </p:sp>
      <p:sp>
        <p:nvSpPr>
          <p:cNvPr id="15" name="TextBox 13">
            <a:extLst>
              <a:ext uri="{FF2B5EF4-FFF2-40B4-BE49-F238E27FC236}">
                <a16:creationId xmlns:a16="http://schemas.microsoft.com/office/drawing/2014/main" id="{4E87C9A4-2B7A-C139-7A26-16677174A8FB}"/>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rgbClr val="FFFFFF"/>
                </a:solidFill>
                <a:latin typeface="Montserrat Semi-Bold"/>
              </a:rPr>
              <a:t>03       </a:t>
            </a:r>
            <a:r>
              <a:rPr lang="en-US" sz="1700" dirty="0">
                <a:solidFill>
                  <a:srgbClr val="FFFFFF"/>
                </a:solidFill>
                <a:latin typeface="Montserrat Semi-Bold Bold"/>
              </a:rPr>
              <a:t>futurumcareers.com</a:t>
            </a:r>
          </a:p>
        </p:txBody>
      </p:sp>
      <p:sp>
        <p:nvSpPr>
          <p:cNvPr id="6" name="TextBox 5">
            <a:extLst>
              <a:ext uri="{FF2B5EF4-FFF2-40B4-BE49-F238E27FC236}">
                <a16:creationId xmlns:a16="http://schemas.microsoft.com/office/drawing/2014/main" id="{65832F5B-325B-0A66-4315-EA3136D72C2A}"/>
              </a:ext>
            </a:extLst>
          </p:cNvPr>
          <p:cNvSpPr txBox="1"/>
          <p:nvPr/>
        </p:nvSpPr>
        <p:spPr>
          <a:xfrm>
            <a:off x="1795397" y="1510702"/>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1000"/>
                                        <p:tgtEl>
                                          <p:spTgt spid="8">
                                            <p:txEl>
                                              <p:pRg st="4" end="4"/>
                                            </p:txEl>
                                          </p:spTgt>
                                        </p:tgtEl>
                                      </p:cBhvr>
                                    </p:animEffect>
                                    <p:anim calcmode="lin" valueType="num">
                                      <p:cBhvr>
                                        <p:cTn id="2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1C05AAA3-9D13-0D92-E988-65D70BD95211}"/>
              </a:ext>
            </a:extLst>
          </p:cNvPr>
          <p:cNvGrpSpPr>
            <a:grpSpLocks noChangeAspect="1"/>
          </p:cNvGrpSpPr>
          <p:nvPr/>
        </p:nvGrpSpPr>
        <p:grpSpPr>
          <a:xfrm>
            <a:off x="10146982" y="1714500"/>
            <a:ext cx="7384115" cy="7311000"/>
            <a:chOff x="0" y="0"/>
            <a:chExt cx="6362700" cy="6575666"/>
          </a:xfrm>
        </p:grpSpPr>
        <p:sp>
          <p:nvSpPr>
            <p:cNvPr id="8" name="Freeform 3">
              <a:extLst>
                <a:ext uri="{FF2B5EF4-FFF2-40B4-BE49-F238E27FC236}">
                  <a16:creationId xmlns:a16="http://schemas.microsoft.com/office/drawing/2014/main" id="{F87A5E0D-13B7-0326-965A-2CE92B901673}"/>
                </a:ext>
              </a:extLst>
            </p:cNvPr>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9607391" y="1606391"/>
            <a:ext cx="10287000" cy="7074218"/>
            <a:chOff x="0" y="0"/>
            <a:chExt cx="3130550" cy="2152833"/>
          </a:xfrm>
          <a:solidFill>
            <a:srgbClr val="3660AA"/>
          </a:solidFill>
        </p:grpSpPr>
        <p:sp>
          <p:nvSpPr>
            <p:cNvPr id="5" name="Freeform 5"/>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sp>
        <p:nvSpPr>
          <p:cNvPr id="9" name="TextBox 8">
            <a:extLst>
              <a:ext uri="{FF2B5EF4-FFF2-40B4-BE49-F238E27FC236}">
                <a16:creationId xmlns:a16="http://schemas.microsoft.com/office/drawing/2014/main" id="{66973B15-2E6E-E13C-4185-462C8985F87B}"/>
              </a:ext>
            </a:extLst>
          </p:cNvPr>
          <p:cNvSpPr txBox="1"/>
          <p:nvPr/>
        </p:nvSpPr>
        <p:spPr>
          <a:xfrm>
            <a:off x="730921" y="3422134"/>
            <a:ext cx="9199849" cy="3895746"/>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La animación en la siguiente diapositiva presentará la investigación y la trayectoria profesional de Bumsoo.</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También la puede encontrar en la página de Bumsoo en Futurum: </a:t>
            </a:r>
            <a:r>
              <a:rPr lang="en-GB" sz="2600" kern="100" dirty="0">
                <a:latin typeface="Montserrat" panose="00000500000000000000" pitchFamily="2" charset="0"/>
                <a:ea typeface="Aptos" panose="020B0004020202020204" pitchFamily="34" charset="0"/>
                <a:cs typeface="Calibri" panose="020F0502020204030204" pitchFamily="34" charset="0"/>
                <a:hlinkClick r:id="rId2"/>
              </a:rPr>
              <a:t>futurumcareers.com/mitochondrial-biology-with-dr-Bumsoo-ahn</a:t>
            </a:r>
            <a:r>
              <a:rPr lang="en-GB" sz="2600" kern="100" dirty="0">
                <a:latin typeface="Montserrat" panose="00000500000000000000" pitchFamily="2" charset="0"/>
                <a:ea typeface="Aptos" panose="020B0004020202020204" pitchFamily="34" charset="0"/>
                <a:cs typeface="Calibri" panose="020F0502020204030204" pitchFamily="34" charset="0"/>
              </a:rPr>
              <a:t> </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O puede verla en YouTube: </a:t>
            </a:r>
            <a:r>
              <a:rPr lang="en-GB" sz="2600" kern="100" dirty="0">
                <a:solidFill>
                  <a:srgbClr val="FF0000"/>
                </a:solidFill>
                <a:latin typeface="Montserrat" panose="00000500000000000000" pitchFamily="2" charset="0"/>
                <a:ea typeface="Aptos" panose="020B0004020202020204" pitchFamily="34" charset="0"/>
                <a:cs typeface="Calibri" panose="020F0502020204030204" pitchFamily="34" charset="0"/>
                <a:hlinkClick r:id="rId3"/>
              </a:rPr>
              <a:t>youtu.be/aIEwDjd-bdo</a:t>
            </a:r>
            <a:r>
              <a:rPr lang="en-GB" sz="2600" kern="100" dirty="0">
                <a:solidFill>
                  <a:srgbClr val="FF0000"/>
                </a:solidFill>
                <a:latin typeface="Montserrat" panose="00000500000000000000" pitchFamily="2" charset="0"/>
                <a:ea typeface="Aptos" panose="020B0004020202020204" pitchFamily="34" charset="0"/>
                <a:cs typeface="Calibri" panose="020F0502020204030204" pitchFamily="34" charset="0"/>
              </a:rPr>
              <a:t> </a:t>
            </a:r>
          </a:p>
        </p:txBody>
      </p:sp>
      <p:sp>
        <p:nvSpPr>
          <p:cNvPr id="18" name="TextBox 17">
            <a:extLst>
              <a:ext uri="{FF2B5EF4-FFF2-40B4-BE49-F238E27FC236}">
                <a16:creationId xmlns:a16="http://schemas.microsoft.com/office/drawing/2014/main" id="{46141015-C4B9-7A97-8C75-6F5CB183B22A}"/>
              </a:ext>
            </a:extLst>
          </p:cNvPr>
          <p:cNvSpPr txBox="1"/>
          <p:nvPr/>
        </p:nvSpPr>
        <p:spPr>
          <a:xfrm>
            <a:off x="730921" y="655660"/>
            <a:ext cx="9517715" cy="2308324"/>
          </a:xfrm>
          <a:prstGeom prst="rect">
            <a:avLst/>
          </a:prstGeom>
          <a:noFill/>
        </p:spPr>
        <p:txBody>
          <a:bodyPr wrap="square">
            <a:spAutoFit/>
          </a:bodyPr>
          <a:lstStyle/>
          <a:p>
            <a:r>
              <a:rPr lang="es-ES" sz="4800" b="1" kern="100" dirty="0">
                <a:effectLst/>
                <a:latin typeface="Montserrat SemiBold" panose="00000700000000000000" pitchFamily="2" charset="0"/>
                <a:ea typeface="Aptos" panose="020B0004020202020204" pitchFamily="34" charset="0"/>
                <a:cs typeface="Calibri" panose="020F0502020204030204" pitchFamily="34" charset="0"/>
              </a:rPr>
              <a:t>Conozca la investigación y la trayectoria profesional de Bumsoo</a:t>
            </a:r>
            <a:endParaRPr lang="en-GB" sz="4800" kern="100" dirty="0">
              <a:effectLst/>
              <a:latin typeface="Montserrat SemiBold" panose="00000700000000000000" pitchFamily="2" charset="0"/>
              <a:ea typeface="Aptos" panose="020B0004020202020204" pitchFamily="34" charset="0"/>
              <a:cs typeface="Times New Roman" panose="02020603050405020304" pitchFamily="18" charset="0"/>
            </a:endParaRPr>
          </a:p>
        </p:txBody>
      </p:sp>
      <p:sp>
        <p:nvSpPr>
          <p:cNvPr id="6" name="TextBox 13">
            <a:extLst>
              <a:ext uri="{FF2B5EF4-FFF2-40B4-BE49-F238E27FC236}">
                <a16:creationId xmlns:a16="http://schemas.microsoft.com/office/drawing/2014/main" id="{DC9F6520-EE26-4138-B9CA-CB868C680513}"/>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chemeClr val="bg1">
                    <a:lumMod val="50000"/>
                  </a:schemeClr>
                </a:solidFill>
                <a:latin typeface="Montserrat Semi-Bold"/>
              </a:rPr>
              <a:t>04  </a:t>
            </a:r>
            <a:r>
              <a:rPr lang="en-US" sz="1700" dirty="0">
                <a:solidFill>
                  <a:schemeClr val="tx1">
                    <a:lumMod val="50000"/>
                    <a:lumOff val="50000"/>
                  </a:schemeClr>
                </a:solidFill>
                <a:latin typeface="Montserrat Semi-Bold"/>
              </a:rPr>
              <a:t>     </a:t>
            </a:r>
            <a:r>
              <a:rPr lang="en-US" sz="1700" dirty="0">
                <a:solidFill>
                  <a:schemeClr val="tx1">
                    <a:lumMod val="50000"/>
                    <a:lumOff val="50000"/>
                  </a:schemeClr>
                </a:solidFill>
                <a:latin typeface="Montserrat Semi-Bold Bold"/>
              </a:rPr>
              <a:t>futurumcareers.com</a:t>
            </a:r>
          </a:p>
        </p:txBody>
      </p:sp>
      <p:grpSp>
        <p:nvGrpSpPr>
          <p:cNvPr id="10" name="Group 6">
            <a:extLst>
              <a:ext uri="{FF2B5EF4-FFF2-40B4-BE49-F238E27FC236}">
                <a16:creationId xmlns:a16="http://schemas.microsoft.com/office/drawing/2014/main" id="{205498D9-C587-D07B-EB04-B22D805095D1}"/>
              </a:ext>
            </a:extLst>
          </p:cNvPr>
          <p:cNvGrpSpPr>
            <a:grpSpLocks noChangeAspect="1"/>
          </p:cNvGrpSpPr>
          <p:nvPr/>
        </p:nvGrpSpPr>
        <p:grpSpPr>
          <a:xfrm>
            <a:off x="10438879" y="2040935"/>
            <a:ext cx="6662787" cy="6597243"/>
            <a:chOff x="6350" y="6350"/>
            <a:chExt cx="6350011" cy="6562979"/>
          </a:xfrm>
          <a:blipFill dpi="0" rotWithShape="1">
            <a:blip r:embed="rId4">
              <a:extLst>
                <a:ext uri="{28A0092B-C50C-407E-A947-70E740481C1C}">
                  <a14:useLocalDpi xmlns:a14="http://schemas.microsoft.com/office/drawing/2010/main" val="0"/>
                </a:ext>
              </a:extLst>
            </a:blip>
            <a:srcRect/>
            <a:stretch>
              <a:fillRect/>
            </a:stretch>
          </a:blipFill>
        </p:grpSpPr>
        <p:sp>
          <p:nvSpPr>
            <p:cNvPr id="13" name="Freeform 7">
              <a:extLst>
                <a:ext uri="{FF2B5EF4-FFF2-40B4-BE49-F238E27FC236}">
                  <a16:creationId xmlns:a16="http://schemas.microsoft.com/office/drawing/2014/main" id="{B2934846-23B7-357B-FF73-757AA16A9A3D}"/>
                </a:ext>
              </a:extLst>
            </p:cNvPr>
            <p:cNvSpPr/>
            <p:nvPr/>
          </p:nvSpPr>
          <p:spPr>
            <a:xfrm>
              <a:off x="6350" y="6350"/>
              <a:ext cx="6350011"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5">
                <a:extLst>
                  <a:ext uri="{28A0092B-C50C-407E-A947-70E740481C1C}">
                    <a14:useLocalDpi xmlns:a14="http://schemas.microsoft.com/office/drawing/2010/main" val="0"/>
                  </a:ext>
                </a:extLst>
              </a:blip>
              <a:srcRect/>
              <a:stretch>
                <a:fillRect l="-13514" t="-12" r="-67546" b="-12"/>
              </a:stretch>
            </a:blipFill>
            <a:ln w="12700">
              <a:noFill/>
            </a:ln>
          </p:spPr>
          <p:txBody>
            <a:bodyPr/>
            <a:lstStyle/>
            <a:p>
              <a:endParaRPr lang="en-GB"/>
            </a:p>
          </p:txBody>
        </p:sp>
      </p:grpSp>
    </p:spTree>
    <p:extLst>
      <p:ext uri="{BB962C8B-B14F-4D97-AF65-F5344CB8AC3E}">
        <p14:creationId xmlns:p14="http://schemas.microsoft.com/office/powerpoint/2010/main" val="172764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F0B96F-5F0C-4FA8-3674-334B0E5A89B4}"/>
              </a:ext>
            </a:extLst>
          </p:cNvPr>
          <p:cNvSpPr txBox="1"/>
          <p:nvPr/>
        </p:nvSpPr>
        <p:spPr>
          <a:xfrm>
            <a:off x="5448300" y="4305300"/>
            <a:ext cx="7391400" cy="707886"/>
          </a:xfrm>
          <a:prstGeom prst="rect">
            <a:avLst/>
          </a:prstGeom>
          <a:noFill/>
        </p:spPr>
        <p:txBody>
          <a:bodyPr wrap="square" rtlCol="0">
            <a:spAutoFit/>
          </a:bodyPr>
          <a:lstStyle/>
          <a:p>
            <a:r>
              <a:rPr lang="en-GB" sz="4000" dirty="0">
                <a:latin typeface="Montserrat SemiBold" panose="00000700000000000000" pitchFamily="2" charset="0"/>
              </a:rPr>
              <a:t>Embed ES animation here</a:t>
            </a:r>
          </a:p>
        </p:txBody>
      </p:sp>
      <p:pic>
        <p:nvPicPr>
          <p:cNvPr id="2" name="Bumsoo Ahn Spanish">
            <a:hlinkClick r:id="" action="ppaction://media"/>
            <a:extLst>
              <a:ext uri="{FF2B5EF4-FFF2-40B4-BE49-F238E27FC236}">
                <a16:creationId xmlns:a16="http://schemas.microsoft.com/office/drawing/2014/main" id="{AC8ABC40-862B-4564-FE91-76D6C19D87C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8000" cy="10287000"/>
          </a:xfrm>
          <a:prstGeom prst="rect">
            <a:avLst/>
          </a:prstGeom>
        </p:spPr>
      </p:pic>
    </p:spTree>
    <p:extLst>
      <p:ext uri="{BB962C8B-B14F-4D97-AF65-F5344CB8AC3E}">
        <p14:creationId xmlns:p14="http://schemas.microsoft.com/office/powerpoint/2010/main" val="129285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2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0B53D0F-2DC6-B556-46F6-3525A2C18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345" y="13918"/>
            <a:ext cx="18314805" cy="10273081"/>
          </a:xfrm>
          <a:prstGeom prst="rect">
            <a:avLst/>
          </a:prstGeom>
        </p:spPr>
      </p:pic>
      <p:grpSp>
        <p:nvGrpSpPr>
          <p:cNvPr id="5" name="Group 5"/>
          <p:cNvGrpSpPr/>
          <p:nvPr/>
        </p:nvGrpSpPr>
        <p:grpSpPr>
          <a:xfrm rot="5400000">
            <a:off x="4178454" y="-1765152"/>
            <a:ext cx="9281892" cy="14822411"/>
            <a:chOff x="0" y="0"/>
            <a:chExt cx="3130550" cy="3989417"/>
          </a:xfrm>
          <a:solidFill>
            <a:srgbClr val="3660AA"/>
          </a:solidFill>
        </p:grpSpPr>
        <p:sp>
          <p:nvSpPr>
            <p:cNvPr id="6" name="Freeform 6"/>
            <p:cNvSpPr/>
            <p:nvPr/>
          </p:nvSpPr>
          <p:spPr>
            <a:xfrm>
              <a:off x="0" y="0"/>
              <a:ext cx="3130550" cy="3989417"/>
            </a:xfrm>
            <a:custGeom>
              <a:avLst/>
              <a:gdLst/>
              <a:ahLst/>
              <a:cxnLst/>
              <a:rect l="l" t="t" r="r" b="b"/>
              <a:pathLst>
                <a:path w="3130550" h="3989417">
                  <a:moveTo>
                    <a:pt x="0" y="1123950"/>
                  </a:moveTo>
                  <a:lnTo>
                    <a:pt x="0" y="3989417"/>
                  </a:lnTo>
                  <a:lnTo>
                    <a:pt x="3130550" y="3989417"/>
                  </a:lnTo>
                  <a:lnTo>
                    <a:pt x="3130550" y="0"/>
                  </a:lnTo>
                  <a:close/>
                </a:path>
              </a:pathLst>
            </a:custGeom>
            <a:grpFill/>
          </p:spPr>
          <p:txBody>
            <a:bodyPr/>
            <a:lstStyle/>
            <a:p>
              <a:endParaRPr lang="en-GB"/>
            </a:p>
          </p:txBody>
        </p:sp>
      </p:grpSp>
      <p:sp>
        <p:nvSpPr>
          <p:cNvPr id="3" name="Freeform 5">
            <a:extLst>
              <a:ext uri="{FF2B5EF4-FFF2-40B4-BE49-F238E27FC236}">
                <a16:creationId xmlns:a16="http://schemas.microsoft.com/office/drawing/2014/main" id="{06FBB253-6086-031C-8D99-18D229BCE51F}"/>
              </a:ext>
            </a:extLst>
          </p:cNvPr>
          <p:cNvSpPr/>
          <p:nvPr/>
        </p:nvSpPr>
        <p:spPr>
          <a:xfrm rot="5400000">
            <a:off x="3834290" y="-1765717"/>
            <a:ext cx="9281891" cy="14822413"/>
          </a:xfrm>
          <a:custGeom>
            <a:avLst/>
            <a:gdLst/>
            <a:ahLst/>
            <a:cxnLst/>
            <a:rect l="l" t="t" r="r" b="b"/>
            <a:pathLst>
              <a:path w="3130550" h="3989417">
                <a:moveTo>
                  <a:pt x="0" y="1123950"/>
                </a:moveTo>
                <a:lnTo>
                  <a:pt x="0" y="3989417"/>
                </a:lnTo>
                <a:lnTo>
                  <a:pt x="3130550" y="3989417"/>
                </a:lnTo>
                <a:lnTo>
                  <a:pt x="3130550" y="0"/>
                </a:lnTo>
                <a:close/>
              </a:path>
            </a:pathLst>
          </a:custGeom>
          <a:solidFill>
            <a:schemeClr val="bg1"/>
          </a:solidFill>
        </p:spPr>
        <p:txBody>
          <a:bodyPr/>
          <a:lstStyle/>
          <a:p>
            <a:endParaRPr lang="en-GB"/>
          </a:p>
        </p:txBody>
      </p:sp>
      <p:sp>
        <p:nvSpPr>
          <p:cNvPr id="14" name="Rectangle 13">
            <a:extLst>
              <a:ext uri="{FF2B5EF4-FFF2-40B4-BE49-F238E27FC236}">
                <a16:creationId xmlns:a16="http://schemas.microsoft.com/office/drawing/2014/main" id="{7D468A76-7090-E9BA-7D3D-5AD7C5ECCA99}"/>
              </a:ext>
            </a:extLst>
          </p:cNvPr>
          <p:cNvSpPr/>
          <p:nvPr/>
        </p:nvSpPr>
        <p:spPr>
          <a:xfrm>
            <a:off x="0" y="-9667"/>
            <a:ext cx="1981200" cy="10296667"/>
          </a:xfrm>
          <a:prstGeom prst="rect">
            <a:avLst/>
          </a:prstGeom>
          <a:solidFill>
            <a:srgbClr val="C9E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7"/>
          <p:cNvGrpSpPr/>
          <p:nvPr/>
        </p:nvGrpSpPr>
        <p:grpSpPr>
          <a:xfrm rot="5400000">
            <a:off x="3271762" y="-1976365"/>
            <a:ext cx="10296667" cy="14249407"/>
            <a:chOff x="0" y="0"/>
            <a:chExt cx="3130550" cy="3511380"/>
          </a:xfrm>
          <a:solidFill>
            <a:srgbClr val="C9E9E5"/>
          </a:solidFill>
        </p:grpSpPr>
        <p:sp>
          <p:nvSpPr>
            <p:cNvPr id="8" name="Freeform 8"/>
            <p:cNvSpPr/>
            <p:nvPr/>
          </p:nvSpPr>
          <p:spPr>
            <a:xfrm>
              <a:off x="0" y="0"/>
              <a:ext cx="3130550" cy="3511380"/>
            </a:xfrm>
            <a:custGeom>
              <a:avLst/>
              <a:gdLst/>
              <a:ahLst/>
              <a:cxnLst/>
              <a:rect l="l" t="t" r="r" b="b"/>
              <a:pathLst>
                <a:path w="3130550" h="3511380">
                  <a:moveTo>
                    <a:pt x="0" y="1123950"/>
                  </a:moveTo>
                  <a:lnTo>
                    <a:pt x="0" y="3511380"/>
                  </a:lnTo>
                  <a:lnTo>
                    <a:pt x="3130550" y="3511380"/>
                  </a:lnTo>
                  <a:lnTo>
                    <a:pt x="3130550" y="0"/>
                  </a:lnTo>
                  <a:close/>
                </a:path>
              </a:pathLst>
            </a:custGeom>
            <a:grpFill/>
          </p:spPr>
          <p:txBody>
            <a:bodyPr/>
            <a:lstStyle/>
            <a:p>
              <a:endParaRPr lang="en-GB"/>
            </a:p>
          </p:txBody>
        </p:sp>
      </p:grpSp>
      <p:sp>
        <p:nvSpPr>
          <p:cNvPr id="2" name="TextBox 13">
            <a:extLst>
              <a:ext uri="{FF2B5EF4-FFF2-40B4-BE49-F238E27FC236}">
                <a16:creationId xmlns:a16="http://schemas.microsoft.com/office/drawing/2014/main" id="{EB73596A-795A-5C0E-A2A2-663F3FBB885B}"/>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chemeClr val="tx1">
                    <a:lumMod val="50000"/>
                    <a:lumOff val="50000"/>
                  </a:schemeClr>
                </a:solidFill>
                <a:latin typeface="Montserrat Semi-Bold"/>
              </a:rPr>
              <a:t>06       </a:t>
            </a:r>
            <a:r>
              <a:rPr lang="en-US" sz="1700">
                <a:solidFill>
                  <a:schemeClr val="tx1">
                    <a:lumMod val="50000"/>
                    <a:lumOff val="50000"/>
                  </a:schemeClr>
                </a:solidFill>
                <a:latin typeface="Montserrat Semi-Bold Bold"/>
              </a:rPr>
              <a:t>futurumcareers.com</a:t>
            </a:r>
          </a:p>
        </p:txBody>
      </p:sp>
      <p:sp>
        <p:nvSpPr>
          <p:cNvPr id="12" name="TextBox 11">
            <a:extLst>
              <a:ext uri="{FF2B5EF4-FFF2-40B4-BE49-F238E27FC236}">
                <a16:creationId xmlns:a16="http://schemas.microsoft.com/office/drawing/2014/main" id="{3DDDB444-1505-63D1-92A9-D3D26A633F58}"/>
              </a:ext>
            </a:extLst>
          </p:cNvPr>
          <p:cNvSpPr txBox="1"/>
          <p:nvPr/>
        </p:nvSpPr>
        <p:spPr>
          <a:xfrm>
            <a:off x="465386" y="589043"/>
            <a:ext cx="8460617" cy="830997"/>
          </a:xfrm>
          <a:prstGeom prst="rect">
            <a:avLst/>
          </a:prstGeom>
          <a:noFill/>
        </p:spPr>
        <p:txBody>
          <a:bodyPr wrap="square" rtlCol="0">
            <a:spAutoFit/>
          </a:bodyPr>
          <a:lstStyle/>
          <a:p>
            <a:r>
              <a:rPr lang="en-GB" sz="4800" dirty="0" err="1">
                <a:latin typeface="Montserrat SemiBold" panose="00000700000000000000" pitchFamily="2" charset="0"/>
              </a:rPr>
              <a:t>Resumen</a:t>
            </a:r>
            <a:r>
              <a:rPr lang="en-GB" sz="4800" dirty="0">
                <a:latin typeface="Montserrat SemiBold" panose="00000700000000000000" pitchFamily="2" charset="0"/>
              </a:rPr>
              <a:t> de la </a:t>
            </a:r>
            <a:r>
              <a:rPr lang="en-GB" sz="4800" dirty="0" err="1">
                <a:latin typeface="Montserrat SemiBold" panose="00000700000000000000" pitchFamily="2" charset="0"/>
              </a:rPr>
              <a:t>animación</a:t>
            </a:r>
            <a:endParaRPr lang="en-GB" sz="4800" dirty="0">
              <a:latin typeface="Montserrat SemiBold" panose="00000700000000000000" pitchFamily="2" charset="0"/>
            </a:endParaRPr>
          </a:p>
        </p:txBody>
      </p:sp>
      <p:sp>
        <p:nvSpPr>
          <p:cNvPr id="11" name="TextBox 10">
            <a:extLst>
              <a:ext uri="{FF2B5EF4-FFF2-40B4-BE49-F238E27FC236}">
                <a16:creationId xmlns:a16="http://schemas.microsoft.com/office/drawing/2014/main" id="{FB9A32AA-4AC0-BF53-D8B2-33841D1CBFFC}"/>
              </a:ext>
            </a:extLst>
          </p:cNvPr>
          <p:cNvSpPr txBox="1"/>
          <p:nvPr/>
        </p:nvSpPr>
        <p:spPr>
          <a:xfrm>
            <a:off x="465387" y="1835539"/>
            <a:ext cx="10472231" cy="1780231"/>
          </a:xfrm>
          <a:prstGeom prst="rect">
            <a:avLst/>
          </a:prstGeom>
          <a:noFill/>
        </p:spPr>
        <p:txBody>
          <a:bodyPr wrap="square" rtlCol="0">
            <a:spAutoFit/>
          </a:bodyPr>
          <a:lstStyle/>
          <a:p>
            <a:pPr>
              <a:lnSpc>
                <a:spcPct val="107000"/>
              </a:lnSpc>
              <a:spcAft>
                <a:spcPts val="800"/>
              </a:spcAft>
            </a:pPr>
            <a:r>
              <a:rPr lang="es-ES" sz="2600" kern="100" dirty="0">
                <a:latin typeface="Montserrat" panose="00000500000000000000" pitchFamily="2" charset="0"/>
                <a:ea typeface="Calibri" panose="020F0502020204030204" pitchFamily="34" charset="0"/>
                <a:cs typeface="Times New Roman" panose="02020603050405020304" pitchFamily="18" charset="0"/>
              </a:rPr>
              <a:t>En Corea del Sur, donde creció, Bumsoo pasaba gran parte de su tiempo </a:t>
            </a:r>
            <a:r>
              <a:rPr lang="es-ES" sz="2600" b="1" kern="100" dirty="0">
                <a:latin typeface="Montserrat" panose="00000500000000000000" pitchFamily="2" charset="0"/>
                <a:ea typeface="Calibri" panose="020F0502020204030204" pitchFamily="34" charset="0"/>
                <a:cs typeface="Times New Roman" panose="02020603050405020304" pitchFamily="18" charset="0"/>
              </a:rPr>
              <a:t>haciendo deportes.</a:t>
            </a:r>
            <a:r>
              <a:rPr lang="es-ES" sz="2600" kern="100" dirty="0">
                <a:latin typeface="Montserrat" panose="00000500000000000000" pitchFamily="2" charset="0"/>
                <a:ea typeface="Calibri" panose="020F0502020204030204" pitchFamily="34" charset="0"/>
                <a:cs typeface="Times New Roman" panose="02020603050405020304" pitchFamily="18" charset="0"/>
              </a:rPr>
              <a:t> Le fascinaba cómo el ejercicio hacía que su cuerpo se sintiera más fuerte y vivo, lo que despertó su sueño de estudiar la </a:t>
            </a:r>
            <a:r>
              <a:rPr lang="es-ES" sz="2600" b="1" kern="100" dirty="0">
                <a:latin typeface="Montserrat" panose="00000500000000000000" pitchFamily="2" charset="0"/>
                <a:ea typeface="Calibri" panose="020F0502020204030204" pitchFamily="34" charset="0"/>
                <a:cs typeface="Times New Roman" panose="02020603050405020304" pitchFamily="18" charset="0"/>
              </a:rPr>
              <a:t>fisiología humana.</a:t>
            </a:r>
            <a:endParaRPr lang="en-GB" sz="2600" b="1" kern="100" dirty="0">
              <a:effectLst/>
              <a:latin typeface="Montserrat" panose="00000500000000000000" pitchFamily="2"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BE8AA4D-66BB-6E05-CE05-E37FA105DFE0}"/>
              </a:ext>
            </a:extLst>
          </p:cNvPr>
          <p:cNvSpPr txBox="1"/>
          <p:nvPr/>
        </p:nvSpPr>
        <p:spPr>
          <a:xfrm>
            <a:off x="465386" y="4009835"/>
            <a:ext cx="11955213" cy="2636491"/>
          </a:xfrm>
          <a:prstGeom prst="rect">
            <a:avLst/>
          </a:prstGeom>
          <a:noFill/>
        </p:spPr>
        <p:txBody>
          <a:bodyPr wrap="square" rtlCol="0">
            <a:spAutoFit/>
          </a:bodyPr>
          <a:lstStyle/>
          <a:p>
            <a:pPr>
              <a:lnSpc>
                <a:spcPct val="107000"/>
              </a:lnSpc>
              <a:spcAft>
                <a:spcPts val="800"/>
              </a:spcAft>
            </a:pPr>
            <a:r>
              <a:rPr lang="es-ES" sz="2600" kern="100" dirty="0">
                <a:latin typeface="Montserrat" panose="00000500000000000000" pitchFamily="2" charset="0"/>
                <a:ea typeface="Calibri" panose="020F0502020204030204" pitchFamily="34" charset="0"/>
                <a:cs typeface="Times New Roman" panose="02020603050405020304" pitchFamily="18" charset="0"/>
              </a:rPr>
              <a:t>Tras pasar </a:t>
            </a:r>
            <a:r>
              <a:rPr lang="es-ES" sz="2600" b="1" kern="100" dirty="0">
                <a:latin typeface="Montserrat" panose="00000500000000000000" pitchFamily="2" charset="0"/>
                <a:ea typeface="Calibri" panose="020F0502020204030204" pitchFamily="34" charset="0"/>
                <a:cs typeface="Times New Roman" panose="02020603050405020304" pitchFamily="18" charset="0"/>
              </a:rPr>
              <a:t>tres años en la industria, </a:t>
            </a:r>
            <a:r>
              <a:rPr lang="es-ES" sz="2600" kern="100" dirty="0">
                <a:latin typeface="Montserrat" panose="00000500000000000000" pitchFamily="2" charset="0"/>
                <a:ea typeface="Calibri" panose="020F0502020204030204" pitchFamily="34" charset="0"/>
                <a:cs typeface="Times New Roman" panose="02020603050405020304" pitchFamily="18" charset="0"/>
              </a:rPr>
              <a:t>Bumsoo se dio cuenta de que extrañaba la vida de investigador científico, así que volvió al mundo académico. Mientras trabajó en un laboratorio de investigación, Bumsoo experimentó la emoción de los descubrimientos científicos y adquirió la </a:t>
            </a:r>
            <a:r>
              <a:rPr lang="es-ES" sz="2600" b="1" kern="100" dirty="0">
                <a:latin typeface="Montserrat" panose="00000500000000000000" pitchFamily="2" charset="0"/>
                <a:ea typeface="Calibri" panose="020F0502020204030204" pitchFamily="34" charset="0"/>
                <a:cs typeface="Times New Roman" panose="02020603050405020304" pitchFamily="18" charset="0"/>
              </a:rPr>
              <a:t>confianza</a:t>
            </a:r>
            <a:r>
              <a:rPr lang="es-ES" sz="2600" kern="100" dirty="0">
                <a:latin typeface="Montserrat" panose="00000500000000000000" pitchFamily="2" charset="0"/>
                <a:ea typeface="Calibri" panose="020F0502020204030204" pitchFamily="34" charset="0"/>
                <a:cs typeface="Times New Roman" panose="02020603050405020304" pitchFamily="18" charset="0"/>
              </a:rPr>
              <a:t> y la </a:t>
            </a:r>
            <a:r>
              <a:rPr lang="es-ES" sz="2600" b="1" kern="100" dirty="0">
                <a:latin typeface="Montserrat" panose="00000500000000000000" pitchFamily="2" charset="0"/>
                <a:ea typeface="Calibri" panose="020F0502020204030204" pitchFamily="34" charset="0"/>
                <a:cs typeface="Times New Roman" panose="02020603050405020304" pitchFamily="18" charset="0"/>
              </a:rPr>
              <a:t>curiosidad</a:t>
            </a:r>
            <a:r>
              <a:rPr lang="es-ES" sz="2600" kern="100" dirty="0">
                <a:latin typeface="Montserrat" panose="00000500000000000000" pitchFamily="2" charset="0"/>
                <a:ea typeface="Calibri" panose="020F0502020204030204" pitchFamily="34" charset="0"/>
                <a:cs typeface="Times New Roman" panose="02020603050405020304" pitchFamily="18" charset="0"/>
              </a:rPr>
              <a:t> que hoy siguen impulsando su investigación.</a:t>
            </a:r>
            <a:endParaRPr lang="en-GB" sz="2600" b="1" kern="100" dirty="0">
              <a:latin typeface="Montserrat" panose="00000500000000000000" pitchFamily="2"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70B41B2C-B0E1-3811-585F-8CDC1B0D5EFD}"/>
              </a:ext>
            </a:extLst>
          </p:cNvPr>
          <p:cNvSpPr txBox="1"/>
          <p:nvPr/>
        </p:nvSpPr>
        <p:spPr>
          <a:xfrm>
            <a:off x="472012" y="6885442"/>
            <a:ext cx="12183814" cy="2208361"/>
          </a:xfrm>
          <a:prstGeom prst="rect">
            <a:avLst/>
          </a:prstGeom>
          <a:noFill/>
        </p:spPr>
        <p:txBody>
          <a:bodyPr wrap="square" rtlCol="0">
            <a:spAutoFit/>
          </a:bodyPr>
          <a:lstStyle/>
          <a:p>
            <a:pPr>
              <a:lnSpc>
                <a:spcPct val="107000"/>
              </a:lnSpc>
              <a:spcAft>
                <a:spcPts val="800"/>
              </a:spcAft>
            </a:pPr>
            <a:r>
              <a:rPr lang="es-ES" sz="2600" kern="100" dirty="0">
                <a:latin typeface="Montserrat" panose="00000500000000000000" pitchFamily="2" charset="0"/>
                <a:ea typeface="Calibri" panose="020F0502020204030204" pitchFamily="34" charset="0"/>
                <a:cs typeface="Times New Roman" panose="02020603050405020304" pitchFamily="18" charset="0"/>
              </a:rPr>
              <a:t>Bumsoo ha realizado experimentos que demuestran que una hormona llamada </a:t>
            </a:r>
            <a:r>
              <a:rPr lang="es-ES" sz="2600" b="1" kern="100" dirty="0">
                <a:latin typeface="Montserrat" panose="00000500000000000000" pitchFamily="2" charset="0"/>
                <a:ea typeface="Calibri" panose="020F0502020204030204" pitchFamily="34" charset="0"/>
                <a:cs typeface="Times New Roman" panose="02020603050405020304" pitchFamily="18" charset="0"/>
              </a:rPr>
              <a:t>grelina</a:t>
            </a:r>
            <a:r>
              <a:rPr lang="es-ES" sz="2600" kern="100" dirty="0">
                <a:latin typeface="Montserrat" panose="00000500000000000000" pitchFamily="2" charset="0"/>
                <a:ea typeface="Calibri" panose="020F0502020204030204" pitchFamily="34" charset="0"/>
                <a:cs typeface="Times New Roman" panose="02020603050405020304" pitchFamily="18" charset="0"/>
              </a:rPr>
              <a:t> puede contrarrestar la degradación muscular relacionada con la edad. Cuando se utiliza junto con el </a:t>
            </a:r>
            <a:r>
              <a:rPr lang="es-ES" sz="2600" b="1" kern="100" dirty="0">
                <a:latin typeface="Montserrat" panose="00000500000000000000" pitchFamily="2" charset="0"/>
                <a:ea typeface="Calibri" panose="020F0502020204030204" pitchFamily="34" charset="0"/>
                <a:cs typeface="Times New Roman" panose="02020603050405020304" pitchFamily="18" charset="0"/>
              </a:rPr>
              <a:t>entrenamiento físico</a:t>
            </a:r>
            <a:r>
              <a:rPr lang="es-ES" sz="2600" kern="100" dirty="0">
                <a:latin typeface="Montserrat" panose="00000500000000000000" pitchFamily="2" charset="0"/>
                <a:ea typeface="Calibri" panose="020F0502020204030204" pitchFamily="34" charset="0"/>
                <a:cs typeface="Times New Roman" panose="02020603050405020304" pitchFamily="18" charset="0"/>
              </a:rPr>
              <a:t>, la grelina puede mejorar la movilidad y la independencia de las personas mayores que padecen sarcopenia.</a:t>
            </a:r>
            <a:endParaRPr lang="en-GB" sz="2600" kern="100" dirty="0">
              <a:latin typeface="Montserrat" panose="000005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909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EFBAE7-9054-B20C-C42F-58E1F9F3FE8D}"/>
              </a:ext>
            </a:extLst>
          </p:cNvPr>
          <p:cNvPicPr>
            <a:picLocks noChangeAspect="1"/>
          </p:cNvPicPr>
          <p:nvPr/>
        </p:nvPicPr>
        <p:blipFill>
          <a:blip r:embed="rId2">
            <a:extLst>
              <a:ext uri="{28A0092B-C50C-407E-A947-70E740481C1C}">
                <a14:useLocalDpi xmlns:a14="http://schemas.microsoft.com/office/drawing/2010/main" val="0"/>
              </a:ext>
            </a:extLst>
          </a:blip>
          <a:srcRect l="8050" r="8050"/>
          <a:stretch/>
        </p:blipFill>
        <p:spPr>
          <a:xfrm>
            <a:off x="4495800" y="0"/>
            <a:ext cx="12937425" cy="10287000"/>
          </a:xfrm>
          <a:prstGeom prst="rect">
            <a:avLst/>
          </a:prstGeom>
        </p:spPr>
      </p:pic>
      <p:grpSp>
        <p:nvGrpSpPr>
          <p:cNvPr id="4" name="Group 4"/>
          <p:cNvGrpSpPr/>
          <p:nvPr/>
        </p:nvGrpSpPr>
        <p:grpSpPr>
          <a:xfrm>
            <a:off x="1083284" y="2400539"/>
            <a:ext cx="11519550" cy="6248161"/>
            <a:chOff x="0" y="0"/>
            <a:chExt cx="7846638" cy="4409338"/>
          </a:xfrm>
          <a:solidFill>
            <a:srgbClr val="55B8AD"/>
          </a:solidFill>
        </p:grpSpPr>
        <p:sp>
          <p:nvSpPr>
            <p:cNvPr id="5" name="Freeform 5"/>
            <p:cNvSpPr/>
            <p:nvPr/>
          </p:nvSpPr>
          <p:spPr>
            <a:xfrm>
              <a:off x="0" y="0"/>
              <a:ext cx="7846638" cy="4409338"/>
            </a:xfrm>
            <a:custGeom>
              <a:avLst/>
              <a:gdLst/>
              <a:ahLst/>
              <a:cxnLst/>
              <a:rect l="l" t="t" r="r" b="b"/>
              <a:pathLst>
                <a:path w="7846638" h="4409338">
                  <a:moveTo>
                    <a:pt x="7722178" y="4409338"/>
                  </a:moveTo>
                  <a:lnTo>
                    <a:pt x="124460" y="4409338"/>
                  </a:lnTo>
                  <a:cubicBezTo>
                    <a:pt x="55880" y="4409338"/>
                    <a:pt x="0" y="4353458"/>
                    <a:pt x="0" y="4284878"/>
                  </a:cubicBezTo>
                  <a:lnTo>
                    <a:pt x="0" y="124460"/>
                  </a:lnTo>
                  <a:cubicBezTo>
                    <a:pt x="0" y="55880"/>
                    <a:pt x="55880" y="0"/>
                    <a:pt x="124460" y="0"/>
                  </a:cubicBezTo>
                  <a:lnTo>
                    <a:pt x="7722178" y="0"/>
                  </a:lnTo>
                  <a:cubicBezTo>
                    <a:pt x="7790759" y="0"/>
                    <a:pt x="7846638" y="55880"/>
                    <a:pt x="7846638" y="124460"/>
                  </a:cubicBezTo>
                  <a:lnTo>
                    <a:pt x="7846638" y="4284878"/>
                  </a:lnTo>
                  <a:cubicBezTo>
                    <a:pt x="7846638" y="4353458"/>
                    <a:pt x="7790759" y="4409338"/>
                    <a:pt x="7722178" y="4409338"/>
                  </a:cubicBezTo>
                  <a:close/>
                </a:path>
              </a:pathLst>
            </a:custGeom>
            <a:grpFill/>
          </p:spPr>
          <p:txBody>
            <a:bodyPr/>
            <a:lstStyle/>
            <a:p>
              <a:endParaRPr lang="en-GB"/>
            </a:p>
          </p:txBody>
        </p:sp>
      </p:grpSp>
      <p:grpSp>
        <p:nvGrpSpPr>
          <p:cNvPr id="6" name="Group 6"/>
          <p:cNvGrpSpPr/>
          <p:nvPr/>
        </p:nvGrpSpPr>
        <p:grpSpPr>
          <a:xfrm rot="-5400000">
            <a:off x="10790355" y="2743896"/>
            <a:ext cx="10287000" cy="4799209"/>
            <a:chOff x="0" y="0"/>
            <a:chExt cx="3130550" cy="1460500"/>
          </a:xfrm>
          <a:solidFill>
            <a:srgbClr val="3660AA"/>
          </a:solidFill>
        </p:grpSpPr>
        <p:sp>
          <p:nvSpPr>
            <p:cNvPr id="7" name="Freeform 7"/>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10" name="Group 10"/>
          <p:cNvGrpSpPr/>
          <p:nvPr/>
        </p:nvGrpSpPr>
        <p:grpSpPr>
          <a:xfrm rot="5400000">
            <a:off x="-937583" y="937583"/>
            <a:ext cx="10287000" cy="8411834"/>
            <a:chOff x="0" y="0"/>
            <a:chExt cx="3130550" cy="2559898"/>
          </a:xfrm>
          <a:solidFill>
            <a:srgbClr val="3660AA"/>
          </a:solidFill>
        </p:grpSpPr>
        <p:sp>
          <p:nvSpPr>
            <p:cNvPr id="11" name="Freeform 11"/>
            <p:cNvSpPr/>
            <p:nvPr/>
          </p:nvSpPr>
          <p:spPr>
            <a:xfrm>
              <a:off x="0" y="0"/>
              <a:ext cx="3130550" cy="2559898"/>
            </a:xfrm>
            <a:custGeom>
              <a:avLst/>
              <a:gdLst/>
              <a:ahLst/>
              <a:cxnLst/>
              <a:rect l="l" t="t" r="r" b="b"/>
              <a:pathLst>
                <a:path w="3130550" h="2559898">
                  <a:moveTo>
                    <a:pt x="0" y="1123950"/>
                  </a:moveTo>
                  <a:lnTo>
                    <a:pt x="0" y="2559898"/>
                  </a:lnTo>
                  <a:lnTo>
                    <a:pt x="3130550" y="2559898"/>
                  </a:lnTo>
                  <a:lnTo>
                    <a:pt x="3130550" y="0"/>
                  </a:lnTo>
                  <a:close/>
                </a:path>
              </a:pathLst>
            </a:custGeom>
            <a:grpFill/>
          </p:spPr>
          <p:txBody>
            <a:bodyPr/>
            <a:lstStyle/>
            <a:p>
              <a:endParaRPr lang="en-GB"/>
            </a:p>
          </p:txBody>
        </p:sp>
      </p:grpSp>
      <p:grpSp>
        <p:nvGrpSpPr>
          <p:cNvPr id="12" name="Group 12"/>
          <p:cNvGrpSpPr/>
          <p:nvPr/>
        </p:nvGrpSpPr>
        <p:grpSpPr>
          <a:xfrm>
            <a:off x="1028700" y="2781300"/>
            <a:ext cx="11163300" cy="5562600"/>
            <a:chOff x="0" y="0"/>
            <a:chExt cx="7630634" cy="3996966"/>
          </a:xfrm>
        </p:grpSpPr>
        <p:sp>
          <p:nvSpPr>
            <p:cNvPr id="13" name="Freeform 13"/>
            <p:cNvSpPr/>
            <p:nvPr/>
          </p:nvSpPr>
          <p:spPr>
            <a:xfrm>
              <a:off x="0" y="0"/>
              <a:ext cx="7630634" cy="3996966"/>
            </a:xfrm>
            <a:custGeom>
              <a:avLst/>
              <a:gdLst/>
              <a:ahLst/>
              <a:cxnLst/>
              <a:rect l="l" t="t" r="r" b="b"/>
              <a:pathLst>
                <a:path w="7630634" h="3996966">
                  <a:moveTo>
                    <a:pt x="7506174" y="3996966"/>
                  </a:moveTo>
                  <a:lnTo>
                    <a:pt x="124460" y="3996966"/>
                  </a:lnTo>
                  <a:cubicBezTo>
                    <a:pt x="55880" y="3996966"/>
                    <a:pt x="0" y="3941087"/>
                    <a:pt x="0" y="3872506"/>
                  </a:cubicBezTo>
                  <a:lnTo>
                    <a:pt x="0" y="124460"/>
                  </a:lnTo>
                  <a:cubicBezTo>
                    <a:pt x="0" y="55880"/>
                    <a:pt x="55880" y="0"/>
                    <a:pt x="124460" y="0"/>
                  </a:cubicBezTo>
                  <a:lnTo>
                    <a:pt x="7506174" y="0"/>
                  </a:lnTo>
                  <a:cubicBezTo>
                    <a:pt x="7574754" y="0"/>
                    <a:pt x="7630634" y="55880"/>
                    <a:pt x="7630634" y="124460"/>
                  </a:cubicBezTo>
                  <a:lnTo>
                    <a:pt x="7630634" y="3872507"/>
                  </a:lnTo>
                  <a:cubicBezTo>
                    <a:pt x="7630634" y="3941087"/>
                    <a:pt x="7574754" y="3996966"/>
                    <a:pt x="7506174" y="3996966"/>
                  </a:cubicBezTo>
                  <a:close/>
                </a:path>
              </a:pathLst>
            </a:custGeom>
            <a:solidFill>
              <a:srgbClr val="FFFFFF"/>
            </a:solidFill>
          </p:spPr>
          <p:txBody>
            <a:bodyPr/>
            <a:lstStyle/>
            <a:p>
              <a:endParaRPr lang="en-GB"/>
            </a:p>
          </p:txBody>
        </p:sp>
      </p:grpSp>
      <p:pic>
        <p:nvPicPr>
          <p:cNvPr id="14" name="Picture 14"/>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rot="-5400000">
            <a:off x="13953747" y="621291"/>
            <a:ext cx="699726" cy="814819"/>
          </a:xfrm>
          <a:prstGeom prst="rect">
            <a:avLst/>
          </a:prstGeom>
        </p:spPr>
      </p:pic>
      <p:grpSp>
        <p:nvGrpSpPr>
          <p:cNvPr id="15" name="Group 15"/>
          <p:cNvGrpSpPr/>
          <p:nvPr/>
        </p:nvGrpSpPr>
        <p:grpSpPr>
          <a:xfrm rot="5400000">
            <a:off x="3793735" y="-3042236"/>
            <a:ext cx="1480331" cy="9067802"/>
            <a:chOff x="0" y="0"/>
            <a:chExt cx="3130550" cy="18248691"/>
          </a:xfrm>
          <a:solidFill>
            <a:srgbClr val="55B8AD"/>
          </a:solidFill>
        </p:grpSpPr>
        <p:sp>
          <p:nvSpPr>
            <p:cNvPr id="16" name="Freeform 16"/>
            <p:cNvSpPr/>
            <p:nvPr/>
          </p:nvSpPr>
          <p:spPr>
            <a:xfrm>
              <a:off x="0" y="0"/>
              <a:ext cx="3130550" cy="18248691"/>
            </a:xfrm>
            <a:custGeom>
              <a:avLst/>
              <a:gdLst/>
              <a:ahLst/>
              <a:cxnLst/>
              <a:rect l="l" t="t" r="r" b="b"/>
              <a:pathLst>
                <a:path w="3130550" h="18248691">
                  <a:moveTo>
                    <a:pt x="0" y="1123950"/>
                  </a:moveTo>
                  <a:lnTo>
                    <a:pt x="0" y="18248691"/>
                  </a:lnTo>
                  <a:lnTo>
                    <a:pt x="3130550" y="18248691"/>
                  </a:lnTo>
                  <a:lnTo>
                    <a:pt x="3130550" y="0"/>
                  </a:lnTo>
                  <a:close/>
                </a:path>
              </a:pathLst>
            </a:custGeom>
            <a:grpFill/>
          </p:spPr>
          <p:txBody>
            <a:bodyPr/>
            <a:lstStyle/>
            <a:p>
              <a:endParaRPr lang="en-GB"/>
            </a:p>
          </p:txBody>
        </p:sp>
      </p:grpSp>
      <p:grpSp>
        <p:nvGrpSpPr>
          <p:cNvPr id="17" name="Group 17"/>
          <p:cNvGrpSpPr/>
          <p:nvPr/>
        </p:nvGrpSpPr>
        <p:grpSpPr>
          <a:xfrm>
            <a:off x="1295400" y="3086100"/>
            <a:ext cx="10528950" cy="4907074"/>
            <a:chOff x="0" y="0"/>
            <a:chExt cx="7208077" cy="3623869"/>
          </a:xfrm>
        </p:grpSpPr>
        <p:sp>
          <p:nvSpPr>
            <p:cNvPr id="18" name="Freeform 18"/>
            <p:cNvSpPr/>
            <p:nvPr/>
          </p:nvSpPr>
          <p:spPr>
            <a:xfrm>
              <a:off x="0" y="0"/>
              <a:ext cx="7208077" cy="3623869"/>
            </a:xfrm>
            <a:custGeom>
              <a:avLst/>
              <a:gdLst/>
              <a:ahLst/>
              <a:cxnLst/>
              <a:rect l="l" t="t" r="r" b="b"/>
              <a:pathLst>
                <a:path w="7208077" h="3623869">
                  <a:moveTo>
                    <a:pt x="7083616" y="3623869"/>
                  </a:moveTo>
                  <a:lnTo>
                    <a:pt x="124460" y="3623869"/>
                  </a:lnTo>
                  <a:cubicBezTo>
                    <a:pt x="55880" y="3623869"/>
                    <a:pt x="0" y="3567988"/>
                    <a:pt x="0" y="3499408"/>
                  </a:cubicBezTo>
                  <a:lnTo>
                    <a:pt x="0" y="124460"/>
                  </a:lnTo>
                  <a:cubicBezTo>
                    <a:pt x="0" y="55880"/>
                    <a:pt x="55880" y="0"/>
                    <a:pt x="124460" y="0"/>
                  </a:cubicBezTo>
                  <a:lnTo>
                    <a:pt x="7083617" y="0"/>
                  </a:lnTo>
                  <a:cubicBezTo>
                    <a:pt x="7152197" y="0"/>
                    <a:pt x="7208077" y="55880"/>
                    <a:pt x="7208077" y="124460"/>
                  </a:cubicBezTo>
                  <a:lnTo>
                    <a:pt x="7208077" y="3499408"/>
                  </a:lnTo>
                  <a:cubicBezTo>
                    <a:pt x="7208077" y="3567989"/>
                    <a:pt x="7152197" y="3623869"/>
                    <a:pt x="7083617" y="3623869"/>
                  </a:cubicBezTo>
                  <a:close/>
                </a:path>
              </a:pathLst>
            </a:custGeom>
            <a:solidFill>
              <a:srgbClr val="F1F1F1"/>
            </a:solidFill>
          </p:spPr>
          <p:txBody>
            <a:bodyPr/>
            <a:lstStyle/>
            <a:p>
              <a:endParaRPr lang="en-GB"/>
            </a:p>
          </p:txBody>
        </p:sp>
      </p:grpSp>
      <p:sp>
        <p:nvSpPr>
          <p:cNvPr id="8" name="TextBox 7">
            <a:extLst>
              <a:ext uri="{FF2B5EF4-FFF2-40B4-BE49-F238E27FC236}">
                <a16:creationId xmlns:a16="http://schemas.microsoft.com/office/drawing/2014/main" id="{DEEFF541-76D0-5E12-6953-5C890BABB532}"/>
              </a:ext>
            </a:extLst>
          </p:cNvPr>
          <p:cNvSpPr txBox="1"/>
          <p:nvPr/>
        </p:nvSpPr>
        <p:spPr>
          <a:xfrm>
            <a:off x="870422" y="920207"/>
            <a:ext cx="8044977" cy="1107996"/>
          </a:xfrm>
          <a:prstGeom prst="rect">
            <a:avLst/>
          </a:prstGeom>
          <a:noFill/>
        </p:spPr>
        <p:txBody>
          <a:bodyPr wrap="square" rtlCol="0">
            <a:spAutoFit/>
          </a:bodyPr>
          <a:lstStyle/>
          <a:p>
            <a:r>
              <a:rPr lang="en-GB" sz="6600" dirty="0">
                <a:latin typeface="Montserrat SemiBold" panose="00000700000000000000" pitchFamily="2" charset="0"/>
              </a:rPr>
              <a:t>Puntos de debate</a:t>
            </a:r>
          </a:p>
        </p:txBody>
      </p:sp>
      <p:sp>
        <p:nvSpPr>
          <p:cNvPr id="9" name="TextBox 8">
            <a:extLst>
              <a:ext uri="{FF2B5EF4-FFF2-40B4-BE49-F238E27FC236}">
                <a16:creationId xmlns:a16="http://schemas.microsoft.com/office/drawing/2014/main" id="{9DE27DB1-A9EE-74DA-199E-A7D8609A0C48}"/>
              </a:ext>
            </a:extLst>
          </p:cNvPr>
          <p:cNvSpPr txBox="1"/>
          <p:nvPr/>
        </p:nvSpPr>
        <p:spPr>
          <a:xfrm>
            <a:off x="1556534" y="3179824"/>
            <a:ext cx="10267815" cy="4649991"/>
          </a:xfrm>
          <a:prstGeom prst="rect">
            <a:avLst/>
          </a:prstGeom>
          <a:noFill/>
        </p:spPr>
        <p:txBody>
          <a:bodyPr wrap="square" rtlCol="0">
            <a:spAutoFit/>
          </a:bodyPr>
          <a:lstStyle/>
          <a:p>
            <a:pPr marL="342900" indent="-342900">
              <a:lnSpc>
                <a:spcPct val="120000"/>
              </a:lnSpc>
              <a:spcAft>
                <a:spcPts val="1200"/>
              </a:spcAft>
              <a:buAutoNum type="arabicPeriod"/>
            </a:pPr>
            <a:r>
              <a:rPr lang="es-ES" sz="2800" dirty="0">
                <a:latin typeface="Montserrat" panose="00000500000000000000" pitchFamily="2" charset="0"/>
              </a:rPr>
              <a:t>¿Cómo influyó la afición de Bumsoo por el deporte en su trayectoria educativa y profesional?</a:t>
            </a:r>
          </a:p>
          <a:p>
            <a:pPr marL="342900" indent="-342900">
              <a:lnSpc>
                <a:spcPct val="120000"/>
              </a:lnSpc>
              <a:spcAft>
                <a:spcPts val="1200"/>
              </a:spcAft>
              <a:buAutoNum type="arabicPeriod"/>
            </a:pPr>
            <a:r>
              <a:rPr lang="es-ES" sz="2800" dirty="0">
                <a:latin typeface="Montserrat" panose="00000500000000000000" pitchFamily="2" charset="0"/>
              </a:rPr>
              <a:t>¿Qué aprendió Bumsoo de sus tres años en la industria?</a:t>
            </a:r>
          </a:p>
          <a:p>
            <a:pPr marL="342900" indent="-342900">
              <a:lnSpc>
                <a:spcPct val="120000"/>
              </a:lnSpc>
              <a:spcAft>
                <a:spcPts val="1200"/>
              </a:spcAft>
              <a:buAutoNum type="arabicPeriod"/>
            </a:pPr>
            <a:r>
              <a:rPr lang="es-ES" sz="2800" dirty="0">
                <a:latin typeface="Montserrat" panose="00000500000000000000" pitchFamily="2" charset="0"/>
              </a:rPr>
              <a:t>¿Cómo contribuye la actividad de las mitocondrias a la sarcopenia?</a:t>
            </a:r>
          </a:p>
          <a:p>
            <a:pPr marL="342900" indent="-342900">
              <a:lnSpc>
                <a:spcPct val="120000"/>
              </a:lnSpc>
              <a:spcAft>
                <a:spcPts val="1200"/>
              </a:spcAft>
              <a:buAutoNum type="arabicPeriod"/>
            </a:pPr>
            <a:r>
              <a:rPr lang="es-ES" sz="2800" dirty="0">
                <a:latin typeface="Montserrat" panose="00000500000000000000" pitchFamily="2" charset="0"/>
              </a:rPr>
              <a:t>¿Qué papel desempeña la grelina en el organismo y cómo puede contrarrestar la sarcopenia?</a:t>
            </a:r>
            <a:endParaRPr lang="en-GB" sz="2800" dirty="0">
              <a:latin typeface="Montserrat" panose="00000500000000000000" pitchFamily="2" charset="0"/>
            </a:endParaRPr>
          </a:p>
        </p:txBody>
      </p:sp>
      <p:sp>
        <p:nvSpPr>
          <p:cNvPr id="2" name="TextBox 13">
            <a:extLst>
              <a:ext uri="{FF2B5EF4-FFF2-40B4-BE49-F238E27FC236}">
                <a16:creationId xmlns:a16="http://schemas.microsoft.com/office/drawing/2014/main" id="{22903EF9-BF1A-E37B-DF5D-10AEBCEAB915}"/>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rgbClr val="FFFFFF"/>
                </a:solidFill>
                <a:latin typeface="Montserrat Semi-Bold"/>
              </a:rPr>
              <a:t>07       </a:t>
            </a:r>
            <a:r>
              <a:rPr lang="en-US" sz="1700" dirty="0">
                <a:solidFill>
                  <a:srgbClr val="FFFFFF"/>
                </a:solidFill>
                <a:latin typeface="Montserrat Semi-Bold Bold"/>
              </a:rPr>
              <a:t>futurumcareers.com</a:t>
            </a:r>
          </a:p>
        </p:txBody>
      </p:sp>
      <p:sp>
        <p:nvSpPr>
          <p:cNvPr id="21" name="TextBox 20">
            <a:extLst>
              <a:ext uri="{FF2B5EF4-FFF2-40B4-BE49-F238E27FC236}">
                <a16:creationId xmlns:a16="http://schemas.microsoft.com/office/drawing/2014/main" id="{BF31230B-6B97-0598-FBE2-A7EEC12893D5}"/>
              </a:ext>
            </a:extLst>
          </p:cNvPr>
          <p:cNvSpPr txBox="1"/>
          <p:nvPr/>
        </p:nvSpPr>
        <p:spPr>
          <a:xfrm>
            <a:off x="8223981" y="9410701"/>
            <a:ext cx="2077935" cy="800219"/>
          </a:xfrm>
          <a:prstGeom prst="rect">
            <a:avLst/>
          </a:prstGeom>
          <a:noFill/>
        </p:spPr>
        <p:txBody>
          <a:bodyPr wrap="square">
            <a:spAutoFit/>
          </a:bodyPr>
          <a:lstStyle/>
          <a:p>
            <a:pPr algn="l"/>
            <a:endParaRPr lang="en-GB" sz="3600" b="0" i="0" u="none" strike="noStrike" baseline="0" dirty="0">
              <a:solidFill>
                <a:srgbClr val="000000"/>
              </a:solidFill>
              <a:latin typeface="Brandon Grotesque Regular"/>
            </a:endParaRPr>
          </a:p>
          <a:p>
            <a:pPr algn="r"/>
            <a:r>
              <a:rPr lang="en-GB" sz="1000" b="0" u="none" strike="noStrike" baseline="0" dirty="0">
                <a:solidFill>
                  <a:schemeClr val="bg1"/>
                </a:solidFill>
                <a:latin typeface="Montserrat" panose="00000500000000000000" pitchFamily="2" charset="0"/>
              </a:rPr>
              <a:t> © Lordn/Shutterstock.com </a:t>
            </a:r>
            <a:endParaRPr lang="en-GB" sz="1000" dirty="0">
              <a:solidFill>
                <a:schemeClr val="bg1"/>
              </a:solidFill>
              <a:latin typeface="Montserrat" panose="000005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EE00E5B-82A5-7C2C-18AB-4CFCB7E477F7}"/>
              </a:ext>
            </a:extLst>
          </p:cNvPr>
          <p:cNvPicPr>
            <a:picLocks noChangeAspect="1"/>
          </p:cNvPicPr>
          <p:nvPr/>
        </p:nvPicPr>
        <p:blipFill>
          <a:blip r:embed="rId3">
            <a:extLst>
              <a:ext uri="{28A0092B-C50C-407E-A947-70E740481C1C}">
                <a14:useLocalDpi xmlns:a14="http://schemas.microsoft.com/office/drawing/2010/main" val="0"/>
              </a:ext>
            </a:extLst>
          </a:blip>
          <a:srcRect l="23552" r="23552"/>
          <a:stretch/>
        </p:blipFill>
        <p:spPr>
          <a:xfrm rot="10800000" flipV="1">
            <a:off x="8605836" y="0"/>
            <a:ext cx="9682164" cy="10305308"/>
          </a:xfrm>
          <a:prstGeom prst="rect">
            <a:avLst/>
          </a:prstGeom>
        </p:spPr>
      </p:pic>
      <p:grpSp>
        <p:nvGrpSpPr>
          <p:cNvPr id="15" name="Group 5">
            <a:extLst>
              <a:ext uri="{FF2B5EF4-FFF2-40B4-BE49-F238E27FC236}">
                <a16:creationId xmlns:a16="http://schemas.microsoft.com/office/drawing/2014/main" id="{16156688-B80B-AB85-4091-28E45676B7B7}"/>
              </a:ext>
            </a:extLst>
          </p:cNvPr>
          <p:cNvGrpSpPr/>
          <p:nvPr/>
        </p:nvGrpSpPr>
        <p:grpSpPr>
          <a:xfrm rot="5400000">
            <a:off x="3689957" y="-2634643"/>
            <a:ext cx="9231686" cy="16611600"/>
            <a:chOff x="0" y="0"/>
            <a:chExt cx="3130550" cy="3989417"/>
          </a:xfrm>
          <a:solidFill>
            <a:srgbClr val="3660AA"/>
          </a:solidFill>
        </p:grpSpPr>
        <p:sp>
          <p:nvSpPr>
            <p:cNvPr id="17" name="Freeform 6">
              <a:extLst>
                <a:ext uri="{FF2B5EF4-FFF2-40B4-BE49-F238E27FC236}">
                  <a16:creationId xmlns:a16="http://schemas.microsoft.com/office/drawing/2014/main" id="{2399F8FA-849C-9A25-C62A-F490C0BD812D}"/>
                </a:ext>
              </a:extLst>
            </p:cNvPr>
            <p:cNvSpPr/>
            <p:nvPr/>
          </p:nvSpPr>
          <p:spPr>
            <a:xfrm>
              <a:off x="0" y="0"/>
              <a:ext cx="3130550" cy="3989417"/>
            </a:xfrm>
            <a:custGeom>
              <a:avLst/>
              <a:gdLst/>
              <a:ahLst/>
              <a:cxnLst/>
              <a:rect l="l" t="t" r="r" b="b"/>
              <a:pathLst>
                <a:path w="3130550" h="3989417">
                  <a:moveTo>
                    <a:pt x="0" y="1123950"/>
                  </a:moveTo>
                  <a:lnTo>
                    <a:pt x="0" y="3989417"/>
                  </a:lnTo>
                  <a:lnTo>
                    <a:pt x="3130550" y="3989417"/>
                  </a:lnTo>
                  <a:lnTo>
                    <a:pt x="3130550" y="0"/>
                  </a:lnTo>
                  <a:close/>
                </a:path>
              </a:pathLst>
            </a:custGeom>
            <a:grpFill/>
          </p:spPr>
          <p:txBody>
            <a:bodyPr/>
            <a:lstStyle/>
            <a:p>
              <a:endParaRPr lang="en-GB"/>
            </a:p>
          </p:txBody>
        </p:sp>
      </p:grpSp>
      <p:sp>
        <p:nvSpPr>
          <p:cNvPr id="18" name="Freeform 5">
            <a:extLst>
              <a:ext uri="{FF2B5EF4-FFF2-40B4-BE49-F238E27FC236}">
                <a16:creationId xmlns:a16="http://schemas.microsoft.com/office/drawing/2014/main" id="{C7F729C9-1D4E-9DD2-65A5-2D9F525A89AF}"/>
              </a:ext>
            </a:extLst>
          </p:cNvPr>
          <p:cNvSpPr/>
          <p:nvPr/>
        </p:nvSpPr>
        <p:spPr>
          <a:xfrm rot="5400000">
            <a:off x="3522505" y="-2478986"/>
            <a:ext cx="9261786" cy="16306807"/>
          </a:xfrm>
          <a:custGeom>
            <a:avLst/>
            <a:gdLst/>
            <a:ahLst/>
            <a:cxnLst/>
            <a:rect l="l" t="t" r="r" b="b"/>
            <a:pathLst>
              <a:path w="3130550" h="3989417">
                <a:moveTo>
                  <a:pt x="0" y="1123950"/>
                </a:moveTo>
                <a:lnTo>
                  <a:pt x="0" y="3989417"/>
                </a:lnTo>
                <a:lnTo>
                  <a:pt x="3130550" y="3989417"/>
                </a:lnTo>
                <a:lnTo>
                  <a:pt x="3130550" y="0"/>
                </a:lnTo>
                <a:close/>
              </a:path>
            </a:pathLst>
          </a:custGeom>
          <a:solidFill>
            <a:schemeClr val="bg1"/>
          </a:solidFill>
        </p:spPr>
        <p:txBody>
          <a:bodyPr/>
          <a:lstStyle/>
          <a:p>
            <a:endParaRPr lang="en-GB"/>
          </a:p>
        </p:txBody>
      </p:sp>
      <p:grpSp>
        <p:nvGrpSpPr>
          <p:cNvPr id="10" name="Group 7">
            <a:extLst>
              <a:ext uri="{FF2B5EF4-FFF2-40B4-BE49-F238E27FC236}">
                <a16:creationId xmlns:a16="http://schemas.microsoft.com/office/drawing/2014/main" id="{4085D0FD-7258-4DED-B9B7-C56496C57F39}"/>
              </a:ext>
            </a:extLst>
          </p:cNvPr>
          <p:cNvGrpSpPr/>
          <p:nvPr/>
        </p:nvGrpSpPr>
        <p:grpSpPr>
          <a:xfrm rot="5400000">
            <a:off x="2885598" y="-2907049"/>
            <a:ext cx="10308451" cy="16079656"/>
            <a:chOff x="0" y="0"/>
            <a:chExt cx="3130550" cy="3511380"/>
          </a:xfrm>
          <a:solidFill>
            <a:srgbClr val="C9E9E5"/>
          </a:solidFill>
        </p:grpSpPr>
        <p:sp>
          <p:nvSpPr>
            <p:cNvPr id="11" name="Freeform 8">
              <a:extLst>
                <a:ext uri="{FF2B5EF4-FFF2-40B4-BE49-F238E27FC236}">
                  <a16:creationId xmlns:a16="http://schemas.microsoft.com/office/drawing/2014/main" id="{69845570-3E63-9ADF-597A-6DB3AF1C988E}"/>
                </a:ext>
              </a:extLst>
            </p:cNvPr>
            <p:cNvSpPr/>
            <p:nvPr/>
          </p:nvSpPr>
          <p:spPr>
            <a:xfrm>
              <a:off x="0" y="0"/>
              <a:ext cx="3130550" cy="3511380"/>
            </a:xfrm>
            <a:custGeom>
              <a:avLst/>
              <a:gdLst/>
              <a:ahLst/>
              <a:cxnLst/>
              <a:rect l="l" t="t" r="r" b="b"/>
              <a:pathLst>
                <a:path w="3130550" h="3511380">
                  <a:moveTo>
                    <a:pt x="0" y="1123950"/>
                  </a:moveTo>
                  <a:lnTo>
                    <a:pt x="0" y="3511380"/>
                  </a:lnTo>
                  <a:lnTo>
                    <a:pt x="3130550" y="3511380"/>
                  </a:lnTo>
                  <a:lnTo>
                    <a:pt x="3130550" y="0"/>
                  </a:lnTo>
                  <a:close/>
                </a:path>
              </a:pathLst>
            </a:custGeom>
            <a:grpFill/>
          </p:spPr>
          <p:txBody>
            <a:bodyPr/>
            <a:lstStyle/>
            <a:p>
              <a:endParaRPr lang="en-GB"/>
            </a:p>
          </p:txBody>
        </p:sp>
      </p:grpSp>
      <p:sp>
        <p:nvSpPr>
          <p:cNvPr id="2" name="TextBox 1">
            <a:extLst>
              <a:ext uri="{FF2B5EF4-FFF2-40B4-BE49-F238E27FC236}">
                <a16:creationId xmlns:a16="http://schemas.microsoft.com/office/drawing/2014/main" id="{26273DC6-DD7D-32C2-C854-612A32B2BA7A}"/>
              </a:ext>
            </a:extLst>
          </p:cNvPr>
          <p:cNvSpPr txBox="1"/>
          <p:nvPr/>
        </p:nvSpPr>
        <p:spPr>
          <a:xfrm>
            <a:off x="300036" y="613272"/>
            <a:ext cx="11282363" cy="830997"/>
          </a:xfrm>
          <a:prstGeom prst="rect">
            <a:avLst/>
          </a:prstGeom>
          <a:noFill/>
        </p:spPr>
        <p:txBody>
          <a:bodyPr wrap="square" rtlCol="0">
            <a:spAutoFit/>
          </a:bodyPr>
          <a:lstStyle/>
          <a:p>
            <a:r>
              <a:rPr lang="es-ES" sz="4800" dirty="0">
                <a:latin typeface="Montserrat SemiBold" panose="00000700000000000000" pitchFamily="2" charset="0"/>
              </a:rPr>
              <a:t>Acerca de la biología mitocondrial</a:t>
            </a:r>
            <a:endParaRPr lang="en-GB" sz="4800" dirty="0">
              <a:latin typeface="Montserrat SemiBold" panose="00000700000000000000" pitchFamily="2" charset="0"/>
            </a:endParaRPr>
          </a:p>
        </p:txBody>
      </p:sp>
      <p:sp>
        <p:nvSpPr>
          <p:cNvPr id="14" name="TextBox 13">
            <a:extLst>
              <a:ext uri="{FF2B5EF4-FFF2-40B4-BE49-F238E27FC236}">
                <a16:creationId xmlns:a16="http://schemas.microsoft.com/office/drawing/2014/main" id="{BD35257B-8733-CEE3-9046-A2EFCB2873B9}"/>
              </a:ext>
            </a:extLst>
          </p:cNvPr>
          <p:cNvSpPr txBox="1"/>
          <p:nvPr/>
        </p:nvSpPr>
        <p:spPr>
          <a:xfrm>
            <a:off x="300036" y="1957786"/>
            <a:ext cx="11582400" cy="1975221"/>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Dado que las mitocondrias son </a:t>
            </a:r>
            <a:r>
              <a:rPr lang="es-ES" sz="2600" b="1" kern="100" dirty="0">
                <a:latin typeface="Montserrat" panose="00000500000000000000" pitchFamily="2" charset="0"/>
                <a:ea typeface="Aptos" panose="020B0004020202020204" pitchFamily="34" charset="0"/>
                <a:cs typeface="Calibri" panose="020F0502020204030204" pitchFamily="34" charset="0"/>
              </a:rPr>
              <a:t>fundamentales en casi todos los aspectos de la fisiología humana</a:t>
            </a:r>
            <a:r>
              <a:rPr lang="es-ES" sz="2600" kern="100" dirty="0">
                <a:latin typeface="Montserrat" panose="00000500000000000000" pitchFamily="2" charset="0"/>
                <a:ea typeface="Aptos" panose="020B0004020202020204" pitchFamily="34" charset="0"/>
                <a:cs typeface="Calibri" panose="020F0502020204030204" pitchFamily="34" charset="0"/>
              </a:rPr>
              <a:t>, el campo de la biología mitocondrial ofrece oportunidades para lograr avances significativos en medicina, investigación del envejecimiento y salud personalizada.</a:t>
            </a:r>
            <a:endParaRPr lang="en-GB" sz="2600" kern="100" dirty="0">
              <a:latin typeface="Montserrat" panose="00000500000000000000" pitchFamily="2" charset="0"/>
              <a:ea typeface="Aptos" panose="020B0004020202020204" pitchFamily="34" charset="0"/>
              <a:cs typeface="Calibri" panose="020F0502020204030204" pitchFamily="34" charset="0"/>
            </a:endParaRPr>
          </a:p>
        </p:txBody>
      </p:sp>
      <p:sp>
        <p:nvSpPr>
          <p:cNvPr id="4" name="TextBox 13">
            <a:extLst>
              <a:ext uri="{FF2B5EF4-FFF2-40B4-BE49-F238E27FC236}">
                <a16:creationId xmlns:a16="http://schemas.microsoft.com/office/drawing/2014/main" id="{A29575E1-84B7-6F57-3DC4-9904E38E4263}"/>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chemeClr val="tx1">
                    <a:lumMod val="50000"/>
                    <a:lumOff val="50000"/>
                  </a:schemeClr>
                </a:solidFill>
                <a:latin typeface="Montserrat Semi-Bold"/>
              </a:rPr>
              <a:t>08       </a:t>
            </a:r>
            <a:r>
              <a:rPr lang="en-US" sz="1700" dirty="0">
                <a:solidFill>
                  <a:schemeClr val="tx1">
                    <a:lumMod val="50000"/>
                    <a:lumOff val="50000"/>
                  </a:schemeClr>
                </a:solidFill>
                <a:latin typeface="Montserrat Semi-Bold Bold"/>
              </a:rPr>
              <a:t>futurumcareers.com</a:t>
            </a:r>
          </a:p>
        </p:txBody>
      </p:sp>
      <p:sp>
        <p:nvSpPr>
          <p:cNvPr id="9" name="TextBox 8">
            <a:extLst>
              <a:ext uri="{FF2B5EF4-FFF2-40B4-BE49-F238E27FC236}">
                <a16:creationId xmlns:a16="http://schemas.microsoft.com/office/drawing/2014/main" id="{A91A680F-23C6-5C02-FC1C-31CE7FC7DAC6}"/>
              </a:ext>
            </a:extLst>
          </p:cNvPr>
          <p:cNvSpPr txBox="1"/>
          <p:nvPr/>
        </p:nvSpPr>
        <p:spPr>
          <a:xfrm>
            <a:off x="300036" y="6703495"/>
            <a:ext cx="12877800" cy="1975221"/>
          </a:xfrm>
          <a:prstGeom prst="rect">
            <a:avLst/>
          </a:prstGeom>
          <a:noFill/>
        </p:spPr>
        <p:txBody>
          <a:bodyPr wrap="square">
            <a:spAutoFit/>
          </a:bodyPr>
          <a:lstStyle/>
          <a:p>
            <a:pPr>
              <a:lnSpc>
                <a:spcPct val="120000"/>
              </a:lnSpc>
            </a:pPr>
            <a:r>
              <a:rPr lang="es-ES" sz="2600" kern="100" dirty="0">
                <a:solidFill>
                  <a:srgbClr val="003399"/>
                </a:solidFill>
                <a:latin typeface="Montserrat" panose="00000500000000000000" pitchFamily="2" charset="0"/>
                <a:ea typeface="Aptos" panose="020B0004020202020204" pitchFamily="34" charset="0"/>
                <a:cs typeface="Calibri" panose="020F0502020204030204" pitchFamily="34" charset="0"/>
              </a:rPr>
              <a:t>“La inteligencia artificial puede acelerar el descubrimiento de fármacos dirigidos a las mitocondrias, así como el análisis de imágenes para evaluar la incidencia de enfermedades. Un nuevo capítulo de la biología mitocondrial está a la vuelta de la esquina: es un momento muy emocionante”. </a:t>
            </a:r>
            <a:r>
              <a:rPr lang="es-ES" sz="2600" kern="100" dirty="0">
                <a:latin typeface="Montserrat" panose="00000500000000000000" pitchFamily="2" charset="0"/>
                <a:ea typeface="Aptos" panose="020B0004020202020204" pitchFamily="34" charset="0"/>
                <a:cs typeface="Calibri" panose="020F0502020204030204" pitchFamily="34" charset="0"/>
              </a:rPr>
              <a:t>- Bumsoo</a:t>
            </a:r>
            <a:endParaRPr lang="en-GB" sz="2600" kern="100" dirty="0">
              <a:effectLst/>
              <a:latin typeface="Montserrat" panose="00000500000000000000" pitchFamily="2"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85D2DC87-7918-0012-7F67-77B18C8B9217}"/>
              </a:ext>
            </a:extLst>
          </p:cNvPr>
          <p:cNvSpPr txBox="1"/>
          <p:nvPr/>
        </p:nvSpPr>
        <p:spPr>
          <a:xfrm>
            <a:off x="271358" y="4298022"/>
            <a:ext cx="12301642" cy="1975221"/>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Dado que las mitocondrias desempeñan muchas y variadas funciones, muchos investigadores de todo el mundo las estudian, cada uno desde un ángulo de investigación único. Esto da lugar a </a:t>
            </a:r>
            <a:r>
              <a:rPr lang="es-ES" sz="2600" b="1" kern="100" dirty="0">
                <a:latin typeface="Montserrat" panose="00000500000000000000" pitchFamily="2" charset="0"/>
                <a:ea typeface="Aptos" panose="020B0004020202020204" pitchFamily="34" charset="0"/>
                <a:cs typeface="Calibri" panose="020F0502020204030204" pitchFamily="34" charset="0"/>
              </a:rPr>
              <a:t>interesantes colaboraciones y trabajos interdisciplinarios.</a:t>
            </a:r>
            <a:endParaRPr lang="en-GB" sz="2600" b="1" kern="100" dirty="0">
              <a:latin typeface="Montserrat" panose="00000500000000000000" pitchFamily="2" charset="0"/>
              <a:ea typeface="Aptos" panose="020B000402020202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4FB63E7-BB43-4ECA-C6E3-5522DDC27402}"/>
              </a:ext>
            </a:extLst>
          </p:cNvPr>
          <p:cNvSpPr txBox="1"/>
          <p:nvPr/>
        </p:nvSpPr>
        <p:spPr>
          <a:xfrm>
            <a:off x="16384452" y="9665347"/>
            <a:ext cx="2208350" cy="411046"/>
          </a:xfrm>
          <a:prstGeom prst="rect">
            <a:avLst/>
          </a:prstGeom>
          <a:noFill/>
        </p:spPr>
        <p:txBody>
          <a:bodyPr wrap="square">
            <a:spAutoFit/>
          </a:bodyPr>
          <a:lstStyle/>
          <a:p>
            <a:r>
              <a:rPr lang="en-GB" sz="1000" b="0" u="none" strike="noStrike" baseline="0" dirty="0">
                <a:solidFill>
                  <a:schemeClr val="bg1"/>
                </a:solidFill>
                <a:latin typeface="Montserrat" panose="00000500000000000000" pitchFamily="2" charset="0"/>
              </a:rPr>
              <a:t>© Julien Tromeur/Shutterstock.com</a:t>
            </a:r>
            <a:endParaRPr lang="en-GB" sz="24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2334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D73DB-A978-2911-5786-FA3F10E8247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A32C9E-F63C-2C7E-2964-29B77742D931}"/>
              </a:ext>
            </a:extLst>
          </p:cNvPr>
          <p:cNvGrpSpPr>
            <a:grpSpLocks noChangeAspect="1"/>
          </p:cNvGrpSpPr>
          <p:nvPr/>
        </p:nvGrpSpPr>
        <p:grpSpPr>
          <a:xfrm>
            <a:off x="10658044" y="1732396"/>
            <a:ext cx="6601256" cy="6822207"/>
            <a:chOff x="0" y="0"/>
            <a:chExt cx="6362700" cy="6575666"/>
          </a:xfrm>
        </p:grpSpPr>
        <p:sp>
          <p:nvSpPr>
            <p:cNvPr id="3" name="Freeform 3">
              <a:extLst>
                <a:ext uri="{FF2B5EF4-FFF2-40B4-BE49-F238E27FC236}">
                  <a16:creationId xmlns:a16="http://schemas.microsoft.com/office/drawing/2014/main" id="{7A28D03E-C8A6-6A52-085C-C410C429BC22}"/>
                </a:ext>
              </a:extLst>
            </p:cNvPr>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a:extLst>
              <a:ext uri="{FF2B5EF4-FFF2-40B4-BE49-F238E27FC236}">
                <a16:creationId xmlns:a16="http://schemas.microsoft.com/office/drawing/2014/main" id="{AFC0E239-727E-445A-D7FB-C246EC25D356}"/>
              </a:ext>
            </a:extLst>
          </p:cNvPr>
          <p:cNvGrpSpPr/>
          <p:nvPr/>
        </p:nvGrpSpPr>
        <p:grpSpPr>
          <a:xfrm rot="-5400000">
            <a:off x="9607391" y="1606391"/>
            <a:ext cx="10287000" cy="7074218"/>
            <a:chOff x="0" y="0"/>
            <a:chExt cx="3130550" cy="2152833"/>
          </a:xfrm>
          <a:solidFill>
            <a:srgbClr val="3660AA"/>
          </a:solidFill>
        </p:grpSpPr>
        <p:sp>
          <p:nvSpPr>
            <p:cNvPr id="5" name="Freeform 5">
              <a:extLst>
                <a:ext uri="{FF2B5EF4-FFF2-40B4-BE49-F238E27FC236}">
                  <a16:creationId xmlns:a16="http://schemas.microsoft.com/office/drawing/2014/main" id="{BF21425B-A0E9-C4E4-1EC8-959ECEDCC952}"/>
                </a:ext>
              </a:extLst>
            </p:cNvPr>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sp>
        <p:nvSpPr>
          <p:cNvPr id="9" name="TextBox 8">
            <a:extLst>
              <a:ext uri="{FF2B5EF4-FFF2-40B4-BE49-F238E27FC236}">
                <a16:creationId xmlns:a16="http://schemas.microsoft.com/office/drawing/2014/main" id="{276B40D2-60DF-78DC-936C-9AFBFC1810ED}"/>
              </a:ext>
            </a:extLst>
          </p:cNvPr>
          <p:cNvSpPr txBox="1"/>
          <p:nvPr/>
        </p:nvSpPr>
        <p:spPr>
          <a:xfrm>
            <a:off x="921685" y="2677119"/>
            <a:ext cx="9396627" cy="6296404"/>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Construir una base sólida en </a:t>
            </a:r>
            <a:r>
              <a:rPr lang="es-ES" sz="2600" b="1" kern="100" dirty="0">
                <a:latin typeface="Montserrat" panose="00000500000000000000" pitchFamily="2" charset="0"/>
                <a:ea typeface="Aptos" panose="020B0004020202020204" pitchFamily="34" charset="0"/>
                <a:cs typeface="Calibri" panose="020F0502020204030204" pitchFamily="34" charset="0"/>
              </a:rPr>
              <a:t>biología</a:t>
            </a:r>
            <a:r>
              <a:rPr lang="es-ES" sz="2600" kern="100" dirty="0">
                <a:latin typeface="Montserrat" panose="00000500000000000000" pitchFamily="2" charset="0"/>
                <a:ea typeface="Aptos" panose="020B0004020202020204" pitchFamily="34" charset="0"/>
                <a:cs typeface="Calibri" panose="020F0502020204030204" pitchFamily="34" charset="0"/>
              </a:rPr>
              <a:t>, </a:t>
            </a:r>
            <a:r>
              <a:rPr lang="es-ES" sz="2600" b="1" kern="100" dirty="0">
                <a:latin typeface="Montserrat" panose="00000500000000000000" pitchFamily="2" charset="0"/>
                <a:ea typeface="Aptos" panose="020B0004020202020204" pitchFamily="34" charset="0"/>
                <a:cs typeface="Calibri" panose="020F0502020204030204" pitchFamily="34" charset="0"/>
              </a:rPr>
              <a:t>química</a:t>
            </a:r>
            <a:r>
              <a:rPr lang="es-ES" sz="2600" kern="100" dirty="0">
                <a:latin typeface="Montserrat" panose="00000500000000000000" pitchFamily="2" charset="0"/>
                <a:ea typeface="Aptos" panose="020B0004020202020204" pitchFamily="34" charset="0"/>
                <a:cs typeface="Calibri" panose="020F0502020204030204" pitchFamily="34" charset="0"/>
              </a:rPr>
              <a:t> y </a:t>
            </a:r>
            <a:r>
              <a:rPr lang="es-ES" sz="2600" b="1" kern="100" dirty="0">
                <a:latin typeface="Montserrat" panose="00000500000000000000" pitchFamily="2" charset="0"/>
                <a:ea typeface="Aptos" panose="020B0004020202020204" pitchFamily="34" charset="0"/>
                <a:cs typeface="Calibri" panose="020F0502020204030204" pitchFamily="34" charset="0"/>
              </a:rPr>
              <a:t>física</a:t>
            </a:r>
            <a:r>
              <a:rPr lang="es-ES" sz="2600" kern="100" dirty="0">
                <a:latin typeface="Montserrat" panose="00000500000000000000" pitchFamily="2" charset="0"/>
                <a:ea typeface="Aptos" panose="020B0004020202020204" pitchFamily="34" charset="0"/>
                <a:cs typeface="Calibri" panose="020F0502020204030204" pitchFamily="34" charset="0"/>
              </a:rPr>
              <a:t> en la escuela. </a:t>
            </a:r>
          </a:p>
          <a:p>
            <a:pPr>
              <a:lnSpc>
                <a:spcPct val="120000"/>
              </a:lnSpc>
            </a:pPr>
            <a:endParaRPr lang="en-GB" sz="2600" kern="100" dirty="0">
              <a:effectLst/>
              <a:latin typeface="Montserrat" panose="00000500000000000000" pitchFamily="2" charset="0"/>
              <a:ea typeface="Aptos" panose="020B0004020202020204" pitchFamily="34" charset="0"/>
              <a:cs typeface="Times New Roman" panose="02020603050405020304" pitchFamily="18" charset="0"/>
            </a:endParaRPr>
          </a:p>
          <a:p>
            <a:pPr>
              <a:lnSpc>
                <a:spcPct val="120000"/>
              </a:lnSpc>
            </a:pPr>
            <a:r>
              <a:rPr lang="es-ES" sz="2600" kern="100" dirty="0">
                <a:latin typeface="Montserrat" panose="00000500000000000000" pitchFamily="2" charset="0"/>
                <a:ea typeface="Aptos" panose="020B0004020202020204" pitchFamily="34" charset="0"/>
                <a:cs typeface="Times New Roman" panose="02020603050405020304" pitchFamily="18" charset="0"/>
              </a:rPr>
              <a:t>En el colegio y la universidad, Bumsoo sugiere buscar cursos o módulos de </a:t>
            </a:r>
            <a:r>
              <a:rPr lang="es-ES" sz="2600" b="1" kern="100" dirty="0">
                <a:latin typeface="Montserrat" panose="00000500000000000000" pitchFamily="2" charset="0"/>
                <a:ea typeface="Aptos" panose="020B0004020202020204" pitchFamily="34" charset="0"/>
                <a:cs typeface="Times New Roman" panose="02020603050405020304" pitchFamily="18" charset="0"/>
              </a:rPr>
              <a:t>bioquímica</a:t>
            </a:r>
            <a:r>
              <a:rPr lang="es-ES" sz="2600" kern="100" dirty="0">
                <a:latin typeface="Montserrat" panose="00000500000000000000" pitchFamily="2" charset="0"/>
                <a:ea typeface="Aptos" panose="020B0004020202020204" pitchFamily="34" charset="0"/>
                <a:cs typeface="Times New Roman" panose="02020603050405020304" pitchFamily="18" charset="0"/>
              </a:rPr>
              <a:t>, </a:t>
            </a:r>
            <a:r>
              <a:rPr lang="es-ES" sz="2600" b="1" kern="100" dirty="0">
                <a:latin typeface="Montserrat" panose="00000500000000000000" pitchFamily="2" charset="0"/>
                <a:ea typeface="Aptos" panose="020B0004020202020204" pitchFamily="34" charset="0"/>
                <a:cs typeface="Times New Roman" panose="02020603050405020304" pitchFamily="18" charset="0"/>
              </a:rPr>
              <a:t>biología celular</a:t>
            </a:r>
            <a:r>
              <a:rPr lang="es-ES" sz="2600" kern="100" dirty="0">
                <a:latin typeface="Montserrat" panose="00000500000000000000" pitchFamily="2" charset="0"/>
                <a:ea typeface="Aptos" panose="020B0004020202020204" pitchFamily="34" charset="0"/>
                <a:cs typeface="Times New Roman" panose="02020603050405020304" pitchFamily="18" charset="0"/>
              </a:rPr>
              <a:t>, </a:t>
            </a:r>
            <a:r>
              <a:rPr lang="es-ES" sz="2600" b="1" kern="100" dirty="0">
                <a:latin typeface="Montserrat" panose="00000500000000000000" pitchFamily="2" charset="0"/>
                <a:ea typeface="Aptos" panose="020B0004020202020204" pitchFamily="34" charset="0"/>
                <a:cs typeface="Times New Roman" panose="02020603050405020304" pitchFamily="18" charset="0"/>
              </a:rPr>
              <a:t>fisiología</a:t>
            </a:r>
            <a:r>
              <a:rPr lang="es-ES" sz="2600" kern="100" dirty="0">
                <a:latin typeface="Montserrat" panose="00000500000000000000" pitchFamily="2" charset="0"/>
                <a:ea typeface="Aptos" panose="020B0004020202020204" pitchFamily="34" charset="0"/>
                <a:cs typeface="Times New Roman" panose="02020603050405020304" pitchFamily="18" charset="0"/>
              </a:rPr>
              <a:t> y </a:t>
            </a:r>
            <a:r>
              <a:rPr lang="es-ES" sz="2600" b="1" kern="100" dirty="0">
                <a:latin typeface="Montserrat" panose="00000500000000000000" pitchFamily="2" charset="0"/>
                <a:ea typeface="Aptos" panose="020B0004020202020204" pitchFamily="34" charset="0"/>
                <a:cs typeface="Times New Roman" panose="02020603050405020304" pitchFamily="18" charset="0"/>
              </a:rPr>
              <a:t>genética</a:t>
            </a:r>
            <a:r>
              <a:rPr lang="es-ES" sz="2600" kern="100" dirty="0">
                <a:latin typeface="Montserrat" panose="00000500000000000000" pitchFamily="2" charset="0"/>
                <a:ea typeface="Aptos" panose="020B0004020202020204" pitchFamily="34" charset="0"/>
                <a:cs typeface="Times New Roman" panose="02020603050405020304" pitchFamily="18" charset="0"/>
              </a:rPr>
              <a:t>.</a:t>
            </a:r>
          </a:p>
          <a:p>
            <a:pPr>
              <a:lnSpc>
                <a:spcPct val="120000"/>
              </a:lnSpc>
            </a:pPr>
            <a:endParaRPr lang="en-GB" sz="2600" kern="100" dirty="0">
              <a:latin typeface="Montserrat" panose="00000500000000000000" pitchFamily="2" charset="0"/>
              <a:ea typeface="Aptos" panose="020B0004020202020204" pitchFamily="34" charset="0"/>
              <a:cs typeface="Times New Roman" panose="02020603050405020304" pitchFamily="18" charset="0"/>
            </a:endParaRPr>
          </a:p>
          <a:p>
            <a:pPr>
              <a:lnSpc>
                <a:spcPct val="120000"/>
              </a:lnSpc>
            </a:pPr>
            <a:r>
              <a:rPr lang="es-ES" sz="2600" kern="100" dirty="0">
                <a:solidFill>
                  <a:srgbClr val="3660AA"/>
                </a:solidFill>
                <a:effectLst/>
                <a:latin typeface="Montserrat" panose="00000500000000000000" pitchFamily="2" charset="0"/>
                <a:ea typeface="Aptos" panose="020B0004020202020204" pitchFamily="34" charset="0"/>
                <a:cs typeface="Calibri" panose="020F0502020204030204" pitchFamily="34" charset="0"/>
              </a:rPr>
              <a:t>“Más allá de los estudios universitarios, cada vez es más importante la formación complementaria en biología molecular, bioinformática y análisis de datos . La investigación mitocondrial moderna se basa en gran medida en herramientas genómicas y proteómicas”. </a:t>
            </a:r>
          </a:p>
          <a:p>
            <a:pPr>
              <a:lnSpc>
                <a:spcPct val="120000"/>
              </a:lnSpc>
            </a:pPr>
            <a:r>
              <a:rPr lang="es-ES" sz="2600" kern="100" dirty="0">
                <a:effectLst/>
                <a:latin typeface="Montserrat" panose="00000500000000000000" pitchFamily="2" charset="0"/>
                <a:ea typeface="Aptos" panose="020B0004020202020204" pitchFamily="34" charset="0"/>
                <a:cs typeface="Calibri" panose="020F0502020204030204" pitchFamily="34" charset="0"/>
              </a:rPr>
              <a:t>- Bumsoo</a:t>
            </a:r>
            <a:endParaRPr lang="en-GB" sz="2600" kern="100" dirty="0">
              <a:effectLst/>
              <a:latin typeface="Montserrat" panose="00000500000000000000" pitchFamily="2" charset="0"/>
              <a:ea typeface="Aptos" panose="020B0004020202020204" pitchFamily="34" charset="0"/>
              <a:cs typeface="Calibri" panose="020F0502020204030204" pitchFamily="34" charset="0"/>
            </a:endParaRPr>
          </a:p>
        </p:txBody>
      </p:sp>
      <p:sp>
        <p:nvSpPr>
          <p:cNvPr id="12" name="Freeform 7">
            <a:extLst>
              <a:ext uri="{FF2B5EF4-FFF2-40B4-BE49-F238E27FC236}">
                <a16:creationId xmlns:a16="http://schemas.microsoft.com/office/drawing/2014/main" id="{CBE6DFA9-3AE7-1821-CF0E-0EBE58871A34}"/>
              </a:ext>
            </a:extLst>
          </p:cNvPr>
          <p:cNvSpPr/>
          <p:nvPr/>
        </p:nvSpPr>
        <p:spPr>
          <a:xfrm>
            <a:off x="10980467" y="2065406"/>
            <a:ext cx="5942526" cy="6141828"/>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2">
              <a:extLst>
                <a:ext uri="{28A0092B-C50C-407E-A947-70E740481C1C}">
                  <a14:useLocalDpi xmlns:a14="http://schemas.microsoft.com/office/drawing/2010/main" val="0"/>
                </a:ext>
              </a:extLst>
            </a:blip>
            <a:srcRect/>
            <a:stretch>
              <a:fillRect l="-81792" t="-32237" r="-81792" b="-43959"/>
            </a:stretch>
          </a:blipFill>
          <a:ln w="12700">
            <a:noFill/>
          </a:ln>
        </p:spPr>
        <p:txBody>
          <a:bodyPr/>
          <a:lstStyle/>
          <a:p>
            <a:endParaRPr lang="en-GB" dirty="0"/>
          </a:p>
        </p:txBody>
      </p:sp>
      <p:sp>
        <p:nvSpPr>
          <p:cNvPr id="18" name="TextBox 17">
            <a:extLst>
              <a:ext uri="{FF2B5EF4-FFF2-40B4-BE49-F238E27FC236}">
                <a16:creationId xmlns:a16="http://schemas.microsoft.com/office/drawing/2014/main" id="{2A29FBFD-DE15-1BB8-3915-3AA29D19D4EE}"/>
              </a:ext>
            </a:extLst>
          </p:cNvPr>
          <p:cNvSpPr txBox="1"/>
          <p:nvPr/>
        </p:nvSpPr>
        <p:spPr>
          <a:xfrm>
            <a:off x="921685" y="678912"/>
            <a:ext cx="8374715" cy="1569660"/>
          </a:xfrm>
          <a:prstGeom prst="rect">
            <a:avLst/>
          </a:prstGeom>
          <a:noFill/>
        </p:spPr>
        <p:txBody>
          <a:bodyPr wrap="square">
            <a:spAutoFit/>
          </a:bodyPr>
          <a:lstStyle/>
          <a:p>
            <a:r>
              <a:rPr lang="es-ES" sz="4800" kern="100" dirty="0">
                <a:effectLst/>
                <a:latin typeface="Montserrat SemiBold" panose="00000700000000000000" pitchFamily="2" charset="0"/>
                <a:ea typeface="Aptos" panose="020B0004020202020204" pitchFamily="34" charset="0"/>
                <a:cs typeface="Calibri" panose="020F0502020204030204" pitchFamily="34" charset="0"/>
              </a:rPr>
              <a:t>Camino desde la escuela a la biología mitocondrial</a:t>
            </a:r>
            <a:endParaRPr lang="en-GB" sz="4800" kern="100" dirty="0">
              <a:effectLst/>
              <a:latin typeface="Montserrat SemiBold" panose="00000700000000000000" pitchFamily="2" charset="0"/>
              <a:ea typeface="Aptos" panose="020B0004020202020204" pitchFamily="34" charset="0"/>
              <a:cs typeface="Times New Roman" panose="02020603050405020304" pitchFamily="18" charset="0"/>
            </a:endParaRPr>
          </a:p>
        </p:txBody>
      </p:sp>
      <p:sp>
        <p:nvSpPr>
          <p:cNvPr id="6" name="TextBox 13">
            <a:extLst>
              <a:ext uri="{FF2B5EF4-FFF2-40B4-BE49-F238E27FC236}">
                <a16:creationId xmlns:a16="http://schemas.microsoft.com/office/drawing/2014/main" id="{523A250A-2A5C-EBC2-D9AD-E46B9BF94AD4}"/>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chemeClr val="tx1">
                    <a:lumMod val="50000"/>
                    <a:lumOff val="50000"/>
                  </a:schemeClr>
                </a:solidFill>
                <a:latin typeface="Montserrat Semi-Bold"/>
              </a:rPr>
              <a:t>09       </a:t>
            </a:r>
            <a:r>
              <a:rPr lang="en-US" sz="1700" dirty="0">
                <a:solidFill>
                  <a:schemeClr val="tx1">
                    <a:lumMod val="50000"/>
                    <a:lumOff val="50000"/>
                  </a:schemeClr>
                </a:solidFill>
                <a:latin typeface="Montserrat Semi-Bold Bold"/>
              </a:rPr>
              <a:t>futurumcareers.com</a:t>
            </a:r>
          </a:p>
        </p:txBody>
      </p:sp>
      <p:sp>
        <p:nvSpPr>
          <p:cNvPr id="7" name="TextBox 6">
            <a:extLst>
              <a:ext uri="{FF2B5EF4-FFF2-40B4-BE49-F238E27FC236}">
                <a16:creationId xmlns:a16="http://schemas.microsoft.com/office/drawing/2014/main" id="{C4AADA81-0844-0029-6113-CC0724CCC0E9}"/>
              </a:ext>
            </a:extLst>
          </p:cNvPr>
          <p:cNvSpPr txBox="1"/>
          <p:nvPr/>
        </p:nvSpPr>
        <p:spPr>
          <a:xfrm>
            <a:off x="11906159" y="1538917"/>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
        <p:nvSpPr>
          <p:cNvPr id="10" name="TextBox 9">
            <a:extLst>
              <a:ext uri="{FF2B5EF4-FFF2-40B4-BE49-F238E27FC236}">
                <a16:creationId xmlns:a16="http://schemas.microsoft.com/office/drawing/2014/main" id="{63143E19-83BD-AEF2-6C72-0EDF50328116}"/>
              </a:ext>
            </a:extLst>
          </p:cNvPr>
          <p:cNvSpPr txBox="1"/>
          <p:nvPr/>
        </p:nvSpPr>
        <p:spPr>
          <a:xfrm>
            <a:off x="14473520" y="8228119"/>
            <a:ext cx="2779204" cy="1015663"/>
          </a:xfrm>
          <a:prstGeom prst="rect">
            <a:avLst/>
          </a:prstGeom>
          <a:noFill/>
        </p:spPr>
        <p:txBody>
          <a:bodyPr wrap="square">
            <a:spAutoFit/>
          </a:bodyPr>
          <a:lstStyle/>
          <a:p>
            <a:r>
              <a:rPr lang="en-GB" sz="2000" b="0" u="none" strike="noStrike" baseline="0" dirty="0">
                <a:solidFill>
                  <a:schemeClr val="bg1"/>
                </a:solidFill>
                <a:latin typeface="Montserrat" panose="00000500000000000000" pitchFamily="2" charset="0"/>
              </a:rPr>
              <a:t>Bumsoo </a:t>
            </a:r>
            <a:r>
              <a:rPr lang="en-GB" sz="2000" b="0" u="none" strike="noStrike" baseline="0" dirty="0" err="1">
                <a:solidFill>
                  <a:schemeClr val="bg1"/>
                </a:solidFill>
                <a:latin typeface="Montserrat" panose="00000500000000000000" pitchFamily="2" charset="0"/>
              </a:rPr>
              <a:t>mirando</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por</a:t>
            </a:r>
            <a:r>
              <a:rPr lang="en-GB" sz="2000" b="0" u="none" strike="noStrike" baseline="0" dirty="0">
                <a:solidFill>
                  <a:schemeClr val="bg1"/>
                </a:solidFill>
                <a:latin typeface="Montserrat" panose="00000500000000000000" pitchFamily="2" charset="0"/>
              </a:rPr>
              <a:t> un </a:t>
            </a:r>
            <a:r>
              <a:rPr lang="en-GB" sz="2000" b="0" u="none" strike="noStrike" baseline="0" dirty="0" err="1">
                <a:solidFill>
                  <a:schemeClr val="bg1"/>
                </a:solidFill>
                <a:latin typeface="Montserrat" panose="00000500000000000000" pitchFamily="2" charset="0"/>
              </a:rPr>
              <a:t>microscopio</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en</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su</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laboratorio</a:t>
            </a:r>
            <a:endParaRPr lang="en-GB" sz="20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52445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1000"/>
                                        <p:tgtEl>
                                          <p:spTgt spid="9">
                                            <p:txEl>
                                              <p:pRg st="5" end="5"/>
                                            </p:txEl>
                                          </p:spTgt>
                                        </p:tgtEl>
                                      </p:cBhvr>
                                    </p:animEffect>
                                    <p:anim calcmode="lin" valueType="num">
                                      <p:cBhvr>
                                        <p:cTn id="27"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658044" y="1732396"/>
            <a:ext cx="6601256" cy="6822207"/>
            <a:chOff x="0" y="0"/>
            <a:chExt cx="6362700" cy="6575666"/>
          </a:xfrm>
        </p:grpSpPr>
        <p:sp>
          <p:nvSpPr>
            <p:cNvPr id="3" name="Freeform 3"/>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9607391" y="1606391"/>
            <a:ext cx="10287000" cy="7074218"/>
            <a:chOff x="0" y="0"/>
            <a:chExt cx="3130550" cy="2152833"/>
          </a:xfrm>
          <a:solidFill>
            <a:srgbClr val="3660AA"/>
          </a:solidFill>
        </p:grpSpPr>
        <p:sp>
          <p:nvSpPr>
            <p:cNvPr id="5" name="Freeform 5"/>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sp>
        <p:nvSpPr>
          <p:cNvPr id="9" name="TextBox 8">
            <a:extLst>
              <a:ext uri="{FF2B5EF4-FFF2-40B4-BE49-F238E27FC236}">
                <a16:creationId xmlns:a16="http://schemas.microsoft.com/office/drawing/2014/main" id="{66973B15-2E6E-E13C-4185-462C8985F87B}"/>
              </a:ext>
            </a:extLst>
          </p:cNvPr>
          <p:cNvSpPr txBox="1"/>
          <p:nvPr/>
        </p:nvSpPr>
        <p:spPr>
          <a:xfrm>
            <a:off x="921685" y="2677119"/>
            <a:ext cx="9396627" cy="4375878"/>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Times New Roman" panose="02020603050405020304" pitchFamily="18" charset="0"/>
              </a:rPr>
              <a:t>Si le atrae una vía más aplicada, la </a:t>
            </a:r>
            <a:r>
              <a:rPr lang="es-ES" sz="2600" b="1" kern="100" dirty="0">
                <a:latin typeface="Montserrat" panose="00000500000000000000" pitchFamily="2" charset="0"/>
                <a:ea typeface="Aptos" panose="020B0004020202020204" pitchFamily="34" charset="0"/>
                <a:cs typeface="Times New Roman" panose="02020603050405020304" pitchFamily="18" charset="0"/>
              </a:rPr>
              <a:t>ingeniería biomédica</a:t>
            </a:r>
            <a:r>
              <a:rPr lang="es-ES" sz="2600" kern="100" dirty="0">
                <a:latin typeface="Montserrat" panose="00000500000000000000" pitchFamily="2" charset="0"/>
                <a:ea typeface="Aptos" panose="020B0004020202020204" pitchFamily="34" charset="0"/>
                <a:cs typeface="Times New Roman" panose="02020603050405020304" pitchFamily="18" charset="0"/>
              </a:rPr>
              <a:t>, la </a:t>
            </a:r>
            <a:r>
              <a:rPr lang="es-ES" sz="2600" b="1" kern="100" dirty="0">
                <a:latin typeface="Montserrat" panose="00000500000000000000" pitchFamily="2" charset="0"/>
                <a:ea typeface="Aptos" panose="020B0004020202020204" pitchFamily="34" charset="0"/>
                <a:cs typeface="Times New Roman" panose="02020603050405020304" pitchFamily="18" charset="0"/>
              </a:rPr>
              <a:t>farmacología</a:t>
            </a:r>
            <a:r>
              <a:rPr lang="es-ES" sz="2600" kern="100" dirty="0">
                <a:latin typeface="Montserrat" panose="00000500000000000000" pitchFamily="2" charset="0"/>
                <a:ea typeface="Aptos" panose="020B0004020202020204" pitchFamily="34" charset="0"/>
                <a:cs typeface="Times New Roman" panose="02020603050405020304" pitchFamily="18" charset="0"/>
              </a:rPr>
              <a:t> y la </a:t>
            </a:r>
            <a:r>
              <a:rPr lang="es-ES" sz="2600" b="1" kern="100" dirty="0">
                <a:latin typeface="Montserrat" panose="00000500000000000000" pitchFamily="2" charset="0"/>
                <a:ea typeface="Aptos" panose="020B0004020202020204" pitchFamily="34" charset="0"/>
                <a:cs typeface="Times New Roman" panose="02020603050405020304" pitchFamily="18" charset="0"/>
              </a:rPr>
              <a:t>fisiología del ejercicio </a:t>
            </a:r>
            <a:r>
              <a:rPr lang="es-ES" sz="2600" kern="100" dirty="0">
                <a:latin typeface="Montserrat" panose="00000500000000000000" pitchFamily="2" charset="0"/>
                <a:ea typeface="Aptos" panose="020B0004020202020204" pitchFamily="34" charset="0"/>
                <a:cs typeface="Times New Roman" panose="02020603050405020304" pitchFamily="18" charset="0"/>
              </a:rPr>
              <a:t>ofrecen oportunidades para desarrollar intervenciones que mejoren la salud mitocondrial.</a:t>
            </a:r>
          </a:p>
          <a:p>
            <a:pPr>
              <a:lnSpc>
                <a:spcPct val="120000"/>
              </a:lnSpc>
            </a:pPr>
            <a:endParaRPr lang="en-GB" sz="2600" kern="100" dirty="0">
              <a:effectLst/>
              <a:latin typeface="Montserrat" panose="00000500000000000000" pitchFamily="2" charset="0"/>
              <a:ea typeface="Aptos" panose="020B0004020202020204" pitchFamily="34" charset="0"/>
              <a:cs typeface="Times New Roman" panose="02020603050405020304" pitchFamily="18" charset="0"/>
            </a:endParaRPr>
          </a:p>
          <a:p>
            <a:pPr>
              <a:lnSpc>
                <a:spcPct val="120000"/>
              </a:lnSpc>
            </a:pPr>
            <a:r>
              <a:rPr lang="es-ES" sz="2600" kern="100" dirty="0">
                <a:solidFill>
                  <a:srgbClr val="3660AA"/>
                </a:solidFill>
                <a:latin typeface="Montserrat" panose="00000500000000000000" pitchFamily="2" charset="0"/>
                <a:ea typeface="Aptos" panose="020B0004020202020204" pitchFamily="34" charset="0"/>
                <a:cs typeface="Calibri" panose="020F0502020204030204" pitchFamily="34" charset="0"/>
              </a:rPr>
              <a:t>“Se aprende mucho de la experiencia práctica, por lo que recomiendo encarecidamente buscar </a:t>
            </a:r>
            <a:r>
              <a:rPr lang="es-ES" sz="2600" b="1" kern="100" dirty="0">
                <a:solidFill>
                  <a:srgbClr val="3660AA"/>
                </a:solidFill>
                <a:latin typeface="Montserrat" panose="00000500000000000000" pitchFamily="2" charset="0"/>
                <a:ea typeface="Aptos" panose="020B0004020202020204" pitchFamily="34" charset="0"/>
                <a:cs typeface="Calibri" panose="020F0502020204030204" pitchFamily="34" charset="0"/>
              </a:rPr>
              <a:t>oportunidades de adquirir experiencia en el laboratorio</a:t>
            </a:r>
            <a:r>
              <a:rPr lang="es-ES" sz="2600" kern="100" dirty="0">
                <a:solidFill>
                  <a:srgbClr val="3660AA"/>
                </a:solidFill>
                <a:latin typeface="Montserrat" panose="00000500000000000000" pitchFamily="2" charset="0"/>
                <a:ea typeface="Aptos" panose="020B0004020202020204" pitchFamily="34" charset="0"/>
                <a:cs typeface="Calibri" panose="020F0502020204030204" pitchFamily="34" charset="0"/>
              </a:rPr>
              <a:t>”. - Bumsoo.</a:t>
            </a:r>
            <a:endParaRPr lang="en-GB" sz="2600" kern="100" dirty="0">
              <a:effectLst/>
              <a:latin typeface="Montserrat" panose="00000500000000000000" pitchFamily="2" charset="0"/>
              <a:ea typeface="Aptos" panose="020B0004020202020204" pitchFamily="34" charset="0"/>
              <a:cs typeface="Calibri" panose="020F0502020204030204" pitchFamily="34" charset="0"/>
            </a:endParaRPr>
          </a:p>
        </p:txBody>
      </p:sp>
      <p:sp>
        <p:nvSpPr>
          <p:cNvPr id="12" name="Freeform 7">
            <a:extLst>
              <a:ext uri="{FF2B5EF4-FFF2-40B4-BE49-F238E27FC236}">
                <a16:creationId xmlns:a16="http://schemas.microsoft.com/office/drawing/2014/main" id="{7F8CACF2-6356-F788-0F17-BC96EB92F8B3}"/>
              </a:ext>
            </a:extLst>
          </p:cNvPr>
          <p:cNvSpPr/>
          <p:nvPr/>
        </p:nvSpPr>
        <p:spPr>
          <a:xfrm>
            <a:off x="10980467" y="2065406"/>
            <a:ext cx="5942526" cy="6141828"/>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2" cstate="print">
              <a:extLst>
                <a:ext uri="{28A0092B-C50C-407E-A947-70E740481C1C}">
                  <a14:useLocalDpi xmlns:a14="http://schemas.microsoft.com/office/drawing/2010/main" val="0"/>
                </a:ext>
              </a:extLst>
            </a:blip>
            <a:srcRect/>
            <a:stretch>
              <a:fillRect l="-18183" t="2" r="-42415" b="2"/>
            </a:stretch>
          </a:blipFill>
          <a:ln w="12700">
            <a:noFill/>
          </a:ln>
        </p:spPr>
        <p:txBody>
          <a:bodyPr/>
          <a:lstStyle/>
          <a:p>
            <a:endParaRPr lang="en-GB" dirty="0"/>
          </a:p>
        </p:txBody>
      </p:sp>
      <p:sp>
        <p:nvSpPr>
          <p:cNvPr id="18" name="TextBox 17">
            <a:extLst>
              <a:ext uri="{FF2B5EF4-FFF2-40B4-BE49-F238E27FC236}">
                <a16:creationId xmlns:a16="http://schemas.microsoft.com/office/drawing/2014/main" id="{46141015-C4B9-7A97-8C75-6F5CB183B22A}"/>
              </a:ext>
            </a:extLst>
          </p:cNvPr>
          <p:cNvSpPr txBox="1"/>
          <p:nvPr/>
        </p:nvSpPr>
        <p:spPr>
          <a:xfrm>
            <a:off x="921685" y="678912"/>
            <a:ext cx="8374715" cy="1569660"/>
          </a:xfrm>
          <a:prstGeom prst="rect">
            <a:avLst/>
          </a:prstGeom>
          <a:noFill/>
        </p:spPr>
        <p:txBody>
          <a:bodyPr wrap="square">
            <a:spAutoFit/>
          </a:bodyPr>
          <a:lstStyle/>
          <a:p>
            <a:r>
              <a:rPr lang="es-ES" sz="4800" kern="100" dirty="0">
                <a:latin typeface="Montserrat SemiBold" panose="00000700000000000000" pitchFamily="2" charset="0"/>
                <a:ea typeface="Aptos" panose="020B0004020202020204" pitchFamily="34" charset="0"/>
                <a:cs typeface="Calibri" panose="020F0502020204030204" pitchFamily="34" charset="0"/>
              </a:rPr>
              <a:t>Camino desde</a:t>
            </a:r>
            <a:r>
              <a:rPr lang="es-ES" sz="4800" kern="100" dirty="0">
                <a:effectLst/>
                <a:latin typeface="Montserrat SemiBold" panose="00000700000000000000" pitchFamily="2" charset="0"/>
                <a:ea typeface="Aptos" panose="020B0004020202020204" pitchFamily="34" charset="0"/>
                <a:cs typeface="Calibri" panose="020F0502020204030204" pitchFamily="34" charset="0"/>
              </a:rPr>
              <a:t> la escuela a la biología mitocondrial</a:t>
            </a:r>
            <a:endParaRPr lang="en-GB" sz="4800" kern="100" dirty="0">
              <a:effectLst/>
              <a:latin typeface="Montserrat SemiBold" panose="00000700000000000000" pitchFamily="2" charset="0"/>
              <a:ea typeface="Aptos" panose="020B0004020202020204" pitchFamily="34" charset="0"/>
              <a:cs typeface="Times New Roman" panose="02020603050405020304" pitchFamily="18" charset="0"/>
            </a:endParaRPr>
          </a:p>
        </p:txBody>
      </p:sp>
      <p:sp>
        <p:nvSpPr>
          <p:cNvPr id="6" name="TextBox 13">
            <a:extLst>
              <a:ext uri="{FF2B5EF4-FFF2-40B4-BE49-F238E27FC236}">
                <a16:creationId xmlns:a16="http://schemas.microsoft.com/office/drawing/2014/main" id="{DC9F6520-EE26-4138-B9CA-CB868C680513}"/>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chemeClr val="tx1">
                    <a:lumMod val="50000"/>
                    <a:lumOff val="50000"/>
                  </a:schemeClr>
                </a:solidFill>
                <a:latin typeface="Montserrat Semi-Bold"/>
              </a:rPr>
              <a:t>10       </a:t>
            </a:r>
            <a:r>
              <a:rPr lang="en-US" sz="1700" dirty="0">
                <a:solidFill>
                  <a:schemeClr val="tx1">
                    <a:lumMod val="50000"/>
                    <a:lumOff val="50000"/>
                  </a:schemeClr>
                </a:solidFill>
                <a:latin typeface="Montserrat Semi-Bold Bold"/>
              </a:rPr>
              <a:t>futurumcareers.com</a:t>
            </a:r>
          </a:p>
        </p:txBody>
      </p:sp>
      <p:sp>
        <p:nvSpPr>
          <p:cNvPr id="7" name="TextBox 6">
            <a:extLst>
              <a:ext uri="{FF2B5EF4-FFF2-40B4-BE49-F238E27FC236}">
                <a16:creationId xmlns:a16="http://schemas.microsoft.com/office/drawing/2014/main" id="{08D6384A-D120-B40F-B827-1C61C37C672D}"/>
              </a:ext>
            </a:extLst>
          </p:cNvPr>
          <p:cNvSpPr txBox="1"/>
          <p:nvPr/>
        </p:nvSpPr>
        <p:spPr>
          <a:xfrm>
            <a:off x="14249400" y="8243887"/>
            <a:ext cx="2183893" cy="246221"/>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S.Singha/Shutterstock.com</a:t>
            </a:r>
            <a:endParaRPr lang="en-GB" sz="24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83235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19200" y="1755754"/>
            <a:ext cx="6076795" cy="6280192"/>
            <a:chOff x="0" y="0"/>
            <a:chExt cx="6362700" cy="6575666"/>
          </a:xfrm>
          <a:solidFill>
            <a:srgbClr val="55B8AD"/>
          </a:solidFill>
        </p:grpSpPr>
        <p:sp>
          <p:nvSpPr>
            <p:cNvPr id="3" name="Freeform 3"/>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grpFill/>
            <a:ln w="12700">
              <a:noFill/>
            </a:ln>
          </p:spPr>
          <p:txBody>
            <a:bodyPr/>
            <a:lstStyle/>
            <a:p>
              <a:endParaRPr lang="en-GB"/>
            </a:p>
          </p:txBody>
        </p:sp>
      </p:grpSp>
      <p:grpSp>
        <p:nvGrpSpPr>
          <p:cNvPr id="4" name="Group 4"/>
          <p:cNvGrpSpPr/>
          <p:nvPr/>
        </p:nvGrpSpPr>
        <p:grpSpPr>
          <a:xfrm rot="5400000">
            <a:off x="-1746485" y="1746485"/>
            <a:ext cx="10287000" cy="6794030"/>
            <a:chOff x="0" y="0"/>
            <a:chExt cx="3130550" cy="2067566"/>
          </a:xfrm>
          <a:solidFill>
            <a:srgbClr val="3660AA"/>
          </a:solidFill>
        </p:grpSpPr>
        <p:sp>
          <p:nvSpPr>
            <p:cNvPr id="5" name="Freeform 5"/>
            <p:cNvSpPr/>
            <p:nvPr/>
          </p:nvSpPr>
          <p:spPr>
            <a:xfrm>
              <a:off x="0" y="0"/>
              <a:ext cx="3130550" cy="2067566"/>
            </a:xfrm>
            <a:custGeom>
              <a:avLst/>
              <a:gdLst/>
              <a:ahLst/>
              <a:cxnLst/>
              <a:rect l="l" t="t" r="r" b="b"/>
              <a:pathLst>
                <a:path w="3130550" h="2067566">
                  <a:moveTo>
                    <a:pt x="0" y="1123950"/>
                  </a:moveTo>
                  <a:lnTo>
                    <a:pt x="0" y="2067566"/>
                  </a:lnTo>
                  <a:lnTo>
                    <a:pt x="3130550" y="2067566"/>
                  </a:lnTo>
                  <a:lnTo>
                    <a:pt x="3130550" y="0"/>
                  </a:lnTo>
                  <a:close/>
                </a:path>
              </a:pathLst>
            </a:custGeom>
            <a:grpFill/>
          </p:spPr>
          <p:txBody>
            <a:bodyPr/>
            <a:lstStyle/>
            <a:p>
              <a:endParaRPr lang="en-GB"/>
            </a:p>
          </p:txBody>
        </p:sp>
      </p:grpSp>
      <p:grpSp>
        <p:nvGrpSpPr>
          <p:cNvPr id="8" name="Group 8"/>
          <p:cNvGrpSpPr/>
          <p:nvPr/>
        </p:nvGrpSpPr>
        <p:grpSpPr>
          <a:xfrm rot="-5400000">
            <a:off x="14658813" y="1552792"/>
            <a:ext cx="5821495" cy="2715910"/>
            <a:chOff x="0" y="0"/>
            <a:chExt cx="3130550" cy="1460500"/>
          </a:xfrm>
          <a:solidFill>
            <a:srgbClr val="55B8AD"/>
          </a:solidFill>
        </p:grpSpPr>
        <p:sp>
          <p:nvSpPr>
            <p:cNvPr id="9" name="Freeform 9"/>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16" name="Group 6">
            <a:extLst>
              <a:ext uri="{FF2B5EF4-FFF2-40B4-BE49-F238E27FC236}">
                <a16:creationId xmlns:a16="http://schemas.microsoft.com/office/drawing/2014/main" id="{61B38839-A02E-DFB2-55DE-5394992E816A}"/>
              </a:ext>
            </a:extLst>
          </p:cNvPr>
          <p:cNvGrpSpPr>
            <a:grpSpLocks noChangeAspect="1"/>
          </p:cNvGrpSpPr>
          <p:nvPr/>
        </p:nvGrpSpPr>
        <p:grpSpPr>
          <a:xfrm>
            <a:off x="1466381" y="2011022"/>
            <a:ext cx="5582443" cy="5769668"/>
            <a:chOff x="6350" y="6350"/>
            <a:chExt cx="6350012" cy="6562979"/>
          </a:xfrm>
          <a:blipFill dpi="0" rotWithShape="1">
            <a:blip r:embed="rId2">
              <a:extLst>
                <a:ext uri="{28A0092B-C50C-407E-A947-70E740481C1C}">
                  <a14:useLocalDpi xmlns:a14="http://schemas.microsoft.com/office/drawing/2010/main" val="0"/>
                </a:ext>
              </a:extLst>
            </a:blip>
            <a:srcRect/>
            <a:stretch>
              <a:fillRect/>
            </a:stretch>
          </a:blipFill>
        </p:grpSpPr>
        <p:sp>
          <p:nvSpPr>
            <p:cNvPr id="17" name="Freeform 7">
              <a:extLst>
                <a:ext uri="{FF2B5EF4-FFF2-40B4-BE49-F238E27FC236}">
                  <a16:creationId xmlns:a16="http://schemas.microsoft.com/office/drawing/2014/main" id="{93E09595-7B05-3F11-34B7-1733C2A94E34}"/>
                </a:ext>
              </a:extLst>
            </p:cNvPr>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3" cstate="print">
                <a:extLst>
                  <a:ext uri="{28A0092B-C50C-407E-A947-70E740481C1C}">
                    <a14:useLocalDpi xmlns:a14="http://schemas.microsoft.com/office/drawing/2010/main" val="0"/>
                  </a:ext>
                </a:extLst>
              </a:blip>
              <a:srcRect/>
              <a:stretch>
                <a:fillRect l="-41928" t="-10" r="-41928" b="-12490"/>
              </a:stretch>
            </a:blipFill>
            <a:ln w="12700">
              <a:noFill/>
            </a:ln>
          </p:spPr>
          <p:txBody>
            <a:bodyPr/>
            <a:lstStyle/>
            <a:p>
              <a:endParaRPr lang="en-GB"/>
            </a:p>
          </p:txBody>
        </p:sp>
      </p:grpSp>
      <p:sp>
        <p:nvSpPr>
          <p:cNvPr id="12" name="TextBox 11">
            <a:extLst>
              <a:ext uri="{FF2B5EF4-FFF2-40B4-BE49-F238E27FC236}">
                <a16:creationId xmlns:a16="http://schemas.microsoft.com/office/drawing/2014/main" id="{6F258377-EE6B-FEB4-43EB-04C0DA19F740}"/>
              </a:ext>
            </a:extLst>
          </p:cNvPr>
          <p:cNvSpPr txBox="1"/>
          <p:nvPr/>
        </p:nvSpPr>
        <p:spPr>
          <a:xfrm>
            <a:off x="7531058" y="2689014"/>
            <a:ext cx="9849885" cy="5816272"/>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La Facultad de Medicina de la Universidad Wake Forest ofrece varios programas de verano para estudiantes de secundaria.</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n-GB" sz="2600" kern="100" dirty="0">
                <a:latin typeface="Montserrat" panose="00000500000000000000" pitchFamily="2" charset="0"/>
                <a:ea typeface="Aptos" panose="020B0004020202020204" pitchFamily="34" charset="0"/>
                <a:cs typeface="Calibri" panose="020F0502020204030204" pitchFamily="34" charset="0"/>
              </a:rPr>
              <a:t>El </a:t>
            </a:r>
            <a:r>
              <a:rPr lang="es-ES" sz="2600" u="sng" dirty="0">
                <a:latin typeface="Montserrat" panose="00000500000000000000" pitchFamily="2" charset="0"/>
                <a:hlinkClick r:id="rId4"/>
              </a:rPr>
              <a:t>programa de prácticas LEA</a:t>
            </a:r>
            <a:r>
              <a:rPr lang="es-ES" sz="2600" u="sng" dirty="0">
                <a:latin typeface="Montserrat" panose="00000500000000000000" pitchFamily="2" charset="0"/>
              </a:rPr>
              <a:t> </a:t>
            </a:r>
            <a:r>
              <a:rPr lang="es-ES" sz="2600" kern="100" dirty="0">
                <a:latin typeface="Montserrat" panose="00000500000000000000" pitchFamily="2" charset="0"/>
                <a:ea typeface="Aptos" panose="020B0004020202020204" pitchFamily="34" charset="0"/>
                <a:cs typeface="Calibri" panose="020F0502020204030204" pitchFamily="34" charset="0"/>
              </a:rPr>
              <a:t>ofrece experiencia en laboratorios de Ciencias, Tecnología, Ingeniería y Matemáticas (STEM, por sus siglas en inglés) y tutoría a estudiantes de secundaria.</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n-GB" sz="2600" kern="100" dirty="0">
                <a:latin typeface="Montserrat" panose="00000500000000000000" pitchFamily="2" charset="0"/>
                <a:ea typeface="Aptos" panose="020B0004020202020204" pitchFamily="34" charset="0"/>
                <a:cs typeface="Calibri" panose="020F0502020204030204" pitchFamily="34" charset="0"/>
              </a:rPr>
              <a:t>El </a:t>
            </a:r>
            <a:r>
              <a:rPr lang="es-ES" sz="2600" u="sng" dirty="0">
                <a:latin typeface="Montserrat" panose="00000500000000000000" pitchFamily="2" charset="0"/>
                <a:hlinkClick r:id="rId5"/>
              </a:rPr>
              <a:t>Programa de inmersión</a:t>
            </a:r>
            <a:r>
              <a:rPr lang="es-ES" sz="2600" u="sng" dirty="0">
                <a:latin typeface="Montserrat" panose="00000500000000000000" pitchFamily="2" charset="0"/>
              </a:rPr>
              <a:t> </a:t>
            </a:r>
            <a:r>
              <a:rPr lang="es-ES" sz="2600" kern="100" dirty="0">
                <a:latin typeface="Montserrat" panose="00000500000000000000" pitchFamily="2" charset="0"/>
                <a:ea typeface="Aptos" panose="020B0004020202020204" pitchFamily="34" charset="0"/>
                <a:cs typeface="Calibri" panose="020F0502020204030204" pitchFamily="34" charset="0"/>
              </a:rPr>
              <a:t>de verano ofrece una amplia gama de experiencias para ayudar a los estudiantes a descubrir sus pasiones y objetivos.</a:t>
            </a:r>
            <a:endParaRPr lang="en-GB" sz="2600" kern="100" dirty="0">
              <a:latin typeface="Montserrat" panose="00000500000000000000" pitchFamily="2" charset="0"/>
              <a:ea typeface="Aptos" panose="020B000402020202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E4F9F22-6218-688B-1AC4-E9C104E70C20}"/>
              </a:ext>
            </a:extLst>
          </p:cNvPr>
          <p:cNvSpPr txBox="1"/>
          <p:nvPr/>
        </p:nvSpPr>
        <p:spPr>
          <a:xfrm>
            <a:off x="7523801" y="929008"/>
            <a:ext cx="9087660" cy="1569660"/>
          </a:xfrm>
          <a:prstGeom prst="rect">
            <a:avLst/>
          </a:prstGeom>
          <a:noFill/>
        </p:spPr>
        <p:txBody>
          <a:bodyPr wrap="square" rtlCol="0">
            <a:spAutoFit/>
          </a:bodyPr>
          <a:lstStyle/>
          <a:p>
            <a:r>
              <a:rPr lang="en-GB" sz="4800" dirty="0" err="1">
                <a:latin typeface="Montserrat SemiBold" panose="00000700000000000000" pitchFamily="2" charset="0"/>
              </a:rPr>
              <a:t>Oportunidades</a:t>
            </a:r>
            <a:r>
              <a:rPr lang="en-GB" sz="4800" dirty="0">
                <a:latin typeface="Montserrat SemiBold" panose="00000700000000000000" pitchFamily="2" charset="0"/>
              </a:rPr>
              <a:t> para </a:t>
            </a:r>
            <a:r>
              <a:rPr lang="en-GB" sz="4800" dirty="0" err="1">
                <a:latin typeface="Montserrat SemiBold" panose="00000700000000000000" pitchFamily="2" charset="0"/>
              </a:rPr>
              <a:t>estudiantes</a:t>
            </a:r>
            <a:endParaRPr lang="en-GB" sz="4800" dirty="0">
              <a:latin typeface="Montserrat SemiBold" panose="00000700000000000000" pitchFamily="2" charset="0"/>
            </a:endParaRPr>
          </a:p>
        </p:txBody>
      </p:sp>
      <p:sp>
        <p:nvSpPr>
          <p:cNvPr id="6" name="TextBox 13">
            <a:extLst>
              <a:ext uri="{FF2B5EF4-FFF2-40B4-BE49-F238E27FC236}">
                <a16:creationId xmlns:a16="http://schemas.microsoft.com/office/drawing/2014/main" id="{24657A61-6A67-1B42-58D0-9CB5908A4D62}"/>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rgbClr val="FFFFFF"/>
                </a:solidFill>
                <a:latin typeface="Montserrat Semi-Bold"/>
              </a:rPr>
              <a:t>11       </a:t>
            </a:r>
            <a:r>
              <a:rPr lang="en-US" sz="1700">
                <a:solidFill>
                  <a:srgbClr val="FFFFFF"/>
                </a:solidFill>
                <a:latin typeface="Montserrat Semi-Bold Bold"/>
              </a:rPr>
              <a:t>futurumcareers.com</a:t>
            </a:r>
          </a:p>
        </p:txBody>
      </p:sp>
      <p:sp>
        <p:nvSpPr>
          <p:cNvPr id="11" name="TextBox 10">
            <a:extLst>
              <a:ext uri="{FF2B5EF4-FFF2-40B4-BE49-F238E27FC236}">
                <a16:creationId xmlns:a16="http://schemas.microsoft.com/office/drawing/2014/main" id="{75C5D7AB-82C6-9359-A0E6-D9F93704714A}"/>
              </a:ext>
            </a:extLst>
          </p:cNvPr>
          <p:cNvSpPr txBox="1"/>
          <p:nvPr/>
        </p:nvSpPr>
        <p:spPr>
          <a:xfrm>
            <a:off x="3229411" y="7887596"/>
            <a:ext cx="9579768" cy="246221"/>
          </a:xfrm>
          <a:prstGeom prst="rect">
            <a:avLst/>
          </a:prstGeom>
          <a:noFill/>
        </p:spPr>
        <p:txBody>
          <a:bodyPr wrap="square">
            <a:spAutoFit/>
          </a:bodyPr>
          <a:lstStyle/>
          <a:p>
            <a:r>
              <a:rPr lang="en-GB" sz="1000" dirty="0">
                <a:solidFill>
                  <a:srgbClr val="FEFEFE"/>
                </a:solidFill>
                <a:latin typeface="Montserrat" panose="00000500000000000000" pitchFamily="2" charset="0"/>
              </a:rPr>
              <a:t>© Wavebreakmedia/Shutterstock.com</a:t>
            </a:r>
          </a:p>
        </p:txBody>
      </p:sp>
    </p:spTree>
    <p:extLst>
      <p:ext uri="{BB962C8B-B14F-4D97-AF65-F5344CB8AC3E}">
        <p14:creationId xmlns:p14="http://schemas.microsoft.com/office/powerpoint/2010/main" val="367237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animEffect transition="in" filter="fade">
                                      <p:cBhvr>
                                        <p:cTn id="21" dur="1000"/>
                                        <p:tgtEl>
                                          <p:spTgt spid="12">
                                            <p:txEl>
                                              <p:pRg st="4" end="4"/>
                                            </p:txEl>
                                          </p:spTgt>
                                        </p:tgtEl>
                                      </p:cBhvr>
                                    </p:animEffect>
                                    <p:anim calcmode="lin" valueType="num">
                                      <p:cBhvr>
                                        <p:cTn id="22"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C24C44A6-9834-B2BB-0043-7421DE75A025}"/>
              </a:ext>
            </a:extLst>
          </p:cNvPr>
          <p:cNvGrpSpPr>
            <a:grpSpLocks noChangeAspect="1"/>
          </p:cNvGrpSpPr>
          <p:nvPr/>
        </p:nvGrpSpPr>
        <p:grpSpPr>
          <a:xfrm>
            <a:off x="10728876" y="2197397"/>
            <a:ext cx="7190415" cy="6756103"/>
            <a:chOff x="0" y="0"/>
            <a:chExt cx="6362700" cy="6575666"/>
          </a:xfrm>
        </p:grpSpPr>
        <p:sp>
          <p:nvSpPr>
            <p:cNvPr id="8" name="Freeform 3">
              <a:extLst>
                <a:ext uri="{FF2B5EF4-FFF2-40B4-BE49-F238E27FC236}">
                  <a16:creationId xmlns:a16="http://schemas.microsoft.com/office/drawing/2014/main" id="{45B7AFC7-37BE-C649-606E-E9DC72991D3D}"/>
                </a:ext>
              </a:extLst>
            </p:cNvPr>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9607391" y="1606391"/>
            <a:ext cx="10287000" cy="7074218"/>
            <a:chOff x="0" y="0"/>
            <a:chExt cx="3130550" cy="2152833"/>
          </a:xfrm>
          <a:solidFill>
            <a:srgbClr val="3660AA"/>
          </a:solidFill>
        </p:grpSpPr>
        <p:sp>
          <p:nvSpPr>
            <p:cNvPr id="5" name="Freeform 5"/>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sp>
        <p:nvSpPr>
          <p:cNvPr id="9" name="TextBox 8">
            <a:extLst>
              <a:ext uri="{FF2B5EF4-FFF2-40B4-BE49-F238E27FC236}">
                <a16:creationId xmlns:a16="http://schemas.microsoft.com/office/drawing/2014/main" id="{66973B15-2E6E-E13C-4185-462C8985F87B}"/>
              </a:ext>
            </a:extLst>
          </p:cNvPr>
          <p:cNvSpPr txBox="1"/>
          <p:nvPr/>
        </p:nvSpPr>
        <p:spPr>
          <a:xfrm>
            <a:off x="772644" y="3390900"/>
            <a:ext cx="9551122" cy="5336141"/>
          </a:xfrm>
          <a:prstGeom prst="rect">
            <a:avLst/>
          </a:prstGeom>
          <a:noFill/>
        </p:spPr>
        <p:txBody>
          <a:bodyPr wrap="square">
            <a:spAutoFit/>
          </a:bodyPr>
          <a:lstStyle/>
          <a:p>
            <a:pPr>
              <a:lnSpc>
                <a:spcPct val="120000"/>
              </a:lnSpc>
            </a:pPr>
            <a:r>
              <a:rPr lang="es-ES" sz="2600" kern="100" dirty="0">
                <a:latin typeface="Montserrat" panose="00000500000000000000" pitchFamily="2" charset="0"/>
                <a:ea typeface="Aptos" panose="020B0004020202020204" pitchFamily="34" charset="0"/>
                <a:cs typeface="Calibri" panose="020F0502020204030204" pitchFamily="34" charset="0"/>
              </a:rPr>
              <a:t>Las carreras en biología mitocondrial se dividen en dos grandes campos: el </a:t>
            </a:r>
            <a:r>
              <a:rPr lang="es-ES" sz="2600" b="1" kern="100" dirty="0">
                <a:latin typeface="Montserrat" panose="00000500000000000000" pitchFamily="2" charset="0"/>
                <a:ea typeface="Aptos" panose="020B0004020202020204" pitchFamily="34" charset="0"/>
                <a:cs typeface="Calibri" panose="020F0502020204030204" pitchFamily="34" charset="0"/>
              </a:rPr>
              <a:t>académico</a:t>
            </a:r>
            <a:r>
              <a:rPr lang="es-ES" sz="2600" kern="100" dirty="0">
                <a:latin typeface="Montserrat" panose="00000500000000000000" pitchFamily="2" charset="0"/>
                <a:ea typeface="Aptos" panose="020B0004020202020204" pitchFamily="34" charset="0"/>
                <a:cs typeface="Calibri" panose="020F0502020204030204" pitchFamily="34" charset="0"/>
              </a:rPr>
              <a:t>, que implica investigación primaria, y el </a:t>
            </a:r>
            <a:r>
              <a:rPr lang="es-ES" sz="2600" b="1" kern="100" dirty="0">
                <a:latin typeface="Montserrat" panose="00000500000000000000" pitchFamily="2" charset="0"/>
                <a:ea typeface="Aptos" panose="020B0004020202020204" pitchFamily="34" charset="0"/>
                <a:cs typeface="Calibri" panose="020F0502020204030204" pitchFamily="34" charset="0"/>
              </a:rPr>
              <a:t>biotecnológico y farmacéutico</a:t>
            </a:r>
            <a:r>
              <a:rPr lang="es-ES" sz="2600" kern="100" dirty="0">
                <a:latin typeface="Montserrat" panose="00000500000000000000" pitchFamily="2" charset="0"/>
                <a:ea typeface="Aptos" panose="020B0004020202020204" pitchFamily="34" charset="0"/>
                <a:cs typeface="Calibri" panose="020F0502020204030204" pitchFamily="34" charset="0"/>
              </a:rPr>
              <a:t>, que implica traducir los descubrimientos académicos en formas de mejorar la función mitocondrial.</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spcAft>
                <a:spcPts val="2400"/>
              </a:spcAft>
            </a:pPr>
            <a:r>
              <a:rPr lang="en-GB" sz="2600" kern="100" dirty="0">
                <a:latin typeface="Montserrat" panose="00000500000000000000" pitchFamily="2" charset="0"/>
                <a:ea typeface="Aptos" panose="020B0004020202020204" pitchFamily="34" charset="0"/>
                <a:cs typeface="Calibri" panose="020F0502020204030204" pitchFamily="34" charset="0"/>
              </a:rPr>
              <a:t>Bumsoo </a:t>
            </a:r>
            <a:r>
              <a:rPr lang="en-GB" sz="2600" kern="100" dirty="0" err="1">
                <a:latin typeface="Montserrat" panose="00000500000000000000" pitchFamily="2" charset="0"/>
                <a:ea typeface="Aptos" panose="020B0004020202020204" pitchFamily="34" charset="0"/>
                <a:cs typeface="Calibri" panose="020F0502020204030204" pitchFamily="34" charset="0"/>
              </a:rPr>
              <a:t>recomienda</a:t>
            </a:r>
            <a:r>
              <a:rPr lang="en-GB" sz="2600" kern="100" dirty="0">
                <a:latin typeface="Montserrat" panose="00000500000000000000" pitchFamily="2" charset="0"/>
                <a:ea typeface="Aptos" panose="020B0004020202020204" pitchFamily="34" charset="0"/>
                <a:cs typeface="Calibri" panose="020F0502020204030204" pitchFamily="34" charset="0"/>
              </a:rPr>
              <a:t> </a:t>
            </a:r>
            <a:r>
              <a:rPr lang="en-GB" sz="2600" kern="100" dirty="0" err="1">
                <a:latin typeface="Montserrat" panose="00000500000000000000" pitchFamily="2" charset="0"/>
                <a:ea typeface="Aptos" panose="020B0004020202020204" pitchFamily="34" charset="0"/>
                <a:cs typeface="Calibri" panose="020F0502020204030204" pitchFamily="34" charset="0"/>
              </a:rPr>
              <a:t>visitar</a:t>
            </a:r>
            <a:r>
              <a:rPr lang="en-GB" sz="2600" kern="100" dirty="0">
                <a:latin typeface="Montserrat" panose="00000500000000000000" pitchFamily="2" charset="0"/>
                <a:ea typeface="Aptos" panose="020B0004020202020204" pitchFamily="34" charset="0"/>
                <a:cs typeface="Calibri" panose="020F0502020204030204" pitchFamily="34" charset="0"/>
              </a:rPr>
              <a:t> </a:t>
            </a:r>
            <a:r>
              <a:rPr lang="en-GB" sz="2600" kern="100" dirty="0" err="1">
                <a:latin typeface="Montserrat" panose="00000500000000000000" pitchFamily="2" charset="0"/>
                <a:ea typeface="Aptos" panose="020B0004020202020204" pitchFamily="34" charset="0"/>
                <a:cs typeface="Calibri" panose="020F0502020204030204" pitchFamily="34" charset="0"/>
                <a:hlinkClick r:id="rId2"/>
              </a:rPr>
              <a:t>Bioblast</a:t>
            </a:r>
            <a:r>
              <a:rPr lang="en-GB" sz="2600" kern="100" dirty="0">
                <a:latin typeface="Montserrat" panose="00000500000000000000" pitchFamily="2" charset="0"/>
                <a:ea typeface="Aptos" panose="020B0004020202020204" pitchFamily="34" charset="0"/>
                <a:cs typeface="Calibri" panose="020F0502020204030204" pitchFamily="34" charset="0"/>
              </a:rPr>
              <a:t> </a:t>
            </a:r>
            <a:r>
              <a:rPr lang="es-ES" sz="2600" kern="100" dirty="0">
                <a:latin typeface="Montserrat" panose="00000500000000000000" pitchFamily="2" charset="0"/>
                <a:ea typeface="Aptos" panose="020B0004020202020204" pitchFamily="34" charset="0"/>
                <a:cs typeface="Calibri" panose="020F0502020204030204" pitchFamily="34" charset="0"/>
              </a:rPr>
              <a:t>como un buen punto de partida para cualquier persona interesada en mantenerse al día de las </a:t>
            </a:r>
            <a:r>
              <a:rPr lang="es-ES" sz="2600" b="1" kern="100" dirty="0">
                <a:latin typeface="Montserrat" panose="00000500000000000000" pitchFamily="2" charset="0"/>
                <a:ea typeface="Aptos" panose="020B0004020202020204" pitchFamily="34" charset="0"/>
                <a:cs typeface="Calibri" panose="020F0502020204030204" pitchFamily="34" charset="0"/>
              </a:rPr>
              <a:t>últimas investigaciones sobre la función mitocondrial.</a:t>
            </a:r>
            <a:endParaRPr lang="en-GB" sz="2600" b="1" kern="100" dirty="0">
              <a:effectLst/>
              <a:latin typeface="Montserrat" panose="00000500000000000000" pitchFamily="2" charset="0"/>
              <a:ea typeface="Aptos" panose="020B000402020202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46141015-C4B9-7A97-8C75-6F5CB183B22A}"/>
              </a:ext>
            </a:extLst>
          </p:cNvPr>
          <p:cNvSpPr txBox="1"/>
          <p:nvPr/>
        </p:nvSpPr>
        <p:spPr>
          <a:xfrm>
            <a:off x="780029" y="1059879"/>
            <a:ext cx="8287771" cy="1569660"/>
          </a:xfrm>
          <a:prstGeom prst="rect">
            <a:avLst/>
          </a:prstGeom>
          <a:noFill/>
        </p:spPr>
        <p:txBody>
          <a:bodyPr wrap="square">
            <a:spAutoFit/>
          </a:bodyPr>
          <a:lstStyle/>
          <a:p>
            <a:r>
              <a:rPr lang="es-ES" sz="4800" kern="100" dirty="0">
                <a:effectLst/>
                <a:latin typeface="Montserrat SemiBold" panose="00000700000000000000" pitchFamily="2" charset="0"/>
                <a:ea typeface="Aptos" panose="020B0004020202020204" pitchFamily="34" charset="0"/>
                <a:cs typeface="Calibri" panose="020F0502020204030204" pitchFamily="34" charset="0"/>
              </a:rPr>
              <a:t>Explore carreras en biología mitocondrial</a:t>
            </a:r>
            <a:endParaRPr lang="en-GB" sz="4800" kern="100" dirty="0">
              <a:effectLst/>
              <a:latin typeface="Montserrat SemiBold" panose="00000700000000000000" pitchFamily="2" charset="0"/>
              <a:ea typeface="Aptos" panose="020B0004020202020204" pitchFamily="34" charset="0"/>
              <a:cs typeface="Times New Roman" panose="02020603050405020304" pitchFamily="18" charset="0"/>
            </a:endParaRPr>
          </a:p>
        </p:txBody>
      </p:sp>
      <p:sp>
        <p:nvSpPr>
          <p:cNvPr id="6" name="TextBox 13">
            <a:extLst>
              <a:ext uri="{FF2B5EF4-FFF2-40B4-BE49-F238E27FC236}">
                <a16:creationId xmlns:a16="http://schemas.microsoft.com/office/drawing/2014/main" id="{5E91D5D9-325A-C108-A710-65F717D21DAE}"/>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chemeClr val="tx1">
                    <a:lumMod val="50000"/>
                    <a:lumOff val="50000"/>
                  </a:schemeClr>
                </a:solidFill>
                <a:latin typeface="Montserrat Semi-Bold"/>
              </a:rPr>
              <a:t>12       </a:t>
            </a:r>
            <a:r>
              <a:rPr lang="en-US" sz="1700">
                <a:solidFill>
                  <a:schemeClr val="tx1">
                    <a:lumMod val="50000"/>
                    <a:lumOff val="50000"/>
                  </a:schemeClr>
                </a:solidFill>
                <a:latin typeface="Montserrat Semi-Bold Bold"/>
              </a:rPr>
              <a:t>futurumcareers.com</a:t>
            </a:r>
          </a:p>
        </p:txBody>
      </p:sp>
      <p:pic>
        <p:nvPicPr>
          <p:cNvPr id="10" name="Picture 9">
            <a:extLst>
              <a:ext uri="{FF2B5EF4-FFF2-40B4-BE49-F238E27FC236}">
                <a16:creationId xmlns:a16="http://schemas.microsoft.com/office/drawing/2014/main" id="{A976030A-0396-4243-B245-E1ADE4019304}"/>
              </a:ext>
            </a:extLst>
          </p:cNvPr>
          <p:cNvPicPr>
            <a:picLocks noChangeAspect="1"/>
          </p:cNvPicPr>
          <p:nvPr/>
        </p:nvPicPr>
        <p:blipFill>
          <a:blip r:embed="rId3" cstate="print">
            <a:extLst>
              <a:ext uri="{28A0092B-C50C-407E-A947-70E740481C1C}">
                <a14:useLocalDpi xmlns:a14="http://schemas.microsoft.com/office/drawing/2010/main" val="0"/>
              </a:ext>
            </a:extLst>
          </a:blip>
          <a:srcRect l="13487" r="13487"/>
          <a:stretch/>
        </p:blipFill>
        <p:spPr>
          <a:xfrm>
            <a:off x="10945235" y="2476500"/>
            <a:ext cx="6752470" cy="6172200"/>
          </a:xfrm>
          <a:prstGeom prst="roundRect">
            <a:avLst/>
          </a:prstGeom>
        </p:spPr>
      </p:pic>
      <p:sp>
        <p:nvSpPr>
          <p:cNvPr id="3" name="TextBox 2">
            <a:extLst>
              <a:ext uri="{FF2B5EF4-FFF2-40B4-BE49-F238E27FC236}">
                <a16:creationId xmlns:a16="http://schemas.microsoft.com/office/drawing/2014/main" id="{3F5F446F-E60D-23A1-81BA-52A2E17F4660}"/>
              </a:ext>
            </a:extLst>
          </p:cNvPr>
          <p:cNvSpPr txBox="1"/>
          <p:nvPr/>
        </p:nvSpPr>
        <p:spPr>
          <a:xfrm>
            <a:off x="12039600" y="1978156"/>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
        <p:nvSpPr>
          <p:cNvPr id="12" name="TextBox 11">
            <a:extLst>
              <a:ext uri="{FF2B5EF4-FFF2-40B4-BE49-F238E27FC236}">
                <a16:creationId xmlns:a16="http://schemas.microsoft.com/office/drawing/2014/main" id="{E449BA16-F650-F81E-07DA-9F48C7A73111}"/>
              </a:ext>
            </a:extLst>
          </p:cNvPr>
          <p:cNvSpPr txBox="1"/>
          <p:nvPr/>
        </p:nvSpPr>
        <p:spPr>
          <a:xfrm>
            <a:off x="14664557" y="8691280"/>
            <a:ext cx="3212782" cy="707886"/>
          </a:xfrm>
          <a:prstGeom prst="rect">
            <a:avLst/>
          </a:prstGeom>
          <a:noFill/>
        </p:spPr>
        <p:txBody>
          <a:bodyPr wrap="square">
            <a:spAutoFit/>
          </a:bodyPr>
          <a:lstStyle/>
          <a:p>
            <a:r>
              <a:rPr lang="en-GB" sz="2000" b="0" u="none" strike="noStrike" baseline="0" dirty="0">
                <a:solidFill>
                  <a:schemeClr val="bg1"/>
                </a:solidFill>
                <a:latin typeface="Montserrat" panose="00000500000000000000" pitchFamily="2" charset="0"/>
              </a:rPr>
              <a:t>Bumsoo </a:t>
            </a:r>
            <a:r>
              <a:rPr lang="en-GB" sz="2000" b="0" u="none" strike="noStrike" baseline="0" dirty="0" err="1">
                <a:solidFill>
                  <a:schemeClr val="bg1"/>
                </a:solidFill>
                <a:latin typeface="Montserrat" panose="00000500000000000000" pitchFamily="2" charset="0"/>
              </a:rPr>
              <a:t>analizando</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datos</a:t>
            </a:r>
            <a:r>
              <a:rPr lang="en-GB" sz="2000" b="0" u="none" strike="noStrike" baseline="0" dirty="0">
                <a:solidFill>
                  <a:schemeClr val="bg1"/>
                </a:solidFill>
                <a:latin typeface="Montserrat" panose="00000500000000000000" pitchFamily="2" charset="0"/>
              </a:rPr>
              <a:t> </a:t>
            </a:r>
            <a:r>
              <a:rPr lang="en-GB" sz="2000" b="0" u="none" strike="noStrike" baseline="0" dirty="0" err="1">
                <a:solidFill>
                  <a:schemeClr val="bg1"/>
                </a:solidFill>
                <a:latin typeface="Montserrat" panose="00000500000000000000" pitchFamily="2" charset="0"/>
              </a:rPr>
              <a:t>experimentales</a:t>
            </a:r>
            <a:endParaRPr lang="en-GB" sz="20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9778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1000"/>
                                        <p:tgtEl>
                                          <p:spTgt spid="9">
                                            <p:txEl>
                                              <p:pRg st="2" end="2"/>
                                            </p:txEl>
                                          </p:spTgt>
                                        </p:tgtEl>
                                      </p:cBhvr>
                                    </p:animEffect>
                                    <p:anim calcmode="lin" valueType="num">
                                      <p:cBhvr>
                                        <p:cTn id="1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D0044-BB96-A716-011F-AB2CCEBA2359}"/>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43CA2F05-2FB3-84A7-F3F7-80829DB32445}"/>
              </a:ext>
            </a:extLst>
          </p:cNvPr>
          <p:cNvPicPr>
            <a:picLocks noChangeAspect="1"/>
          </p:cNvPicPr>
          <p:nvPr/>
        </p:nvPicPr>
        <p:blipFill>
          <a:blip r:embed="rId2">
            <a:extLst>
              <a:ext uri="{28A0092B-C50C-407E-A947-70E740481C1C}">
                <a14:useLocalDpi xmlns:a14="http://schemas.microsoft.com/office/drawing/2010/main" val="0"/>
              </a:ext>
            </a:extLst>
          </a:blip>
          <a:srcRect l="4048" r="4048"/>
          <a:stretch/>
        </p:blipFill>
        <p:spPr>
          <a:xfrm>
            <a:off x="2364455" y="-9213"/>
            <a:ext cx="15969005" cy="10305426"/>
          </a:xfrm>
          <a:prstGeom prst="rect">
            <a:avLst/>
          </a:prstGeom>
        </p:spPr>
      </p:pic>
      <p:grpSp>
        <p:nvGrpSpPr>
          <p:cNvPr id="4" name="Group 4">
            <a:extLst>
              <a:ext uri="{FF2B5EF4-FFF2-40B4-BE49-F238E27FC236}">
                <a16:creationId xmlns:a16="http://schemas.microsoft.com/office/drawing/2014/main" id="{962D586F-95C2-1FB9-7CA4-1C651AC46302}"/>
              </a:ext>
            </a:extLst>
          </p:cNvPr>
          <p:cNvGrpSpPr/>
          <p:nvPr/>
        </p:nvGrpSpPr>
        <p:grpSpPr>
          <a:xfrm>
            <a:off x="1083284" y="2611457"/>
            <a:ext cx="12187752" cy="6418243"/>
            <a:chOff x="0" y="0"/>
            <a:chExt cx="7846638" cy="4409338"/>
          </a:xfrm>
          <a:solidFill>
            <a:srgbClr val="55B8AD"/>
          </a:solidFill>
        </p:grpSpPr>
        <p:sp>
          <p:nvSpPr>
            <p:cNvPr id="5" name="Freeform 5">
              <a:extLst>
                <a:ext uri="{FF2B5EF4-FFF2-40B4-BE49-F238E27FC236}">
                  <a16:creationId xmlns:a16="http://schemas.microsoft.com/office/drawing/2014/main" id="{CF04D9E7-ACBA-D259-0459-460E5AC52DC9}"/>
                </a:ext>
              </a:extLst>
            </p:cNvPr>
            <p:cNvSpPr/>
            <p:nvPr/>
          </p:nvSpPr>
          <p:spPr>
            <a:xfrm>
              <a:off x="0" y="0"/>
              <a:ext cx="7846638" cy="4409338"/>
            </a:xfrm>
            <a:custGeom>
              <a:avLst/>
              <a:gdLst/>
              <a:ahLst/>
              <a:cxnLst/>
              <a:rect l="l" t="t" r="r" b="b"/>
              <a:pathLst>
                <a:path w="7846638" h="4409338">
                  <a:moveTo>
                    <a:pt x="7722178" y="4409338"/>
                  </a:moveTo>
                  <a:lnTo>
                    <a:pt x="124460" y="4409338"/>
                  </a:lnTo>
                  <a:cubicBezTo>
                    <a:pt x="55880" y="4409338"/>
                    <a:pt x="0" y="4353458"/>
                    <a:pt x="0" y="4284878"/>
                  </a:cubicBezTo>
                  <a:lnTo>
                    <a:pt x="0" y="124460"/>
                  </a:lnTo>
                  <a:cubicBezTo>
                    <a:pt x="0" y="55880"/>
                    <a:pt x="55880" y="0"/>
                    <a:pt x="124460" y="0"/>
                  </a:cubicBezTo>
                  <a:lnTo>
                    <a:pt x="7722178" y="0"/>
                  </a:lnTo>
                  <a:cubicBezTo>
                    <a:pt x="7790759" y="0"/>
                    <a:pt x="7846638" y="55880"/>
                    <a:pt x="7846638" y="124460"/>
                  </a:cubicBezTo>
                  <a:lnTo>
                    <a:pt x="7846638" y="4284878"/>
                  </a:lnTo>
                  <a:cubicBezTo>
                    <a:pt x="7846638" y="4353458"/>
                    <a:pt x="7790759" y="4409338"/>
                    <a:pt x="7722178" y="4409338"/>
                  </a:cubicBezTo>
                  <a:close/>
                </a:path>
              </a:pathLst>
            </a:custGeom>
            <a:grpFill/>
          </p:spPr>
          <p:txBody>
            <a:bodyPr/>
            <a:lstStyle/>
            <a:p>
              <a:endParaRPr lang="en-GB"/>
            </a:p>
          </p:txBody>
        </p:sp>
      </p:grpSp>
      <p:grpSp>
        <p:nvGrpSpPr>
          <p:cNvPr id="6" name="Group 6">
            <a:extLst>
              <a:ext uri="{FF2B5EF4-FFF2-40B4-BE49-F238E27FC236}">
                <a16:creationId xmlns:a16="http://schemas.microsoft.com/office/drawing/2014/main" id="{2D6AA34E-6218-3397-2E41-456E07D6EA62}"/>
              </a:ext>
            </a:extLst>
          </p:cNvPr>
          <p:cNvGrpSpPr/>
          <p:nvPr/>
        </p:nvGrpSpPr>
        <p:grpSpPr>
          <a:xfrm rot="-5400000">
            <a:off x="10790355" y="2743896"/>
            <a:ext cx="10287000" cy="4799209"/>
            <a:chOff x="0" y="0"/>
            <a:chExt cx="3130550" cy="1460500"/>
          </a:xfrm>
          <a:solidFill>
            <a:srgbClr val="3660AA"/>
          </a:solidFill>
        </p:grpSpPr>
        <p:sp>
          <p:nvSpPr>
            <p:cNvPr id="7" name="Freeform 7">
              <a:extLst>
                <a:ext uri="{FF2B5EF4-FFF2-40B4-BE49-F238E27FC236}">
                  <a16:creationId xmlns:a16="http://schemas.microsoft.com/office/drawing/2014/main" id="{2275414E-18C5-D0EC-6912-BF67D775322A}"/>
                </a:ext>
              </a:extLst>
            </p:cNvPr>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10" name="Group 10">
            <a:extLst>
              <a:ext uri="{FF2B5EF4-FFF2-40B4-BE49-F238E27FC236}">
                <a16:creationId xmlns:a16="http://schemas.microsoft.com/office/drawing/2014/main" id="{3DA9AB14-F24C-5A04-B194-0CD959A1BC1D}"/>
              </a:ext>
            </a:extLst>
          </p:cNvPr>
          <p:cNvGrpSpPr/>
          <p:nvPr/>
        </p:nvGrpSpPr>
        <p:grpSpPr>
          <a:xfrm rot="5400000">
            <a:off x="-937583" y="937583"/>
            <a:ext cx="10287000" cy="8411834"/>
            <a:chOff x="0" y="0"/>
            <a:chExt cx="3130550" cy="2559898"/>
          </a:xfrm>
          <a:solidFill>
            <a:srgbClr val="3660AA"/>
          </a:solidFill>
        </p:grpSpPr>
        <p:sp>
          <p:nvSpPr>
            <p:cNvPr id="11" name="Freeform 11">
              <a:extLst>
                <a:ext uri="{FF2B5EF4-FFF2-40B4-BE49-F238E27FC236}">
                  <a16:creationId xmlns:a16="http://schemas.microsoft.com/office/drawing/2014/main" id="{32189C1D-FDD5-C9C0-A57B-ADD55EB55AF3}"/>
                </a:ext>
              </a:extLst>
            </p:cNvPr>
            <p:cNvSpPr/>
            <p:nvPr/>
          </p:nvSpPr>
          <p:spPr>
            <a:xfrm>
              <a:off x="0" y="0"/>
              <a:ext cx="3130550" cy="2559898"/>
            </a:xfrm>
            <a:custGeom>
              <a:avLst/>
              <a:gdLst/>
              <a:ahLst/>
              <a:cxnLst/>
              <a:rect l="l" t="t" r="r" b="b"/>
              <a:pathLst>
                <a:path w="3130550" h="2559898">
                  <a:moveTo>
                    <a:pt x="0" y="1123950"/>
                  </a:moveTo>
                  <a:lnTo>
                    <a:pt x="0" y="2559898"/>
                  </a:lnTo>
                  <a:lnTo>
                    <a:pt x="3130550" y="2559898"/>
                  </a:lnTo>
                  <a:lnTo>
                    <a:pt x="3130550" y="0"/>
                  </a:lnTo>
                  <a:close/>
                </a:path>
              </a:pathLst>
            </a:custGeom>
            <a:grpFill/>
          </p:spPr>
          <p:txBody>
            <a:bodyPr/>
            <a:lstStyle/>
            <a:p>
              <a:endParaRPr lang="en-GB"/>
            </a:p>
          </p:txBody>
        </p:sp>
      </p:grpSp>
      <p:grpSp>
        <p:nvGrpSpPr>
          <p:cNvPr id="12" name="Group 12">
            <a:extLst>
              <a:ext uri="{FF2B5EF4-FFF2-40B4-BE49-F238E27FC236}">
                <a16:creationId xmlns:a16="http://schemas.microsoft.com/office/drawing/2014/main" id="{C3734350-AF34-0F01-0536-52972BDF72F2}"/>
              </a:ext>
            </a:extLst>
          </p:cNvPr>
          <p:cNvGrpSpPr/>
          <p:nvPr/>
        </p:nvGrpSpPr>
        <p:grpSpPr>
          <a:xfrm>
            <a:off x="1028700" y="2896955"/>
            <a:ext cx="11927512" cy="5848248"/>
            <a:chOff x="0" y="0"/>
            <a:chExt cx="7630634" cy="3996966"/>
          </a:xfrm>
        </p:grpSpPr>
        <p:sp>
          <p:nvSpPr>
            <p:cNvPr id="13" name="Freeform 13">
              <a:extLst>
                <a:ext uri="{FF2B5EF4-FFF2-40B4-BE49-F238E27FC236}">
                  <a16:creationId xmlns:a16="http://schemas.microsoft.com/office/drawing/2014/main" id="{E693057C-3E55-AEB3-2892-CD2FA464812F}"/>
                </a:ext>
              </a:extLst>
            </p:cNvPr>
            <p:cNvSpPr/>
            <p:nvPr/>
          </p:nvSpPr>
          <p:spPr>
            <a:xfrm>
              <a:off x="0" y="0"/>
              <a:ext cx="7630634" cy="3996966"/>
            </a:xfrm>
            <a:custGeom>
              <a:avLst/>
              <a:gdLst/>
              <a:ahLst/>
              <a:cxnLst/>
              <a:rect l="l" t="t" r="r" b="b"/>
              <a:pathLst>
                <a:path w="7630634" h="3996966">
                  <a:moveTo>
                    <a:pt x="7506174" y="3996966"/>
                  </a:moveTo>
                  <a:lnTo>
                    <a:pt x="124460" y="3996966"/>
                  </a:lnTo>
                  <a:cubicBezTo>
                    <a:pt x="55880" y="3996966"/>
                    <a:pt x="0" y="3941087"/>
                    <a:pt x="0" y="3872506"/>
                  </a:cubicBezTo>
                  <a:lnTo>
                    <a:pt x="0" y="124460"/>
                  </a:lnTo>
                  <a:cubicBezTo>
                    <a:pt x="0" y="55880"/>
                    <a:pt x="55880" y="0"/>
                    <a:pt x="124460" y="0"/>
                  </a:cubicBezTo>
                  <a:lnTo>
                    <a:pt x="7506174" y="0"/>
                  </a:lnTo>
                  <a:cubicBezTo>
                    <a:pt x="7574754" y="0"/>
                    <a:pt x="7630634" y="55880"/>
                    <a:pt x="7630634" y="124460"/>
                  </a:cubicBezTo>
                  <a:lnTo>
                    <a:pt x="7630634" y="3872507"/>
                  </a:lnTo>
                  <a:cubicBezTo>
                    <a:pt x="7630634" y="3941087"/>
                    <a:pt x="7574754" y="3996966"/>
                    <a:pt x="7506174" y="3996966"/>
                  </a:cubicBezTo>
                  <a:close/>
                </a:path>
              </a:pathLst>
            </a:custGeom>
            <a:solidFill>
              <a:srgbClr val="FFFFFF"/>
            </a:solidFill>
          </p:spPr>
          <p:txBody>
            <a:bodyPr/>
            <a:lstStyle/>
            <a:p>
              <a:endParaRPr lang="en-GB"/>
            </a:p>
          </p:txBody>
        </p:sp>
      </p:grpSp>
      <p:pic>
        <p:nvPicPr>
          <p:cNvPr id="14" name="Picture 14">
            <a:extLst>
              <a:ext uri="{FF2B5EF4-FFF2-40B4-BE49-F238E27FC236}">
                <a16:creationId xmlns:a16="http://schemas.microsoft.com/office/drawing/2014/main" id="{8950EFD6-247F-F792-7B2B-9B9A52905803}"/>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rot="-5400000">
            <a:off x="13953747" y="621291"/>
            <a:ext cx="699726" cy="814819"/>
          </a:xfrm>
          <a:prstGeom prst="rect">
            <a:avLst/>
          </a:prstGeom>
        </p:spPr>
      </p:pic>
      <p:grpSp>
        <p:nvGrpSpPr>
          <p:cNvPr id="15" name="Group 15">
            <a:extLst>
              <a:ext uri="{FF2B5EF4-FFF2-40B4-BE49-F238E27FC236}">
                <a16:creationId xmlns:a16="http://schemas.microsoft.com/office/drawing/2014/main" id="{CC50ED56-0A8A-1555-7BCF-B7138602CD98}"/>
              </a:ext>
            </a:extLst>
          </p:cNvPr>
          <p:cNvGrpSpPr/>
          <p:nvPr/>
        </p:nvGrpSpPr>
        <p:grpSpPr>
          <a:xfrm rot="5400000">
            <a:off x="3831835" y="-3080336"/>
            <a:ext cx="1480331" cy="9144002"/>
            <a:chOff x="0" y="0"/>
            <a:chExt cx="3130550" cy="18248691"/>
          </a:xfrm>
          <a:solidFill>
            <a:srgbClr val="55B8AD"/>
          </a:solidFill>
        </p:grpSpPr>
        <p:sp>
          <p:nvSpPr>
            <p:cNvPr id="16" name="Freeform 16">
              <a:extLst>
                <a:ext uri="{FF2B5EF4-FFF2-40B4-BE49-F238E27FC236}">
                  <a16:creationId xmlns:a16="http://schemas.microsoft.com/office/drawing/2014/main" id="{D2087A27-EFC6-FC05-864A-1E0CAD58E876}"/>
                </a:ext>
              </a:extLst>
            </p:cNvPr>
            <p:cNvSpPr/>
            <p:nvPr/>
          </p:nvSpPr>
          <p:spPr>
            <a:xfrm>
              <a:off x="0" y="0"/>
              <a:ext cx="3130550" cy="18248691"/>
            </a:xfrm>
            <a:custGeom>
              <a:avLst/>
              <a:gdLst/>
              <a:ahLst/>
              <a:cxnLst/>
              <a:rect l="l" t="t" r="r" b="b"/>
              <a:pathLst>
                <a:path w="3130550" h="18248691">
                  <a:moveTo>
                    <a:pt x="0" y="1123950"/>
                  </a:moveTo>
                  <a:lnTo>
                    <a:pt x="0" y="18248691"/>
                  </a:lnTo>
                  <a:lnTo>
                    <a:pt x="3130550" y="18248691"/>
                  </a:lnTo>
                  <a:lnTo>
                    <a:pt x="3130550" y="0"/>
                  </a:lnTo>
                  <a:close/>
                </a:path>
              </a:pathLst>
            </a:custGeom>
            <a:grpFill/>
          </p:spPr>
          <p:txBody>
            <a:bodyPr/>
            <a:lstStyle/>
            <a:p>
              <a:endParaRPr lang="en-GB"/>
            </a:p>
          </p:txBody>
        </p:sp>
      </p:grpSp>
      <p:grpSp>
        <p:nvGrpSpPr>
          <p:cNvPr id="17" name="Group 17">
            <a:extLst>
              <a:ext uri="{FF2B5EF4-FFF2-40B4-BE49-F238E27FC236}">
                <a16:creationId xmlns:a16="http://schemas.microsoft.com/office/drawing/2014/main" id="{1F40F3EB-B737-CFED-CD56-E5761469FA24}"/>
              </a:ext>
            </a:extLst>
          </p:cNvPr>
          <p:cNvGrpSpPr/>
          <p:nvPr/>
        </p:nvGrpSpPr>
        <p:grpSpPr>
          <a:xfrm>
            <a:off x="1295399" y="3238499"/>
            <a:ext cx="11355843" cy="5224132"/>
            <a:chOff x="0" y="0"/>
            <a:chExt cx="7208077" cy="3623869"/>
          </a:xfrm>
        </p:grpSpPr>
        <p:sp>
          <p:nvSpPr>
            <p:cNvPr id="18" name="Freeform 18">
              <a:extLst>
                <a:ext uri="{FF2B5EF4-FFF2-40B4-BE49-F238E27FC236}">
                  <a16:creationId xmlns:a16="http://schemas.microsoft.com/office/drawing/2014/main" id="{BC47DEAC-5272-FCE7-8536-9ED7F97C3A51}"/>
                </a:ext>
              </a:extLst>
            </p:cNvPr>
            <p:cNvSpPr/>
            <p:nvPr/>
          </p:nvSpPr>
          <p:spPr>
            <a:xfrm>
              <a:off x="0" y="0"/>
              <a:ext cx="7208077" cy="3623869"/>
            </a:xfrm>
            <a:custGeom>
              <a:avLst/>
              <a:gdLst/>
              <a:ahLst/>
              <a:cxnLst/>
              <a:rect l="l" t="t" r="r" b="b"/>
              <a:pathLst>
                <a:path w="7208077" h="3623869">
                  <a:moveTo>
                    <a:pt x="7083616" y="3623869"/>
                  </a:moveTo>
                  <a:lnTo>
                    <a:pt x="124460" y="3623869"/>
                  </a:lnTo>
                  <a:cubicBezTo>
                    <a:pt x="55880" y="3623869"/>
                    <a:pt x="0" y="3567988"/>
                    <a:pt x="0" y="3499408"/>
                  </a:cubicBezTo>
                  <a:lnTo>
                    <a:pt x="0" y="124460"/>
                  </a:lnTo>
                  <a:cubicBezTo>
                    <a:pt x="0" y="55880"/>
                    <a:pt x="55880" y="0"/>
                    <a:pt x="124460" y="0"/>
                  </a:cubicBezTo>
                  <a:lnTo>
                    <a:pt x="7083617" y="0"/>
                  </a:lnTo>
                  <a:cubicBezTo>
                    <a:pt x="7152197" y="0"/>
                    <a:pt x="7208077" y="55880"/>
                    <a:pt x="7208077" y="124460"/>
                  </a:cubicBezTo>
                  <a:lnTo>
                    <a:pt x="7208077" y="3499408"/>
                  </a:lnTo>
                  <a:cubicBezTo>
                    <a:pt x="7208077" y="3567989"/>
                    <a:pt x="7152197" y="3623869"/>
                    <a:pt x="7083617" y="3623869"/>
                  </a:cubicBezTo>
                  <a:close/>
                </a:path>
              </a:pathLst>
            </a:custGeom>
            <a:solidFill>
              <a:srgbClr val="F1F1F1"/>
            </a:solidFill>
          </p:spPr>
          <p:txBody>
            <a:bodyPr/>
            <a:lstStyle/>
            <a:p>
              <a:endParaRPr lang="en-GB"/>
            </a:p>
          </p:txBody>
        </p:sp>
      </p:grpSp>
      <p:sp>
        <p:nvSpPr>
          <p:cNvPr id="8" name="TextBox 7">
            <a:extLst>
              <a:ext uri="{FF2B5EF4-FFF2-40B4-BE49-F238E27FC236}">
                <a16:creationId xmlns:a16="http://schemas.microsoft.com/office/drawing/2014/main" id="{5EBC9E11-3F67-B034-C36A-70B82DE1A1B0}"/>
              </a:ext>
            </a:extLst>
          </p:cNvPr>
          <p:cNvSpPr txBox="1"/>
          <p:nvPr/>
        </p:nvSpPr>
        <p:spPr>
          <a:xfrm>
            <a:off x="870422" y="920207"/>
            <a:ext cx="8067839" cy="1107996"/>
          </a:xfrm>
          <a:prstGeom prst="rect">
            <a:avLst/>
          </a:prstGeom>
          <a:noFill/>
        </p:spPr>
        <p:txBody>
          <a:bodyPr wrap="square" rtlCol="0">
            <a:spAutoFit/>
          </a:bodyPr>
          <a:lstStyle/>
          <a:p>
            <a:r>
              <a:rPr lang="en-GB" sz="6600" dirty="0">
                <a:latin typeface="Montserrat SemiBold" panose="00000700000000000000" pitchFamily="2" charset="0"/>
              </a:rPr>
              <a:t>Puntos de debate</a:t>
            </a:r>
          </a:p>
        </p:txBody>
      </p:sp>
      <p:sp>
        <p:nvSpPr>
          <p:cNvPr id="9" name="TextBox 8">
            <a:extLst>
              <a:ext uri="{FF2B5EF4-FFF2-40B4-BE49-F238E27FC236}">
                <a16:creationId xmlns:a16="http://schemas.microsoft.com/office/drawing/2014/main" id="{E3583DEC-01A8-4DAB-0495-6B140399DD9E}"/>
              </a:ext>
            </a:extLst>
          </p:cNvPr>
          <p:cNvSpPr txBox="1"/>
          <p:nvPr/>
        </p:nvSpPr>
        <p:spPr>
          <a:xfrm>
            <a:off x="1523999" y="3343183"/>
            <a:ext cx="10940067" cy="5013167"/>
          </a:xfrm>
          <a:prstGeom prst="rect">
            <a:avLst/>
          </a:prstGeom>
          <a:noFill/>
        </p:spPr>
        <p:txBody>
          <a:bodyPr wrap="square" rtlCol="0">
            <a:spAutoFit/>
          </a:bodyPr>
          <a:lstStyle/>
          <a:p>
            <a:pPr marL="342900" indent="-342900">
              <a:lnSpc>
                <a:spcPct val="120000"/>
              </a:lnSpc>
              <a:spcAft>
                <a:spcPts val="1200"/>
              </a:spcAft>
              <a:buFontTx/>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¿Cómo cree que puede utilizarse la inteligencia artificial para mejorar la investigación en biología mitocondrial?</a:t>
            </a:r>
          </a:p>
          <a:p>
            <a:pPr marL="342900" indent="-342900">
              <a:lnSpc>
                <a:spcPct val="120000"/>
              </a:lnSpc>
              <a:spcAft>
                <a:spcPts val="1200"/>
              </a:spcAft>
              <a:buFontTx/>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¿En cuál de los temas mencionados en las diapositivas de los caminos se siente más seguro? ¿En qué podría desarrollar sus habilidades y cómo podría hacerlo?</a:t>
            </a:r>
          </a:p>
          <a:p>
            <a:pPr marL="342900" indent="-342900">
              <a:lnSpc>
                <a:spcPct val="120000"/>
              </a:lnSpc>
              <a:spcAft>
                <a:spcPts val="1200"/>
              </a:spcAft>
              <a:buFontTx/>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“Las carreras en biología mitocondrial se dividen en dos grandes campos: el académico y el biotecnológico y farmacéutico”, explica Bumsoo. ¿Qué tipo de carrera le atrae más y por qué?</a:t>
            </a:r>
            <a:endParaRPr lang="en-GB" sz="2800" kern="100" dirty="0">
              <a:latin typeface="Montserrat" panose="00000500000000000000" pitchFamily="2" charset="0"/>
              <a:ea typeface="Aptos" panose="020B0004020202020204" pitchFamily="34" charset="0"/>
              <a:cs typeface="Calibri" panose="020F0502020204030204" pitchFamily="34" charset="0"/>
            </a:endParaRPr>
          </a:p>
        </p:txBody>
      </p:sp>
      <p:sp>
        <p:nvSpPr>
          <p:cNvPr id="2" name="TextBox 13">
            <a:extLst>
              <a:ext uri="{FF2B5EF4-FFF2-40B4-BE49-F238E27FC236}">
                <a16:creationId xmlns:a16="http://schemas.microsoft.com/office/drawing/2014/main" id="{1FE8CEAB-8ED7-5A50-14B5-06908491553E}"/>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rgbClr val="FFFFFF"/>
                </a:solidFill>
                <a:latin typeface="Montserrat Semi-Bold"/>
              </a:rPr>
              <a:t>16       </a:t>
            </a:r>
            <a:r>
              <a:rPr lang="en-US" sz="1700">
                <a:solidFill>
                  <a:srgbClr val="FFFFFF"/>
                </a:solidFill>
                <a:latin typeface="Montserrat Semi-Bold Bold"/>
              </a:rPr>
              <a:t>futurumcareers.com</a:t>
            </a:r>
          </a:p>
        </p:txBody>
      </p:sp>
      <p:sp>
        <p:nvSpPr>
          <p:cNvPr id="21" name="TextBox 20">
            <a:extLst>
              <a:ext uri="{FF2B5EF4-FFF2-40B4-BE49-F238E27FC236}">
                <a16:creationId xmlns:a16="http://schemas.microsoft.com/office/drawing/2014/main" id="{E660B81E-7AAF-33CC-311E-1DABFFF3D334}"/>
              </a:ext>
            </a:extLst>
          </p:cNvPr>
          <p:cNvSpPr txBox="1"/>
          <p:nvPr/>
        </p:nvSpPr>
        <p:spPr>
          <a:xfrm>
            <a:off x="8430884" y="9992405"/>
            <a:ext cx="9165430" cy="246221"/>
          </a:xfrm>
          <a:prstGeom prst="rect">
            <a:avLst/>
          </a:prstGeom>
          <a:noFill/>
        </p:spPr>
        <p:txBody>
          <a:bodyPr wrap="square">
            <a:spAutoFit/>
          </a:bodyPr>
          <a:lstStyle/>
          <a:p>
            <a:r>
              <a:rPr lang="en-GB" sz="1000" b="0" u="none" strike="noStrike" baseline="0" dirty="0">
                <a:solidFill>
                  <a:schemeClr val="bg1"/>
                </a:solidFill>
                <a:latin typeface="Montserrat" panose="00000500000000000000" pitchFamily="2" charset="0"/>
              </a:rPr>
              <a:t>© Kateryna Kon/Shutterstock.com</a:t>
            </a:r>
            <a:endParaRPr lang="en-GB" sz="24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3490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rot="-5400000">
            <a:off x="14928380" y="1543334"/>
            <a:ext cx="5786039" cy="2699369"/>
            <a:chOff x="0" y="0"/>
            <a:chExt cx="3130550" cy="1460500"/>
          </a:xfrm>
          <a:solidFill>
            <a:srgbClr val="55B8AD"/>
          </a:solidFill>
        </p:grpSpPr>
        <p:sp>
          <p:nvSpPr>
            <p:cNvPr id="13" name="Freeform 13"/>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2" name="Group 2"/>
          <p:cNvGrpSpPr>
            <a:grpSpLocks noChangeAspect="1"/>
          </p:cNvGrpSpPr>
          <p:nvPr/>
        </p:nvGrpSpPr>
        <p:grpSpPr>
          <a:xfrm>
            <a:off x="990600" y="1755754"/>
            <a:ext cx="6076795" cy="6280192"/>
            <a:chOff x="0" y="0"/>
            <a:chExt cx="6362700" cy="6575666"/>
          </a:xfrm>
        </p:grpSpPr>
        <p:sp>
          <p:nvSpPr>
            <p:cNvPr id="3" name="Freeform 3"/>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1746485" y="1746485"/>
            <a:ext cx="10287000" cy="6794030"/>
            <a:chOff x="0" y="0"/>
            <a:chExt cx="3130550" cy="2067566"/>
          </a:xfrm>
          <a:solidFill>
            <a:srgbClr val="3660AA"/>
          </a:solidFill>
        </p:grpSpPr>
        <p:sp>
          <p:nvSpPr>
            <p:cNvPr id="5" name="Freeform 5"/>
            <p:cNvSpPr/>
            <p:nvPr/>
          </p:nvSpPr>
          <p:spPr>
            <a:xfrm>
              <a:off x="0" y="0"/>
              <a:ext cx="3130550" cy="2067566"/>
            </a:xfrm>
            <a:custGeom>
              <a:avLst/>
              <a:gdLst/>
              <a:ahLst/>
              <a:cxnLst/>
              <a:rect l="l" t="t" r="r" b="b"/>
              <a:pathLst>
                <a:path w="3130550" h="2067566">
                  <a:moveTo>
                    <a:pt x="0" y="1123950"/>
                  </a:moveTo>
                  <a:lnTo>
                    <a:pt x="0" y="2067566"/>
                  </a:lnTo>
                  <a:lnTo>
                    <a:pt x="3130550" y="2067566"/>
                  </a:lnTo>
                  <a:lnTo>
                    <a:pt x="3130550" y="0"/>
                  </a:lnTo>
                  <a:close/>
                </a:path>
              </a:pathLst>
            </a:custGeom>
            <a:grpFill/>
          </p:spPr>
          <p:txBody>
            <a:bodyPr/>
            <a:lstStyle/>
            <a:p>
              <a:endParaRPr lang="en-GB"/>
            </a:p>
          </p:txBody>
        </p:sp>
      </p:grpSp>
      <p:grpSp>
        <p:nvGrpSpPr>
          <p:cNvPr id="6" name="Group 6"/>
          <p:cNvGrpSpPr>
            <a:grpSpLocks noChangeAspect="1"/>
          </p:cNvGrpSpPr>
          <p:nvPr/>
        </p:nvGrpSpPr>
        <p:grpSpPr>
          <a:xfrm>
            <a:off x="1237781" y="2011022"/>
            <a:ext cx="5583600" cy="5769668"/>
            <a:chOff x="6350" y="6350"/>
            <a:chExt cx="6351328" cy="6562979"/>
          </a:xfrm>
          <a:blipFill dpi="0" rotWithShape="1">
            <a:blip r:embed="rId2">
              <a:extLst>
                <a:ext uri="{28A0092B-C50C-407E-A947-70E740481C1C}">
                  <a14:useLocalDpi xmlns:a14="http://schemas.microsoft.com/office/drawing/2010/main" val="0"/>
                </a:ext>
              </a:extLst>
            </a:blip>
            <a:srcRect/>
            <a:stretch>
              <a:fillRect/>
            </a:stretch>
          </a:blipFill>
        </p:grpSpPr>
        <p:sp>
          <p:nvSpPr>
            <p:cNvPr id="7" name="Freeform 7"/>
            <p:cNvSpPr/>
            <p:nvPr/>
          </p:nvSpPr>
          <p:spPr>
            <a:xfrm>
              <a:off x="6350" y="6350"/>
              <a:ext cx="6351328"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3">
                <a:extLst>
                  <a:ext uri="{28A0092B-C50C-407E-A947-70E740481C1C}">
                    <a14:useLocalDpi xmlns:a14="http://schemas.microsoft.com/office/drawing/2010/main" val="0"/>
                  </a:ext>
                </a:extLst>
              </a:blip>
              <a:srcRect/>
              <a:stretch>
                <a:fillRect l="-48356" t="-12489" r="-48356" b="-12489"/>
              </a:stretch>
            </a:blipFill>
            <a:ln w="12700">
              <a:noFill/>
            </a:ln>
          </p:spPr>
          <p:txBody>
            <a:bodyPr/>
            <a:lstStyle/>
            <a:p>
              <a:endParaRPr lang="en-GB" dirty="0"/>
            </a:p>
          </p:txBody>
        </p:sp>
      </p:grpSp>
      <p:sp>
        <p:nvSpPr>
          <p:cNvPr id="16" name="TextBox 16"/>
          <p:cNvSpPr txBox="1"/>
          <p:nvPr/>
        </p:nvSpPr>
        <p:spPr>
          <a:xfrm>
            <a:off x="7467600" y="571500"/>
            <a:ext cx="6959910" cy="969624"/>
          </a:xfrm>
          <a:prstGeom prst="rect">
            <a:avLst/>
          </a:prstGeom>
        </p:spPr>
        <p:txBody>
          <a:bodyPr wrap="square" lIns="0" tIns="0" rIns="0" bIns="0" rtlCol="0" anchor="t">
            <a:spAutoFit/>
          </a:bodyPr>
          <a:lstStyle/>
          <a:p>
            <a:pPr>
              <a:lnSpc>
                <a:spcPts val="8469"/>
              </a:lnSpc>
            </a:pPr>
            <a:r>
              <a:rPr lang="en-US" sz="4800" dirty="0" err="1">
                <a:latin typeface="Montserrat Semi-Bold" panose="020B0604020202020204" charset="0"/>
              </a:rPr>
              <a:t>Conozca</a:t>
            </a:r>
            <a:r>
              <a:rPr lang="en-US" sz="4800" dirty="0">
                <a:latin typeface="Montserrat Semi-Bold" panose="020B0604020202020204" charset="0"/>
              </a:rPr>
              <a:t> a Bumsoo</a:t>
            </a:r>
          </a:p>
        </p:txBody>
      </p:sp>
      <p:sp>
        <p:nvSpPr>
          <p:cNvPr id="17" name="TextBox 16">
            <a:extLst>
              <a:ext uri="{FF2B5EF4-FFF2-40B4-BE49-F238E27FC236}">
                <a16:creationId xmlns:a16="http://schemas.microsoft.com/office/drawing/2014/main" id="{65407EF8-C830-7DFF-FB2F-035A85C4A841}"/>
              </a:ext>
            </a:extLst>
          </p:cNvPr>
          <p:cNvSpPr txBox="1"/>
          <p:nvPr/>
        </p:nvSpPr>
        <p:spPr>
          <a:xfrm>
            <a:off x="7467600" y="2638550"/>
            <a:ext cx="9988877" cy="5490029"/>
          </a:xfrm>
          <a:prstGeom prst="rect">
            <a:avLst/>
          </a:prstGeom>
          <a:noFill/>
        </p:spPr>
        <p:txBody>
          <a:bodyPr wrap="square">
            <a:spAutoFit/>
          </a:bodyPr>
          <a:lstStyle/>
          <a:p>
            <a:pPr>
              <a:lnSpc>
                <a:spcPct val="120000"/>
              </a:lnSpc>
              <a:spcAft>
                <a:spcPts val="1200"/>
              </a:spcAft>
            </a:pPr>
            <a:r>
              <a:rPr lang="es-ES" sz="2600" b="1" kern="100" dirty="0">
                <a:latin typeface="Montserrat" panose="00000500000000000000" pitchFamily="2" charset="0"/>
                <a:ea typeface="Aptos" panose="020B0004020202020204" pitchFamily="34" charset="0"/>
                <a:cs typeface="Calibri" panose="020F0502020204030204" pitchFamily="34" charset="0"/>
              </a:rPr>
              <a:t>Durante mi servicio militar obligatorio en Corea del Sur, </a:t>
            </a:r>
            <a:r>
              <a:rPr lang="es-ES" sz="2600" kern="100" dirty="0">
                <a:latin typeface="Montserrat" panose="00000500000000000000" pitchFamily="2" charset="0"/>
                <a:ea typeface="Aptos" panose="020B0004020202020204" pitchFamily="34" charset="0"/>
                <a:cs typeface="Calibri" panose="020F0502020204030204" pitchFamily="34" charset="0"/>
              </a:rPr>
              <a:t>tuve que saltar en paracaídas. En aquel momento, fue una experiencia aterradora, pero ahora se ha convertido en un recuerdo interesante. A veces no vemos los beneficios de nuestras acciones hasta más tarde.</a:t>
            </a:r>
          </a:p>
          <a:p>
            <a:pPr>
              <a:lnSpc>
                <a:spcPct val="120000"/>
              </a:lnSpc>
              <a:spcAft>
                <a:spcPts val="1200"/>
              </a:spcAft>
            </a:pPr>
            <a:r>
              <a:rPr lang="es-ES" sz="2600" b="1" kern="100" dirty="0">
                <a:latin typeface="Montserrat" panose="00000500000000000000" pitchFamily="2" charset="0"/>
                <a:ea typeface="Aptos" panose="020B0004020202020204" pitchFamily="34" charset="0"/>
                <a:cs typeface="Calibri" panose="020F0502020204030204" pitchFamily="34" charset="0"/>
              </a:rPr>
              <a:t>Trabajé en el sector privado antes de mi carrera académica</a:t>
            </a:r>
            <a:r>
              <a:rPr lang="es-ES" sz="2600" kern="100" dirty="0">
                <a:latin typeface="Montserrat" panose="00000500000000000000" pitchFamily="2" charset="0"/>
                <a:ea typeface="Aptos" panose="020B0004020202020204" pitchFamily="34" charset="0"/>
                <a:cs typeface="Calibri" panose="020F0502020204030204" pitchFamily="34" charset="0"/>
              </a:rPr>
              <a:t>, y esos tres años fueron cruciales para convencerme de seguir en el mundo académico. No hace falta que tenga toda la carrera planeada; a veces, la única forma de saber en verdad lo que nos gusta es a través de la experiencia.</a:t>
            </a:r>
            <a:endParaRPr lang="en-GB" sz="2600" kern="100" dirty="0">
              <a:latin typeface="Montserrat" panose="00000500000000000000" pitchFamily="2" charset="0"/>
              <a:ea typeface="Aptos" panose="020B0004020202020204" pitchFamily="34" charset="0"/>
              <a:cs typeface="Calibri" panose="020F0502020204030204" pitchFamily="34" charset="0"/>
            </a:endParaRPr>
          </a:p>
        </p:txBody>
      </p:sp>
      <p:sp>
        <p:nvSpPr>
          <p:cNvPr id="8" name="TextBox 13">
            <a:extLst>
              <a:ext uri="{FF2B5EF4-FFF2-40B4-BE49-F238E27FC236}">
                <a16:creationId xmlns:a16="http://schemas.microsoft.com/office/drawing/2014/main" id="{E88F03DF-9918-8CED-44F2-D3692261023E}"/>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rgbClr val="FFFFFF"/>
                </a:solidFill>
                <a:latin typeface="Montserrat Semi-Bold"/>
              </a:rPr>
              <a:t>13       </a:t>
            </a:r>
            <a:r>
              <a:rPr lang="en-US" sz="1700" dirty="0">
                <a:solidFill>
                  <a:srgbClr val="FFFFFF"/>
                </a:solidFill>
                <a:latin typeface="Montserrat Semi-Bold Bold"/>
              </a:rPr>
              <a:t>futurumcareers.com</a:t>
            </a:r>
          </a:p>
        </p:txBody>
      </p:sp>
      <p:sp>
        <p:nvSpPr>
          <p:cNvPr id="9" name="TextBox 8">
            <a:extLst>
              <a:ext uri="{FF2B5EF4-FFF2-40B4-BE49-F238E27FC236}">
                <a16:creationId xmlns:a16="http://schemas.microsoft.com/office/drawing/2014/main" id="{AB874A12-F120-51BF-145A-98FA8FE0167B}"/>
              </a:ext>
            </a:extLst>
          </p:cNvPr>
          <p:cNvSpPr txBox="1"/>
          <p:nvPr/>
        </p:nvSpPr>
        <p:spPr>
          <a:xfrm>
            <a:off x="1600200" y="1541124"/>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
        <p:nvSpPr>
          <p:cNvPr id="11" name="TextBox 10">
            <a:extLst>
              <a:ext uri="{FF2B5EF4-FFF2-40B4-BE49-F238E27FC236}">
                <a16:creationId xmlns:a16="http://schemas.microsoft.com/office/drawing/2014/main" id="{9B6F3C07-1E6D-1EFB-E674-C824A831C73C}"/>
              </a:ext>
            </a:extLst>
          </p:cNvPr>
          <p:cNvSpPr txBox="1"/>
          <p:nvPr/>
        </p:nvSpPr>
        <p:spPr>
          <a:xfrm>
            <a:off x="2819400" y="7826745"/>
            <a:ext cx="3740619" cy="1015663"/>
          </a:xfrm>
          <a:prstGeom prst="rect">
            <a:avLst/>
          </a:prstGeom>
          <a:noFill/>
        </p:spPr>
        <p:txBody>
          <a:bodyPr wrap="square">
            <a:spAutoFit/>
          </a:bodyPr>
          <a:lstStyle/>
          <a:p>
            <a:r>
              <a:rPr lang="es-ES" sz="2000" b="0" u="none" strike="noStrike" baseline="0" dirty="0">
                <a:solidFill>
                  <a:schemeClr val="bg1"/>
                </a:solidFill>
                <a:latin typeface="Montserrat" panose="00000500000000000000" pitchFamily="2" charset="0"/>
              </a:rPr>
              <a:t>Bumsoo con un cartel explicativo de su investigación</a:t>
            </a:r>
            <a:endParaRPr lang="en-GB" sz="20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540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anim calcmode="lin" valueType="num">
                                      <p:cBhvr>
                                        <p:cTn id="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animEffect transition="in" filter="fade">
                                      <p:cBhvr>
                                        <p:cTn id="14" dur="1000"/>
                                        <p:tgtEl>
                                          <p:spTgt spid="17">
                                            <p:txEl>
                                              <p:pRg st="1" end="1"/>
                                            </p:txEl>
                                          </p:spTgt>
                                        </p:tgtEl>
                                      </p:cBhvr>
                                    </p:animEffect>
                                    <p:anim calcmode="lin" valueType="num">
                                      <p:cBhvr>
                                        <p:cTn id="15"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1353800" y="1732396"/>
            <a:ext cx="6601256" cy="6822207"/>
            <a:chOff x="0" y="0"/>
            <a:chExt cx="6362700" cy="6575666"/>
          </a:xfrm>
        </p:grpSpPr>
        <p:sp>
          <p:nvSpPr>
            <p:cNvPr id="3" name="Freeform 3"/>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4" name="Group 4"/>
          <p:cNvGrpSpPr/>
          <p:nvPr/>
        </p:nvGrpSpPr>
        <p:grpSpPr>
          <a:xfrm rot="-5400000">
            <a:off x="9607391" y="1606391"/>
            <a:ext cx="10287000" cy="7074218"/>
            <a:chOff x="0" y="0"/>
            <a:chExt cx="3130550" cy="2152833"/>
          </a:xfrm>
          <a:solidFill>
            <a:srgbClr val="3660AA"/>
          </a:solidFill>
        </p:grpSpPr>
        <p:sp>
          <p:nvSpPr>
            <p:cNvPr id="5" name="Freeform 5"/>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grpSp>
        <p:nvGrpSpPr>
          <p:cNvPr id="11" name="Group 6">
            <a:extLst>
              <a:ext uri="{FF2B5EF4-FFF2-40B4-BE49-F238E27FC236}">
                <a16:creationId xmlns:a16="http://schemas.microsoft.com/office/drawing/2014/main" id="{B92E5AB3-B341-0DE2-D059-F72EC57562CE}"/>
              </a:ext>
            </a:extLst>
          </p:cNvPr>
          <p:cNvGrpSpPr>
            <a:grpSpLocks noChangeAspect="1"/>
          </p:cNvGrpSpPr>
          <p:nvPr/>
        </p:nvGrpSpPr>
        <p:grpSpPr>
          <a:xfrm>
            <a:off x="11676232" y="2065415"/>
            <a:ext cx="5956403" cy="6156170"/>
            <a:chOff x="6345" y="6345"/>
            <a:chExt cx="6350011" cy="6562979"/>
          </a:xfrm>
          <a:blipFill dpi="0" rotWithShape="1">
            <a:blip r:embed="rId3">
              <a:extLst>
                <a:ext uri="{28A0092B-C50C-407E-A947-70E740481C1C}">
                  <a14:useLocalDpi xmlns:a14="http://schemas.microsoft.com/office/drawing/2010/main" val="0"/>
                </a:ext>
              </a:extLst>
            </a:blip>
            <a:srcRect/>
            <a:stretch>
              <a:fillRect/>
            </a:stretch>
          </a:blipFill>
        </p:grpSpPr>
        <p:sp>
          <p:nvSpPr>
            <p:cNvPr id="12" name="Freeform 7">
              <a:extLst>
                <a:ext uri="{FF2B5EF4-FFF2-40B4-BE49-F238E27FC236}">
                  <a16:creationId xmlns:a16="http://schemas.microsoft.com/office/drawing/2014/main" id="{7F8CACF2-6356-F788-0F17-BC96EB92F8B3}"/>
                </a:ext>
              </a:extLst>
            </p:cNvPr>
            <p:cNvSpPr/>
            <p:nvPr/>
          </p:nvSpPr>
          <p:spPr>
            <a:xfrm>
              <a:off x="6345" y="6345"/>
              <a:ext cx="6350011"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3">
                <a:extLst>
                  <a:ext uri="{28A0092B-C50C-407E-A947-70E740481C1C}">
                    <a14:useLocalDpi xmlns:a14="http://schemas.microsoft.com/office/drawing/2010/main" val="0"/>
                  </a:ext>
                </a:extLst>
              </a:blip>
              <a:srcRect/>
              <a:stretch>
                <a:fillRect l="-42321" t="-8771" r="-42321" b="-8771"/>
              </a:stretch>
            </a:blipFill>
            <a:ln w="12700">
              <a:noFill/>
            </a:ln>
          </p:spPr>
          <p:txBody>
            <a:bodyPr/>
            <a:lstStyle/>
            <a:p>
              <a:endParaRPr lang="en-GB" dirty="0"/>
            </a:p>
          </p:txBody>
        </p:sp>
      </p:grpSp>
      <p:sp>
        <p:nvSpPr>
          <p:cNvPr id="7" name="TextBox 6">
            <a:extLst>
              <a:ext uri="{FF2B5EF4-FFF2-40B4-BE49-F238E27FC236}">
                <a16:creationId xmlns:a16="http://schemas.microsoft.com/office/drawing/2014/main" id="{E76B305D-3315-EAC3-C5FB-02D789EE1411}"/>
              </a:ext>
            </a:extLst>
          </p:cNvPr>
          <p:cNvSpPr txBox="1"/>
          <p:nvPr/>
        </p:nvSpPr>
        <p:spPr>
          <a:xfrm>
            <a:off x="655365" y="1738984"/>
            <a:ext cx="10332165" cy="7736798"/>
          </a:xfrm>
          <a:prstGeom prst="rect">
            <a:avLst/>
          </a:prstGeom>
          <a:noFill/>
        </p:spPr>
        <p:txBody>
          <a:bodyPr wrap="square">
            <a:spAutoFit/>
          </a:bodyPr>
          <a:lstStyle/>
          <a:p>
            <a:pPr>
              <a:lnSpc>
                <a:spcPct val="120000"/>
              </a:lnSpc>
            </a:pPr>
            <a:r>
              <a:rPr lang="es-ES" sz="2600" b="1" kern="100" dirty="0">
                <a:latin typeface="Montserrat" panose="00000500000000000000" pitchFamily="2" charset="0"/>
                <a:ea typeface="Aptos" panose="020B0004020202020204" pitchFamily="34" charset="0"/>
                <a:cs typeface="Calibri" panose="020F0502020204030204" pitchFamily="34" charset="0"/>
              </a:rPr>
              <a:t>Me gusta que la ciencia, en el mejor de los casos, es transparente y se basa en el mérito. </a:t>
            </a:r>
            <a:r>
              <a:rPr lang="es-ES" sz="2600" kern="100" dirty="0">
                <a:latin typeface="Montserrat" panose="00000500000000000000" pitchFamily="2" charset="0"/>
                <a:ea typeface="Aptos" panose="020B0004020202020204" pitchFamily="34" charset="0"/>
                <a:cs typeface="Calibri" panose="020F0502020204030204" pitchFamily="34" charset="0"/>
              </a:rPr>
              <a:t>En investigación, los datos que generamos se convierten en el propio crédito científico, sin importar el cargo ni la antigüedad. Este sistema de reconocimiento abierto crea un sentido de justicia y responsabilidad que aprecio mucho.</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b="1" kern="100" dirty="0">
                <a:latin typeface="Montserrat" panose="00000500000000000000" pitchFamily="2" charset="0"/>
                <a:ea typeface="Aptos" panose="020B0004020202020204" pitchFamily="34" charset="0"/>
                <a:cs typeface="Calibri" panose="020F0502020204030204" pitchFamily="34" charset="0"/>
              </a:rPr>
              <a:t>Disfruto de la naturaleza colaborativa y global de la ciencia: </a:t>
            </a:r>
            <a:r>
              <a:rPr lang="es-ES" sz="2600" kern="100" dirty="0">
                <a:latin typeface="Montserrat" panose="00000500000000000000" pitchFamily="2" charset="0"/>
                <a:ea typeface="Aptos" panose="020B0004020202020204" pitchFamily="34" charset="0"/>
                <a:cs typeface="Calibri" panose="020F0502020204030204" pitchFamily="34" charset="0"/>
              </a:rPr>
              <a:t>viajar a congresos, compartir descubrimientos y aprender de otras personas de todo el mundo son privilegios que hacen que esta carrera sea muy gratificante.</a:t>
            </a:r>
          </a:p>
          <a:p>
            <a:pPr>
              <a:lnSpc>
                <a:spcPct val="120000"/>
              </a:lnSpc>
            </a:pPr>
            <a:endParaRPr lang="en-GB" sz="2600" kern="100" dirty="0">
              <a:latin typeface="Montserrat" panose="00000500000000000000" pitchFamily="2" charset="0"/>
              <a:ea typeface="Aptos" panose="020B0004020202020204" pitchFamily="34" charset="0"/>
              <a:cs typeface="Calibri" panose="020F0502020204030204" pitchFamily="34" charset="0"/>
            </a:endParaRPr>
          </a:p>
          <a:p>
            <a:pPr>
              <a:lnSpc>
                <a:spcPct val="120000"/>
              </a:lnSpc>
            </a:pPr>
            <a:r>
              <a:rPr lang="es-ES" sz="2600" b="1" kern="100" dirty="0">
                <a:latin typeface="Montserrat" panose="00000500000000000000" pitchFamily="2" charset="0"/>
                <a:ea typeface="Aptos" panose="020B0004020202020204" pitchFamily="34" charset="0"/>
                <a:cs typeface="Calibri" panose="020F0502020204030204" pitchFamily="34" charset="0"/>
              </a:rPr>
              <a:t>Sigo haciendo mucho ejercicio, sobre todo correr, </a:t>
            </a:r>
            <a:r>
              <a:rPr lang="es-ES" sz="2600" kern="100" dirty="0">
                <a:latin typeface="Montserrat" panose="00000500000000000000" pitchFamily="2" charset="0"/>
                <a:ea typeface="Aptos" panose="020B0004020202020204" pitchFamily="34" charset="0"/>
                <a:cs typeface="Calibri" panose="020F0502020204030204" pitchFamily="34" charset="0"/>
              </a:rPr>
              <a:t>que me ayuda a despejar la mente. También me gusta jugar al tenis con mi hijo y al ajedrez con mi hija. Y cuando podemos, vamos todos a la montaña a hacer senderismo en familia.</a:t>
            </a:r>
            <a:endParaRPr lang="en-GB" sz="2600" kern="100" dirty="0">
              <a:latin typeface="Montserrat" panose="00000500000000000000" pitchFamily="2" charset="0"/>
              <a:ea typeface="Aptos" panose="020B0004020202020204" pitchFamily="34" charset="0"/>
              <a:cs typeface="Calibri" panose="020F0502020204030204" pitchFamily="34" charset="0"/>
            </a:endParaRPr>
          </a:p>
        </p:txBody>
      </p:sp>
      <p:sp>
        <p:nvSpPr>
          <p:cNvPr id="6" name="TextBox 13">
            <a:extLst>
              <a:ext uri="{FF2B5EF4-FFF2-40B4-BE49-F238E27FC236}">
                <a16:creationId xmlns:a16="http://schemas.microsoft.com/office/drawing/2014/main" id="{3806EA2D-F079-1293-DF83-096EA39942F4}"/>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chemeClr val="tx1">
                    <a:lumMod val="50000"/>
                    <a:lumOff val="50000"/>
                  </a:schemeClr>
                </a:solidFill>
                <a:latin typeface="Montserrat Semi-Bold"/>
              </a:rPr>
              <a:t>14       </a:t>
            </a:r>
            <a:r>
              <a:rPr lang="en-US" sz="1700">
                <a:solidFill>
                  <a:schemeClr val="tx1">
                    <a:lumMod val="50000"/>
                    <a:lumOff val="50000"/>
                  </a:schemeClr>
                </a:solidFill>
                <a:latin typeface="Montserrat Semi-Bold Bold"/>
              </a:rPr>
              <a:t>futurumcareers.com</a:t>
            </a:r>
          </a:p>
        </p:txBody>
      </p:sp>
      <p:sp>
        <p:nvSpPr>
          <p:cNvPr id="8" name="TextBox 16">
            <a:extLst>
              <a:ext uri="{FF2B5EF4-FFF2-40B4-BE49-F238E27FC236}">
                <a16:creationId xmlns:a16="http://schemas.microsoft.com/office/drawing/2014/main" id="{D7F1C2D6-C14F-55EF-3D5B-204B5D9DA75F}"/>
              </a:ext>
            </a:extLst>
          </p:cNvPr>
          <p:cNvSpPr txBox="1"/>
          <p:nvPr/>
        </p:nvSpPr>
        <p:spPr>
          <a:xfrm>
            <a:off x="660791" y="458123"/>
            <a:ext cx="6959910" cy="969624"/>
          </a:xfrm>
          <a:prstGeom prst="rect">
            <a:avLst/>
          </a:prstGeom>
        </p:spPr>
        <p:txBody>
          <a:bodyPr wrap="square" lIns="0" tIns="0" rIns="0" bIns="0" rtlCol="0" anchor="t">
            <a:spAutoFit/>
          </a:bodyPr>
          <a:lstStyle/>
          <a:p>
            <a:pPr>
              <a:lnSpc>
                <a:spcPts val="8469"/>
              </a:lnSpc>
            </a:pPr>
            <a:r>
              <a:rPr lang="en-US" sz="4800" dirty="0" err="1">
                <a:latin typeface="Montserrat Semi-Bold" panose="020B0604020202020204" charset="0"/>
              </a:rPr>
              <a:t>Conozca</a:t>
            </a:r>
            <a:r>
              <a:rPr lang="en-US" sz="4800" dirty="0">
                <a:latin typeface="Montserrat Semi-Bold" panose="020B0604020202020204" charset="0"/>
              </a:rPr>
              <a:t> a Bumsoo</a:t>
            </a:r>
          </a:p>
        </p:txBody>
      </p:sp>
      <p:sp>
        <p:nvSpPr>
          <p:cNvPr id="9" name="TextBox 8">
            <a:extLst>
              <a:ext uri="{FF2B5EF4-FFF2-40B4-BE49-F238E27FC236}">
                <a16:creationId xmlns:a16="http://schemas.microsoft.com/office/drawing/2014/main" id="{55752155-B29E-D115-1B2E-35577E085787}"/>
              </a:ext>
            </a:extLst>
          </p:cNvPr>
          <p:cNvSpPr txBox="1"/>
          <p:nvPr/>
        </p:nvSpPr>
        <p:spPr>
          <a:xfrm>
            <a:off x="12115800" y="1611881"/>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
        <p:nvSpPr>
          <p:cNvPr id="13" name="TextBox 12">
            <a:extLst>
              <a:ext uri="{FF2B5EF4-FFF2-40B4-BE49-F238E27FC236}">
                <a16:creationId xmlns:a16="http://schemas.microsoft.com/office/drawing/2014/main" id="{2F81CC36-E828-83CB-5A8A-ADD17A26F33B}"/>
              </a:ext>
            </a:extLst>
          </p:cNvPr>
          <p:cNvSpPr txBox="1"/>
          <p:nvPr/>
        </p:nvSpPr>
        <p:spPr>
          <a:xfrm>
            <a:off x="14401800" y="8275009"/>
            <a:ext cx="2819400" cy="707886"/>
          </a:xfrm>
          <a:prstGeom prst="rect">
            <a:avLst/>
          </a:prstGeom>
          <a:noFill/>
        </p:spPr>
        <p:txBody>
          <a:bodyPr wrap="square">
            <a:spAutoFit/>
          </a:bodyPr>
          <a:lstStyle/>
          <a:p>
            <a:r>
              <a:rPr lang="es-ES" sz="2000" b="0" u="none" strike="noStrike" baseline="0" dirty="0">
                <a:solidFill>
                  <a:schemeClr val="bg1"/>
                </a:solidFill>
                <a:latin typeface="Montserrat" panose="00000500000000000000" pitchFamily="2" charset="0"/>
              </a:rPr>
              <a:t>Bumsoo trabajando en su oficina </a:t>
            </a:r>
            <a:endParaRPr lang="en-GB" sz="20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20485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rot="-5400000">
            <a:off x="14687265" y="1543334"/>
            <a:ext cx="5786039" cy="2699369"/>
            <a:chOff x="0" y="0"/>
            <a:chExt cx="3130550" cy="1460500"/>
          </a:xfrm>
          <a:solidFill>
            <a:srgbClr val="55B8AD"/>
          </a:solidFill>
        </p:grpSpPr>
        <p:sp>
          <p:nvSpPr>
            <p:cNvPr id="13" name="Freeform 13"/>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4" name="Group 4"/>
          <p:cNvGrpSpPr/>
          <p:nvPr/>
        </p:nvGrpSpPr>
        <p:grpSpPr>
          <a:xfrm rot="5400000">
            <a:off x="-1746485" y="1746485"/>
            <a:ext cx="10287000" cy="6794030"/>
            <a:chOff x="0" y="0"/>
            <a:chExt cx="3130550" cy="2067566"/>
          </a:xfrm>
          <a:solidFill>
            <a:srgbClr val="3660AA"/>
          </a:solidFill>
        </p:grpSpPr>
        <p:sp>
          <p:nvSpPr>
            <p:cNvPr id="5" name="Freeform 5"/>
            <p:cNvSpPr/>
            <p:nvPr/>
          </p:nvSpPr>
          <p:spPr>
            <a:xfrm>
              <a:off x="0" y="0"/>
              <a:ext cx="3130550" cy="2067566"/>
            </a:xfrm>
            <a:custGeom>
              <a:avLst/>
              <a:gdLst/>
              <a:ahLst/>
              <a:cxnLst/>
              <a:rect l="l" t="t" r="r" b="b"/>
              <a:pathLst>
                <a:path w="3130550" h="2067566">
                  <a:moveTo>
                    <a:pt x="0" y="1123950"/>
                  </a:moveTo>
                  <a:lnTo>
                    <a:pt x="0" y="2067566"/>
                  </a:lnTo>
                  <a:lnTo>
                    <a:pt x="3130550" y="2067566"/>
                  </a:lnTo>
                  <a:lnTo>
                    <a:pt x="3130550" y="0"/>
                  </a:lnTo>
                  <a:close/>
                </a:path>
              </a:pathLst>
            </a:custGeom>
            <a:grpFill/>
          </p:spPr>
          <p:txBody>
            <a:bodyPr/>
            <a:lstStyle/>
            <a:p>
              <a:endParaRPr lang="en-GB"/>
            </a:p>
          </p:txBody>
        </p:sp>
      </p:grpSp>
      <p:sp>
        <p:nvSpPr>
          <p:cNvPr id="16" name="TextBox 16"/>
          <p:cNvSpPr txBox="1"/>
          <p:nvPr/>
        </p:nvSpPr>
        <p:spPr>
          <a:xfrm>
            <a:off x="7667523" y="1324935"/>
            <a:ext cx="9018002" cy="969624"/>
          </a:xfrm>
          <a:prstGeom prst="rect">
            <a:avLst/>
          </a:prstGeom>
        </p:spPr>
        <p:txBody>
          <a:bodyPr wrap="square" lIns="0" tIns="0" rIns="0" bIns="0" rtlCol="0" anchor="t">
            <a:spAutoFit/>
          </a:bodyPr>
          <a:lstStyle/>
          <a:p>
            <a:pPr>
              <a:lnSpc>
                <a:spcPts val="8469"/>
              </a:lnSpc>
            </a:pPr>
            <a:r>
              <a:rPr lang="es-ES" sz="4800" dirty="0">
                <a:latin typeface="Montserrat Semi-Bold"/>
              </a:rPr>
              <a:t>El mejor consejo de Bumsoo</a:t>
            </a:r>
            <a:endParaRPr lang="en-US" sz="4800" dirty="0">
              <a:latin typeface="Montserrat Semi-Bold"/>
            </a:endParaRPr>
          </a:p>
        </p:txBody>
      </p:sp>
      <p:sp>
        <p:nvSpPr>
          <p:cNvPr id="17" name="TextBox 16">
            <a:extLst>
              <a:ext uri="{FF2B5EF4-FFF2-40B4-BE49-F238E27FC236}">
                <a16:creationId xmlns:a16="http://schemas.microsoft.com/office/drawing/2014/main" id="{65407EF8-C830-7DFF-FB2F-035A85C4A841}"/>
              </a:ext>
            </a:extLst>
          </p:cNvPr>
          <p:cNvSpPr txBox="1"/>
          <p:nvPr/>
        </p:nvSpPr>
        <p:spPr>
          <a:xfrm>
            <a:off x="7667522" y="2893018"/>
            <a:ext cx="9246041" cy="3364191"/>
          </a:xfrm>
          <a:prstGeom prst="rect">
            <a:avLst/>
          </a:prstGeom>
          <a:noFill/>
        </p:spPr>
        <p:txBody>
          <a:bodyPr wrap="square">
            <a:spAutoFit/>
          </a:bodyPr>
          <a:lstStyle/>
          <a:p>
            <a:pPr>
              <a:lnSpc>
                <a:spcPct val="120000"/>
              </a:lnSpc>
            </a:pPr>
            <a:r>
              <a:rPr lang="es-ES" sz="3600" b="1" i="1" kern="100" dirty="0">
                <a:latin typeface="Montserrat" panose="00000500000000000000" pitchFamily="2" charset="0"/>
                <a:ea typeface="Aptos" panose="020B0004020202020204" pitchFamily="34" charset="0"/>
                <a:cs typeface="Calibri" panose="020F0502020204030204" pitchFamily="34" charset="0"/>
              </a:rPr>
              <a:t>Sumérjase en lo que más le emocione en este momento. </a:t>
            </a:r>
            <a:r>
              <a:rPr lang="es-ES" sz="3600" i="1" kern="100" dirty="0">
                <a:latin typeface="Montserrat" panose="00000500000000000000" pitchFamily="2" charset="0"/>
                <a:ea typeface="Aptos" panose="020B0004020202020204" pitchFamily="34" charset="0"/>
                <a:cs typeface="Calibri" panose="020F0502020204030204" pitchFamily="34" charset="0"/>
              </a:rPr>
              <a:t>Las experiencias que adquiera al hacerlo ayudarán a que encuentre el siguiente paso de su carrera.</a:t>
            </a:r>
            <a:endParaRPr lang="en-GB" sz="3600" i="1" kern="100" dirty="0">
              <a:effectLst/>
              <a:latin typeface="Montserrat" panose="00000500000000000000" pitchFamily="2" charset="0"/>
              <a:ea typeface="Aptos" panose="020B0004020202020204" pitchFamily="34" charset="0"/>
              <a:cs typeface="Times New Roman" panose="02020603050405020304" pitchFamily="18" charset="0"/>
            </a:endParaRPr>
          </a:p>
        </p:txBody>
      </p:sp>
      <p:sp>
        <p:nvSpPr>
          <p:cNvPr id="8" name="TextBox 13">
            <a:extLst>
              <a:ext uri="{FF2B5EF4-FFF2-40B4-BE49-F238E27FC236}">
                <a16:creationId xmlns:a16="http://schemas.microsoft.com/office/drawing/2014/main" id="{E0D0747B-0CF2-CE98-86E7-C867F131B106}"/>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rgbClr val="FFFFFF"/>
                </a:solidFill>
                <a:latin typeface="Montserrat Semi-Bold"/>
              </a:rPr>
              <a:t>15       </a:t>
            </a:r>
            <a:r>
              <a:rPr lang="en-US" sz="1700">
                <a:solidFill>
                  <a:srgbClr val="FFFFFF"/>
                </a:solidFill>
                <a:latin typeface="Montserrat Semi-Bold Bold"/>
              </a:rPr>
              <a:t>futurumcareers.com</a:t>
            </a:r>
          </a:p>
        </p:txBody>
      </p:sp>
      <p:grpSp>
        <p:nvGrpSpPr>
          <p:cNvPr id="10" name="Group 2">
            <a:extLst>
              <a:ext uri="{FF2B5EF4-FFF2-40B4-BE49-F238E27FC236}">
                <a16:creationId xmlns:a16="http://schemas.microsoft.com/office/drawing/2014/main" id="{D420FD49-77AE-A5A5-58AD-B96BE43DA6ED}"/>
              </a:ext>
            </a:extLst>
          </p:cNvPr>
          <p:cNvGrpSpPr>
            <a:grpSpLocks noChangeAspect="1"/>
          </p:cNvGrpSpPr>
          <p:nvPr/>
        </p:nvGrpSpPr>
        <p:grpSpPr>
          <a:xfrm>
            <a:off x="1072284" y="1841957"/>
            <a:ext cx="6182830" cy="6197143"/>
            <a:chOff x="0" y="0"/>
            <a:chExt cx="6362700" cy="6575666"/>
          </a:xfrm>
        </p:grpSpPr>
        <p:sp>
          <p:nvSpPr>
            <p:cNvPr id="11" name="Freeform 3">
              <a:extLst>
                <a:ext uri="{FF2B5EF4-FFF2-40B4-BE49-F238E27FC236}">
                  <a16:creationId xmlns:a16="http://schemas.microsoft.com/office/drawing/2014/main" id="{73FCD4CC-D461-CE61-231F-8E74FE662FF0}"/>
                </a:ext>
              </a:extLst>
            </p:cNvPr>
            <p:cNvSpPr/>
            <p:nvPr/>
          </p:nvSpPr>
          <p:spPr>
            <a:xfrm>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solidFill>
              <a:srgbClr val="55B8AD"/>
            </a:solidFill>
            <a:ln w="12700">
              <a:noFill/>
            </a:ln>
          </p:spPr>
          <p:txBody>
            <a:bodyPr/>
            <a:lstStyle/>
            <a:p>
              <a:endParaRPr lang="en-GB"/>
            </a:p>
          </p:txBody>
        </p:sp>
      </p:grpSp>
      <p:grpSp>
        <p:nvGrpSpPr>
          <p:cNvPr id="14" name="Group 6">
            <a:extLst>
              <a:ext uri="{FF2B5EF4-FFF2-40B4-BE49-F238E27FC236}">
                <a16:creationId xmlns:a16="http://schemas.microsoft.com/office/drawing/2014/main" id="{DA845F00-E247-9AB0-05C3-E0A61FB00EED}"/>
              </a:ext>
            </a:extLst>
          </p:cNvPr>
          <p:cNvGrpSpPr>
            <a:grpSpLocks noChangeAspect="1"/>
          </p:cNvGrpSpPr>
          <p:nvPr/>
        </p:nvGrpSpPr>
        <p:grpSpPr>
          <a:xfrm flipH="1">
            <a:off x="1374436" y="2145909"/>
            <a:ext cx="5679852" cy="5693370"/>
            <a:chOff x="6350" y="6350"/>
            <a:chExt cx="6350012" cy="6562979"/>
          </a:xfrm>
          <a:blipFill dpi="0" rotWithShape="1">
            <a:blip r:embed="rId3">
              <a:extLst>
                <a:ext uri="{28A0092B-C50C-407E-A947-70E740481C1C}">
                  <a14:useLocalDpi xmlns:a14="http://schemas.microsoft.com/office/drawing/2010/main" val="0"/>
                </a:ext>
              </a:extLst>
            </a:blip>
            <a:srcRect/>
            <a:stretch>
              <a:fillRect/>
            </a:stretch>
          </a:blipFill>
        </p:grpSpPr>
        <p:sp>
          <p:nvSpPr>
            <p:cNvPr id="15" name="Freeform 7">
              <a:extLst>
                <a:ext uri="{FF2B5EF4-FFF2-40B4-BE49-F238E27FC236}">
                  <a16:creationId xmlns:a16="http://schemas.microsoft.com/office/drawing/2014/main" id="{3328E885-E3AB-4096-E565-FEC3B14725E2}"/>
                </a:ext>
              </a:extLst>
            </p:cNvPr>
            <p:cNvSpPr/>
            <p:nvPr/>
          </p:nvSpPr>
          <p:spPr>
            <a:xfrm flipH="1">
              <a:off x="6350" y="6350"/>
              <a:ext cx="6350012" cy="6562979"/>
            </a:xfrm>
            <a:custGeom>
              <a:avLst/>
              <a:gdLst/>
              <a:ahLst/>
              <a:cxnLst/>
              <a:rect l="l" t="t" r="r" b="b"/>
              <a:pathLst>
                <a:path w="6350012"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2" y="484594"/>
                    <a:pt x="6350012" y="1082383"/>
                  </a:cubicBezTo>
                  <a:lnTo>
                    <a:pt x="6350012" y="5480583"/>
                  </a:lnTo>
                  <a:close/>
                </a:path>
              </a:pathLst>
            </a:custGeom>
            <a:blipFill dpi="0" rotWithShape="1">
              <a:blip r:embed="rId4">
                <a:extLst>
                  <a:ext uri="{28A0092B-C50C-407E-A947-70E740481C1C}">
                    <a14:useLocalDpi xmlns:a14="http://schemas.microsoft.com/office/drawing/2010/main" val="0"/>
                  </a:ext>
                </a:extLst>
              </a:blip>
              <a:srcRect/>
              <a:stretch>
                <a:fillRect l="-66558" t="-23190" r="-66558" b="-34790"/>
              </a:stretch>
            </a:blipFill>
            <a:ln w="12700">
              <a:noFill/>
            </a:ln>
          </p:spPr>
          <p:txBody>
            <a:bodyPr/>
            <a:lstStyle/>
            <a:p>
              <a:endParaRPr lang="en-GB"/>
            </a:p>
          </p:txBody>
        </p:sp>
      </p:grpSp>
      <p:sp>
        <p:nvSpPr>
          <p:cNvPr id="6" name="TextBox 5">
            <a:extLst>
              <a:ext uri="{FF2B5EF4-FFF2-40B4-BE49-F238E27FC236}">
                <a16:creationId xmlns:a16="http://schemas.microsoft.com/office/drawing/2014/main" id="{7251360E-72B2-3DAE-571B-E51160054252}"/>
              </a:ext>
            </a:extLst>
          </p:cNvPr>
          <p:cNvSpPr txBox="1"/>
          <p:nvPr/>
        </p:nvSpPr>
        <p:spPr>
          <a:xfrm>
            <a:off x="1771972" y="1409637"/>
            <a:ext cx="2045571" cy="400110"/>
          </a:xfrm>
          <a:prstGeom prst="rect">
            <a:avLst/>
          </a:prstGeom>
          <a:noFill/>
        </p:spPr>
        <p:txBody>
          <a:bodyPr wrap="square">
            <a:spAutoFit/>
          </a:bodyPr>
          <a:lstStyle/>
          <a:p>
            <a:pPr marL="171450" indent="-171450">
              <a:buFont typeface="Montserrat" panose="00000500000000000000" pitchFamily="2" charset="0"/>
              <a:buChar char="©"/>
            </a:pPr>
            <a:r>
              <a:rPr lang="en-GB" sz="1000" dirty="0">
                <a:solidFill>
                  <a:schemeClr val="bg1"/>
                </a:solidFill>
                <a:latin typeface="Montserrat" panose="00000500000000000000" pitchFamily="2" charset="0"/>
              </a:rPr>
              <a:t>Wake Forest University School of Medicine</a:t>
            </a:r>
            <a:endParaRPr lang="en-GB" sz="24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35399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anim calcmode="lin" valueType="num">
                                      <p:cBhvr>
                                        <p:cTn id="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CCD8C65-4185-B5E8-CB46-0F0B8DF00D94}"/>
              </a:ext>
            </a:extLst>
          </p:cNvPr>
          <p:cNvPicPr>
            <a:picLocks noChangeAspect="1"/>
          </p:cNvPicPr>
          <p:nvPr/>
        </p:nvPicPr>
        <p:blipFill>
          <a:blip r:embed="rId2">
            <a:extLst>
              <a:ext uri="{28A0092B-C50C-407E-A947-70E740481C1C}">
                <a14:useLocalDpi xmlns:a14="http://schemas.microsoft.com/office/drawing/2010/main" val="0"/>
              </a:ext>
            </a:extLst>
          </a:blip>
          <a:srcRect r="14166"/>
          <a:stretch/>
        </p:blipFill>
        <p:spPr>
          <a:xfrm flipV="1">
            <a:off x="2590800" y="-10274"/>
            <a:ext cx="15697200" cy="10287000"/>
          </a:xfrm>
          <a:prstGeom prst="rect">
            <a:avLst/>
          </a:prstGeom>
        </p:spPr>
      </p:pic>
      <p:grpSp>
        <p:nvGrpSpPr>
          <p:cNvPr id="4" name="Group 4"/>
          <p:cNvGrpSpPr/>
          <p:nvPr/>
        </p:nvGrpSpPr>
        <p:grpSpPr>
          <a:xfrm>
            <a:off x="1083284" y="2611457"/>
            <a:ext cx="12187752" cy="6494443"/>
            <a:chOff x="0" y="0"/>
            <a:chExt cx="7846638" cy="4409338"/>
          </a:xfrm>
          <a:solidFill>
            <a:srgbClr val="55B8AD"/>
          </a:solidFill>
        </p:grpSpPr>
        <p:sp>
          <p:nvSpPr>
            <p:cNvPr id="5" name="Freeform 5"/>
            <p:cNvSpPr/>
            <p:nvPr/>
          </p:nvSpPr>
          <p:spPr>
            <a:xfrm>
              <a:off x="0" y="0"/>
              <a:ext cx="7846638" cy="4409338"/>
            </a:xfrm>
            <a:custGeom>
              <a:avLst/>
              <a:gdLst/>
              <a:ahLst/>
              <a:cxnLst/>
              <a:rect l="l" t="t" r="r" b="b"/>
              <a:pathLst>
                <a:path w="7846638" h="4409338">
                  <a:moveTo>
                    <a:pt x="7722178" y="4409338"/>
                  </a:moveTo>
                  <a:lnTo>
                    <a:pt x="124460" y="4409338"/>
                  </a:lnTo>
                  <a:cubicBezTo>
                    <a:pt x="55880" y="4409338"/>
                    <a:pt x="0" y="4353458"/>
                    <a:pt x="0" y="4284878"/>
                  </a:cubicBezTo>
                  <a:lnTo>
                    <a:pt x="0" y="124460"/>
                  </a:lnTo>
                  <a:cubicBezTo>
                    <a:pt x="0" y="55880"/>
                    <a:pt x="55880" y="0"/>
                    <a:pt x="124460" y="0"/>
                  </a:cubicBezTo>
                  <a:lnTo>
                    <a:pt x="7722178" y="0"/>
                  </a:lnTo>
                  <a:cubicBezTo>
                    <a:pt x="7790759" y="0"/>
                    <a:pt x="7846638" y="55880"/>
                    <a:pt x="7846638" y="124460"/>
                  </a:cubicBezTo>
                  <a:lnTo>
                    <a:pt x="7846638" y="4284878"/>
                  </a:lnTo>
                  <a:cubicBezTo>
                    <a:pt x="7846638" y="4353458"/>
                    <a:pt x="7790759" y="4409338"/>
                    <a:pt x="7722178" y="4409338"/>
                  </a:cubicBezTo>
                  <a:close/>
                </a:path>
              </a:pathLst>
            </a:custGeom>
            <a:grpFill/>
          </p:spPr>
          <p:txBody>
            <a:bodyPr/>
            <a:lstStyle/>
            <a:p>
              <a:endParaRPr lang="en-GB"/>
            </a:p>
          </p:txBody>
        </p:sp>
      </p:grpSp>
      <p:grpSp>
        <p:nvGrpSpPr>
          <p:cNvPr id="6" name="Group 6"/>
          <p:cNvGrpSpPr/>
          <p:nvPr/>
        </p:nvGrpSpPr>
        <p:grpSpPr>
          <a:xfrm rot="-5400000">
            <a:off x="10790355" y="2743896"/>
            <a:ext cx="10287000" cy="4799209"/>
            <a:chOff x="0" y="0"/>
            <a:chExt cx="3130550" cy="1460500"/>
          </a:xfrm>
          <a:solidFill>
            <a:srgbClr val="3660AA"/>
          </a:solidFill>
        </p:grpSpPr>
        <p:sp>
          <p:nvSpPr>
            <p:cNvPr id="7" name="Freeform 7"/>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10" name="Group 10"/>
          <p:cNvGrpSpPr/>
          <p:nvPr/>
        </p:nvGrpSpPr>
        <p:grpSpPr>
          <a:xfrm rot="5400000">
            <a:off x="-937583" y="937583"/>
            <a:ext cx="10287000" cy="8411834"/>
            <a:chOff x="0" y="0"/>
            <a:chExt cx="3130550" cy="2559898"/>
          </a:xfrm>
          <a:solidFill>
            <a:srgbClr val="3660AA"/>
          </a:solidFill>
        </p:grpSpPr>
        <p:sp>
          <p:nvSpPr>
            <p:cNvPr id="11" name="Freeform 11"/>
            <p:cNvSpPr/>
            <p:nvPr/>
          </p:nvSpPr>
          <p:spPr>
            <a:xfrm>
              <a:off x="0" y="0"/>
              <a:ext cx="3130550" cy="2559898"/>
            </a:xfrm>
            <a:custGeom>
              <a:avLst/>
              <a:gdLst/>
              <a:ahLst/>
              <a:cxnLst/>
              <a:rect l="l" t="t" r="r" b="b"/>
              <a:pathLst>
                <a:path w="3130550" h="2559898">
                  <a:moveTo>
                    <a:pt x="0" y="1123950"/>
                  </a:moveTo>
                  <a:lnTo>
                    <a:pt x="0" y="2559898"/>
                  </a:lnTo>
                  <a:lnTo>
                    <a:pt x="3130550" y="2559898"/>
                  </a:lnTo>
                  <a:lnTo>
                    <a:pt x="3130550" y="0"/>
                  </a:lnTo>
                  <a:close/>
                </a:path>
              </a:pathLst>
            </a:custGeom>
            <a:grpFill/>
          </p:spPr>
          <p:txBody>
            <a:bodyPr/>
            <a:lstStyle/>
            <a:p>
              <a:endParaRPr lang="en-GB"/>
            </a:p>
          </p:txBody>
        </p:sp>
      </p:grpSp>
      <p:grpSp>
        <p:nvGrpSpPr>
          <p:cNvPr id="12" name="Group 12"/>
          <p:cNvGrpSpPr/>
          <p:nvPr/>
        </p:nvGrpSpPr>
        <p:grpSpPr>
          <a:xfrm>
            <a:off x="1028700" y="2896955"/>
            <a:ext cx="11927512" cy="5917680"/>
            <a:chOff x="0" y="0"/>
            <a:chExt cx="7630634" cy="3996966"/>
          </a:xfrm>
        </p:grpSpPr>
        <p:sp>
          <p:nvSpPr>
            <p:cNvPr id="13" name="Freeform 13"/>
            <p:cNvSpPr/>
            <p:nvPr/>
          </p:nvSpPr>
          <p:spPr>
            <a:xfrm>
              <a:off x="0" y="0"/>
              <a:ext cx="7630634" cy="3996966"/>
            </a:xfrm>
            <a:custGeom>
              <a:avLst/>
              <a:gdLst/>
              <a:ahLst/>
              <a:cxnLst/>
              <a:rect l="l" t="t" r="r" b="b"/>
              <a:pathLst>
                <a:path w="7630634" h="3996966">
                  <a:moveTo>
                    <a:pt x="7506174" y="3996966"/>
                  </a:moveTo>
                  <a:lnTo>
                    <a:pt x="124460" y="3996966"/>
                  </a:lnTo>
                  <a:cubicBezTo>
                    <a:pt x="55880" y="3996966"/>
                    <a:pt x="0" y="3941087"/>
                    <a:pt x="0" y="3872506"/>
                  </a:cubicBezTo>
                  <a:lnTo>
                    <a:pt x="0" y="124460"/>
                  </a:lnTo>
                  <a:cubicBezTo>
                    <a:pt x="0" y="55880"/>
                    <a:pt x="55880" y="0"/>
                    <a:pt x="124460" y="0"/>
                  </a:cubicBezTo>
                  <a:lnTo>
                    <a:pt x="7506174" y="0"/>
                  </a:lnTo>
                  <a:cubicBezTo>
                    <a:pt x="7574754" y="0"/>
                    <a:pt x="7630634" y="55880"/>
                    <a:pt x="7630634" y="124460"/>
                  </a:cubicBezTo>
                  <a:lnTo>
                    <a:pt x="7630634" y="3872507"/>
                  </a:lnTo>
                  <a:cubicBezTo>
                    <a:pt x="7630634" y="3941087"/>
                    <a:pt x="7574754" y="3996966"/>
                    <a:pt x="7506174" y="3996966"/>
                  </a:cubicBezTo>
                  <a:close/>
                </a:path>
              </a:pathLst>
            </a:custGeom>
            <a:solidFill>
              <a:srgbClr val="FFFFFF"/>
            </a:solidFill>
          </p:spPr>
          <p:txBody>
            <a:bodyPr/>
            <a:lstStyle/>
            <a:p>
              <a:endParaRPr lang="en-GB"/>
            </a:p>
          </p:txBody>
        </p:sp>
      </p:grpSp>
      <p:pic>
        <p:nvPicPr>
          <p:cNvPr id="14" name="Picture 14"/>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rot="-5400000">
            <a:off x="13953747" y="621291"/>
            <a:ext cx="699726" cy="814819"/>
          </a:xfrm>
          <a:prstGeom prst="rect">
            <a:avLst/>
          </a:prstGeom>
        </p:spPr>
      </p:pic>
      <p:grpSp>
        <p:nvGrpSpPr>
          <p:cNvPr id="15" name="Group 15"/>
          <p:cNvGrpSpPr/>
          <p:nvPr/>
        </p:nvGrpSpPr>
        <p:grpSpPr>
          <a:xfrm rot="5400000">
            <a:off x="3793735" y="-3042236"/>
            <a:ext cx="1480331" cy="9067802"/>
            <a:chOff x="0" y="0"/>
            <a:chExt cx="3130550" cy="18248691"/>
          </a:xfrm>
          <a:solidFill>
            <a:srgbClr val="55B8AD"/>
          </a:solidFill>
        </p:grpSpPr>
        <p:sp>
          <p:nvSpPr>
            <p:cNvPr id="16" name="Freeform 16"/>
            <p:cNvSpPr/>
            <p:nvPr/>
          </p:nvSpPr>
          <p:spPr>
            <a:xfrm>
              <a:off x="0" y="0"/>
              <a:ext cx="3130550" cy="18248691"/>
            </a:xfrm>
            <a:custGeom>
              <a:avLst/>
              <a:gdLst/>
              <a:ahLst/>
              <a:cxnLst/>
              <a:rect l="l" t="t" r="r" b="b"/>
              <a:pathLst>
                <a:path w="3130550" h="18248691">
                  <a:moveTo>
                    <a:pt x="0" y="1123950"/>
                  </a:moveTo>
                  <a:lnTo>
                    <a:pt x="0" y="18248691"/>
                  </a:lnTo>
                  <a:lnTo>
                    <a:pt x="3130550" y="18248691"/>
                  </a:lnTo>
                  <a:lnTo>
                    <a:pt x="3130550" y="0"/>
                  </a:lnTo>
                  <a:close/>
                </a:path>
              </a:pathLst>
            </a:custGeom>
            <a:grpFill/>
          </p:spPr>
          <p:txBody>
            <a:bodyPr/>
            <a:lstStyle/>
            <a:p>
              <a:endParaRPr lang="en-GB"/>
            </a:p>
          </p:txBody>
        </p:sp>
      </p:grpSp>
      <p:grpSp>
        <p:nvGrpSpPr>
          <p:cNvPr id="17" name="Group 17"/>
          <p:cNvGrpSpPr/>
          <p:nvPr/>
        </p:nvGrpSpPr>
        <p:grpSpPr>
          <a:xfrm>
            <a:off x="1295399" y="3238499"/>
            <a:ext cx="11355843" cy="5286155"/>
            <a:chOff x="0" y="0"/>
            <a:chExt cx="7208077" cy="3623869"/>
          </a:xfrm>
        </p:grpSpPr>
        <p:sp>
          <p:nvSpPr>
            <p:cNvPr id="18" name="Freeform 18"/>
            <p:cNvSpPr/>
            <p:nvPr/>
          </p:nvSpPr>
          <p:spPr>
            <a:xfrm>
              <a:off x="0" y="0"/>
              <a:ext cx="7208077" cy="3623869"/>
            </a:xfrm>
            <a:custGeom>
              <a:avLst/>
              <a:gdLst/>
              <a:ahLst/>
              <a:cxnLst/>
              <a:rect l="l" t="t" r="r" b="b"/>
              <a:pathLst>
                <a:path w="7208077" h="3623869">
                  <a:moveTo>
                    <a:pt x="7083616" y="3623869"/>
                  </a:moveTo>
                  <a:lnTo>
                    <a:pt x="124460" y="3623869"/>
                  </a:lnTo>
                  <a:cubicBezTo>
                    <a:pt x="55880" y="3623869"/>
                    <a:pt x="0" y="3567988"/>
                    <a:pt x="0" y="3499408"/>
                  </a:cubicBezTo>
                  <a:lnTo>
                    <a:pt x="0" y="124460"/>
                  </a:lnTo>
                  <a:cubicBezTo>
                    <a:pt x="0" y="55880"/>
                    <a:pt x="55880" y="0"/>
                    <a:pt x="124460" y="0"/>
                  </a:cubicBezTo>
                  <a:lnTo>
                    <a:pt x="7083617" y="0"/>
                  </a:lnTo>
                  <a:cubicBezTo>
                    <a:pt x="7152197" y="0"/>
                    <a:pt x="7208077" y="55880"/>
                    <a:pt x="7208077" y="124460"/>
                  </a:cubicBezTo>
                  <a:lnTo>
                    <a:pt x="7208077" y="3499408"/>
                  </a:lnTo>
                  <a:cubicBezTo>
                    <a:pt x="7208077" y="3567989"/>
                    <a:pt x="7152197" y="3623869"/>
                    <a:pt x="7083617" y="3623869"/>
                  </a:cubicBezTo>
                  <a:close/>
                </a:path>
              </a:pathLst>
            </a:custGeom>
            <a:solidFill>
              <a:srgbClr val="F1F1F1"/>
            </a:solidFill>
          </p:spPr>
          <p:txBody>
            <a:bodyPr/>
            <a:lstStyle/>
            <a:p>
              <a:endParaRPr lang="en-GB"/>
            </a:p>
          </p:txBody>
        </p:sp>
      </p:grpSp>
      <p:sp>
        <p:nvSpPr>
          <p:cNvPr id="8" name="TextBox 7">
            <a:extLst>
              <a:ext uri="{FF2B5EF4-FFF2-40B4-BE49-F238E27FC236}">
                <a16:creationId xmlns:a16="http://schemas.microsoft.com/office/drawing/2014/main" id="{DEEFF541-76D0-5E12-6953-5C890BABB532}"/>
              </a:ext>
            </a:extLst>
          </p:cNvPr>
          <p:cNvSpPr txBox="1"/>
          <p:nvPr/>
        </p:nvSpPr>
        <p:spPr>
          <a:xfrm>
            <a:off x="870422" y="920207"/>
            <a:ext cx="8067839" cy="1107996"/>
          </a:xfrm>
          <a:prstGeom prst="rect">
            <a:avLst/>
          </a:prstGeom>
          <a:noFill/>
        </p:spPr>
        <p:txBody>
          <a:bodyPr wrap="square" rtlCol="0">
            <a:spAutoFit/>
          </a:bodyPr>
          <a:lstStyle/>
          <a:p>
            <a:r>
              <a:rPr lang="en-GB" sz="6600" dirty="0">
                <a:latin typeface="Montserrat SemiBold" panose="00000700000000000000" pitchFamily="2" charset="0"/>
              </a:rPr>
              <a:t>Puntos de debate</a:t>
            </a:r>
          </a:p>
        </p:txBody>
      </p:sp>
      <p:sp>
        <p:nvSpPr>
          <p:cNvPr id="9" name="TextBox 8">
            <a:extLst>
              <a:ext uri="{FF2B5EF4-FFF2-40B4-BE49-F238E27FC236}">
                <a16:creationId xmlns:a16="http://schemas.microsoft.com/office/drawing/2014/main" id="{9DE27DB1-A9EE-74DA-199E-A7D8609A0C48}"/>
              </a:ext>
            </a:extLst>
          </p:cNvPr>
          <p:cNvSpPr txBox="1"/>
          <p:nvPr/>
        </p:nvSpPr>
        <p:spPr>
          <a:xfrm>
            <a:off x="1523999" y="3343183"/>
            <a:ext cx="10940067" cy="5013167"/>
          </a:xfrm>
          <a:prstGeom prst="rect">
            <a:avLst/>
          </a:prstGeom>
          <a:noFill/>
        </p:spPr>
        <p:txBody>
          <a:bodyPr wrap="square" rtlCol="0">
            <a:spAutoFit/>
          </a:bodyPr>
          <a:lstStyle/>
          <a:p>
            <a:pPr marL="342900" indent="-342900">
              <a:lnSpc>
                <a:spcPct val="120000"/>
              </a:lnSpc>
              <a:spcAft>
                <a:spcPts val="1200"/>
              </a:spcAft>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¿Qué experiencias ha vivido que le asustaron en su momento pero que recuerda con cariño? ¿Qué le han enseñado estas experiencias?</a:t>
            </a:r>
          </a:p>
          <a:p>
            <a:pPr marL="342900" indent="-342900">
              <a:lnSpc>
                <a:spcPct val="120000"/>
              </a:lnSpc>
              <a:spcAft>
                <a:spcPts val="1200"/>
              </a:spcAft>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¿Por qué es importante que la ciencia sea transparente y se base en el mérito?</a:t>
            </a:r>
          </a:p>
          <a:p>
            <a:pPr marL="342900" indent="-342900">
              <a:lnSpc>
                <a:spcPct val="120000"/>
              </a:lnSpc>
              <a:spcAft>
                <a:spcPts val="1200"/>
              </a:spcAft>
              <a:buAutoNum type="arabicPeriod"/>
            </a:pPr>
            <a:r>
              <a:rPr lang="es-ES" sz="2800" kern="100" dirty="0">
                <a:latin typeface="Montserrat" panose="00000500000000000000" pitchFamily="2" charset="0"/>
                <a:ea typeface="Aptos" panose="020B0004020202020204" pitchFamily="34" charset="0"/>
                <a:cs typeface="Calibri" panose="020F0502020204030204" pitchFamily="34" charset="0"/>
              </a:rPr>
              <a:t>¿Por qué la colaboración desempeña un papel tan importante en la biología mitocondrial? ¿Cuándo ha colaborado en un proyecto? ¿Cuáles fueron las recompensas y los retos de esa experiencia? </a:t>
            </a:r>
          </a:p>
        </p:txBody>
      </p:sp>
      <p:sp>
        <p:nvSpPr>
          <p:cNvPr id="2" name="TextBox 13">
            <a:extLst>
              <a:ext uri="{FF2B5EF4-FFF2-40B4-BE49-F238E27FC236}">
                <a16:creationId xmlns:a16="http://schemas.microsoft.com/office/drawing/2014/main" id="{457C08E4-BCA5-106B-BABA-25445B6EE1C6}"/>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a:solidFill>
                  <a:srgbClr val="FFFFFF"/>
                </a:solidFill>
                <a:latin typeface="Montserrat Semi-Bold"/>
              </a:rPr>
              <a:t>16       </a:t>
            </a:r>
            <a:r>
              <a:rPr lang="en-US" sz="1700">
                <a:solidFill>
                  <a:srgbClr val="FFFFFF"/>
                </a:solidFill>
                <a:latin typeface="Montserrat Semi-Bold Bold"/>
              </a:rPr>
              <a:t>futurumcareers.com</a:t>
            </a:r>
          </a:p>
        </p:txBody>
      </p:sp>
      <p:sp>
        <p:nvSpPr>
          <p:cNvPr id="21" name="TextBox 20">
            <a:extLst>
              <a:ext uri="{FF2B5EF4-FFF2-40B4-BE49-F238E27FC236}">
                <a16:creationId xmlns:a16="http://schemas.microsoft.com/office/drawing/2014/main" id="{3ECE36DF-8A77-1D75-BCCF-A239AA1ACE55}"/>
              </a:ext>
            </a:extLst>
          </p:cNvPr>
          <p:cNvSpPr txBox="1"/>
          <p:nvPr/>
        </p:nvSpPr>
        <p:spPr>
          <a:xfrm>
            <a:off x="8430884" y="9992405"/>
            <a:ext cx="9165430" cy="246221"/>
          </a:xfrm>
          <a:prstGeom prst="rect">
            <a:avLst/>
          </a:prstGeom>
          <a:noFill/>
        </p:spPr>
        <p:txBody>
          <a:bodyPr wrap="square">
            <a:spAutoFit/>
          </a:bodyPr>
          <a:lstStyle/>
          <a:p>
            <a:r>
              <a:rPr lang="en-GB" sz="1000" b="0" u="none" strike="noStrike" baseline="0" dirty="0">
                <a:solidFill>
                  <a:schemeClr val="bg1"/>
                </a:solidFill>
                <a:latin typeface="Montserrat" panose="00000500000000000000" pitchFamily="2" charset="0"/>
              </a:rPr>
              <a:t>© Kateryna Kon/Shutterstock.com</a:t>
            </a:r>
            <a:endParaRPr lang="en-GB" sz="24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278364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EFBAE7-9054-B20C-C42F-58E1F9F3FE8D}"/>
              </a:ext>
            </a:extLst>
          </p:cNvPr>
          <p:cNvPicPr>
            <a:picLocks noChangeAspect="1"/>
          </p:cNvPicPr>
          <p:nvPr/>
        </p:nvPicPr>
        <p:blipFill>
          <a:blip r:embed="rId2">
            <a:extLst>
              <a:ext uri="{28A0092B-C50C-407E-A947-70E740481C1C}">
                <a14:useLocalDpi xmlns:a14="http://schemas.microsoft.com/office/drawing/2010/main" val="0"/>
              </a:ext>
            </a:extLst>
          </a:blip>
          <a:srcRect l="14597" r="14597"/>
          <a:stretch/>
        </p:blipFill>
        <p:spPr>
          <a:xfrm>
            <a:off x="4495800" y="0"/>
            <a:ext cx="12937425" cy="10287000"/>
          </a:xfrm>
          <a:prstGeom prst="rect">
            <a:avLst/>
          </a:prstGeom>
        </p:spPr>
      </p:pic>
      <p:grpSp>
        <p:nvGrpSpPr>
          <p:cNvPr id="6" name="Group 6"/>
          <p:cNvGrpSpPr/>
          <p:nvPr/>
        </p:nvGrpSpPr>
        <p:grpSpPr>
          <a:xfrm rot="-5400000">
            <a:off x="10790355" y="2743896"/>
            <a:ext cx="10287000" cy="4799209"/>
            <a:chOff x="0" y="0"/>
            <a:chExt cx="3130550" cy="1460500"/>
          </a:xfrm>
          <a:solidFill>
            <a:srgbClr val="55B8AD"/>
          </a:solidFill>
        </p:grpSpPr>
        <p:sp>
          <p:nvSpPr>
            <p:cNvPr id="7" name="Freeform 7"/>
            <p:cNvSpPr/>
            <p:nvPr/>
          </p:nvSpPr>
          <p:spPr>
            <a:xfrm>
              <a:off x="0" y="0"/>
              <a:ext cx="3130550" cy="1460500"/>
            </a:xfrm>
            <a:custGeom>
              <a:avLst/>
              <a:gdLst/>
              <a:ahLst/>
              <a:cxnLst/>
              <a:rect l="l" t="t" r="r" b="b"/>
              <a:pathLst>
                <a:path w="3130550" h="1460500">
                  <a:moveTo>
                    <a:pt x="0" y="1123950"/>
                  </a:moveTo>
                  <a:lnTo>
                    <a:pt x="0" y="1460500"/>
                  </a:lnTo>
                  <a:lnTo>
                    <a:pt x="3130550" y="1460500"/>
                  </a:lnTo>
                  <a:lnTo>
                    <a:pt x="3130550" y="0"/>
                  </a:lnTo>
                  <a:close/>
                </a:path>
              </a:pathLst>
            </a:custGeom>
            <a:grpFill/>
          </p:spPr>
          <p:txBody>
            <a:bodyPr/>
            <a:lstStyle/>
            <a:p>
              <a:endParaRPr lang="en-GB"/>
            </a:p>
          </p:txBody>
        </p:sp>
      </p:grpSp>
      <p:grpSp>
        <p:nvGrpSpPr>
          <p:cNvPr id="10" name="Group 10"/>
          <p:cNvGrpSpPr/>
          <p:nvPr/>
        </p:nvGrpSpPr>
        <p:grpSpPr>
          <a:xfrm rot="5400000">
            <a:off x="-992747" y="992064"/>
            <a:ext cx="10287000" cy="8411834"/>
            <a:chOff x="0" y="0"/>
            <a:chExt cx="3130550" cy="2559898"/>
          </a:xfrm>
          <a:solidFill>
            <a:srgbClr val="55B8AD"/>
          </a:solidFill>
        </p:grpSpPr>
        <p:sp>
          <p:nvSpPr>
            <p:cNvPr id="11" name="Freeform 11"/>
            <p:cNvSpPr/>
            <p:nvPr/>
          </p:nvSpPr>
          <p:spPr>
            <a:xfrm>
              <a:off x="0" y="0"/>
              <a:ext cx="3130550" cy="2559898"/>
            </a:xfrm>
            <a:custGeom>
              <a:avLst/>
              <a:gdLst/>
              <a:ahLst/>
              <a:cxnLst/>
              <a:rect l="l" t="t" r="r" b="b"/>
              <a:pathLst>
                <a:path w="3130550" h="2559898">
                  <a:moveTo>
                    <a:pt x="0" y="1123950"/>
                  </a:moveTo>
                  <a:lnTo>
                    <a:pt x="0" y="2559898"/>
                  </a:lnTo>
                  <a:lnTo>
                    <a:pt x="3130550" y="2559898"/>
                  </a:lnTo>
                  <a:lnTo>
                    <a:pt x="3130550" y="0"/>
                  </a:lnTo>
                  <a:close/>
                </a:path>
              </a:pathLst>
            </a:custGeom>
            <a:grpFill/>
          </p:spPr>
          <p:txBody>
            <a:bodyPr/>
            <a:lstStyle/>
            <a:p>
              <a:endParaRPr lang="en-GB"/>
            </a:p>
          </p:txBody>
        </p:sp>
      </p:grpSp>
      <p:pic>
        <p:nvPicPr>
          <p:cNvPr id="14" name="Picture 14"/>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rot="-5400000">
            <a:off x="13953747" y="621291"/>
            <a:ext cx="699726" cy="814819"/>
          </a:xfrm>
          <a:prstGeom prst="rect">
            <a:avLst/>
          </a:prstGeom>
        </p:spPr>
      </p:pic>
      <p:grpSp>
        <p:nvGrpSpPr>
          <p:cNvPr id="15" name="Group 15"/>
          <p:cNvGrpSpPr/>
          <p:nvPr/>
        </p:nvGrpSpPr>
        <p:grpSpPr>
          <a:xfrm rot="5400000">
            <a:off x="3597358" y="-2845860"/>
            <a:ext cx="1480331" cy="8675048"/>
            <a:chOff x="0" y="0"/>
            <a:chExt cx="3130550" cy="18248691"/>
          </a:xfrm>
          <a:solidFill>
            <a:srgbClr val="3660AA"/>
          </a:solidFill>
        </p:grpSpPr>
        <p:sp>
          <p:nvSpPr>
            <p:cNvPr id="16" name="Freeform 16"/>
            <p:cNvSpPr/>
            <p:nvPr/>
          </p:nvSpPr>
          <p:spPr>
            <a:xfrm>
              <a:off x="0" y="0"/>
              <a:ext cx="3130550" cy="18248691"/>
            </a:xfrm>
            <a:custGeom>
              <a:avLst/>
              <a:gdLst/>
              <a:ahLst/>
              <a:cxnLst/>
              <a:rect l="l" t="t" r="r" b="b"/>
              <a:pathLst>
                <a:path w="3130550" h="18248691">
                  <a:moveTo>
                    <a:pt x="0" y="1123950"/>
                  </a:moveTo>
                  <a:lnTo>
                    <a:pt x="0" y="18248691"/>
                  </a:lnTo>
                  <a:lnTo>
                    <a:pt x="3130550" y="18248691"/>
                  </a:lnTo>
                  <a:lnTo>
                    <a:pt x="3130550" y="0"/>
                  </a:lnTo>
                  <a:close/>
                </a:path>
              </a:pathLst>
            </a:custGeom>
            <a:grpFill/>
          </p:spPr>
          <p:txBody>
            <a:bodyPr/>
            <a:lstStyle/>
            <a:p>
              <a:endParaRPr lang="en-GB"/>
            </a:p>
          </p:txBody>
        </p:sp>
      </p:grpSp>
      <p:sp>
        <p:nvSpPr>
          <p:cNvPr id="8" name="TextBox 7">
            <a:extLst>
              <a:ext uri="{FF2B5EF4-FFF2-40B4-BE49-F238E27FC236}">
                <a16:creationId xmlns:a16="http://schemas.microsoft.com/office/drawing/2014/main" id="{DEEFF541-76D0-5E12-6953-5C890BABB532}"/>
              </a:ext>
            </a:extLst>
          </p:cNvPr>
          <p:cNvSpPr txBox="1"/>
          <p:nvPr/>
        </p:nvSpPr>
        <p:spPr>
          <a:xfrm>
            <a:off x="870422" y="920207"/>
            <a:ext cx="7130577" cy="1107996"/>
          </a:xfrm>
          <a:prstGeom prst="rect">
            <a:avLst/>
          </a:prstGeom>
          <a:noFill/>
        </p:spPr>
        <p:txBody>
          <a:bodyPr wrap="square" rtlCol="0">
            <a:spAutoFit/>
          </a:bodyPr>
          <a:lstStyle/>
          <a:p>
            <a:r>
              <a:rPr lang="en-GB" sz="6600" dirty="0">
                <a:solidFill>
                  <a:schemeClr val="bg1"/>
                </a:solidFill>
                <a:latin typeface="Montserrat SemiBold" panose="00000700000000000000" pitchFamily="2" charset="0"/>
              </a:rPr>
              <a:t>Más </a:t>
            </a:r>
            <a:r>
              <a:rPr lang="en-GB" sz="6600" dirty="0" err="1">
                <a:solidFill>
                  <a:schemeClr val="bg1"/>
                </a:solidFill>
                <a:latin typeface="Montserrat SemiBold" panose="00000700000000000000" pitchFamily="2" charset="0"/>
              </a:rPr>
              <a:t>recursos</a:t>
            </a:r>
            <a:endParaRPr lang="en-GB" sz="6600" dirty="0">
              <a:solidFill>
                <a:schemeClr val="bg1"/>
              </a:solidFill>
              <a:latin typeface="Montserrat SemiBold" panose="00000700000000000000" pitchFamily="2" charset="0"/>
            </a:endParaRPr>
          </a:p>
        </p:txBody>
      </p:sp>
      <p:pic>
        <p:nvPicPr>
          <p:cNvPr id="24" name="Picture 23">
            <a:extLst>
              <a:ext uri="{FF2B5EF4-FFF2-40B4-BE49-F238E27FC236}">
                <a16:creationId xmlns:a16="http://schemas.microsoft.com/office/drawing/2014/main" id="{1BD5E571-673A-2EDE-8502-EDCFA49E8FE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45396" y="3513673"/>
            <a:ext cx="2498759" cy="3543967"/>
          </a:xfrm>
          <a:prstGeom prst="rect">
            <a:avLst/>
          </a:prstGeom>
        </p:spPr>
      </p:pic>
      <p:sp>
        <p:nvSpPr>
          <p:cNvPr id="27" name="Freeform 11">
            <a:extLst>
              <a:ext uri="{FF2B5EF4-FFF2-40B4-BE49-F238E27FC236}">
                <a16:creationId xmlns:a16="http://schemas.microsoft.com/office/drawing/2014/main" id="{5DF423A6-6F6A-D468-FC36-F391642F1EEC}"/>
              </a:ext>
            </a:extLst>
          </p:cNvPr>
          <p:cNvSpPr/>
          <p:nvPr/>
        </p:nvSpPr>
        <p:spPr>
          <a:xfrm>
            <a:off x="451274" y="7435175"/>
            <a:ext cx="2279455" cy="954356"/>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solidFill>
            <a:srgbClr val="3660AA"/>
          </a:solidFill>
        </p:spPr>
        <p:txBody>
          <a:bodyPr/>
          <a:lstStyle/>
          <a:p>
            <a:endParaRPr lang="en-GB"/>
          </a:p>
        </p:txBody>
      </p:sp>
      <p:sp>
        <p:nvSpPr>
          <p:cNvPr id="21" name="TextBox 20">
            <a:extLst>
              <a:ext uri="{FF2B5EF4-FFF2-40B4-BE49-F238E27FC236}">
                <a16:creationId xmlns:a16="http://schemas.microsoft.com/office/drawing/2014/main" id="{DE867C35-D621-FC09-86B5-0345FDC37254}"/>
              </a:ext>
            </a:extLst>
          </p:cNvPr>
          <p:cNvSpPr txBox="1"/>
          <p:nvPr/>
        </p:nvSpPr>
        <p:spPr>
          <a:xfrm>
            <a:off x="339007" y="7508485"/>
            <a:ext cx="2511539" cy="830997"/>
          </a:xfrm>
          <a:prstGeom prst="rect">
            <a:avLst/>
          </a:prstGeom>
          <a:noFill/>
        </p:spPr>
        <p:txBody>
          <a:bodyPr wrap="square" rtlCol="0">
            <a:spAutoFit/>
          </a:bodyPr>
          <a:lstStyle/>
          <a:p>
            <a:pPr algn="ctr"/>
            <a:r>
              <a:rPr lang="en-GB" sz="2400" dirty="0">
                <a:solidFill>
                  <a:schemeClr val="bg1"/>
                </a:solidFill>
                <a:latin typeface="Montserrat" panose="00000500000000000000" pitchFamily="2" charset="0"/>
              </a:rPr>
              <a:t>Lea </a:t>
            </a:r>
            <a:r>
              <a:rPr lang="en-GB" sz="2400" dirty="0" err="1">
                <a:solidFill>
                  <a:schemeClr val="bg1"/>
                </a:solidFill>
                <a:latin typeface="Montserrat" panose="00000500000000000000" pitchFamily="2" charset="0"/>
              </a:rPr>
              <a:t>el</a:t>
            </a:r>
            <a:r>
              <a:rPr lang="en-GB" sz="2400" dirty="0">
                <a:solidFill>
                  <a:schemeClr val="bg1"/>
                </a:solidFill>
                <a:latin typeface="Montserrat" panose="00000500000000000000" pitchFamily="2" charset="0"/>
              </a:rPr>
              <a:t> </a:t>
            </a:r>
          </a:p>
          <a:p>
            <a:pPr algn="ctr"/>
            <a:r>
              <a:rPr lang="en-GB" sz="2400" dirty="0" err="1">
                <a:solidFill>
                  <a:schemeClr val="bg1"/>
                </a:solidFill>
                <a:latin typeface="Montserrat" panose="00000500000000000000" pitchFamily="2" charset="0"/>
                <a:hlinkClick r:id="rId6">
                  <a:extLst>
                    <a:ext uri="{A12FA001-AC4F-418D-AE19-62706E023703}">
                      <ahyp:hlinkClr xmlns:ahyp="http://schemas.microsoft.com/office/drawing/2018/hyperlinkcolor" val="tx"/>
                    </a:ext>
                  </a:extLst>
                </a:hlinkClick>
              </a:rPr>
              <a:t>artículo</a:t>
            </a:r>
            <a:endParaRPr lang="en-GB" sz="2400" dirty="0">
              <a:solidFill>
                <a:schemeClr val="bg1"/>
              </a:solidFill>
              <a:latin typeface="Montserrat" panose="00000500000000000000" pitchFamily="2" charset="0"/>
            </a:endParaRPr>
          </a:p>
        </p:txBody>
      </p:sp>
      <p:pic>
        <p:nvPicPr>
          <p:cNvPr id="29" name="Picture 28">
            <a:extLst>
              <a:ext uri="{FF2B5EF4-FFF2-40B4-BE49-F238E27FC236}">
                <a16:creationId xmlns:a16="http://schemas.microsoft.com/office/drawing/2014/main" id="{30FA4F4E-058E-9C2E-FBC7-5F347CA0D1B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657603" y="3491167"/>
            <a:ext cx="2529936" cy="3588979"/>
          </a:xfrm>
          <a:prstGeom prst="rect">
            <a:avLst/>
          </a:prstGeom>
        </p:spPr>
      </p:pic>
      <p:sp>
        <p:nvSpPr>
          <p:cNvPr id="35" name="Freeform 11">
            <a:extLst>
              <a:ext uri="{FF2B5EF4-FFF2-40B4-BE49-F238E27FC236}">
                <a16:creationId xmlns:a16="http://schemas.microsoft.com/office/drawing/2014/main" id="{5EAB8308-34C0-B26E-1158-E7700E85D521}"/>
              </a:ext>
            </a:extLst>
          </p:cNvPr>
          <p:cNvSpPr/>
          <p:nvPr/>
        </p:nvSpPr>
        <p:spPr>
          <a:xfrm>
            <a:off x="3657600" y="7446805"/>
            <a:ext cx="2529936" cy="954356"/>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solidFill>
            <a:srgbClr val="3660AA"/>
          </a:solidFill>
        </p:spPr>
        <p:txBody>
          <a:bodyPr/>
          <a:lstStyle/>
          <a:p>
            <a:endParaRPr lang="en-GB"/>
          </a:p>
        </p:txBody>
      </p:sp>
      <p:pic>
        <p:nvPicPr>
          <p:cNvPr id="30" name="Picture 29">
            <a:extLst>
              <a:ext uri="{FF2B5EF4-FFF2-40B4-BE49-F238E27FC236}">
                <a16:creationId xmlns:a16="http://schemas.microsoft.com/office/drawing/2014/main" id="{0D76E137-FE5C-D1BC-64B9-BC14BCE43C0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687000" y="4738037"/>
            <a:ext cx="3600000" cy="2340000"/>
          </a:xfrm>
          <a:prstGeom prst="rect">
            <a:avLst/>
          </a:prstGeom>
        </p:spPr>
      </p:pic>
      <p:pic>
        <p:nvPicPr>
          <p:cNvPr id="31" name="Picture 25">
            <a:extLst>
              <a:ext uri="{FF2B5EF4-FFF2-40B4-BE49-F238E27FC236}">
                <a16:creationId xmlns:a16="http://schemas.microsoft.com/office/drawing/2014/main" id="{196B93ED-E752-89BA-CD37-F94540B1346A}"/>
              </a:ext>
            </a:extLst>
          </p:cNvPr>
          <p:cNvPicPr>
            <a:picLocks noChangeAspect="1"/>
          </p:cNvPicPr>
          <p:nvPr/>
        </p:nvPicPr>
        <p:blipFill>
          <a:blip r:embed="rId9"/>
          <a:srcRect/>
          <a:stretch>
            <a:fillRect/>
          </a:stretch>
        </p:blipFill>
        <p:spPr>
          <a:xfrm>
            <a:off x="10649400" y="4651037"/>
            <a:ext cx="3600000" cy="2514000"/>
          </a:xfrm>
          <a:prstGeom prst="rect">
            <a:avLst/>
          </a:prstGeom>
        </p:spPr>
      </p:pic>
      <p:sp>
        <p:nvSpPr>
          <p:cNvPr id="36" name="Freeform 11">
            <a:extLst>
              <a:ext uri="{FF2B5EF4-FFF2-40B4-BE49-F238E27FC236}">
                <a16:creationId xmlns:a16="http://schemas.microsoft.com/office/drawing/2014/main" id="{C1BB1025-76AA-DE85-680C-F896D1A713E6}"/>
              </a:ext>
            </a:extLst>
          </p:cNvPr>
          <p:cNvSpPr/>
          <p:nvPr/>
        </p:nvSpPr>
        <p:spPr>
          <a:xfrm>
            <a:off x="7028756" y="7441172"/>
            <a:ext cx="2529935" cy="954356"/>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solidFill>
            <a:srgbClr val="3660AA"/>
          </a:solidFill>
        </p:spPr>
        <p:txBody>
          <a:bodyPr/>
          <a:lstStyle/>
          <a:p>
            <a:endParaRPr lang="en-GB"/>
          </a:p>
        </p:txBody>
      </p:sp>
      <p:sp>
        <p:nvSpPr>
          <p:cNvPr id="37" name="Freeform 11">
            <a:extLst>
              <a:ext uri="{FF2B5EF4-FFF2-40B4-BE49-F238E27FC236}">
                <a16:creationId xmlns:a16="http://schemas.microsoft.com/office/drawing/2014/main" id="{52A632BD-2829-093A-427E-0265AB166143}"/>
              </a:ext>
            </a:extLst>
          </p:cNvPr>
          <p:cNvSpPr/>
          <p:nvPr/>
        </p:nvSpPr>
        <p:spPr>
          <a:xfrm>
            <a:off x="11315506" y="7446805"/>
            <a:ext cx="2279455" cy="954356"/>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solidFill>
            <a:srgbClr val="3660AA"/>
          </a:solidFill>
        </p:spPr>
        <p:txBody>
          <a:bodyPr/>
          <a:lstStyle/>
          <a:p>
            <a:endParaRPr lang="en-GB"/>
          </a:p>
        </p:txBody>
      </p:sp>
      <p:sp>
        <p:nvSpPr>
          <p:cNvPr id="38" name="Freeform 11">
            <a:extLst>
              <a:ext uri="{FF2B5EF4-FFF2-40B4-BE49-F238E27FC236}">
                <a16:creationId xmlns:a16="http://schemas.microsoft.com/office/drawing/2014/main" id="{26E3AC9C-B984-55D6-EE55-FD439624A87A}"/>
              </a:ext>
            </a:extLst>
          </p:cNvPr>
          <p:cNvSpPr/>
          <p:nvPr/>
        </p:nvSpPr>
        <p:spPr>
          <a:xfrm>
            <a:off x="14937482" y="7435175"/>
            <a:ext cx="3121918" cy="954356"/>
          </a:xfrm>
          <a:custGeom>
            <a:avLst/>
            <a:gdLst/>
            <a:ahLst/>
            <a:cxnLst/>
            <a:rect l="l" t="t" r="r" b="b"/>
            <a:pathLst>
              <a:path w="3186708" h="1012978">
                <a:moveTo>
                  <a:pt x="3062248" y="1012978"/>
                </a:moveTo>
                <a:lnTo>
                  <a:pt x="124460" y="1012978"/>
                </a:lnTo>
                <a:cubicBezTo>
                  <a:pt x="55880" y="1012978"/>
                  <a:pt x="0" y="957098"/>
                  <a:pt x="0" y="888518"/>
                </a:cubicBezTo>
                <a:lnTo>
                  <a:pt x="0" y="124460"/>
                </a:lnTo>
                <a:cubicBezTo>
                  <a:pt x="0" y="55880"/>
                  <a:pt x="55880" y="0"/>
                  <a:pt x="124460" y="0"/>
                </a:cubicBezTo>
                <a:lnTo>
                  <a:pt x="3062248" y="0"/>
                </a:lnTo>
                <a:cubicBezTo>
                  <a:pt x="3130828" y="0"/>
                  <a:pt x="3186708" y="55880"/>
                  <a:pt x="3186708" y="124460"/>
                </a:cubicBezTo>
                <a:lnTo>
                  <a:pt x="3186708" y="888518"/>
                </a:lnTo>
                <a:cubicBezTo>
                  <a:pt x="3186708" y="957098"/>
                  <a:pt x="3130828" y="1012978"/>
                  <a:pt x="3062248" y="1012978"/>
                </a:cubicBezTo>
                <a:close/>
              </a:path>
            </a:pathLst>
          </a:custGeom>
          <a:solidFill>
            <a:srgbClr val="3660AA"/>
          </a:solidFill>
        </p:spPr>
        <p:txBody>
          <a:bodyPr/>
          <a:lstStyle/>
          <a:p>
            <a:endParaRPr lang="en-GB"/>
          </a:p>
        </p:txBody>
      </p:sp>
      <p:sp>
        <p:nvSpPr>
          <p:cNvPr id="22" name="TextBox 21">
            <a:extLst>
              <a:ext uri="{FF2B5EF4-FFF2-40B4-BE49-F238E27FC236}">
                <a16:creationId xmlns:a16="http://schemas.microsoft.com/office/drawing/2014/main" id="{D4255FF0-996E-6472-6435-AFEDD55D41AC}"/>
              </a:ext>
            </a:extLst>
          </p:cNvPr>
          <p:cNvSpPr txBox="1"/>
          <p:nvPr/>
        </p:nvSpPr>
        <p:spPr>
          <a:xfrm>
            <a:off x="3657602" y="7508487"/>
            <a:ext cx="2529935" cy="830997"/>
          </a:xfrm>
          <a:prstGeom prst="rect">
            <a:avLst/>
          </a:prstGeom>
          <a:noFill/>
        </p:spPr>
        <p:txBody>
          <a:bodyPr wrap="square" rtlCol="0">
            <a:spAutoFit/>
          </a:bodyPr>
          <a:lstStyle/>
          <a:p>
            <a:pPr algn="ctr"/>
            <a:r>
              <a:rPr lang="en-GB" sz="2400" dirty="0">
                <a:solidFill>
                  <a:schemeClr val="bg1"/>
                </a:solidFill>
                <a:latin typeface="Montserrat" panose="00000500000000000000" pitchFamily="2" charset="0"/>
              </a:rPr>
              <a:t>Complete las </a:t>
            </a:r>
            <a:r>
              <a:rPr lang="en-GB" sz="2400" dirty="0" err="1">
                <a:solidFill>
                  <a:schemeClr val="bg1"/>
                </a:solidFill>
                <a:latin typeface="Montserrat" panose="00000500000000000000" pitchFamily="2" charset="0"/>
                <a:hlinkClick r:id="rId10">
                  <a:extLst>
                    <a:ext uri="{A12FA001-AC4F-418D-AE19-62706E023703}">
                      <ahyp:hlinkClr xmlns:ahyp="http://schemas.microsoft.com/office/drawing/2018/hyperlinkcolor" val="tx"/>
                    </a:ext>
                  </a:extLst>
                </a:hlinkClick>
              </a:rPr>
              <a:t>actividades</a:t>
            </a:r>
            <a:endParaRPr lang="en-GB" sz="2400" dirty="0">
              <a:solidFill>
                <a:schemeClr val="bg1"/>
              </a:solidFill>
              <a:latin typeface="Montserrat" panose="00000500000000000000" pitchFamily="2" charset="0"/>
            </a:endParaRPr>
          </a:p>
        </p:txBody>
      </p:sp>
      <p:sp>
        <p:nvSpPr>
          <p:cNvPr id="20" name="TextBox 19">
            <a:extLst>
              <a:ext uri="{FF2B5EF4-FFF2-40B4-BE49-F238E27FC236}">
                <a16:creationId xmlns:a16="http://schemas.microsoft.com/office/drawing/2014/main" id="{95713E3B-212D-0B48-AAF1-3AEC5E60B656}"/>
              </a:ext>
            </a:extLst>
          </p:cNvPr>
          <p:cNvSpPr txBox="1"/>
          <p:nvPr/>
        </p:nvSpPr>
        <p:spPr>
          <a:xfrm>
            <a:off x="6687000" y="7496855"/>
            <a:ext cx="3256144" cy="830997"/>
          </a:xfrm>
          <a:prstGeom prst="rect">
            <a:avLst/>
          </a:prstGeom>
          <a:noFill/>
        </p:spPr>
        <p:txBody>
          <a:bodyPr wrap="square" rtlCol="0">
            <a:spAutoFit/>
          </a:bodyPr>
          <a:lstStyle/>
          <a:p>
            <a:pPr algn="ctr"/>
            <a:r>
              <a:rPr lang="en-GB" sz="2400" dirty="0" err="1">
                <a:solidFill>
                  <a:schemeClr val="bg1"/>
                </a:solidFill>
                <a:latin typeface="Montserrat" panose="00000500000000000000" pitchFamily="2" charset="0"/>
              </a:rPr>
              <a:t>Escuche</a:t>
            </a:r>
            <a:r>
              <a:rPr lang="en-GB" sz="2400" dirty="0">
                <a:solidFill>
                  <a:schemeClr val="bg1"/>
                </a:solidFill>
                <a:latin typeface="Montserrat" panose="00000500000000000000" pitchFamily="2" charset="0"/>
              </a:rPr>
              <a:t> </a:t>
            </a:r>
            <a:r>
              <a:rPr lang="en-GB" sz="2400" dirty="0" err="1">
                <a:solidFill>
                  <a:schemeClr val="bg1"/>
                </a:solidFill>
                <a:latin typeface="Montserrat" panose="00000500000000000000" pitchFamily="2" charset="0"/>
              </a:rPr>
              <a:t>el</a:t>
            </a:r>
            <a:r>
              <a:rPr lang="en-GB" sz="2400" dirty="0">
                <a:solidFill>
                  <a:schemeClr val="bg1"/>
                </a:solidFill>
                <a:latin typeface="Montserrat" panose="00000500000000000000" pitchFamily="2" charset="0"/>
              </a:rPr>
              <a:t> </a:t>
            </a:r>
          </a:p>
          <a:p>
            <a:pPr algn="ctr"/>
            <a:r>
              <a:rPr lang="en-GB" sz="2400" dirty="0" err="1">
                <a:solidFill>
                  <a:schemeClr val="bg1"/>
                </a:solidFill>
                <a:latin typeface="Montserrat" panose="00000500000000000000" pitchFamily="2" charset="0"/>
                <a:hlinkClick r:id="rId11">
                  <a:extLst>
                    <a:ext uri="{A12FA001-AC4F-418D-AE19-62706E023703}">
                      <ahyp:hlinkClr xmlns:ahyp="http://schemas.microsoft.com/office/drawing/2018/hyperlinkcolor" val="tx"/>
                    </a:ext>
                  </a:extLst>
                </a:hlinkClick>
              </a:rPr>
              <a:t>pódcast</a:t>
            </a:r>
            <a:endParaRPr lang="en-GB" sz="2400" dirty="0">
              <a:solidFill>
                <a:schemeClr val="bg1"/>
              </a:solidFill>
              <a:latin typeface="Montserrat" panose="00000500000000000000" pitchFamily="2" charset="0"/>
            </a:endParaRPr>
          </a:p>
        </p:txBody>
      </p:sp>
      <p:sp>
        <p:nvSpPr>
          <p:cNvPr id="19" name="TextBox 18">
            <a:extLst>
              <a:ext uri="{FF2B5EF4-FFF2-40B4-BE49-F238E27FC236}">
                <a16:creationId xmlns:a16="http://schemas.microsoft.com/office/drawing/2014/main" id="{7F61A7AC-60BD-88A1-C9AC-45907F5FA217}"/>
              </a:ext>
            </a:extLst>
          </p:cNvPr>
          <p:cNvSpPr txBox="1"/>
          <p:nvPr/>
        </p:nvSpPr>
        <p:spPr>
          <a:xfrm>
            <a:off x="11315506" y="7508487"/>
            <a:ext cx="2279456" cy="830997"/>
          </a:xfrm>
          <a:prstGeom prst="rect">
            <a:avLst/>
          </a:prstGeom>
          <a:noFill/>
        </p:spPr>
        <p:txBody>
          <a:bodyPr wrap="square" rtlCol="0">
            <a:spAutoFit/>
          </a:bodyPr>
          <a:lstStyle/>
          <a:p>
            <a:pPr algn="ctr"/>
            <a:r>
              <a:rPr lang="en-GB" sz="2400" dirty="0">
                <a:solidFill>
                  <a:schemeClr val="bg1"/>
                </a:solidFill>
                <a:latin typeface="Montserrat" panose="00000500000000000000" pitchFamily="2" charset="0"/>
              </a:rPr>
              <a:t>Vea la </a:t>
            </a:r>
            <a:r>
              <a:rPr lang="en-GB" sz="2400" dirty="0" err="1">
                <a:solidFill>
                  <a:schemeClr val="bg1"/>
                </a:solidFill>
                <a:latin typeface="Montserrat" panose="00000500000000000000" pitchFamily="2" charset="0"/>
                <a:hlinkClick r:id="rId12">
                  <a:extLst>
                    <a:ext uri="{A12FA001-AC4F-418D-AE19-62706E023703}">
                      <ahyp:hlinkClr xmlns:ahyp="http://schemas.microsoft.com/office/drawing/2018/hyperlinkcolor" val="tx"/>
                    </a:ext>
                  </a:extLst>
                </a:hlinkClick>
              </a:rPr>
              <a:t>animación</a:t>
            </a:r>
            <a:endParaRPr lang="en-GB" sz="2400" dirty="0">
              <a:solidFill>
                <a:schemeClr val="bg1"/>
              </a:solidFill>
              <a:latin typeface="Montserrat" panose="00000500000000000000" pitchFamily="2" charset="0"/>
            </a:endParaRPr>
          </a:p>
        </p:txBody>
      </p:sp>
      <p:sp>
        <p:nvSpPr>
          <p:cNvPr id="2" name="TextBox 1">
            <a:extLst>
              <a:ext uri="{FF2B5EF4-FFF2-40B4-BE49-F238E27FC236}">
                <a16:creationId xmlns:a16="http://schemas.microsoft.com/office/drawing/2014/main" id="{CC399ECB-57AF-7D22-8A8D-D7FF6A13BA8F}"/>
              </a:ext>
            </a:extLst>
          </p:cNvPr>
          <p:cNvSpPr txBox="1"/>
          <p:nvPr/>
        </p:nvSpPr>
        <p:spPr>
          <a:xfrm>
            <a:off x="14937482" y="7508485"/>
            <a:ext cx="3121918" cy="830997"/>
          </a:xfrm>
          <a:prstGeom prst="rect">
            <a:avLst/>
          </a:prstGeom>
          <a:noFill/>
        </p:spPr>
        <p:txBody>
          <a:bodyPr wrap="square" rtlCol="0">
            <a:spAutoFit/>
          </a:bodyPr>
          <a:lstStyle/>
          <a:p>
            <a:pPr algn="ctr"/>
            <a:r>
              <a:rPr lang="es-ES" sz="2400" dirty="0">
                <a:solidFill>
                  <a:schemeClr val="bg1"/>
                </a:solidFill>
                <a:latin typeface="Montserrat" panose="00000500000000000000" pitchFamily="2" charset="0"/>
              </a:rPr>
              <a:t>Descargue los </a:t>
            </a:r>
            <a:r>
              <a:rPr lang="es-ES" sz="2400" dirty="0">
                <a:solidFill>
                  <a:schemeClr val="bg1"/>
                </a:solidFill>
                <a:latin typeface="Montserrat" panose="00000500000000000000" pitchFamily="2" charset="0"/>
                <a:hlinkClick r:id="rId13">
                  <a:extLst>
                    <a:ext uri="{A12FA001-AC4F-418D-AE19-62706E023703}">
                      <ahyp:hlinkClr xmlns:ahyp="http://schemas.microsoft.com/office/drawing/2018/hyperlinkcolor" val="tx"/>
                    </a:ext>
                  </a:extLst>
                </a:hlinkClick>
              </a:rPr>
              <a:t>recursos en inglés</a:t>
            </a:r>
            <a:endParaRPr lang="en-GB" sz="2400" dirty="0">
              <a:solidFill>
                <a:schemeClr val="bg1"/>
              </a:solidFill>
              <a:latin typeface="Montserrat" panose="00000500000000000000" pitchFamily="2" charset="0"/>
            </a:endParaRPr>
          </a:p>
        </p:txBody>
      </p:sp>
      <p:sp>
        <p:nvSpPr>
          <p:cNvPr id="4" name="TextBox 13">
            <a:extLst>
              <a:ext uri="{FF2B5EF4-FFF2-40B4-BE49-F238E27FC236}">
                <a16:creationId xmlns:a16="http://schemas.microsoft.com/office/drawing/2014/main" id="{0FA8FFC5-8FD3-9485-6B05-F813B65D0A54}"/>
              </a:ext>
            </a:extLst>
          </p:cNvPr>
          <p:cNvSpPr txBox="1"/>
          <p:nvPr/>
        </p:nvSpPr>
        <p:spPr>
          <a:xfrm>
            <a:off x="304800" y="9791700"/>
            <a:ext cx="4979916" cy="284693"/>
          </a:xfrm>
          <a:prstGeom prst="rect">
            <a:avLst/>
          </a:prstGeom>
        </p:spPr>
        <p:txBody>
          <a:bodyPr lIns="0" tIns="0" rIns="0" bIns="0" rtlCol="0" anchor="t">
            <a:spAutoFit/>
          </a:bodyPr>
          <a:lstStyle/>
          <a:p>
            <a:pPr>
              <a:lnSpc>
                <a:spcPts val="2380"/>
              </a:lnSpc>
            </a:pPr>
            <a:r>
              <a:rPr lang="en-US" sz="1700" dirty="0">
                <a:solidFill>
                  <a:srgbClr val="FFFFFF"/>
                </a:solidFill>
                <a:latin typeface="Montserrat Semi-Bold"/>
              </a:rPr>
              <a:t>17       </a:t>
            </a:r>
            <a:r>
              <a:rPr lang="en-US" sz="1700" dirty="0">
                <a:solidFill>
                  <a:srgbClr val="FFFFFF"/>
                </a:solidFill>
                <a:latin typeface="Montserrat Semi-Bold Bold"/>
              </a:rPr>
              <a:t>futurumcareers.com</a:t>
            </a:r>
          </a:p>
        </p:txBody>
      </p:sp>
      <p:pic>
        <p:nvPicPr>
          <p:cNvPr id="9" name="Picture 8">
            <a:extLst>
              <a:ext uri="{FF2B5EF4-FFF2-40B4-BE49-F238E27FC236}">
                <a16:creationId xmlns:a16="http://schemas.microsoft.com/office/drawing/2014/main" id="{A7DCB1B0-6176-A0DC-4E9D-85C3AB924550}"/>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11046740" y="4850634"/>
            <a:ext cx="2821659" cy="1585487"/>
          </a:xfrm>
          <a:prstGeom prst="rect">
            <a:avLst/>
          </a:prstGeom>
          <a:effectLst>
            <a:softEdge rad="12700"/>
          </a:effectLst>
        </p:spPr>
      </p:pic>
      <p:sp>
        <p:nvSpPr>
          <p:cNvPr id="23" name="TextBox 22">
            <a:extLst>
              <a:ext uri="{FF2B5EF4-FFF2-40B4-BE49-F238E27FC236}">
                <a16:creationId xmlns:a16="http://schemas.microsoft.com/office/drawing/2014/main" id="{AE96ED73-FA6F-4AE3-A2A5-98ABF730B8C7}"/>
              </a:ext>
            </a:extLst>
          </p:cNvPr>
          <p:cNvSpPr txBox="1"/>
          <p:nvPr/>
        </p:nvSpPr>
        <p:spPr>
          <a:xfrm>
            <a:off x="14601293" y="9988944"/>
            <a:ext cx="3121918" cy="246221"/>
          </a:xfrm>
          <a:prstGeom prst="rect">
            <a:avLst/>
          </a:prstGeom>
          <a:noFill/>
        </p:spPr>
        <p:txBody>
          <a:bodyPr wrap="square">
            <a:spAutoFit/>
          </a:bodyPr>
          <a:lstStyle/>
          <a:p>
            <a:r>
              <a:rPr lang="en-GB" sz="1000" b="0" u="none" strike="noStrike" baseline="0" dirty="0">
                <a:solidFill>
                  <a:schemeClr val="bg1"/>
                </a:solidFill>
                <a:latin typeface="Montserrat" panose="00000500000000000000" pitchFamily="2" charset="0"/>
              </a:rPr>
              <a:t>© Julien Tromeur/Shutterstock.com</a:t>
            </a:r>
            <a:endParaRPr lang="en-GB" sz="1000" dirty="0">
              <a:solidFill>
                <a:schemeClr val="bg1"/>
              </a:solidFill>
              <a:latin typeface="Montserrat" panose="00000500000000000000" pitchFamily="2" charset="0"/>
            </a:endParaRPr>
          </a:p>
        </p:txBody>
      </p:sp>
      <p:pic>
        <p:nvPicPr>
          <p:cNvPr id="5" name="Picture 4">
            <a:extLst>
              <a:ext uri="{FF2B5EF4-FFF2-40B4-BE49-F238E27FC236}">
                <a16:creationId xmlns:a16="http://schemas.microsoft.com/office/drawing/2014/main" id="{5BB75BBF-7666-51C0-50F9-2D1C0FB60B9E}"/>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15218764" y="3659243"/>
            <a:ext cx="2498759" cy="3554137"/>
          </a:xfrm>
          <a:prstGeom prst="rect">
            <a:avLst/>
          </a:prstGeom>
        </p:spPr>
      </p:pic>
    </p:spTree>
    <p:extLst>
      <p:ext uri="{BB962C8B-B14F-4D97-AF65-F5344CB8AC3E}">
        <p14:creationId xmlns:p14="http://schemas.microsoft.com/office/powerpoint/2010/main" val="2887927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DCCDE210-582C-51E7-7569-214364D72C4F}"/>
              </a:ext>
            </a:extLst>
          </p:cNvPr>
          <p:cNvGrpSpPr/>
          <p:nvPr/>
        </p:nvGrpSpPr>
        <p:grpSpPr>
          <a:xfrm rot="-5400000">
            <a:off x="9607391" y="1606393"/>
            <a:ext cx="10287000" cy="7074218"/>
            <a:chOff x="0" y="0"/>
            <a:chExt cx="3130550" cy="2152833"/>
          </a:xfrm>
          <a:solidFill>
            <a:srgbClr val="3660AA"/>
          </a:solidFill>
        </p:grpSpPr>
        <p:sp>
          <p:nvSpPr>
            <p:cNvPr id="8" name="Freeform 5">
              <a:extLst>
                <a:ext uri="{FF2B5EF4-FFF2-40B4-BE49-F238E27FC236}">
                  <a16:creationId xmlns:a16="http://schemas.microsoft.com/office/drawing/2014/main" id="{5B995855-9CF1-9FFE-24B6-9A38EC6E5668}"/>
                </a:ext>
              </a:extLst>
            </p:cNvPr>
            <p:cNvSpPr/>
            <p:nvPr/>
          </p:nvSpPr>
          <p:spPr>
            <a:xfrm>
              <a:off x="0" y="0"/>
              <a:ext cx="3130550" cy="2152833"/>
            </a:xfrm>
            <a:custGeom>
              <a:avLst/>
              <a:gdLst/>
              <a:ahLst/>
              <a:cxnLst/>
              <a:rect l="l" t="t" r="r" b="b"/>
              <a:pathLst>
                <a:path w="3130550" h="2152833">
                  <a:moveTo>
                    <a:pt x="0" y="1123950"/>
                  </a:moveTo>
                  <a:lnTo>
                    <a:pt x="0" y="2152833"/>
                  </a:lnTo>
                  <a:lnTo>
                    <a:pt x="3130550" y="2152833"/>
                  </a:lnTo>
                  <a:lnTo>
                    <a:pt x="3130550" y="0"/>
                  </a:lnTo>
                  <a:close/>
                </a:path>
              </a:pathLst>
            </a:custGeom>
            <a:grpFill/>
          </p:spPr>
          <p:txBody>
            <a:bodyPr/>
            <a:lstStyle/>
            <a:p>
              <a:endParaRPr lang="en-GB"/>
            </a:p>
          </p:txBody>
        </p:sp>
      </p:grpSp>
      <p:pic>
        <p:nvPicPr>
          <p:cNvPr id="6" name="Picture 5" descr="A close-up of a signature&#10;&#10;Description automatically generated">
            <a:extLst>
              <a:ext uri="{FF2B5EF4-FFF2-40B4-BE49-F238E27FC236}">
                <a16:creationId xmlns:a16="http://schemas.microsoft.com/office/drawing/2014/main" id="{14290DDD-2EE6-416E-AED2-78950C44E5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7526" y="6913641"/>
            <a:ext cx="4784994" cy="1330827"/>
          </a:xfrm>
          <a:prstGeom prst="rect">
            <a:avLst/>
          </a:prstGeom>
        </p:spPr>
      </p:pic>
      <p:sp>
        <p:nvSpPr>
          <p:cNvPr id="10" name="TextBox 9">
            <a:extLst>
              <a:ext uri="{FF2B5EF4-FFF2-40B4-BE49-F238E27FC236}">
                <a16:creationId xmlns:a16="http://schemas.microsoft.com/office/drawing/2014/main" id="{AFE7B1AE-FD6F-023B-9D28-47DF476F614F}"/>
              </a:ext>
            </a:extLst>
          </p:cNvPr>
          <p:cNvSpPr txBox="1"/>
          <p:nvPr/>
        </p:nvSpPr>
        <p:spPr>
          <a:xfrm>
            <a:off x="366050" y="536727"/>
            <a:ext cx="10847732" cy="2308324"/>
          </a:xfrm>
          <a:prstGeom prst="rect">
            <a:avLst/>
          </a:prstGeom>
          <a:noFill/>
        </p:spPr>
        <p:txBody>
          <a:bodyPr wrap="square" rtlCol="0">
            <a:spAutoFit/>
          </a:bodyPr>
          <a:lstStyle/>
          <a:p>
            <a:pPr algn="ctr"/>
            <a:r>
              <a:rPr lang="es-ES" sz="2400" dirty="0">
                <a:latin typeface="Montserrat" panose="00000500000000000000" pitchFamily="2" charset="0"/>
              </a:rPr>
              <a:t>Este material educativo fue producido por la </a:t>
            </a:r>
            <a:r>
              <a:rPr lang="es-ES" sz="2400" b="1" dirty="0">
                <a:latin typeface="Montserrat" panose="00000500000000000000" pitchFamily="2" charset="0"/>
              </a:rPr>
              <a:t>Facultad de Medicina de Universidad de Wake Forest </a:t>
            </a:r>
            <a:r>
              <a:rPr lang="es-ES" sz="2400" dirty="0">
                <a:latin typeface="Montserrat" panose="00000500000000000000" pitchFamily="2" charset="0"/>
              </a:rPr>
              <a:t>en asociación </a:t>
            </a:r>
            <a:r>
              <a:rPr lang="es-ES" sz="2400" b="1" dirty="0">
                <a:latin typeface="Montserrat" panose="00000500000000000000" pitchFamily="2" charset="0"/>
              </a:rPr>
              <a:t>con Futurum </a:t>
            </a:r>
            <a:r>
              <a:rPr lang="es-ES" sz="2400" dirty="0">
                <a:latin typeface="Montserrat" panose="00000500000000000000" pitchFamily="2" charset="0"/>
              </a:rPr>
              <a:t>y con el apoyo de subvenciones de </a:t>
            </a:r>
            <a:r>
              <a:rPr lang="es-ES" sz="2400" b="1" dirty="0">
                <a:latin typeface="Montserrat" panose="00000500000000000000" pitchFamily="2" charset="0"/>
              </a:rPr>
              <a:t>The Duke Endowment</a:t>
            </a:r>
            <a:r>
              <a:rPr lang="es-ES" sz="2400" dirty="0">
                <a:latin typeface="Montserrat" panose="00000500000000000000" pitchFamily="2" charset="0"/>
              </a:rPr>
              <a:t>. The Duke Endowment es una fundación privada que fortalece comunidades en Carolina del Norte y Carolina del Sur formando niños, promoviendo la salud, educando mentes y enriqueciendo el espíritu.</a:t>
            </a:r>
            <a:endParaRPr lang="en-GB" sz="3600" dirty="0">
              <a:latin typeface="Montserrat" panose="00000500000000000000" pitchFamily="2" charset="0"/>
            </a:endParaRPr>
          </a:p>
        </p:txBody>
      </p:sp>
      <p:pic>
        <p:nvPicPr>
          <p:cNvPr id="3" name="Picture 2">
            <a:hlinkClick r:id="rId3"/>
            <a:extLst>
              <a:ext uri="{FF2B5EF4-FFF2-40B4-BE49-F238E27FC236}">
                <a16:creationId xmlns:a16="http://schemas.microsoft.com/office/drawing/2014/main" id="{5A009037-C05E-EF09-4EF8-4068C1F108C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80348" y="3254101"/>
            <a:ext cx="2960324" cy="2908615"/>
          </a:xfrm>
          <a:prstGeom prst="rect">
            <a:avLst/>
          </a:prstGeom>
        </p:spPr>
      </p:pic>
      <p:sp>
        <p:nvSpPr>
          <p:cNvPr id="5" name="TextBox 4">
            <a:extLst>
              <a:ext uri="{FF2B5EF4-FFF2-40B4-BE49-F238E27FC236}">
                <a16:creationId xmlns:a16="http://schemas.microsoft.com/office/drawing/2014/main" id="{8882F683-3F6D-9B17-A3C1-1D62CE3ADD62}"/>
              </a:ext>
            </a:extLst>
          </p:cNvPr>
          <p:cNvSpPr txBox="1"/>
          <p:nvPr/>
        </p:nvSpPr>
        <p:spPr>
          <a:xfrm>
            <a:off x="1153097" y="3692822"/>
            <a:ext cx="6799073" cy="2616101"/>
          </a:xfrm>
          <a:prstGeom prst="rect">
            <a:avLst/>
          </a:prstGeom>
          <a:noFill/>
        </p:spPr>
        <p:txBody>
          <a:bodyPr wrap="square" rtlCol="0">
            <a:spAutoFit/>
          </a:bodyPr>
          <a:lstStyle/>
          <a:p>
            <a:pPr algn="ctr">
              <a:spcAft>
                <a:spcPts val="1200"/>
              </a:spcAft>
            </a:pPr>
            <a:r>
              <a:rPr lang="es-ES" sz="2400" b="1" dirty="0">
                <a:latin typeface="Montserrat" panose="00000500000000000000" pitchFamily="2" charset="0"/>
                <a:ea typeface="Aptos" panose="020B0004020202020204" pitchFamily="34" charset="0"/>
                <a:cs typeface="Aptos" panose="020B0004020202020204" pitchFamily="34" charset="0"/>
              </a:rPr>
              <a:t>Comparta su opinión sobre este recurso educativo y profesional. </a:t>
            </a:r>
          </a:p>
          <a:p>
            <a:pPr algn="ctr">
              <a:spcAft>
                <a:spcPts val="1200"/>
              </a:spcAft>
            </a:pPr>
            <a:r>
              <a:rPr lang="es-ES" sz="2400" dirty="0">
                <a:latin typeface="Montserrat" panose="00000500000000000000" pitchFamily="2" charset="0"/>
                <a:ea typeface="Aptos" panose="020B0004020202020204" pitchFamily="34" charset="0"/>
                <a:cs typeface="Aptos" panose="020B0004020202020204" pitchFamily="34" charset="0"/>
              </a:rPr>
              <a:t>Para comentar, escanee el código QR o visite el siguiente enlace:</a:t>
            </a:r>
          </a:p>
          <a:p>
            <a:pPr algn="ctr">
              <a:spcAft>
                <a:spcPts val="1200"/>
              </a:spcAft>
            </a:pPr>
            <a:r>
              <a:rPr lang="en-US" sz="2400">
                <a:latin typeface="Montserrat" panose="00000500000000000000" pitchFamily="2" charset="0"/>
                <a:ea typeface="Aptos" panose="020B0004020202020204" pitchFamily="34" charset="0"/>
                <a:cs typeface="Aptos" panose="020B0004020202020204" pitchFamily="34" charset="0"/>
                <a:hlinkClick r:id="rId3"/>
              </a:rPr>
              <a:t>redcap.school.wakehealth.edu/surveys/?s=NPK347RYHCR3FNDC</a:t>
            </a:r>
            <a:r>
              <a:rPr lang="en-US" sz="2400">
                <a:latin typeface="Montserrat" panose="00000500000000000000" pitchFamily="2" charset="0"/>
                <a:ea typeface="Aptos" panose="020B0004020202020204" pitchFamily="34" charset="0"/>
                <a:cs typeface="Aptos" panose="020B0004020202020204" pitchFamily="34" charset="0"/>
              </a:rPr>
              <a:t> </a:t>
            </a:r>
            <a:endParaRPr lang="en-US" sz="2400" dirty="0">
              <a:latin typeface="Montserrat" panose="00000500000000000000" pitchFamily="2" charset="0"/>
              <a:ea typeface="Aptos" panose="020B0004020202020204" pitchFamily="34" charset="0"/>
              <a:cs typeface="Aptos" panose="020B0004020202020204" pitchFamily="34" charset="0"/>
            </a:endParaRPr>
          </a:p>
        </p:txBody>
      </p:sp>
      <p:pic>
        <p:nvPicPr>
          <p:cNvPr id="4" name="Picture 3" descr="A black background with yellow text&#10;&#10;Description automatically generated">
            <a:extLst>
              <a:ext uri="{FF2B5EF4-FFF2-40B4-BE49-F238E27FC236}">
                <a16:creationId xmlns:a16="http://schemas.microsoft.com/office/drawing/2014/main" id="{5DDF8EC3-071D-1C82-9046-80F6952398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116" y="7164468"/>
            <a:ext cx="6512292" cy="1080000"/>
          </a:xfrm>
          <a:prstGeom prst="rect">
            <a:avLst/>
          </a:prstGeom>
        </p:spPr>
      </p:pic>
      <p:pic>
        <p:nvPicPr>
          <p:cNvPr id="9" name="Picture 8" descr="A black and orange logo&#10;&#10;Description automatically generated">
            <a:extLst>
              <a:ext uri="{FF2B5EF4-FFF2-40B4-BE49-F238E27FC236}">
                <a16:creationId xmlns:a16="http://schemas.microsoft.com/office/drawing/2014/main" id="{10118615-ACCF-A4C9-9B1E-170632306D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8239" y="8830883"/>
            <a:ext cx="4614338" cy="10843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CAB894FB2DAA46A83F7930F35AC280" ma:contentTypeVersion="19" ma:contentTypeDescription="Create a new document." ma:contentTypeScope="" ma:versionID="92774c4978b0496b0f20fa32f3f2b0be">
  <xsd:schema xmlns:xsd="http://www.w3.org/2001/XMLSchema" xmlns:xs="http://www.w3.org/2001/XMLSchema" xmlns:p="http://schemas.microsoft.com/office/2006/metadata/properties" xmlns:ns2="4ef8ee0b-e025-4bd4-94a6-4c71df7778d2" xmlns:ns3="09e5eb4c-ad0d-4795-ae2e-baffe4a7a343" targetNamespace="http://schemas.microsoft.com/office/2006/metadata/properties" ma:root="true" ma:fieldsID="1457492cf599239e3f08a612a755c80d" ns2:_="" ns3:_="">
    <xsd:import namespace="4ef8ee0b-e025-4bd4-94a6-4c71df7778d2"/>
    <xsd:import namespace="09e5eb4c-ad0d-4795-ae2e-baffe4a7a3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f8ee0b-e025-4bd4-94a6-4c71df7778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f782564-be43-449e-9829-86f2ca8ed86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e5eb4c-ad0d-4795-ae2e-baffe4a7a34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7e7737c-4f54-4668-836a-4369b242694b}" ma:internalName="TaxCatchAll" ma:showField="CatchAllData" ma:web="09e5eb4c-ad0d-4795-ae2e-baffe4a7a3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9e5eb4c-ad0d-4795-ae2e-baffe4a7a343" xsi:nil="true"/>
    <lcf76f155ced4ddcb4097134ff3c332f xmlns="4ef8ee0b-e025-4bd4-94a6-4c71df7778d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139A8B-0A83-4568-B874-50BD110A1C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f8ee0b-e025-4bd4-94a6-4c71df7778d2"/>
    <ds:schemaRef ds:uri="09e5eb4c-ad0d-4795-ae2e-baffe4a7a3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880CE9-8CB5-4DBE-84D9-560466B5AC72}">
  <ds:schemaRefs>
    <ds:schemaRef ds:uri="http://schemas.microsoft.com/sharepoint/v3/contenttype/forms"/>
  </ds:schemaRefs>
</ds:datastoreItem>
</file>

<file path=customXml/itemProps3.xml><?xml version="1.0" encoding="utf-8"?>
<ds:datastoreItem xmlns:ds="http://schemas.openxmlformats.org/officeDocument/2006/customXml" ds:itemID="{DD27C9C9-1383-43CA-9F0A-3F7796B22DE4}">
  <ds:schemaRefs>
    <ds:schemaRef ds:uri="http://schemas.microsoft.com/office/2006/metadata/properties"/>
    <ds:schemaRef ds:uri="http://schemas.microsoft.com/office/infopath/2007/PartnerControls"/>
    <ds:schemaRef ds:uri="09e5eb4c-ad0d-4795-ae2e-baffe4a7a343"/>
    <ds:schemaRef ds:uri="4ef8ee0b-e025-4bd4-94a6-4c71df7778d2"/>
  </ds:schemaRefs>
</ds:datastoreItem>
</file>

<file path=docProps/app.xml><?xml version="1.0" encoding="utf-8"?>
<Properties xmlns="http://schemas.openxmlformats.org/officeDocument/2006/extended-properties" xmlns:vt="http://schemas.openxmlformats.org/officeDocument/2006/docPropsVTypes">
  <TotalTime>2805</TotalTime>
  <Words>1595</Words>
  <Application>Microsoft Office PowerPoint</Application>
  <PresentationFormat>Custom</PresentationFormat>
  <Paragraphs>135</Paragraphs>
  <Slides>19</Slides>
  <Notes>6</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Montserrat Extra-Bold</vt:lpstr>
      <vt:lpstr>Montserrat ExtraBold</vt:lpstr>
      <vt:lpstr>Montserrat Semi-Bold Bold</vt:lpstr>
      <vt:lpstr>Montserrat Semi-Bold</vt:lpstr>
      <vt:lpstr>Montserrat</vt:lpstr>
      <vt:lpstr>Arial</vt:lpstr>
      <vt:lpstr>Montserrat Classic Bold Italics</vt:lpstr>
      <vt:lpstr>Montserrat Bold</vt:lpstr>
      <vt:lpstr>Calibri</vt:lpstr>
      <vt:lpstr>Montserrat SemiBold</vt:lpstr>
      <vt:lpstr>Brandon Grotesque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Sciences Presentation</dc:title>
  <dc:creator>Isla</dc:creator>
  <cp:lastModifiedBy>Joe Aslett</cp:lastModifiedBy>
  <cp:revision>24</cp:revision>
  <dcterms:created xsi:type="dcterms:W3CDTF">2006-08-16T00:00:00Z</dcterms:created>
  <dcterms:modified xsi:type="dcterms:W3CDTF">2026-09-14T14:16:46Z</dcterms:modified>
  <dc:identifier>DAFb8zIHRfw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0x010100F6CAB894FB2DAA46A83F7930F35AC280</vt:lpwstr>
  </property>
  <property fmtid="{D5CDD505-2E9C-101B-9397-08002B2CF9AE}" pid="3" name="MediaServiceImageTags">
    <vt:lpwstr/>
  </property>
</Properties>
</file>