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300" r:id="rId12"/>
  </p:sldIdLst>
  <p:sldSz cx="18288000" cy="10287000"/>
  <p:notesSz cx="6858000" cy="9144000"/>
  <p:embeddedFontLst>
    <p:embeddedFont>
      <p:font typeface="Montserrat" panose="00000500000000000000" pitchFamily="2" charset="0"/>
      <p:regular r:id="rId14"/>
      <p:bold r:id="rId15"/>
      <p:italic r:id="rId16"/>
      <p:boldItalic r:id="rId17"/>
    </p:embeddedFont>
    <p:embeddedFont>
      <p:font typeface="Montserrat Black" panose="00000A00000000000000" pitchFamily="2" charset="0"/>
      <p:bold r:id="rId18"/>
      <p:italic r:id="rId19"/>
      <p:boldItalic r:id="rId20"/>
    </p:embeddedFont>
    <p:embeddedFont>
      <p:font typeface="Montserrat Bold" panose="00000800000000000000" charset="0"/>
      <p:regular r:id="rId21"/>
      <p:bold r:id="rId22"/>
      <p:italic r:id="rId23"/>
      <p:boldItalic r:id="rId24"/>
    </p:embeddedFont>
    <p:embeddedFont>
      <p:font typeface="Montserrat Extra-Bold" panose="020B0604020202020204" charset="0"/>
      <p:regular r:id="rId25"/>
      <p:bold r:id="rId26"/>
    </p:embeddedFont>
    <p:embeddedFont>
      <p:font typeface="Montserrat Extra-Bold Bold" panose="020B0604020202020204" charset="0"/>
      <p:regular r:id="rId27"/>
      <p:bold r:id="rId28"/>
    </p:embeddedFont>
    <p:embeddedFont>
      <p:font typeface="Montserrat Medium" panose="00000600000000000000" pitchFamily="2" charset="0"/>
      <p:regular r:id="rId29"/>
      <p:italic r:id="rId30"/>
    </p:embeddedFont>
    <p:embeddedFont>
      <p:font typeface="Montserrat SemiBold" panose="00000700000000000000"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LnVJq7raATd5EKdyuCiFg==" hashData="QZpyQ514sUwGWQZyLE259R+3HiwfG+NUKqY1747Xvlfp0ghVPoPe82V7uEaVsmCBAyssBDNSdcRDwID0Z9A7X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AA"/>
    <a:srgbClr val="55B8AD"/>
    <a:srgbClr val="FFFEFD"/>
    <a:srgbClr val="0066CC"/>
    <a:srgbClr val="ABB500"/>
    <a:srgbClr val="EC6D3A"/>
    <a:srgbClr val="55782C"/>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snapToGrid="0">
      <p:cViewPr varScale="1">
        <p:scale>
          <a:sx n="54" d="100"/>
          <a:sy n="54" d="100"/>
        </p:scale>
        <p:origin x="95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futurumcareers.com/mitochondrial-biology-with-dr-bumsoo-ahn"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futurumcareers.com/mitochondrial-biology-with-dr-bumsoo-ahn" TargetMode="External"/><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cdn.atriumhealth.org/-/media/wakeforest/school/files/departments/department-of-internal-medicine/section-on-cardiovascular-medicine/envision/bumsoo-ahn/bumsoo-ahn-activity-sheet-lr.pdf?rev=97c707bb6c7842c2a3a74aa41b5ec82f&amp;hash=EB1C820869B76B2F65ACDADEAA4CFC69" TargetMode="External"/><Relationship Id="rId5" Type="http://schemas.openxmlformats.org/officeDocument/2006/relationships/hyperlink" Target="https://cdn.atriumhealth.org/-/media/wakeforest/school/files/departments/department-of-internal-medicine/section-on-cardiovascular-medicine/envision/bumsoo-ahn/bumsoo-ahn-article-lr.pdf?rev=434bbfb4ae4e4a169b15e8ce710e0052&amp;hash=BB3E41D5C990491AB5D1BBFD905D4AB0"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redcap.wakehealth.edu/redcap/surveys/?s=RP3XPRFPWX3NRWPK" TargetMode="External"/><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redcap.link/dh5j1nes"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307851"/>
            <a:ext cx="6802509" cy="1986621"/>
            <a:chOff x="0" y="0"/>
            <a:chExt cx="1822422" cy="609600"/>
          </a:xfrm>
          <a:solidFill>
            <a:srgbClr val="55B8AD"/>
          </a:solidFill>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grpFill/>
          </p:spPr>
          <p:txBody>
            <a:bodyPr/>
            <a:lstStyle/>
            <a:p>
              <a:endParaRPr lang="en-US"/>
            </a:p>
          </p:txBody>
        </p:sp>
        <p:sp>
          <p:nvSpPr>
            <p:cNvPr id="4" name="TextBox 4"/>
            <p:cNvSpPr txBox="1"/>
            <p:nvPr/>
          </p:nvSpPr>
          <p:spPr>
            <a:xfrm>
              <a:off x="101600" y="-38100"/>
              <a:ext cx="609600" cy="64770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715468" y="682666"/>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3660AA"/>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144661"/>
            <a:ext cx="13885625" cy="7782055"/>
            <a:chOff x="0" y="-38100"/>
            <a:chExt cx="3657119" cy="20495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55B8AD"/>
            </a:solidFill>
          </p:spPr>
          <p:txBody>
            <a:bodyPr/>
            <a:lstStyle/>
            <a:p>
              <a:endParaRPr lang="en-US"/>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201900" y="56147"/>
            <a:ext cx="3086100" cy="7581247"/>
          </a:xfrm>
          <a:custGeom>
            <a:avLst/>
            <a:gdLst/>
            <a:ahLst/>
            <a:cxnLst/>
            <a:rect l="l" t="t" r="r" b="b"/>
            <a:pathLst>
              <a:path w="812800" h="2011495">
                <a:moveTo>
                  <a:pt x="0" y="0"/>
                </a:moveTo>
                <a:lnTo>
                  <a:pt x="812800" y="0"/>
                </a:lnTo>
                <a:lnTo>
                  <a:pt x="812800" y="2011495"/>
                </a:lnTo>
                <a:lnTo>
                  <a:pt x="0" y="2011495"/>
                </a:lnTo>
                <a:close/>
              </a:path>
            </a:pathLst>
          </a:custGeom>
          <a:solidFill>
            <a:srgbClr val="55B8AD"/>
          </a:solidFill>
        </p:spPr>
        <p:txBody>
          <a:bodyPr/>
          <a:lstStyle/>
          <a:p>
            <a:endParaRPr lang="en-GB"/>
          </a:p>
        </p:txBody>
      </p:sp>
      <p:sp>
        <p:nvSpPr>
          <p:cNvPr id="34" name="TextBox 34"/>
          <p:cNvSpPr txBox="1"/>
          <p:nvPr/>
        </p:nvSpPr>
        <p:spPr>
          <a:xfrm>
            <a:off x="1201170" y="1143280"/>
            <a:ext cx="3407082" cy="659476"/>
          </a:xfrm>
          <a:prstGeom prst="rect">
            <a:avLst/>
          </a:prstGeom>
        </p:spPr>
        <p:txBody>
          <a:bodyPr lIns="0" tIns="0" rIns="0" bIns="0" rtlCol="0" anchor="t">
            <a:spAutoFit/>
          </a:bodyPr>
          <a:lstStyle/>
          <a:p>
            <a:pPr>
              <a:lnSpc>
                <a:spcPts val="1819"/>
              </a:lnSpc>
            </a:pPr>
            <a:r>
              <a:rPr lang="en-US" sz="2599" dirty="0">
                <a:solidFill>
                  <a:srgbClr val="FFFFFF"/>
                </a:solidFill>
                <a:latin typeface="Montserrat" panose="00000500000000000000" pitchFamily="2" charset="0"/>
              </a:rPr>
              <a:t>Inspiring the </a:t>
            </a:r>
          </a:p>
          <a:p>
            <a:pPr>
              <a:lnSpc>
                <a:spcPts val="3639"/>
              </a:lnSpc>
            </a:pPr>
            <a:r>
              <a:rPr lang="en-US" sz="2599" dirty="0">
                <a:solidFill>
                  <a:srgbClr val="FFFFFF"/>
                </a:solidFill>
                <a:latin typeface="Montserrat" panose="00000500000000000000" pitchFamily="2" charset="0"/>
              </a:rPr>
              <a:t>Next Generation</a:t>
            </a:r>
          </a:p>
        </p:txBody>
      </p:sp>
      <p:sp>
        <p:nvSpPr>
          <p:cNvPr id="39" name="TextBox 38">
            <a:extLst>
              <a:ext uri="{FF2B5EF4-FFF2-40B4-BE49-F238E27FC236}">
                <a16:creationId xmlns:a16="http://schemas.microsoft.com/office/drawing/2014/main" id="{FB0CE55F-DA7D-87CC-04A1-A15FA3B327E5}"/>
              </a:ext>
            </a:extLst>
          </p:cNvPr>
          <p:cNvSpPr txBox="1"/>
          <p:nvPr/>
        </p:nvSpPr>
        <p:spPr>
          <a:xfrm>
            <a:off x="6438209" y="943713"/>
            <a:ext cx="2398328" cy="954107"/>
          </a:xfrm>
          <a:prstGeom prst="rect">
            <a:avLst/>
          </a:prstGeom>
          <a:noFill/>
        </p:spPr>
        <p:txBody>
          <a:bodyPr wrap="square" rtlCol="0">
            <a:spAutoFit/>
          </a:bodyPr>
          <a:lstStyle/>
          <a:p>
            <a:r>
              <a:rPr lang="en-GB" sz="2400" i="1">
                <a:latin typeface="Montserrat" pitchFamily="2" charset="77"/>
              </a:rPr>
              <a:t>FUTURUM</a:t>
            </a:r>
          </a:p>
          <a:p>
            <a:r>
              <a:rPr lang="en-GB" sz="3200" b="1" i="1">
                <a:latin typeface="Montserrat Black" pitchFamily="2" charset="77"/>
              </a:rPr>
              <a:t>PODCAST</a:t>
            </a:r>
            <a:endParaRPr lang="en-US" sz="3200" b="1" i="1">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9172"/>
          </a:xfrm>
          <a:prstGeom prst="rect">
            <a:avLst/>
          </a:prstGeom>
          <a:solidFill>
            <a:srgbClr val="55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3614" y="4461004"/>
            <a:ext cx="6969047" cy="4529881"/>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22608" y="0"/>
            <a:ext cx="4152900" cy="2882900"/>
          </a:xfrm>
          <a:prstGeom prst="rect">
            <a:avLst/>
          </a:prstGeom>
        </p:spPr>
      </p:pic>
      <p:pic>
        <p:nvPicPr>
          <p:cNvPr id="15" name="Picture 14">
            <a:extLst>
              <a:ext uri="{FF2B5EF4-FFF2-40B4-BE49-F238E27FC236}">
                <a16:creationId xmlns:a16="http://schemas.microsoft.com/office/drawing/2014/main" id="{167FE66B-ACFC-8F8B-FDE7-DF8CA8C733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80376" y="1020868"/>
            <a:ext cx="421629" cy="736550"/>
          </a:xfrm>
          <a:prstGeom prst="rect">
            <a:avLst/>
          </a:prstGeom>
        </p:spPr>
      </p:pic>
      <p:sp>
        <p:nvSpPr>
          <p:cNvPr id="11" name="Freeform 27">
            <a:extLst>
              <a:ext uri="{FF2B5EF4-FFF2-40B4-BE49-F238E27FC236}">
                <a16:creationId xmlns:a16="http://schemas.microsoft.com/office/drawing/2014/main" id="{EE506E1E-CBC5-B25E-CA47-3A6F795C1F9B}"/>
              </a:ext>
            </a:extLst>
          </p:cNvPr>
          <p:cNvSpPr>
            <a:spLocks noChangeAspect="1"/>
          </p:cNvSpPr>
          <p:nvPr/>
        </p:nvSpPr>
        <p:spPr>
          <a:xfrm>
            <a:off x="13136114" y="1942145"/>
            <a:ext cx="4509668" cy="452988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6" cstate="print">
              <a:extLst>
                <a:ext uri="{28A0092B-C50C-407E-A947-70E740481C1C}">
                  <a14:useLocalDpi xmlns:a14="http://schemas.microsoft.com/office/drawing/2010/main" val="0"/>
                </a:ext>
              </a:extLst>
            </a:blip>
            <a:srcRect/>
            <a:stretch>
              <a:fillRect l="-59884" t="-15882" r="-59884" b="-23830"/>
            </a:stretch>
          </a:blipFill>
        </p:spPr>
        <p:txBody>
          <a:bodyPr/>
          <a:lstStyle/>
          <a:p>
            <a:endParaRPr lang="en-US"/>
          </a:p>
        </p:txBody>
      </p:sp>
      <p:sp>
        <p:nvSpPr>
          <p:cNvPr id="36" name="TextBox 35">
            <a:extLst>
              <a:ext uri="{FF2B5EF4-FFF2-40B4-BE49-F238E27FC236}">
                <a16:creationId xmlns:a16="http://schemas.microsoft.com/office/drawing/2014/main" id="{1345F9D3-AE14-804C-BB1C-B14290FE7762}"/>
              </a:ext>
            </a:extLst>
          </p:cNvPr>
          <p:cNvSpPr txBox="1"/>
          <p:nvPr/>
        </p:nvSpPr>
        <p:spPr>
          <a:xfrm>
            <a:off x="5941586" y="3080033"/>
            <a:ext cx="6304061" cy="1477328"/>
          </a:xfrm>
          <a:prstGeom prst="rect">
            <a:avLst/>
          </a:prstGeom>
          <a:noFill/>
        </p:spPr>
        <p:txBody>
          <a:bodyPr wrap="square" rtlCol="0">
            <a:spAutoFit/>
          </a:bodyPr>
          <a:lstStyle/>
          <a:p>
            <a:r>
              <a:rPr lang="en-GB" sz="3600" dirty="0">
                <a:latin typeface="Montserrat" pitchFamily="2" charset="77"/>
              </a:rPr>
              <a:t>In Conversation with </a:t>
            </a:r>
          </a:p>
          <a:p>
            <a:pPr>
              <a:spcAft>
                <a:spcPts val="1200"/>
              </a:spcAft>
            </a:pPr>
            <a:r>
              <a:rPr lang="en-GB" sz="5400" b="1" dirty="0">
                <a:latin typeface="Montserrat" pitchFamily="2" charset="77"/>
              </a:rPr>
              <a:t>Dr. Bumsoo Ahn</a:t>
            </a:r>
            <a:endParaRPr lang="en-US" sz="5400" b="1" dirty="0">
              <a:latin typeface="Montserrat" pitchFamily="2" charset="77"/>
            </a:endParaRPr>
          </a:p>
        </p:txBody>
      </p:sp>
      <p:pic>
        <p:nvPicPr>
          <p:cNvPr id="17" name="Picture 16" descr="A black background with white text&#10;&#10;Description automatically generated">
            <a:extLst>
              <a:ext uri="{FF2B5EF4-FFF2-40B4-BE49-F238E27FC236}">
                <a16:creationId xmlns:a16="http://schemas.microsoft.com/office/drawing/2014/main" id="{8CC6AB2E-1CF9-D569-FEC7-8682E34A80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06802" y="8344855"/>
            <a:ext cx="5529083" cy="917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18287998" cy="10299966"/>
          </a:xfrm>
          <a:prstGeom prst="rect">
            <a:avLst/>
          </a:prstGeom>
        </p:spPr>
      </p:pic>
      <p:sp>
        <p:nvSpPr>
          <p:cNvPr id="32" name="TextBox 32"/>
          <p:cNvSpPr txBox="1"/>
          <p:nvPr/>
        </p:nvSpPr>
        <p:spPr>
          <a:xfrm>
            <a:off x="10503036" y="1047750"/>
            <a:ext cx="3722681" cy="1243930"/>
          </a:xfrm>
          <a:prstGeom prst="rect">
            <a:avLst/>
          </a:prstGeom>
        </p:spPr>
        <p:txBody>
          <a:bodyPr wrap="square" lIns="0" tIns="0" rIns="0" bIns="0" rtlCol="0" anchor="t">
            <a:spAutoFit/>
          </a:bodyPr>
          <a:lstStyle/>
          <a:p>
            <a:pPr>
              <a:lnSpc>
                <a:spcPts val="5664"/>
              </a:lnSpc>
            </a:pPr>
            <a:r>
              <a:rPr lang="en-US" sz="4800" b="1" dirty="0">
                <a:solidFill>
                  <a:srgbClr val="000000"/>
                </a:solidFill>
                <a:latin typeface="Montserrat Extra-Bold Bold"/>
              </a:rPr>
              <a:t>Meet</a:t>
            </a:r>
          </a:p>
          <a:p>
            <a:pPr>
              <a:lnSpc>
                <a:spcPts val="4012"/>
              </a:lnSpc>
            </a:pPr>
            <a:r>
              <a:rPr lang="en-US" sz="3400" dirty="0">
                <a:solidFill>
                  <a:srgbClr val="000000"/>
                </a:solidFill>
                <a:latin typeface="Montserrat Bold"/>
              </a:rPr>
              <a:t>Dr. Bumsoo Ahn</a:t>
            </a:r>
          </a:p>
        </p:txBody>
      </p:sp>
      <p:sp>
        <p:nvSpPr>
          <p:cNvPr id="33" name="TextBox 33"/>
          <p:cNvSpPr txBox="1"/>
          <p:nvPr/>
        </p:nvSpPr>
        <p:spPr>
          <a:xfrm>
            <a:off x="10516094" y="4349517"/>
            <a:ext cx="2118132" cy="564257"/>
          </a:xfrm>
          <a:prstGeom prst="rect">
            <a:avLst/>
          </a:prstGeom>
        </p:spPr>
        <p:txBody>
          <a:bodyPr wrap="square" lIns="0" tIns="0" rIns="0" bIns="0" rtlCol="0" anchor="t">
            <a:spAutoFit/>
          </a:bodyPr>
          <a:lstStyle/>
          <a:p>
            <a:pPr>
              <a:lnSpc>
                <a:spcPts val="4366"/>
              </a:lnSpc>
            </a:pPr>
            <a:r>
              <a:rPr lang="en-US" sz="3700" b="1" dirty="0">
                <a:solidFill>
                  <a:srgbClr val="000000"/>
                </a:solidFill>
                <a:latin typeface="Montserrat Extra-Bold"/>
              </a:rPr>
              <a:t>Profile</a:t>
            </a:r>
          </a:p>
        </p:txBody>
      </p:sp>
      <p:sp>
        <p:nvSpPr>
          <p:cNvPr id="36" name="TextBox 36"/>
          <p:cNvSpPr txBox="1"/>
          <p:nvPr/>
        </p:nvSpPr>
        <p:spPr>
          <a:xfrm>
            <a:off x="10503036" y="7734737"/>
            <a:ext cx="7403964" cy="1738040"/>
          </a:xfrm>
          <a:prstGeom prst="rect">
            <a:avLst/>
          </a:prstGeom>
        </p:spPr>
        <p:txBody>
          <a:bodyPr wrap="square" lIns="0" tIns="0" rIns="0" bIns="0" rtlCol="0" anchor="t">
            <a:spAutoFit/>
          </a:bodyPr>
          <a:lstStyle/>
          <a:p>
            <a:pPr>
              <a:lnSpc>
                <a:spcPct val="120000"/>
              </a:lnSpc>
            </a:pPr>
            <a:r>
              <a:rPr lang="en-GB" sz="2400" dirty="0">
                <a:latin typeface="Montserrat" panose="00000500000000000000" pitchFamily="2" charset="0"/>
              </a:rPr>
              <a:t>“Jump into different experiences. These will be the dots in your life. If you are creative enough to connect the dots, that will make your experience very strong.”</a:t>
            </a:r>
            <a:endParaRPr lang="en-US" sz="2400" dirty="0">
              <a:latin typeface="Montserrat" panose="00000500000000000000" pitchFamily="2" charset="0"/>
            </a:endParaRPr>
          </a:p>
        </p:txBody>
      </p:sp>
      <p:sp>
        <p:nvSpPr>
          <p:cNvPr id="27" name="Freeform 27"/>
          <p:cNvSpPr/>
          <p:nvPr/>
        </p:nvSpPr>
        <p:spPr>
          <a:xfrm>
            <a:off x="13794973" y="1937532"/>
            <a:ext cx="3722682" cy="373936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3">
              <a:extLst>
                <a:ext uri="{28A0092B-C50C-407E-A947-70E740481C1C}">
                  <a14:useLocalDpi xmlns:a14="http://schemas.microsoft.com/office/drawing/2010/main" val="0"/>
                </a:ext>
              </a:extLst>
            </a:blip>
            <a:srcRect/>
            <a:stretch>
              <a:fillRect l="-145052" t="-33710" r="-145052" b="-110727"/>
            </a:stretch>
          </a:blipFill>
        </p:spPr>
        <p:txBody>
          <a:bodyPr/>
          <a:lstStyle/>
          <a:p>
            <a:endParaRPr lang="en-US"/>
          </a:p>
        </p:txBody>
      </p:sp>
      <p:sp>
        <p:nvSpPr>
          <p:cNvPr id="28" name="TextBox 28"/>
          <p:cNvSpPr txBox="1"/>
          <p:nvPr/>
        </p:nvSpPr>
        <p:spPr>
          <a:xfrm>
            <a:off x="14137198" y="2112815"/>
            <a:ext cx="3038237" cy="3213519"/>
          </a:xfrm>
          <a:prstGeom prst="rect">
            <a:avLst/>
          </a:prstGeom>
        </p:spPr>
        <p:txBody>
          <a:bodyPr lIns="50800" tIns="50800" rIns="50800" bIns="50800" rtlCol="0" anchor="ctr"/>
          <a:lstStyle/>
          <a:p>
            <a:pPr algn="ctr">
              <a:lnSpc>
                <a:spcPts val="2659"/>
              </a:lnSpc>
            </a:pPr>
            <a:endParaRPr/>
          </a:p>
        </p:txBody>
      </p:sp>
      <p:sp>
        <p:nvSpPr>
          <p:cNvPr id="3" name="Content Placeholder 2">
            <a:extLst>
              <a:ext uri="{FF2B5EF4-FFF2-40B4-BE49-F238E27FC236}">
                <a16:creationId xmlns:a16="http://schemas.microsoft.com/office/drawing/2014/main" id="{FEF2B7B4-B3FF-0F56-6C33-1C53CEEAD37D}"/>
              </a:ext>
            </a:extLst>
          </p:cNvPr>
          <p:cNvSpPr txBox="1">
            <a:spLocks/>
          </p:cNvSpPr>
          <p:nvPr/>
        </p:nvSpPr>
        <p:spPr>
          <a:xfrm>
            <a:off x="926614" y="2610465"/>
            <a:ext cx="7849836" cy="5676285"/>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sz="2200" dirty="0">
                <a:latin typeface="Montserrat" pitchFamily="2" charset="0"/>
              </a:rPr>
              <a:t>In this podcast, Dr. Bumsoo Ahn discusses the excitement of making new scientific discoveries, how trial and error can be useful both in the lab and in our career journeys, and how his experiences serving in the South Korean </a:t>
            </a:r>
            <a:r>
              <a:rPr lang="en-GB" sz="2200" dirty="0">
                <a:solidFill>
                  <a:schemeClr val="tx1">
                    <a:lumMod val="95000"/>
                    <a:lumOff val="5000"/>
                  </a:schemeClr>
                </a:solidFill>
                <a:latin typeface="Montserrat" pitchFamily="2" charset="0"/>
              </a:rPr>
              <a:t>army</a:t>
            </a:r>
            <a:r>
              <a:rPr lang="en-GB" sz="2200" dirty="0">
                <a:latin typeface="Montserrat" pitchFamily="2" charset="0"/>
              </a:rPr>
              <a:t> have shaped his life and career. </a:t>
            </a:r>
            <a:endParaRPr lang="en-GB" sz="2200" b="1" dirty="0">
              <a:latin typeface="Montserrat" pitchFamily="2" charset="0"/>
            </a:endParaRPr>
          </a:p>
          <a:p>
            <a:pPr marL="457200" indent="-457200">
              <a:lnSpc>
                <a:spcPct val="120000"/>
              </a:lnSpc>
              <a:spcBef>
                <a:spcPts val="0"/>
              </a:spcBef>
              <a:spcAft>
                <a:spcPts val="1200"/>
              </a:spcAft>
              <a:buFont typeface="Arial" pitchFamily="34" charset="0"/>
              <a:buAutoNum type="arabicPeriod"/>
            </a:pPr>
            <a:r>
              <a:rPr lang="en-GB" sz="2200" b="1" dirty="0">
                <a:solidFill>
                  <a:schemeClr val="tx1">
                    <a:lumMod val="95000"/>
                    <a:lumOff val="5000"/>
                  </a:schemeClr>
                </a:solidFill>
                <a:latin typeface="Montserrat" pitchFamily="2" charset="0"/>
              </a:rPr>
              <a:t>What do you think </a:t>
            </a:r>
            <a:r>
              <a:rPr lang="en-GB" sz="2200" dirty="0">
                <a:solidFill>
                  <a:schemeClr val="tx1">
                    <a:lumMod val="95000"/>
                    <a:lumOff val="5000"/>
                  </a:schemeClr>
                </a:solidFill>
                <a:latin typeface="Montserrat" pitchFamily="2" charset="0"/>
              </a:rPr>
              <a:t>a career in mitochondrial biology involves?</a:t>
            </a:r>
          </a:p>
          <a:p>
            <a:pPr marL="457200" indent="-457200">
              <a:lnSpc>
                <a:spcPct val="120000"/>
              </a:lnSpc>
              <a:spcBef>
                <a:spcPts val="0"/>
              </a:spcBef>
              <a:spcAft>
                <a:spcPts val="1200"/>
              </a:spcAft>
              <a:buFont typeface="Arial" pitchFamily="34" charset="0"/>
              <a:buAutoNum type="arabicPeriod"/>
            </a:pPr>
            <a:r>
              <a:rPr lang="en-GB" sz="2200" b="1" dirty="0">
                <a:solidFill>
                  <a:schemeClr val="tx1">
                    <a:lumMod val="95000"/>
                    <a:lumOff val="5000"/>
                  </a:schemeClr>
                </a:solidFill>
                <a:latin typeface="Montserrat" pitchFamily="2" charset="0"/>
              </a:rPr>
              <a:t>How do you think</a:t>
            </a:r>
            <a:r>
              <a:rPr lang="en-GB" sz="2200" dirty="0">
                <a:solidFill>
                  <a:schemeClr val="tx1">
                    <a:lumMod val="95000"/>
                    <a:lumOff val="5000"/>
                  </a:schemeClr>
                </a:solidFill>
                <a:latin typeface="Montserrat" pitchFamily="2" charset="0"/>
              </a:rPr>
              <a:t> it feels to make a new scientific discovery?</a:t>
            </a:r>
          </a:p>
          <a:p>
            <a:pPr marL="457200" indent="-457200">
              <a:lnSpc>
                <a:spcPct val="120000"/>
              </a:lnSpc>
              <a:spcBef>
                <a:spcPts val="0"/>
              </a:spcBef>
              <a:spcAft>
                <a:spcPts val="1200"/>
              </a:spcAft>
              <a:buAutoNum type="arabicPeriod"/>
            </a:pPr>
            <a:r>
              <a:rPr lang="en-GB" sz="2200" b="1" dirty="0">
                <a:solidFill>
                  <a:schemeClr val="tx1">
                    <a:lumMod val="95000"/>
                    <a:lumOff val="5000"/>
                  </a:schemeClr>
                </a:solidFill>
                <a:latin typeface="Montserrat" pitchFamily="2" charset="0"/>
              </a:rPr>
              <a:t>Why do you think </a:t>
            </a:r>
            <a:r>
              <a:rPr lang="en-GB" sz="2200" dirty="0">
                <a:solidFill>
                  <a:schemeClr val="tx1">
                    <a:lumMod val="95000"/>
                    <a:lumOff val="5000"/>
                  </a:schemeClr>
                </a:solidFill>
                <a:latin typeface="Montserrat" pitchFamily="2" charset="0"/>
              </a:rPr>
              <a:t>trial and error is important, both in science and in</a:t>
            </a:r>
            <a:r>
              <a:rPr lang="en-GB" sz="2200" dirty="0">
                <a:solidFill>
                  <a:srgbClr val="FF0000"/>
                </a:solidFill>
                <a:latin typeface="Montserrat" pitchFamily="2" charset="0"/>
              </a:rPr>
              <a:t> </a:t>
            </a:r>
            <a:r>
              <a:rPr lang="en-GB" sz="2200" dirty="0">
                <a:solidFill>
                  <a:schemeClr val="tx1">
                    <a:lumMod val="95000"/>
                    <a:lumOff val="5000"/>
                  </a:schemeClr>
                </a:solidFill>
                <a:latin typeface="Montserrat" pitchFamily="2" charset="0"/>
              </a:rPr>
              <a:t>careers?</a:t>
            </a:r>
          </a:p>
        </p:txBody>
      </p:sp>
      <p:sp>
        <p:nvSpPr>
          <p:cNvPr id="4" name="TextBox 35">
            <a:extLst>
              <a:ext uri="{FF2B5EF4-FFF2-40B4-BE49-F238E27FC236}">
                <a16:creationId xmlns:a16="http://schemas.microsoft.com/office/drawing/2014/main" id="{232BF716-C9AC-505C-A199-DD5665901D0B}"/>
              </a:ext>
            </a:extLst>
          </p:cNvPr>
          <p:cNvSpPr txBox="1"/>
          <p:nvPr/>
        </p:nvSpPr>
        <p:spPr>
          <a:xfrm>
            <a:off x="10516094" y="5202933"/>
            <a:ext cx="4200031" cy="1294842"/>
          </a:xfrm>
          <a:prstGeom prst="rect">
            <a:avLst/>
          </a:prstGeom>
        </p:spPr>
        <p:txBody>
          <a:bodyPr wrap="square" lIns="0" tIns="0" rIns="0" bIns="0" rtlCol="0" anchor="t">
            <a:spAutoFit/>
          </a:bodyPr>
          <a:lstStyle/>
          <a:p>
            <a:pPr>
              <a:lnSpc>
                <a:spcPct val="120000"/>
              </a:lnSpc>
            </a:pPr>
            <a:r>
              <a:rPr lang="en-GB" sz="2400" dirty="0">
                <a:solidFill>
                  <a:srgbClr val="000000"/>
                </a:solidFill>
                <a:latin typeface="Montserrat"/>
              </a:rPr>
              <a:t>Wake Forest University School of Medicine, USA</a:t>
            </a:r>
          </a:p>
          <a:p>
            <a:pPr>
              <a:lnSpc>
                <a:spcPct val="120000"/>
              </a:lnSpc>
            </a:pPr>
            <a:endParaRPr lang="en-US" sz="2400" dirty="0">
              <a:solidFill>
                <a:srgbClr val="000000"/>
              </a:solidFill>
              <a:latin typeface="Montserrat"/>
            </a:endParaRPr>
          </a:p>
        </p:txBody>
      </p:sp>
      <p:sp>
        <p:nvSpPr>
          <p:cNvPr id="5" name="TextBox 4">
            <a:extLst>
              <a:ext uri="{FF2B5EF4-FFF2-40B4-BE49-F238E27FC236}">
                <a16:creationId xmlns:a16="http://schemas.microsoft.com/office/drawing/2014/main" id="{6D13FE81-F0F7-08E5-5210-BE16F18FE6F9}"/>
              </a:ext>
            </a:extLst>
          </p:cNvPr>
          <p:cNvSpPr txBox="1"/>
          <p:nvPr/>
        </p:nvSpPr>
        <p:spPr>
          <a:xfrm>
            <a:off x="926614" y="1422966"/>
            <a:ext cx="7849836" cy="818494"/>
          </a:xfrm>
          <a:prstGeom prst="rect">
            <a:avLst/>
          </a:prstGeom>
          <a:noFill/>
        </p:spPr>
        <p:txBody>
          <a:bodyPr wrap="square">
            <a:spAutoFit/>
          </a:bodyPr>
          <a:lstStyle/>
          <a:p>
            <a:pPr>
              <a:lnSpc>
                <a:spcPts val="6135"/>
              </a:lnSpc>
            </a:pPr>
            <a:r>
              <a:rPr lang="en-US" sz="4400" dirty="0">
                <a:solidFill>
                  <a:srgbClr val="55B8AD"/>
                </a:solidFill>
                <a:latin typeface="Montserrat Extra-Bold"/>
              </a:rPr>
              <a:t>Pre-listening:</a:t>
            </a:r>
          </a:p>
        </p:txBody>
      </p:sp>
      <p:sp>
        <p:nvSpPr>
          <p:cNvPr id="7" name="TextBox 6">
            <a:extLst>
              <a:ext uri="{FF2B5EF4-FFF2-40B4-BE49-F238E27FC236}">
                <a16:creationId xmlns:a16="http://schemas.microsoft.com/office/drawing/2014/main" id="{B6222899-D23F-9EF2-96B1-162CAD21E7FF}"/>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b="1" dirty="0">
                <a:solidFill>
                  <a:srgbClr val="3660AA"/>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Break it Down  |  Post-listening  |  Learn More</a:t>
            </a:r>
          </a:p>
        </p:txBody>
      </p:sp>
      <p:sp>
        <p:nvSpPr>
          <p:cNvPr id="2" name="TextBox 1">
            <a:extLst>
              <a:ext uri="{FF2B5EF4-FFF2-40B4-BE49-F238E27FC236}">
                <a16:creationId xmlns:a16="http://schemas.microsoft.com/office/drawing/2014/main" id="{36C5A796-DC53-0297-B5B7-748E90F0AB97}"/>
              </a:ext>
            </a:extLst>
          </p:cNvPr>
          <p:cNvSpPr txBox="1"/>
          <p:nvPr/>
        </p:nvSpPr>
        <p:spPr>
          <a:xfrm>
            <a:off x="10503036" y="6504013"/>
            <a:ext cx="5984739" cy="124393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Field of Research</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ontserrat"/>
                <a:ea typeface="+mn-ea"/>
                <a:cs typeface="+mn-cs"/>
              </a:rPr>
              <a:t>Mitochondrial biology; </a:t>
            </a:r>
            <a:r>
              <a:rPr kumimoji="0" lang="en-US" sz="2400" b="0" i="0" u="none" strike="noStrike" kern="1200" cap="none" spc="0" normalizeH="0" baseline="0" noProof="0" dirty="0">
                <a:ln>
                  <a:noFill/>
                </a:ln>
                <a:solidFill>
                  <a:prstClr val="black"/>
                </a:solidFill>
                <a:effectLst/>
                <a:uLnTx/>
                <a:uFillTx/>
                <a:latin typeface="Montserrat"/>
                <a:ea typeface="+mn-ea"/>
                <a:cs typeface="+mn-cs"/>
              </a:rPr>
              <a:t>ghrelin </a:t>
            </a:r>
            <a:r>
              <a:rPr kumimoji="0" lang="en-US" sz="2400" b="0" i="0" u="none" strike="noStrike" kern="1200" cap="none" spc="0" normalizeH="0" baseline="0" noProof="0" dirty="0">
                <a:ln>
                  <a:noFill/>
                </a:ln>
                <a:solidFill>
                  <a:srgbClr val="000000"/>
                </a:solidFill>
                <a:effectLst/>
                <a:uLnTx/>
                <a:uFillTx/>
                <a:latin typeface="Montserrat"/>
                <a:ea typeface="+mn-ea"/>
                <a:cs typeface="+mn-cs"/>
              </a:rPr>
              <a:t>biology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0"/>
            <a:ext cx="8915399" cy="10309821"/>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926614" y="4264632"/>
            <a:ext cx="8617436" cy="4365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spcAft>
                <a:spcPts val="1200"/>
              </a:spcAft>
              <a:buFont typeface="+mj-lt"/>
              <a:buAutoNum type="arabicPeriod"/>
            </a:pPr>
            <a:r>
              <a:rPr lang="en-GB" sz="2200" b="1" dirty="0">
                <a:solidFill>
                  <a:schemeClr val="tx1">
                    <a:lumMod val="95000"/>
                    <a:lumOff val="5000"/>
                  </a:schemeClr>
                </a:solidFill>
                <a:latin typeface="Montserrat" panose="00000500000000000000" pitchFamily="2" charset="0"/>
              </a:rPr>
              <a:t>What is sarcopenia</a:t>
            </a:r>
            <a:r>
              <a:rPr lang="en-GB" sz="2200" dirty="0">
                <a:solidFill>
                  <a:schemeClr val="tx1">
                    <a:lumMod val="95000"/>
                    <a:lumOff val="5000"/>
                  </a:schemeClr>
                </a:solidFill>
                <a:latin typeface="Montserrat" panose="00000500000000000000" pitchFamily="2" charset="0"/>
              </a:rPr>
              <a:t>? What role do mitochondria play in this disease?</a:t>
            </a:r>
            <a:endParaRPr lang="en-GB" sz="2200" b="1" dirty="0">
              <a:solidFill>
                <a:schemeClr val="tx1">
                  <a:lumMod val="95000"/>
                  <a:lumOff val="5000"/>
                </a:schemeClr>
              </a:solidFill>
              <a:latin typeface="Montserrat" panose="00000500000000000000" pitchFamily="2" charset="0"/>
            </a:endParaRPr>
          </a:p>
          <a:p>
            <a:pPr marL="342900" indent="-342900">
              <a:lnSpc>
                <a:spcPct val="120000"/>
              </a:lnSpc>
              <a:spcBef>
                <a:spcPts val="0"/>
              </a:spcBef>
              <a:spcAft>
                <a:spcPts val="1200"/>
              </a:spcAft>
              <a:buFont typeface="+mj-lt"/>
              <a:buAutoNum type="arabicPeriod"/>
            </a:pPr>
            <a:r>
              <a:rPr lang="en-GB" sz="2200" b="1" dirty="0">
                <a:solidFill>
                  <a:schemeClr val="tx1">
                    <a:lumMod val="95000"/>
                    <a:lumOff val="5000"/>
                  </a:schemeClr>
                </a:solidFill>
                <a:latin typeface="Montserrat" panose="00000500000000000000" pitchFamily="2" charset="0"/>
              </a:rPr>
              <a:t>How do you think </a:t>
            </a:r>
            <a:r>
              <a:rPr lang="en-GB" sz="2200" dirty="0">
                <a:solidFill>
                  <a:schemeClr val="tx1">
                    <a:lumMod val="95000"/>
                    <a:lumOff val="5000"/>
                  </a:schemeClr>
                </a:solidFill>
                <a:latin typeface="Montserrat" panose="00000500000000000000" pitchFamily="2" charset="0"/>
              </a:rPr>
              <a:t>Bumsoo tests the effects of unacylated ghrelin on muscle growth?</a:t>
            </a:r>
          </a:p>
          <a:p>
            <a:pPr marL="342900" indent="-342900">
              <a:lnSpc>
                <a:spcPct val="120000"/>
              </a:lnSpc>
              <a:spcBef>
                <a:spcPts val="0"/>
              </a:spcBef>
              <a:spcAft>
                <a:spcPts val="1200"/>
              </a:spcAft>
              <a:buFont typeface="+mj-lt"/>
              <a:buAutoNum type="arabicPeriod"/>
            </a:pPr>
            <a:r>
              <a:rPr lang="en-GB" sz="2200" b="1" dirty="0">
                <a:solidFill>
                  <a:schemeClr val="tx1">
                    <a:lumMod val="95000"/>
                    <a:lumOff val="5000"/>
                  </a:schemeClr>
                </a:solidFill>
                <a:latin typeface="Montserrat" panose="00000500000000000000" pitchFamily="2" charset="0"/>
              </a:rPr>
              <a:t>What questions do you have </a:t>
            </a:r>
            <a:r>
              <a:rPr lang="en-GB" sz="2200" dirty="0">
                <a:solidFill>
                  <a:schemeClr val="tx1">
                    <a:lumMod val="95000"/>
                    <a:lumOff val="5000"/>
                  </a:schemeClr>
                </a:solidFill>
                <a:latin typeface="Montserrat" panose="00000500000000000000" pitchFamily="2" charset="0"/>
              </a:rPr>
              <a:t>about your hobbies and interests? How could you find answers to these questions and explore them further? </a:t>
            </a:r>
          </a:p>
          <a:p>
            <a:pPr marL="342900" indent="-342900">
              <a:lnSpc>
                <a:spcPct val="120000"/>
              </a:lnSpc>
              <a:spcBef>
                <a:spcPts val="0"/>
              </a:spcBef>
              <a:spcAft>
                <a:spcPts val="1200"/>
              </a:spcAft>
              <a:buFont typeface="+mj-lt"/>
              <a:buAutoNum type="arabicPeriod"/>
            </a:pPr>
            <a:r>
              <a:rPr lang="en-GB" sz="2200" b="1" dirty="0">
                <a:solidFill>
                  <a:schemeClr val="tx1">
                    <a:lumMod val="95000"/>
                    <a:lumOff val="5000"/>
                  </a:schemeClr>
                </a:solidFill>
                <a:latin typeface="Montserrat" panose="00000500000000000000" pitchFamily="2" charset="0"/>
              </a:rPr>
              <a:t>How important is it </a:t>
            </a:r>
            <a:r>
              <a:rPr lang="en-GB" sz="2200" dirty="0">
                <a:solidFill>
                  <a:schemeClr val="tx1">
                    <a:lumMod val="95000"/>
                    <a:lumOff val="5000"/>
                  </a:schemeClr>
                </a:solidFill>
                <a:latin typeface="Montserrat" panose="00000500000000000000" pitchFamily="2" charset="0"/>
              </a:rPr>
              <a:t>to you to have ownership of and control over your work?</a:t>
            </a:r>
          </a:p>
        </p:txBody>
      </p:sp>
      <p:sp>
        <p:nvSpPr>
          <p:cNvPr id="5" name="TextBox 4">
            <a:extLst>
              <a:ext uri="{FF2B5EF4-FFF2-40B4-BE49-F238E27FC236}">
                <a16:creationId xmlns:a16="http://schemas.microsoft.com/office/drawing/2014/main" id="{5A9261F7-FCBE-40C2-FAC7-0983D2834D45}"/>
              </a:ext>
            </a:extLst>
          </p:cNvPr>
          <p:cNvSpPr txBox="1"/>
          <p:nvPr/>
        </p:nvSpPr>
        <p:spPr>
          <a:xfrm>
            <a:off x="1606391" y="3356051"/>
            <a:ext cx="284152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Up to 05:50</a:t>
            </a:r>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2909135"/>
            <a:ext cx="859826" cy="981635"/>
          </a:xfrm>
          <a:prstGeom prst="rect">
            <a:avLst/>
          </a:prstGeom>
        </p:spPr>
      </p:pic>
      <p:sp>
        <p:nvSpPr>
          <p:cNvPr id="6" name="TextBox 5">
            <a:extLst>
              <a:ext uri="{FF2B5EF4-FFF2-40B4-BE49-F238E27FC236}">
                <a16:creationId xmlns:a16="http://schemas.microsoft.com/office/drawing/2014/main" id="{D6D93360-D1DF-A627-8EB5-BF749E0944E1}"/>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a:solidFill>
                  <a:srgbClr val="3660AA"/>
                </a:solidFill>
                <a:latin typeface="Montserrat" panose="00000500000000000000" pitchFamily="2" charset="0"/>
              </a:rPr>
              <a:t>Break it Down  </a:t>
            </a:r>
            <a:r>
              <a:rPr lang="en-US" sz="1700" dirty="0">
                <a:solidFill>
                  <a:srgbClr val="55B8AD"/>
                </a:solidFill>
                <a:latin typeface="Montserrat" panose="00000500000000000000" pitchFamily="2" charset="0"/>
              </a:rPr>
              <a:t>|  Post-listening  |  Learn More</a:t>
            </a:r>
          </a:p>
        </p:txBody>
      </p:sp>
      <p:sp>
        <p:nvSpPr>
          <p:cNvPr id="9" name="TextBox 8">
            <a:extLst>
              <a:ext uri="{FF2B5EF4-FFF2-40B4-BE49-F238E27FC236}">
                <a16:creationId xmlns:a16="http://schemas.microsoft.com/office/drawing/2014/main" id="{3EADDC2B-D072-01DC-AE8C-5114FDC28823}"/>
              </a:ext>
            </a:extLst>
          </p:cNvPr>
          <p:cNvSpPr txBox="1"/>
          <p:nvPr/>
        </p:nvSpPr>
        <p:spPr>
          <a:xfrm>
            <a:off x="926614" y="1049520"/>
            <a:ext cx="8760311" cy="1600759"/>
          </a:xfrm>
          <a:prstGeom prst="rect">
            <a:avLst/>
          </a:prstGeom>
          <a:noFill/>
        </p:spPr>
        <p:txBody>
          <a:bodyPr wrap="square">
            <a:spAutoFit/>
          </a:bodyPr>
          <a:lstStyle/>
          <a:p>
            <a:pPr>
              <a:lnSpc>
                <a:spcPts val="6135"/>
              </a:lnSpc>
            </a:pPr>
            <a:r>
              <a:rPr lang="en-US" sz="4400" dirty="0">
                <a:solidFill>
                  <a:srgbClr val="55B8AD"/>
                </a:solidFill>
                <a:latin typeface="Montserrat Extra-Bold"/>
              </a:rPr>
              <a:t>Break Bumsoo’s Conversation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950380" y="-5443"/>
            <a:ext cx="8337620" cy="10292443"/>
          </a:xfrm>
          <a:prstGeom prst="rect">
            <a:avLst/>
          </a:prstGeom>
        </p:spPr>
      </p:pic>
      <p:sp>
        <p:nvSpPr>
          <p:cNvPr id="4" name="Content Placeholder 2">
            <a:extLst>
              <a:ext uri="{FF2B5EF4-FFF2-40B4-BE49-F238E27FC236}">
                <a16:creationId xmlns:a16="http://schemas.microsoft.com/office/drawing/2014/main" id="{CF39B39E-33CD-4D49-BB2F-928E15F68A8D}"/>
              </a:ext>
            </a:extLst>
          </p:cNvPr>
          <p:cNvSpPr txBox="1">
            <a:spLocks/>
          </p:cNvSpPr>
          <p:nvPr/>
        </p:nvSpPr>
        <p:spPr>
          <a:xfrm>
            <a:off x="926615" y="3421321"/>
            <a:ext cx="8025656" cy="4279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Font typeface="+mj-lt"/>
              <a:buAutoNum type="arabicPeriod" startAt="5"/>
            </a:pPr>
            <a:r>
              <a:rPr lang="en-GB" sz="2200" b="1" dirty="0">
                <a:solidFill>
                  <a:schemeClr val="tx1">
                    <a:lumMod val="95000"/>
                    <a:lumOff val="5000"/>
                  </a:schemeClr>
                </a:solidFill>
                <a:latin typeface="Montserrat" panose="00000500000000000000" pitchFamily="2" charset="0"/>
              </a:rPr>
              <a:t>Why is unacylated ghrelin </a:t>
            </a:r>
            <a:r>
              <a:rPr lang="en-GB" sz="2200" dirty="0">
                <a:solidFill>
                  <a:schemeClr val="tx1">
                    <a:lumMod val="95000"/>
                    <a:lumOff val="5000"/>
                  </a:schemeClr>
                </a:solidFill>
                <a:latin typeface="Montserrat" panose="00000500000000000000" pitchFamily="2" charset="0"/>
              </a:rPr>
              <a:t>better suited to treating sarcopenia than acylated ghrelin?</a:t>
            </a:r>
          </a:p>
          <a:p>
            <a:pPr marL="457200" indent="-457200">
              <a:lnSpc>
                <a:spcPct val="120000"/>
              </a:lnSpc>
              <a:spcBef>
                <a:spcPts val="0"/>
              </a:spcBef>
              <a:spcAft>
                <a:spcPts val="1200"/>
              </a:spcAft>
              <a:buFont typeface="+mj-lt"/>
              <a:buAutoNum type="arabicPeriod" startAt="5"/>
            </a:pPr>
            <a:r>
              <a:rPr lang="en-GB" sz="2200" b="1" dirty="0">
                <a:solidFill>
                  <a:schemeClr val="tx1">
                    <a:lumMod val="95000"/>
                    <a:lumOff val="5000"/>
                  </a:schemeClr>
                </a:solidFill>
                <a:latin typeface="Montserrat" panose="00000500000000000000" pitchFamily="2" charset="0"/>
              </a:rPr>
              <a:t>Why does </a:t>
            </a:r>
            <a:r>
              <a:rPr lang="en-GB" sz="2200" dirty="0">
                <a:solidFill>
                  <a:schemeClr val="tx1">
                    <a:lumMod val="95000"/>
                    <a:lumOff val="5000"/>
                  </a:schemeClr>
                </a:solidFill>
                <a:latin typeface="Montserrat" panose="00000500000000000000" pitchFamily="2" charset="0"/>
              </a:rPr>
              <a:t>Bumsoo say that finding unexpected results was a challenge? How did he overcome that challenge?</a:t>
            </a:r>
          </a:p>
          <a:p>
            <a:pPr marL="457200" indent="-457200">
              <a:lnSpc>
                <a:spcPct val="120000"/>
              </a:lnSpc>
              <a:spcBef>
                <a:spcPts val="0"/>
              </a:spcBef>
              <a:spcAft>
                <a:spcPts val="1200"/>
              </a:spcAft>
              <a:buFont typeface="+mj-lt"/>
              <a:buAutoNum type="arabicPeriod" startAt="5"/>
            </a:pPr>
            <a:r>
              <a:rPr lang="en-GB" sz="2200" b="1" dirty="0">
                <a:solidFill>
                  <a:schemeClr val="tx1">
                    <a:lumMod val="95000"/>
                    <a:lumOff val="5000"/>
                  </a:schemeClr>
                </a:solidFill>
                <a:latin typeface="Montserrat" panose="00000500000000000000" pitchFamily="2" charset="0"/>
              </a:rPr>
              <a:t>Why is it important </a:t>
            </a:r>
            <a:r>
              <a:rPr lang="en-GB" sz="2200" dirty="0">
                <a:solidFill>
                  <a:schemeClr val="tx1">
                    <a:lumMod val="95000"/>
                    <a:lumOff val="5000"/>
                  </a:schemeClr>
                </a:solidFill>
                <a:latin typeface="Montserrat" panose="00000500000000000000" pitchFamily="2" charset="0"/>
              </a:rPr>
              <a:t>to get experience in a range of different scientific settings? How can trial and error help you figure out which career path is right for you? </a:t>
            </a:r>
            <a:endParaRPr lang="en-GB" sz="2200" b="1" dirty="0">
              <a:solidFill>
                <a:schemeClr val="tx1">
                  <a:lumMod val="95000"/>
                  <a:lumOff val="5000"/>
                </a:schemeClr>
              </a:solidFill>
              <a:latin typeface="Montserrat" panose="00000500000000000000" pitchFamily="2" charset="0"/>
            </a:endParaRPr>
          </a:p>
          <a:p>
            <a:pPr marL="457200" indent="-457200">
              <a:lnSpc>
                <a:spcPct val="120000"/>
              </a:lnSpc>
              <a:spcBef>
                <a:spcPts val="0"/>
              </a:spcBef>
              <a:spcAft>
                <a:spcPts val="1200"/>
              </a:spcAft>
              <a:buFont typeface="+mj-lt"/>
              <a:buAutoNum type="arabicPeriod" startAt="5"/>
            </a:pPr>
            <a:endParaRPr lang="en-GB" sz="2200" dirty="0">
              <a:solidFill>
                <a:srgbClr val="3660AA"/>
              </a:solidFill>
              <a:latin typeface="Montserrat" panose="00000500000000000000" pitchFamily="2" charset="0"/>
            </a:endParaRPr>
          </a:p>
        </p:txBody>
      </p:sp>
      <p:sp>
        <p:nvSpPr>
          <p:cNvPr id="3" name="TextBox 2">
            <a:extLst>
              <a:ext uri="{FF2B5EF4-FFF2-40B4-BE49-F238E27FC236}">
                <a16:creationId xmlns:a16="http://schemas.microsoft.com/office/drawing/2014/main" id="{DC70817D-B35C-338D-74F9-15B2DD366AA7}"/>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a:solidFill>
                  <a:srgbClr val="3660AA"/>
                </a:solidFill>
                <a:latin typeface="Montserrat" panose="00000500000000000000" pitchFamily="2" charset="0"/>
              </a:rPr>
              <a:t>Break it Down  </a:t>
            </a:r>
            <a:r>
              <a:rPr lang="en-US" sz="1700" dirty="0">
                <a:solidFill>
                  <a:srgbClr val="55B8AD"/>
                </a:solidFill>
                <a:latin typeface="Montserrat" panose="00000500000000000000" pitchFamily="2" charset="0"/>
              </a:rPr>
              <a:t>|  Post-listening  |  Learn More</a:t>
            </a:r>
          </a:p>
        </p:txBody>
      </p:sp>
      <p:sp>
        <p:nvSpPr>
          <p:cNvPr id="7" name="TextBox 6">
            <a:extLst>
              <a:ext uri="{FF2B5EF4-FFF2-40B4-BE49-F238E27FC236}">
                <a16:creationId xmlns:a16="http://schemas.microsoft.com/office/drawing/2014/main" id="{F4553FD9-32B1-FBC9-96B5-510FD92ED83A}"/>
              </a:ext>
            </a:extLst>
          </p:cNvPr>
          <p:cNvSpPr txBox="1"/>
          <p:nvPr/>
        </p:nvSpPr>
        <p:spPr>
          <a:xfrm>
            <a:off x="1606391" y="2364570"/>
            <a:ext cx="284152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05:50 – 09:48</a:t>
            </a:r>
          </a:p>
        </p:txBody>
      </p:sp>
      <p:pic>
        <p:nvPicPr>
          <p:cNvPr id="8" name="Picture 7">
            <a:extLst>
              <a:ext uri="{FF2B5EF4-FFF2-40B4-BE49-F238E27FC236}">
                <a16:creationId xmlns:a16="http://schemas.microsoft.com/office/drawing/2014/main" id="{7C7B0007-4C5B-5077-0B1F-2024580F9E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1917654"/>
            <a:ext cx="859826" cy="981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D5B3611-DDE5-917F-8C87-59DBE0132B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46632" y="1"/>
            <a:ext cx="8141367" cy="10291636"/>
          </a:xfrm>
          <a:prstGeom prst="rect">
            <a:avLst/>
          </a:prstGeom>
        </p:spPr>
      </p:pic>
      <p:sp>
        <p:nvSpPr>
          <p:cNvPr id="3" name="Content Placeholder 2">
            <a:extLst>
              <a:ext uri="{FF2B5EF4-FFF2-40B4-BE49-F238E27FC236}">
                <a16:creationId xmlns:a16="http://schemas.microsoft.com/office/drawing/2014/main" id="{A0AA3DB5-F8E7-303D-8681-1CD988AAD22E}"/>
              </a:ext>
            </a:extLst>
          </p:cNvPr>
          <p:cNvSpPr txBox="1">
            <a:spLocks/>
          </p:cNvSpPr>
          <p:nvPr/>
        </p:nvSpPr>
        <p:spPr>
          <a:xfrm>
            <a:off x="926613" y="3276353"/>
            <a:ext cx="9060349" cy="6014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Font typeface="+mj-lt"/>
              <a:buAutoNum type="arabicPeriod" startAt="8"/>
            </a:pPr>
            <a:r>
              <a:rPr lang="en-GB" sz="2200" b="1" dirty="0">
                <a:solidFill>
                  <a:schemeClr val="tx1">
                    <a:lumMod val="95000"/>
                    <a:lumOff val="5000"/>
                  </a:schemeClr>
                </a:solidFill>
                <a:latin typeface="Montserrat" panose="00000500000000000000" pitchFamily="2" charset="0"/>
              </a:rPr>
              <a:t>Have you ever </a:t>
            </a:r>
            <a:r>
              <a:rPr lang="en-GB" sz="2200" dirty="0">
                <a:solidFill>
                  <a:schemeClr val="tx1">
                    <a:lumMod val="95000"/>
                    <a:lumOff val="5000"/>
                  </a:schemeClr>
                </a:solidFill>
                <a:latin typeface="Montserrat" panose="00000500000000000000" pitchFamily="2" charset="0"/>
              </a:rPr>
              <a:t>done something that terrified you? What did it feel like to face your fears? What did you learn from the experience?</a:t>
            </a:r>
          </a:p>
          <a:p>
            <a:pPr marL="457200" indent="-457200">
              <a:lnSpc>
                <a:spcPct val="120000"/>
              </a:lnSpc>
              <a:spcBef>
                <a:spcPts val="0"/>
              </a:spcBef>
              <a:spcAft>
                <a:spcPts val="1200"/>
              </a:spcAft>
              <a:buFont typeface="+mj-lt"/>
              <a:buAutoNum type="arabicPeriod" startAt="8"/>
            </a:pPr>
            <a:r>
              <a:rPr lang="en-GB" sz="2200" b="1" dirty="0">
                <a:solidFill>
                  <a:schemeClr val="tx1">
                    <a:lumMod val="95000"/>
                    <a:lumOff val="5000"/>
                  </a:schemeClr>
                </a:solidFill>
                <a:latin typeface="Montserrat" panose="00000500000000000000" pitchFamily="2" charset="0"/>
              </a:rPr>
              <a:t>How much do you </a:t>
            </a:r>
            <a:r>
              <a:rPr lang="en-GB" sz="2200" dirty="0">
                <a:solidFill>
                  <a:schemeClr val="tx1">
                    <a:lumMod val="95000"/>
                    <a:lumOff val="5000"/>
                  </a:schemeClr>
                </a:solidFill>
                <a:latin typeface="Montserrat" panose="00000500000000000000" pitchFamily="2" charset="0"/>
              </a:rPr>
              <a:t>value your freedom? What responsibilities come with being independent? How does the prospect of leaving home make you feel?</a:t>
            </a:r>
          </a:p>
          <a:p>
            <a:pPr marL="457200" indent="-457200">
              <a:lnSpc>
                <a:spcPct val="120000"/>
              </a:lnSpc>
              <a:spcBef>
                <a:spcPts val="0"/>
              </a:spcBef>
              <a:spcAft>
                <a:spcPts val="1200"/>
              </a:spcAft>
              <a:buFont typeface="+mj-lt"/>
              <a:buAutoNum type="arabicPeriod" startAt="8"/>
            </a:pPr>
            <a:r>
              <a:rPr lang="en-GB" sz="2200" b="1" dirty="0">
                <a:solidFill>
                  <a:schemeClr val="tx1">
                    <a:lumMod val="95000"/>
                    <a:lumOff val="5000"/>
                  </a:schemeClr>
                </a:solidFill>
                <a:latin typeface="Montserrat" panose="00000500000000000000" pitchFamily="2" charset="0"/>
              </a:rPr>
              <a:t>How long </a:t>
            </a:r>
            <a:r>
              <a:rPr lang="en-GB" sz="2200" dirty="0">
                <a:solidFill>
                  <a:schemeClr val="tx1">
                    <a:lumMod val="95000"/>
                    <a:lumOff val="5000"/>
                  </a:schemeClr>
                </a:solidFill>
                <a:latin typeface="Montserrat" panose="00000500000000000000" pitchFamily="2" charset="0"/>
              </a:rPr>
              <a:t>does it take you to make decisions? Do you prefer to follow your instincts or your reason?</a:t>
            </a:r>
          </a:p>
          <a:p>
            <a:pPr marL="457200" indent="-457200">
              <a:lnSpc>
                <a:spcPct val="120000"/>
              </a:lnSpc>
              <a:spcBef>
                <a:spcPts val="0"/>
              </a:spcBef>
              <a:spcAft>
                <a:spcPts val="1200"/>
              </a:spcAft>
              <a:buFont typeface="+mj-lt"/>
              <a:buAutoNum type="arabicPeriod" startAt="8"/>
            </a:pPr>
            <a:r>
              <a:rPr lang="en-GB" sz="2200" b="1" dirty="0">
                <a:solidFill>
                  <a:schemeClr val="tx1">
                    <a:lumMod val="95000"/>
                    <a:lumOff val="5000"/>
                  </a:schemeClr>
                </a:solidFill>
                <a:latin typeface="Montserrat" panose="00000500000000000000" pitchFamily="2" charset="0"/>
              </a:rPr>
              <a:t>What do you think</a:t>
            </a:r>
            <a:r>
              <a:rPr lang="en-GB" sz="2200" dirty="0">
                <a:solidFill>
                  <a:schemeClr val="tx1">
                    <a:lumMod val="95000"/>
                    <a:lumOff val="5000"/>
                  </a:schemeClr>
                </a:solidFill>
                <a:latin typeface="Montserrat" panose="00000500000000000000" pitchFamily="2" charset="0"/>
              </a:rPr>
              <a:t> Bumsoo means when he says you must be creative to join the dots of your experiences?</a:t>
            </a:r>
            <a:endParaRPr lang="en-GB" sz="2200" b="1" dirty="0">
              <a:solidFill>
                <a:schemeClr val="tx1">
                  <a:lumMod val="95000"/>
                  <a:lumOff val="5000"/>
                </a:schemeClr>
              </a:solidFill>
              <a:latin typeface="Montserrat" panose="00000500000000000000" pitchFamily="2" charset="0"/>
            </a:endParaRPr>
          </a:p>
        </p:txBody>
      </p:sp>
      <p:sp>
        <p:nvSpPr>
          <p:cNvPr id="4" name="TextBox 3">
            <a:extLst>
              <a:ext uri="{FF2B5EF4-FFF2-40B4-BE49-F238E27FC236}">
                <a16:creationId xmlns:a16="http://schemas.microsoft.com/office/drawing/2014/main" id="{5EE459BF-C755-7451-FE3F-BD408A0FDAE4}"/>
              </a:ext>
            </a:extLst>
          </p:cNvPr>
          <p:cNvSpPr txBox="1"/>
          <p:nvPr/>
        </p:nvSpPr>
        <p:spPr>
          <a:xfrm>
            <a:off x="1606391" y="2282506"/>
            <a:ext cx="2841523" cy="461665"/>
          </a:xfrm>
          <a:prstGeom prst="rect">
            <a:avLst/>
          </a:prstGeom>
          <a:noFill/>
        </p:spPr>
        <p:txBody>
          <a:bodyPr wrap="square" rtlCol="0">
            <a:spAutoFit/>
          </a:bodyPr>
          <a:lstStyle/>
          <a:p>
            <a:r>
              <a:rPr lang="en-GB" sz="2400" dirty="0">
                <a:solidFill>
                  <a:srgbClr val="3660AA"/>
                </a:solidFill>
                <a:latin typeface="Montserrat Black" pitchFamily="2" charset="77"/>
                <a:ea typeface="Calibri" panose="020F0502020204030204" pitchFamily="34" charset="0"/>
                <a:cs typeface="Calibri Light" panose="020F0302020204030204" pitchFamily="34" charset="0"/>
              </a:rPr>
              <a:t>09:48 – end  </a:t>
            </a:r>
          </a:p>
        </p:txBody>
      </p:sp>
      <p:pic>
        <p:nvPicPr>
          <p:cNvPr id="5" name="Picture 4">
            <a:extLst>
              <a:ext uri="{FF2B5EF4-FFF2-40B4-BE49-F238E27FC236}">
                <a16:creationId xmlns:a16="http://schemas.microsoft.com/office/drawing/2014/main" id="{110FF06F-299C-CD7C-73DD-EE1AF17DDE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614" y="1835590"/>
            <a:ext cx="859826" cy="981635"/>
          </a:xfrm>
          <a:prstGeom prst="rect">
            <a:avLst/>
          </a:prstGeom>
        </p:spPr>
      </p:pic>
      <p:sp>
        <p:nvSpPr>
          <p:cNvPr id="6" name="TextBox 5">
            <a:extLst>
              <a:ext uri="{FF2B5EF4-FFF2-40B4-BE49-F238E27FC236}">
                <a16:creationId xmlns:a16="http://schemas.microsoft.com/office/drawing/2014/main" id="{2DEFF5C9-FC5B-7298-F602-C55E4322576D}"/>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a:t>
            </a:r>
            <a:r>
              <a:rPr lang="en-US" sz="1700" b="1" dirty="0">
                <a:solidFill>
                  <a:srgbClr val="3660AA"/>
                </a:solidFill>
                <a:latin typeface="Montserrat" panose="00000500000000000000" pitchFamily="2" charset="0"/>
              </a:rPr>
              <a:t>Break it Down  </a:t>
            </a:r>
            <a:r>
              <a:rPr lang="en-US" sz="1700" dirty="0">
                <a:solidFill>
                  <a:srgbClr val="55B8AD"/>
                </a:solidFill>
                <a:latin typeface="Montserrat" panose="00000500000000000000" pitchFamily="2" charset="0"/>
              </a:rPr>
              <a:t>|  Post-listening  |  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89" y="5644185"/>
            <a:ext cx="18277108" cy="4754417"/>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40531" y="8140585"/>
            <a:ext cx="4343400" cy="1077218"/>
          </a:xfrm>
          <a:prstGeom prst="rect">
            <a:avLst/>
          </a:prstGeom>
          <a:noFill/>
        </p:spPr>
        <p:txBody>
          <a:bodyPr wrap="square" rtlCol="0">
            <a:spAutoFit/>
          </a:bodyPr>
          <a:lstStyle/>
          <a:p>
            <a:pPr marL="457200" indent="-457200">
              <a:buFontTx/>
              <a:buChar char="*"/>
            </a:pPr>
            <a:r>
              <a:rPr lang="en-GB" sz="3200" b="1" dirty="0">
                <a:solidFill>
                  <a:schemeClr val="bg1"/>
                </a:solidFill>
                <a:latin typeface="Montserrat SemiBold" pitchFamily="2" charset="77"/>
              </a:rPr>
              <a:t>Submit questions to Bumsoo </a:t>
            </a:r>
            <a:r>
              <a:rPr lang="en-GB" sz="3200" b="1" dirty="0">
                <a:solidFill>
                  <a:schemeClr val="bg1"/>
                </a:solidFill>
                <a:latin typeface="Montserrat Black" pitchFamily="2" charset="77"/>
                <a:hlinkClick r:id="rId3">
                  <a:extLst>
                    <a:ext uri="{A12FA001-AC4F-418D-AE19-62706E023703}">
                      <ahyp:hlinkClr xmlns:ahyp="http://schemas.microsoft.com/office/drawing/2018/hyperlinkcolor" val="tx"/>
                    </a:ext>
                  </a:extLst>
                </a:hlinkClick>
              </a:rPr>
              <a:t>here</a:t>
            </a:r>
            <a:endParaRPr lang="en-GB" sz="3200" b="1" dirty="0">
              <a:solidFill>
                <a:schemeClr val="bg1"/>
              </a:solidFill>
              <a:latin typeface="Montserrat Black" pitchFamily="2" charset="77"/>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698791" y="8020164"/>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926614" y="2366091"/>
            <a:ext cx="16381777" cy="3356285"/>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1200"/>
              </a:spcAft>
              <a:buFont typeface="+mj-lt"/>
              <a:buAutoNum type="arabicPeriod"/>
            </a:pPr>
            <a:r>
              <a:rPr lang="en-GB" sz="2200" b="1" dirty="0">
                <a:latin typeface="Montserrat" pitchFamily="2" charset="77"/>
                <a:ea typeface="Calibri" panose="020F0502020204030204" pitchFamily="34" charset="0"/>
                <a:cs typeface="Calibri" panose="020F0502020204030204" pitchFamily="34" charset="0"/>
              </a:rPr>
              <a:t>To what extent do you think </a:t>
            </a:r>
            <a:r>
              <a:rPr lang="en-GB" sz="2200" dirty="0">
                <a:latin typeface="Montserrat" pitchFamily="2" charset="77"/>
                <a:ea typeface="Calibri" panose="020F0502020204030204" pitchFamily="34" charset="0"/>
                <a:cs typeface="Calibri" panose="020F0502020204030204" pitchFamily="34" charset="0"/>
              </a:rPr>
              <a:t>you would find a career in mitochondrial biology to be rewarding and interesting</a:t>
            </a:r>
            <a:r>
              <a:rPr lang="en-GB" sz="2200" dirty="0">
                <a:solidFill>
                  <a:schemeClr val="tx1">
                    <a:lumMod val="95000"/>
                    <a:lumOff val="5000"/>
                  </a:schemeClr>
                </a:solidFill>
                <a:latin typeface="Montserrat" pitchFamily="2" charset="77"/>
                <a:ea typeface="Calibri" panose="020F0502020204030204" pitchFamily="34" charset="0"/>
                <a:cs typeface="Calibri" panose="020F0502020204030204" pitchFamily="34" charset="0"/>
              </a:rPr>
              <a:t>, and why?</a:t>
            </a:r>
          </a:p>
          <a:p>
            <a:pPr>
              <a:lnSpc>
                <a:spcPct val="120000"/>
              </a:lnSpc>
              <a:spcBef>
                <a:spcPts val="0"/>
              </a:spcBef>
              <a:spcAft>
                <a:spcPts val="1200"/>
              </a:spcAft>
              <a:buFont typeface="+mj-lt"/>
              <a:buAutoNum type="arabicPeriod"/>
            </a:pPr>
            <a:r>
              <a:rPr lang="en-GB" sz="2200" b="1" dirty="0">
                <a:latin typeface="Montserrat" panose="00000500000000000000" pitchFamily="2" charset="0"/>
              </a:rPr>
              <a:t>“I would recommend students to jump into what's most interesting to them,” </a:t>
            </a:r>
            <a:r>
              <a:rPr lang="en-GB" sz="2200" dirty="0">
                <a:latin typeface="Montserrat" panose="00000500000000000000" pitchFamily="2" charset="0"/>
              </a:rPr>
              <a:t>says Bumsoo. What interests you the most, at the moment? How could this interest lead to a fulfilling career?</a:t>
            </a:r>
          </a:p>
          <a:p>
            <a:pPr>
              <a:lnSpc>
                <a:spcPct val="120000"/>
              </a:lnSpc>
              <a:spcBef>
                <a:spcPts val="0"/>
              </a:spcBef>
              <a:spcAft>
                <a:spcPts val="1200"/>
              </a:spcAft>
              <a:buFont typeface="+mj-lt"/>
              <a:buAutoNum type="arabicPeriod"/>
            </a:pPr>
            <a:r>
              <a:rPr lang="en-GB" sz="2200" b="1" dirty="0">
                <a:latin typeface="Montserrat" pitchFamily="2" charset="77"/>
                <a:ea typeface="Calibri" panose="020F0502020204030204" pitchFamily="34" charset="0"/>
                <a:cs typeface="Calibri" panose="020F0502020204030204" pitchFamily="34" charset="0"/>
              </a:rPr>
              <a:t>How could you seek out opportunities</a:t>
            </a:r>
            <a:r>
              <a:rPr lang="en-GB" sz="2200" dirty="0">
                <a:latin typeface="Montserrat" pitchFamily="2" charset="77"/>
                <a:ea typeface="Calibri" panose="020F0502020204030204" pitchFamily="34" charset="0"/>
                <a:cs typeface="Calibri" panose="020F0502020204030204" pitchFamily="34" charset="0"/>
              </a:rPr>
              <a:t> to work in different scientific laboratories? </a:t>
            </a:r>
          </a:p>
          <a:p>
            <a:pPr>
              <a:lnSpc>
                <a:spcPct val="120000"/>
              </a:lnSpc>
              <a:spcBef>
                <a:spcPts val="0"/>
              </a:spcBef>
              <a:spcAft>
                <a:spcPts val="1200"/>
              </a:spcAft>
              <a:buFont typeface="+mj-lt"/>
              <a:buAutoNum type="arabicPeriod"/>
            </a:pPr>
            <a:r>
              <a:rPr lang="en-GB" sz="2200" b="1" dirty="0">
                <a:latin typeface="Montserrat" pitchFamily="2" charset="77"/>
                <a:ea typeface="Calibri" panose="020F0502020204030204" pitchFamily="34" charset="0"/>
                <a:cs typeface="Calibri" panose="020F0502020204030204" pitchFamily="34" charset="0"/>
              </a:rPr>
              <a:t>Which piece of Bumsoo’s advice </a:t>
            </a:r>
            <a:r>
              <a:rPr lang="en-GB" sz="2200" dirty="0">
                <a:latin typeface="Montserrat" pitchFamily="2" charset="77"/>
                <a:ea typeface="Calibri" panose="020F0502020204030204" pitchFamily="34" charset="0"/>
                <a:cs typeface="Calibri" panose="020F0502020204030204" pitchFamily="34" charset="0"/>
              </a:rPr>
              <a:t>did you find most useful, and why?</a:t>
            </a:r>
          </a:p>
          <a:p>
            <a:pPr>
              <a:lnSpc>
                <a:spcPct val="120000"/>
              </a:lnSpc>
              <a:spcBef>
                <a:spcPts val="0"/>
              </a:spcBef>
              <a:spcAft>
                <a:spcPts val="1200"/>
              </a:spcAft>
              <a:buFont typeface="+mj-lt"/>
              <a:buAutoNum type="arabicPeriod"/>
            </a:pPr>
            <a:r>
              <a:rPr lang="en-GB" sz="2200" b="1" dirty="0">
                <a:latin typeface="Montserrat" pitchFamily="2" charset="77"/>
                <a:ea typeface="Calibri" panose="020F0502020204030204" pitchFamily="34" charset="0"/>
                <a:cs typeface="Calibri" panose="020F0502020204030204" pitchFamily="34" charset="0"/>
              </a:rPr>
              <a:t>What further questions </a:t>
            </a:r>
            <a:r>
              <a:rPr lang="en-GB" sz="2200" dirty="0">
                <a:latin typeface="Montserrat" pitchFamily="2" charset="77"/>
                <a:ea typeface="Calibri" panose="020F0502020204030204" pitchFamily="34" charset="0"/>
                <a:cs typeface="Calibri" panose="020F0502020204030204" pitchFamily="34" charset="0"/>
              </a:rPr>
              <a:t>would you ask Bumsoo about mitochondrial biology and/or his career?*</a:t>
            </a:r>
          </a:p>
        </p:txBody>
      </p:sp>
      <p:sp>
        <p:nvSpPr>
          <p:cNvPr id="3" name="TextBox 2">
            <a:extLst>
              <a:ext uri="{FF2B5EF4-FFF2-40B4-BE49-F238E27FC236}">
                <a16:creationId xmlns:a16="http://schemas.microsoft.com/office/drawing/2014/main" id="{6FEC8313-ED43-561F-A392-ED760B7D99E2}"/>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Break it Down  |  </a:t>
            </a:r>
            <a:r>
              <a:rPr lang="en-US" sz="1700" b="1" dirty="0">
                <a:solidFill>
                  <a:srgbClr val="3660AA"/>
                </a:solidFill>
                <a:latin typeface="Montserrat" panose="00000500000000000000" pitchFamily="2" charset="0"/>
              </a:rPr>
              <a:t>Post-listening</a:t>
            </a:r>
            <a:r>
              <a:rPr lang="en-US" sz="1700" dirty="0">
                <a:solidFill>
                  <a:srgbClr val="55B8AD"/>
                </a:solidFill>
                <a:latin typeface="Montserrat" panose="00000500000000000000" pitchFamily="2" charset="0"/>
              </a:rPr>
              <a:t>  |  Learn More</a:t>
            </a:r>
          </a:p>
        </p:txBody>
      </p:sp>
      <p:sp>
        <p:nvSpPr>
          <p:cNvPr id="7" name="TextBox 6">
            <a:extLst>
              <a:ext uri="{FF2B5EF4-FFF2-40B4-BE49-F238E27FC236}">
                <a16:creationId xmlns:a16="http://schemas.microsoft.com/office/drawing/2014/main" id="{0BCDA858-931E-A816-0110-793E509C363E}"/>
              </a:ext>
            </a:extLst>
          </p:cNvPr>
          <p:cNvSpPr txBox="1"/>
          <p:nvPr/>
        </p:nvSpPr>
        <p:spPr>
          <a:xfrm>
            <a:off x="926614" y="1363399"/>
            <a:ext cx="8926982" cy="818494"/>
          </a:xfrm>
          <a:prstGeom prst="rect">
            <a:avLst/>
          </a:prstGeom>
          <a:noFill/>
        </p:spPr>
        <p:txBody>
          <a:bodyPr wrap="square">
            <a:spAutoFit/>
          </a:bodyPr>
          <a:lstStyle/>
          <a:p>
            <a:pPr>
              <a:lnSpc>
                <a:spcPts val="6135"/>
              </a:lnSpc>
            </a:pPr>
            <a:r>
              <a:rPr lang="en-US" sz="4400">
                <a:solidFill>
                  <a:srgbClr val="55B8AD"/>
                </a:solidFill>
                <a:latin typeface="Montserrat Extra-Bold"/>
              </a:rPr>
              <a:t>Post-listening: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512" y="-4309"/>
            <a:ext cx="18276488" cy="10295618"/>
          </a:xfrm>
          <a:prstGeom prst="rect">
            <a:avLst/>
          </a:prstGeom>
        </p:spPr>
      </p:pic>
      <p:sp>
        <p:nvSpPr>
          <p:cNvPr id="14" name="Rectangle 13">
            <a:extLst>
              <a:ext uri="{FF2B5EF4-FFF2-40B4-BE49-F238E27FC236}">
                <a16:creationId xmlns:a16="http://schemas.microsoft.com/office/drawing/2014/main" id="{DE453108-A6D8-524E-D1F7-D53E64F41850}"/>
              </a:ext>
            </a:extLst>
          </p:cNvPr>
          <p:cNvSpPr/>
          <p:nvPr/>
        </p:nvSpPr>
        <p:spPr>
          <a:xfrm>
            <a:off x="10464883" y="6180710"/>
            <a:ext cx="7823116" cy="1777454"/>
          </a:xfrm>
          <a:prstGeom prst="rect">
            <a:avLst/>
          </a:prstGeom>
          <a:solidFill>
            <a:srgbClr val="55B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B4A4560E-E6D6-4BBB-8B24-365545DF23FD}"/>
              </a:ext>
            </a:extLst>
          </p:cNvPr>
          <p:cNvSpPr txBox="1"/>
          <p:nvPr/>
        </p:nvSpPr>
        <p:spPr>
          <a:xfrm>
            <a:off x="14173200" y="9218619"/>
            <a:ext cx="3934988" cy="954107"/>
          </a:xfrm>
          <a:prstGeom prst="rect">
            <a:avLst/>
          </a:prstGeom>
          <a:noFill/>
        </p:spPr>
        <p:txBody>
          <a:bodyPr wrap="square" rtlCol="0">
            <a:spAutoFit/>
          </a:bodyPr>
          <a:lstStyle/>
          <a:p>
            <a:pPr algn="r"/>
            <a:r>
              <a:rPr lang="en-GB" sz="2800" dirty="0">
                <a:solidFill>
                  <a:srgbClr val="3660AA"/>
                </a:solidFill>
                <a:latin typeface="Montserrat Medium" pitchFamily="2" charset="77"/>
              </a:rPr>
              <a:t>Inspiring the </a:t>
            </a:r>
          </a:p>
          <a:p>
            <a:pPr algn="r"/>
            <a:r>
              <a:rPr lang="en-GB" sz="2800" b="1" dirty="0">
                <a:solidFill>
                  <a:srgbClr val="3660AA"/>
                </a:solidFill>
                <a:latin typeface="Montserrat Black" pitchFamily="2" charset="77"/>
              </a:rPr>
              <a:t>Next Generation</a:t>
            </a:r>
          </a:p>
        </p:txBody>
      </p:sp>
      <p:sp>
        <p:nvSpPr>
          <p:cNvPr id="4" name="TextBox 3">
            <a:extLst>
              <a:ext uri="{FF2B5EF4-FFF2-40B4-BE49-F238E27FC236}">
                <a16:creationId xmlns:a16="http://schemas.microsoft.com/office/drawing/2014/main" id="{E6B1A9CA-08E6-F93F-7E22-A335F4CBA4AB}"/>
              </a:ext>
            </a:extLst>
          </p:cNvPr>
          <p:cNvSpPr txBox="1"/>
          <p:nvPr/>
        </p:nvSpPr>
        <p:spPr>
          <a:xfrm>
            <a:off x="10623471" y="5834506"/>
            <a:ext cx="7484717" cy="21236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b="1" dirty="0">
                <a:latin typeface="Montserrat SemiBold" pitchFamily="2" charset="77"/>
              </a:rPr>
              <a:t>Watch Bumsoo’s </a:t>
            </a:r>
            <a:r>
              <a:rPr lang="en-GB" sz="2800" b="1" dirty="0">
                <a:latin typeface="Montserrat SemiBold" pitchFamily="2" charset="77"/>
                <a:hlinkClick r:id="rId3">
                  <a:extLst>
                    <a:ext uri="{A12FA001-AC4F-418D-AE19-62706E023703}">
                      <ahyp:hlinkClr xmlns:ahyp="http://schemas.microsoft.com/office/drawing/2018/hyperlinkcolor" val="tx"/>
                    </a:ext>
                  </a:extLst>
                </a:hlinkClick>
              </a:rPr>
              <a:t>animation</a:t>
            </a:r>
            <a:endParaRPr lang="en-GB" sz="2800" b="1" dirty="0">
              <a:latin typeface="Montserrat SemiBold" pitchFamily="2" charset="77"/>
            </a:endParaRPr>
          </a:p>
          <a:p>
            <a:pPr marL="457200" indent="-457200">
              <a:spcAft>
                <a:spcPts val="1200"/>
              </a:spcAft>
              <a:buFont typeface="Arial" panose="020B0604020202020204" pitchFamily="34" charset="0"/>
              <a:buChar char="•"/>
            </a:pPr>
            <a:r>
              <a:rPr lang="en-GB" sz="2800" b="1" dirty="0">
                <a:latin typeface="Montserrat SemiBold" pitchFamily="2" charset="77"/>
              </a:rPr>
              <a:t>Download Bumsoo’s </a:t>
            </a:r>
            <a:r>
              <a:rPr lang="en-GB" sz="2800" b="1" dirty="0">
                <a:latin typeface="Montserrat SemiBold" pitchFamily="2" charset="77"/>
                <a:hlinkClick r:id="rId3">
                  <a:extLst>
                    <a:ext uri="{A12FA001-AC4F-418D-AE19-62706E023703}">
                      <ahyp:hlinkClr xmlns:ahyp="http://schemas.microsoft.com/office/drawing/2018/hyperlinkcolor" val="tx"/>
                    </a:ext>
                  </a:extLst>
                </a:hlinkClick>
              </a:rPr>
              <a:t>careers PowerPoint</a:t>
            </a:r>
            <a:endParaRPr lang="en-GB" sz="2800" b="1" dirty="0">
              <a:latin typeface="Montserrat SemiBold" pitchFamily="2" charset="77"/>
            </a:endParaRPr>
          </a:p>
          <a:p>
            <a:pPr marL="457200" indent="-457200">
              <a:spcAft>
                <a:spcPts val="1200"/>
              </a:spcAft>
              <a:buFont typeface="Arial" panose="020B0604020202020204" pitchFamily="34" charset="0"/>
              <a:buChar char="•"/>
            </a:pPr>
            <a:r>
              <a:rPr lang="en-GB" sz="2800" b="1" dirty="0">
                <a:latin typeface="Montserrat SemiBold" pitchFamily="2" charset="77"/>
              </a:rPr>
              <a:t>Read Tina’s resources in </a:t>
            </a:r>
            <a:r>
              <a:rPr lang="en-GB" sz="2800" b="1" u="sng" dirty="0">
                <a:latin typeface="Montserrat SemiBold" pitchFamily="2" charset="77"/>
                <a:hlinkClick r:id="rId3">
                  <a:extLst>
                    <a:ext uri="{A12FA001-AC4F-418D-AE19-62706E023703}">
                      <ahyp:hlinkClr xmlns:ahyp="http://schemas.microsoft.com/office/drawing/2018/hyperlinkcolor" val="tx"/>
                    </a:ext>
                  </a:extLst>
                </a:hlinkClick>
              </a:rPr>
              <a:t>Spanish</a:t>
            </a:r>
            <a:endParaRPr lang="en-GB" sz="2800" b="1" u="sng" dirty="0">
              <a:latin typeface="Montserrat Black" pitchFamily="2" charset="77"/>
            </a:endParaRPr>
          </a:p>
        </p:txBody>
      </p:sp>
      <p:pic>
        <p:nvPicPr>
          <p:cNvPr id="11" name="Picture 10">
            <a:extLst>
              <a:ext uri="{FF2B5EF4-FFF2-40B4-BE49-F238E27FC236}">
                <a16:creationId xmlns:a16="http://schemas.microsoft.com/office/drawing/2014/main" id="{41A85F05-14E4-5D2F-3E8C-4DA1EE9095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2404" y="3534637"/>
            <a:ext cx="7524212" cy="7524212"/>
          </a:xfrm>
          <a:prstGeom prst="rect">
            <a:avLst/>
          </a:prstGeom>
        </p:spPr>
      </p:pic>
      <p:sp>
        <p:nvSpPr>
          <p:cNvPr id="59" name="TextBox 58">
            <a:extLst>
              <a:ext uri="{FF2B5EF4-FFF2-40B4-BE49-F238E27FC236}">
                <a16:creationId xmlns:a16="http://schemas.microsoft.com/office/drawing/2014/main" id="{8CF320F5-FDB1-80BD-7F76-256FD6232D51}"/>
              </a:ext>
            </a:extLst>
          </p:cNvPr>
          <p:cNvSpPr txBox="1"/>
          <p:nvPr/>
        </p:nvSpPr>
        <p:spPr>
          <a:xfrm>
            <a:off x="4965321" y="4385613"/>
            <a:ext cx="4766600" cy="153888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b="1" dirty="0">
                <a:solidFill>
                  <a:schemeClr val="bg1"/>
                </a:solidFill>
                <a:latin typeface="Montserrat SemiBold" pitchFamily="2" charset="77"/>
              </a:rPr>
              <a:t>Read Bumsoo’s </a:t>
            </a:r>
            <a:r>
              <a:rPr lang="en-GB" sz="2800" b="1" u="sng" dirty="0">
                <a:solidFill>
                  <a:schemeClr val="bg1"/>
                </a:solidFill>
                <a:latin typeface="Montserrat SemiBold" pitchFamily="2" charset="77"/>
                <a:hlinkClick r:id="rId5">
                  <a:extLst>
                    <a:ext uri="{A12FA001-AC4F-418D-AE19-62706E023703}">
                      <ahyp:hlinkClr xmlns:ahyp="http://schemas.microsoft.com/office/drawing/2018/hyperlinkcolor" val="tx"/>
                    </a:ext>
                  </a:extLst>
                </a:hlinkClick>
              </a:rPr>
              <a:t>article</a:t>
            </a:r>
            <a:endParaRPr lang="en-GB" sz="2800" b="1" u="sng" dirty="0">
              <a:solidFill>
                <a:schemeClr val="bg1"/>
              </a:solidFill>
              <a:latin typeface="Montserrat SemiBold" pitchFamily="2" charset="77"/>
            </a:endParaRPr>
          </a:p>
          <a:p>
            <a:pPr marL="457200" indent="-457200">
              <a:spcAft>
                <a:spcPts val="1200"/>
              </a:spcAft>
              <a:buFont typeface="Arial" panose="020B0604020202020204" pitchFamily="34" charset="0"/>
              <a:buChar char="•"/>
            </a:pPr>
            <a:r>
              <a:rPr lang="en-GB" sz="2800" b="1" dirty="0">
                <a:solidFill>
                  <a:schemeClr val="bg1"/>
                </a:solidFill>
                <a:latin typeface="Montserrat SemiBold" pitchFamily="2" charset="77"/>
              </a:rPr>
              <a:t>Download Bumsoo’s </a:t>
            </a:r>
            <a:r>
              <a:rPr lang="en-GB" sz="2800" b="1" u="sng" dirty="0">
                <a:solidFill>
                  <a:schemeClr val="bg1"/>
                </a:solidFill>
                <a:latin typeface="Montserrat SemiBold" pitchFamily="2" charset="77"/>
                <a:hlinkClick r:id="rId6">
                  <a:extLst>
                    <a:ext uri="{A12FA001-AC4F-418D-AE19-62706E023703}">
                      <ahyp:hlinkClr xmlns:ahyp="http://schemas.microsoft.com/office/drawing/2018/hyperlinkcolor" val="tx"/>
                    </a:ext>
                  </a:extLst>
                </a:hlinkClick>
              </a:rPr>
              <a:t>activity sheet</a:t>
            </a:r>
            <a:endParaRPr lang="en-GB" sz="2800" b="1" u="sng" dirty="0">
              <a:solidFill>
                <a:schemeClr val="bg1"/>
              </a:solidFill>
              <a:latin typeface="Montserrat SemiBold" pitchFamily="2" charset="77"/>
            </a:endParaRPr>
          </a:p>
        </p:txBody>
      </p:sp>
      <p:sp>
        <p:nvSpPr>
          <p:cNvPr id="3" name="TextBox 2">
            <a:extLst>
              <a:ext uri="{FF2B5EF4-FFF2-40B4-BE49-F238E27FC236}">
                <a16:creationId xmlns:a16="http://schemas.microsoft.com/office/drawing/2014/main" id="{717DDF42-867E-1F42-438D-2ACB9D1639F9}"/>
              </a:ext>
            </a:extLst>
          </p:cNvPr>
          <p:cNvSpPr txBox="1"/>
          <p:nvPr/>
        </p:nvSpPr>
        <p:spPr>
          <a:xfrm>
            <a:off x="926614" y="645633"/>
            <a:ext cx="7524212" cy="380232"/>
          </a:xfrm>
          <a:prstGeom prst="rect">
            <a:avLst/>
          </a:prstGeom>
          <a:noFill/>
        </p:spPr>
        <p:txBody>
          <a:bodyPr wrap="square">
            <a:spAutoFit/>
          </a:bodyPr>
          <a:lstStyle/>
          <a:p>
            <a:pPr>
              <a:lnSpc>
                <a:spcPts val="2380"/>
              </a:lnSpc>
            </a:pPr>
            <a:r>
              <a:rPr lang="en-US" sz="1700" dirty="0">
                <a:solidFill>
                  <a:srgbClr val="55B8AD"/>
                </a:solidFill>
                <a:latin typeface="Montserrat" panose="00000500000000000000" pitchFamily="2" charset="0"/>
              </a:rPr>
              <a:t>Pre-listening</a:t>
            </a:r>
            <a:r>
              <a:rPr lang="en-US" sz="1700" dirty="0">
                <a:solidFill>
                  <a:srgbClr val="3660AA"/>
                </a:solidFill>
                <a:latin typeface="Montserrat" panose="00000500000000000000" pitchFamily="2" charset="0"/>
              </a:rPr>
              <a:t>  </a:t>
            </a:r>
            <a:r>
              <a:rPr lang="en-US" sz="1700" dirty="0">
                <a:solidFill>
                  <a:srgbClr val="55B8AD"/>
                </a:solidFill>
                <a:latin typeface="Montserrat" panose="00000500000000000000" pitchFamily="2" charset="0"/>
              </a:rPr>
              <a:t>|  Break it Down  |  Post-listening  |  </a:t>
            </a:r>
            <a:r>
              <a:rPr lang="en-US" sz="1700" b="1" dirty="0">
                <a:solidFill>
                  <a:srgbClr val="3660AA"/>
                </a:solidFill>
                <a:latin typeface="Montserrat" panose="00000500000000000000" pitchFamily="2" charset="0"/>
              </a:rPr>
              <a:t>Learn More</a:t>
            </a:r>
          </a:p>
        </p:txBody>
      </p:sp>
      <p:sp>
        <p:nvSpPr>
          <p:cNvPr id="7" name="TextBox 6">
            <a:extLst>
              <a:ext uri="{FF2B5EF4-FFF2-40B4-BE49-F238E27FC236}">
                <a16:creationId xmlns:a16="http://schemas.microsoft.com/office/drawing/2014/main" id="{7AEC4798-B90C-90FC-2807-34463E6D8935}"/>
              </a:ext>
            </a:extLst>
          </p:cNvPr>
          <p:cNvSpPr txBox="1"/>
          <p:nvPr/>
        </p:nvSpPr>
        <p:spPr>
          <a:xfrm>
            <a:off x="926613" y="1389499"/>
            <a:ext cx="6934277" cy="1600759"/>
          </a:xfrm>
          <a:prstGeom prst="rect">
            <a:avLst/>
          </a:prstGeom>
          <a:noFill/>
        </p:spPr>
        <p:txBody>
          <a:bodyPr wrap="square">
            <a:spAutoFit/>
          </a:bodyPr>
          <a:lstStyle/>
          <a:p>
            <a:pPr>
              <a:lnSpc>
                <a:spcPts val="6135"/>
              </a:lnSpc>
            </a:pPr>
            <a:r>
              <a:rPr lang="en-US" sz="4400" dirty="0">
                <a:solidFill>
                  <a:srgbClr val="55B8AD"/>
                </a:solidFill>
                <a:latin typeface="Montserrat Extra-Bold"/>
              </a:rPr>
              <a:t>Learn More About Bumsoo’s Work:</a:t>
            </a:r>
          </a:p>
        </p:txBody>
      </p:sp>
      <p:pic>
        <p:nvPicPr>
          <p:cNvPr id="2" name="Picture 1" descr="A group of people in a room&#10;&#10;AI-generated content may be incorrect.">
            <a:extLst>
              <a:ext uri="{FF2B5EF4-FFF2-40B4-BE49-F238E27FC236}">
                <a16:creationId xmlns:a16="http://schemas.microsoft.com/office/drawing/2014/main" id="{CE2E7031-3D7E-F5DE-6469-41BDB1F29B67}"/>
              </a:ext>
            </a:extLst>
          </p:cNvPr>
          <p:cNvPicPr>
            <a:picLocks noChangeAspect="1"/>
          </p:cNvPicPr>
          <p:nvPr/>
        </p:nvPicPr>
        <p:blipFill>
          <a:blip r:embed="rId7" cstate="print">
            <a:extLst>
              <a:ext uri="{28A0092B-C50C-407E-A947-70E740481C1C}">
                <a14:useLocalDpi xmlns:a14="http://schemas.microsoft.com/office/drawing/2010/main" val="0"/>
              </a:ext>
            </a:extLst>
          </a:blip>
          <a:srcRect t="18999"/>
          <a:stretch>
            <a:fillRect/>
          </a:stretch>
        </p:blipFill>
        <p:spPr>
          <a:xfrm>
            <a:off x="12061661" y="2328836"/>
            <a:ext cx="4079033" cy="18585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CCDE210-582C-51E7-7569-214364D72C4F}"/>
              </a:ext>
            </a:extLst>
          </p:cNvPr>
          <p:cNvGrpSpPr/>
          <p:nvPr/>
        </p:nvGrpSpPr>
        <p:grpSpPr>
          <a:xfrm rot="-5400000">
            <a:off x="9607391" y="1606393"/>
            <a:ext cx="10287000" cy="7074218"/>
            <a:chOff x="0" y="0"/>
            <a:chExt cx="3130550" cy="2152833"/>
          </a:xfrm>
          <a:solidFill>
            <a:srgbClr val="3660AA"/>
          </a:solidFill>
        </p:grpSpPr>
        <p:sp>
          <p:nvSpPr>
            <p:cNvPr id="8" name="Freeform 5">
              <a:extLst>
                <a:ext uri="{FF2B5EF4-FFF2-40B4-BE49-F238E27FC236}">
                  <a16:creationId xmlns:a16="http://schemas.microsoft.com/office/drawing/2014/main" id="{5B995855-9CF1-9FFE-24B6-9A38EC6E5668}"/>
                </a:ext>
              </a:extLst>
            </p:cNvPr>
            <p:cNvSpPr/>
            <p:nvPr/>
          </p:nvSpPr>
          <p:spPr>
            <a:xfrm>
              <a:off x="0" y="0"/>
              <a:ext cx="3130550" cy="2152833"/>
            </a:xfrm>
            <a:custGeom>
              <a:avLst/>
              <a:gdLst/>
              <a:ahLst/>
              <a:cxnLst/>
              <a:rect l="l" t="t" r="r" b="b"/>
              <a:pathLst>
                <a:path w="3130550" h="2152833">
                  <a:moveTo>
                    <a:pt x="0" y="1123950"/>
                  </a:moveTo>
                  <a:lnTo>
                    <a:pt x="0" y="2152833"/>
                  </a:lnTo>
                  <a:lnTo>
                    <a:pt x="3130550" y="2152833"/>
                  </a:lnTo>
                  <a:lnTo>
                    <a:pt x="3130550" y="0"/>
                  </a:lnTo>
                  <a:close/>
                </a:path>
              </a:pathLst>
            </a:custGeom>
            <a:grpFill/>
          </p:spPr>
          <p:txBody>
            <a:bodyPr/>
            <a:lstStyle/>
            <a:p>
              <a:endParaRPr lang="en-GB"/>
            </a:p>
          </p:txBody>
        </p:sp>
      </p:grpSp>
      <p:pic>
        <p:nvPicPr>
          <p:cNvPr id="6" name="Picture 5" descr="A close-up of a signature&#10;&#10;Description automatically generated">
            <a:extLst>
              <a:ext uri="{FF2B5EF4-FFF2-40B4-BE49-F238E27FC236}">
                <a16:creationId xmlns:a16="http://schemas.microsoft.com/office/drawing/2014/main" id="{14290DDD-2EE6-416E-AED2-78950C44E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526" y="6913641"/>
            <a:ext cx="4784994" cy="1330827"/>
          </a:xfrm>
          <a:prstGeom prst="rect">
            <a:avLst/>
          </a:prstGeom>
        </p:spPr>
      </p:pic>
      <p:sp>
        <p:nvSpPr>
          <p:cNvPr id="10" name="TextBox 9">
            <a:extLst>
              <a:ext uri="{FF2B5EF4-FFF2-40B4-BE49-F238E27FC236}">
                <a16:creationId xmlns:a16="http://schemas.microsoft.com/office/drawing/2014/main" id="{AFE7B1AE-FD6F-023B-9D28-47DF476F614F}"/>
              </a:ext>
            </a:extLst>
          </p:cNvPr>
          <p:cNvSpPr txBox="1"/>
          <p:nvPr/>
        </p:nvSpPr>
        <p:spPr>
          <a:xfrm>
            <a:off x="366050" y="536727"/>
            <a:ext cx="10847732" cy="2308324"/>
          </a:xfrm>
          <a:prstGeom prst="rect">
            <a:avLst/>
          </a:prstGeom>
          <a:noFill/>
        </p:spPr>
        <p:txBody>
          <a:bodyPr wrap="square" rtlCol="0">
            <a:spAutoFit/>
          </a:bodyPr>
          <a:lstStyle/>
          <a:p>
            <a:pPr algn="ctr"/>
            <a:r>
              <a:rPr lang="en-GB" sz="2400">
                <a:latin typeface="Montserrat" panose="00000500000000000000" pitchFamily="2" charset="0"/>
              </a:rPr>
              <a:t>This educational material has been produced by </a:t>
            </a:r>
            <a:r>
              <a:rPr lang="en-GB" sz="2400" b="1">
                <a:latin typeface="Montserrat" panose="00000500000000000000" pitchFamily="2" charset="0"/>
              </a:rPr>
              <a:t>Wake Forest University School of Medicine </a:t>
            </a:r>
            <a:r>
              <a:rPr lang="en-GB" sz="2400">
                <a:latin typeface="Montserrat" panose="00000500000000000000" pitchFamily="2" charset="0"/>
              </a:rPr>
              <a:t>in partnership with </a:t>
            </a:r>
            <a:r>
              <a:rPr lang="en-GB" sz="2400" b="1">
                <a:latin typeface="Montserrat" panose="00000500000000000000" pitchFamily="2" charset="0"/>
              </a:rPr>
              <a:t>Futurum</a:t>
            </a:r>
            <a:r>
              <a:rPr lang="en-GB" sz="2400">
                <a:latin typeface="Montserrat" panose="00000500000000000000" pitchFamily="2" charset="0"/>
              </a:rPr>
              <a:t> and with grant support from </a:t>
            </a:r>
            <a:r>
              <a:rPr lang="en-GB" sz="2400" b="1">
                <a:latin typeface="Montserrat" panose="00000500000000000000" pitchFamily="2" charset="0"/>
              </a:rPr>
              <a:t>The Duke Endowment</a:t>
            </a:r>
            <a:r>
              <a:rPr lang="en-GB" sz="2400">
                <a:latin typeface="Montserrat" panose="00000500000000000000" pitchFamily="2" charset="0"/>
              </a:rPr>
              <a:t>. </a:t>
            </a:r>
          </a:p>
          <a:p>
            <a:pPr algn="ctr"/>
            <a:r>
              <a:rPr lang="en-GB" sz="2400">
                <a:latin typeface="Montserrat" panose="00000500000000000000" pitchFamily="2" charset="0"/>
              </a:rPr>
              <a:t>The Duke Endowment is a private foundation that strengthens communities in North Carolina and South Carolina by nurturing children, promoting health, educating minds and enriching spirits.</a:t>
            </a:r>
            <a:endParaRPr lang="en-GB" sz="3600">
              <a:latin typeface="Montserrat" panose="00000500000000000000" pitchFamily="2" charset="0"/>
            </a:endParaRPr>
          </a:p>
        </p:txBody>
      </p:sp>
      <p:pic>
        <p:nvPicPr>
          <p:cNvPr id="3" name="Picture 2" descr="A qr code on a white background&#10;&#10;Description automatically generated">
            <a:hlinkClick r:id="rId3"/>
            <a:extLst>
              <a:ext uri="{FF2B5EF4-FFF2-40B4-BE49-F238E27FC236}">
                <a16:creationId xmlns:a16="http://schemas.microsoft.com/office/drawing/2014/main" id="{5A009037-C05E-EF09-4EF8-4068C1F10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348" y="3228247"/>
            <a:ext cx="2960324" cy="2960324"/>
          </a:xfrm>
          <a:prstGeom prst="rect">
            <a:avLst/>
          </a:prstGeom>
        </p:spPr>
      </p:pic>
      <p:sp>
        <p:nvSpPr>
          <p:cNvPr id="5" name="TextBox 4">
            <a:extLst>
              <a:ext uri="{FF2B5EF4-FFF2-40B4-BE49-F238E27FC236}">
                <a16:creationId xmlns:a16="http://schemas.microsoft.com/office/drawing/2014/main" id="{8882F683-3F6D-9B17-A3C1-1D62CE3ADD62}"/>
              </a:ext>
            </a:extLst>
          </p:cNvPr>
          <p:cNvSpPr txBox="1"/>
          <p:nvPr/>
        </p:nvSpPr>
        <p:spPr>
          <a:xfrm>
            <a:off x="1153097" y="3692822"/>
            <a:ext cx="6799073" cy="2370136"/>
          </a:xfrm>
          <a:prstGeom prst="rect">
            <a:avLst/>
          </a:prstGeom>
          <a:noFill/>
        </p:spPr>
        <p:txBody>
          <a:bodyPr wrap="square" rtlCol="0">
            <a:spAutoFit/>
          </a:bodyPr>
          <a:lstStyle/>
          <a:p>
            <a:pPr algn="ctr">
              <a:spcAft>
                <a:spcPts val="1200"/>
              </a:spcAft>
            </a:pPr>
            <a:r>
              <a:rPr lang="en-GB" sz="2801" b="1">
                <a:latin typeface="Montserrat" panose="00000500000000000000" pitchFamily="2" charset="0"/>
                <a:ea typeface="Aptos" panose="020B0004020202020204" pitchFamily="34" charset="0"/>
                <a:cs typeface="Aptos" panose="020B0004020202020204" pitchFamily="34" charset="0"/>
              </a:rPr>
              <a:t>Let us know what you think of this educational and career resource. </a:t>
            </a:r>
          </a:p>
          <a:p>
            <a:pPr algn="ctr">
              <a:spcAft>
                <a:spcPts val="1200"/>
              </a:spcAft>
            </a:pPr>
            <a:r>
              <a:rPr lang="en-US" sz="2400">
                <a:latin typeface="Montserrat" panose="00000500000000000000" pitchFamily="2" charset="0"/>
                <a:ea typeface="Aptos" panose="020B0004020202020204" pitchFamily="34" charset="0"/>
                <a:cs typeface="Aptos" panose="020B0004020202020204" pitchFamily="34" charset="0"/>
              </a:rPr>
              <a:t>To provide input, simply scan the QR code or access the link below:</a:t>
            </a:r>
          </a:p>
          <a:p>
            <a:pPr algn="ctr">
              <a:spcAft>
                <a:spcPts val="1200"/>
              </a:spcAft>
            </a:pPr>
            <a:r>
              <a:rPr lang="en-US" sz="2400" err="1">
                <a:latin typeface="Montserrat" panose="00000500000000000000" pitchFamily="2" charset="0"/>
                <a:ea typeface="Aptos" panose="020B0004020202020204" pitchFamily="34" charset="0"/>
                <a:cs typeface="Aptos" panose="020B0004020202020204" pitchFamily="34" charset="0"/>
                <a:hlinkClick r:id="rId5"/>
              </a:rPr>
              <a:t>redcap.link</a:t>
            </a:r>
            <a:r>
              <a:rPr lang="en-US" sz="2400">
                <a:latin typeface="Montserrat" panose="00000500000000000000" pitchFamily="2" charset="0"/>
                <a:ea typeface="Aptos" panose="020B0004020202020204" pitchFamily="34" charset="0"/>
                <a:cs typeface="Aptos" panose="020B0004020202020204" pitchFamily="34" charset="0"/>
                <a:hlinkClick r:id="rId5"/>
              </a:rPr>
              <a:t>/dh5j1nes</a:t>
            </a:r>
            <a:r>
              <a:rPr lang="en-US" sz="2400">
                <a:latin typeface="Montserrat" panose="00000500000000000000" pitchFamily="2" charset="0"/>
                <a:ea typeface="Aptos" panose="020B0004020202020204" pitchFamily="34" charset="0"/>
                <a:cs typeface="Aptos" panose="020B0004020202020204" pitchFamily="34" charset="0"/>
              </a:rPr>
              <a:t>  </a:t>
            </a:r>
          </a:p>
        </p:txBody>
      </p:sp>
      <p:pic>
        <p:nvPicPr>
          <p:cNvPr id="4" name="Picture 3" descr="A black background with yellow text&#10;&#10;Description automatically generated">
            <a:extLst>
              <a:ext uri="{FF2B5EF4-FFF2-40B4-BE49-F238E27FC236}">
                <a16:creationId xmlns:a16="http://schemas.microsoft.com/office/drawing/2014/main" id="{5DDF8EC3-071D-1C82-9046-80F6952398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16" y="7164468"/>
            <a:ext cx="6512292" cy="1080000"/>
          </a:xfrm>
          <a:prstGeom prst="rect">
            <a:avLst/>
          </a:prstGeom>
        </p:spPr>
      </p:pic>
      <p:pic>
        <p:nvPicPr>
          <p:cNvPr id="9" name="Picture 8" descr="A black and orange logo&#10;&#10;Description automatically generated">
            <a:extLst>
              <a:ext uri="{FF2B5EF4-FFF2-40B4-BE49-F238E27FC236}">
                <a16:creationId xmlns:a16="http://schemas.microsoft.com/office/drawing/2014/main" id="{10118615-ACCF-A4C9-9B1E-170632306D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239" y="8830883"/>
            <a:ext cx="4614338" cy="10843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9" ma:contentTypeDescription="Create a new document." ma:contentTypeScope="" ma:versionID="92774c4978b0496b0f20fa32f3f2b0be">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1457492cf599239e3f08a612a755c80d"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2.xml><?xml version="1.0" encoding="utf-8"?>
<ds:datastoreItem xmlns:ds="http://schemas.openxmlformats.org/officeDocument/2006/customXml" ds:itemID="{7C2B6358-8F5B-47AE-8A49-0318661178F9}">
  <ds:schemaRefs>
    <ds:schemaRef ds:uri="09e5eb4c-ad0d-4795-ae2e-baffe4a7a343"/>
    <ds:schemaRef ds:uri="4ef8ee0b-e025-4bd4-94a6-4c71df7778d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4F74E9-B230-42A1-BAC9-A996CCB83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TotalTime>
  <Words>691</Words>
  <Application>Microsoft Office PowerPoint</Application>
  <PresentationFormat>Custom</PresentationFormat>
  <Paragraphs>60</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Calibri</vt:lpstr>
      <vt:lpstr>Montserrat</vt:lpstr>
      <vt:lpstr>Montserrat SemiBold</vt:lpstr>
      <vt:lpstr>Montserrat Black</vt:lpstr>
      <vt:lpstr>Montserrat Extra-Bold Bold</vt:lpstr>
      <vt:lpstr>Montserrat Bold</vt:lpstr>
      <vt:lpstr>Montserrat Extra-Bold</vt:lpstr>
      <vt:lpstr>Montserrat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user-lt04</dc:creator>
  <cp:lastModifiedBy>Joe Aslett</cp:lastModifiedBy>
  <cp:revision>5</cp:revision>
  <dcterms:created xsi:type="dcterms:W3CDTF">2006-08-16T00:00:00Z</dcterms:created>
  <dcterms:modified xsi:type="dcterms:W3CDTF">2026-02-05T10:09:04Z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