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300" r:id="rId12"/>
  </p:sldIdLst>
  <p:sldSz cx="18288000" cy="10287000"/>
  <p:notesSz cx="6858000" cy="9144000"/>
  <p:embeddedFontLst>
    <p:embeddedFont>
      <p:font typeface="Montserrat" panose="00000500000000000000" pitchFamily="2" charset="0"/>
      <p:regular r:id="rId14"/>
      <p:bold r:id="rId15"/>
      <p:italic r:id="rId16"/>
      <p:boldItalic r:id="rId17"/>
    </p:embeddedFont>
    <p:embeddedFont>
      <p:font typeface="Montserrat Black" panose="00000A00000000000000" pitchFamily="2" charset="0"/>
      <p:bold r:id="rId18"/>
      <p:italic r:id="rId19"/>
      <p:boldItalic r:id="rId20"/>
    </p:embeddedFont>
    <p:embeddedFont>
      <p:font typeface="Montserrat Bold" panose="00000800000000000000" charset="0"/>
      <p:regular r:id="rId21"/>
      <p:bold r:id="rId22"/>
      <p:italic r:id="rId23"/>
      <p:boldItalic r:id="rId24"/>
    </p:embeddedFont>
    <p:embeddedFont>
      <p:font typeface="Montserrat Extra-Bold" panose="020B0604020202020204" charset="0"/>
      <p:regular r:id="rId25"/>
      <p:bold r:id="rId26"/>
    </p:embeddedFont>
    <p:embeddedFont>
      <p:font typeface="Montserrat Extra-Bold Bold" panose="020B0604020202020204" charset="0"/>
      <p:regular r:id="rId27"/>
      <p:bold r:id="rId28"/>
    </p:embeddedFont>
    <p:embeddedFont>
      <p:font typeface="Montserrat Medium" panose="00000600000000000000" pitchFamily="2" charset="0"/>
      <p:regular r:id="rId29"/>
      <p:italic r:id="rId30"/>
    </p:embeddedFont>
    <p:embeddedFont>
      <p:font typeface="Montserrat SemiBold" panose="00000700000000000000" pitchFamily="2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CW/BVcxBQeC7I4VV2QfsMQ==" hashData="nab+SYH9dycfprkp5VKRr4mDNuZiB5i7VZY9rnZ2NTuIYyNIE5n3E1/j4PfWuO8837pdoXcP+TWb49KNyqHpE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B8AD"/>
    <a:srgbClr val="3660AA"/>
    <a:srgbClr val="FFFEFD"/>
    <a:srgbClr val="0066CC"/>
    <a:srgbClr val="ABB500"/>
    <a:srgbClr val="EC6D3A"/>
    <a:srgbClr val="55782C"/>
    <a:srgbClr val="145D8D"/>
    <a:srgbClr val="B76CA9"/>
    <a:srgbClr val="E732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85" autoAdjust="0"/>
    <p:restoredTop sz="94660"/>
  </p:normalViewPr>
  <p:slideViewPr>
    <p:cSldViewPr snapToGrid="0">
      <p:cViewPr varScale="1">
        <p:scale>
          <a:sx n="54" d="100"/>
          <a:sy n="54" d="100"/>
        </p:scale>
        <p:origin x="95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21" Type="http://schemas.openxmlformats.org/officeDocument/2006/relationships/font" Target="fonts/font8.fntdata"/><Relationship Id="rId34" Type="http://schemas.openxmlformats.org/officeDocument/2006/relationships/font" Target="fonts/font21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E54068-8357-0E48-AACD-4BA6E40A7C97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97CBB8-ADE2-6C44-A825-86EAAF74A7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902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97CBB8-ADE2-6C44-A825-86EAAF74A7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2380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uturumcareers.com/mitochondrial-biology-with-dr-bumsoo-ahn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futurumcareers.com/Bumsoo-Ahn-Spanish.mp4" TargetMode="External"/><Relationship Id="rId7" Type="http://schemas.openxmlformats.org/officeDocument/2006/relationships/hyperlink" Target="https://futurumcareers.com/Bumsoo-Ahn-activity-sheet-ES.pdf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futurumcareers.com/Bumsoo-Ahn-brochure-ES.pdf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futurumcareers.com/mitochondrial-biology-with-dr-bumsoo-ah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redcap.wakehealth.edu/redcap/surveys/?s=RP3XPRFPWX3NRWPK" TargetMode="External"/><Relationship Id="rId7" Type="http://schemas.openxmlformats.org/officeDocument/2006/relationships/image" Target="../media/image2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hyperlink" Target="https://redcap.school.wakehealth.edu/surveys/?s=NPK347RYHCR3FNDC" TargetMode="Externa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307851"/>
            <a:ext cx="6802509" cy="1986621"/>
            <a:chOff x="0" y="0"/>
            <a:chExt cx="1822422" cy="609600"/>
          </a:xfrm>
          <a:solidFill>
            <a:srgbClr val="55B8AD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822422" cy="609600"/>
            </a:xfrm>
            <a:custGeom>
              <a:avLst/>
              <a:gdLst/>
              <a:ahLst/>
              <a:cxnLst/>
              <a:rect l="l" t="t" r="r" b="b"/>
              <a:pathLst>
                <a:path w="1822422" h="609600">
                  <a:moveTo>
                    <a:pt x="203200" y="0"/>
                  </a:moveTo>
                  <a:lnTo>
                    <a:pt x="1822422" y="0"/>
                  </a:lnTo>
                  <a:lnTo>
                    <a:pt x="1619222" y="609600"/>
                  </a:lnTo>
                  <a:lnTo>
                    <a:pt x="0" y="609600"/>
                  </a:lnTo>
                  <a:lnTo>
                    <a:pt x="20320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15468" y="682666"/>
            <a:ext cx="16930314" cy="8921668"/>
            <a:chOff x="0" y="0"/>
            <a:chExt cx="4459013" cy="23497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459013" cy="2349740"/>
            </a:xfrm>
            <a:custGeom>
              <a:avLst/>
              <a:gdLst/>
              <a:ahLst/>
              <a:cxnLst/>
              <a:rect l="l" t="t" r="r" b="b"/>
              <a:pathLst>
                <a:path w="4459013" h="2349740">
                  <a:moveTo>
                    <a:pt x="0" y="0"/>
                  </a:moveTo>
                  <a:lnTo>
                    <a:pt x="4459013" y="0"/>
                  </a:lnTo>
                  <a:lnTo>
                    <a:pt x="4459013" y="2349740"/>
                  </a:lnTo>
                  <a:lnTo>
                    <a:pt x="0" y="2349740"/>
                  </a:lnTo>
                  <a:close/>
                </a:path>
              </a:pathLst>
            </a:custGeom>
            <a:solidFill>
              <a:srgbClr val="3660AA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02375" y="-144661"/>
            <a:ext cx="13885625" cy="7782055"/>
            <a:chOff x="0" y="-38100"/>
            <a:chExt cx="3657119" cy="204959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657119" cy="2011495"/>
            </a:xfrm>
            <a:custGeom>
              <a:avLst/>
              <a:gdLst/>
              <a:ahLst/>
              <a:cxnLst/>
              <a:rect l="l" t="t" r="r" b="b"/>
              <a:pathLst>
                <a:path w="3657119" h="2011495">
                  <a:moveTo>
                    <a:pt x="203200" y="0"/>
                  </a:moveTo>
                  <a:lnTo>
                    <a:pt x="3657119" y="0"/>
                  </a:lnTo>
                  <a:lnTo>
                    <a:pt x="3453919" y="2011495"/>
                  </a:lnTo>
                  <a:lnTo>
                    <a:pt x="0" y="201149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55B8AD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600" y="-38100"/>
              <a:ext cx="609600" cy="6477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201900" y="56147"/>
            <a:ext cx="3086100" cy="7581247"/>
          </a:xfrm>
          <a:custGeom>
            <a:avLst/>
            <a:gdLst/>
            <a:ahLst/>
            <a:cxnLst/>
            <a:rect l="l" t="t" r="r" b="b"/>
            <a:pathLst>
              <a:path w="812800" h="2011495">
                <a:moveTo>
                  <a:pt x="0" y="0"/>
                </a:moveTo>
                <a:lnTo>
                  <a:pt x="812800" y="0"/>
                </a:lnTo>
                <a:lnTo>
                  <a:pt x="812800" y="2011495"/>
                </a:lnTo>
                <a:lnTo>
                  <a:pt x="0" y="2011495"/>
                </a:lnTo>
                <a:close/>
              </a:path>
            </a:pathLst>
          </a:custGeom>
          <a:solidFill>
            <a:srgbClr val="55B8AD"/>
          </a:solidFill>
        </p:spPr>
        <p:txBody>
          <a:bodyPr/>
          <a:lstStyle/>
          <a:p>
            <a:endParaRPr lang="en-GB"/>
          </a:p>
        </p:txBody>
      </p:sp>
      <p:sp>
        <p:nvSpPr>
          <p:cNvPr id="34" name="TextBox 34"/>
          <p:cNvSpPr txBox="1"/>
          <p:nvPr/>
        </p:nvSpPr>
        <p:spPr>
          <a:xfrm>
            <a:off x="1201170" y="1143280"/>
            <a:ext cx="3407082" cy="799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s-ES" sz="2599" dirty="0">
                <a:solidFill>
                  <a:srgbClr val="FFFFFF"/>
                </a:solidFill>
                <a:latin typeface="Montserrat" panose="00000500000000000000" pitchFamily="2" charset="0"/>
              </a:rPr>
              <a:t>Inspiramos a la próxima generación</a:t>
            </a:r>
            <a:endParaRPr lang="en-US" sz="2599" dirty="0">
              <a:solidFill>
                <a:srgbClr val="FFFFFF"/>
              </a:solidFill>
              <a:latin typeface="Montserrat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0CE55F-DA7D-87CC-04A1-A15FA3B327E5}"/>
              </a:ext>
            </a:extLst>
          </p:cNvPr>
          <p:cNvSpPr txBox="1"/>
          <p:nvPr/>
        </p:nvSpPr>
        <p:spPr>
          <a:xfrm>
            <a:off x="6438209" y="943713"/>
            <a:ext cx="2398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latin typeface="Montserrat" pitchFamily="2" charset="77"/>
              </a:rPr>
              <a:t>FUTURUM</a:t>
            </a:r>
          </a:p>
          <a:p>
            <a:r>
              <a:rPr lang="en-GB" sz="3200" b="1" i="1" dirty="0" err="1">
                <a:latin typeface="Montserrat Black" pitchFamily="2" charset="77"/>
              </a:rPr>
              <a:t>PÓDCAST</a:t>
            </a:r>
            <a:endParaRPr lang="en-US" sz="3200" b="1" i="1" dirty="0">
              <a:latin typeface="Montserrat Black" pitchFamily="2" charset="77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C4E707-6232-5085-579A-C41D0A18B673}"/>
              </a:ext>
            </a:extLst>
          </p:cNvPr>
          <p:cNvSpPr/>
          <p:nvPr/>
        </p:nvSpPr>
        <p:spPr>
          <a:xfrm>
            <a:off x="0" y="8115300"/>
            <a:ext cx="715468" cy="2179172"/>
          </a:xfrm>
          <a:prstGeom prst="rect">
            <a:avLst/>
          </a:prstGeom>
          <a:solidFill>
            <a:srgbClr val="55B8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F25DDC04-D7CE-105D-F1CE-01A4F1187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03614" y="4461004"/>
            <a:ext cx="6969047" cy="45298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41542B7-CA50-72E1-7A57-9FE12DCDEF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122608" y="0"/>
            <a:ext cx="4152900" cy="28829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67FE66B-ACFC-8F8B-FDE7-DF8CA8C733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80376" y="1020868"/>
            <a:ext cx="421629" cy="736550"/>
          </a:xfrm>
          <a:prstGeom prst="rect">
            <a:avLst/>
          </a:prstGeom>
        </p:spPr>
      </p:pic>
      <p:sp>
        <p:nvSpPr>
          <p:cNvPr id="11" name="Freeform 27">
            <a:extLst>
              <a:ext uri="{FF2B5EF4-FFF2-40B4-BE49-F238E27FC236}">
                <a16:creationId xmlns:a16="http://schemas.microsoft.com/office/drawing/2014/main" id="{EE506E1E-CBC5-B25E-CA47-3A6F795C1F9B}"/>
              </a:ext>
            </a:extLst>
          </p:cNvPr>
          <p:cNvSpPr>
            <a:spLocks noChangeAspect="1"/>
          </p:cNvSpPr>
          <p:nvPr/>
        </p:nvSpPr>
        <p:spPr>
          <a:xfrm>
            <a:off x="13136114" y="1942145"/>
            <a:ext cx="4509668" cy="4529881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59884" t="-15882" r="-59884" b="-2383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345F9D3-AE14-804C-BB1C-B14290FE7762}"/>
              </a:ext>
            </a:extLst>
          </p:cNvPr>
          <p:cNvSpPr txBox="1"/>
          <p:nvPr/>
        </p:nvSpPr>
        <p:spPr>
          <a:xfrm>
            <a:off x="5941586" y="3080033"/>
            <a:ext cx="630406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err="1">
                <a:latin typeface="Montserrat" pitchFamily="2" charset="77"/>
              </a:rPr>
              <a:t>Conversación</a:t>
            </a:r>
            <a:r>
              <a:rPr lang="en-GB" sz="3600" dirty="0">
                <a:latin typeface="Montserrat" pitchFamily="2" charset="77"/>
              </a:rPr>
              <a:t> con </a:t>
            </a:r>
            <a:r>
              <a:rPr lang="en-GB" sz="3600" dirty="0" err="1">
                <a:latin typeface="Montserrat" pitchFamily="2" charset="77"/>
              </a:rPr>
              <a:t>el</a:t>
            </a:r>
            <a:r>
              <a:rPr lang="en-GB" sz="3600" dirty="0">
                <a:latin typeface="Montserrat" pitchFamily="2" charset="77"/>
              </a:rPr>
              <a:t> </a:t>
            </a:r>
          </a:p>
          <a:p>
            <a:r>
              <a:rPr lang="en-GB" sz="5400" b="1" dirty="0">
                <a:latin typeface="Montserrat" pitchFamily="2" charset="77"/>
              </a:rPr>
              <a:t>Dr. Bumsoo Ahn</a:t>
            </a:r>
            <a:endParaRPr lang="en-US" sz="5400" b="1" dirty="0">
              <a:latin typeface="Montserrat" pitchFamily="2" charset="77"/>
            </a:endParaRPr>
          </a:p>
        </p:txBody>
      </p:sp>
      <p:pic>
        <p:nvPicPr>
          <p:cNvPr id="17" name="Picture 16" descr="A black background with white text&#10;&#10;Description automatically generated">
            <a:extLst>
              <a:ext uri="{FF2B5EF4-FFF2-40B4-BE49-F238E27FC236}">
                <a16:creationId xmlns:a16="http://schemas.microsoft.com/office/drawing/2014/main" id="{8CC6AB2E-1CF9-D569-FEC7-8682E34A800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6802" y="8344855"/>
            <a:ext cx="5529083" cy="9174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>
            <a:extLst>
              <a:ext uri="{FF2B5EF4-FFF2-40B4-BE49-F238E27FC236}">
                <a16:creationId xmlns:a16="http://schemas.microsoft.com/office/drawing/2014/main" id="{30CA7F4E-4CF1-47CD-C1B5-3195628DC3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"/>
            <a:ext cx="18287998" cy="10299966"/>
          </a:xfrm>
          <a:prstGeom prst="rect">
            <a:avLst/>
          </a:prstGeom>
        </p:spPr>
      </p:pic>
      <p:sp>
        <p:nvSpPr>
          <p:cNvPr id="32" name="TextBox 32"/>
          <p:cNvSpPr txBox="1"/>
          <p:nvPr/>
        </p:nvSpPr>
        <p:spPr>
          <a:xfrm>
            <a:off x="10503036" y="1047750"/>
            <a:ext cx="3722681" cy="1386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664"/>
              </a:lnSpc>
            </a:pPr>
            <a:r>
              <a:rPr lang="en-US" sz="4800" b="1" dirty="0" err="1">
                <a:solidFill>
                  <a:srgbClr val="000000"/>
                </a:solidFill>
                <a:latin typeface="Montserrat Extra-Bold Bold"/>
              </a:rPr>
              <a:t>Conozca</a:t>
            </a:r>
            <a:r>
              <a:rPr lang="en-US" sz="4800" b="1" dirty="0">
                <a:solidFill>
                  <a:srgbClr val="000000"/>
                </a:solidFill>
                <a:latin typeface="Montserrat Extra-Bold Bold"/>
              </a:rPr>
              <a:t> al </a:t>
            </a:r>
            <a:r>
              <a:rPr lang="en-US" sz="3400" dirty="0">
                <a:solidFill>
                  <a:srgbClr val="000000"/>
                </a:solidFill>
                <a:latin typeface="Montserrat Bold"/>
              </a:rPr>
              <a:t>Dr. Bumsoo Ahn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516094" y="4349517"/>
            <a:ext cx="2118132" cy="5642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366"/>
              </a:lnSpc>
            </a:pPr>
            <a:r>
              <a:rPr lang="en-US" sz="3700" b="1" dirty="0" err="1">
                <a:solidFill>
                  <a:srgbClr val="000000"/>
                </a:solidFill>
                <a:latin typeface="Montserrat Extra-Bold"/>
              </a:rPr>
              <a:t>Perfil</a:t>
            </a:r>
            <a:endParaRPr lang="en-US" sz="3700" b="1" dirty="0">
              <a:solidFill>
                <a:srgbClr val="000000"/>
              </a:solidFill>
              <a:latin typeface="Montserrat Extra-Bold"/>
            </a:endParaRPr>
          </a:p>
        </p:txBody>
      </p:sp>
      <p:sp>
        <p:nvSpPr>
          <p:cNvPr id="36" name="TextBox 36"/>
          <p:cNvSpPr txBox="1"/>
          <p:nvPr/>
        </p:nvSpPr>
        <p:spPr>
          <a:xfrm>
            <a:off x="10503036" y="7897998"/>
            <a:ext cx="7403964" cy="1738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400" dirty="0">
                <a:latin typeface="Montserrat" panose="00000500000000000000" pitchFamily="2" charset="0"/>
              </a:rPr>
              <a:t>“Saltar a experiencias diferentes. Estos serán las piezas que conformarán su vida. Si tiene la creatividad suficiente para unirlas, su experiencia será muy enriquecedora”.</a:t>
            </a:r>
            <a:endParaRPr lang="en-US" sz="2400" dirty="0">
              <a:latin typeface="Montserrat" panose="00000500000000000000" pitchFamily="2" charset="0"/>
            </a:endParaRPr>
          </a:p>
        </p:txBody>
      </p:sp>
      <p:sp>
        <p:nvSpPr>
          <p:cNvPr id="27" name="Freeform 27"/>
          <p:cNvSpPr/>
          <p:nvPr/>
        </p:nvSpPr>
        <p:spPr>
          <a:xfrm>
            <a:off x="13794973" y="1937532"/>
            <a:ext cx="3722682" cy="3739368"/>
          </a:xfrm>
          <a:custGeom>
            <a:avLst/>
            <a:gdLst/>
            <a:ahLst/>
            <a:cxnLst/>
            <a:rect l="l" t="t" r="r" b="b"/>
            <a:pathLst>
              <a:path w="809173" h="812800">
                <a:moveTo>
                  <a:pt x="404587" y="0"/>
                </a:moveTo>
                <a:cubicBezTo>
                  <a:pt x="628326" y="1001"/>
                  <a:pt x="809174" y="182659"/>
                  <a:pt x="809174" y="406400"/>
                </a:cubicBezTo>
                <a:cubicBezTo>
                  <a:pt x="809174" y="630141"/>
                  <a:pt x="628326" y="811799"/>
                  <a:pt x="404587" y="812800"/>
                </a:cubicBezTo>
                <a:cubicBezTo>
                  <a:pt x="180848" y="811799"/>
                  <a:pt x="0" y="630141"/>
                  <a:pt x="0" y="406400"/>
                </a:cubicBezTo>
                <a:cubicBezTo>
                  <a:pt x="0" y="182659"/>
                  <a:pt x="180848" y="1001"/>
                  <a:pt x="404587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45052" t="-33710" r="-145052" b="-11072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8" name="TextBox 28"/>
          <p:cNvSpPr txBox="1"/>
          <p:nvPr/>
        </p:nvSpPr>
        <p:spPr>
          <a:xfrm>
            <a:off x="14137198" y="2112815"/>
            <a:ext cx="3038237" cy="3213519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</a:pP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F2B7B4-B3FF-0F56-6C33-1C53CEEAD37D}"/>
              </a:ext>
            </a:extLst>
          </p:cNvPr>
          <p:cNvSpPr txBox="1">
            <a:spLocks/>
          </p:cNvSpPr>
          <p:nvPr/>
        </p:nvSpPr>
        <p:spPr>
          <a:xfrm>
            <a:off x="926614" y="2227742"/>
            <a:ext cx="7849836" cy="5676285"/>
          </a:xfrm>
          <a:prstGeom prst="rect">
            <a:avLst/>
          </a:prstGeom>
        </p:spPr>
        <p:txBody>
          <a:bodyPr numCol="1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200" dirty="0">
                <a:latin typeface="Montserrat" pitchFamily="2" charset="0"/>
              </a:rPr>
              <a:t>En este pódcast, el Dr. Bumsoo Ahn habla de la emoción de hacer nuevos descubrimientos científicos,  cómo el método de prueba y error puede ser útil tanto en el laboratorio como en nuestra trayectoria profesional, y cómo sus experiencias de servicio en el ejército surcoreano han moldeado su vida y su carrera. 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0"/>
              </a:rPr>
              <a:t>¿Qué cree que implica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0"/>
              </a:rPr>
              <a:t>desarrollar una carrera en la biología mitocondrial?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0"/>
              </a:rPr>
              <a:t>¿Cómo cree que se siente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0"/>
              </a:rPr>
              <a:t>realizar un nuevo descubrimiento científico?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Arial" pitchFamily="34" charset="0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0"/>
              </a:rPr>
              <a:t>¿Por qué cree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itchFamily="2" charset="0"/>
              </a:rPr>
              <a:t>que el método de prueba y error son importantes, tanto en la ciencia como en las carreras profesionales?</a:t>
            </a:r>
            <a:endParaRPr lang="en-GB" sz="2200" dirty="0">
              <a:solidFill>
                <a:schemeClr val="tx1">
                  <a:lumMod val="95000"/>
                  <a:lumOff val="5000"/>
                </a:schemeClr>
              </a:solidFill>
              <a:latin typeface="Montserrat" pitchFamily="2" charset="0"/>
            </a:endParaRPr>
          </a:p>
        </p:txBody>
      </p:sp>
      <p:sp>
        <p:nvSpPr>
          <p:cNvPr id="4" name="TextBox 35">
            <a:extLst>
              <a:ext uri="{FF2B5EF4-FFF2-40B4-BE49-F238E27FC236}">
                <a16:creationId xmlns:a16="http://schemas.microsoft.com/office/drawing/2014/main" id="{232BF716-C9AC-505C-A199-DD5665901D0B}"/>
              </a:ext>
            </a:extLst>
          </p:cNvPr>
          <p:cNvSpPr txBox="1"/>
          <p:nvPr/>
        </p:nvSpPr>
        <p:spPr>
          <a:xfrm>
            <a:off x="10516094" y="5271840"/>
            <a:ext cx="3915523" cy="1294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es-ES" sz="2400" dirty="0">
                <a:solidFill>
                  <a:srgbClr val="000000"/>
                </a:solidFill>
                <a:latin typeface="Montserrat"/>
              </a:rPr>
              <a:t>Facultad de Medicina de la Universidad Wake Forest, EE. UU.</a:t>
            </a:r>
            <a:endParaRPr lang="en-US" sz="2400" dirty="0">
              <a:solidFill>
                <a:srgbClr val="000000"/>
              </a:solidFill>
              <a:latin typeface="Montserra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13FE81-F0F7-08E5-5210-BE16F18FE6F9}"/>
              </a:ext>
            </a:extLst>
          </p:cNvPr>
          <p:cNvSpPr txBox="1"/>
          <p:nvPr/>
        </p:nvSpPr>
        <p:spPr>
          <a:xfrm>
            <a:off x="926614" y="1259605"/>
            <a:ext cx="7849836" cy="818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135"/>
              </a:lnSpc>
            </a:pPr>
            <a:r>
              <a:rPr lang="en-US" sz="4400" dirty="0" err="1">
                <a:solidFill>
                  <a:srgbClr val="55B8AD"/>
                </a:solidFill>
                <a:latin typeface="Montserrat Extra-Bold"/>
              </a:rPr>
              <a:t>Preescucha</a:t>
            </a:r>
            <a:r>
              <a:rPr lang="en-US" sz="4400" dirty="0">
                <a:solidFill>
                  <a:srgbClr val="55B8AD"/>
                </a:solidFill>
                <a:latin typeface="Montserrat Extra-Bold"/>
              </a:rPr>
              <a:t>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222899-D23F-9EF2-96B1-162CAD21E7FF}"/>
              </a:ext>
            </a:extLst>
          </p:cNvPr>
          <p:cNvSpPr txBox="1"/>
          <p:nvPr/>
        </p:nvSpPr>
        <p:spPr>
          <a:xfrm>
            <a:off x="926614" y="645633"/>
            <a:ext cx="7524212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es-ES" sz="1700" b="1" dirty="0">
                <a:solidFill>
                  <a:srgbClr val="3660AA"/>
                </a:solidFill>
                <a:latin typeface="Montserrat" panose="00000500000000000000" pitchFamily="2" charset="0"/>
              </a:rPr>
              <a:t>Preescucha  </a:t>
            </a:r>
            <a:r>
              <a:rPr lang="es-E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Resumen  |  Posescucha  |  Más Información</a:t>
            </a:r>
            <a:endParaRPr lang="en-US" sz="1700" dirty="0">
              <a:solidFill>
                <a:srgbClr val="55B8AD"/>
              </a:solidFill>
              <a:latin typeface="Montserrat" panose="000005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C5A796-DC53-0297-B5B7-748E90F0AB97}"/>
              </a:ext>
            </a:extLst>
          </p:cNvPr>
          <p:cNvSpPr txBox="1"/>
          <p:nvPr/>
        </p:nvSpPr>
        <p:spPr>
          <a:xfrm>
            <a:off x="10410271" y="6666417"/>
            <a:ext cx="6951115" cy="948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Campo de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 panose="00000500000000000000" pitchFamily="2" charset="0"/>
                <a:ea typeface="+mn-ea"/>
                <a:cs typeface="+mn-cs"/>
              </a:rPr>
              <a:t>investigación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Montserrat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biología mitocondrial; biología de la grelina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1E9455F-C122-33A9-00CA-E748F6F676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2600" y="0"/>
            <a:ext cx="8915399" cy="10309821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8AA8134-E568-BC47-ED49-B684404FDB7F}"/>
              </a:ext>
            </a:extLst>
          </p:cNvPr>
          <p:cNvSpPr txBox="1">
            <a:spLocks/>
          </p:cNvSpPr>
          <p:nvPr/>
        </p:nvSpPr>
        <p:spPr>
          <a:xfrm>
            <a:off x="926614" y="4264632"/>
            <a:ext cx="8617436" cy="43658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¿Qué es la sarcopenia?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¿Qué papel desempeñan las mitocondrias en esta enfermedad?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¿Cómo cree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que Bumsoo prueba los efectos de la grelina no acilada en el crecimiento muscular?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¿Qué preguntas tiene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sobre sus aficiones e intereses? ¿Cómo podría encontrar respuestas a estas preguntas y explorarlas más a fondo? </a:t>
            </a:r>
          </a:p>
          <a:p>
            <a:pPr marL="342900" indent="-3429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¿Qué importancia tiene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para usted la propiedad y el control de su trabajo?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9261F7-FCBE-40C2-FAC7-0983D2834D45}"/>
              </a:ext>
            </a:extLst>
          </p:cNvPr>
          <p:cNvSpPr txBox="1"/>
          <p:nvPr/>
        </p:nvSpPr>
        <p:spPr>
          <a:xfrm>
            <a:off x="1606391" y="3356051"/>
            <a:ext cx="284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Hasta 05:50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F84F4-C6B8-83C1-192C-4AC6BBCFC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614" y="2909135"/>
            <a:ext cx="859826" cy="981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93360-D1DF-A627-8EB5-BF749E0944E1}"/>
              </a:ext>
            </a:extLst>
          </p:cNvPr>
          <p:cNvSpPr txBox="1"/>
          <p:nvPr/>
        </p:nvSpPr>
        <p:spPr>
          <a:xfrm>
            <a:off x="926614" y="645633"/>
            <a:ext cx="7524212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Preescucha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</a:t>
            </a:r>
            <a:r>
              <a:rPr lang="en-US" sz="1700" b="1" dirty="0" err="1">
                <a:solidFill>
                  <a:srgbClr val="3660AA"/>
                </a:solidFill>
                <a:latin typeface="Montserrat" panose="00000500000000000000" pitchFamily="2" charset="0"/>
              </a:rPr>
              <a:t>Resumen</a:t>
            </a:r>
            <a:r>
              <a:rPr lang="en-US" sz="1700" b="1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Posescucha  |  Más Información</a:t>
            </a:r>
            <a:endParaRPr lang="en-US" sz="1700" dirty="0">
              <a:solidFill>
                <a:srgbClr val="55B8AD"/>
              </a:solidFill>
              <a:latin typeface="Montserrat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ADDC2B-D072-01DC-AE8C-5114FDC28823}"/>
              </a:ext>
            </a:extLst>
          </p:cNvPr>
          <p:cNvSpPr txBox="1"/>
          <p:nvPr/>
        </p:nvSpPr>
        <p:spPr>
          <a:xfrm>
            <a:off x="926614" y="1049520"/>
            <a:ext cx="8760311" cy="1600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135"/>
              </a:lnSpc>
            </a:pPr>
            <a:r>
              <a:rPr lang="es-ES" sz="4400" dirty="0">
                <a:solidFill>
                  <a:srgbClr val="55B8AD"/>
                </a:solidFill>
                <a:latin typeface="Montserrat Extra-Bold"/>
              </a:rPr>
              <a:t>Resumen de la conversación con Bumsoo:</a:t>
            </a:r>
            <a:endParaRPr lang="en-US" sz="4400" dirty="0">
              <a:solidFill>
                <a:srgbClr val="55B8AD"/>
              </a:solidFill>
              <a:latin typeface="Montserrat Extra-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B450F3D4-CDBB-7808-977F-7982A780F7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50380" y="-5443"/>
            <a:ext cx="8337620" cy="1029244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39B39E-33CD-4D49-BB2F-928E15F68A8D}"/>
              </a:ext>
            </a:extLst>
          </p:cNvPr>
          <p:cNvSpPr txBox="1">
            <a:spLocks/>
          </p:cNvSpPr>
          <p:nvPr/>
        </p:nvSpPr>
        <p:spPr>
          <a:xfrm>
            <a:off x="926615" y="3421321"/>
            <a:ext cx="8025656" cy="42796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¿Por qué la grelina no acilada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es más adecuada para tratar la sarcopenia que la grelina acilada?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¿Por qué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dice Bumsoo que encontrar resultados inesperados fue un reto? ¿Cómo superó ese reto?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¿Por qué es importante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adquirir experiencia en distintos entornos científicos? ¿Cómo puede ayudar el método de prueba y error a decidir qué carrera es la más adecuada para usted? 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5"/>
            </a:pPr>
            <a:endParaRPr lang="en-GB" sz="2200" dirty="0">
              <a:solidFill>
                <a:srgbClr val="3660AA"/>
              </a:solidFill>
              <a:latin typeface="Montserrat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C70817D-B35C-338D-74F9-15B2DD366AA7}"/>
              </a:ext>
            </a:extLst>
          </p:cNvPr>
          <p:cNvSpPr txBox="1"/>
          <p:nvPr/>
        </p:nvSpPr>
        <p:spPr>
          <a:xfrm>
            <a:off x="926614" y="645633"/>
            <a:ext cx="7524212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Preescucha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</a:t>
            </a:r>
            <a:r>
              <a:rPr lang="en-US" sz="1700" b="1" dirty="0" err="1">
                <a:solidFill>
                  <a:srgbClr val="3660AA"/>
                </a:solidFill>
                <a:latin typeface="Montserrat" panose="00000500000000000000" pitchFamily="2" charset="0"/>
              </a:rPr>
              <a:t>Resumen</a:t>
            </a:r>
            <a:r>
              <a:rPr lang="en-US" sz="1700" b="1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Posescucha  |  Más Información</a:t>
            </a:r>
            <a:endParaRPr lang="en-US" sz="1700" dirty="0">
              <a:solidFill>
                <a:srgbClr val="55B8AD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553FD9-32B1-FBC9-96B5-510FD92ED83A}"/>
              </a:ext>
            </a:extLst>
          </p:cNvPr>
          <p:cNvSpPr txBox="1"/>
          <p:nvPr/>
        </p:nvSpPr>
        <p:spPr>
          <a:xfrm>
            <a:off x="1606391" y="2364570"/>
            <a:ext cx="284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05:50 – 09:48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7B0007-4C5B-5077-0B1F-2024580F9E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614" y="1917654"/>
            <a:ext cx="859826" cy="9816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9D5B3611-DDE5-917F-8C87-59DBE0132B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46632" y="1"/>
            <a:ext cx="8141367" cy="1029163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AA3DB5-F8E7-303D-8681-1CD988AAD22E}"/>
              </a:ext>
            </a:extLst>
          </p:cNvPr>
          <p:cNvSpPr txBox="1">
            <a:spLocks/>
          </p:cNvSpPr>
          <p:nvPr/>
        </p:nvSpPr>
        <p:spPr>
          <a:xfrm>
            <a:off x="926613" y="3276353"/>
            <a:ext cx="9060349" cy="60144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8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¿Ha hecho alguna vez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algo que le aterrorizara? ¿Qué sintió al enfrentarse a sus miedos? ¿Qué aprendió de la experiencia?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8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¿Cuánto valora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su libertad? ¿Qué responsabilidades conlleva ser independiente? ¿Cómo le hace sentir la perspectiva de irse de casa?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8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¿Cuánto tarda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en tomar decisiones? ¿Prefiere seguir sus instintos o su razón?</a:t>
            </a:r>
          </a:p>
          <a:p>
            <a:pPr marL="457200" indent="-457200"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 startAt="8"/>
            </a:pPr>
            <a:r>
              <a:rPr lang="es-ES" sz="2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¿A qué cree </a:t>
            </a:r>
            <a:r>
              <a:rPr lang="es-ES" sz="2200" dirty="0">
                <a:solidFill>
                  <a:schemeClr val="tx1">
                    <a:lumMod val="95000"/>
                    <a:lumOff val="5000"/>
                  </a:schemeClr>
                </a:solidFill>
                <a:latin typeface="Montserrat" panose="00000500000000000000" pitchFamily="2" charset="0"/>
              </a:rPr>
              <a:t>que se refiere Bumsoo cuando dice que hay que ser creativo para unir las diferentes piezas que nos dan las experiencias?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EE459BF-C755-7451-FE3F-BD408A0FDAE4}"/>
              </a:ext>
            </a:extLst>
          </p:cNvPr>
          <p:cNvSpPr txBox="1"/>
          <p:nvPr/>
        </p:nvSpPr>
        <p:spPr>
          <a:xfrm>
            <a:off x="1606391" y="2282506"/>
            <a:ext cx="2841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3660AA"/>
                </a:solidFill>
                <a:latin typeface="Montserrat Black" pitchFamily="2" charset="77"/>
                <a:ea typeface="Calibri" panose="020F0502020204030204" pitchFamily="34" charset="0"/>
                <a:cs typeface="Calibri Light" panose="020F0302020204030204" pitchFamily="34" charset="0"/>
              </a:rPr>
              <a:t>09:48 – fin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FF06F-299C-CD7C-73DD-EE1AF17DD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6614" y="1835590"/>
            <a:ext cx="859826" cy="98163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EFF5C9-FC5B-7298-F602-C55E4322576D}"/>
              </a:ext>
            </a:extLst>
          </p:cNvPr>
          <p:cNvSpPr txBox="1"/>
          <p:nvPr/>
        </p:nvSpPr>
        <p:spPr>
          <a:xfrm>
            <a:off x="926614" y="645633"/>
            <a:ext cx="7524212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Preescucha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</a:t>
            </a:r>
            <a:r>
              <a:rPr lang="en-US" sz="1700" b="1" dirty="0" err="1">
                <a:solidFill>
                  <a:srgbClr val="3660AA"/>
                </a:solidFill>
                <a:latin typeface="Montserrat" panose="00000500000000000000" pitchFamily="2" charset="0"/>
              </a:rPr>
              <a:t>Resumen</a:t>
            </a:r>
            <a:r>
              <a:rPr lang="en-US" sz="1700" b="1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s-E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Posescucha  |  Más Información</a:t>
            </a:r>
            <a:endParaRPr lang="en-US" sz="1700" dirty="0">
              <a:solidFill>
                <a:srgbClr val="55B8AD"/>
              </a:solidFill>
              <a:latin typeface="Montserrat" panose="000005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7D7D0129-3015-1EA1-D0BC-18FA051576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9" y="5644185"/>
            <a:ext cx="18277108" cy="4754417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F0BB14D-F682-CFF4-056F-4F38F170055A}"/>
              </a:ext>
            </a:extLst>
          </p:cNvPr>
          <p:cNvSpPr txBox="1"/>
          <p:nvPr/>
        </p:nvSpPr>
        <p:spPr>
          <a:xfrm>
            <a:off x="12353784" y="7803102"/>
            <a:ext cx="46222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Tx/>
              <a:buChar char="*"/>
            </a:pPr>
            <a:r>
              <a:rPr lang="es-ES" sz="3200" b="1" dirty="0">
                <a:solidFill>
                  <a:schemeClr val="bg1"/>
                </a:solidFill>
                <a:latin typeface="Montserrat SemiBold" pitchFamily="2" charset="77"/>
              </a:rPr>
              <a:t>Envíe sus preguntas a Bumsoo </a:t>
            </a:r>
            <a:r>
              <a:rPr lang="es-ES" sz="3200" b="1" dirty="0">
                <a:solidFill>
                  <a:schemeClr val="bg1"/>
                </a:solidFill>
                <a:latin typeface="Montserrat SemiBold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aquí</a:t>
            </a:r>
            <a:endParaRPr lang="en-GB" sz="3200" b="1" dirty="0">
              <a:solidFill>
                <a:schemeClr val="bg1"/>
              </a:solidFill>
              <a:latin typeface="Montserrat Black" pitchFamily="2" charset="77"/>
            </a:endParaRPr>
          </a:p>
        </p:txBody>
      </p:sp>
      <p:pic>
        <p:nvPicPr>
          <p:cNvPr id="34" name="Picture 33" descr="Icon&#10;&#10;Description automatically generated">
            <a:extLst>
              <a:ext uri="{FF2B5EF4-FFF2-40B4-BE49-F238E27FC236}">
                <a16:creationId xmlns:a16="http://schemas.microsoft.com/office/drawing/2014/main" id="{0A10E188-0C0A-5EF7-4FE8-32A27056277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98791" y="8020164"/>
            <a:ext cx="1219200" cy="1245996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C4CD32-D133-7D01-8591-CFE77DF0053C}"/>
              </a:ext>
            </a:extLst>
          </p:cNvPr>
          <p:cNvSpPr txBox="1">
            <a:spLocks/>
          </p:cNvSpPr>
          <p:nvPr/>
        </p:nvSpPr>
        <p:spPr>
          <a:xfrm>
            <a:off x="926614" y="2366091"/>
            <a:ext cx="16381777" cy="3544379"/>
          </a:xfrm>
          <a:prstGeom prst="rect">
            <a:avLst/>
          </a:prstGeom>
        </p:spPr>
        <p:txBody>
          <a:bodyPr numCol="2" spcCol="36000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¿En qué medida cree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que una carrera en biología mitocondrial le resultaría gratificante e interesante, y por qué?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anose="00000500000000000000" pitchFamily="2" charset="0"/>
              </a:rPr>
              <a:t>“Yo recomendaría a los estudiantes que se lanzaran a lo que más les interese”</a:t>
            </a:r>
            <a:r>
              <a:rPr lang="es-ES" sz="2200" dirty="0">
                <a:latin typeface="Montserrat" panose="00000500000000000000" pitchFamily="2" charset="0"/>
              </a:rPr>
              <a:t>, dice Bumsoo. ¿Qué es lo que más le interesa en este momento? ¿Cómo podría este interés desembocar en una carrera satisfactoria?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¿Cómo podría buscar oportunidades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para trabajar en distintos laboratorios científicos?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¿Qué consejo de Bumsoo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le resultó más útil y por qué?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s-ES" sz="2200" b="1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¿Qué otras preguntas </a:t>
            </a:r>
            <a:r>
              <a:rPr lang="es-ES" sz="2200" dirty="0">
                <a:latin typeface="Montserra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le haría a Bumsoo sobre la biología mitocondrial y/o su carrera?*</a:t>
            </a:r>
            <a:endParaRPr lang="en-GB" sz="2200" dirty="0">
              <a:latin typeface="Montserra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EC8313-ED43-561F-A392-ED760B7D99E2}"/>
              </a:ext>
            </a:extLst>
          </p:cNvPr>
          <p:cNvSpPr txBox="1"/>
          <p:nvPr/>
        </p:nvSpPr>
        <p:spPr>
          <a:xfrm>
            <a:off x="926614" y="645633"/>
            <a:ext cx="7524212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en-US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Preescucha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  |  </a:t>
            </a:r>
            <a:r>
              <a:rPr lang="en-US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Resumen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 |  </a:t>
            </a:r>
            <a:r>
              <a:rPr lang="en-US" sz="1700" b="1" dirty="0" err="1">
                <a:solidFill>
                  <a:srgbClr val="3660AA"/>
                </a:solidFill>
                <a:latin typeface="Montserrat" panose="00000500000000000000" pitchFamily="2" charset="0"/>
              </a:rPr>
              <a:t>Posescucha</a:t>
            </a:r>
            <a:r>
              <a:rPr lang="en-US" sz="1700" b="1" dirty="0">
                <a:solidFill>
                  <a:srgbClr val="3660AA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 | </a:t>
            </a:r>
            <a:r>
              <a:rPr lang="es-ES" sz="1700" dirty="0">
                <a:solidFill>
                  <a:srgbClr val="55B8AD"/>
                </a:solidFill>
                <a:latin typeface="Montserrat" panose="00000500000000000000" pitchFamily="2" charset="0"/>
              </a:rPr>
              <a:t>Más Información</a:t>
            </a:r>
            <a:endParaRPr lang="en-US" sz="1700" dirty="0">
              <a:solidFill>
                <a:srgbClr val="55B8AD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CDA858-931E-A816-0110-793E509C363E}"/>
              </a:ext>
            </a:extLst>
          </p:cNvPr>
          <p:cNvSpPr txBox="1"/>
          <p:nvPr/>
        </p:nvSpPr>
        <p:spPr>
          <a:xfrm>
            <a:off x="926614" y="1363399"/>
            <a:ext cx="8926982" cy="818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135"/>
              </a:lnSpc>
            </a:pPr>
            <a:r>
              <a:rPr lang="en-US" sz="4400" dirty="0" err="1">
                <a:solidFill>
                  <a:srgbClr val="55B8AD"/>
                </a:solidFill>
                <a:latin typeface="Montserrat Extra-Bold"/>
              </a:rPr>
              <a:t>Posescucha</a:t>
            </a:r>
            <a:r>
              <a:rPr lang="en-US" sz="4400" dirty="0">
                <a:solidFill>
                  <a:srgbClr val="55B8AD"/>
                </a:solidFill>
                <a:latin typeface="Montserrat Extra-Bold"/>
              </a:rPr>
              <a:t>: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49">
            <a:extLst>
              <a:ext uri="{FF2B5EF4-FFF2-40B4-BE49-F238E27FC236}">
                <a16:creationId xmlns:a16="http://schemas.microsoft.com/office/drawing/2014/main" id="{84F3F13D-1F73-0471-030F-D8DECFE458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12" y="-4309"/>
            <a:ext cx="18276488" cy="10295618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E453108-A6D8-524E-D1F7-D53E64F41850}"/>
              </a:ext>
            </a:extLst>
          </p:cNvPr>
          <p:cNvSpPr/>
          <p:nvPr/>
        </p:nvSpPr>
        <p:spPr>
          <a:xfrm>
            <a:off x="10464883" y="6180710"/>
            <a:ext cx="7823116" cy="1777454"/>
          </a:xfrm>
          <a:prstGeom prst="rect">
            <a:avLst/>
          </a:prstGeom>
          <a:solidFill>
            <a:srgbClr val="55B8A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B4A4560E-E6D6-4BBB-8B24-365545DF23FD}"/>
              </a:ext>
            </a:extLst>
          </p:cNvPr>
          <p:cNvSpPr txBox="1"/>
          <p:nvPr/>
        </p:nvSpPr>
        <p:spPr>
          <a:xfrm>
            <a:off x="13914783" y="9218619"/>
            <a:ext cx="41934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800" dirty="0" err="1">
                <a:solidFill>
                  <a:srgbClr val="3660AA"/>
                </a:solidFill>
                <a:latin typeface="Montserrat Medium" pitchFamily="2" charset="77"/>
              </a:rPr>
              <a:t>Inspiramos</a:t>
            </a:r>
            <a:r>
              <a:rPr lang="en-GB" sz="2800" dirty="0">
                <a:solidFill>
                  <a:srgbClr val="3660AA"/>
                </a:solidFill>
                <a:latin typeface="Montserrat Medium" pitchFamily="2" charset="77"/>
              </a:rPr>
              <a:t> a la </a:t>
            </a:r>
          </a:p>
          <a:p>
            <a:pPr algn="r"/>
            <a:r>
              <a:rPr lang="en-GB" sz="2800" b="1" dirty="0" err="1">
                <a:solidFill>
                  <a:srgbClr val="3660AA"/>
                </a:solidFill>
                <a:latin typeface="Montserrat Black" pitchFamily="2" charset="77"/>
              </a:rPr>
              <a:t>Próxima</a:t>
            </a:r>
            <a:r>
              <a:rPr lang="en-GB" sz="2800" b="1" dirty="0">
                <a:solidFill>
                  <a:srgbClr val="3660AA"/>
                </a:solidFill>
                <a:latin typeface="Montserrat Black" pitchFamily="2" charset="77"/>
              </a:rPr>
              <a:t> </a:t>
            </a:r>
            <a:r>
              <a:rPr lang="en-GB" sz="2800" b="1" dirty="0" err="1">
                <a:solidFill>
                  <a:srgbClr val="3660AA"/>
                </a:solidFill>
                <a:latin typeface="Montserrat Black" pitchFamily="2" charset="77"/>
              </a:rPr>
              <a:t>generación</a:t>
            </a:r>
            <a:endParaRPr lang="en-GB" sz="2800" b="1" dirty="0">
              <a:solidFill>
                <a:srgbClr val="3660AA"/>
              </a:solidFill>
              <a:latin typeface="Montserrat Black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6B1A9CA-08E6-F93F-7E22-A335F4CBA4AB}"/>
              </a:ext>
            </a:extLst>
          </p:cNvPr>
          <p:cNvSpPr txBox="1"/>
          <p:nvPr/>
        </p:nvSpPr>
        <p:spPr>
          <a:xfrm>
            <a:off x="10623471" y="5834506"/>
            <a:ext cx="765301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 SemiBold" pitchFamily="2" charset="77"/>
              </a:rPr>
              <a:t>Vea la </a:t>
            </a:r>
            <a:r>
              <a:rPr lang="es-ES" sz="2800" b="1" dirty="0">
                <a:latin typeface="Montserrat SemiBold" pitchFamily="2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animación</a:t>
            </a:r>
            <a:r>
              <a:rPr lang="es-ES" sz="2800" b="1" dirty="0">
                <a:latin typeface="Montserrat SemiBold" pitchFamily="2" charset="77"/>
              </a:rPr>
              <a:t> de Bumsoo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 SemiBold" pitchFamily="2" charset="77"/>
              </a:rPr>
              <a:t>Descargue la </a:t>
            </a:r>
            <a:r>
              <a:rPr lang="es-ES" sz="2800" b="1" dirty="0">
                <a:latin typeface="Montserrat SemiBold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presentación de las carreras</a:t>
            </a:r>
            <a:r>
              <a:rPr lang="es-ES" sz="2800" b="1" dirty="0">
                <a:latin typeface="Montserrat SemiBold" pitchFamily="2" charset="77"/>
              </a:rPr>
              <a:t> de Bumsoo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latin typeface="Montserrat SemiBold" pitchFamily="2" charset="77"/>
              </a:rPr>
              <a:t>Lea los recursos de Bumsoo en </a:t>
            </a:r>
            <a:r>
              <a:rPr lang="es-ES" sz="2800" b="1" dirty="0">
                <a:latin typeface="Montserrat SemiBold" pitchFamily="2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inglés</a:t>
            </a:r>
            <a:endParaRPr lang="en-GB" sz="2800" b="1" u="sng" dirty="0">
              <a:latin typeface="Montserrat Black" pitchFamily="2" charset="77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A85F05-14E4-5D2F-3E8C-4DA1EE90950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202" y="6033410"/>
            <a:ext cx="6030251" cy="4139316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8CF320F5-FDB1-80BD-7F76-256FD6232D51}"/>
              </a:ext>
            </a:extLst>
          </p:cNvPr>
          <p:cNvSpPr txBox="1"/>
          <p:nvPr/>
        </p:nvSpPr>
        <p:spPr>
          <a:xfrm>
            <a:off x="4965321" y="4385613"/>
            <a:ext cx="4766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Lea el 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artículo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 de Bumsoo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Descargue la 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hoja de actividades </a:t>
            </a:r>
            <a:r>
              <a:rPr lang="es-ES" sz="2800" b="1" dirty="0">
                <a:solidFill>
                  <a:schemeClr val="bg1"/>
                </a:solidFill>
                <a:latin typeface="Montserrat SemiBold" pitchFamily="2" charset="77"/>
              </a:rPr>
              <a:t>de Bumsoo</a:t>
            </a:r>
            <a:endParaRPr lang="en-GB" sz="2800" b="1" u="sng" dirty="0">
              <a:solidFill>
                <a:schemeClr val="bg1"/>
              </a:solidFill>
              <a:latin typeface="Montserrat SemiBold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17DDF42-867E-1F42-438D-2ACB9D1639F9}"/>
              </a:ext>
            </a:extLst>
          </p:cNvPr>
          <p:cNvSpPr txBox="1"/>
          <p:nvPr/>
        </p:nvSpPr>
        <p:spPr>
          <a:xfrm>
            <a:off x="926614" y="645633"/>
            <a:ext cx="7524212" cy="380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80"/>
              </a:lnSpc>
            </a:pPr>
            <a:r>
              <a:rPr lang="en-GB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Preescucha</a:t>
            </a:r>
            <a:r>
              <a:rPr lang="en-GB" sz="1700" dirty="0">
                <a:solidFill>
                  <a:srgbClr val="55B8AD"/>
                </a:solidFill>
                <a:latin typeface="Montserrat" panose="00000500000000000000" pitchFamily="2" charset="0"/>
              </a:rPr>
              <a:t>  |  </a:t>
            </a:r>
            <a:r>
              <a:rPr lang="en-GB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Resumen</a:t>
            </a:r>
            <a:r>
              <a:rPr lang="en-GB" sz="1700" dirty="0">
                <a:solidFill>
                  <a:srgbClr val="55B8AD"/>
                </a:solidFill>
                <a:latin typeface="Montserrat" panose="00000500000000000000" pitchFamily="2" charset="0"/>
              </a:rPr>
              <a:t> |  </a:t>
            </a:r>
            <a:r>
              <a:rPr lang="en-GB" sz="1700" dirty="0" err="1">
                <a:solidFill>
                  <a:srgbClr val="55B8AD"/>
                </a:solidFill>
                <a:latin typeface="Montserrat" panose="00000500000000000000" pitchFamily="2" charset="0"/>
              </a:rPr>
              <a:t>Posescucha</a:t>
            </a:r>
            <a:r>
              <a:rPr lang="en-GB" sz="1700" dirty="0">
                <a:solidFill>
                  <a:srgbClr val="55B8AD"/>
                </a:solidFill>
                <a:latin typeface="Montserrat" panose="00000500000000000000" pitchFamily="2" charset="0"/>
              </a:rPr>
              <a:t> </a:t>
            </a:r>
            <a:r>
              <a:rPr lang="en-US" sz="1700" dirty="0">
                <a:solidFill>
                  <a:srgbClr val="55B8AD"/>
                </a:solidFill>
                <a:latin typeface="Montserrat" panose="00000500000000000000" pitchFamily="2" charset="0"/>
              </a:rPr>
              <a:t>|  </a:t>
            </a:r>
            <a:r>
              <a:rPr lang="en-US" sz="1700" b="1" dirty="0">
                <a:solidFill>
                  <a:srgbClr val="3660AA"/>
                </a:solidFill>
                <a:latin typeface="Montserrat" panose="00000500000000000000" pitchFamily="2" charset="0"/>
              </a:rPr>
              <a:t>Más </a:t>
            </a:r>
            <a:r>
              <a:rPr lang="en-US" sz="1700" b="1" dirty="0" err="1">
                <a:solidFill>
                  <a:srgbClr val="3660AA"/>
                </a:solidFill>
                <a:latin typeface="Montserrat" panose="00000500000000000000" pitchFamily="2" charset="0"/>
              </a:rPr>
              <a:t>Información</a:t>
            </a:r>
            <a:endParaRPr lang="en-US" sz="1700" b="1" dirty="0">
              <a:solidFill>
                <a:srgbClr val="3660AA"/>
              </a:solidFill>
              <a:latin typeface="Montserrat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EC4798-B90C-90FC-2807-34463E6D8935}"/>
              </a:ext>
            </a:extLst>
          </p:cNvPr>
          <p:cNvSpPr txBox="1"/>
          <p:nvPr/>
        </p:nvSpPr>
        <p:spPr>
          <a:xfrm>
            <a:off x="926613" y="1389499"/>
            <a:ext cx="7524212" cy="1600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135"/>
              </a:lnSpc>
            </a:pPr>
            <a:r>
              <a:rPr lang="es-ES" sz="4400" dirty="0">
                <a:solidFill>
                  <a:srgbClr val="55B8AD"/>
                </a:solidFill>
                <a:latin typeface="Montserrat Extra-Bold"/>
              </a:rPr>
              <a:t>Más información sobre el trabajo de Bumsoo:</a:t>
            </a:r>
            <a:endParaRPr lang="en-US" sz="4400" dirty="0">
              <a:solidFill>
                <a:srgbClr val="55B8AD"/>
              </a:solidFill>
              <a:latin typeface="Montserrat Extra-Bold"/>
            </a:endParaRPr>
          </a:p>
        </p:txBody>
      </p:sp>
      <p:pic>
        <p:nvPicPr>
          <p:cNvPr id="2" name="Picture 1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CE2E7031-3D7E-F5DE-6469-41BDB1F29B6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99"/>
          <a:stretch>
            <a:fillRect/>
          </a:stretch>
        </p:blipFill>
        <p:spPr>
          <a:xfrm>
            <a:off x="12061661" y="2328836"/>
            <a:ext cx="4079033" cy="185851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DCCDE210-582C-51E7-7569-214364D72C4F}"/>
              </a:ext>
            </a:extLst>
          </p:cNvPr>
          <p:cNvGrpSpPr/>
          <p:nvPr/>
        </p:nvGrpSpPr>
        <p:grpSpPr>
          <a:xfrm rot="-5400000">
            <a:off x="9607391" y="1606393"/>
            <a:ext cx="10287000" cy="7074218"/>
            <a:chOff x="0" y="0"/>
            <a:chExt cx="3130550" cy="2152833"/>
          </a:xfrm>
          <a:solidFill>
            <a:srgbClr val="3660AA"/>
          </a:solidFill>
        </p:grpSpPr>
        <p:sp>
          <p:nvSpPr>
            <p:cNvPr id="8" name="Freeform 5">
              <a:extLst>
                <a:ext uri="{FF2B5EF4-FFF2-40B4-BE49-F238E27FC236}">
                  <a16:creationId xmlns:a16="http://schemas.microsoft.com/office/drawing/2014/main" id="{5B995855-9CF1-9FFE-24B6-9A38EC6E5668}"/>
                </a:ext>
              </a:extLst>
            </p:cNvPr>
            <p:cNvSpPr/>
            <p:nvPr/>
          </p:nvSpPr>
          <p:spPr>
            <a:xfrm>
              <a:off x="0" y="0"/>
              <a:ext cx="3130550" cy="2152833"/>
            </a:xfrm>
            <a:custGeom>
              <a:avLst/>
              <a:gdLst/>
              <a:ahLst/>
              <a:cxnLst/>
              <a:rect l="l" t="t" r="r" b="b"/>
              <a:pathLst>
                <a:path w="3130550" h="2152833">
                  <a:moveTo>
                    <a:pt x="0" y="1123950"/>
                  </a:moveTo>
                  <a:lnTo>
                    <a:pt x="0" y="2152833"/>
                  </a:lnTo>
                  <a:lnTo>
                    <a:pt x="3130550" y="2152833"/>
                  </a:lnTo>
                  <a:lnTo>
                    <a:pt x="3130550" y="0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</p:grpSp>
      <p:pic>
        <p:nvPicPr>
          <p:cNvPr id="6" name="Picture 5" descr="A close-up of a signature&#10;&#10;Description automatically generated">
            <a:extLst>
              <a:ext uri="{FF2B5EF4-FFF2-40B4-BE49-F238E27FC236}">
                <a16:creationId xmlns:a16="http://schemas.microsoft.com/office/drawing/2014/main" id="{14290DDD-2EE6-416E-AED2-78950C44E5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526" y="6913641"/>
            <a:ext cx="4784994" cy="133082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E7B1AE-FD6F-023B-9D28-47DF476F614F}"/>
              </a:ext>
            </a:extLst>
          </p:cNvPr>
          <p:cNvSpPr txBox="1"/>
          <p:nvPr/>
        </p:nvSpPr>
        <p:spPr>
          <a:xfrm>
            <a:off x="366050" y="536727"/>
            <a:ext cx="108477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Montserrat" panose="00000500000000000000" pitchFamily="2" charset="0"/>
              </a:rPr>
              <a:t>Este material educativo fue producido por la </a:t>
            </a:r>
            <a:r>
              <a:rPr lang="es-ES" sz="2400" b="1" dirty="0">
                <a:latin typeface="Montserrat" panose="00000500000000000000" pitchFamily="2" charset="0"/>
              </a:rPr>
              <a:t>Facultad de la Medicina de Universidad de Wake Forest </a:t>
            </a:r>
            <a:r>
              <a:rPr lang="es-ES" sz="2400" dirty="0">
                <a:latin typeface="Montserrat" panose="00000500000000000000" pitchFamily="2" charset="0"/>
              </a:rPr>
              <a:t>en asociación con </a:t>
            </a:r>
            <a:r>
              <a:rPr lang="es-ES" sz="2400" b="1" dirty="0">
                <a:latin typeface="Montserrat" panose="00000500000000000000" pitchFamily="2" charset="0"/>
              </a:rPr>
              <a:t>Futurum</a:t>
            </a:r>
            <a:r>
              <a:rPr lang="es-ES" sz="2400" dirty="0">
                <a:latin typeface="Montserrat" panose="00000500000000000000" pitchFamily="2" charset="0"/>
              </a:rPr>
              <a:t> y con el apoyo de subvenciones de </a:t>
            </a:r>
            <a:r>
              <a:rPr lang="es-ES" sz="2400" b="1" dirty="0">
                <a:latin typeface="Montserrat" panose="00000500000000000000" pitchFamily="2" charset="0"/>
              </a:rPr>
              <a:t>The Duke Endowment</a:t>
            </a:r>
            <a:r>
              <a:rPr lang="es-ES" sz="2400" dirty="0">
                <a:latin typeface="Montserrat" panose="00000500000000000000" pitchFamily="2" charset="0"/>
              </a:rPr>
              <a:t>. The Duke Endowment es una fundación privada que fortalece comunidades en Carolina del Norte y Carolina del Sur formando niños, promoviendo la salud, educando mentes y enriqueciendo el espíritu.</a:t>
            </a:r>
            <a:endParaRPr lang="en-GB" sz="3600" dirty="0">
              <a:latin typeface="Montserrat" panose="00000500000000000000" pitchFamily="2" charset="0"/>
            </a:endParaRP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A009037-C05E-EF09-4EF8-4068C1F10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80348" y="3254101"/>
            <a:ext cx="2960323" cy="29086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882F683-3F6D-9B17-A3C1-1D62CE3ADD62}"/>
              </a:ext>
            </a:extLst>
          </p:cNvPr>
          <p:cNvSpPr txBox="1"/>
          <p:nvPr/>
        </p:nvSpPr>
        <p:spPr>
          <a:xfrm>
            <a:off x="1153097" y="3692822"/>
            <a:ext cx="6799073" cy="2739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s-ES" sz="2801" b="1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Comparta su opinión sobre este recurso educativo y profesional. </a:t>
            </a:r>
          </a:p>
          <a:p>
            <a:pPr algn="ctr">
              <a:spcAft>
                <a:spcPts val="1200"/>
              </a:spcAft>
            </a:pPr>
            <a:r>
              <a:rPr lang="es-ES" sz="2400" dirty="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Para comentar, escanee el código QR o visite el siguiente enlace:</a:t>
            </a:r>
          </a:p>
          <a:p>
            <a:pPr algn="ctr">
              <a:spcAft>
                <a:spcPts val="1200"/>
              </a:spcAft>
            </a:pPr>
            <a:r>
              <a:rPr lang="en-US" sz="240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redcap.school.wakehealth.edu/surveys/?s=NPK347RYHCR3FNDC</a:t>
            </a:r>
            <a:r>
              <a:rPr lang="en-US" sz="2400">
                <a:latin typeface="Montserrat" panose="00000500000000000000" pitchFamily="2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  <a:endParaRPr lang="en-US" sz="2400" dirty="0">
              <a:latin typeface="Montserrat" panose="00000500000000000000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4" name="Picture 3" descr="A black background with yellow text&#10;&#10;Description automatically generated">
            <a:extLst>
              <a:ext uri="{FF2B5EF4-FFF2-40B4-BE49-F238E27FC236}">
                <a16:creationId xmlns:a16="http://schemas.microsoft.com/office/drawing/2014/main" id="{5DDF8EC3-071D-1C82-9046-80F6952398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16" y="7164468"/>
            <a:ext cx="6512292" cy="1080000"/>
          </a:xfrm>
          <a:prstGeom prst="rect">
            <a:avLst/>
          </a:prstGeom>
        </p:spPr>
      </p:pic>
      <p:pic>
        <p:nvPicPr>
          <p:cNvPr id="9" name="Picture 8" descr="A black and orange logo&#10;&#10;Description automatically generated">
            <a:extLst>
              <a:ext uri="{FF2B5EF4-FFF2-40B4-BE49-F238E27FC236}">
                <a16:creationId xmlns:a16="http://schemas.microsoft.com/office/drawing/2014/main" id="{10118615-ACCF-A4C9-9B1E-170632306D3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239" y="8830883"/>
            <a:ext cx="4614338" cy="108430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 2013 - 202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9e5eb4c-ad0d-4795-ae2e-baffe4a7a343" xsi:nil="true"/>
    <lcf76f155ced4ddcb4097134ff3c332f xmlns="4ef8ee0b-e025-4bd4-94a6-4c71df7778d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6CAB894FB2DAA46A83F7930F35AC280" ma:contentTypeVersion="19" ma:contentTypeDescription="Create a new document." ma:contentTypeScope="" ma:versionID="92774c4978b0496b0f20fa32f3f2b0be">
  <xsd:schema xmlns:xsd="http://www.w3.org/2001/XMLSchema" xmlns:xs="http://www.w3.org/2001/XMLSchema" xmlns:p="http://schemas.microsoft.com/office/2006/metadata/properties" xmlns:ns2="4ef8ee0b-e025-4bd4-94a6-4c71df7778d2" xmlns:ns3="09e5eb4c-ad0d-4795-ae2e-baffe4a7a343" targetNamespace="http://schemas.microsoft.com/office/2006/metadata/properties" ma:root="true" ma:fieldsID="1457492cf599239e3f08a612a755c80d" ns2:_="" ns3:_="">
    <xsd:import namespace="4ef8ee0b-e025-4bd4-94a6-4c71df7778d2"/>
    <xsd:import namespace="09e5eb4c-ad0d-4795-ae2e-baffe4a7a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f8ee0b-e025-4bd4-94a6-4c71df7778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f782564-be43-449e-9829-86f2ca8ed86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e5eb4c-ad0d-4795-ae2e-baffe4a7a34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7e7737c-4f54-4668-836a-4369b242694b}" ma:internalName="TaxCatchAll" ma:showField="CatchAllData" ma:web="09e5eb4c-ad0d-4795-ae2e-baffe4a7a3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C2B6358-8F5B-47AE-8A49-0318661178F9}">
  <ds:schemaRefs>
    <ds:schemaRef ds:uri="09e5eb4c-ad0d-4795-ae2e-baffe4a7a343"/>
    <ds:schemaRef ds:uri="4ef8ee0b-e025-4bd4-94a6-4c71df7778d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32B03F3-B0DB-491D-A879-09A349BDDD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4F74E9-B230-42A1-BAC9-A996CCB83E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ef8ee0b-e025-4bd4-94a6-4c71df7778d2"/>
    <ds:schemaRef ds:uri="09e5eb4c-ad0d-4795-ae2e-baffe4a7a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740</Words>
  <Application>Microsoft Office PowerPoint</Application>
  <PresentationFormat>Custom</PresentationFormat>
  <Paragraphs>57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Montserrat Extra-Bold Bold</vt:lpstr>
      <vt:lpstr>Arial</vt:lpstr>
      <vt:lpstr>Montserrat</vt:lpstr>
      <vt:lpstr>Montserrat SemiBold</vt:lpstr>
      <vt:lpstr>Montserrat Black</vt:lpstr>
      <vt:lpstr>Montserrat Extra-Bold</vt:lpstr>
      <vt:lpstr>Calibri</vt:lpstr>
      <vt:lpstr>Montserrat Bold</vt:lpstr>
      <vt:lpstr>Montserrat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FUTURUM PODCAST</dc:title>
  <dc:creator>user-lt04</dc:creator>
  <cp:lastModifiedBy>Joe Aslett</cp:lastModifiedBy>
  <cp:revision>6</cp:revision>
  <dcterms:created xsi:type="dcterms:W3CDTF">2006-08-16T00:00:00Z</dcterms:created>
  <dcterms:modified xsi:type="dcterms:W3CDTF">2026-09-14T14:18:42Z</dcterms:modified>
  <dc:identifier>DAFU7K6HS2U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0x010100F6CAB894FB2DAA46A83F7930F35AC280</vt:lpwstr>
  </property>
  <property fmtid="{D5CDD505-2E9C-101B-9397-08002B2CF9AE}" pid="3" name="MediaServiceImageTags">
    <vt:lpwstr/>
  </property>
</Properties>
</file>