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5"/>
  </p:notesMasterIdLst>
  <p:sldIdLst>
    <p:sldId id="256" r:id="rId5"/>
    <p:sldId id="257" r:id="rId6"/>
    <p:sldId id="258" r:id="rId7"/>
    <p:sldId id="264" r:id="rId8"/>
    <p:sldId id="263" r:id="rId9"/>
    <p:sldId id="265" r:id="rId10"/>
    <p:sldId id="259" r:id="rId11"/>
    <p:sldId id="266" r:id="rId12"/>
    <p:sldId id="261" r:id="rId13"/>
    <p:sldId id="262" r:id="rId14"/>
  </p:sldIdLst>
  <p:sldSz cx="18288000" cy="10287000"/>
  <p:notesSz cx="6858000" cy="9144000"/>
  <p:embeddedFontLst>
    <p:embeddedFont>
      <p:font typeface="Montserrat" panose="00000500000000000000" pitchFamily="2" charset="0"/>
      <p:regular r:id="rId16"/>
      <p:bold r:id="rId17"/>
      <p:italic r:id="rId18"/>
      <p:boldItalic r:id="rId19"/>
    </p:embeddedFont>
    <p:embeddedFont>
      <p:font typeface="Montserrat Black" panose="00000A00000000000000" pitchFamily="2" charset="0"/>
      <p:bold r:id="rId20"/>
      <p:italic r:id="rId21"/>
      <p:boldItalic r:id="rId22"/>
    </p:embeddedFont>
    <p:embeddedFont>
      <p:font typeface="Montserrat Bold" panose="00000800000000000000" charset="0"/>
      <p:regular r:id="rId23"/>
      <p:bold r:id="rId24"/>
      <p:italic r:id="rId25"/>
      <p:boldItalic r:id="rId26"/>
    </p:embeddedFont>
    <p:embeddedFont>
      <p:font typeface="Montserrat Extra-Bold" panose="020B0604020202020204" charset="0"/>
      <p:regular r:id="rId27"/>
      <p:bold r:id="rId28"/>
    </p:embeddedFont>
    <p:embeddedFont>
      <p:font typeface="Montserrat Extra-Bold Bold" panose="020B0604020202020204" charset="0"/>
      <p:regular r:id="rId29"/>
      <p:bold r:id="rId30"/>
    </p:embeddedFont>
    <p:embeddedFont>
      <p:font typeface="Montserrat Medium" panose="00000600000000000000" pitchFamily="2" charset="0"/>
      <p:regular r:id="rId31"/>
      <p:italic r:id="rId32"/>
    </p:embeddedFont>
    <p:embeddedFont>
      <p:font typeface="Montserrat SemiBold" panose="00000700000000000000" pitchFamily="2" charset="0"/>
      <p:regular r:id="rId33"/>
      <p:bold r:id="rId34"/>
      <p:italic r:id="rId35"/>
      <p:boldItalic r:id="rId36"/>
    </p:embeddedFont>
    <p:embeddedFont>
      <p:font typeface="Social Circles" panose="020B060402020202020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28A"/>
    <a:srgbClr val="145D8D"/>
    <a:srgbClr val="8BAEC6"/>
    <a:srgbClr val="ED7EAF"/>
    <a:srgbClr val="B76C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660"/>
  </p:normalViewPr>
  <p:slideViewPr>
    <p:cSldViewPr snapToGrid="0">
      <p:cViewPr>
        <p:scale>
          <a:sx n="66" d="100"/>
          <a:sy n="66" d="100"/>
        </p:scale>
        <p:origin x="100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viewProps" Target="viewProps.xml"/><Relationship Id="rId21" Type="http://schemas.openxmlformats.org/officeDocument/2006/relationships/font" Target="fonts/font6.fntdata"/><Relationship Id="rId34" Type="http://schemas.openxmlformats.org/officeDocument/2006/relationships/font" Target="fonts/font19.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Aslett" userId="7b6f269b-9023-4611-9a28-c55f9a45fd79" providerId="ADAL" clId="{95ACD18D-E6FD-43C1-8918-466DBC678220}"/>
    <pc:docChg chg="modSld">
      <pc:chgData name="Joe Aslett" userId="7b6f269b-9023-4611-9a28-c55f9a45fd79" providerId="ADAL" clId="{95ACD18D-E6FD-43C1-8918-466DBC678220}" dt="2026-03-10T09:30:40.218" v="445" actId="114"/>
      <pc:docMkLst>
        <pc:docMk/>
      </pc:docMkLst>
      <pc:sldChg chg="addSp modSp mod">
        <pc:chgData name="Joe Aslett" userId="7b6f269b-9023-4611-9a28-c55f9a45fd79" providerId="ADAL" clId="{95ACD18D-E6FD-43C1-8918-466DBC678220}" dt="2026-03-10T09:30:40.218" v="445" actId="114"/>
        <pc:sldMkLst>
          <pc:docMk/>
          <pc:sldMk cId="0" sldId="262"/>
        </pc:sldMkLst>
        <pc:spChg chg="mod">
          <ac:chgData name="Joe Aslett" userId="7b6f269b-9023-4611-9a28-c55f9a45fd79" providerId="ADAL" clId="{95ACD18D-E6FD-43C1-8918-466DBC678220}" dt="2026-03-09T12:17:30.870" v="272"/>
          <ac:spMkLst>
            <pc:docMk/>
            <pc:sldMk cId="0" sldId="262"/>
            <ac:spMk id="10" creationId="{3B7452B8-3010-88B7-866C-391B625CFBDD}"/>
          </ac:spMkLst>
        </pc:spChg>
        <pc:spChg chg="add mod">
          <ac:chgData name="Joe Aslett" userId="7b6f269b-9023-4611-9a28-c55f9a45fd79" providerId="ADAL" clId="{95ACD18D-E6FD-43C1-8918-466DBC678220}" dt="2026-03-10T09:30:40.218" v="445" actId="114"/>
          <ac:spMkLst>
            <pc:docMk/>
            <pc:sldMk cId="0" sldId="262"/>
            <ac:spMk id="11" creationId="{B2C8527C-0926-44E8-A242-C7D3D8332989}"/>
          </ac:spMkLst>
        </pc:spChg>
        <pc:spChg chg="add">
          <ac:chgData name="Joe Aslett" userId="7b6f269b-9023-4611-9a28-c55f9a45fd79" providerId="ADAL" clId="{95ACD18D-E6FD-43C1-8918-466DBC678220}" dt="2026-03-10T09:27:44.668" v="321"/>
          <ac:spMkLst>
            <pc:docMk/>
            <pc:sldMk cId="0" sldId="262"/>
            <ac:spMk id="12" creationId="{FE87326C-B997-28F4-D139-E20257B4717D}"/>
          </ac:spMkLst>
        </pc:spChg>
        <pc:spChg chg="add">
          <ac:chgData name="Joe Aslett" userId="7b6f269b-9023-4611-9a28-c55f9a45fd79" providerId="ADAL" clId="{95ACD18D-E6FD-43C1-8918-466DBC678220}" dt="2026-03-10T09:27:53.641" v="324"/>
          <ac:spMkLst>
            <pc:docMk/>
            <pc:sldMk cId="0" sldId="262"/>
            <ac:spMk id="13" creationId="{947898EB-539F-6478-A82C-44C7BFF81F10}"/>
          </ac:spMkLst>
        </pc:spChg>
        <pc:grpChg chg="add mod">
          <ac:chgData name="Joe Aslett" userId="7b6f269b-9023-4611-9a28-c55f9a45fd79" providerId="ADAL" clId="{95ACD18D-E6FD-43C1-8918-466DBC678220}" dt="2026-03-10T09:30:04.150" v="443" actId="14100"/>
          <ac:grpSpMkLst>
            <pc:docMk/>
            <pc:sldMk cId="0" sldId="262"/>
            <ac:grpSpMk id="7" creationId="{F819BED0-81F1-05A6-3D2C-EF87B901D56C}"/>
          </ac:grpSpMkLst>
        </pc:grpChg>
      </pc:sldChg>
      <pc:sldChg chg="modSp">
        <pc:chgData name="Joe Aslett" userId="7b6f269b-9023-4611-9a28-c55f9a45fd79" providerId="ADAL" clId="{95ACD18D-E6FD-43C1-8918-466DBC678220}" dt="2026-02-25T10:29:07.255" v="271" actId="20577"/>
        <pc:sldMkLst>
          <pc:docMk/>
          <pc:sldMk cId="2824719401" sldId="263"/>
        </pc:sldMkLst>
        <pc:spChg chg="mod">
          <ac:chgData name="Joe Aslett" userId="7b6f269b-9023-4611-9a28-c55f9a45fd79" providerId="ADAL" clId="{95ACD18D-E6FD-43C1-8918-466DBC678220}" dt="2026-02-25T10:29:07.255" v="271" actId="20577"/>
          <ac:spMkLst>
            <pc:docMk/>
            <pc:sldMk cId="2824719401" sldId="263"/>
            <ac:spMk id="4" creationId="{B8AA8134-E568-BC47-ED49-B684404FDB7F}"/>
          </ac:spMkLst>
        </pc:spChg>
      </pc:sldChg>
      <pc:sldChg chg="modSp mod modAnim">
        <pc:chgData name="Joe Aslett" userId="7b6f269b-9023-4611-9a28-c55f9a45fd79" providerId="ADAL" clId="{95ACD18D-E6FD-43C1-8918-466DBC678220}" dt="2026-02-25T10:27:42.827" v="176" actId="1076"/>
        <pc:sldMkLst>
          <pc:docMk/>
          <pc:sldMk cId="3422105426" sldId="264"/>
        </pc:sldMkLst>
        <pc:spChg chg="mod">
          <ac:chgData name="Joe Aslett" userId="7b6f269b-9023-4611-9a28-c55f9a45fd79" providerId="ADAL" clId="{95ACD18D-E6FD-43C1-8918-466DBC678220}" dt="2026-02-25T10:27:39.627" v="175" actId="1076"/>
          <ac:spMkLst>
            <pc:docMk/>
            <pc:sldMk cId="3422105426" sldId="264"/>
            <ac:spMk id="6" creationId="{034CB514-7773-FD48-BBA1-342F874E4E98}"/>
          </ac:spMkLst>
        </pc:spChg>
        <pc:spChg chg="mod">
          <ac:chgData name="Joe Aslett" userId="7b6f269b-9023-4611-9a28-c55f9a45fd79" providerId="ADAL" clId="{95ACD18D-E6FD-43C1-8918-466DBC678220}" dt="2026-02-25T10:27:42.827" v="176" actId="1076"/>
          <ac:spMkLst>
            <pc:docMk/>
            <pc:sldMk cId="3422105426" sldId="264"/>
            <ac:spMk id="7" creationId="{952AFEBD-5273-B6AA-FBD0-E8C2E913EB73}"/>
          </ac:spMkLst>
        </pc:spChg>
        <pc:picChg chg="mod">
          <ac:chgData name="Joe Aslett" userId="7b6f269b-9023-4611-9a28-c55f9a45fd79" providerId="ADAL" clId="{95ACD18D-E6FD-43C1-8918-466DBC678220}" dt="2026-02-25T10:27:39.627" v="175" actId="1076"/>
          <ac:picMkLst>
            <pc:docMk/>
            <pc:sldMk cId="3422105426" sldId="264"/>
            <ac:picMk id="10" creationId="{1E4ED68C-66EF-0683-4FF9-82F4006421F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54068-8357-0E48-AACD-4BA6E40A7C97}" type="datetimeFigureOut">
              <a:rPr lang="en-US" smtClean="0"/>
              <a:t>3/10/2026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7CBB8-ADE2-6C44-A825-86EAAF74A7E2}" type="slidenum">
              <a:rPr lang="en-US" smtClean="0"/>
              <a:t>‹#›</a:t>
            </a:fld>
            <a:endParaRPr lang="en-US" dirty="0"/>
          </a:p>
        </p:txBody>
      </p:sp>
    </p:spTree>
    <p:extLst>
      <p:ext uri="{BB962C8B-B14F-4D97-AF65-F5344CB8AC3E}">
        <p14:creationId xmlns:p14="http://schemas.microsoft.com/office/powerpoint/2010/main" val="3553902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7CBB8-ADE2-6C44-A825-86EAAF74A7E2}" type="slidenum">
              <a:rPr lang="en-US" smtClean="0"/>
              <a:t>1</a:t>
            </a:fld>
            <a:endParaRPr lang="en-US" dirty="0"/>
          </a:p>
        </p:txBody>
      </p:sp>
    </p:spTree>
    <p:extLst>
      <p:ext uri="{BB962C8B-B14F-4D97-AF65-F5344CB8AC3E}">
        <p14:creationId xmlns:p14="http://schemas.microsoft.com/office/powerpoint/2010/main" val="2432238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3/10/2026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linkedin.com/company/34228327/admin/" TargetMode="External"/><Relationship Id="rId3" Type="http://schemas.openxmlformats.org/officeDocument/2006/relationships/image" Target="../media/image14.png"/><Relationship Id="rId7" Type="http://schemas.openxmlformats.org/officeDocument/2006/relationships/hyperlink" Target="https://twitter.com/FUTURUMCareers" TargetMode="Externa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hyperlink" Target="https://www.facebook.com/futurumcareers/" TargetMode="External"/><Relationship Id="rId11" Type="http://schemas.openxmlformats.org/officeDocument/2006/relationships/image" Target="../media/image15.png"/><Relationship Id="rId5" Type="http://schemas.openxmlformats.org/officeDocument/2006/relationships/hyperlink" Target="https://futurumcareers.com/" TargetMode="External"/><Relationship Id="rId10" Type="http://schemas.openxmlformats.org/officeDocument/2006/relationships/hyperlink" Target="https://www.pinterest.co.uk/futurumcareers/" TargetMode="External"/><Relationship Id="rId4" Type="http://schemas.openxmlformats.org/officeDocument/2006/relationships/hyperlink" Target="https://futurumcareers.com/how-can-innovative-ethnomusicology-research-help-foster-diversity-inclusivity-and-equity-in-the-music-industry" TargetMode="External"/><Relationship Id="rId9" Type="http://schemas.openxmlformats.org/officeDocument/2006/relationships/hyperlink" Target="https://www.youtube.com/channel/UC-NLa1ABue0vQ15treO93vQ"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futurumcareers.com/how-can-innovative-ethnomusicology-research-help-foster-diversity-inclusivity-and-equity-in-the-music-industry"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7972425"/>
            <a:ext cx="6802509" cy="2314575"/>
            <a:chOff x="0" y="0"/>
            <a:chExt cx="1822422" cy="609600"/>
          </a:xfrm>
        </p:grpSpPr>
        <p:sp>
          <p:nvSpPr>
            <p:cNvPr id="3" name="Freeform 3"/>
            <p:cNvSpPr/>
            <p:nvPr/>
          </p:nvSpPr>
          <p:spPr>
            <a:xfrm>
              <a:off x="0" y="0"/>
              <a:ext cx="1822422" cy="609600"/>
            </a:xfrm>
            <a:custGeom>
              <a:avLst/>
              <a:gdLst/>
              <a:ahLst/>
              <a:cxnLst/>
              <a:rect l="l" t="t" r="r" b="b"/>
              <a:pathLst>
                <a:path w="1822422" h="609600">
                  <a:moveTo>
                    <a:pt x="203200" y="0"/>
                  </a:moveTo>
                  <a:lnTo>
                    <a:pt x="1822422" y="0"/>
                  </a:lnTo>
                  <a:lnTo>
                    <a:pt x="1619222" y="609600"/>
                  </a:lnTo>
                  <a:lnTo>
                    <a:pt x="0" y="609600"/>
                  </a:lnTo>
                  <a:lnTo>
                    <a:pt x="203200" y="0"/>
                  </a:lnTo>
                  <a:close/>
                </a:path>
              </a:pathLst>
            </a:custGeom>
            <a:solidFill>
              <a:srgbClr val="B76CA9"/>
            </a:solidFill>
          </p:spPr>
          <p:txBody>
            <a:bodyPr/>
            <a:lstStyle/>
            <a:p>
              <a:endParaRPr lang="en-US" dirty="0"/>
            </a:p>
          </p:txBody>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dirty="0"/>
            </a:p>
          </p:txBody>
        </p:sp>
      </p:grpSp>
      <p:grpSp>
        <p:nvGrpSpPr>
          <p:cNvPr id="5" name="Group 5"/>
          <p:cNvGrpSpPr/>
          <p:nvPr/>
        </p:nvGrpSpPr>
        <p:grpSpPr>
          <a:xfrm>
            <a:off x="715468" y="670458"/>
            <a:ext cx="16930314" cy="8921668"/>
            <a:chOff x="0" y="0"/>
            <a:chExt cx="4459013" cy="2349740"/>
          </a:xfrm>
        </p:grpSpPr>
        <p:sp>
          <p:nvSpPr>
            <p:cNvPr id="6" name="Freeform 6"/>
            <p:cNvSpPr/>
            <p:nvPr/>
          </p:nvSpPr>
          <p:spPr>
            <a:xfrm>
              <a:off x="0" y="0"/>
              <a:ext cx="4459013" cy="2349740"/>
            </a:xfrm>
            <a:custGeom>
              <a:avLst/>
              <a:gdLst/>
              <a:ahLst/>
              <a:cxnLst/>
              <a:rect l="l" t="t" r="r" b="b"/>
              <a:pathLst>
                <a:path w="4459013" h="2349740">
                  <a:moveTo>
                    <a:pt x="0" y="0"/>
                  </a:moveTo>
                  <a:lnTo>
                    <a:pt x="4459013" y="0"/>
                  </a:lnTo>
                  <a:lnTo>
                    <a:pt x="4459013" y="2349740"/>
                  </a:lnTo>
                  <a:lnTo>
                    <a:pt x="0" y="2349740"/>
                  </a:lnTo>
                  <a:close/>
                </a:path>
              </a:pathLst>
            </a:custGeom>
            <a:solidFill>
              <a:srgbClr val="E7328A"/>
            </a:solidFill>
          </p:spPr>
          <p:txBody>
            <a:bodyPr/>
            <a:lstStyle/>
            <a:p>
              <a:endParaRPr lang="en-GB" dirty="0"/>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p:cNvGrpSpPr/>
          <p:nvPr/>
        </p:nvGrpSpPr>
        <p:grpSpPr>
          <a:xfrm>
            <a:off x="4402375" y="0"/>
            <a:ext cx="13885625" cy="7637394"/>
            <a:chOff x="0" y="0"/>
            <a:chExt cx="3657119" cy="2011495"/>
          </a:xfrm>
        </p:grpSpPr>
        <p:sp>
          <p:nvSpPr>
            <p:cNvPr id="9" name="Freeform 9"/>
            <p:cNvSpPr/>
            <p:nvPr/>
          </p:nvSpPr>
          <p:spPr>
            <a:xfrm>
              <a:off x="0" y="0"/>
              <a:ext cx="3657119" cy="2011495"/>
            </a:xfrm>
            <a:custGeom>
              <a:avLst/>
              <a:gdLst/>
              <a:ahLst/>
              <a:cxnLst/>
              <a:rect l="l" t="t" r="r" b="b"/>
              <a:pathLst>
                <a:path w="3657119" h="2011495">
                  <a:moveTo>
                    <a:pt x="203200" y="0"/>
                  </a:moveTo>
                  <a:lnTo>
                    <a:pt x="3657119" y="0"/>
                  </a:lnTo>
                  <a:lnTo>
                    <a:pt x="3453919" y="2011495"/>
                  </a:lnTo>
                  <a:lnTo>
                    <a:pt x="0" y="2011495"/>
                  </a:lnTo>
                  <a:lnTo>
                    <a:pt x="203200" y="0"/>
                  </a:lnTo>
                  <a:close/>
                </a:path>
              </a:pathLst>
            </a:custGeom>
            <a:solidFill>
              <a:srgbClr val="FF8AC3"/>
            </a:solidFill>
          </p:spPr>
          <p:txBody>
            <a:bodyPr/>
            <a:lstStyle/>
            <a:p>
              <a:endParaRPr lang="en-GB" dirty="0"/>
            </a:p>
          </p:txBody>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dirty="0"/>
            </a:p>
          </p:txBody>
        </p:sp>
      </p:grpSp>
      <p:grpSp>
        <p:nvGrpSpPr>
          <p:cNvPr id="12" name="Group 12"/>
          <p:cNvGrpSpPr/>
          <p:nvPr/>
        </p:nvGrpSpPr>
        <p:grpSpPr>
          <a:xfrm>
            <a:off x="15201900" y="0"/>
            <a:ext cx="3086100" cy="7637394"/>
            <a:chOff x="0" y="0"/>
            <a:chExt cx="812800" cy="2011495"/>
          </a:xfrm>
        </p:grpSpPr>
        <p:sp>
          <p:nvSpPr>
            <p:cNvPr id="13" name="Freeform 13"/>
            <p:cNvSpPr/>
            <p:nvPr/>
          </p:nvSpPr>
          <p:spPr>
            <a:xfrm>
              <a:off x="0" y="0"/>
              <a:ext cx="812800" cy="2011495"/>
            </a:xfrm>
            <a:custGeom>
              <a:avLst/>
              <a:gdLst/>
              <a:ahLst/>
              <a:cxnLst/>
              <a:rect l="l" t="t" r="r" b="b"/>
              <a:pathLst>
                <a:path w="812800" h="2011495">
                  <a:moveTo>
                    <a:pt x="0" y="0"/>
                  </a:moveTo>
                  <a:lnTo>
                    <a:pt x="812800" y="0"/>
                  </a:lnTo>
                  <a:lnTo>
                    <a:pt x="812800" y="2011495"/>
                  </a:lnTo>
                  <a:lnTo>
                    <a:pt x="0" y="2011495"/>
                  </a:lnTo>
                  <a:close/>
                </a:path>
              </a:pathLst>
            </a:custGeom>
            <a:solidFill>
              <a:srgbClr val="FF8AC3"/>
            </a:solidFill>
          </p:spPr>
          <p:txBody>
            <a:bodyPr/>
            <a:lstStyle/>
            <a:p>
              <a:endParaRPr lang="en-GB" dirty="0"/>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dirty="0"/>
            </a:p>
          </p:txBody>
        </p:sp>
      </p:grpSp>
      <p:sp>
        <p:nvSpPr>
          <p:cNvPr id="34" name="TextBox 34"/>
          <p:cNvSpPr txBox="1"/>
          <p:nvPr/>
        </p:nvSpPr>
        <p:spPr>
          <a:xfrm>
            <a:off x="1149453" y="1164987"/>
            <a:ext cx="3407082" cy="659476"/>
          </a:xfrm>
          <a:prstGeom prst="rect">
            <a:avLst/>
          </a:prstGeom>
        </p:spPr>
        <p:txBody>
          <a:bodyPr lIns="0" tIns="0" rIns="0" bIns="0" rtlCol="0" anchor="t">
            <a:spAutoFit/>
          </a:bodyPr>
          <a:lstStyle/>
          <a:p>
            <a:pPr>
              <a:lnSpc>
                <a:spcPts val="1819"/>
              </a:lnSpc>
            </a:pPr>
            <a:r>
              <a:rPr lang="en-US" sz="2599" dirty="0">
                <a:solidFill>
                  <a:srgbClr val="FFFFFF"/>
                </a:solidFill>
                <a:latin typeface="Montserrat"/>
              </a:rPr>
              <a:t>Inspiring the </a:t>
            </a:r>
          </a:p>
          <a:p>
            <a:pPr>
              <a:lnSpc>
                <a:spcPts val="3639"/>
              </a:lnSpc>
            </a:pPr>
            <a:r>
              <a:rPr lang="en-US" sz="2599" dirty="0">
                <a:solidFill>
                  <a:srgbClr val="FFFFFF"/>
                </a:solidFill>
                <a:latin typeface="Montserrat Extra-Bold Bold"/>
              </a:rPr>
              <a:t>next generation</a:t>
            </a:r>
          </a:p>
        </p:txBody>
      </p:sp>
      <p:sp>
        <p:nvSpPr>
          <p:cNvPr id="36" name="TextBox 35">
            <a:extLst>
              <a:ext uri="{FF2B5EF4-FFF2-40B4-BE49-F238E27FC236}">
                <a16:creationId xmlns:a16="http://schemas.microsoft.com/office/drawing/2014/main" id="{1345F9D3-AE14-804C-BB1C-B14290FE7762}"/>
              </a:ext>
            </a:extLst>
          </p:cNvPr>
          <p:cNvSpPr txBox="1"/>
          <p:nvPr/>
        </p:nvSpPr>
        <p:spPr>
          <a:xfrm>
            <a:off x="7616084" y="3715061"/>
            <a:ext cx="8277167" cy="3046988"/>
          </a:xfrm>
          <a:prstGeom prst="rect">
            <a:avLst/>
          </a:prstGeom>
          <a:noFill/>
        </p:spPr>
        <p:txBody>
          <a:bodyPr wrap="square" rtlCol="0">
            <a:spAutoFit/>
          </a:bodyPr>
          <a:lstStyle/>
          <a:p>
            <a:r>
              <a:rPr lang="en-GB" sz="4800" dirty="0">
                <a:latin typeface="Montserrat" pitchFamily="2" charset="77"/>
              </a:rPr>
              <a:t>In conversation with</a:t>
            </a:r>
          </a:p>
          <a:p>
            <a:r>
              <a:rPr lang="en-GB" sz="4800" b="1" dirty="0">
                <a:latin typeface="Montserrat Black" pitchFamily="2" charset="77"/>
              </a:rPr>
              <a:t>Dr Marcia Ostashewski and the Centre for Sound Communities</a:t>
            </a:r>
            <a:endParaRPr lang="en-US" sz="4800" dirty="0">
              <a:latin typeface="Montserrat" pitchFamily="2" charset="77"/>
            </a:endParaRPr>
          </a:p>
        </p:txBody>
      </p:sp>
      <p:sp>
        <p:nvSpPr>
          <p:cNvPr id="39" name="TextBox 38">
            <a:extLst>
              <a:ext uri="{FF2B5EF4-FFF2-40B4-BE49-F238E27FC236}">
                <a16:creationId xmlns:a16="http://schemas.microsoft.com/office/drawing/2014/main" id="{FB0CE55F-DA7D-87CC-04A1-A15FA3B327E5}"/>
              </a:ext>
            </a:extLst>
          </p:cNvPr>
          <p:cNvSpPr txBox="1"/>
          <p:nvPr/>
        </p:nvSpPr>
        <p:spPr>
          <a:xfrm>
            <a:off x="8101145" y="1942145"/>
            <a:ext cx="2398328" cy="954107"/>
          </a:xfrm>
          <a:prstGeom prst="rect">
            <a:avLst/>
          </a:prstGeom>
          <a:noFill/>
        </p:spPr>
        <p:txBody>
          <a:bodyPr wrap="square" rtlCol="0">
            <a:spAutoFit/>
          </a:bodyPr>
          <a:lstStyle/>
          <a:p>
            <a:r>
              <a:rPr lang="en-GB" sz="2400" i="1" dirty="0">
                <a:solidFill>
                  <a:schemeClr val="bg1"/>
                </a:solidFill>
                <a:latin typeface="Montserrat" pitchFamily="2" charset="77"/>
              </a:rPr>
              <a:t>FUTURUM</a:t>
            </a:r>
          </a:p>
          <a:p>
            <a:r>
              <a:rPr lang="en-GB" sz="3200" b="1" i="1" dirty="0">
                <a:solidFill>
                  <a:schemeClr val="bg1"/>
                </a:solidFill>
                <a:latin typeface="Montserrat Black" pitchFamily="2" charset="77"/>
              </a:rPr>
              <a:t>PODCAST</a:t>
            </a:r>
            <a:endParaRPr lang="en-US" sz="3200" b="1" i="1" dirty="0">
              <a:solidFill>
                <a:schemeClr val="bg1"/>
              </a:solidFill>
              <a:latin typeface="Montserrat Black" pitchFamily="2" charset="77"/>
            </a:endParaRPr>
          </a:p>
        </p:txBody>
      </p:sp>
      <p:sp>
        <p:nvSpPr>
          <p:cNvPr id="40" name="Rectangle 39">
            <a:extLst>
              <a:ext uri="{FF2B5EF4-FFF2-40B4-BE49-F238E27FC236}">
                <a16:creationId xmlns:a16="http://schemas.microsoft.com/office/drawing/2014/main" id="{AFC4E707-6232-5085-579A-C41D0A18B673}"/>
              </a:ext>
            </a:extLst>
          </p:cNvPr>
          <p:cNvSpPr/>
          <p:nvPr/>
        </p:nvSpPr>
        <p:spPr>
          <a:xfrm>
            <a:off x="0" y="8115300"/>
            <a:ext cx="715468" cy="2171700"/>
          </a:xfrm>
          <a:prstGeom prst="rect">
            <a:avLst/>
          </a:prstGeom>
          <a:solidFill>
            <a:srgbClr val="B7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43">
            <a:extLst>
              <a:ext uri="{FF2B5EF4-FFF2-40B4-BE49-F238E27FC236}">
                <a16:creationId xmlns:a16="http://schemas.microsoft.com/office/drawing/2014/main" id="{F25DDC04-D7CE-105D-F1CE-01A4F11874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3613" y="4458905"/>
            <a:ext cx="6969049" cy="4534080"/>
          </a:xfrm>
          <a:prstGeom prst="rect">
            <a:avLst/>
          </a:prstGeom>
        </p:spPr>
      </p:pic>
      <p:pic>
        <p:nvPicPr>
          <p:cNvPr id="33" name="Picture 32" descr="Icon&#10;&#10;Description automatically generated">
            <a:extLst>
              <a:ext uri="{FF2B5EF4-FFF2-40B4-BE49-F238E27FC236}">
                <a16:creationId xmlns:a16="http://schemas.microsoft.com/office/drawing/2014/main" id="{A41542B7-CA50-72E1-7A57-9FE12DCDEF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22608" y="0"/>
            <a:ext cx="4152900" cy="2882900"/>
          </a:xfrm>
          <a:prstGeom prst="rect">
            <a:avLst/>
          </a:prstGeom>
        </p:spPr>
      </p:pic>
      <p:pic>
        <p:nvPicPr>
          <p:cNvPr id="15" name="Picture 14" descr="Icon&#10;&#10;Description automatically generated">
            <a:extLst>
              <a:ext uri="{FF2B5EF4-FFF2-40B4-BE49-F238E27FC236}">
                <a16:creationId xmlns:a16="http://schemas.microsoft.com/office/drawing/2014/main" id="{167FE66B-ACFC-8F8B-FDE7-DF8CA8C733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0" y="2019300"/>
            <a:ext cx="468253" cy="7365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Icon&#10;&#10;Description automatically generated">
            <a:extLst>
              <a:ext uri="{FF2B5EF4-FFF2-40B4-BE49-F238E27FC236}">
                <a16:creationId xmlns:a16="http://schemas.microsoft.com/office/drawing/2014/main" id="{84F3F13D-1F73-0471-030F-D8DECFE458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8" name="TextBox 8"/>
          <p:cNvSpPr txBox="1"/>
          <p:nvPr/>
        </p:nvSpPr>
        <p:spPr>
          <a:xfrm>
            <a:off x="926615" y="1536513"/>
            <a:ext cx="9253929" cy="1564531"/>
          </a:xfrm>
          <a:prstGeom prst="rect">
            <a:avLst/>
          </a:prstGeom>
        </p:spPr>
        <p:txBody>
          <a:bodyPr lIns="0" tIns="0" rIns="0" bIns="0" rtlCol="0" anchor="t">
            <a:spAutoFit/>
          </a:bodyPr>
          <a:lstStyle/>
          <a:p>
            <a:pPr>
              <a:lnSpc>
                <a:spcPts val="6135"/>
              </a:lnSpc>
            </a:pPr>
            <a:r>
              <a:rPr lang="en-US" sz="5199" dirty="0">
                <a:solidFill>
                  <a:srgbClr val="145D8D"/>
                </a:solidFill>
                <a:latin typeface="Montserrat Extra-Bold"/>
              </a:rPr>
              <a:t>Learn more about Marcia’s work at the CSC:</a:t>
            </a:r>
          </a:p>
        </p:txBody>
      </p:sp>
      <p:sp>
        <p:nvSpPr>
          <p:cNvPr id="56" name="TextBox 55">
            <a:extLst>
              <a:ext uri="{FF2B5EF4-FFF2-40B4-BE49-F238E27FC236}">
                <a16:creationId xmlns:a16="http://schemas.microsoft.com/office/drawing/2014/main" id="{B4A4560E-E6D6-4BBB-8B24-365545DF23FD}"/>
              </a:ext>
            </a:extLst>
          </p:cNvPr>
          <p:cNvSpPr txBox="1"/>
          <p:nvPr/>
        </p:nvSpPr>
        <p:spPr>
          <a:xfrm>
            <a:off x="13476782" y="8158038"/>
            <a:ext cx="3934988" cy="954107"/>
          </a:xfrm>
          <a:prstGeom prst="rect">
            <a:avLst/>
          </a:prstGeom>
          <a:noFill/>
        </p:spPr>
        <p:txBody>
          <a:bodyPr wrap="square" rtlCol="0">
            <a:spAutoFit/>
          </a:bodyPr>
          <a:lstStyle/>
          <a:p>
            <a:pPr algn="r"/>
            <a:r>
              <a:rPr lang="en-GB" sz="2800" dirty="0">
                <a:solidFill>
                  <a:srgbClr val="5A3573"/>
                </a:solidFill>
                <a:latin typeface="Montserrat Medium" pitchFamily="2" charset="77"/>
              </a:rPr>
              <a:t>Inspiring the</a:t>
            </a:r>
          </a:p>
          <a:p>
            <a:pPr algn="r"/>
            <a:r>
              <a:rPr lang="en-GB" sz="2800" b="1" dirty="0">
                <a:solidFill>
                  <a:srgbClr val="5A3573"/>
                </a:solidFill>
                <a:latin typeface="Montserrat Black" pitchFamily="2" charset="77"/>
              </a:rPr>
              <a:t>Next generation</a:t>
            </a:r>
          </a:p>
        </p:txBody>
      </p:sp>
      <p:sp>
        <p:nvSpPr>
          <p:cNvPr id="58" name="TextBox 57">
            <a:extLst>
              <a:ext uri="{FF2B5EF4-FFF2-40B4-BE49-F238E27FC236}">
                <a16:creationId xmlns:a16="http://schemas.microsoft.com/office/drawing/2014/main" id="{00EE8627-5405-71BD-B49D-6D9BCB7AF628}"/>
              </a:ext>
            </a:extLst>
          </p:cNvPr>
          <p:cNvSpPr txBox="1"/>
          <p:nvPr/>
        </p:nvSpPr>
        <p:spPr>
          <a:xfrm>
            <a:off x="10996700" y="5758693"/>
            <a:ext cx="545513" cy="646331"/>
          </a:xfrm>
          <a:prstGeom prst="rect">
            <a:avLst/>
          </a:prstGeom>
          <a:noFill/>
        </p:spPr>
        <p:txBody>
          <a:bodyPr wrap="square" rtlCol="0">
            <a:spAutoFit/>
          </a:bodyPr>
          <a:lstStyle/>
          <a:p>
            <a:r>
              <a:rPr lang="en-US" sz="3600" dirty="0">
                <a:solidFill>
                  <a:srgbClr val="E7328A"/>
                </a:solidFill>
                <a:latin typeface="Social Circles" panose="02000500000000000000" pitchFamily="2" charset="0"/>
              </a:rPr>
              <a:t>A</a:t>
            </a:r>
          </a:p>
        </p:txBody>
      </p:sp>
      <p:pic>
        <p:nvPicPr>
          <p:cNvPr id="63" name="Picture 62">
            <a:extLst>
              <a:ext uri="{FF2B5EF4-FFF2-40B4-BE49-F238E27FC236}">
                <a16:creationId xmlns:a16="http://schemas.microsoft.com/office/drawing/2014/main" id="{9AE11B14-D131-695C-3075-19CADFB6E32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17" y="2413993"/>
            <a:ext cx="9543927" cy="9543927"/>
          </a:xfrm>
          <a:prstGeom prst="rect">
            <a:avLst/>
          </a:prstGeom>
        </p:spPr>
      </p:pic>
      <p:sp>
        <p:nvSpPr>
          <p:cNvPr id="59" name="TextBox 58">
            <a:extLst>
              <a:ext uri="{FF2B5EF4-FFF2-40B4-BE49-F238E27FC236}">
                <a16:creationId xmlns:a16="http://schemas.microsoft.com/office/drawing/2014/main" id="{8CF320F5-FDB1-80BD-7F76-256FD6232D51}"/>
              </a:ext>
            </a:extLst>
          </p:cNvPr>
          <p:cNvSpPr txBox="1"/>
          <p:nvPr/>
        </p:nvSpPr>
        <p:spPr>
          <a:xfrm>
            <a:off x="4572000" y="4723179"/>
            <a:ext cx="7458292" cy="523220"/>
          </a:xfrm>
          <a:prstGeom prst="rect">
            <a:avLst/>
          </a:prstGeom>
          <a:noFill/>
        </p:spPr>
        <p:txBody>
          <a:bodyPr wrap="square" rtlCol="0">
            <a:spAutoFit/>
          </a:bodyPr>
          <a:lstStyle/>
          <a:p>
            <a:r>
              <a:rPr lang="en-GB" sz="2800" b="1" dirty="0">
                <a:latin typeface="Montserrat SemiBold" pitchFamily="2" charset="77"/>
              </a:rPr>
              <a:t>Read the article </a:t>
            </a:r>
            <a:r>
              <a:rPr lang="en-GB" sz="2800" b="1" dirty="0">
                <a:latin typeface="Montserrat Black" pitchFamily="2" charset="77"/>
                <a:hlinkClick r:id="rId4">
                  <a:extLst>
                    <a:ext uri="{A12FA001-AC4F-418D-AE19-62706E023703}">
                      <ahyp:hlinkClr xmlns:ahyp="http://schemas.microsoft.com/office/drawing/2018/hyperlinkcolor" val="tx"/>
                    </a:ext>
                  </a:extLst>
                </a:hlinkClick>
              </a:rPr>
              <a:t>here</a:t>
            </a:r>
            <a:endParaRPr lang="en-US" sz="2800" dirty="0">
              <a:latin typeface="Montserrat" pitchFamily="2" charset="77"/>
            </a:endParaRPr>
          </a:p>
        </p:txBody>
      </p:sp>
      <p:sp>
        <p:nvSpPr>
          <p:cNvPr id="60" name="TextBox 59">
            <a:extLst>
              <a:ext uri="{FF2B5EF4-FFF2-40B4-BE49-F238E27FC236}">
                <a16:creationId xmlns:a16="http://schemas.microsoft.com/office/drawing/2014/main" id="{2DE63003-758B-4CE0-1DE9-0E9E93D5D1E4}"/>
              </a:ext>
            </a:extLst>
          </p:cNvPr>
          <p:cNvSpPr txBox="1"/>
          <p:nvPr/>
        </p:nvSpPr>
        <p:spPr>
          <a:xfrm>
            <a:off x="4155435" y="4684707"/>
            <a:ext cx="545513" cy="646331"/>
          </a:xfrm>
          <a:prstGeom prst="rect">
            <a:avLst/>
          </a:prstGeom>
          <a:noFill/>
        </p:spPr>
        <p:txBody>
          <a:bodyPr wrap="square" rtlCol="0">
            <a:spAutoFit/>
          </a:bodyPr>
          <a:lstStyle/>
          <a:p>
            <a:r>
              <a:rPr lang="en-US" sz="3600" dirty="0">
                <a:solidFill>
                  <a:srgbClr val="145D8D"/>
                </a:solidFill>
                <a:latin typeface="Social Circles" panose="02000500000000000000" pitchFamily="2" charset="0"/>
              </a:rPr>
              <a:t>A</a:t>
            </a:r>
          </a:p>
        </p:txBody>
      </p:sp>
      <p:sp>
        <p:nvSpPr>
          <p:cNvPr id="4" name="TextBox 35">
            <a:extLst>
              <a:ext uri="{FF2B5EF4-FFF2-40B4-BE49-F238E27FC236}">
                <a16:creationId xmlns:a16="http://schemas.microsoft.com/office/drawing/2014/main" id="{04ED9423-C65D-8549-FF80-B5934696DCD4}"/>
              </a:ext>
            </a:extLst>
          </p:cNvPr>
          <p:cNvSpPr txBox="1"/>
          <p:nvPr/>
        </p:nvSpPr>
        <p:spPr>
          <a:xfrm>
            <a:off x="11872166" y="9822580"/>
            <a:ext cx="3936794" cy="255519"/>
          </a:xfrm>
          <a:prstGeom prst="rect">
            <a:avLst/>
          </a:prstGeom>
        </p:spPr>
        <p:txBody>
          <a:bodyPr wrap="square" lIns="0" tIns="0" rIns="0" bIns="0" rtlCol="0" anchor="t">
            <a:spAutoFit/>
          </a:bodyPr>
          <a:lstStyle/>
          <a:p>
            <a:pPr>
              <a:lnSpc>
                <a:spcPts val="1819"/>
              </a:lnSpc>
            </a:pPr>
            <a:r>
              <a:rPr lang="en-US" sz="2599" dirty="0">
                <a:solidFill>
                  <a:srgbClr val="B76CA9"/>
                </a:solidFill>
                <a:latin typeface="Montserrat Extra-Bold"/>
                <a:hlinkClick r:id="rId5">
                  <a:extLst>
                    <a:ext uri="{A12FA001-AC4F-418D-AE19-62706E023703}">
                      <ahyp:hlinkClr xmlns:ahyp="http://schemas.microsoft.com/office/drawing/2018/hyperlinkcolor" val="tx"/>
                    </a:ext>
                  </a:extLst>
                </a:hlinkClick>
              </a:rPr>
              <a:t>futurumcareers.com</a:t>
            </a:r>
            <a:endParaRPr lang="en-US" sz="2599" dirty="0">
              <a:solidFill>
                <a:srgbClr val="B76CA9"/>
              </a:solidFill>
              <a:latin typeface="Montserrat Extra-Bold"/>
            </a:endParaRPr>
          </a:p>
        </p:txBody>
      </p:sp>
      <p:sp>
        <p:nvSpPr>
          <p:cNvPr id="5" name="TextBox 4">
            <a:extLst>
              <a:ext uri="{FF2B5EF4-FFF2-40B4-BE49-F238E27FC236}">
                <a16:creationId xmlns:a16="http://schemas.microsoft.com/office/drawing/2014/main" id="{3F5E5B4B-EC08-0730-D965-CD11E081EFF5}"/>
              </a:ext>
            </a:extLst>
          </p:cNvPr>
          <p:cNvSpPr txBox="1"/>
          <p:nvPr/>
        </p:nvSpPr>
        <p:spPr>
          <a:xfrm>
            <a:off x="15773400" y="9355855"/>
            <a:ext cx="2281346" cy="769441"/>
          </a:xfrm>
          <a:prstGeom prst="rect">
            <a:avLst/>
          </a:prstGeom>
          <a:noFill/>
        </p:spPr>
        <p:txBody>
          <a:bodyPr wrap="square" rtlCol="0">
            <a:spAutoFit/>
          </a:bodyPr>
          <a:lstStyle/>
          <a:p>
            <a:r>
              <a:rPr lang="en-US" sz="4400" dirty="0">
                <a:solidFill>
                  <a:srgbClr val="E7328A"/>
                </a:solidFill>
                <a:latin typeface="Social Circles" panose="02000500000000000000" pitchFamily="2" charset="0"/>
                <a:hlinkClick r:id="rId6">
                  <a:extLst>
                    <a:ext uri="{A12FA001-AC4F-418D-AE19-62706E023703}">
                      <ahyp:hlinkClr xmlns:ahyp="http://schemas.microsoft.com/office/drawing/2018/hyperlinkcolor" val="tx"/>
                    </a:ext>
                  </a:extLst>
                </a:hlinkClick>
              </a:rPr>
              <a:t>f</a:t>
            </a:r>
            <a:r>
              <a:rPr lang="en-US" sz="4400" dirty="0">
                <a:solidFill>
                  <a:srgbClr val="E7328A"/>
                </a:solidFill>
                <a:latin typeface="Social Circles" panose="02000500000000000000" pitchFamily="2" charset="0"/>
                <a:hlinkClick r:id="rId7">
                  <a:extLst>
                    <a:ext uri="{A12FA001-AC4F-418D-AE19-62706E023703}">
                      <ahyp:hlinkClr xmlns:ahyp="http://schemas.microsoft.com/office/drawing/2018/hyperlinkcolor" val="tx"/>
                    </a:ext>
                  </a:extLst>
                </a:hlinkClick>
              </a:rPr>
              <a:t>t</a:t>
            </a:r>
            <a:r>
              <a:rPr lang="en-US" sz="4400" dirty="0">
                <a:solidFill>
                  <a:srgbClr val="E7328A"/>
                </a:solidFill>
                <a:latin typeface="Social Circles" panose="02000500000000000000" pitchFamily="2" charset="0"/>
                <a:hlinkClick r:id="rId8">
                  <a:extLst>
                    <a:ext uri="{A12FA001-AC4F-418D-AE19-62706E023703}">
                      <ahyp:hlinkClr xmlns:ahyp="http://schemas.microsoft.com/office/drawing/2018/hyperlinkcolor" val="tx"/>
                    </a:ext>
                  </a:extLst>
                </a:hlinkClick>
              </a:rPr>
              <a:t>l</a:t>
            </a:r>
            <a:r>
              <a:rPr lang="en-US" sz="4400" dirty="0">
                <a:solidFill>
                  <a:srgbClr val="E7328A"/>
                </a:solidFill>
                <a:latin typeface="Social Circles" panose="02000500000000000000" pitchFamily="2" charset="0"/>
                <a:hlinkClick r:id="rId9">
                  <a:extLst>
                    <a:ext uri="{A12FA001-AC4F-418D-AE19-62706E023703}">
                      <ahyp:hlinkClr xmlns:ahyp="http://schemas.microsoft.com/office/drawing/2018/hyperlinkcolor" val="tx"/>
                    </a:ext>
                  </a:extLst>
                </a:hlinkClick>
              </a:rPr>
              <a:t>y</a:t>
            </a:r>
            <a:r>
              <a:rPr lang="en-US" sz="4400" dirty="0">
                <a:solidFill>
                  <a:srgbClr val="E7328A"/>
                </a:solidFill>
                <a:latin typeface="Social Circles" panose="02000500000000000000" pitchFamily="2" charset="0"/>
                <a:hlinkClick r:id="rId10">
                  <a:extLst>
                    <a:ext uri="{A12FA001-AC4F-418D-AE19-62706E023703}">
                      <ahyp:hlinkClr xmlns:ahyp="http://schemas.microsoft.com/office/drawing/2018/hyperlinkcolor" val="tx"/>
                    </a:ext>
                  </a:extLst>
                </a:hlinkClick>
              </a:rPr>
              <a:t>p</a:t>
            </a:r>
            <a:endParaRPr lang="en-US" sz="4400" dirty="0">
              <a:solidFill>
                <a:srgbClr val="E7328A"/>
              </a:solidFill>
              <a:latin typeface="Social Circles" panose="02000500000000000000" pitchFamily="2" charset="0"/>
            </a:endParaRPr>
          </a:p>
        </p:txBody>
      </p:sp>
      <p:sp>
        <p:nvSpPr>
          <p:cNvPr id="6" name="TextBox 55">
            <a:extLst>
              <a:ext uri="{FF2B5EF4-FFF2-40B4-BE49-F238E27FC236}">
                <a16:creationId xmlns:a16="http://schemas.microsoft.com/office/drawing/2014/main" id="{F19B7626-0F09-64F6-CB02-2ADB1D2E81B4}"/>
              </a:ext>
            </a:extLst>
          </p:cNvPr>
          <p:cNvSpPr txBox="1"/>
          <p:nvPr/>
        </p:nvSpPr>
        <p:spPr>
          <a:xfrm>
            <a:off x="926615" y="721526"/>
            <a:ext cx="6575537" cy="284693"/>
          </a:xfrm>
          <a:prstGeom prst="rect">
            <a:avLst/>
          </a:prstGeom>
        </p:spPr>
        <p:txBody>
          <a:bodyPr wrap="square" lIns="0" tIns="0" rIns="0" bIns="0" rtlCol="0" anchor="t">
            <a:spAutoFit/>
          </a:bodyPr>
          <a:lstStyle/>
          <a:p>
            <a:pPr algn="ctr">
              <a:lnSpc>
                <a:spcPts val="2380"/>
              </a:lnSpc>
            </a:pPr>
            <a:r>
              <a:rPr lang="en-US" sz="1700" dirty="0">
                <a:solidFill>
                  <a:srgbClr val="145D8D"/>
                </a:solidFill>
                <a:latin typeface="Montserrat" panose="00000500000000000000" pitchFamily="2" charset="0"/>
                <a:cs typeface="Montserrat Bold" panose="00000800000000000000" charset="0"/>
              </a:rPr>
              <a:t>Pre-listening  </a:t>
            </a:r>
            <a:r>
              <a:rPr lang="en-US" sz="1700" dirty="0">
                <a:solidFill>
                  <a:srgbClr val="145D8D"/>
                </a:solidFill>
                <a:latin typeface="Montserrat"/>
              </a:rPr>
              <a:t>|  Break it down  |  Post-listening  |  </a:t>
            </a:r>
            <a:r>
              <a:rPr lang="en-US" sz="1700" dirty="0">
                <a:solidFill>
                  <a:srgbClr val="E7328A"/>
                </a:solidFill>
                <a:latin typeface="Montserrat Bold" panose="00000800000000000000" charset="0"/>
                <a:cs typeface="Montserrat Bold" panose="00000800000000000000" charset="0"/>
              </a:rPr>
              <a:t>Learn more</a:t>
            </a:r>
          </a:p>
        </p:txBody>
      </p:sp>
      <p:pic>
        <p:nvPicPr>
          <p:cNvPr id="3" name="Picture 2">
            <a:extLst>
              <a:ext uri="{FF2B5EF4-FFF2-40B4-BE49-F238E27FC236}">
                <a16:creationId xmlns:a16="http://schemas.microsoft.com/office/drawing/2014/main" id="{31B97031-085A-F4B2-59BA-0991567D89A8}"/>
              </a:ext>
            </a:extLst>
          </p:cNvPr>
          <p:cNvPicPr>
            <a:picLocks noChangeAspect="1"/>
          </p:cNvPicPr>
          <p:nvPr/>
        </p:nvPicPr>
        <p:blipFill>
          <a:blip r:embed="rId11"/>
          <a:stretch>
            <a:fillRect/>
          </a:stretch>
        </p:blipFill>
        <p:spPr>
          <a:xfrm>
            <a:off x="12030292" y="2318778"/>
            <a:ext cx="4044149" cy="1863059"/>
          </a:xfrm>
          <a:prstGeom prst="rect">
            <a:avLst/>
          </a:prstGeom>
        </p:spPr>
      </p:pic>
      <p:sp>
        <p:nvSpPr>
          <p:cNvPr id="9" name="Rectangle 8">
            <a:extLst>
              <a:ext uri="{FF2B5EF4-FFF2-40B4-BE49-F238E27FC236}">
                <a16:creationId xmlns:a16="http://schemas.microsoft.com/office/drawing/2014/main" id="{1B6A48F7-A46B-34B7-2BFF-5F1C6FB3A9C1}"/>
              </a:ext>
            </a:extLst>
          </p:cNvPr>
          <p:cNvSpPr/>
          <p:nvPr/>
        </p:nvSpPr>
        <p:spPr>
          <a:xfrm>
            <a:off x="10472421" y="6800850"/>
            <a:ext cx="7815580" cy="769441"/>
          </a:xfrm>
          <a:prstGeom prst="rect">
            <a:avLst/>
          </a:prstGeom>
          <a:solidFill>
            <a:srgbClr val="8BAEC6"/>
          </a:solidFill>
          <a:ln>
            <a:solidFill>
              <a:srgbClr val="8BAE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30D3902F-418C-D382-48F9-DC77A969CA0C}"/>
              </a:ext>
            </a:extLst>
          </p:cNvPr>
          <p:cNvSpPr txBox="1"/>
          <p:nvPr/>
        </p:nvSpPr>
        <p:spPr>
          <a:xfrm>
            <a:off x="11510854" y="5803521"/>
            <a:ext cx="6543892" cy="1384995"/>
          </a:xfrm>
          <a:prstGeom prst="rect">
            <a:avLst/>
          </a:prstGeom>
          <a:noFill/>
        </p:spPr>
        <p:txBody>
          <a:bodyPr wrap="square" rtlCol="0">
            <a:spAutoFit/>
          </a:bodyPr>
          <a:lstStyle/>
          <a:p>
            <a:r>
              <a:rPr lang="en-GB" sz="2800" dirty="0">
                <a:latin typeface="Montserrat SemiBold" pitchFamily="2" charset="0"/>
              </a:rPr>
              <a:t>Download the activity sheet </a:t>
            </a:r>
            <a:r>
              <a:rPr lang="en-GB" sz="2800" b="1" dirty="0">
                <a:latin typeface="Montserrat Black" pitchFamily="2" charset="77"/>
                <a:hlinkClick r:id="rId4">
                  <a:extLst>
                    <a:ext uri="{A12FA001-AC4F-418D-AE19-62706E023703}">
                      <ahyp:hlinkClr xmlns:ahyp="http://schemas.microsoft.com/office/drawing/2018/hyperlinkcolor" val="tx"/>
                    </a:ext>
                  </a:extLst>
                </a:hlinkClick>
              </a:rPr>
              <a:t>here</a:t>
            </a:r>
            <a:endParaRPr lang="en-GB" sz="2800" b="1" dirty="0">
              <a:latin typeface="Montserrat Black" pitchFamily="2" charset="77"/>
            </a:endParaRPr>
          </a:p>
          <a:p>
            <a:r>
              <a:rPr lang="en-GB" sz="2800" dirty="0">
                <a:latin typeface="Montserrat SemiBold" pitchFamily="2" charset="0"/>
              </a:rPr>
              <a:t>Download the PowerPoint </a:t>
            </a:r>
            <a:r>
              <a:rPr lang="en-GB" sz="2800" b="1" dirty="0">
                <a:latin typeface="Montserrat Black" pitchFamily="2" charset="0"/>
                <a:hlinkClick r:id="rId4">
                  <a:extLst>
                    <a:ext uri="{A12FA001-AC4F-418D-AE19-62706E023703}">
                      <ahyp:hlinkClr xmlns:ahyp="http://schemas.microsoft.com/office/drawing/2018/hyperlinkcolor" val="tx"/>
                    </a:ext>
                  </a:extLst>
                </a:hlinkClick>
              </a:rPr>
              <a:t>here</a:t>
            </a:r>
            <a:endParaRPr lang="en-GB" sz="2800" b="1" dirty="0">
              <a:latin typeface="Montserrat Black" pitchFamily="2" charset="0"/>
            </a:endParaRPr>
          </a:p>
          <a:p>
            <a:r>
              <a:rPr lang="en-GB" sz="2800" dirty="0">
                <a:latin typeface="Montserrat SemiBold" pitchFamily="2" charset="0"/>
              </a:rPr>
              <a:t>Read the article in </a:t>
            </a:r>
            <a:r>
              <a:rPr lang="en-GB" sz="2800" b="1" dirty="0">
                <a:latin typeface="Montserrat Black" pitchFamily="2" charset="77"/>
                <a:hlinkClick r:id="rId4">
                  <a:extLst>
                    <a:ext uri="{A12FA001-AC4F-418D-AE19-62706E023703}">
                      <ahyp:hlinkClr xmlns:ahyp="http://schemas.microsoft.com/office/drawing/2018/hyperlinkcolor" val="tx"/>
                    </a:ext>
                  </a:extLst>
                </a:hlinkClick>
              </a:rPr>
              <a:t>here</a:t>
            </a:r>
            <a:endParaRPr lang="en-US" sz="2800" dirty="0">
              <a:latin typeface="Montserrat" pitchFamily="2" charset="77"/>
            </a:endParaRPr>
          </a:p>
        </p:txBody>
      </p:sp>
      <p:grpSp>
        <p:nvGrpSpPr>
          <p:cNvPr id="7" name="Group 2">
            <a:extLst>
              <a:ext uri="{FF2B5EF4-FFF2-40B4-BE49-F238E27FC236}">
                <a16:creationId xmlns:a16="http://schemas.microsoft.com/office/drawing/2014/main" id="{F819BED0-81F1-05A6-3D2C-EF87B901D56C}"/>
              </a:ext>
            </a:extLst>
          </p:cNvPr>
          <p:cNvGrpSpPr>
            <a:grpSpLocks noChangeAspect="1"/>
          </p:cNvGrpSpPr>
          <p:nvPr/>
        </p:nvGrpSpPr>
        <p:grpSpPr>
          <a:xfrm>
            <a:off x="10643441" y="153379"/>
            <a:ext cx="3046056" cy="1242579"/>
            <a:chOff x="0" y="0"/>
            <a:chExt cx="6362700" cy="6575666"/>
          </a:xfrm>
        </p:grpSpPr>
        <p:sp>
          <p:nvSpPr>
            <p:cNvPr id="10" name="Freeform 3">
              <a:extLst>
                <a:ext uri="{FF2B5EF4-FFF2-40B4-BE49-F238E27FC236}">
                  <a16:creationId xmlns:a16="http://schemas.microsoft.com/office/drawing/2014/main" id="{3B7452B8-3010-88B7-866C-391B625CFBDD}"/>
                </a:ext>
              </a:extLst>
            </p:cNvPr>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solidFill>
              <a:srgbClr val="145D8D"/>
            </a:solidFill>
            <a:ln w="12700">
              <a:noFill/>
            </a:ln>
          </p:spPr>
          <p:txBody>
            <a:bodyPr/>
            <a:lstStyle/>
            <a:p>
              <a:endParaRPr lang="en-GB"/>
            </a:p>
          </p:txBody>
        </p:sp>
      </p:grpSp>
      <p:sp>
        <p:nvSpPr>
          <p:cNvPr id="11" name="TextBox 10">
            <a:extLst>
              <a:ext uri="{FF2B5EF4-FFF2-40B4-BE49-F238E27FC236}">
                <a16:creationId xmlns:a16="http://schemas.microsoft.com/office/drawing/2014/main" id="{B2C8527C-0926-44E8-A242-C7D3D8332989}"/>
              </a:ext>
            </a:extLst>
          </p:cNvPr>
          <p:cNvSpPr txBox="1"/>
          <p:nvPr/>
        </p:nvSpPr>
        <p:spPr>
          <a:xfrm>
            <a:off x="10785849" y="208901"/>
            <a:ext cx="2903647" cy="1169551"/>
          </a:xfrm>
          <a:prstGeom prst="rect">
            <a:avLst/>
          </a:prstGeom>
          <a:noFill/>
        </p:spPr>
        <p:txBody>
          <a:bodyPr wrap="square" rtlCol="0">
            <a:spAutoFit/>
          </a:bodyPr>
          <a:lstStyle/>
          <a:p>
            <a:pPr algn="just"/>
            <a:r>
              <a:rPr lang="en-GB" sz="1400" i="1" dirty="0">
                <a:solidFill>
                  <a:schemeClr val="bg1"/>
                </a:solidFill>
                <a:latin typeface="Montserrat" panose="00000500000000000000" pitchFamily="2" charset="0"/>
              </a:rPr>
              <a:t>We would like to thank Luke Henderson, a music teacher at Halifax Regional Centre for Education, for his contribution to this PowerPoint.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descr="Shape&#10;&#10;Description automatically generated">
            <a:extLst>
              <a:ext uri="{FF2B5EF4-FFF2-40B4-BE49-F238E27FC236}">
                <a16:creationId xmlns:a16="http://schemas.microsoft.com/office/drawing/2014/main" id="{30CA7F4E-4CF1-47CD-C1B5-3195628DC3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8288000" cy="10299967"/>
          </a:xfrm>
          <a:prstGeom prst="rect">
            <a:avLst/>
          </a:prstGeom>
        </p:spPr>
      </p:pic>
      <p:sp>
        <p:nvSpPr>
          <p:cNvPr id="4" name="Rectangle 3">
            <a:extLst>
              <a:ext uri="{FF2B5EF4-FFF2-40B4-BE49-F238E27FC236}">
                <a16:creationId xmlns:a16="http://schemas.microsoft.com/office/drawing/2014/main" id="{FD763E74-56B7-248C-9A50-F344B7DA2775}"/>
              </a:ext>
            </a:extLst>
          </p:cNvPr>
          <p:cNvSpPr/>
          <p:nvPr/>
        </p:nvSpPr>
        <p:spPr>
          <a:xfrm>
            <a:off x="12417969" y="0"/>
            <a:ext cx="5870031" cy="7290341"/>
          </a:xfrm>
          <a:prstGeom prst="rect">
            <a:avLst/>
          </a:prstGeom>
          <a:solidFill>
            <a:srgbClr val="ED7E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2"/>
          <p:cNvSpPr txBox="1"/>
          <p:nvPr/>
        </p:nvSpPr>
        <p:spPr>
          <a:xfrm>
            <a:off x="10257506" y="500696"/>
            <a:ext cx="3974730" cy="662297"/>
          </a:xfrm>
          <a:prstGeom prst="rect">
            <a:avLst/>
          </a:prstGeom>
        </p:spPr>
        <p:txBody>
          <a:bodyPr wrap="square" lIns="0" tIns="0" rIns="0" bIns="0" rtlCol="0" anchor="t">
            <a:spAutoFit/>
          </a:bodyPr>
          <a:lstStyle/>
          <a:p>
            <a:pPr>
              <a:lnSpc>
                <a:spcPts val="5664"/>
              </a:lnSpc>
            </a:pPr>
            <a:r>
              <a:rPr lang="en-US" sz="3800" dirty="0">
                <a:solidFill>
                  <a:srgbClr val="000000"/>
                </a:solidFill>
                <a:latin typeface="Montserrat Extra-Bold Bold"/>
              </a:rPr>
              <a:t>Meet </a:t>
            </a:r>
            <a:r>
              <a:rPr lang="en-US" sz="3800" dirty="0">
                <a:solidFill>
                  <a:srgbClr val="000000"/>
                </a:solidFill>
                <a:latin typeface="Montserrat Bold"/>
              </a:rPr>
              <a:t>Marcia</a:t>
            </a:r>
          </a:p>
        </p:txBody>
      </p:sp>
      <p:sp>
        <p:nvSpPr>
          <p:cNvPr id="33" name="TextBox 33"/>
          <p:cNvSpPr txBox="1"/>
          <p:nvPr/>
        </p:nvSpPr>
        <p:spPr>
          <a:xfrm>
            <a:off x="10257505" y="1786303"/>
            <a:ext cx="2118132" cy="564257"/>
          </a:xfrm>
          <a:prstGeom prst="rect">
            <a:avLst/>
          </a:prstGeom>
        </p:spPr>
        <p:txBody>
          <a:bodyPr wrap="square" lIns="0" tIns="0" rIns="0" bIns="0" rtlCol="0" anchor="t">
            <a:spAutoFit/>
          </a:bodyPr>
          <a:lstStyle/>
          <a:p>
            <a:pPr>
              <a:lnSpc>
                <a:spcPts val="4366"/>
              </a:lnSpc>
            </a:pPr>
            <a:r>
              <a:rPr lang="en-US" sz="3700" dirty="0">
                <a:solidFill>
                  <a:srgbClr val="000000"/>
                </a:solidFill>
                <a:latin typeface="Montserrat Extra-Bold"/>
              </a:rPr>
              <a:t>Profile</a:t>
            </a:r>
          </a:p>
        </p:txBody>
      </p:sp>
      <p:sp>
        <p:nvSpPr>
          <p:cNvPr id="34" name="TextBox 34"/>
          <p:cNvSpPr txBox="1"/>
          <p:nvPr/>
        </p:nvSpPr>
        <p:spPr>
          <a:xfrm>
            <a:off x="720819" y="1625878"/>
            <a:ext cx="4731720" cy="765629"/>
          </a:xfrm>
          <a:prstGeom prst="rect">
            <a:avLst/>
          </a:prstGeom>
        </p:spPr>
        <p:txBody>
          <a:bodyPr lIns="0" tIns="0" rIns="0" bIns="0" rtlCol="0" anchor="t">
            <a:spAutoFit/>
          </a:bodyPr>
          <a:lstStyle/>
          <a:p>
            <a:pPr>
              <a:lnSpc>
                <a:spcPts val="6135"/>
              </a:lnSpc>
            </a:pPr>
            <a:r>
              <a:rPr lang="en-US" sz="5199" dirty="0">
                <a:solidFill>
                  <a:srgbClr val="145D8D"/>
                </a:solidFill>
                <a:latin typeface="Montserrat Extra-Bold"/>
              </a:rPr>
              <a:t>Pre-listening:</a:t>
            </a:r>
          </a:p>
        </p:txBody>
      </p:sp>
      <p:sp>
        <p:nvSpPr>
          <p:cNvPr id="55" name="TextBox 55"/>
          <p:cNvSpPr txBox="1"/>
          <p:nvPr/>
        </p:nvSpPr>
        <p:spPr>
          <a:xfrm>
            <a:off x="603715" y="579180"/>
            <a:ext cx="6904097" cy="284693"/>
          </a:xfrm>
          <a:prstGeom prst="rect">
            <a:avLst/>
          </a:prstGeom>
        </p:spPr>
        <p:txBody>
          <a:bodyPr wrap="square" lIns="0" tIns="0" rIns="0" bIns="0" rtlCol="0" anchor="t">
            <a:spAutoFit/>
          </a:bodyPr>
          <a:lstStyle/>
          <a:p>
            <a:pPr algn="ctr">
              <a:lnSpc>
                <a:spcPts val="2380"/>
              </a:lnSpc>
            </a:pPr>
            <a:r>
              <a:rPr lang="en-US" sz="1700" dirty="0">
                <a:solidFill>
                  <a:srgbClr val="E7328A"/>
                </a:solidFill>
                <a:latin typeface="Montserrat Bold"/>
              </a:rPr>
              <a:t>Pre-listening</a:t>
            </a:r>
            <a:r>
              <a:rPr lang="en-US" sz="1700" dirty="0">
                <a:solidFill>
                  <a:srgbClr val="145D8D"/>
                </a:solidFill>
                <a:latin typeface="Montserrat Bold"/>
              </a:rPr>
              <a:t> </a:t>
            </a:r>
            <a:r>
              <a:rPr lang="en-US" sz="1700" dirty="0">
                <a:solidFill>
                  <a:srgbClr val="145D8D"/>
                </a:solidFill>
                <a:latin typeface="Montserrat"/>
              </a:rPr>
              <a:t> |  Break it down  |  Post-listening  |  Learn more</a:t>
            </a:r>
          </a:p>
        </p:txBody>
      </p:sp>
      <p:sp>
        <p:nvSpPr>
          <p:cNvPr id="2" name="Content Placeholder 2">
            <a:extLst>
              <a:ext uri="{FF2B5EF4-FFF2-40B4-BE49-F238E27FC236}">
                <a16:creationId xmlns:a16="http://schemas.microsoft.com/office/drawing/2014/main" id="{40D1A517-6FD6-4505-92FE-20BA4FDD87E9}"/>
              </a:ext>
            </a:extLst>
          </p:cNvPr>
          <p:cNvSpPr txBox="1">
            <a:spLocks/>
          </p:cNvSpPr>
          <p:nvPr/>
        </p:nvSpPr>
        <p:spPr>
          <a:xfrm>
            <a:off x="720819" y="2943885"/>
            <a:ext cx="7683985" cy="4229721"/>
          </a:xfrm>
          <a:prstGeom prst="rect">
            <a:avLst/>
          </a:prstGeom>
        </p:spPr>
        <p:txBody>
          <a:bodyPr numCol="1"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Aft>
                <a:spcPts val="800"/>
              </a:spcAft>
              <a:buNone/>
            </a:pPr>
            <a:r>
              <a:rPr lang="en-GB" sz="2200" dirty="0">
                <a:solidFill>
                  <a:srgbClr val="145D8D"/>
                </a:solidFill>
                <a:latin typeface="Montserrat" pitchFamily="2" charset="77"/>
                <a:ea typeface="Calibri" panose="020F0502020204030204" pitchFamily="34" charset="0"/>
                <a:cs typeface="Calibri" panose="020F0502020204030204" pitchFamily="34" charset="0"/>
              </a:rPr>
              <a:t>In this podcast, Dr Marcia Ostashewski tells us about her journey to becoming an ethnomusicologist, and we'll hear from her colleagues and research assistants who share their advice for those of you who are interested in this field.</a:t>
            </a:r>
          </a:p>
          <a:p>
            <a:pPr marL="0" indent="0">
              <a:lnSpc>
                <a:spcPct val="110000"/>
              </a:lnSpc>
              <a:spcAft>
                <a:spcPts val="800"/>
              </a:spcAft>
              <a:buNone/>
            </a:pPr>
            <a:endParaRPr lang="en-GB" sz="2200" dirty="0">
              <a:solidFill>
                <a:srgbClr val="145D8D"/>
              </a:solidFill>
              <a:latin typeface="Montserrat" pitchFamily="2" charset="77"/>
              <a:ea typeface="Calibri" panose="020F0502020204030204" pitchFamily="34" charset="0"/>
              <a:cs typeface="Calibri" panose="020F0502020204030204" pitchFamily="34" charset="0"/>
            </a:endParaRPr>
          </a:p>
          <a:p>
            <a:pPr>
              <a:lnSpc>
                <a:spcPct val="120000"/>
              </a:lnSpc>
              <a:spcAft>
                <a:spcPts val="1200"/>
              </a:spcAft>
              <a:buFont typeface="+mj-lt"/>
              <a:buAutoNum type="arabicPeriod"/>
            </a:pPr>
            <a:r>
              <a:rPr lang="en-GB" sz="2200" b="1" dirty="0">
                <a:solidFill>
                  <a:srgbClr val="145D8D"/>
                </a:solidFill>
                <a:latin typeface="Montserrat" pitchFamily="2" charset="77"/>
                <a:ea typeface="Calibri" panose="020F0502020204030204" pitchFamily="34" charset="0"/>
                <a:cs typeface="Calibri" panose="020F0502020204030204" pitchFamily="34" charset="0"/>
              </a:rPr>
              <a:t>What do you think </a:t>
            </a:r>
            <a:r>
              <a:rPr lang="en-GB" sz="2200" dirty="0">
                <a:solidFill>
                  <a:srgbClr val="145D8D"/>
                </a:solidFill>
                <a:latin typeface="Montserrat" pitchFamily="2" charset="77"/>
                <a:ea typeface="Calibri" panose="020F0502020204030204" pitchFamily="34" charset="0"/>
                <a:cs typeface="Calibri" panose="020F0502020204030204" pitchFamily="34" charset="0"/>
              </a:rPr>
              <a:t>when you hear the word ‘ethnomusicology’?</a:t>
            </a:r>
          </a:p>
          <a:p>
            <a:pPr>
              <a:lnSpc>
                <a:spcPct val="120000"/>
              </a:lnSpc>
              <a:spcAft>
                <a:spcPts val="1200"/>
              </a:spcAft>
              <a:buFont typeface="+mj-lt"/>
              <a:buAutoNum type="arabicPeriod"/>
            </a:pPr>
            <a:r>
              <a:rPr lang="en-GB" sz="2200" b="1" dirty="0">
                <a:solidFill>
                  <a:srgbClr val="145D8D"/>
                </a:solidFill>
                <a:latin typeface="Montserrat" pitchFamily="2" charset="77"/>
                <a:ea typeface="Calibri" panose="020F0502020204030204" pitchFamily="34" charset="0"/>
                <a:cs typeface="Calibri" panose="020F0502020204030204" pitchFamily="34" charset="0"/>
              </a:rPr>
              <a:t>What do you think </a:t>
            </a:r>
            <a:r>
              <a:rPr lang="en-GB" sz="2200" dirty="0">
                <a:solidFill>
                  <a:srgbClr val="145D8D"/>
                </a:solidFill>
                <a:latin typeface="Montserrat" pitchFamily="2" charset="77"/>
                <a:ea typeface="Calibri" panose="020F0502020204030204" pitchFamily="34" charset="0"/>
                <a:cs typeface="Calibri" panose="020F0502020204030204" pitchFamily="34" charset="0"/>
              </a:rPr>
              <a:t>an arts-based social innovation hub is? </a:t>
            </a:r>
          </a:p>
          <a:p>
            <a:pPr>
              <a:lnSpc>
                <a:spcPct val="120000"/>
              </a:lnSpc>
              <a:spcAft>
                <a:spcPts val="1200"/>
              </a:spcAft>
              <a:buFont typeface="+mj-lt"/>
              <a:buAutoNum type="arabicPeriod"/>
            </a:pPr>
            <a:r>
              <a:rPr lang="en-GB" sz="2200" b="1" dirty="0">
                <a:solidFill>
                  <a:srgbClr val="145D8D"/>
                </a:solidFill>
                <a:latin typeface="Montserrat" pitchFamily="2" charset="77"/>
                <a:ea typeface="Calibri" panose="020F0502020204030204" pitchFamily="34" charset="0"/>
                <a:cs typeface="Calibri" panose="020F0502020204030204" pitchFamily="34" charset="0"/>
              </a:rPr>
              <a:t>What role does </a:t>
            </a:r>
            <a:r>
              <a:rPr lang="en-GB" sz="2200" dirty="0">
                <a:solidFill>
                  <a:srgbClr val="145D8D"/>
                </a:solidFill>
                <a:latin typeface="Montserrat" pitchFamily="2" charset="77"/>
                <a:ea typeface="Calibri" panose="020F0502020204030204" pitchFamily="34" charset="0"/>
                <a:cs typeface="Calibri" panose="020F0502020204030204" pitchFamily="34" charset="0"/>
              </a:rPr>
              <a:t>music play in your life?</a:t>
            </a:r>
          </a:p>
        </p:txBody>
      </p:sp>
      <p:sp>
        <p:nvSpPr>
          <p:cNvPr id="3" name="TextBox 35">
            <a:extLst>
              <a:ext uri="{FF2B5EF4-FFF2-40B4-BE49-F238E27FC236}">
                <a16:creationId xmlns:a16="http://schemas.microsoft.com/office/drawing/2014/main" id="{F1D284EC-4503-99EF-4ABD-80369BA9CF8E}"/>
              </a:ext>
            </a:extLst>
          </p:cNvPr>
          <p:cNvSpPr txBox="1"/>
          <p:nvPr/>
        </p:nvSpPr>
        <p:spPr>
          <a:xfrm>
            <a:off x="10256489" y="2470816"/>
            <a:ext cx="4273228" cy="1057149"/>
          </a:xfrm>
          <a:prstGeom prst="rect">
            <a:avLst/>
          </a:prstGeom>
        </p:spPr>
        <p:txBody>
          <a:bodyPr wrap="square" lIns="0" tIns="0" rIns="0" bIns="0" rtlCol="0" anchor="t">
            <a:spAutoFit/>
          </a:bodyPr>
          <a:lstStyle/>
          <a:p>
            <a:pPr>
              <a:lnSpc>
                <a:spcPts val="2800"/>
              </a:lnSpc>
            </a:pPr>
            <a:r>
              <a:rPr lang="en-US" sz="2200" dirty="0">
                <a:solidFill>
                  <a:srgbClr val="000000"/>
                </a:solidFill>
                <a:latin typeface="Montserrat"/>
              </a:rPr>
              <a:t>Founding Director, Centre for Sound Communities, Cape Breton University, Canada</a:t>
            </a:r>
          </a:p>
        </p:txBody>
      </p:sp>
      <p:sp>
        <p:nvSpPr>
          <p:cNvPr id="7" name="TextBox 6">
            <a:extLst>
              <a:ext uri="{FF2B5EF4-FFF2-40B4-BE49-F238E27FC236}">
                <a16:creationId xmlns:a16="http://schemas.microsoft.com/office/drawing/2014/main" id="{7CF62E34-E388-126F-2517-8500A0592847}"/>
              </a:ext>
            </a:extLst>
          </p:cNvPr>
          <p:cNvSpPr txBox="1"/>
          <p:nvPr/>
        </p:nvSpPr>
        <p:spPr>
          <a:xfrm>
            <a:off x="10441863" y="7380384"/>
            <a:ext cx="7580746" cy="2498056"/>
          </a:xfrm>
          <a:prstGeom prst="rect">
            <a:avLst/>
          </a:prstGeom>
          <a:noFill/>
        </p:spPr>
        <p:txBody>
          <a:bodyPr wrap="square" rtlCol="0">
            <a:spAutoFit/>
          </a:bodyPr>
          <a:lstStyle/>
          <a:p>
            <a:pPr>
              <a:lnSpc>
                <a:spcPct val="120000"/>
              </a:lnSpc>
            </a:pPr>
            <a:r>
              <a:rPr lang="en-GB" sz="2200" b="1" dirty="0">
                <a:latin typeface="Montserrat" panose="00000500000000000000" pitchFamily="2" charset="0"/>
              </a:rPr>
              <a:t>The Centre for Sound Communities (CSC) </a:t>
            </a:r>
            <a:r>
              <a:rPr lang="en-GB" sz="2200" dirty="0">
                <a:latin typeface="Montserrat" panose="00000500000000000000" pitchFamily="2" charset="0"/>
              </a:rPr>
              <a:t>is an </a:t>
            </a:r>
            <a:r>
              <a:rPr lang="en-GB" sz="2200" b="1" dirty="0">
                <a:latin typeface="Montserrat" panose="00000500000000000000" pitchFamily="2" charset="0"/>
              </a:rPr>
              <a:t>arts-based social innovation hub </a:t>
            </a:r>
            <a:r>
              <a:rPr lang="en-GB" sz="2200" dirty="0">
                <a:latin typeface="Montserrat" panose="00000500000000000000" pitchFamily="2" charset="0"/>
              </a:rPr>
              <a:t>that uses collaborative, participatory </a:t>
            </a:r>
            <a:r>
              <a:rPr lang="en-GB" sz="2200" b="1" dirty="0">
                <a:latin typeface="Montserrat" panose="00000500000000000000" pitchFamily="2" charset="0"/>
              </a:rPr>
              <a:t>ethnomusicology research </a:t>
            </a:r>
            <a:r>
              <a:rPr lang="en-GB" sz="2200" dirty="0">
                <a:latin typeface="Montserrat" panose="00000500000000000000" pitchFamily="2" charset="0"/>
              </a:rPr>
              <a:t>to work with and support equity-deserving communities and </a:t>
            </a:r>
            <a:r>
              <a:rPr lang="en-GB" sz="2200" b="1" dirty="0">
                <a:latin typeface="Montserrat" panose="00000500000000000000" pitchFamily="2" charset="0"/>
              </a:rPr>
              <a:t>facilitate decolonisation and reconciliation </a:t>
            </a:r>
            <a:r>
              <a:rPr lang="en-GB" sz="2200" dirty="0">
                <a:latin typeface="Montserrat" panose="00000500000000000000" pitchFamily="2" charset="0"/>
              </a:rPr>
              <a:t>within the music industry.</a:t>
            </a:r>
          </a:p>
        </p:txBody>
      </p:sp>
      <p:pic>
        <p:nvPicPr>
          <p:cNvPr id="8" name="Picture 7" descr="Icon&#10;&#10;Description automatically generated">
            <a:extLst>
              <a:ext uri="{FF2B5EF4-FFF2-40B4-BE49-F238E27FC236}">
                <a16:creationId xmlns:a16="http://schemas.microsoft.com/office/drawing/2014/main" id="{1D48326B-5AB7-57B1-C52B-D7E7A79AE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22608" y="0"/>
            <a:ext cx="4152900" cy="2882900"/>
          </a:xfrm>
          <a:prstGeom prst="rect">
            <a:avLst/>
          </a:prstGeom>
        </p:spPr>
      </p:pic>
      <p:sp>
        <p:nvSpPr>
          <p:cNvPr id="27" name="Freeform 27"/>
          <p:cNvSpPr/>
          <p:nvPr/>
        </p:nvSpPr>
        <p:spPr>
          <a:xfrm>
            <a:off x="14594960" y="863873"/>
            <a:ext cx="3208195" cy="3236216"/>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blipFill dpi="0" rotWithShape="1">
            <a:blip r:embed="rId4" cstate="print">
              <a:extLst>
                <a:ext uri="{28A0092B-C50C-407E-A947-70E740481C1C}">
                  <a14:useLocalDpi xmlns:a14="http://schemas.microsoft.com/office/drawing/2010/main" val="0"/>
                </a:ext>
              </a:extLst>
            </a:blip>
            <a:srcRect/>
            <a:stretch>
              <a:fillRect l="-24172" t="-14" r="-24172" b="-19268"/>
            </a:stretch>
          </a:blipFill>
        </p:spPr>
        <p:txBody>
          <a:bodyPr/>
          <a:lstStyle/>
          <a:p>
            <a:endParaRPr lang="en-US" dirty="0"/>
          </a:p>
        </p:txBody>
      </p:sp>
      <p:grpSp>
        <p:nvGrpSpPr>
          <p:cNvPr id="9" name="Group 2">
            <a:extLst>
              <a:ext uri="{FF2B5EF4-FFF2-40B4-BE49-F238E27FC236}">
                <a16:creationId xmlns:a16="http://schemas.microsoft.com/office/drawing/2014/main" id="{A8A562B9-9820-EE88-8ECA-4C709DF4AE58}"/>
              </a:ext>
            </a:extLst>
          </p:cNvPr>
          <p:cNvGrpSpPr>
            <a:grpSpLocks noChangeAspect="1"/>
          </p:cNvGrpSpPr>
          <p:nvPr/>
        </p:nvGrpSpPr>
        <p:grpSpPr>
          <a:xfrm>
            <a:off x="12544425" y="4718838"/>
            <a:ext cx="2457450" cy="2505822"/>
            <a:chOff x="0" y="0"/>
            <a:chExt cx="6362700" cy="6575666"/>
          </a:xfrm>
        </p:grpSpPr>
        <p:sp>
          <p:nvSpPr>
            <p:cNvPr id="10" name="Freeform 3">
              <a:extLst>
                <a:ext uri="{FF2B5EF4-FFF2-40B4-BE49-F238E27FC236}">
                  <a16:creationId xmlns:a16="http://schemas.microsoft.com/office/drawing/2014/main" id="{0FEBA349-0A96-397C-06F5-2EB19D027292}"/>
                </a:ext>
              </a:extLst>
            </p:cNvPr>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solidFill>
              <a:srgbClr val="145D8D"/>
            </a:solidFill>
            <a:ln w="12700">
              <a:noFill/>
            </a:ln>
          </p:spPr>
          <p:txBody>
            <a:bodyPr/>
            <a:lstStyle/>
            <a:p>
              <a:endParaRPr lang="en-GB"/>
            </a:p>
          </p:txBody>
        </p:sp>
      </p:grpSp>
      <p:grpSp>
        <p:nvGrpSpPr>
          <p:cNvPr id="5" name="Group 8">
            <a:extLst>
              <a:ext uri="{FF2B5EF4-FFF2-40B4-BE49-F238E27FC236}">
                <a16:creationId xmlns:a16="http://schemas.microsoft.com/office/drawing/2014/main" id="{6790D39A-1D05-A33B-9D6E-71CA18AD6337}"/>
              </a:ext>
            </a:extLst>
          </p:cNvPr>
          <p:cNvGrpSpPr>
            <a:grpSpLocks noChangeAspect="1"/>
          </p:cNvGrpSpPr>
          <p:nvPr/>
        </p:nvGrpSpPr>
        <p:grpSpPr>
          <a:xfrm>
            <a:off x="12644438" y="4829073"/>
            <a:ext cx="2251185" cy="2295109"/>
            <a:chOff x="-269374" y="5629"/>
            <a:chExt cx="6418498" cy="6562979"/>
          </a:xfrm>
        </p:grpSpPr>
        <p:sp>
          <p:nvSpPr>
            <p:cNvPr id="6" name="Freeform 9">
              <a:extLst>
                <a:ext uri="{FF2B5EF4-FFF2-40B4-BE49-F238E27FC236}">
                  <a16:creationId xmlns:a16="http://schemas.microsoft.com/office/drawing/2014/main" id="{665706E4-69FC-803D-7D90-E189C25DD389}"/>
                </a:ext>
              </a:extLst>
            </p:cNvPr>
            <p:cNvSpPr/>
            <p:nvPr/>
          </p:nvSpPr>
          <p:spPr>
            <a:xfrm>
              <a:off x="-269374" y="5629"/>
              <a:ext cx="6418498" cy="6562979"/>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p:spPr>
          <p:txBody>
            <a:bodyPr/>
            <a:lstStyle/>
            <a:p>
              <a:endParaRPr lang="en-GB"/>
            </a:p>
          </p:txBody>
        </p:sp>
      </p:grpSp>
      <p:sp>
        <p:nvSpPr>
          <p:cNvPr id="11" name="TextBox 10">
            <a:extLst>
              <a:ext uri="{FF2B5EF4-FFF2-40B4-BE49-F238E27FC236}">
                <a16:creationId xmlns:a16="http://schemas.microsoft.com/office/drawing/2014/main" id="{DA7FBC43-A2DC-A82B-5255-52B0730FF79B}"/>
              </a:ext>
            </a:extLst>
          </p:cNvPr>
          <p:cNvSpPr txBox="1"/>
          <p:nvPr/>
        </p:nvSpPr>
        <p:spPr>
          <a:xfrm>
            <a:off x="10182297" y="3666080"/>
            <a:ext cx="5561253" cy="1087477"/>
          </a:xfrm>
          <a:prstGeom prst="rect">
            <a:avLst/>
          </a:prstGeom>
          <a:noFill/>
        </p:spPr>
        <p:txBody>
          <a:bodyPr wrap="square" rtlCol="0">
            <a:spAutoFit/>
          </a:bodyPr>
          <a:lstStyle/>
          <a:p>
            <a:pPr>
              <a:lnSpc>
                <a:spcPts val="2800"/>
              </a:lnSpc>
            </a:pPr>
            <a:r>
              <a:rPr lang="en-US" sz="2200" b="1" dirty="0">
                <a:solidFill>
                  <a:srgbClr val="000000"/>
                </a:solidFill>
                <a:latin typeface="Montserrat" pitchFamily="2" charset="0"/>
              </a:rPr>
              <a:t>Fields of research</a:t>
            </a:r>
          </a:p>
          <a:p>
            <a:pPr>
              <a:lnSpc>
                <a:spcPts val="2800"/>
              </a:lnSpc>
            </a:pPr>
            <a:r>
              <a:rPr lang="en-US" sz="2200" dirty="0">
                <a:solidFill>
                  <a:srgbClr val="000000"/>
                </a:solidFill>
                <a:latin typeface="Montserrat" pitchFamily="2" charset="0"/>
              </a:rPr>
              <a:t>Ethnomusicology; dance ethnography</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76345" y="1520875"/>
            <a:ext cx="9253929" cy="765629"/>
          </a:xfrm>
          <a:prstGeom prst="rect">
            <a:avLst/>
          </a:prstGeom>
        </p:spPr>
        <p:txBody>
          <a:bodyPr lIns="0" tIns="0" rIns="0" bIns="0" rtlCol="0" anchor="t">
            <a:spAutoFit/>
          </a:bodyPr>
          <a:lstStyle/>
          <a:p>
            <a:pPr>
              <a:lnSpc>
                <a:spcPts val="6135"/>
              </a:lnSpc>
            </a:pPr>
            <a:r>
              <a:rPr lang="en-US" sz="5199" dirty="0">
                <a:solidFill>
                  <a:srgbClr val="145D8D"/>
                </a:solidFill>
                <a:latin typeface="Montserrat Extra-Bold"/>
              </a:rPr>
              <a:t>Break the podcast down:</a:t>
            </a:r>
          </a:p>
        </p:txBody>
      </p:sp>
      <p:pic>
        <p:nvPicPr>
          <p:cNvPr id="29" name="Picture 28" descr="A picture containing icon&#10;&#10;Description automatically generated">
            <a:extLst>
              <a:ext uri="{FF2B5EF4-FFF2-40B4-BE49-F238E27FC236}">
                <a16:creationId xmlns:a16="http://schemas.microsoft.com/office/drawing/2014/main" id="{B1E9455F-C122-33A9-00CA-E748F6F676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2600" y="0"/>
            <a:ext cx="8915400" cy="10309822"/>
          </a:xfrm>
          <a:prstGeom prst="rect">
            <a:avLst/>
          </a:prstGeom>
        </p:spPr>
      </p:pic>
      <p:sp>
        <p:nvSpPr>
          <p:cNvPr id="4" name="Content Placeholder 2">
            <a:extLst>
              <a:ext uri="{FF2B5EF4-FFF2-40B4-BE49-F238E27FC236}">
                <a16:creationId xmlns:a16="http://schemas.microsoft.com/office/drawing/2014/main" id="{B8AA8134-E568-BC47-ED49-B684404FDB7F}"/>
              </a:ext>
            </a:extLst>
          </p:cNvPr>
          <p:cNvSpPr txBox="1">
            <a:spLocks/>
          </p:cNvSpPr>
          <p:nvPr/>
        </p:nvSpPr>
        <p:spPr>
          <a:xfrm>
            <a:off x="892160" y="4529244"/>
            <a:ext cx="8480440" cy="15928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spcBef>
                <a:spcPts val="0"/>
              </a:spcBef>
              <a:spcAft>
                <a:spcPts val="1200"/>
              </a:spcAft>
              <a:buFont typeface="+mj-lt"/>
              <a:buAutoNum type="arabicPeriod"/>
            </a:pPr>
            <a:r>
              <a:rPr lang="en-GB" sz="2200" b="1" dirty="0">
                <a:solidFill>
                  <a:srgbClr val="145D8D"/>
                </a:solidFill>
                <a:latin typeface="Montserrat" pitchFamily="2" charset="77"/>
                <a:ea typeface="Calibri" panose="020F0502020204030204" pitchFamily="34" charset="0"/>
                <a:cs typeface="Calibri Light" panose="020F0302020204030204" pitchFamily="34" charset="0"/>
              </a:rPr>
              <a:t>Why do you think </a:t>
            </a:r>
            <a:r>
              <a:rPr lang="en-GB" sz="2200" dirty="0">
                <a:solidFill>
                  <a:srgbClr val="145D8D"/>
                </a:solidFill>
                <a:latin typeface="Montserrat" pitchFamily="2" charset="77"/>
                <a:ea typeface="Calibri" panose="020F0502020204030204" pitchFamily="34" charset="0"/>
                <a:cs typeface="Calibri Light" panose="020F0302020204030204" pitchFamily="34" charset="0"/>
              </a:rPr>
              <a:t>Marcia felt uncomfortable bringing the music she had grown up with into university settings?</a:t>
            </a:r>
          </a:p>
          <a:p>
            <a:pPr marL="342900" indent="-342900">
              <a:lnSpc>
                <a:spcPct val="120000"/>
              </a:lnSpc>
              <a:spcBef>
                <a:spcPts val="0"/>
              </a:spcBef>
              <a:spcAft>
                <a:spcPts val="1200"/>
              </a:spcAft>
              <a:buFont typeface="+mj-lt"/>
              <a:buAutoNum type="arabicPeriod"/>
            </a:pPr>
            <a:r>
              <a:rPr lang="en-GB" sz="2200" b="1" dirty="0">
                <a:solidFill>
                  <a:srgbClr val="145D8D"/>
                </a:solidFill>
                <a:latin typeface="Montserrat" pitchFamily="2" charset="77"/>
                <a:ea typeface="Calibri" panose="020F0502020204030204" pitchFamily="34" charset="0"/>
                <a:cs typeface="Calibri" panose="020F0502020204030204" pitchFamily="34" charset="0"/>
              </a:rPr>
              <a:t>Why is it important </a:t>
            </a:r>
            <a:r>
              <a:rPr lang="en-GB" sz="2200" dirty="0">
                <a:solidFill>
                  <a:srgbClr val="145D8D"/>
                </a:solidFill>
                <a:latin typeface="Montserrat" pitchFamily="2" charset="77"/>
                <a:ea typeface="Calibri" panose="020F0502020204030204" pitchFamily="34" charset="0"/>
                <a:cs typeface="Calibri" panose="020F0502020204030204" pitchFamily="34" charset="0"/>
              </a:rPr>
              <a:t>to study a range of musical traditions and practices beyond western art music? </a:t>
            </a:r>
            <a:endParaRPr lang="en-GB" sz="2200" dirty="0">
              <a:solidFill>
                <a:srgbClr val="FF0000"/>
              </a:solidFill>
              <a:latin typeface="Montserrat" pitchFamily="2" charset="77"/>
              <a:ea typeface="Calibri" panose="020F0502020204030204" pitchFamily="34" charset="0"/>
              <a:cs typeface="Calibri" panose="020F0502020204030204" pitchFamily="34" charset="0"/>
            </a:endParaRPr>
          </a:p>
          <a:p>
            <a:endParaRPr lang="en-GB" sz="1600" dirty="0">
              <a:solidFill>
                <a:srgbClr val="145D8D"/>
              </a:solidFill>
            </a:endParaRPr>
          </a:p>
        </p:txBody>
      </p:sp>
      <p:sp>
        <p:nvSpPr>
          <p:cNvPr id="5" name="TextBox 4">
            <a:extLst>
              <a:ext uri="{FF2B5EF4-FFF2-40B4-BE49-F238E27FC236}">
                <a16:creationId xmlns:a16="http://schemas.microsoft.com/office/drawing/2014/main" id="{5A9261F7-FCBE-40C2-FAC7-0983D2834D45}"/>
              </a:ext>
            </a:extLst>
          </p:cNvPr>
          <p:cNvSpPr txBox="1"/>
          <p:nvPr/>
        </p:nvSpPr>
        <p:spPr>
          <a:xfrm>
            <a:off x="1317473" y="3453436"/>
            <a:ext cx="3355757" cy="707886"/>
          </a:xfrm>
          <a:prstGeom prst="rect">
            <a:avLst/>
          </a:prstGeom>
          <a:noFill/>
        </p:spPr>
        <p:txBody>
          <a:bodyPr wrap="square" rtlCol="0">
            <a:spAutoFit/>
          </a:bodyPr>
          <a:lstStyle/>
          <a:p>
            <a:r>
              <a:rPr lang="en-GB" sz="2200" b="1" dirty="0">
                <a:solidFill>
                  <a:srgbClr val="B76CA9"/>
                </a:solidFill>
                <a:latin typeface="Montserrat Black" pitchFamily="2" charset="77"/>
                <a:ea typeface="Calibri" panose="020F0502020204030204" pitchFamily="34" charset="0"/>
                <a:cs typeface="Calibri Light" panose="020F0302020204030204" pitchFamily="34" charset="0"/>
              </a:rPr>
              <a:t>Up to 05:00 minutes</a:t>
            </a:r>
          </a:p>
          <a:p>
            <a:endParaRPr lang="en-US" dirty="0"/>
          </a:p>
        </p:txBody>
      </p:sp>
      <p:pic>
        <p:nvPicPr>
          <p:cNvPr id="8" name="Picture 7">
            <a:extLst>
              <a:ext uri="{FF2B5EF4-FFF2-40B4-BE49-F238E27FC236}">
                <a16:creationId xmlns:a16="http://schemas.microsoft.com/office/drawing/2014/main" id="{882F84F4-C6B8-83C1-192C-4AC6BBCFC5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76345" y="3024360"/>
            <a:ext cx="883743" cy="981635"/>
          </a:xfrm>
          <a:prstGeom prst="rect">
            <a:avLst/>
          </a:prstGeom>
        </p:spPr>
      </p:pic>
      <p:sp>
        <p:nvSpPr>
          <p:cNvPr id="3" name="TextBox 55">
            <a:extLst>
              <a:ext uri="{FF2B5EF4-FFF2-40B4-BE49-F238E27FC236}">
                <a16:creationId xmlns:a16="http://schemas.microsoft.com/office/drawing/2014/main" id="{A31F639D-BB1D-84A7-8563-0C11DB29EDFC}"/>
              </a:ext>
            </a:extLst>
          </p:cNvPr>
          <p:cNvSpPr txBox="1"/>
          <p:nvPr/>
        </p:nvSpPr>
        <p:spPr>
          <a:xfrm>
            <a:off x="926615" y="721526"/>
            <a:ext cx="6575537" cy="284693"/>
          </a:xfrm>
          <a:prstGeom prst="rect">
            <a:avLst/>
          </a:prstGeom>
        </p:spPr>
        <p:txBody>
          <a:bodyPr wrap="square" lIns="0" tIns="0" rIns="0" bIns="0" rtlCol="0" anchor="t">
            <a:spAutoFit/>
          </a:bodyPr>
          <a:lstStyle/>
          <a:p>
            <a:pPr algn="ctr">
              <a:lnSpc>
                <a:spcPts val="2380"/>
              </a:lnSpc>
            </a:pPr>
            <a:r>
              <a:rPr lang="en-US" sz="1700" dirty="0">
                <a:solidFill>
                  <a:srgbClr val="145D8D"/>
                </a:solidFill>
                <a:latin typeface="Montserrat" panose="00000500000000000000" pitchFamily="2" charset="0"/>
              </a:rPr>
              <a:t>Pre-listening </a:t>
            </a:r>
            <a:r>
              <a:rPr lang="en-US" sz="1700" dirty="0">
                <a:solidFill>
                  <a:srgbClr val="145D8D"/>
                </a:solidFill>
                <a:latin typeface="Montserrat"/>
              </a:rPr>
              <a:t> |  </a:t>
            </a:r>
            <a:r>
              <a:rPr lang="en-US" sz="1700" dirty="0">
                <a:solidFill>
                  <a:srgbClr val="E7328A"/>
                </a:solidFill>
                <a:latin typeface="Montserrat Bold" panose="00000800000000000000" charset="0"/>
                <a:cs typeface="Montserrat Bold" panose="00000800000000000000" charset="0"/>
              </a:rPr>
              <a:t>Break it down  </a:t>
            </a:r>
            <a:r>
              <a:rPr lang="en-US" sz="1700" dirty="0">
                <a:solidFill>
                  <a:srgbClr val="145D8D"/>
                </a:solidFill>
                <a:latin typeface="Montserrat" panose="00000500000000000000" pitchFamily="2" charset="0"/>
              </a:rPr>
              <a:t>|  Post-listening  |  Learn more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ECFC9-991A-2FB7-AC38-BF469B4282A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64A0B4A-2A8A-60B6-9E8A-2C5314ABDEC5}"/>
              </a:ext>
            </a:extLst>
          </p:cNvPr>
          <p:cNvSpPr txBox="1"/>
          <p:nvPr/>
        </p:nvSpPr>
        <p:spPr>
          <a:xfrm>
            <a:off x="876345" y="1520875"/>
            <a:ext cx="9253929" cy="765629"/>
          </a:xfrm>
          <a:prstGeom prst="rect">
            <a:avLst/>
          </a:prstGeom>
        </p:spPr>
        <p:txBody>
          <a:bodyPr lIns="0" tIns="0" rIns="0" bIns="0" rtlCol="0" anchor="t">
            <a:spAutoFit/>
          </a:bodyPr>
          <a:lstStyle/>
          <a:p>
            <a:pPr>
              <a:lnSpc>
                <a:spcPts val="6135"/>
              </a:lnSpc>
            </a:pPr>
            <a:r>
              <a:rPr lang="en-US" sz="5199" dirty="0">
                <a:solidFill>
                  <a:srgbClr val="145D8D"/>
                </a:solidFill>
                <a:latin typeface="Montserrat Extra-Bold"/>
              </a:rPr>
              <a:t>Break the podcast down:</a:t>
            </a:r>
          </a:p>
        </p:txBody>
      </p:sp>
      <p:pic>
        <p:nvPicPr>
          <p:cNvPr id="29" name="Picture 28" descr="A picture containing icon&#10;&#10;Description automatically generated">
            <a:extLst>
              <a:ext uri="{FF2B5EF4-FFF2-40B4-BE49-F238E27FC236}">
                <a16:creationId xmlns:a16="http://schemas.microsoft.com/office/drawing/2014/main" id="{28B6B960-59AD-BB4D-D740-D75CDE6FB6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2600" y="0"/>
            <a:ext cx="8915400" cy="10309822"/>
          </a:xfrm>
          <a:prstGeom prst="rect">
            <a:avLst/>
          </a:prstGeom>
        </p:spPr>
      </p:pic>
      <p:sp>
        <p:nvSpPr>
          <p:cNvPr id="6" name="TextBox 5">
            <a:extLst>
              <a:ext uri="{FF2B5EF4-FFF2-40B4-BE49-F238E27FC236}">
                <a16:creationId xmlns:a16="http://schemas.microsoft.com/office/drawing/2014/main" id="{034CB514-7773-FD48-BBA1-342F874E4E98}"/>
              </a:ext>
            </a:extLst>
          </p:cNvPr>
          <p:cNvSpPr txBox="1"/>
          <p:nvPr/>
        </p:nvSpPr>
        <p:spPr>
          <a:xfrm>
            <a:off x="1316730" y="3099493"/>
            <a:ext cx="2841523" cy="707886"/>
          </a:xfrm>
          <a:prstGeom prst="rect">
            <a:avLst/>
          </a:prstGeom>
          <a:noFill/>
        </p:spPr>
        <p:txBody>
          <a:bodyPr wrap="square" rtlCol="0">
            <a:spAutoFit/>
          </a:bodyPr>
          <a:lstStyle/>
          <a:p>
            <a:r>
              <a:rPr lang="en-GB" sz="2200" b="1" dirty="0">
                <a:solidFill>
                  <a:srgbClr val="B76CA9"/>
                </a:solidFill>
                <a:latin typeface="Montserrat Black" pitchFamily="2" charset="77"/>
                <a:ea typeface="Calibri" panose="020F0502020204030204" pitchFamily="34" charset="0"/>
                <a:cs typeface="Calibri Light" panose="020F0302020204030204" pitchFamily="34" charset="0"/>
              </a:rPr>
              <a:t>05:00 – 08:52</a:t>
            </a:r>
          </a:p>
          <a:p>
            <a:endParaRPr lang="en-US" dirty="0"/>
          </a:p>
        </p:txBody>
      </p:sp>
      <p:sp>
        <p:nvSpPr>
          <p:cNvPr id="7" name="TextBox 6">
            <a:extLst>
              <a:ext uri="{FF2B5EF4-FFF2-40B4-BE49-F238E27FC236}">
                <a16:creationId xmlns:a16="http://schemas.microsoft.com/office/drawing/2014/main" id="{952AFEBD-5273-B6AA-FBD0-E8C2E913EB73}"/>
              </a:ext>
            </a:extLst>
          </p:cNvPr>
          <p:cNvSpPr txBox="1"/>
          <p:nvPr/>
        </p:nvSpPr>
        <p:spPr>
          <a:xfrm>
            <a:off x="876345" y="4081128"/>
            <a:ext cx="8346102" cy="4893647"/>
          </a:xfrm>
          <a:prstGeom prst="rect">
            <a:avLst/>
          </a:prstGeom>
          <a:noFill/>
        </p:spPr>
        <p:txBody>
          <a:bodyPr wrap="square" rtlCol="0">
            <a:spAutoFit/>
          </a:bodyPr>
          <a:lstStyle/>
          <a:p>
            <a:pPr marL="342900" indent="-342900">
              <a:lnSpc>
                <a:spcPct val="120000"/>
              </a:lnSpc>
              <a:spcAft>
                <a:spcPts val="1200"/>
              </a:spcAft>
              <a:buFont typeface="+mj-lt"/>
              <a:buAutoNum type="arabicPeriod" startAt="3"/>
            </a:pPr>
            <a:r>
              <a:rPr lang="en-GB" sz="2100" b="1" dirty="0">
                <a:solidFill>
                  <a:srgbClr val="145D8D"/>
                </a:solidFill>
                <a:latin typeface="Montserrat" pitchFamily="2" charset="77"/>
                <a:ea typeface="Calibri" panose="020F0502020204030204" pitchFamily="34" charset="0"/>
                <a:cs typeface="Calibri Light" panose="020F0302020204030204" pitchFamily="34" charset="0"/>
              </a:rPr>
              <a:t> </a:t>
            </a:r>
            <a:r>
              <a:rPr lang="en-GB" sz="2200" b="1" dirty="0">
                <a:solidFill>
                  <a:srgbClr val="145D8D"/>
                </a:solidFill>
                <a:latin typeface="Montserrat" pitchFamily="2" charset="77"/>
                <a:ea typeface="Calibri" panose="020F0502020204030204" pitchFamily="34" charset="0"/>
                <a:cs typeface="Calibri Light" panose="020F0302020204030204" pitchFamily="34" charset="0"/>
              </a:rPr>
              <a:t>How could you find out more</a:t>
            </a:r>
            <a:r>
              <a:rPr lang="en-GB" sz="2200" dirty="0">
                <a:solidFill>
                  <a:srgbClr val="145D8D"/>
                </a:solidFill>
                <a:latin typeface="Montserrat" pitchFamily="2" charset="77"/>
                <a:ea typeface="Calibri" panose="020F0502020204030204" pitchFamily="34" charset="0"/>
                <a:cs typeface="Calibri Light" panose="020F0302020204030204" pitchFamily="34" charset="0"/>
              </a:rPr>
              <a:t> about the breadth of career opportunities available to students who are interested in music? </a:t>
            </a:r>
          </a:p>
          <a:p>
            <a:pPr marL="342900" indent="-342900">
              <a:lnSpc>
                <a:spcPct val="120000"/>
              </a:lnSpc>
              <a:spcAft>
                <a:spcPts val="1200"/>
              </a:spcAft>
              <a:buFont typeface="+mj-lt"/>
              <a:buAutoNum type="arabicPeriod" startAt="3"/>
            </a:pPr>
            <a:r>
              <a:rPr lang="en-GB" sz="2200" b="1" dirty="0">
                <a:solidFill>
                  <a:srgbClr val="145D8D"/>
                </a:solidFill>
                <a:latin typeface="Montserrat" pitchFamily="2" charset="77"/>
                <a:ea typeface="Calibri" panose="020F0502020204030204" pitchFamily="34" charset="0"/>
                <a:cs typeface="Calibri Light" panose="020F0302020204030204" pitchFamily="34" charset="0"/>
              </a:rPr>
              <a:t>What aspects of </a:t>
            </a:r>
            <a:r>
              <a:rPr lang="en-GB" sz="2200" dirty="0">
                <a:solidFill>
                  <a:srgbClr val="145D8D"/>
                </a:solidFill>
                <a:latin typeface="Montserrat" pitchFamily="2" charset="77"/>
                <a:ea typeface="Calibri" panose="020F0502020204030204" pitchFamily="34" charset="0"/>
                <a:cs typeface="Calibri Light" panose="020F0302020204030204" pitchFamily="34" charset="0"/>
              </a:rPr>
              <a:t>university interest and excite you? What other post-high-school opportunities might also allow you to connect with new people and experience new ways of being and knowing?</a:t>
            </a:r>
          </a:p>
          <a:p>
            <a:pPr marL="342900" indent="-342900">
              <a:lnSpc>
                <a:spcPct val="120000"/>
              </a:lnSpc>
              <a:spcAft>
                <a:spcPts val="1200"/>
              </a:spcAft>
              <a:buFont typeface="+mj-lt"/>
              <a:buAutoNum type="arabicPeriod" startAt="3"/>
            </a:pPr>
            <a:r>
              <a:rPr lang="en-GB" sz="2200" b="1" dirty="0">
                <a:solidFill>
                  <a:srgbClr val="145D8D"/>
                </a:solidFill>
                <a:latin typeface="Montserrat" pitchFamily="2" charset="77"/>
                <a:ea typeface="Calibri" panose="020F0502020204030204" pitchFamily="34" charset="0"/>
                <a:cs typeface="Calibri Light" panose="020F0302020204030204" pitchFamily="34" charset="0"/>
              </a:rPr>
              <a:t>How can you </a:t>
            </a:r>
            <a:r>
              <a:rPr lang="en-GB" sz="2200" dirty="0">
                <a:solidFill>
                  <a:srgbClr val="145D8D"/>
                </a:solidFill>
                <a:latin typeface="Montserrat" pitchFamily="2" charset="77"/>
                <a:ea typeface="Calibri" panose="020F0502020204030204" pitchFamily="34" charset="0"/>
                <a:cs typeface="Calibri Light" panose="020F0302020204030204" pitchFamily="34" charset="0"/>
              </a:rPr>
              <a:t>find and nurture supportive relationships throughout your educational journey? Who currently supports you in your education, and how? </a:t>
            </a:r>
          </a:p>
          <a:p>
            <a:pPr>
              <a:spcAft>
                <a:spcPts val="600"/>
              </a:spcAft>
            </a:pPr>
            <a:endParaRPr lang="en-US" dirty="0">
              <a:solidFill>
                <a:srgbClr val="145D8D"/>
              </a:solidFill>
            </a:endParaRPr>
          </a:p>
        </p:txBody>
      </p:sp>
      <p:pic>
        <p:nvPicPr>
          <p:cNvPr id="10" name="Picture 9">
            <a:extLst>
              <a:ext uri="{FF2B5EF4-FFF2-40B4-BE49-F238E27FC236}">
                <a16:creationId xmlns:a16="http://schemas.microsoft.com/office/drawing/2014/main" id="{1E4ED68C-66EF-0683-4FF9-82F4006421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76345" y="2669423"/>
            <a:ext cx="883743" cy="981635"/>
          </a:xfrm>
          <a:prstGeom prst="rect">
            <a:avLst/>
          </a:prstGeom>
        </p:spPr>
      </p:pic>
      <p:sp>
        <p:nvSpPr>
          <p:cNvPr id="4" name="TextBox 55">
            <a:extLst>
              <a:ext uri="{FF2B5EF4-FFF2-40B4-BE49-F238E27FC236}">
                <a16:creationId xmlns:a16="http://schemas.microsoft.com/office/drawing/2014/main" id="{07381BBC-93FA-3D6E-DE71-66A3AEE30BD1}"/>
              </a:ext>
            </a:extLst>
          </p:cNvPr>
          <p:cNvSpPr txBox="1"/>
          <p:nvPr/>
        </p:nvSpPr>
        <p:spPr>
          <a:xfrm>
            <a:off x="926615" y="721526"/>
            <a:ext cx="6575537" cy="284693"/>
          </a:xfrm>
          <a:prstGeom prst="rect">
            <a:avLst/>
          </a:prstGeom>
        </p:spPr>
        <p:txBody>
          <a:bodyPr wrap="square" lIns="0" tIns="0" rIns="0" bIns="0" rtlCol="0" anchor="t">
            <a:spAutoFit/>
          </a:bodyPr>
          <a:lstStyle/>
          <a:p>
            <a:pPr algn="ctr">
              <a:lnSpc>
                <a:spcPts val="2380"/>
              </a:lnSpc>
            </a:pPr>
            <a:r>
              <a:rPr lang="en-US" sz="1700" dirty="0">
                <a:solidFill>
                  <a:srgbClr val="145D8D"/>
                </a:solidFill>
                <a:latin typeface="Montserrat" panose="00000500000000000000" pitchFamily="2" charset="0"/>
              </a:rPr>
              <a:t>Pre-listening </a:t>
            </a:r>
            <a:r>
              <a:rPr lang="en-US" sz="1700" dirty="0">
                <a:solidFill>
                  <a:srgbClr val="145D8D"/>
                </a:solidFill>
                <a:latin typeface="Montserrat"/>
              </a:rPr>
              <a:t> |  </a:t>
            </a:r>
            <a:r>
              <a:rPr lang="en-US" sz="1700" dirty="0">
                <a:solidFill>
                  <a:srgbClr val="E7328A"/>
                </a:solidFill>
                <a:latin typeface="Montserrat Bold" panose="00000800000000000000" charset="0"/>
                <a:cs typeface="Montserrat Bold" panose="00000800000000000000" charset="0"/>
              </a:rPr>
              <a:t>Break it down  </a:t>
            </a:r>
            <a:r>
              <a:rPr lang="en-US" sz="1700" dirty="0">
                <a:solidFill>
                  <a:srgbClr val="145D8D"/>
                </a:solidFill>
                <a:latin typeface="Montserrat" panose="00000500000000000000" pitchFamily="2" charset="0"/>
              </a:rPr>
              <a:t>|  Post-listening  |  Learn more</a:t>
            </a:r>
          </a:p>
        </p:txBody>
      </p:sp>
    </p:spTree>
    <p:extLst>
      <p:ext uri="{BB962C8B-B14F-4D97-AF65-F5344CB8AC3E}">
        <p14:creationId xmlns:p14="http://schemas.microsoft.com/office/powerpoint/2010/main" val="342210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8AA8134-E568-BC47-ED49-B684404FDB7F}"/>
              </a:ext>
            </a:extLst>
          </p:cNvPr>
          <p:cNvSpPr txBox="1">
            <a:spLocks/>
          </p:cNvSpPr>
          <p:nvPr/>
        </p:nvSpPr>
        <p:spPr>
          <a:xfrm>
            <a:off x="876345" y="4613219"/>
            <a:ext cx="8480440" cy="433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spcBef>
                <a:spcPts val="0"/>
              </a:spcBef>
              <a:spcAft>
                <a:spcPts val="1200"/>
              </a:spcAft>
              <a:buFont typeface="+mj-lt"/>
              <a:buAutoNum type="arabicPeriod" startAt="6"/>
            </a:pPr>
            <a:r>
              <a:rPr lang="en-GB" sz="2200" b="1" dirty="0">
                <a:solidFill>
                  <a:srgbClr val="145D8D"/>
                </a:solidFill>
                <a:latin typeface="Montserrat" pitchFamily="2" charset="77"/>
                <a:ea typeface="Calibri" panose="020F0502020204030204" pitchFamily="34" charset="0"/>
                <a:cs typeface="Calibri Light" panose="020F0302020204030204" pitchFamily="34" charset="0"/>
              </a:rPr>
              <a:t>How could you </a:t>
            </a:r>
            <a:r>
              <a:rPr lang="en-GB" sz="2200" dirty="0">
                <a:solidFill>
                  <a:srgbClr val="145D8D"/>
                </a:solidFill>
                <a:latin typeface="Montserrat" pitchFamily="2" charset="77"/>
                <a:ea typeface="Calibri" panose="020F0502020204030204" pitchFamily="34" charset="0"/>
                <a:cs typeface="Calibri Light" panose="020F0302020204030204" pitchFamily="34" charset="0"/>
              </a:rPr>
              <a:t>use your skills, passions and experiences to inspire younger generations? Why is this an important thing to do? Have you had any </a:t>
            </a:r>
            <a:r>
              <a:rPr lang="en-GB" sz="2200">
                <a:solidFill>
                  <a:srgbClr val="145D8D"/>
                </a:solidFill>
                <a:latin typeface="Montserrat" pitchFamily="2" charset="77"/>
                <a:ea typeface="Calibri" panose="020F0502020204030204" pitchFamily="34" charset="0"/>
                <a:cs typeface="Calibri Light" panose="020F0302020204030204" pitchFamily="34" charset="0"/>
              </a:rPr>
              <a:t>experience of </a:t>
            </a:r>
            <a:r>
              <a:rPr lang="en-GB" sz="2200" dirty="0">
                <a:solidFill>
                  <a:srgbClr val="145D8D"/>
                </a:solidFill>
                <a:latin typeface="Montserrat" pitchFamily="2" charset="77"/>
                <a:ea typeface="Calibri" panose="020F0502020204030204" pitchFamily="34" charset="0"/>
                <a:cs typeface="Calibri Light" panose="020F0302020204030204" pitchFamily="34" charset="0"/>
              </a:rPr>
              <a:t>working with or mentoring younger students? What did you gain from the experience? </a:t>
            </a:r>
          </a:p>
          <a:p>
            <a:pPr marL="342900" indent="-342900">
              <a:lnSpc>
                <a:spcPct val="120000"/>
              </a:lnSpc>
              <a:spcBef>
                <a:spcPts val="0"/>
              </a:spcBef>
              <a:spcAft>
                <a:spcPts val="1200"/>
              </a:spcAft>
              <a:buFont typeface="+mj-lt"/>
              <a:buAutoNum type="arabicPeriod" startAt="6"/>
            </a:pPr>
            <a:r>
              <a:rPr lang="en-GB" sz="2200" b="1" dirty="0">
                <a:solidFill>
                  <a:srgbClr val="145D8D"/>
                </a:solidFill>
                <a:latin typeface="Montserrat" pitchFamily="2" charset="77"/>
                <a:ea typeface="Calibri" panose="020F0502020204030204" pitchFamily="34" charset="0"/>
                <a:cs typeface="Calibri Light" panose="020F0302020204030204" pitchFamily="34" charset="0"/>
              </a:rPr>
              <a:t>What do you think </a:t>
            </a:r>
            <a:r>
              <a:rPr lang="en-GB" sz="2200" dirty="0">
                <a:solidFill>
                  <a:srgbClr val="145D8D"/>
                </a:solidFill>
                <a:latin typeface="Montserrat" pitchFamily="2" charset="77"/>
                <a:ea typeface="Calibri" panose="020F0502020204030204" pitchFamily="34" charset="0"/>
                <a:cs typeface="Calibri Light" panose="020F0302020204030204" pitchFamily="34" charset="0"/>
              </a:rPr>
              <a:t>Jen means when she says, “Always give yourself grace”? How can you apply this life to your own life?</a:t>
            </a:r>
          </a:p>
          <a:p>
            <a:pPr marL="342900" indent="-342900">
              <a:lnSpc>
                <a:spcPct val="120000"/>
              </a:lnSpc>
              <a:spcBef>
                <a:spcPts val="0"/>
              </a:spcBef>
              <a:spcAft>
                <a:spcPts val="1200"/>
              </a:spcAft>
              <a:buFont typeface="+mj-lt"/>
              <a:buAutoNum type="arabicPeriod" startAt="6"/>
            </a:pPr>
            <a:endParaRPr lang="en-GB" sz="2200" dirty="0">
              <a:solidFill>
                <a:srgbClr val="145D8D"/>
              </a:solidFill>
              <a:latin typeface="Montserrat" pitchFamily="2" charset="77"/>
              <a:ea typeface="Calibri" panose="020F0502020204030204" pitchFamily="34" charset="0"/>
              <a:cs typeface="Calibri Light" panose="020F0302020204030204" pitchFamily="34" charset="0"/>
            </a:endParaRPr>
          </a:p>
          <a:p>
            <a:pPr marL="342900" indent="-342900">
              <a:lnSpc>
                <a:spcPct val="120000"/>
              </a:lnSpc>
              <a:spcBef>
                <a:spcPts val="0"/>
              </a:spcBef>
              <a:buFont typeface="+mj-lt"/>
              <a:buAutoNum type="arabicPeriod" startAt="6"/>
            </a:pPr>
            <a:endParaRPr lang="en-GB" sz="2200" dirty="0">
              <a:solidFill>
                <a:srgbClr val="145D8D"/>
              </a:solidFill>
            </a:endParaRPr>
          </a:p>
        </p:txBody>
      </p:sp>
      <p:sp>
        <p:nvSpPr>
          <p:cNvPr id="5" name="TextBox 4">
            <a:extLst>
              <a:ext uri="{FF2B5EF4-FFF2-40B4-BE49-F238E27FC236}">
                <a16:creationId xmlns:a16="http://schemas.microsoft.com/office/drawing/2014/main" id="{5A9261F7-FCBE-40C2-FAC7-0983D2834D45}"/>
              </a:ext>
            </a:extLst>
          </p:cNvPr>
          <p:cNvSpPr txBox="1"/>
          <p:nvPr/>
        </p:nvSpPr>
        <p:spPr>
          <a:xfrm>
            <a:off x="1317473" y="3476257"/>
            <a:ext cx="2841523" cy="707886"/>
          </a:xfrm>
          <a:prstGeom prst="rect">
            <a:avLst/>
          </a:prstGeom>
          <a:noFill/>
        </p:spPr>
        <p:txBody>
          <a:bodyPr wrap="square" rtlCol="0">
            <a:spAutoFit/>
          </a:bodyPr>
          <a:lstStyle/>
          <a:p>
            <a:r>
              <a:rPr lang="en-GB" sz="2200" b="1" dirty="0">
                <a:solidFill>
                  <a:srgbClr val="B76CA9"/>
                </a:solidFill>
                <a:latin typeface="Montserrat Black" pitchFamily="2" charset="77"/>
                <a:ea typeface="Calibri" panose="020F0502020204030204" pitchFamily="34" charset="0"/>
                <a:cs typeface="Calibri Light" panose="020F0302020204030204" pitchFamily="34" charset="0"/>
              </a:rPr>
              <a:t>09:33 – 12:16</a:t>
            </a:r>
          </a:p>
          <a:p>
            <a:endParaRPr lang="en-US" dirty="0"/>
          </a:p>
        </p:txBody>
      </p:sp>
      <p:pic>
        <p:nvPicPr>
          <p:cNvPr id="8" name="Picture 7">
            <a:extLst>
              <a:ext uri="{FF2B5EF4-FFF2-40B4-BE49-F238E27FC236}">
                <a16:creationId xmlns:a16="http://schemas.microsoft.com/office/drawing/2014/main" id="{882F84F4-C6B8-83C1-192C-4AC6BBCFC5F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76345" y="3047181"/>
            <a:ext cx="883743" cy="981635"/>
          </a:xfrm>
          <a:prstGeom prst="rect">
            <a:avLst/>
          </a:prstGeom>
        </p:spPr>
      </p:pic>
      <p:pic>
        <p:nvPicPr>
          <p:cNvPr id="3" name="Picture 2">
            <a:extLst>
              <a:ext uri="{FF2B5EF4-FFF2-40B4-BE49-F238E27FC236}">
                <a16:creationId xmlns:a16="http://schemas.microsoft.com/office/drawing/2014/main" id="{D4AC84C3-FC2F-FCB5-B117-24816515104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372600" y="-22821"/>
            <a:ext cx="8915400" cy="10309821"/>
          </a:xfrm>
          <a:prstGeom prst="rect">
            <a:avLst/>
          </a:prstGeom>
        </p:spPr>
      </p:pic>
      <p:sp>
        <p:nvSpPr>
          <p:cNvPr id="12" name="TextBox 2">
            <a:extLst>
              <a:ext uri="{FF2B5EF4-FFF2-40B4-BE49-F238E27FC236}">
                <a16:creationId xmlns:a16="http://schemas.microsoft.com/office/drawing/2014/main" id="{51EE3592-AB4B-0915-55CE-1ADB23934B9B}"/>
              </a:ext>
            </a:extLst>
          </p:cNvPr>
          <p:cNvSpPr txBox="1"/>
          <p:nvPr/>
        </p:nvSpPr>
        <p:spPr>
          <a:xfrm>
            <a:off x="876345" y="1520875"/>
            <a:ext cx="9253929" cy="765629"/>
          </a:xfrm>
          <a:prstGeom prst="rect">
            <a:avLst/>
          </a:prstGeom>
        </p:spPr>
        <p:txBody>
          <a:bodyPr lIns="0" tIns="0" rIns="0" bIns="0" rtlCol="0" anchor="t">
            <a:spAutoFit/>
          </a:bodyPr>
          <a:lstStyle/>
          <a:p>
            <a:pPr>
              <a:lnSpc>
                <a:spcPts val="6135"/>
              </a:lnSpc>
            </a:pPr>
            <a:r>
              <a:rPr lang="en-US" sz="5199" dirty="0">
                <a:solidFill>
                  <a:srgbClr val="145D8D"/>
                </a:solidFill>
                <a:latin typeface="Montserrat Extra-Bold"/>
              </a:rPr>
              <a:t>Break the podcast down:</a:t>
            </a:r>
          </a:p>
        </p:txBody>
      </p:sp>
      <p:sp>
        <p:nvSpPr>
          <p:cNvPr id="6" name="TextBox 55">
            <a:extLst>
              <a:ext uri="{FF2B5EF4-FFF2-40B4-BE49-F238E27FC236}">
                <a16:creationId xmlns:a16="http://schemas.microsoft.com/office/drawing/2014/main" id="{5C88A843-C5A3-28F4-3BCB-DD546F594CDB}"/>
              </a:ext>
            </a:extLst>
          </p:cNvPr>
          <p:cNvSpPr txBox="1"/>
          <p:nvPr/>
        </p:nvSpPr>
        <p:spPr>
          <a:xfrm>
            <a:off x="926615" y="721526"/>
            <a:ext cx="6575537" cy="284693"/>
          </a:xfrm>
          <a:prstGeom prst="rect">
            <a:avLst/>
          </a:prstGeom>
        </p:spPr>
        <p:txBody>
          <a:bodyPr wrap="square" lIns="0" tIns="0" rIns="0" bIns="0" rtlCol="0" anchor="t">
            <a:spAutoFit/>
          </a:bodyPr>
          <a:lstStyle/>
          <a:p>
            <a:pPr algn="ctr">
              <a:lnSpc>
                <a:spcPts val="2380"/>
              </a:lnSpc>
            </a:pPr>
            <a:r>
              <a:rPr lang="en-US" sz="1700" dirty="0">
                <a:solidFill>
                  <a:srgbClr val="145D8D"/>
                </a:solidFill>
                <a:latin typeface="Montserrat" panose="00000500000000000000" pitchFamily="2" charset="0"/>
              </a:rPr>
              <a:t>Pre-listening </a:t>
            </a:r>
            <a:r>
              <a:rPr lang="en-US" sz="1700" dirty="0">
                <a:solidFill>
                  <a:srgbClr val="145D8D"/>
                </a:solidFill>
                <a:latin typeface="Montserrat"/>
              </a:rPr>
              <a:t> |  </a:t>
            </a:r>
            <a:r>
              <a:rPr lang="en-US" sz="1700" dirty="0">
                <a:solidFill>
                  <a:srgbClr val="E7328A"/>
                </a:solidFill>
                <a:latin typeface="Montserrat Bold" panose="00000800000000000000" charset="0"/>
                <a:cs typeface="Montserrat Bold" panose="00000800000000000000" charset="0"/>
              </a:rPr>
              <a:t>Break it down  </a:t>
            </a:r>
            <a:r>
              <a:rPr lang="en-US" sz="1700" dirty="0">
                <a:solidFill>
                  <a:srgbClr val="145D8D"/>
                </a:solidFill>
                <a:latin typeface="Montserrat" panose="00000500000000000000" pitchFamily="2" charset="0"/>
              </a:rPr>
              <a:t>|  Post-listening  |  Learn more</a:t>
            </a:r>
          </a:p>
        </p:txBody>
      </p:sp>
    </p:spTree>
    <p:extLst>
      <p:ext uri="{BB962C8B-B14F-4D97-AF65-F5344CB8AC3E}">
        <p14:creationId xmlns:p14="http://schemas.microsoft.com/office/powerpoint/2010/main" val="282471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898A8-55AE-EA78-B6F7-723C0402D30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6FE832D-C66F-C9ED-074C-246909EDEC38}"/>
              </a:ext>
            </a:extLst>
          </p:cNvPr>
          <p:cNvSpPr txBox="1"/>
          <p:nvPr/>
        </p:nvSpPr>
        <p:spPr>
          <a:xfrm>
            <a:off x="1316730" y="3476257"/>
            <a:ext cx="2841523" cy="707886"/>
          </a:xfrm>
          <a:prstGeom prst="rect">
            <a:avLst/>
          </a:prstGeom>
          <a:noFill/>
        </p:spPr>
        <p:txBody>
          <a:bodyPr wrap="square" rtlCol="0">
            <a:spAutoFit/>
          </a:bodyPr>
          <a:lstStyle/>
          <a:p>
            <a:r>
              <a:rPr lang="en-GB" sz="2200" b="1" dirty="0">
                <a:solidFill>
                  <a:srgbClr val="B76CA9"/>
                </a:solidFill>
                <a:latin typeface="Montserrat Black" pitchFamily="2" charset="77"/>
                <a:ea typeface="Calibri" panose="020F0502020204030204" pitchFamily="34" charset="0"/>
                <a:cs typeface="Calibri Light" panose="020F0302020204030204" pitchFamily="34" charset="0"/>
              </a:rPr>
              <a:t>12:16 – 15:07</a:t>
            </a:r>
          </a:p>
          <a:p>
            <a:endParaRPr lang="en-US" dirty="0"/>
          </a:p>
        </p:txBody>
      </p:sp>
      <p:sp>
        <p:nvSpPr>
          <p:cNvPr id="7" name="TextBox 6">
            <a:extLst>
              <a:ext uri="{FF2B5EF4-FFF2-40B4-BE49-F238E27FC236}">
                <a16:creationId xmlns:a16="http://schemas.microsoft.com/office/drawing/2014/main" id="{AD116BE3-A757-CA4F-5A41-ED6C6FD08377}"/>
              </a:ext>
            </a:extLst>
          </p:cNvPr>
          <p:cNvSpPr txBox="1"/>
          <p:nvPr/>
        </p:nvSpPr>
        <p:spPr>
          <a:xfrm>
            <a:off x="876345" y="4671827"/>
            <a:ext cx="8660298" cy="4487382"/>
          </a:xfrm>
          <a:prstGeom prst="rect">
            <a:avLst/>
          </a:prstGeom>
          <a:noFill/>
        </p:spPr>
        <p:txBody>
          <a:bodyPr wrap="square" rtlCol="0">
            <a:spAutoFit/>
          </a:bodyPr>
          <a:lstStyle/>
          <a:p>
            <a:pPr marL="342900" indent="-342900">
              <a:lnSpc>
                <a:spcPct val="120000"/>
              </a:lnSpc>
              <a:spcAft>
                <a:spcPts val="1200"/>
              </a:spcAft>
              <a:buFont typeface="+mj-lt"/>
              <a:buAutoNum type="arabicPeriod" startAt="7"/>
            </a:pPr>
            <a:r>
              <a:rPr lang="en-GB" sz="2200" b="1" dirty="0">
                <a:solidFill>
                  <a:srgbClr val="145D8D"/>
                </a:solidFill>
                <a:latin typeface="Montserrat" pitchFamily="2" charset="77"/>
                <a:ea typeface="Calibri" panose="020F0502020204030204" pitchFamily="34" charset="0"/>
                <a:cs typeface="Calibri Light" panose="020F0302020204030204" pitchFamily="34" charset="0"/>
              </a:rPr>
              <a:t>When have you </a:t>
            </a:r>
            <a:r>
              <a:rPr lang="en-GB" sz="2200" dirty="0">
                <a:solidFill>
                  <a:srgbClr val="145D8D"/>
                </a:solidFill>
                <a:latin typeface="Montserrat" pitchFamily="2" charset="77"/>
                <a:ea typeface="Calibri" panose="020F0502020204030204" pitchFamily="34" charset="0"/>
                <a:cs typeface="Calibri Light" panose="020F0302020204030204" pitchFamily="34" charset="0"/>
              </a:rPr>
              <a:t>taken on a challenge that you didn’t feel qualified or prepared for? How did you overcome the challenge? What did you gain from the experience?</a:t>
            </a:r>
          </a:p>
          <a:p>
            <a:pPr marL="342900" indent="-342900">
              <a:lnSpc>
                <a:spcPct val="120000"/>
              </a:lnSpc>
              <a:spcAft>
                <a:spcPts val="1200"/>
              </a:spcAft>
              <a:buFont typeface="+mj-lt"/>
              <a:buAutoNum type="arabicPeriod" startAt="7"/>
            </a:pPr>
            <a:r>
              <a:rPr lang="en-GB" sz="2200" b="1" dirty="0">
                <a:solidFill>
                  <a:srgbClr val="145D8D"/>
                </a:solidFill>
                <a:latin typeface="Montserrat" pitchFamily="2" charset="77"/>
                <a:ea typeface="Calibri" panose="020F0502020204030204" pitchFamily="34" charset="0"/>
                <a:cs typeface="Calibri Light" panose="020F0302020204030204" pitchFamily="34" charset="0"/>
              </a:rPr>
              <a:t>How often </a:t>
            </a:r>
            <a:r>
              <a:rPr lang="en-GB" sz="2200" dirty="0">
                <a:solidFill>
                  <a:srgbClr val="145D8D"/>
                </a:solidFill>
                <a:latin typeface="Montserrat" pitchFamily="2" charset="77"/>
                <a:ea typeface="Calibri" panose="020F0502020204030204" pitchFamily="34" charset="0"/>
                <a:cs typeface="Calibri Light" panose="020F0302020204030204" pitchFamily="34" charset="0"/>
              </a:rPr>
              <a:t>are you involved in creating music? How could you find new opportunities for making music? How often and how do you experience/enjoy music that other people make?</a:t>
            </a:r>
          </a:p>
          <a:p>
            <a:pPr marL="342900" indent="-342900">
              <a:lnSpc>
                <a:spcPct val="120000"/>
              </a:lnSpc>
              <a:spcAft>
                <a:spcPts val="1200"/>
              </a:spcAft>
              <a:buFont typeface="+mj-lt"/>
              <a:buAutoNum type="arabicPeriod" startAt="7"/>
            </a:pPr>
            <a:r>
              <a:rPr lang="en-GB" sz="2200" b="1" dirty="0">
                <a:solidFill>
                  <a:srgbClr val="145D8D"/>
                </a:solidFill>
                <a:latin typeface="Montserrat" pitchFamily="2" charset="77"/>
                <a:ea typeface="Calibri" panose="020F0502020204030204" pitchFamily="34" charset="0"/>
                <a:cs typeface="Calibri Light" panose="020F0302020204030204" pitchFamily="34" charset="0"/>
              </a:rPr>
              <a:t>Why is it important</a:t>
            </a:r>
            <a:r>
              <a:rPr lang="en-GB" sz="2200" dirty="0">
                <a:solidFill>
                  <a:srgbClr val="145D8D"/>
                </a:solidFill>
                <a:latin typeface="Montserrat" pitchFamily="2" charset="77"/>
                <a:ea typeface="Calibri" panose="020F0502020204030204" pitchFamily="34" charset="0"/>
                <a:cs typeface="Calibri Light" panose="020F0302020204030204" pitchFamily="34" charset="0"/>
              </a:rPr>
              <a:t> to learn about and experience many different opportunities early in your career?</a:t>
            </a:r>
          </a:p>
          <a:p>
            <a:pPr>
              <a:spcAft>
                <a:spcPts val="600"/>
              </a:spcAft>
            </a:pPr>
            <a:endParaRPr lang="en-US" dirty="0">
              <a:solidFill>
                <a:srgbClr val="145D8D"/>
              </a:solidFill>
            </a:endParaRPr>
          </a:p>
        </p:txBody>
      </p:sp>
      <p:pic>
        <p:nvPicPr>
          <p:cNvPr id="10" name="Picture 9">
            <a:extLst>
              <a:ext uri="{FF2B5EF4-FFF2-40B4-BE49-F238E27FC236}">
                <a16:creationId xmlns:a16="http://schemas.microsoft.com/office/drawing/2014/main" id="{91BF4844-C815-BA4B-0947-D9CEF8D168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76345" y="3046187"/>
            <a:ext cx="883743" cy="981635"/>
          </a:xfrm>
          <a:prstGeom prst="rect">
            <a:avLst/>
          </a:prstGeom>
        </p:spPr>
      </p:pic>
      <p:pic>
        <p:nvPicPr>
          <p:cNvPr id="3" name="Picture 2">
            <a:extLst>
              <a:ext uri="{FF2B5EF4-FFF2-40B4-BE49-F238E27FC236}">
                <a16:creationId xmlns:a16="http://schemas.microsoft.com/office/drawing/2014/main" id="{60865C20-CA2F-ADB4-D75A-D206CBCCD4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372600" y="-22821"/>
            <a:ext cx="8915400" cy="10309821"/>
          </a:xfrm>
          <a:prstGeom prst="rect">
            <a:avLst/>
          </a:prstGeom>
        </p:spPr>
      </p:pic>
      <p:sp>
        <p:nvSpPr>
          <p:cNvPr id="12" name="TextBox 2">
            <a:extLst>
              <a:ext uri="{FF2B5EF4-FFF2-40B4-BE49-F238E27FC236}">
                <a16:creationId xmlns:a16="http://schemas.microsoft.com/office/drawing/2014/main" id="{AA5B06C0-023C-2744-3DFE-DC72C00564D5}"/>
              </a:ext>
            </a:extLst>
          </p:cNvPr>
          <p:cNvSpPr txBox="1"/>
          <p:nvPr/>
        </p:nvSpPr>
        <p:spPr>
          <a:xfrm>
            <a:off x="876345" y="1520875"/>
            <a:ext cx="9253929" cy="765629"/>
          </a:xfrm>
          <a:prstGeom prst="rect">
            <a:avLst/>
          </a:prstGeom>
        </p:spPr>
        <p:txBody>
          <a:bodyPr lIns="0" tIns="0" rIns="0" bIns="0" rtlCol="0" anchor="t">
            <a:spAutoFit/>
          </a:bodyPr>
          <a:lstStyle/>
          <a:p>
            <a:pPr>
              <a:lnSpc>
                <a:spcPts val="6135"/>
              </a:lnSpc>
            </a:pPr>
            <a:r>
              <a:rPr lang="en-US" sz="5199" dirty="0">
                <a:solidFill>
                  <a:srgbClr val="145D8D"/>
                </a:solidFill>
                <a:latin typeface="Montserrat Extra-Bold"/>
              </a:rPr>
              <a:t>Break the podcast down:</a:t>
            </a:r>
          </a:p>
        </p:txBody>
      </p:sp>
      <p:sp>
        <p:nvSpPr>
          <p:cNvPr id="4" name="TextBox 55">
            <a:extLst>
              <a:ext uri="{FF2B5EF4-FFF2-40B4-BE49-F238E27FC236}">
                <a16:creationId xmlns:a16="http://schemas.microsoft.com/office/drawing/2014/main" id="{B0F6D444-406A-FB61-643D-61D761038117}"/>
              </a:ext>
            </a:extLst>
          </p:cNvPr>
          <p:cNvSpPr txBox="1"/>
          <p:nvPr/>
        </p:nvSpPr>
        <p:spPr>
          <a:xfrm>
            <a:off x="926615" y="721526"/>
            <a:ext cx="6575537" cy="284693"/>
          </a:xfrm>
          <a:prstGeom prst="rect">
            <a:avLst/>
          </a:prstGeom>
        </p:spPr>
        <p:txBody>
          <a:bodyPr wrap="square" lIns="0" tIns="0" rIns="0" bIns="0" rtlCol="0" anchor="t">
            <a:spAutoFit/>
          </a:bodyPr>
          <a:lstStyle/>
          <a:p>
            <a:pPr algn="ctr">
              <a:lnSpc>
                <a:spcPts val="2380"/>
              </a:lnSpc>
            </a:pPr>
            <a:r>
              <a:rPr lang="en-US" sz="1700" dirty="0">
                <a:solidFill>
                  <a:srgbClr val="145D8D"/>
                </a:solidFill>
                <a:latin typeface="Montserrat" panose="00000500000000000000" pitchFamily="2" charset="0"/>
              </a:rPr>
              <a:t>Pre-listening </a:t>
            </a:r>
            <a:r>
              <a:rPr lang="en-US" sz="1700" dirty="0">
                <a:solidFill>
                  <a:srgbClr val="145D8D"/>
                </a:solidFill>
                <a:latin typeface="Montserrat"/>
              </a:rPr>
              <a:t> |  </a:t>
            </a:r>
            <a:r>
              <a:rPr lang="en-US" sz="1700" dirty="0">
                <a:solidFill>
                  <a:srgbClr val="E7328A"/>
                </a:solidFill>
                <a:latin typeface="Montserrat Bold" panose="00000800000000000000" charset="0"/>
                <a:cs typeface="Montserrat Bold" panose="00000800000000000000" charset="0"/>
              </a:rPr>
              <a:t>Break it down  </a:t>
            </a:r>
            <a:r>
              <a:rPr lang="en-US" sz="1700" dirty="0">
                <a:solidFill>
                  <a:srgbClr val="145D8D"/>
                </a:solidFill>
                <a:latin typeface="Montserrat" panose="00000500000000000000" pitchFamily="2" charset="0"/>
              </a:rPr>
              <a:t>|  Post-listening  |  Learn more</a:t>
            </a:r>
          </a:p>
        </p:txBody>
      </p:sp>
    </p:spTree>
    <p:extLst>
      <p:ext uri="{BB962C8B-B14F-4D97-AF65-F5344CB8AC3E}">
        <p14:creationId xmlns:p14="http://schemas.microsoft.com/office/powerpoint/2010/main" val="238715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450F3D4-CDBB-7808-977F-7982A780F7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0" y="-5443"/>
            <a:ext cx="8382000" cy="10292444"/>
          </a:xfrm>
          <a:prstGeom prst="rect">
            <a:avLst/>
          </a:prstGeom>
        </p:spPr>
      </p:pic>
      <p:sp>
        <p:nvSpPr>
          <p:cNvPr id="3" name="Content Placeholder 2">
            <a:extLst>
              <a:ext uri="{FF2B5EF4-FFF2-40B4-BE49-F238E27FC236}">
                <a16:creationId xmlns:a16="http://schemas.microsoft.com/office/drawing/2014/main" id="{248F7BD3-563C-2234-079D-7A86EEDA8C72}"/>
              </a:ext>
            </a:extLst>
          </p:cNvPr>
          <p:cNvSpPr txBox="1">
            <a:spLocks/>
          </p:cNvSpPr>
          <p:nvPr/>
        </p:nvSpPr>
        <p:spPr>
          <a:xfrm>
            <a:off x="4476381" y="1129981"/>
            <a:ext cx="8527395" cy="30750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spcAft>
                <a:spcPts val="1200"/>
              </a:spcAft>
              <a:buFont typeface="+mj-lt"/>
              <a:buAutoNum type="arabicPeriod" startAt="10"/>
            </a:pPr>
            <a:endParaRPr lang="en-GB" sz="1800" dirty="0">
              <a:solidFill>
                <a:srgbClr val="145D8D"/>
              </a:solidFill>
              <a:latin typeface="Montserrat" pitchFamily="2" charset="77"/>
              <a:ea typeface="Calibri" panose="020F0502020204030204" pitchFamily="34" charset="0"/>
              <a:cs typeface="Calibri" panose="020F0502020204030204" pitchFamily="34" charset="0"/>
            </a:endParaRPr>
          </a:p>
          <a:p>
            <a:pPr marL="342900" indent="-342900">
              <a:lnSpc>
                <a:spcPct val="100000"/>
              </a:lnSpc>
              <a:spcBef>
                <a:spcPts val="0"/>
              </a:spcBef>
              <a:spcAft>
                <a:spcPts val="1200"/>
              </a:spcAft>
              <a:buFont typeface="+mj-lt"/>
              <a:buAutoNum type="arabicPeriod" startAt="10"/>
            </a:pPr>
            <a:endParaRPr lang="en-GB" sz="1800" dirty="0">
              <a:solidFill>
                <a:srgbClr val="145D8D"/>
              </a:solidFill>
              <a:latin typeface="Montserrat" pitchFamily="2" charset="77"/>
              <a:ea typeface="Calibri" panose="020F0502020204030204" pitchFamily="34" charset="0"/>
              <a:cs typeface="Calibri" panose="020F0502020204030204" pitchFamily="34" charset="0"/>
            </a:endParaRPr>
          </a:p>
          <a:p>
            <a:pPr marL="342900" indent="-342900">
              <a:lnSpc>
                <a:spcPct val="100000"/>
              </a:lnSpc>
              <a:spcBef>
                <a:spcPts val="0"/>
              </a:spcBef>
              <a:spcAft>
                <a:spcPts val="600"/>
              </a:spcAft>
              <a:buFont typeface="+mj-lt"/>
              <a:buAutoNum type="arabicPeriod" startAt="10"/>
            </a:pPr>
            <a:endParaRPr lang="en-GB" sz="1800" dirty="0">
              <a:solidFill>
                <a:srgbClr val="145D8D"/>
              </a:solidFill>
              <a:latin typeface="Montserrat" pitchFamily="2" charset="77"/>
              <a:ea typeface="Calibri" panose="020F0502020204030204" pitchFamily="34" charset="0"/>
              <a:cs typeface="Calibri" panose="020F0502020204030204" pitchFamily="34" charset="0"/>
            </a:endParaRPr>
          </a:p>
          <a:p>
            <a:pPr marL="342900" indent="-342900">
              <a:lnSpc>
                <a:spcPct val="100000"/>
              </a:lnSpc>
              <a:spcBef>
                <a:spcPts val="0"/>
              </a:spcBef>
              <a:spcAft>
                <a:spcPts val="600"/>
              </a:spcAft>
              <a:buFont typeface="+mj-lt"/>
              <a:buAutoNum type="arabicPeriod" startAt="10"/>
            </a:pPr>
            <a:endParaRPr lang="en-GB" sz="1800" dirty="0">
              <a:solidFill>
                <a:srgbClr val="145D8D"/>
              </a:solidFill>
              <a:latin typeface="Montserrat" pitchFamily="2" charset="77"/>
              <a:ea typeface="Calibri" panose="020F0502020204030204" pitchFamily="34" charset="0"/>
              <a:cs typeface="Calibri" panose="020F0502020204030204" pitchFamily="34" charset="0"/>
            </a:endParaRPr>
          </a:p>
          <a:p>
            <a:pPr marL="342900" indent="-342900">
              <a:lnSpc>
                <a:spcPct val="100000"/>
              </a:lnSpc>
              <a:spcBef>
                <a:spcPts val="0"/>
              </a:spcBef>
              <a:spcAft>
                <a:spcPts val="600"/>
              </a:spcAft>
              <a:buFont typeface="+mj-lt"/>
              <a:buAutoNum type="arabicPeriod" startAt="10"/>
            </a:pPr>
            <a:endParaRPr lang="en-GB" sz="1800" dirty="0">
              <a:solidFill>
                <a:srgbClr val="145D8D"/>
              </a:solidFill>
              <a:latin typeface="Montserrat" pitchFamily="2" charset="77"/>
              <a:ea typeface="Calibri" panose="020F0502020204030204" pitchFamily="34" charset="0"/>
              <a:cs typeface="Calibri" panose="020F0502020204030204" pitchFamily="34" charset="0"/>
            </a:endParaRPr>
          </a:p>
          <a:p>
            <a:pPr marL="342900" indent="-342900">
              <a:lnSpc>
                <a:spcPct val="100000"/>
              </a:lnSpc>
              <a:spcBef>
                <a:spcPts val="0"/>
              </a:spcBef>
              <a:spcAft>
                <a:spcPts val="600"/>
              </a:spcAft>
              <a:buFont typeface="+mj-lt"/>
              <a:buAutoNum type="arabicPeriod" startAt="10"/>
            </a:pPr>
            <a:endParaRPr lang="en-GB" sz="1800" dirty="0">
              <a:solidFill>
                <a:srgbClr val="145D8D"/>
              </a:solidFill>
              <a:latin typeface="Montserrat" pitchFamily="2" charset="77"/>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4395EFD7-2B81-8E6D-C596-2C80708997A6}"/>
              </a:ext>
            </a:extLst>
          </p:cNvPr>
          <p:cNvSpPr txBox="1"/>
          <p:nvPr/>
        </p:nvSpPr>
        <p:spPr>
          <a:xfrm>
            <a:off x="1317473" y="3497187"/>
            <a:ext cx="2841523" cy="707886"/>
          </a:xfrm>
          <a:prstGeom prst="rect">
            <a:avLst/>
          </a:prstGeom>
          <a:noFill/>
        </p:spPr>
        <p:txBody>
          <a:bodyPr wrap="square" rtlCol="0">
            <a:spAutoFit/>
          </a:bodyPr>
          <a:lstStyle/>
          <a:p>
            <a:r>
              <a:rPr lang="en-GB" sz="2200" b="1" dirty="0">
                <a:solidFill>
                  <a:srgbClr val="B76CA9"/>
                </a:solidFill>
                <a:latin typeface="Montserrat Black" pitchFamily="2" charset="77"/>
                <a:ea typeface="Calibri" panose="020F0502020204030204" pitchFamily="34" charset="0"/>
                <a:cs typeface="Calibri Light" panose="020F0302020204030204" pitchFamily="34" charset="0"/>
              </a:rPr>
              <a:t>15:50 – 18:28</a:t>
            </a:r>
          </a:p>
          <a:p>
            <a:endParaRPr lang="en-US" dirty="0"/>
          </a:p>
        </p:txBody>
      </p:sp>
      <p:pic>
        <p:nvPicPr>
          <p:cNvPr id="8" name="Picture 7">
            <a:extLst>
              <a:ext uri="{FF2B5EF4-FFF2-40B4-BE49-F238E27FC236}">
                <a16:creationId xmlns:a16="http://schemas.microsoft.com/office/drawing/2014/main" id="{F39B6402-C28C-2D68-BD64-958F9D83660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76345" y="3068111"/>
            <a:ext cx="883743" cy="981635"/>
          </a:xfrm>
          <a:prstGeom prst="rect">
            <a:avLst/>
          </a:prstGeom>
        </p:spPr>
      </p:pic>
      <p:sp>
        <p:nvSpPr>
          <p:cNvPr id="11" name="TextBox 2">
            <a:extLst>
              <a:ext uri="{FF2B5EF4-FFF2-40B4-BE49-F238E27FC236}">
                <a16:creationId xmlns:a16="http://schemas.microsoft.com/office/drawing/2014/main" id="{ED0609C1-959C-59C5-C7B7-18E1D862C192}"/>
              </a:ext>
            </a:extLst>
          </p:cNvPr>
          <p:cNvSpPr txBox="1"/>
          <p:nvPr/>
        </p:nvSpPr>
        <p:spPr>
          <a:xfrm>
            <a:off x="876345" y="1520875"/>
            <a:ext cx="9253929" cy="765629"/>
          </a:xfrm>
          <a:prstGeom prst="rect">
            <a:avLst/>
          </a:prstGeom>
        </p:spPr>
        <p:txBody>
          <a:bodyPr lIns="0" tIns="0" rIns="0" bIns="0" rtlCol="0" anchor="t">
            <a:spAutoFit/>
          </a:bodyPr>
          <a:lstStyle/>
          <a:p>
            <a:pPr>
              <a:lnSpc>
                <a:spcPts val="6135"/>
              </a:lnSpc>
            </a:pPr>
            <a:r>
              <a:rPr lang="en-US" sz="5199" dirty="0">
                <a:solidFill>
                  <a:srgbClr val="145D8D"/>
                </a:solidFill>
                <a:latin typeface="Montserrat Extra-Bold"/>
              </a:rPr>
              <a:t>Break the podcast down:</a:t>
            </a:r>
          </a:p>
        </p:txBody>
      </p:sp>
      <p:sp>
        <p:nvSpPr>
          <p:cNvPr id="6" name="TextBox 55">
            <a:extLst>
              <a:ext uri="{FF2B5EF4-FFF2-40B4-BE49-F238E27FC236}">
                <a16:creationId xmlns:a16="http://schemas.microsoft.com/office/drawing/2014/main" id="{CCA5147E-CA77-8145-45FA-744D51B7D485}"/>
              </a:ext>
            </a:extLst>
          </p:cNvPr>
          <p:cNvSpPr txBox="1"/>
          <p:nvPr/>
        </p:nvSpPr>
        <p:spPr>
          <a:xfrm>
            <a:off x="926615" y="721526"/>
            <a:ext cx="6575537" cy="284693"/>
          </a:xfrm>
          <a:prstGeom prst="rect">
            <a:avLst/>
          </a:prstGeom>
        </p:spPr>
        <p:txBody>
          <a:bodyPr wrap="square" lIns="0" tIns="0" rIns="0" bIns="0" rtlCol="0" anchor="t">
            <a:spAutoFit/>
          </a:bodyPr>
          <a:lstStyle/>
          <a:p>
            <a:pPr algn="ctr">
              <a:lnSpc>
                <a:spcPts val="2380"/>
              </a:lnSpc>
            </a:pPr>
            <a:r>
              <a:rPr lang="en-US" sz="1700" dirty="0">
                <a:solidFill>
                  <a:srgbClr val="145D8D"/>
                </a:solidFill>
                <a:latin typeface="Montserrat" panose="00000500000000000000" pitchFamily="2" charset="0"/>
              </a:rPr>
              <a:t>Pre-listening </a:t>
            </a:r>
            <a:r>
              <a:rPr lang="en-US" sz="1700" dirty="0">
                <a:solidFill>
                  <a:srgbClr val="145D8D"/>
                </a:solidFill>
                <a:latin typeface="Montserrat"/>
              </a:rPr>
              <a:t> |  </a:t>
            </a:r>
            <a:r>
              <a:rPr lang="en-US" sz="1700" dirty="0">
                <a:solidFill>
                  <a:srgbClr val="E7328A"/>
                </a:solidFill>
                <a:latin typeface="Montserrat Bold" panose="00000800000000000000" charset="0"/>
                <a:cs typeface="Montserrat Bold" panose="00000800000000000000" charset="0"/>
              </a:rPr>
              <a:t>Break it down  </a:t>
            </a:r>
            <a:r>
              <a:rPr lang="en-US" sz="1700" dirty="0">
                <a:solidFill>
                  <a:srgbClr val="145D8D"/>
                </a:solidFill>
                <a:latin typeface="Montserrat"/>
              </a:rPr>
              <a:t>|  Post-listening  |  Learn more</a:t>
            </a:r>
          </a:p>
        </p:txBody>
      </p:sp>
      <p:sp>
        <p:nvSpPr>
          <p:cNvPr id="4" name="TextBox 3">
            <a:extLst>
              <a:ext uri="{FF2B5EF4-FFF2-40B4-BE49-F238E27FC236}">
                <a16:creationId xmlns:a16="http://schemas.microsoft.com/office/drawing/2014/main" id="{8A7544B8-6484-3063-73BA-4079747AE967}"/>
              </a:ext>
            </a:extLst>
          </p:cNvPr>
          <p:cNvSpPr txBox="1"/>
          <p:nvPr/>
        </p:nvSpPr>
        <p:spPr>
          <a:xfrm>
            <a:off x="876345" y="4591392"/>
            <a:ext cx="8346102" cy="3114699"/>
          </a:xfrm>
          <a:prstGeom prst="rect">
            <a:avLst/>
          </a:prstGeom>
          <a:noFill/>
        </p:spPr>
        <p:txBody>
          <a:bodyPr wrap="square" rtlCol="0">
            <a:spAutoFit/>
          </a:bodyPr>
          <a:lstStyle/>
          <a:p>
            <a:pPr marL="457200" lvl="0" indent="-457200">
              <a:lnSpc>
                <a:spcPct val="120000"/>
              </a:lnSpc>
              <a:spcAft>
                <a:spcPts val="1200"/>
              </a:spcAft>
              <a:buFont typeface="+mj-lt"/>
              <a:buAutoNum type="arabicPeriod" startAt="10"/>
            </a:pPr>
            <a:r>
              <a:rPr lang="en-GB" sz="2200" b="1" dirty="0">
                <a:solidFill>
                  <a:srgbClr val="145D8D"/>
                </a:solidFill>
                <a:latin typeface="Montserrat" pitchFamily="2" charset="77"/>
                <a:ea typeface="Calibri" panose="020F0502020204030204" pitchFamily="34" charset="0"/>
                <a:cs typeface="Calibri Light" panose="020F0302020204030204" pitchFamily="34" charset="0"/>
              </a:rPr>
              <a:t>What is a powwow</a:t>
            </a:r>
            <a:r>
              <a:rPr lang="en-GB" sz="2200" dirty="0">
                <a:solidFill>
                  <a:srgbClr val="145D8D"/>
                </a:solidFill>
                <a:latin typeface="Montserrat" pitchFamily="2" charset="77"/>
                <a:ea typeface="Calibri" panose="020F0502020204030204" pitchFamily="34" charset="0"/>
                <a:cs typeface="Calibri Light" panose="020F0302020204030204" pitchFamily="34" charset="0"/>
              </a:rPr>
              <a:t>, and what role do they play in Mi’kmaw communities?</a:t>
            </a:r>
          </a:p>
          <a:p>
            <a:pPr marL="457200" lvl="0" indent="-457200">
              <a:lnSpc>
                <a:spcPct val="120000"/>
              </a:lnSpc>
              <a:spcAft>
                <a:spcPts val="1200"/>
              </a:spcAft>
              <a:buFont typeface="+mj-lt"/>
              <a:buAutoNum type="arabicPeriod" startAt="10"/>
            </a:pPr>
            <a:r>
              <a:rPr lang="en-GB" sz="2200" b="1" dirty="0">
                <a:solidFill>
                  <a:srgbClr val="145D8D"/>
                </a:solidFill>
                <a:latin typeface="Montserrat" pitchFamily="2" charset="77"/>
                <a:ea typeface="Calibri" panose="020F0502020204030204" pitchFamily="34" charset="0"/>
                <a:cs typeface="Calibri Light" panose="020F0302020204030204" pitchFamily="34" charset="0"/>
              </a:rPr>
              <a:t>How could you</a:t>
            </a:r>
            <a:r>
              <a:rPr lang="en-GB" sz="2200" dirty="0">
                <a:solidFill>
                  <a:srgbClr val="145D8D"/>
                </a:solidFill>
                <a:latin typeface="Montserrat" pitchFamily="2" charset="77"/>
                <a:ea typeface="Calibri" panose="020F0502020204030204" pitchFamily="34" charset="0"/>
                <a:cs typeface="Calibri" panose="020F0502020204030204" pitchFamily="34" charset="0"/>
              </a:rPr>
              <a:t> </a:t>
            </a:r>
            <a:r>
              <a:rPr lang="en-GB" sz="2200" b="1" dirty="0">
                <a:solidFill>
                  <a:srgbClr val="145D8D"/>
                </a:solidFill>
                <a:latin typeface="Montserrat" pitchFamily="2" charset="77"/>
                <a:ea typeface="Calibri" panose="020F0502020204030204" pitchFamily="34" charset="0"/>
                <a:cs typeface="Calibri" panose="020F0502020204030204" pitchFamily="34" charset="0"/>
              </a:rPr>
              <a:t>find out more </a:t>
            </a:r>
            <a:r>
              <a:rPr lang="en-GB" sz="2200" dirty="0">
                <a:solidFill>
                  <a:srgbClr val="145D8D"/>
                </a:solidFill>
                <a:latin typeface="Montserrat" pitchFamily="2" charset="77"/>
                <a:ea typeface="Calibri" panose="020F0502020204030204" pitchFamily="34" charset="0"/>
                <a:cs typeface="Calibri" panose="020F0502020204030204" pitchFamily="34" charset="0"/>
              </a:rPr>
              <a:t>about the effects of colonisation on First Nation Peoples in Canada and North America? How could you find out more about the process of revitalisation?</a:t>
            </a:r>
          </a:p>
          <a:p>
            <a:pPr>
              <a:spcAft>
                <a:spcPts val="600"/>
              </a:spcAft>
            </a:pPr>
            <a:endParaRPr lang="en-US" dirty="0">
              <a:solidFill>
                <a:srgbClr val="145D8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7E5DA-1A4F-81A2-CFF4-4C71ADAC8B3F}"/>
            </a:ext>
          </a:extLst>
        </p:cNvPr>
        <p:cNvGrpSpPr/>
        <p:nvPr/>
      </p:nvGrpSpPr>
      <p:grpSpPr>
        <a:xfrm>
          <a:off x="0" y="0"/>
          <a:ext cx="0" cy="0"/>
          <a:chOff x="0" y="0"/>
          <a:chExt cx="0" cy="0"/>
        </a:xfrm>
      </p:grpSpPr>
      <p:pic>
        <p:nvPicPr>
          <p:cNvPr id="29" name="Picture 28">
            <a:extLst>
              <a:ext uri="{FF2B5EF4-FFF2-40B4-BE49-F238E27FC236}">
                <a16:creationId xmlns:a16="http://schemas.microsoft.com/office/drawing/2014/main" id="{14DD0497-324C-BB56-2CD9-869653900A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0" y="-5443"/>
            <a:ext cx="8382000" cy="10292444"/>
          </a:xfrm>
          <a:prstGeom prst="rect">
            <a:avLst/>
          </a:prstGeom>
        </p:spPr>
      </p:pic>
      <p:sp>
        <p:nvSpPr>
          <p:cNvPr id="2" name="TextBox 1">
            <a:extLst>
              <a:ext uri="{FF2B5EF4-FFF2-40B4-BE49-F238E27FC236}">
                <a16:creationId xmlns:a16="http://schemas.microsoft.com/office/drawing/2014/main" id="{7F461903-06FA-04AD-C347-279903CDDE88}"/>
              </a:ext>
            </a:extLst>
          </p:cNvPr>
          <p:cNvSpPr txBox="1"/>
          <p:nvPr/>
        </p:nvSpPr>
        <p:spPr>
          <a:xfrm>
            <a:off x="1317018" y="3489551"/>
            <a:ext cx="2841523" cy="707886"/>
          </a:xfrm>
          <a:prstGeom prst="rect">
            <a:avLst/>
          </a:prstGeom>
          <a:noFill/>
        </p:spPr>
        <p:txBody>
          <a:bodyPr wrap="square" rtlCol="0">
            <a:spAutoFit/>
          </a:bodyPr>
          <a:lstStyle/>
          <a:p>
            <a:r>
              <a:rPr lang="en-GB" sz="2200" b="1" dirty="0">
                <a:solidFill>
                  <a:srgbClr val="B76CA9"/>
                </a:solidFill>
                <a:latin typeface="Montserrat Black" pitchFamily="2" charset="77"/>
                <a:ea typeface="Calibri" panose="020F0502020204030204" pitchFamily="34" charset="0"/>
                <a:cs typeface="Calibri Light" panose="020F0302020204030204" pitchFamily="34" charset="0"/>
              </a:rPr>
              <a:t>18:28 – end</a:t>
            </a:r>
          </a:p>
          <a:p>
            <a:endParaRPr lang="en-US" dirty="0"/>
          </a:p>
        </p:txBody>
      </p:sp>
      <p:pic>
        <p:nvPicPr>
          <p:cNvPr id="4" name="Picture 3">
            <a:extLst>
              <a:ext uri="{FF2B5EF4-FFF2-40B4-BE49-F238E27FC236}">
                <a16:creationId xmlns:a16="http://schemas.microsoft.com/office/drawing/2014/main" id="{3126C35C-41C3-405C-13E7-CBD533F9A0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75890" y="3060475"/>
            <a:ext cx="883743" cy="981635"/>
          </a:xfrm>
          <a:prstGeom prst="rect">
            <a:avLst/>
          </a:prstGeom>
        </p:spPr>
      </p:pic>
      <p:sp>
        <p:nvSpPr>
          <p:cNvPr id="5" name="Content Placeholder 2">
            <a:extLst>
              <a:ext uri="{FF2B5EF4-FFF2-40B4-BE49-F238E27FC236}">
                <a16:creationId xmlns:a16="http://schemas.microsoft.com/office/drawing/2014/main" id="{E1D88DF5-DD80-430C-4F22-29004E990587}"/>
              </a:ext>
            </a:extLst>
          </p:cNvPr>
          <p:cNvSpPr txBox="1">
            <a:spLocks/>
          </p:cNvSpPr>
          <p:nvPr/>
        </p:nvSpPr>
        <p:spPr>
          <a:xfrm>
            <a:off x="875890" y="4626513"/>
            <a:ext cx="8527395" cy="18692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lnSpc>
                <a:spcPct val="120000"/>
              </a:lnSpc>
              <a:spcBef>
                <a:spcPts val="0"/>
              </a:spcBef>
              <a:spcAft>
                <a:spcPts val="1200"/>
              </a:spcAft>
              <a:buFont typeface="+mj-lt"/>
              <a:buAutoNum type="arabicPeriod" startAt="12"/>
            </a:pPr>
            <a:r>
              <a:rPr lang="en-GB" sz="2200" b="1" dirty="0">
                <a:solidFill>
                  <a:srgbClr val="145D8D"/>
                </a:solidFill>
                <a:latin typeface="Montserrat" pitchFamily="2" charset="77"/>
                <a:ea typeface="Calibri" panose="020F0502020204030204" pitchFamily="34" charset="0"/>
                <a:cs typeface="Calibri Light" panose="020F0302020204030204" pitchFamily="34" charset="0"/>
              </a:rPr>
              <a:t>What do you think </a:t>
            </a:r>
            <a:r>
              <a:rPr lang="en-GB" sz="2200" dirty="0">
                <a:solidFill>
                  <a:srgbClr val="145D8D"/>
                </a:solidFill>
                <a:latin typeface="Montserrat" pitchFamily="2" charset="77"/>
                <a:ea typeface="Calibri" panose="020F0502020204030204" pitchFamily="34" charset="0"/>
                <a:cs typeface="Calibri Light" panose="020F0302020204030204" pitchFamily="34" charset="0"/>
              </a:rPr>
              <a:t>Leim means when he says, “Not all research is about looking through books”? What other methods do you think ethnomusicologists might use, and why? </a:t>
            </a:r>
          </a:p>
          <a:p>
            <a:pPr marL="457200" lvl="0" indent="-457200">
              <a:lnSpc>
                <a:spcPct val="120000"/>
              </a:lnSpc>
              <a:spcBef>
                <a:spcPts val="0"/>
              </a:spcBef>
              <a:spcAft>
                <a:spcPts val="1200"/>
              </a:spcAft>
              <a:buFont typeface="+mj-lt"/>
              <a:buAutoNum type="arabicPeriod" startAt="12"/>
            </a:pPr>
            <a:r>
              <a:rPr lang="en-GB" sz="2200" b="1" dirty="0">
                <a:solidFill>
                  <a:srgbClr val="145D8D"/>
                </a:solidFill>
                <a:latin typeface="Montserrat" pitchFamily="2" charset="77"/>
                <a:ea typeface="Calibri" panose="020F0502020204030204" pitchFamily="34" charset="0"/>
                <a:cs typeface="Calibri Light" panose="020F0302020204030204" pitchFamily="34" charset="0"/>
              </a:rPr>
              <a:t>To what extent </a:t>
            </a:r>
            <a:r>
              <a:rPr lang="en-GB" sz="2200" dirty="0">
                <a:solidFill>
                  <a:srgbClr val="145D8D"/>
                </a:solidFill>
                <a:latin typeface="Montserrat" pitchFamily="2" charset="77"/>
                <a:ea typeface="Calibri" panose="020F0502020204030204" pitchFamily="34" charset="0"/>
                <a:cs typeface="Calibri Light" panose="020F0302020204030204" pitchFamily="34" charset="0"/>
              </a:rPr>
              <a:t>are you proud of your community and culture? How could you learn more about and become more involved in your community and its musical practices? </a:t>
            </a:r>
            <a:endParaRPr lang="en-GB" sz="2200" dirty="0">
              <a:solidFill>
                <a:srgbClr val="FF0000"/>
              </a:solidFill>
              <a:latin typeface="Montserrat" pitchFamily="2" charset="77"/>
              <a:ea typeface="Calibri" panose="020F0502020204030204" pitchFamily="34" charset="0"/>
              <a:cs typeface="Calibri Light" panose="020F0302020204030204" pitchFamily="34" charset="0"/>
            </a:endParaRPr>
          </a:p>
          <a:p>
            <a:pPr marL="342900" indent="-342900">
              <a:lnSpc>
                <a:spcPct val="100000"/>
              </a:lnSpc>
              <a:spcBef>
                <a:spcPts val="0"/>
              </a:spcBef>
              <a:spcAft>
                <a:spcPts val="600"/>
              </a:spcAft>
              <a:buFont typeface="+mj-lt"/>
              <a:buAutoNum type="arabicPeriod" startAt="12"/>
            </a:pPr>
            <a:endParaRPr lang="en-GB" sz="2200" dirty="0">
              <a:solidFill>
                <a:srgbClr val="FF0000"/>
              </a:solidFill>
              <a:latin typeface="Montserrat" pitchFamily="2" charset="77"/>
              <a:ea typeface="Calibri" panose="020F0502020204030204" pitchFamily="34" charset="0"/>
              <a:cs typeface="Calibri Light" panose="020F0302020204030204" pitchFamily="34" charset="0"/>
            </a:endParaRPr>
          </a:p>
          <a:p>
            <a:pPr marL="342900" indent="-342900">
              <a:lnSpc>
                <a:spcPct val="100000"/>
              </a:lnSpc>
              <a:spcBef>
                <a:spcPts val="0"/>
              </a:spcBef>
              <a:spcAft>
                <a:spcPts val="600"/>
              </a:spcAft>
              <a:buFont typeface="+mj-lt"/>
              <a:buAutoNum type="arabicPeriod" startAt="12"/>
            </a:pPr>
            <a:endParaRPr lang="en-GB" sz="2200" dirty="0">
              <a:solidFill>
                <a:srgbClr val="FF0000"/>
              </a:solidFill>
              <a:latin typeface="Montserrat" pitchFamily="2" charset="77"/>
              <a:ea typeface="Calibri" panose="020F0502020204030204" pitchFamily="34" charset="0"/>
              <a:cs typeface="Calibri Light" panose="020F0302020204030204" pitchFamily="34" charset="0"/>
            </a:endParaRPr>
          </a:p>
          <a:p>
            <a:pPr marL="342900" indent="-342900">
              <a:lnSpc>
                <a:spcPct val="100000"/>
              </a:lnSpc>
              <a:spcBef>
                <a:spcPts val="0"/>
              </a:spcBef>
              <a:spcAft>
                <a:spcPts val="600"/>
              </a:spcAft>
              <a:buFont typeface="+mj-lt"/>
              <a:buAutoNum type="arabicPeriod" startAt="12"/>
            </a:pPr>
            <a:endParaRPr lang="en-GB" sz="2200" dirty="0">
              <a:solidFill>
                <a:srgbClr val="FF0000"/>
              </a:solidFill>
              <a:latin typeface="Montserrat" pitchFamily="2" charset="77"/>
              <a:ea typeface="Calibri" panose="020F0502020204030204" pitchFamily="34" charset="0"/>
              <a:cs typeface="Calibri Light" panose="020F0302020204030204" pitchFamily="34" charset="0"/>
            </a:endParaRPr>
          </a:p>
        </p:txBody>
      </p:sp>
      <p:sp>
        <p:nvSpPr>
          <p:cNvPr id="11" name="TextBox 2">
            <a:extLst>
              <a:ext uri="{FF2B5EF4-FFF2-40B4-BE49-F238E27FC236}">
                <a16:creationId xmlns:a16="http://schemas.microsoft.com/office/drawing/2014/main" id="{EA825A05-7919-04FD-88F3-E76AA9620FE1}"/>
              </a:ext>
            </a:extLst>
          </p:cNvPr>
          <p:cNvSpPr txBox="1"/>
          <p:nvPr/>
        </p:nvSpPr>
        <p:spPr>
          <a:xfrm>
            <a:off x="876345" y="1520875"/>
            <a:ext cx="9253929" cy="765629"/>
          </a:xfrm>
          <a:prstGeom prst="rect">
            <a:avLst/>
          </a:prstGeom>
        </p:spPr>
        <p:txBody>
          <a:bodyPr lIns="0" tIns="0" rIns="0" bIns="0" rtlCol="0" anchor="t">
            <a:spAutoFit/>
          </a:bodyPr>
          <a:lstStyle/>
          <a:p>
            <a:pPr>
              <a:lnSpc>
                <a:spcPts val="6135"/>
              </a:lnSpc>
            </a:pPr>
            <a:r>
              <a:rPr lang="en-US" sz="5199" dirty="0">
                <a:solidFill>
                  <a:srgbClr val="145D8D"/>
                </a:solidFill>
                <a:latin typeface="Montserrat Extra-Bold"/>
              </a:rPr>
              <a:t>Break the podcast down:</a:t>
            </a:r>
          </a:p>
        </p:txBody>
      </p:sp>
      <p:sp>
        <p:nvSpPr>
          <p:cNvPr id="6" name="TextBox 55">
            <a:extLst>
              <a:ext uri="{FF2B5EF4-FFF2-40B4-BE49-F238E27FC236}">
                <a16:creationId xmlns:a16="http://schemas.microsoft.com/office/drawing/2014/main" id="{A7190C93-C82F-15EC-6A3C-C17855643AA3}"/>
              </a:ext>
            </a:extLst>
          </p:cNvPr>
          <p:cNvSpPr txBox="1"/>
          <p:nvPr/>
        </p:nvSpPr>
        <p:spPr>
          <a:xfrm>
            <a:off x="926615" y="721526"/>
            <a:ext cx="6575537" cy="284693"/>
          </a:xfrm>
          <a:prstGeom prst="rect">
            <a:avLst/>
          </a:prstGeom>
        </p:spPr>
        <p:txBody>
          <a:bodyPr wrap="square" lIns="0" tIns="0" rIns="0" bIns="0" rtlCol="0" anchor="t">
            <a:spAutoFit/>
          </a:bodyPr>
          <a:lstStyle/>
          <a:p>
            <a:pPr algn="ctr">
              <a:lnSpc>
                <a:spcPts val="2380"/>
              </a:lnSpc>
            </a:pPr>
            <a:r>
              <a:rPr lang="en-US" sz="1700" dirty="0">
                <a:solidFill>
                  <a:srgbClr val="145D8D"/>
                </a:solidFill>
                <a:latin typeface="Montserrat" panose="00000500000000000000" pitchFamily="2" charset="0"/>
              </a:rPr>
              <a:t>Pre-listening </a:t>
            </a:r>
            <a:r>
              <a:rPr lang="en-US" sz="1700" dirty="0">
                <a:solidFill>
                  <a:srgbClr val="145D8D"/>
                </a:solidFill>
                <a:latin typeface="Montserrat"/>
              </a:rPr>
              <a:t> |  </a:t>
            </a:r>
            <a:r>
              <a:rPr lang="en-US" sz="1700" dirty="0">
                <a:solidFill>
                  <a:srgbClr val="E7328A"/>
                </a:solidFill>
                <a:latin typeface="Montserrat Bold" panose="00000800000000000000" charset="0"/>
                <a:cs typeface="Montserrat Bold" panose="00000800000000000000" charset="0"/>
              </a:rPr>
              <a:t>Break it down  </a:t>
            </a:r>
            <a:r>
              <a:rPr lang="en-US" sz="1700" dirty="0">
                <a:solidFill>
                  <a:srgbClr val="145D8D"/>
                </a:solidFill>
                <a:latin typeface="Montserrat"/>
              </a:rPr>
              <a:t>|  Post-listening  |  Learn more</a:t>
            </a:r>
          </a:p>
        </p:txBody>
      </p:sp>
    </p:spTree>
    <p:extLst>
      <p:ext uri="{BB962C8B-B14F-4D97-AF65-F5344CB8AC3E}">
        <p14:creationId xmlns:p14="http://schemas.microsoft.com/office/powerpoint/2010/main" val="119574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26615" y="1275432"/>
            <a:ext cx="9253929" cy="765629"/>
          </a:xfrm>
          <a:prstGeom prst="rect">
            <a:avLst/>
          </a:prstGeom>
        </p:spPr>
        <p:txBody>
          <a:bodyPr lIns="0" tIns="0" rIns="0" bIns="0" rtlCol="0" anchor="t">
            <a:spAutoFit/>
          </a:bodyPr>
          <a:lstStyle/>
          <a:p>
            <a:pPr>
              <a:lnSpc>
                <a:spcPts val="6135"/>
              </a:lnSpc>
            </a:pPr>
            <a:r>
              <a:rPr lang="en-US" sz="5199" dirty="0">
                <a:solidFill>
                  <a:srgbClr val="145D8D"/>
                </a:solidFill>
                <a:latin typeface="Montserrat Extra-Bold"/>
              </a:rPr>
              <a:t>Post-listening:</a:t>
            </a:r>
          </a:p>
        </p:txBody>
      </p:sp>
      <p:pic>
        <p:nvPicPr>
          <p:cNvPr id="29" name="Picture 28" descr="A hand holding a phone&#10;&#10;Description automatically generated with low confidence">
            <a:extLst>
              <a:ext uri="{FF2B5EF4-FFF2-40B4-BE49-F238E27FC236}">
                <a16:creationId xmlns:a16="http://schemas.microsoft.com/office/drawing/2014/main" id="{7D7D0129-3015-1EA1-D0BC-18FA051576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6" y="5559796"/>
            <a:ext cx="18277114" cy="4754418"/>
          </a:xfrm>
          <a:prstGeom prst="rect">
            <a:avLst/>
          </a:prstGeom>
        </p:spPr>
      </p:pic>
      <p:sp>
        <p:nvSpPr>
          <p:cNvPr id="30" name="TextBox 29">
            <a:extLst>
              <a:ext uri="{FF2B5EF4-FFF2-40B4-BE49-F238E27FC236}">
                <a16:creationId xmlns:a16="http://schemas.microsoft.com/office/drawing/2014/main" id="{0F0BB14D-F682-CFF4-056F-4F38F170055A}"/>
              </a:ext>
            </a:extLst>
          </p:cNvPr>
          <p:cNvSpPr txBox="1"/>
          <p:nvPr/>
        </p:nvSpPr>
        <p:spPr>
          <a:xfrm>
            <a:off x="12333157" y="7783559"/>
            <a:ext cx="4343400" cy="1569660"/>
          </a:xfrm>
          <a:prstGeom prst="rect">
            <a:avLst/>
          </a:prstGeom>
          <a:noFill/>
        </p:spPr>
        <p:txBody>
          <a:bodyPr wrap="square" rtlCol="0">
            <a:spAutoFit/>
          </a:bodyPr>
          <a:lstStyle/>
          <a:p>
            <a:pPr marL="457200" indent="-457200">
              <a:buFontTx/>
              <a:buChar char="*"/>
            </a:pPr>
            <a:r>
              <a:rPr lang="en-GB" sz="3200" b="1" dirty="0">
                <a:latin typeface="Montserrat SemiBold" pitchFamily="2" charset="77"/>
              </a:rPr>
              <a:t>Submit questions to Marcia and the team </a:t>
            </a:r>
            <a:r>
              <a:rPr lang="en-GB" sz="3200" b="1" dirty="0">
                <a:latin typeface="Montserrat Black" pitchFamily="2" charset="77"/>
                <a:hlinkClick r:id="rId3">
                  <a:extLst>
                    <a:ext uri="{A12FA001-AC4F-418D-AE19-62706E023703}">
                      <ahyp:hlinkClr xmlns:ahyp="http://schemas.microsoft.com/office/drawing/2018/hyperlinkcolor" val="tx"/>
                    </a:ext>
                  </a:extLst>
                </a:hlinkClick>
              </a:rPr>
              <a:t>here</a:t>
            </a:r>
            <a:endParaRPr lang="en-GB" sz="3200" b="1" dirty="0">
              <a:latin typeface="Montserrat Black" pitchFamily="2" charset="77"/>
            </a:endParaRPr>
          </a:p>
        </p:txBody>
      </p:sp>
      <p:pic>
        <p:nvPicPr>
          <p:cNvPr id="34" name="Picture 33" descr="Icon&#10;&#10;Description automatically generated">
            <a:extLst>
              <a:ext uri="{FF2B5EF4-FFF2-40B4-BE49-F238E27FC236}">
                <a16:creationId xmlns:a16="http://schemas.microsoft.com/office/drawing/2014/main" id="{0A10E188-0C0A-5EF7-4FE8-32A2705627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76557" y="7868226"/>
            <a:ext cx="1219200" cy="1245996"/>
          </a:xfrm>
          <a:prstGeom prst="rect">
            <a:avLst/>
          </a:prstGeom>
        </p:spPr>
      </p:pic>
      <p:sp>
        <p:nvSpPr>
          <p:cNvPr id="4" name="Content Placeholder 2">
            <a:extLst>
              <a:ext uri="{FF2B5EF4-FFF2-40B4-BE49-F238E27FC236}">
                <a16:creationId xmlns:a16="http://schemas.microsoft.com/office/drawing/2014/main" id="{9FC4CD32-D133-7D01-8591-CFE77DF0053C}"/>
              </a:ext>
            </a:extLst>
          </p:cNvPr>
          <p:cNvSpPr txBox="1">
            <a:spLocks/>
          </p:cNvSpPr>
          <p:nvPr/>
        </p:nvSpPr>
        <p:spPr>
          <a:xfrm>
            <a:off x="844602" y="2281990"/>
            <a:ext cx="16598795" cy="3008593"/>
          </a:xfrm>
          <a:prstGeom prst="rect">
            <a:avLst/>
          </a:prstGeom>
        </p:spPr>
        <p:txBody>
          <a:bodyPr numCol="2" spcCol="36000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Aft>
                <a:spcPts val="1200"/>
              </a:spcAft>
              <a:buFont typeface="+mj-lt"/>
              <a:buAutoNum type="arabicPeriod"/>
            </a:pPr>
            <a:r>
              <a:rPr lang="en-GB" sz="2200" b="1" dirty="0">
                <a:solidFill>
                  <a:srgbClr val="145D8D"/>
                </a:solidFill>
                <a:latin typeface="Montserrat" pitchFamily="2" charset="77"/>
                <a:ea typeface="Calibri" panose="020F0502020204030204" pitchFamily="34" charset="0"/>
                <a:cs typeface="Calibri" panose="020F0502020204030204" pitchFamily="34" charset="0"/>
              </a:rPr>
              <a:t>How would you describe the CSC </a:t>
            </a:r>
            <a:r>
              <a:rPr lang="en-GB" sz="2200" dirty="0">
                <a:solidFill>
                  <a:srgbClr val="145D8D"/>
                </a:solidFill>
                <a:latin typeface="Montserrat" pitchFamily="2" charset="77"/>
                <a:ea typeface="Calibri" panose="020F0502020204030204" pitchFamily="34" charset="0"/>
                <a:cs typeface="Calibri" panose="020F0502020204030204" pitchFamily="34" charset="0"/>
              </a:rPr>
              <a:t>and its research to someone who has not listened to Marcia’s podcast?</a:t>
            </a:r>
          </a:p>
          <a:p>
            <a:pPr>
              <a:lnSpc>
                <a:spcPct val="120000"/>
              </a:lnSpc>
              <a:spcAft>
                <a:spcPts val="1200"/>
              </a:spcAft>
              <a:buFont typeface="+mj-lt"/>
              <a:buAutoNum type="arabicPeriod"/>
            </a:pPr>
            <a:r>
              <a:rPr lang="en-GB" sz="2200" b="1" dirty="0">
                <a:solidFill>
                  <a:srgbClr val="145D8D"/>
                </a:solidFill>
                <a:latin typeface="Montserrat" pitchFamily="2" charset="77"/>
                <a:ea typeface="Calibri" panose="020F0502020204030204" pitchFamily="34" charset="0"/>
                <a:cs typeface="Calibri" panose="020F0502020204030204" pitchFamily="34" charset="0"/>
              </a:rPr>
              <a:t>What questions </a:t>
            </a:r>
            <a:r>
              <a:rPr lang="en-GB" sz="2200" dirty="0">
                <a:solidFill>
                  <a:srgbClr val="145D8D"/>
                </a:solidFill>
                <a:latin typeface="Montserrat" pitchFamily="2" charset="77"/>
                <a:ea typeface="Calibri" panose="020F0502020204030204" pitchFamily="34" charset="0"/>
                <a:cs typeface="Calibri" panose="020F0502020204030204" pitchFamily="34" charset="0"/>
              </a:rPr>
              <a:t>would you ask Marcia to learn more about her musical heritage and upbringing?</a:t>
            </a:r>
          </a:p>
          <a:p>
            <a:pPr>
              <a:lnSpc>
                <a:spcPct val="120000"/>
              </a:lnSpc>
              <a:spcAft>
                <a:spcPts val="1200"/>
              </a:spcAft>
              <a:buFont typeface="+mj-lt"/>
              <a:buAutoNum type="arabicPeriod"/>
            </a:pPr>
            <a:r>
              <a:rPr lang="en-GB" sz="2200" b="1" dirty="0">
                <a:solidFill>
                  <a:srgbClr val="145D8D"/>
                </a:solidFill>
                <a:latin typeface="Montserrat" pitchFamily="2" charset="77"/>
                <a:ea typeface="Calibri" panose="020F0502020204030204" pitchFamily="34" charset="0"/>
                <a:cs typeface="Calibri" panose="020F0502020204030204" pitchFamily="34" charset="0"/>
              </a:rPr>
              <a:t>Whose advice </a:t>
            </a:r>
            <a:r>
              <a:rPr lang="en-GB" sz="2200" dirty="0">
                <a:solidFill>
                  <a:srgbClr val="145D8D"/>
                </a:solidFill>
                <a:latin typeface="Montserrat" pitchFamily="2" charset="77"/>
                <a:ea typeface="Calibri" panose="020F0502020204030204" pitchFamily="34" charset="0"/>
                <a:cs typeface="Calibri" panose="020F0502020204030204" pitchFamily="34" charset="0"/>
              </a:rPr>
              <a:t>did you find most useful, and why? How could you use this advice to help you in your educational/ career journey?</a:t>
            </a:r>
            <a:endParaRPr lang="en-GB" sz="2200" b="1" dirty="0">
              <a:solidFill>
                <a:srgbClr val="145D8D"/>
              </a:solidFill>
              <a:latin typeface="Montserrat" pitchFamily="2" charset="77"/>
              <a:ea typeface="Calibri" panose="020F0502020204030204" pitchFamily="34" charset="0"/>
              <a:cs typeface="Calibri" panose="020F0502020204030204" pitchFamily="34" charset="0"/>
            </a:endParaRPr>
          </a:p>
          <a:p>
            <a:pPr>
              <a:lnSpc>
                <a:spcPct val="120000"/>
              </a:lnSpc>
              <a:spcAft>
                <a:spcPts val="1200"/>
              </a:spcAft>
              <a:buFont typeface="+mj-lt"/>
              <a:buAutoNum type="arabicPeriod"/>
            </a:pPr>
            <a:r>
              <a:rPr lang="en-GB" sz="2200" b="1" dirty="0">
                <a:solidFill>
                  <a:srgbClr val="145D8D"/>
                </a:solidFill>
                <a:latin typeface="Montserrat" pitchFamily="2" charset="77"/>
                <a:ea typeface="Calibri" panose="020F0502020204030204" pitchFamily="34" charset="0"/>
                <a:cs typeface="Calibri" panose="020F0502020204030204" pitchFamily="34" charset="0"/>
              </a:rPr>
              <a:t>In this podcast, </a:t>
            </a:r>
            <a:r>
              <a:rPr lang="en-GB" sz="2200" dirty="0">
                <a:solidFill>
                  <a:srgbClr val="145D8D"/>
                </a:solidFill>
                <a:latin typeface="Montserrat" pitchFamily="2" charset="77"/>
                <a:ea typeface="Calibri" panose="020F0502020204030204" pitchFamily="34" charset="0"/>
                <a:cs typeface="Calibri" panose="020F0502020204030204" pitchFamily="34" charset="0"/>
              </a:rPr>
              <a:t>we heard music from Lassana Diabate, a virtuoso balafon player from Guinea. How did the music make you feel? How could you find out more about Lassana, his music and his musical heritage?</a:t>
            </a:r>
            <a:endParaRPr lang="en-GB" sz="2200" b="1" dirty="0">
              <a:solidFill>
                <a:srgbClr val="145D8D"/>
              </a:solidFill>
              <a:latin typeface="Montserrat" pitchFamily="2" charset="77"/>
              <a:ea typeface="Calibri" panose="020F0502020204030204" pitchFamily="34" charset="0"/>
              <a:cs typeface="Calibri" panose="020F0502020204030204" pitchFamily="34" charset="0"/>
            </a:endParaRPr>
          </a:p>
          <a:p>
            <a:pPr>
              <a:lnSpc>
                <a:spcPct val="120000"/>
              </a:lnSpc>
              <a:spcAft>
                <a:spcPts val="1200"/>
              </a:spcAft>
              <a:buFont typeface="+mj-lt"/>
              <a:buAutoNum type="arabicPeriod"/>
            </a:pPr>
            <a:r>
              <a:rPr lang="en-GB" sz="2200" b="1" dirty="0">
                <a:solidFill>
                  <a:srgbClr val="145D8D"/>
                </a:solidFill>
                <a:latin typeface="Montserrat" pitchFamily="2" charset="77"/>
                <a:ea typeface="Calibri" panose="020F0502020204030204" pitchFamily="34" charset="0"/>
                <a:cs typeface="Calibri" panose="020F0502020204030204" pitchFamily="34" charset="0"/>
              </a:rPr>
              <a:t>What further questions </a:t>
            </a:r>
            <a:r>
              <a:rPr lang="en-GB" sz="2200" dirty="0">
                <a:solidFill>
                  <a:srgbClr val="145D8D"/>
                </a:solidFill>
                <a:latin typeface="Montserrat" pitchFamily="2" charset="77"/>
                <a:ea typeface="Calibri" panose="020F0502020204030204" pitchFamily="34" charset="0"/>
                <a:cs typeface="Calibri" panose="020F0502020204030204" pitchFamily="34" charset="0"/>
              </a:rPr>
              <a:t>would you ask Marcia to learn more about the CSC and/or her career journey?*</a:t>
            </a:r>
          </a:p>
        </p:txBody>
      </p:sp>
      <p:sp>
        <p:nvSpPr>
          <p:cNvPr id="5" name="TextBox 55">
            <a:extLst>
              <a:ext uri="{FF2B5EF4-FFF2-40B4-BE49-F238E27FC236}">
                <a16:creationId xmlns:a16="http://schemas.microsoft.com/office/drawing/2014/main" id="{E37F6598-E58E-3FD2-817F-E796B28D4617}"/>
              </a:ext>
            </a:extLst>
          </p:cNvPr>
          <p:cNvSpPr txBox="1"/>
          <p:nvPr/>
        </p:nvSpPr>
        <p:spPr>
          <a:xfrm>
            <a:off x="926615" y="721526"/>
            <a:ext cx="6575537" cy="284693"/>
          </a:xfrm>
          <a:prstGeom prst="rect">
            <a:avLst/>
          </a:prstGeom>
        </p:spPr>
        <p:txBody>
          <a:bodyPr wrap="square" lIns="0" tIns="0" rIns="0" bIns="0" rtlCol="0" anchor="t">
            <a:spAutoFit/>
          </a:bodyPr>
          <a:lstStyle/>
          <a:p>
            <a:pPr algn="ctr">
              <a:lnSpc>
                <a:spcPts val="2380"/>
              </a:lnSpc>
            </a:pPr>
            <a:r>
              <a:rPr lang="en-US" sz="1700" dirty="0">
                <a:solidFill>
                  <a:srgbClr val="145D8D"/>
                </a:solidFill>
                <a:latin typeface="Montserrat" panose="00000500000000000000" pitchFamily="2" charset="0"/>
              </a:rPr>
              <a:t>Pre-listening</a:t>
            </a:r>
            <a:r>
              <a:rPr lang="en-US" sz="1700" dirty="0">
                <a:solidFill>
                  <a:srgbClr val="145D8D"/>
                </a:solidFill>
                <a:latin typeface="Montserrat Bold"/>
              </a:rPr>
              <a:t> </a:t>
            </a:r>
            <a:r>
              <a:rPr lang="en-US" sz="1700" dirty="0">
                <a:solidFill>
                  <a:srgbClr val="145D8D"/>
                </a:solidFill>
                <a:latin typeface="Montserrat"/>
              </a:rPr>
              <a:t> |  Break it down  |  </a:t>
            </a:r>
            <a:r>
              <a:rPr lang="en-US" sz="1700" dirty="0">
                <a:solidFill>
                  <a:srgbClr val="E7328A"/>
                </a:solidFill>
                <a:latin typeface="Montserrat Bold" panose="00000800000000000000" charset="0"/>
                <a:cs typeface="Montserrat Bold" panose="00000800000000000000" charset="0"/>
              </a:rPr>
              <a:t>Post-listening</a:t>
            </a:r>
            <a:r>
              <a:rPr lang="en-US" sz="1700" dirty="0">
                <a:solidFill>
                  <a:srgbClr val="145D8D"/>
                </a:solidFill>
                <a:latin typeface="Montserrat"/>
              </a:rPr>
              <a:t>  |  Learn more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CAB894FB2DAA46A83F7930F35AC280" ma:contentTypeVersion="19" ma:contentTypeDescription="Create a new document." ma:contentTypeScope="" ma:versionID="92774c4978b0496b0f20fa32f3f2b0be">
  <xsd:schema xmlns:xsd="http://www.w3.org/2001/XMLSchema" xmlns:xs="http://www.w3.org/2001/XMLSchema" xmlns:p="http://schemas.microsoft.com/office/2006/metadata/properties" xmlns:ns2="4ef8ee0b-e025-4bd4-94a6-4c71df7778d2" xmlns:ns3="09e5eb4c-ad0d-4795-ae2e-baffe4a7a343" targetNamespace="http://schemas.microsoft.com/office/2006/metadata/properties" ma:root="true" ma:fieldsID="1457492cf599239e3f08a612a755c80d" ns2:_="" ns3:_="">
    <xsd:import namespace="4ef8ee0b-e025-4bd4-94a6-4c71df7778d2"/>
    <xsd:import namespace="09e5eb4c-ad0d-4795-ae2e-baffe4a7a34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f8ee0b-e025-4bd4-94a6-4c71df777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f782564-be43-449e-9829-86f2ca8ed8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e5eb4c-ad0d-4795-ae2e-baffe4a7a34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7e7737c-4f54-4668-836a-4369b242694b}" ma:internalName="TaxCatchAll" ma:showField="CatchAllData" ma:web="09e5eb4c-ad0d-4795-ae2e-baffe4a7a3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9e5eb4c-ad0d-4795-ae2e-baffe4a7a343" xsi:nil="true"/>
    <lcf76f155ced4ddcb4097134ff3c332f xmlns="4ef8ee0b-e025-4bd4-94a6-4c71df7778d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CC04042-569D-4254-B81C-1619629375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f8ee0b-e025-4bd4-94a6-4c71df7778d2"/>
    <ds:schemaRef ds:uri="09e5eb4c-ad0d-4795-ae2e-baffe4a7a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2B03F3-B0DB-491D-A879-09A349BDDD22}">
  <ds:schemaRefs>
    <ds:schemaRef ds:uri="http://schemas.microsoft.com/sharepoint/v3/contenttype/forms"/>
  </ds:schemaRefs>
</ds:datastoreItem>
</file>

<file path=customXml/itemProps3.xml><?xml version="1.0" encoding="utf-8"?>
<ds:datastoreItem xmlns:ds="http://schemas.openxmlformats.org/officeDocument/2006/customXml" ds:itemID="{87CF9C95-6188-465E-BAD1-F36E57A4AC08}">
  <ds:schemaRefs>
    <ds:schemaRef ds:uri="09e5eb4c-ad0d-4795-ae2e-baffe4a7a343"/>
    <ds:schemaRef ds:uri="4ef8ee0b-e025-4bd4-94a6-4c71df7778d2"/>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379</TotalTime>
  <Words>869</Words>
  <Application>Microsoft Office PowerPoint</Application>
  <PresentationFormat>Custom</PresentationFormat>
  <Paragraphs>78</Paragraphs>
  <Slides>10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Montserrat SemiBold</vt:lpstr>
      <vt:lpstr>Arial</vt:lpstr>
      <vt:lpstr>Montserrat</vt:lpstr>
      <vt:lpstr>Social Circles</vt:lpstr>
      <vt:lpstr>Montserrat Black</vt:lpstr>
      <vt:lpstr>Calibri</vt:lpstr>
      <vt:lpstr>Montserrat Medium</vt:lpstr>
      <vt:lpstr>Montserrat Bold</vt:lpstr>
      <vt:lpstr>Montserrat Extra-Bold</vt:lpstr>
      <vt:lpstr>Montserrat Extra-Bold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FUTURUM PODCAST</dc:title>
  <dc:creator>Isla</dc:creator>
  <cp:lastModifiedBy>Joe Aslett</cp:lastModifiedBy>
  <cp:revision>3</cp:revision>
  <dcterms:created xsi:type="dcterms:W3CDTF">2006-08-16T00:00:00Z</dcterms:created>
  <dcterms:modified xsi:type="dcterms:W3CDTF">2026-03-10T09:30:47Z</dcterms:modified>
  <dc:identifier>DAFU7K6HS2U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0x010100F6CAB894FB2DAA46A83F7930F35AC280</vt:lpwstr>
  </property>
  <property fmtid="{D5CDD505-2E9C-101B-9397-08002B2CF9AE}" pid="3" name="MediaServiceImageTags">
    <vt:lpwstr/>
  </property>
</Properties>
</file>