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72" r:id="rId7"/>
    <p:sldId id="260" r:id="rId8"/>
    <p:sldId id="261" r:id="rId9"/>
    <p:sldId id="277" r:id="rId10"/>
    <p:sldId id="263" r:id="rId11"/>
    <p:sldId id="274" r:id="rId12"/>
    <p:sldId id="278" r:id="rId13"/>
    <p:sldId id="264" r:id="rId14"/>
    <p:sldId id="265" r:id="rId15"/>
    <p:sldId id="266" r:id="rId16"/>
    <p:sldId id="281" r:id="rId17"/>
    <p:sldId id="267" r:id="rId18"/>
    <p:sldId id="268" r:id="rId19"/>
    <p:sldId id="269" r:id="rId20"/>
    <p:sldId id="270" r:id="rId21"/>
    <p:sldId id="271" r:id="rId22"/>
    <p:sldId id="282" r:id="rId23"/>
    <p:sldId id="280"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gAFfRd5Ws8uff/+aq2Qdw==" hashData="ppOjMtns5QH5IG65vxRuIQofIj7MLuWw5qdMjyfLK3UGKfYJ2dyXsMJmmMTCBQyDk4ED6v1rmdhwPcYelTfA5A=="/>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E2BA2C-C4B0-5FE4-FAFD-C73961F9B104}" name="Karen Lindsay" initials="KL" userId="Karen Lindsay"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D4627-0D7B-4AE5-B922-255D23C97CA9}" v="14" dt="2022-11-10T15:45:48.750"/>
    <p1510:client id="{B00FD899-B8FF-4F34-9D3F-5D11F4394752}" v="4" dt="2022-11-10T15:02:32.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19C28-20E3-0039-314F-A8F2E19888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2B990F5-065A-696E-E4B9-04B0F2432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92F8192-FEBF-0E89-A100-A47FAB5AD2F3}"/>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5" name="Footer Placeholder 4">
            <a:extLst>
              <a:ext uri="{FF2B5EF4-FFF2-40B4-BE49-F238E27FC236}">
                <a16:creationId xmlns:a16="http://schemas.microsoft.com/office/drawing/2014/main" id="{6366CE49-2991-49A5-E315-75442C769D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BA8D52-4D26-A624-20D8-E24B42428820}"/>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178441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5740-CA67-6603-A68F-D1C1DFAEF15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C6F7F59-92A7-5FE0-1551-BA54938E82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AE65DC-4002-F5BB-D15C-5AEB5577BFF5}"/>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5" name="Footer Placeholder 4">
            <a:extLst>
              <a:ext uri="{FF2B5EF4-FFF2-40B4-BE49-F238E27FC236}">
                <a16:creationId xmlns:a16="http://schemas.microsoft.com/office/drawing/2014/main" id="{37DDF400-915A-1C3C-8859-30906EAB36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40534A-9A9C-7FA1-1ECF-CBC61D47FCE3}"/>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354162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F760E4-6137-319E-3A7B-9B8B6EFB8D3B}"/>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07760AD-7AF9-58C8-13B4-D37DB06E5CC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C1CC3E-DF4F-05D0-6684-AA0FD9CD9E90}"/>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5" name="Footer Placeholder 4">
            <a:extLst>
              <a:ext uri="{FF2B5EF4-FFF2-40B4-BE49-F238E27FC236}">
                <a16:creationId xmlns:a16="http://schemas.microsoft.com/office/drawing/2014/main" id="{14876470-BC71-FF3B-5CDD-5763F4BAB7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377E64-241C-F2EE-5312-9A03CF24CFB7}"/>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73105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C71E-A800-F4F6-D6C7-82C3350C31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9938B57-5998-D9CD-007F-39B271F6731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72134F-1672-6250-BDEF-6DF2176F6BA1}"/>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5" name="Footer Placeholder 4">
            <a:extLst>
              <a:ext uri="{FF2B5EF4-FFF2-40B4-BE49-F238E27FC236}">
                <a16:creationId xmlns:a16="http://schemas.microsoft.com/office/drawing/2014/main" id="{0806BC13-F93A-6ED9-BB46-8B8EAE6B51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28C767-1C9D-0621-1E49-5CB9B51B81AF}"/>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43723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E44F-5507-5838-8E13-1847589A44D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F777D95-DF22-C1D0-31B3-9F9CD78FA1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1629C5-04CB-78BB-5186-87E62B2E9439}"/>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5" name="Footer Placeholder 4">
            <a:extLst>
              <a:ext uri="{FF2B5EF4-FFF2-40B4-BE49-F238E27FC236}">
                <a16:creationId xmlns:a16="http://schemas.microsoft.com/office/drawing/2014/main" id="{AF99B68B-CBEF-324A-82D8-031BAD69DC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D78BA0-29D9-E650-9902-FBF0509C0E49}"/>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417607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B350-176C-17FC-05BD-F5A32D34155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D07DB70-B001-831C-4E88-06B49976FA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AAD5283-95A3-926C-0A14-600238B05B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3B60D0D-DD4B-1AE9-2055-55401D286743}"/>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6" name="Footer Placeholder 5">
            <a:extLst>
              <a:ext uri="{FF2B5EF4-FFF2-40B4-BE49-F238E27FC236}">
                <a16:creationId xmlns:a16="http://schemas.microsoft.com/office/drawing/2014/main" id="{560EEDA4-D48C-F6B7-68CB-5539FE828F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2FAE05-A3B7-E2CB-09CA-1CF1928C1204}"/>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746913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05A1-65BB-4A94-CC1C-293F2800F46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0157A8-91D7-63A2-B636-B524CAE9D0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AE526EA-6591-0837-628D-69ECFDC15BA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BA9FFA8-C239-D9B5-60C9-70600E6A18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28E968-6465-1ABC-CCCB-DC2B38E20D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4D66EAA-57F7-B17C-CB0B-114F4ED9961B}"/>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8" name="Footer Placeholder 7">
            <a:extLst>
              <a:ext uri="{FF2B5EF4-FFF2-40B4-BE49-F238E27FC236}">
                <a16:creationId xmlns:a16="http://schemas.microsoft.com/office/drawing/2014/main" id="{84483DEB-F62B-AB26-62EC-D30B22D668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060EED-C32C-34E9-DD45-E3B7994DF0E9}"/>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303171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95ED-6A40-9045-4D77-CB579CDB807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65C28E6-2B0A-4F92-6B4A-15503805C5AF}"/>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4" name="Footer Placeholder 3">
            <a:extLst>
              <a:ext uri="{FF2B5EF4-FFF2-40B4-BE49-F238E27FC236}">
                <a16:creationId xmlns:a16="http://schemas.microsoft.com/office/drawing/2014/main" id="{7102C380-A910-5A1C-FD20-D035BA208A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CFFB07-31DF-8E30-2376-827C1CA7CD43}"/>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241831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C5973-3633-7752-8403-F2DBC0392E39}"/>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3" name="Footer Placeholder 2">
            <a:extLst>
              <a:ext uri="{FF2B5EF4-FFF2-40B4-BE49-F238E27FC236}">
                <a16:creationId xmlns:a16="http://schemas.microsoft.com/office/drawing/2014/main" id="{8D634EB6-FC44-3487-D604-0636EC1815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DCFA91-BBEA-BAB1-797B-B6620B38FA5D}"/>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4228599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98B4-4F2B-A24B-248A-633536A104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3A91ED3-EA58-7656-A7B6-D1E30AFD1D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C3C1DF9-B716-C845-AEFE-526036485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8442EF-2CFD-0D60-5898-08C6BC241CDC}"/>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6" name="Footer Placeholder 5">
            <a:extLst>
              <a:ext uri="{FF2B5EF4-FFF2-40B4-BE49-F238E27FC236}">
                <a16:creationId xmlns:a16="http://schemas.microsoft.com/office/drawing/2014/main" id="{C40268B2-7A8F-E662-69EE-F4BAE8F602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AB029-A326-3832-5450-42B7746180C5}"/>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154248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C36E-9D51-879A-7E9C-6F4AA9D5EF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85DB9C4-799C-70FA-729C-B63F3A6BBF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C66A1C-C293-4CD9-26CA-8A1920F75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A10366-FD69-94E4-216B-BA26BA7EC2E5}"/>
              </a:ext>
            </a:extLst>
          </p:cNvPr>
          <p:cNvSpPr>
            <a:spLocks noGrp="1"/>
          </p:cNvSpPr>
          <p:nvPr>
            <p:ph type="dt" sz="half" idx="10"/>
          </p:nvPr>
        </p:nvSpPr>
        <p:spPr/>
        <p:txBody>
          <a:bodyPr/>
          <a:lstStyle/>
          <a:p>
            <a:fld id="{01C58A41-2C9C-4B12-9B74-EBC221B2A386}" type="datetimeFigureOut">
              <a:rPr lang="en-GB" smtClean="0"/>
              <a:t>10/11/2022</a:t>
            </a:fld>
            <a:endParaRPr lang="en-GB"/>
          </a:p>
        </p:txBody>
      </p:sp>
      <p:sp>
        <p:nvSpPr>
          <p:cNvPr id="6" name="Footer Placeholder 5">
            <a:extLst>
              <a:ext uri="{FF2B5EF4-FFF2-40B4-BE49-F238E27FC236}">
                <a16:creationId xmlns:a16="http://schemas.microsoft.com/office/drawing/2014/main" id="{4B7DEE12-4CB7-6FFC-ED30-FB0519202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67CDC9-67CC-E45F-C809-EAD202F087A7}"/>
              </a:ext>
            </a:extLst>
          </p:cNvPr>
          <p:cNvSpPr>
            <a:spLocks noGrp="1"/>
          </p:cNvSpPr>
          <p:nvPr>
            <p:ph type="sldNum" sz="quarter" idx="12"/>
          </p:nvPr>
        </p:nvSpPr>
        <p:spPr/>
        <p:txBody>
          <a:bodyPr/>
          <a:lstStyle/>
          <a:p>
            <a:fld id="{DE4FF7D2-42E1-4638-8865-D691CD9E2874}" type="slidenum">
              <a:rPr lang="en-GB" smtClean="0"/>
              <a:t>‹#›</a:t>
            </a:fld>
            <a:endParaRPr lang="en-GB"/>
          </a:p>
        </p:txBody>
      </p:sp>
    </p:spTree>
    <p:extLst>
      <p:ext uri="{BB962C8B-B14F-4D97-AF65-F5344CB8AC3E}">
        <p14:creationId xmlns:p14="http://schemas.microsoft.com/office/powerpoint/2010/main" val="324086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FC15A-09E6-8265-08A9-CFE84103C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2B370E81-FE7D-8DB5-6D38-AE9F955348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2AB60ED-D6F0-9C65-E916-EFE6B1B60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C58A41-2C9C-4B12-9B74-EBC221B2A386}" type="datetimeFigureOut">
              <a:rPr lang="en-GB" smtClean="0"/>
              <a:t>10/11/2022</a:t>
            </a:fld>
            <a:endParaRPr lang="en-GB"/>
          </a:p>
        </p:txBody>
      </p:sp>
      <p:sp>
        <p:nvSpPr>
          <p:cNvPr id="5" name="Footer Placeholder 4">
            <a:extLst>
              <a:ext uri="{FF2B5EF4-FFF2-40B4-BE49-F238E27FC236}">
                <a16:creationId xmlns:a16="http://schemas.microsoft.com/office/drawing/2014/main" id="{B370199E-0E20-BFF1-21E6-364CA9848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AA6F373-9EB9-D55A-C6B5-1A4CFC2DB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FF7D2-42E1-4638-8865-D691CD9E2874}" type="slidenum">
              <a:rPr lang="en-GB" smtClean="0"/>
              <a:t>‹#›</a:t>
            </a:fld>
            <a:endParaRPr lang="en-GB"/>
          </a:p>
        </p:txBody>
      </p:sp>
    </p:spTree>
    <p:extLst>
      <p:ext uri="{BB962C8B-B14F-4D97-AF65-F5344CB8AC3E}">
        <p14:creationId xmlns:p14="http://schemas.microsoft.com/office/powerpoint/2010/main" val="856076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ieeecss.org/" TargetMode="External"/><Relationship Id="rId2" Type="http://schemas.openxmlformats.org/officeDocument/2006/relationships/hyperlink" Target="https://www.prospects.ac.uk/job-profiles/control-and-instrumentation-engineer" TargetMode="Externa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ieeecss.org/impact-control-technology-2nd-edi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www.unimelb.edu.au/"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rubiconwater.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futurumcareers.com/prof-michael-cantoni-activity-sheet.pdf" TargetMode="External"/><Relationship Id="rId2" Type="http://schemas.openxmlformats.org/officeDocument/2006/relationships/hyperlink" Target="http://www.futurumcareers.com/how-are-control-engineers-improving-the-sustainability-of-irrigated-agriculture"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y, outdoor&#10;&#10;Description automatically generated">
            <a:extLst>
              <a:ext uri="{FF2B5EF4-FFF2-40B4-BE49-F238E27FC236}">
                <a16:creationId xmlns:a16="http://schemas.microsoft.com/office/drawing/2014/main" id="{5AF17CBF-A42A-2C55-B5DA-FAB9C039B522}"/>
              </a:ext>
            </a:extLst>
          </p:cNvPr>
          <p:cNvPicPr>
            <a:picLocks noChangeAspect="1"/>
          </p:cNvPicPr>
          <p:nvPr/>
        </p:nvPicPr>
        <p:blipFill rotWithShape="1">
          <a:blip r:embed="rId2">
            <a:extLst>
              <a:ext uri="{28A0092B-C50C-407E-A947-70E740481C1C}">
                <a14:useLocalDpi xmlns:a14="http://schemas.microsoft.com/office/drawing/2010/main" val="0"/>
              </a:ext>
            </a:extLst>
          </a:blip>
          <a:srcRect t="14413" b="1058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94DDB633-6BCC-F8FB-8FE1-DF98BC85C1E8}"/>
              </a:ext>
            </a:extLst>
          </p:cNvPr>
          <p:cNvSpPr>
            <a:spLocks noGrp="1"/>
          </p:cNvSpPr>
          <p:nvPr>
            <p:ph type="subTitle" idx="1"/>
          </p:nvPr>
        </p:nvSpPr>
        <p:spPr>
          <a:xfrm>
            <a:off x="841249" y="5543643"/>
            <a:ext cx="8856058" cy="479701"/>
          </a:xfrm>
        </p:spPr>
        <p:txBody>
          <a:bodyPr>
            <a:normAutofit/>
          </a:bodyPr>
          <a:lstStyle/>
          <a:p>
            <a:pPr algn="l"/>
            <a:r>
              <a:rPr lang="en-GB" dirty="0">
                <a:solidFill>
                  <a:srgbClr val="FFFFFF"/>
                </a:solidFill>
              </a:rPr>
              <a:t>WITH THE UNIVERSITY OF MELBOURNE AND RUBICON WATER</a:t>
            </a:r>
          </a:p>
        </p:txBody>
      </p:sp>
      <p:sp>
        <p:nvSpPr>
          <p:cNvPr id="2" name="Title 1">
            <a:extLst>
              <a:ext uri="{FF2B5EF4-FFF2-40B4-BE49-F238E27FC236}">
                <a16:creationId xmlns:a16="http://schemas.microsoft.com/office/drawing/2014/main" id="{984B6436-1104-020E-49D9-83FB6008E349}"/>
              </a:ext>
            </a:extLst>
          </p:cNvPr>
          <p:cNvSpPr>
            <a:spLocks noGrp="1"/>
          </p:cNvSpPr>
          <p:nvPr>
            <p:ph type="ctrTitle"/>
          </p:nvPr>
        </p:nvSpPr>
        <p:spPr>
          <a:xfrm>
            <a:off x="841248" y="4199861"/>
            <a:ext cx="8856059" cy="1336826"/>
          </a:xfrm>
        </p:spPr>
        <p:txBody>
          <a:bodyPr>
            <a:normAutofit/>
          </a:bodyPr>
          <a:lstStyle/>
          <a:p>
            <a:pPr algn="l"/>
            <a:r>
              <a:rPr lang="en-GB" sz="5400" dirty="0">
                <a:solidFill>
                  <a:srgbClr val="FFFFFF"/>
                </a:solidFill>
              </a:rPr>
              <a:t>CONTROL ENGINEERING</a:t>
            </a:r>
          </a:p>
        </p:txBody>
      </p:sp>
    </p:spTree>
    <p:extLst>
      <p:ext uri="{BB962C8B-B14F-4D97-AF65-F5344CB8AC3E}">
        <p14:creationId xmlns:p14="http://schemas.microsoft.com/office/powerpoint/2010/main" val="173708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CCD07B4-98D2-C1D8-2063-9E375FA31AE8}"/>
              </a:ext>
            </a:extLst>
          </p:cNvPr>
          <p:cNvSpPr txBox="1">
            <a:spLocks/>
          </p:cNvSpPr>
          <p:nvPr/>
        </p:nvSpPr>
        <p:spPr>
          <a:xfrm>
            <a:off x="4965431" y="629268"/>
            <a:ext cx="6176046" cy="1286160"/>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About control engineering</a:t>
            </a:r>
            <a:endParaRPr lang="en-US" dirty="0"/>
          </a:p>
        </p:txBody>
      </p:sp>
      <p:sp>
        <p:nvSpPr>
          <p:cNvPr id="3" name="Content Placeholder 2">
            <a:extLst>
              <a:ext uri="{FF2B5EF4-FFF2-40B4-BE49-F238E27FC236}">
                <a16:creationId xmlns:a16="http://schemas.microsoft.com/office/drawing/2014/main" id="{1819C22F-6962-8A6C-28A2-AFC76FBDABBC}"/>
              </a:ext>
            </a:extLst>
          </p:cNvPr>
          <p:cNvSpPr>
            <a:spLocks noGrp="1"/>
          </p:cNvSpPr>
          <p:nvPr>
            <p:ph sz="half" idx="1"/>
          </p:nvPr>
        </p:nvSpPr>
        <p:spPr>
          <a:xfrm>
            <a:off x="4965431" y="2438401"/>
            <a:ext cx="6176045" cy="2826058"/>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solidFill>
                  <a:srgbClr val="00B050"/>
                </a:solidFill>
                <a:latin typeface="+mj-lt"/>
              </a:rPr>
              <a:t>“Control engineering is a discipline that has very wide applicability,” </a:t>
            </a:r>
            <a:r>
              <a:rPr lang="en-US" sz="1800" b="0" i="0" u="none" strike="noStrike" baseline="0" dirty="0">
                <a:latin typeface="+mj-lt"/>
              </a:rPr>
              <a:t>says Iven. It is essential in all modern industrial settings, playing a critical role in improving the energy and resource efficiency of processes.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a:latin typeface="+mj-lt"/>
              </a:rPr>
              <a:t>While the</a:t>
            </a:r>
            <a:r>
              <a:rPr lang="en-US" sz="1800" b="0" i="0" u="none" strike="noStrike">
                <a:latin typeface="+mj-lt"/>
              </a:rPr>
              <a:t> TCC</a:t>
            </a:r>
            <a:r>
              <a:rPr lang="en-US" sz="1800" b="0" i="0" u="none" strike="noStrike" baseline="0">
                <a:latin typeface="+mj-lt"/>
              </a:rPr>
              <a:t> </a:t>
            </a:r>
            <a:r>
              <a:rPr lang="en-US" sz="1800" b="0" i="0" u="none" strike="noStrike" baseline="0" dirty="0">
                <a:latin typeface="+mj-lt"/>
              </a:rPr>
              <a:t>project is reducing water waste, control engineering can also increase </a:t>
            </a:r>
            <a:r>
              <a:rPr lang="en-US" sz="1800" b="0" i="0" u="none" strike="noStrike" baseline="0" dirty="0">
                <a:solidFill>
                  <a:schemeClr val="accent1"/>
                </a:solidFill>
                <a:latin typeface="+mj-lt"/>
              </a:rPr>
              <a:t>sustainability</a:t>
            </a:r>
            <a:r>
              <a:rPr lang="en-US" sz="1800" b="0" i="0" u="none" strike="noStrike" baseline="0" dirty="0">
                <a:latin typeface="+mj-lt"/>
              </a:rPr>
              <a:t> in other contexts. </a:t>
            </a:r>
            <a:r>
              <a:rPr lang="en-US" sz="1800" b="0" i="0" u="none" strike="noStrike" baseline="0" dirty="0">
                <a:solidFill>
                  <a:srgbClr val="00B050"/>
                </a:solidFill>
                <a:latin typeface="+mj-lt"/>
              </a:rPr>
              <a:t>“Control engineering has a significant role to play in making our industrial society more sustainable,”</a:t>
            </a:r>
            <a:r>
              <a:rPr lang="en-US" sz="1800" b="0" i="0" u="none" strike="noStrike" baseline="0" dirty="0">
                <a:latin typeface="+mj-lt"/>
              </a:rPr>
              <a:t> says Erik.</a:t>
            </a:r>
            <a:endParaRPr lang="en-US" sz="1800" dirty="0">
              <a:latin typeface="+mj-lt"/>
            </a:endParaRPr>
          </a:p>
        </p:txBody>
      </p:sp>
      <p:pic>
        <p:nvPicPr>
          <p:cNvPr id="6" name="Content Placeholder 5">
            <a:extLst>
              <a:ext uri="{FF2B5EF4-FFF2-40B4-BE49-F238E27FC236}">
                <a16:creationId xmlns:a16="http://schemas.microsoft.com/office/drawing/2014/main" id="{78B8BC9E-9D45-378F-D6F3-4F0ECBECF10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6437" r="643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2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40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0018-9FB1-F341-8211-46E87F9C6C17}"/>
              </a:ext>
            </a:extLst>
          </p:cNvPr>
          <p:cNvSpPr>
            <a:spLocks noGrp="1"/>
          </p:cNvSpPr>
          <p:nvPr>
            <p:ph type="title"/>
          </p:nvPr>
        </p:nvSpPr>
        <p:spPr>
          <a:xfrm>
            <a:off x="4965430" y="363984"/>
            <a:ext cx="6586491" cy="1551444"/>
          </a:xfrm>
          <a:solidFill>
            <a:schemeClr val="bg1">
              <a:lumMod val="95000"/>
            </a:schemeClr>
          </a:solidFill>
        </p:spPr>
        <p:txBody>
          <a:bodyPr vert="horz" lIns="91440" tIns="45720" rIns="91440" bIns="45720" rtlCol="0" anchor="ctr">
            <a:noAutofit/>
          </a:bodyPr>
          <a:lstStyle/>
          <a:p>
            <a:r>
              <a:rPr lang="en-US" dirty="0"/>
              <a:t>Pathway from school to control engineering</a:t>
            </a:r>
          </a:p>
        </p:txBody>
      </p:sp>
      <p:sp>
        <p:nvSpPr>
          <p:cNvPr id="3" name="Content Placeholder 2">
            <a:extLst>
              <a:ext uri="{FF2B5EF4-FFF2-40B4-BE49-F238E27FC236}">
                <a16:creationId xmlns:a16="http://schemas.microsoft.com/office/drawing/2014/main" id="{C405CC27-962A-2A38-5F82-4524BE78BAB8}"/>
              </a:ext>
            </a:extLst>
          </p:cNvPr>
          <p:cNvSpPr>
            <a:spLocks noGrp="1"/>
          </p:cNvSpPr>
          <p:nvPr>
            <p:ph sz="half" idx="1"/>
          </p:nvPr>
        </p:nvSpPr>
        <p:spPr>
          <a:xfrm>
            <a:off x="4965432" y="2314808"/>
            <a:ext cx="6586490" cy="3784152"/>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solidFill>
                  <a:srgbClr val="00B050"/>
                </a:solidFill>
                <a:latin typeface="+mj-lt"/>
              </a:rPr>
              <a:t>“To become an engineer, </a:t>
            </a:r>
            <a:r>
              <a:rPr lang="en-US" sz="1800" b="0" i="0" u="none" strike="noStrike" baseline="0" dirty="0" err="1">
                <a:solidFill>
                  <a:srgbClr val="00B050"/>
                </a:solidFill>
                <a:latin typeface="+mj-lt"/>
              </a:rPr>
              <a:t>maths</a:t>
            </a:r>
            <a:r>
              <a:rPr lang="en-US" sz="1800" b="0" i="0" u="none" strike="noStrike" baseline="0" dirty="0">
                <a:solidFill>
                  <a:srgbClr val="00B050"/>
                </a:solidFill>
                <a:latin typeface="+mj-lt"/>
              </a:rPr>
              <a:t> and physics are fundamentally important at both school and university level,” </a:t>
            </a:r>
            <a:r>
              <a:rPr lang="en-US" sz="1800" b="0" i="0" u="none" strike="noStrike" baseline="0" dirty="0">
                <a:latin typeface="+mj-lt"/>
              </a:rPr>
              <a:t>says Michael. </a:t>
            </a:r>
            <a:r>
              <a:rPr lang="en-US" sz="1800" b="0" i="0" u="none" strike="noStrike" baseline="0" dirty="0">
                <a:solidFill>
                  <a:srgbClr val="00B050"/>
                </a:solidFill>
                <a:latin typeface="+mj-lt"/>
              </a:rPr>
              <a:t>“Computer science is also important.”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latin typeface="+mj-lt"/>
              </a:rPr>
              <a:t>Computer programming skills are essential in most engineering jobs, so learn </a:t>
            </a:r>
            <a:r>
              <a:rPr lang="en-US" sz="1800" b="0" i="0" u="none" strike="noStrike" baseline="0" dirty="0">
                <a:solidFill>
                  <a:schemeClr val="accent1"/>
                </a:solidFill>
                <a:latin typeface="+mj-lt"/>
              </a:rPr>
              <a:t>coding</a:t>
            </a:r>
            <a:r>
              <a:rPr lang="en-US" sz="1800" b="0" i="0" u="none" strike="noStrike" baseline="0" dirty="0">
                <a:latin typeface="+mj-lt"/>
              </a:rPr>
              <a:t> languages as soon as you can. </a:t>
            </a:r>
            <a:r>
              <a:rPr lang="en-US" sz="1800" b="0" i="0" u="none" strike="noStrike" baseline="0" dirty="0">
                <a:solidFill>
                  <a:srgbClr val="00B050"/>
                </a:solidFill>
                <a:latin typeface="+mj-lt"/>
              </a:rPr>
              <a:t>“Working on hobby projects that involve coding is a great way to practice and develop these skills,” </a:t>
            </a:r>
            <a:r>
              <a:rPr lang="en-US" sz="1800" b="0" i="0" u="none" strike="noStrike" baseline="0" dirty="0">
                <a:latin typeface="+mj-lt"/>
              </a:rPr>
              <a:t>suggests Adair. </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At university, control engineering is taught within general undergraduate engineering degrees, such as </a:t>
            </a:r>
            <a:r>
              <a:rPr lang="en-US" sz="1800" b="0" i="0" u="none" strike="noStrike" baseline="0" dirty="0">
                <a:solidFill>
                  <a:schemeClr val="accent1"/>
                </a:solidFill>
                <a:latin typeface="+mj-lt"/>
              </a:rPr>
              <a:t>electrical</a:t>
            </a:r>
            <a:r>
              <a:rPr lang="en-US" sz="1800" b="0" i="0" u="none" strike="noStrike" baseline="0" dirty="0">
                <a:latin typeface="+mj-lt"/>
              </a:rPr>
              <a:t>, </a:t>
            </a:r>
            <a:r>
              <a:rPr lang="en-US" sz="1800" b="0" i="0" u="none" strike="noStrike" baseline="0" dirty="0">
                <a:solidFill>
                  <a:schemeClr val="accent1"/>
                </a:solidFill>
                <a:latin typeface="+mj-lt"/>
              </a:rPr>
              <a:t>mechanical</a:t>
            </a:r>
            <a:r>
              <a:rPr lang="en-US" sz="1800" b="0" i="0" u="none" strike="noStrike" baseline="0" dirty="0">
                <a:latin typeface="+mj-lt"/>
              </a:rPr>
              <a:t>, </a:t>
            </a:r>
            <a:r>
              <a:rPr lang="en-US" sz="1800" b="0" i="0" u="none" strike="noStrike" baseline="0" dirty="0">
                <a:solidFill>
                  <a:schemeClr val="accent1"/>
                </a:solidFill>
                <a:latin typeface="+mj-lt"/>
              </a:rPr>
              <a:t>aerospace</a:t>
            </a:r>
            <a:r>
              <a:rPr lang="en-US" sz="1800" b="0" i="0" u="none" strike="noStrike" baseline="0" dirty="0">
                <a:latin typeface="+mj-lt"/>
              </a:rPr>
              <a:t> and </a:t>
            </a:r>
            <a:r>
              <a:rPr lang="en-US" sz="1800" b="0" i="0" u="none" strike="noStrike" baseline="0" dirty="0">
                <a:solidFill>
                  <a:schemeClr val="accent1"/>
                </a:solidFill>
                <a:latin typeface="+mj-lt"/>
              </a:rPr>
              <a:t>chemical</a:t>
            </a:r>
            <a:r>
              <a:rPr lang="en-US" sz="1800" b="0" i="0" u="none" strike="noStrike" baseline="0" dirty="0">
                <a:latin typeface="+mj-lt"/>
              </a:rPr>
              <a:t> </a:t>
            </a:r>
            <a:r>
              <a:rPr lang="en-US" sz="1800" b="0" i="0" u="none" strike="noStrike" baseline="0" dirty="0">
                <a:solidFill>
                  <a:schemeClr val="accent1"/>
                </a:solidFill>
                <a:latin typeface="+mj-lt"/>
              </a:rPr>
              <a:t>engineering</a:t>
            </a:r>
            <a:r>
              <a:rPr lang="en-US" sz="1800" b="0" i="0" u="none" strike="noStrike" baseline="0" dirty="0">
                <a:latin typeface="+mj-lt"/>
              </a:rPr>
              <a:t>. Some universities will then offer postgraduate degrees specifically in control engineering.</a:t>
            </a:r>
            <a:endParaRPr lang="en-US" sz="1800" dirty="0">
              <a:latin typeface="+mj-lt"/>
            </a:endParaRPr>
          </a:p>
        </p:txBody>
      </p:sp>
      <p:pic>
        <p:nvPicPr>
          <p:cNvPr id="6" name="Content Placeholder 5">
            <a:extLst>
              <a:ext uri="{FF2B5EF4-FFF2-40B4-BE49-F238E27FC236}">
                <a16:creationId xmlns:a16="http://schemas.microsoft.com/office/drawing/2014/main" id="{211CB62F-5FF1-6A85-B56D-E411F6B9C81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7487" r="2748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2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86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326E-C4F0-8A41-4D18-32F0F55F1F40}"/>
              </a:ext>
            </a:extLst>
          </p:cNvPr>
          <p:cNvSpPr>
            <a:spLocks noGrp="1"/>
          </p:cNvSpPr>
          <p:nvPr>
            <p:ph type="title"/>
          </p:nvPr>
        </p:nvSpPr>
        <p:spPr>
          <a:xfrm>
            <a:off x="4965430" y="488273"/>
            <a:ext cx="6868503" cy="1427155"/>
          </a:xfrm>
          <a:solidFill>
            <a:schemeClr val="bg1">
              <a:lumMod val="95000"/>
            </a:schemeClr>
          </a:solidFill>
        </p:spPr>
        <p:txBody>
          <a:bodyPr vert="horz" lIns="91440" tIns="45720" rIns="91440" bIns="45720" rtlCol="0" anchor="ctr">
            <a:noAutofit/>
          </a:bodyPr>
          <a:lstStyle/>
          <a:p>
            <a:r>
              <a:rPr lang="en-US" dirty="0"/>
              <a:t>Explore careers in control engineering</a:t>
            </a:r>
          </a:p>
        </p:txBody>
      </p:sp>
      <p:sp>
        <p:nvSpPr>
          <p:cNvPr id="3" name="Content Placeholder 2">
            <a:extLst>
              <a:ext uri="{FF2B5EF4-FFF2-40B4-BE49-F238E27FC236}">
                <a16:creationId xmlns:a16="http://schemas.microsoft.com/office/drawing/2014/main" id="{16316EA9-2346-3044-D50A-CE570C82DF98}"/>
              </a:ext>
            </a:extLst>
          </p:cNvPr>
          <p:cNvSpPr>
            <a:spLocks noGrp="1"/>
          </p:cNvSpPr>
          <p:nvPr>
            <p:ph sz="half" idx="1"/>
          </p:nvPr>
        </p:nvSpPr>
        <p:spPr>
          <a:xfrm>
            <a:off x="4965431" y="2438400"/>
            <a:ext cx="6868503" cy="4228729"/>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latin typeface="+mj-lt"/>
              </a:rPr>
              <a:t>Control engineers can find themselves working in a wide range of industries. From contributing to the </a:t>
            </a:r>
            <a:r>
              <a:rPr lang="en-US" sz="1800" b="0" i="0" u="none" strike="noStrike" baseline="0" dirty="0">
                <a:solidFill>
                  <a:schemeClr val="accent1"/>
                </a:solidFill>
                <a:latin typeface="+mj-lt"/>
              </a:rPr>
              <a:t>green energy revolution </a:t>
            </a:r>
            <a:r>
              <a:rPr lang="en-US" sz="1800" b="0" i="0" u="none" strike="noStrike" baseline="0" dirty="0">
                <a:latin typeface="+mj-lt"/>
              </a:rPr>
              <a:t>in electric power grids, to enhancing the </a:t>
            </a:r>
            <a:r>
              <a:rPr lang="en-US" sz="1800" b="0" i="0" u="none" strike="noStrike" baseline="0" dirty="0">
                <a:solidFill>
                  <a:schemeClr val="accent1"/>
                </a:solidFill>
                <a:latin typeface="+mj-lt"/>
              </a:rPr>
              <a:t>sustainability </a:t>
            </a:r>
            <a:r>
              <a:rPr lang="en-US" sz="1800" b="0" i="0" u="none" strike="noStrike" baseline="0" dirty="0">
                <a:latin typeface="+mj-lt"/>
              </a:rPr>
              <a:t>of water and transportation networks, control engineers are always in demand. You could also find yourself developing </a:t>
            </a:r>
            <a:r>
              <a:rPr lang="en-US" sz="1800" b="0" i="0" u="none" strike="noStrike" baseline="0" dirty="0">
                <a:solidFill>
                  <a:schemeClr val="accent1"/>
                </a:solidFill>
                <a:latin typeface="+mj-lt"/>
              </a:rPr>
              <a:t>artificial intelligence </a:t>
            </a:r>
            <a:r>
              <a:rPr lang="en-US" sz="1800" b="0" i="0" u="none" strike="noStrike" baseline="0" dirty="0">
                <a:latin typeface="+mj-lt"/>
              </a:rPr>
              <a:t>for surgical robotics or designing autopilots in the </a:t>
            </a:r>
            <a:r>
              <a:rPr lang="en-US" sz="1800" b="0" i="0" u="none" strike="noStrike" baseline="0" dirty="0">
                <a:solidFill>
                  <a:schemeClr val="accent1"/>
                </a:solidFill>
                <a:latin typeface="+mj-lt"/>
              </a:rPr>
              <a:t>aerospace industry</a:t>
            </a:r>
            <a:r>
              <a:rPr lang="en-US" sz="1800" b="0" i="0" u="none" strike="noStrike" baseline="0" dirty="0">
                <a:latin typeface="+mj-lt"/>
              </a:rPr>
              <a:t>.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latin typeface="+mj-lt"/>
                <a:hlinkClick r:id="rId2"/>
              </a:rPr>
              <a:t>Prospects</a:t>
            </a:r>
            <a:r>
              <a:rPr lang="en-US" sz="1800" b="0" i="0" u="none" strike="noStrike" baseline="0" dirty="0">
                <a:latin typeface="+mj-lt"/>
              </a:rPr>
              <a:t> provides information about </a:t>
            </a:r>
            <a:r>
              <a:rPr lang="en-US" sz="1800" b="0" i="0" u="none" strike="noStrike" baseline="0" dirty="0">
                <a:solidFill>
                  <a:schemeClr val="accent1"/>
                </a:solidFill>
                <a:latin typeface="+mj-lt"/>
              </a:rPr>
              <a:t>careers</a:t>
            </a:r>
            <a:r>
              <a:rPr lang="en-US" sz="1800" b="0" i="0" u="none" strike="noStrike" baseline="0" dirty="0">
                <a:latin typeface="+mj-lt"/>
              </a:rPr>
              <a:t> in control engineering, including the work you are likely to do, the </a:t>
            </a:r>
            <a:r>
              <a:rPr lang="en-US" sz="1800" b="0" i="0" u="none" strike="noStrike" baseline="0" dirty="0">
                <a:solidFill>
                  <a:schemeClr val="accent1"/>
                </a:solidFill>
                <a:latin typeface="+mj-lt"/>
              </a:rPr>
              <a:t>skills</a:t>
            </a:r>
            <a:r>
              <a:rPr lang="en-US" sz="1800" b="0" i="0" u="none" strike="noStrike" baseline="0" dirty="0">
                <a:latin typeface="+mj-lt"/>
              </a:rPr>
              <a:t> you will need and the </a:t>
            </a:r>
            <a:r>
              <a:rPr lang="en-US" sz="1800" b="0" i="0" u="none" strike="noStrike" baseline="0" dirty="0">
                <a:solidFill>
                  <a:schemeClr val="accent1"/>
                </a:solidFill>
                <a:latin typeface="+mj-lt"/>
              </a:rPr>
              <a:t>salary</a:t>
            </a:r>
            <a:r>
              <a:rPr lang="en-US" sz="1800" b="0" i="0" u="none" strike="noStrike" baseline="0" dirty="0">
                <a:latin typeface="+mj-lt"/>
              </a:rPr>
              <a:t> you can expect.</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The </a:t>
            </a:r>
            <a:r>
              <a:rPr lang="en-US" sz="1800" b="0" i="0" u="none" strike="noStrike" baseline="0" dirty="0">
                <a:latin typeface="+mj-lt"/>
                <a:hlinkClick r:id="rId3"/>
              </a:rPr>
              <a:t>Control Systems Society of the Institute of Electrical and Electronics Engineers </a:t>
            </a:r>
            <a:r>
              <a:rPr lang="en-US" sz="1800" b="0" i="0" u="none" strike="noStrike" baseline="0" dirty="0">
                <a:latin typeface="+mj-lt"/>
              </a:rPr>
              <a:t>has published a </a:t>
            </a:r>
            <a:r>
              <a:rPr lang="en-US" sz="1800" b="0" i="0" u="none" strike="noStrike" baseline="0" dirty="0">
                <a:latin typeface="+mj-lt"/>
                <a:hlinkClick r:id="rId4"/>
              </a:rPr>
              <a:t>report</a:t>
            </a:r>
            <a:r>
              <a:rPr lang="en-US" sz="1800" b="0" i="0" u="none" strike="noStrike" baseline="0" dirty="0">
                <a:latin typeface="+mj-lt"/>
              </a:rPr>
              <a:t> on the impact of control technology with examples of how control is used in a huge range of applications, from </a:t>
            </a:r>
            <a:r>
              <a:rPr lang="en-US" sz="1800" b="0" i="0" u="none" strike="noStrike" baseline="0" dirty="0">
                <a:solidFill>
                  <a:schemeClr val="accent1"/>
                </a:solidFill>
                <a:latin typeface="+mj-lt"/>
              </a:rPr>
              <a:t>drones</a:t>
            </a:r>
            <a:r>
              <a:rPr lang="en-US" sz="1800" b="0" i="0" u="none" strike="noStrike" baseline="0" dirty="0">
                <a:latin typeface="+mj-lt"/>
              </a:rPr>
              <a:t> to </a:t>
            </a:r>
            <a:r>
              <a:rPr lang="en-US" sz="1800" b="0" i="0" u="none" strike="noStrike" baseline="0" dirty="0">
                <a:solidFill>
                  <a:schemeClr val="accent1"/>
                </a:solidFill>
                <a:latin typeface="+mj-lt"/>
              </a:rPr>
              <a:t>medical</a:t>
            </a:r>
            <a:r>
              <a:rPr lang="en-US" sz="1800" b="0" i="0" u="none" strike="noStrike" baseline="0" dirty="0">
                <a:latin typeface="+mj-lt"/>
              </a:rPr>
              <a:t> </a:t>
            </a:r>
            <a:r>
              <a:rPr lang="en-US" sz="1800" b="0" i="0" u="none" strike="noStrike" baseline="0" dirty="0">
                <a:solidFill>
                  <a:schemeClr val="accent1"/>
                </a:solidFill>
                <a:latin typeface="+mj-lt"/>
              </a:rPr>
              <a:t>rehabilitation</a:t>
            </a:r>
            <a:r>
              <a:rPr lang="en-US" sz="1800" b="0" i="0" u="none" strike="noStrike" baseline="0" dirty="0">
                <a:latin typeface="+mj-lt"/>
              </a:rPr>
              <a:t> to </a:t>
            </a:r>
            <a:r>
              <a:rPr lang="en-US" sz="1800" b="0" i="0" u="none" strike="noStrike" baseline="0" dirty="0">
                <a:solidFill>
                  <a:schemeClr val="accent1"/>
                </a:solidFill>
                <a:latin typeface="+mj-lt"/>
              </a:rPr>
              <a:t>Formula</a:t>
            </a:r>
            <a:r>
              <a:rPr lang="en-US" sz="1800" b="0" i="0" u="none" strike="noStrike" baseline="0" dirty="0">
                <a:latin typeface="+mj-lt"/>
              </a:rPr>
              <a:t> </a:t>
            </a:r>
            <a:r>
              <a:rPr lang="en-US" sz="1800" b="0" i="0" u="none" strike="noStrike" baseline="0" dirty="0">
                <a:solidFill>
                  <a:schemeClr val="accent1"/>
                </a:solidFill>
                <a:latin typeface="+mj-lt"/>
              </a:rPr>
              <a:t>One</a:t>
            </a:r>
            <a:r>
              <a:rPr lang="en-US" sz="1800" b="0" i="0" u="none" strike="noStrike" baseline="0" dirty="0">
                <a:latin typeface="+mj-lt"/>
              </a:rPr>
              <a:t> racing</a:t>
            </a:r>
            <a:r>
              <a:rPr lang="en-US" sz="1800" dirty="0">
                <a:latin typeface="+mj-lt"/>
              </a:rPr>
              <a:t>.</a:t>
            </a:r>
          </a:p>
        </p:txBody>
      </p:sp>
      <p:pic>
        <p:nvPicPr>
          <p:cNvPr id="6" name="Content Placeholder 5">
            <a:extLst>
              <a:ext uri="{FF2B5EF4-FFF2-40B4-BE49-F238E27FC236}">
                <a16:creationId xmlns:a16="http://schemas.microsoft.com/office/drawing/2014/main" id="{1A14FC42-CF9E-B647-97EE-C334139C858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l="4734" r="473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2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8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6A6F-C9AB-5FDD-0713-D3B4D39C03B8}"/>
              </a:ext>
            </a:extLst>
          </p:cNvPr>
          <p:cNvSpPr>
            <a:spLocks noGrp="1"/>
          </p:cNvSpPr>
          <p:nvPr>
            <p:ph type="title"/>
          </p:nvPr>
        </p:nvSpPr>
        <p:spPr>
          <a:xfrm>
            <a:off x="481013" y="3752849"/>
            <a:ext cx="3290887" cy="2905402"/>
          </a:xfrm>
          <a:solidFill>
            <a:schemeClr val="bg1">
              <a:lumMod val="95000"/>
            </a:schemeClr>
          </a:solidFill>
        </p:spPr>
        <p:txBody>
          <a:bodyPr vert="horz" lIns="91440" tIns="45720" rIns="91440" bIns="45720" rtlCol="0" anchor="ctr">
            <a:normAutofit/>
          </a:bodyPr>
          <a:lstStyle/>
          <a:p>
            <a:pPr algn="ctr"/>
            <a:r>
              <a:rPr lang="en-US" sz="3600" dirty="0">
                <a:latin typeface="+mn-lt"/>
              </a:rPr>
              <a:t>Talking points</a:t>
            </a:r>
          </a:p>
        </p:txBody>
      </p:sp>
      <p:pic>
        <p:nvPicPr>
          <p:cNvPr id="6" name="Content Placeholder 5" descr="A picture containing sky, outdoor, several&#10;&#10;Description automatically generated">
            <a:extLst>
              <a:ext uri="{FF2B5EF4-FFF2-40B4-BE49-F238E27FC236}">
                <a16:creationId xmlns:a16="http://schemas.microsoft.com/office/drawing/2014/main" id="{9F9E316F-85D8-5602-25D2-1565B6FAE0F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9639" b="1476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9D6B9C62-1C07-DEB6-7190-CD5BD9E8B60A}"/>
              </a:ext>
            </a:extLst>
          </p:cNvPr>
          <p:cNvSpPr>
            <a:spLocks noGrp="1"/>
          </p:cNvSpPr>
          <p:nvPr>
            <p:ph sz="half" idx="2"/>
          </p:nvPr>
        </p:nvSpPr>
        <p:spPr>
          <a:xfrm>
            <a:off x="4048218" y="3752850"/>
            <a:ext cx="7981026" cy="2905402"/>
          </a:xfrm>
          <a:solidFill>
            <a:schemeClr val="bg1">
              <a:lumMod val="95000"/>
            </a:schemeClr>
          </a:solidFill>
        </p:spPr>
        <p:txBody>
          <a:bodyPr vert="horz" lIns="91440" tIns="45720" rIns="91440" bIns="45720" rtlCol="0" anchor="ctr">
            <a:noAutofit/>
          </a:bodyPr>
          <a:lstStyle/>
          <a:p>
            <a:pPr marL="571500" indent="-342900">
              <a:buFont typeface="+mj-lt"/>
              <a:buAutoNum type="arabicPeriod"/>
            </a:pPr>
            <a:r>
              <a:rPr lang="en-US" sz="2000" b="0" i="0" u="none" strike="noStrike" baseline="0" dirty="0">
                <a:solidFill>
                  <a:srgbClr val="00B0F0"/>
                </a:solidFill>
                <a:latin typeface="+mj-lt"/>
              </a:rPr>
              <a:t>What role might a control engineer play in an electricity supply company?</a:t>
            </a:r>
          </a:p>
          <a:p>
            <a:pPr marL="571500" indent="-342900">
              <a:buFont typeface="+mj-lt"/>
              <a:buAutoNum type="arabicPeriod"/>
            </a:pPr>
            <a:r>
              <a:rPr lang="en-US" sz="2000" b="0" i="0" u="none" strike="noStrike" baseline="0" dirty="0">
                <a:solidFill>
                  <a:schemeClr val="accent5"/>
                </a:solidFill>
                <a:latin typeface="+mj-lt"/>
              </a:rPr>
              <a:t>Can you code? How could you develop your computer coding skills?</a:t>
            </a:r>
          </a:p>
          <a:p>
            <a:pPr marL="571500" indent="-342900">
              <a:buFont typeface="+mj-lt"/>
              <a:buAutoNum type="arabicPeriod"/>
            </a:pPr>
            <a:r>
              <a:rPr lang="en-GB" sz="2000" dirty="0">
                <a:solidFill>
                  <a:srgbClr val="0070C0"/>
                </a:solidFill>
                <a:latin typeface="+mj-lt"/>
              </a:rPr>
              <a:t>Aside from improving the efficiency of irrigation systems, how else could control engineers make our industrial society more sustainable?</a:t>
            </a:r>
          </a:p>
          <a:p>
            <a:pPr marL="571500" indent="-342900">
              <a:buFont typeface="+mj-lt"/>
              <a:buAutoNum type="arabicPeriod"/>
            </a:pPr>
            <a:r>
              <a:rPr lang="en-GB" sz="2000" dirty="0">
                <a:solidFill>
                  <a:srgbClr val="002060"/>
                </a:solidFill>
                <a:latin typeface="+mj-lt"/>
              </a:rPr>
              <a:t>Which of the many applications of control engineering most appeals to you, and why?</a:t>
            </a:r>
            <a:endParaRPr lang="en-US" sz="2000" dirty="0">
              <a:solidFill>
                <a:srgbClr val="002060"/>
              </a:solidFill>
              <a:latin typeface="+mj-lt"/>
            </a:endParaRPr>
          </a:p>
        </p:txBody>
      </p:sp>
    </p:spTree>
    <p:extLst>
      <p:ext uri="{BB962C8B-B14F-4D97-AF65-F5344CB8AC3E}">
        <p14:creationId xmlns:p14="http://schemas.microsoft.com/office/powerpoint/2010/main" val="97507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A4DA7-7109-A182-D480-44E6301EA984}"/>
              </a:ext>
            </a:extLst>
          </p:cNvPr>
          <p:cNvSpPr>
            <a:spLocks noGrp="1"/>
          </p:cNvSpPr>
          <p:nvPr>
            <p:ph type="title"/>
          </p:nvPr>
        </p:nvSpPr>
        <p:spPr>
          <a:xfrm>
            <a:off x="4802692" y="242657"/>
            <a:ext cx="7226550" cy="1657974"/>
          </a:xfrm>
          <a:solidFill>
            <a:schemeClr val="bg1">
              <a:lumMod val="95000"/>
            </a:schemeClr>
          </a:solidFill>
          <a:ln>
            <a:noFill/>
          </a:ln>
        </p:spPr>
        <p:txBody>
          <a:bodyPr vert="horz" lIns="91440" tIns="45720" rIns="91440" bIns="45720" rtlCol="0" anchor="ctr">
            <a:noAutofit/>
          </a:bodyPr>
          <a:lstStyle/>
          <a:p>
            <a:pPr>
              <a:lnSpc>
                <a:spcPct val="100000"/>
              </a:lnSpc>
            </a:pPr>
            <a:r>
              <a:rPr lang="en-US" dirty="0">
                <a:latin typeface="+mn-lt"/>
              </a:rPr>
              <a:t>Professor Michael </a:t>
            </a:r>
            <a:r>
              <a:rPr lang="en-US" dirty="0" err="1">
                <a:latin typeface="+mn-lt"/>
              </a:rPr>
              <a:t>Cantoni</a:t>
            </a:r>
            <a:br>
              <a:rPr lang="en-US" dirty="0"/>
            </a:br>
            <a:r>
              <a:rPr lang="en-US" sz="2800" dirty="0"/>
              <a:t>Professor of Electrical and Electronic Engineering </a:t>
            </a:r>
            <a:br>
              <a:rPr lang="en-US" sz="2800" dirty="0"/>
            </a:br>
            <a:r>
              <a:rPr lang="en-US" sz="2800" dirty="0"/>
              <a:t>University of Melbourne</a:t>
            </a:r>
            <a:endParaRPr lang="en-US" dirty="0"/>
          </a:p>
        </p:txBody>
      </p:sp>
      <p:sp>
        <p:nvSpPr>
          <p:cNvPr id="3" name="Content Placeholder 2">
            <a:extLst>
              <a:ext uri="{FF2B5EF4-FFF2-40B4-BE49-F238E27FC236}">
                <a16:creationId xmlns:a16="http://schemas.microsoft.com/office/drawing/2014/main" id="{66EBF362-642B-605F-0F0A-FAD4B75B4C22}"/>
              </a:ext>
            </a:extLst>
          </p:cNvPr>
          <p:cNvSpPr>
            <a:spLocks noGrp="1"/>
          </p:cNvSpPr>
          <p:nvPr>
            <p:ph sz="half" idx="1"/>
          </p:nvPr>
        </p:nvSpPr>
        <p:spPr>
          <a:xfrm>
            <a:off x="4802692" y="2373995"/>
            <a:ext cx="7226550" cy="4071192"/>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t>My father is an electrical engineer, my mother trained as a civil engineering draftsperson and I have grandparents who were technicians. </a:t>
            </a:r>
            <a:r>
              <a:rPr lang="en-US" sz="1800" b="0" i="0" u="none" strike="noStrike" baseline="0" dirty="0">
                <a:latin typeface="+mj-lt"/>
              </a:rPr>
              <a:t>At the end of high school, it was </a:t>
            </a:r>
            <a:r>
              <a:rPr lang="en-US" sz="1800" b="0" i="0" u="none" strike="noStrike" baseline="0" dirty="0" err="1">
                <a:latin typeface="+mj-lt"/>
              </a:rPr>
              <a:t>maths</a:t>
            </a:r>
            <a:r>
              <a:rPr lang="en-US" sz="1800" b="0" i="0" u="none" strike="noStrike" baseline="0" dirty="0">
                <a:latin typeface="+mj-lt"/>
              </a:rPr>
              <a:t> and physics that I enjoyed the most, so engineering seemed like a natural path to follow at university. </a:t>
            </a:r>
            <a:endParaRPr lang="en-US" sz="1800" b="1" i="0" u="none" strike="noStrike" baseline="0" dirty="0">
              <a:latin typeface="+mj-lt"/>
            </a:endParaRPr>
          </a:p>
          <a:p>
            <a:pPr marL="0" indent="0">
              <a:lnSpc>
                <a:spcPct val="100000"/>
              </a:lnSpc>
              <a:spcBef>
                <a:spcPts val="0"/>
              </a:spcBef>
              <a:buNone/>
            </a:pPr>
            <a:endParaRPr lang="en-US" sz="1800" b="1" dirty="0">
              <a:latin typeface="+mj-lt"/>
            </a:endParaRPr>
          </a:p>
          <a:p>
            <a:pPr marL="0" indent="0">
              <a:lnSpc>
                <a:spcPct val="100000"/>
              </a:lnSpc>
              <a:spcBef>
                <a:spcPts val="0"/>
              </a:spcBef>
              <a:buNone/>
            </a:pPr>
            <a:r>
              <a:rPr lang="en-US" sz="1800" b="0" i="0" u="none" strike="noStrike" baseline="0" dirty="0"/>
              <a:t>I enjoy the process of applying mathematical thinking to achieve desired outcomes and to balance competing objectives. </a:t>
            </a:r>
            <a:r>
              <a:rPr lang="en-US" sz="1800" b="0" i="0" u="none" strike="noStrike" baseline="0" dirty="0">
                <a:latin typeface="+mj-lt"/>
              </a:rPr>
              <a:t>There is such a wide range of practical contexts in which control engineering is relevant – water and power distribution networks, heating and ventilation systems, telecommunications, manufacturing and aerospace. </a:t>
            </a:r>
            <a:endParaRPr lang="en-US" sz="1800" b="1" i="0" u="none" strike="noStrike" baseline="0" dirty="0">
              <a:latin typeface="+mj-lt"/>
            </a:endParaRPr>
          </a:p>
          <a:p>
            <a:pPr marL="0" indent="0">
              <a:lnSpc>
                <a:spcPct val="100000"/>
              </a:lnSpc>
              <a:spcBef>
                <a:spcPts val="0"/>
              </a:spcBef>
              <a:buNone/>
            </a:pPr>
            <a:endParaRPr lang="en-US" sz="1800" b="1" dirty="0">
              <a:latin typeface="+mj-lt"/>
            </a:endParaRPr>
          </a:p>
          <a:p>
            <a:pPr marL="0" indent="0">
              <a:lnSpc>
                <a:spcPct val="100000"/>
              </a:lnSpc>
              <a:spcBef>
                <a:spcPts val="0"/>
              </a:spcBef>
              <a:buNone/>
            </a:pPr>
            <a:r>
              <a:rPr lang="en-US" sz="1800" b="0" i="0" u="none" strike="noStrike" baseline="0" dirty="0"/>
              <a:t>I am proud to have contributed to the success of Rubicon Water</a:t>
            </a:r>
            <a:r>
              <a:rPr lang="en-US" sz="1800" b="0" i="0" u="none" strike="noStrike" baseline="0" dirty="0">
                <a:latin typeface="+mj-lt"/>
              </a:rPr>
              <a:t>, both through my own research and by training engineers who played a key role in translating innovations from research into real-world outcomes.</a:t>
            </a:r>
            <a:endParaRPr lang="en-US" sz="1800" dirty="0">
              <a:latin typeface="+mj-lt"/>
            </a:endParaRPr>
          </a:p>
        </p:txBody>
      </p:sp>
      <p:pic>
        <p:nvPicPr>
          <p:cNvPr id="6" name="Content Placeholder 5" descr="A picture containing person, person, glasses&#10;&#10;Description automatically generated">
            <a:extLst>
              <a:ext uri="{FF2B5EF4-FFF2-40B4-BE49-F238E27FC236}">
                <a16:creationId xmlns:a16="http://schemas.microsoft.com/office/drawing/2014/main" id="{0D522812-BDFC-08FA-129C-99CEE3A32FE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875"/>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9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66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7ADA-F5C6-1572-8036-C8C0650BBEAA}"/>
              </a:ext>
            </a:extLst>
          </p:cNvPr>
          <p:cNvSpPr>
            <a:spLocks noGrp="1"/>
          </p:cNvSpPr>
          <p:nvPr>
            <p:ph type="title"/>
          </p:nvPr>
        </p:nvSpPr>
        <p:spPr>
          <a:xfrm>
            <a:off x="4856086" y="629268"/>
            <a:ext cx="6818050" cy="1286160"/>
          </a:xfrm>
          <a:solidFill>
            <a:schemeClr val="bg1">
              <a:lumMod val="95000"/>
            </a:schemeClr>
          </a:solidFill>
        </p:spPr>
        <p:txBody>
          <a:bodyPr vert="horz" lIns="91440" tIns="45720" rIns="91440" bIns="45720" rtlCol="0" anchor="ctr">
            <a:normAutofit/>
          </a:bodyPr>
          <a:lstStyle/>
          <a:p>
            <a:pPr>
              <a:lnSpc>
                <a:spcPct val="100000"/>
              </a:lnSpc>
            </a:pPr>
            <a:r>
              <a:rPr lang="en-US" dirty="0">
                <a:latin typeface="+mn-lt"/>
              </a:rPr>
              <a:t>Professor Iven </a:t>
            </a:r>
            <a:r>
              <a:rPr lang="en-US" dirty="0" err="1">
                <a:latin typeface="+mn-lt"/>
              </a:rPr>
              <a:t>Mareels</a:t>
            </a:r>
            <a:br>
              <a:rPr lang="en-US" dirty="0"/>
            </a:br>
            <a:r>
              <a:rPr lang="en-US" sz="2800" dirty="0"/>
              <a:t>Non-executive Director, Rubicon Water</a:t>
            </a:r>
            <a:endParaRPr lang="en-US" dirty="0"/>
          </a:p>
        </p:txBody>
      </p:sp>
      <p:sp>
        <p:nvSpPr>
          <p:cNvPr id="3" name="Content Placeholder 2">
            <a:extLst>
              <a:ext uri="{FF2B5EF4-FFF2-40B4-BE49-F238E27FC236}">
                <a16:creationId xmlns:a16="http://schemas.microsoft.com/office/drawing/2014/main" id="{B27DC5A1-7D4F-A4AD-03FA-7FB4A93D1D54}"/>
              </a:ext>
            </a:extLst>
          </p:cNvPr>
          <p:cNvSpPr>
            <a:spLocks noGrp="1"/>
          </p:cNvSpPr>
          <p:nvPr>
            <p:ph sz="half" idx="1"/>
          </p:nvPr>
        </p:nvSpPr>
        <p:spPr>
          <a:xfrm>
            <a:off x="4856085" y="2219419"/>
            <a:ext cx="6818051" cy="4305667"/>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t>My dad and two uncles were electrical engineers</a:t>
            </a:r>
            <a:r>
              <a:rPr lang="en-US" sz="1800" b="0" i="0" u="none" strike="noStrike" baseline="0" dirty="0">
                <a:latin typeface="+mj-lt"/>
              </a:rPr>
              <a:t>, so engineering was always in the family. When I was younger, I was encouraged to take things apart and put them together again, and my dad would explain technical ideas to me.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t>The collaboration with Rubicon Water is one of the highlights of my career. </a:t>
            </a:r>
            <a:r>
              <a:rPr lang="en-US" sz="1800" b="0" i="0" u="none" strike="noStrike" baseline="0" dirty="0">
                <a:latin typeface="+mj-lt"/>
              </a:rPr>
              <a:t>In 1998, when I worked at the University of Melbourne, I was approached by someone at Rubicon who was a former engineering student of mine. Rubicon was having control problems with an irrigation channel system they were managing, and my former student wondered if I could help. The University of Melbourne has worked with Rubicon Water ever since.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t>I want to see science and engineering make a positive difference for people and for society.</a:t>
            </a:r>
            <a:endParaRPr lang="en-US" sz="1800" dirty="0"/>
          </a:p>
        </p:txBody>
      </p:sp>
      <p:pic>
        <p:nvPicPr>
          <p:cNvPr id="6" name="Content Placeholder 5" descr="A person wearing glasses&#10;&#10;Description automatically generated with medium confidence">
            <a:extLst>
              <a:ext uri="{FF2B5EF4-FFF2-40B4-BE49-F238E27FC236}">
                <a16:creationId xmlns:a16="http://schemas.microsoft.com/office/drawing/2014/main" id="{995C08AD-02D9-26B3-8B39-C25E6BB6DF9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783" r="553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CB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1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29BDA-E844-7DB8-DB14-C01FB44DA67F}"/>
              </a:ext>
            </a:extLst>
          </p:cNvPr>
          <p:cNvSpPr>
            <a:spLocks noGrp="1"/>
          </p:cNvSpPr>
          <p:nvPr>
            <p:ph type="title"/>
          </p:nvPr>
        </p:nvSpPr>
        <p:spPr>
          <a:xfrm>
            <a:off x="4786437" y="188968"/>
            <a:ext cx="7208731" cy="1764508"/>
          </a:xfrm>
          <a:solidFill>
            <a:schemeClr val="bg1">
              <a:lumMod val="95000"/>
            </a:schemeClr>
          </a:solidFill>
        </p:spPr>
        <p:txBody>
          <a:bodyPr vert="horz" lIns="91440" tIns="45720" rIns="91440" bIns="45720" rtlCol="0" anchor="ctr">
            <a:noAutofit/>
          </a:bodyPr>
          <a:lstStyle/>
          <a:p>
            <a:pPr>
              <a:lnSpc>
                <a:spcPct val="100000"/>
              </a:lnSpc>
            </a:pPr>
            <a:r>
              <a:rPr lang="en-US" dirty="0">
                <a:latin typeface="+mn-lt"/>
              </a:rPr>
              <a:t>Professor Erik </a:t>
            </a:r>
            <a:r>
              <a:rPr lang="en-US" dirty="0" err="1">
                <a:latin typeface="+mn-lt"/>
              </a:rPr>
              <a:t>Weyer</a:t>
            </a:r>
            <a:br>
              <a:rPr lang="en-US" dirty="0"/>
            </a:br>
            <a:r>
              <a:rPr lang="en-US" sz="2800" dirty="0"/>
              <a:t>Professor of Electrical and Electronic Engineering </a:t>
            </a:r>
            <a:br>
              <a:rPr lang="en-US" sz="2800" dirty="0"/>
            </a:br>
            <a:r>
              <a:rPr lang="en-US" sz="2800" dirty="0"/>
              <a:t>University of Melbourne</a:t>
            </a:r>
          </a:p>
        </p:txBody>
      </p:sp>
      <p:sp>
        <p:nvSpPr>
          <p:cNvPr id="3" name="Content Placeholder 2">
            <a:extLst>
              <a:ext uri="{FF2B5EF4-FFF2-40B4-BE49-F238E27FC236}">
                <a16:creationId xmlns:a16="http://schemas.microsoft.com/office/drawing/2014/main" id="{FF5273D8-0149-537E-B407-AAC3BDF3CB2D}"/>
              </a:ext>
            </a:extLst>
          </p:cNvPr>
          <p:cNvSpPr>
            <a:spLocks noGrp="1"/>
          </p:cNvSpPr>
          <p:nvPr>
            <p:ph sz="half" idx="1"/>
          </p:nvPr>
        </p:nvSpPr>
        <p:spPr>
          <a:xfrm>
            <a:off x="4786437" y="2438401"/>
            <a:ext cx="7208731" cy="3980154"/>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t>At school, I always liked </a:t>
            </a:r>
            <a:r>
              <a:rPr lang="en-US" sz="1800" b="0" i="0" u="none" strike="noStrike" baseline="0" dirty="0" err="1"/>
              <a:t>maths</a:t>
            </a:r>
            <a:r>
              <a:rPr lang="en-US" sz="1800" b="0" i="0" u="none" strike="noStrike" baseline="0" dirty="0"/>
              <a:t>, and then later, physics.</a:t>
            </a:r>
            <a:r>
              <a:rPr lang="en-US" sz="1800" b="0" i="0" u="none" strike="noStrike" baseline="0" dirty="0">
                <a:latin typeface="+mj-lt"/>
              </a:rPr>
              <a:t> At university, it was natural for me to study something where </a:t>
            </a:r>
            <a:r>
              <a:rPr lang="en-US" sz="1800" b="0" i="0" u="none" strike="noStrike" baseline="0" dirty="0" err="1">
                <a:latin typeface="+mj-lt"/>
              </a:rPr>
              <a:t>maths</a:t>
            </a:r>
            <a:r>
              <a:rPr lang="en-US" sz="1800" b="0" i="0" u="none" strike="noStrike" baseline="0" dirty="0">
                <a:latin typeface="+mj-lt"/>
              </a:rPr>
              <a:t> played a big role. </a:t>
            </a:r>
          </a:p>
          <a:p>
            <a:pPr marL="0" indent="0">
              <a:lnSpc>
                <a:spcPct val="100000"/>
              </a:lnSpc>
              <a:spcBef>
                <a:spcPts val="0"/>
              </a:spcBef>
              <a:buNone/>
            </a:pPr>
            <a:endParaRPr lang="en-US" sz="1800" b="1" i="0" u="none" strike="noStrike" baseline="0" dirty="0">
              <a:latin typeface="+mj-lt"/>
            </a:endParaRPr>
          </a:p>
          <a:p>
            <a:pPr marL="0" indent="0">
              <a:lnSpc>
                <a:spcPct val="100000"/>
              </a:lnSpc>
              <a:spcBef>
                <a:spcPts val="0"/>
              </a:spcBef>
              <a:buNone/>
            </a:pPr>
            <a:r>
              <a:rPr lang="en-US" sz="1800" b="0" i="0" u="none" strike="noStrike" baseline="0" dirty="0"/>
              <a:t>I have always paid attention to details. </a:t>
            </a:r>
            <a:r>
              <a:rPr lang="en-US" sz="1800" b="0" i="0" u="none" strike="noStrike" baseline="0" dirty="0">
                <a:latin typeface="+mj-lt"/>
              </a:rPr>
              <a:t>The overall design and concept of a project are, of course, very important. But, for a project to work, all the details also need to be right. At the same time, I like to do things my own way, which sometimes has led me to new ideas and improved methods for problem solving. Even if I discover that the standard approach works better than my new suggestion, I know I have learnt something new from trying it my own way. </a:t>
            </a:r>
          </a:p>
          <a:p>
            <a:pPr marL="0" indent="0">
              <a:lnSpc>
                <a:spcPct val="100000"/>
              </a:lnSpc>
              <a:spcBef>
                <a:spcPts val="0"/>
              </a:spcBef>
              <a:buNone/>
            </a:pPr>
            <a:endParaRPr lang="en-US" sz="1800" b="1" i="0" u="none" strike="noStrike" baseline="0" dirty="0">
              <a:latin typeface="+mj-lt"/>
            </a:endParaRPr>
          </a:p>
          <a:p>
            <a:pPr marL="0" indent="0">
              <a:lnSpc>
                <a:spcPct val="100000"/>
              </a:lnSpc>
              <a:spcBef>
                <a:spcPts val="0"/>
              </a:spcBef>
              <a:buNone/>
            </a:pPr>
            <a:r>
              <a:rPr lang="en-US" sz="1800" b="0" i="0" u="none" strike="noStrike" baseline="0" dirty="0"/>
              <a:t>I enjoy working on interesting and challenging problems. </a:t>
            </a:r>
            <a:r>
              <a:rPr lang="en-US" sz="1800" b="0" i="0" u="none" strike="noStrike" baseline="0" dirty="0">
                <a:latin typeface="+mj-lt"/>
              </a:rPr>
              <a:t>There is a satisfaction in seeing that a system works after you have designed, implemented and tested it.</a:t>
            </a:r>
            <a:endParaRPr lang="en-US" sz="1800" dirty="0">
              <a:latin typeface="+mj-lt"/>
            </a:endParaRPr>
          </a:p>
        </p:txBody>
      </p:sp>
      <p:pic>
        <p:nvPicPr>
          <p:cNvPr id="6" name="Content Placeholder 5" descr="A person wearing glasses&#10;&#10;Description automatically generated with low confidence">
            <a:extLst>
              <a:ext uri="{FF2B5EF4-FFF2-40B4-BE49-F238E27FC236}">
                <a16:creationId xmlns:a16="http://schemas.microsoft.com/office/drawing/2014/main" id="{F46B9DD9-E009-7AB1-2AEA-246C1E0AF11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107" r="1566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AB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1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BA9C-6223-8A5D-81C9-BBD8D51CD7D9}"/>
              </a:ext>
            </a:extLst>
          </p:cNvPr>
          <p:cNvSpPr>
            <a:spLocks noGrp="1"/>
          </p:cNvSpPr>
          <p:nvPr>
            <p:ph type="title"/>
          </p:nvPr>
        </p:nvSpPr>
        <p:spPr>
          <a:xfrm>
            <a:off x="4965430" y="629268"/>
            <a:ext cx="6841870" cy="1286160"/>
          </a:xfrm>
          <a:solidFill>
            <a:schemeClr val="bg1">
              <a:lumMod val="95000"/>
            </a:schemeClr>
          </a:solidFill>
        </p:spPr>
        <p:txBody>
          <a:bodyPr vert="horz" lIns="91440" tIns="45720" rIns="91440" bIns="45720" rtlCol="0" anchor="ctr">
            <a:normAutofit/>
          </a:bodyPr>
          <a:lstStyle/>
          <a:p>
            <a:pPr>
              <a:lnSpc>
                <a:spcPct val="100000"/>
              </a:lnSpc>
            </a:pPr>
            <a:r>
              <a:rPr lang="en-US" dirty="0">
                <a:latin typeface="+mn-lt"/>
              </a:rPr>
              <a:t>Dr Adair Lang</a:t>
            </a:r>
            <a:br>
              <a:rPr lang="en-US" dirty="0"/>
            </a:br>
            <a:r>
              <a:rPr lang="en-US" sz="2800" dirty="0"/>
              <a:t>Innovation Manager, Rubicon Water</a:t>
            </a:r>
            <a:endParaRPr lang="en-US" dirty="0"/>
          </a:p>
        </p:txBody>
      </p:sp>
      <p:sp>
        <p:nvSpPr>
          <p:cNvPr id="3" name="Content Placeholder 2">
            <a:extLst>
              <a:ext uri="{FF2B5EF4-FFF2-40B4-BE49-F238E27FC236}">
                <a16:creationId xmlns:a16="http://schemas.microsoft.com/office/drawing/2014/main" id="{68D31639-327C-DA9F-9A8C-43270FC3B616}"/>
              </a:ext>
            </a:extLst>
          </p:cNvPr>
          <p:cNvSpPr>
            <a:spLocks noGrp="1"/>
          </p:cNvSpPr>
          <p:nvPr>
            <p:ph sz="half" idx="1"/>
          </p:nvPr>
        </p:nvSpPr>
        <p:spPr>
          <a:xfrm>
            <a:off x="4965431" y="2226029"/>
            <a:ext cx="6841870" cy="4476609"/>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GB" sz="1800" b="0" i="0" u="none" strike="noStrike" baseline="0" dirty="0"/>
              <a:t>During high school, I didn’t really know what an engineer was. </a:t>
            </a:r>
            <a:r>
              <a:rPr lang="en-GB" sz="1800" b="0" i="0" u="none" strike="noStrike" baseline="0" dirty="0">
                <a:latin typeface="+mj-lt"/>
              </a:rPr>
              <a:t>I pursued my interests in physical sciences and maths and, while still in school, I was fortunate enough to undertake work experience at the National Measurement Institute in the Australian Government’s Department of Industry, Science and Resources. This experience led me to enrol in physics, maths and introductory engineering courses at university. After learning more about engineering, how it sits at the interface between scientific study and practical application, I chose to major in electrical systems. </a:t>
            </a:r>
          </a:p>
          <a:p>
            <a:pPr marL="0" indent="0">
              <a:lnSpc>
                <a:spcPct val="100000"/>
              </a:lnSpc>
              <a:spcBef>
                <a:spcPts val="0"/>
              </a:spcBef>
              <a:buNone/>
            </a:pPr>
            <a:endParaRPr lang="en-GB" sz="1800" b="1" i="0" u="none" strike="noStrike" baseline="0" dirty="0">
              <a:latin typeface="+mj-lt"/>
            </a:endParaRPr>
          </a:p>
          <a:p>
            <a:pPr marL="0" indent="0">
              <a:lnSpc>
                <a:spcPct val="100000"/>
              </a:lnSpc>
              <a:spcBef>
                <a:spcPts val="0"/>
              </a:spcBef>
              <a:buNone/>
            </a:pPr>
            <a:r>
              <a:rPr lang="en-GB" sz="1800" b="0" i="0" u="none" strike="noStrike" baseline="0" dirty="0"/>
              <a:t>I enjoy designing and implementing novel solutions to real-world problems that have a large impact on saving water and increasing farm productivity. </a:t>
            </a:r>
            <a:r>
              <a:rPr lang="en-GB" sz="1800" b="0" i="0" u="none" strike="noStrike" baseline="0" dirty="0">
                <a:latin typeface="+mj-lt"/>
              </a:rPr>
              <a:t>I like getting involved with multiple projects, both at a technical level and in a coordination role. A real highlight is when a solution is deployed and the client is able to witness the benefits of automation in their water distribution network.</a:t>
            </a:r>
            <a:endParaRPr lang="en-GB" sz="1800" dirty="0">
              <a:latin typeface="+mj-lt"/>
            </a:endParaRP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id="{34F0E638-603F-ECF7-74C6-A83CCEBB82F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471" r="723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3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5EA6-B924-06C4-574C-E35B0EAD1451}"/>
              </a:ext>
            </a:extLst>
          </p:cNvPr>
          <p:cNvSpPr>
            <a:spLocks noGrp="1"/>
          </p:cNvSpPr>
          <p:nvPr>
            <p:ph type="title"/>
          </p:nvPr>
        </p:nvSpPr>
        <p:spPr>
          <a:xfrm>
            <a:off x="4965430" y="629268"/>
            <a:ext cx="6930647" cy="1286160"/>
          </a:xfrm>
          <a:solidFill>
            <a:schemeClr val="bg1">
              <a:lumMod val="95000"/>
            </a:schemeClr>
          </a:solidFill>
        </p:spPr>
        <p:txBody>
          <a:bodyPr vert="horz" lIns="91440" tIns="45720" rIns="91440" bIns="45720" rtlCol="0" anchor="ctr">
            <a:normAutofit/>
          </a:bodyPr>
          <a:lstStyle/>
          <a:p>
            <a:pPr>
              <a:lnSpc>
                <a:spcPct val="100000"/>
              </a:lnSpc>
            </a:pPr>
            <a:r>
              <a:rPr lang="en-US" dirty="0">
                <a:latin typeface="+mn-lt"/>
              </a:rPr>
              <a:t>Dr </a:t>
            </a:r>
            <a:r>
              <a:rPr lang="en-US" dirty="0" err="1">
                <a:latin typeface="+mn-lt"/>
              </a:rPr>
              <a:t>Yuping</a:t>
            </a:r>
            <a:r>
              <a:rPr lang="en-US" dirty="0">
                <a:latin typeface="+mn-lt"/>
              </a:rPr>
              <a:t> Li</a:t>
            </a:r>
            <a:br>
              <a:rPr lang="en-US" dirty="0"/>
            </a:br>
            <a:r>
              <a:rPr lang="en-US" sz="2800" dirty="0"/>
              <a:t>Senior Control Engineer, Rubicon Water</a:t>
            </a:r>
            <a:endParaRPr lang="en-US" dirty="0"/>
          </a:p>
        </p:txBody>
      </p:sp>
      <p:sp>
        <p:nvSpPr>
          <p:cNvPr id="3" name="Content Placeholder 2">
            <a:extLst>
              <a:ext uri="{FF2B5EF4-FFF2-40B4-BE49-F238E27FC236}">
                <a16:creationId xmlns:a16="http://schemas.microsoft.com/office/drawing/2014/main" id="{02035099-DB90-A6F1-0258-4A2CF1733542}"/>
              </a:ext>
            </a:extLst>
          </p:cNvPr>
          <p:cNvSpPr>
            <a:spLocks noGrp="1"/>
          </p:cNvSpPr>
          <p:nvPr>
            <p:ph sz="half" idx="1"/>
          </p:nvPr>
        </p:nvSpPr>
        <p:spPr>
          <a:xfrm>
            <a:off x="4965430" y="2438400"/>
            <a:ext cx="6930647" cy="4219851"/>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t>My mum is an electronics engineer </a:t>
            </a:r>
            <a:r>
              <a:rPr lang="en-US" sz="1800" b="0" i="0" u="none" strike="noStrike" baseline="0" dirty="0">
                <a:latin typeface="+mj-lt"/>
              </a:rPr>
              <a:t>and she inspired me to follow this career.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t>My research interests are in the distributed control of large-scale water distribution networks, model approximation and validation. </a:t>
            </a:r>
            <a:r>
              <a:rPr lang="en-US" sz="1800" b="0" i="0" u="none" strike="noStrike" baseline="0" dirty="0">
                <a:latin typeface="+mj-lt"/>
              </a:rPr>
              <a:t>At Rubicon Water, I do research and development work on irrigation networks and provide technical training on our systems, both internally and to customers. Part of my operational work is to identify control issues within existing irrigation networks and </a:t>
            </a:r>
            <a:r>
              <a:rPr lang="en-US" sz="1800" b="0" i="0" u="none" strike="noStrike" baseline="0" dirty="0" err="1">
                <a:latin typeface="+mj-lt"/>
              </a:rPr>
              <a:t>organise</a:t>
            </a:r>
            <a:r>
              <a:rPr lang="en-US" sz="1800" b="0" i="0" u="none" strike="noStrike" baseline="0" dirty="0">
                <a:latin typeface="+mj-lt"/>
              </a:rPr>
              <a:t> ways to rectify them.</a:t>
            </a:r>
          </a:p>
          <a:p>
            <a:pPr marL="0" indent="0">
              <a:lnSpc>
                <a:spcPct val="100000"/>
              </a:lnSpc>
              <a:spcBef>
                <a:spcPts val="0"/>
              </a:spcBef>
              <a:buNone/>
            </a:pPr>
            <a:endParaRPr lang="en-US" sz="1800" b="1" i="0" u="none" strike="noStrike" baseline="0" dirty="0">
              <a:latin typeface="+mj-lt"/>
            </a:endParaRPr>
          </a:p>
          <a:p>
            <a:pPr marL="0" indent="0">
              <a:lnSpc>
                <a:spcPct val="100000"/>
              </a:lnSpc>
              <a:spcBef>
                <a:spcPts val="0"/>
              </a:spcBef>
              <a:buNone/>
            </a:pPr>
            <a:r>
              <a:rPr lang="en-US" sz="1800" b="0" i="0" u="none" strike="noStrike" baseline="0" dirty="0"/>
              <a:t>I enjoy seeing a design implemented in a real system and achieving the performance aims that we were targeting. </a:t>
            </a:r>
            <a:r>
              <a:rPr lang="en-US" sz="1800" b="0" i="0" u="none" strike="noStrike" baseline="0" dirty="0">
                <a:latin typeface="+mj-lt"/>
              </a:rPr>
              <a:t>Working on irrigation networks, I get the opportunity to see control engineering problems in practice, which motivates me to learn new techniques and use the knowledge that I have to help solve them. </a:t>
            </a:r>
            <a:endParaRPr lang="en-US" sz="1800" dirty="0">
              <a:latin typeface="+mj-lt"/>
            </a:endParaRPr>
          </a:p>
        </p:txBody>
      </p:sp>
      <p:pic>
        <p:nvPicPr>
          <p:cNvPr id="6" name="Content Placeholder 5" descr="A person wearing glasses&#10;&#10;Description automatically generated with medium confidence">
            <a:extLst>
              <a:ext uri="{FF2B5EF4-FFF2-40B4-BE49-F238E27FC236}">
                <a16:creationId xmlns:a16="http://schemas.microsoft.com/office/drawing/2014/main" id="{15FA0717-EFC6-8FFF-CDDC-B9E7120E0F6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63" r="644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C2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4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6A6F-C9AB-5FDD-0713-D3B4D39C03B8}"/>
              </a:ext>
            </a:extLst>
          </p:cNvPr>
          <p:cNvSpPr>
            <a:spLocks noGrp="1"/>
          </p:cNvSpPr>
          <p:nvPr>
            <p:ph type="title"/>
          </p:nvPr>
        </p:nvSpPr>
        <p:spPr>
          <a:xfrm>
            <a:off x="481014" y="3752849"/>
            <a:ext cx="2803724" cy="2905402"/>
          </a:xfrm>
          <a:solidFill>
            <a:schemeClr val="bg1">
              <a:lumMod val="95000"/>
            </a:schemeClr>
          </a:solidFill>
        </p:spPr>
        <p:txBody>
          <a:bodyPr vert="horz" lIns="91440" tIns="45720" rIns="91440" bIns="45720" rtlCol="0" anchor="ctr">
            <a:normAutofit/>
          </a:bodyPr>
          <a:lstStyle/>
          <a:p>
            <a:pPr algn="ctr"/>
            <a:r>
              <a:rPr lang="en-US" sz="3600" dirty="0">
                <a:latin typeface="+mn-lt"/>
              </a:rPr>
              <a:t>Talking points</a:t>
            </a:r>
          </a:p>
        </p:txBody>
      </p:sp>
      <p:pic>
        <p:nvPicPr>
          <p:cNvPr id="6" name="Content Placeholder 5" descr="A picture containing sky, outdoor, several&#10;&#10;Description automatically generated">
            <a:extLst>
              <a:ext uri="{FF2B5EF4-FFF2-40B4-BE49-F238E27FC236}">
                <a16:creationId xmlns:a16="http://schemas.microsoft.com/office/drawing/2014/main" id="{9F9E316F-85D8-5602-25D2-1565B6FAE0F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9639" b="1476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9D6B9C62-1C07-DEB6-7190-CD5BD9E8B60A}"/>
              </a:ext>
            </a:extLst>
          </p:cNvPr>
          <p:cNvSpPr>
            <a:spLocks noGrp="1"/>
          </p:cNvSpPr>
          <p:nvPr>
            <p:ph sz="half" idx="2"/>
          </p:nvPr>
        </p:nvSpPr>
        <p:spPr>
          <a:xfrm>
            <a:off x="3515558" y="3752850"/>
            <a:ext cx="8513686" cy="2905402"/>
          </a:xfrm>
          <a:solidFill>
            <a:schemeClr val="bg1">
              <a:lumMod val="95000"/>
            </a:schemeClr>
          </a:solidFill>
        </p:spPr>
        <p:txBody>
          <a:bodyPr vert="horz" lIns="91440" tIns="45720" rIns="91440" bIns="45720" rtlCol="0" anchor="ctr">
            <a:noAutofit/>
          </a:bodyPr>
          <a:lstStyle/>
          <a:p>
            <a:pPr marL="571500" indent="-342900">
              <a:buFont typeface="+mj-lt"/>
              <a:buAutoNum type="arabicPeriod"/>
            </a:pPr>
            <a:r>
              <a:rPr lang="en-GB" sz="2000" b="0" i="0" u="none" strike="noStrike" baseline="0" dirty="0">
                <a:solidFill>
                  <a:srgbClr val="00B0F0"/>
                </a:solidFill>
                <a:latin typeface="+mj-lt"/>
              </a:rPr>
              <a:t>What do you think you would most enjoy about a career in </a:t>
            </a:r>
            <a:r>
              <a:rPr lang="en-GB" sz="2000" dirty="0">
                <a:solidFill>
                  <a:srgbClr val="00B0F0"/>
                </a:solidFill>
                <a:latin typeface="+mj-lt"/>
              </a:rPr>
              <a:t>engineering?</a:t>
            </a:r>
          </a:p>
          <a:p>
            <a:pPr marL="571500" indent="-342900">
              <a:buFont typeface="+mj-lt"/>
              <a:buAutoNum type="arabicPeriod"/>
            </a:pPr>
            <a:r>
              <a:rPr lang="en-GB" sz="2000" dirty="0">
                <a:solidFill>
                  <a:schemeClr val="accent5"/>
                </a:solidFill>
                <a:latin typeface="+mj-lt"/>
              </a:rPr>
              <a:t>How have the experiences and backgrounds of each team member inspired them to become engineers?</a:t>
            </a:r>
          </a:p>
          <a:p>
            <a:pPr marL="571500" indent="-342900">
              <a:buFont typeface="+mj-lt"/>
              <a:buAutoNum type="arabicPeriod"/>
            </a:pPr>
            <a:r>
              <a:rPr lang="en-GB" sz="2000" dirty="0">
                <a:solidFill>
                  <a:srgbClr val="0070C0"/>
                </a:solidFill>
                <a:latin typeface="+mj-lt"/>
              </a:rPr>
              <a:t>Why is it important that TCC is a collaboration between academic engineers (University of Melbourne) and industrial engineers (Rubicon Water)?</a:t>
            </a:r>
          </a:p>
          <a:p>
            <a:pPr marL="571500" indent="-342900">
              <a:buFont typeface="+mj-lt"/>
              <a:buAutoNum type="arabicPeriod"/>
            </a:pPr>
            <a:r>
              <a:rPr lang="en-GB" sz="2000" dirty="0">
                <a:solidFill>
                  <a:srgbClr val="002060"/>
                </a:solidFill>
                <a:latin typeface="+mj-lt"/>
              </a:rPr>
              <a:t>“I want to see science and engineering make a positive difference for people and for society,” says Iven. How can scientists and engineers achieve this?</a:t>
            </a:r>
          </a:p>
        </p:txBody>
      </p:sp>
    </p:spTree>
    <p:extLst>
      <p:ext uri="{BB962C8B-B14F-4D97-AF65-F5344CB8AC3E}">
        <p14:creationId xmlns:p14="http://schemas.microsoft.com/office/powerpoint/2010/main" val="20654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15B7EFF-F4B4-26E7-FA6F-B235EF9DC8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4652" r="2465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388D8"/>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CEE189-E21D-7A6C-9A60-EF2F483E303E}"/>
              </a:ext>
            </a:extLst>
          </p:cNvPr>
          <p:cNvSpPr>
            <a:spLocks noGrp="1"/>
          </p:cNvSpPr>
          <p:nvPr>
            <p:ph sz="half" idx="1"/>
          </p:nvPr>
        </p:nvSpPr>
        <p:spPr>
          <a:xfrm>
            <a:off x="4952283" y="1005396"/>
            <a:ext cx="6566662" cy="5173462"/>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latin typeface="+mj-lt"/>
              </a:rPr>
              <a:t>Globally, </a:t>
            </a:r>
            <a:r>
              <a:rPr lang="en-US" sz="1800" b="0" i="0" u="none" strike="noStrike" baseline="0" dirty="0">
                <a:solidFill>
                  <a:schemeClr val="accent1"/>
                </a:solidFill>
                <a:latin typeface="+mj-lt"/>
              </a:rPr>
              <a:t>less than 60% </a:t>
            </a:r>
            <a:r>
              <a:rPr lang="en-US" sz="1800" b="0" i="0" u="none" strike="noStrike" baseline="0" dirty="0">
                <a:latin typeface="+mj-lt"/>
              </a:rPr>
              <a:t>of the water diverted into irrigation networks is used productively.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latin typeface="+mj-lt"/>
              </a:rPr>
              <a:t>This inefficiency is partly due to </a:t>
            </a:r>
            <a:r>
              <a:rPr lang="en-US" sz="1800" b="0" i="0" u="none" strike="noStrike" baseline="0" dirty="0">
                <a:solidFill>
                  <a:schemeClr val="accent1"/>
                </a:solidFill>
                <a:latin typeface="+mj-lt"/>
              </a:rPr>
              <a:t>outdated infrastructure</a:t>
            </a:r>
            <a:r>
              <a:rPr lang="en-US" sz="1800" b="0" i="0" u="none" strike="noStrike" baseline="0" dirty="0">
                <a:latin typeface="+mj-lt"/>
              </a:rPr>
              <a:t> and </a:t>
            </a:r>
            <a:r>
              <a:rPr lang="en-US" sz="1800" b="0" i="0" u="none" strike="noStrike" baseline="0" dirty="0">
                <a:solidFill>
                  <a:schemeClr val="accent1"/>
                </a:solidFill>
                <a:latin typeface="+mj-lt"/>
              </a:rPr>
              <a:t>manual operating practices </a:t>
            </a:r>
            <a:r>
              <a:rPr lang="en-US" sz="1800" b="0" i="0" u="none" strike="noStrike" baseline="0" dirty="0">
                <a:latin typeface="+mj-lt"/>
              </a:rPr>
              <a:t>that can result in </a:t>
            </a:r>
            <a:r>
              <a:rPr lang="en-US" sz="1800" b="0" i="0" u="none" strike="noStrike" baseline="0" dirty="0">
                <a:solidFill>
                  <a:schemeClr val="accent1"/>
                </a:solidFill>
                <a:latin typeface="+mj-lt"/>
              </a:rPr>
              <a:t>wasteful spillage </a:t>
            </a:r>
            <a:r>
              <a:rPr lang="en-US" sz="1800" b="0" i="0" u="none" strike="noStrike" baseline="0" dirty="0">
                <a:latin typeface="+mj-lt"/>
              </a:rPr>
              <a:t>at the end of the open-water distribution channels and poor service to farmers. </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To address this, </a:t>
            </a:r>
            <a:r>
              <a:rPr lang="en-US" sz="1800" b="0" i="0" u="none" strike="noStrike" baseline="0" dirty="0">
                <a:solidFill>
                  <a:schemeClr val="accent1"/>
                </a:solidFill>
                <a:latin typeface="+mj-lt"/>
              </a:rPr>
              <a:t>Professor Michael </a:t>
            </a:r>
            <a:r>
              <a:rPr lang="en-US" sz="1800" b="0" i="0" u="none" strike="noStrike" baseline="0" dirty="0" err="1">
                <a:solidFill>
                  <a:schemeClr val="accent1"/>
                </a:solidFill>
                <a:latin typeface="+mj-lt"/>
              </a:rPr>
              <a:t>Cantoni</a:t>
            </a:r>
            <a:r>
              <a:rPr lang="en-US" sz="1800" b="0" i="0" u="none" strike="noStrike" baseline="0" dirty="0">
                <a:solidFill>
                  <a:schemeClr val="accent1"/>
                </a:solidFill>
                <a:latin typeface="+mj-lt"/>
              </a:rPr>
              <a:t> </a:t>
            </a:r>
            <a:r>
              <a:rPr lang="en-US" sz="1800" b="0" i="0" u="none" strike="noStrike" baseline="0" dirty="0">
                <a:latin typeface="+mj-lt"/>
              </a:rPr>
              <a:t>and </a:t>
            </a:r>
            <a:r>
              <a:rPr lang="en-US" sz="1800" b="0" i="0" u="none" strike="noStrike" baseline="0" dirty="0">
                <a:solidFill>
                  <a:schemeClr val="accent1"/>
                </a:solidFill>
                <a:latin typeface="+mj-lt"/>
              </a:rPr>
              <a:t>Professor Erik </a:t>
            </a:r>
            <a:r>
              <a:rPr lang="en-US" sz="1800" b="0" i="0" u="none" strike="noStrike" baseline="0" dirty="0" err="1">
                <a:solidFill>
                  <a:schemeClr val="accent1"/>
                </a:solidFill>
                <a:latin typeface="+mj-lt"/>
              </a:rPr>
              <a:t>Weyer</a:t>
            </a:r>
            <a:r>
              <a:rPr lang="en-US" sz="1800" b="0" i="0" u="none" strike="noStrike" baseline="0" dirty="0">
                <a:latin typeface="+mj-lt"/>
              </a:rPr>
              <a:t>, from the </a:t>
            </a:r>
            <a:r>
              <a:rPr lang="en-US" sz="1800" b="0" i="0" u="none" strike="noStrike" baseline="0" dirty="0">
                <a:latin typeface="+mj-lt"/>
                <a:hlinkClick r:id="rId3"/>
              </a:rPr>
              <a:t>University of Melbourne</a:t>
            </a:r>
            <a:r>
              <a:rPr lang="en-US" sz="1800" b="0" i="0" u="none" strike="noStrike" baseline="0" dirty="0">
                <a:latin typeface="+mj-lt"/>
              </a:rPr>
              <a:t>, Australia, are collaborating with engineers at </a:t>
            </a:r>
            <a:r>
              <a:rPr lang="en-US" sz="1800" b="0" i="0" u="none" strike="noStrike" baseline="0" dirty="0">
                <a:latin typeface="+mj-lt"/>
                <a:hlinkClick r:id="rId4"/>
              </a:rPr>
              <a:t>Rubicon Water</a:t>
            </a:r>
            <a:r>
              <a:rPr lang="en-US" sz="1800" b="0" i="0" u="none" strike="noStrike" baseline="0" dirty="0">
                <a:latin typeface="+mj-lt"/>
              </a:rPr>
              <a:t>, including </a:t>
            </a:r>
            <a:r>
              <a:rPr lang="en-US" sz="1800" b="0" i="0" u="none" strike="noStrike" baseline="0" dirty="0">
                <a:solidFill>
                  <a:schemeClr val="accent1"/>
                </a:solidFill>
                <a:latin typeface="+mj-lt"/>
              </a:rPr>
              <a:t>Professor Iven </a:t>
            </a:r>
            <a:r>
              <a:rPr lang="en-US" sz="1800" b="0" i="0" u="none" strike="noStrike" baseline="0" dirty="0" err="1">
                <a:solidFill>
                  <a:schemeClr val="accent1"/>
                </a:solidFill>
                <a:latin typeface="+mj-lt"/>
              </a:rPr>
              <a:t>Mareels</a:t>
            </a:r>
            <a:r>
              <a:rPr lang="en-US" sz="1800" b="0" i="0" u="none" strike="noStrike" baseline="0" dirty="0">
                <a:latin typeface="+mj-lt"/>
              </a:rPr>
              <a:t>, </a:t>
            </a:r>
            <a:r>
              <a:rPr lang="en-US" sz="1800" b="0" i="0" u="none" strike="noStrike" baseline="0" dirty="0">
                <a:solidFill>
                  <a:schemeClr val="accent1"/>
                </a:solidFill>
                <a:latin typeface="+mj-lt"/>
              </a:rPr>
              <a:t>Dr Adair Lang </a:t>
            </a:r>
            <a:r>
              <a:rPr lang="en-US" sz="1800" b="0" i="0" u="none" strike="noStrike" baseline="0" dirty="0">
                <a:latin typeface="+mj-lt"/>
              </a:rPr>
              <a:t>and </a:t>
            </a:r>
            <a:r>
              <a:rPr lang="en-US" sz="1800" b="0" i="0" u="none" strike="noStrike" baseline="0" dirty="0">
                <a:solidFill>
                  <a:schemeClr val="accent1"/>
                </a:solidFill>
                <a:latin typeface="+mj-lt"/>
              </a:rPr>
              <a:t>Dr </a:t>
            </a:r>
            <a:r>
              <a:rPr lang="en-US" sz="1800" b="0" i="0" u="none" strike="noStrike" baseline="0" dirty="0" err="1">
                <a:solidFill>
                  <a:schemeClr val="accent1"/>
                </a:solidFill>
                <a:latin typeface="+mj-lt"/>
              </a:rPr>
              <a:t>Yuping</a:t>
            </a:r>
            <a:r>
              <a:rPr lang="en-US" sz="1800" b="0" i="0" u="none" strike="noStrike" baseline="0" dirty="0">
                <a:solidFill>
                  <a:schemeClr val="accent1"/>
                </a:solidFill>
                <a:latin typeface="+mj-lt"/>
              </a:rPr>
              <a:t> Li</a:t>
            </a:r>
            <a:r>
              <a:rPr lang="en-US" sz="1800" b="0" i="0" u="none" strike="noStrike" baseline="0" dirty="0">
                <a:latin typeface="+mj-lt"/>
              </a:rPr>
              <a:t>, to improve the efficiency of gravity-fed irrigation networks. </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By applying techniques from </a:t>
            </a:r>
            <a:r>
              <a:rPr lang="en-US" sz="1800" b="0" i="0" u="none" strike="noStrike" baseline="0" dirty="0">
                <a:solidFill>
                  <a:schemeClr val="accent1"/>
                </a:solidFill>
                <a:latin typeface="+mj-lt"/>
              </a:rPr>
              <a:t>control engineering</a:t>
            </a:r>
            <a:r>
              <a:rPr lang="en-US" sz="1800" b="0" i="0" u="none" strike="noStrike" baseline="0" dirty="0">
                <a:latin typeface="+mj-lt"/>
              </a:rPr>
              <a:t>,</a:t>
            </a:r>
            <a:r>
              <a:rPr lang="en-US" sz="1800" b="0" i="0" u="none" strike="noStrike" baseline="0" dirty="0">
                <a:solidFill>
                  <a:schemeClr val="accent1"/>
                </a:solidFill>
                <a:latin typeface="+mj-lt"/>
              </a:rPr>
              <a:t> </a:t>
            </a:r>
            <a:r>
              <a:rPr lang="en-US" sz="1800" b="0" i="0" u="none" strike="noStrike" baseline="0" dirty="0">
                <a:latin typeface="+mj-lt"/>
              </a:rPr>
              <a:t>they are </a:t>
            </a:r>
            <a:r>
              <a:rPr lang="en-US" sz="1800" i="0" u="none" strike="noStrike" baseline="0" dirty="0">
                <a:latin typeface="+mj-lt"/>
              </a:rPr>
              <a:t>developing </a:t>
            </a:r>
            <a:r>
              <a:rPr lang="en-US" sz="1800" b="0" i="0" u="none" strike="noStrike" baseline="0" dirty="0">
                <a:latin typeface="+mj-lt"/>
              </a:rPr>
              <a:t>a system that </a:t>
            </a:r>
            <a:r>
              <a:rPr lang="en-US" sz="1800" b="0" i="0" u="none" strike="noStrike" baseline="0" dirty="0">
                <a:solidFill>
                  <a:schemeClr val="accent1"/>
                </a:solidFill>
                <a:latin typeface="+mj-lt"/>
              </a:rPr>
              <a:t>automatically adjusts water supply </a:t>
            </a:r>
            <a:r>
              <a:rPr lang="en-US" sz="1800" b="0" i="0" u="none" strike="noStrike" baseline="0" dirty="0">
                <a:latin typeface="+mj-lt"/>
              </a:rPr>
              <a:t>to more efficiently </a:t>
            </a:r>
            <a:r>
              <a:rPr lang="en-US" sz="1800" b="0" i="0" u="none" strike="noStrike" baseline="0" dirty="0">
                <a:solidFill>
                  <a:schemeClr val="accent1"/>
                </a:solidFill>
                <a:latin typeface="+mj-lt"/>
              </a:rPr>
              <a:t>meet demand</a:t>
            </a:r>
            <a:r>
              <a:rPr lang="en-US" sz="1800" b="0" i="0" u="none" strike="noStrike" baseline="0" dirty="0">
                <a:latin typeface="+mj-lt"/>
              </a:rPr>
              <a:t>.</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dirty="0">
                <a:latin typeface="+mj-lt"/>
              </a:rPr>
              <a:t>Let’s learn more about their research…</a:t>
            </a:r>
          </a:p>
        </p:txBody>
      </p:sp>
    </p:spTree>
    <p:extLst>
      <p:ext uri="{BB962C8B-B14F-4D97-AF65-F5344CB8AC3E}">
        <p14:creationId xmlns:p14="http://schemas.microsoft.com/office/powerpoint/2010/main" val="361394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9DC7-0A9D-EF9E-379C-034375756839}"/>
              </a:ext>
            </a:extLst>
          </p:cNvPr>
          <p:cNvSpPr>
            <a:spLocks noGrp="1"/>
          </p:cNvSpPr>
          <p:nvPr>
            <p:ph type="title"/>
          </p:nvPr>
        </p:nvSpPr>
        <p:spPr>
          <a:xfrm>
            <a:off x="1894273" y="347369"/>
            <a:ext cx="8403454" cy="1325563"/>
          </a:xfrm>
          <a:solidFill>
            <a:schemeClr val="bg1">
              <a:lumMod val="95000"/>
            </a:schemeClr>
          </a:solidFill>
        </p:spPr>
        <p:txBody>
          <a:bodyPr/>
          <a:lstStyle/>
          <a:p>
            <a:pPr algn="ctr"/>
            <a:r>
              <a:rPr lang="en-GB" dirty="0"/>
              <a:t>Dig deeper into the team’s research:</a:t>
            </a:r>
          </a:p>
        </p:txBody>
      </p:sp>
      <p:sp>
        <p:nvSpPr>
          <p:cNvPr id="3" name="Content Placeholder 2">
            <a:extLst>
              <a:ext uri="{FF2B5EF4-FFF2-40B4-BE49-F238E27FC236}">
                <a16:creationId xmlns:a16="http://schemas.microsoft.com/office/drawing/2014/main" id="{647AC8FA-0659-258F-F865-CC18CAE6B048}"/>
              </a:ext>
            </a:extLst>
          </p:cNvPr>
          <p:cNvSpPr>
            <a:spLocks noGrp="1"/>
          </p:cNvSpPr>
          <p:nvPr>
            <p:ph sz="half" idx="1"/>
          </p:nvPr>
        </p:nvSpPr>
        <p:spPr>
          <a:xfrm>
            <a:off x="1" y="1825625"/>
            <a:ext cx="6096000" cy="633490"/>
          </a:xfrm>
        </p:spPr>
        <p:txBody>
          <a:bodyPr anchor="ctr"/>
          <a:lstStyle/>
          <a:p>
            <a:pPr marL="0" indent="0" algn="ctr">
              <a:buNone/>
            </a:pPr>
            <a:r>
              <a:rPr lang="en-GB" dirty="0">
                <a:latin typeface="+mj-lt"/>
              </a:rPr>
              <a:t>Read the </a:t>
            </a:r>
            <a:r>
              <a:rPr lang="en-GB" dirty="0">
                <a:latin typeface="+mj-lt"/>
                <a:hlinkClick r:id="rId2"/>
              </a:rPr>
              <a:t>article</a:t>
            </a:r>
            <a:endParaRPr lang="en-GB" dirty="0">
              <a:latin typeface="+mj-lt"/>
            </a:endParaRPr>
          </a:p>
        </p:txBody>
      </p:sp>
      <p:sp>
        <p:nvSpPr>
          <p:cNvPr id="4" name="Content Placeholder 3">
            <a:extLst>
              <a:ext uri="{FF2B5EF4-FFF2-40B4-BE49-F238E27FC236}">
                <a16:creationId xmlns:a16="http://schemas.microsoft.com/office/drawing/2014/main" id="{5A2F052A-3B89-90DB-0B2C-CE81930F9261}"/>
              </a:ext>
            </a:extLst>
          </p:cNvPr>
          <p:cNvSpPr>
            <a:spLocks noGrp="1"/>
          </p:cNvSpPr>
          <p:nvPr>
            <p:ph sz="half" idx="2"/>
          </p:nvPr>
        </p:nvSpPr>
        <p:spPr>
          <a:xfrm>
            <a:off x="6096000" y="1825625"/>
            <a:ext cx="6096000" cy="633491"/>
          </a:xfrm>
        </p:spPr>
        <p:txBody>
          <a:bodyPr anchor="ctr"/>
          <a:lstStyle/>
          <a:p>
            <a:pPr marL="0" indent="0" algn="ctr">
              <a:buNone/>
            </a:pPr>
            <a:r>
              <a:rPr lang="en-GB" dirty="0">
                <a:latin typeface="+mj-lt"/>
              </a:rPr>
              <a:t>Download the </a:t>
            </a:r>
            <a:r>
              <a:rPr lang="en-GB" dirty="0">
                <a:latin typeface="+mj-lt"/>
                <a:hlinkClick r:id="rId3"/>
              </a:rPr>
              <a:t>activity sheet</a:t>
            </a:r>
            <a:endParaRPr lang="en-GB" dirty="0">
              <a:latin typeface="+mj-lt"/>
            </a:endParaRPr>
          </a:p>
        </p:txBody>
      </p:sp>
      <p:pic>
        <p:nvPicPr>
          <p:cNvPr id="6" name="Picture 5">
            <a:extLst>
              <a:ext uri="{FF2B5EF4-FFF2-40B4-BE49-F238E27FC236}">
                <a16:creationId xmlns:a16="http://schemas.microsoft.com/office/drawing/2014/main" id="{D5D9AEF2-9123-36EF-D373-1F68F0FC1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244" y="2459115"/>
            <a:ext cx="3011514" cy="4320000"/>
          </a:xfrm>
          <a:prstGeom prst="rect">
            <a:avLst/>
          </a:prstGeom>
        </p:spPr>
      </p:pic>
      <p:pic>
        <p:nvPicPr>
          <p:cNvPr id="8" name="Picture 7" descr="Website&#10;&#10;Description automatically generated with low confidence">
            <a:extLst>
              <a:ext uri="{FF2B5EF4-FFF2-40B4-BE49-F238E27FC236}">
                <a16:creationId xmlns:a16="http://schemas.microsoft.com/office/drawing/2014/main" id="{294676AA-C9F6-B34F-1F34-28FEB41C85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8848" y="2459115"/>
            <a:ext cx="3050304" cy="4320000"/>
          </a:xfrm>
          <a:prstGeom prst="rect">
            <a:avLst/>
          </a:prstGeom>
        </p:spPr>
      </p:pic>
    </p:spTree>
    <p:extLst>
      <p:ext uri="{BB962C8B-B14F-4D97-AF65-F5344CB8AC3E}">
        <p14:creationId xmlns:p14="http://schemas.microsoft.com/office/powerpoint/2010/main" val="3592839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10;&#10;Description automatically generated">
            <a:extLst>
              <a:ext uri="{FF2B5EF4-FFF2-40B4-BE49-F238E27FC236}">
                <a16:creationId xmlns:a16="http://schemas.microsoft.com/office/drawing/2014/main" id="{A23EEA99-45B2-DDCF-2382-B5EA7AC6AC4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588502" y="2723558"/>
            <a:ext cx="3171825" cy="1585739"/>
          </a:xfrm>
        </p:spPr>
      </p:pic>
      <p:pic>
        <p:nvPicPr>
          <p:cNvPr id="8" name="Content Placeholder 7" descr="Logo&#10;&#10;Description automatically generated">
            <a:extLst>
              <a:ext uri="{FF2B5EF4-FFF2-40B4-BE49-F238E27FC236}">
                <a16:creationId xmlns:a16="http://schemas.microsoft.com/office/drawing/2014/main" id="{9E1EC2D7-4356-E964-B0EB-54C2EE1B2E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176557" y="400794"/>
            <a:ext cx="1995711" cy="1995711"/>
          </a:xfrm>
        </p:spPr>
      </p:pic>
      <p:pic>
        <p:nvPicPr>
          <p:cNvPr id="10" name="Picture 9" descr="Text&#10;&#10;Description automatically generated">
            <a:extLst>
              <a:ext uri="{FF2B5EF4-FFF2-40B4-BE49-F238E27FC236}">
                <a16:creationId xmlns:a16="http://schemas.microsoft.com/office/drawing/2014/main" id="{679B212B-698F-FD9A-5718-DDFDD695A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502" y="4636351"/>
            <a:ext cx="3171825" cy="1973255"/>
          </a:xfrm>
          <a:prstGeom prst="rect">
            <a:avLst/>
          </a:prstGeom>
        </p:spPr>
      </p:pic>
      <p:pic>
        <p:nvPicPr>
          <p:cNvPr id="13" name="Picture 12" descr="Logo, company name&#10;&#10;Description automatically generated">
            <a:extLst>
              <a:ext uri="{FF2B5EF4-FFF2-40B4-BE49-F238E27FC236}">
                <a16:creationId xmlns:a16="http://schemas.microsoft.com/office/drawing/2014/main" id="{5335DB47-8713-DC86-7D6E-E51C77B91C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99" y="5477830"/>
            <a:ext cx="3122143" cy="1131776"/>
          </a:xfrm>
          <a:prstGeom prst="rect">
            <a:avLst/>
          </a:prstGeom>
        </p:spPr>
      </p:pic>
      <p:sp>
        <p:nvSpPr>
          <p:cNvPr id="16" name="TextBox 15">
            <a:extLst>
              <a:ext uri="{FF2B5EF4-FFF2-40B4-BE49-F238E27FC236}">
                <a16:creationId xmlns:a16="http://schemas.microsoft.com/office/drawing/2014/main" id="{692C49AC-E2DC-0BF8-DFB2-31AF0F458BE4}"/>
              </a:ext>
            </a:extLst>
          </p:cNvPr>
          <p:cNvSpPr txBox="1"/>
          <p:nvPr/>
        </p:nvSpPr>
        <p:spPr>
          <a:xfrm>
            <a:off x="260599" y="216128"/>
            <a:ext cx="2824363" cy="369332"/>
          </a:xfrm>
          <a:prstGeom prst="rect">
            <a:avLst/>
          </a:prstGeom>
          <a:noFill/>
        </p:spPr>
        <p:txBody>
          <a:bodyPr wrap="none" rtlCol="0">
            <a:spAutoFit/>
          </a:bodyPr>
          <a:lstStyle/>
          <a:p>
            <a:r>
              <a:rPr lang="en-GB" dirty="0">
                <a:latin typeface="+mj-lt"/>
              </a:rPr>
              <a:t>All images © Rubicon Water</a:t>
            </a:r>
          </a:p>
        </p:txBody>
      </p:sp>
    </p:spTree>
    <p:extLst>
      <p:ext uri="{BB962C8B-B14F-4D97-AF65-F5344CB8AC3E}">
        <p14:creationId xmlns:p14="http://schemas.microsoft.com/office/powerpoint/2010/main" val="315732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171F4-5C1E-D22A-2FF4-1805E357DA7E}"/>
              </a:ext>
            </a:extLst>
          </p:cNvPr>
          <p:cNvSpPr>
            <a:spLocks noGrp="1"/>
          </p:cNvSpPr>
          <p:nvPr>
            <p:ph type="title"/>
          </p:nvPr>
        </p:nvSpPr>
        <p:spPr>
          <a:xfrm>
            <a:off x="4965430" y="443884"/>
            <a:ext cx="6424863" cy="1471544"/>
          </a:xfrm>
          <a:solidFill>
            <a:schemeClr val="bg1">
              <a:lumMod val="95000"/>
            </a:schemeClr>
          </a:solidFill>
        </p:spPr>
        <p:txBody>
          <a:bodyPr vert="horz" lIns="91440" tIns="45720" rIns="91440" bIns="45720" rtlCol="0" anchor="ctr">
            <a:noAutofit/>
          </a:bodyPr>
          <a:lstStyle/>
          <a:p>
            <a:r>
              <a:rPr lang="en-GB" sz="4400" i="0" u="none" strike="noStrike" baseline="0" dirty="0"/>
              <a:t>Irrigation challenges</a:t>
            </a:r>
            <a:endParaRPr lang="en-US" dirty="0"/>
          </a:p>
        </p:txBody>
      </p:sp>
      <p:sp>
        <p:nvSpPr>
          <p:cNvPr id="3" name="Content Placeholder 2">
            <a:extLst>
              <a:ext uri="{FF2B5EF4-FFF2-40B4-BE49-F238E27FC236}">
                <a16:creationId xmlns:a16="http://schemas.microsoft.com/office/drawing/2014/main" id="{9ACEE189-E21D-7A6C-9A60-EF2F483E303E}"/>
              </a:ext>
            </a:extLst>
          </p:cNvPr>
          <p:cNvSpPr>
            <a:spLocks noGrp="1"/>
          </p:cNvSpPr>
          <p:nvPr>
            <p:ph sz="half" idx="1"/>
          </p:nvPr>
        </p:nvSpPr>
        <p:spPr>
          <a:xfrm>
            <a:off x="4965431" y="2237176"/>
            <a:ext cx="6424863" cy="4083725"/>
          </a:xfrm>
          <a:solidFill>
            <a:schemeClr val="bg1">
              <a:lumMod val="95000"/>
            </a:schemeClr>
          </a:solidFill>
        </p:spPr>
        <p:txBody>
          <a:bodyPr vert="horz" lIns="91440" tIns="45720" rIns="91440" bIns="45720" rtlCol="0">
            <a:noAutofit/>
          </a:bodyPr>
          <a:lstStyle/>
          <a:p>
            <a:pPr marL="0" indent="0" algn="l">
              <a:lnSpc>
                <a:spcPct val="100000"/>
              </a:lnSpc>
              <a:spcBef>
                <a:spcPts val="0"/>
              </a:spcBef>
              <a:buNone/>
            </a:pPr>
            <a:r>
              <a:rPr lang="en-GB" sz="1800" b="0" i="0" u="none" strike="noStrike" baseline="0" dirty="0">
                <a:solidFill>
                  <a:srgbClr val="00B050"/>
                </a:solidFill>
                <a:latin typeface="+mj-lt"/>
              </a:rPr>
              <a:t>“Half of the world’s accessible fresh water is used in large-scale irrigation for our food and natural fibre production,” </a:t>
            </a:r>
            <a:r>
              <a:rPr lang="en-GB" sz="1800" b="0" i="0" u="none" strike="noStrike" baseline="0" dirty="0">
                <a:solidFill>
                  <a:srgbClr val="000000"/>
                </a:solidFill>
                <a:latin typeface="+mj-lt"/>
              </a:rPr>
              <a:t>explains Iven. </a:t>
            </a:r>
            <a:r>
              <a:rPr lang="en-GB" sz="1800" b="0" i="0" u="none" strike="noStrike" baseline="0" dirty="0">
                <a:solidFill>
                  <a:schemeClr val="accent1"/>
                </a:solidFill>
                <a:latin typeface="+mj-lt"/>
              </a:rPr>
              <a:t>Population growth</a:t>
            </a:r>
            <a:r>
              <a:rPr lang="en-GB" sz="1800" b="0" i="0" u="none" strike="noStrike" baseline="0" dirty="0">
                <a:solidFill>
                  <a:srgbClr val="000000"/>
                </a:solidFill>
                <a:latin typeface="+mj-lt"/>
              </a:rPr>
              <a:t> and </a:t>
            </a:r>
            <a:r>
              <a:rPr lang="en-GB" sz="1800" b="0" i="0" u="none" strike="noStrike" baseline="0" dirty="0">
                <a:solidFill>
                  <a:schemeClr val="accent1"/>
                </a:solidFill>
                <a:latin typeface="+mj-lt"/>
              </a:rPr>
              <a:t>rising living standards </a:t>
            </a:r>
            <a:r>
              <a:rPr lang="en-GB" sz="1800" b="0" i="0" u="none" strike="noStrike" baseline="0" dirty="0">
                <a:solidFill>
                  <a:srgbClr val="000000"/>
                </a:solidFill>
                <a:latin typeface="+mj-lt"/>
              </a:rPr>
              <a:t>are driving increased demand for irrigation. </a:t>
            </a:r>
            <a:r>
              <a:rPr lang="en-GB" sz="1800" b="0" i="0" u="none" strike="noStrike" baseline="0" dirty="0">
                <a:solidFill>
                  <a:srgbClr val="00B050"/>
                </a:solidFill>
                <a:latin typeface="+mj-lt"/>
              </a:rPr>
              <a:t>“Without large gains in water productivity, the world could run out of economically available water,” </a:t>
            </a:r>
            <a:r>
              <a:rPr lang="en-GB" sz="1800" b="0" i="0" u="none" strike="noStrike" baseline="0" dirty="0">
                <a:solidFill>
                  <a:srgbClr val="000000"/>
                </a:solidFill>
                <a:latin typeface="+mj-lt"/>
              </a:rPr>
              <a:t>Iven warns.</a:t>
            </a:r>
          </a:p>
          <a:p>
            <a:pPr marL="0" indent="0" algn="l">
              <a:lnSpc>
                <a:spcPct val="100000"/>
              </a:lnSpc>
              <a:spcBef>
                <a:spcPts val="0"/>
              </a:spcBef>
              <a:buNone/>
            </a:pPr>
            <a:endParaRPr lang="en-GB" sz="1800" b="0" i="0" u="none" strike="noStrike" baseline="0" dirty="0">
              <a:solidFill>
                <a:srgbClr val="000000"/>
              </a:solidFill>
              <a:latin typeface="+mj-lt"/>
            </a:endParaRPr>
          </a:p>
          <a:p>
            <a:pPr marL="0" indent="0" algn="l">
              <a:lnSpc>
                <a:spcPct val="100000"/>
              </a:lnSpc>
              <a:spcBef>
                <a:spcPts val="0"/>
              </a:spcBef>
              <a:buNone/>
            </a:pPr>
            <a:r>
              <a:rPr lang="en-GB" sz="1800" b="0" i="0" u="none" strike="noStrike" baseline="0" dirty="0">
                <a:solidFill>
                  <a:srgbClr val="000000"/>
                </a:solidFill>
                <a:latin typeface="+mj-lt"/>
              </a:rPr>
              <a:t>Most agricultural water distribution systems consist of </a:t>
            </a:r>
            <a:r>
              <a:rPr lang="en-GB" sz="1800" b="0" i="0" u="none" strike="noStrike" baseline="0" dirty="0">
                <a:solidFill>
                  <a:schemeClr val="accent1"/>
                </a:solidFill>
                <a:latin typeface="+mj-lt"/>
              </a:rPr>
              <a:t>open channels</a:t>
            </a:r>
            <a:r>
              <a:rPr lang="en-GB" sz="1800" b="0" i="0" u="none" strike="noStrike" baseline="0" dirty="0">
                <a:solidFill>
                  <a:srgbClr val="000000"/>
                </a:solidFill>
                <a:latin typeface="+mj-lt"/>
              </a:rPr>
              <a:t> partitioned by </a:t>
            </a:r>
            <a:r>
              <a:rPr lang="en-GB" sz="1800" b="0" i="0" u="none" strike="noStrike" baseline="0" dirty="0">
                <a:solidFill>
                  <a:schemeClr val="accent1"/>
                </a:solidFill>
                <a:latin typeface="+mj-lt"/>
              </a:rPr>
              <a:t>gates</a:t>
            </a:r>
            <a:r>
              <a:rPr lang="en-GB" sz="1800" b="0" i="0" u="none" strike="noStrike" baseline="0" dirty="0">
                <a:solidFill>
                  <a:srgbClr val="000000"/>
                </a:solidFill>
                <a:latin typeface="+mj-lt"/>
              </a:rPr>
              <a:t> into stretches of stored water, called </a:t>
            </a:r>
            <a:r>
              <a:rPr lang="en-GB" sz="1800" b="0" i="0" u="none" strike="noStrike" baseline="0" dirty="0">
                <a:solidFill>
                  <a:schemeClr val="accent1"/>
                </a:solidFill>
                <a:latin typeface="+mj-lt"/>
              </a:rPr>
              <a:t>pools</a:t>
            </a:r>
            <a:r>
              <a:rPr lang="en-GB" sz="1800" b="0" i="0" u="none" strike="noStrike" baseline="0" dirty="0">
                <a:solidFill>
                  <a:srgbClr val="000000"/>
                </a:solidFill>
                <a:latin typeface="+mj-lt"/>
              </a:rPr>
              <a:t>. The gates set the flow of water between these pools. To irrigate their fields, farmers extract water at </a:t>
            </a:r>
            <a:r>
              <a:rPr lang="en-GB" sz="1800" b="0" i="0" u="none" strike="noStrike" baseline="0" dirty="0">
                <a:solidFill>
                  <a:schemeClr val="accent1"/>
                </a:solidFill>
                <a:latin typeface="+mj-lt"/>
              </a:rPr>
              <a:t>supply points</a:t>
            </a:r>
            <a:r>
              <a:rPr lang="en-GB" sz="1800" b="0" i="0" u="none" strike="noStrike" baseline="0" dirty="0">
                <a:solidFill>
                  <a:srgbClr val="000000"/>
                </a:solidFill>
                <a:latin typeface="+mj-lt"/>
              </a:rPr>
              <a:t>. </a:t>
            </a:r>
          </a:p>
          <a:p>
            <a:pPr marL="0" indent="0" algn="l">
              <a:lnSpc>
                <a:spcPct val="100000"/>
              </a:lnSpc>
              <a:spcBef>
                <a:spcPts val="0"/>
              </a:spcBef>
              <a:buNone/>
            </a:pPr>
            <a:endParaRPr lang="en-GB" sz="1800" dirty="0">
              <a:solidFill>
                <a:srgbClr val="000000"/>
              </a:solidFill>
              <a:latin typeface="+mj-lt"/>
            </a:endParaRPr>
          </a:p>
          <a:p>
            <a:pPr marL="0" indent="0" algn="l">
              <a:lnSpc>
                <a:spcPct val="100000"/>
              </a:lnSpc>
              <a:spcBef>
                <a:spcPts val="0"/>
              </a:spcBef>
              <a:buNone/>
            </a:pPr>
            <a:r>
              <a:rPr lang="en-GB" sz="1800" b="0" i="0" u="none" strike="noStrike" baseline="0" dirty="0">
                <a:latin typeface="+mj-lt"/>
              </a:rPr>
              <a:t>It is important that the supply of water through the irrigation system meets the demands of farmers extracting water. </a:t>
            </a:r>
            <a:endParaRPr lang="en-GB" sz="1800" dirty="0">
              <a:latin typeface="+mj-lt"/>
            </a:endParaRPr>
          </a:p>
        </p:txBody>
      </p:sp>
      <p:pic>
        <p:nvPicPr>
          <p:cNvPr id="6" name="Content Placeholder 5">
            <a:extLst>
              <a:ext uri="{FF2B5EF4-FFF2-40B4-BE49-F238E27FC236}">
                <a16:creationId xmlns:a16="http://schemas.microsoft.com/office/drawing/2014/main" id="{415B7EFF-F4B4-26E7-FA6F-B235EF9DC81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7466" r="2746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388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22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56AD-0115-16DA-547C-A3877CC1615E}"/>
              </a:ext>
            </a:extLst>
          </p:cNvPr>
          <p:cNvSpPr>
            <a:spLocks noGrp="1"/>
          </p:cNvSpPr>
          <p:nvPr>
            <p:ph type="title"/>
          </p:nvPr>
        </p:nvSpPr>
        <p:spPr>
          <a:xfrm>
            <a:off x="4965431" y="629268"/>
            <a:ext cx="6424864" cy="1286160"/>
          </a:xfrm>
          <a:solidFill>
            <a:schemeClr val="bg1">
              <a:lumMod val="95000"/>
            </a:schemeClr>
          </a:solidFill>
        </p:spPr>
        <p:txBody>
          <a:bodyPr vert="horz" lIns="91440" tIns="45720" rIns="91440" bIns="45720" rtlCol="0" anchor="ctr">
            <a:normAutofit/>
          </a:bodyPr>
          <a:lstStyle/>
          <a:p>
            <a:r>
              <a:rPr lang="en-US" i="0" u="none" strike="noStrike" baseline="0" dirty="0"/>
              <a:t>Total Channel </a:t>
            </a:r>
            <a:r>
              <a:rPr lang="en-US" i="0" u="none" strike="noStrike" baseline="0" dirty="0" err="1"/>
              <a:t>Control</a:t>
            </a:r>
            <a:r>
              <a:rPr lang="en-US" i="0" u="none" strike="noStrike" baseline="30000" dirty="0" err="1"/>
              <a:t>TM</a:t>
            </a:r>
            <a:endParaRPr lang="en-US" baseline="30000" dirty="0"/>
          </a:p>
        </p:txBody>
      </p:sp>
      <p:sp>
        <p:nvSpPr>
          <p:cNvPr id="3" name="Content Placeholder 2">
            <a:extLst>
              <a:ext uri="{FF2B5EF4-FFF2-40B4-BE49-F238E27FC236}">
                <a16:creationId xmlns:a16="http://schemas.microsoft.com/office/drawing/2014/main" id="{F475F610-C643-B2C7-BF0B-4AA847911DFE}"/>
              </a:ext>
            </a:extLst>
          </p:cNvPr>
          <p:cNvSpPr>
            <a:spLocks noGrp="1"/>
          </p:cNvSpPr>
          <p:nvPr>
            <p:ph sz="half" idx="1"/>
          </p:nvPr>
        </p:nvSpPr>
        <p:spPr>
          <a:xfrm>
            <a:off x="4965431" y="2314807"/>
            <a:ext cx="6424863" cy="4032725"/>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latin typeface="+mj-lt"/>
              </a:rPr>
              <a:t>To achieve this, the team developed </a:t>
            </a:r>
            <a:r>
              <a:rPr lang="en-US" sz="1800" b="0" i="0" u="none" strike="noStrike" baseline="0" dirty="0">
                <a:solidFill>
                  <a:schemeClr val="accent1"/>
                </a:solidFill>
                <a:latin typeface="+mj-lt"/>
              </a:rPr>
              <a:t>Total Channel </a:t>
            </a:r>
            <a:r>
              <a:rPr lang="en-US" sz="1800" b="0" i="0" u="none" strike="noStrike" baseline="0" dirty="0" err="1">
                <a:solidFill>
                  <a:schemeClr val="accent1"/>
                </a:solidFill>
                <a:latin typeface="+mj-lt"/>
              </a:rPr>
              <a:t>Control</a:t>
            </a:r>
            <a:r>
              <a:rPr lang="en-US" sz="1800" b="0" i="0" u="none" strike="noStrike" baseline="30000" dirty="0" err="1">
                <a:solidFill>
                  <a:schemeClr val="accent1"/>
                </a:solidFill>
                <a:latin typeface="+mj-lt"/>
              </a:rPr>
              <a:t>TM</a:t>
            </a:r>
            <a:r>
              <a:rPr lang="en-US" sz="1800" b="0" i="0" u="none" strike="noStrike" baseline="0" dirty="0">
                <a:latin typeface="+mj-lt"/>
              </a:rPr>
              <a:t> (TCC). TCC is an </a:t>
            </a:r>
            <a:r>
              <a:rPr lang="en-US" sz="1800" b="0" i="0" u="none" strike="noStrike" baseline="0" dirty="0">
                <a:solidFill>
                  <a:schemeClr val="accent1"/>
                </a:solidFill>
                <a:latin typeface="+mj-lt"/>
              </a:rPr>
              <a:t>automatic control system </a:t>
            </a:r>
            <a:r>
              <a:rPr lang="en-US" sz="1800" b="0" i="0" u="none" strike="noStrike" baseline="0" dirty="0">
                <a:latin typeface="+mj-lt"/>
              </a:rPr>
              <a:t>for </a:t>
            </a:r>
            <a:r>
              <a:rPr lang="en-US" sz="1800" b="0" i="0" u="none" strike="noStrike" baseline="0" dirty="0">
                <a:solidFill>
                  <a:schemeClr val="accent1"/>
                </a:solidFill>
                <a:latin typeface="+mj-lt"/>
              </a:rPr>
              <a:t>maintaining desired water levels </a:t>
            </a:r>
            <a:r>
              <a:rPr lang="en-US" sz="1800" b="0" i="0" u="none" strike="noStrike" baseline="0" dirty="0">
                <a:latin typeface="+mj-lt"/>
              </a:rPr>
              <a:t>in an irrigation network.</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With TCC, gates are equipped with </a:t>
            </a:r>
            <a:r>
              <a:rPr lang="en-US" sz="1800" b="0" i="0" u="none" strike="noStrike" baseline="0" dirty="0">
                <a:solidFill>
                  <a:schemeClr val="accent1"/>
                </a:solidFill>
                <a:latin typeface="+mj-lt"/>
              </a:rPr>
              <a:t>sensors</a:t>
            </a:r>
            <a:r>
              <a:rPr lang="en-US" sz="1800" b="0" i="0" u="none" strike="noStrike" baseline="0" dirty="0">
                <a:latin typeface="+mj-lt"/>
              </a:rPr>
              <a:t> to monitor the water level in pools, </a:t>
            </a:r>
            <a:r>
              <a:rPr lang="en-US" sz="1800" b="0" i="0" u="none" strike="noStrike" baseline="0" dirty="0">
                <a:solidFill>
                  <a:schemeClr val="accent1"/>
                </a:solidFill>
                <a:latin typeface="+mj-lt"/>
              </a:rPr>
              <a:t>actuators</a:t>
            </a:r>
            <a:r>
              <a:rPr lang="en-US" sz="1800" b="0" i="0" u="none" strike="noStrike" baseline="0" dirty="0">
                <a:latin typeface="+mj-lt"/>
              </a:rPr>
              <a:t> to adjust the gate positions to change water flow, and </a:t>
            </a:r>
            <a:r>
              <a:rPr lang="en-US" sz="1800" b="0" i="0" u="none" strike="noStrike" baseline="0" dirty="0">
                <a:solidFill>
                  <a:schemeClr val="accent1"/>
                </a:solidFill>
                <a:latin typeface="+mj-lt"/>
              </a:rPr>
              <a:t>radio communications </a:t>
            </a:r>
            <a:r>
              <a:rPr lang="en-US" sz="1800" b="0" i="0" u="none" strike="noStrike" baseline="0" dirty="0">
                <a:latin typeface="+mj-lt"/>
              </a:rPr>
              <a:t>for the exchange of information between gates. </a:t>
            </a:r>
            <a:r>
              <a:rPr lang="en-US" sz="1800" b="0" i="0" u="none" strike="noStrike" baseline="0" dirty="0">
                <a:solidFill>
                  <a:srgbClr val="00B050"/>
                </a:solidFill>
                <a:latin typeface="+mj-lt"/>
              </a:rPr>
              <a:t>“The goal is to coordinate the gate flows along the channels to keep water levels at supply points close to target values as demand varies across the network,” </a:t>
            </a:r>
            <a:r>
              <a:rPr lang="en-US" sz="1800" b="0" i="0" u="none" strike="noStrike" baseline="0" dirty="0">
                <a:latin typeface="+mj-lt"/>
              </a:rPr>
              <a:t>explains Michael.</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TCC relies on </a:t>
            </a:r>
            <a:r>
              <a:rPr lang="en-US" sz="1800" b="0" i="0" u="none" strike="noStrike" baseline="0" dirty="0">
                <a:solidFill>
                  <a:schemeClr val="accent1"/>
                </a:solidFill>
                <a:latin typeface="+mj-lt"/>
              </a:rPr>
              <a:t>feedback control</a:t>
            </a:r>
            <a:r>
              <a:rPr lang="en-US" sz="1800" dirty="0">
                <a:latin typeface="+mj-lt"/>
              </a:rPr>
              <a:t> to ensure water supply matches </a:t>
            </a:r>
            <a:r>
              <a:rPr lang="en-US" sz="1800" dirty="0">
                <a:solidFill>
                  <a:schemeClr val="accent1"/>
                </a:solidFill>
                <a:latin typeface="+mj-lt"/>
              </a:rPr>
              <a:t>unpredictable demand</a:t>
            </a:r>
            <a:r>
              <a:rPr lang="en-US" sz="1800" dirty="0">
                <a:latin typeface="+mj-lt"/>
              </a:rPr>
              <a:t>.</a:t>
            </a:r>
          </a:p>
        </p:txBody>
      </p:sp>
      <p:pic>
        <p:nvPicPr>
          <p:cNvPr id="6" name="Content Placeholder 5">
            <a:extLst>
              <a:ext uri="{FF2B5EF4-FFF2-40B4-BE49-F238E27FC236}">
                <a16:creationId xmlns:a16="http://schemas.microsoft.com/office/drawing/2014/main" id="{32C1871C-C74C-BB3C-F133-DC99587CEDC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89AE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20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3098A-3E16-ADEA-41DD-4B7133BD1799}"/>
              </a:ext>
            </a:extLst>
          </p:cNvPr>
          <p:cNvSpPr>
            <a:spLocks noGrp="1"/>
          </p:cNvSpPr>
          <p:nvPr>
            <p:ph type="title"/>
          </p:nvPr>
        </p:nvSpPr>
        <p:spPr>
          <a:xfrm>
            <a:off x="4965430" y="629268"/>
            <a:ext cx="6424863" cy="1286160"/>
          </a:xfrm>
          <a:solidFill>
            <a:schemeClr val="bg1">
              <a:lumMod val="95000"/>
            </a:schemeClr>
          </a:solidFill>
        </p:spPr>
        <p:txBody>
          <a:bodyPr vert="horz" lIns="91440" tIns="45720" rIns="91440" bIns="45720" rtlCol="0" anchor="ctr">
            <a:normAutofit/>
          </a:bodyPr>
          <a:lstStyle/>
          <a:p>
            <a:r>
              <a:rPr lang="en-US" i="0" u="none" strike="noStrike" baseline="0" dirty="0"/>
              <a:t>Feedback control</a:t>
            </a:r>
            <a:endParaRPr lang="en-US" dirty="0"/>
          </a:p>
        </p:txBody>
      </p:sp>
      <p:sp>
        <p:nvSpPr>
          <p:cNvPr id="3" name="Content Placeholder 2">
            <a:extLst>
              <a:ext uri="{FF2B5EF4-FFF2-40B4-BE49-F238E27FC236}">
                <a16:creationId xmlns:a16="http://schemas.microsoft.com/office/drawing/2014/main" id="{46801587-10A9-92A1-CAF3-BF3A5CE308D3}"/>
              </a:ext>
            </a:extLst>
          </p:cNvPr>
          <p:cNvSpPr>
            <a:spLocks noGrp="1"/>
          </p:cNvSpPr>
          <p:nvPr>
            <p:ph sz="half" idx="1"/>
          </p:nvPr>
        </p:nvSpPr>
        <p:spPr>
          <a:xfrm>
            <a:off x="4965431" y="2438401"/>
            <a:ext cx="6424863" cy="3012488"/>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solidFill>
                  <a:srgbClr val="00B050"/>
                </a:solidFill>
                <a:latin typeface="+mj-lt"/>
              </a:rPr>
              <a:t>“Feedback control is one of the essential elements of life as we know it,” </a:t>
            </a:r>
            <a:r>
              <a:rPr lang="en-US" sz="1800" b="0" i="0" u="none" strike="noStrike" baseline="0" dirty="0">
                <a:latin typeface="+mj-lt"/>
              </a:rPr>
              <a:t>Iven says. In nature, for example, it keeps warm-blooded animals at a constant internal body temperature. If our body becomes too warm, we sweat to reduce our temperature, while if we get too cold, we shiver to warm up. In this way, our core body temperature is maintained close to 37 °C.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latin typeface="+mj-lt"/>
              </a:rPr>
              <a:t>In feedback control, adjustments are made to a system when the </a:t>
            </a:r>
            <a:r>
              <a:rPr lang="en-US" sz="1800" b="0" i="0" u="none" strike="noStrike" baseline="0" dirty="0">
                <a:solidFill>
                  <a:schemeClr val="accent1"/>
                </a:solidFill>
                <a:latin typeface="+mj-lt"/>
              </a:rPr>
              <a:t>measured value </a:t>
            </a:r>
            <a:r>
              <a:rPr lang="en-US" sz="1800" b="0" i="0" u="none" strike="noStrike" baseline="0" dirty="0">
                <a:latin typeface="+mj-lt"/>
              </a:rPr>
              <a:t>of a regulated quantity does not match its </a:t>
            </a:r>
            <a:r>
              <a:rPr lang="en-US" sz="1800" b="0" i="0" u="none" strike="noStrike" baseline="0" dirty="0">
                <a:solidFill>
                  <a:schemeClr val="accent1"/>
                </a:solidFill>
                <a:latin typeface="+mj-lt"/>
              </a:rPr>
              <a:t>target value</a:t>
            </a:r>
            <a:r>
              <a:rPr lang="en-US" sz="1800" b="0" i="0" u="none" strike="noStrike" baseline="0" dirty="0">
                <a:latin typeface="+mj-lt"/>
              </a:rPr>
              <a:t>. </a:t>
            </a:r>
          </a:p>
        </p:txBody>
      </p:sp>
      <p:pic>
        <p:nvPicPr>
          <p:cNvPr id="6" name="Content Placeholder 5">
            <a:extLst>
              <a:ext uri="{FF2B5EF4-FFF2-40B4-BE49-F238E27FC236}">
                <a16:creationId xmlns:a16="http://schemas.microsoft.com/office/drawing/2014/main" id="{AF249226-B4BE-B3B5-327F-6BAED29E3BA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652" r="1665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2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1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3098A-3E16-ADEA-41DD-4B7133BD1799}"/>
              </a:ext>
            </a:extLst>
          </p:cNvPr>
          <p:cNvSpPr>
            <a:spLocks noGrp="1"/>
          </p:cNvSpPr>
          <p:nvPr>
            <p:ph type="title"/>
          </p:nvPr>
        </p:nvSpPr>
        <p:spPr>
          <a:xfrm>
            <a:off x="4965431" y="629268"/>
            <a:ext cx="6424862" cy="1286160"/>
          </a:xfrm>
          <a:solidFill>
            <a:schemeClr val="bg1">
              <a:lumMod val="95000"/>
            </a:schemeClr>
          </a:solidFill>
        </p:spPr>
        <p:txBody>
          <a:bodyPr vert="horz" lIns="91440" tIns="45720" rIns="91440" bIns="45720" rtlCol="0" anchor="ctr">
            <a:normAutofit/>
          </a:bodyPr>
          <a:lstStyle/>
          <a:p>
            <a:r>
              <a:rPr lang="en-US" i="0" u="none" strike="noStrike" baseline="0" dirty="0"/>
              <a:t>Feedback control in TCC</a:t>
            </a:r>
            <a:endParaRPr lang="en-US" dirty="0"/>
          </a:p>
        </p:txBody>
      </p:sp>
      <p:sp>
        <p:nvSpPr>
          <p:cNvPr id="3" name="Content Placeholder 2">
            <a:extLst>
              <a:ext uri="{FF2B5EF4-FFF2-40B4-BE49-F238E27FC236}">
                <a16:creationId xmlns:a16="http://schemas.microsoft.com/office/drawing/2014/main" id="{46801587-10A9-92A1-CAF3-BF3A5CE308D3}"/>
              </a:ext>
            </a:extLst>
          </p:cNvPr>
          <p:cNvSpPr>
            <a:spLocks noGrp="1"/>
          </p:cNvSpPr>
          <p:nvPr>
            <p:ph sz="half" idx="1"/>
          </p:nvPr>
        </p:nvSpPr>
        <p:spPr>
          <a:xfrm>
            <a:off x="4965432" y="2438400"/>
            <a:ext cx="6424862" cy="2763913"/>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latin typeface="+mj-lt"/>
              </a:rPr>
              <a:t>Feedback in TCC causes the gates to respond to measured </a:t>
            </a:r>
            <a:r>
              <a:rPr lang="en-US" sz="1800" b="0" i="0" u="none" strike="noStrike" baseline="0" dirty="0">
                <a:solidFill>
                  <a:schemeClr val="accent1"/>
                </a:solidFill>
                <a:latin typeface="+mj-lt"/>
              </a:rPr>
              <a:t>water level errors</a:t>
            </a:r>
            <a:r>
              <a:rPr lang="en-US" sz="1800" b="0" i="0" u="none" strike="noStrike" baseline="0" dirty="0">
                <a:latin typeface="+mj-lt"/>
              </a:rPr>
              <a:t> by </a:t>
            </a:r>
            <a:r>
              <a:rPr lang="en-US" sz="1800" b="0" i="0" u="none" strike="noStrike" baseline="0" dirty="0">
                <a:solidFill>
                  <a:schemeClr val="accent1"/>
                </a:solidFill>
                <a:latin typeface="+mj-lt"/>
              </a:rPr>
              <a:t>adjusting</a:t>
            </a:r>
            <a:r>
              <a:rPr lang="en-US" sz="1800" b="0" i="0" u="none" strike="noStrike" baseline="0" dirty="0">
                <a:latin typeface="+mj-lt"/>
              </a:rPr>
              <a:t> the gate flows along the channel.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latin typeface="+mj-lt"/>
              </a:rPr>
              <a:t>The outflow gate at the downstream end of each pool measures the difference between the </a:t>
            </a:r>
            <a:r>
              <a:rPr lang="en-US" sz="1800" b="0" i="0" u="none" strike="noStrike" baseline="0" dirty="0">
                <a:solidFill>
                  <a:schemeClr val="accent1"/>
                </a:solidFill>
                <a:latin typeface="+mj-lt"/>
              </a:rPr>
              <a:t>observed water level </a:t>
            </a:r>
            <a:r>
              <a:rPr lang="en-US" sz="1800" b="0" i="0" u="none" strike="noStrike" baseline="0" dirty="0">
                <a:latin typeface="+mj-lt"/>
              </a:rPr>
              <a:t>and the </a:t>
            </a:r>
            <a:r>
              <a:rPr lang="en-US" sz="1800" b="0" i="0" u="none" strike="noStrike" baseline="0" dirty="0">
                <a:solidFill>
                  <a:schemeClr val="accent1"/>
                </a:solidFill>
                <a:latin typeface="+mj-lt"/>
              </a:rPr>
              <a:t>desired water level</a:t>
            </a:r>
            <a:r>
              <a:rPr lang="en-US" sz="1800" b="0" i="0" u="none" strike="noStrike" baseline="0" dirty="0">
                <a:latin typeface="+mj-lt"/>
              </a:rPr>
              <a:t>. This information is communicated to the inflow gate, which determines how the upstream inflow to the pool should be adjusted to return the downstream water level to the desired setpoint. </a:t>
            </a:r>
          </a:p>
        </p:txBody>
      </p:sp>
      <p:pic>
        <p:nvPicPr>
          <p:cNvPr id="6" name="Content Placeholder 5">
            <a:extLst>
              <a:ext uri="{FF2B5EF4-FFF2-40B4-BE49-F238E27FC236}">
                <a16:creationId xmlns:a16="http://schemas.microsoft.com/office/drawing/2014/main" id="{AF249226-B4BE-B3B5-327F-6BAED29E3BA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4652" r="2465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2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4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AF16-999E-744A-46F2-06AAA5E427B1}"/>
              </a:ext>
            </a:extLst>
          </p:cNvPr>
          <p:cNvSpPr>
            <a:spLocks noGrp="1"/>
          </p:cNvSpPr>
          <p:nvPr>
            <p:ph type="title"/>
          </p:nvPr>
        </p:nvSpPr>
        <p:spPr>
          <a:xfrm>
            <a:off x="4965430" y="629268"/>
            <a:ext cx="6424863" cy="1286160"/>
          </a:xfrm>
          <a:solidFill>
            <a:schemeClr val="bg1">
              <a:lumMod val="95000"/>
            </a:schemeClr>
          </a:solidFill>
        </p:spPr>
        <p:txBody>
          <a:bodyPr vert="horz" lIns="91440" tIns="45720" rIns="91440" bIns="45720" rtlCol="0" anchor="ctr">
            <a:normAutofit/>
          </a:bodyPr>
          <a:lstStyle/>
          <a:p>
            <a:r>
              <a:rPr lang="en-US" i="0" u="none" strike="noStrike" baseline="0" dirty="0"/>
              <a:t>Successes of TCC</a:t>
            </a:r>
            <a:endParaRPr lang="en-US" dirty="0"/>
          </a:p>
        </p:txBody>
      </p:sp>
      <p:sp>
        <p:nvSpPr>
          <p:cNvPr id="3" name="Content Placeholder 2">
            <a:extLst>
              <a:ext uri="{FF2B5EF4-FFF2-40B4-BE49-F238E27FC236}">
                <a16:creationId xmlns:a16="http://schemas.microsoft.com/office/drawing/2014/main" id="{873D3689-5B02-A431-47DF-EF92D21C289C}"/>
              </a:ext>
            </a:extLst>
          </p:cNvPr>
          <p:cNvSpPr>
            <a:spLocks noGrp="1"/>
          </p:cNvSpPr>
          <p:nvPr>
            <p:ph sz="half" idx="1"/>
          </p:nvPr>
        </p:nvSpPr>
        <p:spPr>
          <a:xfrm>
            <a:off x="4965431" y="2438400"/>
            <a:ext cx="6424863" cy="4086687"/>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latin typeface="+mj-lt"/>
              </a:rPr>
              <a:t>A key advantage of TCC is that water supply is </a:t>
            </a:r>
            <a:r>
              <a:rPr lang="en-US" sz="1800" b="0" i="0" u="none" strike="noStrike" baseline="0" dirty="0">
                <a:solidFill>
                  <a:schemeClr val="accent1"/>
                </a:solidFill>
                <a:latin typeface="+mj-lt"/>
              </a:rPr>
              <a:t>demand-driven</a:t>
            </a:r>
            <a:r>
              <a:rPr lang="en-US" sz="1800" b="0" i="0" u="none" strike="noStrike" baseline="0" dirty="0">
                <a:latin typeface="+mj-lt"/>
              </a:rPr>
              <a:t>, which prevents wastage of unused water. </a:t>
            </a:r>
            <a:r>
              <a:rPr lang="en-US" sz="1800" b="0" i="0" u="none" strike="noStrike" baseline="0" dirty="0">
                <a:solidFill>
                  <a:schemeClr val="accent1"/>
                </a:solidFill>
                <a:latin typeface="+mj-lt"/>
              </a:rPr>
              <a:t>Automation</a:t>
            </a:r>
            <a:r>
              <a:rPr lang="en-US" sz="1800" b="0" i="0" u="none" strike="noStrike" baseline="0" dirty="0">
                <a:latin typeface="+mj-lt"/>
              </a:rPr>
              <a:t> means the system does not require human input to adjust water flow as the feedback control system autonomously reacts to real-time changes in demand.</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To date, Rubicon Water has installed over </a:t>
            </a:r>
            <a:r>
              <a:rPr lang="en-US" sz="1800" b="0" i="0" u="none" strike="noStrike" baseline="0" dirty="0">
                <a:solidFill>
                  <a:schemeClr val="accent1"/>
                </a:solidFill>
                <a:latin typeface="+mj-lt"/>
              </a:rPr>
              <a:t>35,000 control gates </a:t>
            </a:r>
            <a:r>
              <a:rPr lang="en-US" sz="1800" b="0" i="0" u="none" strike="noStrike" baseline="0" dirty="0">
                <a:latin typeface="+mj-lt"/>
              </a:rPr>
              <a:t>in irrigation networks around the world. The Goulburn-Murray Irrigation District in northern Victoria, Australia, has been operating under TCC for more than a decade, resulting in </a:t>
            </a:r>
            <a:r>
              <a:rPr lang="en-US" sz="1800" b="0" i="0" u="none" strike="noStrike" baseline="0" dirty="0">
                <a:solidFill>
                  <a:schemeClr val="accent1"/>
                </a:solidFill>
                <a:latin typeface="+mj-lt"/>
              </a:rPr>
              <a:t>water losses being reduced by 50% </a:t>
            </a:r>
            <a:r>
              <a:rPr lang="en-US" sz="1800" b="0" i="0" u="none" strike="noStrike" baseline="0" dirty="0">
                <a:latin typeface="+mj-lt"/>
              </a:rPr>
              <a:t>compared to pre-automation operations. </a:t>
            </a:r>
          </a:p>
          <a:p>
            <a:pPr marL="0" indent="0">
              <a:lnSpc>
                <a:spcPct val="100000"/>
              </a:lnSpc>
              <a:spcBef>
                <a:spcPts val="0"/>
              </a:spcBef>
              <a:buNone/>
            </a:pPr>
            <a:endParaRPr lang="en-US" sz="1800" b="0" i="0" u="none" strike="noStrike" baseline="0" dirty="0">
              <a:latin typeface="+mj-lt"/>
            </a:endParaRPr>
          </a:p>
          <a:p>
            <a:pPr marL="0" indent="0">
              <a:lnSpc>
                <a:spcPct val="100000"/>
              </a:lnSpc>
              <a:spcBef>
                <a:spcPts val="0"/>
              </a:spcBef>
              <a:buNone/>
            </a:pPr>
            <a:r>
              <a:rPr lang="en-US" sz="1800" b="0" i="0" u="none" strike="noStrike" baseline="0" dirty="0">
                <a:latin typeface="+mj-lt"/>
              </a:rPr>
              <a:t>As our global demand for water increases, control engineers will play a key role in helping to ensure our world has </a:t>
            </a:r>
            <a:r>
              <a:rPr lang="en-US" sz="1800" b="0" i="0" u="none" strike="noStrike" baseline="0" dirty="0">
                <a:solidFill>
                  <a:schemeClr val="accent1"/>
                </a:solidFill>
                <a:latin typeface="+mj-lt"/>
              </a:rPr>
              <a:t>water security</a:t>
            </a:r>
            <a:r>
              <a:rPr lang="en-US" sz="1800" b="0" i="0" u="none" strike="noStrike" baseline="0" dirty="0">
                <a:latin typeface="+mj-lt"/>
              </a:rPr>
              <a:t>.</a:t>
            </a:r>
            <a:endParaRPr lang="en-US" sz="1800" dirty="0">
              <a:latin typeface="+mj-lt"/>
            </a:endParaRPr>
          </a:p>
        </p:txBody>
      </p:sp>
      <p:pic>
        <p:nvPicPr>
          <p:cNvPr id="6" name="Content Placeholder 5">
            <a:extLst>
              <a:ext uri="{FF2B5EF4-FFF2-40B4-BE49-F238E27FC236}">
                <a16:creationId xmlns:a16="http://schemas.microsoft.com/office/drawing/2014/main" id="{4F83EAD0-281D-33AC-9C32-30D06913ACF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3307" r="13307"/>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2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6A6F-C9AB-5FDD-0713-D3B4D39C03B8}"/>
              </a:ext>
            </a:extLst>
          </p:cNvPr>
          <p:cNvSpPr>
            <a:spLocks noGrp="1"/>
          </p:cNvSpPr>
          <p:nvPr>
            <p:ph type="title"/>
          </p:nvPr>
        </p:nvSpPr>
        <p:spPr>
          <a:xfrm>
            <a:off x="481013" y="3752849"/>
            <a:ext cx="3290887" cy="2905402"/>
          </a:xfrm>
          <a:solidFill>
            <a:schemeClr val="bg1">
              <a:lumMod val="95000"/>
            </a:schemeClr>
          </a:solidFill>
        </p:spPr>
        <p:txBody>
          <a:bodyPr vert="horz" lIns="91440" tIns="45720" rIns="91440" bIns="45720" rtlCol="0" anchor="ctr">
            <a:normAutofit/>
          </a:bodyPr>
          <a:lstStyle/>
          <a:p>
            <a:pPr algn="ctr"/>
            <a:r>
              <a:rPr lang="en-US" sz="3600" dirty="0">
                <a:latin typeface="+mn-lt"/>
              </a:rPr>
              <a:t>Talking points</a:t>
            </a:r>
          </a:p>
        </p:txBody>
      </p:sp>
      <p:pic>
        <p:nvPicPr>
          <p:cNvPr id="6" name="Content Placeholder 5" descr="A picture containing sky, outdoor, several&#10;&#10;Description automatically generated">
            <a:extLst>
              <a:ext uri="{FF2B5EF4-FFF2-40B4-BE49-F238E27FC236}">
                <a16:creationId xmlns:a16="http://schemas.microsoft.com/office/drawing/2014/main" id="{9F9E316F-85D8-5602-25D2-1565B6FAE0F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9639" b="1476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9D6B9C62-1C07-DEB6-7190-CD5BD9E8B60A}"/>
              </a:ext>
            </a:extLst>
          </p:cNvPr>
          <p:cNvSpPr>
            <a:spLocks noGrp="1"/>
          </p:cNvSpPr>
          <p:nvPr>
            <p:ph sz="half" idx="2"/>
          </p:nvPr>
        </p:nvSpPr>
        <p:spPr>
          <a:xfrm>
            <a:off x="4223982" y="3752850"/>
            <a:ext cx="7805261" cy="2905402"/>
          </a:xfrm>
          <a:solidFill>
            <a:schemeClr val="bg1">
              <a:lumMod val="95000"/>
            </a:schemeClr>
          </a:solidFill>
        </p:spPr>
        <p:txBody>
          <a:bodyPr vert="horz" lIns="91440" tIns="45720" rIns="91440" bIns="45720" rtlCol="0" anchor="ctr">
            <a:normAutofit/>
          </a:bodyPr>
          <a:lstStyle/>
          <a:p>
            <a:pPr marL="571500" indent="-342900">
              <a:buFont typeface="+mj-lt"/>
              <a:buAutoNum type="arabicPeriod"/>
            </a:pPr>
            <a:r>
              <a:rPr lang="en-US" sz="2000" dirty="0">
                <a:solidFill>
                  <a:srgbClr val="00B0F0"/>
                </a:solidFill>
                <a:latin typeface="+mj-lt"/>
              </a:rPr>
              <a:t>Why is the global demand for fresh water increasing?</a:t>
            </a:r>
          </a:p>
          <a:p>
            <a:pPr marL="571500" indent="-342900">
              <a:buFont typeface="+mj-lt"/>
              <a:buAutoNum type="arabicPeriod"/>
            </a:pPr>
            <a:r>
              <a:rPr lang="en-US" sz="2000" dirty="0">
                <a:solidFill>
                  <a:schemeClr val="accent5"/>
                </a:solidFill>
                <a:latin typeface="+mj-lt"/>
              </a:rPr>
              <a:t>Why is it important that, with TCC, water supply is demand-driven?</a:t>
            </a:r>
          </a:p>
          <a:p>
            <a:pPr marL="571500" indent="-342900">
              <a:buFont typeface="+mj-lt"/>
              <a:buAutoNum type="arabicPeriod"/>
            </a:pPr>
            <a:r>
              <a:rPr lang="en-US" sz="2000" dirty="0">
                <a:solidFill>
                  <a:srgbClr val="0070C0"/>
                </a:solidFill>
                <a:latin typeface="+mj-lt"/>
              </a:rPr>
              <a:t>What is feedback control?</a:t>
            </a:r>
          </a:p>
          <a:p>
            <a:pPr marL="571500" indent="-342900">
              <a:buFont typeface="+mj-lt"/>
              <a:buAutoNum type="arabicPeriod"/>
            </a:pPr>
            <a:r>
              <a:rPr lang="en-US" sz="2000" b="0" i="0" u="none" strike="noStrike" baseline="0" dirty="0">
                <a:solidFill>
                  <a:srgbClr val="002060"/>
                </a:solidFill>
                <a:latin typeface="+mj-lt"/>
              </a:rPr>
              <a:t>What examples of feedback loops can you think of, in both natural and artificial systems?</a:t>
            </a:r>
          </a:p>
          <a:p>
            <a:pPr marL="571500" indent="-342900">
              <a:buFont typeface="+mj-lt"/>
              <a:buAutoNum type="arabicPeriod"/>
            </a:pPr>
            <a:r>
              <a:rPr lang="en-US" sz="2000" dirty="0">
                <a:solidFill>
                  <a:srgbClr val="7030A0"/>
                </a:solidFill>
                <a:latin typeface="+mj-lt"/>
              </a:rPr>
              <a:t>How does the TCC system respond when there is a downstream change in demand for water?</a:t>
            </a:r>
          </a:p>
        </p:txBody>
      </p:sp>
    </p:spTree>
    <p:extLst>
      <p:ext uri="{BB962C8B-B14F-4D97-AF65-F5344CB8AC3E}">
        <p14:creationId xmlns:p14="http://schemas.microsoft.com/office/powerpoint/2010/main" val="3230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9C027-7ABA-82ED-DAE9-9A5C20E05C52}"/>
              </a:ext>
            </a:extLst>
          </p:cNvPr>
          <p:cNvSpPr>
            <a:spLocks noGrp="1"/>
          </p:cNvSpPr>
          <p:nvPr>
            <p:ph type="title"/>
          </p:nvPr>
        </p:nvSpPr>
        <p:spPr>
          <a:xfrm>
            <a:off x="4965430" y="629268"/>
            <a:ext cx="6664317" cy="1286160"/>
          </a:xfrm>
          <a:solidFill>
            <a:schemeClr val="bg1">
              <a:lumMod val="95000"/>
            </a:schemeClr>
          </a:solidFill>
        </p:spPr>
        <p:txBody>
          <a:bodyPr vert="horz" lIns="91440" tIns="45720" rIns="91440" bIns="45720" rtlCol="0" anchor="ctr">
            <a:normAutofit/>
          </a:bodyPr>
          <a:lstStyle/>
          <a:p>
            <a:r>
              <a:rPr lang="en-US" dirty="0"/>
              <a:t>About control engineering</a:t>
            </a:r>
          </a:p>
        </p:txBody>
      </p:sp>
      <p:pic>
        <p:nvPicPr>
          <p:cNvPr id="6" name="Content Placeholder 5">
            <a:extLst>
              <a:ext uri="{FF2B5EF4-FFF2-40B4-BE49-F238E27FC236}">
                <a16:creationId xmlns:a16="http://schemas.microsoft.com/office/drawing/2014/main" id="{78B8BC9E-9D45-378F-D6F3-4F0ECBECF10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692" r="692"/>
          <a:stretch/>
        </p:blipFill>
        <p:spPr>
          <a:xfrm rot="5400000">
            <a:off x="-1111189" y="1111219"/>
            <a:ext cx="6857990" cy="4635571"/>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6FB60"/>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C4F2F3A0-B034-C52E-B5A5-8ADC49553E9B}"/>
              </a:ext>
            </a:extLst>
          </p:cNvPr>
          <p:cNvSpPr>
            <a:spLocks noGrp="1"/>
          </p:cNvSpPr>
          <p:nvPr>
            <p:ph sz="half" idx="1"/>
          </p:nvPr>
        </p:nvSpPr>
        <p:spPr>
          <a:xfrm>
            <a:off x="4965431" y="2438401"/>
            <a:ext cx="6664317" cy="4273118"/>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1800" b="0" i="0" u="none" strike="noStrike" baseline="0" dirty="0">
                <a:latin typeface="+mj-lt"/>
              </a:rPr>
              <a:t>Control engineers are often responsible for the </a:t>
            </a:r>
            <a:r>
              <a:rPr lang="en-US" sz="1800" b="0" i="0" u="none" strike="noStrike" baseline="0" dirty="0">
                <a:solidFill>
                  <a:schemeClr val="accent1"/>
                </a:solidFill>
                <a:latin typeface="+mj-lt"/>
              </a:rPr>
              <a:t>design</a:t>
            </a:r>
            <a:r>
              <a:rPr lang="en-US" sz="1800" b="0" i="0" u="none" strike="noStrike" baseline="0" dirty="0">
                <a:latin typeface="+mj-lt"/>
              </a:rPr>
              <a:t> and </a:t>
            </a:r>
            <a:r>
              <a:rPr lang="en-US" sz="1800" b="0" i="0" u="none" strike="noStrike" baseline="0" dirty="0">
                <a:solidFill>
                  <a:schemeClr val="accent1"/>
                </a:solidFill>
                <a:latin typeface="+mj-lt"/>
              </a:rPr>
              <a:t>implementation</a:t>
            </a:r>
            <a:r>
              <a:rPr lang="en-US" sz="1800" b="0" i="0" u="none" strike="noStrike" baseline="0" dirty="0">
                <a:latin typeface="+mj-lt"/>
              </a:rPr>
              <a:t> of crucial components in larger engineering systems. </a:t>
            </a:r>
            <a:r>
              <a:rPr lang="en-US" sz="1800" b="0" i="0" u="none" strike="noStrike" baseline="0" dirty="0">
                <a:solidFill>
                  <a:srgbClr val="00B050"/>
                </a:solidFill>
                <a:latin typeface="+mj-lt"/>
              </a:rPr>
              <a:t>“Feedback control systems enable intended </a:t>
            </a:r>
            <a:r>
              <a:rPr lang="en-US" sz="1800" b="0" i="0" u="none" strike="noStrike" baseline="0" dirty="0" err="1">
                <a:solidFill>
                  <a:srgbClr val="00B050"/>
                </a:solidFill>
                <a:latin typeface="+mj-lt"/>
              </a:rPr>
              <a:t>behaviour</a:t>
            </a:r>
            <a:r>
              <a:rPr lang="en-US" sz="1800" b="0" i="0" u="none" strike="noStrike" baseline="0" dirty="0">
                <a:solidFill>
                  <a:srgbClr val="00B050"/>
                </a:solidFill>
                <a:latin typeface="+mj-lt"/>
              </a:rPr>
              <a:t> to be reliably achieved in unpredictable operating environments,” </a:t>
            </a:r>
            <a:r>
              <a:rPr lang="en-US" sz="1800" b="0" i="0" u="none" strike="noStrike" baseline="0" dirty="0">
                <a:latin typeface="+mj-lt"/>
              </a:rPr>
              <a:t>explains Michael. For example, in </a:t>
            </a:r>
            <a:r>
              <a:rPr lang="en-US" sz="1800" b="0" i="0" u="none" strike="noStrike" baseline="0" dirty="0">
                <a:solidFill>
                  <a:schemeClr val="accent1"/>
                </a:solidFill>
                <a:latin typeface="+mj-lt"/>
              </a:rPr>
              <a:t>power</a:t>
            </a:r>
            <a:r>
              <a:rPr lang="en-US" sz="1800" b="0" i="0" u="none" strike="noStrike" baseline="0" dirty="0">
                <a:latin typeface="+mj-lt"/>
              </a:rPr>
              <a:t> </a:t>
            </a:r>
            <a:r>
              <a:rPr lang="en-US" sz="1800" b="0" i="0" u="none" strike="noStrike" baseline="0" dirty="0">
                <a:solidFill>
                  <a:schemeClr val="accent1"/>
                </a:solidFill>
                <a:latin typeface="+mj-lt"/>
              </a:rPr>
              <a:t>and</a:t>
            </a:r>
            <a:r>
              <a:rPr lang="en-US" sz="1800" b="0" i="0" u="none" strike="noStrike" baseline="0" dirty="0">
                <a:latin typeface="+mj-lt"/>
              </a:rPr>
              <a:t> </a:t>
            </a:r>
            <a:r>
              <a:rPr lang="en-US" sz="1800" b="0" i="0" u="none" strike="noStrike" baseline="0" dirty="0">
                <a:solidFill>
                  <a:schemeClr val="accent1"/>
                </a:solidFill>
                <a:latin typeface="+mj-lt"/>
              </a:rPr>
              <a:t>water</a:t>
            </a:r>
            <a:r>
              <a:rPr lang="en-US" sz="1800" b="0" i="0" u="none" strike="noStrike" baseline="0" dirty="0">
                <a:latin typeface="+mj-lt"/>
              </a:rPr>
              <a:t> </a:t>
            </a:r>
            <a:r>
              <a:rPr lang="en-US" sz="1800" b="0" i="0" u="none" strike="noStrike" baseline="0" dirty="0">
                <a:solidFill>
                  <a:schemeClr val="accent1"/>
                </a:solidFill>
                <a:latin typeface="+mj-lt"/>
              </a:rPr>
              <a:t>distribution</a:t>
            </a:r>
            <a:r>
              <a:rPr lang="en-US" sz="1800" b="0" i="0" u="none" strike="noStrike" baseline="0" dirty="0">
                <a:latin typeface="+mj-lt"/>
              </a:rPr>
              <a:t> </a:t>
            </a:r>
            <a:r>
              <a:rPr lang="en-US" sz="1800" b="0" i="0" u="none" strike="noStrike" baseline="0" dirty="0">
                <a:solidFill>
                  <a:schemeClr val="accent1"/>
                </a:solidFill>
                <a:latin typeface="+mj-lt"/>
              </a:rPr>
              <a:t>networks</a:t>
            </a:r>
            <a:r>
              <a:rPr lang="en-US" sz="1800" b="0" i="0" u="none" strike="noStrike" baseline="0" dirty="0">
                <a:latin typeface="+mj-lt"/>
              </a:rPr>
              <a:t>, control systems allow the supply of electricity and water to be automatically adjusted to meet unpredictable changes in demand. </a:t>
            </a:r>
          </a:p>
          <a:p>
            <a:pPr marL="0" indent="0">
              <a:lnSpc>
                <a:spcPct val="100000"/>
              </a:lnSpc>
              <a:spcBef>
                <a:spcPts val="0"/>
              </a:spcBef>
              <a:buNone/>
            </a:pPr>
            <a:endParaRPr lang="en-US" sz="1800" dirty="0">
              <a:latin typeface="+mj-lt"/>
            </a:endParaRPr>
          </a:p>
          <a:p>
            <a:pPr marL="0" indent="0">
              <a:lnSpc>
                <a:spcPct val="100000"/>
              </a:lnSpc>
              <a:spcBef>
                <a:spcPts val="0"/>
              </a:spcBef>
              <a:buNone/>
            </a:pPr>
            <a:r>
              <a:rPr lang="en-US" sz="1800" b="0" i="0" u="none" strike="noStrike" baseline="0" dirty="0">
                <a:solidFill>
                  <a:srgbClr val="00B050"/>
                </a:solidFill>
                <a:latin typeface="+mj-lt"/>
              </a:rPr>
              <a:t>“Control engineering is everywhere around us,” </a:t>
            </a:r>
            <a:r>
              <a:rPr lang="en-US" sz="1800" b="0" i="0" u="none" strike="noStrike" baseline="0" dirty="0">
                <a:latin typeface="+mj-lt"/>
              </a:rPr>
              <a:t>says Iven. </a:t>
            </a:r>
            <a:r>
              <a:rPr lang="en-US" sz="1800" b="0" i="0" u="none" strike="noStrike" baseline="0" dirty="0">
                <a:solidFill>
                  <a:srgbClr val="00B050"/>
                </a:solidFill>
                <a:latin typeface="+mj-lt"/>
              </a:rPr>
              <a:t>“For example, our mobile phones use just enough power to make a call, but as little as possible to avoid draining the battery.” </a:t>
            </a:r>
            <a:r>
              <a:rPr lang="en-US" sz="1800" b="0" i="0" u="none" strike="noStrike" baseline="0" dirty="0">
                <a:solidFill>
                  <a:schemeClr val="accent1"/>
                </a:solidFill>
                <a:latin typeface="+mj-lt"/>
              </a:rPr>
              <a:t>Cruise control</a:t>
            </a:r>
            <a:r>
              <a:rPr lang="en-US" sz="1800" b="0" i="0" u="none" strike="noStrike" baseline="0" dirty="0">
                <a:latin typeface="+mj-lt"/>
              </a:rPr>
              <a:t> on a car maintains the car’s speed and the </a:t>
            </a:r>
            <a:r>
              <a:rPr lang="en-US" sz="1800" b="0" i="0" u="none" strike="noStrike" baseline="0" dirty="0">
                <a:solidFill>
                  <a:schemeClr val="accent1"/>
                </a:solidFill>
                <a:latin typeface="+mj-lt"/>
              </a:rPr>
              <a:t>autopilot</a:t>
            </a:r>
            <a:r>
              <a:rPr lang="en-US" sz="1800" b="0" i="0" u="none" strike="noStrike" baseline="0" dirty="0">
                <a:latin typeface="+mj-lt"/>
              </a:rPr>
              <a:t> in aircraft maintains specified altitude and direction. </a:t>
            </a:r>
            <a:r>
              <a:rPr lang="en-US" sz="1800" b="0" i="0" u="none" strike="noStrike" baseline="0" dirty="0">
                <a:solidFill>
                  <a:schemeClr val="accent1"/>
                </a:solidFill>
                <a:latin typeface="+mj-lt"/>
              </a:rPr>
              <a:t>Thermostats</a:t>
            </a:r>
            <a:r>
              <a:rPr lang="en-US" sz="1800" b="0" i="0" u="none" strike="noStrike" baseline="0" dirty="0">
                <a:latin typeface="+mj-lt"/>
              </a:rPr>
              <a:t> use simple controls to keep your home at a constant temperature, regardless of the weather outside. </a:t>
            </a:r>
            <a:endParaRPr lang="en-US" sz="1800" dirty="0">
              <a:latin typeface="+mj-lt"/>
            </a:endParaRPr>
          </a:p>
        </p:txBody>
      </p:sp>
    </p:spTree>
    <p:extLst>
      <p:ext uri="{BB962C8B-B14F-4D97-AF65-F5344CB8AC3E}">
        <p14:creationId xmlns:p14="http://schemas.microsoft.com/office/powerpoint/2010/main" val="60403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6" ma:contentTypeDescription="Create a new document." ma:contentTypeScope="" ma:versionID="5ac29786fef6d860ccb0240e3c9a08b3">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29a9b951e7131cbe7d87ba984a4b02b1"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8A0AA0-C09C-4B4F-BE71-4086641531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A45AD8-0529-4733-9F54-20A3E98A3380}">
  <ds:schemaRefs>
    <ds:schemaRef ds:uri="http://schemas.microsoft.com/sharepoint/v3/contenttype/forms"/>
  </ds:schemaRefs>
</ds:datastoreItem>
</file>

<file path=customXml/itemProps3.xml><?xml version="1.0" encoding="utf-8"?>
<ds:datastoreItem xmlns:ds="http://schemas.openxmlformats.org/officeDocument/2006/customXml" ds:itemID="{D29769A1-7B0B-41B4-BCA9-A0BD32119EEB}">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docProps/app.xml><?xml version="1.0" encoding="utf-8"?>
<Properties xmlns="http://schemas.openxmlformats.org/officeDocument/2006/extended-properties" xmlns:vt="http://schemas.openxmlformats.org/officeDocument/2006/docPropsVTypes">
  <TotalTime>113</TotalTime>
  <Words>2209</Words>
  <Application>Microsoft Office PowerPoint</Application>
  <PresentationFormat>Widescreen</PresentationFormat>
  <Paragraphs>105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CONTROL ENGINEERING</vt:lpstr>
      <vt:lpstr>PowerPoint Presentation</vt:lpstr>
      <vt:lpstr>Irrigation challenges</vt:lpstr>
      <vt:lpstr>Total Channel ControlTM</vt:lpstr>
      <vt:lpstr>Feedback control</vt:lpstr>
      <vt:lpstr>Feedback control in TCC</vt:lpstr>
      <vt:lpstr>Successes of TCC</vt:lpstr>
      <vt:lpstr>Talking points</vt:lpstr>
      <vt:lpstr>About control engineering</vt:lpstr>
      <vt:lpstr>PowerPoint Presentation</vt:lpstr>
      <vt:lpstr>Pathway from school to control engineering</vt:lpstr>
      <vt:lpstr>Explore careers in control engineering</vt:lpstr>
      <vt:lpstr>Talking points</vt:lpstr>
      <vt:lpstr>Professor Michael Cantoni Professor of Electrical and Electronic Engineering  University of Melbourne</vt:lpstr>
      <vt:lpstr>Professor Iven Mareels Non-executive Director, Rubicon Water</vt:lpstr>
      <vt:lpstr>Professor Erik Weyer Professor of Electrical and Electronic Engineering  University of Melbourne</vt:lpstr>
      <vt:lpstr>Dr Adair Lang Innovation Manager, Rubicon Water</vt:lpstr>
      <vt:lpstr>Dr Yuping Li Senior Control Engineer, Rubicon Water</vt:lpstr>
      <vt:lpstr>Talking points</vt:lpstr>
      <vt:lpstr>Dig deeper into the team’s research: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Control engineering</dc:title>
  <dc:creator>Isla Foffa</dc:creator>
  <cp:lastModifiedBy>Isla Foffa</cp:lastModifiedBy>
  <cp:revision>3</cp:revision>
  <dcterms:created xsi:type="dcterms:W3CDTF">2022-10-05T17:52:42Z</dcterms:created>
  <dcterms:modified xsi:type="dcterms:W3CDTF">2022-11-10T15:49:33Z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