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1" r:id="rId9"/>
    <p:sldId id="262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itchFamily="2" charset="0"/>
      <p:regular r:id="rId16"/>
      <p:bold r:id="rId17"/>
      <p:italic r:id="rId18"/>
      <p:boldItalic r:id="rId19"/>
    </p:embeddedFont>
    <p:embeddedFont>
      <p:font typeface="Montserrat Black" pitchFamily="2" charset="0"/>
      <p:bold r:id="rId20"/>
      <p:italic r:id="rId21"/>
      <p:boldItalic r:id="rId22"/>
    </p:embeddedFont>
    <p:embeddedFont>
      <p:font typeface="Montserrat Bold" pitchFamily="2" charset="0"/>
      <p:regular r:id="rId23"/>
      <p:bold r:id="rId24"/>
      <p:italic r:id="rId25"/>
      <p:boldItalic r:id="rId26"/>
    </p:embeddedFont>
    <p:embeddedFont>
      <p:font typeface="Montserrat Extra-Bold" panose="020B0604020202020204" charset="0"/>
      <p:regular r:id="rId27"/>
      <p:bold r:id="rId28"/>
    </p:embeddedFont>
    <p:embeddedFont>
      <p:font typeface="Montserrat Extra-Bold Bold" panose="020B0604020202020204" charset="0"/>
      <p:regular r:id="rId29"/>
      <p:bold r:id="rId30"/>
    </p:embeddedFont>
    <p:embeddedFont>
      <p:font typeface="Montserrat SemiBold" pitchFamily="2" charset="0"/>
      <p:regular r:id="rId31"/>
      <p:bold r:id="rId32"/>
      <p:italic r:id="rId33"/>
      <p:boldItalic r:id="rId34"/>
    </p:embeddedFont>
    <p:embeddedFont>
      <p:font typeface="Montserrat Semi-Bold Bold Italics" panose="020B0604020202020204" charset="0"/>
      <p:regular r:id="rId35"/>
      <p:bold r:id="rId36"/>
      <p:italic r:id="rId37"/>
      <p:boldItalic r:id="rId38"/>
    </p:embeddedFont>
    <p:embeddedFont>
      <p:font typeface="Social Circles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FKygK4XpwXLMm9s3TUzJg==" hashData="X9hMKwQ50xrg5U4ikfEwxbyiwnxS5eI50jZY4Sr2om7LDnIKzsxXlbx0MDAHCVmuFF+Zk/bObWZF+NFra7nKd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573"/>
    <a:srgbClr val="B9CF3B"/>
    <a:srgbClr val="EECE40"/>
    <a:srgbClr val="145D8D"/>
    <a:srgbClr val="B76CA9"/>
    <a:srgbClr val="E7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E25E4-C17D-492F-8495-F9B1626907AD}" v="2005" dt="2023-05-22T19:56:34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 autoAdjust="0"/>
    <p:restoredTop sz="94558" autoAdjust="0"/>
  </p:normalViewPr>
  <p:slideViewPr>
    <p:cSldViewPr>
      <p:cViewPr varScale="1">
        <p:scale>
          <a:sx n="52" d="100"/>
          <a:sy n="52" d="100"/>
        </p:scale>
        <p:origin x="96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font" Target="fonts/font28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3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.uk/futurumcareers/" TargetMode="External"/><Relationship Id="rId3" Type="http://schemas.openxmlformats.org/officeDocument/2006/relationships/hyperlink" Target="https://futurumcareers.com/" TargetMode="External"/><Relationship Id="rId7" Type="http://schemas.openxmlformats.org/officeDocument/2006/relationships/hyperlink" Target="https://www.youtube.com/channel/UC-NLa1ABue0vQ15treO93v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company/34228327/admin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twitter.com/FUTURUMCareers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.facebook.com/futurumcareers/" TargetMode="Externa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umcareers.com/how-are-advances-in-technology-improving-dietary-researc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UTURUMCareers" TargetMode="External"/><Relationship Id="rId13" Type="http://schemas.openxmlformats.org/officeDocument/2006/relationships/image" Target="../media/image13.png"/><Relationship Id="rId3" Type="http://schemas.openxmlformats.org/officeDocument/2006/relationships/hyperlink" Target="https://futurumcareers.com/" TargetMode="External"/><Relationship Id="rId7" Type="http://schemas.openxmlformats.org/officeDocument/2006/relationships/hyperlink" Target="https://www.facebook.com/futurumcareers/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uturumcareers.com/Prof-Deborah-Kerr-article.pdf" TargetMode="External"/><Relationship Id="rId11" Type="http://schemas.openxmlformats.org/officeDocument/2006/relationships/hyperlink" Target="https://www.pinterest.co.uk/futurumcareers/" TargetMode="External"/><Relationship Id="rId5" Type="http://schemas.openxmlformats.org/officeDocument/2006/relationships/hyperlink" Target="http://www.futurumcareers.com/Prof-Deborah-Kerr-activity-sheet.pdf" TargetMode="External"/><Relationship Id="rId10" Type="http://schemas.openxmlformats.org/officeDocument/2006/relationships/hyperlink" Target="https://www.youtube.com/channel/UC-NLa1ABue0vQ15treO93vQ" TargetMode="External"/><Relationship Id="rId4" Type="http://schemas.openxmlformats.org/officeDocument/2006/relationships/hyperlink" Target="http://www.futurumcareers.com/how-are-advances-in-technology-improving-dietary-research" TargetMode="External"/><Relationship Id="rId9" Type="http://schemas.openxmlformats.org/officeDocument/2006/relationships/hyperlink" Target="https://www.linkedin.com/company/34228327/adm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972425"/>
            <a:ext cx="6802509" cy="2314575"/>
            <a:chOff x="0" y="0"/>
            <a:chExt cx="1822422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ECE4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468" y="670458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5A357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02375" y="0"/>
            <a:ext cx="13885625" cy="7637394"/>
            <a:chOff x="0" y="0"/>
            <a:chExt cx="3657119" cy="2011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9CF3B"/>
            </a:solidFill>
          </p:spPr>
          <p:txBody>
            <a:bodyPr/>
            <a:lstStyle/>
            <a:p>
              <a:endParaRPr lang="en-US" dirty="0">
                <a:solidFill>
                  <a:srgbClr val="B9CF3B"/>
                </a:solidFill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201900" y="0"/>
            <a:ext cx="3086100" cy="7637394"/>
            <a:chOff x="0" y="0"/>
            <a:chExt cx="812800" cy="20114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011495"/>
            </a:xfrm>
            <a:custGeom>
              <a:avLst/>
              <a:gdLst/>
              <a:ahLst/>
              <a:cxnLst/>
              <a:rect l="l" t="t" r="r" b="b"/>
              <a:pathLst>
                <a:path w="812800" h="2011495">
                  <a:moveTo>
                    <a:pt x="0" y="0"/>
                  </a:moveTo>
                  <a:lnTo>
                    <a:pt x="812800" y="0"/>
                  </a:lnTo>
                  <a:lnTo>
                    <a:pt x="812800" y="2011495"/>
                  </a:lnTo>
                  <a:lnTo>
                    <a:pt x="0" y="2011495"/>
                  </a:lnTo>
                  <a:close/>
                </a:path>
              </a:pathLst>
            </a:custGeom>
            <a:solidFill>
              <a:srgbClr val="B9CF3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201170" y="1143280"/>
            <a:ext cx="3407082" cy="6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>
                <a:solidFill>
                  <a:srgbClr val="FFFFFF"/>
                </a:solidFill>
                <a:latin typeface="Montserrat"/>
              </a:rPr>
              <a:t>INSPIRING THE 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Montserrat Extra-Bold Bold"/>
              </a:rPr>
              <a:t>NEXT GENERATION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450376" y="8859853"/>
            <a:ext cx="3849618" cy="25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 dirty="0">
                <a:solidFill>
                  <a:schemeClr val="bg1"/>
                </a:solidFill>
                <a:latin typeface="Montserrat Extra-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Futurumcareers.com</a:t>
            </a:r>
            <a:endParaRPr lang="en-US" sz="2599" dirty="0">
              <a:solidFill>
                <a:schemeClr val="bg1"/>
              </a:solidFill>
              <a:latin typeface="Montserrat Extra-Bold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45F9D3-AE14-804C-BB1C-B14290FE7762}"/>
              </a:ext>
            </a:extLst>
          </p:cNvPr>
          <p:cNvSpPr txBox="1"/>
          <p:nvPr/>
        </p:nvSpPr>
        <p:spPr>
          <a:xfrm>
            <a:off x="7616084" y="3715061"/>
            <a:ext cx="8843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Montserrat Black" pitchFamily="2" charset="77"/>
              </a:rPr>
              <a:t>Dietetics &amp; Technology</a:t>
            </a:r>
          </a:p>
          <a:p>
            <a:r>
              <a:rPr lang="en-GB" sz="4800" dirty="0">
                <a:solidFill>
                  <a:schemeClr val="bg1"/>
                </a:solidFill>
                <a:latin typeface="Montserrat" pitchFamily="2" charset="77"/>
              </a:rPr>
              <a:t>Professor Deborah Kerr</a:t>
            </a:r>
            <a:endParaRPr lang="en-US" sz="48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CE55F-DA7D-87CC-04A1-A15FA3B327E5}"/>
              </a:ext>
            </a:extLst>
          </p:cNvPr>
          <p:cNvSpPr txBox="1"/>
          <p:nvPr/>
        </p:nvSpPr>
        <p:spPr>
          <a:xfrm>
            <a:off x="8101145" y="1942145"/>
            <a:ext cx="239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5A3573"/>
                </a:solidFill>
                <a:latin typeface="Montserrat" pitchFamily="2" charset="77"/>
              </a:rPr>
              <a:t>FUTURUM</a:t>
            </a:r>
          </a:p>
          <a:p>
            <a:r>
              <a:rPr lang="en-GB" sz="3200" b="1" i="1" dirty="0">
                <a:solidFill>
                  <a:srgbClr val="5A3573"/>
                </a:solidFill>
                <a:latin typeface="Montserrat Black" pitchFamily="2" charset="77"/>
              </a:rPr>
              <a:t>PODCAST</a:t>
            </a:r>
            <a:endParaRPr lang="en-US" sz="3200" b="1" i="1" dirty="0">
              <a:solidFill>
                <a:srgbClr val="5A3573"/>
              </a:solidFill>
              <a:latin typeface="Montserrat Black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</a:extLst>
          </p:cNvPr>
          <p:cNvSpPr/>
          <p:nvPr/>
        </p:nvSpPr>
        <p:spPr>
          <a:xfrm>
            <a:off x="0" y="8115300"/>
            <a:ext cx="715468" cy="2171700"/>
          </a:xfrm>
          <a:prstGeom prst="rect">
            <a:avLst/>
          </a:prstGeom>
          <a:solidFill>
            <a:srgbClr val="EEC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77B7A6-10BB-7912-B2B4-8C600F0DD589}"/>
              </a:ext>
            </a:extLst>
          </p:cNvPr>
          <p:cNvSpPr txBox="1"/>
          <p:nvPr/>
        </p:nvSpPr>
        <p:spPr>
          <a:xfrm>
            <a:off x="14681196" y="8542222"/>
            <a:ext cx="261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EECE40"/>
                </a:solidFill>
                <a:latin typeface="Social Circles" panose="02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sz="4400" dirty="0" err="1">
                <a:solidFill>
                  <a:srgbClr val="EECE40"/>
                </a:solidFill>
                <a:latin typeface="Social Circles" panose="02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4400" dirty="0" err="1">
                <a:solidFill>
                  <a:srgbClr val="EECE40"/>
                </a:solidFill>
                <a:latin typeface="Social Circles" panose="02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4400" dirty="0" err="1">
                <a:solidFill>
                  <a:srgbClr val="EECE40"/>
                </a:solidFill>
                <a:latin typeface="Social Circles" panose="02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lang="en-US" sz="4400" dirty="0" err="1">
                <a:solidFill>
                  <a:srgbClr val="EECE40"/>
                </a:solidFill>
                <a:latin typeface="Social Circles" panose="02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endParaRPr lang="en-US" sz="4400" dirty="0">
              <a:solidFill>
                <a:srgbClr val="EECE40"/>
              </a:solidFill>
              <a:latin typeface="Social Circles" panose="02000500000000000000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5DDC04-D7CE-105D-F1CE-01A4F11874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613" y="4458905"/>
            <a:ext cx="6969048" cy="45340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1542B7-CA50-72E1-7A57-9FE12DCDEF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608" y="0"/>
            <a:ext cx="4152900" cy="2882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5D58AF-0B2D-2982-0C58-5FBFC9B43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612233" y="2043370"/>
            <a:ext cx="477856" cy="7516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C16488-B782-C223-8098-AE362FAFBBBC}"/>
              </a:ext>
            </a:extLst>
          </p:cNvPr>
          <p:cNvSpPr/>
          <p:nvPr/>
        </p:nvSpPr>
        <p:spPr>
          <a:xfrm>
            <a:off x="14681196" y="9115372"/>
            <a:ext cx="2612032" cy="476754"/>
          </a:xfrm>
          <a:prstGeom prst="rect">
            <a:avLst/>
          </a:prstGeom>
          <a:solidFill>
            <a:srgbClr val="5A3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0CA7F4E-4CF1-47CD-C1B5-3195628DC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8287998" cy="10299967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0503037" y="1047750"/>
            <a:ext cx="2445246" cy="226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4800" dirty="0">
                <a:solidFill>
                  <a:srgbClr val="5A3573"/>
                </a:solidFill>
                <a:latin typeface="Montserrat Extra-Bold Bold"/>
              </a:rPr>
              <a:t>Meet</a:t>
            </a:r>
          </a:p>
          <a:p>
            <a:pPr>
              <a:lnSpc>
                <a:spcPts val="4012"/>
              </a:lnSpc>
            </a:pPr>
            <a:r>
              <a:rPr lang="en-US" sz="3400" dirty="0">
                <a:solidFill>
                  <a:srgbClr val="5A3573"/>
                </a:solidFill>
                <a:latin typeface="Montserrat Bold"/>
              </a:rPr>
              <a:t>Professor Deborah Kerr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03037" y="5240091"/>
            <a:ext cx="211813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6"/>
              </a:lnSpc>
            </a:pPr>
            <a:r>
              <a:rPr lang="en-US" sz="3700" dirty="0">
                <a:solidFill>
                  <a:srgbClr val="5A3573"/>
                </a:solidFill>
                <a:latin typeface="Montserrat Extra-Bold"/>
              </a:rPr>
              <a:t>Profile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1005" y="2091581"/>
            <a:ext cx="4731720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solidFill>
                  <a:srgbClr val="5A3573"/>
                </a:solidFill>
                <a:latin typeface="Montserrat Extra-Bold"/>
              </a:rPr>
              <a:t>Pre-listening: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516093" y="5995104"/>
            <a:ext cx="3974731" cy="1396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5A3573"/>
                </a:solidFill>
                <a:latin typeface="Montserrat"/>
              </a:rPr>
              <a:t>Curtin University, Australia</a:t>
            </a:r>
          </a:p>
          <a:p>
            <a:pPr>
              <a:lnSpc>
                <a:spcPts val="2800"/>
              </a:lnSpc>
            </a:pPr>
            <a:endParaRPr lang="en-US" sz="2000" dirty="0">
              <a:solidFill>
                <a:srgbClr val="5A3573"/>
              </a:solidFill>
              <a:latin typeface="Montserrat"/>
            </a:endParaRP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5A3573"/>
                </a:solidFill>
                <a:latin typeface="Montserrat Extra-Bold"/>
              </a:rPr>
              <a:t>FIELDS OF RESEARCH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5A3573"/>
                </a:solidFill>
                <a:latin typeface="Montserrat"/>
              </a:rPr>
              <a:t>Dietetics, Nutrition Science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516093" y="8030914"/>
            <a:ext cx="6857507" cy="1614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>
                <a:solidFill>
                  <a:srgbClr val="5A3573"/>
                </a:solidFill>
                <a:latin typeface="Montserrat Semi-Bold Bold Italics"/>
              </a:rPr>
              <a:t>“Be open to opportunities and don’t feel burdened with having to have it all figured out”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 dirty="0">
                <a:solidFill>
                  <a:srgbClr val="B9CF3B"/>
                </a:solidFill>
                <a:latin typeface="Montserrat Black" pitchFamily="2" charset="77"/>
              </a:rPr>
              <a:t>Pre-listening</a:t>
            </a:r>
            <a:r>
              <a:rPr lang="en-US" sz="1700" dirty="0">
                <a:solidFill>
                  <a:srgbClr val="B9CF3B"/>
                </a:solidFill>
                <a:latin typeface="Montserrat Bold"/>
              </a:rPr>
              <a:t>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 |  </a:t>
            </a:r>
            <a:r>
              <a:rPr lang="en-US" sz="1700" dirty="0">
                <a:solidFill>
                  <a:srgbClr val="B9CF3B"/>
                </a:solidFill>
                <a:latin typeface="Montserrat"/>
              </a:rPr>
              <a:t>Break it down 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|</a:t>
            </a:r>
            <a:r>
              <a:rPr lang="en-US" sz="1700" dirty="0">
                <a:solidFill>
                  <a:srgbClr val="B9CF3B"/>
                </a:solidFill>
                <a:latin typeface="Montserrat"/>
              </a:rPr>
              <a:t>  Post-listening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 |  </a:t>
            </a:r>
            <a:r>
              <a:rPr lang="en-US" sz="1700" dirty="0">
                <a:solidFill>
                  <a:srgbClr val="B9CF3B"/>
                </a:solidFill>
                <a:latin typeface="Montserrat"/>
              </a:rPr>
              <a:t>Learn more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3786632" y="1937532"/>
            <a:ext cx="3739368" cy="3739368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D1A517-6FD6-4505-92FE-20BA4FDD87E9}"/>
              </a:ext>
            </a:extLst>
          </p:cNvPr>
          <p:cNvSpPr txBox="1">
            <a:spLocks/>
          </p:cNvSpPr>
          <p:nvPr/>
        </p:nvSpPr>
        <p:spPr>
          <a:xfrm>
            <a:off x="926615" y="3317602"/>
            <a:ext cx="7683985" cy="5026298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US" sz="20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Deborah is a </a:t>
            </a:r>
            <a:r>
              <a:rPr lang="en-US" sz="20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research dietitian</a:t>
            </a:r>
            <a:r>
              <a:rPr lang="en-US" sz="20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. She is part of a team of </a:t>
            </a:r>
            <a:r>
              <a:rPr lang="en-US" sz="20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dietitians</a:t>
            </a:r>
            <a:r>
              <a:rPr lang="en-US" sz="20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engineers</a:t>
            </a:r>
            <a:r>
              <a:rPr lang="en-US" sz="20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who are creating an app to help dietitians monitor people’s nutritional intake.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endParaRPr lang="en-US" sz="2000" dirty="0"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do you think</a:t>
            </a:r>
            <a:r>
              <a:rPr lang="en-GB" sz="20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a research dietitian’s job involves?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skills and knowledge </a:t>
            </a:r>
            <a:r>
              <a:rPr lang="en-GB" sz="20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do you think this job requires?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Why do you think </a:t>
            </a:r>
            <a:r>
              <a:rPr lang="en-GB" sz="20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Deborah’s team contains both dietitians and engineers?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challenges </a:t>
            </a:r>
            <a:r>
              <a:rPr lang="en-GB" sz="20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do you think Deborah and the team have faced while creating their app?</a:t>
            </a:r>
          </a:p>
        </p:txBody>
      </p:sp>
      <p:pic>
        <p:nvPicPr>
          <p:cNvPr id="6" name="Picture 5" descr="A person smiling for a picture&#10;&#10;Description automatically generated with low confidence">
            <a:extLst>
              <a:ext uri="{FF2B5EF4-FFF2-40B4-BE49-F238E27FC236}">
                <a16:creationId xmlns:a16="http://schemas.microsoft.com/office/drawing/2014/main" id="{00CFB036-F543-6CDC-CA4D-28E72E9158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r="4918"/>
          <a:stretch/>
        </p:blipFill>
        <p:spPr>
          <a:xfrm>
            <a:off x="13794973" y="1937532"/>
            <a:ext cx="3739368" cy="373936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8640" y="1543230"/>
            <a:ext cx="9253929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solidFill>
                  <a:srgbClr val="5A3573"/>
                </a:solidFill>
                <a:latin typeface="Montserrat Extra-Bold"/>
              </a:rPr>
              <a:t>Break the podcast down: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1E9455F-C122-33A9-00CA-E748F6F67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0" y="0"/>
            <a:ext cx="8915400" cy="1030982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A8134-E568-BC47-ED49-B684404FDB7F}"/>
              </a:ext>
            </a:extLst>
          </p:cNvPr>
          <p:cNvSpPr txBox="1">
            <a:spLocks/>
          </p:cNvSpPr>
          <p:nvPr/>
        </p:nvSpPr>
        <p:spPr>
          <a:xfrm>
            <a:off x="892160" y="3922765"/>
            <a:ext cx="7521817" cy="193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motivated Deborah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to </a:t>
            </a:r>
            <a:r>
              <a:rPr lang="en-US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design a new method for assessing what people eat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How do the engineers contribute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to the project, and why is their input essential for the app’s success?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are the challenges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of applying image recognition to food?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261F7-FCBE-40C2-FAC7-0983D2834D45}"/>
              </a:ext>
            </a:extLst>
          </p:cNvPr>
          <p:cNvSpPr txBox="1"/>
          <p:nvPr/>
        </p:nvSpPr>
        <p:spPr>
          <a:xfrm>
            <a:off x="1273393" y="3054650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A3573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Up to 04:30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F950C-7487-37B4-CD87-34B03E2B75AB}"/>
              </a:ext>
            </a:extLst>
          </p:cNvPr>
          <p:cNvSpPr txBox="1"/>
          <p:nvPr/>
        </p:nvSpPr>
        <p:spPr>
          <a:xfrm>
            <a:off x="1316730" y="6902467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A3573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04:30 – 06:50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F84F4-C6B8-83C1-192C-4AC6BBCF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265" y="2625574"/>
            <a:ext cx="883743" cy="981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6ADAE4-716E-A646-F197-073F70E3F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45" y="6472397"/>
            <a:ext cx="883743" cy="98163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048354-DD3F-401C-EE35-3505700A2CEB}"/>
              </a:ext>
            </a:extLst>
          </p:cNvPr>
          <p:cNvSpPr txBox="1">
            <a:spLocks/>
          </p:cNvSpPr>
          <p:nvPr/>
        </p:nvSpPr>
        <p:spPr>
          <a:xfrm>
            <a:off x="832265" y="7783076"/>
            <a:ext cx="7521817" cy="1475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do you think are the most important skills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that the dietitians and engineers each bring to the project?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Why is it important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for elite athletes to assess their diet?</a:t>
            </a:r>
            <a:endParaRPr lang="en-GB" sz="1600" dirty="0"/>
          </a:p>
        </p:txBody>
      </p:sp>
      <p:sp>
        <p:nvSpPr>
          <p:cNvPr id="11" name="TextBox 55">
            <a:extLst>
              <a:ext uri="{FF2B5EF4-FFF2-40B4-BE49-F238E27FC236}">
                <a16:creationId xmlns:a16="http://schemas.microsoft.com/office/drawing/2014/main" id="{1D577302-FB90-4B5C-83D1-9B750095E8F9}"/>
              </a:ext>
            </a:extLst>
          </p:cNvPr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B9CF3B"/>
                </a:solidFill>
                <a:latin typeface="Montserrat" pitchFamily="2" charset="0"/>
              </a:rPr>
              <a:t>Pre-listening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 |  </a:t>
            </a:r>
            <a:r>
              <a:rPr lang="en-US" sz="1700" b="1" dirty="0">
                <a:solidFill>
                  <a:srgbClr val="B9CF3B"/>
                </a:solidFill>
                <a:latin typeface="Montserrat"/>
              </a:rPr>
              <a:t>Break it down 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|</a:t>
            </a:r>
            <a:r>
              <a:rPr lang="en-US" sz="1700" dirty="0">
                <a:solidFill>
                  <a:srgbClr val="B9CF3B"/>
                </a:solidFill>
                <a:latin typeface="Montserrat"/>
              </a:rPr>
              <a:t>  Post-listening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 |  </a:t>
            </a:r>
            <a:r>
              <a:rPr lang="en-US" sz="1700" dirty="0">
                <a:solidFill>
                  <a:srgbClr val="B9CF3B"/>
                </a:solidFill>
                <a:latin typeface="Montserrat"/>
              </a:rPr>
              <a:t>Learn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50F3D4-CDBB-7808-977F-7982A780F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8190" y="0"/>
            <a:ext cx="8337620" cy="10292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95EFD7-2B81-8E6D-C596-2C80708997A6}"/>
              </a:ext>
            </a:extLst>
          </p:cNvPr>
          <p:cNvSpPr txBox="1"/>
          <p:nvPr/>
        </p:nvSpPr>
        <p:spPr>
          <a:xfrm>
            <a:off x="1273393" y="1610176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A3573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06:50 – 11:00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B6402-C28C-2D68-BD64-958F9D836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265" y="1181100"/>
            <a:ext cx="883743" cy="981634"/>
          </a:xfrm>
          <a:prstGeom prst="rect">
            <a:avLst/>
          </a:prstGeom>
        </p:spPr>
      </p:pic>
      <p:sp>
        <p:nvSpPr>
          <p:cNvPr id="4" name="TextBox 55">
            <a:extLst>
              <a:ext uri="{FF2B5EF4-FFF2-40B4-BE49-F238E27FC236}">
                <a16:creationId xmlns:a16="http://schemas.microsoft.com/office/drawing/2014/main" id="{49279AB2-8D58-3DA3-B859-0942990A94CA}"/>
              </a:ext>
            </a:extLst>
          </p:cNvPr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B9CF3B"/>
                </a:solidFill>
                <a:latin typeface="Montserrat" pitchFamily="2" charset="0"/>
              </a:rPr>
              <a:t>Pre-listening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 |  </a:t>
            </a:r>
            <a:r>
              <a:rPr lang="en-US" sz="1700" b="1" dirty="0">
                <a:solidFill>
                  <a:srgbClr val="B9CF3B"/>
                </a:solidFill>
                <a:latin typeface="Montserrat"/>
              </a:rPr>
              <a:t>Break it down 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|</a:t>
            </a:r>
            <a:r>
              <a:rPr lang="en-US" sz="1700" dirty="0">
                <a:solidFill>
                  <a:srgbClr val="B9CF3B"/>
                </a:solidFill>
                <a:latin typeface="Montserrat"/>
              </a:rPr>
              <a:t>  Post-listening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 |  </a:t>
            </a:r>
            <a:r>
              <a:rPr lang="en-US" sz="1700" dirty="0">
                <a:solidFill>
                  <a:srgbClr val="B9CF3B"/>
                </a:solidFill>
                <a:latin typeface="Montserrat"/>
              </a:rPr>
              <a:t>Learn more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83F4AF-BFFD-0992-1A04-D0139AABC802}"/>
              </a:ext>
            </a:extLst>
          </p:cNvPr>
          <p:cNvSpPr txBox="1">
            <a:spLocks/>
          </p:cNvSpPr>
          <p:nvPr/>
        </p:nvSpPr>
        <p:spPr>
          <a:xfrm>
            <a:off x="892160" y="2478290"/>
            <a:ext cx="7521817" cy="3735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are the ‘Why’ questions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that you have about the world? What field(s) of research could help you answer them?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When was the last time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 you took an opportunity that came your way? How did you benefit from it?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Do you prefer the idea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of having a plan to follow in life, or just taking things as they come? What are the pros and cons of each approach?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Do you feel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like you have ‘it all figured out? If not, to what extent does Deborah’s advice reassure you?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0C407-481E-003A-98BE-8635BF909B80}"/>
              </a:ext>
            </a:extLst>
          </p:cNvPr>
          <p:cNvSpPr txBox="1"/>
          <p:nvPr/>
        </p:nvSpPr>
        <p:spPr>
          <a:xfrm>
            <a:off x="1273393" y="6846050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A3573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11:00 – end  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49EEC8-5B65-4923-C25D-507F99811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265" y="6416974"/>
            <a:ext cx="883743" cy="98163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6F3F01-1894-01A8-BA92-AD56D696BA2D}"/>
              </a:ext>
            </a:extLst>
          </p:cNvPr>
          <p:cNvSpPr txBox="1">
            <a:spLocks/>
          </p:cNvSpPr>
          <p:nvPr/>
        </p:nvSpPr>
        <p:spPr>
          <a:xfrm>
            <a:off x="832265" y="7785358"/>
            <a:ext cx="7521817" cy="2234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are your passions?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career could use your hobbies and interests?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0"/>
            </a:pP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9596" y="1516361"/>
            <a:ext cx="9253929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solidFill>
                  <a:srgbClr val="5A3573"/>
                </a:solidFill>
                <a:latin typeface="Montserrat Extra-Bold"/>
              </a:rPr>
              <a:t>Post-listening: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D7D0129-3015-1EA1-D0BC-18FA05157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" y="5604041"/>
            <a:ext cx="18277108" cy="475441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0BB14D-F682-CFF4-056F-4F38F170055A}"/>
              </a:ext>
            </a:extLst>
          </p:cNvPr>
          <p:cNvSpPr txBox="1"/>
          <p:nvPr/>
        </p:nvSpPr>
        <p:spPr>
          <a:xfrm>
            <a:off x="12331908" y="8021394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Montserrat SemiBold" pitchFamily="2" charset="77"/>
              </a:rPr>
              <a:t>*Submit questions to Deborah </a:t>
            </a:r>
            <a:r>
              <a:rPr lang="en-GB" sz="3200" b="1" dirty="0">
                <a:latin typeface="Montserrat Black" pitchFamily="2" charset="77"/>
                <a:hlinkClick r:id="rId3"/>
              </a:rPr>
              <a:t>here</a:t>
            </a:r>
            <a:r>
              <a:rPr lang="en-GB" sz="3200" b="1" dirty="0">
                <a:latin typeface="Montserrat Black" pitchFamily="2" charset="77"/>
              </a:rPr>
              <a:t>.</a:t>
            </a: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A10E188-0C0A-5EF7-4FE8-32A2705627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557" y="7868226"/>
            <a:ext cx="1219200" cy="12459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4CD32-D133-7D01-8591-CFE77DF0053C}"/>
              </a:ext>
            </a:extLst>
          </p:cNvPr>
          <p:cNvSpPr txBox="1">
            <a:spLocks/>
          </p:cNvSpPr>
          <p:nvPr/>
        </p:nvSpPr>
        <p:spPr>
          <a:xfrm>
            <a:off x="709596" y="2624510"/>
            <a:ext cx="16598795" cy="3128590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Which piece of Deborah’s advice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did you find most useful, and why?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How have the people around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you influenced your decisions and pathway through life?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Who do you collaborate with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in your day-to-day life? How do you benefit from interacting with them?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further questions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would you ask Deborah about dietetics and/or her career?*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Now that you have heard Deborah talk,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how interested are you in dietetics and/or technology, and why?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Would you prefer a career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as a clinical dietitian (e.g., a sports dietitian), a research dietitian, or an engineer applying your skills in the field of dietetics? Why?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Do you find it exciting or scary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, not knowing where a pathway will lead you? How could you change your mindset to view unknown opportunities as adventures?</a:t>
            </a:r>
          </a:p>
        </p:txBody>
      </p:sp>
      <p:sp>
        <p:nvSpPr>
          <p:cNvPr id="3" name="TextBox 55">
            <a:extLst>
              <a:ext uri="{FF2B5EF4-FFF2-40B4-BE49-F238E27FC236}">
                <a16:creationId xmlns:a16="http://schemas.microsoft.com/office/drawing/2014/main" id="{DFB09042-D9C3-403D-8471-C176C78F31F5}"/>
              </a:ext>
            </a:extLst>
          </p:cNvPr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B9CF3B"/>
                </a:solidFill>
                <a:latin typeface="Montserrat" pitchFamily="2" charset="0"/>
              </a:rPr>
              <a:t>Pre-listening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 |  </a:t>
            </a:r>
            <a:r>
              <a:rPr lang="en-US" sz="1700" dirty="0">
                <a:solidFill>
                  <a:srgbClr val="B9CF3B"/>
                </a:solidFill>
                <a:latin typeface="Montserrat"/>
              </a:rPr>
              <a:t>Break it down 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|</a:t>
            </a:r>
            <a:r>
              <a:rPr lang="en-US" sz="1700" dirty="0">
                <a:solidFill>
                  <a:srgbClr val="B9CF3B"/>
                </a:solidFill>
                <a:latin typeface="Montserrat"/>
              </a:rPr>
              <a:t>  </a:t>
            </a:r>
            <a:r>
              <a:rPr lang="en-US" sz="1700" b="1" dirty="0">
                <a:solidFill>
                  <a:srgbClr val="B9CF3B"/>
                </a:solidFill>
                <a:latin typeface="Montserrat"/>
              </a:rPr>
              <a:t>Post-listening</a:t>
            </a:r>
            <a:r>
              <a:rPr lang="en-US" sz="1700" dirty="0">
                <a:solidFill>
                  <a:srgbClr val="B9CF3B"/>
                </a:solidFill>
                <a:latin typeface="Montserrat"/>
              </a:rPr>
              <a:t>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 |  </a:t>
            </a:r>
            <a:r>
              <a:rPr lang="en-US" sz="1700" dirty="0">
                <a:solidFill>
                  <a:srgbClr val="B9CF3B"/>
                </a:solidFill>
                <a:latin typeface="Montserrat"/>
              </a:rPr>
              <a:t>Learn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4F3F13D-1F73-0471-030F-D8DECFE45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2" y="0"/>
            <a:ext cx="18264975" cy="10287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85154" y="1714500"/>
            <a:ext cx="9253929" cy="137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solidFill>
                  <a:srgbClr val="5A3573"/>
                </a:solidFill>
                <a:latin typeface="Montserrat Extra-Bold"/>
              </a:rPr>
              <a:t>Learn more about </a:t>
            </a:r>
          </a:p>
          <a:p>
            <a:pPr>
              <a:lnSpc>
                <a:spcPts val="4523"/>
              </a:lnSpc>
            </a:pPr>
            <a:r>
              <a:rPr lang="en-US" sz="5199" dirty="0">
                <a:solidFill>
                  <a:srgbClr val="5A3573"/>
                </a:solidFill>
                <a:latin typeface="Montserrat Extra-Bold"/>
              </a:rPr>
              <a:t>Deborah’s work: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C94A6A-208B-FCEE-9583-A08BC44BB658}"/>
              </a:ext>
            </a:extLst>
          </p:cNvPr>
          <p:cNvSpPr txBox="1"/>
          <p:nvPr/>
        </p:nvSpPr>
        <p:spPr>
          <a:xfrm>
            <a:off x="11734800" y="9401903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A3573"/>
                </a:solidFill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Futurumcareers.com</a:t>
            </a:r>
            <a:endParaRPr lang="en-US" sz="2000" b="1" dirty="0">
              <a:solidFill>
                <a:srgbClr val="5A3573"/>
              </a:solidFill>
              <a:latin typeface="Montserrat" pitchFamily="2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AC51DA4-D40E-B29F-D505-80BE9D0BF281}"/>
              </a:ext>
            </a:extLst>
          </p:cNvPr>
          <p:cNvSpPr txBox="1"/>
          <p:nvPr/>
        </p:nvSpPr>
        <p:spPr>
          <a:xfrm>
            <a:off x="11376590" y="5497453"/>
            <a:ext cx="6682810" cy="1958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Montserrat SemiBold" pitchFamily="2" charset="77"/>
              </a:rPr>
              <a:t>Watch the animation </a:t>
            </a:r>
            <a:r>
              <a:rPr lang="en-GB" sz="2800" b="1" dirty="0">
                <a:latin typeface="Montserrat Black" pitchFamily="2" charset="77"/>
                <a:hlinkClick r:id="rId4"/>
              </a:rPr>
              <a:t>here</a:t>
            </a:r>
            <a:endParaRPr lang="en-GB" sz="2800" b="1" dirty="0">
              <a:latin typeface="Montserrat Black" pitchFamily="2" charset="77"/>
            </a:endParaRPr>
          </a:p>
          <a:p>
            <a:pPr>
              <a:lnSpc>
                <a:spcPct val="150000"/>
              </a:lnSpc>
            </a:pPr>
            <a:endParaRPr lang="en-GB" sz="2800" b="1" dirty="0">
              <a:latin typeface="Montserrat Black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Montserrat SemiBold" pitchFamily="2" charset="77"/>
              </a:rPr>
              <a:t>Download the activity sheet </a:t>
            </a:r>
            <a:r>
              <a:rPr lang="en-GB" sz="2800" b="1" dirty="0">
                <a:latin typeface="Montserrat Black" pitchFamily="2" charset="77"/>
                <a:hlinkClick r:id="rId5"/>
              </a:rPr>
              <a:t>here</a:t>
            </a:r>
            <a:endParaRPr lang="en-GB" sz="2800" b="1" dirty="0">
              <a:latin typeface="Montserrat Black" pitchFamily="2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EE8627-5405-71BD-B49D-6D9BCB7AF628}"/>
              </a:ext>
            </a:extLst>
          </p:cNvPr>
          <p:cNvSpPr txBox="1"/>
          <p:nvPr/>
        </p:nvSpPr>
        <p:spPr>
          <a:xfrm>
            <a:off x="10831077" y="5563969"/>
            <a:ext cx="54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A3573"/>
                </a:solidFill>
                <a:latin typeface="Social Circles" panose="02000500000000000000" pitchFamily="2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F320F5-FDB1-80BD-7F76-256FD6232D51}"/>
              </a:ext>
            </a:extLst>
          </p:cNvPr>
          <p:cNvSpPr txBox="1"/>
          <p:nvPr/>
        </p:nvSpPr>
        <p:spPr>
          <a:xfrm>
            <a:off x="4572000" y="4723179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Montserrat SemiBold" pitchFamily="2" charset="77"/>
              </a:rPr>
              <a:t>Read the article </a:t>
            </a:r>
            <a:r>
              <a:rPr lang="en-GB" sz="2800" b="1" dirty="0">
                <a:latin typeface="Montserrat Black" pitchFamily="2" charset="77"/>
                <a:hlinkClick r:id="rId6"/>
              </a:rPr>
              <a:t>here</a:t>
            </a:r>
            <a:endParaRPr lang="en-US" sz="2800" dirty="0">
              <a:latin typeface="Montserrat" pitchFamily="2" charset="7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E63003-758B-4CE0-1DE9-0E9E93D5D1E4}"/>
              </a:ext>
            </a:extLst>
          </p:cNvPr>
          <p:cNvSpPr txBox="1"/>
          <p:nvPr/>
        </p:nvSpPr>
        <p:spPr>
          <a:xfrm>
            <a:off x="4155435" y="4684707"/>
            <a:ext cx="54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A3573"/>
                </a:solidFill>
                <a:latin typeface="Social Circles" panose="02000500000000000000" pitchFamily="2" charset="0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7D112-5F98-A279-EC85-BE8F88F54877}"/>
              </a:ext>
            </a:extLst>
          </p:cNvPr>
          <p:cNvSpPr txBox="1"/>
          <p:nvPr/>
        </p:nvSpPr>
        <p:spPr>
          <a:xfrm>
            <a:off x="10831077" y="6819900"/>
            <a:ext cx="54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A3573"/>
                </a:solidFill>
                <a:latin typeface="Social Circles" panose="02000500000000000000" pitchFamily="2" charset="0"/>
              </a:rPr>
              <a:t>A</a:t>
            </a:r>
          </a:p>
        </p:txBody>
      </p:sp>
      <p:sp>
        <p:nvSpPr>
          <p:cNvPr id="3" name="TextBox 55">
            <a:extLst>
              <a:ext uri="{FF2B5EF4-FFF2-40B4-BE49-F238E27FC236}">
                <a16:creationId xmlns:a16="http://schemas.microsoft.com/office/drawing/2014/main" id="{C3998A05-AE2A-00B2-1817-74966C53D7EF}"/>
              </a:ext>
            </a:extLst>
          </p:cNvPr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B9CF3B"/>
                </a:solidFill>
                <a:latin typeface="Montserrat" pitchFamily="2" charset="0"/>
              </a:rPr>
              <a:t>Pre-listening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 |  </a:t>
            </a:r>
            <a:r>
              <a:rPr lang="en-US" sz="1700" dirty="0">
                <a:solidFill>
                  <a:srgbClr val="B9CF3B"/>
                </a:solidFill>
                <a:latin typeface="Montserrat"/>
              </a:rPr>
              <a:t>Break it down 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|</a:t>
            </a:r>
            <a:r>
              <a:rPr lang="en-US" sz="1700" dirty="0">
                <a:solidFill>
                  <a:srgbClr val="B9CF3B"/>
                </a:solidFill>
                <a:latin typeface="Montserrat"/>
              </a:rPr>
              <a:t>  Post-listening </a:t>
            </a:r>
            <a:r>
              <a:rPr lang="en-US" sz="1700" dirty="0">
                <a:solidFill>
                  <a:srgbClr val="5A3573"/>
                </a:solidFill>
                <a:latin typeface="Montserrat"/>
              </a:rPr>
              <a:t> |  </a:t>
            </a:r>
            <a:r>
              <a:rPr lang="en-US" sz="1700" b="1" dirty="0">
                <a:solidFill>
                  <a:srgbClr val="B9CF3B"/>
                </a:solidFill>
                <a:latin typeface="Montserrat"/>
              </a:rPr>
              <a:t>Learn more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8A7A8-D1A5-3493-F7DF-E6CB6BD9C625}"/>
              </a:ext>
            </a:extLst>
          </p:cNvPr>
          <p:cNvSpPr txBox="1"/>
          <p:nvPr/>
        </p:nvSpPr>
        <p:spPr>
          <a:xfrm>
            <a:off x="15414127" y="9228493"/>
            <a:ext cx="261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B9CF3B"/>
                </a:solidFill>
                <a:latin typeface="Social Circles" panose="02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sz="4400" dirty="0" err="1">
                <a:solidFill>
                  <a:srgbClr val="B9CF3B"/>
                </a:solidFill>
                <a:latin typeface="Social Circles" panose="02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4400" dirty="0" err="1">
                <a:solidFill>
                  <a:srgbClr val="B9CF3B"/>
                </a:solidFill>
                <a:latin typeface="Social Circles" panose="02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4400" dirty="0" err="1">
                <a:solidFill>
                  <a:srgbClr val="B9CF3B"/>
                </a:solidFill>
                <a:latin typeface="Social Circles" panose="02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lang="en-US" sz="4400" dirty="0" err="1">
                <a:solidFill>
                  <a:srgbClr val="B9CF3B"/>
                </a:solidFill>
                <a:latin typeface="Social Circles" panose="020005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endParaRPr lang="en-US" sz="4400" dirty="0">
              <a:solidFill>
                <a:srgbClr val="B9CF3B"/>
              </a:solidFill>
              <a:latin typeface="Social Circles" panose="02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D4596-B60C-A4C4-BAF3-E79249D39C2D}"/>
              </a:ext>
            </a:extLst>
          </p:cNvPr>
          <p:cNvSpPr/>
          <p:nvPr/>
        </p:nvSpPr>
        <p:spPr>
          <a:xfrm>
            <a:off x="15414127" y="9801643"/>
            <a:ext cx="2612032" cy="476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ED76F-C851-0CFF-5F87-57BB729572C9}"/>
              </a:ext>
            </a:extLst>
          </p:cNvPr>
          <p:cNvSpPr txBox="1"/>
          <p:nvPr/>
        </p:nvSpPr>
        <p:spPr>
          <a:xfrm>
            <a:off x="8187813" y="18669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 descr="A picture containing text, menu, meal, brochure&#10;&#10;Description automatically generated">
            <a:extLst>
              <a:ext uri="{FF2B5EF4-FFF2-40B4-BE49-F238E27FC236}">
                <a16:creationId xmlns:a16="http://schemas.microsoft.com/office/drawing/2014/main" id="{F71AC79D-2794-F248-B26C-70F057C384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" y="4350975"/>
            <a:ext cx="9076752" cy="6230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11F49A-9C51-1160-CA7C-332A847CA33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416"/>
          <a:stretch/>
        </p:blipFill>
        <p:spPr>
          <a:xfrm>
            <a:off x="11658600" y="1562100"/>
            <a:ext cx="3352800" cy="17952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6" ma:contentTypeDescription="Create a new document." ma:contentTypeScope="" ma:versionID="5ac29786fef6d860ccb0240e3c9a08b3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29a9b951e7131cbe7d87ba984a4b02b1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0B8CC0-2D17-477B-8291-2B7CA86A8E5E}">
  <ds:schemaRefs>
    <ds:schemaRef ds:uri="09e5eb4c-ad0d-4795-ae2e-baffe4a7a343"/>
    <ds:schemaRef ds:uri="4ef8ee0b-e025-4bd4-94a6-4c71df7778d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DFE6F-6E5B-44CE-9FA1-AB5F3D7BEB9A}">
  <ds:schemaRefs>
    <ds:schemaRef ds:uri="09e5eb4c-ad0d-4795-ae2e-baffe4a7a343"/>
    <ds:schemaRef ds:uri="4ef8ee0b-e025-4bd4-94a6-4c71df7778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579</Words>
  <Application>Microsoft Office PowerPoint</Application>
  <PresentationFormat>Custom</PresentationFormat>
  <Paragraphs>65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Montserrat Extra-Bold Bold</vt:lpstr>
      <vt:lpstr>Calibri</vt:lpstr>
      <vt:lpstr>Montserrat</vt:lpstr>
      <vt:lpstr>Montserrat Extra-Bold</vt:lpstr>
      <vt:lpstr>Social Circles</vt:lpstr>
      <vt:lpstr>Montserrat Bold</vt:lpstr>
      <vt:lpstr>Montserrat Semi-Bold Bold Italics</vt:lpstr>
      <vt:lpstr>Arial</vt:lpstr>
      <vt:lpstr>Montserrat Black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</dc:title>
  <dc:creator>Isla</dc:creator>
  <cp:lastModifiedBy>Isla Foffa</cp:lastModifiedBy>
  <cp:revision>5</cp:revision>
  <dcterms:created xsi:type="dcterms:W3CDTF">2006-08-16T00:00:00Z</dcterms:created>
  <dcterms:modified xsi:type="dcterms:W3CDTF">2023-06-01T14:00:01Z</dcterms:modified>
  <dc:identifier>DAFU7K6HS2U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