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4"/>
  </p:notesMasterIdLst>
  <p:sldIdLst>
    <p:sldId id="256" r:id="rId5"/>
    <p:sldId id="257" r:id="rId6"/>
    <p:sldId id="258" r:id="rId7"/>
    <p:sldId id="298" r:id="rId8"/>
    <p:sldId id="285" r:id="rId9"/>
    <p:sldId id="296" r:id="rId10"/>
    <p:sldId id="307" r:id="rId11"/>
    <p:sldId id="266" r:id="rId12"/>
    <p:sldId id="299" r:id="rId13"/>
    <p:sldId id="292" r:id="rId14"/>
    <p:sldId id="280" r:id="rId15"/>
    <p:sldId id="289" r:id="rId16"/>
    <p:sldId id="290" r:id="rId17"/>
    <p:sldId id="283" r:id="rId18"/>
    <p:sldId id="284" r:id="rId19"/>
    <p:sldId id="304" r:id="rId20"/>
    <p:sldId id="294" r:id="rId21"/>
    <p:sldId id="295" r:id="rId22"/>
    <p:sldId id="303" r:id="rId23"/>
  </p:sldIdLst>
  <p:sldSz cx="18288000" cy="10287000"/>
  <p:notesSz cx="6858000" cy="9144000"/>
  <p:embeddedFontLst>
    <p:embeddedFont>
      <p:font typeface="Montserrat" panose="00000500000000000000" pitchFamily="2" charset="0"/>
      <p:regular r:id="rId25"/>
      <p:bold r:id="rId26"/>
      <p:italic r:id="rId27"/>
      <p:boldItalic r:id="rId28"/>
    </p:embeddedFont>
    <p:embeddedFont>
      <p:font typeface="Montserrat Bold" panose="00000800000000000000" charset="0"/>
      <p:regular r:id="rId29"/>
      <p:bold r:id="rId30"/>
      <p:italic r:id="rId31"/>
      <p:boldItalic r:id="rId32"/>
    </p:embeddedFont>
    <p:embeddedFont>
      <p:font typeface="Montserrat Classic Bold Italics" panose="020B0604020202020204" charset="0"/>
      <p:bold r:id="rId33"/>
      <p:italic r:id="rId34"/>
      <p:boldItalic r:id="rId35"/>
    </p:embeddedFont>
    <p:embeddedFont>
      <p:font typeface="Montserrat ExtraBold" panose="00000900000000000000" pitchFamily="2" charset="0"/>
      <p:bold r:id="rId36"/>
      <p:boldItalic r:id="rId37"/>
    </p:embeddedFont>
    <p:embeddedFont>
      <p:font typeface="Montserrat Extra-Bold" panose="020B0604020202020204" charset="0"/>
      <p:regular r:id="rId38"/>
      <p:bold r:id="rId39"/>
    </p:embeddedFont>
    <p:embeddedFont>
      <p:font typeface="Montserrat SemiBold" panose="00000700000000000000" pitchFamily="2" charset="0"/>
      <p:bold r:id="rId40"/>
      <p:boldItalic r:id="rId41"/>
    </p:embeddedFont>
    <p:embeddedFont>
      <p:font typeface="Montserrat Semi-Bold" panose="020B0604020202020204" charset="0"/>
      <p:regular r:id="rId42"/>
      <p:bold r:id="rId43"/>
      <p:italic r:id="rId44"/>
      <p:boldItalic r:id="rId45"/>
    </p:embeddedFont>
    <p:embeddedFont>
      <p:font typeface="Montserrat Semi-Bold Bold" panose="020B060402020202020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BHmng5YVRpObNSbYq7YIdA==" hashData="EU388JYo08aZ1tMnzk5w9ay/j/y6g8yCszt8Lg5CK3SYR8rJ/2YiRCL1frBYaxg0k/vyiXEEKv47JlRoytafP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3D115E-6ED3-5FF1-F5AE-EB933C271959}" name="Erica Morgan" initials="EM" userId="S::Erica@scicomsult.com::39ed17eb-1fe1-4e30-9f9d-69b034d5bc7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e Aslett" initials="JA" lastIdx="1" clrIdx="0">
    <p:extLst>
      <p:ext uri="{19B8F6BF-5375-455C-9EA6-DF929625EA0E}">
        <p15:presenceInfo xmlns:p15="http://schemas.microsoft.com/office/powerpoint/2012/main" userId="S::joe@futurumcareers.com::7b6f269b-9023-4611-9a28-c55f9a45fd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F6"/>
    <a:srgbClr val="003399"/>
    <a:srgbClr val="345BA2"/>
    <a:srgbClr val="FEFEFE"/>
    <a:srgbClr val="C9E9E5"/>
    <a:srgbClr val="3660AA"/>
    <a:srgbClr val="55B8AD"/>
    <a:srgbClr val="E4D4BD"/>
    <a:srgbClr val="416FC3"/>
    <a:srgbClr val="ADDD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817" autoAdjust="0"/>
  </p:normalViewPr>
  <p:slideViewPr>
    <p:cSldViewPr>
      <p:cViewPr varScale="1">
        <p:scale>
          <a:sx n="54" d="100"/>
          <a:sy n="54" d="100"/>
        </p:scale>
        <p:origin x="7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5.fntdata"/><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font" Target="fonts/font17.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Aslett" userId="7b6f269b-9023-4611-9a28-c55f9a45fd79" providerId="ADAL" clId="{A8B3BF7C-D743-465B-BA51-A35CC54C2410}"/>
    <pc:docChg chg="custSel modSld">
      <pc:chgData name="Joe Aslett" userId="7b6f269b-9023-4611-9a28-c55f9a45fd79" providerId="ADAL" clId="{A8B3BF7C-D743-465B-BA51-A35CC54C2410}" dt="2025-06-16T15:04:42.965" v="19" actId="1076"/>
      <pc:docMkLst>
        <pc:docMk/>
      </pc:docMkLst>
      <pc:sldChg chg="addSp delSp modSp mod modAnim">
        <pc:chgData name="Joe Aslett" userId="7b6f269b-9023-4611-9a28-c55f9a45fd79" providerId="ADAL" clId="{A8B3BF7C-D743-465B-BA51-A35CC54C2410}" dt="2025-06-16T14:59:24.805" v="17" actId="14100"/>
        <pc:sldMkLst>
          <pc:docMk/>
          <pc:sldMk cId="1292857765" sldId="285"/>
        </pc:sldMkLst>
        <pc:picChg chg="add mod">
          <ac:chgData name="Joe Aslett" userId="7b6f269b-9023-4611-9a28-c55f9a45fd79" providerId="ADAL" clId="{A8B3BF7C-D743-465B-BA51-A35CC54C2410}" dt="2025-06-16T14:59:24.805" v="17" actId="14100"/>
          <ac:picMkLst>
            <pc:docMk/>
            <pc:sldMk cId="1292857765" sldId="285"/>
            <ac:picMk id="2" creationId="{E926E8D6-8AAC-E8A2-59E1-DAC2BE428F1D}"/>
          </ac:picMkLst>
        </pc:picChg>
      </pc:sldChg>
      <pc:sldChg chg="modSp mod">
        <pc:chgData name="Joe Aslett" userId="7b6f269b-9023-4611-9a28-c55f9a45fd79" providerId="ADAL" clId="{A8B3BF7C-D743-465B-BA51-A35CC54C2410}" dt="2025-06-16T15:04:42.965" v="19" actId="1076"/>
        <pc:sldMkLst>
          <pc:docMk/>
          <pc:sldMk cId="2887927402" sldId="295"/>
        </pc:sldMkLst>
        <pc:picChg chg="mod">
          <ac:chgData name="Joe Aslett" userId="7b6f269b-9023-4611-9a28-c55f9a45fd79" providerId="ADAL" clId="{A8B3BF7C-D743-465B-BA51-A35CC54C2410}" dt="2025-06-16T15:04:42.965" v="19" actId="1076"/>
          <ac:picMkLst>
            <pc:docMk/>
            <pc:sldMk cId="2887927402" sldId="295"/>
            <ac:picMk id="9" creationId="{A7DCB1B0-6176-A0DC-4E9D-85C3AB924550}"/>
          </ac:picMkLst>
        </pc:picChg>
      </pc:sldChg>
      <pc:sldChg chg="modSp mod">
        <pc:chgData name="Joe Aslett" userId="7b6f269b-9023-4611-9a28-c55f9a45fd79" providerId="ADAL" clId="{A8B3BF7C-D743-465B-BA51-A35CC54C2410}" dt="2025-06-16T14:58:25.713" v="13" actId="18131"/>
        <pc:sldMkLst>
          <pc:docMk/>
          <pc:sldMk cId="1727645248" sldId="298"/>
        </pc:sldMkLst>
        <pc:spChg chg="mod modCrop">
          <ac:chgData name="Joe Aslett" userId="7b6f269b-9023-4611-9a28-c55f9a45fd79" providerId="ADAL" clId="{A8B3BF7C-D743-465B-BA51-A35CC54C2410}" dt="2025-06-16T14:58:25.713" v="13" actId="18131"/>
          <ac:spMkLst>
            <pc:docMk/>
            <pc:sldMk cId="1727645248" sldId="298"/>
            <ac:spMk id="13" creationId="{B2934846-23B7-357B-FF73-757AA16A9A3D}"/>
          </ac:spMkLst>
        </pc:spChg>
      </pc:sldChg>
    </pc:docChg>
  </pc:docChgLst>
  <pc:docChgLst>
    <pc:chgData name="Joe Aslett" userId="7b6f269b-9023-4611-9a28-c55f9a45fd79" providerId="ADAL" clId="{0E4BE0DB-08DF-417E-BFE9-D25D080CA33E}"/>
    <pc:docChg chg="custSel modSld">
      <pc:chgData name="Joe Aslett" userId="7b6f269b-9023-4611-9a28-c55f9a45fd79" providerId="ADAL" clId="{0E4BE0DB-08DF-417E-BFE9-D25D080CA33E}" dt="2025-07-09T15:36:59.854" v="35" actId="478"/>
      <pc:docMkLst>
        <pc:docMk/>
      </pc:docMkLst>
      <pc:sldChg chg="modSp mod">
        <pc:chgData name="Joe Aslett" userId="7b6f269b-9023-4611-9a28-c55f9a45fd79" providerId="ADAL" clId="{0E4BE0DB-08DF-417E-BFE9-D25D080CA33E}" dt="2025-07-02T10:08:26.534" v="11" actId="20577"/>
        <pc:sldMkLst>
          <pc:docMk/>
          <pc:sldMk cId="0" sldId="266"/>
        </pc:sldMkLst>
        <pc:spChg chg="mod">
          <ac:chgData name="Joe Aslett" userId="7b6f269b-9023-4611-9a28-c55f9a45fd79" providerId="ADAL" clId="{0E4BE0DB-08DF-417E-BFE9-D25D080CA33E}" dt="2025-07-02T10:08:26.534" v="11" actId="20577"/>
          <ac:spMkLst>
            <pc:docMk/>
            <pc:sldMk cId="0" sldId="266"/>
            <ac:spMk id="2" creationId="{22903EF9-BF1A-E37B-DF5D-10AEBCEAB915}"/>
          </ac:spMkLst>
        </pc:spChg>
      </pc:sldChg>
      <pc:sldChg chg="modSp mod">
        <pc:chgData name="Joe Aslett" userId="7b6f269b-9023-4611-9a28-c55f9a45fd79" providerId="ADAL" clId="{0E4BE0DB-08DF-417E-BFE9-D25D080CA33E}" dt="2025-07-02T10:08:41.447" v="19" actId="20577"/>
        <pc:sldMkLst>
          <pc:docMk/>
          <pc:sldMk cId="1832353795" sldId="280"/>
        </pc:sldMkLst>
        <pc:spChg chg="mod">
          <ac:chgData name="Joe Aslett" userId="7b6f269b-9023-4611-9a28-c55f9a45fd79" providerId="ADAL" clId="{0E4BE0DB-08DF-417E-BFE9-D25D080CA33E}" dt="2025-07-02T10:08:41.447" v="19" actId="20577"/>
          <ac:spMkLst>
            <pc:docMk/>
            <pc:sldMk cId="1832353795" sldId="280"/>
            <ac:spMk id="6" creationId="{DC9F6520-EE26-4138-B9CA-CB868C680513}"/>
          </ac:spMkLst>
        </pc:spChg>
      </pc:sldChg>
      <pc:sldChg chg="modSp mod">
        <pc:chgData name="Joe Aslett" userId="7b6f269b-9023-4611-9a28-c55f9a45fd79" providerId="ADAL" clId="{0E4BE0DB-08DF-417E-BFE9-D25D080CA33E}" dt="2025-07-02T10:08:54.970" v="25" actId="20577"/>
        <pc:sldMkLst>
          <pc:docMk/>
          <pc:sldMk cId="35409535" sldId="283"/>
        </pc:sldMkLst>
        <pc:spChg chg="mod">
          <ac:chgData name="Joe Aslett" userId="7b6f269b-9023-4611-9a28-c55f9a45fd79" providerId="ADAL" clId="{0E4BE0DB-08DF-417E-BFE9-D25D080CA33E}" dt="2025-07-02T10:08:54.970" v="25" actId="20577"/>
          <ac:spMkLst>
            <pc:docMk/>
            <pc:sldMk cId="35409535" sldId="283"/>
            <ac:spMk id="8" creationId="{E88F03DF-9918-8CED-44F2-D3692261023E}"/>
          </ac:spMkLst>
        </pc:spChg>
      </pc:sldChg>
      <pc:sldChg chg="modSp mod">
        <pc:chgData name="Joe Aslett" userId="7b6f269b-9023-4611-9a28-c55f9a45fd79" providerId="ADAL" clId="{0E4BE0DB-08DF-417E-BFE9-D25D080CA33E}" dt="2025-07-02T10:08:59.411" v="27" actId="20577"/>
        <pc:sldMkLst>
          <pc:docMk/>
          <pc:sldMk cId="3204851241" sldId="284"/>
        </pc:sldMkLst>
        <pc:spChg chg="mod">
          <ac:chgData name="Joe Aslett" userId="7b6f269b-9023-4611-9a28-c55f9a45fd79" providerId="ADAL" clId="{0E4BE0DB-08DF-417E-BFE9-D25D080CA33E}" dt="2025-07-02T10:08:59.411" v="27" actId="20577"/>
          <ac:spMkLst>
            <pc:docMk/>
            <pc:sldMk cId="3204851241" sldId="284"/>
            <ac:spMk id="6" creationId="{3806EA2D-F079-1293-DF83-096EA39942F4}"/>
          </ac:spMkLst>
        </pc:spChg>
      </pc:sldChg>
      <pc:sldChg chg="modSp mod">
        <pc:chgData name="Joe Aslett" userId="7b6f269b-9023-4611-9a28-c55f9a45fd79" providerId="ADAL" clId="{0E4BE0DB-08DF-417E-BFE9-D25D080CA33E}" dt="2025-07-02T10:08:46.019" v="21" actId="20577"/>
        <pc:sldMkLst>
          <pc:docMk/>
          <pc:sldMk cId="3672370329" sldId="289"/>
        </pc:sldMkLst>
        <pc:spChg chg="mod">
          <ac:chgData name="Joe Aslett" userId="7b6f269b-9023-4611-9a28-c55f9a45fd79" providerId="ADAL" clId="{0E4BE0DB-08DF-417E-BFE9-D25D080CA33E}" dt="2025-07-02T10:08:46.019" v="21" actId="20577"/>
          <ac:spMkLst>
            <pc:docMk/>
            <pc:sldMk cId="3672370329" sldId="289"/>
            <ac:spMk id="6" creationId="{24657A61-6A67-1B42-58D0-9CB5908A4D62}"/>
          </ac:spMkLst>
        </pc:spChg>
      </pc:sldChg>
      <pc:sldChg chg="modSp mod">
        <pc:chgData name="Joe Aslett" userId="7b6f269b-9023-4611-9a28-c55f9a45fd79" providerId="ADAL" clId="{0E4BE0DB-08DF-417E-BFE9-D25D080CA33E}" dt="2025-07-02T10:08:50.338" v="23" actId="20577"/>
        <pc:sldMkLst>
          <pc:docMk/>
          <pc:sldMk cId="97788963" sldId="290"/>
        </pc:sldMkLst>
        <pc:spChg chg="mod">
          <ac:chgData name="Joe Aslett" userId="7b6f269b-9023-4611-9a28-c55f9a45fd79" providerId="ADAL" clId="{0E4BE0DB-08DF-417E-BFE9-D25D080CA33E}" dt="2025-07-02T10:08:50.338" v="23" actId="20577"/>
          <ac:spMkLst>
            <pc:docMk/>
            <pc:sldMk cId="97788963" sldId="290"/>
            <ac:spMk id="6" creationId="{5E91D5D9-325A-C108-A710-65F717D21DAE}"/>
          </ac:spMkLst>
        </pc:spChg>
      </pc:sldChg>
      <pc:sldChg chg="modSp mod">
        <pc:chgData name="Joe Aslett" userId="7b6f269b-9023-4611-9a28-c55f9a45fd79" providerId="ADAL" clId="{0E4BE0DB-08DF-417E-BFE9-D25D080CA33E}" dt="2025-07-02T10:08:36.507" v="17" actId="20577"/>
        <pc:sldMkLst>
          <pc:docMk/>
          <pc:sldMk cId="1968601782" sldId="292"/>
        </pc:sldMkLst>
        <pc:spChg chg="mod">
          <ac:chgData name="Joe Aslett" userId="7b6f269b-9023-4611-9a28-c55f9a45fd79" providerId="ADAL" clId="{0E4BE0DB-08DF-417E-BFE9-D25D080CA33E}" dt="2025-07-02T10:08:36.507" v="17" actId="20577"/>
          <ac:spMkLst>
            <pc:docMk/>
            <pc:sldMk cId="1968601782" sldId="292"/>
            <ac:spMk id="2" creationId="{F89949F2-2EDB-AD24-F03E-6797F2619737}"/>
          </ac:spMkLst>
        </pc:spChg>
        <pc:spChg chg="mod">
          <ac:chgData name="Joe Aslett" userId="7b6f269b-9023-4611-9a28-c55f9a45fd79" providerId="ADAL" clId="{0E4BE0DB-08DF-417E-BFE9-D25D080CA33E}" dt="2025-06-19T15:47:05.855" v="6" actId="207"/>
          <ac:spMkLst>
            <pc:docMk/>
            <pc:sldMk cId="1968601782" sldId="292"/>
            <ac:spMk id="4" creationId="{5CBB4DD5-99B6-CF6A-DA76-DAAFD2B5F6A9}"/>
          </ac:spMkLst>
        </pc:spChg>
        <pc:spChg chg="mod">
          <ac:chgData name="Joe Aslett" userId="7b6f269b-9023-4611-9a28-c55f9a45fd79" providerId="ADAL" clId="{0E4BE0DB-08DF-417E-BFE9-D25D080CA33E}" dt="2025-06-19T15:47:02.257" v="5" actId="207"/>
          <ac:spMkLst>
            <pc:docMk/>
            <pc:sldMk cId="1968601782" sldId="292"/>
            <ac:spMk id="9" creationId="{957BB60F-7331-EC89-F65E-67A6EA3D1264}"/>
          </ac:spMkLst>
        </pc:spChg>
      </pc:sldChg>
      <pc:sldChg chg="modSp mod">
        <pc:chgData name="Joe Aslett" userId="7b6f269b-9023-4611-9a28-c55f9a45fd79" providerId="ADAL" clId="{0E4BE0DB-08DF-417E-BFE9-D25D080CA33E}" dt="2025-07-02T10:09:07.949" v="31" actId="20577"/>
        <pc:sldMkLst>
          <pc:docMk/>
          <pc:sldMk cId="2783640251" sldId="294"/>
        </pc:sldMkLst>
        <pc:spChg chg="mod">
          <ac:chgData name="Joe Aslett" userId="7b6f269b-9023-4611-9a28-c55f9a45fd79" providerId="ADAL" clId="{0E4BE0DB-08DF-417E-BFE9-D25D080CA33E}" dt="2025-07-02T10:09:07.949" v="31" actId="20577"/>
          <ac:spMkLst>
            <pc:docMk/>
            <pc:sldMk cId="2783640251" sldId="294"/>
            <ac:spMk id="2" creationId="{457C08E4-BCA5-106B-BABA-25445B6EE1C6}"/>
          </ac:spMkLst>
        </pc:spChg>
      </pc:sldChg>
      <pc:sldChg chg="delSp modSp mod">
        <pc:chgData name="Joe Aslett" userId="7b6f269b-9023-4611-9a28-c55f9a45fd79" providerId="ADAL" clId="{0E4BE0DB-08DF-417E-BFE9-D25D080CA33E}" dt="2025-07-09T15:36:59.854" v="35" actId="478"/>
        <pc:sldMkLst>
          <pc:docMk/>
          <pc:sldMk cId="2887927402" sldId="295"/>
        </pc:sldMkLst>
        <pc:spChg chg="mod">
          <ac:chgData name="Joe Aslett" userId="7b6f269b-9023-4611-9a28-c55f9a45fd79" providerId="ADAL" clId="{0E4BE0DB-08DF-417E-BFE9-D25D080CA33E}" dt="2025-07-02T10:09:12.162" v="33" actId="20577"/>
          <ac:spMkLst>
            <pc:docMk/>
            <pc:sldMk cId="2887927402" sldId="295"/>
            <ac:spMk id="4" creationId="{0FA8FFC5-8FD3-9485-6B05-F813B65D0A54}"/>
          </ac:spMkLst>
        </pc:spChg>
        <pc:picChg chg="mod">
          <ac:chgData name="Joe Aslett" userId="7b6f269b-9023-4611-9a28-c55f9a45fd79" providerId="ADAL" clId="{0E4BE0DB-08DF-417E-BFE9-D25D080CA33E}" dt="2025-07-09T15:36:54.155" v="34" actId="14826"/>
          <ac:picMkLst>
            <pc:docMk/>
            <pc:sldMk cId="2887927402" sldId="295"/>
            <ac:picMk id="34" creationId="{35761A2B-9AD1-ACDC-F511-DE10F7474697}"/>
          </ac:picMkLst>
        </pc:picChg>
      </pc:sldChg>
      <pc:sldChg chg="modSp mod">
        <pc:chgData name="Joe Aslett" userId="7b6f269b-9023-4611-9a28-c55f9a45fd79" providerId="ADAL" clId="{0E4BE0DB-08DF-417E-BFE9-D25D080CA33E}" dt="2025-07-02T10:08:30.587" v="13" actId="20577"/>
        <pc:sldMkLst>
          <pc:docMk/>
          <pc:sldMk cId="3233497016" sldId="299"/>
        </pc:sldMkLst>
        <pc:spChg chg="mod">
          <ac:chgData name="Joe Aslett" userId="7b6f269b-9023-4611-9a28-c55f9a45fd79" providerId="ADAL" clId="{0E4BE0DB-08DF-417E-BFE9-D25D080CA33E}" dt="2025-07-02T10:08:30.587" v="13" actId="20577"/>
          <ac:spMkLst>
            <pc:docMk/>
            <pc:sldMk cId="3233497016" sldId="299"/>
            <ac:spMk id="4" creationId="{A29575E1-84B7-6F57-3DC4-9904E38E4263}"/>
          </ac:spMkLst>
        </pc:spChg>
        <pc:spChg chg="mod">
          <ac:chgData name="Joe Aslett" userId="7b6f269b-9023-4611-9a28-c55f9a45fd79" providerId="ADAL" clId="{0E4BE0DB-08DF-417E-BFE9-D25D080CA33E}" dt="2025-06-19T15:47:59.368" v="7" actId="207"/>
          <ac:spMkLst>
            <pc:docMk/>
            <pc:sldMk cId="3233497016" sldId="299"/>
            <ac:spMk id="9" creationId="{A91A680F-23C6-5C02-FC1C-31CE7FC7DAC6}"/>
          </ac:spMkLst>
        </pc:spChg>
      </pc:sldChg>
      <pc:sldChg chg="modSp mod">
        <pc:chgData name="Joe Aslett" userId="7b6f269b-9023-4611-9a28-c55f9a45fd79" providerId="ADAL" clId="{0E4BE0DB-08DF-417E-BFE9-D25D080CA33E}" dt="2025-07-02T10:09:03.405" v="29" actId="20577"/>
        <pc:sldMkLst>
          <pc:docMk/>
          <pc:sldMk cId="1353996752" sldId="304"/>
        </pc:sldMkLst>
        <pc:spChg chg="mod">
          <ac:chgData name="Joe Aslett" userId="7b6f269b-9023-4611-9a28-c55f9a45fd79" providerId="ADAL" clId="{0E4BE0DB-08DF-417E-BFE9-D25D080CA33E}" dt="2025-07-02T10:09:03.405" v="29" actId="20577"/>
          <ac:spMkLst>
            <pc:docMk/>
            <pc:sldMk cId="1353996752" sldId="304"/>
            <ac:spMk id="8" creationId="{E0D0747B-0CF2-CE98-86E7-C867F131B106}"/>
          </ac:spMkLst>
        </pc:spChg>
      </pc:sldChg>
      <pc:sldChg chg="modSp mod">
        <pc:chgData name="Joe Aslett" userId="7b6f269b-9023-4611-9a28-c55f9a45fd79" providerId="ADAL" clId="{0E4BE0DB-08DF-417E-BFE9-D25D080CA33E}" dt="2025-07-02T10:08:22.172" v="9" actId="20577"/>
        <pc:sldMkLst>
          <pc:docMk/>
          <pc:sldMk cId="3644156178" sldId="307"/>
        </pc:sldMkLst>
        <pc:spChg chg="mod">
          <ac:chgData name="Joe Aslett" userId="7b6f269b-9023-4611-9a28-c55f9a45fd79" providerId="ADAL" clId="{0E4BE0DB-08DF-417E-BFE9-D25D080CA33E}" dt="2025-07-02T10:08:22.172" v="9" actId="20577"/>
          <ac:spMkLst>
            <pc:docMk/>
            <pc:sldMk cId="3644156178" sldId="307"/>
            <ac:spMk id="2" creationId="{4ADADE43-708D-9D6B-BBEB-7F615BC0DAF1}"/>
          </ac:spMkLst>
        </pc:spChg>
      </pc:sldChg>
    </pc:docChg>
  </pc:docChgLst>
  <pc:docChgLst>
    <pc:chgData name="Joe Aslett" userId="7b6f269b-9023-4611-9a28-c55f9a45fd79" providerId="ADAL" clId="{2DA9C8F0-D5D7-4E4A-9CA2-847CC79A7CFA}"/>
    <pc:docChg chg="modSld">
      <pc:chgData name="Joe Aslett" userId="7b6f269b-9023-4611-9a28-c55f9a45fd79" providerId="ADAL" clId="{2DA9C8F0-D5D7-4E4A-9CA2-847CC79A7CFA}" dt="2025-07-21T10:59:17.484" v="25" actId="1076"/>
      <pc:docMkLst>
        <pc:docMk/>
      </pc:docMkLst>
      <pc:sldChg chg="modSp mod">
        <pc:chgData name="Joe Aslett" userId="7b6f269b-9023-4611-9a28-c55f9a45fd79" providerId="ADAL" clId="{2DA9C8F0-D5D7-4E4A-9CA2-847CC79A7CFA}" dt="2025-07-16T14:20:02.582" v="4" actId="1076"/>
        <pc:sldMkLst>
          <pc:docMk/>
          <pc:sldMk cId="0" sldId="258"/>
        </pc:sldMkLst>
        <pc:spChg chg="mod">
          <ac:chgData name="Joe Aslett" userId="7b6f269b-9023-4611-9a28-c55f9a45fd79" providerId="ADAL" clId="{2DA9C8F0-D5D7-4E4A-9CA2-847CC79A7CFA}" dt="2025-07-16T14:19:41.072" v="1" actId="1076"/>
          <ac:spMkLst>
            <pc:docMk/>
            <pc:sldMk cId="0" sldId="258"/>
            <ac:spMk id="9" creationId="{B558A252-6693-5366-24D8-A962B5B69E80}"/>
          </ac:spMkLst>
        </pc:spChg>
        <pc:grpChg chg="mod">
          <ac:chgData name="Joe Aslett" userId="7b6f269b-9023-4611-9a28-c55f9a45fd79" providerId="ADAL" clId="{2DA9C8F0-D5D7-4E4A-9CA2-847CC79A7CFA}" dt="2025-07-16T14:20:02.582" v="4" actId="1076"/>
          <ac:grpSpMkLst>
            <pc:docMk/>
            <pc:sldMk cId="0" sldId="258"/>
            <ac:grpSpMk id="2" creationId="{00000000-0000-0000-0000-000000000000}"/>
          </ac:grpSpMkLst>
        </pc:grpChg>
        <pc:grpChg chg="mod">
          <ac:chgData name="Joe Aslett" userId="7b6f269b-9023-4611-9a28-c55f9a45fd79" providerId="ADAL" clId="{2DA9C8F0-D5D7-4E4A-9CA2-847CC79A7CFA}" dt="2025-07-16T14:19:47.285" v="2" actId="1076"/>
          <ac:grpSpMkLst>
            <pc:docMk/>
            <pc:sldMk cId="0" sldId="258"/>
            <ac:grpSpMk id="10" creationId="{00000000-0000-0000-0000-000000000000}"/>
          </ac:grpSpMkLst>
        </pc:grpChg>
      </pc:sldChg>
      <pc:sldChg chg="modSp mod">
        <pc:chgData name="Joe Aslett" userId="7b6f269b-9023-4611-9a28-c55f9a45fd79" providerId="ADAL" clId="{2DA9C8F0-D5D7-4E4A-9CA2-847CC79A7CFA}" dt="2025-07-21T10:59:17.484" v="25" actId="1076"/>
        <pc:sldMkLst>
          <pc:docMk/>
          <pc:sldMk cId="2887927402" sldId="295"/>
        </pc:sldMkLst>
        <pc:spChg chg="mod">
          <ac:chgData name="Joe Aslett" userId="7b6f269b-9023-4611-9a28-c55f9a45fd79" providerId="ADAL" clId="{2DA9C8F0-D5D7-4E4A-9CA2-847CC79A7CFA}" dt="2025-07-21T10:59:17.484" v="25" actId="1076"/>
          <ac:spMkLst>
            <pc:docMk/>
            <pc:sldMk cId="2887927402" sldId="295"/>
            <ac:spMk id="20" creationId="{95713E3B-212D-0B48-AAF1-3AEC5E60B656}"/>
          </ac:spMkLst>
        </pc:spChg>
        <pc:spChg chg="mod">
          <ac:chgData name="Joe Aslett" userId="7b6f269b-9023-4611-9a28-c55f9a45fd79" providerId="ADAL" clId="{2DA9C8F0-D5D7-4E4A-9CA2-847CC79A7CFA}" dt="2025-07-21T10:59:17.484" v="25" actId="1076"/>
          <ac:spMkLst>
            <pc:docMk/>
            <pc:sldMk cId="2887927402" sldId="295"/>
            <ac:spMk id="36" creationId="{C1BB1025-76AA-DE85-680C-F896D1A713E6}"/>
          </ac:spMkLst>
        </pc:spChg>
      </pc:sldChg>
      <pc:sldChg chg="modSp modAnim">
        <pc:chgData name="Joe Aslett" userId="7b6f269b-9023-4611-9a28-c55f9a45fd79" providerId="ADAL" clId="{2DA9C8F0-D5D7-4E4A-9CA2-847CC79A7CFA}" dt="2025-07-16T14:21:25.945" v="24" actId="20577"/>
        <pc:sldMkLst>
          <pc:docMk/>
          <pc:sldMk cId="1727645248" sldId="298"/>
        </pc:sldMkLst>
        <pc:spChg chg="mod">
          <ac:chgData name="Joe Aslett" userId="7b6f269b-9023-4611-9a28-c55f9a45fd79" providerId="ADAL" clId="{2DA9C8F0-D5D7-4E4A-9CA2-847CC79A7CFA}" dt="2025-07-16T14:21:25.945" v="24" actId="20577"/>
          <ac:spMkLst>
            <pc:docMk/>
            <pc:sldMk cId="1727645248" sldId="298"/>
            <ac:spMk id="9" creationId="{66973B15-2E6E-E13C-4185-462C8985F87B}"/>
          </ac:spMkLst>
        </pc:spChg>
      </pc:sldChg>
    </pc:docChg>
  </pc:docChgLst>
  <pc:docChgLst>
    <pc:chgData name="Joe Aslett" userId="7b6f269b-9023-4611-9a28-c55f9a45fd79" providerId="ADAL" clId="{36FFDACF-3B82-4E2C-BEC1-35B50289F64A}"/>
    <pc:docChg chg="undo redo custSel addSld delSld modSld">
      <pc:chgData name="Joe Aslett" userId="7b6f269b-9023-4611-9a28-c55f9a45fd79" providerId="ADAL" clId="{36FFDACF-3B82-4E2C-BEC1-35B50289F64A}" dt="2025-03-19T11:21:08.111" v="540" actId="113"/>
      <pc:docMkLst>
        <pc:docMk/>
      </pc:docMkLst>
      <pc:sldChg chg="modSp mod">
        <pc:chgData name="Joe Aslett" userId="7b6f269b-9023-4611-9a28-c55f9a45fd79" providerId="ADAL" clId="{36FFDACF-3B82-4E2C-BEC1-35B50289F64A}" dt="2025-03-19T10:44:25.068" v="481" actId="1076"/>
        <pc:sldMkLst>
          <pc:docMk/>
          <pc:sldMk cId="0" sldId="257"/>
        </pc:sldMkLst>
      </pc:sldChg>
      <pc:sldChg chg="modSp mod">
        <pc:chgData name="Joe Aslett" userId="7b6f269b-9023-4611-9a28-c55f9a45fd79" providerId="ADAL" clId="{36FFDACF-3B82-4E2C-BEC1-35B50289F64A}" dt="2025-03-17T11:18:05.921" v="354" actId="1076"/>
        <pc:sldMkLst>
          <pc:docMk/>
          <pc:sldMk cId="0" sldId="258"/>
        </pc:sldMkLst>
      </pc:sldChg>
      <pc:sldChg chg="modSp mod">
        <pc:chgData name="Joe Aslett" userId="7b6f269b-9023-4611-9a28-c55f9a45fd79" providerId="ADAL" clId="{36FFDACF-3B82-4E2C-BEC1-35B50289F64A}" dt="2025-03-19T09:13:26.837" v="476" actId="113"/>
        <pc:sldMkLst>
          <pc:docMk/>
          <pc:sldMk cId="1832353795" sldId="280"/>
        </pc:sldMkLst>
      </pc:sldChg>
      <pc:sldChg chg="modSp mod modAnim">
        <pc:chgData name="Joe Aslett" userId="7b6f269b-9023-4611-9a28-c55f9a45fd79" providerId="ADAL" clId="{36FFDACF-3B82-4E2C-BEC1-35B50289F64A}" dt="2025-03-19T09:06:58.425" v="450" actId="1076"/>
        <pc:sldMkLst>
          <pc:docMk/>
          <pc:sldMk cId="35409535" sldId="283"/>
        </pc:sldMkLst>
      </pc:sldChg>
      <pc:sldChg chg="addSp modSp mod">
        <pc:chgData name="Joe Aslett" userId="7b6f269b-9023-4611-9a28-c55f9a45fd79" providerId="ADAL" clId="{36FFDACF-3B82-4E2C-BEC1-35B50289F64A}" dt="2025-03-19T09:07:57.531" v="457" actId="1076"/>
        <pc:sldMkLst>
          <pc:docMk/>
          <pc:sldMk cId="3204851241" sldId="284"/>
        </pc:sldMkLst>
      </pc:sldChg>
      <pc:sldChg chg="modSp mod modAnim">
        <pc:chgData name="Joe Aslett" userId="7b6f269b-9023-4611-9a28-c55f9a45fd79" providerId="ADAL" clId="{36FFDACF-3B82-4E2C-BEC1-35B50289F64A}" dt="2025-03-17T11:27:09.643" v="442" actId="403"/>
        <pc:sldMkLst>
          <pc:docMk/>
          <pc:sldMk cId="3672370329" sldId="289"/>
        </pc:sldMkLst>
      </pc:sldChg>
      <pc:sldChg chg="modSp mod modAnim">
        <pc:chgData name="Joe Aslett" userId="7b6f269b-9023-4611-9a28-c55f9a45fd79" providerId="ADAL" clId="{36FFDACF-3B82-4E2C-BEC1-35B50289F64A}" dt="2025-03-19T11:21:08.111" v="540" actId="113"/>
        <pc:sldMkLst>
          <pc:docMk/>
          <pc:sldMk cId="97788963" sldId="290"/>
        </pc:sldMkLst>
      </pc:sldChg>
      <pc:sldChg chg="addSp delSp modSp mod modAnim">
        <pc:chgData name="Joe Aslett" userId="7b6f269b-9023-4611-9a28-c55f9a45fd79" providerId="ADAL" clId="{36FFDACF-3B82-4E2C-BEC1-35B50289F64A}" dt="2025-03-19T11:17:06.033" v="514"/>
        <pc:sldMkLst>
          <pc:docMk/>
          <pc:sldMk cId="1968601782" sldId="292"/>
        </pc:sldMkLst>
      </pc:sldChg>
      <pc:sldChg chg="addSp delSp modSp mod delAnim modAnim">
        <pc:chgData name="Joe Aslett" userId="7b6f269b-9023-4611-9a28-c55f9a45fd79" providerId="ADAL" clId="{36FFDACF-3B82-4E2C-BEC1-35B50289F64A}" dt="2025-03-19T10:50:37.313" v="508" actId="207"/>
        <pc:sldMkLst>
          <pc:docMk/>
          <pc:sldMk cId="849097242" sldId="296"/>
        </pc:sldMkLst>
      </pc:sldChg>
      <pc:sldChg chg="modSp mod modAnim">
        <pc:chgData name="Joe Aslett" userId="7b6f269b-9023-4611-9a28-c55f9a45fd79" providerId="ADAL" clId="{36FFDACF-3B82-4E2C-BEC1-35B50289F64A}" dt="2025-03-19T11:15:58.177" v="510" actId="1076"/>
        <pc:sldMkLst>
          <pc:docMk/>
          <pc:sldMk cId="1727645248" sldId="298"/>
        </pc:sldMkLst>
      </pc:sldChg>
      <pc:sldChg chg="addSp delSp modSp mod">
        <pc:chgData name="Joe Aslett" userId="7b6f269b-9023-4611-9a28-c55f9a45fd79" providerId="ADAL" clId="{36FFDACF-3B82-4E2C-BEC1-35B50289F64A}" dt="2025-03-19T11:20:28.543" v="536" actId="14100"/>
        <pc:sldMkLst>
          <pc:docMk/>
          <pc:sldMk cId="3233497016" sldId="299"/>
        </pc:sldMkLst>
      </pc:sldChg>
      <pc:sldChg chg="addSp modSp mod">
        <pc:chgData name="Joe Aslett" userId="7b6f269b-9023-4611-9a28-c55f9a45fd79" providerId="ADAL" clId="{36FFDACF-3B82-4E2C-BEC1-35B50289F64A}" dt="2025-03-19T10:46:49.862" v="488" actId="207"/>
        <pc:sldMkLst>
          <pc:docMk/>
          <pc:sldMk cId="1353996752" sldId="304"/>
        </pc:sldMkLst>
      </pc:sldChg>
      <pc:sldChg chg="delSp modSp add del mod delAnim">
        <pc:chgData name="Joe Aslett" userId="7b6f269b-9023-4611-9a28-c55f9a45fd79" providerId="ADAL" clId="{36FFDACF-3B82-4E2C-BEC1-35B50289F64A}" dt="2025-03-12T15:46:53.015" v="185" actId="47"/>
        <pc:sldMkLst>
          <pc:docMk/>
          <pc:sldMk cId="2806913665" sldId="305"/>
        </pc:sldMkLst>
      </pc:sldChg>
      <pc:sldChg chg="add del">
        <pc:chgData name="Joe Aslett" userId="7b6f269b-9023-4611-9a28-c55f9a45fd79" providerId="ADAL" clId="{36FFDACF-3B82-4E2C-BEC1-35B50289F64A}" dt="2025-03-12T15:46:51.603" v="184" actId="47"/>
        <pc:sldMkLst>
          <pc:docMk/>
          <pc:sldMk cId="2700099472" sldId="306"/>
        </pc:sldMkLst>
      </pc:sldChg>
      <pc:sldChg chg="modSp add mod modAnim">
        <pc:chgData name="Joe Aslett" userId="7b6f269b-9023-4611-9a28-c55f9a45fd79" providerId="ADAL" clId="{36FFDACF-3B82-4E2C-BEC1-35B50289F64A}" dt="2025-03-19T10:50:29.179" v="506" actId="207"/>
        <pc:sldMkLst>
          <pc:docMk/>
          <pc:sldMk cId="3644156178" sldId="307"/>
        </pc:sldMkLst>
      </pc:sldChg>
    </pc:docChg>
  </pc:docChgLst>
  <pc:docChgLst>
    <pc:chgData name="Joe Aslett" userId="7b6f269b-9023-4611-9a28-c55f9a45fd79" providerId="ADAL" clId="{BF767709-62A3-434E-8AF2-55826F2F9BDD}"/>
    <pc:docChg chg="undo custSel modSld">
      <pc:chgData name="Joe Aslett" userId="7b6f269b-9023-4611-9a28-c55f9a45fd79" providerId="ADAL" clId="{BF767709-62A3-434E-8AF2-55826F2F9BDD}" dt="2025-05-07T14:27:45.983" v="209" actId="1076"/>
      <pc:docMkLst>
        <pc:docMk/>
      </pc:docMkLst>
      <pc:sldChg chg="addSp delSp modSp mod">
        <pc:chgData name="Joe Aslett" userId="7b6f269b-9023-4611-9a28-c55f9a45fd79" providerId="ADAL" clId="{BF767709-62A3-434E-8AF2-55826F2F9BDD}" dt="2025-05-07T14:18:49.124" v="87" actId="21"/>
        <pc:sldMkLst>
          <pc:docMk/>
          <pc:sldMk cId="0" sldId="257"/>
        </pc:sldMkLst>
      </pc:sldChg>
      <pc:sldChg chg="addSp modSp mod">
        <pc:chgData name="Joe Aslett" userId="7b6f269b-9023-4611-9a28-c55f9a45fd79" providerId="ADAL" clId="{BF767709-62A3-434E-8AF2-55826F2F9BDD}" dt="2025-05-07T14:27:34.047" v="207" actId="2711"/>
        <pc:sldMkLst>
          <pc:docMk/>
          <pc:sldMk cId="0" sldId="266"/>
        </pc:sldMkLst>
        <pc:spChg chg="add mod">
          <ac:chgData name="Joe Aslett" userId="7b6f269b-9023-4611-9a28-c55f9a45fd79" providerId="ADAL" clId="{BF767709-62A3-434E-8AF2-55826F2F9BDD}" dt="2025-05-07T14:27:34.047" v="207" actId="2711"/>
          <ac:spMkLst>
            <pc:docMk/>
            <pc:sldMk cId="0" sldId="266"/>
            <ac:spMk id="19" creationId="{AFC62D4A-904D-9F02-BCD8-1114FF0F8687}"/>
          </ac:spMkLst>
        </pc:spChg>
      </pc:sldChg>
      <pc:sldChg chg="addSp modSp mod">
        <pc:chgData name="Joe Aslett" userId="7b6f269b-9023-4611-9a28-c55f9a45fd79" providerId="ADAL" clId="{BF767709-62A3-434E-8AF2-55826F2F9BDD}" dt="2025-05-07T14:26:54.025" v="199" actId="2711"/>
        <pc:sldMkLst>
          <pc:docMk/>
          <pc:sldMk cId="1832353795" sldId="280"/>
        </pc:sldMkLst>
        <pc:spChg chg="add mod">
          <ac:chgData name="Joe Aslett" userId="7b6f269b-9023-4611-9a28-c55f9a45fd79" providerId="ADAL" clId="{BF767709-62A3-434E-8AF2-55826F2F9BDD}" dt="2025-05-07T14:26:54.025" v="199" actId="2711"/>
          <ac:spMkLst>
            <pc:docMk/>
            <pc:sldMk cId="1832353795" sldId="280"/>
            <ac:spMk id="7" creationId="{0AD98715-CDD6-B2EC-E556-9D38C67C3850}"/>
          </ac:spMkLst>
        </pc:spChg>
      </pc:sldChg>
      <pc:sldChg chg="addSp modSp mod">
        <pc:chgData name="Joe Aslett" userId="7b6f269b-9023-4611-9a28-c55f9a45fd79" providerId="ADAL" clId="{BF767709-62A3-434E-8AF2-55826F2F9BDD}" dt="2025-05-07T14:26:44.374" v="198" actId="14100"/>
        <pc:sldMkLst>
          <pc:docMk/>
          <pc:sldMk cId="3672370329" sldId="289"/>
        </pc:sldMkLst>
        <pc:spChg chg="add mod">
          <ac:chgData name="Joe Aslett" userId="7b6f269b-9023-4611-9a28-c55f9a45fd79" providerId="ADAL" clId="{BF767709-62A3-434E-8AF2-55826F2F9BDD}" dt="2025-05-07T14:26:44.374" v="198" actId="14100"/>
          <ac:spMkLst>
            <pc:docMk/>
            <pc:sldMk cId="3672370329" sldId="289"/>
            <ac:spMk id="7" creationId="{120EAB46-3A3D-F8FB-BA49-D40EE09AD3A2}"/>
          </ac:spMkLst>
        </pc:spChg>
      </pc:sldChg>
      <pc:sldChg chg="addSp modSp mod">
        <pc:chgData name="Joe Aslett" userId="7b6f269b-9023-4611-9a28-c55f9a45fd79" providerId="ADAL" clId="{BF767709-62A3-434E-8AF2-55826F2F9BDD}" dt="2025-05-07T14:26:33.543" v="196" actId="2711"/>
        <pc:sldMkLst>
          <pc:docMk/>
          <pc:sldMk cId="97788963" sldId="290"/>
        </pc:sldMkLst>
        <pc:spChg chg="add mod">
          <ac:chgData name="Joe Aslett" userId="7b6f269b-9023-4611-9a28-c55f9a45fd79" providerId="ADAL" clId="{BF767709-62A3-434E-8AF2-55826F2F9BDD}" dt="2025-05-07T14:26:33.543" v="196" actId="2711"/>
          <ac:spMkLst>
            <pc:docMk/>
            <pc:sldMk cId="97788963" sldId="290"/>
            <ac:spMk id="2" creationId="{58030252-DA94-3E00-331B-72E5E103286D}"/>
          </ac:spMkLst>
        </pc:spChg>
      </pc:sldChg>
      <pc:sldChg chg="addSp modSp mod">
        <pc:chgData name="Joe Aslett" userId="7b6f269b-9023-4611-9a28-c55f9a45fd79" providerId="ADAL" clId="{BF767709-62A3-434E-8AF2-55826F2F9BDD}" dt="2025-05-07T14:27:11.615" v="202" actId="1076"/>
        <pc:sldMkLst>
          <pc:docMk/>
          <pc:sldMk cId="1968601782" sldId="292"/>
        </pc:sldMkLst>
        <pc:spChg chg="add mod">
          <ac:chgData name="Joe Aslett" userId="7b6f269b-9023-4611-9a28-c55f9a45fd79" providerId="ADAL" clId="{BF767709-62A3-434E-8AF2-55826F2F9BDD}" dt="2025-05-07T14:27:11.615" v="202" actId="1076"/>
          <ac:spMkLst>
            <pc:docMk/>
            <pc:sldMk cId="1968601782" sldId="292"/>
            <ac:spMk id="11" creationId="{85C880CB-2D48-C203-D634-319FC22C5C21}"/>
          </ac:spMkLst>
        </pc:spChg>
      </pc:sldChg>
      <pc:sldChg chg="addSp modSp mod">
        <pc:chgData name="Joe Aslett" userId="7b6f269b-9023-4611-9a28-c55f9a45fd79" providerId="ADAL" clId="{BF767709-62A3-434E-8AF2-55826F2F9BDD}" dt="2025-05-07T14:26:26.917" v="195" actId="1076"/>
        <pc:sldMkLst>
          <pc:docMk/>
          <pc:sldMk cId="2783640251" sldId="294"/>
        </pc:sldMkLst>
        <pc:spChg chg="add mod">
          <ac:chgData name="Joe Aslett" userId="7b6f269b-9023-4611-9a28-c55f9a45fd79" providerId="ADAL" clId="{BF767709-62A3-434E-8AF2-55826F2F9BDD}" dt="2025-05-07T14:26:26.917" v="195" actId="1076"/>
          <ac:spMkLst>
            <pc:docMk/>
            <pc:sldMk cId="2783640251" sldId="294"/>
            <ac:spMk id="19" creationId="{AB1C94D7-F2C5-F0F3-1F4A-EDDC20DA171E}"/>
          </ac:spMkLst>
        </pc:spChg>
      </pc:sldChg>
      <pc:sldChg chg="addSp modSp mod">
        <pc:chgData name="Joe Aslett" userId="7b6f269b-9023-4611-9a28-c55f9a45fd79" providerId="ADAL" clId="{BF767709-62A3-434E-8AF2-55826F2F9BDD}" dt="2025-05-07T14:26:11.522" v="193" actId="2711"/>
        <pc:sldMkLst>
          <pc:docMk/>
          <pc:sldMk cId="2887927402" sldId="295"/>
        </pc:sldMkLst>
        <pc:spChg chg="add mod">
          <ac:chgData name="Joe Aslett" userId="7b6f269b-9023-4611-9a28-c55f9a45fd79" providerId="ADAL" clId="{BF767709-62A3-434E-8AF2-55826F2F9BDD}" dt="2025-05-07T14:26:11.522" v="193" actId="2711"/>
          <ac:spMkLst>
            <pc:docMk/>
            <pc:sldMk cId="2887927402" sldId="295"/>
            <ac:spMk id="5" creationId="{5B9A26B5-69D4-D59D-454E-2FF12F6E670F}"/>
          </ac:spMkLst>
        </pc:spChg>
      </pc:sldChg>
      <pc:sldChg chg="addSp modSp mod">
        <pc:chgData name="Joe Aslett" userId="7b6f269b-9023-4611-9a28-c55f9a45fd79" providerId="ADAL" clId="{BF767709-62A3-434E-8AF2-55826F2F9BDD}" dt="2025-05-07T14:27:45.983" v="209" actId="1076"/>
        <pc:sldMkLst>
          <pc:docMk/>
          <pc:sldMk cId="849097242" sldId="296"/>
        </pc:sldMkLst>
        <pc:spChg chg="add mod">
          <ac:chgData name="Joe Aslett" userId="7b6f269b-9023-4611-9a28-c55f9a45fd79" providerId="ADAL" clId="{BF767709-62A3-434E-8AF2-55826F2F9BDD}" dt="2025-05-07T14:27:45.983" v="209" actId="1076"/>
          <ac:spMkLst>
            <pc:docMk/>
            <pc:sldMk cId="849097242" sldId="296"/>
            <ac:spMk id="4" creationId="{7FC4EDB2-2550-63F5-73DC-812F30F29EB2}"/>
          </ac:spMkLst>
        </pc:spChg>
      </pc:sldChg>
      <pc:sldChg chg="addSp delSp modSp mod">
        <pc:chgData name="Joe Aslett" userId="7b6f269b-9023-4611-9a28-c55f9a45fd79" providerId="ADAL" clId="{BF767709-62A3-434E-8AF2-55826F2F9BDD}" dt="2025-05-07T14:27:27.472" v="206" actId="1076"/>
        <pc:sldMkLst>
          <pc:docMk/>
          <pc:sldMk cId="3233497016" sldId="299"/>
        </pc:sldMkLst>
        <pc:spChg chg="add mod">
          <ac:chgData name="Joe Aslett" userId="7b6f269b-9023-4611-9a28-c55f9a45fd79" providerId="ADAL" clId="{BF767709-62A3-434E-8AF2-55826F2F9BDD}" dt="2025-05-07T14:27:27.472" v="206" actId="1076"/>
          <ac:spMkLst>
            <pc:docMk/>
            <pc:sldMk cId="3233497016" sldId="299"/>
            <ac:spMk id="5" creationId="{21DEE29D-EEB6-F114-9467-304BF7EE95CD}"/>
          </ac:spMkLst>
        </pc:spChg>
        <pc:picChg chg="mod">
          <ac:chgData name="Joe Aslett" userId="7b6f269b-9023-4611-9a28-c55f9a45fd79" providerId="ADAL" clId="{BF767709-62A3-434E-8AF2-55826F2F9BDD}" dt="2025-05-07T14:27:21.636" v="205" actId="1076"/>
          <ac:picMkLst>
            <pc:docMk/>
            <pc:sldMk cId="3233497016" sldId="299"/>
            <ac:picMk id="12" creationId="{5EE00E5B-82A5-7C2C-18AB-4CFCB7E477F7}"/>
          </ac:picMkLst>
        </pc:picChg>
      </pc:sldChg>
    </pc:docChg>
  </pc:docChgLst>
  <pc:docChgLst>
    <pc:chgData name="Joe Aslett" userId="7b6f269b-9023-4611-9a28-c55f9a45fd79" providerId="ADAL" clId="{2F959EA5-F99C-4CCE-85FC-FA6C5CC0A72A}"/>
    <pc:docChg chg="custSel modSld">
      <pc:chgData name="Joe Aslett" userId="7b6f269b-9023-4611-9a28-c55f9a45fd79" providerId="ADAL" clId="{2F959EA5-F99C-4CCE-85FC-FA6C5CC0A72A}" dt="2025-03-24T12:37:31.127" v="8" actId="478"/>
      <pc:docMkLst>
        <pc:docMk/>
      </pc:docMkLst>
      <pc:sldChg chg="modSp mod">
        <pc:chgData name="Joe Aslett" userId="7b6f269b-9023-4611-9a28-c55f9a45fd79" providerId="ADAL" clId="{2F959EA5-F99C-4CCE-85FC-FA6C5CC0A72A}" dt="2025-03-19T11:30:48.724" v="6" actId="14100"/>
        <pc:sldMkLst>
          <pc:docMk/>
          <pc:sldMk cId="849097242" sldId="296"/>
        </pc:sldMkLst>
      </pc:sldChg>
      <pc:sldChg chg="delSp mod">
        <pc:chgData name="Joe Aslett" userId="7b6f269b-9023-4611-9a28-c55f9a45fd79" providerId="ADAL" clId="{2F959EA5-F99C-4CCE-85FC-FA6C5CC0A72A}" dt="2025-03-24T12:37:31.127" v="8" actId="478"/>
        <pc:sldMkLst>
          <pc:docMk/>
          <pc:sldMk cId="1353996752"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07127-7964-4D3A-83D8-62309D0AB206}" type="datetimeFigureOut">
              <a:rPr lang="en-GB" smtClean="0"/>
              <a:t>21/07/2025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C36B7-325C-4173-AEA5-C43F54510295}" type="slidenum">
              <a:rPr lang="en-GB" smtClean="0"/>
              <a:t>‹#›</a:t>
            </a:fld>
            <a:endParaRPr lang="en-GB"/>
          </a:p>
        </p:txBody>
      </p:sp>
    </p:spTree>
    <p:extLst>
      <p:ext uri="{BB962C8B-B14F-4D97-AF65-F5344CB8AC3E}">
        <p14:creationId xmlns:p14="http://schemas.microsoft.com/office/powerpoint/2010/main" val="29011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1</a:t>
            </a:fld>
            <a:endParaRPr lang="en-GB"/>
          </a:p>
        </p:txBody>
      </p:sp>
    </p:spTree>
    <p:extLst>
      <p:ext uri="{BB962C8B-B14F-4D97-AF65-F5344CB8AC3E}">
        <p14:creationId xmlns:p14="http://schemas.microsoft.com/office/powerpoint/2010/main" val="922852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5</a:t>
            </a:fld>
            <a:endParaRPr lang="en-GB"/>
          </a:p>
        </p:txBody>
      </p:sp>
    </p:spTree>
    <p:extLst>
      <p:ext uri="{BB962C8B-B14F-4D97-AF65-F5344CB8AC3E}">
        <p14:creationId xmlns:p14="http://schemas.microsoft.com/office/powerpoint/2010/main" val="2811615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AC36B7-325C-4173-AEA5-C43F54510295}" type="slidenum">
              <a:rPr lang="en-GB" smtClean="0"/>
              <a:t>6</a:t>
            </a:fld>
            <a:endParaRPr lang="en-GB"/>
          </a:p>
        </p:txBody>
      </p:sp>
    </p:spTree>
    <p:extLst>
      <p:ext uri="{BB962C8B-B14F-4D97-AF65-F5344CB8AC3E}">
        <p14:creationId xmlns:p14="http://schemas.microsoft.com/office/powerpoint/2010/main" val="415765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69BF7-0066-254E-2575-EFD53FB669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7B829-ECEA-E73E-B168-C11C7B7E4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1F1DCB-8726-9EAF-ECCB-C3AB1D4BABC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B717AF1-B87B-550C-9C3D-24D9BFDA9771}"/>
              </a:ext>
            </a:extLst>
          </p:cNvPr>
          <p:cNvSpPr>
            <a:spLocks noGrp="1"/>
          </p:cNvSpPr>
          <p:nvPr>
            <p:ph type="sldNum" sz="quarter" idx="5"/>
          </p:nvPr>
        </p:nvSpPr>
        <p:spPr/>
        <p:txBody>
          <a:bodyPr/>
          <a:lstStyle/>
          <a:p>
            <a:fld id="{53AC36B7-325C-4173-AEA5-C43F54510295}" type="slidenum">
              <a:rPr lang="en-GB" smtClean="0"/>
              <a:t>7</a:t>
            </a:fld>
            <a:endParaRPr lang="en-GB"/>
          </a:p>
        </p:txBody>
      </p:sp>
    </p:spTree>
    <p:extLst>
      <p:ext uri="{BB962C8B-B14F-4D97-AF65-F5344CB8AC3E}">
        <p14:creationId xmlns:p14="http://schemas.microsoft.com/office/powerpoint/2010/main" val="3314225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9</a:t>
            </a:fld>
            <a:endParaRPr lang="en-GB"/>
          </a:p>
        </p:txBody>
      </p:sp>
    </p:spTree>
    <p:extLst>
      <p:ext uri="{BB962C8B-B14F-4D97-AF65-F5344CB8AC3E}">
        <p14:creationId xmlns:p14="http://schemas.microsoft.com/office/powerpoint/2010/main" val="663958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AC36B7-325C-4173-AEA5-C43F54510295}" type="slidenum">
              <a:rPr lang="en-GB" smtClean="0"/>
              <a:t>10</a:t>
            </a:fld>
            <a:endParaRPr lang="en-GB"/>
          </a:p>
        </p:txBody>
      </p:sp>
    </p:spTree>
    <p:extLst>
      <p:ext uri="{BB962C8B-B14F-4D97-AF65-F5344CB8AC3E}">
        <p14:creationId xmlns:p14="http://schemas.microsoft.com/office/powerpoint/2010/main" val="2793381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AC36B7-325C-4173-AEA5-C43F54510295}" type="slidenum">
              <a:rPr lang="en-GB" smtClean="0"/>
              <a:t>15</a:t>
            </a:fld>
            <a:endParaRPr lang="en-GB"/>
          </a:p>
        </p:txBody>
      </p:sp>
    </p:spTree>
    <p:extLst>
      <p:ext uri="{BB962C8B-B14F-4D97-AF65-F5344CB8AC3E}">
        <p14:creationId xmlns:p14="http://schemas.microsoft.com/office/powerpoint/2010/main" val="3158609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AC36B7-325C-4173-AEA5-C43F54510295}" type="slidenum">
              <a:rPr lang="en-GB" smtClean="0"/>
              <a:t>16</a:t>
            </a:fld>
            <a:endParaRPr lang="en-GB"/>
          </a:p>
        </p:txBody>
      </p:sp>
    </p:spTree>
    <p:extLst>
      <p:ext uri="{BB962C8B-B14F-4D97-AF65-F5344CB8AC3E}">
        <p14:creationId xmlns:p14="http://schemas.microsoft.com/office/powerpoint/2010/main" val="3418892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hyperlink" Target="https://precollege.wfu.edu/"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who.int/" TargetMode="External"/><Relationship Id="rId2" Type="http://schemas.openxmlformats.org/officeDocument/2006/relationships/hyperlink" Target="http://www.cdc.gov/" TargetMode="Externa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youtube.com/watch?v=TovhWj2djP8" TargetMode="External"/><Relationship Id="rId3" Type="http://schemas.openxmlformats.org/officeDocument/2006/relationships/image" Target="../media/image16.png"/><Relationship Id="rId7" Type="http://schemas.openxmlformats.org/officeDocument/2006/relationships/image" Target="../media/image30.png"/><Relationship Id="rId12" Type="http://schemas.openxmlformats.org/officeDocument/2006/relationships/hyperlink" Target="https://soundcloud.com/futurum-podcasts/how-food-insecurity-affects-health-and-how-healthcare-can-help" TargetMode="Externa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hyperlink" Target="https://cdn.atriumhealth.org/-/media/wakeforest/school/files/departments/department-of-internal-medicine/section-on-cardiovascular-medicine/envision/deepak-palakshappa-article-hr.pdf?rev=58e516e1c9544a1483074dbadf175ff4&amp;hash=30DE0B54EA111033CDA91A6B5151BEEC" TargetMode="External"/><Relationship Id="rId11" Type="http://schemas.openxmlformats.org/officeDocument/2006/relationships/hyperlink" Target="https://cdn.atriumhealth.org/-/media/wakeforest/school/files/departments/department-of-internal-medicine/section-on-cardiovascular-medicine/envision/deepak-palakshappa-activity-sheet-hr.pdf?rev=bd2ad08bd5f24239a7c3697fc5c0b58a&amp;hash=6962CE2718AB9920721968AA1D0DD1D6" TargetMode="External"/><Relationship Id="rId5" Type="http://schemas.openxmlformats.org/officeDocument/2006/relationships/image" Target="../media/image29.png"/><Relationship Id="rId15" Type="http://schemas.openxmlformats.org/officeDocument/2006/relationships/image" Target="../media/image34.png"/><Relationship Id="rId10" Type="http://schemas.openxmlformats.org/officeDocument/2006/relationships/image" Target="../media/image33.png"/><Relationship Id="rId4" Type="http://schemas.openxmlformats.org/officeDocument/2006/relationships/image" Target="../media/image17.svg"/><Relationship Id="rId9" Type="http://schemas.openxmlformats.org/officeDocument/2006/relationships/image" Target="../media/image32.png"/><Relationship Id="rId14" Type="http://schemas.openxmlformats.org/officeDocument/2006/relationships/hyperlink" Target="https://futurumcareers.com/public-health-research-with-dr-deepak-palakshappa"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edcap.wakehealth.edu/redcap/surveys/?s=RP3XPRFPWX3NRWPK" TargetMode="External"/><Relationship Id="rId7"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hyperlink" Target="https://redcap.link/dh5j1nes" TargetMode="Externa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https://school.wakehealth.edu/"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TovhWj2djP8" TargetMode="External"/><Relationship Id="rId2" Type="http://schemas.openxmlformats.org/officeDocument/2006/relationships/hyperlink" Target="https://futurumcareers.com/public-health-research-with-dr-deepak-palakshappa" TargetMode="Externa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79BD919-2BD9-AD82-C9F0-1DD4B6FABD70}"/>
              </a:ext>
            </a:extLst>
          </p:cNvPr>
          <p:cNvPicPr>
            <a:picLocks noChangeAspect="1"/>
          </p:cNvPicPr>
          <p:nvPr/>
        </p:nvPicPr>
        <p:blipFill>
          <a:blip r:embed="rId3">
            <a:extLst>
              <a:ext uri="{28A0092B-C50C-407E-A947-70E740481C1C}">
                <a14:useLocalDpi xmlns:a14="http://schemas.microsoft.com/office/drawing/2010/main" val="0"/>
              </a:ext>
            </a:extLst>
          </a:blip>
          <a:srcRect l="16105" r="16105"/>
          <a:stretch/>
        </p:blipFill>
        <p:spPr>
          <a:xfrm>
            <a:off x="7827677" y="-1"/>
            <a:ext cx="10460323" cy="10287000"/>
          </a:xfrm>
          <a:prstGeom prst="rect">
            <a:avLst/>
          </a:prstGeom>
        </p:spPr>
      </p:pic>
      <p:grpSp>
        <p:nvGrpSpPr>
          <p:cNvPr id="4" name="Group 4"/>
          <p:cNvGrpSpPr/>
          <p:nvPr/>
        </p:nvGrpSpPr>
        <p:grpSpPr>
          <a:xfrm rot="5400000">
            <a:off x="1466850" y="-438151"/>
            <a:ext cx="9258300" cy="12192000"/>
            <a:chOff x="0" y="0"/>
            <a:chExt cx="3130550" cy="3989417"/>
          </a:xfrm>
          <a:solidFill>
            <a:srgbClr val="55B8AD"/>
          </a:solidFill>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grpSp>
        <p:nvGrpSpPr>
          <p:cNvPr id="6" name="Group 6"/>
          <p:cNvGrpSpPr/>
          <p:nvPr/>
        </p:nvGrpSpPr>
        <p:grpSpPr>
          <a:xfrm rot="5400000">
            <a:off x="685799" y="-685802"/>
            <a:ext cx="10287000" cy="11658602"/>
            <a:chOff x="0" y="0"/>
            <a:chExt cx="3130550" cy="3511380"/>
          </a:xfrm>
          <a:solidFill>
            <a:srgbClr val="0066CC"/>
          </a:solidFill>
        </p:grpSpPr>
        <p:sp>
          <p:nvSpPr>
            <p:cNvPr id="7" name="Freeform 7"/>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3660AA"/>
            </a:solidFill>
          </p:spPr>
          <p:txBody>
            <a:bodyPr/>
            <a:lstStyle/>
            <a:p>
              <a:endParaRPr lang="en-GB"/>
            </a:p>
          </p:txBody>
        </p:sp>
      </p:grpSp>
      <p:pic>
        <p:nvPicPr>
          <p:cNvPr id="12" name="Picture 12"/>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2779488" y="8146004"/>
            <a:ext cx="250816" cy="250816"/>
          </a:xfrm>
          <a:prstGeom prst="rect">
            <a:avLst/>
          </a:prstGeom>
        </p:spPr>
      </p:pic>
      <p:sp>
        <p:nvSpPr>
          <p:cNvPr id="15" name="TextBox 15"/>
          <p:cNvSpPr txBox="1"/>
          <p:nvPr/>
        </p:nvSpPr>
        <p:spPr>
          <a:xfrm>
            <a:off x="1359868" y="6340697"/>
            <a:ext cx="8807341" cy="466474"/>
          </a:xfrm>
          <a:prstGeom prst="rect">
            <a:avLst/>
          </a:prstGeom>
        </p:spPr>
        <p:txBody>
          <a:bodyPr wrap="square" lIns="0" tIns="0" rIns="0" bIns="0" rtlCol="0" anchor="t">
            <a:spAutoFit/>
          </a:bodyPr>
          <a:lstStyle/>
          <a:p>
            <a:pPr>
              <a:lnSpc>
                <a:spcPts val="3424"/>
              </a:lnSpc>
            </a:pPr>
            <a:endParaRPr lang="en-US" sz="4400" dirty="0">
              <a:solidFill>
                <a:srgbClr val="FFFFFF"/>
              </a:solidFill>
              <a:latin typeface="Montserrat"/>
            </a:endParaRPr>
          </a:p>
        </p:txBody>
      </p:sp>
      <p:sp>
        <p:nvSpPr>
          <p:cNvPr id="16" name="TextBox 16"/>
          <p:cNvSpPr txBox="1"/>
          <p:nvPr/>
        </p:nvSpPr>
        <p:spPr>
          <a:xfrm>
            <a:off x="1359868" y="3437013"/>
            <a:ext cx="7564225" cy="1015663"/>
          </a:xfrm>
          <a:prstGeom prst="rect">
            <a:avLst/>
          </a:prstGeom>
        </p:spPr>
        <p:txBody>
          <a:bodyPr lIns="0" tIns="0" rIns="0" bIns="0" rtlCol="0" anchor="t">
            <a:spAutoFit/>
          </a:bodyPr>
          <a:lstStyle/>
          <a:p>
            <a:endParaRPr lang="en-US" sz="6600" dirty="0">
              <a:solidFill>
                <a:srgbClr val="FFFFFF"/>
              </a:solidFill>
              <a:latin typeface="Montserrat Extra-Bold"/>
            </a:endParaRPr>
          </a:p>
        </p:txBody>
      </p:sp>
      <p:sp>
        <p:nvSpPr>
          <p:cNvPr id="17" name="TextBox 17"/>
          <p:cNvSpPr txBox="1"/>
          <p:nvPr/>
        </p:nvSpPr>
        <p:spPr>
          <a:xfrm>
            <a:off x="734712" y="8105303"/>
            <a:ext cx="1988874" cy="322693"/>
          </a:xfrm>
          <a:prstGeom prst="rect">
            <a:avLst/>
          </a:prstGeom>
        </p:spPr>
        <p:txBody>
          <a:bodyPr lIns="0" tIns="0" rIns="0" bIns="0" rtlCol="0" anchor="t">
            <a:spAutoFit/>
          </a:bodyPr>
          <a:lstStyle/>
          <a:p>
            <a:pPr>
              <a:lnSpc>
                <a:spcPts val="2603"/>
              </a:lnSpc>
            </a:pPr>
            <a:r>
              <a:rPr lang="en-US" sz="2099">
                <a:solidFill>
                  <a:srgbClr val="FFFFFF"/>
                </a:solidFill>
                <a:latin typeface="Montserrat Classic Bold Italics"/>
              </a:rPr>
              <a:t>GET STARTED</a:t>
            </a:r>
          </a:p>
        </p:txBody>
      </p:sp>
      <p:sp>
        <p:nvSpPr>
          <p:cNvPr id="20" name="TextBox 19">
            <a:extLst>
              <a:ext uri="{FF2B5EF4-FFF2-40B4-BE49-F238E27FC236}">
                <a16:creationId xmlns:a16="http://schemas.microsoft.com/office/drawing/2014/main" id="{D9D80375-689C-8507-6001-CA8A4A6DB3B1}"/>
              </a:ext>
            </a:extLst>
          </p:cNvPr>
          <p:cNvSpPr txBox="1"/>
          <p:nvPr/>
        </p:nvSpPr>
        <p:spPr>
          <a:xfrm>
            <a:off x="792469" y="3895276"/>
            <a:ext cx="8131624" cy="830997"/>
          </a:xfrm>
          <a:prstGeom prst="rect">
            <a:avLst/>
          </a:prstGeom>
          <a:noFill/>
        </p:spPr>
        <p:txBody>
          <a:bodyPr wrap="square" rtlCol="0">
            <a:spAutoFit/>
          </a:bodyPr>
          <a:lstStyle/>
          <a:p>
            <a:r>
              <a:rPr lang="en-GB" sz="4800" b="1" dirty="0">
                <a:solidFill>
                  <a:schemeClr val="bg1"/>
                </a:solidFill>
                <a:latin typeface="Montserrat Bold" panose="00000800000000000000" charset="0"/>
                <a:cs typeface="Montserrat Bold" panose="00000800000000000000" charset="0"/>
              </a:rPr>
              <a:t>Public Health Research</a:t>
            </a:r>
            <a:endParaRPr lang="en-GB" sz="4800" dirty="0">
              <a:latin typeface="Montserrat ExtraBold" panose="00000900000000000000" pitchFamily="2" charset="0"/>
            </a:endParaRPr>
          </a:p>
        </p:txBody>
      </p:sp>
      <p:sp>
        <p:nvSpPr>
          <p:cNvPr id="21" name="TextBox 20">
            <a:extLst>
              <a:ext uri="{FF2B5EF4-FFF2-40B4-BE49-F238E27FC236}">
                <a16:creationId xmlns:a16="http://schemas.microsoft.com/office/drawing/2014/main" id="{97D26B96-9164-D845-7B62-F6DEAF0873FD}"/>
              </a:ext>
            </a:extLst>
          </p:cNvPr>
          <p:cNvSpPr txBox="1"/>
          <p:nvPr/>
        </p:nvSpPr>
        <p:spPr>
          <a:xfrm>
            <a:off x="792469" y="5073229"/>
            <a:ext cx="4971069" cy="646331"/>
          </a:xfrm>
          <a:prstGeom prst="rect">
            <a:avLst/>
          </a:prstGeom>
          <a:noFill/>
        </p:spPr>
        <p:txBody>
          <a:bodyPr wrap="square" rtlCol="0">
            <a:spAutoFit/>
          </a:bodyPr>
          <a:lstStyle/>
          <a:p>
            <a:r>
              <a:rPr lang="en-GB" sz="3600" dirty="0">
                <a:solidFill>
                  <a:schemeClr val="bg1"/>
                </a:solidFill>
                <a:latin typeface="Montserrat SemiBold" panose="00000700000000000000" pitchFamily="2" charset="0"/>
              </a:rPr>
              <a:t>with</a:t>
            </a:r>
          </a:p>
        </p:txBody>
      </p:sp>
      <p:sp>
        <p:nvSpPr>
          <p:cNvPr id="22" name="TextBox 21">
            <a:extLst>
              <a:ext uri="{FF2B5EF4-FFF2-40B4-BE49-F238E27FC236}">
                <a16:creationId xmlns:a16="http://schemas.microsoft.com/office/drawing/2014/main" id="{F2B189A9-DD2D-7223-71D6-37168E1C89C0}"/>
              </a:ext>
            </a:extLst>
          </p:cNvPr>
          <p:cNvSpPr txBox="1"/>
          <p:nvPr/>
        </p:nvSpPr>
        <p:spPr>
          <a:xfrm>
            <a:off x="792469" y="5911973"/>
            <a:ext cx="8883629" cy="830997"/>
          </a:xfrm>
          <a:prstGeom prst="rect">
            <a:avLst/>
          </a:prstGeom>
          <a:noFill/>
        </p:spPr>
        <p:txBody>
          <a:bodyPr wrap="square" rtlCol="0">
            <a:spAutoFit/>
          </a:bodyPr>
          <a:lstStyle/>
          <a:p>
            <a:r>
              <a:rPr lang="en-GB" sz="4800" b="1" dirty="0" err="1">
                <a:solidFill>
                  <a:schemeClr val="bg1"/>
                </a:solidFill>
                <a:latin typeface="Montserrat Bold" panose="00000800000000000000" charset="0"/>
                <a:cs typeface="Montserrat Bold" panose="00000800000000000000" charset="0"/>
              </a:rPr>
              <a:t>Dr.</a:t>
            </a:r>
            <a:r>
              <a:rPr lang="en-GB" sz="4800" b="1" dirty="0">
                <a:solidFill>
                  <a:schemeClr val="bg1"/>
                </a:solidFill>
                <a:latin typeface="Montserrat Bold" panose="00000800000000000000" charset="0"/>
                <a:cs typeface="Montserrat Bold" panose="00000800000000000000" charset="0"/>
              </a:rPr>
              <a:t> Deepak Palakshappa</a:t>
            </a:r>
            <a:endParaRPr lang="en-GB" sz="4800" b="1" dirty="0">
              <a:latin typeface="Montserrat Bold" panose="00000800000000000000" charset="0"/>
              <a:cs typeface="Montserrat Bold" panose="00000800000000000000" charset="0"/>
            </a:endParaRPr>
          </a:p>
        </p:txBody>
      </p:sp>
      <p:pic>
        <p:nvPicPr>
          <p:cNvPr id="3" name="Picture 2">
            <a:extLst>
              <a:ext uri="{FF2B5EF4-FFF2-40B4-BE49-F238E27FC236}">
                <a16:creationId xmlns:a16="http://schemas.microsoft.com/office/drawing/2014/main" id="{224083A9-7AE3-A1B3-2BA8-89A272E9AA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494" y="600114"/>
            <a:ext cx="5986120" cy="9932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08E9866-6887-6BBA-5C3D-CF7E6436CFF3}"/>
              </a:ext>
            </a:extLst>
          </p:cNvPr>
          <p:cNvPicPr>
            <a:picLocks noChangeAspect="1"/>
          </p:cNvPicPr>
          <p:nvPr/>
        </p:nvPicPr>
        <p:blipFill>
          <a:blip r:embed="rId3">
            <a:extLst>
              <a:ext uri="{28A0092B-C50C-407E-A947-70E740481C1C}">
                <a14:useLocalDpi xmlns:a14="http://schemas.microsoft.com/office/drawing/2010/main" val="0"/>
              </a:ext>
            </a:extLst>
          </a:blip>
          <a:srcRect l="15953" r="18667"/>
          <a:stretch/>
        </p:blipFill>
        <p:spPr>
          <a:xfrm>
            <a:off x="8191500" y="0"/>
            <a:ext cx="10096500" cy="10287000"/>
          </a:xfrm>
          <a:prstGeom prst="rect">
            <a:avLst/>
          </a:prstGeom>
        </p:spPr>
      </p:pic>
      <p:grpSp>
        <p:nvGrpSpPr>
          <p:cNvPr id="5" name="Group 5"/>
          <p:cNvGrpSpPr/>
          <p:nvPr/>
        </p:nvGrpSpPr>
        <p:grpSpPr>
          <a:xfrm rot="5400000">
            <a:off x="2881443" y="-1826129"/>
            <a:ext cx="9258300" cy="15021185"/>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Lst>
          </p:cNvPr>
          <p:cNvSpPr/>
          <p:nvPr/>
        </p:nvSpPr>
        <p:spPr>
          <a:xfrm rot="5400000">
            <a:off x="2712352" y="-1668836"/>
            <a:ext cx="9281891" cy="14706602"/>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p:cNvGrpSpPr/>
          <p:nvPr/>
        </p:nvGrpSpPr>
        <p:grpSpPr>
          <a:xfrm rot="5400000">
            <a:off x="2027464" y="-2048924"/>
            <a:ext cx="10346869" cy="14401805"/>
            <a:chOff x="0" y="0"/>
            <a:chExt cx="3130550" cy="3511380"/>
          </a:xfrm>
          <a:solidFill>
            <a:srgbClr val="C9E9E5"/>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2" name="TextBox 13">
            <a:extLst>
              <a:ext uri="{FF2B5EF4-FFF2-40B4-BE49-F238E27FC236}">
                <a16:creationId xmlns:a16="http://schemas.microsoft.com/office/drawing/2014/main" id="{F89949F2-2EDB-AD24-F03E-6797F2619737}"/>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10       </a:t>
            </a:r>
            <a:r>
              <a:rPr lang="en-US" sz="1700" dirty="0">
                <a:solidFill>
                  <a:schemeClr val="tx1">
                    <a:lumMod val="50000"/>
                    <a:lumOff val="50000"/>
                  </a:schemeClr>
                </a:solidFill>
                <a:latin typeface="Montserrat Semi-Bold Bold"/>
              </a:rPr>
              <a:t>futurumcareers.com</a:t>
            </a:r>
          </a:p>
        </p:txBody>
      </p:sp>
      <p:sp>
        <p:nvSpPr>
          <p:cNvPr id="13" name="TextBox 12">
            <a:extLst>
              <a:ext uri="{FF2B5EF4-FFF2-40B4-BE49-F238E27FC236}">
                <a16:creationId xmlns:a16="http://schemas.microsoft.com/office/drawing/2014/main" id="{68099D9E-3810-AD8F-4DEF-ADF97B72CE19}"/>
              </a:ext>
            </a:extLst>
          </p:cNvPr>
          <p:cNvSpPr txBox="1"/>
          <p:nvPr/>
        </p:nvSpPr>
        <p:spPr>
          <a:xfrm>
            <a:off x="280988" y="1624135"/>
            <a:ext cx="8991599" cy="1014958"/>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Besides food insecurity, public health depends on many other </a:t>
            </a:r>
            <a:r>
              <a:rPr lang="en-GB" sz="2600" b="1" kern="100" dirty="0">
                <a:latin typeface="Montserrat" panose="00000500000000000000" pitchFamily="2" charset="0"/>
                <a:ea typeface="Aptos" panose="020B0004020202020204" pitchFamily="34" charset="0"/>
                <a:cs typeface="Calibri" panose="020F0502020204030204" pitchFamily="34" charset="0"/>
              </a:rPr>
              <a:t>social determinants.</a:t>
            </a:r>
          </a:p>
        </p:txBody>
      </p:sp>
      <p:sp>
        <p:nvSpPr>
          <p:cNvPr id="14" name="TextBox 13">
            <a:extLst>
              <a:ext uri="{FF2B5EF4-FFF2-40B4-BE49-F238E27FC236}">
                <a16:creationId xmlns:a16="http://schemas.microsoft.com/office/drawing/2014/main" id="{CCFE1218-6987-083A-63C3-A568C3304903}"/>
              </a:ext>
            </a:extLst>
          </p:cNvPr>
          <p:cNvSpPr txBox="1"/>
          <p:nvPr/>
        </p:nvSpPr>
        <p:spPr>
          <a:xfrm>
            <a:off x="300037" y="5524220"/>
            <a:ext cx="11201400" cy="1495089"/>
          </a:xfrm>
          <a:prstGeom prst="rect">
            <a:avLst/>
          </a:prstGeom>
          <a:noFill/>
        </p:spPr>
        <p:txBody>
          <a:bodyPr wrap="square" rtlCol="0">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Public health research has the substantial task of addressing </a:t>
            </a:r>
            <a:r>
              <a:rPr lang="en-GB" sz="2600" b="1" kern="100" dirty="0">
                <a:latin typeface="Montserrat" panose="00000500000000000000" pitchFamily="2" charset="0"/>
                <a:ea typeface="Aptos" panose="020B0004020202020204" pitchFamily="34" charset="0"/>
                <a:cs typeface="Calibri" panose="020F0502020204030204" pitchFamily="34" charset="0"/>
              </a:rPr>
              <a:t>structural inequalities </a:t>
            </a:r>
            <a:r>
              <a:rPr lang="en-GB" sz="2600" kern="100" dirty="0">
                <a:latin typeface="Montserrat" panose="00000500000000000000" pitchFamily="2" charset="0"/>
                <a:ea typeface="Aptos" panose="020B0004020202020204" pitchFamily="34" charset="0"/>
                <a:cs typeface="Calibri" panose="020F0502020204030204" pitchFamily="34" charset="0"/>
              </a:rPr>
              <a:t>to improve the health of communities and of individuals – a complex and multifaceted challenge.</a:t>
            </a:r>
          </a:p>
        </p:txBody>
      </p:sp>
      <p:sp>
        <p:nvSpPr>
          <p:cNvPr id="4" name="TextBox 3">
            <a:extLst>
              <a:ext uri="{FF2B5EF4-FFF2-40B4-BE49-F238E27FC236}">
                <a16:creationId xmlns:a16="http://schemas.microsoft.com/office/drawing/2014/main" id="{5CBB4DD5-99B6-CF6A-DA76-DAAFD2B5F6A9}"/>
              </a:ext>
            </a:extLst>
          </p:cNvPr>
          <p:cNvSpPr txBox="1"/>
          <p:nvPr/>
        </p:nvSpPr>
        <p:spPr>
          <a:xfrm>
            <a:off x="300037" y="2880515"/>
            <a:ext cx="10901363" cy="3415615"/>
          </a:xfrm>
          <a:prstGeom prst="rect">
            <a:avLst/>
          </a:prstGeom>
          <a:noFill/>
        </p:spPr>
        <p:txBody>
          <a:bodyPr wrap="square">
            <a:spAutoFit/>
          </a:bodyPr>
          <a:lstStyle/>
          <a:p>
            <a:pPr>
              <a:lnSpc>
                <a:spcPct val="120000"/>
              </a:lnSpc>
            </a:pPr>
            <a:r>
              <a:rPr lang="en-GB" sz="2600" i="1" kern="100" dirty="0">
                <a:solidFill>
                  <a:srgbClr val="003399"/>
                </a:solidFill>
                <a:latin typeface="Montserrat" panose="00000500000000000000" pitchFamily="2" charset="0"/>
                <a:ea typeface="Aptos" panose="020B0004020202020204" pitchFamily="34" charset="0"/>
                <a:cs typeface="Calibri" panose="020F0502020204030204" pitchFamily="34" charset="0"/>
              </a:rPr>
              <a:t>“Factors including </a:t>
            </a:r>
            <a:r>
              <a:rPr lang="en-GB" sz="2600" b="1" i="1" kern="100" dirty="0">
                <a:solidFill>
                  <a:srgbClr val="003399"/>
                </a:solidFill>
                <a:latin typeface="Montserrat" panose="00000500000000000000" pitchFamily="2" charset="0"/>
                <a:ea typeface="Aptos" panose="020B0004020202020204" pitchFamily="34" charset="0"/>
                <a:cs typeface="Calibri" panose="020F0502020204030204" pitchFamily="34" charset="0"/>
              </a:rPr>
              <a:t>poverty</a:t>
            </a:r>
            <a:r>
              <a:rPr lang="en-GB" sz="2600" i="1" kern="100" dirty="0">
                <a:solidFill>
                  <a:srgbClr val="003399"/>
                </a:solidFill>
                <a:latin typeface="Montserrat" panose="00000500000000000000" pitchFamily="2" charset="0"/>
                <a:ea typeface="Aptos" panose="020B0004020202020204" pitchFamily="34" charset="0"/>
                <a:cs typeface="Calibri" panose="020F0502020204030204" pitchFamily="34" charset="0"/>
              </a:rPr>
              <a:t>, </a:t>
            </a:r>
            <a:r>
              <a:rPr lang="en-GB" sz="2600" b="1" i="1" kern="100" dirty="0">
                <a:solidFill>
                  <a:srgbClr val="003399"/>
                </a:solidFill>
                <a:latin typeface="Montserrat" panose="00000500000000000000" pitchFamily="2" charset="0"/>
                <a:ea typeface="Aptos" panose="020B0004020202020204" pitchFamily="34" charset="0"/>
                <a:cs typeface="Calibri" panose="020F0502020204030204" pitchFamily="34" charset="0"/>
              </a:rPr>
              <a:t>structural racism</a:t>
            </a:r>
            <a:r>
              <a:rPr lang="en-GB" sz="2600" i="1" kern="100" dirty="0">
                <a:solidFill>
                  <a:srgbClr val="003399"/>
                </a:solidFill>
                <a:latin typeface="Montserrat" panose="00000500000000000000" pitchFamily="2" charset="0"/>
                <a:ea typeface="Aptos" panose="020B0004020202020204" pitchFamily="34" charset="0"/>
                <a:cs typeface="Calibri" panose="020F0502020204030204" pitchFamily="34" charset="0"/>
              </a:rPr>
              <a:t>, and </a:t>
            </a:r>
            <a:r>
              <a:rPr lang="en-GB" sz="2600" b="1" i="1" kern="100" dirty="0">
                <a:solidFill>
                  <a:srgbClr val="003399"/>
                </a:solidFill>
                <a:latin typeface="Montserrat" panose="00000500000000000000" pitchFamily="2" charset="0"/>
                <a:ea typeface="Aptos" panose="020B0004020202020204" pitchFamily="34" charset="0"/>
                <a:cs typeface="Calibri" panose="020F0502020204030204" pitchFamily="34" charset="0"/>
              </a:rPr>
              <a:t>educational inequality </a:t>
            </a:r>
            <a:r>
              <a:rPr lang="en-GB" sz="2600" i="1" kern="100" dirty="0">
                <a:solidFill>
                  <a:srgbClr val="003399"/>
                </a:solidFill>
                <a:latin typeface="Montserrat" panose="00000500000000000000" pitchFamily="2" charset="0"/>
                <a:ea typeface="Aptos" panose="020B0004020202020204" pitchFamily="34" charset="0"/>
                <a:cs typeface="Calibri" panose="020F0502020204030204" pitchFamily="34" charset="0"/>
              </a:rPr>
              <a:t>all affect health. These factors that affect entire communities </a:t>
            </a:r>
            <a:r>
              <a:rPr lang="en-GB" sz="2600" b="1" i="1" kern="100" dirty="0">
                <a:solidFill>
                  <a:srgbClr val="003399"/>
                </a:solidFill>
                <a:latin typeface="Montserrat" panose="00000500000000000000" pitchFamily="2" charset="0"/>
                <a:ea typeface="Aptos" panose="020B0004020202020204" pitchFamily="34" charset="0"/>
                <a:cs typeface="Calibri" panose="020F0502020204030204" pitchFamily="34" charset="0"/>
              </a:rPr>
              <a:t>filter down to individuals</a:t>
            </a:r>
            <a:r>
              <a:rPr lang="en-GB" sz="2600" i="1" kern="100" dirty="0">
                <a:solidFill>
                  <a:srgbClr val="003399"/>
                </a:solidFill>
                <a:latin typeface="Montserrat" panose="00000500000000000000" pitchFamily="2" charset="0"/>
                <a:ea typeface="Aptos" panose="020B0004020202020204" pitchFamily="34" charset="0"/>
                <a:cs typeface="Calibri" panose="020F0502020204030204" pitchFamily="34" charset="0"/>
              </a:rPr>
              <a:t>; for instance, lack of transportation, housing instability, and domestic violence may all be the result of these structural issues.” </a:t>
            </a:r>
            <a:r>
              <a:rPr lang="en-GB" sz="2600" kern="100" dirty="0">
                <a:effectLst/>
                <a:latin typeface="Montserrat" panose="00000500000000000000" pitchFamily="2" charset="0"/>
                <a:ea typeface="Aptos" panose="020B0004020202020204" pitchFamily="34" charset="0"/>
                <a:cs typeface="Calibri" panose="020F0502020204030204" pitchFamily="34" charset="0"/>
              </a:rPr>
              <a:t>– Deepak</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endParaRPr lang="en-GB" sz="2600" kern="100" dirty="0">
              <a:effectLst/>
              <a:latin typeface="Montserrat" panose="00000500000000000000" pitchFamily="2" charset="0"/>
              <a:ea typeface="Aptos" panose="020B00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57BB60F-7331-EC89-F65E-67A6EA3D1264}"/>
              </a:ext>
            </a:extLst>
          </p:cNvPr>
          <p:cNvSpPr txBox="1"/>
          <p:nvPr/>
        </p:nvSpPr>
        <p:spPr>
          <a:xfrm>
            <a:off x="280988" y="7333943"/>
            <a:ext cx="12063412" cy="1495089"/>
          </a:xfrm>
          <a:prstGeom prst="rect">
            <a:avLst/>
          </a:prstGeom>
          <a:noFill/>
        </p:spPr>
        <p:txBody>
          <a:bodyPr wrap="square" rtlCol="0">
            <a:spAutoFit/>
          </a:bodyPr>
          <a:lstStyle/>
          <a:p>
            <a:pPr>
              <a:lnSpc>
                <a:spcPct val="120000"/>
              </a:lnSpc>
            </a:pPr>
            <a:r>
              <a:rPr lang="en-GB" sz="2600" i="1" kern="100" dirty="0">
                <a:solidFill>
                  <a:srgbClr val="003399"/>
                </a:solidFill>
                <a:effectLst/>
                <a:latin typeface="Montserrat" panose="00000500000000000000" pitchFamily="2" charset="0"/>
                <a:ea typeface="Aptos" panose="020B0004020202020204" pitchFamily="34" charset="0"/>
                <a:cs typeface="Calibri" panose="020F0502020204030204" pitchFamily="34" charset="0"/>
              </a:rPr>
              <a:t>“A career in public health research needs </a:t>
            </a:r>
            <a:r>
              <a:rPr lang="en-GB" sz="2600" b="1" i="1" kern="100" dirty="0">
                <a:solidFill>
                  <a:srgbClr val="003399"/>
                </a:solidFill>
                <a:effectLst/>
                <a:latin typeface="Montserrat" panose="00000500000000000000" pitchFamily="2" charset="0"/>
                <a:ea typeface="Aptos" panose="020B0004020202020204" pitchFamily="34" charset="0"/>
                <a:cs typeface="Calibri" panose="020F0502020204030204" pitchFamily="34" charset="0"/>
              </a:rPr>
              <a:t>passion</a:t>
            </a:r>
            <a:r>
              <a:rPr lang="en-GB" sz="2600" i="1" kern="100" dirty="0">
                <a:solidFill>
                  <a:srgbClr val="003399"/>
                </a:solidFill>
                <a:effectLst/>
                <a:latin typeface="Montserrat" panose="00000500000000000000" pitchFamily="2" charset="0"/>
                <a:ea typeface="Aptos" panose="020B0004020202020204" pitchFamily="34" charset="0"/>
                <a:cs typeface="Calibri" panose="020F0502020204030204" pitchFamily="34" charset="0"/>
              </a:rPr>
              <a:t>. It’s a long journey with many bumps and turns, but it’s very </a:t>
            </a:r>
            <a:r>
              <a:rPr lang="en-GB" sz="2600" b="1" i="1" kern="100" dirty="0">
                <a:solidFill>
                  <a:srgbClr val="003399"/>
                </a:solidFill>
                <a:effectLst/>
                <a:latin typeface="Montserrat" panose="00000500000000000000" pitchFamily="2" charset="0"/>
                <a:ea typeface="Aptos" panose="020B0004020202020204" pitchFamily="34" charset="0"/>
                <a:cs typeface="Calibri" panose="020F0502020204030204" pitchFamily="34" charset="0"/>
              </a:rPr>
              <a:t>exciting</a:t>
            </a:r>
            <a:r>
              <a:rPr lang="en-GB" sz="2600" i="1" kern="100" dirty="0">
                <a:solidFill>
                  <a:srgbClr val="003399"/>
                </a:solidFill>
                <a:effectLst/>
                <a:latin typeface="Montserrat" panose="00000500000000000000" pitchFamily="2" charset="0"/>
                <a:ea typeface="Aptos" panose="020B0004020202020204" pitchFamily="34" charset="0"/>
                <a:cs typeface="Calibri" panose="020F0502020204030204" pitchFamily="34" charset="0"/>
              </a:rPr>
              <a:t> and </a:t>
            </a:r>
            <a:r>
              <a:rPr lang="en-GB" sz="2600" b="1" i="1" kern="100" dirty="0">
                <a:solidFill>
                  <a:srgbClr val="003399"/>
                </a:solidFill>
                <a:effectLst/>
                <a:latin typeface="Montserrat" panose="00000500000000000000" pitchFamily="2" charset="0"/>
                <a:ea typeface="Aptos" panose="020B0004020202020204" pitchFamily="34" charset="0"/>
                <a:cs typeface="Calibri" panose="020F0502020204030204" pitchFamily="34" charset="0"/>
              </a:rPr>
              <a:t>meaningful</a:t>
            </a:r>
            <a:r>
              <a:rPr lang="en-GB" sz="2600" i="1" kern="100" dirty="0">
                <a:solidFill>
                  <a:srgbClr val="003399"/>
                </a:solidFill>
                <a:effectLst/>
                <a:latin typeface="Montserrat" panose="00000500000000000000" pitchFamily="2" charset="0"/>
                <a:ea typeface="Aptos" panose="020B0004020202020204" pitchFamily="34" charset="0"/>
                <a:cs typeface="Calibri" panose="020F0502020204030204" pitchFamily="34" charset="0"/>
              </a:rPr>
              <a:t>.”    </a:t>
            </a:r>
            <a:r>
              <a:rPr lang="en-GB" sz="2600" kern="100" dirty="0">
                <a:effectLst/>
                <a:latin typeface="Montserrat" panose="00000500000000000000" pitchFamily="2" charset="0"/>
                <a:ea typeface="Aptos" panose="020B0004020202020204" pitchFamily="34" charset="0"/>
                <a:cs typeface="Calibri" panose="020F0502020204030204" pitchFamily="34" charset="0"/>
              </a:rPr>
              <a:t>– Deepak </a:t>
            </a:r>
          </a:p>
        </p:txBody>
      </p:sp>
      <p:sp>
        <p:nvSpPr>
          <p:cNvPr id="10" name="TextBox 9">
            <a:extLst>
              <a:ext uri="{FF2B5EF4-FFF2-40B4-BE49-F238E27FC236}">
                <a16:creationId xmlns:a16="http://schemas.microsoft.com/office/drawing/2014/main" id="{4F799E0B-C869-C7F3-CBEB-3D745EDE4AF5}"/>
              </a:ext>
            </a:extLst>
          </p:cNvPr>
          <p:cNvSpPr txBox="1"/>
          <p:nvPr/>
        </p:nvSpPr>
        <p:spPr>
          <a:xfrm>
            <a:off x="300037" y="613272"/>
            <a:ext cx="9738360" cy="830997"/>
          </a:xfrm>
          <a:prstGeom prst="rect">
            <a:avLst/>
          </a:prstGeom>
          <a:noFill/>
        </p:spPr>
        <p:txBody>
          <a:bodyPr wrap="square" rtlCol="0">
            <a:spAutoFit/>
          </a:bodyPr>
          <a:lstStyle/>
          <a:p>
            <a:r>
              <a:rPr lang="en-GB" sz="4800" dirty="0">
                <a:latin typeface="Montserrat SemiBold" panose="00000700000000000000" pitchFamily="2" charset="0"/>
              </a:rPr>
              <a:t>About Public Health Research</a:t>
            </a:r>
          </a:p>
        </p:txBody>
      </p:sp>
      <p:sp>
        <p:nvSpPr>
          <p:cNvPr id="11" name="TextBox 10">
            <a:extLst>
              <a:ext uri="{FF2B5EF4-FFF2-40B4-BE49-F238E27FC236}">
                <a16:creationId xmlns:a16="http://schemas.microsoft.com/office/drawing/2014/main" id="{85C880CB-2D48-C203-D634-319FC22C5C21}"/>
              </a:ext>
            </a:extLst>
          </p:cNvPr>
          <p:cNvSpPr txBox="1"/>
          <p:nvPr/>
        </p:nvSpPr>
        <p:spPr>
          <a:xfrm>
            <a:off x="14789092" y="9752543"/>
            <a:ext cx="1398516" cy="246221"/>
          </a:xfrm>
          <a:prstGeom prst="rect">
            <a:avLst/>
          </a:prstGeom>
          <a:noFill/>
        </p:spPr>
        <p:txBody>
          <a:bodyPr wrap="square" rtlCol="0">
            <a:spAutoFit/>
          </a:bodyPr>
          <a:lstStyle/>
          <a:p>
            <a:r>
              <a:rPr lang="en-GB" sz="1000" dirty="0">
                <a:solidFill>
                  <a:srgbClr val="FEFEFE"/>
                </a:solidFill>
                <a:latin typeface="Montserrat" panose="00000500000000000000" pitchFamily="2" charset="0"/>
              </a:rPr>
              <a:t>© </a:t>
            </a:r>
            <a:r>
              <a:rPr lang="en-GB" sz="1000" dirty="0" err="1">
                <a:solidFill>
                  <a:srgbClr val="FEFEFE"/>
                </a:solidFill>
                <a:latin typeface="Montserrat" panose="00000500000000000000" pitchFamily="2" charset="0"/>
              </a:rPr>
              <a:t>SofikoS</a:t>
            </a:r>
            <a:endParaRPr lang="en-GB" sz="1000" dirty="0">
              <a:solidFill>
                <a:srgbClr val="FEFEFE"/>
              </a:solidFill>
              <a:latin typeface="Montserrat" panose="00000500000000000000" pitchFamily="2" charset="0"/>
            </a:endParaRPr>
          </a:p>
        </p:txBody>
      </p:sp>
    </p:spTree>
    <p:extLst>
      <p:ext uri="{BB962C8B-B14F-4D97-AF65-F5344CB8AC3E}">
        <p14:creationId xmlns:p14="http://schemas.microsoft.com/office/powerpoint/2010/main" val="196860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1000"/>
                                        <p:tgtEl>
                                          <p:spTgt spid="14">
                                            <p:txEl>
                                              <p:pRg st="0" end="0"/>
                                            </p:txEl>
                                          </p:spTgt>
                                        </p:tgtEl>
                                      </p:cBhvr>
                                    </p:animEffect>
                                    <p:anim calcmode="lin" valueType="num">
                                      <p:cBhvr>
                                        <p:cTn id="22"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1000"/>
                                        <p:tgtEl>
                                          <p:spTgt spid="9">
                                            <p:txEl>
                                              <p:pRg st="0" end="0"/>
                                            </p:txEl>
                                          </p:spTgt>
                                        </p:tgtEl>
                                      </p:cBhvr>
                                    </p:animEffect>
                                    <p:anim calcmode="lin" valueType="num">
                                      <p:cBhvr>
                                        <p:cTn id="2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8044" y="1732396"/>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9" name="TextBox 8">
            <a:extLst>
              <a:ext uri="{FF2B5EF4-FFF2-40B4-BE49-F238E27FC236}">
                <a16:creationId xmlns:a16="http://schemas.microsoft.com/office/drawing/2014/main" id="{66973B15-2E6E-E13C-4185-462C8985F87B}"/>
              </a:ext>
            </a:extLst>
          </p:cNvPr>
          <p:cNvSpPr txBox="1"/>
          <p:nvPr/>
        </p:nvSpPr>
        <p:spPr>
          <a:xfrm>
            <a:off x="921685" y="2677119"/>
            <a:ext cx="9396627" cy="5336141"/>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At school or college, Deepak suggests getting a</a:t>
            </a: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good foundation in </a:t>
            </a:r>
            <a:r>
              <a:rPr lang="en-GB" sz="2600" b="1" kern="100" dirty="0">
                <a:latin typeface="Montserrat" panose="00000500000000000000" pitchFamily="2" charset="0"/>
                <a:ea typeface="Aptos" panose="020B0004020202020204" pitchFamily="34" charset="0"/>
                <a:cs typeface="Calibri" panose="020F0502020204030204" pitchFamily="34" charset="0"/>
              </a:rPr>
              <a:t>math</a:t>
            </a:r>
            <a:r>
              <a:rPr lang="en-GB" sz="2600" kern="100" dirty="0">
                <a:latin typeface="Montserrat" panose="00000500000000000000" pitchFamily="2" charset="0"/>
                <a:ea typeface="Aptos" panose="020B0004020202020204" pitchFamily="34" charset="0"/>
                <a:cs typeface="Calibri" panose="020F0502020204030204" pitchFamily="34" charset="0"/>
              </a:rPr>
              <a:t> (especially </a:t>
            </a:r>
            <a:r>
              <a:rPr lang="en-GB" sz="2600" b="1" kern="100" dirty="0">
                <a:latin typeface="Montserrat" panose="00000500000000000000" pitchFamily="2" charset="0"/>
                <a:ea typeface="Aptos" panose="020B0004020202020204" pitchFamily="34" charset="0"/>
                <a:cs typeface="Calibri" panose="020F0502020204030204" pitchFamily="34" charset="0"/>
              </a:rPr>
              <a:t>statistics</a:t>
            </a:r>
            <a:r>
              <a:rPr lang="en-GB" sz="2600" kern="100" dirty="0">
                <a:latin typeface="Montserrat" panose="00000500000000000000" pitchFamily="2" charset="0"/>
                <a:ea typeface="Aptos" panose="020B0004020202020204" pitchFamily="34" charset="0"/>
                <a:cs typeface="Calibri" panose="020F0502020204030204" pitchFamily="34" charset="0"/>
              </a:rPr>
              <a:t>) and</a:t>
            </a:r>
          </a:p>
          <a:p>
            <a:pPr>
              <a:lnSpc>
                <a:spcPct val="120000"/>
              </a:lnSpc>
            </a:pPr>
            <a:r>
              <a:rPr lang="en-GB" sz="2600" b="1" kern="100" dirty="0">
                <a:latin typeface="Montserrat" panose="00000500000000000000" pitchFamily="2" charset="0"/>
                <a:ea typeface="Aptos" panose="020B0004020202020204" pitchFamily="34" charset="0"/>
                <a:cs typeface="Calibri" panose="020F0502020204030204" pitchFamily="34" charset="0"/>
              </a:rPr>
              <a:t>science</a:t>
            </a:r>
            <a:r>
              <a:rPr lang="en-GB" sz="2600" kern="100" dirty="0">
                <a:latin typeface="Montserrat" panose="00000500000000000000" pitchFamily="2" charset="0"/>
                <a:ea typeface="Aptos" panose="020B0004020202020204" pitchFamily="34" charset="0"/>
                <a:cs typeface="Calibri" panose="020F0502020204030204" pitchFamily="34" charset="0"/>
              </a:rPr>
              <a:t>, as well as </a:t>
            </a:r>
            <a:r>
              <a:rPr lang="en-GB" sz="2600" b="1" kern="100" dirty="0">
                <a:latin typeface="Montserrat" panose="00000500000000000000" pitchFamily="2" charset="0"/>
                <a:ea typeface="Aptos" panose="020B0004020202020204" pitchFamily="34" charset="0"/>
                <a:cs typeface="Calibri" panose="020F0502020204030204" pitchFamily="34" charset="0"/>
              </a:rPr>
              <a:t>psychology</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b="1" kern="100" dirty="0">
                <a:latin typeface="Montserrat" panose="00000500000000000000" pitchFamily="2" charset="0"/>
                <a:ea typeface="Aptos" panose="020B0004020202020204" pitchFamily="34" charset="0"/>
                <a:cs typeface="Calibri" panose="020F0502020204030204" pitchFamily="34" charset="0"/>
              </a:rPr>
              <a:t>social sciences</a:t>
            </a:r>
            <a:r>
              <a:rPr lang="en-GB" sz="2600" kern="100" dirty="0">
                <a:latin typeface="Montserrat" panose="00000500000000000000" pitchFamily="2" charset="0"/>
                <a:ea typeface="Aptos" panose="020B0004020202020204" pitchFamily="34" charset="0"/>
                <a:cs typeface="Calibri" panose="020F0502020204030204" pitchFamily="34" charset="0"/>
              </a:rPr>
              <a:t>, and</a:t>
            </a:r>
          </a:p>
          <a:p>
            <a:pPr>
              <a:lnSpc>
                <a:spcPct val="120000"/>
              </a:lnSpc>
            </a:pPr>
            <a:r>
              <a:rPr lang="en-GB" sz="2600" b="1" kern="100" dirty="0">
                <a:latin typeface="Montserrat" panose="00000500000000000000" pitchFamily="2" charset="0"/>
                <a:ea typeface="Aptos" panose="020B0004020202020204" pitchFamily="34" charset="0"/>
                <a:cs typeface="Calibri" panose="020F0502020204030204" pitchFamily="34" charset="0"/>
              </a:rPr>
              <a:t>economics</a:t>
            </a:r>
            <a:r>
              <a:rPr lang="en-GB" sz="2600" kern="100" dirty="0">
                <a:latin typeface="Montserrat" panose="00000500000000000000" pitchFamily="2" charset="0"/>
                <a:ea typeface="Aptos" panose="020B0004020202020204" pitchFamily="34" charset="0"/>
                <a:cs typeface="Calibri" panose="020F0502020204030204" pitchFamily="34" charset="0"/>
              </a:rPr>
              <a:t>, if possible.</a:t>
            </a:r>
          </a:p>
          <a:p>
            <a:pPr>
              <a:lnSpc>
                <a:spcPct val="120000"/>
              </a:lnSpc>
            </a:pPr>
            <a:endParaRPr lang="en-GB" sz="2600" kern="100" dirty="0">
              <a:effectLst/>
              <a:latin typeface="Montserrat" panose="00000500000000000000" pitchFamily="2" charset="0"/>
              <a:ea typeface="Aptos" panose="020B0004020202020204" pitchFamily="34" charset="0"/>
              <a:cs typeface="Times New Roman" panose="02020603050405020304" pitchFamily="18" charset="0"/>
            </a:endParaRPr>
          </a:p>
          <a:p>
            <a:pPr>
              <a:lnSpc>
                <a:spcPct val="120000"/>
              </a:lnSpc>
            </a:pPr>
            <a:r>
              <a:rPr lang="en-GB" sz="2600" kern="100" dirty="0">
                <a:latin typeface="Montserrat" panose="00000500000000000000" pitchFamily="2" charset="0"/>
                <a:ea typeface="Aptos" panose="020B0004020202020204" pitchFamily="34" charset="0"/>
                <a:cs typeface="Times New Roman" panose="02020603050405020304" pitchFamily="18" charset="0"/>
              </a:rPr>
              <a:t>At university, Deepak recommends courses or modules</a:t>
            </a:r>
          </a:p>
          <a:p>
            <a:pPr>
              <a:lnSpc>
                <a:spcPct val="120000"/>
              </a:lnSpc>
            </a:pPr>
            <a:r>
              <a:rPr lang="en-GB" sz="2600" kern="100" dirty="0">
                <a:latin typeface="Montserrat" panose="00000500000000000000" pitchFamily="2" charset="0"/>
                <a:ea typeface="Aptos" panose="020B0004020202020204" pitchFamily="34" charset="0"/>
                <a:cs typeface="Times New Roman" panose="02020603050405020304" pitchFamily="18" charset="0"/>
              </a:rPr>
              <a:t>in </a:t>
            </a:r>
            <a:r>
              <a:rPr lang="en-GB" sz="2600" b="1" kern="100" dirty="0">
                <a:latin typeface="Montserrat" panose="00000500000000000000" pitchFamily="2" charset="0"/>
                <a:ea typeface="Aptos" panose="020B0004020202020204" pitchFamily="34" charset="0"/>
                <a:cs typeface="Times New Roman" panose="02020603050405020304" pitchFamily="18" charset="0"/>
              </a:rPr>
              <a:t>statistics</a:t>
            </a:r>
            <a:r>
              <a:rPr lang="en-GB" sz="2600" kern="100" dirty="0">
                <a:latin typeface="Montserrat" panose="00000500000000000000" pitchFamily="2" charset="0"/>
                <a:ea typeface="Aptos" panose="020B0004020202020204" pitchFamily="34" charset="0"/>
                <a:cs typeface="Times New Roman" panose="02020603050405020304" pitchFamily="18" charset="0"/>
              </a:rPr>
              <a:t>, </a:t>
            </a:r>
            <a:r>
              <a:rPr lang="en-GB" sz="2600" b="1" kern="100" dirty="0">
                <a:latin typeface="Montserrat" panose="00000500000000000000" pitchFamily="2" charset="0"/>
                <a:ea typeface="Aptos" panose="020B0004020202020204" pitchFamily="34" charset="0"/>
                <a:cs typeface="Times New Roman" panose="02020603050405020304" pitchFamily="18" charset="0"/>
              </a:rPr>
              <a:t>psychology, economics </a:t>
            </a:r>
            <a:r>
              <a:rPr lang="en-GB" sz="2600" kern="100" dirty="0">
                <a:latin typeface="Montserrat" panose="00000500000000000000" pitchFamily="2" charset="0"/>
                <a:ea typeface="Aptos" panose="020B0004020202020204" pitchFamily="34" charset="0"/>
                <a:cs typeface="Times New Roman" panose="02020603050405020304" pitchFamily="18" charset="0"/>
              </a:rPr>
              <a:t>or</a:t>
            </a:r>
            <a:r>
              <a:rPr lang="en-GB" sz="2600" b="1" kern="100" dirty="0">
                <a:latin typeface="Montserrat" panose="00000500000000000000" pitchFamily="2" charset="0"/>
                <a:ea typeface="Aptos" panose="020B0004020202020204" pitchFamily="34" charset="0"/>
                <a:cs typeface="Times New Roman" panose="02020603050405020304" pitchFamily="18" charset="0"/>
              </a:rPr>
              <a:t> public health </a:t>
            </a:r>
            <a:r>
              <a:rPr lang="en-GB" sz="2600" kern="100" dirty="0">
                <a:latin typeface="Montserrat" panose="00000500000000000000" pitchFamily="2" charset="0"/>
                <a:ea typeface="Aptos" panose="020B0004020202020204" pitchFamily="34" charset="0"/>
                <a:cs typeface="Times New Roman" panose="02020603050405020304" pitchFamily="18" charset="0"/>
              </a:rPr>
              <a:t>to</a:t>
            </a:r>
            <a:r>
              <a:rPr lang="en-GB" sz="2600" b="1" kern="100" dirty="0">
                <a:latin typeface="Montserrat" panose="00000500000000000000" pitchFamily="2" charset="0"/>
                <a:ea typeface="Aptos" panose="020B0004020202020204" pitchFamily="34" charset="0"/>
                <a:cs typeface="Times New Roman" panose="02020603050405020304" pitchFamily="18" charset="0"/>
              </a:rPr>
              <a:t> </a:t>
            </a:r>
            <a:r>
              <a:rPr lang="en-GB" sz="2600" kern="100" dirty="0">
                <a:latin typeface="Montserrat" panose="00000500000000000000" pitchFamily="2" charset="0"/>
                <a:ea typeface="Aptos" panose="020B0004020202020204" pitchFamily="34" charset="0"/>
                <a:cs typeface="Times New Roman" panose="02020603050405020304" pitchFamily="18" charset="0"/>
              </a:rPr>
              <a:t>prepare for a career in public health research. He also recommends seeking </a:t>
            </a:r>
            <a:r>
              <a:rPr lang="en-GB" sz="2600" b="1" kern="100" dirty="0">
                <a:latin typeface="Montserrat" panose="00000500000000000000" pitchFamily="2" charset="0"/>
                <a:ea typeface="Aptos" panose="020B0004020202020204" pitchFamily="34" charset="0"/>
                <a:cs typeface="Times New Roman" panose="02020603050405020304" pitchFamily="18" charset="0"/>
              </a:rPr>
              <a:t>practical experience</a:t>
            </a:r>
            <a:r>
              <a:rPr lang="en-GB" sz="2600" kern="100" dirty="0">
                <a:latin typeface="Montserrat" panose="00000500000000000000" pitchFamily="2" charset="0"/>
                <a:ea typeface="Aptos" panose="020B0004020202020204" pitchFamily="34" charset="0"/>
                <a:cs typeface="Times New Roman" panose="02020603050405020304" pitchFamily="18" charset="0"/>
              </a:rPr>
              <a:t>, such as volunteering or interning with a public health organization or social health research group.</a:t>
            </a:r>
            <a:endParaRPr lang="en-GB" sz="2600" kern="100" dirty="0">
              <a:effectLst/>
              <a:latin typeface="Montserrat" panose="00000500000000000000" pitchFamily="2" charset="0"/>
              <a:ea typeface="Aptos" panose="020B0004020202020204" pitchFamily="34" charset="0"/>
              <a:cs typeface="Calibri" panose="020F0502020204030204" pitchFamily="34" charset="0"/>
            </a:endParaRPr>
          </a:p>
        </p:txBody>
      </p:sp>
      <p:sp>
        <p:nvSpPr>
          <p:cNvPr id="12" name="Freeform 7">
            <a:extLst>
              <a:ext uri="{FF2B5EF4-FFF2-40B4-BE49-F238E27FC236}">
                <a16:creationId xmlns:a16="http://schemas.microsoft.com/office/drawing/2014/main" id="{7F8CACF2-6356-F788-0F17-BC96EB92F8B3}"/>
              </a:ext>
            </a:extLst>
          </p:cNvPr>
          <p:cNvSpPr/>
          <p:nvPr/>
        </p:nvSpPr>
        <p:spPr>
          <a:xfrm>
            <a:off x="10980467" y="2065406"/>
            <a:ext cx="5942526" cy="6141828"/>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cstate="print">
              <a:extLst>
                <a:ext uri="{28A0092B-C50C-407E-A947-70E740481C1C}">
                  <a14:useLocalDpi xmlns:a14="http://schemas.microsoft.com/office/drawing/2010/main" val="0"/>
                </a:ext>
              </a:extLst>
            </a:blip>
            <a:srcRect/>
            <a:stretch>
              <a:fillRect l="-24241" r="-24241"/>
            </a:stretch>
          </a:blipFill>
          <a:ln w="12700">
            <a:noFill/>
          </a:ln>
        </p:spPr>
        <p:txBody>
          <a:bodyPr/>
          <a:lstStyle/>
          <a:p>
            <a:endParaRPr lang="en-GB" dirty="0"/>
          </a:p>
        </p:txBody>
      </p:sp>
      <p:sp>
        <p:nvSpPr>
          <p:cNvPr id="18" name="TextBox 17">
            <a:extLst>
              <a:ext uri="{FF2B5EF4-FFF2-40B4-BE49-F238E27FC236}">
                <a16:creationId xmlns:a16="http://schemas.microsoft.com/office/drawing/2014/main" id="{46141015-C4B9-7A97-8C75-6F5CB183B22A}"/>
              </a:ext>
            </a:extLst>
          </p:cNvPr>
          <p:cNvSpPr txBox="1"/>
          <p:nvPr/>
        </p:nvSpPr>
        <p:spPr>
          <a:xfrm>
            <a:off x="921685" y="678912"/>
            <a:ext cx="7993715" cy="1569660"/>
          </a:xfrm>
          <a:prstGeom prst="rect">
            <a:avLst/>
          </a:prstGeom>
          <a:noFill/>
        </p:spPr>
        <p:txBody>
          <a:bodyPr wrap="square">
            <a:spAutoFit/>
          </a:bodyPr>
          <a:lstStyle/>
          <a:p>
            <a:r>
              <a:rPr lang="en-GB" sz="4800" kern="100" dirty="0">
                <a:effectLst/>
                <a:latin typeface="Montserrat SemiBold" panose="00000700000000000000" pitchFamily="2" charset="0"/>
                <a:ea typeface="Aptos" panose="020B0004020202020204" pitchFamily="34" charset="0"/>
                <a:cs typeface="Calibri" panose="020F0502020204030204" pitchFamily="34" charset="0"/>
              </a:rPr>
              <a:t>Pathway</a:t>
            </a:r>
            <a:r>
              <a:rPr lang="en-GB" sz="4800" b="1" kern="100" dirty="0">
                <a:effectLst/>
                <a:latin typeface="Montserrat SemiBold" panose="00000700000000000000" pitchFamily="2" charset="0"/>
                <a:ea typeface="Aptos" panose="020B0004020202020204" pitchFamily="34" charset="0"/>
                <a:cs typeface="Calibri" panose="020F0502020204030204" pitchFamily="34" charset="0"/>
              </a:rPr>
              <a:t> from School to Public </a:t>
            </a:r>
            <a:r>
              <a:rPr lang="en-GB" sz="4800" b="1" kern="100" dirty="0">
                <a:latin typeface="Montserrat SemiBold" panose="00000700000000000000" pitchFamily="2" charset="0"/>
                <a:ea typeface="Aptos" panose="020B0004020202020204" pitchFamily="34" charset="0"/>
                <a:cs typeface="Calibri" panose="020F0502020204030204" pitchFamily="34" charset="0"/>
              </a:rPr>
              <a:t>H</a:t>
            </a:r>
            <a:r>
              <a:rPr lang="en-GB" sz="4800" b="1" kern="100" dirty="0">
                <a:effectLst/>
                <a:latin typeface="Montserrat SemiBold" panose="00000700000000000000" pitchFamily="2" charset="0"/>
                <a:ea typeface="Aptos" panose="020B0004020202020204" pitchFamily="34" charset="0"/>
                <a:cs typeface="Calibri" panose="020F0502020204030204" pitchFamily="34" charset="0"/>
              </a:rPr>
              <a:t>ealth</a:t>
            </a:r>
            <a:endParaRPr lang="en-GB" sz="4800" kern="100" dirty="0">
              <a:effectLst/>
              <a:latin typeface="Montserrat SemiBold" panose="00000700000000000000" pitchFamily="2" charset="0"/>
              <a:ea typeface="Aptos" panose="020B0004020202020204" pitchFamily="34" charset="0"/>
              <a:cs typeface="Times New Roman" panose="02020603050405020304" pitchFamily="18" charset="0"/>
            </a:endParaRPr>
          </a:p>
        </p:txBody>
      </p:sp>
      <p:sp>
        <p:nvSpPr>
          <p:cNvPr id="6" name="TextBox 13">
            <a:extLst>
              <a:ext uri="{FF2B5EF4-FFF2-40B4-BE49-F238E27FC236}">
                <a16:creationId xmlns:a16="http://schemas.microsoft.com/office/drawing/2014/main" id="{DC9F6520-EE26-4138-B9CA-CB868C68051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11       </a:t>
            </a:r>
            <a:r>
              <a:rPr lang="en-US" sz="1700" dirty="0">
                <a:solidFill>
                  <a:schemeClr val="tx1">
                    <a:lumMod val="50000"/>
                    <a:lumOff val="50000"/>
                  </a:schemeClr>
                </a:solidFill>
                <a:latin typeface="Montserrat Semi-Bold Bold"/>
              </a:rPr>
              <a:t>futurumcareers.com</a:t>
            </a:r>
          </a:p>
        </p:txBody>
      </p:sp>
      <p:sp>
        <p:nvSpPr>
          <p:cNvPr id="7" name="TextBox 6">
            <a:extLst>
              <a:ext uri="{FF2B5EF4-FFF2-40B4-BE49-F238E27FC236}">
                <a16:creationId xmlns:a16="http://schemas.microsoft.com/office/drawing/2014/main" id="{0AD98715-CDD6-B2EC-E556-9D38C67C3850}"/>
              </a:ext>
            </a:extLst>
          </p:cNvPr>
          <p:cNvSpPr txBox="1"/>
          <p:nvPr/>
        </p:nvSpPr>
        <p:spPr>
          <a:xfrm>
            <a:off x="11734800" y="7878993"/>
            <a:ext cx="1398516" cy="246221"/>
          </a:xfrm>
          <a:prstGeom prst="rect">
            <a:avLst/>
          </a:prstGeom>
          <a:noFill/>
        </p:spPr>
        <p:txBody>
          <a:bodyPr wrap="square" rtlCol="0">
            <a:spAutoFit/>
          </a:bodyPr>
          <a:lstStyle/>
          <a:p>
            <a:r>
              <a:rPr lang="en-GB" sz="1000" dirty="0">
                <a:solidFill>
                  <a:schemeClr val="tx1">
                    <a:lumMod val="95000"/>
                    <a:lumOff val="5000"/>
                  </a:schemeClr>
                </a:solidFill>
                <a:latin typeface="Montserrat" panose="00000500000000000000" pitchFamily="2" charset="0"/>
              </a:rPr>
              <a:t>© Drazen Zigic</a:t>
            </a:r>
          </a:p>
        </p:txBody>
      </p:sp>
    </p:spTree>
    <p:extLst>
      <p:ext uri="{BB962C8B-B14F-4D97-AF65-F5344CB8AC3E}">
        <p14:creationId xmlns:p14="http://schemas.microsoft.com/office/powerpoint/2010/main" val="183235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anim calcmode="lin" valueType="num">
                                      <p:cBhvr>
                                        <p:cTn id="1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anim calcmode="lin" valueType="num">
                                      <p:cBhvr>
                                        <p:cTn id="2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Effect transition="in" filter="fade">
                                      <p:cBhvr>
                                        <p:cTn id="29" dur="1000"/>
                                        <p:tgtEl>
                                          <p:spTgt spid="9">
                                            <p:txEl>
                                              <p:pRg st="5" end="5"/>
                                            </p:txEl>
                                          </p:spTgt>
                                        </p:tgtEl>
                                      </p:cBhvr>
                                    </p:animEffect>
                                    <p:anim calcmode="lin" valueType="num">
                                      <p:cBhvr>
                                        <p:cTn id="30"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animEffect transition="in" filter="fade">
                                      <p:cBhvr>
                                        <p:cTn id="34" dur="1000"/>
                                        <p:tgtEl>
                                          <p:spTgt spid="9">
                                            <p:txEl>
                                              <p:pRg st="6" end="6"/>
                                            </p:txEl>
                                          </p:spTgt>
                                        </p:tgtEl>
                                      </p:cBhvr>
                                    </p:animEffect>
                                    <p:anim calcmode="lin" valueType="num">
                                      <p:cBhvr>
                                        <p:cTn id="35"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19200" y="1755754"/>
            <a:ext cx="6076795" cy="6280192"/>
            <a:chOff x="0" y="0"/>
            <a:chExt cx="6362700" cy="6575666"/>
          </a:xfrm>
          <a:solidFill>
            <a:srgbClr val="55B8AD"/>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8" name="Group 8"/>
          <p:cNvGrpSpPr/>
          <p:nvPr/>
        </p:nvGrpSpPr>
        <p:grpSpPr>
          <a:xfrm rot="-5400000">
            <a:off x="14658813" y="1552792"/>
            <a:ext cx="5821495" cy="2715910"/>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6" name="Group 6">
            <a:extLst>
              <a:ext uri="{FF2B5EF4-FFF2-40B4-BE49-F238E27FC236}">
                <a16:creationId xmlns:a16="http://schemas.microsoft.com/office/drawing/2014/main" id="{61B38839-A02E-DFB2-55DE-5394992E816A}"/>
              </a:ext>
            </a:extLst>
          </p:cNvPr>
          <p:cNvGrpSpPr>
            <a:grpSpLocks noChangeAspect="1"/>
          </p:cNvGrpSpPr>
          <p:nvPr/>
        </p:nvGrpSpPr>
        <p:grpSpPr>
          <a:xfrm>
            <a:off x="1466381" y="2011022"/>
            <a:ext cx="5582443" cy="5769668"/>
            <a:chOff x="6350" y="6350"/>
            <a:chExt cx="6350012" cy="6562979"/>
          </a:xfrm>
          <a:blipFill dpi="0" rotWithShape="1">
            <a:blip r:embed="rId2">
              <a:extLst>
                <a:ext uri="{28A0092B-C50C-407E-A947-70E740481C1C}">
                  <a14:useLocalDpi xmlns:a14="http://schemas.microsoft.com/office/drawing/2010/main" val="0"/>
                </a:ext>
              </a:extLst>
            </a:blip>
            <a:srcRect/>
            <a:stretch>
              <a:fillRect/>
            </a:stretch>
          </a:blipFill>
        </p:grpSpPr>
        <p:sp>
          <p:nvSpPr>
            <p:cNvPr id="17" name="Freeform 7">
              <a:extLst>
                <a:ext uri="{FF2B5EF4-FFF2-40B4-BE49-F238E27FC236}">
                  <a16:creationId xmlns:a16="http://schemas.microsoft.com/office/drawing/2014/main" id="{93E09595-7B05-3F11-34B7-1733C2A94E34}"/>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3" cstate="print">
                <a:extLst>
                  <a:ext uri="{28A0092B-C50C-407E-A947-70E740481C1C}">
                    <a14:useLocalDpi xmlns:a14="http://schemas.microsoft.com/office/drawing/2010/main" val="0"/>
                  </a:ext>
                </a:extLst>
              </a:blip>
              <a:srcRect/>
              <a:stretch>
                <a:fillRect l="-41928" t="-10" r="-41928" b="-12490"/>
              </a:stretch>
            </a:blipFill>
            <a:ln w="12700">
              <a:noFill/>
            </a:ln>
          </p:spPr>
          <p:txBody>
            <a:bodyPr/>
            <a:lstStyle/>
            <a:p>
              <a:endParaRPr lang="en-GB"/>
            </a:p>
          </p:txBody>
        </p:sp>
      </p:grpSp>
      <p:sp>
        <p:nvSpPr>
          <p:cNvPr id="12" name="TextBox 11">
            <a:extLst>
              <a:ext uri="{FF2B5EF4-FFF2-40B4-BE49-F238E27FC236}">
                <a16:creationId xmlns:a16="http://schemas.microsoft.com/office/drawing/2014/main" id="{6F258377-EE6B-FEB4-43EB-04C0DA19F740}"/>
              </a:ext>
            </a:extLst>
          </p:cNvPr>
          <p:cNvSpPr txBox="1"/>
          <p:nvPr/>
        </p:nvSpPr>
        <p:spPr>
          <a:xfrm>
            <a:off x="7535820" y="2135669"/>
            <a:ext cx="9849885" cy="6296404"/>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Wake Forest University has a number of </a:t>
            </a:r>
            <a:r>
              <a:rPr lang="en-GB" sz="2600" kern="100" dirty="0">
                <a:latin typeface="Montserrat" panose="00000500000000000000" pitchFamily="2" charset="0"/>
                <a:ea typeface="Aptos" panose="020B0004020202020204" pitchFamily="34" charset="0"/>
                <a:cs typeface="Calibri" panose="020F0502020204030204" pitchFamily="34" charset="0"/>
                <a:hlinkClick r:id="rId4"/>
              </a:rPr>
              <a:t>Pre-College Programs</a:t>
            </a:r>
            <a:r>
              <a:rPr lang="en-GB" sz="2600" kern="100" dirty="0">
                <a:latin typeface="Montserrat" panose="00000500000000000000" pitchFamily="2" charset="0"/>
                <a:ea typeface="Aptos" panose="020B0004020202020204" pitchFamily="34" charset="0"/>
                <a:cs typeface="Calibri" panose="020F0502020204030204" pitchFamily="34" charset="0"/>
              </a:rPr>
              <a:t> that enable high school students to take part in learning experiences across a number of disciplines. </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Current programs include </a:t>
            </a:r>
            <a:r>
              <a:rPr lang="en-GB" sz="2600" b="1" kern="100" dirty="0">
                <a:latin typeface="Montserrat" panose="00000500000000000000" pitchFamily="2" charset="0"/>
                <a:ea typeface="Aptos" panose="020B0004020202020204" pitchFamily="34" charset="0"/>
                <a:cs typeface="Calibri" panose="020F0502020204030204" pitchFamily="34" charset="0"/>
              </a:rPr>
              <a:t>Summer Immersion Programs</a:t>
            </a:r>
            <a:r>
              <a:rPr lang="en-GB" sz="2600" kern="100" dirty="0">
                <a:latin typeface="Montserrat" panose="00000500000000000000" pitchFamily="2" charset="0"/>
                <a:ea typeface="Aptos" panose="020B0004020202020204" pitchFamily="34" charset="0"/>
                <a:cs typeface="Calibri" panose="020F0502020204030204" pitchFamily="34" charset="0"/>
              </a:rPr>
              <a:t> based on specific academic fields, </a:t>
            </a:r>
            <a:r>
              <a:rPr lang="en-GB" sz="2600" b="1" kern="100" dirty="0">
                <a:latin typeface="Montserrat" panose="00000500000000000000" pitchFamily="2" charset="0"/>
                <a:ea typeface="Aptos" panose="020B0004020202020204" pitchFamily="34" charset="0"/>
                <a:cs typeface="Calibri" panose="020F0502020204030204" pitchFamily="34" charset="0"/>
              </a:rPr>
              <a:t>Online Immersion Programs </a:t>
            </a:r>
            <a:r>
              <a:rPr lang="en-GB" sz="2600" kern="100" dirty="0">
                <a:latin typeface="Montserrat" panose="00000500000000000000" pitchFamily="2" charset="0"/>
                <a:ea typeface="Aptos" panose="020B0004020202020204" pitchFamily="34" charset="0"/>
                <a:cs typeface="Calibri" panose="020F0502020204030204" pitchFamily="34" charset="0"/>
              </a:rPr>
              <a:t>available year-round, and </a:t>
            </a:r>
            <a:r>
              <a:rPr lang="en-GB" sz="2600" b="1" kern="100" dirty="0">
                <a:latin typeface="Montserrat" panose="00000500000000000000" pitchFamily="2" charset="0"/>
                <a:ea typeface="Aptos" panose="020B0004020202020204" pitchFamily="34" charset="0"/>
                <a:cs typeface="Calibri" panose="020F0502020204030204" pitchFamily="34" charset="0"/>
              </a:rPr>
              <a:t>College LAUNCH</a:t>
            </a:r>
            <a:r>
              <a:rPr lang="en-GB" sz="2600" kern="100" dirty="0">
                <a:latin typeface="Montserrat" panose="00000500000000000000" pitchFamily="2" charset="0"/>
                <a:ea typeface="Aptos" panose="020B0004020202020204" pitchFamily="34" charset="0"/>
                <a:cs typeface="Calibri" panose="020F0502020204030204" pitchFamily="34" charset="0"/>
              </a:rPr>
              <a:t>, a free program focusing on social justice and leadership development.</a:t>
            </a:r>
          </a:p>
          <a:p>
            <a:pPr>
              <a:lnSpc>
                <a:spcPct val="120000"/>
              </a:lnSpc>
            </a:pPr>
            <a:endParaRPr lang="en-GB" sz="2600" kern="100" dirty="0">
              <a:effectLst/>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Many universities and institutions provide similar programs and offer a range of resources that can help you explore topics around public health.</a:t>
            </a:r>
          </a:p>
        </p:txBody>
      </p:sp>
      <p:sp>
        <p:nvSpPr>
          <p:cNvPr id="13" name="TextBox 12">
            <a:extLst>
              <a:ext uri="{FF2B5EF4-FFF2-40B4-BE49-F238E27FC236}">
                <a16:creationId xmlns:a16="http://schemas.microsoft.com/office/drawing/2014/main" id="{8E4F9F22-6218-688B-1AC4-E9C104E70C20}"/>
              </a:ext>
            </a:extLst>
          </p:cNvPr>
          <p:cNvSpPr txBox="1"/>
          <p:nvPr/>
        </p:nvSpPr>
        <p:spPr>
          <a:xfrm>
            <a:off x="7531058" y="800100"/>
            <a:ext cx="9087660" cy="830997"/>
          </a:xfrm>
          <a:prstGeom prst="rect">
            <a:avLst/>
          </a:prstGeom>
          <a:noFill/>
        </p:spPr>
        <p:txBody>
          <a:bodyPr wrap="square" rtlCol="0">
            <a:spAutoFit/>
          </a:bodyPr>
          <a:lstStyle/>
          <a:p>
            <a:r>
              <a:rPr lang="en-GB" sz="4800" dirty="0">
                <a:latin typeface="Montserrat SemiBold" panose="00000700000000000000" pitchFamily="2" charset="0"/>
              </a:rPr>
              <a:t>Student Opportunities</a:t>
            </a:r>
          </a:p>
        </p:txBody>
      </p:sp>
      <p:sp>
        <p:nvSpPr>
          <p:cNvPr id="6" name="TextBox 13">
            <a:extLst>
              <a:ext uri="{FF2B5EF4-FFF2-40B4-BE49-F238E27FC236}">
                <a16:creationId xmlns:a16="http://schemas.microsoft.com/office/drawing/2014/main" id="{24657A61-6A67-1B42-58D0-9CB5908A4D62}"/>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12       </a:t>
            </a:r>
            <a:r>
              <a:rPr lang="en-US" sz="1700" dirty="0">
                <a:solidFill>
                  <a:srgbClr val="FFFFFF"/>
                </a:solidFill>
                <a:latin typeface="Montserrat Semi-Bold Bold"/>
              </a:rPr>
              <a:t>futurumcareers.com</a:t>
            </a:r>
          </a:p>
        </p:txBody>
      </p:sp>
      <p:sp>
        <p:nvSpPr>
          <p:cNvPr id="7" name="TextBox 6">
            <a:extLst>
              <a:ext uri="{FF2B5EF4-FFF2-40B4-BE49-F238E27FC236}">
                <a16:creationId xmlns:a16="http://schemas.microsoft.com/office/drawing/2014/main" id="{120EAB46-3A3D-F8FB-BA49-D40EE09AD3A2}"/>
              </a:ext>
            </a:extLst>
          </p:cNvPr>
          <p:cNvSpPr txBox="1"/>
          <p:nvPr/>
        </p:nvSpPr>
        <p:spPr>
          <a:xfrm>
            <a:off x="2095500" y="7507137"/>
            <a:ext cx="1790700" cy="246221"/>
          </a:xfrm>
          <a:prstGeom prst="rect">
            <a:avLst/>
          </a:prstGeom>
          <a:noFill/>
        </p:spPr>
        <p:txBody>
          <a:bodyPr wrap="square" rtlCol="0">
            <a:spAutoFit/>
          </a:bodyPr>
          <a:lstStyle/>
          <a:p>
            <a:r>
              <a:rPr lang="en-GB" sz="1000" dirty="0">
                <a:solidFill>
                  <a:srgbClr val="FEFEFE"/>
                </a:solidFill>
                <a:latin typeface="Montserrat" panose="00000500000000000000" pitchFamily="2" charset="0"/>
              </a:rPr>
              <a:t>© </a:t>
            </a:r>
            <a:r>
              <a:rPr lang="en-GB" sz="1000" dirty="0" err="1">
                <a:solidFill>
                  <a:srgbClr val="FEFEFE"/>
                </a:solidFill>
                <a:latin typeface="Montserrat" panose="00000500000000000000" pitchFamily="2" charset="0"/>
              </a:rPr>
              <a:t>Wavebreakmedia</a:t>
            </a:r>
            <a:endParaRPr lang="en-GB" sz="1000" dirty="0">
              <a:solidFill>
                <a:srgbClr val="FEFEFE"/>
              </a:solidFill>
              <a:latin typeface="Montserrat" panose="00000500000000000000" pitchFamily="2" charset="0"/>
            </a:endParaRPr>
          </a:p>
        </p:txBody>
      </p:sp>
    </p:spTree>
    <p:extLst>
      <p:ext uri="{BB962C8B-B14F-4D97-AF65-F5344CB8AC3E}">
        <p14:creationId xmlns:p14="http://schemas.microsoft.com/office/powerpoint/2010/main" val="367237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2" end="2"/>
                                            </p:txEl>
                                          </p:spTgt>
                                        </p:tgtEl>
                                        <p:attrNameLst>
                                          <p:attrName>style.visibility</p:attrName>
                                        </p:attrNameLst>
                                      </p:cBhvr>
                                      <p:to>
                                        <p:strVal val="visible"/>
                                      </p:to>
                                    </p:set>
                                    <p:animEffect transition="in" filter="fade">
                                      <p:cBhvr>
                                        <p:cTn id="14" dur="1000"/>
                                        <p:tgtEl>
                                          <p:spTgt spid="12">
                                            <p:txEl>
                                              <p:pRg st="2" end="2"/>
                                            </p:txEl>
                                          </p:spTgt>
                                        </p:tgtEl>
                                      </p:cBhvr>
                                    </p:animEffect>
                                    <p:anim calcmode="lin" valueType="num">
                                      <p:cBhvr>
                                        <p:cTn id="15"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animEffect transition="in" filter="fade">
                                      <p:cBhvr>
                                        <p:cTn id="21" dur="1000"/>
                                        <p:tgtEl>
                                          <p:spTgt spid="12">
                                            <p:txEl>
                                              <p:pRg st="4" end="4"/>
                                            </p:txEl>
                                          </p:spTgt>
                                        </p:tgtEl>
                                      </p:cBhvr>
                                    </p:animEffect>
                                    <p:anim calcmode="lin" valueType="num">
                                      <p:cBhvr>
                                        <p:cTn id="22"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C24C44A6-9834-B2BB-0043-7421DE75A025}"/>
              </a:ext>
            </a:extLst>
          </p:cNvPr>
          <p:cNvGrpSpPr>
            <a:grpSpLocks noChangeAspect="1"/>
          </p:cNvGrpSpPr>
          <p:nvPr/>
        </p:nvGrpSpPr>
        <p:grpSpPr>
          <a:xfrm>
            <a:off x="10728876" y="2197397"/>
            <a:ext cx="7190415" cy="6756103"/>
            <a:chOff x="0" y="0"/>
            <a:chExt cx="6362700" cy="6575666"/>
          </a:xfrm>
        </p:grpSpPr>
        <p:sp>
          <p:nvSpPr>
            <p:cNvPr id="8" name="Freeform 3">
              <a:extLst>
                <a:ext uri="{FF2B5EF4-FFF2-40B4-BE49-F238E27FC236}">
                  <a16:creationId xmlns:a16="http://schemas.microsoft.com/office/drawing/2014/main" id="{45B7AFC7-37BE-C649-606E-E9DC72991D3D}"/>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9" name="TextBox 8">
            <a:extLst>
              <a:ext uri="{FF2B5EF4-FFF2-40B4-BE49-F238E27FC236}">
                <a16:creationId xmlns:a16="http://schemas.microsoft.com/office/drawing/2014/main" id="{66973B15-2E6E-E13C-4185-462C8985F87B}"/>
              </a:ext>
            </a:extLst>
          </p:cNvPr>
          <p:cNvSpPr txBox="1"/>
          <p:nvPr/>
        </p:nvSpPr>
        <p:spPr>
          <a:xfrm>
            <a:off x="803841" y="2589146"/>
            <a:ext cx="9144000" cy="4856009"/>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The </a:t>
            </a:r>
            <a:r>
              <a:rPr lang="en-GB" sz="2600" kern="100" dirty="0" err="1">
                <a:latin typeface="Montserrat" panose="00000500000000000000" pitchFamily="2" charset="0"/>
                <a:ea typeface="Aptos" panose="020B0004020202020204" pitchFamily="34" charset="0"/>
                <a:cs typeface="Calibri" panose="020F0502020204030204" pitchFamily="34" charset="0"/>
                <a:hlinkClick r:id="rId2"/>
              </a:rPr>
              <a:t>Centers</a:t>
            </a:r>
            <a:r>
              <a:rPr lang="en-GB" sz="2600" kern="100" dirty="0">
                <a:latin typeface="Montserrat" panose="00000500000000000000" pitchFamily="2" charset="0"/>
                <a:ea typeface="Aptos" panose="020B0004020202020204" pitchFamily="34" charset="0"/>
                <a:cs typeface="Calibri" panose="020F0502020204030204" pitchFamily="34" charset="0"/>
                <a:hlinkClick r:id="rId2"/>
              </a:rPr>
              <a:t> for Disease Control</a:t>
            </a:r>
            <a:r>
              <a:rPr lang="en-GB" sz="2600" kern="100" dirty="0">
                <a:latin typeface="Montserrat" panose="00000500000000000000" pitchFamily="2" charset="0"/>
                <a:ea typeface="Aptos" panose="020B0004020202020204" pitchFamily="34" charset="0"/>
                <a:cs typeface="Calibri" panose="020F0502020204030204" pitchFamily="34" charset="0"/>
              </a:rPr>
              <a:t> and the </a:t>
            </a:r>
            <a:r>
              <a:rPr lang="en-GB" sz="2600" kern="100" dirty="0">
                <a:latin typeface="Montserrat" panose="00000500000000000000" pitchFamily="2" charset="0"/>
                <a:ea typeface="Aptos" panose="020B0004020202020204" pitchFamily="34" charset="0"/>
                <a:cs typeface="Calibri" panose="020F0502020204030204" pitchFamily="34" charset="0"/>
                <a:hlinkClick r:id="rId3"/>
              </a:rPr>
              <a:t>World Health Organization</a:t>
            </a:r>
            <a:r>
              <a:rPr lang="en-GB" sz="2600" kern="100" dirty="0">
                <a:latin typeface="Montserrat" panose="00000500000000000000" pitchFamily="2" charset="0"/>
                <a:ea typeface="Aptos" panose="020B0004020202020204" pitchFamily="34" charset="0"/>
                <a:cs typeface="Calibri" panose="020F0502020204030204" pitchFamily="34" charset="0"/>
              </a:rPr>
              <a:t> both provide useful insights into what public health looks like in action at the national or international levels.</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spcAft>
                <a:spcPts val="2400"/>
              </a:spcAft>
            </a:pPr>
            <a:r>
              <a:rPr lang="en-GB" sz="2600" kern="100" dirty="0">
                <a:latin typeface="Montserrat" panose="00000500000000000000" pitchFamily="2" charset="0"/>
                <a:ea typeface="Aptos" panose="020B0004020202020204" pitchFamily="34" charset="0"/>
                <a:cs typeface="Calibri" panose="020F0502020204030204" pitchFamily="34" charset="0"/>
              </a:rPr>
              <a:t>A public health degree can lead to many different careers including working in academia as a </a:t>
            </a:r>
            <a:r>
              <a:rPr lang="en-GB" sz="2600" b="1" kern="100" dirty="0">
                <a:latin typeface="Montserrat" panose="00000500000000000000" pitchFamily="2" charset="0"/>
                <a:ea typeface="Aptos" panose="020B0004020202020204" pitchFamily="34" charset="0"/>
                <a:cs typeface="Calibri" panose="020F0502020204030204" pitchFamily="34" charset="0"/>
              </a:rPr>
              <a:t>researcher</a:t>
            </a:r>
            <a:r>
              <a:rPr lang="en-GB" sz="2600" kern="100" dirty="0">
                <a:latin typeface="Montserrat" panose="00000500000000000000" pitchFamily="2" charset="0"/>
                <a:ea typeface="Aptos" panose="020B0004020202020204" pitchFamily="34" charset="0"/>
                <a:cs typeface="Calibri" panose="020F0502020204030204" pitchFamily="34" charset="0"/>
              </a:rPr>
              <a:t>, becoming a </a:t>
            </a:r>
            <a:r>
              <a:rPr lang="en-GB" sz="2600" b="1" kern="100" dirty="0">
                <a:latin typeface="Montserrat" panose="00000500000000000000" pitchFamily="2" charset="0"/>
                <a:ea typeface="Aptos" panose="020B0004020202020204" pitchFamily="34" charset="0"/>
                <a:cs typeface="Calibri" panose="020F0502020204030204" pitchFamily="34" charset="0"/>
              </a:rPr>
              <a:t>healthcare consultant</a:t>
            </a:r>
            <a:r>
              <a:rPr lang="en-GB" sz="2600" kern="100" dirty="0">
                <a:latin typeface="Montserrat" panose="00000500000000000000" pitchFamily="2" charset="0"/>
                <a:ea typeface="Aptos" panose="020B0004020202020204" pitchFamily="34" charset="0"/>
                <a:cs typeface="Calibri" panose="020F0502020204030204" pitchFamily="34" charset="0"/>
              </a:rPr>
              <a:t>, or helping your community by becoming a </a:t>
            </a:r>
            <a:r>
              <a:rPr lang="en-GB" sz="2600" b="1" kern="100" dirty="0">
                <a:latin typeface="Montserrat" panose="00000500000000000000" pitchFamily="2" charset="0"/>
                <a:ea typeface="Aptos" panose="020B0004020202020204" pitchFamily="34" charset="0"/>
                <a:cs typeface="Calibri" panose="020F0502020204030204" pitchFamily="34" charset="0"/>
              </a:rPr>
              <a:t>community health nurse</a:t>
            </a:r>
            <a:r>
              <a:rPr lang="en-GB" sz="2600" kern="100" dirty="0">
                <a:latin typeface="Montserrat" panose="00000500000000000000" pitchFamily="2" charset="0"/>
                <a:ea typeface="Aptos" panose="020B0004020202020204" pitchFamily="34" charset="0"/>
                <a:cs typeface="Calibri" panose="020F0502020204030204" pitchFamily="34" charset="0"/>
              </a:rPr>
              <a:t>.</a:t>
            </a:r>
            <a:endParaRPr lang="en-GB" sz="2600" kern="100" dirty="0">
              <a:effectLst/>
              <a:latin typeface="Montserrat" panose="00000500000000000000" pitchFamily="2" charset="0"/>
              <a:ea typeface="Aptos" panose="020B000402020202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6141015-C4B9-7A97-8C75-6F5CB183B22A}"/>
              </a:ext>
            </a:extLst>
          </p:cNvPr>
          <p:cNvSpPr txBox="1"/>
          <p:nvPr/>
        </p:nvSpPr>
        <p:spPr>
          <a:xfrm>
            <a:off x="780029" y="1059879"/>
            <a:ext cx="10433753" cy="830997"/>
          </a:xfrm>
          <a:prstGeom prst="rect">
            <a:avLst/>
          </a:prstGeom>
          <a:noFill/>
        </p:spPr>
        <p:txBody>
          <a:bodyPr wrap="square">
            <a:spAutoFit/>
          </a:bodyPr>
          <a:lstStyle/>
          <a:p>
            <a:r>
              <a:rPr lang="en-GB" sz="4800" kern="100" dirty="0">
                <a:effectLst/>
                <a:latin typeface="Montserrat SemiBold" panose="00000700000000000000" pitchFamily="2" charset="0"/>
                <a:ea typeface="Aptos" panose="020B0004020202020204" pitchFamily="34" charset="0"/>
                <a:cs typeface="Calibri" panose="020F0502020204030204" pitchFamily="34" charset="0"/>
              </a:rPr>
              <a:t>Explore Careers in Public </a:t>
            </a:r>
            <a:r>
              <a:rPr lang="en-GB" sz="4800" kern="100" dirty="0">
                <a:latin typeface="Montserrat SemiBold" panose="00000700000000000000" pitchFamily="2" charset="0"/>
                <a:ea typeface="Aptos" panose="020B0004020202020204" pitchFamily="34" charset="0"/>
                <a:cs typeface="Calibri" panose="020F0502020204030204" pitchFamily="34" charset="0"/>
              </a:rPr>
              <a:t>H</a:t>
            </a:r>
            <a:r>
              <a:rPr lang="en-GB" sz="4800" kern="100" dirty="0">
                <a:effectLst/>
                <a:latin typeface="Montserrat SemiBold" panose="00000700000000000000" pitchFamily="2" charset="0"/>
                <a:ea typeface="Aptos" panose="020B0004020202020204" pitchFamily="34" charset="0"/>
                <a:cs typeface="Calibri" panose="020F0502020204030204" pitchFamily="34" charset="0"/>
              </a:rPr>
              <a:t>ealth </a:t>
            </a:r>
            <a:endParaRPr lang="en-GB" sz="4800" kern="100" dirty="0">
              <a:effectLst/>
              <a:latin typeface="Montserrat SemiBold" panose="00000700000000000000" pitchFamily="2" charset="0"/>
              <a:ea typeface="Aptos" panose="020B0004020202020204" pitchFamily="34" charset="0"/>
              <a:cs typeface="Times New Roman" panose="02020603050405020304" pitchFamily="18" charset="0"/>
            </a:endParaRPr>
          </a:p>
        </p:txBody>
      </p:sp>
      <p:sp>
        <p:nvSpPr>
          <p:cNvPr id="6" name="TextBox 13">
            <a:extLst>
              <a:ext uri="{FF2B5EF4-FFF2-40B4-BE49-F238E27FC236}">
                <a16:creationId xmlns:a16="http://schemas.microsoft.com/office/drawing/2014/main" id="{5E91D5D9-325A-C108-A710-65F717D21DAE}"/>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13       </a:t>
            </a:r>
            <a:r>
              <a:rPr lang="en-US" sz="1700" dirty="0">
                <a:solidFill>
                  <a:schemeClr val="tx1">
                    <a:lumMod val="50000"/>
                    <a:lumOff val="50000"/>
                  </a:schemeClr>
                </a:solidFill>
                <a:latin typeface="Montserrat Semi-Bold Bold"/>
              </a:rPr>
              <a:t>futurumcareers.com</a:t>
            </a:r>
          </a:p>
        </p:txBody>
      </p:sp>
      <p:pic>
        <p:nvPicPr>
          <p:cNvPr id="10" name="Picture 9">
            <a:extLst>
              <a:ext uri="{FF2B5EF4-FFF2-40B4-BE49-F238E27FC236}">
                <a16:creationId xmlns:a16="http://schemas.microsoft.com/office/drawing/2014/main" id="{A976030A-0396-4243-B245-E1ADE4019304}"/>
              </a:ext>
            </a:extLst>
          </p:cNvPr>
          <p:cNvPicPr>
            <a:picLocks noChangeAspect="1"/>
          </p:cNvPicPr>
          <p:nvPr/>
        </p:nvPicPr>
        <p:blipFill>
          <a:blip r:embed="rId4">
            <a:extLst>
              <a:ext uri="{28A0092B-C50C-407E-A947-70E740481C1C}">
                <a14:useLocalDpi xmlns:a14="http://schemas.microsoft.com/office/drawing/2010/main" val="0"/>
              </a:ext>
            </a:extLst>
          </a:blip>
          <a:srcRect l="1410" r="1410"/>
          <a:stretch/>
        </p:blipFill>
        <p:spPr>
          <a:xfrm>
            <a:off x="10945235" y="2476500"/>
            <a:ext cx="6752470" cy="6172200"/>
          </a:xfrm>
          <a:prstGeom prst="roundRect">
            <a:avLst/>
          </a:prstGeom>
        </p:spPr>
      </p:pic>
      <p:sp>
        <p:nvSpPr>
          <p:cNvPr id="2" name="TextBox 1">
            <a:extLst>
              <a:ext uri="{FF2B5EF4-FFF2-40B4-BE49-F238E27FC236}">
                <a16:creationId xmlns:a16="http://schemas.microsoft.com/office/drawing/2014/main" id="{58030252-DA94-3E00-331B-72E5E103286D}"/>
              </a:ext>
            </a:extLst>
          </p:cNvPr>
          <p:cNvSpPr txBox="1"/>
          <p:nvPr/>
        </p:nvSpPr>
        <p:spPr>
          <a:xfrm>
            <a:off x="11734800" y="8402479"/>
            <a:ext cx="1398516" cy="246221"/>
          </a:xfrm>
          <a:prstGeom prst="rect">
            <a:avLst/>
          </a:prstGeom>
          <a:noFill/>
        </p:spPr>
        <p:txBody>
          <a:bodyPr wrap="square" rtlCol="0">
            <a:spAutoFit/>
          </a:bodyPr>
          <a:lstStyle/>
          <a:p>
            <a:r>
              <a:rPr lang="en-GB" sz="1000" dirty="0">
                <a:solidFill>
                  <a:schemeClr val="tx1">
                    <a:lumMod val="95000"/>
                    <a:lumOff val="5000"/>
                  </a:schemeClr>
                </a:solidFill>
                <a:latin typeface="Montserrat" panose="00000500000000000000" pitchFamily="2" charset="0"/>
              </a:rPr>
              <a:t>© Monticello</a:t>
            </a:r>
          </a:p>
        </p:txBody>
      </p:sp>
    </p:spTree>
    <p:extLst>
      <p:ext uri="{BB962C8B-B14F-4D97-AF65-F5344CB8AC3E}">
        <p14:creationId xmlns:p14="http://schemas.microsoft.com/office/powerpoint/2010/main" val="9778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rot="-5400000">
            <a:off x="14928380" y="1543334"/>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2" name="Group 2"/>
          <p:cNvGrpSpPr>
            <a:grpSpLocks noChangeAspect="1"/>
          </p:cNvGrpSpPr>
          <p:nvPr/>
        </p:nvGrpSpPr>
        <p:grpSpPr>
          <a:xfrm>
            <a:off x="990600" y="1755754"/>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6" name="Group 6"/>
          <p:cNvGrpSpPr>
            <a:grpSpLocks noChangeAspect="1"/>
          </p:cNvGrpSpPr>
          <p:nvPr/>
        </p:nvGrpSpPr>
        <p:grpSpPr>
          <a:xfrm>
            <a:off x="1237781" y="2011022"/>
            <a:ext cx="5583600" cy="5769668"/>
            <a:chOff x="6350" y="6350"/>
            <a:chExt cx="6351328" cy="6562979"/>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1328"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3">
                <a:extLst>
                  <a:ext uri="{28A0092B-C50C-407E-A947-70E740481C1C}">
                    <a14:useLocalDpi xmlns:a14="http://schemas.microsoft.com/office/drawing/2010/main" val="0"/>
                  </a:ext>
                </a:extLst>
              </a:blip>
              <a:srcRect/>
              <a:stretch>
                <a:fillRect l="-96709" t="-10" r="-199874" b="-149758"/>
              </a:stretch>
            </a:blipFill>
            <a:ln w="12700">
              <a:noFill/>
            </a:ln>
          </p:spPr>
          <p:txBody>
            <a:bodyPr/>
            <a:lstStyle/>
            <a:p>
              <a:endParaRPr lang="en-GB" dirty="0"/>
            </a:p>
          </p:txBody>
        </p:sp>
      </p:grpSp>
      <p:sp>
        <p:nvSpPr>
          <p:cNvPr id="16" name="TextBox 16"/>
          <p:cNvSpPr txBox="1"/>
          <p:nvPr/>
        </p:nvSpPr>
        <p:spPr>
          <a:xfrm>
            <a:off x="7311983" y="571500"/>
            <a:ext cx="6959910" cy="969624"/>
          </a:xfrm>
          <a:prstGeom prst="rect">
            <a:avLst/>
          </a:prstGeom>
        </p:spPr>
        <p:txBody>
          <a:bodyPr wrap="square" lIns="0" tIns="0" rIns="0" bIns="0" rtlCol="0" anchor="t">
            <a:spAutoFit/>
          </a:bodyPr>
          <a:lstStyle/>
          <a:p>
            <a:pPr>
              <a:lnSpc>
                <a:spcPts val="8469"/>
              </a:lnSpc>
            </a:pPr>
            <a:r>
              <a:rPr lang="en-US" sz="4800" dirty="0">
                <a:latin typeface="Montserrat Semi-Bold" panose="020B0604020202020204" charset="0"/>
              </a:rPr>
              <a:t>Meet Deepak</a:t>
            </a:r>
          </a:p>
        </p:txBody>
      </p:sp>
      <p:sp>
        <p:nvSpPr>
          <p:cNvPr id="17" name="TextBox 16">
            <a:extLst>
              <a:ext uri="{FF2B5EF4-FFF2-40B4-BE49-F238E27FC236}">
                <a16:creationId xmlns:a16="http://schemas.microsoft.com/office/drawing/2014/main" id="{65407EF8-C830-7DFF-FB2F-035A85C4A841}"/>
              </a:ext>
            </a:extLst>
          </p:cNvPr>
          <p:cNvSpPr txBox="1"/>
          <p:nvPr/>
        </p:nvSpPr>
        <p:spPr>
          <a:xfrm>
            <a:off x="7302458" y="1790394"/>
            <a:ext cx="9988877" cy="7084312"/>
          </a:xfrm>
          <a:prstGeom prst="rect">
            <a:avLst/>
          </a:prstGeom>
          <a:noFill/>
        </p:spPr>
        <p:txBody>
          <a:bodyPr wrap="square">
            <a:spAutoFit/>
          </a:bodyPr>
          <a:lstStyle/>
          <a:p>
            <a:pPr>
              <a:lnSpc>
                <a:spcPct val="120000"/>
              </a:lnSpc>
              <a:spcAft>
                <a:spcPts val="1200"/>
              </a:spcAft>
            </a:pPr>
            <a:r>
              <a:rPr lang="en-GB" sz="2600" b="1" kern="100" dirty="0">
                <a:latin typeface="Montserrat" panose="00000500000000000000" pitchFamily="2" charset="0"/>
                <a:ea typeface="Aptos" panose="020B0004020202020204" pitchFamily="34" charset="0"/>
                <a:cs typeface="Calibri" panose="020F0502020204030204" pitchFamily="34" charset="0"/>
              </a:rPr>
              <a:t>My parents are immigrants to the US and my father grew up poor. </a:t>
            </a:r>
            <a:r>
              <a:rPr lang="en-GB" sz="2600" kern="100" dirty="0">
                <a:latin typeface="Montserrat" panose="00000500000000000000" pitchFamily="2" charset="0"/>
                <a:ea typeface="Aptos" panose="020B0004020202020204" pitchFamily="34" charset="0"/>
                <a:cs typeface="Calibri" panose="020F0502020204030204" pitchFamily="34" charset="0"/>
              </a:rPr>
              <a:t>Education is what helped him reach a better quality of life, which ensured I didn’t face those same struggles. Because I was so fortunate, I felt driven to help others. </a:t>
            </a:r>
          </a:p>
          <a:p>
            <a:pPr>
              <a:lnSpc>
                <a:spcPct val="120000"/>
              </a:lnSpc>
              <a:spcAft>
                <a:spcPts val="1200"/>
              </a:spcAft>
            </a:pPr>
            <a:r>
              <a:rPr lang="en-GB" sz="2600" b="1" kern="100" dirty="0">
                <a:latin typeface="Montserrat" panose="00000500000000000000" pitchFamily="2" charset="0"/>
                <a:ea typeface="Aptos" panose="020B0004020202020204" pitchFamily="34" charset="0"/>
                <a:cs typeface="Calibri" panose="020F0502020204030204" pitchFamily="34" charset="0"/>
              </a:rPr>
              <a:t>My volunteering has seen me </a:t>
            </a:r>
            <a:r>
              <a:rPr lang="en-GB" sz="2600" kern="100" dirty="0">
                <a:latin typeface="Montserrat" panose="00000500000000000000" pitchFamily="2" charset="0"/>
                <a:ea typeface="Aptos" panose="020B0004020202020204" pitchFamily="34" charset="0"/>
                <a:cs typeface="Calibri" panose="020F0502020204030204" pitchFamily="34" charset="0"/>
              </a:rPr>
              <a:t>help to build a school in Africa and deliver meals to older home-bound adults, giving me a first-hand look at some of the social issues people faced. </a:t>
            </a:r>
          </a:p>
          <a:p>
            <a:pPr>
              <a:lnSpc>
                <a:spcPct val="120000"/>
              </a:lnSpc>
              <a:spcAft>
                <a:spcPts val="1200"/>
              </a:spcAft>
            </a:pPr>
            <a:r>
              <a:rPr lang="en-GB" sz="2600" b="1" kern="100" dirty="0">
                <a:latin typeface="Montserrat" panose="00000500000000000000" pitchFamily="2" charset="0"/>
                <a:ea typeface="Aptos" panose="020B0004020202020204" pitchFamily="34" charset="0"/>
                <a:cs typeface="Calibri" panose="020F0502020204030204" pitchFamily="34" charset="0"/>
              </a:rPr>
              <a:t>I took a year off after university to work for AmeriCorps. </a:t>
            </a:r>
            <a:r>
              <a:rPr lang="en-GB" sz="2600" kern="100" dirty="0">
                <a:latin typeface="Montserrat" panose="00000500000000000000" pitchFamily="2" charset="0"/>
                <a:ea typeface="Aptos" panose="020B0004020202020204" pitchFamily="34" charset="0"/>
                <a:cs typeface="Calibri" panose="020F0502020204030204" pitchFamily="34" charset="0"/>
              </a:rPr>
              <a:t>I taught mathematics in a </a:t>
            </a:r>
            <a:r>
              <a:rPr lang="en-GB" sz="2600" kern="100" dirty="0" err="1">
                <a:latin typeface="Montserrat" panose="00000500000000000000" pitchFamily="2" charset="0"/>
                <a:ea typeface="Aptos" panose="020B0004020202020204" pitchFamily="34" charset="0"/>
                <a:cs typeface="Calibri" panose="020F0502020204030204" pitchFamily="34" charset="0"/>
              </a:rPr>
              <a:t>neighborhood</a:t>
            </a:r>
            <a:r>
              <a:rPr lang="en-GB" sz="2600" kern="100" dirty="0">
                <a:latin typeface="Montserrat" panose="00000500000000000000" pitchFamily="2" charset="0"/>
                <a:ea typeface="Aptos" panose="020B0004020202020204" pitchFamily="34" charset="0"/>
                <a:cs typeface="Calibri" panose="020F0502020204030204" pitchFamily="34" charset="0"/>
              </a:rPr>
              <a:t> of low-income, underrepresented minority groups. These experiences made me think about how to better address people’s unmet social needs.</a:t>
            </a:r>
            <a:endParaRPr lang="en-GB" sz="2600" kern="100" dirty="0">
              <a:effectLst/>
              <a:latin typeface="Montserrat" panose="00000500000000000000" pitchFamily="2" charset="0"/>
              <a:ea typeface="Aptos" panose="020B0004020202020204" pitchFamily="34" charset="0"/>
              <a:cs typeface="Times New Roman" panose="02020603050405020304" pitchFamily="18" charset="0"/>
            </a:endParaRPr>
          </a:p>
        </p:txBody>
      </p:sp>
      <p:sp>
        <p:nvSpPr>
          <p:cNvPr id="8" name="TextBox 13">
            <a:extLst>
              <a:ext uri="{FF2B5EF4-FFF2-40B4-BE49-F238E27FC236}">
                <a16:creationId xmlns:a16="http://schemas.microsoft.com/office/drawing/2014/main" id="{E88F03DF-9918-8CED-44F2-D3692261023E}"/>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14       </a:t>
            </a:r>
            <a:r>
              <a:rPr lang="en-US" sz="1700" dirty="0">
                <a:solidFill>
                  <a:srgbClr val="FFFFFF"/>
                </a:solidFill>
                <a:latin typeface="Montserrat Semi-Bold Bold"/>
              </a:rPr>
              <a:t>futurumcareers.com</a:t>
            </a:r>
          </a:p>
        </p:txBody>
      </p:sp>
    </p:spTree>
    <p:extLst>
      <p:ext uri="{BB962C8B-B14F-4D97-AF65-F5344CB8AC3E}">
        <p14:creationId xmlns:p14="http://schemas.microsoft.com/office/powerpoint/2010/main" val="3540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1000"/>
                                        <p:tgtEl>
                                          <p:spTgt spid="17">
                                            <p:txEl>
                                              <p:pRg st="2" end="2"/>
                                            </p:txEl>
                                          </p:spTgt>
                                        </p:tgtEl>
                                      </p:cBhvr>
                                    </p:animEffect>
                                    <p:anim calcmode="lin" valueType="num">
                                      <p:cBhvr>
                                        <p:cTn id="2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353800" y="1732396"/>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11" name="Group 6">
            <a:extLst>
              <a:ext uri="{FF2B5EF4-FFF2-40B4-BE49-F238E27FC236}">
                <a16:creationId xmlns:a16="http://schemas.microsoft.com/office/drawing/2014/main" id="{B92E5AB3-B341-0DE2-D059-F72EC57562CE}"/>
              </a:ext>
            </a:extLst>
          </p:cNvPr>
          <p:cNvGrpSpPr>
            <a:grpSpLocks noChangeAspect="1"/>
          </p:cNvGrpSpPr>
          <p:nvPr/>
        </p:nvGrpSpPr>
        <p:grpSpPr>
          <a:xfrm>
            <a:off x="11676232" y="2065415"/>
            <a:ext cx="5956403" cy="6156170"/>
            <a:chOff x="6345" y="6345"/>
            <a:chExt cx="6350011" cy="6562979"/>
          </a:xfrm>
          <a:blipFill dpi="0" rotWithShape="1">
            <a:blip r:embed="rId3">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7F8CACF2-6356-F788-0F17-BC96EB92F8B3}"/>
                </a:ext>
              </a:extLst>
            </p:cNvPr>
            <p:cNvSpPr/>
            <p:nvPr/>
          </p:nvSpPr>
          <p:spPr>
            <a:xfrm>
              <a:off x="6345" y="6345"/>
              <a:ext cx="6350011"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4" cstate="print">
                <a:extLst>
                  <a:ext uri="{28A0092B-C50C-407E-A947-70E740481C1C}">
                    <a14:useLocalDpi xmlns:a14="http://schemas.microsoft.com/office/drawing/2010/main" val="0"/>
                  </a:ext>
                </a:extLst>
              </a:blip>
              <a:srcRect/>
              <a:stretch>
                <a:fillRect l="-25549" r="-25549"/>
              </a:stretch>
            </a:blipFill>
            <a:ln w="12700">
              <a:noFill/>
            </a:ln>
          </p:spPr>
          <p:txBody>
            <a:bodyPr/>
            <a:lstStyle/>
            <a:p>
              <a:endParaRPr lang="en-GB" dirty="0"/>
            </a:p>
          </p:txBody>
        </p:sp>
      </p:grpSp>
      <p:sp>
        <p:nvSpPr>
          <p:cNvPr id="7" name="TextBox 6">
            <a:extLst>
              <a:ext uri="{FF2B5EF4-FFF2-40B4-BE49-F238E27FC236}">
                <a16:creationId xmlns:a16="http://schemas.microsoft.com/office/drawing/2014/main" id="{E76B305D-3315-EAC3-C5FB-02D789EE1411}"/>
              </a:ext>
            </a:extLst>
          </p:cNvPr>
          <p:cNvSpPr txBox="1"/>
          <p:nvPr/>
        </p:nvSpPr>
        <p:spPr>
          <a:xfrm>
            <a:off x="655365" y="1738984"/>
            <a:ext cx="10332165" cy="7256667"/>
          </a:xfrm>
          <a:prstGeom prst="rect">
            <a:avLst/>
          </a:prstGeom>
          <a:noFill/>
        </p:spPr>
        <p:txBody>
          <a:bodyPr wrap="square">
            <a:spAutoFit/>
          </a:bodyPr>
          <a:lstStyle/>
          <a:p>
            <a:pPr>
              <a:lnSpc>
                <a:spcPct val="120000"/>
              </a:lnSpc>
            </a:pPr>
            <a:r>
              <a:rPr lang="en-GB" sz="2600" b="1" kern="100" dirty="0">
                <a:latin typeface="Montserrat" panose="00000500000000000000" pitchFamily="2" charset="0"/>
                <a:ea typeface="Aptos" panose="020B0004020202020204" pitchFamily="34" charset="0"/>
                <a:cs typeface="Calibri" panose="020F0502020204030204" pitchFamily="34" charset="0"/>
              </a:rPr>
              <a:t>In medical school, I became interested in public health. </a:t>
            </a:r>
            <a:r>
              <a:rPr lang="en-GB" sz="2600" kern="100" dirty="0">
                <a:latin typeface="Montserrat" panose="00000500000000000000" pitchFamily="2" charset="0"/>
                <a:ea typeface="Aptos" panose="020B0004020202020204" pitchFamily="34" charset="0"/>
                <a:cs typeface="Calibri" panose="020F0502020204030204" pitchFamily="34" charset="0"/>
              </a:rPr>
              <a:t>In particular, my passion was sparked by the role of research in improving the health of communities. The level of inequity that exists both in the US and globally is still a driving force for me – the need to change this motivates me every day.</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b="1" kern="100" dirty="0">
                <a:latin typeface="Montserrat" panose="00000500000000000000" pitchFamily="2" charset="0"/>
                <a:ea typeface="Aptos" panose="020B0004020202020204" pitchFamily="34" charset="0"/>
                <a:cs typeface="Calibri" panose="020F0502020204030204" pitchFamily="34" charset="0"/>
              </a:rPr>
              <a:t>I really enjoy the process of research. </a:t>
            </a:r>
            <a:r>
              <a:rPr lang="en-GB" sz="2600" kern="100" dirty="0">
                <a:latin typeface="Montserrat" panose="00000500000000000000" pitchFamily="2" charset="0"/>
                <a:ea typeface="Aptos" panose="020B0004020202020204" pitchFamily="34" charset="0"/>
                <a:cs typeface="Calibri" panose="020F0502020204030204" pitchFamily="34" charset="0"/>
              </a:rPr>
              <a:t>In the clinic, I love talking to people, hearing their stories and finding ways to improve their health. But I also enjoy the days when I’m just doing statistics on the computer. </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b="1" kern="100" dirty="0">
                <a:latin typeface="Montserrat" panose="00000500000000000000" pitchFamily="2" charset="0"/>
                <a:ea typeface="Aptos" panose="020B0004020202020204" pitchFamily="34" charset="0"/>
                <a:cs typeface="Calibri" panose="020F0502020204030204" pitchFamily="34" charset="0"/>
              </a:rPr>
              <a:t>I find mentoring trainees especially fulfilling. </a:t>
            </a:r>
            <a:r>
              <a:rPr lang="en-GB" sz="2600" kern="100" dirty="0">
                <a:latin typeface="Montserrat" panose="00000500000000000000" pitchFamily="2" charset="0"/>
                <a:ea typeface="Aptos" panose="020B0004020202020204" pitchFamily="34" charset="0"/>
                <a:cs typeface="Calibri" panose="020F0502020204030204" pitchFamily="34" charset="0"/>
              </a:rPr>
              <a:t>Getting excited about different topics, learning from them and transforming ideas into solutions is incredibly rewarding. Of course, ideas don’t always work out, but that’s okay. </a:t>
            </a:r>
          </a:p>
        </p:txBody>
      </p:sp>
      <p:sp>
        <p:nvSpPr>
          <p:cNvPr id="6" name="TextBox 13">
            <a:extLst>
              <a:ext uri="{FF2B5EF4-FFF2-40B4-BE49-F238E27FC236}">
                <a16:creationId xmlns:a16="http://schemas.microsoft.com/office/drawing/2014/main" id="{3806EA2D-F079-1293-DF83-096EA39942F4}"/>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15       </a:t>
            </a:r>
            <a:r>
              <a:rPr lang="en-US" sz="1700" dirty="0">
                <a:solidFill>
                  <a:schemeClr val="tx1">
                    <a:lumMod val="50000"/>
                    <a:lumOff val="50000"/>
                  </a:schemeClr>
                </a:solidFill>
                <a:latin typeface="Montserrat Semi-Bold Bold"/>
              </a:rPr>
              <a:t>futurumcareers.com</a:t>
            </a:r>
          </a:p>
        </p:txBody>
      </p:sp>
      <p:sp>
        <p:nvSpPr>
          <p:cNvPr id="8" name="TextBox 16">
            <a:extLst>
              <a:ext uri="{FF2B5EF4-FFF2-40B4-BE49-F238E27FC236}">
                <a16:creationId xmlns:a16="http://schemas.microsoft.com/office/drawing/2014/main" id="{D7F1C2D6-C14F-55EF-3D5B-204B5D9DA75F}"/>
              </a:ext>
            </a:extLst>
          </p:cNvPr>
          <p:cNvSpPr txBox="1"/>
          <p:nvPr/>
        </p:nvSpPr>
        <p:spPr>
          <a:xfrm>
            <a:off x="694128" y="647700"/>
            <a:ext cx="6959910" cy="969624"/>
          </a:xfrm>
          <a:prstGeom prst="rect">
            <a:avLst/>
          </a:prstGeom>
        </p:spPr>
        <p:txBody>
          <a:bodyPr wrap="square" lIns="0" tIns="0" rIns="0" bIns="0" rtlCol="0" anchor="t">
            <a:spAutoFit/>
          </a:bodyPr>
          <a:lstStyle/>
          <a:p>
            <a:pPr>
              <a:lnSpc>
                <a:spcPts val="8469"/>
              </a:lnSpc>
            </a:pPr>
            <a:r>
              <a:rPr lang="en-US" sz="4800" dirty="0">
                <a:latin typeface="Montserrat Semi-Bold" panose="020B0604020202020204" charset="0"/>
              </a:rPr>
              <a:t>Meet Deepak</a:t>
            </a:r>
          </a:p>
        </p:txBody>
      </p:sp>
    </p:spTree>
    <p:extLst>
      <p:ext uri="{BB962C8B-B14F-4D97-AF65-F5344CB8AC3E}">
        <p14:creationId xmlns:p14="http://schemas.microsoft.com/office/powerpoint/2010/main" val="32048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rot="-5400000">
            <a:off x="14687265" y="1543334"/>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2" name="Group 2"/>
          <p:cNvGrpSpPr>
            <a:grpSpLocks noChangeAspect="1"/>
          </p:cNvGrpSpPr>
          <p:nvPr/>
        </p:nvGrpSpPr>
        <p:grpSpPr>
          <a:xfrm>
            <a:off x="1235089" y="1111931"/>
            <a:ext cx="6802754" cy="6959813"/>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sp>
        <p:nvSpPr>
          <p:cNvPr id="16" name="TextBox 16"/>
          <p:cNvSpPr txBox="1"/>
          <p:nvPr/>
        </p:nvSpPr>
        <p:spPr>
          <a:xfrm>
            <a:off x="8832549" y="1284303"/>
            <a:ext cx="6959910" cy="988669"/>
          </a:xfrm>
          <a:prstGeom prst="rect">
            <a:avLst/>
          </a:prstGeom>
        </p:spPr>
        <p:txBody>
          <a:bodyPr wrap="square" lIns="0" tIns="0" rIns="0" bIns="0" rtlCol="0" anchor="t">
            <a:spAutoFit/>
          </a:bodyPr>
          <a:lstStyle/>
          <a:p>
            <a:pPr>
              <a:lnSpc>
                <a:spcPts val="8469"/>
              </a:lnSpc>
            </a:pPr>
            <a:r>
              <a:rPr lang="en-US" sz="4800" dirty="0">
                <a:latin typeface="Montserrat Semi-Bold"/>
              </a:rPr>
              <a:t>Deepak’s Top Tip</a:t>
            </a:r>
          </a:p>
        </p:txBody>
      </p:sp>
      <p:sp>
        <p:nvSpPr>
          <p:cNvPr id="17" name="TextBox 16">
            <a:extLst>
              <a:ext uri="{FF2B5EF4-FFF2-40B4-BE49-F238E27FC236}">
                <a16:creationId xmlns:a16="http://schemas.microsoft.com/office/drawing/2014/main" id="{65407EF8-C830-7DFF-FB2F-035A85C4A841}"/>
              </a:ext>
            </a:extLst>
          </p:cNvPr>
          <p:cNvSpPr txBox="1"/>
          <p:nvPr/>
        </p:nvSpPr>
        <p:spPr>
          <a:xfrm>
            <a:off x="8818261" y="2756787"/>
            <a:ext cx="7569501" cy="4773423"/>
          </a:xfrm>
          <a:prstGeom prst="rect">
            <a:avLst/>
          </a:prstGeom>
          <a:noFill/>
        </p:spPr>
        <p:txBody>
          <a:bodyPr wrap="square">
            <a:spAutoFit/>
          </a:bodyPr>
          <a:lstStyle/>
          <a:p>
            <a:pPr>
              <a:lnSpc>
                <a:spcPct val="120000"/>
              </a:lnSpc>
            </a:pPr>
            <a:r>
              <a:rPr lang="en-GB" sz="3200" b="1" i="1" kern="100" dirty="0">
                <a:latin typeface="Montserrat" panose="00000500000000000000" pitchFamily="2" charset="0"/>
                <a:ea typeface="Aptos" panose="020B0004020202020204" pitchFamily="34" charset="0"/>
                <a:cs typeface="Calibri" panose="020F0502020204030204" pitchFamily="34" charset="0"/>
              </a:rPr>
              <a:t>Find your passion and pursue it. </a:t>
            </a:r>
            <a:r>
              <a:rPr lang="en-GB" sz="3200" i="1" kern="100" dirty="0">
                <a:latin typeface="Montserrat" panose="00000500000000000000" pitchFamily="2" charset="0"/>
                <a:ea typeface="Aptos" panose="020B0004020202020204" pitchFamily="34" charset="0"/>
                <a:cs typeface="Calibri" panose="020F0502020204030204" pitchFamily="34" charset="0"/>
              </a:rPr>
              <a:t>The best way to figure out if you are interested in something is to try it out as early as you can. Getting involved, even when in high school, such as through volunteering or work experience, will help you work out what you want to do long term.</a:t>
            </a:r>
            <a:endParaRPr lang="en-GB" sz="3200" i="1" kern="100" dirty="0">
              <a:effectLst/>
              <a:latin typeface="Montserrat" panose="00000500000000000000" pitchFamily="2" charset="0"/>
              <a:ea typeface="Aptos" panose="020B0004020202020204" pitchFamily="34" charset="0"/>
              <a:cs typeface="Times New Roman" panose="02020603050405020304" pitchFamily="18" charset="0"/>
            </a:endParaRPr>
          </a:p>
        </p:txBody>
      </p:sp>
      <p:sp>
        <p:nvSpPr>
          <p:cNvPr id="8" name="TextBox 13">
            <a:extLst>
              <a:ext uri="{FF2B5EF4-FFF2-40B4-BE49-F238E27FC236}">
                <a16:creationId xmlns:a16="http://schemas.microsoft.com/office/drawing/2014/main" id="{E0D0747B-0CF2-CE98-86E7-C867F131B106}"/>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16       </a:t>
            </a:r>
            <a:r>
              <a:rPr lang="en-US" sz="1700" dirty="0">
                <a:solidFill>
                  <a:srgbClr val="FFFFFF"/>
                </a:solidFill>
                <a:latin typeface="Montserrat Semi-Bold Bold"/>
              </a:rPr>
              <a:t>futurumcareers.com</a:t>
            </a:r>
          </a:p>
        </p:txBody>
      </p:sp>
      <p:sp>
        <p:nvSpPr>
          <p:cNvPr id="9" name="TextBox 8">
            <a:extLst>
              <a:ext uri="{FF2B5EF4-FFF2-40B4-BE49-F238E27FC236}">
                <a16:creationId xmlns:a16="http://schemas.microsoft.com/office/drawing/2014/main" id="{DF55A9FB-28EC-C293-7169-A998B7F9859A}"/>
              </a:ext>
            </a:extLst>
          </p:cNvPr>
          <p:cNvSpPr txBox="1"/>
          <p:nvPr/>
        </p:nvSpPr>
        <p:spPr>
          <a:xfrm>
            <a:off x="1241878" y="8417674"/>
            <a:ext cx="4979916" cy="802014"/>
          </a:xfrm>
          <a:prstGeom prst="rect">
            <a:avLst/>
          </a:prstGeom>
          <a:noFill/>
        </p:spPr>
        <p:txBody>
          <a:bodyPr wrap="square">
            <a:spAutoFit/>
          </a:bodyPr>
          <a:lstStyle/>
          <a:p>
            <a:pPr>
              <a:lnSpc>
                <a:spcPct val="120000"/>
              </a:lnSpc>
            </a:pPr>
            <a:r>
              <a:rPr lang="en-GB" sz="2000" dirty="0">
                <a:solidFill>
                  <a:schemeClr val="bg1"/>
                </a:solidFill>
                <a:effectLst/>
                <a:latin typeface="Montserrat" panose="00000500000000000000" pitchFamily="2" charset="0"/>
                <a:ea typeface="Aptos" panose="020B0004020202020204" pitchFamily="34" charset="0"/>
              </a:rPr>
              <a:t>Deepak presenting his team's work at a research seminar.</a:t>
            </a:r>
            <a:endParaRPr lang="en-GB" sz="2000" dirty="0">
              <a:solidFill>
                <a:schemeClr val="bg1"/>
              </a:solidFill>
              <a:latin typeface="Montserrat" panose="00000500000000000000" pitchFamily="2" charset="0"/>
            </a:endParaRPr>
          </a:p>
        </p:txBody>
      </p:sp>
      <p:grpSp>
        <p:nvGrpSpPr>
          <p:cNvPr id="10" name="Group 2">
            <a:extLst>
              <a:ext uri="{FF2B5EF4-FFF2-40B4-BE49-F238E27FC236}">
                <a16:creationId xmlns:a16="http://schemas.microsoft.com/office/drawing/2014/main" id="{D420FD49-77AE-A5A5-58AD-B96BE43DA6ED}"/>
              </a:ext>
            </a:extLst>
          </p:cNvPr>
          <p:cNvGrpSpPr>
            <a:grpSpLocks noChangeAspect="1"/>
          </p:cNvGrpSpPr>
          <p:nvPr/>
        </p:nvGrpSpPr>
        <p:grpSpPr>
          <a:xfrm>
            <a:off x="602823" y="920895"/>
            <a:ext cx="7428243" cy="7445439"/>
            <a:chOff x="0" y="0"/>
            <a:chExt cx="6362700" cy="6575666"/>
          </a:xfrm>
        </p:grpSpPr>
        <p:sp>
          <p:nvSpPr>
            <p:cNvPr id="11" name="Freeform 3">
              <a:extLst>
                <a:ext uri="{FF2B5EF4-FFF2-40B4-BE49-F238E27FC236}">
                  <a16:creationId xmlns:a16="http://schemas.microsoft.com/office/drawing/2014/main" id="{73FCD4CC-D461-CE61-231F-8E74FE662FF0}"/>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14" name="Group 6">
            <a:extLst>
              <a:ext uri="{FF2B5EF4-FFF2-40B4-BE49-F238E27FC236}">
                <a16:creationId xmlns:a16="http://schemas.microsoft.com/office/drawing/2014/main" id="{DA845F00-E247-9AB0-05C3-E0A61FB00EED}"/>
              </a:ext>
            </a:extLst>
          </p:cNvPr>
          <p:cNvGrpSpPr>
            <a:grpSpLocks noChangeAspect="1"/>
          </p:cNvGrpSpPr>
          <p:nvPr/>
        </p:nvGrpSpPr>
        <p:grpSpPr>
          <a:xfrm flipH="1">
            <a:off x="904976" y="1224847"/>
            <a:ext cx="6823949" cy="6840190"/>
            <a:chOff x="6350" y="6350"/>
            <a:chExt cx="6350012" cy="6562979"/>
          </a:xfrm>
          <a:blipFill dpi="0" rotWithShape="1">
            <a:blip r:embed="rId3">
              <a:extLst>
                <a:ext uri="{28A0092B-C50C-407E-A947-70E740481C1C}">
                  <a14:useLocalDpi xmlns:a14="http://schemas.microsoft.com/office/drawing/2010/main" val="0"/>
                </a:ext>
              </a:extLst>
            </a:blip>
            <a:srcRect/>
            <a:stretch>
              <a:fillRect/>
            </a:stretch>
          </a:blipFill>
        </p:grpSpPr>
        <p:sp>
          <p:nvSpPr>
            <p:cNvPr id="15" name="Freeform 7">
              <a:extLst>
                <a:ext uri="{FF2B5EF4-FFF2-40B4-BE49-F238E27FC236}">
                  <a16:creationId xmlns:a16="http://schemas.microsoft.com/office/drawing/2014/main" id="{3328E885-E3AB-4096-E565-FEC3B14725E2}"/>
                </a:ext>
              </a:extLst>
            </p:cNvPr>
            <p:cNvSpPr/>
            <p:nvPr/>
          </p:nvSpPr>
          <p:spPr>
            <a:xfrm flipH="1">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3">
                <a:extLst>
                  <a:ext uri="{28A0092B-C50C-407E-A947-70E740481C1C}">
                    <a14:useLocalDpi xmlns:a14="http://schemas.microsoft.com/office/drawing/2010/main" val="0"/>
                  </a:ext>
                </a:extLst>
              </a:blip>
              <a:srcRect/>
              <a:stretch>
                <a:fillRect l="-80620" t="-34327" r="-29030" b="-34327"/>
              </a:stretch>
            </a:blipFill>
            <a:ln w="12700">
              <a:noFill/>
            </a:ln>
          </p:spPr>
          <p:txBody>
            <a:bodyPr/>
            <a:lstStyle/>
            <a:p>
              <a:endParaRPr lang="en-GB"/>
            </a:p>
          </p:txBody>
        </p:sp>
      </p:grpSp>
    </p:spTree>
    <p:extLst>
      <p:ext uri="{BB962C8B-B14F-4D97-AF65-F5344CB8AC3E}">
        <p14:creationId xmlns:p14="http://schemas.microsoft.com/office/powerpoint/2010/main" val="135399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EFBAE7-9054-B20C-C42F-58E1F9F3FE8D}"/>
              </a:ext>
            </a:extLst>
          </p:cNvPr>
          <p:cNvPicPr>
            <a:picLocks noChangeAspect="1"/>
          </p:cNvPicPr>
          <p:nvPr/>
        </p:nvPicPr>
        <p:blipFill>
          <a:blip r:embed="rId2">
            <a:extLst>
              <a:ext uri="{28A0092B-C50C-407E-A947-70E740481C1C}">
                <a14:useLocalDpi xmlns:a14="http://schemas.microsoft.com/office/drawing/2010/main" val="0"/>
              </a:ext>
            </a:extLst>
          </a:blip>
          <a:srcRect l="14629" r="14629"/>
          <a:stretch/>
        </p:blipFill>
        <p:spPr>
          <a:xfrm>
            <a:off x="4495800" y="0"/>
            <a:ext cx="12937425" cy="10287000"/>
          </a:xfrm>
          <a:prstGeom prst="rect">
            <a:avLst/>
          </a:prstGeom>
        </p:spPr>
      </p:pic>
      <p:grpSp>
        <p:nvGrpSpPr>
          <p:cNvPr id="4" name="Group 4"/>
          <p:cNvGrpSpPr/>
          <p:nvPr/>
        </p:nvGrpSpPr>
        <p:grpSpPr>
          <a:xfrm>
            <a:off x="1083284" y="2611457"/>
            <a:ext cx="11718316" cy="7180242"/>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p:cNvGrpSpPr/>
          <p:nvPr/>
        </p:nvGrpSpPr>
        <p:grpSpPr>
          <a:xfrm>
            <a:off x="1028700" y="2896954"/>
            <a:ext cx="11468100" cy="6638547"/>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8" y="-2845860"/>
            <a:ext cx="1480331" cy="8675048"/>
            <a:chOff x="0" y="0"/>
            <a:chExt cx="3130550" cy="18248691"/>
          </a:xfrm>
          <a:solidFill>
            <a:srgbClr val="55B8AD"/>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p:cNvGrpSpPr/>
          <p:nvPr/>
        </p:nvGrpSpPr>
        <p:grpSpPr>
          <a:xfrm>
            <a:off x="1295400" y="3238499"/>
            <a:ext cx="10918450" cy="5943601"/>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8" name="TextBox 7">
            <a:extLst>
              <a:ext uri="{FF2B5EF4-FFF2-40B4-BE49-F238E27FC236}">
                <a16:creationId xmlns:a16="http://schemas.microsoft.com/office/drawing/2014/main" id="{DEEFF541-76D0-5E12-6953-5C890BABB532}"/>
              </a:ext>
            </a:extLst>
          </p:cNvPr>
          <p:cNvSpPr txBox="1"/>
          <p:nvPr/>
        </p:nvSpPr>
        <p:spPr>
          <a:xfrm>
            <a:off x="870423" y="920207"/>
            <a:ext cx="6934200" cy="1107996"/>
          </a:xfrm>
          <a:prstGeom prst="rect">
            <a:avLst/>
          </a:prstGeom>
          <a:noFill/>
        </p:spPr>
        <p:txBody>
          <a:bodyPr wrap="square" rtlCol="0">
            <a:spAutoFit/>
          </a:bodyPr>
          <a:lstStyle/>
          <a:p>
            <a:r>
              <a:rPr lang="en-GB" sz="6600" dirty="0">
                <a:latin typeface="Montserrat SemiBold" panose="00000700000000000000" pitchFamily="2" charset="0"/>
              </a:rPr>
              <a:t>Talking Points</a:t>
            </a:r>
          </a:p>
        </p:txBody>
      </p:sp>
      <p:sp>
        <p:nvSpPr>
          <p:cNvPr id="9" name="TextBox 8">
            <a:extLst>
              <a:ext uri="{FF2B5EF4-FFF2-40B4-BE49-F238E27FC236}">
                <a16:creationId xmlns:a16="http://schemas.microsoft.com/office/drawing/2014/main" id="{9DE27DB1-A9EE-74DA-199E-A7D8609A0C48}"/>
              </a:ext>
            </a:extLst>
          </p:cNvPr>
          <p:cNvSpPr txBox="1"/>
          <p:nvPr/>
        </p:nvSpPr>
        <p:spPr>
          <a:xfrm>
            <a:off x="1523999" y="3343183"/>
            <a:ext cx="11027385" cy="5684120"/>
          </a:xfrm>
          <a:prstGeom prst="rect">
            <a:avLst/>
          </a:prstGeom>
          <a:noFill/>
        </p:spPr>
        <p:txBody>
          <a:bodyPr wrap="square" rtlCol="0">
            <a:spAutoFit/>
          </a:bodyPr>
          <a:lstStyle/>
          <a:p>
            <a:pPr marL="342900" indent="-342900">
              <a:lnSpc>
                <a:spcPct val="120000"/>
              </a:lnSpc>
              <a:spcAft>
                <a:spcPts val="1200"/>
              </a:spcAft>
              <a:buAutoNum type="arabicPeriod"/>
            </a:pPr>
            <a:r>
              <a:rPr lang="en-GB" sz="2800" kern="100" dirty="0">
                <a:latin typeface="Montserrat" panose="00000500000000000000" pitchFamily="2" charset="0"/>
                <a:ea typeface="Aptos" panose="020B0004020202020204" pitchFamily="34" charset="0"/>
                <a:cs typeface="Calibri" panose="020F0502020204030204" pitchFamily="34" charset="0"/>
              </a:rPr>
              <a:t>“Factors including poverty, structural racism and educational inequality all affect health,” says Deepak. What types of health issues might these factors lead to, and how? Give several examples.</a:t>
            </a:r>
          </a:p>
          <a:p>
            <a:pPr marL="342900" indent="-342900">
              <a:lnSpc>
                <a:spcPct val="120000"/>
              </a:lnSpc>
              <a:spcAft>
                <a:spcPts val="1200"/>
              </a:spcAft>
              <a:buAutoNum type="arabicPeriod"/>
            </a:pPr>
            <a:r>
              <a:rPr lang="en-GB" sz="2800" dirty="0">
                <a:latin typeface="Montserrat" panose="00000500000000000000" pitchFamily="2" charset="0"/>
              </a:rPr>
              <a:t>To what extent do you think that addressing food insecurity should be the responsibility of healthcare professionals?</a:t>
            </a:r>
          </a:p>
          <a:p>
            <a:pPr marL="342900" indent="-342900">
              <a:lnSpc>
                <a:spcPct val="120000"/>
              </a:lnSpc>
              <a:spcAft>
                <a:spcPts val="1200"/>
              </a:spcAft>
              <a:buAutoNum type="arabicPeriod"/>
            </a:pPr>
            <a:r>
              <a:rPr lang="en-GB" sz="2800" dirty="0">
                <a:latin typeface="Montserrat" panose="00000500000000000000" pitchFamily="2" charset="0"/>
              </a:rPr>
              <a:t>To what extent is food insecurity an issue in your local community? What steps could be taken to help your community address this issue?</a:t>
            </a:r>
          </a:p>
        </p:txBody>
      </p:sp>
      <p:sp>
        <p:nvSpPr>
          <p:cNvPr id="2" name="TextBox 13">
            <a:extLst>
              <a:ext uri="{FF2B5EF4-FFF2-40B4-BE49-F238E27FC236}">
                <a16:creationId xmlns:a16="http://schemas.microsoft.com/office/drawing/2014/main" id="{457C08E4-BCA5-106B-BABA-25445B6EE1C6}"/>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17       </a:t>
            </a:r>
            <a:r>
              <a:rPr lang="en-US" sz="1700" dirty="0">
                <a:solidFill>
                  <a:srgbClr val="FFFFFF"/>
                </a:solidFill>
                <a:latin typeface="Montserrat Semi-Bold Bold"/>
              </a:rPr>
              <a:t>futurumcareers.com</a:t>
            </a:r>
          </a:p>
        </p:txBody>
      </p:sp>
      <p:sp>
        <p:nvSpPr>
          <p:cNvPr id="19" name="TextBox 18">
            <a:extLst>
              <a:ext uri="{FF2B5EF4-FFF2-40B4-BE49-F238E27FC236}">
                <a16:creationId xmlns:a16="http://schemas.microsoft.com/office/drawing/2014/main" id="{AB1C94D7-F2C5-F0F3-1F4A-EDDC20DA171E}"/>
              </a:ext>
            </a:extLst>
          </p:cNvPr>
          <p:cNvSpPr txBox="1"/>
          <p:nvPr/>
        </p:nvSpPr>
        <p:spPr>
          <a:xfrm>
            <a:off x="8356543" y="9954967"/>
            <a:ext cx="1398516" cy="246221"/>
          </a:xfrm>
          <a:prstGeom prst="rect">
            <a:avLst/>
          </a:prstGeom>
          <a:noFill/>
        </p:spPr>
        <p:txBody>
          <a:bodyPr wrap="square" rtlCol="0">
            <a:spAutoFit/>
          </a:bodyPr>
          <a:lstStyle/>
          <a:p>
            <a:r>
              <a:rPr lang="en-GB" sz="1000" dirty="0">
                <a:solidFill>
                  <a:srgbClr val="FEFEFE"/>
                </a:solidFill>
                <a:latin typeface="Montserrat" panose="00000500000000000000" pitchFamily="2" charset="0"/>
              </a:rPr>
              <a:t>© </a:t>
            </a:r>
            <a:r>
              <a:rPr lang="en-GB" sz="1000" dirty="0" err="1">
                <a:solidFill>
                  <a:srgbClr val="FEFEFE"/>
                </a:solidFill>
                <a:latin typeface="Montserrat" panose="00000500000000000000" pitchFamily="2" charset="0"/>
              </a:rPr>
              <a:t>Mayalab</a:t>
            </a:r>
            <a:endParaRPr lang="en-GB" sz="1000" dirty="0">
              <a:solidFill>
                <a:srgbClr val="FEFEFE"/>
              </a:solidFill>
              <a:latin typeface="Montserrat" panose="00000500000000000000" pitchFamily="2" charset="0"/>
            </a:endParaRPr>
          </a:p>
        </p:txBody>
      </p:sp>
    </p:spTree>
    <p:extLst>
      <p:ext uri="{BB962C8B-B14F-4D97-AF65-F5344CB8AC3E}">
        <p14:creationId xmlns:p14="http://schemas.microsoft.com/office/powerpoint/2010/main" val="278364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EFBAE7-9054-B20C-C42F-58E1F9F3FE8D}"/>
              </a:ext>
            </a:extLst>
          </p:cNvPr>
          <p:cNvPicPr>
            <a:picLocks noChangeAspect="1"/>
          </p:cNvPicPr>
          <p:nvPr/>
        </p:nvPicPr>
        <p:blipFill>
          <a:blip r:embed="rId2">
            <a:extLst>
              <a:ext uri="{28A0092B-C50C-407E-A947-70E740481C1C}">
                <a14:useLocalDpi xmlns:a14="http://schemas.microsoft.com/office/drawing/2010/main" val="0"/>
              </a:ext>
            </a:extLst>
          </a:blip>
          <a:srcRect l="8078" r="8078"/>
          <a:stretch/>
        </p:blipFill>
        <p:spPr>
          <a:xfrm>
            <a:off x="4495800" y="0"/>
            <a:ext cx="12937425" cy="10287000"/>
          </a:xfrm>
          <a:prstGeom prst="rect">
            <a:avLst/>
          </a:prstGeom>
        </p:spPr>
      </p:pic>
      <p:grpSp>
        <p:nvGrpSpPr>
          <p:cNvPr id="6" name="Group 6"/>
          <p:cNvGrpSpPr/>
          <p:nvPr/>
        </p:nvGrpSpPr>
        <p:grpSpPr>
          <a:xfrm rot="-5400000">
            <a:off x="10790355" y="2743896"/>
            <a:ext cx="10287000" cy="4799209"/>
            <a:chOff x="0" y="0"/>
            <a:chExt cx="3130550" cy="1460500"/>
          </a:xfrm>
          <a:solidFill>
            <a:srgbClr val="55B8AD"/>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p:cNvGrpSpPr/>
          <p:nvPr/>
        </p:nvGrpSpPr>
        <p:grpSpPr>
          <a:xfrm rot="5400000">
            <a:off x="-937583" y="937583"/>
            <a:ext cx="10287000" cy="8411834"/>
            <a:chOff x="0" y="0"/>
            <a:chExt cx="3130550" cy="2559898"/>
          </a:xfrm>
          <a:solidFill>
            <a:srgbClr val="55B8AD"/>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pic>
        <p:nvPicPr>
          <p:cNvPr id="14" name="Picture 14"/>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8" y="-2845860"/>
            <a:ext cx="1480331" cy="8675048"/>
            <a:chOff x="0" y="0"/>
            <a:chExt cx="3130550" cy="18248691"/>
          </a:xfrm>
          <a:solidFill>
            <a:srgbClr val="3660AA"/>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sp>
        <p:nvSpPr>
          <p:cNvPr id="8" name="TextBox 7">
            <a:extLst>
              <a:ext uri="{FF2B5EF4-FFF2-40B4-BE49-F238E27FC236}">
                <a16:creationId xmlns:a16="http://schemas.microsoft.com/office/drawing/2014/main" id="{DEEFF541-76D0-5E12-6953-5C890BABB532}"/>
              </a:ext>
            </a:extLst>
          </p:cNvPr>
          <p:cNvSpPr txBox="1"/>
          <p:nvPr/>
        </p:nvSpPr>
        <p:spPr>
          <a:xfrm>
            <a:off x="870422" y="920207"/>
            <a:ext cx="7130577" cy="1107996"/>
          </a:xfrm>
          <a:prstGeom prst="rect">
            <a:avLst/>
          </a:prstGeom>
          <a:noFill/>
        </p:spPr>
        <p:txBody>
          <a:bodyPr wrap="square" rtlCol="0">
            <a:spAutoFit/>
          </a:bodyPr>
          <a:lstStyle/>
          <a:p>
            <a:r>
              <a:rPr lang="en-GB" sz="6600" dirty="0">
                <a:solidFill>
                  <a:schemeClr val="bg1"/>
                </a:solidFill>
                <a:latin typeface="Montserrat SemiBold" panose="00000700000000000000" pitchFamily="2" charset="0"/>
              </a:rPr>
              <a:t>More Resources</a:t>
            </a:r>
          </a:p>
        </p:txBody>
      </p:sp>
      <p:pic>
        <p:nvPicPr>
          <p:cNvPr id="24" name="Picture 23">
            <a:extLst>
              <a:ext uri="{FF2B5EF4-FFF2-40B4-BE49-F238E27FC236}">
                <a16:creationId xmlns:a16="http://schemas.microsoft.com/office/drawing/2014/main" id="{1BD5E571-673A-2EDE-8502-EDCFA49E8FE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41740" y="3508588"/>
            <a:ext cx="2506072" cy="3554137"/>
          </a:xfrm>
          <a:prstGeom prst="rect">
            <a:avLst/>
          </a:prstGeom>
        </p:spPr>
      </p:pic>
      <p:sp>
        <p:nvSpPr>
          <p:cNvPr id="27" name="Freeform 11">
            <a:extLst>
              <a:ext uri="{FF2B5EF4-FFF2-40B4-BE49-F238E27FC236}">
                <a16:creationId xmlns:a16="http://schemas.microsoft.com/office/drawing/2014/main" id="{5DF423A6-6F6A-D468-FC36-F391642F1EEC}"/>
              </a:ext>
            </a:extLst>
          </p:cNvPr>
          <p:cNvSpPr/>
          <p:nvPr/>
        </p:nvSpPr>
        <p:spPr>
          <a:xfrm>
            <a:off x="451274" y="7435175"/>
            <a:ext cx="227945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21" name="TextBox 20">
            <a:extLst>
              <a:ext uri="{FF2B5EF4-FFF2-40B4-BE49-F238E27FC236}">
                <a16:creationId xmlns:a16="http://schemas.microsoft.com/office/drawing/2014/main" id="{DE867C35-D621-FC09-86B5-0345FDC37254}"/>
              </a:ext>
            </a:extLst>
          </p:cNvPr>
          <p:cNvSpPr txBox="1"/>
          <p:nvPr/>
        </p:nvSpPr>
        <p:spPr>
          <a:xfrm>
            <a:off x="339007" y="7508485"/>
            <a:ext cx="2511539"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Read the </a:t>
            </a:r>
            <a:r>
              <a:rPr lang="en-GB" sz="2400" dirty="0">
                <a:solidFill>
                  <a:schemeClr val="bg1"/>
                </a:solidFill>
                <a:latin typeface="Montserrat" panose="00000500000000000000" pitchFamily="2" charset="0"/>
                <a:hlinkClick r:id="rId6">
                  <a:extLst>
                    <a:ext uri="{A12FA001-AC4F-418D-AE19-62706E023703}">
                      <ahyp:hlinkClr xmlns:ahyp="http://schemas.microsoft.com/office/drawing/2018/hyperlinkcolor" val="tx"/>
                    </a:ext>
                  </a:extLst>
                </a:hlinkClick>
              </a:rPr>
              <a:t>article</a:t>
            </a:r>
            <a:endParaRPr lang="en-GB" sz="2400" dirty="0">
              <a:solidFill>
                <a:schemeClr val="bg1"/>
              </a:solidFill>
              <a:latin typeface="Montserrat" panose="00000500000000000000" pitchFamily="2" charset="0"/>
            </a:endParaRPr>
          </a:p>
        </p:txBody>
      </p:sp>
      <p:pic>
        <p:nvPicPr>
          <p:cNvPr id="29" name="Picture 28">
            <a:extLst>
              <a:ext uri="{FF2B5EF4-FFF2-40B4-BE49-F238E27FC236}">
                <a16:creationId xmlns:a16="http://schemas.microsoft.com/office/drawing/2014/main" id="{30FA4F4E-058E-9C2E-FBC7-5F347CA0D1B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657603" y="3490029"/>
            <a:ext cx="2529936" cy="3591255"/>
          </a:xfrm>
          <a:prstGeom prst="rect">
            <a:avLst/>
          </a:prstGeom>
        </p:spPr>
      </p:pic>
      <p:sp>
        <p:nvSpPr>
          <p:cNvPr id="35" name="Freeform 11">
            <a:extLst>
              <a:ext uri="{FF2B5EF4-FFF2-40B4-BE49-F238E27FC236}">
                <a16:creationId xmlns:a16="http://schemas.microsoft.com/office/drawing/2014/main" id="{5EAB8308-34C0-B26E-1158-E7700E85D521}"/>
              </a:ext>
            </a:extLst>
          </p:cNvPr>
          <p:cNvSpPr/>
          <p:nvPr/>
        </p:nvSpPr>
        <p:spPr>
          <a:xfrm>
            <a:off x="3657600" y="7446805"/>
            <a:ext cx="2529936"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pic>
        <p:nvPicPr>
          <p:cNvPr id="30" name="Picture 29">
            <a:extLst>
              <a:ext uri="{FF2B5EF4-FFF2-40B4-BE49-F238E27FC236}">
                <a16:creationId xmlns:a16="http://schemas.microsoft.com/office/drawing/2014/main" id="{0D76E137-FE5C-D1BC-64B9-BC14BCE43C0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687000" y="4738037"/>
            <a:ext cx="3600000" cy="2340000"/>
          </a:xfrm>
          <a:prstGeom prst="rect">
            <a:avLst/>
          </a:prstGeom>
        </p:spPr>
      </p:pic>
      <p:pic>
        <p:nvPicPr>
          <p:cNvPr id="31" name="Picture 25">
            <a:extLst>
              <a:ext uri="{FF2B5EF4-FFF2-40B4-BE49-F238E27FC236}">
                <a16:creationId xmlns:a16="http://schemas.microsoft.com/office/drawing/2014/main" id="{196B93ED-E752-89BA-CD37-F94540B1346A}"/>
              </a:ext>
            </a:extLst>
          </p:cNvPr>
          <p:cNvPicPr>
            <a:picLocks noChangeAspect="1"/>
          </p:cNvPicPr>
          <p:nvPr/>
        </p:nvPicPr>
        <p:blipFill>
          <a:blip r:embed="rId9"/>
          <a:srcRect/>
          <a:stretch>
            <a:fillRect/>
          </a:stretch>
        </p:blipFill>
        <p:spPr>
          <a:xfrm>
            <a:off x="10649400" y="4651037"/>
            <a:ext cx="3600000" cy="2514000"/>
          </a:xfrm>
          <a:prstGeom prst="rect">
            <a:avLst/>
          </a:prstGeom>
        </p:spPr>
      </p:pic>
      <p:pic>
        <p:nvPicPr>
          <p:cNvPr id="34" name="Picture 33">
            <a:extLst>
              <a:ext uri="{FF2B5EF4-FFF2-40B4-BE49-F238E27FC236}">
                <a16:creationId xmlns:a16="http://schemas.microsoft.com/office/drawing/2014/main" id="{35761A2B-9AD1-ACDC-F511-DE10F747469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163834" y="3579999"/>
            <a:ext cx="2521047" cy="3570075"/>
          </a:xfrm>
          <a:prstGeom prst="rect">
            <a:avLst/>
          </a:prstGeom>
        </p:spPr>
      </p:pic>
      <p:sp>
        <p:nvSpPr>
          <p:cNvPr id="36" name="Freeform 11">
            <a:extLst>
              <a:ext uri="{FF2B5EF4-FFF2-40B4-BE49-F238E27FC236}">
                <a16:creationId xmlns:a16="http://schemas.microsoft.com/office/drawing/2014/main" id="{C1BB1025-76AA-DE85-680C-F896D1A713E6}"/>
              </a:ext>
            </a:extLst>
          </p:cNvPr>
          <p:cNvSpPr/>
          <p:nvPr/>
        </p:nvSpPr>
        <p:spPr>
          <a:xfrm>
            <a:off x="7456163" y="7430757"/>
            <a:ext cx="252993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37" name="Freeform 11">
            <a:extLst>
              <a:ext uri="{FF2B5EF4-FFF2-40B4-BE49-F238E27FC236}">
                <a16:creationId xmlns:a16="http://schemas.microsoft.com/office/drawing/2014/main" id="{52A632BD-2829-093A-427E-0265AB166143}"/>
              </a:ext>
            </a:extLst>
          </p:cNvPr>
          <p:cNvSpPr/>
          <p:nvPr/>
        </p:nvSpPr>
        <p:spPr>
          <a:xfrm>
            <a:off x="11315506" y="7446805"/>
            <a:ext cx="227945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38" name="Freeform 11">
            <a:extLst>
              <a:ext uri="{FF2B5EF4-FFF2-40B4-BE49-F238E27FC236}">
                <a16:creationId xmlns:a16="http://schemas.microsoft.com/office/drawing/2014/main" id="{26E3AC9C-B984-55D6-EE55-FD439624A87A}"/>
              </a:ext>
            </a:extLst>
          </p:cNvPr>
          <p:cNvSpPr/>
          <p:nvPr/>
        </p:nvSpPr>
        <p:spPr>
          <a:xfrm>
            <a:off x="14937482" y="7435175"/>
            <a:ext cx="3121918"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22" name="TextBox 21">
            <a:extLst>
              <a:ext uri="{FF2B5EF4-FFF2-40B4-BE49-F238E27FC236}">
                <a16:creationId xmlns:a16="http://schemas.microsoft.com/office/drawing/2014/main" id="{D4255FF0-996E-6472-6435-AFEDD55D41AC}"/>
              </a:ext>
            </a:extLst>
          </p:cNvPr>
          <p:cNvSpPr txBox="1"/>
          <p:nvPr/>
        </p:nvSpPr>
        <p:spPr>
          <a:xfrm>
            <a:off x="3657602" y="7508487"/>
            <a:ext cx="2529935"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Complete the </a:t>
            </a:r>
            <a:r>
              <a:rPr lang="en-GB" sz="2400" dirty="0">
                <a:solidFill>
                  <a:schemeClr val="bg1"/>
                </a:solidFill>
                <a:latin typeface="Montserrat" panose="00000500000000000000" pitchFamily="2" charset="0"/>
                <a:hlinkClick r:id="rId11">
                  <a:extLst>
                    <a:ext uri="{A12FA001-AC4F-418D-AE19-62706E023703}">
                      <ahyp:hlinkClr xmlns:ahyp="http://schemas.microsoft.com/office/drawing/2018/hyperlinkcolor" val="tx"/>
                    </a:ext>
                  </a:extLst>
                </a:hlinkClick>
              </a:rPr>
              <a:t>activities</a:t>
            </a:r>
            <a:endParaRPr lang="en-GB" sz="2400" dirty="0">
              <a:solidFill>
                <a:schemeClr val="bg1"/>
              </a:solidFill>
              <a:latin typeface="Montserrat" panose="00000500000000000000" pitchFamily="2" charset="0"/>
            </a:endParaRPr>
          </a:p>
        </p:txBody>
      </p:sp>
      <p:sp>
        <p:nvSpPr>
          <p:cNvPr id="20" name="TextBox 19">
            <a:extLst>
              <a:ext uri="{FF2B5EF4-FFF2-40B4-BE49-F238E27FC236}">
                <a16:creationId xmlns:a16="http://schemas.microsoft.com/office/drawing/2014/main" id="{95713E3B-212D-0B48-AAF1-3AEC5E60B656}"/>
              </a:ext>
            </a:extLst>
          </p:cNvPr>
          <p:cNvSpPr txBox="1"/>
          <p:nvPr/>
        </p:nvSpPr>
        <p:spPr>
          <a:xfrm>
            <a:off x="7114407" y="7486440"/>
            <a:ext cx="3256144"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Listen to the </a:t>
            </a:r>
            <a:r>
              <a:rPr lang="en-GB" sz="2400" dirty="0">
                <a:solidFill>
                  <a:schemeClr val="bg1"/>
                </a:solidFill>
                <a:latin typeface="Montserrat" panose="00000500000000000000" pitchFamily="2" charset="0"/>
                <a:hlinkClick r:id="rId12">
                  <a:extLst>
                    <a:ext uri="{A12FA001-AC4F-418D-AE19-62706E023703}">
                      <ahyp:hlinkClr xmlns:ahyp="http://schemas.microsoft.com/office/drawing/2018/hyperlinkcolor" val="tx"/>
                    </a:ext>
                  </a:extLst>
                </a:hlinkClick>
              </a:rPr>
              <a:t>podcast</a:t>
            </a:r>
            <a:endParaRPr lang="en-GB" sz="2400" dirty="0">
              <a:solidFill>
                <a:schemeClr val="bg1"/>
              </a:solidFill>
              <a:latin typeface="Montserrat" panose="00000500000000000000" pitchFamily="2" charset="0"/>
            </a:endParaRPr>
          </a:p>
        </p:txBody>
      </p:sp>
      <p:sp>
        <p:nvSpPr>
          <p:cNvPr id="19" name="TextBox 18">
            <a:extLst>
              <a:ext uri="{FF2B5EF4-FFF2-40B4-BE49-F238E27FC236}">
                <a16:creationId xmlns:a16="http://schemas.microsoft.com/office/drawing/2014/main" id="{7F61A7AC-60BD-88A1-C9AC-45907F5FA217}"/>
              </a:ext>
            </a:extLst>
          </p:cNvPr>
          <p:cNvSpPr txBox="1"/>
          <p:nvPr/>
        </p:nvSpPr>
        <p:spPr>
          <a:xfrm>
            <a:off x="11315506" y="7508487"/>
            <a:ext cx="2279456"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Watch the </a:t>
            </a:r>
            <a:r>
              <a:rPr lang="en-GB" sz="2400" dirty="0">
                <a:solidFill>
                  <a:schemeClr val="bg1"/>
                </a:solidFill>
                <a:latin typeface="Montserrat" panose="00000500000000000000" pitchFamily="2" charset="0"/>
                <a:hlinkClick r:id="rId13">
                  <a:extLst>
                    <a:ext uri="{A12FA001-AC4F-418D-AE19-62706E023703}">
                      <ahyp:hlinkClr xmlns:ahyp="http://schemas.microsoft.com/office/drawing/2018/hyperlinkcolor" val="tx"/>
                    </a:ext>
                  </a:extLst>
                </a:hlinkClick>
              </a:rPr>
              <a:t>animation</a:t>
            </a:r>
            <a:endParaRPr lang="en-GB" sz="2400" dirty="0">
              <a:solidFill>
                <a:schemeClr val="bg1"/>
              </a:solidFill>
              <a:latin typeface="Montserrat" panose="00000500000000000000" pitchFamily="2" charset="0"/>
            </a:endParaRPr>
          </a:p>
        </p:txBody>
      </p:sp>
      <p:sp>
        <p:nvSpPr>
          <p:cNvPr id="2" name="TextBox 1">
            <a:extLst>
              <a:ext uri="{FF2B5EF4-FFF2-40B4-BE49-F238E27FC236}">
                <a16:creationId xmlns:a16="http://schemas.microsoft.com/office/drawing/2014/main" id="{CC399ECB-57AF-7D22-8A8D-D7FF6A13BA8F}"/>
              </a:ext>
            </a:extLst>
          </p:cNvPr>
          <p:cNvSpPr txBox="1"/>
          <p:nvPr/>
        </p:nvSpPr>
        <p:spPr>
          <a:xfrm>
            <a:off x="14937482" y="7508485"/>
            <a:ext cx="3121918"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Download the </a:t>
            </a:r>
            <a:r>
              <a:rPr lang="en-GB" sz="2400" dirty="0">
                <a:solidFill>
                  <a:schemeClr val="bg1"/>
                </a:solidFill>
                <a:latin typeface="Montserrat" panose="00000500000000000000" pitchFamily="2" charset="0"/>
                <a:hlinkClick r:id="rId14">
                  <a:extLst>
                    <a:ext uri="{A12FA001-AC4F-418D-AE19-62706E023703}">
                      <ahyp:hlinkClr xmlns:ahyp="http://schemas.microsoft.com/office/drawing/2018/hyperlinkcolor" val="tx"/>
                    </a:ext>
                  </a:extLst>
                </a:hlinkClick>
              </a:rPr>
              <a:t>Spanish resources</a:t>
            </a:r>
            <a:endParaRPr lang="en-GB" sz="2400" dirty="0">
              <a:solidFill>
                <a:schemeClr val="bg1"/>
              </a:solidFill>
              <a:latin typeface="Montserrat" panose="00000500000000000000" pitchFamily="2" charset="0"/>
            </a:endParaRPr>
          </a:p>
        </p:txBody>
      </p:sp>
      <p:sp>
        <p:nvSpPr>
          <p:cNvPr id="4" name="TextBox 13">
            <a:extLst>
              <a:ext uri="{FF2B5EF4-FFF2-40B4-BE49-F238E27FC236}">
                <a16:creationId xmlns:a16="http://schemas.microsoft.com/office/drawing/2014/main" id="{0FA8FFC5-8FD3-9485-6B05-F813B65D0A54}"/>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18       </a:t>
            </a:r>
            <a:r>
              <a:rPr lang="en-US" sz="1700" dirty="0">
                <a:solidFill>
                  <a:srgbClr val="FFFFFF"/>
                </a:solidFill>
                <a:latin typeface="Montserrat Semi-Bold Bold"/>
              </a:rPr>
              <a:t>futurumcareers.com</a:t>
            </a:r>
          </a:p>
        </p:txBody>
      </p:sp>
      <p:pic>
        <p:nvPicPr>
          <p:cNvPr id="9" name="Picture 8">
            <a:extLst>
              <a:ext uri="{FF2B5EF4-FFF2-40B4-BE49-F238E27FC236}">
                <a16:creationId xmlns:a16="http://schemas.microsoft.com/office/drawing/2014/main" id="{A7DCB1B0-6176-A0DC-4E9D-85C3AB924550}"/>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11014049" y="4819417"/>
            <a:ext cx="2821659" cy="1584306"/>
          </a:xfrm>
          <a:prstGeom prst="rect">
            <a:avLst/>
          </a:prstGeom>
          <a:effectLst>
            <a:softEdge rad="12700"/>
          </a:effectLst>
        </p:spPr>
      </p:pic>
      <p:sp>
        <p:nvSpPr>
          <p:cNvPr id="5" name="TextBox 4">
            <a:extLst>
              <a:ext uri="{FF2B5EF4-FFF2-40B4-BE49-F238E27FC236}">
                <a16:creationId xmlns:a16="http://schemas.microsoft.com/office/drawing/2014/main" id="{5B9A26B5-69D4-D59D-454E-2FF12F6E670F}"/>
              </a:ext>
            </a:extLst>
          </p:cNvPr>
          <p:cNvSpPr txBox="1"/>
          <p:nvPr/>
        </p:nvSpPr>
        <p:spPr>
          <a:xfrm>
            <a:off x="8343647" y="9951507"/>
            <a:ext cx="1398516" cy="246221"/>
          </a:xfrm>
          <a:prstGeom prst="rect">
            <a:avLst/>
          </a:prstGeom>
          <a:noFill/>
        </p:spPr>
        <p:txBody>
          <a:bodyPr wrap="square" rtlCol="0">
            <a:spAutoFit/>
          </a:bodyPr>
          <a:lstStyle/>
          <a:p>
            <a:r>
              <a:rPr lang="en-GB" sz="1000" dirty="0">
                <a:solidFill>
                  <a:srgbClr val="FEFEFE"/>
                </a:solidFill>
                <a:latin typeface="Montserrat" panose="00000500000000000000" pitchFamily="2" charset="0"/>
              </a:rPr>
              <a:t>© </a:t>
            </a:r>
            <a:r>
              <a:rPr lang="en-GB" sz="1000" dirty="0" err="1">
                <a:solidFill>
                  <a:srgbClr val="FEFEFE"/>
                </a:solidFill>
                <a:latin typeface="Montserrat" panose="00000500000000000000" pitchFamily="2" charset="0"/>
              </a:rPr>
              <a:t>Ellyy</a:t>
            </a:r>
            <a:endParaRPr lang="en-GB" sz="1000" dirty="0">
              <a:solidFill>
                <a:srgbClr val="FEFEFE"/>
              </a:solidFill>
              <a:latin typeface="Montserrat" panose="00000500000000000000" pitchFamily="2" charset="0"/>
            </a:endParaRPr>
          </a:p>
        </p:txBody>
      </p:sp>
    </p:spTree>
    <p:extLst>
      <p:ext uri="{BB962C8B-B14F-4D97-AF65-F5344CB8AC3E}">
        <p14:creationId xmlns:p14="http://schemas.microsoft.com/office/powerpoint/2010/main" val="2887927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DCCDE210-582C-51E7-7569-214364D72C4F}"/>
              </a:ext>
            </a:extLst>
          </p:cNvPr>
          <p:cNvGrpSpPr/>
          <p:nvPr/>
        </p:nvGrpSpPr>
        <p:grpSpPr>
          <a:xfrm rot="-5400000">
            <a:off x="9607391" y="1606393"/>
            <a:ext cx="10287000" cy="7074218"/>
            <a:chOff x="0" y="0"/>
            <a:chExt cx="3130550" cy="2152833"/>
          </a:xfrm>
          <a:solidFill>
            <a:srgbClr val="3660AA"/>
          </a:solidFill>
        </p:grpSpPr>
        <p:sp>
          <p:nvSpPr>
            <p:cNvPr id="8" name="Freeform 5">
              <a:extLst>
                <a:ext uri="{FF2B5EF4-FFF2-40B4-BE49-F238E27FC236}">
                  <a16:creationId xmlns:a16="http://schemas.microsoft.com/office/drawing/2014/main" id="{5B995855-9CF1-9FFE-24B6-9A38EC6E5668}"/>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pic>
        <p:nvPicPr>
          <p:cNvPr id="6" name="Picture 5" descr="A close-up of a signature&#10;&#10;Description automatically generated">
            <a:extLst>
              <a:ext uri="{FF2B5EF4-FFF2-40B4-BE49-F238E27FC236}">
                <a16:creationId xmlns:a16="http://schemas.microsoft.com/office/drawing/2014/main" id="{14290DDD-2EE6-416E-AED2-78950C44E5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7526" y="6913641"/>
            <a:ext cx="4784994" cy="1330827"/>
          </a:xfrm>
          <a:prstGeom prst="rect">
            <a:avLst/>
          </a:prstGeom>
        </p:spPr>
      </p:pic>
      <p:sp>
        <p:nvSpPr>
          <p:cNvPr id="10" name="TextBox 9">
            <a:extLst>
              <a:ext uri="{FF2B5EF4-FFF2-40B4-BE49-F238E27FC236}">
                <a16:creationId xmlns:a16="http://schemas.microsoft.com/office/drawing/2014/main" id="{AFE7B1AE-FD6F-023B-9D28-47DF476F614F}"/>
              </a:ext>
            </a:extLst>
          </p:cNvPr>
          <p:cNvSpPr txBox="1"/>
          <p:nvPr/>
        </p:nvSpPr>
        <p:spPr>
          <a:xfrm>
            <a:off x="366050" y="536727"/>
            <a:ext cx="10847732" cy="2308324"/>
          </a:xfrm>
          <a:prstGeom prst="rect">
            <a:avLst/>
          </a:prstGeom>
          <a:noFill/>
        </p:spPr>
        <p:txBody>
          <a:bodyPr wrap="square" rtlCol="0">
            <a:spAutoFit/>
          </a:bodyPr>
          <a:lstStyle/>
          <a:p>
            <a:pPr algn="ctr"/>
            <a:r>
              <a:rPr lang="en-GB" sz="2400" dirty="0">
                <a:latin typeface="Montserrat" panose="00000500000000000000" pitchFamily="2" charset="0"/>
              </a:rPr>
              <a:t>This educational material has been produced by </a:t>
            </a:r>
            <a:r>
              <a:rPr lang="en-GB" sz="2400" b="1" dirty="0">
                <a:latin typeface="Montserrat" panose="00000500000000000000" pitchFamily="2" charset="0"/>
              </a:rPr>
              <a:t>Wake Forest University School of Medicine </a:t>
            </a:r>
            <a:r>
              <a:rPr lang="en-GB" sz="2400" dirty="0">
                <a:latin typeface="Montserrat" panose="00000500000000000000" pitchFamily="2" charset="0"/>
              </a:rPr>
              <a:t>in partnership with </a:t>
            </a:r>
            <a:r>
              <a:rPr lang="en-GB" sz="2400" b="1" dirty="0">
                <a:latin typeface="Montserrat" panose="00000500000000000000" pitchFamily="2" charset="0"/>
              </a:rPr>
              <a:t>Futurum</a:t>
            </a:r>
            <a:r>
              <a:rPr lang="en-GB" sz="2400" dirty="0">
                <a:latin typeface="Montserrat" panose="00000500000000000000" pitchFamily="2" charset="0"/>
              </a:rPr>
              <a:t> and with grant support from </a:t>
            </a:r>
            <a:r>
              <a:rPr lang="en-GB" sz="2400" b="1" dirty="0">
                <a:latin typeface="Montserrat" panose="00000500000000000000" pitchFamily="2" charset="0"/>
              </a:rPr>
              <a:t>The Duke Endowment</a:t>
            </a:r>
            <a:r>
              <a:rPr lang="en-GB" sz="2400" dirty="0">
                <a:latin typeface="Montserrat" panose="00000500000000000000" pitchFamily="2" charset="0"/>
              </a:rPr>
              <a:t>. </a:t>
            </a:r>
          </a:p>
          <a:p>
            <a:pPr algn="ctr"/>
            <a:r>
              <a:rPr lang="en-GB" sz="2400" dirty="0">
                <a:latin typeface="Montserrat" panose="00000500000000000000" pitchFamily="2" charset="0"/>
              </a:rPr>
              <a:t>The Duke Endowment is a private foundation that strengthens communities in North Carolina and South Carolina by nurturing children, promoting health, educating minds and enriching spirits.</a:t>
            </a:r>
            <a:endParaRPr lang="en-GB" sz="3600" dirty="0">
              <a:latin typeface="Montserrat" panose="00000500000000000000" pitchFamily="2" charset="0"/>
            </a:endParaRPr>
          </a:p>
        </p:txBody>
      </p:sp>
      <p:pic>
        <p:nvPicPr>
          <p:cNvPr id="3" name="Picture 2" descr="A qr code on a white background&#10;&#10;Description automatically generated">
            <a:hlinkClick r:id="rId3"/>
            <a:extLst>
              <a:ext uri="{FF2B5EF4-FFF2-40B4-BE49-F238E27FC236}">
                <a16:creationId xmlns:a16="http://schemas.microsoft.com/office/drawing/2014/main" id="{5A009037-C05E-EF09-4EF8-4068C1F10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0348" y="3228247"/>
            <a:ext cx="2960324" cy="2960324"/>
          </a:xfrm>
          <a:prstGeom prst="rect">
            <a:avLst/>
          </a:prstGeom>
        </p:spPr>
      </p:pic>
      <p:sp>
        <p:nvSpPr>
          <p:cNvPr id="5" name="TextBox 4">
            <a:extLst>
              <a:ext uri="{FF2B5EF4-FFF2-40B4-BE49-F238E27FC236}">
                <a16:creationId xmlns:a16="http://schemas.microsoft.com/office/drawing/2014/main" id="{8882F683-3F6D-9B17-A3C1-1D62CE3ADD62}"/>
              </a:ext>
            </a:extLst>
          </p:cNvPr>
          <p:cNvSpPr txBox="1"/>
          <p:nvPr/>
        </p:nvSpPr>
        <p:spPr>
          <a:xfrm>
            <a:off x="1153097" y="3692822"/>
            <a:ext cx="6799073" cy="2370136"/>
          </a:xfrm>
          <a:prstGeom prst="rect">
            <a:avLst/>
          </a:prstGeom>
          <a:noFill/>
        </p:spPr>
        <p:txBody>
          <a:bodyPr wrap="square" rtlCol="0">
            <a:spAutoFit/>
          </a:bodyPr>
          <a:lstStyle/>
          <a:p>
            <a:pPr algn="ctr">
              <a:spcAft>
                <a:spcPts val="1200"/>
              </a:spcAft>
            </a:pPr>
            <a:r>
              <a:rPr lang="en-GB" sz="2801" b="1" dirty="0">
                <a:latin typeface="Montserrat" panose="00000500000000000000" pitchFamily="2" charset="0"/>
                <a:ea typeface="Aptos" panose="020B0004020202020204" pitchFamily="34" charset="0"/>
                <a:cs typeface="Aptos" panose="020B0004020202020204" pitchFamily="34" charset="0"/>
              </a:rPr>
              <a:t>Let us know what you think of this educational and career resource. </a:t>
            </a:r>
          </a:p>
          <a:p>
            <a:pPr algn="ctr">
              <a:spcAft>
                <a:spcPts val="1200"/>
              </a:spcAft>
            </a:pPr>
            <a:r>
              <a:rPr lang="en-US" sz="2400" dirty="0">
                <a:latin typeface="Montserrat" panose="00000500000000000000" pitchFamily="2" charset="0"/>
                <a:ea typeface="Aptos" panose="020B0004020202020204" pitchFamily="34" charset="0"/>
                <a:cs typeface="Aptos" panose="020B0004020202020204" pitchFamily="34" charset="0"/>
              </a:rPr>
              <a:t>To provide input, simply scan the QR code or access the link below:</a:t>
            </a:r>
          </a:p>
          <a:p>
            <a:pPr algn="ctr">
              <a:spcAft>
                <a:spcPts val="1200"/>
              </a:spcAft>
            </a:pPr>
            <a:r>
              <a:rPr lang="en-US" sz="2400" dirty="0" err="1">
                <a:latin typeface="Montserrat" panose="00000500000000000000" pitchFamily="2" charset="0"/>
                <a:ea typeface="Aptos" panose="020B0004020202020204" pitchFamily="34" charset="0"/>
                <a:cs typeface="Aptos" panose="020B0004020202020204" pitchFamily="34" charset="0"/>
                <a:hlinkClick r:id="rId5"/>
              </a:rPr>
              <a:t>redcap.link</a:t>
            </a:r>
            <a:r>
              <a:rPr lang="en-US" sz="2400" dirty="0">
                <a:latin typeface="Montserrat" panose="00000500000000000000" pitchFamily="2" charset="0"/>
                <a:ea typeface="Aptos" panose="020B0004020202020204" pitchFamily="34" charset="0"/>
                <a:cs typeface="Aptos" panose="020B0004020202020204" pitchFamily="34" charset="0"/>
                <a:hlinkClick r:id="rId5"/>
              </a:rPr>
              <a:t>/dh5j1nes</a:t>
            </a:r>
            <a:r>
              <a:rPr lang="en-US" sz="2400" dirty="0">
                <a:latin typeface="Montserrat" panose="00000500000000000000" pitchFamily="2" charset="0"/>
                <a:ea typeface="Aptos" panose="020B0004020202020204" pitchFamily="34" charset="0"/>
                <a:cs typeface="Aptos" panose="020B0004020202020204" pitchFamily="34" charset="0"/>
              </a:rPr>
              <a:t>  </a:t>
            </a:r>
          </a:p>
        </p:txBody>
      </p:sp>
      <p:pic>
        <p:nvPicPr>
          <p:cNvPr id="4" name="Picture 3" descr="A black background with yellow text&#10;&#10;Description automatically generated">
            <a:extLst>
              <a:ext uri="{FF2B5EF4-FFF2-40B4-BE49-F238E27FC236}">
                <a16:creationId xmlns:a16="http://schemas.microsoft.com/office/drawing/2014/main" id="{5DDF8EC3-071D-1C82-9046-80F6952398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116" y="7164468"/>
            <a:ext cx="6512292" cy="1080000"/>
          </a:xfrm>
          <a:prstGeom prst="rect">
            <a:avLst/>
          </a:prstGeom>
        </p:spPr>
      </p:pic>
      <p:pic>
        <p:nvPicPr>
          <p:cNvPr id="9" name="Picture 8" descr="A black and orange logo&#10;&#10;Description automatically generated">
            <a:extLst>
              <a:ext uri="{FF2B5EF4-FFF2-40B4-BE49-F238E27FC236}">
                <a16:creationId xmlns:a16="http://schemas.microsoft.com/office/drawing/2014/main" id="{10118615-ACCF-A4C9-9B1E-170632306D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8239" y="8830883"/>
            <a:ext cx="4614338" cy="108430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71298" y="1974758"/>
            <a:ext cx="6631992" cy="6631992"/>
          </a:xfrm>
          <a:prstGeom prst="rect">
            <a:avLst/>
          </a:prstGeom>
        </p:spPr>
      </p:pic>
      <p:grpSp>
        <p:nvGrpSpPr>
          <p:cNvPr id="3" name="Group 3"/>
          <p:cNvGrpSpPr/>
          <p:nvPr/>
        </p:nvGrpSpPr>
        <p:grpSpPr>
          <a:xfrm rot="5400000">
            <a:off x="-1660237" y="1660237"/>
            <a:ext cx="10287000" cy="6966526"/>
            <a:chOff x="0" y="0"/>
            <a:chExt cx="3130550" cy="2120060"/>
          </a:xfrm>
          <a:solidFill>
            <a:srgbClr val="3660AA"/>
          </a:solidFill>
        </p:grpSpPr>
        <p:sp>
          <p:nvSpPr>
            <p:cNvPr id="4" name="Freeform 4"/>
            <p:cNvSpPr/>
            <p:nvPr/>
          </p:nvSpPr>
          <p:spPr>
            <a:xfrm>
              <a:off x="0" y="0"/>
              <a:ext cx="3130550" cy="2120060"/>
            </a:xfrm>
            <a:custGeom>
              <a:avLst/>
              <a:gdLst/>
              <a:ahLst/>
              <a:cxnLst/>
              <a:rect l="l" t="t" r="r" b="b"/>
              <a:pathLst>
                <a:path w="3130550" h="2120060">
                  <a:moveTo>
                    <a:pt x="0" y="1123950"/>
                  </a:moveTo>
                  <a:lnTo>
                    <a:pt x="0" y="2120060"/>
                  </a:lnTo>
                  <a:lnTo>
                    <a:pt x="3130550" y="2120060"/>
                  </a:lnTo>
                  <a:lnTo>
                    <a:pt x="3130550" y="0"/>
                  </a:lnTo>
                  <a:close/>
                </a:path>
              </a:pathLst>
            </a:custGeom>
            <a:grpFill/>
          </p:spPr>
          <p:txBody>
            <a:bodyPr/>
            <a:lstStyle/>
            <a:p>
              <a:endParaRPr lang="en-GB"/>
            </a:p>
          </p:txBody>
        </p:sp>
      </p:grpSp>
      <p:pic>
        <p:nvPicPr>
          <p:cNvPr id="5" name="Picture 5"/>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930113" y="2233573"/>
            <a:ext cx="6114362" cy="6114362"/>
          </a:xfrm>
          <a:prstGeom prst="rect">
            <a:avLst/>
          </a:prstGeom>
        </p:spPr>
      </p:pic>
      <p:grpSp>
        <p:nvGrpSpPr>
          <p:cNvPr id="8" name="Group 8"/>
          <p:cNvGrpSpPr/>
          <p:nvPr/>
        </p:nvGrpSpPr>
        <p:grpSpPr>
          <a:xfrm rot="-5400000">
            <a:off x="15547542" y="1159042"/>
            <a:ext cx="4345306" cy="2027222"/>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11" name="TextBox 11"/>
          <p:cNvSpPr txBox="1"/>
          <p:nvPr/>
        </p:nvSpPr>
        <p:spPr>
          <a:xfrm>
            <a:off x="8169112" y="1494909"/>
            <a:ext cx="10220015" cy="738664"/>
          </a:xfrm>
          <a:prstGeom prst="rect">
            <a:avLst/>
          </a:prstGeom>
        </p:spPr>
        <p:txBody>
          <a:bodyPr lIns="0" tIns="0" rIns="0" bIns="0" rtlCol="0" anchor="t">
            <a:spAutoFit/>
          </a:bodyPr>
          <a:lstStyle/>
          <a:p>
            <a:r>
              <a:rPr lang="en-US" sz="4800" dirty="0">
                <a:latin typeface="Montserrat SemiBold" panose="00000700000000000000" pitchFamily="2" charset="0"/>
              </a:rPr>
              <a:t>In this Presentation:</a:t>
            </a:r>
          </a:p>
        </p:txBody>
      </p:sp>
      <p:sp>
        <p:nvSpPr>
          <p:cNvPr id="13" name="TextBox 13"/>
          <p:cNvSpPr txBox="1"/>
          <p:nvPr/>
        </p:nvSpPr>
        <p:spPr>
          <a:xfrm>
            <a:off x="304800" y="9791700"/>
            <a:ext cx="4979916" cy="280615"/>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02       </a:t>
            </a:r>
            <a:r>
              <a:rPr lang="en-US" sz="1700" dirty="0">
                <a:solidFill>
                  <a:srgbClr val="FFFFFF"/>
                </a:solidFill>
                <a:latin typeface="Montserrat Semi-Bold Bold"/>
              </a:rPr>
              <a:t>futurumcareers.com</a:t>
            </a:r>
          </a:p>
        </p:txBody>
      </p:sp>
      <p:sp>
        <p:nvSpPr>
          <p:cNvPr id="6" name="Oval 5">
            <a:extLst>
              <a:ext uri="{FF2B5EF4-FFF2-40B4-BE49-F238E27FC236}">
                <a16:creationId xmlns:a16="http://schemas.microsoft.com/office/drawing/2014/main" id="{F7001C8D-02D8-3C19-19AD-844701555404}"/>
              </a:ext>
            </a:extLst>
          </p:cNvPr>
          <p:cNvSpPr>
            <a:spLocks noChangeAspect="1"/>
          </p:cNvSpPr>
          <p:nvPr/>
        </p:nvSpPr>
        <p:spPr>
          <a:xfrm>
            <a:off x="1205994" y="2522369"/>
            <a:ext cx="5575806" cy="5575806"/>
          </a:xfrm>
          <a:prstGeom prst="ellipse">
            <a:avLst/>
          </a:prstGeom>
          <a:blipFill dpi="0" rotWithShape="1">
            <a:blip r:embed="rId6" cstate="print">
              <a:extLst>
                <a:ext uri="{28A0092B-C50C-407E-A947-70E740481C1C}">
                  <a14:useLocalDpi xmlns:a14="http://schemas.microsoft.com/office/drawing/2010/main" val="0"/>
                </a:ext>
              </a:extLst>
            </a:blip>
            <a:srcRect/>
            <a:stretch>
              <a:fillRect l="-35516" t="-5" r="-35516" b="-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33565B56-1C40-04DF-60AD-F6FF1CDA1A6C}"/>
              </a:ext>
            </a:extLst>
          </p:cNvPr>
          <p:cNvSpPr txBox="1"/>
          <p:nvPr/>
        </p:nvSpPr>
        <p:spPr>
          <a:xfrm>
            <a:off x="8169112" y="2490827"/>
            <a:ext cx="9052088" cy="4705391"/>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GB" sz="2800" dirty="0">
                <a:latin typeface="Montserrat" panose="00000500000000000000" pitchFamily="2" charset="0"/>
              </a:rPr>
              <a:t>Introduction</a:t>
            </a:r>
          </a:p>
          <a:p>
            <a:pPr marL="285750" indent="-285750">
              <a:lnSpc>
                <a:spcPct val="120000"/>
              </a:lnSpc>
              <a:buFont typeface="Arial" panose="020B0604020202020204" pitchFamily="34" charset="0"/>
              <a:buChar char="•"/>
            </a:pPr>
            <a:r>
              <a:rPr lang="en-GB" sz="2800" dirty="0">
                <a:latin typeface="Montserrat" panose="00000500000000000000" pitchFamily="2" charset="0"/>
              </a:rPr>
              <a:t>Deepak’s Research and Career Journey</a:t>
            </a:r>
          </a:p>
          <a:p>
            <a:pPr marL="285750" indent="-285750">
              <a:lnSpc>
                <a:spcPct val="120000"/>
              </a:lnSpc>
              <a:buFont typeface="Arial" panose="020B0604020202020204" pitchFamily="34" charset="0"/>
              <a:buChar char="•"/>
            </a:pPr>
            <a:r>
              <a:rPr lang="en-GB" sz="2800" b="1" dirty="0">
                <a:latin typeface="Montserrat" panose="00000500000000000000" pitchFamily="2" charset="0"/>
              </a:rPr>
              <a:t>Talking Points</a:t>
            </a:r>
          </a:p>
          <a:p>
            <a:pPr marL="285750" indent="-285750">
              <a:lnSpc>
                <a:spcPct val="120000"/>
              </a:lnSpc>
              <a:buFont typeface="Arial" panose="020B0604020202020204" pitchFamily="34" charset="0"/>
              <a:buChar char="•"/>
            </a:pPr>
            <a:r>
              <a:rPr lang="en-GB" sz="2800" dirty="0">
                <a:latin typeface="Montserrat" panose="00000500000000000000" pitchFamily="2" charset="0"/>
              </a:rPr>
              <a:t>About Public Health Research</a:t>
            </a:r>
          </a:p>
          <a:p>
            <a:pPr marL="285750" indent="-285750">
              <a:lnSpc>
                <a:spcPct val="120000"/>
              </a:lnSpc>
              <a:buFont typeface="Arial" panose="020B0604020202020204" pitchFamily="34" charset="0"/>
              <a:buChar char="•"/>
            </a:pPr>
            <a:r>
              <a:rPr lang="en-GB" sz="2800" dirty="0">
                <a:latin typeface="Montserrat" panose="00000500000000000000" pitchFamily="2" charset="0"/>
              </a:rPr>
              <a:t>Pathway from School to Public Health Research</a:t>
            </a:r>
          </a:p>
          <a:p>
            <a:pPr marL="285750" indent="-285750">
              <a:lnSpc>
                <a:spcPct val="120000"/>
              </a:lnSpc>
              <a:buFont typeface="Arial" panose="020B0604020202020204" pitchFamily="34" charset="0"/>
              <a:buChar char="•"/>
            </a:pPr>
            <a:r>
              <a:rPr lang="en-GB" sz="2800" dirty="0">
                <a:latin typeface="Montserrat" panose="00000500000000000000" pitchFamily="2" charset="0"/>
              </a:rPr>
              <a:t>Careers in Public Health Research</a:t>
            </a:r>
          </a:p>
          <a:p>
            <a:pPr marL="285750" indent="-285750">
              <a:lnSpc>
                <a:spcPct val="120000"/>
              </a:lnSpc>
              <a:buFont typeface="Arial" panose="020B0604020202020204" pitchFamily="34" charset="0"/>
              <a:buChar char="•"/>
            </a:pPr>
            <a:r>
              <a:rPr lang="en-GB" sz="2800" dirty="0">
                <a:latin typeface="Montserrat" panose="00000500000000000000" pitchFamily="2" charset="0"/>
              </a:rPr>
              <a:t>Meet Deepak</a:t>
            </a:r>
          </a:p>
          <a:p>
            <a:pPr marL="285750" indent="-285750">
              <a:lnSpc>
                <a:spcPct val="120000"/>
              </a:lnSpc>
              <a:buFont typeface="Arial" panose="020B0604020202020204" pitchFamily="34" charset="0"/>
              <a:buChar char="•"/>
            </a:pPr>
            <a:r>
              <a:rPr lang="en-GB" sz="2800" b="1" dirty="0">
                <a:latin typeface="Montserrat" panose="00000500000000000000" pitchFamily="2" charset="0"/>
              </a:rPr>
              <a:t>Talking Points</a:t>
            </a:r>
          </a:p>
          <a:p>
            <a:pPr marL="285750" indent="-285750">
              <a:lnSpc>
                <a:spcPct val="120000"/>
              </a:lnSpc>
              <a:buFont typeface="Arial" panose="020B0604020202020204" pitchFamily="34" charset="0"/>
              <a:buChar char="•"/>
            </a:pPr>
            <a:r>
              <a:rPr lang="en-GB" sz="2800" dirty="0">
                <a:latin typeface="Montserrat" panose="00000500000000000000" pitchFamily="2" charset="0"/>
              </a:rPr>
              <a:t>More Resources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39980" y="1707865"/>
            <a:ext cx="6118940" cy="6323748"/>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sp>
        <p:nvSpPr>
          <p:cNvPr id="7" name="Freeform 7"/>
          <p:cNvSpPr/>
          <p:nvPr/>
        </p:nvSpPr>
        <p:spPr>
          <a:xfrm>
            <a:off x="2189571" y="1984905"/>
            <a:ext cx="5583600" cy="5769668"/>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cstate="print">
              <a:extLst>
                <a:ext uri="{28A0092B-C50C-407E-A947-70E740481C1C}">
                  <a14:useLocalDpi xmlns:a14="http://schemas.microsoft.com/office/drawing/2010/main" val="0"/>
                </a:ext>
              </a:extLst>
            </a:blip>
            <a:srcRect/>
            <a:stretch>
              <a:fillRect l="-17698" r="-43488"/>
            </a:stretch>
          </a:blipFill>
          <a:ln w="12700">
            <a:noFill/>
          </a:ln>
        </p:spPr>
        <p:txBody>
          <a:bodyPr/>
          <a:lstStyle/>
          <a:p>
            <a:endParaRPr lang="en-GB"/>
          </a:p>
        </p:txBody>
      </p:sp>
      <p:grpSp>
        <p:nvGrpSpPr>
          <p:cNvPr id="10" name="Group 10"/>
          <p:cNvGrpSpPr/>
          <p:nvPr/>
        </p:nvGrpSpPr>
        <p:grpSpPr>
          <a:xfrm>
            <a:off x="2604221" y="7277395"/>
            <a:ext cx="4790459" cy="954356"/>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grpSp>
        <p:nvGrpSpPr>
          <p:cNvPr id="12" name="Group 12"/>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16" name="TextBox 16"/>
          <p:cNvSpPr txBox="1"/>
          <p:nvPr/>
        </p:nvSpPr>
        <p:spPr>
          <a:xfrm>
            <a:off x="8761143" y="832755"/>
            <a:ext cx="6064677" cy="969624"/>
          </a:xfrm>
          <a:prstGeom prst="rect">
            <a:avLst/>
          </a:prstGeom>
        </p:spPr>
        <p:txBody>
          <a:bodyPr wrap="square" lIns="0" tIns="0" rIns="0" bIns="0" rtlCol="0" anchor="t">
            <a:spAutoFit/>
          </a:bodyPr>
          <a:lstStyle/>
          <a:p>
            <a:pPr>
              <a:lnSpc>
                <a:spcPts val="8469"/>
              </a:lnSpc>
            </a:pPr>
            <a:r>
              <a:rPr lang="en-US" sz="4800" dirty="0">
                <a:latin typeface="Montserrat Semi-Bold" panose="020B0604020202020204" charset="0"/>
              </a:rPr>
              <a:t>Meet Deepak</a:t>
            </a:r>
          </a:p>
        </p:txBody>
      </p:sp>
      <p:sp>
        <p:nvSpPr>
          <p:cNvPr id="8" name="TextBox 7">
            <a:extLst>
              <a:ext uri="{FF2B5EF4-FFF2-40B4-BE49-F238E27FC236}">
                <a16:creationId xmlns:a16="http://schemas.microsoft.com/office/drawing/2014/main" id="{E9356FCA-1F05-863E-DE3C-A453B588AA44}"/>
              </a:ext>
            </a:extLst>
          </p:cNvPr>
          <p:cNvSpPr txBox="1"/>
          <p:nvPr/>
        </p:nvSpPr>
        <p:spPr>
          <a:xfrm>
            <a:off x="8761143" y="2367515"/>
            <a:ext cx="8231458" cy="5336141"/>
          </a:xfrm>
          <a:prstGeom prst="rect">
            <a:avLst/>
          </a:prstGeom>
          <a:noFill/>
        </p:spPr>
        <p:txBody>
          <a:bodyPr wrap="square" rtlCol="0">
            <a:spAutoFit/>
          </a:bodyPr>
          <a:lstStyle/>
          <a:p>
            <a:pPr>
              <a:lnSpc>
                <a:spcPct val="120000"/>
              </a:lnSpc>
            </a:pPr>
            <a:r>
              <a:rPr lang="en-GB" sz="2600" kern="100" dirty="0">
                <a:effectLst/>
                <a:latin typeface="Montserrat" panose="00000500000000000000" pitchFamily="2" charset="0"/>
                <a:ea typeface="Aptos" panose="020B0004020202020204" pitchFamily="34" charset="0"/>
                <a:cs typeface="Calibri" panose="020F0502020204030204" pitchFamily="34" charset="0"/>
              </a:rPr>
              <a:t>Dr. Deepak Palakshappa is a </a:t>
            </a:r>
            <a:r>
              <a:rPr lang="en-GB" sz="2600" b="1" kern="100" dirty="0">
                <a:latin typeface="Montserrat" panose="00000500000000000000" pitchFamily="2" charset="0"/>
                <a:ea typeface="Aptos" panose="020B0004020202020204" pitchFamily="34" charset="0"/>
                <a:cs typeface="Calibri" panose="020F0502020204030204" pitchFamily="34" charset="0"/>
              </a:rPr>
              <a:t>public health researcher</a:t>
            </a:r>
            <a:r>
              <a:rPr lang="en-GB" sz="2600" kern="100" dirty="0">
                <a:effectLst/>
                <a:latin typeface="Montserrat" panose="00000500000000000000" pitchFamily="2" charset="0"/>
                <a:ea typeface="Aptos" panose="020B0004020202020204" pitchFamily="34" charset="0"/>
                <a:cs typeface="Calibri" panose="020F0502020204030204" pitchFamily="34" charset="0"/>
              </a:rPr>
              <a:t> at </a:t>
            </a:r>
            <a:r>
              <a:rPr lang="en-GB" sz="2600" kern="100" dirty="0">
                <a:latin typeface="Montserrat" panose="00000500000000000000" pitchFamily="2" charset="0"/>
                <a:ea typeface="Aptos" panose="020B0004020202020204" pitchFamily="34" charset="0"/>
                <a:cs typeface="Calibri" panose="020F0502020204030204" pitchFamily="34" charset="0"/>
                <a:hlinkClick r:id="rId3"/>
              </a:rPr>
              <a:t>Wake Forest University School of Medicine</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kern="100" dirty="0">
                <a:effectLst/>
                <a:latin typeface="Montserrat" panose="00000500000000000000" pitchFamily="2" charset="0"/>
                <a:ea typeface="Aptos" panose="020B0004020202020204" pitchFamily="34" charset="0"/>
                <a:cs typeface="Calibri" panose="020F0502020204030204" pitchFamily="34" charset="0"/>
              </a:rPr>
              <a:t>in the US.</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effectLst/>
                <a:latin typeface="Montserrat" panose="00000500000000000000" pitchFamily="2" charset="0"/>
                <a:ea typeface="Aptos" panose="020B0004020202020204" pitchFamily="34" charset="0"/>
                <a:cs typeface="Calibri" panose="020F0502020204030204" pitchFamily="34" charset="0"/>
              </a:rPr>
              <a:t>He is investigating how </a:t>
            </a:r>
            <a:r>
              <a:rPr lang="en-GB" sz="2600" b="1" kern="100" dirty="0">
                <a:latin typeface="Montserrat" panose="00000500000000000000" pitchFamily="2" charset="0"/>
                <a:ea typeface="Aptos" panose="020B0004020202020204" pitchFamily="34" charset="0"/>
                <a:cs typeface="Calibri" panose="020F0502020204030204" pitchFamily="34" charset="0"/>
              </a:rPr>
              <a:t>food insecurity </a:t>
            </a:r>
            <a:r>
              <a:rPr lang="en-GB" sz="2600" kern="100" dirty="0">
                <a:latin typeface="Montserrat" panose="00000500000000000000" pitchFamily="2" charset="0"/>
                <a:ea typeface="Aptos" panose="020B0004020202020204" pitchFamily="34" charset="0"/>
                <a:cs typeface="Calibri" panose="020F0502020204030204" pitchFamily="34" charset="0"/>
              </a:rPr>
              <a:t>affects people’s health, and how </a:t>
            </a:r>
            <a:r>
              <a:rPr lang="en-GB" sz="2600" b="1" kern="100" dirty="0">
                <a:latin typeface="Montserrat" panose="00000500000000000000" pitchFamily="2" charset="0"/>
                <a:ea typeface="Aptos" panose="020B0004020202020204" pitchFamily="34" charset="0"/>
                <a:cs typeface="Calibri" panose="020F0502020204030204" pitchFamily="34" charset="0"/>
              </a:rPr>
              <a:t>healthcare systems </a:t>
            </a:r>
            <a:r>
              <a:rPr lang="en-GB" sz="2600" kern="100" dirty="0">
                <a:latin typeface="Montserrat" panose="00000500000000000000" pitchFamily="2" charset="0"/>
                <a:ea typeface="Aptos" panose="020B0004020202020204" pitchFamily="34" charset="0"/>
                <a:cs typeface="Calibri" panose="020F0502020204030204" pitchFamily="34" charset="0"/>
              </a:rPr>
              <a:t>can help address these issues.</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effectLst/>
                <a:latin typeface="Montserrat" panose="00000500000000000000" pitchFamily="2" charset="0"/>
                <a:ea typeface="Aptos" panose="020B0004020202020204" pitchFamily="34" charset="0"/>
                <a:cs typeface="Calibri" panose="020F0502020204030204" pitchFamily="34" charset="0"/>
              </a:rPr>
              <a:t>His research focuses on </a:t>
            </a:r>
            <a:r>
              <a:rPr lang="en-GB" sz="2600" b="1" kern="100" dirty="0">
                <a:effectLst/>
                <a:latin typeface="Montserrat" panose="00000500000000000000" pitchFamily="2" charset="0"/>
                <a:ea typeface="Aptos" panose="020B0004020202020204" pitchFamily="34" charset="0"/>
                <a:cs typeface="Calibri" panose="020F0502020204030204" pitchFamily="34" charset="0"/>
              </a:rPr>
              <a:t>developing interventions </a:t>
            </a:r>
            <a:r>
              <a:rPr lang="en-GB" sz="2600" kern="100" dirty="0">
                <a:effectLst/>
                <a:latin typeface="Montserrat" panose="00000500000000000000" pitchFamily="2" charset="0"/>
                <a:ea typeface="Aptos" panose="020B0004020202020204" pitchFamily="34" charset="0"/>
                <a:cs typeface="Calibri" panose="020F0502020204030204" pitchFamily="34" charset="0"/>
              </a:rPr>
              <a:t>to help households overcome food insecurity and improve their health.</a:t>
            </a:r>
            <a:endParaRPr lang="en-GB" sz="2600" kern="100" dirty="0">
              <a:effectLst/>
              <a:latin typeface="Montserrat" panose="00000500000000000000" pitchFamily="2"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558A252-6693-5366-24D8-A962B5B69E80}"/>
              </a:ext>
            </a:extLst>
          </p:cNvPr>
          <p:cNvSpPr txBox="1"/>
          <p:nvPr/>
        </p:nvSpPr>
        <p:spPr>
          <a:xfrm>
            <a:off x="2524417" y="7478498"/>
            <a:ext cx="4979916" cy="461665"/>
          </a:xfrm>
          <a:prstGeom prst="rect">
            <a:avLst/>
          </a:prstGeom>
          <a:noFill/>
        </p:spPr>
        <p:txBody>
          <a:bodyPr wrap="square" rtlCol="0">
            <a:spAutoFit/>
          </a:bodyPr>
          <a:lstStyle/>
          <a:p>
            <a:pPr algn="ctr"/>
            <a:r>
              <a:rPr lang="en-GB" sz="2400" b="1" dirty="0" err="1">
                <a:latin typeface="Montserrat Bold" panose="00000800000000000000" charset="0"/>
                <a:cs typeface="Montserrat Bold" panose="00000800000000000000" charset="0"/>
              </a:rPr>
              <a:t>Dr.</a:t>
            </a:r>
            <a:r>
              <a:rPr lang="en-GB" sz="2400" b="1" dirty="0">
                <a:latin typeface="Montserrat Bold" panose="00000800000000000000" charset="0"/>
                <a:cs typeface="Montserrat Bold" panose="00000800000000000000" charset="0"/>
              </a:rPr>
              <a:t> Deepak Palakshappa</a:t>
            </a:r>
          </a:p>
        </p:txBody>
      </p:sp>
      <p:sp>
        <p:nvSpPr>
          <p:cNvPr id="15" name="TextBox 13">
            <a:extLst>
              <a:ext uri="{FF2B5EF4-FFF2-40B4-BE49-F238E27FC236}">
                <a16:creationId xmlns:a16="http://schemas.microsoft.com/office/drawing/2014/main" id="{4E87C9A4-2B7A-C139-7A26-16677174A8FB}"/>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03       </a:t>
            </a:r>
            <a:r>
              <a:rPr lang="en-US" sz="1700" dirty="0">
                <a:solidFill>
                  <a:srgbClr val="FFFFFF"/>
                </a:solidFill>
                <a:latin typeface="Montserrat Semi-Bold Bold"/>
              </a:rPr>
              <a:t>futurumcareers.com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1C05AAA3-9D13-0D92-E988-65D70BD95211}"/>
              </a:ext>
            </a:extLst>
          </p:cNvPr>
          <p:cNvGrpSpPr>
            <a:grpSpLocks noChangeAspect="1"/>
          </p:cNvGrpSpPr>
          <p:nvPr/>
        </p:nvGrpSpPr>
        <p:grpSpPr>
          <a:xfrm>
            <a:off x="10146982" y="1714500"/>
            <a:ext cx="7384115" cy="7311000"/>
            <a:chOff x="0" y="0"/>
            <a:chExt cx="6362700" cy="6575666"/>
          </a:xfrm>
        </p:grpSpPr>
        <p:sp>
          <p:nvSpPr>
            <p:cNvPr id="8" name="Freeform 3">
              <a:extLst>
                <a:ext uri="{FF2B5EF4-FFF2-40B4-BE49-F238E27FC236}">
                  <a16:creationId xmlns:a16="http://schemas.microsoft.com/office/drawing/2014/main" id="{F87A5E0D-13B7-0326-965A-2CE92B901673}"/>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9" name="TextBox 8">
            <a:extLst>
              <a:ext uri="{FF2B5EF4-FFF2-40B4-BE49-F238E27FC236}">
                <a16:creationId xmlns:a16="http://schemas.microsoft.com/office/drawing/2014/main" id="{66973B15-2E6E-E13C-4185-462C8985F87B}"/>
              </a:ext>
            </a:extLst>
          </p:cNvPr>
          <p:cNvSpPr txBox="1"/>
          <p:nvPr/>
        </p:nvSpPr>
        <p:spPr>
          <a:xfrm>
            <a:off x="764259" y="2942002"/>
            <a:ext cx="8968017" cy="4375878"/>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The animation on the following slide will introduce you to Deepak’s research and career journey.</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You can also find it on Deepak’s Futurum page: </a:t>
            </a:r>
            <a:r>
              <a:rPr lang="en-GB" sz="2600" kern="100" dirty="0">
                <a:latin typeface="Montserrat" panose="00000500000000000000" pitchFamily="2" charset="0"/>
                <a:ea typeface="Aptos" panose="020B0004020202020204" pitchFamily="34" charset="0"/>
                <a:cs typeface="Calibri" panose="020F0502020204030204" pitchFamily="34" charset="0"/>
                <a:hlinkClick r:id="rId2"/>
              </a:rPr>
              <a:t>futurumcareers.com/public-health-research-with-dr-</a:t>
            </a:r>
            <a:r>
              <a:rPr lang="en-GB" sz="2600" kern="100" dirty="0" err="1">
                <a:latin typeface="Montserrat" panose="00000500000000000000" pitchFamily="2" charset="0"/>
                <a:ea typeface="Aptos" panose="020B0004020202020204" pitchFamily="34" charset="0"/>
                <a:cs typeface="Calibri" panose="020F0502020204030204" pitchFamily="34" charset="0"/>
                <a:hlinkClick r:id="rId2"/>
              </a:rPr>
              <a:t>deepak</a:t>
            </a:r>
            <a:r>
              <a:rPr lang="en-GB" sz="2600" kern="100" dirty="0">
                <a:latin typeface="Montserrat" panose="00000500000000000000" pitchFamily="2" charset="0"/>
                <a:ea typeface="Aptos" panose="020B0004020202020204" pitchFamily="34" charset="0"/>
                <a:cs typeface="Calibri" panose="020F0502020204030204" pitchFamily="34" charset="0"/>
                <a:hlinkClick r:id="rId2"/>
              </a:rPr>
              <a:t>-</a:t>
            </a:r>
            <a:r>
              <a:rPr lang="en-GB" sz="2600" kern="100" dirty="0" err="1">
                <a:latin typeface="Montserrat" panose="00000500000000000000" pitchFamily="2" charset="0"/>
                <a:ea typeface="Aptos" panose="020B0004020202020204" pitchFamily="34" charset="0"/>
                <a:cs typeface="Calibri" panose="020F0502020204030204" pitchFamily="34" charset="0"/>
                <a:hlinkClick r:id="rId2"/>
              </a:rPr>
              <a:t>palakshappa</a:t>
            </a:r>
            <a:r>
              <a:rPr lang="en-GB" sz="2600" kern="100" dirty="0">
                <a:latin typeface="Montserrat" panose="00000500000000000000" pitchFamily="2" charset="0"/>
                <a:ea typeface="Aptos" panose="020B0004020202020204" pitchFamily="34" charset="0"/>
                <a:cs typeface="Calibri" panose="020F0502020204030204" pitchFamily="34" charset="0"/>
              </a:rPr>
              <a:t> </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Or watch it on YouTube: </a:t>
            </a:r>
            <a:r>
              <a:rPr lang="en-GB" sz="2600" u="sng" kern="100" dirty="0">
                <a:solidFill>
                  <a:srgbClr val="3232F6"/>
                </a:solidFill>
                <a:latin typeface="Montserrat" panose="00000500000000000000" pitchFamily="2" charset="0"/>
                <a:ea typeface="Aptos" panose="020B0004020202020204" pitchFamily="34" charset="0"/>
                <a:cs typeface="Calibri" panose="020F0502020204030204" pitchFamily="34" charset="0"/>
                <a:hlinkClick r:id="rId3"/>
              </a:rPr>
              <a:t>youtube.com/watch?v=TovhWj2djP8</a:t>
            </a:r>
            <a:endParaRPr lang="en-GB" sz="2600" u="sng" kern="100" dirty="0">
              <a:solidFill>
                <a:srgbClr val="3232F6"/>
              </a:solidFill>
              <a:latin typeface="Montserrat" panose="00000500000000000000" pitchFamily="2" charset="0"/>
              <a:ea typeface="Aptos" panose="020B000402020202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6141015-C4B9-7A97-8C75-6F5CB183B22A}"/>
              </a:ext>
            </a:extLst>
          </p:cNvPr>
          <p:cNvSpPr txBox="1"/>
          <p:nvPr/>
        </p:nvSpPr>
        <p:spPr>
          <a:xfrm>
            <a:off x="730921" y="655660"/>
            <a:ext cx="9517715" cy="1569660"/>
          </a:xfrm>
          <a:prstGeom prst="rect">
            <a:avLst/>
          </a:prstGeom>
          <a:noFill/>
        </p:spPr>
        <p:txBody>
          <a:bodyPr wrap="square">
            <a:spAutoFit/>
          </a:bodyPr>
          <a:lstStyle/>
          <a:p>
            <a:r>
              <a:rPr lang="en-GB" sz="4800" b="1" kern="100" dirty="0">
                <a:effectLst/>
                <a:latin typeface="Montserrat SemiBold" panose="00000700000000000000" pitchFamily="2" charset="0"/>
                <a:ea typeface="Aptos" panose="020B0004020202020204" pitchFamily="34" charset="0"/>
                <a:cs typeface="Calibri" panose="020F0502020204030204" pitchFamily="34" charset="0"/>
              </a:rPr>
              <a:t>Learn about </a:t>
            </a:r>
            <a:r>
              <a:rPr lang="en-GB" sz="4800" b="1" kern="100" dirty="0">
                <a:latin typeface="Montserrat SemiBold" panose="00000700000000000000" pitchFamily="2" charset="0"/>
                <a:ea typeface="Aptos" panose="020B0004020202020204" pitchFamily="34" charset="0"/>
                <a:cs typeface="Calibri" panose="020F0502020204030204" pitchFamily="34" charset="0"/>
              </a:rPr>
              <a:t>Deepak</a:t>
            </a:r>
            <a:r>
              <a:rPr lang="en-GB" sz="4800" b="1" kern="100" dirty="0">
                <a:effectLst/>
                <a:latin typeface="Montserrat SemiBold" panose="00000700000000000000" pitchFamily="2" charset="0"/>
                <a:ea typeface="Aptos" panose="020B0004020202020204" pitchFamily="34" charset="0"/>
                <a:cs typeface="Calibri" panose="020F0502020204030204" pitchFamily="34" charset="0"/>
              </a:rPr>
              <a:t>’s Research and Career </a:t>
            </a:r>
            <a:r>
              <a:rPr lang="en-GB" sz="4800" b="1" kern="100" dirty="0">
                <a:latin typeface="Montserrat SemiBold" panose="00000700000000000000" pitchFamily="2" charset="0"/>
                <a:ea typeface="Aptos" panose="020B0004020202020204" pitchFamily="34" charset="0"/>
                <a:cs typeface="Calibri" panose="020F0502020204030204" pitchFamily="34" charset="0"/>
              </a:rPr>
              <a:t>J</a:t>
            </a:r>
            <a:r>
              <a:rPr lang="en-GB" sz="4800" b="1" kern="100" dirty="0">
                <a:effectLst/>
                <a:latin typeface="Montserrat SemiBold" panose="00000700000000000000" pitchFamily="2" charset="0"/>
                <a:ea typeface="Aptos" panose="020B0004020202020204" pitchFamily="34" charset="0"/>
                <a:cs typeface="Calibri" panose="020F0502020204030204" pitchFamily="34" charset="0"/>
              </a:rPr>
              <a:t>ourney</a:t>
            </a:r>
            <a:endParaRPr lang="en-GB" sz="4800" kern="100" dirty="0">
              <a:effectLst/>
              <a:latin typeface="Montserrat SemiBold" panose="00000700000000000000" pitchFamily="2" charset="0"/>
              <a:ea typeface="Aptos" panose="020B0004020202020204" pitchFamily="34" charset="0"/>
              <a:cs typeface="Times New Roman" panose="02020603050405020304" pitchFamily="18" charset="0"/>
            </a:endParaRPr>
          </a:p>
        </p:txBody>
      </p:sp>
      <p:sp>
        <p:nvSpPr>
          <p:cNvPr id="6" name="TextBox 13">
            <a:extLst>
              <a:ext uri="{FF2B5EF4-FFF2-40B4-BE49-F238E27FC236}">
                <a16:creationId xmlns:a16="http://schemas.microsoft.com/office/drawing/2014/main" id="{DC9F6520-EE26-4138-B9CA-CB868C68051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bg1">
                    <a:lumMod val="50000"/>
                  </a:schemeClr>
                </a:solidFill>
                <a:latin typeface="Montserrat Semi-Bold"/>
              </a:rPr>
              <a:t>04  </a:t>
            </a:r>
            <a:r>
              <a:rPr lang="en-US" sz="1700" dirty="0">
                <a:solidFill>
                  <a:schemeClr val="tx1">
                    <a:lumMod val="50000"/>
                    <a:lumOff val="50000"/>
                  </a:schemeClr>
                </a:solidFill>
                <a:latin typeface="Montserrat Semi-Bold"/>
              </a:rPr>
              <a:t>     </a:t>
            </a:r>
            <a:r>
              <a:rPr lang="en-US" sz="1700" dirty="0">
                <a:solidFill>
                  <a:schemeClr val="tx1">
                    <a:lumMod val="50000"/>
                    <a:lumOff val="50000"/>
                  </a:schemeClr>
                </a:solidFill>
                <a:latin typeface="Montserrat Semi-Bold Bold"/>
              </a:rPr>
              <a:t>futurumcareers.com</a:t>
            </a:r>
          </a:p>
        </p:txBody>
      </p:sp>
      <p:grpSp>
        <p:nvGrpSpPr>
          <p:cNvPr id="10" name="Group 6">
            <a:extLst>
              <a:ext uri="{FF2B5EF4-FFF2-40B4-BE49-F238E27FC236}">
                <a16:creationId xmlns:a16="http://schemas.microsoft.com/office/drawing/2014/main" id="{205498D9-C587-D07B-EB04-B22D805095D1}"/>
              </a:ext>
            </a:extLst>
          </p:cNvPr>
          <p:cNvGrpSpPr>
            <a:grpSpLocks noChangeAspect="1"/>
          </p:cNvGrpSpPr>
          <p:nvPr/>
        </p:nvGrpSpPr>
        <p:grpSpPr>
          <a:xfrm>
            <a:off x="10438879" y="2040935"/>
            <a:ext cx="6662787" cy="6597243"/>
            <a:chOff x="6350" y="6350"/>
            <a:chExt cx="6350011" cy="6562979"/>
          </a:xfrm>
          <a:blipFill dpi="0" rotWithShape="1">
            <a:blip r:embed="rId4">
              <a:extLst>
                <a:ext uri="{28A0092B-C50C-407E-A947-70E740481C1C}">
                  <a14:useLocalDpi xmlns:a14="http://schemas.microsoft.com/office/drawing/2010/main" val="0"/>
                </a:ext>
              </a:extLst>
            </a:blip>
            <a:srcRect/>
            <a:stretch>
              <a:fillRect/>
            </a:stretch>
          </a:blipFill>
        </p:grpSpPr>
        <p:sp>
          <p:nvSpPr>
            <p:cNvPr id="13" name="Freeform 7">
              <a:extLst>
                <a:ext uri="{FF2B5EF4-FFF2-40B4-BE49-F238E27FC236}">
                  <a16:creationId xmlns:a16="http://schemas.microsoft.com/office/drawing/2014/main" id="{B2934846-23B7-357B-FF73-757AA16A9A3D}"/>
                </a:ext>
              </a:extLst>
            </p:cNvPr>
            <p:cNvSpPr/>
            <p:nvPr/>
          </p:nvSpPr>
          <p:spPr>
            <a:xfrm>
              <a:off x="6350" y="6350"/>
              <a:ext cx="6350011"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5">
                <a:extLst>
                  <a:ext uri="{28A0092B-C50C-407E-A947-70E740481C1C}">
                    <a14:useLocalDpi xmlns:a14="http://schemas.microsoft.com/office/drawing/2010/main" val="0"/>
                  </a:ext>
                </a:extLst>
              </a:blip>
              <a:srcRect/>
              <a:stretch>
                <a:fillRect l="-44312" t="-5468" r="-47554" b="-5468"/>
              </a:stretch>
            </a:blipFill>
            <a:ln w="12700">
              <a:noFill/>
            </a:ln>
          </p:spPr>
          <p:txBody>
            <a:bodyPr/>
            <a:lstStyle/>
            <a:p>
              <a:endParaRPr lang="en-GB"/>
            </a:p>
          </p:txBody>
        </p:sp>
      </p:grpSp>
    </p:spTree>
    <p:extLst>
      <p:ext uri="{BB962C8B-B14F-4D97-AF65-F5344CB8AC3E}">
        <p14:creationId xmlns:p14="http://schemas.microsoft.com/office/powerpoint/2010/main" val="172764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9F0B96F-5F0C-4FA8-3674-334B0E5A89B4}"/>
              </a:ext>
            </a:extLst>
          </p:cNvPr>
          <p:cNvSpPr txBox="1"/>
          <p:nvPr/>
        </p:nvSpPr>
        <p:spPr>
          <a:xfrm>
            <a:off x="5448300" y="4305300"/>
            <a:ext cx="7391400" cy="707886"/>
          </a:xfrm>
          <a:prstGeom prst="rect">
            <a:avLst/>
          </a:prstGeom>
          <a:noFill/>
        </p:spPr>
        <p:txBody>
          <a:bodyPr wrap="square" rtlCol="0">
            <a:spAutoFit/>
          </a:bodyPr>
          <a:lstStyle/>
          <a:p>
            <a:r>
              <a:rPr lang="en-GB" sz="4000" dirty="0">
                <a:latin typeface="Montserrat SemiBold" panose="00000700000000000000" pitchFamily="2" charset="0"/>
              </a:rPr>
              <a:t>Embed animation here</a:t>
            </a:r>
          </a:p>
        </p:txBody>
      </p:sp>
      <p:pic>
        <p:nvPicPr>
          <p:cNvPr id="2" name="Deepak Palakshappa animation 04 (final)">
            <a:hlinkClick r:id="" action="ppaction://media"/>
            <a:extLst>
              <a:ext uri="{FF2B5EF4-FFF2-40B4-BE49-F238E27FC236}">
                <a16:creationId xmlns:a16="http://schemas.microsoft.com/office/drawing/2014/main" id="{E926E8D6-8AAC-E8A2-59E1-DAC2BE428F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129285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C27516-41FF-4417-1485-0099CD3F89D3}"/>
              </a:ext>
            </a:extLst>
          </p:cNvPr>
          <p:cNvPicPr>
            <a:picLocks noChangeAspect="1"/>
          </p:cNvPicPr>
          <p:nvPr/>
        </p:nvPicPr>
        <p:blipFill>
          <a:blip r:embed="rId3">
            <a:extLst>
              <a:ext uri="{28A0092B-C50C-407E-A947-70E740481C1C}">
                <a14:useLocalDpi xmlns:a14="http://schemas.microsoft.com/office/drawing/2010/main" val="0"/>
              </a:ext>
            </a:extLst>
          </a:blip>
          <a:srcRect l="16369" r="32215"/>
          <a:stretch/>
        </p:blipFill>
        <p:spPr>
          <a:xfrm>
            <a:off x="10155599" y="1"/>
            <a:ext cx="8132401" cy="10306340"/>
          </a:xfrm>
          <a:prstGeom prst="rect">
            <a:avLst/>
          </a:prstGeom>
        </p:spPr>
      </p:pic>
      <p:grpSp>
        <p:nvGrpSpPr>
          <p:cNvPr id="5" name="Group 5"/>
          <p:cNvGrpSpPr/>
          <p:nvPr/>
        </p:nvGrpSpPr>
        <p:grpSpPr>
          <a:xfrm rot="5400000">
            <a:off x="4178454" y="-1765152"/>
            <a:ext cx="9281892" cy="14822411"/>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Lst>
          </p:cNvPr>
          <p:cNvSpPr/>
          <p:nvPr/>
        </p:nvSpPr>
        <p:spPr>
          <a:xfrm rot="5400000">
            <a:off x="3834290" y="-1765717"/>
            <a:ext cx="9281891" cy="14822413"/>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sp>
        <p:nvSpPr>
          <p:cNvPr id="14" name="Rectangle 13">
            <a:extLst>
              <a:ext uri="{FF2B5EF4-FFF2-40B4-BE49-F238E27FC236}">
                <a16:creationId xmlns:a16="http://schemas.microsoft.com/office/drawing/2014/main" id="{7D468A76-7090-E9BA-7D3D-5AD7C5ECCA99}"/>
              </a:ext>
            </a:extLst>
          </p:cNvPr>
          <p:cNvSpPr/>
          <p:nvPr/>
        </p:nvSpPr>
        <p:spPr>
          <a:xfrm>
            <a:off x="0" y="-9667"/>
            <a:ext cx="1981200" cy="10296667"/>
          </a:xfrm>
          <a:prstGeom prst="rect">
            <a:avLst/>
          </a:prstGeom>
          <a:solidFill>
            <a:srgbClr val="C9E9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7"/>
          <p:cNvGrpSpPr/>
          <p:nvPr/>
        </p:nvGrpSpPr>
        <p:grpSpPr>
          <a:xfrm rot="5400000">
            <a:off x="3271762" y="-1976365"/>
            <a:ext cx="10296667" cy="14249407"/>
            <a:chOff x="0" y="0"/>
            <a:chExt cx="3130550" cy="3511380"/>
          </a:xfrm>
          <a:solidFill>
            <a:srgbClr val="C9E9E5"/>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2" name="TextBox 13">
            <a:extLst>
              <a:ext uri="{FF2B5EF4-FFF2-40B4-BE49-F238E27FC236}">
                <a16:creationId xmlns:a16="http://schemas.microsoft.com/office/drawing/2014/main" id="{EB73596A-795A-5C0E-A2A2-663F3FBB885B}"/>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a:solidFill>
                  <a:schemeClr val="tx1">
                    <a:lumMod val="50000"/>
                    <a:lumOff val="50000"/>
                  </a:schemeClr>
                </a:solidFill>
                <a:latin typeface="Montserrat Semi-Bold"/>
              </a:rPr>
              <a:t>06       </a:t>
            </a:r>
            <a:r>
              <a:rPr lang="en-US" sz="1700">
                <a:solidFill>
                  <a:schemeClr val="tx1">
                    <a:lumMod val="50000"/>
                    <a:lumOff val="50000"/>
                  </a:schemeClr>
                </a:solidFill>
                <a:latin typeface="Montserrat Semi-Bold Bold"/>
              </a:rPr>
              <a:t>futurumcareers.com</a:t>
            </a:r>
          </a:p>
        </p:txBody>
      </p:sp>
      <p:sp>
        <p:nvSpPr>
          <p:cNvPr id="12" name="TextBox 11">
            <a:extLst>
              <a:ext uri="{FF2B5EF4-FFF2-40B4-BE49-F238E27FC236}">
                <a16:creationId xmlns:a16="http://schemas.microsoft.com/office/drawing/2014/main" id="{3DDDB444-1505-63D1-92A9-D3D26A633F58}"/>
              </a:ext>
            </a:extLst>
          </p:cNvPr>
          <p:cNvSpPr txBox="1"/>
          <p:nvPr/>
        </p:nvSpPr>
        <p:spPr>
          <a:xfrm>
            <a:off x="465386" y="589043"/>
            <a:ext cx="8460617" cy="830997"/>
          </a:xfrm>
          <a:prstGeom prst="rect">
            <a:avLst/>
          </a:prstGeom>
          <a:noFill/>
        </p:spPr>
        <p:txBody>
          <a:bodyPr wrap="square" rtlCol="0">
            <a:spAutoFit/>
          </a:bodyPr>
          <a:lstStyle/>
          <a:p>
            <a:r>
              <a:rPr lang="en-GB" sz="4800" dirty="0">
                <a:latin typeface="Montserrat SemiBold" panose="00000700000000000000" pitchFamily="2" charset="0"/>
              </a:rPr>
              <a:t>Animation Summary</a:t>
            </a:r>
          </a:p>
        </p:txBody>
      </p:sp>
      <p:sp>
        <p:nvSpPr>
          <p:cNvPr id="11" name="TextBox 10">
            <a:extLst>
              <a:ext uri="{FF2B5EF4-FFF2-40B4-BE49-F238E27FC236}">
                <a16:creationId xmlns:a16="http://schemas.microsoft.com/office/drawing/2014/main" id="{FB9A32AA-4AC0-BF53-D8B2-33841D1CBFFC}"/>
              </a:ext>
            </a:extLst>
          </p:cNvPr>
          <p:cNvSpPr txBox="1"/>
          <p:nvPr/>
        </p:nvSpPr>
        <p:spPr>
          <a:xfrm>
            <a:off x="465387" y="1835539"/>
            <a:ext cx="10472231" cy="1780231"/>
          </a:xfrm>
          <a:prstGeom prst="rect">
            <a:avLst/>
          </a:prstGeom>
          <a:noFill/>
        </p:spPr>
        <p:txBody>
          <a:bodyPr wrap="square" rtlCol="0">
            <a:spAutoFit/>
          </a:bodyPr>
          <a:lstStyle/>
          <a:p>
            <a:pPr>
              <a:lnSpc>
                <a:spcPct val="107000"/>
              </a:lnSpc>
              <a:spcAft>
                <a:spcPts val="800"/>
              </a:spcAft>
            </a:pPr>
            <a:r>
              <a:rPr lang="en-GB" sz="2600" kern="100" dirty="0">
                <a:latin typeface="Montserrat" panose="00000500000000000000" pitchFamily="2" charset="0"/>
                <a:ea typeface="Calibri" panose="020F0502020204030204" pitchFamily="34" charset="0"/>
                <a:cs typeface="Times New Roman" panose="02020603050405020304" pitchFamily="18" charset="0"/>
              </a:rPr>
              <a:t>When he was younger, Deepak </a:t>
            </a:r>
            <a:r>
              <a:rPr lang="en-GB" sz="2600" b="1" kern="100" dirty="0">
                <a:latin typeface="Montserrat" panose="00000500000000000000" pitchFamily="2" charset="0"/>
                <a:ea typeface="Calibri" panose="020F0502020204030204" pitchFamily="34" charset="0"/>
                <a:cs typeface="Times New Roman" panose="02020603050405020304" pitchFamily="18" charset="0"/>
              </a:rPr>
              <a:t>volunteered with a community engagement program</a:t>
            </a:r>
            <a:r>
              <a:rPr lang="en-GB" sz="2600" kern="100" dirty="0">
                <a:latin typeface="Montserrat" panose="00000500000000000000" pitchFamily="2" charset="0"/>
                <a:ea typeface="Calibri" panose="020F0502020204030204" pitchFamily="34" charset="0"/>
                <a:cs typeface="Times New Roman" panose="02020603050405020304" pitchFamily="18" charset="0"/>
              </a:rPr>
              <a:t>, delivering meals to older, home-bound adults. This inspired him to think about how he could find </a:t>
            </a:r>
            <a:r>
              <a:rPr lang="en-GB" sz="2600" b="1" kern="100" dirty="0">
                <a:latin typeface="Montserrat" panose="00000500000000000000" pitchFamily="2" charset="0"/>
                <a:ea typeface="Calibri" panose="020F0502020204030204" pitchFamily="34" charset="0"/>
                <a:cs typeface="Times New Roman" panose="02020603050405020304" pitchFamily="18" charset="0"/>
              </a:rPr>
              <a:t>a career that would allow him to help others.</a:t>
            </a:r>
            <a:endParaRPr lang="en-GB" sz="2600" b="1" kern="100"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ABE8AA4D-66BB-6E05-CE05-E37FA105DFE0}"/>
              </a:ext>
            </a:extLst>
          </p:cNvPr>
          <p:cNvSpPr txBox="1"/>
          <p:nvPr/>
        </p:nvSpPr>
        <p:spPr>
          <a:xfrm>
            <a:off x="470148" y="4174381"/>
            <a:ext cx="11955213" cy="1780231"/>
          </a:xfrm>
          <a:prstGeom prst="rect">
            <a:avLst/>
          </a:prstGeom>
          <a:noFill/>
        </p:spPr>
        <p:txBody>
          <a:bodyPr wrap="square" rtlCol="0">
            <a:spAutoFit/>
          </a:bodyPr>
          <a:lstStyle/>
          <a:p>
            <a:pPr>
              <a:lnSpc>
                <a:spcPct val="107000"/>
              </a:lnSpc>
              <a:spcAft>
                <a:spcPts val="800"/>
              </a:spcAft>
            </a:pPr>
            <a:r>
              <a:rPr lang="en-GB" sz="2600" kern="100" dirty="0">
                <a:latin typeface="Montserrat" panose="00000500000000000000" pitchFamily="2" charset="0"/>
                <a:ea typeface="Calibri" panose="020F0502020204030204" pitchFamily="34" charset="0"/>
                <a:cs typeface="Times New Roman" panose="02020603050405020304" pitchFamily="18" charset="0"/>
              </a:rPr>
              <a:t>During his medical training, Deepak noticed that many of his patients </a:t>
            </a:r>
            <a:r>
              <a:rPr lang="en-GB" sz="2600" b="1" kern="100" dirty="0">
                <a:latin typeface="Montserrat" panose="00000500000000000000" pitchFamily="2" charset="0"/>
                <a:ea typeface="Calibri" panose="020F0502020204030204" pitchFamily="34" charset="0"/>
                <a:cs typeface="Times New Roman" panose="02020603050405020304" pitchFamily="18" charset="0"/>
              </a:rPr>
              <a:t>couldn’t afford their medication </a:t>
            </a:r>
            <a:r>
              <a:rPr lang="en-GB" sz="2600" kern="100" dirty="0">
                <a:latin typeface="Montserrat" panose="00000500000000000000" pitchFamily="2" charset="0"/>
                <a:ea typeface="Calibri" panose="020F0502020204030204" pitchFamily="34" charset="0"/>
                <a:cs typeface="Times New Roman" panose="02020603050405020304" pitchFamily="18" charset="0"/>
              </a:rPr>
              <a:t>because they were </a:t>
            </a:r>
            <a:r>
              <a:rPr lang="en-GB" sz="2600" b="1" kern="100" dirty="0">
                <a:latin typeface="Montserrat" panose="00000500000000000000" pitchFamily="2" charset="0"/>
                <a:ea typeface="Calibri" panose="020F0502020204030204" pitchFamily="34" charset="0"/>
                <a:cs typeface="Times New Roman" panose="02020603050405020304" pitchFamily="18" charset="0"/>
              </a:rPr>
              <a:t>struggling to pay for food</a:t>
            </a:r>
            <a:r>
              <a:rPr lang="en-GB" sz="2600" kern="100" dirty="0">
                <a:latin typeface="Montserrat" panose="00000500000000000000" pitchFamily="2" charset="0"/>
                <a:ea typeface="Calibri" panose="020F0502020204030204" pitchFamily="34" charset="0"/>
                <a:cs typeface="Times New Roman" panose="02020603050405020304" pitchFamily="18" charset="0"/>
              </a:rPr>
              <a:t>. These experiences inspired Deepak to focus his research on </a:t>
            </a:r>
            <a:r>
              <a:rPr lang="en-GB" sz="2600" b="1" kern="100" dirty="0">
                <a:latin typeface="Montserrat" panose="00000500000000000000" pitchFamily="2" charset="0"/>
                <a:ea typeface="Calibri" panose="020F0502020204030204" pitchFamily="34" charset="0"/>
                <a:cs typeface="Times New Roman" panose="02020603050405020304" pitchFamily="18" charset="0"/>
              </a:rPr>
              <a:t>food insecurity </a:t>
            </a:r>
            <a:r>
              <a:rPr lang="en-GB" sz="2600" kern="100" dirty="0">
                <a:latin typeface="Montserrat" panose="00000500000000000000" pitchFamily="2" charset="0"/>
                <a:ea typeface="Calibri" panose="020F0502020204030204" pitchFamily="34" charset="0"/>
                <a:cs typeface="Times New Roman" panose="02020603050405020304" pitchFamily="18" charset="0"/>
              </a:rPr>
              <a:t>and </a:t>
            </a:r>
            <a:r>
              <a:rPr lang="en-GB" sz="2600" b="1" kern="100" dirty="0">
                <a:latin typeface="Montserrat" panose="00000500000000000000" pitchFamily="2" charset="0"/>
                <a:ea typeface="Calibri" panose="020F0502020204030204" pitchFamily="34" charset="0"/>
                <a:cs typeface="Times New Roman" panose="02020603050405020304" pitchFamily="18" charset="0"/>
              </a:rPr>
              <a:t>social determinants of health.</a:t>
            </a:r>
          </a:p>
        </p:txBody>
      </p:sp>
      <p:sp>
        <p:nvSpPr>
          <p:cNvPr id="17" name="TextBox 16">
            <a:extLst>
              <a:ext uri="{FF2B5EF4-FFF2-40B4-BE49-F238E27FC236}">
                <a16:creationId xmlns:a16="http://schemas.microsoft.com/office/drawing/2014/main" id="{70B41B2C-B0E1-3811-585F-8CDC1B0D5EFD}"/>
              </a:ext>
            </a:extLst>
          </p:cNvPr>
          <p:cNvSpPr txBox="1"/>
          <p:nvPr/>
        </p:nvSpPr>
        <p:spPr>
          <a:xfrm>
            <a:off x="465386" y="6513223"/>
            <a:ext cx="12183814" cy="1780231"/>
          </a:xfrm>
          <a:prstGeom prst="rect">
            <a:avLst/>
          </a:prstGeom>
          <a:noFill/>
        </p:spPr>
        <p:txBody>
          <a:bodyPr wrap="square" rtlCol="0">
            <a:spAutoFit/>
          </a:bodyPr>
          <a:lstStyle/>
          <a:p>
            <a:pPr>
              <a:lnSpc>
                <a:spcPct val="107000"/>
              </a:lnSpc>
              <a:spcAft>
                <a:spcPts val="800"/>
              </a:spcAft>
            </a:pPr>
            <a:r>
              <a:rPr lang="en-GB" sz="2600" kern="100" dirty="0">
                <a:latin typeface="Montserrat" panose="00000500000000000000" pitchFamily="2" charset="0"/>
                <a:ea typeface="Calibri" panose="020F0502020204030204" pitchFamily="34" charset="0"/>
                <a:cs typeface="Times New Roman" panose="02020603050405020304" pitchFamily="18" charset="0"/>
              </a:rPr>
              <a:t>Food insecurity is the </a:t>
            </a:r>
            <a:r>
              <a:rPr lang="en-GB" sz="2600" b="1" kern="100" dirty="0">
                <a:latin typeface="Montserrat" panose="00000500000000000000" pitchFamily="2" charset="0"/>
                <a:ea typeface="Calibri" panose="020F0502020204030204" pitchFamily="34" charset="0"/>
                <a:cs typeface="Times New Roman" panose="02020603050405020304" pitchFamily="18" charset="0"/>
              </a:rPr>
              <a:t>inability to access adequate food </a:t>
            </a:r>
            <a:r>
              <a:rPr lang="en-GB" sz="2600" kern="100" dirty="0">
                <a:latin typeface="Montserrat" panose="00000500000000000000" pitchFamily="2" charset="0"/>
                <a:ea typeface="Calibri" panose="020F0502020204030204" pitchFamily="34" charset="0"/>
                <a:cs typeface="Times New Roman" panose="02020603050405020304" pitchFamily="18" charset="0"/>
              </a:rPr>
              <a:t>due to a lack of money or other resources. But food insecurity does </a:t>
            </a:r>
            <a:r>
              <a:rPr lang="en-GB" sz="2600" b="1" kern="100" dirty="0">
                <a:latin typeface="Montserrat" panose="00000500000000000000" pitchFamily="2" charset="0"/>
                <a:ea typeface="Calibri" panose="020F0502020204030204" pitchFamily="34" charset="0"/>
                <a:cs typeface="Times New Roman" panose="02020603050405020304" pitchFamily="18" charset="0"/>
              </a:rPr>
              <a:t>not always mean going hungry;</a:t>
            </a:r>
            <a:r>
              <a:rPr lang="en-GB" sz="2600" kern="100" dirty="0">
                <a:latin typeface="Montserrat" panose="00000500000000000000" pitchFamily="2" charset="0"/>
                <a:ea typeface="Calibri" panose="020F0502020204030204" pitchFamily="34" charset="0"/>
                <a:cs typeface="Times New Roman" panose="02020603050405020304" pitchFamily="18" charset="0"/>
              </a:rPr>
              <a:t> it can also mean only having access to foods with </a:t>
            </a:r>
            <a:r>
              <a:rPr lang="en-GB" sz="2600" b="1" kern="100" dirty="0">
                <a:latin typeface="Montserrat" panose="00000500000000000000" pitchFamily="2" charset="0"/>
                <a:ea typeface="Calibri" panose="020F0502020204030204" pitchFamily="34" charset="0"/>
                <a:cs typeface="Times New Roman" panose="02020603050405020304" pitchFamily="18" charset="0"/>
              </a:rPr>
              <a:t>low-nutritional value</a:t>
            </a:r>
            <a:r>
              <a:rPr lang="en-GB" sz="2600" kern="100" dirty="0">
                <a:latin typeface="Montserrat" panose="00000500000000000000" pitchFamily="2" charset="0"/>
                <a:ea typeface="Calibri" panose="020F0502020204030204" pitchFamily="34" charset="0"/>
                <a:cs typeface="Times New Roman" panose="02020603050405020304" pitchFamily="18" charset="0"/>
              </a:rPr>
              <a:t>, such as cheap fast food.</a:t>
            </a:r>
          </a:p>
        </p:txBody>
      </p:sp>
      <p:sp>
        <p:nvSpPr>
          <p:cNvPr id="4" name="TextBox 3">
            <a:extLst>
              <a:ext uri="{FF2B5EF4-FFF2-40B4-BE49-F238E27FC236}">
                <a16:creationId xmlns:a16="http://schemas.microsoft.com/office/drawing/2014/main" id="{7FC4EDB2-2550-63F5-73DC-812F30F29EB2}"/>
              </a:ext>
            </a:extLst>
          </p:cNvPr>
          <p:cNvSpPr txBox="1"/>
          <p:nvPr/>
        </p:nvSpPr>
        <p:spPr>
          <a:xfrm>
            <a:off x="17412577" y="10040214"/>
            <a:ext cx="1484642" cy="246221"/>
          </a:xfrm>
          <a:prstGeom prst="rect">
            <a:avLst/>
          </a:prstGeom>
          <a:noFill/>
        </p:spPr>
        <p:txBody>
          <a:bodyPr wrap="square" rtlCol="0">
            <a:spAutoFit/>
          </a:bodyPr>
          <a:lstStyle/>
          <a:p>
            <a:r>
              <a:rPr lang="en-GB" sz="1000" dirty="0">
                <a:solidFill>
                  <a:srgbClr val="FEFEFE"/>
                </a:solidFill>
                <a:latin typeface="Montserrat" panose="00000500000000000000" pitchFamily="2" charset="0"/>
              </a:rPr>
              <a:t>© </a:t>
            </a:r>
            <a:r>
              <a:rPr lang="en-GB" sz="1000" dirty="0" err="1">
                <a:solidFill>
                  <a:srgbClr val="FEFEFE"/>
                </a:solidFill>
                <a:latin typeface="Montserrat" panose="00000500000000000000" pitchFamily="2" charset="0"/>
              </a:rPr>
              <a:t>GaudiLab</a:t>
            </a:r>
            <a:endParaRPr lang="en-GB" dirty="0">
              <a:solidFill>
                <a:srgbClr val="FEFEFE"/>
              </a:solidFill>
              <a:latin typeface="Montserrat" panose="00000500000000000000" pitchFamily="2" charset="0"/>
            </a:endParaRPr>
          </a:p>
        </p:txBody>
      </p:sp>
    </p:spTree>
    <p:extLst>
      <p:ext uri="{BB962C8B-B14F-4D97-AF65-F5344CB8AC3E}">
        <p14:creationId xmlns:p14="http://schemas.microsoft.com/office/powerpoint/2010/main" val="84909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242F0-9CA3-1CCB-1C8F-A33FE57DA84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C6F918A-65BE-656A-B661-1ECD16595A9A}"/>
              </a:ext>
            </a:extLst>
          </p:cNvPr>
          <p:cNvPicPr>
            <a:picLocks noChangeAspect="1"/>
          </p:cNvPicPr>
          <p:nvPr/>
        </p:nvPicPr>
        <p:blipFill>
          <a:blip r:embed="rId3">
            <a:extLst>
              <a:ext uri="{28A0092B-C50C-407E-A947-70E740481C1C}">
                <a14:useLocalDpi xmlns:a14="http://schemas.microsoft.com/office/drawing/2010/main" val="0"/>
              </a:ext>
            </a:extLst>
          </a:blip>
          <a:srcRect l="16369" r="32215"/>
          <a:stretch/>
        </p:blipFill>
        <p:spPr>
          <a:xfrm>
            <a:off x="10155599" y="1"/>
            <a:ext cx="8132401" cy="10306340"/>
          </a:xfrm>
          <a:prstGeom prst="rect">
            <a:avLst/>
          </a:prstGeom>
        </p:spPr>
      </p:pic>
      <p:grpSp>
        <p:nvGrpSpPr>
          <p:cNvPr id="5" name="Group 5">
            <a:extLst>
              <a:ext uri="{FF2B5EF4-FFF2-40B4-BE49-F238E27FC236}">
                <a16:creationId xmlns:a16="http://schemas.microsoft.com/office/drawing/2014/main" id="{84A90861-B7BC-4A56-3C70-2E003E222495}"/>
              </a:ext>
            </a:extLst>
          </p:cNvPr>
          <p:cNvGrpSpPr/>
          <p:nvPr/>
        </p:nvGrpSpPr>
        <p:grpSpPr>
          <a:xfrm rot="5400000">
            <a:off x="4178451" y="-1765149"/>
            <a:ext cx="9281892" cy="14822406"/>
            <a:chOff x="0" y="0"/>
            <a:chExt cx="3130550" cy="3989417"/>
          </a:xfrm>
          <a:solidFill>
            <a:srgbClr val="3660AA"/>
          </a:solidFill>
        </p:grpSpPr>
        <p:sp>
          <p:nvSpPr>
            <p:cNvPr id="6" name="Freeform 6">
              <a:extLst>
                <a:ext uri="{FF2B5EF4-FFF2-40B4-BE49-F238E27FC236}">
                  <a16:creationId xmlns:a16="http://schemas.microsoft.com/office/drawing/2014/main" id="{1E08E48D-BA98-E991-82E9-6889BA614613}"/>
                </a:ext>
              </a:extLst>
            </p:cNvPr>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926E4577-A86A-C924-F77C-91536B741538}"/>
              </a:ext>
            </a:extLst>
          </p:cNvPr>
          <p:cNvSpPr/>
          <p:nvPr/>
        </p:nvSpPr>
        <p:spPr>
          <a:xfrm rot="5400000">
            <a:off x="3834287" y="-1765714"/>
            <a:ext cx="9281891" cy="14822404"/>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sp>
        <p:nvSpPr>
          <p:cNvPr id="14" name="Rectangle 13">
            <a:extLst>
              <a:ext uri="{FF2B5EF4-FFF2-40B4-BE49-F238E27FC236}">
                <a16:creationId xmlns:a16="http://schemas.microsoft.com/office/drawing/2014/main" id="{8BFDC378-1A88-843C-A42F-9548A6ABFCB7}"/>
              </a:ext>
            </a:extLst>
          </p:cNvPr>
          <p:cNvSpPr/>
          <p:nvPr/>
        </p:nvSpPr>
        <p:spPr>
          <a:xfrm>
            <a:off x="0" y="-9667"/>
            <a:ext cx="1981200" cy="10296667"/>
          </a:xfrm>
          <a:prstGeom prst="rect">
            <a:avLst/>
          </a:prstGeom>
          <a:solidFill>
            <a:srgbClr val="C9E9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7">
            <a:extLst>
              <a:ext uri="{FF2B5EF4-FFF2-40B4-BE49-F238E27FC236}">
                <a16:creationId xmlns:a16="http://schemas.microsoft.com/office/drawing/2014/main" id="{B946095C-080F-D4D7-5C49-4921B303147D}"/>
              </a:ext>
            </a:extLst>
          </p:cNvPr>
          <p:cNvGrpSpPr/>
          <p:nvPr/>
        </p:nvGrpSpPr>
        <p:grpSpPr>
          <a:xfrm rot="5400000">
            <a:off x="3271763" y="-1976366"/>
            <a:ext cx="10296667" cy="14249405"/>
            <a:chOff x="0" y="0"/>
            <a:chExt cx="3130550" cy="3511380"/>
          </a:xfrm>
          <a:solidFill>
            <a:srgbClr val="C9E9E5"/>
          </a:solidFill>
        </p:grpSpPr>
        <p:sp>
          <p:nvSpPr>
            <p:cNvPr id="8" name="Freeform 8">
              <a:extLst>
                <a:ext uri="{FF2B5EF4-FFF2-40B4-BE49-F238E27FC236}">
                  <a16:creationId xmlns:a16="http://schemas.microsoft.com/office/drawing/2014/main" id="{11D76095-C0D2-F34E-1EDD-79C6927B3227}"/>
                </a:ext>
              </a:extLst>
            </p:cNvPr>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2" name="TextBox 13">
            <a:extLst>
              <a:ext uri="{FF2B5EF4-FFF2-40B4-BE49-F238E27FC236}">
                <a16:creationId xmlns:a16="http://schemas.microsoft.com/office/drawing/2014/main" id="{4ADADE43-708D-9D6B-BBEB-7F615BC0DAF1}"/>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07       </a:t>
            </a:r>
            <a:r>
              <a:rPr lang="en-US" sz="1700" dirty="0">
                <a:solidFill>
                  <a:schemeClr val="tx1">
                    <a:lumMod val="50000"/>
                    <a:lumOff val="50000"/>
                  </a:schemeClr>
                </a:solidFill>
                <a:latin typeface="Montserrat Semi-Bold Bold"/>
              </a:rPr>
              <a:t>futurumcareers.com</a:t>
            </a:r>
          </a:p>
        </p:txBody>
      </p:sp>
      <p:sp>
        <p:nvSpPr>
          <p:cNvPr id="12" name="TextBox 11">
            <a:extLst>
              <a:ext uri="{FF2B5EF4-FFF2-40B4-BE49-F238E27FC236}">
                <a16:creationId xmlns:a16="http://schemas.microsoft.com/office/drawing/2014/main" id="{8150B2C4-CD68-F6E9-D753-822B722F22E6}"/>
              </a:ext>
            </a:extLst>
          </p:cNvPr>
          <p:cNvSpPr txBox="1"/>
          <p:nvPr/>
        </p:nvSpPr>
        <p:spPr>
          <a:xfrm>
            <a:off x="465387" y="589043"/>
            <a:ext cx="8460617" cy="830997"/>
          </a:xfrm>
          <a:prstGeom prst="rect">
            <a:avLst/>
          </a:prstGeom>
          <a:noFill/>
        </p:spPr>
        <p:txBody>
          <a:bodyPr wrap="square" rtlCol="0">
            <a:spAutoFit/>
          </a:bodyPr>
          <a:lstStyle/>
          <a:p>
            <a:r>
              <a:rPr lang="en-GB" sz="4800" dirty="0">
                <a:latin typeface="Montserrat SemiBold" panose="00000700000000000000" pitchFamily="2" charset="0"/>
              </a:rPr>
              <a:t>Animation Summary</a:t>
            </a:r>
          </a:p>
        </p:txBody>
      </p:sp>
      <p:sp>
        <p:nvSpPr>
          <p:cNvPr id="11" name="TextBox 10">
            <a:extLst>
              <a:ext uri="{FF2B5EF4-FFF2-40B4-BE49-F238E27FC236}">
                <a16:creationId xmlns:a16="http://schemas.microsoft.com/office/drawing/2014/main" id="{CD1268D3-4972-8FC3-27D1-F5F293D197D4}"/>
              </a:ext>
            </a:extLst>
          </p:cNvPr>
          <p:cNvSpPr txBox="1"/>
          <p:nvPr/>
        </p:nvSpPr>
        <p:spPr>
          <a:xfrm>
            <a:off x="465387" y="1835539"/>
            <a:ext cx="10472231" cy="1495089"/>
          </a:xfrm>
          <a:prstGeom prst="rect">
            <a:avLst/>
          </a:prstGeom>
          <a:noFill/>
        </p:spPr>
        <p:txBody>
          <a:bodyPr wrap="square" rtlCol="0">
            <a:spAutoFit/>
          </a:bodyPr>
          <a:lstStyle/>
          <a:p>
            <a:pPr>
              <a:lnSpc>
                <a:spcPct val="120000"/>
              </a:lnSpc>
            </a:pPr>
            <a:r>
              <a:rPr lang="en-GB" sz="2600" dirty="0">
                <a:latin typeface="Montserrat" panose="00000500000000000000" pitchFamily="2" charset="0"/>
              </a:rPr>
              <a:t>Food insecurity can increase the risk of </a:t>
            </a:r>
            <a:r>
              <a:rPr lang="en-GB" sz="2600" b="1" dirty="0">
                <a:latin typeface="Montserrat" panose="00000500000000000000" pitchFamily="2" charset="0"/>
              </a:rPr>
              <a:t>obesity, diabetes, and high blood pressure, </a:t>
            </a:r>
            <a:r>
              <a:rPr lang="en-GB" sz="2600" dirty="0">
                <a:latin typeface="Montserrat" panose="00000500000000000000" pitchFamily="2" charset="0"/>
              </a:rPr>
              <a:t>as well as mental health conditions, such as </a:t>
            </a:r>
            <a:r>
              <a:rPr lang="en-GB" sz="2600" b="1" dirty="0">
                <a:latin typeface="Montserrat" panose="00000500000000000000" pitchFamily="2" charset="0"/>
              </a:rPr>
              <a:t>chronic stress, anxiety, and depression.</a:t>
            </a:r>
            <a:endParaRPr lang="en-GB" sz="2600" b="1" kern="100" dirty="0">
              <a:latin typeface="Montserrat" panose="00000500000000000000" pitchFamily="2" charset="0"/>
              <a:ea typeface="Aptos" panose="020B000402020202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83209FD-BF50-4D60-D7F7-534A46F764B2}"/>
              </a:ext>
            </a:extLst>
          </p:cNvPr>
          <p:cNvSpPr txBox="1"/>
          <p:nvPr/>
        </p:nvSpPr>
        <p:spPr>
          <a:xfrm>
            <a:off x="465387" y="3661161"/>
            <a:ext cx="12260013" cy="2459712"/>
          </a:xfrm>
          <a:prstGeom prst="rect">
            <a:avLst/>
          </a:prstGeom>
          <a:noFill/>
        </p:spPr>
        <p:txBody>
          <a:bodyPr wrap="square" rtlCol="0">
            <a:spAutoFit/>
          </a:bodyPr>
          <a:lstStyle/>
          <a:p>
            <a:pPr>
              <a:lnSpc>
                <a:spcPct val="120000"/>
              </a:lnSpc>
            </a:pPr>
            <a:r>
              <a:rPr lang="en-GB" sz="2600" kern="100" dirty="0">
                <a:solidFill>
                  <a:schemeClr val="tx1">
                    <a:lumMod val="95000"/>
                    <a:lumOff val="5000"/>
                  </a:schemeClr>
                </a:solidFill>
                <a:latin typeface="Montserrat" panose="00000500000000000000" pitchFamily="2" charset="0"/>
                <a:ea typeface="Aptos" panose="020B0004020202020204" pitchFamily="34" charset="0"/>
                <a:cs typeface="Calibri" panose="020F0502020204030204" pitchFamily="34" charset="0"/>
              </a:rPr>
              <a:t>Although the US is a developed country, </a:t>
            </a:r>
            <a:r>
              <a:rPr lang="en-GB" sz="2600" b="1" kern="100" dirty="0">
                <a:solidFill>
                  <a:schemeClr val="tx1">
                    <a:lumMod val="95000"/>
                    <a:lumOff val="5000"/>
                  </a:schemeClr>
                </a:solidFill>
                <a:latin typeface="Montserrat" panose="00000500000000000000" pitchFamily="2" charset="0"/>
                <a:ea typeface="Aptos" panose="020B0004020202020204" pitchFamily="34" charset="0"/>
                <a:cs typeface="Calibri" panose="020F0502020204030204" pitchFamily="34" charset="0"/>
              </a:rPr>
              <a:t>more than one in eight households</a:t>
            </a:r>
            <a:r>
              <a:rPr lang="en-GB" sz="2600" kern="100" dirty="0">
                <a:solidFill>
                  <a:schemeClr val="tx1">
                    <a:lumMod val="95000"/>
                    <a:lumOff val="5000"/>
                  </a:schemeClr>
                </a:solidFill>
                <a:latin typeface="Montserrat" panose="00000500000000000000" pitchFamily="2" charset="0"/>
                <a:ea typeface="Aptos" panose="020B0004020202020204" pitchFamily="34" charset="0"/>
                <a:cs typeface="Calibri" panose="020F0502020204030204" pitchFamily="34" charset="0"/>
              </a:rPr>
              <a:t> live with food insecurity. Some nationwide interventions have been developed which provide </a:t>
            </a:r>
            <a:r>
              <a:rPr lang="en-GB" sz="2600" b="1" kern="100" dirty="0">
                <a:solidFill>
                  <a:schemeClr val="tx1">
                    <a:lumMod val="95000"/>
                    <a:lumOff val="5000"/>
                  </a:schemeClr>
                </a:solidFill>
                <a:latin typeface="Montserrat" panose="00000500000000000000" pitchFamily="2" charset="0"/>
                <a:ea typeface="Aptos" panose="020B0004020202020204" pitchFamily="34" charset="0"/>
                <a:cs typeface="Calibri" panose="020F0502020204030204" pitchFamily="34" charset="0"/>
              </a:rPr>
              <a:t>financial support </a:t>
            </a:r>
            <a:r>
              <a:rPr lang="en-GB" sz="2600" kern="100" dirty="0">
                <a:solidFill>
                  <a:schemeClr val="tx1">
                    <a:lumMod val="95000"/>
                    <a:lumOff val="5000"/>
                  </a:schemeClr>
                </a:solidFill>
                <a:latin typeface="Montserrat" panose="00000500000000000000" pitchFamily="2" charset="0"/>
                <a:ea typeface="Aptos" panose="020B0004020202020204" pitchFamily="34" charset="0"/>
                <a:cs typeface="Calibri" panose="020F0502020204030204" pitchFamily="34" charset="0"/>
              </a:rPr>
              <a:t>to help people buy food. Unfortunately, </a:t>
            </a:r>
            <a:r>
              <a:rPr lang="en-GB" sz="2600" b="1" kern="100" dirty="0">
                <a:solidFill>
                  <a:schemeClr val="tx1">
                    <a:lumMod val="95000"/>
                    <a:lumOff val="5000"/>
                  </a:schemeClr>
                </a:solidFill>
                <a:latin typeface="Montserrat" panose="00000500000000000000" pitchFamily="2" charset="0"/>
                <a:ea typeface="Aptos" panose="020B0004020202020204" pitchFamily="34" charset="0"/>
                <a:cs typeface="Calibri" panose="020F0502020204030204" pitchFamily="34" charset="0"/>
              </a:rPr>
              <a:t>not everyone is eligible </a:t>
            </a:r>
            <a:r>
              <a:rPr lang="en-GB" sz="2600" kern="100" dirty="0">
                <a:solidFill>
                  <a:schemeClr val="tx1">
                    <a:lumMod val="95000"/>
                    <a:lumOff val="5000"/>
                  </a:schemeClr>
                </a:solidFill>
                <a:latin typeface="Montserrat" panose="00000500000000000000" pitchFamily="2" charset="0"/>
                <a:ea typeface="Aptos" panose="020B0004020202020204" pitchFamily="34" charset="0"/>
                <a:cs typeface="Calibri" panose="020F0502020204030204" pitchFamily="34" charset="0"/>
              </a:rPr>
              <a:t>for these support programs.</a:t>
            </a:r>
            <a:endParaRPr lang="en-GB" sz="2600" dirty="0">
              <a:solidFill>
                <a:schemeClr val="tx1">
                  <a:lumMod val="95000"/>
                  <a:lumOff val="5000"/>
                </a:schemeClr>
              </a:solidFill>
            </a:endParaRPr>
          </a:p>
        </p:txBody>
      </p:sp>
      <p:sp>
        <p:nvSpPr>
          <p:cNvPr id="17" name="TextBox 16">
            <a:extLst>
              <a:ext uri="{FF2B5EF4-FFF2-40B4-BE49-F238E27FC236}">
                <a16:creationId xmlns:a16="http://schemas.microsoft.com/office/drawing/2014/main" id="{2322677C-D0E1-B661-1AFD-47EA833AE994}"/>
              </a:ext>
            </a:extLst>
          </p:cNvPr>
          <p:cNvSpPr txBox="1"/>
          <p:nvPr/>
        </p:nvSpPr>
        <p:spPr>
          <a:xfrm>
            <a:off x="465387" y="6451406"/>
            <a:ext cx="13250614" cy="1979581"/>
          </a:xfrm>
          <a:prstGeom prst="rect">
            <a:avLst/>
          </a:prstGeom>
          <a:noFill/>
        </p:spPr>
        <p:txBody>
          <a:bodyPr wrap="square" rtlCol="0">
            <a:spAutoFit/>
          </a:bodyPr>
          <a:lstStyle/>
          <a:p>
            <a:pPr>
              <a:lnSpc>
                <a:spcPct val="120000"/>
              </a:lnSpc>
            </a:pPr>
            <a:r>
              <a:rPr lang="en-GB" sz="2600" dirty="0">
                <a:latin typeface="Montserrat" panose="00000500000000000000" pitchFamily="2" charset="0"/>
              </a:rPr>
              <a:t>Deepak’s research focuses on </a:t>
            </a:r>
            <a:r>
              <a:rPr lang="en-GB" sz="2600" b="1" dirty="0">
                <a:latin typeface="Montserrat" panose="00000500000000000000" pitchFamily="2" charset="0"/>
              </a:rPr>
              <a:t>developing new interventions </a:t>
            </a:r>
            <a:r>
              <a:rPr lang="en-GB" sz="2600" dirty="0">
                <a:latin typeface="Montserrat" panose="00000500000000000000" pitchFamily="2" charset="0"/>
              </a:rPr>
              <a:t>and studying how they can improve the lives of people living with food insecurity. In one study, Deepak’s team </a:t>
            </a:r>
            <a:r>
              <a:rPr lang="en-GB" sz="2600" b="1" dirty="0">
                <a:latin typeface="Montserrat" panose="00000500000000000000" pitchFamily="2" charset="0"/>
              </a:rPr>
              <a:t>delivers meals to food-insecure households </a:t>
            </a:r>
            <a:r>
              <a:rPr lang="en-GB" sz="2600" dirty="0">
                <a:latin typeface="Montserrat" panose="00000500000000000000" pitchFamily="2" charset="0"/>
              </a:rPr>
              <a:t>and examines whether this helps to </a:t>
            </a:r>
            <a:r>
              <a:rPr lang="en-GB" sz="2600" b="1" dirty="0">
                <a:latin typeface="Montserrat" panose="00000500000000000000" pitchFamily="2" charset="0"/>
              </a:rPr>
              <a:t>alleviate high blood pressure.</a:t>
            </a:r>
            <a:endParaRPr lang="en-GB" sz="2600" b="1" dirty="0"/>
          </a:p>
        </p:txBody>
      </p:sp>
    </p:spTree>
    <p:extLst>
      <p:ext uri="{BB962C8B-B14F-4D97-AF65-F5344CB8AC3E}">
        <p14:creationId xmlns:p14="http://schemas.microsoft.com/office/powerpoint/2010/main" val="364415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EFBAE7-9054-B20C-C42F-58E1F9F3FE8D}"/>
              </a:ext>
            </a:extLst>
          </p:cNvPr>
          <p:cNvPicPr>
            <a:picLocks noChangeAspect="1"/>
          </p:cNvPicPr>
          <p:nvPr/>
        </p:nvPicPr>
        <p:blipFill>
          <a:blip r:embed="rId2">
            <a:extLst>
              <a:ext uri="{28A0092B-C50C-407E-A947-70E740481C1C}">
                <a14:useLocalDpi xmlns:a14="http://schemas.microsoft.com/office/drawing/2010/main" val="0"/>
              </a:ext>
            </a:extLst>
          </a:blip>
          <a:srcRect t="19050" b="19050"/>
          <a:stretch/>
        </p:blipFill>
        <p:spPr>
          <a:xfrm>
            <a:off x="4495800" y="0"/>
            <a:ext cx="12937425" cy="10287000"/>
          </a:xfrm>
          <a:prstGeom prst="rect">
            <a:avLst/>
          </a:prstGeom>
        </p:spPr>
      </p:pic>
      <p:grpSp>
        <p:nvGrpSpPr>
          <p:cNvPr id="4" name="Group 4"/>
          <p:cNvGrpSpPr/>
          <p:nvPr/>
        </p:nvGrpSpPr>
        <p:grpSpPr>
          <a:xfrm>
            <a:off x="1083284" y="2400539"/>
            <a:ext cx="11519550" cy="6248161"/>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p:cNvGrpSpPr/>
          <p:nvPr/>
        </p:nvGrpSpPr>
        <p:grpSpPr>
          <a:xfrm>
            <a:off x="1028700" y="2781300"/>
            <a:ext cx="11163300" cy="5562600"/>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8" y="-2845860"/>
            <a:ext cx="1480331" cy="8675048"/>
            <a:chOff x="0" y="0"/>
            <a:chExt cx="3130550" cy="18248691"/>
          </a:xfrm>
          <a:solidFill>
            <a:srgbClr val="55B8AD"/>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p:cNvGrpSpPr/>
          <p:nvPr/>
        </p:nvGrpSpPr>
        <p:grpSpPr>
          <a:xfrm>
            <a:off x="1295400" y="3086100"/>
            <a:ext cx="10528950" cy="4907074"/>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8" name="TextBox 7">
            <a:extLst>
              <a:ext uri="{FF2B5EF4-FFF2-40B4-BE49-F238E27FC236}">
                <a16:creationId xmlns:a16="http://schemas.microsoft.com/office/drawing/2014/main" id="{DEEFF541-76D0-5E12-6953-5C890BABB532}"/>
              </a:ext>
            </a:extLst>
          </p:cNvPr>
          <p:cNvSpPr txBox="1"/>
          <p:nvPr/>
        </p:nvSpPr>
        <p:spPr>
          <a:xfrm>
            <a:off x="870423" y="920207"/>
            <a:ext cx="6934200" cy="1107996"/>
          </a:xfrm>
          <a:prstGeom prst="rect">
            <a:avLst/>
          </a:prstGeom>
          <a:noFill/>
        </p:spPr>
        <p:txBody>
          <a:bodyPr wrap="square" rtlCol="0">
            <a:spAutoFit/>
          </a:bodyPr>
          <a:lstStyle/>
          <a:p>
            <a:r>
              <a:rPr lang="en-GB" sz="6600" dirty="0">
                <a:latin typeface="Montserrat SemiBold" panose="00000700000000000000" pitchFamily="2" charset="0"/>
              </a:rPr>
              <a:t>Talking Points</a:t>
            </a:r>
          </a:p>
        </p:txBody>
      </p:sp>
      <p:sp>
        <p:nvSpPr>
          <p:cNvPr id="9" name="TextBox 8">
            <a:extLst>
              <a:ext uri="{FF2B5EF4-FFF2-40B4-BE49-F238E27FC236}">
                <a16:creationId xmlns:a16="http://schemas.microsoft.com/office/drawing/2014/main" id="{9DE27DB1-A9EE-74DA-199E-A7D8609A0C48}"/>
              </a:ext>
            </a:extLst>
          </p:cNvPr>
          <p:cNvSpPr txBox="1"/>
          <p:nvPr/>
        </p:nvSpPr>
        <p:spPr>
          <a:xfrm>
            <a:off x="1556534" y="3179824"/>
            <a:ext cx="10267815" cy="4132926"/>
          </a:xfrm>
          <a:prstGeom prst="rect">
            <a:avLst/>
          </a:prstGeom>
          <a:noFill/>
        </p:spPr>
        <p:txBody>
          <a:bodyPr wrap="square" rtlCol="0">
            <a:spAutoFit/>
          </a:bodyPr>
          <a:lstStyle/>
          <a:p>
            <a:pPr marL="342900" indent="-342900">
              <a:lnSpc>
                <a:spcPct val="120000"/>
              </a:lnSpc>
              <a:spcAft>
                <a:spcPts val="1200"/>
              </a:spcAft>
              <a:buAutoNum type="arabicPeriod"/>
            </a:pPr>
            <a:r>
              <a:rPr lang="en-GB" sz="2800" dirty="0">
                <a:latin typeface="Montserrat" panose="00000500000000000000" pitchFamily="2" charset="0"/>
              </a:rPr>
              <a:t>How did Deepak’s volunteering experiences shape his career path?</a:t>
            </a:r>
          </a:p>
          <a:p>
            <a:pPr marL="342900" indent="-342900">
              <a:lnSpc>
                <a:spcPct val="120000"/>
              </a:lnSpc>
              <a:spcAft>
                <a:spcPts val="1200"/>
              </a:spcAft>
              <a:buAutoNum type="arabicPeriod"/>
            </a:pPr>
            <a:r>
              <a:rPr lang="en-GB" sz="2800" dirty="0">
                <a:latin typeface="Montserrat" panose="00000500000000000000" pitchFamily="2" charset="0"/>
              </a:rPr>
              <a:t>What is food insecurity and how does it affect health?</a:t>
            </a:r>
          </a:p>
          <a:p>
            <a:pPr marL="342900" indent="-342900">
              <a:lnSpc>
                <a:spcPct val="120000"/>
              </a:lnSpc>
              <a:spcAft>
                <a:spcPts val="1200"/>
              </a:spcAft>
              <a:buFontTx/>
              <a:buAutoNum type="arabicPeriod"/>
            </a:pPr>
            <a:r>
              <a:rPr lang="en-GB" sz="2800" dirty="0">
                <a:latin typeface="Montserrat" panose="00000500000000000000" pitchFamily="2" charset="0"/>
              </a:rPr>
              <a:t>How do you think food insecurity might affect different people e.g., old vs. young or parent vs. child?</a:t>
            </a:r>
          </a:p>
          <a:p>
            <a:pPr marL="342900" indent="-342900">
              <a:lnSpc>
                <a:spcPct val="120000"/>
              </a:lnSpc>
              <a:spcAft>
                <a:spcPts val="1200"/>
              </a:spcAft>
              <a:buAutoNum type="arabicPeriod"/>
            </a:pPr>
            <a:r>
              <a:rPr lang="en-GB" sz="2800" dirty="0">
                <a:latin typeface="Montserrat" panose="00000500000000000000" pitchFamily="2" charset="0"/>
              </a:rPr>
              <a:t>Why is it important that Deepak works closely with healthcare professionals?</a:t>
            </a:r>
          </a:p>
        </p:txBody>
      </p:sp>
      <p:sp>
        <p:nvSpPr>
          <p:cNvPr id="2" name="TextBox 13">
            <a:extLst>
              <a:ext uri="{FF2B5EF4-FFF2-40B4-BE49-F238E27FC236}">
                <a16:creationId xmlns:a16="http://schemas.microsoft.com/office/drawing/2014/main" id="{22903EF9-BF1A-E37B-DF5D-10AEBCEAB915}"/>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08       </a:t>
            </a:r>
            <a:r>
              <a:rPr lang="en-US" sz="1700" dirty="0">
                <a:solidFill>
                  <a:srgbClr val="FFFFFF"/>
                </a:solidFill>
                <a:latin typeface="Montserrat Semi-Bold Bold"/>
              </a:rPr>
              <a:t>futurumcareers.com</a:t>
            </a:r>
          </a:p>
        </p:txBody>
      </p:sp>
      <p:sp>
        <p:nvSpPr>
          <p:cNvPr id="19" name="TextBox 18">
            <a:extLst>
              <a:ext uri="{FF2B5EF4-FFF2-40B4-BE49-F238E27FC236}">
                <a16:creationId xmlns:a16="http://schemas.microsoft.com/office/drawing/2014/main" id="{AFC62D4A-904D-9F02-BCD8-1114FF0F8687}"/>
              </a:ext>
            </a:extLst>
          </p:cNvPr>
          <p:cNvSpPr txBox="1"/>
          <p:nvPr/>
        </p:nvSpPr>
        <p:spPr>
          <a:xfrm>
            <a:off x="8375916" y="10040779"/>
            <a:ext cx="1249060" cy="246221"/>
          </a:xfrm>
          <a:prstGeom prst="rect">
            <a:avLst/>
          </a:prstGeom>
          <a:noFill/>
        </p:spPr>
        <p:txBody>
          <a:bodyPr wrap="none" rtlCol="0">
            <a:spAutoFit/>
          </a:bodyPr>
          <a:lstStyle/>
          <a:p>
            <a:r>
              <a:rPr lang="en-GB" sz="1000" dirty="0">
                <a:solidFill>
                  <a:srgbClr val="FEFEFE"/>
                </a:solidFill>
                <a:latin typeface="Montserrat" panose="00000500000000000000" pitchFamily="2" charset="0"/>
              </a:rPr>
              <a:t>© David </a:t>
            </a:r>
            <a:r>
              <a:rPr lang="en-GB" sz="1000" dirty="0" err="1">
                <a:solidFill>
                  <a:srgbClr val="FEFEFE"/>
                </a:solidFill>
                <a:latin typeface="Montserrat" panose="00000500000000000000" pitchFamily="2" charset="0"/>
              </a:rPr>
              <a:t>Pereiras</a:t>
            </a:r>
            <a:endParaRPr lang="en-GB" sz="1000" dirty="0">
              <a:solidFill>
                <a:srgbClr val="FEFEFE"/>
              </a:solidFill>
              <a:latin typeface="Montserrat"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EE00E5B-82A5-7C2C-18AB-4CFCB7E477F7}"/>
              </a:ext>
            </a:extLst>
          </p:cNvPr>
          <p:cNvPicPr>
            <a:picLocks noChangeAspect="1"/>
          </p:cNvPicPr>
          <p:nvPr/>
        </p:nvPicPr>
        <p:blipFill>
          <a:blip r:embed="rId3">
            <a:extLst>
              <a:ext uri="{28A0092B-C50C-407E-A947-70E740481C1C}">
                <a14:useLocalDpi xmlns:a14="http://schemas.microsoft.com/office/drawing/2010/main" val="0"/>
              </a:ext>
            </a:extLst>
          </a:blip>
          <a:srcRect l="19705" t="27630" r="20589" b="-1612"/>
          <a:stretch/>
        </p:blipFill>
        <p:spPr>
          <a:xfrm rot="16200000" flipV="1">
            <a:off x="8640096" y="927252"/>
            <a:ext cx="10575158" cy="8720653"/>
          </a:xfrm>
          <a:prstGeom prst="rect">
            <a:avLst/>
          </a:prstGeom>
        </p:spPr>
      </p:pic>
      <p:grpSp>
        <p:nvGrpSpPr>
          <p:cNvPr id="15" name="Group 5">
            <a:extLst>
              <a:ext uri="{FF2B5EF4-FFF2-40B4-BE49-F238E27FC236}">
                <a16:creationId xmlns:a16="http://schemas.microsoft.com/office/drawing/2014/main" id="{16156688-B80B-AB85-4091-28E45676B7B7}"/>
              </a:ext>
            </a:extLst>
          </p:cNvPr>
          <p:cNvGrpSpPr/>
          <p:nvPr/>
        </p:nvGrpSpPr>
        <p:grpSpPr>
          <a:xfrm rot="5400000">
            <a:off x="2735050" y="-1679736"/>
            <a:ext cx="9541300" cy="15011400"/>
            <a:chOff x="0" y="0"/>
            <a:chExt cx="3130550" cy="3989417"/>
          </a:xfrm>
          <a:solidFill>
            <a:srgbClr val="3660AA"/>
          </a:solidFill>
        </p:grpSpPr>
        <p:sp>
          <p:nvSpPr>
            <p:cNvPr id="17" name="Freeform 6">
              <a:extLst>
                <a:ext uri="{FF2B5EF4-FFF2-40B4-BE49-F238E27FC236}">
                  <a16:creationId xmlns:a16="http://schemas.microsoft.com/office/drawing/2014/main" id="{2399F8FA-849C-9A25-C62A-F490C0BD812D}"/>
                </a:ext>
              </a:extLst>
            </p:cNvPr>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18" name="Freeform 5">
            <a:extLst>
              <a:ext uri="{FF2B5EF4-FFF2-40B4-BE49-F238E27FC236}">
                <a16:creationId xmlns:a16="http://schemas.microsoft.com/office/drawing/2014/main" id="{C7F729C9-1D4E-9DD2-65A5-2D9F525A89AF}"/>
              </a:ext>
            </a:extLst>
          </p:cNvPr>
          <p:cNvSpPr/>
          <p:nvPr/>
        </p:nvSpPr>
        <p:spPr>
          <a:xfrm rot="5400000">
            <a:off x="2494291" y="-1450773"/>
            <a:ext cx="9565611" cy="14554204"/>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10" name="Group 7">
            <a:extLst>
              <a:ext uri="{FF2B5EF4-FFF2-40B4-BE49-F238E27FC236}">
                <a16:creationId xmlns:a16="http://schemas.microsoft.com/office/drawing/2014/main" id="{4085D0FD-7258-4DED-B9B7-C56496C57F39}"/>
              </a:ext>
            </a:extLst>
          </p:cNvPr>
          <p:cNvGrpSpPr/>
          <p:nvPr/>
        </p:nvGrpSpPr>
        <p:grpSpPr>
          <a:xfrm rot="5400000">
            <a:off x="1837120" y="-1858574"/>
            <a:ext cx="10575157" cy="14249406"/>
            <a:chOff x="0" y="0"/>
            <a:chExt cx="3130550" cy="3511380"/>
          </a:xfrm>
          <a:solidFill>
            <a:srgbClr val="C9E9E5"/>
          </a:solidFill>
        </p:grpSpPr>
        <p:sp>
          <p:nvSpPr>
            <p:cNvPr id="11" name="Freeform 8">
              <a:extLst>
                <a:ext uri="{FF2B5EF4-FFF2-40B4-BE49-F238E27FC236}">
                  <a16:creationId xmlns:a16="http://schemas.microsoft.com/office/drawing/2014/main" id="{69845570-3E63-9ADF-597A-6DB3AF1C988E}"/>
                </a:ext>
              </a:extLst>
            </p:cNvPr>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2" name="TextBox 1">
            <a:extLst>
              <a:ext uri="{FF2B5EF4-FFF2-40B4-BE49-F238E27FC236}">
                <a16:creationId xmlns:a16="http://schemas.microsoft.com/office/drawing/2014/main" id="{26273DC6-DD7D-32C2-C854-612A32B2BA7A}"/>
              </a:ext>
            </a:extLst>
          </p:cNvPr>
          <p:cNvSpPr txBox="1"/>
          <p:nvPr/>
        </p:nvSpPr>
        <p:spPr>
          <a:xfrm>
            <a:off x="300037" y="613272"/>
            <a:ext cx="9738360" cy="830997"/>
          </a:xfrm>
          <a:prstGeom prst="rect">
            <a:avLst/>
          </a:prstGeom>
          <a:noFill/>
        </p:spPr>
        <p:txBody>
          <a:bodyPr wrap="square" rtlCol="0">
            <a:spAutoFit/>
          </a:bodyPr>
          <a:lstStyle/>
          <a:p>
            <a:r>
              <a:rPr lang="en-GB" sz="4800" dirty="0">
                <a:latin typeface="Montserrat SemiBold" panose="00000700000000000000" pitchFamily="2" charset="0"/>
              </a:rPr>
              <a:t>About Public Health Research</a:t>
            </a:r>
          </a:p>
        </p:txBody>
      </p:sp>
      <p:sp>
        <p:nvSpPr>
          <p:cNvPr id="14" name="TextBox 13">
            <a:extLst>
              <a:ext uri="{FF2B5EF4-FFF2-40B4-BE49-F238E27FC236}">
                <a16:creationId xmlns:a16="http://schemas.microsoft.com/office/drawing/2014/main" id="{BD35257B-8733-CEE3-9046-A2EFCB2873B9}"/>
              </a:ext>
            </a:extLst>
          </p:cNvPr>
          <p:cNvSpPr txBox="1"/>
          <p:nvPr/>
        </p:nvSpPr>
        <p:spPr>
          <a:xfrm>
            <a:off x="300037" y="1622801"/>
            <a:ext cx="9738360" cy="1975221"/>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Public health researchers study and implement ways of </a:t>
            </a:r>
            <a:r>
              <a:rPr lang="en-GB" sz="2600" b="1" kern="100" dirty="0">
                <a:latin typeface="Montserrat" panose="00000500000000000000" pitchFamily="2" charset="0"/>
                <a:ea typeface="Aptos" panose="020B0004020202020204" pitchFamily="34" charset="0"/>
                <a:cs typeface="Calibri" panose="020F0502020204030204" pitchFamily="34" charset="0"/>
              </a:rPr>
              <a:t>making people and communities healthier</a:t>
            </a:r>
            <a:r>
              <a:rPr lang="en-GB" sz="2600" kern="100" dirty="0">
                <a:latin typeface="Montserrat" panose="00000500000000000000" pitchFamily="2" charset="0"/>
                <a:ea typeface="Aptos" panose="020B0004020202020204" pitchFamily="34" charset="0"/>
                <a:cs typeface="Calibri" panose="020F0502020204030204" pitchFamily="34" charset="0"/>
              </a:rPr>
              <a:t>, from preventing the spread of disease, to tackling pollution, to running healthy lifestyle educational campaigns.</a:t>
            </a:r>
          </a:p>
        </p:txBody>
      </p:sp>
      <p:sp>
        <p:nvSpPr>
          <p:cNvPr id="4" name="TextBox 13">
            <a:extLst>
              <a:ext uri="{FF2B5EF4-FFF2-40B4-BE49-F238E27FC236}">
                <a16:creationId xmlns:a16="http://schemas.microsoft.com/office/drawing/2014/main" id="{A29575E1-84B7-6F57-3DC4-9904E38E426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09       </a:t>
            </a:r>
            <a:r>
              <a:rPr lang="en-US" sz="1700" dirty="0">
                <a:solidFill>
                  <a:schemeClr val="tx1">
                    <a:lumMod val="50000"/>
                    <a:lumOff val="50000"/>
                  </a:schemeClr>
                </a:solidFill>
                <a:latin typeface="Montserrat Semi-Bold Bold"/>
              </a:rPr>
              <a:t>futurumcareers.com</a:t>
            </a:r>
          </a:p>
        </p:txBody>
      </p:sp>
      <p:sp>
        <p:nvSpPr>
          <p:cNvPr id="9" name="TextBox 8">
            <a:extLst>
              <a:ext uri="{FF2B5EF4-FFF2-40B4-BE49-F238E27FC236}">
                <a16:creationId xmlns:a16="http://schemas.microsoft.com/office/drawing/2014/main" id="{A91A680F-23C6-5C02-FC1C-31CE7FC7DAC6}"/>
              </a:ext>
            </a:extLst>
          </p:cNvPr>
          <p:cNvSpPr txBox="1"/>
          <p:nvPr/>
        </p:nvSpPr>
        <p:spPr>
          <a:xfrm>
            <a:off x="300037" y="5537125"/>
            <a:ext cx="11582400" cy="1495089"/>
          </a:xfrm>
          <a:prstGeom prst="rect">
            <a:avLst/>
          </a:prstGeom>
          <a:noFill/>
        </p:spPr>
        <p:txBody>
          <a:bodyPr wrap="square">
            <a:spAutoFit/>
          </a:bodyPr>
          <a:lstStyle/>
          <a:p>
            <a:pPr>
              <a:lnSpc>
                <a:spcPct val="120000"/>
              </a:lnSpc>
            </a:pP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“When I first started, most people considered food insecurity outside the scope of healthcare, but rather the focus of public health and public policy organizations.” </a:t>
            </a:r>
            <a:r>
              <a:rPr lang="en-GB" sz="2600" kern="100" dirty="0">
                <a:effectLst/>
                <a:latin typeface="Montserrat" panose="00000500000000000000" pitchFamily="2" charset="0"/>
                <a:ea typeface="Aptos" panose="020B0004020202020204" pitchFamily="34" charset="0"/>
                <a:cs typeface="Calibri" panose="020F0502020204030204" pitchFamily="34" charset="0"/>
              </a:rPr>
              <a:t>– Deepak</a:t>
            </a:r>
            <a:endParaRPr lang="en-GB" sz="2600" kern="100" dirty="0">
              <a:effectLst/>
              <a:latin typeface="Montserrat" panose="00000500000000000000" pitchFamily="2" charset="0"/>
              <a:ea typeface="Aptos" panose="020B00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85D2DC87-7918-0012-7F67-77B18C8B9217}"/>
              </a:ext>
            </a:extLst>
          </p:cNvPr>
          <p:cNvSpPr txBox="1"/>
          <p:nvPr/>
        </p:nvSpPr>
        <p:spPr>
          <a:xfrm>
            <a:off x="300037" y="3820029"/>
            <a:ext cx="10825163" cy="1495089"/>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Tackling food insecurity is a core aspect of public health, as it helps to prevent the physical and mental health conditions that arise from </a:t>
            </a:r>
            <a:r>
              <a:rPr lang="en-GB" sz="2600" b="1" kern="100" dirty="0">
                <a:latin typeface="Montserrat" panose="00000500000000000000" pitchFamily="2" charset="0"/>
                <a:ea typeface="Aptos" panose="020B0004020202020204" pitchFamily="34" charset="0"/>
                <a:cs typeface="Calibri" panose="020F0502020204030204" pitchFamily="34" charset="0"/>
              </a:rPr>
              <a:t>insufficient nutrition.</a:t>
            </a:r>
            <a:endParaRPr lang="en-GB" sz="2600" b="1" kern="100" dirty="0">
              <a:effectLst/>
              <a:latin typeface="Montserrat" panose="00000500000000000000" pitchFamily="2" charset="0"/>
              <a:ea typeface="Aptos" panose="020B000402020202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57C49386-DA41-066B-60E4-93C1A8CFC39B}"/>
              </a:ext>
            </a:extLst>
          </p:cNvPr>
          <p:cNvSpPr txBox="1"/>
          <p:nvPr/>
        </p:nvSpPr>
        <p:spPr>
          <a:xfrm>
            <a:off x="300037" y="7254221"/>
            <a:ext cx="12653963" cy="1495089"/>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In recent years, healthcare professionals have begun to acknowledge how </a:t>
            </a:r>
            <a:r>
              <a:rPr lang="en-GB" sz="2600" b="1" kern="100" dirty="0">
                <a:latin typeface="Montserrat" panose="00000500000000000000" pitchFamily="2" charset="0"/>
                <a:ea typeface="Aptos" panose="020B0004020202020204" pitchFamily="34" charset="0"/>
                <a:cs typeface="Calibri" panose="020F0502020204030204" pitchFamily="34" charset="0"/>
              </a:rPr>
              <a:t>food insecurity impacts health</a:t>
            </a:r>
            <a:r>
              <a:rPr lang="en-GB" sz="2600" kern="100" dirty="0">
                <a:latin typeface="Montserrat" panose="00000500000000000000" pitchFamily="2" charset="0"/>
                <a:ea typeface="Aptos" panose="020B0004020202020204" pitchFamily="34" charset="0"/>
                <a:cs typeface="Calibri" panose="020F0502020204030204" pitchFamily="34" charset="0"/>
              </a:rPr>
              <a:t> and, therefore, the</a:t>
            </a:r>
            <a:r>
              <a:rPr lang="en-GB" sz="2600" b="1" kern="100" dirty="0">
                <a:latin typeface="Montserrat" panose="00000500000000000000" pitchFamily="2" charset="0"/>
                <a:ea typeface="Aptos" panose="020B0004020202020204" pitchFamily="34" charset="0"/>
                <a:cs typeface="Calibri" panose="020F0502020204030204" pitchFamily="34" charset="0"/>
              </a:rPr>
              <a:t> need for healthcare to address it.</a:t>
            </a:r>
            <a:endParaRPr lang="en-GB" sz="2600" b="1" kern="100" dirty="0">
              <a:effectLst/>
              <a:latin typeface="Montserrat" panose="00000500000000000000" pitchFamily="2" charset="0"/>
              <a:ea typeface="Aptos" panose="020B0004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1DEE29D-EEB6-F114-9467-304BF7EE95CD}"/>
              </a:ext>
            </a:extLst>
          </p:cNvPr>
          <p:cNvSpPr txBox="1"/>
          <p:nvPr/>
        </p:nvSpPr>
        <p:spPr>
          <a:xfrm>
            <a:off x="14793984" y="10076393"/>
            <a:ext cx="1398516" cy="246221"/>
          </a:xfrm>
          <a:prstGeom prst="rect">
            <a:avLst/>
          </a:prstGeom>
          <a:noFill/>
        </p:spPr>
        <p:txBody>
          <a:bodyPr wrap="square" rtlCol="0">
            <a:spAutoFit/>
          </a:bodyPr>
          <a:lstStyle/>
          <a:p>
            <a:r>
              <a:rPr lang="en-GB" sz="1000" dirty="0">
                <a:solidFill>
                  <a:srgbClr val="FEFEFE"/>
                </a:solidFill>
                <a:latin typeface="Montserrat" panose="00000500000000000000" pitchFamily="2" charset="0"/>
              </a:rPr>
              <a:t>© </a:t>
            </a:r>
            <a:r>
              <a:rPr lang="en-GB" sz="1000" dirty="0" err="1">
                <a:solidFill>
                  <a:srgbClr val="FEFEFE"/>
                </a:solidFill>
                <a:latin typeface="Montserrat" panose="00000500000000000000" pitchFamily="2" charset="0"/>
              </a:rPr>
              <a:t>DavideAngelini</a:t>
            </a:r>
            <a:endParaRPr lang="en-GB" sz="1000" dirty="0">
              <a:solidFill>
                <a:srgbClr val="FEFEFE"/>
              </a:solidFill>
              <a:latin typeface="Montserrat" panose="00000500000000000000" pitchFamily="2" charset="0"/>
            </a:endParaRPr>
          </a:p>
        </p:txBody>
      </p:sp>
    </p:spTree>
    <p:extLst>
      <p:ext uri="{BB962C8B-B14F-4D97-AF65-F5344CB8AC3E}">
        <p14:creationId xmlns:p14="http://schemas.microsoft.com/office/powerpoint/2010/main" val="323349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fade">
                                      <p:cBhvr>
                                        <p:cTn id="28" dur="1000"/>
                                        <p:tgtEl>
                                          <p:spTgt spid="16">
                                            <p:txEl>
                                              <p:pRg st="0" end="0"/>
                                            </p:txEl>
                                          </p:spTgt>
                                        </p:tgtEl>
                                      </p:cBhvr>
                                    </p:animEffect>
                                    <p:anim calcmode="lin" valueType="num">
                                      <p:cBhvr>
                                        <p:cTn id="29"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9" ma:contentTypeDescription="Create a new document." ma:contentTypeScope="" ma:versionID="bf83f35ff049bc7dd6924bae9cbaedf9">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6cf61f82c6d0f8d8775c8253a80d8f72"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2564-be43-449e-9829-86f2ca8ed8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e7737c-4f54-4668-836a-4369b242694b}" ma:internalName="TaxCatchAll" ma:showField="CatchAllData" ma:web="09e5eb4c-ad0d-4795-ae2e-baffe4a7a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9e5eb4c-ad0d-4795-ae2e-baffe4a7a343" xsi:nil="true"/>
    <lcf76f155ced4ddcb4097134ff3c332f xmlns="4ef8ee0b-e025-4bd4-94a6-4c71df7778d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F880CE9-8CB5-4DBE-84D9-560466B5AC72}">
  <ds:schemaRefs>
    <ds:schemaRef ds:uri="http://schemas.microsoft.com/sharepoint/v3/contenttype/forms"/>
  </ds:schemaRefs>
</ds:datastoreItem>
</file>

<file path=customXml/itemProps2.xml><?xml version="1.0" encoding="utf-8"?>
<ds:datastoreItem xmlns:ds="http://schemas.openxmlformats.org/officeDocument/2006/customXml" ds:itemID="{DF193340-F3AA-466B-B907-AB82FA98B9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27C9C9-1383-43CA-9F0A-3F7796B22DE4}">
  <ds:schemaRefs>
    <ds:schemaRef ds:uri="http://schemas.microsoft.com/office/2006/metadata/properties"/>
    <ds:schemaRef ds:uri="http://schemas.microsoft.com/office/infopath/2007/PartnerControls"/>
    <ds:schemaRef ds:uri="09e5eb4c-ad0d-4795-ae2e-baffe4a7a343"/>
    <ds:schemaRef ds:uri="4ef8ee0b-e025-4bd4-94a6-4c71df7778d2"/>
  </ds:schemaRefs>
</ds:datastoreItem>
</file>

<file path=docProps/app.xml><?xml version="1.0" encoding="utf-8"?>
<Properties xmlns="http://schemas.openxmlformats.org/officeDocument/2006/extended-properties" xmlns:vt="http://schemas.openxmlformats.org/officeDocument/2006/docPropsVTypes">
  <TotalTime>2436</TotalTime>
  <Words>1589</Words>
  <Application>Microsoft Office PowerPoint</Application>
  <PresentationFormat>Custom</PresentationFormat>
  <Paragraphs>130</Paragraphs>
  <Slides>19</Slides>
  <Notes>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Montserrat Extra-Bold</vt:lpstr>
      <vt:lpstr>Calibri</vt:lpstr>
      <vt:lpstr>Montserrat Classic Bold Italics</vt:lpstr>
      <vt:lpstr>Montserrat</vt:lpstr>
      <vt:lpstr>Montserrat Semi-Bold Bold</vt:lpstr>
      <vt:lpstr>Montserrat Bold</vt:lpstr>
      <vt:lpstr>Montserrat Semi-Bold</vt:lpstr>
      <vt:lpstr>Arial</vt:lpstr>
      <vt:lpstr>Montserrat ExtraBold</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Sciences Presentation</dc:title>
  <dc:creator>Isla</dc:creator>
  <cp:lastModifiedBy>Joe Aslett</cp:lastModifiedBy>
  <cp:revision>22</cp:revision>
  <dcterms:created xsi:type="dcterms:W3CDTF">2006-08-16T00:00:00Z</dcterms:created>
  <dcterms:modified xsi:type="dcterms:W3CDTF">2025-07-21T11:07:08Z</dcterms:modified>
  <dc:identifier>DAFb8zIHRfw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y fmtid="{D5CDD505-2E9C-101B-9397-08002B2CF9AE}" pid="3" name="MediaServiceImageTags">
    <vt:lpwstr/>
  </property>
</Properties>
</file>