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300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9QVpEC+I0xPkio44TyWRQ==" hashData="NmMx/qwmtW6GPgEfXAaFo95cZSpIcUSTufweDvZIBPGlRoCxc6zJP9SDosK9mWuy8XfDaK5aCkoJk2QBvpRU/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C4D2F2-2767-CF06-CE67-E8818C0C2A5A}" name="Isla Foffa" initials="IF" userId="S::isla@futurumcareers.com::237bb2e1-a752-4b88-b59e-e8cd0f2462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Aslett" initials="JA" lastIdx="1" clrIdx="0">
    <p:extLst>
      <p:ext uri="{19B8F6BF-5375-455C-9EA6-DF929625EA0E}">
        <p15:presenceInfo xmlns:p15="http://schemas.microsoft.com/office/powerpoint/2012/main" userId="S::joe@futurumcareers.com::7b6f269b-9023-4611-9a28-c55f9a45f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8AD"/>
    <a:srgbClr val="3660AA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94558" autoAdjust="0"/>
  </p:normalViewPr>
  <p:slideViewPr>
    <p:cSldViewPr>
      <p:cViewPr varScale="1">
        <p:scale>
          <a:sx n="54" d="100"/>
          <a:sy n="54" d="100"/>
        </p:scale>
        <p:origin x="71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3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1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7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futurumcareers.com/public-health-research-with-dr-deepak-palakshapp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umcareers.com/Deepak-Palakshappa-Spanish-Article.pd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uturumcareers.com/public-health-research-with-dr-deepak-palakshappa" TargetMode="External"/><Relationship Id="rId5" Type="http://schemas.openxmlformats.org/officeDocument/2006/relationships/hyperlink" Target="https://futurumcareers.com/public-health-research-with-dr-deepak-palakshappa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youtu.be/XQ7w2kBMXNI" TargetMode="External"/><Relationship Id="rId9" Type="http://schemas.openxmlformats.org/officeDocument/2006/relationships/hyperlink" Target="https://futurumcareers.com/Deepak-Palakshappa-Spanish-Activity-shee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4DD90B-1A7C-DECA-C5D0-2039B3126CEB}"/>
              </a:ext>
            </a:extLst>
          </p:cNvPr>
          <p:cNvSpPr txBox="1"/>
          <p:nvPr/>
        </p:nvSpPr>
        <p:spPr>
          <a:xfrm>
            <a:off x="6572689" y="3032213"/>
            <a:ext cx="717792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dirty="0">
                <a:latin typeface="Montserrat"/>
              </a:rPr>
              <a:t>Conversación con el</a:t>
            </a:r>
          </a:p>
          <a:p>
            <a:r>
              <a:rPr lang="es-ES" sz="5400" b="1" dirty="0">
                <a:latin typeface="Montserrat"/>
              </a:rPr>
              <a:t>Dr. Deepak Palakshappa</a:t>
            </a:r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17E94809-598F-6B77-7AD5-1547B39F3B39}"/>
              </a:ext>
            </a:extLst>
          </p:cNvPr>
          <p:cNvSpPr>
            <a:spLocks noChangeAspect="1"/>
          </p:cNvSpPr>
          <p:nvPr/>
        </p:nvSpPr>
        <p:spPr>
          <a:xfrm>
            <a:off x="13136114" y="1942145"/>
            <a:ext cx="4510800" cy="452988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80" r="-39905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720F096-D8BE-BEDE-ED5A-BCDDEC2AA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0806CD-F209-D1AE-1F00-F36BDBFC118E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Montserrat" pitchFamily="2" charset="77"/>
              </a:rPr>
              <a:t>FUTURUM</a:t>
            </a:r>
          </a:p>
          <a:p>
            <a:r>
              <a:rPr lang="es-ES" sz="3200" b="1" i="1" dirty="0">
                <a:latin typeface="Montserrat Black" pitchFamily="2" charset="77"/>
              </a:rPr>
              <a:t>PODCAST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785720-E579-30B5-7147-597AAA493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27" name="TextBox 34">
            <a:extLst>
              <a:ext uri="{FF2B5EF4-FFF2-40B4-BE49-F238E27FC236}">
                <a16:creationId xmlns:a16="http://schemas.microsoft.com/office/drawing/2014/main" id="{CAF35D44-DD43-266B-6C67-41F6A2DB62CB}"/>
              </a:ext>
            </a:extLst>
          </p:cNvPr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s-E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Inspiramos a la </a:t>
            </a:r>
          </a:p>
          <a:p>
            <a:pPr>
              <a:lnSpc>
                <a:spcPts val="3639"/>
              </a:lnSpc>
            </a:pPr>
            <a:r>
              <a:rPr lang="es-ES" sz="2599" dirty="0">
                <a:solidFill>
                  <a:srgbClr val="FFFFFF"/>
                </a:solidFill>
                <a:latin typeface="Montserrat" panose="00000500000000000000" pitchFamily="2" charset="0"/>
              </a:rPr>
              <a:t>Próxima Generación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1047750"/>
            <a:ext cx="4203564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400" b="1" dirty="0" err="1">
                <a:solidFill>
                  <a:srgbClr val="000000"/>
                </a:solidFill>
                <a:latin typeface="Montserrat Extra-Bold Bold"/>
              </a:rPr>
              <a:t>Conozca</a:t>
            </a:r>
            <a:r>
              <a:rPr lang="en-US" sz="4400" b="1" dirty="0">
                <a:solidFill>
                  <a:srgbClr val="000000"/>
                </a:solidFill>
                <a:latin typeface="Montserrat Extra-Bold Bold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Montserrat Bold" panose="00000800000000000000" charset="0"/>
                <a:cs typeface="Montserrat Bold" panose="00000800000000000000" charset="0"/>
              </a:rPr>
              <a:t>a la</a:t>
            </a:r>
          </a:p>
          <a:p>
            <a:pPr>
              <a:lnSpc>
                <a:spcPts val="4012"/>
              </a:lnSpc>
            </a:pPr>
            <a:r>
              <a:rPr lang="es-ES" sz="3400" dirty="0">
                <a:solidFill>
                  <a:srgbClr val="000000"/>
                </a:solidFill>
                <a:latin typeface="Montserrat Bold"/>
              </a:rPr>
              <a:t>Dr. Deepak Palakshappa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6" y="4715357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s-ES" sz="3700" dirty="0">
                <a:solidFill>
                  <a:srgbClr val="000000"/>
                </a:solidFill>
                <a:latin typeface="Montserrat Extra-Bold"/>
              </a:rPr>
              <a:t>Perfil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8572" y="2112816"/>
            <a:ext cx="7616012" cy="738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Preescucha: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03644" y="8349468"/>
            <a:ext cx="677179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dirty="0">
                <a:latin typeface="Montserrat" panose="00000500000000000000" pitchFamily="2" charset="0"/>
              </a:rPr>
              <a:t>"Me encanta hablar con las personas, escuchar sus historias y encontrar formas de mejorar su salud".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794973" y="1937532"/>
            <a:ext cx="3722401" cy="3739368"/>
            <a:chOff x="1813" y="0"/>
            <a:chExt cx="809112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12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2534" t="-15" r="-140232" b="-9628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990599" y="2880183"/>
            <a:ext cx="7683985" cy="614713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>
                <a:latin typeface="Montserrat" pitchFamily="2" charset="0"/>
              </a:rPr>
              <a:t>En este podcast, el Dr. Deepak Palakshappa habla de su pasión por conectarse con las personas y hace recomendaciones con respecto a cómo manejarse los altibajos de una profesión en los campos de la ciencia, la tecnología, la ingeniería y las matemáticas.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itchFamily="2" charset="0"/>
              </a:rPr>
              <a:t>¿Qué piensas </a:t>
            </a:r>
            <a:r>
              <a:rPr lang="es-ES" sz="2200" dirty="0">
                <a:latin typeface="Montserrat" pitchFamily="2" charset="0"/>
              </a:rPr>
              <a:t>que una profesión de investigación de salud pública supone?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itchFamily="2" charset="0"/>
              </a:rPr>
              <a:t>¿Por qué crees </a:t>
            </a:r>
            <a:r>
              <a:rPr lang="es-ES" sz="2200" dirty="0">
                <a:latin typeface="Montserrat" pitchFamily="2" charset="0"/>
              </a:rPr>
              <a:t>que es importante tener mentores que te brinden apoyo a lo largo de la vida?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itchFamily="2" charset="0"/>
              </a:rPr>
              <a:t>¿Cómo crees </a:t>
            </a:r>
            <a:r>
              <a:rPr lang="es-ES" sz="2200" dirty="0">
                <a:latin typeface="Montserrat" pitchFamily="2" charset="0"/>
              </a:rPr>
              <a:t>que conectarte con las personas y hablar con ellas podría inspirarte?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503037" y="5459863"/>
            <a:ext cx="4736964" cy="260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Facultad de Medicina de </a:t>
            </a:r>
          </a:p>
          <a:p>
            <a:pPr>
              <a:lnSpc>
                <a:spcPct val="1200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Universidad de Wake Forest, EE. UU.</a:t>
            </a:r>
          </a:p>
          <a:p>
            <a:pPr>
              <a:lnSpc>
                <a:spcPts val="2800"/>
              </a:lnSpc>
            </a:pPr>
            <a:endParaRPr lang="en-US" sz="24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Montserrat" panose="00000500000000000000" pitchFamily="2" charset="0"/>
              </a:rPr>
              <a:t>Campo de Investigación</a:t>
            </a:r>
          </a:p>
          <a:p>
            <a:pPr>
              <a:lnSpc>
                <a:spcPts val="28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Investigación de salud pública</a:t>
            </a:r>
          </a:p>
        </p:txBody>
      </p:sp>
      <p:sp>
        <p:nvSpPr>
          <p:cNvPr id="2" name="TextBox 55">
            <a:extLst>
              <a:ext uri="{FF2B5EF4-FFF2-40B4-BE49-F238E27FC236}">
                <a16:creationId xmlns:a16="http://schemas.microsoft.com/office/drawing/2014/main" id="{6D7169F6-B4F0-2CCE-96D7-658FAAF406EA}"/>
              </a:ext>
            </a:extLst>
          </p:cNvPr>
          <p:cNvSpPr txBox="1"/>
          <p:nvPr/>
        </p:nvSpPr>
        <p:spPr>
          <a:xfrm>
            <a:off x="152400" y="653181"/>
            <a:ext cx="8217385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b="1" dirty="0">
                <a:solidFill>
                  <a:srgbClr val="3660AA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3660AA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Resumen  |  Posescucha |  Más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32" y="1466425"/>
            <a:ext cx="8322867" cy="1508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Resumen de la Conversación con Deepak: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90600" y="4788584"/>
            <a:ext cx="8094268" cy="4933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¿Cuál es el foco </a:t>
            </a:r>
            <a:r>
              <a:rPr lang="es-ES" sz="2200" dirty="0">
                <a:latin typeface="Montserrat" panose="00000500000000000000" pitchFamily="2" charset="0"/>
              </a:rPr>
              <a:t>de la investigación de Deepak?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¿Cómo han cambiado </a:t>
            </a:r>
            <a:r>
              <a:rPr lang="es-ES" sz="2200" dirty="0">
                <a:latin typeface="Montserrat" panose="00000500000000000000" pitchFamily="2" charset="0"/>
              </a:rPr>
              <a:t>las actitudes con respecto al vínculo de la inseguridad alimentaria con la atención médica en los últimos años?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¿De qué maneras </a:t>
            </a:r>
            <a:r>
              <a:rPr lang="es-ES" sz="2200" dirty="0">
                <a:latin typeface="Montserrat" panose="00000500000000000000" pitchFamily="2" charset="0"/>
              </a:rPr>
              <a:t>podría la pobreza afectar la educación, la salud y las relaciones sociales de una persona?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¿Cómo piensas </a:t>
            </a:r>
            <a:r>
              <a:rPr lang="es-ES" sz="2200" dirty="0">
                <a:latin typeface="Montserrat" panose="00000500000000000000" pitchFamily="2" charset="0"/>
              </a:rPr>
              <a:t>que tomarte un año libre antes o después de la universidad podría beneficiarte? ¿Cuáles podrían ser las dificultades?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b="1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solidFill>
                <a:srgbClr val="145D8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730593" y="3846284"/>
            <a:ext cx="421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Hasta 05:50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3390900"/>
            <a:ext cx="859826" cy="981635"/>
          </a:xfrm>
          <a:prstGeom prst="rect">
            <a:avLst/>
          </a:prstGeom>
        </p:spPr>
      </p:pic>
      <p:sp>
        <p:nvSpPr>
          <p:cNvPr id="3" name="TextBox 55">
            <a:extLst>
              <a:ext uri="{FF2B5EF4-FFF2-40B4-BE49-F238E27FC236}">
                <a16:creationId xmlns:a16="http://schemas.microsoft.com/office/drawing/2014/main" id="{12AF9BC7-132E-B152-3FE2-CFC1D8C869B0}"/>
              </a:ext>
            </a:extLst>
          </p:cNvPr>
          <p:cNvSpPr txBox="1"/>
          <p:nvPr/>
        </p:nvSpPr>
        <p:spPr>
          <a:xfrm>
            <a:off x="304800" y="628329"/>
            <a:ext cx="7865668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 |  Posescucha |  Más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7BD3-563C-2234-079D-7A86EEDA8C72}"/>
              </a:ext>
            </a:extLst>
          </p:cNvPr>
          <p:cNvSpPr txBox="1">
            <a:spLocks/>
          </p:cNvSpPr>
          <p:nvPr/>
        </p:nvSpPr>
        <p:spPr>
          <a:xfrm>
            <a:off x="990599" y="2812803"/>
            <a:ext cx="9220201" cy="360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¿Cómo fue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que las experiencias de voluntariado de </a:t>
            </a:r>
            <a:r>
              <a:rPr lang="es-ES" sz="2200" dirty="0" err="1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Deepak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te inspiraron e influyeron en tu profesión?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¿Cómo han servido de inspiración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las interacciones con otras personas? ¿Qué has aprendido de esas interacciones?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ES" sz="22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¿Alguna vez participaste </a:t>
            </a:r>
            <a:r>
              <a:rPr lang="es-ES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en un voluntariado? ¿Cómo podrías participar?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65549-69CB-AB4C-A9FE-1C87F16A9A9F}"/>
              </a:ext>
            </a:extLst>
          </p:cNvPr>
          <p:cNvSpPr txBox="1">
            <a:spLocks/>
          </p:cNvSpPr>
          <p:nvPr/>
        </p:nvSpPr>
        <p:spPr>
          <a:xfrm>
            <a:off x="1072823" y="6972300"/>
            <a:ext cx="9137977" cy="2001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¿Cómo crees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que la capacidad de Deepak para sumergirse en su trabajo lo ayuda a tener éxito?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¿Cuándo fue la última vez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que</a:t>
            </a: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sentiste que te "sumergías" en algo? ¿En qué actividades sientes que te sumerges?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02C642FA-7DA0-BDF0-EAB4-CA2CB1865A79}"/>
              </a:ext>
            </a:extLst>
          </p:cNvPr>
          <p:cNvSpPr txBox="1"/>
          <p:nvPr/>
        </p:nvSpPr>
        <p:spPr>
          <a:xfrm>
            <a:off x="457200" y="715598"/>
            <a:ext cx="8229600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 |  Posescucha |  Más Información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22CB7-4F14-D655-7A08-622ABBAA44A1}"/>
              </a:ext>
            </a:extLst>
          </p:cNvPr>
          <p:cNvSpPr txBox="1"/>
          <p:nvPr/>
        </p:nvSpPr>
        <p:spPr>
          <a:xfrm>
            <a:off x="1752600" y="2160219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05:50 – 09:20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C66803-7F11-6316-E3D4-F7C2859FA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23" y="1713303"/>
            <a:ext cx="859826" cy="981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FA56CA-5133-68DF-3F51-8F9664E958E4}"/>
              </a:ext>
            </a:extLst>
          </p:cNvPr>
          <p:cNvSpPr txBox="1"/>
          <p:nvPr/>
        </p:nvSpPr>
        <p:spPr>
          <a:xfrm>
            <a:off x="1752600" y="6308833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9:20 – 10:45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C9BB6-0C0F-B3BB-363C-7B2E36772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23" y="5861917"/>
            <a:ext cx="859826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B2D3E-0974-D799-0351-F8E5EE3C5282}"/>
              </a:ext>
            </a:extLst>
          </p:cNvPr>
          <p:cNvSpPr txBox="1">
            <a:spLocks/>
          </p:cNvSpPr>
          <p:nvPr/>
        </p:nvSpPr>
        <p:spPr>
          <a:xfrm>
            <a:off x="1072823" y="3467100"/>
            <a:ext cx="7849837" cy="360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s-ES" sz="24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¿Tienes una </a:t>
            </a:r>
            <a:r>
              <a:rPr lang="es-ES" sz="24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idea clara de adónde te gustaría llegar con tu profesión? ¿Qué tan dispuesta estás a probar cosas nuevas?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s-ES" sz="24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¿Quiénes son sus mentores? </a:t>
            </a:r>
            <a:r>
              <a:rPr lang="es-ES" sz="24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¿Cómo te dan apoyo y qué has aprendido de ellos?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s-ES" sz="24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¿Cuán importante crees </a:t>
            </a:r>
            <a:r>
              <a:rPr lang="es-ES" sz="24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que es celebrar cuando las cosas salen bien?</a:t>
            </a:r>
          </a:p>
        </p:txBody>
      </p:sp>
      <p:sp>
        <p:nvSpPr>
          <p:cNvPr id="9" name="TextBox 55">
            <a:extLst>
              <a:ext uri="{FF2B5EF4-FFF2-40B4-BE49-F238E27FC236}">
                <a16:creationId xmlns:a16="http://schemas.microsoft.com/office/drawing/2014/main" id="{B7BFC213-BA75-E916-BEC9-D82DB8F3C139}"/>
              </a:ext>
            </a:extLst>
          </p:cNvPr>
          <p:cNvSpPr txBox="1"/>
          <p:nvPr/>
        </p:nvSpPr>
        <p:spPr>
          <a:xfrm>
            <a:off x="457200" y="715598"/>
            <a:ext cx="8153400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 |  Posescucha |  Más Información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31D73-594D-9E02-5315-B4ADC4EF13D6}"/>
              </a:ext>
            </a:extLst>
          </p:cNvPr>
          <p:cNvSpPr txBox="1"/>
          <p:nvPr/>
        </p:nvSpPr>
        <p:spPr>
          <a:xfrm>
            <a:off x="1752600" y="232410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10:45 – fin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E5690-7270-6E3F-B698-1A826B65B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23" y="1877184"/>
            <a:ext cx="859826" cy="981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5288D8-1F2B-00C7-D4FF-31A2477E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F85352-77E5-898F-3507-B8ED362B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1443005"/>
            <a:ext cx="9253929" cy="73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Posescucha: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1975891" y="8118026"/>
            <a:ext cx="472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Envíe sus preguntas a Deepak </a:t>
            </a:r>
            <a:r>
              <a:rPr lang="es-ES" sz="2800" b="1" dirty="0">
                <a:solidFill>
                  <a:schemeClr val="bg1"/>
                </a:solidFill>
                <a:latin typeface="Montserrat Black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9049" y="7972082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1066800" y="2476500"/>
            <a:ext cx="16598795" cy="3019674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"Siempre tuve la motivación interna de intentar mejorar la vida de las personas de vecindarios de bajos ingresos o en situación de pobreza".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¿En qué medida ayudar a otras personas es un factor de motivación para ti? ¿Cómo podrías desarrollar una carrera que ayudara a hacerlo?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¿Dónde podrías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buscar programas y oportunidades que te dirigieran a experiencias nuevas?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¿A quién podrías acudir </a:t>
            </a:r>
            <a:r>
              <a:rPr lang="es-ES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en busca de consejos? ¿Qué le preguntarías?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¿Cuál consejo de </a:t>
            </a:r>
            <a:r>
              <a:rPr lang="es-ES" sz="2200" b="1" dirty="0" err="1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Deepak</a:t>
            </a: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te resultó más útil y </a:t>
            </a:r>
            <a:b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por qué?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¿Qué otras preguntas </a:t>
            </a:r>
            <a:r>
              <a:rPr lang="es-ES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le harías a Deepak para saber más sobre la salud pública o su profesión?*</a:t>
            </a:r>
          </a:p>
        </p:txBody>
      </p:sp>
      <p:sp>
        <p:nvSpPr>
          <p:cNvPr id="3" name="TextBox 55">
            <a:extLst>
              <a:ext uri="{FF2B5EF4-FFF2-40B4-BE49-F238E27FC236}">
                <a16:creationId xmlns:a16="http://schemas.microsoft.com/office/drawing/2014/main" id="{36E9B497-3D5F-C8F5-9539-8348B7BBAA37}"/>
              </a:ext>
            </a:extLst>
          </p:cNvPr>
          <p:cNvSpPr txBox="1"/>
          <p:nvPr/>
        </p:nvSpPr>
        <p:spPr>
          <a:xfrm>
            <a:off x="457200" y="715598"/>
            <a:ext cx="8153400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Resumen  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|  Más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2" y="6515100"/>
            <a:ext cx="7823116" cy="1539067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1031226" y="1529623"/>
            <a:ext cx="7620646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Más Información sobre el Trabajo de Deepak: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3106400" y="9218619"/>
            <a:ext cx="500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rgbClr val="3660AA"/>
                </a:solidFill>
                <a:latin typeface="Montserrat Medium" pitchFamily="2" charset="77"/>
              </a:rPr>
              <a:t>Inspiramos a la </a:t>
            </a:r>
          </a:p>
          <a:p>
            <a:pPr algn="r"/>
            <a:r>
              <a:rPr lang="es-ES" sz="2800" b="1" dirty="0">
                <a:solidFill>
                  <a:srgbClr val="3660AA"/>
                </a:solidFill>
                <a:latin typeface="Montserrat Black" pitchFamily="2" charset="77"/>
              </a:rPr>
              <a:t>Próxima Generación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591800" y="5920984"/>
            <a:ext cx="7834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Vea la </a:t>
            </a:r>
            <a:r>
              <a:rPr lang="es-ES" sz="2800" b="1" u="sng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animación</a:t>
            </a:r>
            <a:r>
              <a:rPr lang="es-ES" sz="2800" b="1" dirty="0">
                <a:latin typeface="Montserrat SemiBold" pitchFamily="2" charset="77"/>
              </a:rPr>
              <a:t> de Deepak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spc="-20" dirty="0">
                <a:latin typeface="Montserrat SemiBold" pitchFamily="2" charset="77"/>
              </a:rPr>
              <a:t>Descargue la </a:t>
            </a:r>
            <a:r>
              <a:rPr lang="es-ES" sz="2800" b="1" u="sng" spc="-20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presentación de las carreras </a:t>
            </a:r>
            <a:r>
              <a:rPr lang="es-ES" sz="2800" b="1" spc="-20" dirty="0">
                <a:latin typeface="Montserrat SemiBold" pitchFamily="2" charset="77"/>
              </a:rPr>
              <a:t>de Deepak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Lea los recursos de Deepak en </a:t>
            </a:r>
            <a:r>
              <a:rPr lang="es-ES" sz="2800" b="1" u="sng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s-ES" sz="2800" b="1" u="sng" dirty="0">
              <a:latin typeface="Montserrat SemiBold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374CD1E1-CB7A-B46F-824F-0AAA54A75451}"/>
              </a:ext>
            </a:extLst>
          </p:cNvPr>
          <p:cNvSpPr txBox="1"/>
          <p:nvPr/>
        </p:nvSpPr>
        <p:spPr>
          <a:xfrm>
            <a:off x="152400" y="705504"/>
            <a:ext cx="8194672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Resumen  |  Posescucha 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Más Información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A1B59-AB45-558B-89E6-2425D576DC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242358"/>
            <a:ext cx="4114800" cy="1986742"/>
          </a:xfrm>
          <a:prstGeom prst="rect">
            <a:avLst/>
          </a:prstGeom>
          <a:ln w="28575">
            <a:noFill/>
          </a:ln>
          <a:effectLst>
            <a:softEdge rad="12700"/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419600" y="4457700"/>
            <a:ext cx="5655230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588" indent="-255588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Lea el </a:t>
            </a:r>
            <a:r>
              <a:rPr lang="es-ES" sz="2800" b="1" u="sng" dirty="0">
                <a:solidFill>
                  <a:schemeClr val="bg1"/>
                </a:solidFill>
                <a:latin typeface="Montserrat SemiBo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artículo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 de Deepak</a:t>
            </a:r>
          </a:p>
          <a:p>
            <a:pPr marL="255588" indent="-2555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Descargue la </a:t>
            </a:r>
            <a:r>
              <a:rPr lang="es-ES" sz="2800" b="1" u="sng" dirty="0">
                <a:solidFill>
                  <a:schemeClr val="bg1"/>
                </a:solidFill>
                <a:latin typeface="Montserrat SemiBold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hoja de actividades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de Deepak</a:t>
            </a:r>
          </a:p>
          <a:p>
            <a:pPr marL="255588" indent="-255588"/>
            <a:endParaRPr lang="en-US" sz="2800" u="sng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DF7EC-9EA5-72AE-B782-CCA36412DC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3" y="5920984"/>
            <a:ext cx="2679258" cy="3802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" panose="00000500000000000000" pitchFamily="2" charset="0"/>
              </a:rPr>
              <a:t>Este material educativo fue producido por la </a:t>
            </a:r>
            <a:r>
              <a:rPr lang="es-ES" sz="2400" b="1" dirty="0">
                <a:latin typeface="Montserrat" panose="00000500000000000000" pitchFamily="2" charset="0"/>
              </a:rPr>
              <a:t>Facultad de Medicina de Universidad de Wake Forest</a:t>
            </a:r>
            <a:r>
              <a:rPr lang="es-ES" sz="2400" dirty="0">
                <a:latin typeface="Montserrat" panose="00000500000000000000" pitchFamily="2" charset="0"/>
              </a:rPr>
              <a:t> en asociación con </a:t>
            </a:r>
            <a:r>
              <a:rPr lang="es-ES" sz="2400" b="1" dirty="0">
                <a:latin typeface="Montserrat" panose="00000500000000000000" pitchFamily="2" charset="0"/>
              </a:rPr>
              <a:t>Futurum</a:t>
            </a:r>
            <a:r>
              <a:rPr lang="es-ES" sz="2400" dirty="0">
                <a:latin typeface="Montserrat" panose="00000500000000000000" pitchFamily="2" charset="0"/>
              </a:rPr>
              <a:t> y con el apoyo de subvenciones de </a:t>
            </a:r>
            <a:r>
              <a:rPr lang="es-ES" sz="2400" b="1" dirty="0">
                <a:latin typeface="Montserrat" panose="00000500000000000000" pitchFamily="2" charset="0"/>
              </a:rPr>
              <a:t>The Duke Endowment</a:t>
            </a:r>
            <a:r>
              <a:rPr lang="es-ES" sz="2400" dirty="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s-ES" sz="2400" dirty="0">
                <a:latin typeface="Montserrat" panose="00000500000000000000" pitchFamily="2" charset="0"/>
              </a:rPr>
              <a:t>The Duke Endowment es una fundación privada que fortalece comunidades en Carolina del Norte y Carolina del Sur formando niños, promoviendo la salud, educando mentes y enriqueciendo el espíritu.</a:t>
            </a: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33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801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Comparta su opinión sobre este recurso educativo y profesional.</a:t>
            </a:r>
          </a:p>
          <a:p>
            <a:pPr algn="ctr">
              <a:spcAft>
                <a:spcPts val="1200"/>
              </a:spcAft>
            </a:pPr>
            <a:r>
              <a:rPr lang="es-ES" sz="2801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Para comentar, escanee el código QR o visite el siguiente enlace: </a:t>
            </a: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redcap.link/dh5j1nes</a:t>
            </a: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bf83f35ff049bc7dd6924bae9cbaedf9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6cf61f82c6d0f8d8775c8253a80d8f72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B6358-8F5B-47AE-8A49-0318661178F9}">
  <ds:schemaRefs>
    <ds:schemaRef ds:uri="http://schemas.microsoft.com/office/2006/metadata/properties"/>
    <ds:schemaRef ds:uri="http://schemas.microsoft.com/office/infopath/2007/PartnerControls"/>
    <ds:schemaRef ds:uri="09e5eb4c-ad0d-4795-ae2e-baffe4a7a343"/>
    <ds:schemaRef ds:uri="4ef8ee0b-e025-4bd4-94a6-4c71df7778d2"/>
    <ds:schemaRef ds:uri="7769f898-c425-45df-bb24-0e03bce2d79a"/>
    <ds:schemaRef ds:uri="384239c3-0e94-410b-8651-0aeef5fe12ad"/>
  </ds:schemaRefs>
</ds:datastoreItem>
</file>

<file path=customXml/itemProps3.xml><?xml version="1.0" encoding="utf-8"?>
<ds:datastoreItem xmlns:ds="http://schemas.openxmlformats.org/officeDocument/2006/customXml" ds:itemID="{A7C6B63A-661E-49AB-81CA-48145ADFF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715</Words>
  <Application>Microsoft Office PowerPoint</Application>
  <PresentationFormat>Custom</PresentationFormat>
  <Paragraphs>70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 Bold</vt:lpstr>
      <vt:lpstr>Montserrat</vt:lpstr>
      <vt:lpstr>Montserrat SemiBold</vt:lpstr>
      <vt:lpstr>Montserrat Extra-Bold Bold</vt:lpstr>
      <vt:lpstr>Montserrat Black</vt:lpstr>
      <vt:lpstr>Arial</vt:lpstr>
      <vt:lpstr>Montserrat Extra-Bold</vt:lpstr>
      <vt:lpstr>Calibri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joe aslett</dc:creator>
  <cp:lastModifiedBy>Joe Aslett</cp:lastModifiedBy>
  <cp:revision>27</cp:revision>
  <dcterms:created xsi:type="dcterms:W3CDTF">2006-08-16T00:00:00Z</dcterms:created>
  <dcterms:modified xsi:type="dcterms:W3CDTF">2025-10-02T15:43:52Z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