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0" r:id="rId7"/>
    <p:sldId id="259" r:id="rId8"/>
    <p:sldId id="258" r:id="rId9"/>
    <p:sldId id="261" r:id="rId10"/>
    <p:sldId id="264" r:id="rId11"/>
    <p:sldId id="262" r:id="rId12"/>
    <p:sldId id="274" r:id="rId13"/>
    <p:sldId id="263" r:id="rId14"/>
    <p:sldId id="267" r:id="rId15"/>
    <p:sldId id="265" r:id="rId16"/>
    <p:sldId id="275" r:id="rId17"/>
    <p:sldId id="268" r:id="rId18"/>
    <p:sldId id="273" r:id="rId19"/>
    <p:sldId id="270" r:id="rId20"/>
    <p:sldId id="266"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veHpt/NgTxCR+jkMgHKjg==" hashData="pIQwqpMPYQ9U2UJS/R8sBf5+dAqpR/FH62Vvn8ZFFGJExavHtx66EFdmSlsLz73wjhwFShhgnPZCEJMtOP7PP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3B70C-133F-4299-A52C-57E44A7BD446}" v="2" dt="2021-05-13T08:03:51.350"/>
    <p1510:client id="{20A527A7-9B6A-4D5F-A5CB-B7770545595D}" v="99" dt="2021-05-13T08:12:17.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933A8-C4D1-4BAB-A9EE-1971704A4C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689AB8-27A5-4339-9176-EC6B49B238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C2C839-D879-4281-A69D-8624651D37CD}"/>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5" name="Footer Placeholder 4">
            <a:extLst>
              <a:ext uri="{FF2B5EF4-FFF2-40B4-BE49-F238E27FC236}">
                <a16:creationId xmlns:a16="http://schemas.microsoft.com/office/drawing/2014/main" id="{145F8E82-B961-4570-9754-59803A7A76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3374A-8819-4B09-82B6-F1D75F0CFCB2}"/>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291875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B25B-ADBA-44AA-A9A7-A649176561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0FDE1-EFAA-46A6-A5BD-473D3397E2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6685B6-0B2E-439A-93ED-4AA7744BEFB8}"/>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5" name="Footer Placeholder 4">
            <a:extLst>
              <a:ext uri="{FF2B5EF4-FFF2-40B4-BE49-F238E27FC236}">
                <a16:creationId xmlns:a16="http://schemas.microsoft.com/office/drawing/2014/main" id="{3C0CBE27-207F-4DD1-BD59-3F257557B5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07EE38-B5B3-4842-BCEF-D31C992CF357}"/>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175576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81F8D4-12E3-4C6E-B9D7-FC15E603E8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83D76D-6CDB-4A56-ADC5-4EB4E2A5EF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37DC58-09AB-46DF-8C32-271CCAD97FCF}"/>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5" name="Footer Placeholder 4">
            <a:extLst>
              <a:ext uri="{FF2B5EF4-FFF2-40B4-BE49-F238E27FC236}">
                <a16:creationId xmlns:a16="http://schemas.microsoft.com/office/drawing/2014/main" id="{CE4042AD-E1FE-4C2E-8CAC-6648278CC0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6CB75B-D5DD-41DC-9465-B34E90E91344}"/>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143749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FB3C7-CF0B-43D1-9F0B-ED60978C9F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E0154D-6494-45EF-81DE-65536B24B4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613CC6-7F10-487D-99A4-D97B1BD916AA}"/>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5" name="Footer Placeholder 4">
            <a:extLst>
              <a:ext uri="{FF2B5EF4-FFF2-40B4-BE49-F238E27FC236}">
                <a16:creationId xmlns:a16="http://schemas.microsoft.com/office/drawing/2014/main" id="{494DB917-9EB0-415E-A667-B36E68779C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A47EA2-EA8B-40BF-A07D-ACA62B443169}"/>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68713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5037-1A18-4D42-BCE1-07B99C7EA1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5C5D385-84F6-43DB-9B9A-CB94D830D7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0631BA-1F2C-4540-B907-F49B59C3FE26}"/>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5" name="Footer Placeholder 4">
            <a:extLst>
              <a:ext uri="{FF2B5EF4-FFF2-40B4-BE49-F238E27FC236}">
                <a16:creationId xmlns:a16="http://schemas.microsoft.com/office/drawing/2014/main" id="{15C2495F-4AC1-46F1-B691-0BCDCFE84B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BC3BE0-3E27-462F-989C-9997ED0FF791}"/>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3749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19997-F3A0-41A8-A8C5-FC1629AFFE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B66B72-79E0-40E1-8CB6-7148390108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FC61BF-48A4-461C-9F84-DD15C06F76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45EF0AB-4583-49F0-ABCF-E361963E965D}"/>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6" name="Footer Placeholder 5">
            <a:extLst>
              <a:ext uri="{FF2B5EF4-FFF2-40B4-BE49-F238E27FC236}">
                <a16:creationId xmlns:a16="http://schemas.microsoft.com/office/drawing/2014/main" id="{01E1D9A2-1F4E-44FF-89AA-5E7A08E847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770948-7CE3-438C-8EE3-E1F77248456C}"/>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3501455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AAD6-30CA-4040-A0C1-CDB3ECC5D8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5E5111-9D33-4B79-825E-AA82EBDB2B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ECA72D-E04F-4680-A0DE-EF26BE454D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41B806-7E70-4C90-AE8A-5BD29A78FF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74FFB8-C648-4DAE-A24E-866B84D581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116F7E-26C0-4203-AE2A-C6F630111309}"/>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8" name="Footer Placeholder 7">
            <a:extLst>
              <a:ext uri="{FF2B5EF4-FFF2-40B4-BE49-F238E27FC236}">
                <a16:creationId xmlns:a16="http://schemas.microsoft.com/office/drawing/2014/main" id="{EBB2593C-CC99-4C24-A9E7-3214B0023F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3ABF52-4D15-4294-B977-39EE26875B04}"/>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1966967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82FC-9B64-44F6-977A-AA4109982E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78FFB2-99E5-485E-9DFF-216A9A7D7036}"/>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4" name="Footer Placeholder 3">
            <a:extLst>
              <a:ext uri="{FF2B5EF4-FFF2-40B4-BE49-F238E27FC236}">
                <a16:creationId xmlns:a16="http://schemas.microsoft.com/office/drawing/2014/main" id="{BAA6FE95-4099-483E-A5FE-73B1B1C652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78373A5-7441-42A6-8B49-6AC9B459ED6C}"/>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1996756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B619B5-8712-449B-B199-7F5AF1B67A7D}"/>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3" name="Footer Placeholder 2">
            <a:extLst>
              <a:ext uri="{FF2B5EF4-FFF2-40B4-BE49-F238E27FC236}">
                <a16:creationId xmlns:a16="http://schemas.microsoft.com/office/drawing/2014/main" id="{867F2415-3847-4778-A690-BA35223FCA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399917-BA0B-4A14-99E5-67C19A2E540F}"/>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1453320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7BCC-ABA3-4411-824A-A092E43CB3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2E4149C-6978-4192-A044-BF2594526D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613849A-99FD-452E-834B-9FBCE501E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A19F8-1A42-4BE4-B5DA-A4C7C7259946}"/>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6" name="Footer Placeholder 5">
            <a:extLst>
              <a:ext uri="{FF2B5EF4-FFF2-40B4-BE49-F238E27FC236}">
                <a16:creationId xmlns:a16="http://schemas.microsoft.com/office/drawing/2014/main" id="{914C872D-3EB7-4F9E-85B0-EABDFDA23A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FF8EA5-9801-46C5-8835-E4B0977CD0D9}"/>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199953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2ABA-5EE4-41A7-9C89-7861D2E673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D42B1D7-B37F-485C-B04B-3D826A74C1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C813A3-A816-4F61-B3E4-38CE8FBFFC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ECE0D-8E78-4F26-B9D5-D02CA19C67EE}"/>
              </a:ext>
            </a:extLst>
          </p:cNvPr>
          <p:cNvSpPr>
            <a:spLocks noGrp="1"/>
          </p:cNvSpPr>
          <p:nvPr>
            <p:ph type="dt" sz="half" idx="10"/>
          </p:nvPr>
        </p:nvSpPr>
        <p:spPr/>
        <p:txBody>
          <a:bodyPr/>
          <a:lstStyle/>
          <a:p>
            <a:fld id="{3DD57C78-9837-4E24-8219-9097F28D535E}" type="datetimeFigureOut">
              <a:rPr lang="en-GB" smtClean="0"/>
              <a:t>13/05/2021</a:t>
            </a:fld>
            <a:endParaRPr lang="en-GB"/>
          </a:p>
        </p:txBody>
      </p:sp>
      <p:sp>
        <p:nvSpPr>
          <p:cNvPr id="6" name="Footer Placeholder 5">
            <a:extLst>
              <a:ext uri="{FF2B5EF4-FFF2-40B4-BE49-F238E27FC236}">
                <a16:creationId xmlns:a16="http://schemas.microsoft.com/office/drawing/2014/main" id="{13154591-C199-4FD2-A6DD-CD441F85CC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BB807A-BE35-45ED-B623-952187C6C3EA}"/>
              </a:ext>
            </a:extLst>
          </p:cNvPr>
          <p:cNvSpPr>
            <a:spLocks noGrp="1"/>
          </p:cNvSpPr>
          <p:nvPr>
            <p:ph type="sldNum" sz="quarter" idx="12"/>
          </p:nvPr>
        </p:nvSpPr>
        <p:spPr/>
        <p:txBody>
          <a:bodyPr/>
          <a:lstStyle/>
          <a:p>
            <a:fld id="{5C8CCCEF-E47E-4ABD-8B21-1CA9250D3BF4}" type="slidenum">
              <a:rPr lang="en-GB" smtClean="0"/>
              <a:t>‹#›</a:t>
            </a:fld>
            <a:endParaRPr lang="en-GB"/>
          </a:p>
        </p:txBody>
      </p:sp>
    </p:spTree>
    <p:extLst>
      <p:ext uri="{BB962C8B-B14F-4D97-AF65-F5344CB8AC3E}">
        <p14:creationId xmlns:p14="http://schemas.microsoft.com/office/powerpoint/2010/main" val="43791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094F93-9751-4880-A7B6-D96F7419F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FC5DAD-0606-480A-BE33-C173B9BEC0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07D089-B158-4727-B327-F6D926F33E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D57C78-9837-4E24-8219-9097F28D535E}" type="datetimeFigureOut">
              <a:rPr lang="en-GB" smtClean="0"/>
              <a:t>13/05/2021</a:t>
            </a:fld>
            <a:endParaRPr lang="en-GB"/>
          </a:p>
        </p:txBody>
      </p:sp>
      <p:sp>
        <p:nvSpPr>
          <p:cNvPr id="5" name="Footer Placeholder 4">
            <a:extLst>
              <a:ext uri="{FF2B5EF4-FFF2-40B4-BE49-F238E27FC236}">
                <a16:creationId xmlns:a16="http://schemas.microsoft.com/office/drawing/2014/main" id="{6644514D-4D19-438F-AB47-A8426B8460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0DD06A-BB02-4CEE-949A-E2F594F4F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CCCEF-E47E-4ABD-8B21-1CA9250D3BF4}" type="slidenum">
              <a:rPr lang="en-GB" smtClean="0"/>
              <a:t>‹#›</a:t>
            </a:fld>
            <a:endParaRPr lang="en-GB"/>
          </a:p>
        </p:txBody>
      </p:sp>
    </p:spTree>
    <p:extLst>
      <p:ext uri="{BB962C8B-B14F-4D97-AF65-F5344CB8AC3E}">
        <p14:creationId xmlns:p14="http://schemas.microsoft.com/office/powerpoint/2010/main" val="113617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www.payscale.com/research/US/Degree=Doctor_of_Philosophy_(PhD)%2C_Structural_Biology/Salary" TargetMode="External"/><Relationship Id="rId4" Type="http://schemas.openxmlformats.org/officeDocument/2006/relationships/hyperlink" Target="https://xray.biotech.iastate.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futurumcareers.com/Charles-Stewart_activity-sheet.pdf" TargetMode="External"/><Relationship Id="rId4" Type="http://schemas.openxmlformats.org/officeDocument/2006/relationships/hyperlink" Target="https://futurumcareers.com/what-can-we-learn-from-plant-protei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409007-4F18-4DD3-94F0-924F0F040C2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5524" b="21096"/>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E9BF0FF-2669-48A9-A910-09196EE8C5A3}"/>
              </a:ext>
            </a:extLst>
          </p:cNvPr>
          <p:cNvSpPr>
            <a:spLocks noGrp="1"/>
          </p:cNvSpPr>
          <p:nvPr>
            <p:ph type="ctrTitle"/>
          </p:nvPr>
        </p:nvSpPr>
        <p:spPr>
          <a:xfrm>
            <a:off x="7614145" y="3067964"/>
            <a:ext cx="4452330" cy="1834056"/>
          </a:xfrm>
        </p:spPr>
        <p:txBody>
          <a:bodyPr>
            <a:normAutofit fontScale="90000"/>
          </a:bodyPr>
          <a:lstStyle/>
          <a:p>
            <a:br>
              <a:rPr lang="en-GB" sz="1800" b="0" i="0" u="none" strike="noStrike" baseline="0" dirty="0">
                <a:solidFill>
                  <a:srgbClr val="000000"/>
                </a:solidFill>
                <a:latin typeface="Brandon Grotesque Bold"/>
              </a:rPr>
            </a:br>
            <a:br>
              <a:rPr lang="en-GB" sz="4400" b="1" i="0" u="none" strike="noStrike" baseline="0" dirty="0">
                <a:latin typeface="Brandon Grotesque Bold"/>
              </a:rPr>
            </a:br>
            <a:r>
              <a:rPr lang="en-GB" sz="4400" b="1" i="0" u="none" strike="noStrike" baseline="0" dirty="0">
                <a:latin typeface="Brandon Grotesque Bold"/>
              </a:rPr>
              <a:t> </a:t>
            </a:r>
            <a:r>
              <a:rPr lang="en-GB" sz="4400" b="1" i="0" u="none" strike="noStrike" baseline="0" dirty="0">
                <a:solidFill>
                  <a:srgbClr val="002060"/>
                </a:solidFill>
                <a:latin typeface="+mn-lt"/>
              </a:rPr>
              <a:t>WHAT CAN WE </a:t>
            </a:r>
            <a:br>
              <a:rPr lang="en-GB" sz="4400" b="1" i="0" u="none" strike="noStrike" baseline="0" dirty="0">
                <a:solidFill>
                  <a:srgbClr val="002060"/>
                </a:solidFill>
                <a:latin typeface="+mn-lt"/>
              </a:rPr>
            </a:br>
            <a:r>
              <a:rPr lang="en-GB" sz="4400" b="1" i="0" u="none" strike="noStrike" baseline="0" dirty="0">
                <a:solidFill>
                  <a:srgbClr val="002060"/>
                </a:solidFill>
                <a:latin typeface="+mn-lt"/>
              </a:rPr>
              <a:t>LEARN FROM PLANT PROTEINS?</a:t>
            </a:r>
            <a:endParaRPr lang="en-GB" sz="4400" b="1" dirty="0">
              <a:solidFill>
                <a:srgbClr val="002060"/>
              </a:solidFill>
              <a:latin typeface="+mn-lt"/>
            </a:endParaRPr>
          </a:p>
        </p:txBody>
      </p:sp>
      <p:sp>
        <p:nvSpPr>
          <p:cNvPr id="3" name="Subtitle 2">
            <a:extLst>
              <a:ext uri="{FF2B5EF4-FFF2-40B4-BE49-F238E27FC236}">
                <a16:creationId xmlns:a16="http://schemas.microsoft.com/office/drawing/2014/main" id="{9432B463-501D-495D-8F6E-2F13D1C177DB}"/>
              </a:ext>
            </a:extLst>
          </p:cNvPr>
          <p:cNvSpPr>
            <a:spLocks noGrp="1"/>
          </p:cNvSpPr>
          <p:nvPr>
            <p:ph type="subTitle" idx="1"/>
          </p:nvPr>
        </p:nvSpPr>
        <p:spPr>
          <a:xfrm>
            <a:off x="7340685" y="4775343"/>
            <a:ext cx="4999250" cy="1834056"/>
          </a:xfrm>
        </p:spPr>
        <p:txBody>
          <a:bodyPr>
            <a:normAutofit fontScale="40000" lnSpcReduction="20000"/>
          </a:bodyPr>
          <a:lstStyle/>
          <a:p>
            <a:pPr algn="l"/>
            <a:endParaRPr lang="en-GB" sz="1800" b="0" i="0" u="none" strike="noStrike" baseline="0" dirty="0">
              <a:solidFill>
                <a:srgbClr val="000000"/>
              </a:solidFill>
              <a:latin typeface="Brandon Grotesque Regular"/>
            </a:endParaRPr>
          </a:p>
          <a:p>
            <a:endParaRPr lang="en-GB" sz="7000" b="1" i="0" u="none" strike="noStrike" baseline="0" dirty="0">
              <a:latin typeface="+mj-lt"/>
            </a:endParaRPr>
          </a:p>
          <a:p>
            <a:pPr algn="ctr"/>
            <a:r>
              <a:rPr lang="en-GB" sz="7000" b="1" i="0" u="none" strike="noStrike" baseline="0" dirty="0">
                <a:solidFill>
                  <a:schemeClr val="tx1">
                    <a:lumMod val="85000"/>
                    <a:lumOff val="15000"/>
                  </a:schemeClr>
                </a:solidFill>
                <a:latin typeface="+mj-lt"/>
              </a:rPr>
              <a:t> </a:t>
            </a:r>
            <a:r>
              <a:rPr lang="en-GB" sz="7000" b="1" i="0" u="none" strike="noStrike" baseline="0" dirty="0">
                <a:solidFill>
                  <a:schemeClr val="tx1">
                    <a:lumMod val="85000"/>
                    <a:lumOff val="15000"/>
                  </a:schemeClr>
                </a:solidFill>
              </a:rPr>
              <a:t>STRUCTURAL BIOLOGY WITH</a:t>
            </a:r>
          </a:p>
          <a:p>
            <a:pPr algn="ctr"/>
            <a:r>
              <a:rPr lang="en-GB" sz="7000" b="1" i="0" u="none" strike="noStrike" baseline="0" dirty="0">
                <a:solidFill>
                  <a:schemeClr val="tx1">
                    <a:lumMod val="85000"/>
                    <a:lumOff val="15000"/>
                  </a:schemeClr>
                </a:solidFill>
              </a:rPr>
              <a:t>DR CHARLES STEWART JR. </a:t>
            </a:r>
            <a:endParaRPr lang="en-GB" sz="7000" b="1"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830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8C51A7-E47A-4932-B962-EADBEEB917B0}"/>
              </a:ext>
            </a:extLst>
          </p:cNvPr>
          <p:cNvPicPr>
            <a:picLocks noChangeAspect="1"/>
          </p:cNvPicPr>
          <p:nvPr/>
        </p:nvPicPr>
        <p:blipFill>
          <a:blip r:embed="rId2">
            <a:extLst>
              <a:ext uri="{28A0092B-C50C-407E-A947-70E740481C1C}">
                <a14:useLocalDpi xmlns:a14="http://schemas.microsoft.com/office/drawing/2010/main" val="0"/>
              </a:ext>
            </a:extLst>
          </a:blip>
          <a:srcRect l="7557" r="7557"/>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B0C1D12-952F-44AF-A2D1-7CE8331F64B1}"/>
              </a:ext>
            </a:extLst>
          </p:cNvPr>
          <p:cNvSpPr>
            <a:spLocks noGrp="1"/>
          </p:cNvSpPr>
          <p:nvPr>
            <p:ph type="title"/>
          </p:nvPr>
        </p:nvSpPr>
        <p:spPr>
          <a:xfrm>
            <a:off x="417512" y="338192"/>
            <a:ext cx="5237159" cy="1595759"/>
          </a:xfrm>
          <a:solidFill>
            <a:schemeClr val="bg1">
              <a:lumMod val="95000"/>
            </a:schemeClr>
          </a:solidFill>
        </p:spPr>
        <p:txBody>
          <a:bodyPr>
            <a:normAutofit fontScale="90000"/>
          </a:bodyPr>
          <a:lstStyle/>
          <a:p>
            <a:r>
              <a:rPr lang="en-GB" dirty="0">
                <a:solidFill>
                  <a:srgbClr val="000000"/>
                </a:solidFill>
              </a:rPr>
              <a:t>EXPLORING CAREERS IN STRUCTURAL BIOLOGY</a:t>
            </a:r>
          </a:p>
        </p:txBody>
      </p:sp>
      <p:sp>
        <p:nvSpPr>
          <p:cNvPr id="9" name="Content Placeholder 8">
            <a:extLst>
              <a:ext uri="{FF2B5EF4-FFF2-40B4-BE49-F238E27FC236}">
                <a16:creationId xmlns:a16="http://schemas.microsoft.com/office/drawing/2014/main" id="{E8FCBC22-C128-4D1D-9450-8C80ECB480B6}"/>
              </a:ext>
            </a:extLst>
          </p:cNvPr>
          <p:cNvSpPr>
            <a:spLocks noGrp="1"/>
          </p:cNvSpPr>
          <p:nvPr>
            <p:ph idx="1"/>
          </p:nvPr>
        </p:nvSpPr>
        <p:spPr>
          <a:xfrm>
            <a:off x="417513" y="2272143"/>
            <a:ext cx="5237158" cy="3788830"/>
          </a:xfrm>
          <a:solidFill>
            <a:schemeClr val="bg1">
              <a:lumMod val="95000"/>
            </a:schemeClr>
          </a:solidFill>
        </p:spPr>
        <p:txBody>
          <a:bodyPr anchor="ctr">
            <a:normAutofit/>
          </a:bodyPr>
          <a:lstStyle/>
          <a:p>
            <a:pPr marL="0" indent="0">
              <a:buNone/>
            </a:pPr>
            <a:r>
              <a:rPr lang="en-GB" sz="1900" b="0" i="0" u="none" strike="noStrike" baseline="0" dirty="0">
                <a:solidFill>
                  <a:srgbClr val="000000"/>
                </a:solidFill>
                <a:latin typeface="+mj-lt"/>
              </a:rPr>
              <a:t>Charles runs tours of the </a:t>
            </a:r>
            <a:r>
              <a:rPr lang="en-GB" sz="1900" b="0" i="0" u="none" strike="noStrike" baseline="0" dirty="0">
                <a:solidFill>
                  <a:srgbClr val="000000"/>
                </a:solidFill>
                <a:latin typeface="+mj-lt"/>
                <a:hlinkClick r:id="rId4"/>
              </a:rPr>
              <a:t>Macromolecular X-ray Crystallography Facility </a:t>
            </a:r>
            <a:r>
              <a:rPr lang="en-GB" sz="1900" b="0" i="0" u="none" strike="noStrike" baseline="0" dirty="0">
                <a:solidFill>
                  <a:srgbClr val="000000"/>
                </a:solidFill>
                <a:latin typeface="+mj-lt"/>
              </a:rPr>
              <a:t>at Iowa State University for people interested in learning more about the work his team does. If you want to discover what is involved in structural biology, find out if there is a </a:t>
            </a:r>
            <a:r>
              <a:rPr lang="en-GB" sz="1900" b="0" i="0" u="none" strike="noStrike" baseline="0" dirty="0">
                <a:solidFill>
                  <a:schemeClr val="accent1">
                    <a:lumMod val="75000"/>
                  </a:schemeClr>
                </a:solidFill>
                <a:latin typeface="+mj-lt"/>
              </a:rPr>
              <a:t>facility near you </a:t>
            </a:r>
            <a:r>
              <a:rPr lang="en-GB" sz="1900" b="0" i="0" u="none" strike="noStrike" baseline="0" dirty="0">
                <a:solidFill>
                  <a:srgbClr val="000000"/>
                </a:solidFill>
                <a:latin typeface="+mj-lt"/>
              </a:rPr>
              <a:t>that you can visit. </a:t>
            </a:r>
          </a:p>
          <a:p>
            <a:pPr marL="0" indent="0">
              <a:buNone/>
            </a:pPr>
            <a:endParaRPr lang="en-GB" sz="1900" b="0" i="0" u="none" strike="noStrike" baseline="0" dirty="0">
              <a:solidFill>
                <a:srgbClr val="000000"/>
              </a:solidFill>
              <a:latin typeface="+mj-lt"/>
            </a:endParaRPr>
          </a:p>
          <a:p>
            <a:pPr marL="0" indent="0">
              <a:buNone/>
            </a:pPr>
            <a:r>
              <a:rPr lang="en-GB" sz="1900" b="0" i="0" u="none" strike="noStrike" baseline="0" dirty="0">
                <a:solidFill>
                  <a:srgbClr val="000000"/>
                </a:solidFill>
                <a:latin typeface="+mj-lt"/>
              </a:rPr>
              <a:t>According to </a:t>
            </a:r>
            <a:r>
              <a:rPr lang="en-GB" sz="1900" b="0" i="0" u="none" strike="noStrike" baseline="0" dirty="0">
                <a:solidFill>
                  <a:srgbClr val="000000"/>
                </a:solidFill>
                <a:latin typeface="+mj-lt"/>
                <a:hlinkClick r:id="rId5"/>
              </a:rPr>
              <a:t>PayScale</a:t>
            </a:r>
            <a:r>
              <a:rPr lang="en-GB" sz="1900" b="0" i="0" u="none" strike="noStrike" baseline="0" dirty="0">
                <a:solidFill>
                  <a:srgbClr val="000000"/>
                </a:solidFill>
                <a:latin typeface="+mj-lt"/>
              </a:rPr>
              <a:t>, in the USA a structural biologist can expect an average salary of $105k.</a:t>
            </a:r>
            <a:endParaRPr lang="en-US" sz="1900" dirty="0">
              <a:solidFill>
                <a:srgbClr val="000000"/>
              </a:solidFill>
              <a:latin typeface="+mj-lt"/>
            </a:endParaRPr>
          </a:p>
        </p:txBody>
      </p:sp>
    </p:spTree>
    <p:extLst>
      <p:ext uri="{BB962C8B-B14F-4D97-AF65-F5344CB8AC3E}">
        <p14:creationId xmlns:p14="http://schemas.microsoft.com/office/powerpoint/2010/main" val="38558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66AAE0-7226-4C0F-A0F1-CC79EB1321B0}"/>
              </a:ext>
            </a:extLst>
          </p:cNvPr>
          <p:cNvPicPr>
            <a:picLocks noChangeAspect="1"/>
          </p:cNvPicPr>
          <p:nvPr/>
        </p:nvPicPr>
        <p:blipFill>
          <a:blip r:embed="rId2">
            <a:extLst>
              <a:ext uri="{28A0092B-C50C-407E-A947-70E740481C1C}">
                <a14:useLocalDpi xmlns:a14="http://schemas.microsoft.com/office/drawing/2010/main" val="0"/>
              </a:ext>
            </a:extLst>
          </a:blip>
          <a:srcRect l="19871" r="19871"/>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3A2F48B-1A36-44B0-9F60-AD9A8C342725}"/>
              </a:ext>
            </a:extLst>
          </p:cNvPr>
          <p:cNvSpPr>
            <a:spLocks noGrp="1"/>
          </p:cNvSpPr>
          <p:nvPr>
            <p:ph type="title"/>
          </p:nvPr>
        </p:nvSpPr>
        <p:spPr>
          <a:xfrm>
            <a:off x="361949" y="276225"/>
            <a:ext cx="5219701" cy="1833884"/>
          </a:xfrm>
          <a:solidFill>
            <a:schemeClr val="bg1">
              <a:lumMod val="95000"/>
            </a:schemeClr>
          </a:solidFill>
        </p:spPr>
        <p:txBody>
          <a:bodyPr>
            <a:noAutofit/>
          </a:bodyPr>
          <a:lstStyle/>
          <a:p>
            <a:r>
              <a:rPr lang="en-GB" sz="4000" b="0" i="0" u="none" strike="noStrike" baseline="0" dirty="0">
                <a:solidFill>
                  <a:srgbClr val="000000"/>
                </a:solidFill>
              </a:rPr>
              <a:t>PATHWAY FROM </a:t>
            </a:r>
            <a:br>
              <a:rPr lang="en-GB" sz="4000" b="0" i="0" u="none" strike="noStrike" baseline="0" dirty="0">
                <a:solidFill>
                  <a:srgbClr val="000000"/>
                </a:solidFill>
              </a:rPr>
            </a:br>
            <a:r>
              <a:rPr lang="en-GB" sz="4000" b="0" i="0" u="none" strike="noStrike" baseline="0" dirty="0">
                <a:solidFill>
                  <a:srgbClr val="000000"/>
                </a:solidFill>
              </a:rPr>
              <a:t>SCHOOL TO </a:t>
            </a:r>
            <a:br>
              <a:rPr lang="en-GB" sz="4000" b="0" i="0" u="none" strike="noStrike" baseline="0" dirty="0">
                <a:solidFill>
                  <a:srgbClr val="000000"/>
                </a:solidFill>
              </a:rPr>
            </a:br>
            <a:r>
              <a:rPr lang="en-GB" sz="4000" b="0" i="0" u="none" strike="noStrike" baseline="0" dirty="0">
                <a:solidFill>
                  <a:srgbClr val="000000"/>
                </a:solidFill>
              </a:rPr>
              <a:t>STRUCTURAL BIOLOGIST</a:t>
            </a:r>
            <a:endParaRPr lang="en-GB" sz="4000" dirty="0">
              <a:solidFill>
                <a:srgbClr val="000000"/>
              </a:solidFill>
            </a:endParaRPr>
          </a:p>
        </p:txBody>
      </p:sp>
      <p:sp>
        <p:nvSpPr>
          <p:cNvPr id="9" name="Content Placeholder 8">
            <a:extLst>
              <a:ext uri="{FF2B5EF4-FFF2-40B4-BE49-F238E27FC236}">
                <a16:creationId xmlns:a16="http://schemas.microsoft.com/office/drawing/2014/main" id="{1F9F0763-AE86-4455-B41D-D1307F89FD3B}"/>
              </a:ext>
            </a:extLst>
          </p:cNvPr>
          <p:cNvSpPr>
            <a:spLocks noGrp="1"/>
          </p:cNvSpPr>
          <p:nvPr>
            <p:ph idx="1"/>
          </p:nvPr>
        </p:nvSpPr>
        <p:spPr>
          <a:xfrm>
            <a:off x="361949" y="2272143"/>
            <a:ext cx="5219701" cy="3788830"/>
          </a:xfrm>
          <a:solidFill>
            <a:schemeClr val="bg1">
              <a:lumMod val="95000"/>
            </a:schemeClr>
          </a:solidFill>
        </p:spPr>
        <p:txBody>
          <a:bodyPr anchor="ctr">
            <a:noAutofit/>
          </a:bodyPr>
          <a:lstStyle/>
          <a:p>
            <a:pPr marL="0" indent="0">
              <a:buNone/>
            </a:pPr>
            <a:r>
              <a:rPr lang="en-GB" sz="1800" b="0" i="0" u="none" strike="noStrike" baseline="0" dirty="0">
                <a:solidFill>
                  <a:srgbClr val="000000"/>
                </a:solidFill>
                <a:latin typeface="+mj-lt"/>
              </a:rPr>
              <a:t>Charles recommends studying the basic science courses such as </a:t>
            </a:r>
            <a:r>
              <a:rPr lang="en-GB" sz="1800" b="0" i="0" u="none" strike="noStrike" baseline="0" dirty="0">
                <a:solidFill>
                  <a:schemeClr val="accent1">
                    <a:lumMod val="75000"/>
                  </a:schemeClr>
                </a:solidFill>
                <a:latin typeface="+mj-lt"/>
              </a:rPr>
              <a:t>biology, chemistry, genetics </a:t>
            </a:r>
            <a:r>
              <a:rPr lang="en-GB" sz="1800" b="0" i="0" u="none" strike="noStrike" baseline="0" dirty="0">
                <a:latin typeface="+mj-lt"/>
              </a:rPr>
              <a:t>and</a:t>
            </a:r>
            <a:r>
              <a:rPr lang="en-GB" sz="1800" b="0" i="0" u="none" strike="noStrike" baseline="0" dirty="0">
                <a:solidFill>
                  <a:schemeClr val="accent1">
                    <a:lumMod val="75000"/>
                  </a:schemeClr>
                </a:solidFill>
                <a:latin typeface="+mj-lt"/>
              </a:rPr>
              <a:t> physics</a:t>
            </a:r>
            <a:r>
              <a:rPr lang="en-GB" sz="1800" b="0" i="0" u="none" strike="noStrike" baseline="0" dirty="0">
                <a:solidFill>
                  <a:srgbClr val="000000"/>
                </a:solidFill>
                <a:latin typeface="+mj-lt"/>
              </a:rPr>
              <a:t>. </a:t>
            </a:r>
            <a:r>
              <a:rPr lang="en-GB" sz="1800" b="0" i="0" u="none" strike="noStrike" baseline="0" dirty="0">
                <a:solidFill>
                  <a:srgbClr val="006666"/>
                </a:solidFill>
                <a:latin typeface="+mj-lt"/>
              </a:rPr>
              <a:t>“But also look for courses that pique your curiosity,” </a:t>
            </a:r>
            <a:r>
              <a:rPr lang="en-GB" sz="1800" dirty="0">
                <a:latin typeface="+mj-lt"/>
              </a:rPr>
              <a:t>he </a:t>
            </a:r>
            <a:r>
              <a:rPr lang="en-GB" sz="1800" b="0" i="0" u="none" strike="noStrike" baseline="0" dirty="0">
                <a:solidFill>
                  <a:srgbClr val="000000"/>
                </a:solidFill>
                <a:latin typeface="+mj-lt"/>
              </a:rPr>
              <a:t>says.</a:t>
            </a:r>
            <a:r>
              <a:rPr lang="en-GB" sz="1800" b="0" i="0" u="none" strike="noStrike" baseline="0" dirty="0">
                <a:solidFill>
                  <a:srgbClr val="006666"/>
                </a:solidFill>
                <a:latin typeface="+mj-lt"/>
              </a:rPr>
              <a:t> “It is hard to predict what courses and experiences are going to fuel your creative flair.” </a:t>
            </a:r>
          </a:p>
          <a:p>
            <a:pPr marL="0" indent="0">
              <a:buNone/>
            </a:pPr>
            <a:r>
              <a:rPr lang="en-GB" sz="1800" b="0" i="0" u="none" strike="noStrike" baseline="0" dirty="0">
                <a:solidFill>
                  <a:srgbClr val="000000"/>
                </a:solidFill>
                <a:latin typeface="+mj-lt"/>
              </a:rPr>
              <a:t>A </a:t>
            </a:r>
            <a:r>
              <a:rPr lang="en-GB" sz="1800" b="0" i="0" u="none" strike="noStrike" baseline="0" dirty="0">
                <a:solidFill>
                  <a:schemeClr val="accent1">
                    <a:lumMod val="75000"/>
                  </a:schemeClr>
                </a:solidFill>
                <a:latin typeface="+mj-lt"/>
              </a:rPr>
              <a:t>degree in biology </a:t>
            </a:r>
            <a:r>
              <a:rPr lang="en-GB" sz="1800" b="0" i="0" u="none" strike="noStrike" baseline="0" dirty="0">
                <a:solidFill>
                  <a:srgbClr val="000000"/>
                </a:solidFill>
                <a:latin typeface="+mj-lt"/>
              </a:rPr>
              <a:t>or a related subdiscipline is a common route into structural biology. As an interdisciplinary field, other degrees including </a:t>
            </a:r>
            <a:r>
              <a:rPr lang="en-GB" sz="1800" b="0" i="0" u="none" strike="noStrike" baseline="0" dirty="0">
                <a:solidFill>
                  <a:schemeClr val="accent1">
                    <a:lumMod val="75000"/>
                  </a:schemeClr>
                </a:solidFill>
                <a:latin typeface="+mj-lt"/>
              </a:rPr>
              <a:t>biochemistry </a:t>
            </a:r>
            <a:r>
              <a:rPr lang="en-GB" sz="1800" b="0" i="0" u="none" strike="noStrike" baseline="0" dirty="0">
                <a:solidFill>
                  <a:srgbClr val="000000"/>
                </a:solidFill>
                <a:latin typeface="+mj-lt"/>
              </a:rPr>
              <a:t>and </a:t>
            </a:r>
            <a:r>
              <a:rPr lang="en-GB" sz="1800" b="0" i="0" u="none" strike="noStrike" baseline="0" dirty="0">
                <a:solidFill>
                  <a:schemeClr val="accent1">
                    <a:lumMod val="75000"/>
                  </a:schemeClr>
                </a:solidFill>
                <a:latin typeface="+mj-lt"/>
              </a:rPr>
              <a:t>biophysics </a:t>
            </a:r>
            <a:r>
              <a:rPr lang="en-GB" sz="1800" b="0" i="0" u="none" strike="noStrike" baseline="0" dirty="0">
                <a:solidFill>
                  <a:srgbClr val="000000"/>
                </a:solidFill>
                <a:latin typeface="+mj-lt"/>
              </a:rPr>
              <a:t>can also lead into a career in structural biology. </a:t>
            </a:r>
          </a:p>
          <a:p>
            <a:pPr marL="0" indent="0">
              <a:buNone/>
            </a:pPr>
            <a:r>
              <a:rPr lang="en-GB" sz="1800" b="0" i="0" u="none" strike="noStrike" baseline="0" dirty="0">
                <a:solidFill>
                  <a:srgbClr val="000000"/>
                </a:solidFill>
                <a:latin typeface="+mj-lt"/>
              </a:rPr>
              <a:t>To become a structural biologist, you will have to complete a </a:t>
            </a:r>
            <a:r>
              <a:rPr lang="en-GB" sz="1800" b="0" i="0" u="none" strike="noStrike" baseline="0" dirty="0">
                <a:solidFill>
                  <a:schemeClr val="accent1">
                    <a:lumMod val="75000"/>
                  </a:schemeClr>
                </a:solidFill>
                <a:latin typeface="+mj-lt"/>
              </a:rPr>
              <a:t>master’s degree </a:t>
            </a:r>
            <a:r>
              <a:rPr lang="en-GB" sz="1800" b="0" i="0" u="none" strike="noStrike" baseline="0" dirty="0">
                <a:solidFill>
                  <a:srgbClr val="000000"/>
                </a:solidFill>
                <a:latin typeface="+mj-lt"/>
              </a:rPr>
              <a:t>or </a:t>
            </a:r>
            <a:r>
              <a:rPr lang="en-GB" sz="1800" b="0" i="0" u="none" strike="noStrike" baseline="0" dirty="0">
                <a:solidFill>
                  <a:schemeClr val="accent1">
                    <a:lumMod val="75000"/>
                  </a:schemeClr>
                </a:solidFill>
                <a:latin typeface="+mj-lt"/>
              </a:rPr>
              <a:t>PhD</a:t>
            </a:r>
            <a:r>
              <a:rPr lang="en-GB" sz="1800" b="0" i="0" u="none" strike="noStrike" baseline="0" dirty="0">
                <a:solidFill>
                  <a:srgbClr val="000000"/>
                </a:solidFill>
                <a:latin typeface="+mj-lt"/>
              </a:rPr>
              <a:t> after your initial university studies.</a:t>
            </a:r>
            <a:endParaRPr lang="en-US" sz="1800" dirty="0">
              <a:solidFill>
                <a:srgbClr val="000000"/>
              </a:solidFill>
              <a:latin typeface="+mj-lt"/>
            </a:endParaRPr>
          </a:p>
        </p:txBody>
      </p:sp>
    </p:spTree>
    <p:extLst>
      <p:ext uri="{BB962C8B-B14F-4D97-AF65-F5344CB8AC3E}">
        <p14:creationId xmlns:p14="http://schemas.microsoft.com/office/powerpoint/2010/main" val="5957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26FB-831C-47E4-ABED-6F002FCD189F}"/>
              </a:ext>
            </a:extLst>
          </p:cNvPr>
          <p:cNvSpPr>
            <a:spLocks noGrp="1"/>
          </p:cNvSpPr>
          <p:nvPr>
            <p:ph type="title"/>
          </p:nvPr>
        </p:nvSpPr>
        <p:spPr>
          <a:xfrm>
            <a:off x="481013" y="3752849"/>
            <a:ext cx="3290887" cy="2452687"/>
          </a:xfrm>
          <a:solidFill>
            <a:schemeClr val="bg1">
              <a:lumMod val="95000"/>
            </a:schemeClr>
          </a:solidFill>
        </p:spPr>
        <p:txBody>
          <a:bodyPr anchor="ctr">
            <a:normAutofit/>
          </a:bodyPr>
          <a:lstStyle/>
          <a:p>
            <a:r>
              <a:rPr lang="en-GB" sz="3600" dirty="0"/>
              <a:t>TALKING POINTS</a:t>
            </a:r>
          </a:p>
        </p:txBody>
      </p:sp>
      <p:pic>
        <p:nvPicPr>
          <p:cNvPr id="5" name="Content Placeholder 4">
            <a:extLst>
              <a:ext uri="{FF2B5EF4-FFF2-40B4-BE49-F238E27FC236}">
                <a16:creationId xmlns:a16="http://schemas.microsoft.com/office/drawing/2014/main" id="{DD2CA6AB-5ACB-451D-B96A-404B3F60695A}"/>
              </a:ext>
            </a:extLst>
          </p:cNvPr>
          <p:cNvPicPr>
            <a:picLocks noChangeAspect="1"/>
          </p:cNvPicPr>
          <p:nvPr/>
        </p:nvPicPr>
        <p:blipFill rotWithShape="1">
          <a:blip r:embed="rId2">
            <a:extLst>
              <a:ext uri="{28A0092B-C50C-407E-A947-70E740481C1C}">
                <a14:useLocalDpi xmlns:a14="http://schemas.microsoft.com/office/drawing/2010/main" val="0"/>
              </a:ext>
            </a:extLst>
          </a:blip>
          <a:srcRect t="30067" b="3564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8">
            <a:extLst>
              <a:ext uri="{FF2B5EF4-FFF2-40B4-BE49-F238E27FC236}">
                <a16:creationId xmlns:a16="http://schemas.microsoft.com/office/drawing/2014/main" id="{411179A6-A1AB-49E0-BE84-99A24BA55248}"/>
              </a:ext>
            </a:extLst>
          </p:cNvPr>
          <p:cNvSpPr>
            <a:spLocks noGrp="1"/>
          </p:cNvSpPr>
          <p:nvPr>
            <p:ph idx="1"/>
          </p:nvPr>
        </p:nvSpPr>
        <p:spPr>
          <a:xfrm>
            <a:off x="4223982" y="3752850"/>
            <a:ext cx="7485413" cy="2452687"/>
          </a:xfrm>
          <a:solidFill>
            <a:schemeClr val="bg1">
              <a:lumMod val="95000"/>
            </a:schemeClr>
          </a:solidFill>
        </p:spPr>
        <p:txBody>
          <a:bodyPr anchor="ctr">
            <a:normAutofit/>
          </a:bodyPr>
          <a:lstStyle/>
          <a:p>
            <a:r>
              <a:rPr lang="en-US" sz="1900" dirty="0">
                <a:solidFill>
                  <a:schemeClr val="tx1">
                    <a:lumMod val="75000"/>
                    <a:lumOff val="25000"/>
                  </a:schemeClr>
                </a:solidFill>
                <a:latin typeface="+mj-lt"/>
              </a:rPr>
              <a:t>What type of research is taking place in the </a:t>
            </a:r>
            <a:r>
              <a:rPr lang="en-GB" sz="1900" b="0" i="0" u="none" strike="noStrike" baseline="0" dirty="0">
                <a:solidFill>
                  <a:schemeClr val="tx1">
                    <a:lumMod val="75000"/>
                    <a:lumOff val="25000"/>
                  </a:schemeClr>
                </a:solidFill>
                <a:latin typeface="+mj-lt"/>
              </a:rPr>
              <a:t>Macromolecular X-ray Crystallography Facility?</a:t>
            </a:r>
          </a:p>
          <a:p>
            <a:r>
              <a:rPr lang="en-GB" sz="1900" dirty="0">
                <a:solidFill>
                  <a:srgbClr val="006666"/>
                </a:solidFill>
                <a:latin typeface="+mj-lt"/>
              </a:rPr>
              <a:t>What does Charles predict will have a big impact on scientific disciplines? Do you agree with him and, if so, why?</a:t>
            </a:r>
          </a:p>
          <a:p>
            <a:r>
              <a:rPr lang="en-GB" sz="1900" dirty="0">
                <a:solidFill>
                  <a:schemeClr val="accent1">
                    <a:lumMod val="75000"/>
                  </a:schemeClr>
                </a:solidFill>
                <a:latin typeface="+mj-lt"/>
              </a:rPr>
              <a:t>What subjects could lead </a:t>
            </a:r>
            <a:r>
              <a:rPr lang="en-GB" sz="1900">
                <a:solidFill>
                  <a:schemeClr val="accent1">
                    <a:lumMod val="75000"/>
                  </a:schemeClr>
                </a:solidFill>
                <a:latin typeface="+mj-lt"/>
              </a:rPr>
              <a:t>to a career </a:t>
            </a:r>
            <a:r>
              <a:rPr lang="en-GB" sz="1900" dirty="0">
                <a:solidFill>
                  <a:schemeClr val="accent1">
                    <a:lumMod val="75000"/>
                  </a:schemeClr>
                </a:solidFill>
                <a:latin typeface="+mj-lt"/>
              </a:rPr>
              <a:t>in structural biology?</a:t>
            </a:r>
          </a:p>
          <a:p>
            <a:r>
              <a:rPr lang="en-GB" sz="1900" dirty="0">
                <a:solidFill>
                  <a:srgbClr val="002060"/>
                </a:solidFill>
                <a:latin typeface="+mj-lt"/>
              </a:rPr>
              <a:t>What level of education does the field require?</a:t>
            </a:r>
            <a:endParaRPr lang="en-US" sz="1900" dirty="0">
              <a:solidFill>
                <a:srgbClr val="002060"/>
              </a:solidFill>
              <a:latin typeface="+mj-lt"/>
            </a:endParaRPr>
          </a:p>
        </p:txBody>
      </p:sp>
    </p:spTree>
    <p:extLst>
      <p:ext uri="{BB962C8B-B14F-4D97-AF65-F5344CB8AC3E}">
        <p14:creationId xmlns:p14="http://schemas.microsoft.com/office/powerpoint/2010/main" val="29324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24EF-3217-48CA-A5A1-4EBEF5D6D45A}"/>
              </a:ext>
            </a:extLst>
          </p:cNvPr>
          <p:cNvSpPr>
            <a:spLocks noGrp="1"/>
          </p:cNvSpPr>
          <p:nvPr>
            <p:ph type="title"/>
          </p:nvPr>
        </p:nvSpPr>
        <p:spPr>
          <a:xfrm>
            <a:off x="371474" y="248266"/>
            <a:ext cx="3933826" cy="1622321"/>
          </a:xfrm>
          <a:solidFill>
            <a:schemeClr val="bg1">
              <a:lumMod val="95000"/>
            </a:schemeClr>
          </a:solidFill>
        </p:spPr>
        <p:txBody>
          <a:bodyPr>
            <a:normAutofit/>
          </a:bodyPr>
          <a:lstStyle/>
          <a:p>
            <a:r>
              <a:rPr lang="en-GB" dirty="0"/>
              <a:t>A CHALLENGE FROM CHARLES</a:t>
            </a:r>
          </a:p>
        </p:txBody>
      </p:sp>
      <p:sp>
        <p:nvSpPr>
          <p:cNvPr id="9" name="Content Placeholder 8">
            <a:extLst>
              <a:ext uri="{FF2B5EF4-FFF2-40B4-BE49-F238E27FC236}">
                <a16:creationId xmlns:a16="http://schemas.microsoft.com/office/drawing/2014/main" id="{A8C6CBA7-58FC-4534-83D6-7D44B34AFB9D}"/>
              </a:ext>
            </a:extLst>
          </p:cNvPr>
          <p:cNvSpPr>
            <a:spLocks noGrp="1"/>
          </p:cNvSpPr>
          <p:nvPr>
            <p:ph idx="1"/>
          </p:nvPr>
        </p:nvSpPr>
        <p:spPr>
          <a:xfrm>
            <a:off x="371475" y="2124075"/>
            <a:ext cx="3933826" cy="4371975"/>
          </a:xfrm>
          <a:solidFill>
            <a:schemeClr val="bg1">
              <a:lumMod val="95000"/>
            </a:schemeClr>
          </a:solidFill>
        </p:spPr>
        <p:txBody>
          <a:bodyPr>
            <a:noAutofit/>
          </a:bodyPr>
          <a:lstStyle/>
          <a:p>
            <a:pPr marL="0" indent="0">
              <a:buNone/>
            </a:pPr>
            <a:r>
              <a:rPr lang="en-GB" sz="2200" b="1" i="0" u="none" strike="noStrike" baseline="0" dirty="0">
                <a:solidFill>
                  <a:srgbClr val="006666"/>
                </a:solidFill>
                <a:latin typeface="+mj-lt"/>
              </a:rPr>
              <a:t>Can you identify the secondary structures shown in this image?</a:t>
            </a:r>
          </a:p>
          <a:p>
            <a:pPr marL="0" indent="0">
              <a:buNone/>
            </a:pPr>
            <a:r>
              <a:rPr lang="en-GB" sz="2200" b="0" i="0" u="none" strike="noStrike" baseline="0" dirty="0">
                <a:solidFill>
                  <a:srgbClr val="006666"/>
                </a:solidFill>
                <a:latin typeface="+mj-lt"/>
              </a:rPr>
              <a:t>The secondary structure of a protein consists of regular, recurring shapes formed by amino acids near each other. The three most common secondary structure elements are helices, beta sheets and loops. The image provided is of a polyketide synthase (</a:t>
            </a:r>
            <a:r>
              <a:rPr lang="en-GB" sz="2200" b="0" i="0" u="none" strike="noStrike" baseline="0" dirty="0" err="1">
                <a:solidFill>
                  <a:srgbClr val="006666"/>
                </a:solidFill>
                <a:latin typeface="+mj-lt"/>
              </a:rPr>
              <a:t>pdb</a:t>
            </a:r>
            <a:r>
              <a:rPr lang="en-GB" sz="2200" b="0" i="0" u="none" strike="noStrike" baseline="0" dirty="0">
                <a:solidFill>
                  <a:srgbClr val="006666"/>
                </a:solidFill>
                <a:latin typeface="+mj-lt"/>
              </a:rPr>
              <a:t> code 5wc4).</a:t>
            </a:r>
            <a:r>
              <a:rPr lang="en-GB" sz="2200" b="1" i="0" u="none" strike="noStrike" baseline="0" dirty="0">
                <a:solidFill>
                  <a:srgbClr val="006666"/>
                </a:solidFill>
                <a:latin typeface="+mj-lt"/>
              </a:rPr>
              <a:t> </a:t>
            </a:r>
          </a:p>
          <a:p>
            <a:pPr marL="0" indent="0">
              <a:buNone/>
            </a:pPr>
            <a:r>
              <a:rPr lang="en-GB" sz="2200" b="1" i="0" u="none" strike="noStrike" baseline="0" dirty="0">
                <a:solidFill>
                  <a:srgbClr val="006666"/>
                </a:solidFill>
                <a:latin typeface="+mj-lt"/>
              </a:rPr>
              <a:t>Hint: look at the shapes associated with each colour.</a:t>
            </a:r>
          </a:p>
          <a:p>
            <a:pPr marL="0" indent="0">
              <a:buNone/>
            </a:pPr>
            <a:endParaRPr lang="en-GB" sz="2200" b="1" i="0" u="none" strike="noStrike" baseline="0" dirty="0">
              <a:solidFill>
                <a:srgbClr val="006666"/>
              </a:solidFill>
              <a:latin typeface="+mj-lt"/>
            </a:endParaRPr>
          </a:p>
          <a:p>
            <a:pPr marL="0" indent="0">
              <a:buNone/>
            </a:pPr>
            <a:endParaRPr lang="en-US" sz="2200" b="1" dirty="0">
              <a:solidFill>
                <a:srgbClr val="006666"/>
              </a:solidFill>
              <a:latin typeface="+mj-lt"/>
            </a:endParaRP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Background pattern&#10;&#10;Description automatically generated">
            <a:extLst>
              <a:ext uri="{FF2B5EF4-FFF2-40B4-BE49-F238E27FC236}">
                <a16:creationId xmlns:a16="http://schemas.microsoft.com/office/drawing/2014/main" id="{025E3F6D-0F0D-4C61-911B-4E8BE8DA1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656" y="807593"/>
            <a:ext cx="4335743" cy="5239568"/>
          </a:xfrm>
          <a:prstGeom prst="rect">
            <a:avLst/>
          </a:prstGeom>
          <a:effectLst/>
        </p:spPr>
      </p:pic>
    </p:spTree>
    <p:extLst>
      <p:ext uri="{BB962C8B-B14F-4D97-AF65-F5344CB8AC3E}">
        <p14:creationId xmlns:p14="http://schemas.microsoft.com/office/powerpoint/2010/main" val="341698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ED430B-E03E-4D08-9461-B76324763485}"/>
              </a:ext>
            </a:extLst>
          </p:cNvPr>
          <p:cNvPicPr>
            <a:picLocks noChangeAspect="1"/>
          </p:cNvPicPr>
          <p:nvPr/>
        </p:nvPicPr>
        <p:blipFill>
          <a:blip r:embed="rId2">
            <a:extLst>
              <a:ext uri="{28A0092B-C50C-407E-A947-70E740481C1C}">
                <a14:useLocalDpi xmlns:a14="http://schemas.microsoft.com/office/drawing/2010/main" val="0"/>
              </a:ext>
            </a:extLst>
          </a:blip>
          <a:srcRect t="14232" b="14232"/>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1E1D31B4-17B4-4929-97A1-7E0EA48B7F21}"/>
              </a:ext>
            </a:extLst>
          </p:cNvPr>
          <p:cNvSpPr>
            <a:spLocks noGrp="1"/>
          </p:cNvSpPr>
          <p:nvPr>
            <p:ph type="title"/>
          </p:nvPr>
        </p:nvSpPr>
        <p:spPr>
          <a:xfrm>
            <a:off x="390525" y="266700"/>
            <a:ext cx="5591175" cy="1843409"/>
          </a:xfrm>
          <a:solidFill>
            <a:schemeClr val="bg1">
              <a:lumMod val="95000"/>
            </a:schemeClr>
          </a:solidFill>
        </p:spPr>
        <p:txBody>
          <a:bodyPr>
            <a:noAutofit/>
          </a:bodyPr>
          <a:lstStyle/>
          <a:p>
            <a:r>
              <a:rPr lang="en-GB" sz="4000" b="0" i="0" u="none" strike="noStrike" baseline="0" dirty="0">
                <a:solidFill>
                  <a:srgbClr val="000000"/>
                </a:solidFill>
              </a:rPr>
              <a:t>HOW DID CHARLES BECOME A STRUCTURAL </a:t>
            </a:r>
            <a:br>
              <a:rPr lang="en-GB" sz="4000" b="0" i="0" u="none" strike="noStrike" baseline="0" dirty="0">
                <a:solidFill>
                  <a:srgbClr val="000000"/>
                </a:solidFill>
              </a:rPr>
            </a:br>
            <a:r>
              <a:rPr lang="en-GB" sz="4000" b="0" i="0" u="none" strike="noStrike" baseline="0" dirty="0">
                <a:solidFill>
                  <a:srgbClr val="000000"/>
                </a:solidFill>
              </a:rPr>
              <a:t>BIOLOGIST?</a:t>
            </a:r>
            <a:endParaRPr lang="en-GB" sz="4000" dirty="0">
              <a:solidFill>
                <a:srgbClr val="000000"/>
              </a:solidFill>
            </a:endParaRPr>
          </a:p>
        </p:txBody>
      </p:sp>
      <p:sp>
        <p:nvSpPr>
          <p:cNvPr id="9" name="Content Placeholder 8">
            <a:extLst>
              <a:ext uri="{FF2B5EF4-FFF2-40B4-BE49-F238E27FC236}">
                <a16:creationId xmlns:a16="http://schemas.microsoft.com/office/drawing/2014/main" id="{4855A793-5DBD-491A-98A4-C7A95B3CF566}"/>
              </a:ext>
            </a:extLst>
          </p:cNvPr>
          <p:cNvSpPr>
            <a:spLocks noGrp="1"/>
          </p:cNvSpPr>
          <p:nvPr>
            <p:ph idx="1"/>
          </p:nvPr>
        </p:nvSpPr>
        <p:spPr>
          <a:xfrm>
            <a:off x="390525" y="2437180"/>
            <a:ext cx="5591175" cy="4093749"/>
          </a:xfrm>
          <a:solidFill>
            <a:schemeClr val="bg1">
              <a:lumMod val="95000"/>
            </a:schemeClr>
          </a:solidFill>
        </p:spPr>
        <p:txBody>
          <a:bodyPr anchor="ctr">
            <a:normAutofit/>
          </a:bodyPr>
          <a:lstStyle/>
          <a:p>
            <a:pPr marL="0" indent="0">
              <a:buNone/>
            </a:pPr>
            <a:r>
              <a:rPr lang="en-GB" sz="1800" i="0" u="none" strike="noStrike" baseline="0" dirty="0">
                <a:solidFill>
                  <a:schemeClr val="accent1">
                    <a:lumMod val="75000"/>
                  </a:schemeClr>
                </a:solidFill>
                <a:latin typeface="+mj-lt"/>
              </a:rPr>
              <a:t>“I was a curious child. </a:t>
            </a:r>
            <a:r>
              <a:rPr lang="en-GB" sz="1800" i="0" u="none" strike="noStrike" baseline="0" dirty="0">
                <a:solidFill>
                  <a:srgbClr val="000000"/>
                </a:solidFill>
                <a:latin typeface="+mj-lt"/>
              </a:rPr>
              <a:t>I liked music (singing), math, history and science. I enjoyed the outdoors and re-modelling houses with my father. </a:t>
            </a:r>
          </a:p>
          <a:p>
            <a:pPr marL="0" indent="0">
              <a:buNone/>
            </a:pPr>
            <a:r>
              <a:rPr lang="en-GB" sz="1800" i="0" u="none" strike="noStrike" baseline="0" dirty="0">
                <a:solidFill>
                  <a:schemeClr val="accent1">
                    <a:lumMod val="75000"/>
                  </a:schemeClr>
                </a:solidFill>
                <a:latin typeface="+mj-lt"/>
              </a:rPr>
              <a:t>My father, who worked in a factory, stressed the importance of science as a career option. </a:t>
            </a:r>
            <a:r>
              <a:rPr lang="en-GB" sz="1800" i="0" u="none" strike="noStrike" baseline="0" dirty="0">
                <a:solidFill>
                  <a:srgbClr val="000000"/>
                </a:solidFill>
                <a:latin typeface="+mj-lt"/>
              </a:rPr>
              <a:t>He knew that manufacturing jobs were on the decline in America and foresaw that STEM careers would be growing. </a:t>
            </a:r>
          </a:p>
          <a:p>
            <a:pPr marL="0" indent="0">
              <a:buNone/>
            </a:pPr>
            <a:r>
              <a:rPr lang="en-GB" sz="1800" i="0" u="none" strike="noStrike" baseline="0" dirty="0">
                <a:solidFill>
                  <a:schemeClr val="accent1">
                    <a:lumMod val="75000"/>
                  </a:schemeClr>
                </a:solidFill>
                <a:latin typeface="+mj-lt"/>
              </a:rPr>
              <a:t>Equally important was my participation in a high school program called Science Bound, </a:t>
            </a:r>
            <a:r>
              <a:rPr lang="en-GB" sz="1800" i="0" u="none" strike="noStrike" baseline="0" dirty="0">
                <a:solidFill>
                  <a:srgbClr val="000000"/>
                </a:solidFill>
                <a:latin typeface="+mj-lt"/>
              </a:rPr>
              <a:t>operated by Iowa State University, which opened my eyes to the various careers that a major in STEM could provide. I was in the initial class of Science Bound students and had the </a:t>
            </a:r>
            <a:r>
              <a:rPr lang="en-GB" sz="1800" i="0" u="none" strike="noStrike" baseline="0" dirty="0" err="1">
                <a:solidFill>
                  <a:srgbClr val="000000"/>
                </a:solidFill>
                <a:latin typeface="+mj-lt"/>
              </a:rPr>
              <a:t>honor</a:t>
            </a:r>
            <a:r>
              <a:rPr lang="en-GB" sz="1800" i="0" u="none" strike="noStrike" baseline="0" dirty="0">
                <a:solidFill>
                  <a:srgbClr val="000000"/>
                </a:solidFill>
                <a:latin typeface="+mj-lt"/>
              </a:rPr>
              <a:t> of being the first Science Bound student to graduate from Iowa State University.”</a:t>
            </a:r>
            <a:endParaRPr lang="en-US" sz="2000" dirty="0">
              <a:solidFill>
                <a:srgbClr val="000000"/>
              </a:solidFill>
              <a:latin typeface="+mj-lt"/>
            </a:endParaRPr>
          </a:p>
        </p:txBody>
      </p:sp>
    </p:spTree>
    <p:extLst>
      <p:ext uri="{BB962C8B-B14F-4D97-AF65-F5344CB8AC3E}">
        <p14:creationId xmlns:p14="http://schemas.microsoft.com/office/powerpoint/2010/main" val="367134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AED430B-E03E-4D08-9461-B76324763485}"/>
              </a:ext>
            </a:extLst>
          </p:cNvPr>
          <p:cNvPicPr>
            <a:picLocks noChangeAspect="1"/>
          </p:cNvPicPr>
          <p:nvPr/>
        </p:nvPicPr>
        <p:blipFill>
          <a:blip r:embed="rId2">
            <a:extLst>
              <a:ext uri="{28A0092B-C50C-407E-A947-70E740481C1C}">
                <a14:useLocalDpi xmlns:a14="http://schemas.microsoft.com/office/drawing/2010/main" val="0"/>
              </a:ext>
            </a:extLst>
          </a:blip>
          <a:srcRect t="14232" b="14232"/>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Content Placeholder 8">
            <a:extLst>
              <a:ext uri="{FF2B5EF4-FFF2-40B4-BE49-F238E27FC236}">
                <a16:creationId xmlns:a16="http://schemas.microsoft.com/office/drawing/2014/main" id="{4855A793-5DBD-491A-98A4-C7A95B3CF566}"/>
              </a:ext>
            </a:extLst>
          </p:cNvPr>
          <p:cNvSpPr>
            <a:spLocks noGrp="1"/>
          </p:cNvSpPr>
          <p:nvPr>
            <p:ph idx="1"/>
          </p:nvPr>
        </p:nvSpPr>
        <p:spPr>
          <a:xfrm>
            <a:off x="390525" y="285750"/>
            <a:ext cx="6600825" cy="6245179"/>
          </a:xfrm>
          <a:solidFill>
            <a:schemeClr val="bg1">
              <a:lumMod val="95000"/>
            </a:schemeClr>
          </a:solidFill>
        </p:spPr>
        <p:txBody>
          <a:bodyPr anchor="ctr">
            <a:noAutofit/>
          </a:bodyPr>
          <a:lstStyle/>
          <a:p>
            <a:pPr marL="0" indent="0">
              <a:buNone/>
            </a:pPr>
            <a:r>
              <a:rPr lang="en-GB" sz="1700" dirty="0">
                <a:solidFill>
                  <a:schemeClr val="accent1">
                    <a:lumMod val="75000"/>
                  </a:schemeClr>
                </a:solidFill>
                <a:latin typeface="+mj-lt"/>
              </a:rPr>
              <a:t>“</a:t>
            </a:r>
            <a:r>
              <a:rPr lang="en-GB" sz="1700" b="0" i="0" u="none" strike="noStrike" baseline="0" dirty="0">
                <a:solidFill>
                  <a:schemeClr val="accent1">
                    <a:lumMod val="75000"/>
                  </a:schemeClr>
                </a:solidFill>
                <a:latin typeface="+mj-lt"/>
              </a:rPr>
              <a:t>I think having an intrinsic level of curiosity is necessary for success in science. </a:t>
            </a:r>
            <a:r>
              <a:rPr lang="en-GB" sz="1700" b="0" i="0" u="none" strike="noStrike" baseline="0" dirty="0">
                <a:solidFill>
                  <a:srgbClr val="000000"/>
                </a:solidFill>
                <a:latin typeface="+mj-lt"/>
              </a:rPr>
              <a:t>The ability to pay attention to detail and a determination to work through problems are also important. </a:t>
            </a:r>
          </a:p>
          <a:p>
            <a:pPr marL="0" indent="0">
              <a:buNone/>
            </a:pPr>
            <a:r>
              <a:rPr lang="en-GB" sz="1700" b="0" i="0" u="none" strike="noStrike" baseline="0" dirty="0">
                <a:solidFill>
                  <a:schemeClr val="accent1">
                    <a:lumMod val="75000"/>
                  </a:schemeClr>
                </a:solidFill>
                <a:latin typeface="+mj-lt"/>
              </a:rPr>
              <a:t>If I face an obstacle, I step back and take a break. </a:t>
            </a:r>
            <a:r>
              <a:rPr lang="en-GB" sz="1700" b="0" i="0" u="none" strike="noStrike" baseline="0" dirty="0">
                <a:solidFill>
                  <a:srgbClr val="000000"/>
                </a:solidFill>
                <a:latin typeface="+mj-lt"/>
              </a:rPr>
              <a:t>When I return to the problem, I will try to break down the obstacle into pieces and figure out which piece is causing the problem. Or I will try to understand if I am making incorrect assumptions. Of course, I will ask others for advice if I feel that they can help me. </a:t>
            </a:r>
          </a:p>
          <a:p>
            <a:pPr marL="0" indent="0">
              <a:buNone/>
            </a:pPr>
            <a:r>
              <a:rPr lang="en-GB" sz="1700" b="0" i="0" u="none" strike="noStrike" baseline="0" dirty="0">
                <a:solidFill>
                  <a:schemeClr val="accent1">
                    <a:lumMod val="75000"/>
                  </a:schemeClr>
                </a:solidFill>
                <a:latin typeface="+mj-lt"/>
              </a:rPr>
              <a:t>All the places that I’ve studied or worked have provided invaluable knowledge, wisdom, friendships and memories. </a:t>
            </a:r>
            <a:r>
              <a:rPr lang="en-GB" sz="1700" b="0" i="0" u="none" strike="noStrike" baseline="0" dirty="0">
                <a:solidFill>
                  <a:srgbClr val="000000"/>
                </a:solidFill>
                <a:latin typeface="+mj-lt"/>
              </a:rPr>
              <a:t>I am proud of my work launching the Macromolecular X-ray Crystallography Facility here at Iowa State University. It pushed me out of my comfort zone and allowed me to develop, not only as a scientist, but also as a leader. </a:t>
            </a:r>
          </a:p>
          <a:p>
            <a:pPr marL="0" indent="0">
              <a:buNone/>
            </a:pPr>
            <a:r>
              <a:rPr lang="en-GB" sz="1700" b="0" i="0" u="none" strike="noStrike" baseline="0" dirty="0">
                <a:solidFill>
                  <a:schemeClr val="accent1">
                    <a:lumMod val="75000"/>
                  </a:schemeClr>
                </a:solidFill>
                <a:latin typeface="+mj-lt"/>
              </a:rPr>
              <a:t>I want to keep doing research that furthers our understanding of how nature works. </a:t>
            </a:r>
            <a:r>
              <a:rPr lang="en-GB" sz="1700" b="0" i="0" u="none" strike="noStrike" baseline="0" dirty="0">
                <a:solidFill>
                  <a:srgbClr val="000000"/>
                </a:solidFill>
                <a:latin typeface="+mj-lt"/>
              </a:rPr>
              <a:t>I also want to expand the reach of scientific research to countries and communities that have historically lacked the resources. </a:t>
            </a:r>
          </a:p>
          <a:p>
            <a:pPr marL="0" indent="0">
              <a:buNone/>
            </a:pPr>
            <a:r>
              <a:rPr lang="en-GB" sz="1700" b="0" i="0" u="none" strike="noStrike" baseline="0" dirty="0">
                <a:solidFill>
                  <a:schemeClr val="accent1">
                    <a:lumMod val="75000"/>
                  </a:schemeClr>
                </a:solidFill>
                <a:latin typeface="+mj-lt"/>
              </a:rPr>
              <a:t>I would like to attract scientists to the facility who may not be experts in crystallography, </a:t>
            </a:r>
            <a:r>
              <a:rPr lang="en-GB" sz="1700" b="0" i="0" u="none" strike="noStrike" baseline="0" dirty="0">
                <a:solidFill>
                  <a:srgbClr val="000000"/>
                </a:solidFill>
                <a:latin typeface="+mj-lt"/>
              </a:rPr>
              <a:t>but who want to use this method to solve their own research problems. Additionally, I would like to develop outreach projects to help young students learn about STEM, not only as a career option, but also as a way to better understand the world we live in.”</a:t>
            </a:r>
            <a:endParaRPr lang="en-US" sz="1700" dirty="0">
              <a:solidFill>
                <a:srgbClr val="000000"/>
              </a:solidFill>
              <a:latin typeface="+mj-lt"/>
            </a:endParaRPr>
          </a:p>
        </p:txBody>
      </p:sp>
    </p:spTree>
    <p:extLst>
      <p:ext uri="{BB962C8B-B14F-4D97-AF65-F5344CB8AC3E}">
        <p14:creationId xmlns:p14="http://schemas.microsoft.com/office/powerpoint/2010/main" val="324563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BAC60E74-8F95-48AC-8A13-0B17F38B4153}"/>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8990" r="4323"/>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9FDDF2E-771A-4DE3-8C7F-AD1AE45F9249}"/>
              </a:ext>
            </a:extLst>
          </p:cNvPr>
          <p:cNvSpPr>
            <a:spLocks noGrp="1"/>
          </p:cNvSpPr>
          <p:nvPr>
            <p:ph type="title"/>
          </p:nvPr>
        </p:nvSpPr>
        <p:spPr>
          <a:xfrm>
            <a:off x="628650" y="497635"/>
            <a:ext cx="5048249" cy="1311664"/>
          </a:xfrm>
          <a:solidFill>
            <a:schemeClr val="bg1">
              <a:lumMod val="95000"/>
            </a:schemeClr>
          </a:solidFill>
        </p:spPr>
        <p:txBody>
          <a:bodyPr>
            <a:normAutofit/>
          </a:bodyPr>
          <a:lstStyle/>
          <a:p>
            <a:r>
              <a:rPr lang="en-GB" sz="4000" b="0" i="0" u="none" strike="noStrike" baseline="0" dirty="0">
                <a:solidFill>
                  <a:srgbClr val="000000"/>
                </a:solidFill>
              </a:rPr>
              <a:t>CHARLES’ TOP TIPS</a:t>
            </a:r>
            <a:endParaRPr lang="en-GB" sz="4000" dirty="0">
              <a:solidFill>
                <a:srgbClr val="000000"/>
              </a:solidFill>
            </a:endParaRPr>
          </a:p>
        </p:txBody>
      </p:sp>
      <p:sp>
        <p:nvSpPr>
          <p:cNvPr id="9" name="Content Placeholder 8">
            <a:extLst>
              <a:ext uri="{FF2B5EF4-FFF2-40B4-BE49-F238E27FC236}">
                <a16:creationId xmlns:a16="http://schemas.microsoft.com/office/drawing/2014/main" id="{11380D80-7A87-43E6-8794-34D570137ABC}"/>
              </a:ext>
            </a:extLst>
          </p:cNvPr>
          <p:cNvSpPr>
            <a:spLocks noGrp="1"/>
          </p:cNvSpPr>
          <p:nvPr>
            <p:ph idx="1"/>
          </p:nvPr>
        </p:nvSpPr>
        <p:spPr>
          <a:xfrm>
            <a:off x="628650" y="2272143"/>
            <a:ext cx="5048249" cy="3788830"/>
          </a:xfrm>
          <a:solidFill>
            <a:schemeClr val="bg1">
              <a:lumMod val="95000"/>
            </a:schemeClr>
          </a:solidFill>
        </p:spPr>
        <p:txBody>
          <a:bodyPr anchor="ctr">
            <a:normAutofit/>
          </a:bodyPr>
          <a:lstStyle/>
          <a:p>
            <a:pPr marL="0" indent="0">
              <a:buNone/>
            </a:pPr>
            <a:r>
              <a:rPr lang="en-GB" b="0" i="0" u="none" strike="noStrike" baseline="0" dirty="0">
                <a:solidFill>
                  <a:srgbClr val="006666"/>
                </a:solidFill>
                <a:latin typeface="+mj-lt"/>
              </a:rPr>
              <a:t>01 Develop a strong foundation in science.</a:t>
            </a:r>
          </a:p>
          <a:p>
            <a:pPr marL="0" indent="0">
              <a:buNone/>
            </a:pPr>
            <a:r>
              <a:rPr lang="en-GB" sz="2000" b="0" i="0" u="none" strike="noStrike" baseline="0" dirty="0">
                <a:solidFill>
                  <a:srgbClr val="000000"/>
                </a:solidFill>
                <a:latin typeface="+mj-lt"/>
              </a:rPr>
              <a:t> </a:t>
            </a:r>
          </a:p>
          <a:p>
            <a:pPr marL="0" indent="0">
              <a:buNone/>
            </a:pPr>
            <a:r>
              <a:rPr lang="en-GB" b="0" i="0" u="none" strike="noStrike" baseline="0" dirty="0">
                <a:solidFill>
                  <a:schemeClr val="accent1">
                    <a:lumMod val="75000"/>
                  </a:schemeClr>
                </a:solidFill>
                <a:latin typeface="+mj-lt"/>
              </a:rPr>
              <a:t>02 Be willing to learn new things. </a:t>
            </a:r>
          </a:p>
          <a:p>
            <a:pPr marL="0" indent="0">
              <a:buNone/>
            </a:pPr>
            <a:endParaRPr lang="en-GB" sz="2000" b="0" i="0" u="none" strike="noStrike" baseline="0" dirty="0">
              <a:solidFill>
                <a:srgbClr val="000000"/>
              </a:solidFill>
              <a:latin typeface="+mj-lt"/>
            </a:endParaRPr>
          </a:p>
          <a:p>
            <a:pPr marL="0" indent="0">
              <a:buNone/>
            </a:pPr>
            <a:r>
              <a:rPr lang="en-GB" b="0" i="0" u="none" strike="noStrike" baseline="0" dirty="0">
                <a:solidFill>
                  <a:srgbClr val="002060"/>
                </a:solidFill>
                <a:latin typeface="+mj-lt"/>
              </a:rPr>
              <a:t>03 Find a mentor – someone who you can ask questions of and get feedback from.</a:t>
            </a:r>
            <a:endParaRPr lang="en-US" dirty="0">
              <a:solidFill>
                <a:srgbClr val="002060"/>
              </a:solidFill>
              <a:latin typeface="+mj-lt"/>
            </a:endParaRPr>
          </a:p>
        </p:txBody>
      </p:sp>
    </p:spTree>
    <p:extLst>
      <p:ext uri="{BB962C8B-B14F-4D97-AF65-F5344CB8AC3E}">
        <p14:creationId xmlns:p14="http://schemas.microsoft.com/office/powerpoint/2010/main" val="41575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26FB-831C-47E4-ABED-6F002FCD189F}"/>
              </a:ext>
            </a:extLst>
          </p:cNvPr>
          <p:cNvSpPr>
            <a:spLocks noGrp="1"/>
          </p:cNvSpPr>
          <p:nvPr>
            <p:ph type="title"/>
          </p:nvPr>
        </p:nvSpPr>
        <p:spPr>
          <a:xfrm>
            <a:off x="481013" y="3752849"/>
            <a:ext cx="3290887" cy="2452687"/>
          </a:xfrm>
          <a:solidFill>
            <a:schemeClr val="bg1">
              <a:lumMod val="95000"/>
            </a:schemeClr>
          </a:solidFill>
        </p:spPr>
        <p:txBody>
          <a:bodyPr anchor="ctr">
            <a:normAutofit/>
          </a:bodyPr>
          <a:lstStyle/>
          <a:p>
            <a:r>
              <a:rPr lang="en-GB" sz="3600" dirty="0"/>
              <a:t>TALKING POINTS</a:t>
            </a:r>
          </a:p>
        </p:txBody>
      </p:sp>
      <p:pic>
        <p:nvPicPr>
          <p:cNvPr id="5" name="Content Placeholder 4">
            <a:extLst>
              <a:ext uri="{FF2B5EF4-FFF2-40B4-BE49-F238E27FC236}">
                <a16:creationId xmlns:a16="http://schemas.microsoft.com/office/drawing/2014/main" id="{DD2CA6AB-5ACB-451D-B96A-404B3F60695A}"/>
              </a:ext>
            </a:extLst>
          </p:cNvPr>
          <p:cNvPicPr>
            <a:picLocks noChangeAspect="1"/>
          </p:cNvPicPr>
          <p:nvPr/>
        </p:nvPicPr>
        <p:blipFill rotWithShape="1">
          <a:blip r:embed="rId2">
            <a:extLst>
              <a:ext uri="{28A0092B-C50C-407E-A947-70E740481C1C}">
                <a14:useLocalDpi xmlns:a14="http://schemas.microsoft.com/office/drawing/2010/main" val="0"/>
              </a:ext>
            </a:extLst>
          </a:blip>
          <a:srcRect t="30067" b="3564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8">
            <a:extLst>
              <a:ext uri="{FF2B5EF4-FFF2-40B4-BE49-F238E27FC236}">
                <a16:creationId xmlns:a16="http://schemas.microsoft.com/office/drawing/2014/main" id="{411179A6-A1AB-49E0-BE84-99A24BA55248}"/>
              </a:ext>
            </a:extLst>
          </p:cNvPr>
          <p:cNvSpPr>
            <a:spLocks noGrp="1"/>
          </p:cNvSpPr>
          <p:nvPr>
            <p:ph idx="1"/>
          </p:nvPr>
        </p:nvSpPr>
        <p:spPr>
          <a:xfrm>
            <a:off x="4223982" y="3752851"/>
            <a:ext cx="7485413" cy="2949790"/>
          </a:xfrm>
          <a:solidFill>
            <a:schemeClr val="bg1">
              <a:lumMod val="95000"/>
            </a:schemeClr>
          </a:solidFill>
        </p:spPr>
        <p:txBody>
          <a:bodyPr anchor="ctr">
            <a:normAutofit/>
          </a:bodyPr>
          <a:lstStyle/>
          <a:p>
            <a:r>
              <a:rPr lang="en-US" sz="1800" dirty="0">
                <a:solidFill>
                  <a:schemeClr val="tx1">
                    <a:lumMod val="75000"/>
                    <a:lumOff val="25000"/>
                  </a:schemeClr>
                </a:solidFill>
                <a:latin typeface="+mj-lt"/>
              </a:rPr>
              <a:t>Have you ever participated in a </a:t>
            </a:r>
            <a:r>
              <a:rPr lang="en-US" sz="1800" dirty="0" err="1">
                <a:solidFill>
                  <a:schemeClr val="tx1">
                    <a:lumMod val="75000"/>
                    <a:lumOff val="25000"/>
                  </a:schemeClr>
                </a:solidFill>
                <a:latin typeface="+mj-lt"/>
              </a:rPr>
              <a:t>programme</a:t>
            </a:r>
            <a:r>
              <a:rPr lang="en-US" sz="1800" dirty="0">
                <a:solidFill>
                  <a:schemeClr val="tx1">
                    <a:lumMod val="75000"/>
                    <a:lumOff val="25000"/>
                  </a:schemeClr>
                </a:solidFill>
                <a:latin typeface="+mj-lt"/>
              </a:rPr>
              <a:t> like Science Bound? What did you gain from the experience? If you haven’t, are there </a:t>
            </a:r>
            <a:r>
              <a:rPr lang="en-US" sz="1800" dirty="0" err="1">
                <a:solidFill>
                  <a:schemeClr val="tx1">
                    <a:lumMod val="75000"/>
                    <a:lumOff val="25000"/>
                  </a:schemeClr>
                </a:solidFill>
                <a:latin typeface="+mj-lt"/>
              </a:rPr>
              <a:t>programmes</a:t>
            </a:r>
            <a:r>
              <a:rPr lang="en-US" sz="1800" dirty="0">
                <a:solidFill>
                  <a:schemeClr val="tx1">
                    <a:lumMod val="75000"/>
                    <a:lumOff val="25000"/>
                  </a:schemeClr>
                </a:solidFill>
                <a:latin typeface="+mj-lt"/>
              </a:rPr>
              <a:t> on offer in your school or area you could explore?</a:t>
            </a:r>
          </a:p>
          <a:p>
            <a:r>
              <a:rPr lang="en-US" sz="1800" dirty="0">
                <a:solidFill>
                  <a:srgbClr val="006666"/>
                </a:solidFill>
                <a:latin typeface="+mj-lt"/>
              </a:rPr>
              <a:t>Do you have any of the personal qualities that Charles mentions? How could you develop these qualities?</a:t>
            </a:r>
          </a:p>
          <a:p>
            <a:r>
              <a:rPr lang="en-US" sz="1800" dirty="0">
                <a:solidFill>
                  <a:schemeClr val="accent1">
                    <a:lumMod val="75000"/>
                  </a:schemeClr>
                </a:solidFill>
                <a:latin typeface="+mj-lt"/>
              </a:rPr>
              <a:t>What do you think motivates Charles to do the work he does?</a:t>
            </a:r>
          </a:p>
          <a:p>
            <a:r>
              <a:rPr lang="en-US" sz="1800" dirty="0">
                <a:solidFill>
                  <a:srgbClr val="002060"/>
                </a:solidFill>
                <a:latin typeface="+mj-lt"/>
              </a:rPr>
              <a:t>What has he gained from his life as a scientist?</a:t>
            </a:r>
          </a:p>
          <a:p>
            <a:r>
              <a:rPr lang="en-US" sz="1800" dirty="0">
                <a:solidFill>
                  <a:srgbClr val="7030A0"/>
                </a:solidFill>
                <a:latin typeface="+mj-lt"/>
              </a:rPr>
              <a:t>What would you find rewarding about being a scientist?</a:t>
            </a:r>
          </a:p>
        </p:txBody>
      </p:sp>
    </p:spTree>
    <p:extLst>
      <p:ext uri="{BB962C8B-B14F-4D97-AF65-F5344CB8AC3E}">
        <p14:creationId xmlns:p14="http://schemas.microsoft.com/office/powerpoint/2010/main" val="368981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24EF-3217-48CA-A5A1-4EBEF5D6D45A}"/>
              </a:ext>
            </a:extLst>
          </p:cNvPr>
          <p:cNvSpPr>
            <a:spLocks noGrp="1"/>
          </p:cNvSpPr>
          <p:nvPr>
            <p:ph type="title"/>
          </p:nvPr>
        </p:nvSpPr>
        <p:spPr>
          <a:xfrm>
            <a:off x="161926" y="248266"/>
            <a:ext cx="4314824" cy="1622321"/>
          </a:xfrm>
          <a:solidFill>
            <a:schemeClr val="bg1">
              <a:lumMod val="95000"/>
            </a:schemeClr>
          </a:solidFill>
        </p:spPr>
        <p:txBody>
          <a:bodyPr>
            <a:normAutofit/>
          </a:bodyPr>
          <a:lstStyle/>
          <a:p>
            <a:r>
              <a:rPr lang="en-GB" dirty="0"/>
              <a:t>A CHALLENGE FROM CHARLES</a:t>
            </a:r>
          </a:p>
        </p:txBody>
      </p:sp>
      <p:sp>
        <p:nvSpPr>
          <p:cNvPr id="9" name="Content Placeholder 8">
            <a:extLst>
              <a:ext uri="{FF2B5EF4-FFF2-40B4-BE49-F238E27FC236}">
                <a16:creationId xmlns:a16="http://schemas.microsoft.com/office/drawing/2014/main" id="{A8C6CBA7-58FC-4534-83D6-7D44B34AFB9D}"/>
              </a:ext>
            </a:extLst>
          </p:cNvPr>
          <p:cNvSpPr>
            <a:spLocks noGrp="1"/>
          </p:cNvSpPr>
          <p:nvPr>
            <p:ph idx="1"/>
          </p:nvPr>
        </p:nvSpPr>
        <p:spPr>
          <a:xfrm>
            <a:off x="161926" y="2124075"/>
            <a:ext cx="4314824" cy="4485659"/>
          </a:xfrm>
          <a:solidFill>
            <a:schemeClr val="bg1">
              <a:lumMod val="95000"/>
            </a:schemeClr>
          </a:solidFill>
        </p:spPr>
        <p:txBody>
          <a:bodyPr>
            <a:noAutofit/>
          </a:bodyPr>
          <a:lstStyle/>
          <a:p>
            <a:pPr marL="0" indent="0">
              <a:buNone/>
            </a:pPr>
            <a:r>
              <a:rPr lang="en-GB" sz="1900" b="1" i="0" u="none" strike="noStrike" baseline="0" dirty="0">
                <a:solidFill>
                  <a:srgbClr val="006666"/>
                </a:solidFill>
                <a:latin typeface="+mj-lt"/>
              </a:rPr>
              <a:t>How is this protein able to bind magnesium? </a:t>
            </a:r>
          </a:p>
          <a:p>
            <a:pPr marL="0" indent="0">
              <a:buNone/>
            </a:pPr>
            <a:r>
              <a:rPr lang="en-GB" sz="1900" b="0" i="0" u="none" strike="noStrike" baseline="0" dirty="0">
                <a:solidFill>
                  <a:srgbClr val="006666"/>
                </a:solidFill>
                <a:latin typeface="+mj-lt"/>
              </a:rPr>
              <a:t>Some proteins bind metals. The image is of a component of a system of enzymes that transports phosphates, a chemistry functional group, in bacteria (</a:t>
            </a:r>
            <a:r>
              <a:rPr lang="en-GB" sz="1900" b="0" i="0" u="none" strike="noStrike" baseline="0" dirty="0" err="1">
                <a:solidFill>
                  <a:srgbClr val="006666"/>
                </a:solidFill>
                <a:latin typeface="+mj-lt"/>
              </a:rPr>
              <a:t>pdb</a:t>
            </a:r>
            <a:r>
              <a:rPr lang="en-GB" sz="1900" b="0" i="0" u="none" strike="noStrike" baseline="0" dirty="0">
                <a:solidFill>
                  <a:srgbClr val="006666"/>
                </a:solidFill>
                <a:latin typeface="+mj-lt"/>
              </a:rPr>
              <a:t> code 6v9k). The side chains of the amino acids that bind the magnesium ion are shown as sticks with their oxygen atoms coloured red. Additionally, the oxygens of nearby waters are also shown as red spheres. </a:t>
            </a:r>
          </a:p>
          <a:p>
            <a:pPr marL="0" indent="0">
              <a:buNone/>
            </a:pPr>
            <a:r>
              <a:rPr lang="en-GB" sz="1900" b="1" i="0" u="none" strike="noStrike" baseline="0" dirty="0">
                <a:solidFill>
                  <a:srgbClr val="006666"/>
                </a:solidFill>
                <a:latin typeface="+mj-lt"/>
              </a:rPr>
              <a:t>Hint: Metal-binding involves an interaction between the positively charged metal and negatively charged amino acids. Water is special – it has both positively and negatively charged areas.</a:t>
            </a:r>
          </a:p>
          <a:p>
            <a:pPr marL="0" indent="0">
              <a:buNone/>
            </a:pPr>
            <a:endParaRPr lang="en-US" sz="2200" b="1" dirty="0">
              <a:solidFill>
                <a:srgbClr val="006666"/>
              </a:solidFill>
              <a:latin typeface="+mj-lt"/>
            </a:endParaRP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25E3F6D-0F0D-4C61-911B-4E8BE8DA1C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81538" y="901874"/>
            <a:ext cx="5935612" cy="4994101"/>
          </a:xfrm>
          <a:prstGeom prst="rect">
            <a:avLst/>
          </a:prstGeom>
          <a:effectLst/>
        </p:spPr>
      </p:pic>
    </p:spTree>
    <p:extLst>
      <p:ext uri="{BB962C8B-B14F-4D97-AF65-F5344CB8AC3E}">
        <p14:creationId xmlns:p14="http://schemas.microsoft.com/office/powerpoint/2010/main" val="410527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13">
            <a:extLst>
              <a:ext uri="{FF2B5EF4-FFF2-40B4-BE49-F238E27FC236}">
                <a16:creationId xmlns:a16="http://schemas.microsoft.com/office/drawing/2014/main" id="{D462EE7E-14DF-497D-AE08-F6623DB8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15">
            <a:extLst>
              <a:ext uri="{FF2B5EF4-FFF2-40B4-BE49-F238E27FC236}">
                <a16:creationId xmlns:a16="http://schemas.microsoft.com/office/drawing/2014/main" id="{E91A02E6-21B6-4047-829E-3C04D6955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brain&#10;&#10;Description automatically generated with low confidence">
            <a:extLst>
              <a:ext uri="{FF2B5EF4-FFF2-40B4-BE49-F238E27FC236}">
                <a16:creationId xmlns:a16="http://schemas.microsoft.com/office/drawing/2014/main" id="{C2256387-3812-4FAC-902F-FF4987415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110" y="1338129"/>
            <a:ext cx="2966332" cy="4177931"/>
          </a:xfrm>
          <a:prstGeom prst="rect">
            <a:avLst/>
          </a:prstGeom>
          <a:effectLst>
            <a:outerShdw blurRad="406400" dist="317500" dir="5400000" sx="89000" sy="89000" rotWithShape="0">
              <a:prstClr val="black">
                <a:alpha val="15000"/>
              </a:prstClr>
            </a:outerShdw>
          </a:effectLst>
        </p:spPr>
      </p:pic>
      <p:pic>
        <p:nvPicPr>
          <p:cNvPr id="7" name="Picture 6" descr="Text&#10;&#10;Description automatically generated">
            <a:extLst>
              <a:ext uri="{FF2B5EF4-FFF2-40B4-BE49-F238E27FC236}">
                <a16:creationId xmlns:a16="http://schemas.microsoft.com/office/drawing/2014/main" id="{6FA8150B-9D1E-4157-B8A4-6FE84362E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176" y="1321510"/>
            <a:ext cx="2989932" cy="4211170"/>
          </a:xfrm>
          <a:prstGeom prst="rect">
            <a:avLst/>
          </a:prstGeom>
          <a:effectLst>
            <a:outerShdw blurRad="406400" dist="317500" dir="5400000" sx="89000" sy="89000" rotWithShape="0">
              <a:prstClr val="black">
                <a:alpha val="15000"/>
              </a:prstClr>
            </a:outerShdw>
          </a:effectLst>
        </p:spPr>
      </p:pic>
      <p:sp>
        <p:nvSpPr>
          <p:cNvPr id="73" name="Content Placeholder 10">
            <a:extLst>
              <a:ext uri="{FF2B5EF4-FFF2-40B4-BE49-F238E27FC236}">
                <a16:creationId xmlns:a16="http://schemas.microsoft.com/office/drawing/2014/main" id="{DA3AC8BC-221A-4ED2-AA91-E41316EBDBB3}"/>
              </a:ext>
            </a:extLst>
          </p:cNvPr>
          <p:cNvSpPr>
            <a:spLocks noGrp="1"/>
          </p:cNvSpPr>
          <p:nvPr>
            <p:ph idx="1"/>
          </p:nvPr>
        </p:nvSpPr>
        <p:spPr>
          <a:xfrm>
            <a:off x="7989259" y="1321511"/>
            <a:ext cx="3507415" cy="4211170"/>
          </a:xfrm>
        </p:spPr>
        <p:txBody>
          <a:bodyPr>
            <a:normAutofit lnSpcReduction="10000"/>
          </a:bodyPr>
          <a:lstStyle/>
          <a:p>
            <a:pPr marL="0" indent="0">
              <a:buNone/>
            </a:pPr>
            <a:r>
              <a:rPr lang="en-US" sz="3200" dirty="0">
                <a:solidFill>
                  <a:srgbClr val="002060"/>
                </a:solidFill>
                <a:latin typeface="+mj-lt"/>
              </a:rPr>
              <a:t>Dig deeper into </a:t>
            </a:r>
            <a:r>
              <a:rPr lang="en-US" sz="3200" dirty="0">
                <a:solidFill>
                  <a:srgbClr val="002060"/>
                </a:solidFill>
                <a:latin typeface="+mj-lt"/>
                <a:hlinkClick r:id="rId4"/>
              </a:rPr>
              <a:t>Charles’ research</a:t>
            </a:r>
            <a:endParaRPr lang="en-US" sz="3200" dirty="0">
              <a:solidFill>
                <a:srgbClr val="002060"/>
              </a:solidFill>
              <a:latin typeface="+mj-lt"/>
            </a:endParaRPr>
          </a:p>
          <a:p>
            <a:pPr marL="0" indent="0">
              <a:buNone/>
            </a:pPr>
            <a:endParaRPr lang="en-US" sz="3200" dirty="0">
              <a:solidFill>
                <a:srgbClr val="002060"/>
              </a:solidFill>
              <a:latin typeface="+mj-lt"/>
            </a:endParaRPr>
          </a:p>
          <a:p>
            <a:pPr marL="0" indent="0">
              <a:buNone/>
            </a:pPr>
            <a:endParaRPr lang="en-US" sz="3200" dirty="0">
              <a:solidFill>
                <a:srgbClr val="002060"/>
              </a:solidFill>
              <a:latin typeface="+mj-lt"/>
            </a:endParaRPr>
          </a:p>
          <a:p>
            <a:pPr marL="0" indent="0">
              <a:buNone/>
            </a:pPr>
            <a:endParaRPr lang="en-US" sz="3200" dirty="0">
              <a:solidFill>
                <a:srgbClr val="002060"/>
              </a:solidFill>
              <a:latin typeface="+mj-lt"/>
            </a:endParaRPr>
          </a:p>
          <a:p>
            <a:pPr marL="0" indent="0">
              <a:buNone/>
            </a:pPr>
            <a:endParaRPr lang="en-US" sz="3200" dirty="0">
              <a:solidFill>
                <a:srgbClr val="002060"/>
              </a:solidFill>
              <a:latin typeface="+mj-lt"/>
            </a:endParaRPr>
          </a:p>
          <a:p>
            <a:pPr marL="0" indent="0">
              <a:buNone/>
            </a:pPr>
            <a:r>
              <a:rPr lang="en-US" sz="3200" dirty="0">
                <a:solidFill>
                  <a:srgbClr val="002060"/>
                </a:solidFill>
                <a:latin typeface="+mj-lt"/>
              </a:rPr>
              <a:t>Download his </a:t>
            </a:r>
            <a:r>
              <a:rPr lang="en-US" sz="3200" dirty="0">
                <a:solidFill>
                  <a:srgbClr val="002060"/>
                </a:solidFill>
                <a:latin typeface="+mj-lt"/>
                <a:hlinkClick r:id="rId5"/>
              </a:rPr>
              <a:t>activity sheet</a:t>
            </a:r>
            <a:endParaRPr lang="en-US" sz="3200" dirty="0">
              <a:solidFill>
                <a:srgbClr val="002060"/>
              </a:solidFill>
              <a:latin typeface="+mj-lt"/>
            </a:endParaRPr>
          </a:p>
        </p:txBody>
      </p:sp>
    </p:spTree>
    <p:extLst>
      <p:ext uri="{BB962C8B-B14F-4D97-AF65-F5344CB8AC3E}">
        <p14:creationId xmlns:p14="http://schemas.microsoft.com/office/powerpoint/2010/main" val="3926267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earing glasses and a suit&#10;&#10;Description automatically generated with low confidence">
            <a:extLst>
              <a:ext uri="{FF2B5EF4-FFF2-40B4-BE49-F238E27FC236}">
                <a16:creationId xmlns:a16="http://schemas.microsoft.com/office/drawing/2014/main" id="{C7F7D215-46E2-45F1-9249-956311ABC93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204" r="-1" b="27204"/>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C14F24D5-862E-4E15-8B5E-917FC2B5187E}"/>
              </a:ext>
            </a:extLst>
          </p:cNvPr>
          <p:cNvSpPr>
            <a:spLocks noGrp="1"/>
          </p:cNvSpPr>
          <p:nvPr>
            <p:ph type="title"/>
          </p:nvPr>
        </p:nvSpPr>
        <p:spPr>
          <a:xfrm>
            <a:off x="476251" y="798445"/>
            <a:ext cx="5132383" cy="1311664"/>
          </a:xfrm>
          <a:solidFill>
            <a:schemeClr val="bg1">
              <a:lumMod val="95000"/>
            </a:schemeClr>
          </a:solidFill>
        </p:spPr>
        <p:txBody>
          <a:bodyPr>
            <a:normAutofit/>
          </a:bodyPr>
          <a:lstStyle/>
          <a:p>
            <a:r>
              <a:rPr lang="en-GB" dirty="0">
                <a:solidFill>
                  <a:srgbClr val="000000"/>
                </a:solidFill>
              </a:rPr>
              <a:t>MEET CHARLES</a:t>
            </a:r>
          </a:p>
        </p:txBody>
      </p:sp>
      <p:sp>
        <p:nvSpPr>
          <p:cNvPr id="9" name="Content Placeholder 8">
            <a:extLst>
              <a:ext uri="{FF2B5EF4-FFF2-40B4-BE49-F238E27FC236}">
                <a16:creationId xmlns:a16="http://schemas.microsoft.com/office/drawing/2014/main" id="{FA990484-FC9A-426F-AB93-4BCBB86B0F32}"/>
              </a:ext>
            </a:extLst>
          </p:cNvPr>
          <p:cNvSpPr>
            <a:spLocks noGrp="1"/>
          </p:cNvSpPr>
          <p:nvPr>
            <p:ph idx="1"/>
          </p:nvPr>
        </p:nvSpPr>
        <p:spPr>
          <a:xfrm>
            <a:off x="476251" y="2272143"/>
            <a:ext cx="5132382" cy="4233432"/>
          </a:xfrm>
          <a:solidFill>
            <a:schemeClr val="bg1">
              <a:lumMod val="95000"/>
            </a:schemeClr>
          </a:solidFill>
        </p:spPr>
        <p:txBody>
          <a:bodyPr anchor="ctr">
            <a:normAutofit/>
          </a:bodyPr>
          <a:lstStyle/>
          <a:p>
            <a:pPr marL="0" indent="0">
              <a:buNone/>
            </a:pPr>
            <a:r>
              <a:rPr lang="en-GB" sz="2400" b="0" i="0" u="none" strike="noStrike" baseline="0" dirty="0">
                <a:solidFill>
                  <a:srgbClr val="000000"/>
                </a:solidFill>
                <a:latin typeface="+mj-lt"/>
              </a:rPr>
              <a:t>DR CHARLES STEWART JR. is a </a:t>
            </a:r>
            <a:r>
              <a:rPr lang="en-GB" sz="2400" b="0" i="0" u="none" strike="noStrike" baseline="0" dirty="0">
                <a:solidFill>
                  <a:schemeClr val="accent1">
                    <a:lumMod val="75000"/>
                  </a:schemeClr>
                </a:solidFill>
                <a:latin typeface="+mj-lt"/>
              </a:rPr>
              <a:t>structural biologist </a:t>
            </a:r>
            <a:r>
              <a:rPr lang="en-GB" sz="2400" b="0" i="0" u="none" strike="noStrike" baseline="0" dirty="0">
                <a:solidFill>
                  <a:srgbClr val="000000"/>
                </a:solidFill>
                <a:latin typeface="+mj-lt"/>
              </a:rPr>
              <a:t>and </a:t>
            </a:r>
            <a:r>
              <a:rPr lang="en-GB" sz="2400" b="0" i="0" u="none" strike="noStrike" baseline="0" dirty="0">
                <a:solidFill>
                  <a:schemeClr val="accent1">
                    <a:lumMod val="75000"/>
                  </a:schemeClr>
                </a:solidFill>
                <a:latin typeface="+mj-lt"/>
              </a:rPr>
              <a:t>Manager of the Macromolecular X-ray Crystallography Facility </a:t>
            </a:r>
            <a:r>
              <a:rPr lang="en-GB" sz="2400" b="0" i="0" u="none" strike="noStrike" baseline="0" dirty="0">
                <a:solidFill>
                  <a:srgbClr val="000000"/>
                </a:solidFill>
                <a:latin typeface="+mj-lt"/>
              </a:rPr>
              <a:t>at Iowa State University in the US. </a:t>
            </a:r>
          </a:p>
          <a:p>
            <a:pPr marL="0" indent="0">
              <a:buNone/>
            </a:pPr>
            <a:endParaRPr lang="en-GB" sz="2400" dirty="0">
              <a:solidFill>
                <a:srgbClr val="000000"/>
              </a:solidFill>
              <a:latin typeface="+mj-lt"/>
            </a:endParaRPr>
          </a:p>
          <a:p>
            <a:pPr marL="0" indent="0">
              <a:buNone/>
            </a:pPr>
            <a:r>
              <a:rPr lang="en-GB" sz="2400" b="0" i="0" u="none" strike="noStrike" baseline="0" dirty="0">
                <a:solidFill>
                  <a:srgbClr val="000000"/>
                </a:solidFill>
                <a:latin typeface="+mj-lt"/>
              </a:rPr>
              <a:t>He is</a:t>
            </a:r>
            <a:r>
              <a:rPr lang="en-GB" sz="2400" dirty="0">
                <a:solidFill>
                  <a:srgbClr val="000000"/>
                </a:solidFill>
                <a:latin typeface="+mj-lt"/>
              </a:rPr>
              <a:t> i</a:t>
            </a:r>
            <a:r>
              <a:rPr lang="en-GB" sz="2400" b="0" i="0" u="none" strike="noStrike" baseline="0" dirty="0">
                <a:solidFill>
                  <a:srgbClr val="000000"/>
                </a:solidFill>
                <a:latin typeface="+mj-lt"/>
              </a:rPr>
              <a:t>nvestigating the </a:t>
            </a:r>
            <a:r>
              <a:rPr lang="en-GB" sz="2400" b="0" i="0" u="none" strike="noStrike" baseline="0" dirty="0">
                <a:solidFill>
                  <a:schemeClr val="accent1">
                    <a:lumMod val="75000"/>
                  </a:schemeClr>
                </a:solidFill>
                <a:latin typeface="+mj-lt"/>
              </a:rPr>
              <a:t>3D structure of proteins </a:t>
            </a:r>
            <a:r>
              <a:rPr lang="en-GB" sz="2400" b="0" i="0" u="none" strike="noStrike" baseline="0" dirty="0">
                <a:solidFill>
                  <a:srgbClr val="000000"/>
                </a:solidFill>
                <a:latin typeface="+mj-lt"/>
              </a:rPr>
              <a:t>to understand their function.</a:t>
            </a:r>
          </a:p>
          <a:p>
            <a:pPr marL="0" indent="0">
              <a:buNone/>
            </a:pPr>
            <a:endParaRPr lang="en-GB" sz="2400" b="0" i="0" u="none" strike="noStrike" baseline="0" dirty="0">
              <a:solidFill>
                <a:srgbClr val="000000"/>
              </a:solidFill>
              <a:latin typeface="+mj-lt"/>
            </a:endParaRPr>
          </a:p>
          <a:p>
            <a:pPr marL="0" indent="0">
              <a:buNone/>
            </a:pPr>
            <a:r>
              <a:rPr lang="en-GB" sz="2400" dirty="0">
                <a:solidFill>
                  <a:srgbClr val="000000"/>
                </a:solidFill>
                <a:latin typeface="+mj-lt"/>
              </a:rPr>
              <a:t>Let’s learn more about his research…</a:t>
            </a:r>
            <a:r>
              <a:rPr lang="en-GB" sz="2400" b="0" i="0" u="none" strike="noStrike" baseline="0" dirty="0">
                <a:solidFill>
                  <a:srgbClr val="000000"/>
                </a:solidFill>
                <a:latin typeface="+mj-lt"/>
              </a:rPr>
              <a:t> </a:t>
            </a:r>
            <a:endParaRPr lang="en-US" sz="2400" dirty="0">
              <a:solidFill>
                <a:srgbClr val="000000"/>
              </a:solidFill>
              <a:latin typeface="+mj-lt"/>
            </a:endParaRPr>
          </a:p>
        </p:txBody>
      </p:sp>
    </p:spTree>
    <p:extLst>
      <p:ext uri="{BB962C8B-B14F-4D97-AF65-F5344CB8AC3E}">
        <p14:creationId xmlns:p14="http://schemas.microsoft.com/office/powerpoint/2010/main" val="1007685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4BAEF-FF91-4881-8B93-FCDFFBFD2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291" y="390138"/>
            <a:ext cx="6839726" cy="6077724"/>
          </a:xfrm>
          <a:prstGeom prst="rect">
            <a:avLst/>
          </a:prstGeom>
        </p:spPr>
      </p:pic>
      <p:pic>
        <p:nvPicPr>
          <p:cNvPr id="7" name="Picture 6" descr="A picture containing text, transport, wheel&#10;&#10;Description automatically generated">
            <a:extLst>
              <a:ext uri="{FF2B5EF4-FFF2-40B4-BE49-F238E27FC236}">
                <a16:creationId xmlns:a16="http://schemas.microsoft.com/office/drawing/2014/main" id="{C8D7E8F8-EDE9-4F10-8941-5DFDC623D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43" y="3255242"/>
            <a:ext cx="1945968" cy="1956139"/>
          </a:xfrm>
          <a:prstGeom prst="rect">
            <a:avLst/>
          </a:prstGeom>
        </p:spPr>
      </p:pic>
      <p:pic>
        <p:nvPicPr>
          <p:cNvPr id="9" name="Picture 8" descr="Text&#10;&#10;Description automatically generated">
            <a:extLst>
              <a:ext uri="{FF2B5EF4-FFF2-40B4-BE49-F238E27FC236}">
                <a16:creationId xmlns:a16="http://schemas.microsoft.com/office/drawing/2014/main" id="{3FFE7ACD-2788-4596-968D-A56BE8AEB7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143" y="5386192"/>
            <a:ext cx="4835195" cy="1081670"/>
          </a:xfrm>
          <a:prstGeom prst="rect">
            <a:avLst/>
          </a:prstGeom>
        </p:spPr>
      </p:pic>
      <p:pic>
        <p:nvPicPr>
          <p:cNvPr id="3" name="Picture 2">
            <a:extLst>
              <a:ext uri="{FF2B5EF4-FFF2-40B4-BE49-F238E27FC236}">
                <a16:creationId xmlns:a16="http://schemas.microsoft.com/office/drawing/2014/main" id="{6F793192-EF5D-4488-AAA1-8EB927DA621E}"/>
              </a:ext>
            </a:extLst>
          </p:cNvPr>
          <p:cNvPicPr>
            <a:picLocks noChangeAspect="1"/>
          </p:cNvPicPr>
          <p:nvPr/>
        </p:nvPicPr>
        <p:blipFill>
          <a:blip r:embed="rId5"/>
          <a:stretch>
            <a:fillRect/>
          </a:stretch>
        </p:blipFill>
        <p:spPr>
          <a:xfrm>
            <a:off x="195983" y="1767661"/>
            <a:ext cx="4676775" cy="1400175"/>
          </a:xfrm>
          <a:prstGeom prst="rect">
            <a:avLst/>
          </a:prstGeom>
        </p:spPr>
      </p:pic>
    </p:spTree>
    <p:extLst>
      <p:ext uri="{BB962C8B-B14F-4D97-AF65-F5344CB8AC3E}">
        <p14:creationId xmlns:p14="http://schemas.microsoft.com/office/powerpoint/2010/main" val="223255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weapon, decorated, colorful&#10;&#10;Description automatically generated">
            <a:extLst>
              <a:ext uri="{FF2B5EF4-FFF2-40B4-BE49-F238E27FC236}">
                <a16:creationId xmlns:a16="http://schemas.microsoft.com/office/drawing/2014/main" id="{469E4423-ED27-4D02-AC4E-0C4FC9AC287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610" r="9547" b="2"/>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16D50C6E-8514-46DF-BF94-66BD4E760095}"/>
              </a:ext>
            </a:extLst>
          </p:cNvPr>
          <p:cNvSpPr>
            <a:spLocks noGrp="1"/>
          </p:cNvSpPr>
          <p:nvPr>
            <p:ph type="title"/>
          </p:nvPr>
        </p:nvSpPr>
        <p:spPr>
          <a:xfrm>
            <a:off x="438150" y="265045"/>
            <a:ext cx="5073649" cy="1311664"/>
          </a:xfrm>
          <a:solidFill>
            <a:schemeClr val="bg1">
              <a:lumMod val="95000"/>
            </a:schemeClr>
          </a:solidFill>
        </p:spPr>
        <p:txBody>
          <a:bodyPr>
            <a:normAutofit/>
          </a:bodyPr>
          <a:lstStyle/>
          <a:p>
            <a:r>
              <a:rPr lang="en-GB" dirty="0">
                <a:solidFill>
                  <a:srgbClr val="000000"/>
                </a:solidFill>
              </a:rPr>
              <a:t>AMAZING PROTEINS!</a:t>
            </a:r>
          </a:p>
        </p:txBody>
      </p:sp>
      <p:sp>
        <p:nvSpPr>
          <p:cNvPr id="9" name="Content Placeholder 8">
            <a:extLst>
              <a:ext uri="{FF2B5EF4-FFF2-40B4-BE49-F238E27FC236}">
                <a16:creationId xmlns:a16="http://schemas.microsoft.com/office/drawing/2014/main" id="{91172687-A8A2-4CDD-B9AB-DF2020FD4BF8}"/>
              </a:ext>
            </a:extLst>
          </p:cNvPr>
          <p:cNvSpPr>
            <a:spLocks noGrp="1"/>
          </p:cNvSpPr>
          <p:nvPr>
            <p:ph idx="1"/>
          </p:nvPr>
        </p:nvSpPr>
        <p:spPr>
          <a:xfrm>
            <a:off x="438151" y="1981200"/>
            <a:ext cx="5073650" cy="4079773"/>
          </a:xfrm>
          <a:solidFill>
            <a:schemeClr val="bg1">
              <a:lumMod val="95000"/>
            </a:schemeClr>
          </a:solidFill>
        </p:spPr>
        <p:txBody>
          <a:bodyPr anchor="ctr">
            <a:normAutofit fontScale="92500"/>
          </a:bodyPr>
          <a:lstStyle/>
          <a:p>
            <a:pPr marL="0" indent="0">
              <a:buNone/>
            </a:pPr>
            <a:r>
              <a:rPr lang="en-GB" sz="2000" b="0" i="0" u="none" strike="noStrike" baseline="0" dirty="0">
                <a:solidFill>
                  <a:srgbClr val="000000"/>
                </a:solidFill>
                <a:latin typeface="+mj-lt"/>
              </a:rPr>
              <a:t>Proteins are </a:t>
            </a:r>
            <a:r>
              <a:rPr lang="en-GB" sz="2000" b="0" i="0" u="none" strike="noStrike" baseline="0" dirty="0">
                <a:solidFill>
                  <a:schemeClr val="accent1">
                    <a:lumMod val="75000"/>
                  </a:schemeClr>
                </a:solidFill>
                <a:latin typeface="+mj-lt"/>
              </a:rPr>
              <a:t>biological molecules </a:t>
            </a:r>
            <a:r>
              <a:rPr lang="en-GB" sz="2000" b="0" i="0" u="none" strike="noStrike" baseline="0" dirty="0">
                <a:solidFill>
                  <a:srgbClr val="000000"/>
                </a:solidFill>
                <a:latin typeface="+mj-lt"/>
              </a:rPr>
              <a:t>that contribute to almost all activities in an organism. </a:t>
            </a:r>
          </a:p>
          <a:p>
            <a:pPr marL="0" indent="0">
              <a:buNone/>
            </a:pPr>
            <a:r>
              <a:rPr lang="en-GB" sz="2000" b="0" i="0" u="none" strike="noStrike" baseline="0" dirty="0">
                <a:solidFill>
                  <a:srgbClr val="000000"/>
                </a:solidFill>
                <a:latin typeface="+mj-lt"/>
              </a:rPr>
              <a:t>From </a:t>
            </a:r>
            <a:r>
              <a:rPr lang="en-GB" sz="2000" b="0" i="0" u="none" strike="noStrike" baseline="0" dirty="0">
                <a:solidFill>
                  <a:schemeClr val="accent1">
                    <a:lumMod val="75000"/>
                  </a:schemeClr>
                </a:solidFill>
                <a:latin typeface="+mj-lt"/>
              </a:rPr>
              <a:t>antibodies</a:t>
            </a:r>
            <a:r>
              <a:rPr lang="en-GB" sz="2000" b="0" i="0" u="none" strike="noStrike" baseline="0" dirty="0">
                <a:solidFill>
                  <a:srgbClr val="000000"/>
                </a:solidFill>
                <a:latin typeface="+mj-lt"/>
              </a:rPr>
              <a:t> which fight viruses, to </a:t>
            </a:r>
            <a:r>
              <a:rPr lang="en-GB" sz="2000" b="0" i="0" u="none" strike="noStrike" baseline="0" dirty="0">
                <a:solidFill>
                  <a:schemeClr val="accent1">
                    <a:lumMod val="75000"/>
                  </a:schemeClr>
                </a:solidFill>
                <a:latin typeface="+mj-lt"/>
              </a:rPr>
              <a:t>hormones</a:t>
            </a:r>
            <a:r>
              <a:rPr lang="en-GB" sz="2000" b="0" i="0" u="none" strike="noStrike" baseline="0" dirty="0">
                <a:solidFill>
                  <a:srgbClr val="000000"/>
                </a:solidFill>
                <a:latin typeface="+mj-lt"/>
              </a:rPr>
              <a:t> which coordinate biological processes, and to </a:t>
            </a:r>
            <a:r>
              <a:rPr lang="en-GB" sz="2000" b="0" i="0" u="none" strike="noStrike" baseline="0" dirty="0">
                <a:solidFill>
                  <a:schemeClr val="accent1">
                    <a:lumMod val="75000"/>
                  </a:schemeClr>
                </a:solidFill>
                <a:latin typeface="+mj-lt"/>
              </a:rPr>
              <a:t>haemoglobin </a:t>
            </a:r>
            <a:r>
              <a:rPr lang="en-GB" sz="2000" b="0" i="0" u="none" strike="noStrike" baseline="0" dirty="0">
                <a:solidFill>
                  <a:srgbClr val="000000"/>
                </a:solidFill>
                <a:latin typeface="+mj-lt"/>
              </a:rPr>
              <a:t>which carries oxygen in the blood, we could not function without proteins. </a:t>
            </a:r>
          </a:p>
          <a:p>
            <a:pPr marL="0" indent="0">
              <a:buNone/>
            </a:pPr>
            <a:r>
              <a:rPr lang="en-GB" sz="2000" b="0" i="0" u="none" strike="noStrike" baseline="0" dirty="0">
                <a:solidFill>
                  <a:srgbClr val="000000"/>
                </a:solidFill>
                <a:latin typeface="+mj-lt"/>
              </a:rPr>
              <a:t>Protein molecules are far too small to be examined by eye under a microscope as most are </a:t>
            </a:r>
            <a:r>
              <a:rPr lang="en-GB" sz="2000" b="0" i="0" u="none" strike="noStrike" baseline="0" dirty="0">
                <a:solidFill>
                  <a:schemeClr val="accent1">
                    <a:lumMod val="75000"/>
                  </a:schemeClr>
                </a:solidFill>
                <a:latin typeface="+mj-lt"/>
              </a:rPr>
              <a:t>less than 10 nanometres in diameter </a:t>
            </a:r>
            <a:r>
              <a:rPr lang="en-GB" sz="2000" b="0" i="0" u="none" strike="noStrike" baseline="0" dirty="0">
                <a:solidFill>
                  <a:srgbClr val="000000"/>
                </a:solidFill>
                <a:latin typeface="+mj-lt"/>
              </a:rPr>
              <a:t>(equivalent to 0.00001 mm).</a:t>
            </a:r>
            <a:endParaRPr lang="en-GB" sz="2000" dirty="0">
              <a:solidFill>
                <a:srgbClr val="000000"/>
              </a:solidFill>
              <a:latin typeface="+mj-lt"/>
            </a:endParaRPr>
          </a:p>
          <a:p>
            <a:pPr marL="0" indent="0">
              <a:buNone/>
            </a:pPr>
            <a:r>
              <a:rPr lang="en-GB" sz="2000" b="0" i="0" u="none" strike="noStrike" baseline="0" dirty="0">
                <a:solidFill>
                  <a:srgbClr val="000000"/>
                </a:solidFill>
                <a:latin typeface="+mj-lt"/>
              </a:rPr>
              <a:t>Charles studies the proteins found in </a:t>
            </a:r>
            <a:r>
              <a:rPr lang="en-GB" sz="2000" b="0" i="0" u="none" strike="noStrike" baseline="0" dirty="0">
                <a:solidFill>
                  <a:schemeClr val="accent1">
                    <a:lumMod val="75000"/>
                  </a:schemeClr>
                </a:solidFill>
                <a:latin typeface="+mj-lt"/>
              </a:rPr>
              <a:t>plants</a:t>
            </a:r>
            <a:r>
              <a:rPr lang="en-GB" sz="2000" b="0" i="0" u="none" strike="noStrike" baseline="0" dirty="0">
                <a:solidFill>
                  <a:srgbClr val="000000"/>
                </a:solidFill>
                <a:latin typeface="+mj-lt"/>
              </a:rPr>
              <a:t>, specifically the </a:t>
            </a:r>
            <a:r>
              <a:rPr lang="en-GB" sz="2000" b="0" i="0" u="none" strike="noStrike" baseline="0" dirty="0">
                <a:solidFill>
                  <a:schemeClr val="accent1">
                    <a:lumMod val="75000"/>
                  </a:schemeClr>
                </a:solidFill>
                <a:latin typeface="+mj-lt"/>
              </a:rPr>
              <a:t>enzymes</a:t>
            </a:r>
            <a:r>
              <a:rPr lang="en-GB" sz="2000" b="0" i="0" u="none" strike="noStrike" baseline="0" dirty="0">
                <a:solidFill>
                  <a:srgbClr val="000000"/>
                </a:solidFill>
                <a:latin typeface="+mj-lt"/>
              </a:rPr>
              <a:t> responsible for plant </a:t>
            </a:r>
            <a:r>
              <a:rPr lang="en-GB" sz="2000" b="0" i="0" u="none" strike="noStrike" baseline="0" dirty="0">
                <a:solidFill>
                  <a:schemeClr val="accent1">
                    <a:lumMod val="75000"/>
                  </a:schemeClr>
                </a:solidFill>
                <a:latin typeface="+mj-lt"/>
              </a:rPr>
              <a:t>metabolism</a:t>
            </a:r>
            <a:r>
              <a:rPr lang="en-GB" sz="2000" b="0" i="0" u="none" strike="noStrike" baseline="0" dirty="0">
                <a:solidFill>
                  <a:srgbClr val="000000"/>
                </a:solidFill>
                <a:latin typeface="+mj-lt"/>
              </a:rPr>
              <a:t>. </a:t>
            </a:r>
          </a:p>
        </p:txBody>
      </p:sp>
    </p:spTree>
    <p:extLst>
      <p:ext uri="{BB962C8B-B14F-4D97-AF65-F5344CB8AC3E}">
        <p14:creationId xmlns:p14="http://schemas.microsoft.com/office/powerpoint/2010/main" val="172762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close&#10;&#10;Description automatically generated">
            <a:extLst>
              <a:ext uri="{FF2B5EF4-FFF2-40B4-BE49-F238E27FC236}">
                <a16:creationId xmlns:a16="http://schemas.microsoft.com/office/drawing/2014/main" id="{1510B931-3237-4F5A-9F4D-6E7E0B28B11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5621" r="1" b="1"/>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0B515356-EA39-4B23-A303-5B145212B065}"/>
              </a:ext>
            </a:extLst>
          </p:cNvPr>
          <p:cNvSpPr>
            <a:spLocks noGrp="1"/>
          </p:cNvSpPr>
          <p:nvPr>
            <p:ph type="title"/>
          </p:nvPr>
        </p:nvSpPr>
        <p:spPr>
          <a:xfrm>
            <a:off x="417516" y="314325"/>
            <a:ext cx="5379720" cy="1500509"/>
          </a:xfrm>
          <a:solidFill>
            <a:schemeClr val="bg1">
              <a:lumMod val="95000"/>
            </a:schemeClr>
          </a:solidFill>
        </p:spPr>
        <p:txBody>
          <a:bodyPr>
            <a:normAutofit/>
          </a:bodyPr>
          <a:lstStyle/>
          <a:p>
            <a:r>
              <a:rPr lang="en-GB" sz="4400" b="0" i="0" u="none" strike="noStrike" baseline="0" dirty="0">
                <a:solidFill>
                  <a:srgbClr val="000000"/>
                </a:solidFill>
              </a:rPr>
              <a:t>X-RAY CRYSTALLOGRAPHY</a:t>
            </a:r>
            <a:endParaRPr lang="en-GB" dirty="0">
              <a:solidFill>
                <a:srgbClr val="000000"/>
              </a:solidFill>
            </a:endParaRPr>
          </a:p>
        </p:txBody>
      </p:sp>
      <p:sp>
        <p:nvSpPr>
          <p:cNvPr id="9" name="Content Placeholder 8">
            <a:extLst>
              <a:ext uri="{FF2B5EF4-FFF2-40B4-BE49-F238E27FC236}">
                <a16:creationId xmlns:a16="http://schemas.microsoft.com/office/drawing/2014/main" id="{98542900-62C4-4862-A3AB-59F2BC61B339}"/>
              </a:ext>
            </a:extLst>
          </p:cNvPr>
          <p:cNvSpPr>
            <a:spLocks noGrp="1"/>
          </p:cNvSpPr>
          <p:nvPr>
            <p:ph idx="1"/>
          </p:nvPr>
        </p:nvSpPr>
        <p:spPr>
          <a:xfrm>
            <a:off x="417516" y="2028825"/>
            <a:ext cx="5379721" cy="4591050"/>
          </a:xfrm>
          <a:solidFill>
            <a:schemeClr val="bg1">
              <a:lumMod val="95000"/>
            </a:schemeClr>
          </a:solidFill>
        </p:spPr>
        <p:txBody>
          <a:bodyPr anchor="ctr">
            <a:normAutofit/>
          </a:bodyPr>
          <a:lstStyle/>
          <a:p>
            <a:pPr marL="0" indent="0">
              <a:buNone/>
            </a:pPr>
            <a:endParaRPr lang="en-GB" sz="1800" b="0" i="0" u="none" strike="noStrike" baseline="0" dirty="0">
              <a:solidFill>
                <a:srgbClr val="000000"/>
              </a:solidFill>
              <a:latin typeface="+mj-lt"/>
            </a:endParaRPr>
          </a:p>
          <a:p>
            <a:pPr marL="0" indent="0">
              <a:buNone/>
            </a:pPr>
            <a:r>
              <a:rPr lang="en-GB" sz="1800" b="0" i="0" u="none" strike="noStrike" baseline="0" dirty="0">
                <a:solidFill>
                  <a:srgbClr val="000000"/>
                </a:solidFill>
                <a:latin typeface="+mj-lt"/>
              </a:rPr>
              <a:t>A </a:t>
            </a:r>
            <a:r>
              <a:rPr lang="en-GB" sz="1800" b="0" i="0" u="none" strike="noStrike" baseline="0" dirty="0">
                <a:solidFill>
                  <a:schemeClr val="accent1">
                    <a:lumMod val="75000"/>
                  </a:schemeClr>
                </a:solidFill>
                <a:latin typeface="+mj-lt"/>
              </a:rPr>
              <a:t>beam of X-rays </a:t>
            </a:r>
            <a:r>
              <a:rPr lang="en-GB" sz="1800" b="0" i="0" u="none" strike="noStrike" baseline="0" dirty="0">
                <a:solidFill>
                  <a:srgbClr val="000000"/>
                </a:solidFill>
                <a:latin typeface="+mj-lt"/>
              </a:rPr>
              <a:t>is fired at a rotating protein crystal, and these rays are </a:t>
            </a:r>
            <a:r>
              <a:rPr lang="en-GB" sz="1800" b="0" i="0" u="none" strike="noStrike" baseline="0" dirty="0">
                <a:solidFill>
                  <a:schemeClr val="accent1">
                    <a:lumMod val="75000"/>
                  </a:schemeClr>
                </a:solidFill>
                <a:latin typeface="+mj-lt"/>
              </a:rPr>
              <a:t>diffracted</a:t>
            </a:r>
            <a:r>
              <a:rPr lang="en-GB" sz="1800" b="0" i="0" u="none" strike="noStrike" baseline="0" dirty="0">
                <a:solidFill>
                  <a:srgbClr val="000000"/>
                </a:solidFill>
                <a:latin typeface="+mj-lt"/>
              </a:rPr>
              <a:t> (bent) by the protein molecules within it. The</a:t>
            </a:r>
            <a:r>
              <a:rPr lang="en-GB" sz="1800" b="0" i="0" u="none" strike="noStrike" baseline="0" dirty="0">
                <a:solidFill>
                  <a:schemeClr val="accent1">
                    <a:lumMod val="75000"/>
                  </a:schemeClr>
                </a:solidFill>
                <a:latin typeface="+mj-lt"/>
              </a:rPr>
              <a:t> intensity and degree of diffraction </a:t>
            </a:r>
            <a:r>
              <a:rPr lang="en-GB" sz="1800" b="0" i="0" u="none" strike="noStrike" baseline="0" dirty="0">
                <a:solidFill>
                  <a:srgbClr val="000000"/>
                </a:solidFill>
                <a:latin typeface="+mj-lt"/>
              </a:rPr>
              <a:t>of the rays are recorded by a detector, which, when combined with the laws of physics underlying X-ray diffraction, enables scientists to build a </a:t>
            </a:r>
            <a:r>
              <a:rPr lang="en-GB" sz="1800" b="0" i="0" u="none" strike="noStrike" baseline="0" dirty="0">
                <a:solidFill>
                  <a:schemeClr val="accent1">
                    <a:lumMod val="75000"/>
                  </a:schemeClr>
                </a:solidFill>
                <a:latin typeface="+mj-lt"/>
              </a:rPr>
              <a:t>3D model of the protein’s molecular structure</a:t>
            </a:r>
            <a:r>
              <a:rPr lang="en-GB" sz="1800" b="0" i="0" u="none" strike="noStrike" baseline="0" dirty="0">
                <a:solidFill>
                  <a:srgbClr val="000000"/>
                </a:solidFill>
                <a:latin typeface="+mj-lt"/>
              </a:rPr>
              <a:t>. </a:t>
            </a:r>
          </a:p>
          <a:p>
            <a:pPr marL="0" indent="0">
              <a:buNone/>
            </a:pPr>
            <a:r>
              <a:rPr lang="en-GB" sz="1800" b="0" i="0" u="none" strike="noStrike" baseline="0" dirty="0">
                <a:solidFill>
                  <a:srgbClr val="000000"/>
                </a:solidFill>
                <a:latin typeface="+mj-lt"/>
              </a:rPr>
              <a:t>Charles must first grow the </a:t>
            </a:r>
            <a:r>
              <a:rPr lang="en-GB" sz="1800" b="0" i="0" u="none" strike="noStrike" baseline="0" dirty="0">
                <a:solidFill>
                  <a:schemeClr val="accent1">
                    <a:lumMod val="75000"/>
                  </a:schemeClr>
                </a:solidFill>
                <a:latin typeface="+mj-lt"/>
              </a:rPr>
              <a:t>protein crystal </a:t>
            </a:r>
            <a:r>
              <a:rPr lang="en-GB" sz="1800" b="0" i="0" u="none" strike="noStrike" baseline="0" dirty="0">
                <a:solidFill>
                  <a:srgbClr val="000000"/>
                </a:solidFill>
                <a:latin typeface="+mj-lt"/>
              </a:rPr>
              <a:t>in the laboratory. </a:t>
            </a:r>
            <a:r>
              <a:rPr lang="en-GB" sz="1800" b="0" i="0" u="none" strike="noStrike" baseline="0" dirty="0">
                <a:solidFill>
                  <a:srgbClr val="006666"/>
                </a:solidFill>
                <a:latin typeface="+mj-lt"/>
              </a:rPr>
              <a:t>“Although there are general scientific principles to follow, the growing of protein crystals is mostly based on trial-and-error,” </a:t>
            </a:r>
            <a:r>
              <a:rPr lang="en-GB" sz="1800" b="0" i="0" u="none" strike="noStrike" baseline="0" dirty="0">
                <a:solidFill>
                  <a:srgbClr val="000000"/>
                </a:solidFill>
                <a:latin typeface="+mj-lt"/>
              </a:rPr>
              <a:t>he explains. However, technological advances are helping to address these issues, and robots can now greatly improve the speed of screening different crystallisation parameters. </a:t>
            </a:r>
          </a:p>
          <a:p>
            <a:pPr marL="0" indent="0">
              <a:buNone/>
            </a:pPr>
            <a:r>
              <a:rPr lang="en-GB" sz="1800" dirty="0">
                <a:solidFill>
                  <a:srgbClr val="000000"/>
                </a:solidFill>
                <a:latin typeface="+mj-lt"/>
              </a:rPr>
              <a:t>Charles is using X-ray crystallography to study…</a:t>
            </a:r>
            <a:endParaRPr lang="en-US" sz="1800" dirty="0">
              <a:solidFill>
                <a:srgbClr val="000000"/>
              </a:solidFill>
              <a:latin typeface="+mj-lt"/>
            </a:endParaRPr>
          </a:p>
          <a:p>
            <a:pPr marL="0" indent="0">
              <a:buNone/>
            </a:pPr>
            <a:endParaRPr lang="en-US" sz="1800" dirty="0">
              <a:solidFill>
                <a:srgbClr val="000000"/>
              </a:solidFill>
              <a:latin typeface="+mj-lt"/>
            </a:endParaRPr>
          </a:p>
        </p:txBody>
      </p:sp>
    </p:spTree>
    <p:extLst>
      <p:ext uri="{BB962C8B-B14F-4D97-AF65-F5344CB8AC3E}">
        <p14:creationId xmlns:p14="http://schemas.microsoft.com/office/powerpoint/2010/main" val="28663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E0C0C6E3-BA1E-45F2-99A6-7B76502DCB7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814" r="2" b="10434"/>
          <a:stretch/>
        </p:blipFill>
        <p:spPr>
          <a:xfrm>
            <a:off x="5797543" y="10"/>
            <a:ext cx="6394152" cy="6857990"/>
          </a:xfrm>
          <a:prstGeom prst="rect">
            <a:avLst/>
          </a:prstGeom>
        </p:spPr>
      </p:pic>
      <p:pic>
        <p:nvPicPr>
          <p:cNvPr id="17" name="Picture 1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EC0DD30-3286-43C4-B5AD-5B1B3605B090}"/>
              </a:ext>
            </a:extLst>
          </p:cNvPr>
          <p:cNvSpPr>
            <a:spLocks noGrp="1"/>
          </p:cNvSpPr>
          <p:nvPr>
            <p:ph type="title"/>
          </p:nvPr>
        </p:nvSpPr>
        <p:spPr>
          <a:xfrm>
            <a:off x="365917" y="309383"/>
            <a:ext cx="5606257" cy="2024242"/>
          </a:xfrm>
          <a:solidFill>
            <a:schemeClr val="bg1">
              <a:lumMod val="95000"/>
            </a:schemeClr>
          </a:solidFill>
        </p:spPr>
        <p:txBody>
          <a:bodyPr>
            <a:normAutofit fontScale="90000"/>
          </a:bodyPr>
          <a:lstStyle/>
          <a:p>
            <a:pPr marL="0" indent="0" algn="ctr">
              <a:buNone/>
            </a:pPr>
            <a:br>
              <a:rPr lang="en-GB" sz="2200" dirty="0">
                <a:solidFill>
                  <a:srgbClr val="000000"/>
                </a:solidFill>
                <a:latin typeface="+mj-lt"/>
              </a:rPr>
            </a:br>
            <a:br>
              <a:rPr lang="en-GB" sz="2200" dirty="0">
                <a:solidFill>
                  <a:srgbClr val="000000"/>
                </a:solidFill>
                <a:latin typeface="+mj-lt"/>
              </a:rPr>
            </a:br>
            <a:r>
              <a:rPr lang="en-GB" sz="3100" b="0" i="0" u="none" strike="noStrike" baseline="0" dirty="0">
                <a:solidFill>
                  <a:schemeClr val="accent1">
                    <a:lumMod val="75000"/>
                  </a:schemeClr>
                </a:solidFill>
                <a:latin typeface="+mj-lt"/>
              </a:rPr>
              <a:t>POLYKETIDE SYNTHASES </a:t>
            </a:r>
            <a:br>
              <a:rPr lang="en-GB" sz="2200" b="0" i="0" u="none" strike="noStrike" baseline="0" dirty="0">
                <a:solidFill>
                  <a:srgbClr val="000000"/>
                </a:solidFill>
                <a:latin typeface="+mj-lt"/>
              </a:rPr>
            </a:br>
            <a:r>
              <a:rPr lang="en-GB" sz="1800" b="0" i="0" u="none" strike="noStrike" baseline="0" dirty="0">
                <a:solidFill>
                  <a:srgbClr val="000000"/>
                </a:solidFill>
                <a:latin typeface="+mj-lt"/>
              </a:rPr>
              <a:t>(responsible for making defensive molecules)</a:t>
            </a:r>
            <a:br>
              <a:rPr lang="en-GB" sz="1800" b="0" i="0" u="none" strike="noStrike" baseline="0" dirty="0">
                <a:solidFill>
                  <a:srgbClr val="000000"/>
                </a:solidFill>
                <a:latin typeface="+mj-lt"/>
              </a:rPr>
            </a:br>
            <a:br>
              <a:rPr lang="en-GB" sz="1200" b="0" i="0" u="none" strike="noStrike" baseline="0" dirty="0">
                <a:solidFill>
                  <a:srgbClr val="000000"/>
                </a:solidFill>
                <a:latin typeface="+mj-lt"/>
              </a:rPr>
            </a:br>
            <a:r>
              <a:rPr lang="en-GB" sz="1800" b="0" i="0" u="none" strike="noStrike" baseline="0" dirty="0">
                <a:solidFill>
                  <a:srgbClr val="000000"/>
                </a:solidFill>
                <a:latin typeface="+mj-lt"/>
              </a:rPr>
              <a:t>and</a:t>
            </a:r>
            <a:br>
              <a:rPr lang="en-GB" sz="1200" b="0" i="0" u="none" strike="noStrike" baseline="0" dirty="0">
                <a:solidFill>
                  <a:srgbClr val="000000"/>
                </a:solidFill>
                <a:latin typeface="+mj-lt"/>
              </a:rPr>
            </a:br>
            <a:br>
              <a:rPr lang="en-GB" sz="1200" b="0" i="0" u="none" strike="noStrike" baseline="0" dirty="0">
                <a:solidFill>
                  <a:schemeClr val="accent1">
                    <a:lumMod val="75000"/>
                  </a:schemeClr>
                </a:solidFill>
                <a:latin typeface="+mj-lt"/>
              </a:rPr>
            </a:br>
            <a:r>
              <a:rPr lang="en-GB" sz="3100" dirty="0">
                <a:solidFill>
                  <a:schemeClr val="accent1">
                    <a:lumMod val="75000"/>
                  </a:schemeClr>
                </a:solidFill>
                <a:latin typeface="+mj-lt"/>
              </a:rPr>
              <a:t>M</a:t>
            </a:r>
            <a:r>
              <a:rPr lang="en-GB" sz="3100" b="0" i="0" u="none" strike="noStrike" baseline="0" dirty="0">
                <a:solidFill>
                  <a:schemeClr val="accent1">
                    <a:lumMod val="75000"/>
                  </a:schemeClr>
                </a:solidFill>
                <a:latin typeface="+mj-lt"/>
              </a:rPr>
              <a:t>ETHYLTRANSFERASE </a:t>
            </a:r>
            <a:br>
              <a:rPr lang="en-GB" sz="2200" b="0" i="0" u="none" strike="noStrike" baseline="0" dirty="0">
                <a:solidFill>
                  <a:srgbClr val="000000"/>
                </a:solidFill>
                <a:latin typeface="+mj-lt"/>
              </a:rPr>
            </a:br>
            <a:r>
              <a:rPr lang="en-GB" sz="1800" b="0" i="0" u="none" strike="noStrike" baseline="0" dirty="0">
                <a:solidFill>
                  <a:srgbClr val="000000"/>
                </a:solidFill>
                <a:latin typeface="+mj-lt"/>
              </a:rPr>
              <a:t>(thought to transfer a methyl group onto a nitrogen atom) </a:t>
            </a:r>
            <a:br>
              <a:rPr lang="en-GB" sz="4400" b="0" i="0" u="none" strike="noStrike" baseline="0" dirty="0">
                <a:solidFill>
                  <a:srgbClr val="000000"/>
                </a:solidFill>
                <a:latin typeface="+mj-lt"/>
              </a:rPr>
            </a:br>
            <a:endParaRPr lang="en-GB" sz="4400" dirty="0">
              <a:solidFill>
                <a:srgbClr val="000000"/>
              </a:solidFill>
              <a:latin typeface="+mj-lt"/>
            </a:endParaRPr>
          </a:p>
        </p:txBody>
      </p:sp>
      <p:sp>
        <p:nvSpPr>
          <p:cNvPr id="9" name="Content Placeholder 8">
            <a:extLst>
              <a:ext uri="{FF2B5EF4-FFF2-40B4-BE49-F238E27FC236}">
                <a16:creationId xmlns:a16="http://schemas.microsoft.com/office/drawing/2014/main" id="{2A51D67E-55D4-47A4-8684-3CB0A432010D}"/>
              </a:ext>
            </a:extLst>
          </p:cNvPr>
          <p:cNvSpPr>
            <a:spLocks noGrp="1"/>
          </p:cNvSpPr>
          <p:nvPr>
            <p:ph idx="1"/>
          </p:nvPr>
        </p:nvSpPr>
        <p:spPr>
          <a:xfrm>
            <a:off x="365916" y="2714625"/>
            <a:ext cx="5606257" cy="3940564"/>
          </a:xfrm>
          <a:solidFill>
            <a:schemeClr val="bg1">
              <a:lumMod val="95000"/>
            </a:schemeClr>
          </a:solidFill>
        </p:spPr>
        <p:txBody>
          <a:bodyPr anchor="ctr">
            <a:normAutofit/>
          </a:bodyPr>
          <a:lstStyle/>
          <a:p>
            <a:pPr marL="0" indent="0">
              <a:buNone/>
            </a:pPr>
            <a:r>
              <a:rPr lang="en-GB" sz="1900" b="0" i="0" u="none" strike="noStrike" baseline="0" dirty="0">
                <a:solidFill>
                  <a:srgbClr val="000000"/>
                </a:solidFill>
                <a:latin typeface="+mj-lt"/>
              </a:rPr>
              <a:t>The </a:t>
            </a:r>
            <a:r>
              <a:rPr lang="en-GB" sz="1900" b="0" i="0" u="none" strike="noStrike" baseline="0" dirty="0">
                <a:solidFill>
                  <a:schemeClr val="accent1">
                    <a:lumMod val="75000"/>
                  </a:schemeClr>
                </a:solidFill>
                <a:latin typeface="+mj-lt"/>
              </a:rPr>
              <a:t>metabolic pathways </a:t>
            </a:r>
            <a:r>
              <a:rPr lang="en-GB" sz="1900" b="0" i="0" u="none" strike="noStrike" baseline="0" dirty="0">
                <a:solidFill>
                  <a:srgbClr val="000000"/>
                </a:solidFill>
                <a:latin typeface="+mj-lt"/>
              </a:rPr>
              <a:t>catalysed by these two enzymes produce </a:t>
            </a:r>
            <a:r>
              <a:rPr lang="en-GB" sz="1900" b="0" i="0" u="none" strike="noStrike" baseline="0" dirty="0">
                <a:solidFill>
                  <a:schemeClr val="accent1">
                    <a:lumMod val="75000"/>
                  </a:schemeClr>
                </a:solidFill>
                <a:latin typeface="+mj-lt"/>
              </a:rPr>
              <a:t>tropane alkaloids</a:t>
            </a:r>
            <a:r>
              <a:rPr lang="en-GB" sz="1900" b="0" i="0" u="none" strike="noStrike" baseline="0" dirty="0">
                <a:solidFill>
                  <a:srgbClr val="000000"/>
                </a:solidFill>
                <a:latin typeface="+mj-lt"/>
              </a:rPr>
              <a:t>, a group of molecules made by various plant species that are commonly used in medicines (treating Parkinson’s disease and pesticide poisoning amongst other conditions). </a:t>
            </a:r>
          </a:p>
          <a:p>
            <a:pPr marL="0" indent="0">
              <a:buNone/>
            </a:pPr>
            <a:r>
              <a:rPr lang="en-GB" sz="1900" b="0" i="0" u="none" strike="noStrike" baseline="0" dirty="0">
                <a:solidFill>
                  <a:srgbClr val="006666"/>
                </a:solidFill>
                <a:latin typeface="+mj-lt"/>
              </a:rPr>
              <a:t>“I aim to clarify the biosynthetic pathway of tropane alkaloids by focusing on the polyketide synthase and methyltransferase that initiate the process,” </a:t>
            </a:r>
            <a:r>
              <a:rPr lang="en-GB" sz="1900" b="0" i="0" u="none" strike="noStrike" baseline="0" dirty="0">
                <a:solidFill>
                  <a:srgbClr val="000000"/>
                </a:solidFill>
                <a:latin typeface="+mj-lt"/>
              </a:rPr>
              <a:t>explains Charles. </a:t>
            </a:r>
            <a:r>
              <a:rPr lang="en-GB" sz="1900" b="0" i="0" u="none" strike="noStrike" baseline="0" dirty="0">
                <a:solidFill>
                  <a:srgbClr val="006666"/>
                </a:solidFill>
                <a:latin typeface="+mj-lt"/>
              </a:rPr>
              <a:t>“I would like to know not only how these enzymes work, but just as important, what the molecular changes of each enzyme are that determine which products are made in different plants.” </a:t>
            </a:r>
          </a:p>
        </p:txBody>
      </p:sp>
    </p:spTree>
    <p:extLst>
      <p:ext uri="{BB962C8B-B14F-4D97-AF65-F5344CB8AC3E}">
        <p14:creationId xmlns:p14="http://schemas.microsoft.com/office/powerpoint/2010/main" val="535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A picture containing wall, indoor, food, dessert&#10;&#10;Description automatically generated">
            <a:extLst>
              <a:ext uri="{FF2B5EF4-FFF2-40B4-BE49-F238E27FC236}">
                <a16:creationId xmlns:a16="http://schemas.microsoft.com/office/drawing/2014/main" id="{2FD9B96A-4F9E-4B98-B57F-E4171AA33AA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0425" r="10556"/>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108ED6C8-B2C2-4722-8F80-C7FFB18A66C1}"/>
              </a:ext>
            </a:extLst>
          </p:cNvPr>
          <p:cNvSpPr>
            <a:spLocks noGrp="1"/>
          </p:cNvSpPr>
          <p:nvPr>
            <p:ph type="title"/>
          </p:nvPr>
        </p:nvSpPr>
        <p:spPr>
          <a:xfrm>
            <a:off x="485775" y="369820"/>
            <a:ext cx="5122858" cy="1554230"/>
          </a:xfrm>
          <a:solidFill>
            <a:schemeClr val="bg1">
              <a:lumMod val="95000"/>
            </a:schemeClr>
          </a:solidFill>
        </p:spPr>
        <p:txBody>
          <a:bodyPr>
            <a:normAutofit/>
          </a:bodyPr>
          <a:lstStyle/>
          <a:p>
            <a:r>
              <a:rPr lang="en-GB" dirty="0">
                <a:solidFill>
                  <a:srgbClr val="000000"/>
                </a:solidFill>
              </a:rPr>
              <a:t>SUCCESSES – SO FAR</a:t>
            </a:r>
          </a:p>
        </p:txBody>
      </p:sp>
      <p:sp>
        <p:nvSpPr>
          <p:cNvPr id="9" name="Content Placeholder 8">
            <a:extLst>
              <a:ext uri="{FF2B5EF4-FFF2-40B4-BE49-F238E27FC236}">
                <a16:creationId xmlns:a16="http://schemas.microsoft.com/office/drawing/2014/main" id="{DAB3F25C-8E33-4A93-AF1E-E49A6F793311}"/>
              </a:ext>
            </a:extLst>
          </p:cNvPr>
          <p:cNvSpPr>
            <a:spLocks noGrp="1"/>
          </p:cNvSpPr>
          <p:nvPr>
            <p:ph idx="1"/>
          </p:nvPr>
        </p:nvSpPr>
        <p:spPr>
          <a:xfrm>
            <a:off x="485775" y="2272143"/>
            <a:ext cx="5122858" cy="3788830"/>
          </a:xfrm>
          <a:solidFill>
            <a:schemeClr val="bg1">
              <a:lumMod val="95000"/>
            </a:schemeClr>
          </a:solidFill>
        </p:spPr>
        <p:txBody>
          <a:bodyPr anchor="ctr">
            <a:normAutofit/>
          </a:bodyPr>
          <a:lstStyle/>
          <a:p>
            <a:pPr marL="0" indent="0">
              <a:buNone/>
            </a:pPr>
            <a:r>
              <a:rPr lang="en-GB" sz="1900" b="0" i="0" u="none" strike="noStrike" baseline="0" dirty="0">
                <a:solidFill>
                  <a:srgbClr val="000000"/>
                </a:solidFill>
                <a:latin typeface="+mj-lt"/>
              </a:rPr>
              <a:t>Charles has confirmed that a </a:t>
            </a:r>
            <a:r>
              <a:rPr lang="en-GB" sz="1900" b="0" i="0" u="none" strike="noStrike" baseline="0" dirty="0">
                <a:solidFill>
                  <a:schemeClr val="accent1">
                    <a:lumMod val="75000"/>
                  </a:schemeClr>
                </a:solidFill>
                <a:latin typeface="+mj-lt"/>
              </a:rPr>
              <a:t>polyketide synthase </a:t>
            </a:r>
            <a:r>
              <a:rPr lang="en-GB" sz="1900" b="0" i="0" u="none" strike="noStrike" baseline="0" dirty="0">
                <a:solidFill>
                  <a:srgbClr val="000000"/>
                </a:solidFill>
                <a:latin typeface="+mj-lt"/>
              </a:rPr>
              <a:t>is involved in the production of tropane alkaloids, however this particular enzyme uses a</a:t>
            </a:r>
            <a:r>
              <a:rPr lang="en-GB" sz="1900" b="0" i="0" u="none" strike="noStrike" baseline="0" dirty="0">
                <a:solidFill>
                  <a:schemeClr val="accent1">
                    <a:lumMod val="75000"/>
                  </a:schemeClr>
                </a:solidFill>
                <a:latin typeface="+mj-lt"/>
              </a:rPr>
              <a:t> different reaction mechanism </a:t>
            </a:r>
            <a:r>
              <a:rPr lang="en-GB" sz="1900" b="0" i="0" u="none" strike="noStrike" baseline="0" dirty="0">
                <a:solidFill>
                  <a:srgbClr val="000000"/>
                </a:solidFill>
                <a:latin typeface="+mj-lt"/>
              </a:rPr>
              <a:t>than common polyketide synthases. </a:t>
            </a:r>
          </a:p>
          <a:p>
            <a:pPr marL="0" indent="0">
              <a:buNone/>
            </a:pPr>
            <a:r>
              <a:rPr lang="en-GB" sz="1900" b="0" i="0" u="none" strike="noStrike" baseline="0" dirty="0">
                <a:solidFill>
                  <a:srgbClr val="000000"/>
                </a:solidFill>
                <a:latin typeface="+mj-lt"/>
              </a:rPr>
              <a:t>He has also discovered that the </a:t>
            </a:r>
            <a:r>
              <a:rPr lang="en-GB" sz="1900" b="0" i="0" u="none" strike="noStrike" baseline="0" dirty="0">
                <a:solidFill>
                  <a:schemeClr val="accent1">
                    <a:lumMod val="75000"/>
                  </a:schemeClr>
                </a:solidFill>
                <a:latin typeface="+mj-lt"/>
              </a:rPr>
              <a:t>methyltransferase</a:t>
            </a:r>
            <a:r>
              <a:rPr lang="en-GB" sz="1900" b="0" i="0" u="none" strike="noStrike" baseline="0" dirty="0">
                <a:solidFill>
                  <a:srgbClr val="000000"/>
                </a:solidFill>
                <a:latin typeface="+mj-lt"/>
              </a:rPr>
              <a:t> he has been studying catalyses a </a:t>
            </a:r>
            <a:r>
              <a:rPr lang="en-GB" sz="1900" b="0" i="0" u="none" strike="noStrike" baseline="0" dirty="0">
                <a:solidFill>
                  <a:schemeClr val="accent1">
                    <a:lumMod val="75000"/>
                  </a:schemeClr>
                </a:solidFill>
                <a:latin typeface="+mj-lt"/>
              </a:rPr>
              <a:t>biochemical reaction that was previously unknown</a:t>
            </a:r>
            <a:r>
              <a:rPr lang="en-GB" sz="1900" b="0" i="0" u="none" strike="noStrike" baseline="0" dirty="0">
                <a:solidFill>
                  <a:srgbClr val="000000"/>
                </a:solidFill>
                <a:latin typeface="+mj-lt"/>
              </a:rPr>
              <a:t>. </a:t>
            </a:r>
          </a:p>
          <a:p>
            <a:pPr marL="0" indent="0">
              <a:buNone/>
            </a:pPr>
            <a:r>
              <a:rPr lang="en-GB" sz="1900" b="0" i="0" u="none" strike="noStrike" baseline="0" dirty="0">
                <a:solidFill>
                  <a:srgbClr val="006666"/>
                </a:solidFill>
                <a:latin typeface="+mj-lt"/>
              </a:rPr>
              <a:t>“These findings indicate that there are novel enzymes and biochemical pathways still waiting to be discovered,” </a:t>
            </a:r>
            <a:r>
              <a:rPr lang="en-GB" sz="1900" b="0" i="0" u="none" strike="noStrike" baseline="0" dirty="0">
                <a:solidFill>
                  <a:srgbClr val="000000"/>
                </a:solidFill>
                <a:latin typeface="+mj-lt"/>
              </a:rPr>
              <a:t>he explains. </a:t>
            </a:r>
            <a:endParaRPr lang="en-US" sz="1900" dirty="0">
              <a:solidFill>
                <a:srgbClr val="000000"/>
              </a:solidFill>
              <a:latin typeface="+mj-lt"/>
            </a:endParaRPr>
          </a:p>
        </p:txBody>
      </p:sp>
    </p:spTree>
    <p:extLst>
      <p:ext uri="{BB962C8B-B14F-4D97-AF65-F5344CB8AC3E}">
        <p14:creationId xmlns:p14="http://schemas.microsoft.com/office/powerpoint/2010/main" val="386200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26FB-831C-47E4-ABED-6F002FCD189F}"/>
              </a:ext>
            </a:extLst>
          </p:cNvPr>
          <p:cNvSpPr>
            <a:spLocks noGrp="1"/>
          </p:cNvSpPr>
          <p:nvPr>
            <p:ph type="title"/>
          </p:nvPr>
        </p:nvSpPr>
        <p:spPr>
          <a:xfrm>
            <a:off x="252413" y="3752850"/>
            <a:ext cx="3290887" cy="2790825"/>
          </a:xfrm>
          <a:solidFill>
            <a:schemeClr val="bg1">
              <a:lumMod val="95000"/>
            </a:schemeClr>
          </a:solidFill>
        </p:spPr>
        <p:txBody>
          <a:bodyPr anchor="ctr">
            <a:normAutofit/>
          </a:bodyPr>
          <a:lstStyle/>
          <a:p>
            <a:r>
              <a:rPr lang="en-GB" sz="3600" dirty="0"/>
              <a:t>TALKING POINTS</a:t>
            </a:r>
          </a:p>
        </p:txBody>
      </p:sp>
      <p:pic>
        <p:nvPicPr>
          <p:cNvPr id="5" name="Content Placeholder 4">
            <a:extLst>
              <a:ext uri="{FF2B5EF4-FFF2-40B4-BE49-F238E27FC236}">
                <a16:creationId xmlns:a16="http://schemas.microsoft.com/office/drawing/2014/main" id="{DD2CA6AB-5ACB-451D-B96A-404B3F60695A}"/>
              </a:ext>
            </a:extLst>
          </p:cNvPr>
          <p:cNvPicPr>
            <a:picLocks noChangeAspect="1"/>
          </p:cNvPicPr>
          <p:nvPr/>
        </p:nvPicPr>
        <p:blipFill rotWithShape="1">
          <a:blip r:embed="rId2">
            <a:extLst>
              <a:ext uri="{28A0092B-C50C-407E-A947-70E740481C1C}">
                <a14:useLocalDpi xmlns:a14="http://schemas.microsoft.com/office/drawing/2010/main" val="0"/>
              </a:ext>
            </a:extLst>
          </a:blip>
          <a:srcRect t="30067" b="3564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8">
            <a:extLst>
              <a:ext uri="{FF2B5EF4-FFF2-40B4-BE49-F238E27FC236}">
                <a16:creationId xmlns:a16="http://schemas.microsoft.com/office/drawing/2014/main" id="{411179A6-A1AB-49E0-BE84-99A24BA55248}"/>
              </a:ext>
            </a:extLst>
          </p:cNvPr>
          <p:cNvSpPr>
            <a:spLocks noGrp="1"/>
          </p:cNvSpPr>
          <p:nvPr>
            <p:ph idx="1"/>
          </p:nvPr>
        </p:nvSpPr>
        <p:spPr>
          <a:xfrm>
            <a:off x="4000500" y="3752850"/>
            <a:ext cx="7708895" cy="2790825"/>
          </a:xfrm>
          <a:solidFill>
            <a:schemeClr val="bg1">
              <a:lumMod val="95000"/>
            </a:schemeClr>
          </a:solidFill>
        </p:spPr>
        <p:txBody>
          <a:bodyPr anchor="ctr">
            <a:normAutofit/>
          </a:bodyPr>
          <a:lstStyle/>
          <a:p>
            <a:r>
              <a:rPr lang="en-US" sz="1900" dirty="0">
                <a:solidFill>
                  <a:schemeClr val="tx1">
                    <a:lumMod val="75000"/>
                    <a:lumOff val="25000"/>
                  </a:schemeClr>
                </a:solidFill>
                <a:latin typeface="+mj-lt"/>
              </a:rPr>
              <a:t>Name an organism’s function that proteins contribute to.</a:t>
            </a:r>
          </a:p>
          <a:p>
            <a:r>
              <a:rPr lang="en-US" sz="1900" dirty="0">
                <a:solidFill>
                  <a:srgbClr val="006666"/>
                </a:solidFill>
                <a:latin typeface="+mj-lt"/>
              </a:rPr>
              <a:t>What types of proteins is Charles studying?</a:t>
            </a:r>
          </a:p>
          <a:p>
            <a:r>
              <a:rPr lang="en-US" sz="1900" dirty="0">
                <a:solidFill>
                  <a:srgbClr val="0070C0"/>
                </a:solidFill>
                <a:latin typeface="+mj-lt"/>
              </a:rPr>
              <a:t>How does X-ray </a:t>
            </a:r>
            <a:r>
              <a:rPr lang="en-GB" sz="1900" dirty="0">
                <a:solidFill>
                  <a:srgbClr val="0070C0"/>
                </a:solidFill>
                <a:latin typeface="+mj-lt"/>
              </a:rPr>
              <a:t>crystallography enable scientists to build a 3D model of the protein’s molecular structure?</a:t>
            </a:r>
          </a:p>
          <a:p>
            <a:r>
              <a:rPr lang="en-GB" sz="1900" dirty="0">
                <a:solidFill>
                  <a:schemeClr val="accent1">
                    <a:lumMod val="75000"/>
                  </a:schemeClr>
                </a:solidFill>
                <a:latin typeface="+mj-lt"/>
              </a:rPr>
              <a:t>What are tropane alkaloids commonly used for?</a:t>
            </a:r>
          </a:p>
          <a:p>
            <a:r>
              <a:rPr lang="en-GB" sz="1900" dirty="0">
                <a:solidFill>
                  <a:srgbClr val="002060"/>
                </a:solidFill>
                <a:latin typeface="+mj-lt"/>
              </a:rPr>
              <a:t>What discoveries has Charles made so far?</a:t>
            </a:r>
          </a:p>
        </p:txBody>
      </p:sp>
    </p:spTree>
    <p:extLst>
      <p:ext uri="{BB962C8B-B14F-4D97-AF65-F5344CB8AC3E}">
        <p14:creationId xmlns:p14="http://schemas.microsoft.com/office/powerpoint/2010/main" val="405147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2DF6D549-BF6E-4F06-81C8-0F062EA3FBD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8990" r="4323"/>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167105B-7FDD-4128-AA4E-757FDCBAA4E9}"/>
              </a:ext>
            </a:extLst>
          </p:cNvPr>
          <p:cNvSpPr>
            <a:spLocks noGrp="1"/>
          </p:cNvSpPr>
          <p:nvPr>
            <p:ph type="title"/>
          </p:nvPr>
        </p:nvSpPr>
        <p:spPr>
          <a:xfrm>
            <a:off x="428625" y="371475"/>
            <a:ext cx="5286375" cy="1352550"/>
          </a:xfrm>
          <a:solidFill>
            <a:schemeClr val="bg1">
              <a:lumMod val="95000"/>
            </a:schemeClr>
          </a:solidFill>
        </p:spPr>
        <p:txBody>
          <a:bodyPr>
            <a:normAutofit/>
          </a:bodyPr>
          <a:lstStyle/>
          <a:p>
            <a:r>
              <a:rPr lang="en-GB" dirty="0">
                <a:solidFill>
                  <a:srgbClr val="000000"/>
                </a:solidFill>
              </a:rPr>
              <a:t>STRUCTURAL BIOLOGY</a:t>
            </a:r>
          </a:p>
        </p:txBody>
      </p:sp>
      <p:sp>
        <p:nvSpPr>
          <p:cNvPr id="9" name="Content Placeholder 8">
            <a:extLst>
              <a:ext uri="{FF2B5EF4-FFF2-40B4-BE49-F238E27FC236}">
                <a16:creationId xmlns:a16="http://schemas.microsoft.com/office/drawing/2014/main" id="{9D0B8903-0325-4347-ACB9-35C6B59D5ABD}"/>
              </a:ext>
            </a:extLst>
          </p:cNvPr>
          <p:cNvSpPr>
            <a:spLocks noGrp="1"/>
          </p:cNvSpPr>
          <p:nvPr>
            <p:ph idx="1"/>
          </p:nvPr>
        </p:nvSpPr>
        <p:spPr>
          <a:xfrm>
            <a:off x="428625" y="1971676"/>
            <a:ext cx="5286375" cy="4676774"/>
          </a:xfrm>
          <a:solidFill>
            <a:schemeClr val="bg1">
              <a:lumMod val="95000"/>
            </a:schemeClr>
          </a:solidFill>
        </p:spPr>
        <p:txBody>
          <a:bodyPr anchor="ctr">
            <a:noAutofit/>
          </a:bodyPr>
          <a:lstStyle/>
          <a:p>
            <a:pPr marL="0" indent="0">
              <a:buNone/>
            </a:pPr>
            <a:r>
              <a:rPr lang="en-GB" sz="1800" b="0" i="0" u="none" strike="noStrike" baseline="0" dirty="0">
                <a:solidFill>
                  <a:srgbClr val="000000"/>
                </a:solidFill>
                <a:latin typeface="+mj-lt"/>
              </a:rPr>
              <a:t>The field is necessary for any discipline which involves understanding how proteins function at a molecular level, including: </a:t>
            </a:r>
            <a:r>
              <a:rPr lang="en-GB" sz="1800" b="0" i="0" u="none" strike="noStrike" baseline="0" dirty="0">
                <a:solidFill>
                  <a:schemeClr val="accent1">
                    <a:lumMod val="75000"/>
                  </a:schemeClr>
                </a:solidFill>
                <a:latin typeface="+mj-lt"/>
              </a:rPr>
              <a:t>biochemistry, immunology, plant sciences, evolution, microbiology </a:t>
            </a:r>
            <a:r>
              <a:rPr lang="en-GB" sz="1800" b="0" i="0" u="none" strike="noStrike" baseline="0" dirty="0">
                <a:latin typeface="+mj-lt"/>
              </a:rPr>
              <a:t>and</a:t>
            </a:r>
            <a:r>
              <a:rPr lang="en-GB" sz="1800" b="0" i="0" u="none" strike="noStrike" baseline="0" dirty="0">
                <a:solidFill>
                  <a:schemeClr val="accent1">
                    <a:lumMod val="75000"/>
                  </a:schemeClr>
                </a:solidFill>
                <a:latin typeface="+mj-lt"/>
              </a:rPr>
              <a:t> bioengineering</a:t>
            </a:r>
            <a:r>
              <a:rPr lang="en-GB" sz="1800" b="0" i="0" u="none" strike="noStrike" baseline="0" dirty="0">
                <a:solidFill>
                  <a:srgbClr val="000000"/>
                </a:solidFill>
                <a:latin typeface="+mj-lt"/>
              </a:rPr>
              <a:t>. </a:t>
            </a:r>
          </a:p>
          <a:p>
            <a:pPr marL="0" indent="0">
              <a:buNone/>
            </a:pPr>
            <a:r>
              <a:rPr lang="en-GB" sz="1800" b="0" i="0" u="none" strike="noStrike" baseline="0" dirty="0">
                <a:solidFill>
                  <a:srgbClr val="000000"/>
                </a:solidFill>
                <a:latin typeface="+mj-lt"/>
              </a:rPr>
              <a:t>At the </a:t>
            </a:r>
            <a:r>
              <a:rPr lang="en-GB" sz="1800" b="0" i="0" u="none" strike="noStrike" baseline="0" dirty="0">
                <a:solidFill>
                  <a:srgbClr val="006666"/>
                </a:solidFill>
                <a:latin typeface="+mj-lt"/>
              </a:rPr>
              <a:t>Macromolecular X-ray Crystallography Facility </a:t>
            </a:r>
            <a:r>
              <a:rPr lang="en-GB" sz="1800" b="0" i="0" u="none" strike="noStrike" baseline="0" dirty="0">
                <a:solidFill>
                  <a:srgbClr val="000000"/>
                </a:solidFill>
                <a:latin typeface="+mj-lt"/>
              </a:rPr>
              <a:t>that Charles manages, researchers are:</a:t>
            </a:r>
          </a:p>
          <a:p>
            <a:r>
              <a:rPr lang="en-GB" sz="1800" b="0" i="0" u="none" strike="noStrike" baseline="0" dirty="0">
                <a:solidFill>
                  <a:srgbClr val="000000"/>
                </a:solidFill>
                <a:latin typeface="+mj-lt"/>
              </a:rPr>
              <a:t>finding the structure of a protein that </a:t>
            </a:r>
            <a:r>
              <a:rPr lang="en-GB" sz="1800" b="0" i="0" u="none" strike="noStrike" baseline="0" dirty="0">
                <a:solidFill>
                  <a:schemeClr val="accent1">
                    <a:lumMod val="75000"/>
                  </a:schemeClr>
                </a:solidFill>
                <a:latin typeface="+mj-lt"/>
              </a:rPr>
              <a:t>predisposes</a:t>
            </a:r>
            <a:r>
              <a:rPr lang="en-GB" sz="1800" b="0" i="0" u="none" strike="noStrike" baseline="0" dirty="0">
                <a:solidFill>
                  <a:srgbClr val="000000"/>
                </a:solidFill>
                <a:latin typeface="+mj-lt"/>
              </a:rPr>
              <a:t> people to </a:t>
            </a:r>
            <a:r>
              <a:rPr lang="en-GB" sz="1800" b="0" i="0" u="none" strike="noStrike" baseline="0" dirty="0">
                <a:solidFill>
                  <a:schemeClr val="accent1">
                    <a:lumMod val="75000"/>
                  </a:schemeClr>
                </a:solidFill>
                <a:latin typeface="+mj-lt"/>
              </a:rPr>
              <a:t>mental illness</a:t>
            </a:r>
            <a:r>
              <a:rPr lang="en-GB" sz="1800" b="0" i="0" u="none" strike="noStrike" baseline="0" dirty="0">
                <a:solidFill>
                  <a:srgbClr val="000000"/>
                </a:solidFill>
                <a:latin typeface="+mj-lt"/>
              </a:rPr>
              <a:t>. </a:t>
            </a:r>
          </a:p>
          <a:p>
            <a:r>
              <a:rPr lang="en-GB" sz="1800" b="0" i="0" u="none" strike="noStrike" baseline="0" dirty="0">
                <a:solidFill>
                  <a:srgbClr val="000000"/>
                </a:solidFill>
                <a:latin typeface="+mj-lt"/>
              </a:rPr>
              <a:t>studying the structure of an enzyme from the </a:t>
            </a:r>
            <a:r>
              <a:rPr lang="en-GB" sz="1800" b="0" i="0" u="none" strike="noStrike" baseline="0" dirty="0">
                <a:solidFill>
                  <a:schemeClr val="accent1">
                    <a:lumMod val="75000"/>
                  </a:schemeClr>
                </a:solidFill>
                <a:latin typeface="+mj-lt"/>
              </a:rPr>
              <a:t>parasite</a:t>
            </a:r>
            <a:r>
              <a:rPr lang="en-GB" sz="1800" b="0" i="0" u="none" strike="noStrike" baseline="0" dirty="0">
                <a:solidFill>
                  <a:srgbClr val="000000"/>
                </a:solidFill>
                <a:latin typeface="+mj-lt"/>
              </a:rPr>
              <a:t> that causes </a:t>
            </a:r>
            <a:r>
              <a:rPr lang="en-GB" sz="1800" b="0" i="0" u="none" strike="noStrike" baseline="0" dirty="0">
                <a:solidFill>
                  <a:schemeClr val="accent1">
                    <a:lumMod val="75000"/>
                  </a:schemeClr>
                </a:solidFill>
                <a:latin typeface="+mj-lt"/>
              </a:rPr>
              <a:t>malaria</a:t>
            </a:r>
            <a:r>
              <a:rPr lang="en-GB" sz="1800" b="0" i="0" u="none" strike="noStrike" baseline="0" dirty="0">
                <a:solidFill>
                  <a:srgbClr val="000000"/>
                </a:solidFill>
                <a:latin typeface="+mj-lt"/>
              </a:rPr>
              <a:t>, which could lead to the basis of antimalarial treatment. </a:t>
            </a:r>
          </a:p>
          <a:p>
            <a:r>
              <a:rPr lang="en-GB" sz="1800" b="0" i="0" u="none" strike="noStrike" baseline="0" dirty="0">
                <a:solidFill>
                  <a:srgbClr val="000000"/>
                </a:solidFill>
                <a:latin typeface="+mj-lt"/>
              </a:rPr>
              <a:t>studying enzymes that are critical for sending </a:t>
            </a:r>
            <a:r>
              <a:rPr lang="en-GB" sz="1800" b="0" i="0" u="none" strike="noStrike" baseline="0" dirty="0">
                <a:solidFill>
                  <a:schemeClr val="accent1">
                    <a:lumMod val="75000"/>
                  </a:schemeClr>
                </a:solidFill>
                <a:latin typeface="+mj-lt"/>
              </a:rPr>
              <a:t>signals within cells</a:t>
            </a:r>
            <a:r>
              <a:rPr lang="en-GB" sz="1800" b="0" i="0" u="none" strike="noStrike" baseline="0" dirty="0">
                <a:solidFill>
                  <a:srgbClr val="000000"/>
                </a:solidFill>
                <a:latin typeface="+mj-lt"/>
              </a:rPr>
              <a:t>, which can cause a range of </a:t>
            </a:r>
            <a:r>
              <a:rPr lang="en-GB" sz="1800" b="0" i="0" u="none" strike="noStrike" baseline="0" dirty="0">
                <a:solidFill>
                  <a:schemeClr val="accent1">
                    <a:lumMod val="75000"/>
                  </a:schemeClr>
                </a:solidFill>
                <a:latin typeface="+mj-lt"/>
              </a:rPr>
              <a:t>illnesses</a:t>
            </a:r>
            <a:r>
              <a:rPr lang="en-GB" sz="1800" b="0" i="0" u="none" strike="noStrike" baseline="0" dirty="0">
                <a:solidFill>
                  <a:srgbClr val="000000"/>
                </a:solidFill>
                <a:latin typeface="+mj-lt"/>
              </a:rPr>
              <a:t> if disrupted. </a:t>
            </a:r>
            <a:endParaRPr lang="en-US" sz="1800" dirty="0">
              <a:solidFill>
                <a:srgbClr val="000000"/>
              </a:solidFill>
              <a:latin typeface="+mj-lt"/>
            </a:endParaRPr>
          </a:p>
        </p:txBody>
      </p:sp>
    </p:spTree>
    <p:extLst>
      <p:ext uri="{BB962C8B-B14F-4D97-AF65-F5344CB8AC3E}">
        <p14:creationId xmlns:p14="http://schemas.microsoft.com/office/powerpoint/2010/main" val="243177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wall, indoor, food, dessert&#10;&#10;Description automatically generated">
            <a:extLst>
              <a:ext uri="{FF2B5EF4-FFF2-40B4-BE49-F238E27FC236}">
                <a16:creationId xmlns:a16="http://schemas.microsoft.com/office/drawing/2014/main" id="{ED7EED73-A72A-4E55-88DE-0C464FD580D3}"/>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0425" r="10556"/>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Content Placeholder 8">
            <a:extLst>
              <a:ext uri="{FF2B5EF4-FFF2-40B4-BE49-F238E27FC236}">
                <a16:creationId xmlns:a16="http://schemas.microsoft.com/office/drawing/2014/main" id="{727DA452-B6F7-45DA-AADC-6CF1F1D8FDFE}"/>
              </a:ext>
            </a:extLst>
          </p:cNvPr>
          <p:cNvSpPr>
            <a:spLocks noGrp="1"/>
          </p:cNvSpPr>
          <p:nvPr>
            <p:ph idx="1"/>
          </p:nvPr>
        </p:nvSpPr>
        <p:spPr>
          <a:xfrm>
            <a:off x="476250" y="600074"/>
            <a:ext cx="5619749" cy="5838825"/>
          </a:xfrm>
          <a:solidFill>
            <a:schemeClr val="bg1">
              <a:lumMod val="95000"/>
            </a:schemeClr>
          </a:solidFill>
        </p:spPr>
        <p:txBody>
          <a:bodyPr anchor="ctr">
            <a:normAutofit/>
          </a:bodyPr>
          <a:lstStyle/>
          <a:p>
            <a:pPr marL="0" indent="0">
              <a:buNone/>
            </a:pPr>
            <a:r>
              <a:rPr lang="en-GB" sz="1800" b="0" i="0" u="none" strike="noStrike" baseline="0" dirty="0">
                <a:solidFill>
                  <a:srgbClr val="000000"/>
                </a:solidFill>
                <a:latin typeface="+mj-lt"/>
              </a:rPr>
              <a:t>Charles works on a wide variety of projects with colleagues from around the world. </a:t>
            </a:r>
            <a:r>
              <a:rPr lang="en-GB" sz="1800" b="0" i="0" u="none" strike="noStrike" baseline="0" dirty="0">
                <a:solidFill>
                  <a:srgbClr val="006666"/>
                </a:solidFill>
                <a:latin typeface="+mj-lt"/>
              </a:rPr>
              <a:t>“Some projects are geared towards fundamental advances in science,” </a:t>
            </a:r>
            <a:r>
              <a:rPr lang="en-GB" sz="1800" b="0" i="0" u="none" strike="noStrike" baseline="0" dirty="0">
                <a:solidFill>
                  <a:srgbClr val="000000"/>
                </a:solidFill>
                <a:latin typeface="+mj-lt"/>
              </a:rPr>
              <a:t>he says,</a:t>
            </a:r>
            <a:r>
              <a:rPr lang="en-GB" sz="1800" b="0" i="0" u="none" strike="noStrike" baseline="0" dirty="0">
                <a:solidFill>
                  <a:srgbClr val="006666"/>
                </a:solidFill>
                <a:latin typeface="+mj-lt"/>
              </a:rPr>
              <a:t> “while others are directly tied to an output that has immediate and obvious benefits to society.”</a:t>
            </a:r>
          </a:p>
          <a:p>
            <a:pPr marL="0" indent="0">
              <a:buNone/>
            </a:pPr>
            <a:endParaRPr lang="en-GB" sz="1800" b="0" i="0" u="none" strike="noStrike" baseline="0" dirty="0">
              <a:solidFill>
                <a:srgbClr val="000000"/>
              </a:solidFill>
              <a:latin typeface="+mj-lt"/>
            </a:endParaRPr>
          </a:p>
          <a:p>
            <a:pPr marL="0" indent="0">
              <a:buNone/>
            </a:pPr>
            <a:r>
              <a:rPr lang="en-GB" sz="1800" b="0" i="0" u="none" strike="noStrike" baseline="0" dirty="0">
                <a:solidFill>
                  <a:srgbClr val="000000"/>
                </a:solidFill>
                <a:latin typeface="+mj-lt"/>
              </a:rPr>
              <a:t>Charles predicts that advances in </a:t>
            </a:r>
            <a:r>
              <a:rPr lang="en-GB" sz="1800" b="0" i="0" u="none" strike="noStrike" baseline="0" dirty="0">
                <a:solidFill>
                  <a:schemeClr val="accent1">
                    <a:lumMod val="75000"/>
                  </a:schemeClr>
                </a:solidFill>
                <a:latin typeface="+mj-lt"/>
              </a:rPr>
              <a:t>machine learning </a:t>
            </a:r>
            <a:r>
              <a:rPr lang="en-GB" sz="1800" b="0" i="0" u="none" strike="noStrike" baseline="0" dirty="0">
                <a:solidFill>
                  <a:srgbClr val="000000"/>
                </a:solidFill>
                <a:latin typeface="+mj-lt"/>
              </a:rPr>
              <a:t>and </a:t>
            </a:r>
            <a:r>
              <a:rPr lang="en-GB" sz="1800" b="0" i="0" u="none" strike="noStrike" baseline="0" dirty="0">
                <a:solidFill>
                  <a:schemeClr val="accent1">
                    <a:lumMod val="75000"/>
                  </a:schemeClr>
                </a:solidFill>
                <a:latin typeface="+mj-lt"/>
              </a:rPr>
              <a:t>artificial intelligence </a:t>
            </a:r>
            <a:r>
              <a:rPr lang="en-GB" sz="1800" b="0" i="0" u="none" strike="noStrike" baseline="0" dirty="0">
                <a:solidFill>
                  <a:srgbClr val="000000"/>
                </a:solidFill>
                <a:latin typeface="+mj-lt"/>
              </a:rPr>
              <a:t>will transform all science disciplines. He explains, </a:t>
            </a:r>
            <a:r>
              <a:rPr lang="en-GB" sz="1800" b="0" i="0" u="none" strike="noStrike" baseline="0" dirty="0">
                <a:solidFill>
                  <a:srgbClr val="006666"/>
                </a:solidFill>
                <a:latin typeface="+mj-lt"/>
              </a:rPr>
              <a:t>“As machine learning software becomes more user-friendly, scientists from all fields are going to make new discoveries.” </a:t>
            </a:r>
          </a:p>
          <a:p>
            <a:pPr marL="0" indent="0">
              <a:buNone/>
            </a:pPr>
            <a:endParaRPr lang="en-GB" sz="1800" b="0" i="0" u="none" strike="noStrike" baseline="0" dirty="0">
              <a:solidFill>
                <a:srgbClr val="000000"/>
              </a:solidFill>
              <a:latin typeface="+mj-lt"/>
            </a:endParaRPr>
          </a:p>
          <a:p>
            <a:pPr marL="0" indent="0">
              <a:buNone/>
            </a:pPr>
            <a:r>
              <a:rPr lang="en-GB" sz="1800" b="0" i="0" u="none" strike="noStrike" baseline="0" dirty="0">
                <a:solidFill>
                  <a:srgbClr val="000000"/>
                </a:solidFill>
                <a:latin typeface="+mj-lt"/>
              </a:rPr>
              <a:t>For structural biology, this revolution has already begun. In </a:t>
            </a:r>
            <a:r>
              <a:rPr lang="en-GB" sz="1800" b="0" i="0" u="none" strike="noStrike" baseline="0" dirty="0">
                <a:solidFill>
                  <a:schemeClr val="accent1">
                    <a:lumMod val="75000"/>
                  </a:schemeClr>
                </a:solidFill>
                <a:latin typeface="+mj-lt"/>
              </a:rPr>
              <a:t>2020</a:t>
            </a:r>
            <a:r>
              <a:rPr lang="en-GB" sz="1800" b="0" i="0" u="none" strike="noStrike" baseline="0" dirty="0">
                <a:solidFill>
                  <a:srgbClr val="000000"/>
                </a:solidFill>
                <a:latin typeface="+mj-lt"/>
              </a:rPr>
              <a:t>, a project led by </a:t>
            </a:r>
            <a:r>
              <a:rPr lang="en-GB" sz="1800" b="0" i="0" u="none" strike="noStrike" baseline="0" dirty="0">
                <a:solidFill>
                  <a:schemeClr val="accent1">
                    <a:lumMod val="75000"/>
                  </a:schemeClr>
                </a:solidFill>
                <a:latin typeface="+mj-lt"/>
              </a:rPr>
              <a:t>Google</a:t>
            </a:r>
            <a:r>
              <a:rPr lang="en-GB" sz="1800" b="0" i="0" u="none" strike="noStrike" baseline="0" dirty="0">
                <a:solidFill>
                  <a:srgbClr val="000000"/>
                </a:solidFill>
                <a:latin typeface="+mj-lt"/>
              </a:rPr>
              <a:t>, using its artificial intelligence initiative </a:t>
            </a:r>
            <a:r>
              <a:rPr lang="en-GB" sz="1800" b="0" i="0" u="none" strike="noStrike" baseline="0" dirty="0">
                <a:solidFill>
                  <a:schemeClr val="accent1">
                    <a:lumMod val="75000"/>
                  </a:schemeClr>
                </a:solidFill>
                <a:latin typeface="+mj-lt"/>
              </a:rPr>
              <a:t>DeepMind</a:t>
            </a:r>
            <a:r>
              <a:rPr lang="en-GB" sz="1800" b="0" i="0" u="none" strike="noStrike" baseline="0" dirty="0">
                <a:solidFill>
                  <a:srgbClr val="000000"/>
                </a:solidFill>
                <a:latin typeface="+mj-lt"/>
              </a:rPr>
              <a:t>, paved the way to overcoming one of the greatest challenges in the field – how to accurately </a:t>
            </a:r>
            <a:r>
              <a:rPr lang="en-GB" sz="1800" b="0" i="0" u="none" strike="noStrike" baseline="0" dirty="0">
                <a:solidFill>
                  <a:schemeClr val="accent1">
                    <a:lumMod val="75000"/>
                  </a:schemeClr>
                </a:solidFill>
                <a:latin typeface="+mj-lt"/>
              </a:rPr>
              <a:t>determine the structure of a protein from its amino acid sequence</a:t>
            </a:r>
            <a:r>
              <a:rPr lang="en-GB" sz="1800" b="0" i="0" u="none" strike="noStrike" baseline="0" dirty="0">
                <a:solidFill>
                  <a:srgbClr val="000000"/>
                </a:solidFill>
                <a:latin typeface="+mj-lt"/>
              </a:rPr>
              <a:t>. Future structural biologists will be able to take advantage of these technological innovations to further enhance our understanding of the building blocks of life.</a:t>
            </a:r>
            <a:endParaRPr lang="en-US" sz="2000" dirty="0">
              <a:solidFill>
                <a:srgbClr val="000000"/>
              </a:solidFill>
              <a:latin typeface="+mj-lt"/>
            </a:endParaRPr>
          </a:p>
        </p:txBody>
      </p:sp>
    </p:spTree>
    <p:extLst>
      <p:ext uri="{BB962C8B-B14F-4D97-AF65-F5344CB8AC3E}">
        <p14:creationId xmlns:p14="http://schemas.microsoft.com/office/powerpoint/2010/main" val="189904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2" ma:contentTypeDescription="Create a new document." ma:contentTypeScope="" ma:versionID="86558a24d2bca4879541cb4f582d6cbc">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ffd0f1c87d0130129d217eb37f798854"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C033BD-52C8-4579-8A9D-9BB80F70F1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5F7285-253C-4861-80D8-2D2AF2FCCCE4}">
  <ds:schemaRefs>
    <ds:schemaRef ds:uri="http://schemas.microsoft.com/sharepoint/v3/contenttype/forms"/>
  </ds:schemaRefs>
</ds:datastoreItem>
</file>

<file path=customXml/itemProps3.xml><?xml version="1.0" encoding="utf-8"?>
<ds:datastoreItem xmlns:ds="http://schemas.openxmlformats.org/officeDocument/2006/customXml" ds:itemID="{55403CDF-7BD2-47FD-B12D-2EA28F53485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209</TotalTime>
  <Words>1824</Words>
  <Application>Microsoft Office PowerPoint</Application>
  <PresentationFormat>Widescreen</PresentationFormat>
  <Paragraphs>93</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Brandon Grotesque Bold</vt:lpstr>
      <vt:lpstr>Brandon Grotesque Regular</vt:lpstr>
      <vt:lpstr>Calibri</vt:lpstr>
      <vt:lpstr>Calibri Light</vt:lpstr>
      <vt:lpstr>Office Theme</vt:lpstr>
      <vt:lpstr>   WHAT CAN WE  LEARN FROM PLANT PROTEINS?</vt:lpstr>
      <vt:lpstr>MEET CHARLES</vt:lpstr>
      <vt:lpstr>AMAZING PROTEINS!</vt:lpstr>
      <vt:lpstr>X-RAY CRYSTALLOGRAPHY</vt:lpstr>
      <vt:lpstr>  POLYKETIDE SYNTHASES  (responsible for making defensive molecules)  and  METHYLTRANSFERASE  (thought to transfer a methyl group onto a nitrogen atom)  </vt:lpstr>
      <vt:lpstr>SUCCESSES – SO FAR</vt:lpstr>
      <vt:lpstr>TALKING POINTS</vt:lpstr>
      <vt:lpstr>STRUCTURAL BIOLOGY</vt:lpstr>
      <vt:lpstr>PowerPoint Presentation</vt:lpstr>
      <vt:lpstr>EXPLORING CAREERS IN STRUCTURAL BIOLOGY</vt:lpstr>
      <vt:lpstr>PATHWAY FROM  SCHOOL TO  STRUCTURAL BIOLOGIST</vt:lpstr>
      <vt:lpstr>TALKING POINTS</vt:lpstr>
      <vt:lpstr>A CHALLENGE FROM CHARLES</vt:lpstr>
      <vt:lpstr>HOW DID CHARLES BECOME A STRUCTURAL  BIOLOGIST?</vt:lpstr>
      <vt:lpstr>PowerPoint Presentation</vt:lpstr>
      <vt:lpstr>CHARLES’ TOP TIPS</vt:lpstr>
      <vt:lpstr>TALKING POINTS</vt:lpstr>
      <vt:lpstr>A CHALLENGE FROM CHARLES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CAN WE  LEARN FROM PLANT PROTEINS?</dc:title>
  <dc:creator>Erica Morgan</dc:creator>
  <cp:lastModifiedBy>Erica Morgan</cp:lastModifiedBy>
  <cp:revision>4</cp:revision>
  <dcterms:created xsi:type="dcterms:W3CDTF">2021-04-28T13:49:46Z</dcterms:created>
  <dcterms:modified xsi:type="dcterms:W3CDTF">2021-05-13T08:14:27Z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