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tLCO4e8pq0RijhY/x51fA==" hashData="Id4BPZ1+U9lYAFkwGOHMeES1CkZMHMcK4qWREY1jStfIhsESwdJK1NkKyBvUzRN5AiqKfV2mClXS8+4/zntoF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660066"/>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EA3A40-19F9-417E-86F2-999A16323E33}" v="840" dt="2021-04-01T10:42:19.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AF754FE9-BC41-4729-8BBA-FD62B4EC136B}"/>
    <pc:docChg chg="modSld">
      <pc:chgData name="Erica Morgan" userId="39ed17eb-1fe1-4e30-9f9d-69b034d5bc77" providerId="ADAL" clId="{AF754FE9-BC41-4729-8BBA-FD62B4EC136B}" dt="2021-04-13T09:09:09.867" v="10" actId="20577"/>
      <pc:docMkLst>
        <pc:docMk/>
      </pc:docMkLst>
      <pc:sldChg chg="modSp mod">
        <pc:chgData name="Erica Morgan" userId="39ed17eb-1fe1-4e30-9f9d-69b034d5bc77" providerId="ADAL" clId="{AF754FE9-BC41-4729-8BBA-FD62B4EC136B}" dt="2021-04-13T09:09:09.867" v="10" actId="20577"/>
        <pc:sldMkLst>
          <pc:docMk/>
          <pc:sldMk cId="3030257794" sldId="256"/>
        </pc:sldMkLst>
        <pc:spChg chg="mod">
          <ac:chgData name="Erica Morgan" userId="39ed17eb-1fe1-4e30-9f9d-69b034d5bc77" providerId="ADAL" clId="{AF754FE9-BC41-4729-8BBA-FD62B4EC136B}" dt="2021-04-13T09:09:09.867" v="10" actId="20577"/>
          <ac:spMkLst>
            <pc:docMk/>
            <pc:sldMk cId="3030257794" sldId="256"/>
            <ac:spMk id="2" creationId="{1E5B9F27-A7D2-468D-B0E0-7F421742ECA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91AA-18FF-4FBA-BB44-CED71AD351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64EE85-25D2-410F-9B17-1B8A5C4A2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3F61CF-AAF1-42DC-A98D-9846F52EF69A}"/>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9CB17BBF-501A-49D3-8191-875A8D5D6D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30F93A-254F-4B32-8E5E-3A87115641E8}"/>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284379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9654-5E13-4ACA-AD90-D0C6D83609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616BBF-6BD4-4C1A-B78B-0C182D927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05EADA-C1C6-4486-AD98-61DB547E55CC}"/>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B2BFCF22-2436-4205-B76C-0724BB6E83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A6E2AF-38F1-4968-BB8B-BDFF776B626A}"/>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11875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7A63A-9931-4AE3-9F53-1EB7623580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640DB7-B8A1-4CA8-B570-795F3EED49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2B963A-5259-4F64-B091-F57E86BECB14}"/>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82465D34-71A7-43CB-8EAA-C127857730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4B889-7754-4342-9ECB-5869CE6B0B97}"/>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81781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81EF6-3D66-4BE5-9CCE-607542A9AD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A2BC29-F0A3-487B-B947-6891E67E7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FFD31-2DB8-40F4-A3B8-987FB4CB7671}"/>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A9C1BC58-E259-43D0-AD30-792B4D23D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454CF-8009-47B1-A6B2-6EB9F5286333}"/>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52680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ECF4-5EB9-422D-A844-C1871C6D7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1EE29C-E12B-45A6-91B7-D43A877C8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C1BAD-8FFF-4EFC-8F80-2032A6AA9692}"/>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F80FAAB3-35CD-42DF-AABA-EB20E7995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D9CCC4-E1F5-4F08-98F9-26148287CCBF}"/>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71842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2868-F19C-4607-B05B-199F49FCDB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15DDA8-2343-4440-B76F-161D88962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490535-E312-473A-BB27-0DF5D7D427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C93490-3072-44F7-BAB2-CFE7AD042941}"/>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6" name="Footer Placeholder 5">
            <a:extLst>
              <a:ext uri="{FF2B5EF4-FFF2-40B4-BE49-F238E27FC236}">
                <a16:creationId xmlns:a16="http://schemas.microsoft.com/office/drawing/2014/main" id="{90B4DFA0-2FD7-4DD2-B770-E5C5A8EABF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E891C9-BCA7-4E11-89DA-D453A61A5182}"/>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96705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C844-7C27-46EE-BB18-62B72063C4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48EF46-A1B6-4406-8678-9FA7C13B6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931A71-F47B-4076-8788-DE4F624FD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5FA10A-FEDD-4C3D-A6AE-F52EDE443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C519C2-81FD-4167-890A-850F9F701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98D067-09FF-4352-B00D-FD92342CBC50}"/>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8" name="Footer Placeholder 7">
            <a:extLst>
              <a:ext uri="{FF2B5EF4-FFF2-40B4-BE49-F238E27FC236}">
                <a16:creationId xmlns:a16="http://schemas.microsoft.com/office/drawing/2014/main" id="{359EA177-A83C-4056-9046-D0A43D5BFD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DA26F1-3A75-41B6-9CEC-3CA94FECBCCA}"/>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23844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DEDA-F394-41A5-9ACA-00194EAEC4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6164A8-6C94-4C3C-9B5C-C4A3075DC719}"/>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4" name="Footer Placeholder 3">
            <a:extLst>
              <a:ext uri="{FF2B5EF4-FFF2-40B4-BE49-F238E27FC236}">
                <a16:creationId xmlns:a16="http://schemas.microsoft.com/office/drawing/2014/main" id="{12B13505-62C8-4F57-ABE3-E183D5D5AB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B5A9B8-60D7-4036-892C-14AE2D727295}"/>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33427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8597FD-C061-49F5-93EF-57F7FCFDAF66}"/>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3" name="Footer Placeholder 2">
            <a:extLst>
              <a:ext uri="{FF2B5EF4-FFF2-40B4-BE49-F238E27FC236}">
                <a16:creationId xmlns:a16="http://schemas.microsoft.com/office/drawing/2014/main" id="{75865533-2EBE-43F3-B62F-D95B175686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7EA035-2E7A-4147-931E-43D7D62F2BAA}"/>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47567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821D-B30D-40E0-9B48-1FE87B68E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D93675-7881-457A-9661-FDC6AE332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4F809B-E264-41C4-AAF7-D3441901C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41BC1-8B3E-45EA-9DCF-5FBF627E7E21}"/>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6" name="Footer Placeholder 5">
            <a:extLst>
              <a:ext uri="{FF2B5EF4-FFF2-40B4-BE49-F238E27FC236}">
                <a16:creationId xmlns:a16="http://schemas.microsoft.com/office/drawing/2014/main" id="{0EE6CDAE-924F-4654-9FDE-0A74C331C2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285DC2-A2D2-471C-A0F8-5E64FED35428}"/>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150042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E7FF-3C40-4F7B-B191-38AB33DF6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EADC6D-459D-4E65-86F1-E694EAE00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94D5AF-3714-4341-84DD-5B0856DC4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8C1A1-8925-451B-85BF-2ECCA47A2C98}"/>
              </a:ext>
            </a:extLst>
          </p:cNvPr>
          <p:cNvSpPr>
            <a:spLocks noGrp="1"/>
          </p:cNvSpPr>
          <p:nvPr>
            <p:ph type="dt" sz="half" idx="10"/>
          </p:nvPr>
        </p:nvSpPr>
        <p:spPr/>
        <p:txBody>
          <a:bodyPr/>
          <a:lstStyle/>
          <a:p>
            <a:fld id="{A0EC6D40-54E3-4D50-92ED-B5F4DA6A129E}" type="datetimeFigureOut">
              <a:rPr lang="en-GB" smtClean="0"/>
              <a:t>13/04/2021</a:t>
            </a:fld>
            <a:endParaRPr lang="en-GB"/>
          </a:p>
        </p:txBody>
      </p:sp>
      <p:sp>
        <p:nvSpPr>
          <p:cNvPr id="6" name="Footer Placeholder 5">
            <a:extLst>
              <a:ext uri="{FF2B5EF4-FFF2-40B4-BE49-F238E27FC236}">
                <a16:creationId xmlns:a16="http://schemas.microsoft.com/office/drawing/2014/main" id="{EC0E11DD-98A3-4CF0-A8E4-C075FED63C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A3F8CA-F69E-4935-8033-03CDB478DF0B}"/>
              </a:ext>
            </a:extLst>
          </p:cNvPr>
          <p:cNvSpPr>
            <a:spLocks noGrp="1"/>
          </p:cNvSpPr>
          <p:nvPr>
            <p:ph type="sldNum" sz="quarter" idx="12"/>
          </p:nvPr>
        </p:nvSpPr>
        <p:spPr/>
        <p:txBody>
          <a:bodyPr/>
          <a:lstStyle/>
          <a:p>
            <a:fld id="{C1079649-13FC-4D6D-B663-787FA8367C19}" type="slidenum">
              <a:rPr lang="en-GB" smtClean="0"/>
              <a:t>‹#›</a:t>
            </a:fld>
            <a:endParaRPr lang="en-GB"/>
          </a:p>
        </p:txBody>
      </p:sp>
    </p:spTree>
    <p:extLst>
      <p:ext uri="{BB962C8B-B14F-4D97-AF65-F5344CB8AC3E}">
        <p14:creationId xmlns:p14="http://schemas.microsoft.com/office/powerpoint/2010/main" val="277101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34834-62DD-4A79-A54B-58AF16BA6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DB9270-CD07-45DA-8410-BDC792AFC3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C023D1-F1FB-4FCC-AE14-E5F78D6BF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C6D40-54E3-4D50-92ED-B5F4DA6A129E}" type="datetimeFigureOut">
              <a:rPr lang="en-GB" smtClean="0"/>
              <a:t>13/04/2021</a:t>
            </a:fld>
            <a:endParaRPr lang="en-GB"/>
          </a:p>
        </p:txBody>
      </p:sp>
      <p:sp>
        <p:nvSpPr>
          <p:cNvPr id="5" name="Footer Placeholder 4">
            <a:extLst>
              <a:ext uri="{FF2B5EF4-FFF2-40B4-BE49-F238E27FC236}">
                <a16:creationId xmlns:a16="http://schemas.microsoft.com/office/drawing/2014/main" id="{B7A8D0EF-1F50-417A-84C6-918F234EC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9242A8-64FE-4FC4-8D45-7AEC613B1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79649-13FC-4D6D-B663-787FA8367C19}" type="slidenum">
              <a:rPr lang="en-GB" smtClean="0"/>
              <a:t>‹#›</a:t>
            </a:fld>
            <a:endParaRPr lang="en-GB"/>
          </a:p>
        </p:txBody>
      </p:sp>
    </p:spTree>
    <p:extLst>
      <p:ext uri="{BB962C8B-B14F-4D97-AF65-F5344CB8AC3E}">
        <p14:creationId xmlns:p14="http://schemas.microsoft.com/office/powerpoint/2010/main" val="4205671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heconversation.com/how-do-we-learn-to-read-76283"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s://www.psytoolkit.org/experiment-library/ldt.html" TargetMode="External"/><Relationship Id="rId4" Type="http://schemas.openxmlformats.org/officeDocument/2006/relationships/hyperlink" Target="https://www.youtube.com/watch?v=cEckTqpvJmQ"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uturumcareers.com/Jonathan_Grainger_activity-sheet.pdf" TargetMode="External"/><Relationship Id="rId2" Type="http://schemas.openxmlformats.org/officeDocument/2006/relationships/hyperlink" Target="https://futurumcareers.com/did-you-this-read-right"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on a bench with their skateboards&#10;&#10;Description automatically generated with medium confidence">
            <a:extLst>
              <a:ext uri="{FF2B5EF4-FFF2-40B4-BE49-F238E27FC236}">
                <a16:creationId xmlns:a16="http://schemas.microsoft.com/office/drawing/2014/main" id="{55B66177-90EB-43ED-AA6E-733A82144861}"/>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5B9F27-A7D2-468D-B0E0-7F421742ECAB}"/>
              </a:ext>
            </a:extLst>
          </p:cNvPr>
          <p:cNvSpPr>
            <a:spLocks noGrp="1"/>
          </p:cNvSpPr>
          <p:nvPr>
            <p:ph type="ctrTitle"/>
          </p:nvPr>
        </p:nvSpPr>
        <p:spPr>
          <a:xfrm>
            <a:off x="477980" y="1122363"/>
            <a:ext cx="4455969" cy="3204134"/>
          </a:xfrm>
          <a:solidFill>
            <a:schemeClr val="bg1">
              <a:lumMod val="95000"/>
            </a:schemeClr>
          </a:solidFill>
        </p:spPr>
        <p:txBody>
          <a:bodyPr anchor="b">
            <a:normAutofit/>
          </a:bodyPr>
          <a:lstStyle/>
          <a:p>
            <a:pPr algn="l"/>
            <a:r>
              <a:rPr lang="en-GB" sz="4800" dirty="0"/>
              <a:t>Did you this read right?</a:t>
            </a:r>
          </a:p>
        </p:txBody>
      </p:sp>
      <p:sp>
        <p:nvSpPr>
          <p:cNvPr id="3" name="Subtitle 2">
            <a:extLst>
              <a:ext uri="{FF2B5EF4-FFF2-40B4-BE49-F238E27FC236}">
                <a16:creationId xmlns:a16="http://schemas.microsoft.com/office/drawing/2014/main" id="{913421F2-A870-469D-AADF-0B584973472B}"/>
              </a:ext>
            </a:extLst>
          </p:cNvPr>
          <p:cNvSpPr>
            <a:spLocks noGrp="1"/>
          </p:cNvSpPr>
          <p:nvPr>
            <p:ph type="subTitle" idx="1"/>
          </p:nvPr>
        </p:nvSpPr>
        <p:spPr>
          <a:xfrm>
            <a:off x="477980" y="4872922"/>
            <a:ext cx="4455970" cy="1208141"/>
          </a:xfrm>
          <a:solidFill>
            <a:schemeClr val="bg1">
              <a:lumMod val="95000"/>
            </a:schemeClr>
          </a:solidFill>
        </p:spPr>
        <p:txBody>
          <a:bodyPr>
            <a:normAutofit/>
          </a:bodyPr>
          <a:lstStyle/>
          <a:p>
            <a:pPr algn="l">
              <a:spcBef>
                <a:spcPts val="0"/>
              </a:spcBef>
            </a:pPr>
            <a:r>
              <a:rPr lang="en-GB" sz="3000" dirty="0">
                <a:latin typeface="+mj-lt"/>
              </a:rPr>
              <a:t>Cognitive Psychology </a:t>
            </a:r>
          </a:p>
          <a:p>
            <a:pPr algn="l">
              <a:spcBef>
                <a:spcPts val="0"/>
              </a:spcBef>
            </a:pPr>
            <a:r>
              <a:rPr lang="en-GB" sz="3000" dirty="0">
                <a:latin typeface="+mj-lt"/>
              </a:rPr>
              <a:t>with Dr Jonathan Grainger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25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0144C-69AC-4378-8324-EC4A29424518}"/>
              </a:ext>
            </a:extLst>
          </p:cNvPr>
          <p:cNvSpPr>
            <a:spLocks noGrp="1"/>
          </p:cNvSpPr>
          <p:nvPr>
            <p:ph type="title"/>
          </p:nvPr>
        </p:nvSpPr>
        <p:spPr>
          <a:xfrm>
            <a:off x="180976" y="987552"/>
            <a:ext cx="4716366" cy="1088136"/>
          </a:xfrm>
          <a:solidFill>
            <a:schemeClr val="bg1">
              <a:lumMod val="95000"/>
            </a:schemeClr>
          </a:solidFill>
        </p:spPr>
        <p:txBody>
          <a:bodyPr anchor="b">
            <a:noAutofit/>
          </a:bodyPr>
          <a:lstStyle/>
          <a:p>
            <a:r>
              <a:rPr lang="en-GB" sz="3000" i="0" u="none" strike="noStrike" baseline="0" dirty="0">
                <a:solidFill>
                  <a:srgbClr val="000000"/>
                </a:solidFill>
              </a:rPr>
              <a:t>PATHWAY FROM SCHOOL TO COGNITIVE</a:t>
            </a:r>
            <a:r>
              <a:rPr lang="en-GB" sz="3000" i="0" u="none" strike="noStrike" dirty="0">
                <a:solidFill>
                  <a:srgbClr val="000000"/>
                </a:solidFill>
              </a:rPr>
              <a:t> </a:t>
            </a:r>
            <a:r>
              <a:rPr lang="en-GB" sz="3000" i="0" u="none" strike="noStrike" baseline="0" dirty="0">
                <a:solidFill>
                  <a:srgbClr val="000000"/>
                </a:solidFill>
              </a:rPr>
              <a:t>PSYCHOLOGIST </a:t>
            </a:r>
            <a:endParaRPr lang="en-GB" sz="3000" dirty="0"/>
          </a:p>
        </p:txBody>
      </p:sp>
      <p:sp>
        <p:nvSpPr>
          <p:cNvPr id="16" name="Rectangle 1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CAA17461-C04B-4361-9960-828045644B30}"/>
              </a:ext>
            </a:extLst>
          </p:cNvPr>
          <p:cNvSpPr>
            <a:spLocks noGrp="1"/>
          </p:cNvSpPr>
          <p:nvPr>
            <p:ph idx="1"/>
          </p:nvPr>
        </p:nvSpPr>
        <p:spPr>
          <a:xfrm>
            <a:off x="180976" y="2688336"/>
            <a:ext cx="4729351" cy="3584448"/>
          </a:xfrm>
          <a:solidFill>
            <a:schemeClr val="bg1">
              <a:lumMod val="95000"/>
            </a:schemeClr>
          </a:solidFill>
        </p:spPr>
        <p:txBody>
          <a:bodyPr anchor="t">
            <a:normAutofit/>
          </a:bodyPr>
          <a:lstStyle/>
          <a:p>
            <a:pPr marL="0" indent="0">
              <a:buNone/>
            </a:pPr>
            <a:r>
              <a:rPr lang="en-GB" sz="2000" b="0" i="0" u="none" strike="noStrike" baseline="0" dirty="0">
                <a:solidFill>
                  <a:srgbClr val="000000"/>
                </a:solidFill>
                <a:latin typeface="+mj-lt"/>
              </a:rPr>
              <a:t>Jonathan says that taking </a:t>
            </a:r>
            <a:r>
              <a:rPr lang="en-GB" sz="2000" b="0" i="0" u="none" strike="noStrike" baseline="0" dirty="0">
                <a:solidFill>
                  <a:schemeClr val="accent1">
                    <a:lumMod val="75000"/>
                  </a:schemeClr>
                </a:solidFill>
                <a:latin typeface="+mj-lt"/>
              </a:rPr>
              <a:t>maths</a:t>
            </a:r>
            <a:r>
              <a:rPr lang="en-GB" sz="2000" b="0" i="0" u="none" strike="noStrike" baseline="0" dirty="0">
                <a:solidFill>
                  <a:srgbClr val="000000"/>
                </a:solidFill>
                <a:latin typeface="+mj-lt"/>
              </a:rPr>
              <a:t> is an essential at school. </a:t>
            </a:r>
            <a:r>
              <a:rPr lang="en-GB" sz="2000" b="0" i="0" u="none" strike="noStrike" baseline="0" dirty="0">
                <a:solidFill>
                  <a:schemeClr val="accent1">
                    <a:lumMod val="75000"/>
                  </a:schemeClr>
                </a:solidFill>
                <a:latin typeface="+mj-lt"/>
              </a:rPr>
              <a:t>Biology, chemistry and physics </a:t>
            </a:r>
            <a:r>
              <a:rPr lang="en-GB" sz="2000" b="0" i="0" u="none" strike="noStrike" baseline="0" dirty="0">
                <a:solidFill>
                  <a:srgbClr val="000000"/>
                </a:solidFill>
                <a:latin typeface="+mj-lt"/>
              </a:rPr>
              <a:t>are also useful for a scientific grounding. Some schools also offer psychology as a subject in itself. Some universities also suggest mixing sciences and </a:t>
            </a:r>
            <a:r>
              <a:rPr lang="en-GB" sz="2000" b="0" i="0" u="none" strike="noStrike" baseline="0" dirty="0">
                <a:solidFill>
                  <a:schemeClr val="accent1">
                    <a:lumMod val="75000"/>
                  </a:schemeClr>
                </a:solidFill>
                <a:latin typeface="+mj-lt"/>
              </a:rPr>
              <a:t>humanities</a:t>
            </a:r>
            <a:r>
              <a:rPr lang="en-GB" sz="2000" b="0" i="0" u="none" strike="noStrike" baseline="0" dirty="0">
                <a:solidFill>
                  <a:srgbClr val="000000"/>
                </a:solidFill>
                <a:latin typeface="+mj-lt"/>
              </a:rPr>
              <a:t> for a well-rounded foundation – this could include taking subjects such as </a:t>
            </a:r>
            <a:r>
              <a:rPr lang="en-GB" sz="2000" b="0" i="0" u="none" strike="noStrike" baseline="0" dirty="0">
                <a:solidFill>
                  <a:schemeClr val="accent1">
                    <a:lumMod val="75000"/>
                  </a:schemeClr>
                </a:solidFill>
                <a:latin typeface="+mj-lt"/>
              </a:rPr>
              <a:t>English</a:t>
            </a:r>
            <a:r>
              <a:rPr lang="en-GB" sz="2000" b="0" i="0" u="none" strike="noStrike" baseline="0" dirty="0">
                <a:solidFill>
                  <a:srgbClr val="000000"/>
                </a:solidFill>
                <a:latin typeface="+mj-lt"/>
              </a:rPr>
              <a:t> and </a:t>
            </a:r>
            <a:r>
              <a:rPr lang="en-GB" sz="2000" b="0" i="0" u="none" strike="noStrike" baseline="0" dirty="0">
                <a:solidFill>
                  <a:schemeClr val="accent1">
                    <a:lumMod val="75000"/>
                  </a:schemeClr>
                </a:solidFill>
                <a:latin typeface="+mj-lt"/>
              </a:rPr>
              <a:t>history</a:t>
            </a:r>
            <a:r>
              <a:rPr lang="en-GB" sz="2000" b="0" i="0" u="none" strike="noStrike" baseline="0" dirty="0">
                <a:solidFill>
                  <a:srgbClr val="000000"/>
                </a:solidFill>
                <a:latin typeface="+mj-lt"/>
              </a:rPr>
              <a:t>. </a:t>
            </a:r>
          </a:p>
          <a:p>
            <a:pPr marL="0" indent="0">
              <a:buNone/>
            </a:pPr>
            <a:endParaRPr lang="en-GB" sz="2000" dirty="0">
              <a:solidFill>
                <a:srgbClr val="000000"/>
              </a:solidFill>
              <a:latin typeface="+mj-lt"/>
            </a:endParaRPr>
          </a:p>
          <a:p>
            <a:pPr>
              <a:buFont typeface="Wingdings" panose="05000000000000000000" pitchFamily="2" charset="2"/>
              <a:buChar char="Ø"/>
            </a:pPr>
            <a:r>
              <a:rPr lang="en-GB" sz="2000" dirty="0">
                <a:solidFill>
                  <a:srgbClr val="660033"/>
                </a:solidFill>
                <a:latin typeface="+mj-lt"/>
              </a:rPr>
              <a:t>Can you spot Jonathan?!</a:t>
            </a:r>
            <a:endParaRPr lang="en-US" sz="2000" dirty="0">
              <a:solidFill>
                <a:srgbClr val="660033"/>
              </a:solidFill>
              <a:latin typeface="+mj-lt"/>
            </a:endParaRPr>
          </a:p>
        </p:txBody>
      </p:sp>
      <p:pic>
        <p:nvPicPr>
          <p:cNvPr id="7" name="Content Placeholder 6" descr="A group of people posing for a photo&#10;&#10;Description automatically generated">
            <a:extLst>
              <a:ext uri="{FF2B5EF4-FFF2-40B4-BE49-F238E27FC236}">
                <a16:creationId xmlns:a16="http://schemas.microsoft.com/office/drawing/2014/main" id="{577BD6DC-D823-4781-9E0A-EDC5649661E9}"/>
              </a:ext>
            </a:extLst>
          </p:cNvPr>
          <p:cNvPicPr>
            <a:picLocks noChangeAspect="1"/>
          </p:cNvPicPr>
          <p:nvPr/>
        </p:nvPicPr>
        <p:blipFill rotWithShape="1">
          <a:blip r:embed="rId2">
            <a:extLst>
              <a:ext uri="{28A0092B-C50C-407E-A947-70E740481C1C}">
                <a14:useLocalDpi xmlns:a14="http://schemas.microsoft.com/office/drawing/2010/main" val="0"/>
              </a:ext>
            </a:extLst>
          </a:blip>
          <a:srcRect l="17701" r="18057"/>
          <a:stretch/>
        </p:blipFill>
        <p:spPr>
          <a:xfrm>
            <a:off x="5321806"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8" name="TextBox 7">
            <a:extLst>
              <a:ext uri="{FF2B5EF4-FFF2-40B4-BE49-F238E27FC236}">
                <a16:creationId xmlns:a16="http://schemas.microsoft.com/office/drawing/2014/main" id="{62E40480-52A4-415C-9EC8-D0AAEDC48F92}"/>
              </a:ext>
            </a:extLst>
          </p:cNvPr>
          <p:cNvSpPr txBox="1"/>
          <p:nvPr/>
        </p:nvSpPr>
        <p:spPr>
          <a:xfrm>
            <a:off x="5200650" y="1428750"/>
            <a:ext cx="638175" cy="790575"/>
          </a:xfrm>
          <a:prstGeom prst="rect">
            <a:avLst/>
          </a:prstGeom>
          <a:noFill/>
          <a:ln w="44450">
            <a:solidFill>
              <a:srgbClr val="0070C0"/>
            </a:solidFill>
          </a:ln>
        </p:spPr>
        <p:txBody>
          <a:bodyPr wrap="square" rtlCol="0">
            <a:spAutoFit/>
          </a:bodyPr>
          <a:lstStyle/>
          <a:p>
            <a:endParaRPr lang="en-GB" dirty="0"/>
          </a:p>
        </p:txBody>
      </p:sp>
    </p:spTree>
    <p:extLst>
      <p:ext uri="{BB962C8B-B14F-4D97-AF65-F5344CB8AC3E}">
        <p14:creationId xmlns:p14="http://schemas.microsoft.com/office/powerpoint/2010/main" val="32456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EB2D3-583D-4C15-9D2E-1F577CA96DA6}"/>
              </a:ext>
            </a:extLst>
          </p:cNvPr>
          <p:cNvSpPr>
            <a:spLocks noGrp="1"/>
          </p:cNvSpPr>
          <p:nvPr>
            <p:ph type="title"/>
          </p:nvPr>
        </p:nvSpPr>
        <p:spPr>
          <a:xfrm>
            <a:off x="411480" y="854202"/>
            <a:ext cx="4498847" cy="1358646"/>
          </a:xfrm>
          <a:solidFill>
            <a:schemeClr val="bg1">
              <a:lumMod val="95000"/>
            </a:schemeClr>
          </a:solidFill>
        </p:spPr>
        <p:txBody>
          <a:bodyPr anchor="b">
            <a:noAutofit/>
          </a:bodyPr>
          <a:lstStyle/>
          <a:p>
            <a:r>
              <a:rPr lang="en-GB" sz="3000" i="0" u="none" strike="noStrike" baseline="0" dirty="0">
                <a:solidFill>
                  <a:srgbClr val="000000"/>
                </a:solidFill>
              </a:rPr>
              <a:t>HOW DID JONATHAN BECOME A COGNITIVE PSYCHOLOGIST? </a:t>
            </a:r>
            <a:endParaRPr lang="en-GB" sz="3000" dirty="0"/>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F9AA78B7-B6DB-4138-9F93-7279020EB9C4}"/>
              </a:ext>
            </a:extLst>
          </p:cNvPr>
          <p:cNvSpPr>
            <a:spLocks noGrp="1"/>
          </p:cNvSpPr>
          <p:nvPr>
            <p:ph idx="1"/>
          </p:nvPr>
        </p:nvSpPr>
        <p:spPr>
          <a:xfrm>
            <a:off x="411479" y="2688336"/>
            <a:ext cx="4498848" cy="2839974"/>
          </a:xfrm>
          <a:solidFill>
            <a:schemeClr val="bg1">
              <a:lumMod val="95000"/>
            </a:schemeClr>
          </a:solidFill>
        </p:spPr>
        <p:txBody>
          <a:bodyPr anchor="t">
            <a:normAutofit/>
          </a:bodyPr>
          <a:lstStyle/>
          <a:p>
            <a:pPr marL="0" indent="0">
              <a:buNone/>
            </a:pPr>
            <a:r>
              <a:rPr lang="en-GB" sz="2000" b="0" i="0" u="none" strike="noStrike" baseline="0" dirty="0">
                <a:solidFill>
                  <a:srgbClr val="000000"/>
                </a:solidFill>
                <a:latin typeface="+mj-lt"/>
              </a:rPr>
              <a:t>“When I was young, I aspired to become a </a:t>
            </a:r>
            <a:r>
              <a:rPr lang="en-GB" sz="2000" b="0" i="0" u="none" strike="noStrike" baseline="0" dirty="0">
                <a:solidFill>
                  <a:schemeClr val="accent1">
                    <a:lumMod val="75000"/>
                  </a:schemeClr>
                </a:solidFill>
                <a:latin typeface="+mj-lt"/>
              </a:rPr>
              <a:t>philosopher</a:t>
            </a:r>
            <a:r>
              <a:rPr lang="en-GB" sz="2000" b="0" i="0" u="none" strike="noStrike" baseline="0" dirty="0">
                <a:solidFill>
                  <a:srgbClr val="000000"/>
                </a:solidFill>
                <a:latin typeface="+mj-lt"/>
              </a:rPr>
              <a:t>. However, when I was in school, I was taught by a maths teacher who helped me excel in the subject and also suggested to me that psychology might offer an </a:t>
            </a:r>
            <a:r>
              <a:rPr lang="en-GB" sz="2000" b="0" i="0" u="none" strike="noStrike" baseline="0" dirty="0">
                <a:solidFill>
                  <a:schemeClr val="accent1">
                    <a:lumMod val="75000"/>
                  </a:schemeClr>
                </a:solidFill>
                <a:latin typeface="+mj-lt"/>
              </a:rPr>
              <a:t>interesting compromise between philosophy and maths</a:t>
            </a:r>
            <a:r>
              <a:rPr lang="en-GB" sz="2000" b="0" i="0" u="none" strike="noStrike" baseline="0" dirty="0">
                <a:solidFill>
                  <a:srgbClr val="000000"/>
                </a:solidFill>
                <a:latin typeface="+mj-lt"/>
              </a:rPr>
              <a:t>.” </a:t>
            </a:r>
            <a:endParaRPr lang="en-US" sz="2000" dirty="0">
              <a:latin typeface="+mj-lt"/>
            </a:endParaRPr>
          </a:p>
        </p:txBody>
      </p:sp>
      <p:pic>
        <p:nvPicPr>
          <p:cNvPr id="5" name="Content Placeholder 4" descr="A person taking a selfie&#10;&#10;Description automatically generated with medium confidence">
            <a:extLst>
              <a:ext uri="{FF2B5EF4-FFF2-40B4-BE49-F238E27FC236}">
                <a16:creationId xmlns:a16="http://schemas.microsoft.com/office/drawing/2014/main" id="{FF8357C9-337C-47CB-8387-83816D974600}"/>
              </a:ext>
            </a:extLst>
          </p:cNvPr>
          <p:cNvPicPr>
            <a:picLocks noChangeAspect="1"/>
          </p:cNvPicPr>
          <p:nvPr/>
        </p:nvPicPr>
        <p:blipFill rotWithShape="1">
          <a:blip r:embed="rId2">
            <a:extLst>
              <a:ext uri="{28A0092B-C50C-407E-A947-70E740481C1C}">
                <a14:useLocalDpi xmlns:a14="http://schemas.microsoft.com/office/drawing/2010/main" val="0"/>
              </a:ext>
            </a:extLst>
          </a:blip>
          <a:srcRect t="19281" r="-2" b="600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719348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4A872-3DCB-4D8A-80CB-F967BBBD70A0}"/>
              </a:ext>
            </a:extLst>
          </p:cNvPr>
          <p:cNvSpPr>
            <a:spLocks noGrp="1"/>
          </p:cNvSpPr>
          <p:nvPr>
            <p:ph type="title"/>
          </p:nvPr>
        </p:nvSpPr>
        <p:spPr>
          <a:xfrm>
            <a:off x="411480" y="987552"/>
            <a:ext cx="4485861" cy="1088136"/>
          </a:xfrm>
          <a:solidFill>
            <a:schemeClr val="bg1">
              <a:lumMod val="95000"/>
            </a:schemeClr>
          </a:solidFill>
        </p:spPr>
        <p:txBody>
          <a:bodyPr anchor="b">
            <a:normAutofit/>
          </a:bodyPr>
          <a:lstStyle/>
          <a:p>
            <a:r>
              <a:rPr lang="en-GB" sz="3000" dirty="0"/>
              <a:t>WHAT HAS INFLUENCED JONATHAN’S RESEARCH?</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0DB9CF53-E04D-419F-A251-2E9F84D5622D}"/>
              </a:ext>
            </a:extLst>
          </p:cNvPr>
          <p:cNvSpPr>
            <a:spLocks noGrp="1"/>
          </p:cNvSpPr>
          <p:nvPr>
            <p:ph idx="1"/>
          </p:nvPr>
        </p:nvSpPr>
        <p:spPr>
          <a:xfrm>
            <a:off x="411479" y="2688336"/>
            <a:ext cx="4498848" cy="2961513"/>
          </a:xfrm>
          <a:solidFill>
            <a:schemeClr val="bg1">
              <a:lumMod val="95000"/>
            </a:schemeClr>
          </a:solidFill>
        </p:spPr>
        <p:txBody>
          <a:bodyPr anchor="t">
            <a:normAutofit/>
          </a:bodyPr>
          <a:lstStyle/>
          <a:p>
            <a:pPr marL="0" indent="0">
              <a:buNone/>
            </a:pPr>
            <a:r>
              <a:rPr lang="en-GB" sz="2000" dirty="0">
                <a:solidFill>
                  <a:srgbClr val="000000"/>
                </a:solidFill>
                <a:latin typeface="+mj-lt"/>
              </a:rPr>
              <a:t>“</a:t>
            </a:r>
            <a:r>
              <a:rPr lang="en-GB" sz="2000" b="0" i="0" u="none" strike="noStrike" baseline="0" dirty="0">
                <a:solidFill>
                  <a:srgbClr val="000000"/>
                </a:solidFill>
                <a:latin typeface="+mj-lt"/>
              </a:rPr>
              <a:t>I am </a:t>
            </a:r>
            <a:r>
              <a:rPr lang="en-GB" sz="2000" b="0" i="0" u="none" strike="noStrike" baseline="0" dirty="0">
                <a:solidFill>
                  <a:schemeClr val="accent1">
                    <a:lumMod val="75000"/>
                  </a:schemeClr>
                </a:solidFill>
                <a:latin typeface="+mj-lt"/>
              </a:rPr>
              <a:t>English-French bilingual</a:t>
            </a:r>
            <a:r>
              <a:rPr lang="en-GB" sz="2000" b="0" i="0" u="none" strike="noStrike" baseline="0" dirty="0">
                <a:solidFill>
                  <a:srgbClr val="000000"/>
                </a:solidFill>
                <a:latin typeface="+mj-lt"/>
              </a:rPr>
              <a:t>. After studying psychology at the University of Manchester, I moved to France and my French language skills became more proficient. This was the</a:t>
            </a:r>
            <a:r>
              <a:rPr lang="en-GB" sz="2000" b="0" i="0" u="none" strike="noStrike" baseline="0" dirty="0">
                <a:solidFill>
                  <a:schemeClr val="accent1">
                    <a:lumMod val="75000"/>
                  </a:schemeClr>
                </a:solidFill>
                <a:latin typeface="+mj-lt"/>
              </a:rPr>
              <a:t> motivation </a:t>
            </a:r>
            <a:r>
              <a:rPr lang="en-GB" sz="2000" b="0" i="0" u="none" strike="noStrike" baseline="0" dirty="0">
                <a:solidFill>
                  <a:srgbClr val="000000"/>
                </a:solidFill>
                <a:latin typeface="+mj-lt"/>
              </a:rPr>
              <a:t>for me to initially focus on </a:t>
            </a:r>
            <a:r>
              <a:rPr lang="en-GB" sz="2000" b="0" i="0" u="none" strike="noStrike" baseline="0" dirty="0">
                <a:solidFill>
                  <a:schemeClr val="accent1">
                    <a:lumMod val="75000"/>
                  </a:schemeClr>
                </a:solidFill>
                <a:latin typeface="+mj-lt"/>
              </a:rPr>
              <a:t>bilingualism and second-language </a:t>
            </a:r>
            <a:r>
              <a:rPr lang="en-GB" sz="2000" b="0" i="0" u="none" strike="noStrike" baseline="0" dirty="0">
                <a:solidFill>
                  <a:srgbClr val="000000"/>
                </a:solidFill>
                <a:latin typeface="+mj-lt"/>
              </a:rPr>
              <a:t>learning within my research.”</a:t>
            </a:r>
            <a:endParaRPr lang="en-US" sz="2000" dirty="0">
              <a:latin typeface="+mj-lt"/>
            </a:endParaRPr>
          </a:p>
        </p:txBody>
      </p:sp>
      <p:pic>
        <p:nvPicPr>
          <p:cNvPr id="5" name="Content Placeholder 4" descr="A group of people sitting at a table&#10;&#10;Description automatically generated with medium confidence">
            <a:extLst>
              <a:ext uri="{FF2B5EF4-FFF2-40B4-BE49-F238E27FC236}">
                <a16:creationId xmlns:a16="http://schemas.microsoft.com/office/drawing/2014/main" id="{5F42910D-AFF8-4D57-8272-7E0E4552C7E7}"/>
              </a:ext>
            </a:extLst>
          </p:cNvPr>
          <p:cNvPicPr>
            <a:picLocks noChangeAspect="1"/>
          </p:cNvPicPr>
          <p:nvPr/>
        </p:nvPicPr>
        <p:blipFill rotWithShape="1">
          <a:blip r:embed="rId2">
            <a:extLst>
              <a:ext uri="{28A0092B-C50C-407E-A947-70E740481C1C}">
                <a14:useLocalDpi xmlns:a14="http://schemas.microsoft.com/office/drawing/2010/main" val="0"/>
              </a:ext>
            </a:extLst>
          </a:blip>
          <a:srcRect r="1041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2902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684D5-527D-4AAA-9BF8-A50767F3E746}"/>
              </a:ext>
            </a:extLst>
          </p:cNvPr>
          <p:cNvSpPr>
            <a:spLocks noGrp="1"/>
          </p:cNvSpPr>
          <p:nvPr>
            <p:ph type="title"/>
          </p:nvPr>
        </p:nvSpPr>
        <p:spPr>
          <a:xfrm>
            <a:off x="247650" y="987552"/>
            <a:ext cx="4649691" cy="1088136"/>
          </a:xfrm>
          <a:solidFill>
            <a:schemeClr val="bg1">
              <a:lumMod val="95000"/>
            </a:schemeClr>
          </a:solidFill>
        </p:spPr>
        <p:txBody>
          <a:bodyPr anchor="b">
            <a:normAutofit/>
          </a:bodyPr>
          <a:lstStyle/>
          <a:p>
            <a:r>
              <a:rPr lang="en-GB" sz="3000" dirty="0"/>
              <a:t>SO, WHAT DOES JONATHAN READ?!</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B63EA951-41CF-4200-A4E6-2DE34DBAAAA6}"/>
              </a:ext>
            </a:extLst>
          </p:cNvPr>
          <p:cNvSpPr>
            <a:spLocks noGrp="1"/>
          </p:cNvSpPr>
          <p:nvPr>
            <p:ph idx="1"/>
          </p:nvPr>
        </p:nvSpPr>
        <p:spPr>
          <a:xfrm>
            <a:off x="247650" y="2492421"/>
            <a:ext cx="4857750" cy="4156791"/>
          </a:xfrm>
          <a:solidFill>
            <a:schemeClr val="bg1">
              <a:lumMod val="95000"/>
            </a:schemeClr>
          </a:solidFill>
        </p:spPr>
        <p:txBody>
          <a:bodyPr anchor="t">
            <a:normAutofit lnSpcReduction="10000"/>
          </a:bodyPr>
          <a:lstStyle/>
          <a:p>
            <a:pPr marL="0" indent="0">
              <a:buNone/>
            </a:pPr>
            <a:r>
              <a:rPr lang="en-GB" sz="2200" b="0" i="0" u="none" strike="noStrike" baseline="0" dirty="0">
                <a:solidFill>
                  <a:srgbClr val="000000"/>
                </a:solidFill>
                <a:latin typeface="+mj-lt"/>
              </a:rPr>
              <a:t>“As a teenager, I read books that covered </a:t>
            </a:r>
            <a:r>
              <a:rPr lang="en-GB" sz="2200" b="0" i="0" u="none" strike="noStrike" baseline="0" dirty="0">
                <a:solidFill>
                  <a:schemeClr val="accent1">
                    <a:lumMod val="75000"/>
                  </a:schemeClr>
                </a:solidFill>
                <a:latin typeface="+mj-lt"/>
              </a:rPr>
              <a:t>philosophical thought </a:t>
            </a:r>
            <a:r>
              <a:rPr lang="en-GB" sz="2200" b="0" i="0" u="none" strike="noStrike" baseline="0" dirty="0">
                <a:solidFill>
                  <a:srgbClr val="000000"/>
                </a:solidFill>
                <a:latin typeface="+mj-lt"/>
              </a:rPr>
              <a:t>and </a:t>
            </a:r>
            <a:r>
              <a:rPr lang="en-GB" sz="2200" b="0" i="0" u="none" strike="noStrike" baseline="0" dirty="0">
                <a:solidFill>
                  <a:schemeClr val="accent1">
                    <a:lumMod val="75000"/>
                  </a:schemeClr>
                </a:solidFill>
                <a:latin typeface="+mj-lt"/>
              </a:rPr>
              <a:t>psychological issues</a:t>
            </a:r>
            <a:r>
              <a:rPr lang="en-GB" sz="2200" b="0" i="0" u="none" strike="noStrike" baseline="0" dirty="0">
                <a:solidFill>
                  <a:srgbClr val="000000"/>
                </a:solidFill>
                <a:latin typeface="+mj-lt"/>
              </a:rPr>
              <a:t>. This included novels such as </a:t>
            </a:r>
            <a:r>
              <a:rPr lang="en-GB" sz="2200" b="0" i="1" u="none" strike="noStrike" baseline="0" dirty="0">
                <a:solidFill>
                  <a:srgbClr val="660066"/>
                </a:solidFill>
                <a:latin typeface="+mj-lt"/>
              </a:rPr>
              <a:t>The Glass Bead Game </a:t>
            </a:r>
            <a:r>
              <a:rPr lang="en-GB" sz="2200" b="0" i="0" u="none" strike="noStrike" baseline="0" dirty="0">
                <a:solidFill>
                  <a:srgbClr val="000000"/>
                </a:solidFill>
                <a:latin typeface="+mj-lt"/>
              </a:rPr>
              <a:t>by Herman Hesse, </a:t>
            </a:r>
            <a:r>
              <a:rPr lang="en-GB" sz="2200" b="0" i="1" u="none" strike="noStrike" baseline="0" dirty="0">
                <a:solidFill>
                  <a:srgbClr val="660066"/>
                </a:solidFill>
                <a:latin typeface="+mj-lt"/>
              </a:rPr>
              <a:t>Zen and the Art of Motorcycle Maintenance </a:t>
            </a:r>
            <a:r>
              <a:rPr lang="en-GB" sz="2200" b="0" i="0" u="none" strike="noStrike" baseline="0" dirty="0">
                <a:solidFill>
                  <a:srgbClr val="000000"/>
                </a:solidFill>
                <a:latin typeface="+mj-lt"/>
              </a:rPr>
              <a:t>by Robert </a:t>
            </a:r>
            <a:r>
              <a:rPr lang="en-GB" sz="2200" b="0" i="0" u="none" strike="noStrike" baseline="0" dirty="0" err="1">
                <a:solidFill>
                  <a:srgbClr val="000000"/>
                </a:solidFill>
                <a:latin typeface="+mj-lt"/>
              </a:rPr>
              <a:t>Pirsig</a:t>
            </a:r>
            <a:r>
              <a:rPr lang="en-GB" sz="2200" b="0" i="0" u="none" strike="noStrike" baseline="0" dirty="0">
                <a:solidFill>
                  <a:srgbClr val="000000"/>
                </a:solidFill>
                <a:latin typeface="+mj-lt"/>
              </a:rPr>
              <a:t>, and </a:t>
            </a:r>
            <a:r>
              <a:rPr lang="en-GB" sz="2200" b="0" i="1" u="none" strike="noStrike" baseline="0" dirty="0">
                <a:solidFill>
                  <a:srgbClr val="660066"/>
                </a:solidFill>
                <a:latin typeface="+mj-lt"/>
              </a:rPr>
              <a:t>The Catcher in the Rye </a:t>
            </a:r>
            <a:r>
              <a:rPr lang="en-GB" sz="2200" b="0" i="0" u="none" strike="noStrike" baseline="0" dirty="0">
                <a:solidFill>
                  <a:srgbClr val="000000"/>
                </a:solidFill>
                <a:latin typeface="+mj-lt"/>
              </a:rPr>
              <a:t>by J. D. Salinger. I now read more </a:t>
            </a:r>
            <a:r>
              <a:rPr lang="en-GB" sz="2200" b="0" i="0" u="none" strike="noStrike" baseline="0" dirty="0">
                <a:solidFill>
                  <a:schemeClr val="accent1">
                    <a:lumMod val="75000"/>
                  </a:schemeClr>
                </a:solidFill>
                <a:latin typeface="+mj-lt"/>
              </a:rPr>
              <a:t>down-to-earth novels</a:t>
            </a:r>
            <a:r>
              <a:rPr lang="en-GB" sz="2200" b="0" i="0" u="none" strike="noStrike" baseline="0" dirty="0">
                <a:solidFill>
                  <a:srgbClr val="000000"/>
                </a:solidFill>
                <a:latin typeface="+mj-lt"/>
              </a:rPr>
              <a:t>, and I am currently enjoying Peter May’s Lewis trilogy, which paints a brilliant picture of the Outer Hebrides, not so far from where I grew up.”</a:t>
            </a:r>
          </a:p>
          <a:p>
            <a:pPr marL="0" indent="0">
              <a:buNone/>
            </a:pPr>
            <a:endParaRPr lang="en-GB" sz="1800" dirty="0">
              <a:solidFill>
                <a:srgbClr val="000000"/>
              </a:solidFill>
              <a:latin typeface="+mj-lt"/>
            </a:endParaRPr>
          </a:p>
          <a:p>
            <a:pPr>
              <a:buFont typeface="Wingdings" panose="05000000000000000000" pitchFamily="2" charset="2"/>
              <a:buChar char="Ø"/>
            </a:pPr>
            <a:r>
              <a:rPr lang="en-GB" sz="2200" dirty="0">
                <a:solidFill>
                  <a:srgbClr val="660033"/>
                </a:solidFill>
                <a:latin typeface="+mj-lt"/>
              </a:rPr>
              <a:t>What do you enjoy reading and why?</a:t>
            </a:r>
            <a:endParaRPr lang="en-US" sz="2200" dirty="0">
              <a:solidFill>
                <a:srgbClr val="660033"/>
              </a:solidFill>
              <a:latin typeface="+mj-lt"/>
            </a:endParaRPr>
          </a:p>
        </p:txBody>
      </p:sp>
      <p:pic>
        <p:nvPicPr>
          <p:cNvPr id="5" name="Content Placeholder 4" descr="A group of people sitting on a bench with their skateboards&#10;&#10;Description automatically generated with medium confidence">
            <a:extLst>
              <a:ext uri="{FF2B5EF4-FFF2-40B4-BE49-F238E27FC236}">
                <a16:creationId xmlns:a16="http://schemas.microsoft.com/office/drawing/2014/main" id="{B4CE94AC-D8CB-46D9-9D3F-AFB1DD36B761}"/>
              </a:ext>
            </a:extLst>
          </p:cNvPr>
          <p:cNvPicPr>
            <a:picLocks noChangeAspect="1"/>
          </p:cNvPicPr>
          <p:nvPr/>
        </p:nvPicPr>
        <p:blipFill rotWithShape="1">
          <a:blip r:embed="rId2">
            <a:extLst>
              <a:ext uri="{28A0092B-C50C-407E-A947-70E740481C1C}">
                <a14:useLocalDpi xmlns:a14="http://schemas.microsoft.com/office/drawing/2010/main" val="0"/>
              </a:ext>
            </a:extLst>
          </a:blip>
          <a:srcRect l="15924" r="1707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233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91E9C-1CA1-4122-B550-34523809857C}"/>
              </a:ext>
            </a:extLst>
          </p:cNvPr>
          <p:cNvSpPr>
            <a:spLocks noGrp="1"/>
          </p:cNvSpPr>
          <p:nvPr>
            <p:ph type="title"/>
          </p:nvPr>
        </p:nvSpPr>
        <p:spPr>
          <a:xfrm>
            <a:off x="204556" y="987552"/>
            <a:ext cx="5643794" cy="1088136"/>
          </a:xfrm>
          <a:solidFill>
            <a:schemeClr val="bg1">
              <a:lumMod val="95000"/>
            </a:schemeClr>
          </a:solidFill>
        </p:spPr>
        <p:txBody>
          <a:bodyPr anchor="b">
            <a:normAutofit/>
          </a:bodyPr>
          <a:lstStyle/>
          <a:p>
            <a:r>
              <a:rPr lang="en-GB" sz="3000" i="0" u="none" strike="noStrike" baseline="0" dirty="0">
                <a:solidFill>
                  <a:srgbClr val="000000"/>
                </a:solidFill>
              </a:rPr>
              <a:t>JONATHAN’S TOP TIPS </a:t>
            </a:r>
            <a:br>
              <a:rPr lang="en-GB" sz="3600" b="0" i="0" u="none" strike="noStrike" baseline="0" dirty="0">
                <a:solidFill>
                  <a:srgbClr val="000000"/>
                </a:solidFill>
                <a:latin typeface="Bitter"/>
              </a:rPr>
            </a:br>
            <a:endParaRPr lang="en-GB" sz="3400" dirty="0"/>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90FB9BAF-F874-4C30-B395-1DA7BA417B73}"/>
              </a:ext>
            </a:extLst>
          </p:cNvPr>
          <p:cNvSpPr>
            <a:spLocks noGrp="1"/>
          </p:cNvSpPr>
          <p:nvPr>
            <p:ph idx="1"/>
          </p:nvPr>
        </p:nvSpPr>
        <p:spPr>
          <a:xfrm>
            <a:off x="204556" y="2514600"/>
            <a:ext cx="5643794" cy="4135374"/>
          </a:xfrm>
          <a:solidFill>
            <a:schemeClr val="bg1">
              <a:lumMod val="95000"/>
            </a:schemeClr>
          </a:solidFill>
        </p:spPr>
        <p:txBody>
          <a:bodyPr anchor="t">
            <a:noAutofit/>
          </a:bodyPr>
          <a:lstStyle/>
          <a:p>
            <a:pPr marL="0" indent="0">
              <a:buNone/>
            </a:pPr>
            <a:r>
              <a:rPr lang="en-GB" sz="2000" b="1" i="0" u="none" strike="noStrike" baseline="0" dirty="0">
                <a:solidFill>
                  <a:schemeClr val="accent1">
                    <a:lumMod val="75000"/>
                  </a:schemeClr>
                </a:solidFill>
                <a:latin typeface="+mj-lt"/>
              </a:rPr>
              <a:t>1 </a:t>
            </a:r>
            <a:r>
              <a:rPr lang="en-GB" sz="2000" b="0" i="0" u="none" strike="noStrike" baseline="0" dirty="0">
                <a:solidFill>
                  <a:schemeClr val="accent1">
                    <a:lumMod val="75000"/>
                  </a:schemeClr>
                </a:solidFill>
                <a:latin typeface="+mj-lt"/>
              </a:rPr>
              <a:t>The greatest quality for a scientist is simple </a:t>
            </a:r>
            <a:r>
              <a:rPr lang="en-GB" sz="2000" b="1" i="0" u="none" strike="noStrike" baseline="0" dirty="0">
                <a:solidFill>
                  <a:schemeClr val="accent1">
                    <a:lumMod val="75000"/>
                  </a:schemeClr>
                </a:solidFill>
                <a:latin typeface="+mj-lt"/>
              </a:rPr>
              <a:t>curiosity</a:t>
            </a:r>
            <a:r>
              <a:rPr lang="en-GB" sz="2000" b="0" i="0" u="none" strike="noStrike" baseline="0" dirty="0">
                <a:solidFill>
                  <a:schemeClr val="accent1">
                    <a:lumMod val="75000"/>
                  </a:schemeClr>
                </a:solidFill>
                <a:latin typeface="+mj-lt"/>
              </a:rPr>
              <a:t>. This is followed by a good dose of </a:t>
            </a:r>
            <a:r>
              <a:rPr lang="en-GB" sz="2000" b="1" i="0" u="none" strike="noStrike" baseline="0" dirty="0">
                <a:solidFill>
                  <a:schemeClr val="accent1">
                    <a:lumMod val="75000"/>
                  </a:schemeClr>
                </a:solidFill>
                <a:latin typeface="+mj-lt"/>
              </a:rPr>
              <a:t>creativity</a:t>
            </a:r>
            <a:r>
              <a:rPr lang="en-GB" sz="2000" b="0" i="0" u="none" strike="noStrike" baseline="0" dirty="0">
                <a:solidFill>
                  <a:schemeClr val="accent1">
                    <a:lumMod val="75000"/>
                  </a:schemeClr>
                </a:solidFill>
                <a:latin typeface="+mj-lt"/>
              </a:rPr>
              <a:t>, to go beyond what has already been done. </a:t>
            </a:r>
          </a:p>
          <a:p>
            <a:pPr marL="0" indent="0">
              <a:buNone/>
            </a:pPr>
            <a:r>
              <a:rPr lang="en-GB" sz="2000" b="1" i="0" u="none" strike="noStrike" baseline="0" dirty="0">
                <a:solidFill>
                  <a:srgbClr val="002060"/>
                </a:solidFill>
                <a:latin typeface="+mj-lt"/>
              </a:rPr>
              <a:t>2 </a:t>
            </a:r>
            <a:r>
              <a:rPr lang="en-GB" sz="2000" b="0" i="0" u="none" strike="noStrike" baseline="0" dirty="0">
                <a:solidFill>
                  <a:srgbClr val="002060"/>
                </a:solidFill>
                <a:latin typeface="+mj-lt"/>
              </a:rPr>
              <a:t>You will need to find a </a:t>
            </a:r>
            <a:r>
              <a:rPr lang="en-GB" sz="2000" b="1" i="0" u="none" strike="noStrike" baseline="0" dirty="0">
                <a:solidFill>
                  <a:srgbClr val="002060"/>
                </a:solidFill>
                <a:latin typeface="+mj-lt"/>
              </a:rPr>
              <a:t>balance</a:t>
            </a:r>
            <a:r>
              <a:rPr lang="en-GB" sz="2000" b="0" i="0" u="none" strike="noStrike" baseline="0" dirty="0">
                <a:solidFill>
                  <a:srgbClr val="002060"/>
                </a:solidFill>
                <a:latin typeface="+mj-lt"/>
              </a:rPr>
              <a:t> between </a:t>
            </a:r>
            <a:r>
              <a:rPr lang="en-GB" sz="2000" b="1" i="0" u="none" strike="noStrike" baseline="0" dirty="0">
                <a:solidFill>
                  <a:srgbClr val="002060"/>
                </a:solidFill>
                <a:latin typeface="+mj-lt"/>
              </a:rPr>
              <a:t>creativity</a:t>
            </a:r>
            <a:r>
              <a:rPr lang="en-GB" sz="2000" b="0" i="0" u="none" strike="noStrike" baseline="0" dirty="0">
                <a:solidFill>
                  <a:srgbClr val="002060"/>
                </a:solidFill>
                <a:latin typeface="+mj-lt"/>
              </a:rPr>
              <a:t> and </a:t>
            </a:r>
            <a:r>
              <a:rPr lang="en-GB" sz="2000" b="1" i="0" u="none" strike="noStrike" baseline="0" dirty="0">
                <a:solidFill>
                  <a:srgbClr val="002060"/>
                </a:solidFill>
                <a:latin typeface="+mj-lt"/>
              </a:rPr>
              <a:t>perseverance</a:t>
            </a:r>
            <a:r>
              <a:rPr lang="en-GB" sz="2000" b="0" i="0" u="none" strike="noStrike" baseline="0" dirty="0">
                <a:solidFill>
                  <a:srgbClr val="002060"/>
                </a:solidFill>
                <a:latin typeface="+mj-lt"/>
              </a:rPr>
              <a:t>. You can’t go wildly chasing after everything that catches your interest, but bearing with one particular question can lead you to a satisfying answer. </a:t>
            </a:r>
          </a:p>
          <a:p>
            <a:pPr marL="0" indent="0">
              <a:buNone/>
            </a:pPr>
            <a:r>
              <a:rPr lang="en-GB" sz="2000" b="1" i="0" u="none" strike="noStrike" baseline="0" dirty="0">
                <a:solidFill>
                  <a:srgbClr val="660033"/>
                </a:solidFill>
                <a:latin typeface="+mj-lt"/>
              </a:rPr>
              <a:t>3 </a:t>
            </a:r>
            <a:r>
              <a:rPr lang="en-GB" sz="2000" b="0" i="0" u="none" strike="noStrike" baseline="0" dirty="0">
                <a:solidFill>
                  <a:srgbClr val="660033"/>
                </a:solidFill>
                <a:latin typeface="+mj-lt"/>
              </a:rPr>
              <a:t>Of course, to be able to answer the questions you raise, you need to be capable of mastering the </a:t>
            </a:r>
            <a:r>
              <a:rPr lang="en-GB" sz="2000" b="1" i="0" u="none" strike="noStrike" baseline="0" dirty="0">
                <a:solidFill>
                  <a:srgbClr val="660033"/>
                </a:solidFill>
                <a:latin typeface="+mj-lt"/>
              </a:rPr>
              <a:t>techniques</a:t>
            </a:r>
            <a:r>
              <a:rPr lang="en-GB" sz="2000" b="0" i="0" u="none" strike="noStrike" baseline="0" dirty="0">
                <a:solidFill>
                  <a:srgbClr val="660033"/>
                </a:solidFill>
                <a:latin typeface="+mj-lt"/>
              </a:rPr>
              <a:t> that will help you provide these answers. This implies not just technical skills, but mostly </a:t>
            </a:r>
            <a:r>
              <a:rPr lang="en-GB" sz="2000" b="1" i="0" u="none" strike="noStrike" baseline="0" dirty="0">
                <a:solidFill>
                  <a:srgbClr val="660033"/>
                </a:solidFill>
                <a:latin typeface="+mj-lt"/>
              </a:rPr>
              <a:t>logical skills</a:t>
            </a:r>
            <a:r>
              <a:rPr lang="en-GB" sz="2000" b="0" i="0" u="none" strike="noStrike" baseline="0" dirty="0">
                <a:solidFill>
                  <a:srgbClr val="660033"/>
                </a:solidFill>
                <a:latin typeface="+mj-lt"/>
              </a:rPr>
              <a:t>. </a:t>
            </a:r>
            <a:endParaRPr lang="en-US" sz="2000" dirty="0">
              <a:solidFill>
                <a:srgbClr val="660033"/>
              </a:solidFill>
              <a:latin typeface="+mj-lt"/>
            </a:endParaRPr>
          </a:p>
        </p:txBody>
      </p:sp>
      <p:pic>
        <p:nvPicPr>
          <p:cNvPr id="5" name="Content Placeholder 4" descr="Text&#10;&#10;Description automatically generated">
            <a:extLst>
              <a:ext uri="{FF2B5EF4-FFF2-40B4-BE49-F238E27FC236}">
                <a16:creationId xmlns:a16="http://schemas.microsoft.com/office/drawing/2014/main" id="{BBE85ECF-4A54-4F71-83DC-B6031EB24CF2}"/>
              </a:ext>
            </a:extLst>
          </p:cNvPr>
          <p:cNvPicPr>
            <a:picLocks noChangeAspect="1"/>
          </p:cNvPicPr>
          <p:nvPr/>
        </p:nvPicPr>
        <p:blipFill rotWithShape="1">
          <a:blip r:embed="rId2">
            <a:extLst>
              <a:ext uri="{28A0092B-C50C-407E-A947-70E740481C1C}">
                <a14:useLocalDpi xmlns:a14="http://schemas.microsoft.com/office/drawing/2010/main" val="0"/>
              </a:ext>
            </a:extLst>
          </a:blip>
          <a:srcRect r="32996" b="-1"/>
          <a:stretch/>
        </p:blipFill>
        <p:spPr>
          <a:xfrm>
            <a:off x="6251027" y="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8708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8856F-7FFF-45C5-A082-2F45636EE8B3}"/>
              </a:ext>
            </a:extLst>
          </p:cNvPr>
          <p:cNvSpPr>
            <a:spLocks noGrp="1"/>
          </p:cNvSpPr>
          <p:nvPr>
            <p:ph type="title"/>
          </p:nvPr>
        </p:nvSpPr>
        <p:spPr>
          <a:xfrm>
            <a:off x="640080" y="4371733"/>
            <a:ext cx="3418990" cy="2197422"/>
          </a:xfrm>
          <a:solidFill>
            <a:schemeClr val="bg1">
              <a:lumMod val="95000"/>
            </a:schemeClr>
          </a:solidFill>
        </p:spPr>
        <p:txBody>
          <a:bodyPr>
            <a:normAutofit/>
          </a:bodyPr>
          <a:lstStyle/>
          <a:p>
            <a:r>
              <a:rPr lang="en-GB" sz="3600" dirty="0"/>
              <a:t>TALKING POINTS</a:t>
            </a:r>
          </a:p>
        </p:txBody>
      </p:sp>
      <p:pic>
        <p:nvPicPr>
          <p:cNvPr id="5" name="Content Placeholder 4" descr="A picture containing text, wall, indoor, computer&#10;&#10;Description automatically generated">
            <a:extLst>
              <a:ext uri="{FF2B5EF4-FFF2-40B4-BE49-F238E27FC236}">
                <a16:creationId xmlns:a16="http://schemas.microsoft.com/office/drawing/2014/main" id="{96A3FF60-D100-4E36-9ADA-5152604F9925}"/>
              </a:ext>
            </a:extLst>
          </p:cNvPr>
          <p:cNvPicPr>
            <a:picLocks noChangeAspect="1"/>
          </p:cNvPicPr>
          <p:nvPr/>
        </p:nvPicPr>
        <p:blipFill rotWithShape="1">
          <a:blip r:embed="rId2">
            <a:extLst>
              <a:ext uri="{28A0092B-C50C-407E-A947-70E740481C1C}">
                <a14:useLocalDpi xmlns:a14="http://schemas.microsoft.com/office/drawing/2010/main" val="0"/>
              </a:ext>
            </a:extLst>
          </a:blip>
          <a:srcRect t="544" b="32987"/>
          <a:stretch/>
        </p:blipFill>
        <p:spPr>
          <a:xfrm>
            <a:off x="-3028" y="-475531"/>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07C47DC-73D2-43DE-8328-D89FE5792295}"/>
              </a:ext>
            </a:extLst>
          </p:cNvPr>
          <p:cNvSpPr>
            <a:spLocks noGrp="1"/>
          </p:cNvSpPr>
          <p:nvPr>
            <p:ph idx="1"/>
          </p:nvPr>
        </p:nvSpPr>
        <p:spPr>
          <a:xfrm>
            <a:off x="4556378" y="4371733"/>
            <a:ext cx="7045834" cy="2197423"/>
          </a:xfrm>
          <a:solidFill>
            <a:schemeClr val="bg1">
              <a:lumMod val="95000"/>
            </a:schemeClr>
          </a:solidFill>
        </p:spPr>
        <p:txBody>
          <a:bodyPr anchor="ctr">
            <a:normAutofit fontScale="92500" lnSpcReduction="10000"/>
          </a:bodyPr>
          <a:lstStyle/>
          <a:p>
            <a:pPr marL="0" indent="0">
              <a:buNone/>
            </a:pPr>
            <a:r>
              <a:rPr lang="en-US" sz="2000" dirty="0">
                <a:solidFill>
                  <a:schemeClr val="accent1">
                    <a:lumMod val="75000"/>
                  </a:schemeClr>
                </a:solidFill>
                <a:latin typeface="+mj-lt"/>
              </a:rPr>
              <a:t>Which subjects could lead to a career in cognitive psychology? </a:t>
            </a:r>
          </a:p>
          <a:p>
            <a:pPr marL="0" indent="0">
              <a:buNone/>
            </a:pPr>
            <a:r>
              <a:rPr lang="en-US" sz="2000" dirty="0">
                <a:solidFill>
                  <a:srgbClr val="002060"/>
                </a:solidFill>
                <a:latin typeface="+mj-lt"/>
              </a:rPr>
              <a:t>What interests influenced Jonathan’s career path? Do you share any of </a:t>
            </a:r>
            <a:r>
              <a:rPr lang="en-US" sz="2000">
                <a:solidFill>
                  <a:srgbClr val="002060"/>
                </a:solidFill>
                <a:latin typeface="+mj-lt"/>
              </a:rPr>
              <a:t>these interests?</a:t>
            </a:r>
            <a:endParaRPr lang="en-US" sz="2000" dirty="0">
              <a:solidFill>
                <a:srgbClr val="002060"/>
              </a:solidFill>
              <a:latin typeface="+mj-lt"/>
            </a:endParaRPr>
          </a:p>
          <a:p>
            <a:pPr marL="0" indent="0">
              <a:buNone/>
            </a:pPr>
            <a:r>
              <a:rPr lang="en-US" sz="2000" dirty="0">
                <a:solidFill>
                  <a:srgbClr val="7030A0"/>
                </a:solidFill>
                <a:latin typeface="+mj-lt"/>
              </a:rPr>
              <a:t>Can you speak a second language? How could this help you in your future career?</a:t>
            </a:r>
          </a:p>
          <a:p>
            <a:pPr marL="0" indent="0">
              <a:buNone/>
            </a:pPr>
            <a:r>
              <a:rPr lang="en-US" sz="2000" dirty="0">
                <a:solidFill>
                  <a:srgbClr val="660066"/>
                </a:solidFill>
                <a:latin typeface="+mj-lt"/>
              </a:rPr>
              <a:t>Which of Jonathan’s tips stands out for you and why? Do you have the attributes Jonathan mentions? How could you develop these skills?</a:t>
            </a:r>
          </a:p>
        </p:txBody>
      </p:sp>
    </p:spTree>
    <p:extLst>
      <p:ext uri="{BB962C8B-B14F-4D97-AF65-F5344CB8AC3E}">
        <p14:creationId xmlns:p14="http://schemas.microsoft.com/office/powerpoint/2010/main" val="7647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ape, arrow&#10;&#10;Description automatically generated">
            <a:extLst>
              <a:ext uri="{FF2B5EF4-FFF2-40B4-BE49-F238E27FC236}">
                <a16:creationId xmlns:a16="http://schemas.microsoft.com/office/drawing/2014/main" id="{C628D60B-5EE1-4739-8463-BF5C366871B7}"/>
              </a:ext>
            </a:extLst>
          </p:cNvPr>
          <p:cNvPicPr>
            <a:picLocks noChangeAspect="1"/>
          </p:cNvPicPr>
          <p:nvPr/>
        </p:nvPicPr>
        <p:blipFill rotWithShape="1">
          <a:blip r:embed="rId2">
            <a:extLst>
              <a:ext uri="{28A0092B-C50C-407E-A947-70E740481C1C}">
                <a14:useLocalDpi xmlns:a14="http://schemas.microsoft.com/office/drawing/2010/main" val="0"/>
              </a:ext>
            </a:extLst>
          </a:blip>
          <a:srcRect t="2222" r="20638" b="6120"/>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D61F9E-DE25-42BE-B19D-F1316A3A81F6}"/>
              </a:ext>
            </a:extLst>
          </p:cNvPr>
          <p:cNvSpPr>
            <a:spLocks noGrp="1"/>
          </p:cNvSpPr>
          <p:nvPr>
            <p:ph type="title"/>
          </p:nvPr>
        </p:nvSpPr>
        <p:spPr>
          <a:xfrm>
            <a:off x="276225" y="1161288"/>
            <a:ext cx="4133849" cy="1124712"/>
          </a:xfrm>
          <a:solidFill>
            <a:schemeClr val="bg1">
              <a:lumMod val="95000"/>
            </a:schemeClr>
          </a:solidFill>
        </p:spPr>
        <p:txBody>
          <a:bodyPr anchor="b">
            <a:normAutofit/>
          </a:bodyPr>
          <a:lstStyle/>
          <a:p>
            <a:r>
              <a:rPr lang="en-GB" sz="2800" dirty="0"/>
              <a:t>MORE RESOURCES</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4692E19-45C6-4AEF-A8C7-862680051D30}"/>
              </a:ext>
            </a:extLst>
          </p:cNvPr>
          <p:cNvSpPr>
            <a:spLocks noGrp="1"/>
          </p:cNvSpPr>
          <p:nvPr>
            <p:ph idx="1"/>
          </p:nvPr>
        </p:nvSpPr>
        <p:spPr>
          <a:xfrm>
            <a:off x="276225" y="2718054"/>
            <a:ext cx="4133849" cy="3207258"/>
          </a:xfrm>
          <a:solidFill>
            <a:schemeClr val="bg1">
              <a:lumMod val="95000"/>
            </a:schemeClr>
          </a:solidFill>
        </p:spPr>
        <p:txBody>
          <a:bodyPr anchor="t">
            <a:normAutofit/>
          </a:bodyPr>
          <a:lstStyle/>
          <a:p>
            <a:pPr marL="0" indent="0">
              <a:buNone/>
            </a:pPr>
            <a:r>
              <a:rPr lang="en-GB" sz="2000" b="0" i="0" u="none" strike="noStrike" baseline="0" dirty="0">
                <a:solidFill>
                  <a:srgbClr val="000000"/>
                </a:solidFill>
                <a:latin typeface="+mj-lt"/>
              </a:rPr>
              <a:t>This </a:t>
            </a:r>
            <a:r>
              <a:rPr lang="en-GB" sz="2000" b="0" i="0" u="none" strike="noStrike" baseline="0" dirty="0">
                <a:solidFill>
                  <a:srgbClr val="000000"/>
                </a:solidFill>
                <a:latin typeface="+mj-lt"/>
                <a:hlinkClick r:id="rId3"/>
              </a:rPr>
              <a:t>article</a:t>
            </a:r>
            <a:r>
              <a:rPr lang="en-GB" sz="2000" b="0" i="0" u="none" strike="noStrike" baseline="0" dirty="0">
                <a:solidFill>
                  <a:srgbClr val="000000"/>
                </a:solidFill>
                <a:latin typeface="+mj-lt"/>
              </a:rPr>
              <a:t> presents an accessible overview of how we learn to read.</a:t>
            </a:r>
          </a:p>
          <a:p>
            <a:pPr marL="0" indent="0">
              <a:buNone/>
            </a:pPr>
            <a:r>
              <a:rPr lang="en-GB" sz="2000" b="0" i="0" u="none" strike="noStrike" baseline="0" dirty="0">
                <a:solidFill>
                  <a:srgbClr val="000000"/>
                </a:solidFill>
                <a:latin typeface="+mj-lt"/>
              </a:rPr>
              <a:t>This short </a:t>
            </a:r>
            <a:r>
              <a:rPr lang="en-GB" sz="2000" b="0" i="0" u="none" strike="noStrike" baseline="0" dirty="0">
                <a:solidFill>
                  <a:srgbClr val="000000"/>
                </a:solidFill>
                <a:latin typeface="+mj-lt"/>
                <a:hlinkClick r:id="rId4"/>
              </a:rPr>
              <a:t>video</a:t>
            </a:r>
            <a:r>
              <a:rPr lang="en-GB" sz="2000" b="0" i="0" u="none" strike="noStrike" baseline="0" dirty="0">
                <a:solidFill>
                  <a:srgbClr val="000000"/>
                </a:solidFill>
                <a:latin typeface="+mj-lt"/>
              </a:rPr>
              <a:t> from HowStuffWorks explains the research behind the transposed-letter effect in more detail, including a critical look at some misleading conclusions.</a:t>
            </a:r>
          </a:p>
          <a:p>
            <a:pPr marL="0" indent="0">
              <a:buNone/>
            </a:pPr>
            <a:r>
              <a:rPr lang="en-GB" sz="2000" b="0" i="0" u="none" strike="noStrike" baseline="0" dirty="0">
                <a:solidFill>
                  <a:srgbClr val="000000"/>
                </a:solidFill>
                <a:latin typeface="+mj-lt"/>
              </a:rPr>
              <a:t>This </a:t>
            </a:r>
            <a:r>
              <a:rPr lang="en-GB" sz="2000" b="0" i="0" u="none" strike="noStrike" baseline="0" dirty="0">
                <a:solidFill>
                  <a:srgbClr val="000000"/>
                </a:solidFill>
                <a:latin typeface="+mj-lt"/>
                <a:hlinkClick r:id="rId5"/>
              </a:rPr>
              <a:t>website</a:t>
            </a:r>
            <a:r>
              <a:rPr lang="en-GB" sz="2000" b="0" i="0" u="none" strike="noStrike" baseline="0" dirty="0">
                <a:solidFill>
                  <a:srgbClr val="000000"/>
                </a:solidFill>
                <a:latin typeface="+mj-lt"/>
              </a:rPr>
              <a:t> has a demo of a lexical decision task that you can use to test yourself or others.</a:t>
            </a:r>
            <a:endParaRPr lang="en-US" sz="2000" dirty="0">
              <a:latin typeface="+mj-lt"/>
            </a:endParaRPr>
          </a:p>
        </p:txBody>
      </p:sp>
    </p:spTree>
    <p:extLst>
      <p:ext uri="{BB962C8B-B14F-4D97-AF65-F5344CB8AC3E}">
        <p14:creationId xmlns:p14="http://schemas.microsoft.com/office/powerpoint/2010/main" val="1695437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11">
            <a:extLst>
              <a:ext uri="{FF2B5EF4-FFF2-40B4-BE49-F238E27FC236}">
                <a16:creationId xmlns:a16="http://schemas.microsoft.com/office/drawing/2014/main" id="{5E55140E-DF27-4D64-9C45-CE41DFB07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CAD246-27B7-4962-A865-B8B5AE1C5271}"/>
              </a:ext>
            </a:extLst>
          </p:cNvPr>
          <p:cNvSpPr>
            <a:spLocks noGrp="1"/>
          </p:cNvSpPr>
          <p:nvPr>
            <p:ph type="title"/>
          </p:nvPr>
        </p:nvSpPr>
        <p:spPr>
          <a:xfrm>
            <a:off x="1398706" y="887730"/>
            <a:ext cx="3291529" cy="5074920"/>
          </a:xfrm>
          <a:solidFill>
            <a:schemeClr val="bg1">
              <a:lumMod val="95000"/>
            </a:schemeClr>
          </a:solidFill>
        </p:spPr>
        <p:txBody>
          <a:bodyPr vert="horz" lIns="91440" tIns="45720" rIns="91440" bIns="45720" rtlCol="0" anchor="b">
            <a:normAutofit/>
          </a:bodyPr>
          <a:lstStyle/>
          <a:p>
            <a:r>
              <a:rPr lang="en-US" sz="3600" kern="1200" dirty="0">
                <a:solidFill>
                  <a:schemeClr val="tx1"/>
                </a:solidFill>
                <a:latin typeface="+mj-lt"/>
                <a:ea typeface="+mj-ea"/>
                <a:cs typeface="+mj-cs"/>
              </a:rPr>
              <a:t>Dig deeper into Jonathan’s </a:t>
            </a:r>
            <a:r>
              <a:rPr lang="en-US" sz="3600" kern="1200" dirty="0">
                <a:solidFill>
                  <a:schemeClr val="tx1"/>
                </a:solidFill>
                <a:latin typeface="+mj-lt"/>
                <a:ea typeface="+mj-ea"/>
                <a:cs typeface="+mj-cs"/>
                <a:hlinkClick r:id="rId2"/>
              </a:rPr>
              <a:t>research</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Download his </a:t>
            </a:r>
            <a:r>
              <a:rPr lang="en-US" sz="3600" kern="1200" dirty="0">
                <a:solidFill>
                  <a:schemeClr val="tx1"/>
                </a:solidFill>
                <a:latin typeface="+mj-lt"/>
                <a:ea typeface="+mj-ea"/>
                <a:cs typeface="+mj-cs"/>
                <a:hlinkClick r:id="rId3"/>
              </a:rPr>
              <a:t>activity sheet</a:t>
            </a:r>
            <a:endParaRPr lang="en-US" sz="3600" kern="1200" dirty="0">
              <a:solidFill>
                <a:schemeClr val="tx1"/>
              </a:solidFill>
              <a:latin typeface="+mj-lt"/>
              <a:ea typeface="+mj-ea"/>
              <a:cs typeface="+mj-cs"/>
            </a:endParaRPr>
          </a:p>
        </p:txBody>
      </p:sp>
      <p:sp>
        <p:nvSpPr>
          <p:cNvPr id="63" name="Rectangle 13">
            <a:extLst>
              <a:ext uri="{FF2B5EF4-FFF2-40B4-BE49-F238E27FC236}">
                <a16:creationId xmlns:a16="http://schemas.microsoft.com/office/drawing/2014/main" id="{046087BB-EEE3-4FF1-82C7-68104AA34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0B03358B-CDB3-4402-851A-F0BFA333CC61}"/>
              </a:ext>
            </a:extLst>
          </p:cNvPr>
          <p:cNvPicPr>
            <a:picLocks noChangeAspect="1"/>
          </p:cNvPicPr>
          <p:nvPr/>
        </p:nvPicPr>
        <p:blipFill rotWithShape="1">
          <a:blip r:embed="rId4">
            <a:extLst>
              <a:ext uri="{28A0092B-C50C-407E-A947-70E740481C1C}">
                <a14:useLocalDpi xmlns:a14="http://schemas.microsoft.com/office/drawing/2010/main" val="0"/>
              </a:ext>
            </a:extLst>
          </a:blip>
          <a:srcRect r="2903" b="3"/>
          <a:stretch/>
        </p:blipFill>
        <p:spPr>
          <a:xfrm>
            <a:off x="5139594" y="890787"/>
            <a:ext cx="3521214" cy="5071864"/>
          </a:xfrm>
          <a:prstGeom prst="rect">
            <a:avLst/>
          </a:prstGeom>
          <a:effectLst>
            <a:outerShdw blurRad="406400" dist="317500" dir="5400000" sx="89000" sy="89000" rotWithShape="0">
              <a:prstClr val="black">
                <a:alpha val="15000"/>
              </a:prstClr>
            </a:outerShdw>
          </a:effectLst>
        </p:spPr>
      </p:pic>
      <p:pic>
        <p:nvPicPr>
          <p:cNvPr id="5" name="Content Placeholder 4" descr="A group of people sitting on a bench with a computer&#10;&#10;Description automatically generated with low confidence">
            <a:extLst>
              <a:ext uri="{FF2B5EF4-FFF2-40B4-BE49-F238E27FC236}">
                <a16:creationId xmlns:a16="http://schemas.microsoft.com/office/drawing/2014/main" id="{105B8E2E-A4B7-4453-868E-B5E5EFA8589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956" r="3" b="3"/>
          <a:stretch/>
        </p:blipFill>
        <p:spPr>
          <a:xfrm>
            <a:off x="8661115" y="890787"/>
            <a:ext cx="3530580" cy="5071864"/>
          </a:xfrm>
          <a:prstGeom prst="rect">
            <a:avLst/>
          </a:prstGeom>
          <a:effectLst>
            <a:outerShdw blurRad="406400" dist="317500" dir="5400000" sx="89000" sy="89000" rotWithShape="0">
              <a:prstClr val="black">
                <a:alpha val="15000"/>
              </a:prstClr>
            </a:outerShdw>
          </a:effectLst>
        </p:spPr>
      </p:pic>
      <p:cxnSp>
        <p:nvCxnSpPr>
          <p:cNvPr id="64" name="Straight Connector 15">
            <a:extLst>
              <a:ext uri="{FF2B5EF4-FFF2-40B4-BE49-F238E27FC236}">
                <a16:creationId xmlns:a16="http://schemas.microsoft.com/office/drawing/2014/main" id="{98CD01B3-D007-489E-9B53-09AA2782C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135" y="890787"/>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8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E2B65B52-E6B1-4C2D-B13F-C776BAB2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17386"/>
            <a:ext cx="3278292" cy="1876822"/>
          </a:xfrm>
          <a:prstGeom prst="rect">
            <a:avLst/>
          </a:prstGeom>
        </p:spPr>
      </p:pic>
      <p:pic>
        <p:nvPicPr>
          <p:cNvPr id="5" name="Content Placeholder 4" descr="A group of people sitting on a bench with a computer&#10;&#10;Description automatically generated with low confidence">
            <a:extLst>
              <a:ext uri="{FF2B5EF4-FFF2-40B4-BE49-F238E27FC236}">
                <a16:creationId xmlns:a16="http://schemas.microsoft.com/office/drawing/2014/main" id="{0E6BEB5A-88A1-4BDD-A64F-7E7D547E82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3493" y="792703"/>
            <a:ext cx="3743538" cy="5272588"/>
          </a:xfrm>
          <a:prstGeom prst="rect">
            <a:avLst/>
          </a:prstGeom>
        </p:spPr>
      </p:pic>
      <p:pic>
        <p:nvPicPr>
          <p:cNvPr id="11" name="Picture 10" descr="A picture containing circle&#10;&#10;Description automatically generated">
            <a:extLst>
              <a:ext uri="{FF2B5EF4-FFF2-40B4-BE49-F238E27FC236}">
                <a16:creationId xmlns:a16="http://schemas.microsoft.com/office/drawing/2014/main" id="{6E5AB1BC-9EEB-433C-B54E-11745CC4C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317" y="643466"/>
            <a:ext cx="2624662" cy="2624662"/>
          </a:xfrm>
          <a:prstGeom prst="rect">
            <a:avLst/>
          </a:prstGeom>
        </p:spPr>
      </p:pic>
      <p:pic>
        <p:nvPicPr>
          <p:cNvPr id="13" name="Picture 12" descr="Logo&#10;&#10;Description automatically generated">
            <a:extLst>
              <a:ext uri="{FF2B5EF4-FFF2-40B4-BE49-F238E27FC236}">
                <a16:creationId xmlns:a16="http://schemas.microsoft.com/office/drawing/2014/main" id="{A3BAA6BC-52D5-43BA-A3F7-5C592C266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67" y="4014951"/>
            <a:ext cx="3278292" cy="1774488"/>
          </a:xfrm>
          <a:prstGeom prst="rect">
            <a:avLst/>
          </a:prstGeom>
        </p:spPr>
      </p:pic>
      <p:pic>
        <p:nvPicPr>
          <p:cNvPr id="9" name="Picture 8" descr="Icon&#10;&#10;Description automatically generated">
            <a:extLst>
              <a:ext uri="{FF2B5EF4-FFF2-40B4-BE49-F238E27FC236}">
                <a16:creationId xmlns:a16="http://schemas.microsoft.com/office/drawing/2014/main" id="{C2970889-444D-452A-8203-9FC4913B2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6651" y="3589863"/>
            <a:ext cx="2643992" cy="2643992"/>
          </a:xfrm>
          <a:prstGeom prst="rect">
            <a:avLst/>
          </a:prstGeom>
        </p:spPr>
      </p:pic>
    </p:spTree>
    <p:extLst>
      <p:ext uri="{BB962C8B-B14F-4D97-AF65-F5344CB8AC3E}">
        <p14:creationId xmlns:p14="http://schemas.microsoft.com/office/powerpoint/2010/main" val="86029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0EC853-4408-4641-A5CA-AE626E38BE49}"/>
              </a:ext>
            </a:extLst>
          </p:cNvPr>
          <p:cNvSpPr>
            <a:spLocks noGrp="1"/>
          </p:cNvSpPr>
          <p:nvPr>
            <p:ph type="title"/>
          </p:nvPr>
        </p:nvSpPr>
        <p:spPr>
          <a:xfrm>
            <a:off x="411480" y="987552"/>
            <a:ext cx="4485861" cy="1088136"/>
          </a:xfrm>
          <a:solidFill>
            <a:schemeClr val="bg1">
              <a:lumMod val="95000"/>
            </a:schemeClr>
          </a:solidFill>
        </p:spPr>
        <p:txBody>
          <a:bodyPr anchor="b">
            <a:normAutofit/>
          </a:bodyPr>
          <a:lstStyle/>
          <a:p>
            <a:r>
              <a:rPr lang="en-GB" sz="3400" dirty="0"/>
              <a:t>MEET JONATHAN</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440EA100-17ED-4167-BBAB-7B095E897571}"/>
              </a:ext>
            </a:extLst>
          </p:cNvPr>
          <p:cNvSpPr>
            <a:spLocks noGrp="1"/>
          </p:cNvSpPr>
          <p:nvPr>
            <p:ph idx="1"/>
          </p:nvPr>
        </p:nvSpPr>
        <p:spPr>
          <a:xfrm>
            <a:off x="411479" y="2688336"/>
            <a:ext cx="4498848" cy="3584448"/>
          </a:xfrm>
          <a:solidFill>
            <a:schemeClr val="bg1">
              <a:lumMod val="95000"/>
            </a:schemeClr>
          </a:solidFill>
        </p:spPr>
        <p:txBody>
          <a:bodyPr anchor="t">
            <a:normAutofit/>
          </a:bodyPr>
          <a:lstStyle/>
          <a:p>
            <a:pPr marL="0" indent="0">
              <a:spcBef>
                <a:spcPts val="0"/>
              </a:spcBef>
              <a:spcAft>
                <a:spcPts val="600"/>
              </a:spcAft>
              <a:buNone/>
            </a:pPr>
            <a:r>
              <a:rPr lang="en-GB" sz="2000" b="0" i="0" u="none" strike="noStrike" baseline="0" dirty="0">
                <a:latin typeface="+mj-lt"/>
              </a:rPr>
              <a:t>Jonatha</a:t>
            </a:r>
            <a:r>
              <a:rPr lang="en-GB" sz="2000" dirty="0">
                <a:latin typeface="+mj-lt"/>
              </a:rPr>
              <a:t>n is a </a:t>
            </a:r>
            <a:r>
              <a:rPr lang="en-GB" sz="2000" b="0" i="0" u="none" strike="noStrike" baseline="0" dirty="0">
                <a:solidFill>
                  <a:schemeClr val="accent1">
                    <a:lumMod val="75000"/>
                  </a:schemeClr>
                </a:solidFill>
                <a:latin typeface="+mj-lt"/>
              </a:rPr>
              <a:t>Research Scientist </a:t>
            </a:r>
            <a:r>
              <a:rPr lang="en-GB" sz="2000" b="0" i="0" u="none" strike="noStrike" baseline="0" dirty="0">
                <a:latin typeface="+mj-lt"/>
              </a:rPr>
              <a:t>at the </a:t>
            </a:r>
            <a:r>
              <a:rPr lang="en-GB" sz="2000" b="0" i="0" u="none" strike="noStrike" baseline="0" dirty="0">
                <a:solidFill>
                  <a:schemeClr val="accent1">
                    <a:lumMod val="75000"/>
                  </a:schemeClr>
                </a:solidFill>
                <a:latin typeface="+mj-lt"/>
              </a:rPr>
              <a:t>Cognitive Psychology Lab</a:t>
            </a:r>
            <a:r>
              <a:rPr lang="en-GB" sz="2000" b="0" i="0" u="none" strike="noStrike" baseline="0" dirty="0">
                <a:latin typeface="+mj-lt"/>
              </a:rPr>
              <a:t>, French National Centre for Scientific Research (CNRS) and Aix- Marseille University, France.</a:t>
            </a:r>
          </a:p>
          <a:p>
            <a:pPr marL="0" indent="0">
              <a:spcBef>
                <a:spcPts val="0"/>
              </a:spcBef>
              <a:spcAft>
                <a:spcPts val="600"/>
              </a:spcAft>
              <a:buNone/>
            </a:pPr>
            <a:endParaRPr lang="en-GB" sz="2000" dirty="0">
              <a:latin typeface="+mj-lt"/>
            </a:endParaRPr>
          </a:p>
          <a:p>
            <a:pPr marL="0" indent="0">
              <a:spcBef>
                <a:spcPts val="0"/>
              </a:spcBef>
              <a:spcAft>
                <a:spcPts val="600"/>
              </a:spcAft>
              <a:buNone/>
            </a:pPr>
            <a:r>
              <a:rPr lang="en-GB" sz="2000" dirty="0">
                <a:latin typeface="+mj-lt"/>
              </a:rPr>
              <a:t>He’s u</a:t>
            </a:r>
            <a:r>
              <a:rPr lang="en-GB" sz="2000" b="0" i="0" u="none" strike="noStrike" baseline="0" dirty="0">
                <a:latin typeface="+mj-lt"/>
              </a:rPr>
              <a:t>sing experimental techniques to determine how skilled readers </a:t>
            </a:r>
            <a:r>
              <a:rPr lang="en-GB" sz="2000" b="0" i="0" u="none" strike="noStrike" baseline="0" dirty="0">
                <a:solidFill>
                  <a:schemeClr val="accent1">
                    <a:lumMod val="75000"/>
                  </a:schemeClr>
                </a:solidFill>
                <a:latin typeface="+mj-lt"/>
              </a:rPr>
              <a:t>process words and sentences</a:t>
            </a:r>
            <a:r>
              <a:rPr lang="en-GB" sz="2000" b="0" i="0" u="none" strike="noStrike" baseline="0" dirty="0">
                <a:latin typeface="+mj-lt"/>
              </a:rPr>
              <a:t>. </a:t>
            </a:r>
          </a:p>
          <a:p>
            <a:pPr marL="0" indent="0">
              <a:spcBef>
                <a:spcPts val="0"/>
              </a:spcBef>
              <a:spcAft>
                <a:spcPts val="600"/>
              </a:spcAft>
              <a:buNone/>
            </a:pPr>
            <a:endParaRPr lang="en-GB" sz="2000" dirty="0">
              <a:latin typeface="+mj-lt"/>
            </a:endParaRPr>
          </a:p>
          <a:p>
            <a:pPr marL="0" indent="0">
              <a:spcBef>
                <a:spcPts val="0"/>
              </a:spcBef>
              <a:spcAft>
                <a:spcPts val="600"/>
              </a:spcAft>
              <a:buNone/>
            </a:pPr>
            <a:r>
              <a:rPr lang="en-GB" sz="2000" dirty="0">
                <a:latin typeface="+mj-lt"/>
              </a:rPr>
              <a:t>Let’s learn more about his research…</a:t>
            </a:r>
            <a:endParaRPr lang="en-US" sz="2000" dirty="0">
              <a:latin typeface="+mj-lt"/>
            </a:endParaRPr>
          </a:p>
        </p:txBody>
      </p:sp>
      <p:pic>
        <p:nvPicPr>
          <p:cNvPr id="5" name="Content Placeholder 4" descr="A picture containing person, person, standing, suit&#10;&#10;Description automatically generated">
            <a:extLst>
              <a:ext uri="{FF2B5EF4-FFF2-40B4-BE49-F238E27FC236}">
                <a16:creationId xmlns:a16="http://schemas.microsoft.com/office/drawing/2014/main" id="{F0966599-2DBD-4323-B9C7-59A2EF8A8E94}"/>
              </a:ext>
            </a:extLst>
          </p:cNvPr>
          <p:cNvPicPr>
            <a:picLocks noChangeAspect="1"/>
          </p:cNvPicPr>
          <p:nvPr/>
        </p:nvPicPr>
        <p:blipFill rotWithShape="1">
          <a:blip r:embed="rId2">
            <a:extLst>
              <a:ext uri="{28A0092B-C50C-407E-A947-70E740481C1C}">
                <a14:useLocalDpi xmlns:a14="http://schemas.microsoft.com/office/drawing/2010/main" val="0"/>
              </a:ext>
            </a:extLst>
          </a:blip>
          <a:srcRect r="-1" b="735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21485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C93B0-7A0B-4952-AA70-394EFB6BD5DA}"/>
              </a:ext>
            </a:extLst>
          </p:cNvPr>
          <p:cNvSpPr>
            <a:spLocks noGrp="1"/>
          </p:cNvSpPr>
          <p:nvPr>
            <p:ph type="title"/>
          </p:nvPr>
        </p:nvSpPr>
        <p:spPr>
          <a:xfrm>
            <a:off x="411480" y="987552"/>
            <a:ext cx="4568893" cy="1088136"/>
          </a:xfrm>
          <a:solidFill>
            <a:schemeClr val="bg1">
              <a:lumMod val="95000"/>
            </a:schemeClr>
          </a:solidFill>
        </p:spPr>
        <p:txBody>
          <a:bodyPr anchor="b">
            <a:normAutofit/>
          </a:bodyPr>
          <a:lstStyle/>
          <a:p>
            <a:r>
              <a:rPr lang="en-GB" sz="3400" dirty="0"/>
              <a:t>THE HUMAN BRIAN IS AMAZING!</a:t>
            </a:r>
          </a:p>
        </p:txBody>
      </p:sp>
      <p:sp>
        <p:nvSpPr>
          <p:cNvPr id="29" name="Rectangle 2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Content Placeholder 8">
            <a:extLst>
              <a:ext uri="{FF2B5EF4-FFF2-40B4-BE49-F238E27FC236}">
                <a16:creationId xmlns:a16="http://schemas.microsoft.com/office/drawing/2014/main" id="{5AB76CDD-8CAB-40DC-B399-04E9A7A48BA4}"/>
              </a:ext>
            </a:extLst>
          </p:cNvPr>
          <p:cNvSpPr>
            <a:spLocks noGrp="1"/>
          </p:cNvSpPr>
          <p:nvPr>
            <p:ph idx="1"/>
          </p:nvPr>
        </p:nvSpPr>
        <p:spPr>
          <a:xfrm>
            <a:off x="411479" y="2514600"/>
            <a:ext cx="5008246" cy="4016885"/>
          </a:xfrm>
          <a:solidFill>
            <a:schemeClr val="bg1">
              <a:lumMod val="95000"/>
            </a:schemeClr>
          </a:solidFill>
        </p:spPr>
        <p:txBody>
          <a:bodyPr anchor="t">
            <a:noAutofit/>
          </a:bodyPr>
          <a:lstStyle/>
          <a:p>
            <a:pPr marL="0" indent="0">
              <a:buNone/>
            </a:pPr>
            <a:r>
              <a:rPr lang="en-GB" sz="2000" b="0" i="0" u="none" strike="noStrike" baseline="0" dirty="0">
                <a:solidFill>
                  <a:srgbClr val="000000"/>
                </a:solidFill>
                <a:latin typeface="+mj-lt"/>
              </a:rPr>
              <a:t>The human brain is the most </a:t>
            </a:r>
            <a:r>
              <a:rPr lang="en-GB" sz="2000" b="0" i="0" u="none" strike="noStrike" baseline="0" dirty="0">
                <a:solidFill>
                  <a:schemeClr val="accent1">
                    <a:lumMod val="75000"/>
                  </a:schemeClr>
                </a:solidFill>
                <a:latin typeface="+mj-lt"/>
              </a:rPr>
              <a:t>complex</a:t>
            </a:r>
            <a:r>
              <a:rPr lang="en-GB" sz="2000" b="0" i="0" u="none" strike="noStrike" baseline="0" dirty="0">
                <a:solidFill>
                  <a:srgbClr val="000000"/>
                </a:solidFill>
                <a:latin typeface="+mj-lt"/>
              </a:rPr>
              <a:t> object in the known universe, and reading is among the most complex tasks it can do.</a:t>
            </a:r>
          </a:p>
          <a:p>
            <a:pPr marL="0" indent="0">
              <a:buNone/>
            </a:pPr>
            <a:r>
              <a:rPr lang="en-GB" sz="2000" b="0" i="0" u="none" strike="noStrike" baseline="0" dirty="0">
                <a:solidFill>
                  <a:srgbClr val="000000"/>
                </a:solidFill>
                <a:latin typeface="+mj-lt"/>
              </a:rPr>
              <a:t>“Unlike spoken language skills, learning to read typically requires years of tuition and practice,” says Jonathan. </a:t>
            </a:r>
          </a:p>
          <a:p>
            <a:pPr marL="0" indent="0">
              <a:buNone/>
            </a:pPr>
            <a:r>
              <a:rPr lang="en-GB" sz="2000" b="0" i="0" u="none" strike="noStrike" baseline="0" dirty="0">
                <a:solidFill>
                  <a:srgbClr val="000000"/>
                </a:solidFill>
                <a:latin typeface="+mj-lt"/>
              </a:rPr>
              <a:t>“The ultimate aim of my research is to describe the </a:t>
            </a:r>
            <a:r>
              <a:rPr lang="en-GB" sz="2000" b="0" i="0" u="none" strike="noStrike" baseline="0" dirty="0">
                <a:solidFill>
                  <a:schemeClr val="accent1">
                    <a:lumMod val="75000"/>
                  </a:schemeClr>
                </a:solidFill>
                <a:latin typeface="+mj-lt"/>
              </a:rPr>
              <a:t>information processing </a:t>
            </a:r>
            <a:r>
              <a:rPr lang="en-GB" sz="2000" b="0" i="0" u="none" strike="noStrike" baseline="0" dirty="0">
                <a:solidFill>
                  <a:srgbClr val="000000"/>
                </a:solidFill>
                <a:latin typeface="+mj-lt"/>
              </a:rPr>
              <a:t>performed by the brains of skilled readers like a computer program. I aim to uncover the </a:t>
            </a:r>
            <a:r>
              <a:rPr lang="en-GB" sz="2000" b="0" i="0" u="none" strike="noStrike" baseline="0" dirty="0">
                <a:solidFill>
                  <a:schemeClr val="accent1">
                    <a:lumMod val="75000"/>
                  </a:schemeClr>
                </a:solidFill>
                <a:latin typeface="+mj-lt"/>
              </a:rPr>
              <a:t>mechanisms</a:t>
            </a:r>
            <a:r>
              <a:rPr lang="en-GB" sz="2000" b="0" i="0" u="none" strike="noStrike" baseline="0" dirty="0">
                <a:solidFill>
                  <a:srgbClr val="000000"/>
                </a:solidFill>
                <a:latin typeface="+mj-lt"/>
              </a:rPr>
              <a:t> by which we can rapidly and efficiently </a:t>
            </a:r>
            <a:r>
              <a:rPr lang="en-GB" sz="2000" b="0" i="0" u="none" strike="noStrike" baseline="0" dirty="0">
                <a:solidFill>
                  <a:schemeClr val="accent1">
                    <a:lumMod val="75000"/>
                  </a:schemeClr>
                </a:solidFill>
                <a:latin typeface="+mj-lt"/>
              </a:rPr>
              <a:t>extract meaning from extremely complex sequences of visual patterns</a:t>
            </a:r>
            <a:r>
              <a:rPr lang="en-GB" sz="2000" b="0" i="0" u="none" strike="noStrike" baseline="0" dirty="0">
                <a:solidFill>
                  <a:srgbClr val="000000"/>
                </a:solidFill>
                <a:latin typeface="+mj-lt"/>
              </a:rPr>
              <a:t>.”  </a:t>
            </a:r>
            <a:endParaRPr lang="en-US" sz="2000" dirty="0">
              <a:latin typeface="+mj-lt"/>
            </a:endParaRPr>
          </a:p>
        </p:txBody>
      </p:sp>
      <p:pic>
        <p:nvPicPr>
          <p:cNvPr id="5" name="Content Placeholder 4">
            <a:extLst>
              <a:ext uri="{FF2B5EF4-FFF2-40B4-BE49-F238E27FC236}">
                <a16:creationId xmlns:a16="http://schemas.microsoft.com/office/drawing/2014/main" id="{CA732BE3-5304-437F-90E6-B5FED4CA5BE0}"/>
              </a:ext>
            </a:extLst>
          </p:cNvPr>
          <p:cNvPicPr>
            <a:picLocks noChangeAspect="1"/>
          </p:cNvPicPr>
          <p:nvPr/>
        </p:nvPicPr>
        <p:blipFill>
          <a:blip r:embed="rId2">
            <a:extLst>
              <a:ext uri="{28A0092B-C50C-407E-A947-70E740481C1C}">
                <a14:useLocalDpi xmlns:a14="http://schemas.microsoft.com/office/drawing/2010/main" val="0"/>
              </a:ext>
            </a:extLst>
          </a:blip>
          <a:srcRect l="15580" r="15580"/>
          <a:stretch/>
        </p:blipFill>
        <p:spPr>
          <a:xfrm>
            <a:off x="5870027"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6025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1000"/>
                                        <p:tgtEl>
                                          <p:spTgt spid="22">
                                            <p:txEl>
                                              <p:pRg st="1" end="1"/>
                                            </p:txEl>
                                          </p:spTgt>
                                        </p:tgtEl>
                                      </p:cBhvr>
                                    </p:animEffect>
                                    <p:anim calcmode="lin" valueType="num">
                                      <p:cBhvr>
                                        <p:cTn id="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2" end="2"/>
                                            </p:txEl>
                                          </p:spTgt>
                                        </p:tgtEl>
                                        <p:attrNameLst>
                                          <p:attrName>style.visibility</p:attrName>
                                        </p:attrNameLst>
                                      </p:cBhvr>
                                      <p:to>
                                        <p:strVal val="visible"/>
                                      </p:to>
                                    </p:set>
                                    <p:animEffect transition="in" filter="fade">
                                      <p:cBhvr>
                                        <p:cTn id="14" dur="1000"/>
                                        <p:tgtEl>
                                          <p:spTgt spid="22">
                                            <p:txEl>
                                              <p:pRg st="2" end="2"/>
                                            </p:txEl>
                                          </p:spTgt>
                                        </p:tgtEl>
                                      </p:cBhvr>
                                    </p:animEffect>
                                    <p:anim calcmode="lin" valueType="num">
                                      <p:cBhvr>
                                        <p:cTn id="15"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AC918-A4A8-425B-B2FB-C08245337E5E}"/>
              </a:ext>
            </a:extLst>
          </p:cNvPr>
          <p:cNvSpPr>
            <a:spLocks noGrp="1"/>
          </p:cNvSpPr>
          <p:nvPr>
            <p:ph type="title"/>
          </p:nvPr>
        </p:nvSpPr>
        <p:spPr>
          <a:xfrm>
            <a:off x="195310" y="987552"/>
            <a:ext cx="4702032" cy="1088136"/>
          </a:xfrm>
          <a:solidFill>
            <a:schemeClr val="bg1">
              <a:lumMod val="95000"/>
            </a:schemeClr>
          </a:solidFill>
        </p:spPr>
        <p:txBody>
          <a:bodyPr anchor="b">
            <a:normAutofit/>
          </a:bodyPr>
          <a:lstStyle/>
          <a:p>
            <a:r>
              <a:rPr lang="en-GB" sz="3400" dirty="0"/>
              <a:t>COMPREHENDING AND DECODING</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829946B8-27F7-4716-B5FC-395AD1FDB2EB}"/>
              </a:ext>
            </a:extLst>
          </p:cNvPr>
          <p:cNvSpPr>
            <a:spLocks noGrp="1"/>
          </p:cNvSpPr>
          <p:nvPr>
            <p:ph idx="1"/>
          </p:nvPr>
        </p:nvSpPr>
        <p:spPr>
          <a:xfrm>
            <a:off x="195309" y="2364405"/>
            <a:ext cx="4927107" cy="4239516"/>
          </a:xfrm>
          <a:solidFill>
            <a:schemeClr val="bg1">
              <a:lumMod val="95000"/>
            </a:schemeClr>
          </a:solidFill>
        </p:spPr>
        <p:txBody>
          <a:bodyPr anchor="t">
            <a:noAutofit/>
          </a:bodyPr>
          <a:lstStyle/>
          <a:p>
            <a:pPr marL="0" indent="0">
              <a:spcBef>
                <a:spcPts val="0"/>
              </a:spcBef>
              <a:buNone/>
            </a:pPr>
            <a:r>
              <a:rPr lang="en-GB" sz="2000" dirty="0">
                <a:solidFill>
                  <a:srgbClr val="000000"/>
                </a:solidFill>
                <a:latin typeface="+mj-lt"/>
              </a:rPr>
              <a:t>Reading involves </a:t>
            </a:r>
            <a:r>
              <a:rPr lang="en-GB" sz="2000" b="0" i="0" u="none" strike="noStrike" baseline="0" dirty="0">
                <a:solidFill>
                  <a:srgbClr val="000000"/>
                </a:solidFill>
                <a:latin typeface="+mj-lt"/>
              </a:rPr>
              <a:t>language </a:t>
            </a:r>
            <a:r>
              <a:rPr lang="en-GB" sz="2000" dirty="0">
                <a:solidFill>
                  <a:srgbClr val="000000"/>
                </a:solidFill>
                <a:latin typeface="+mj-lt"/>
              </a:rPr>
              <a:t>c</a:t>
            </a:r>
            <a:r>
              <a:rPr lang="en-GB" sz="2000" b="0" i="0" u="none" strike="noStrike" baseline="0" dirty="0">
                <a:solidFill>
                  <a:srgbClr val="000000"/>
                </a:solidFill>
                <a:latin typeface="+mj-lt"/>
              </a:rPr>
              <a:t>omprehension – </a:t>
            </a:r>
            <a:r>
              <a:rPr lang="en-GB" sz="2000" b="0" i="0" u="none" strike="noStrike" baseline="0" dirty="0">
                <a:solidFill>
                  <a:schemeClr val="accent1">
                    <a:lumMod val="75000"/>
                  </a:schemeClr>
                </a:solidFill>
                <a:latin typeface="+mj-lt"/>
              </a:rPr>
              <a:t>understanding </a:t>
            </a:r>
            <a:r>
              <a:rPr lang="en-GB" sz="2000" b="0" i="0" u="none" strike="noStrike" baseline="0" dirty="0">
                <a:solidFill>
                  <a:srgbClr val="000000"/>
                </a:solidFill>
                <a:latin typeface="+mj-lt"/>
              </a:rPr>
              <a:t>the underlying language – and decoding – taking the </a:t>
            </a:r>
            <a:r>
              <a:rPr lang="en-GB" sz="2000" b="0" i="0" u="none" strike="noStrike" baseline="0" dirty="0">
                <a:solidFill>
                  <a:schemeClr val="accent1">
                    <a:lumMod val="75000"/>
                  </a:schemeClr>
                </a:solidFill>
                <a:latin typeface="+mj-lt"/>
              </a:rPr>
              <a:t>symbols</a:t>
            </a:r>
            <a:r>
              <a:rPr lang="en-GB" sz="2000" b="0" i="0" u="none" strike="noStrike" baseline="0" dirty="0">
                <a:solidFill>
                  <a:srgbClr val="000000"/>
                </a:solidFill>
                <a:latin typeface="+mj-lt"/>
              </a:rPr>
              <a:t> we see and translating them into the language we learned to speak. </a:t>
            </a:r>
          </a:p>
          <a:p>
            <a:pPr marL="0" indent="0">
              <a:spcBef>
                <a:spcPts val="0"/>
              </a:spcBef>
              <a:buNone/>
            </a:pPr>
            <a:endParaRPr lang="en-GB" sz="2000" dirty="0">
              <a:solidFill>
                <a:srgbClr val="000000"/>
              </a:solidFill>
              <a:latin typeface="+mj-lt"/>
            </a:endParaRPr>
          </a:p>
          <a:p>
            <a:pPr marL="0" indent="0">
              <a:spcBef>
                <a:spcPts val="0"/>
              </a:spcBef>
              <a:buNone/>
            </a:pPr>
            <a:r>
              <a:rPr lang="en-GB" sz="2000" b="0" i="0" u="none" strike="noStrike" baseline="0" dirty="0">
                <a:solidFill>
                  <a:schemeClr val="accent1">
                    <a:lumMod val="75000"/>
                  </a:schemeClr>
                </a:solidFill>
                <a:latin typeface="+mj-lt"/>
              </a:rPr>
              <a:t>Reading silently</a:t>
            </a:r>
            <a:r>
              <a:rPr lang="en-GB" sz="2000" b="0" i="0" u="none" strike="noStrike" baseline="0" dirty="0">
                <a:latin typeface="+mj-lt"/>
              </a:rPr>
              <a:t>, which Jonathan focuses on, </a:t>
            </a:r>
            <a:r>
              <a:rPr lang="en-GB" sz="2000" b="0" i="0" u="none" strike="noStrike" baseline="0" dirty="0">
                <a:solidFill>
                  <a:schemeClr val="accent1">
                    <a:lumMod val="75000"/>
                  </a:schemeClr>
                </a:solidFill>
                <a:latin typeface="+mj-lt"/>
              </a:rPr>
              <a:t>adds another level of complexity</a:t>
            </a:r>
            <a:r>
              <a:rPr lang="en-GB" sz="2000" b="0" i="0" u="none" strike="noStrike" baseline="0" dirty="0">
                <a:solidFill>
                  <a:srgbClr val="000000"/>
                </a:solidFill>
                <a:latin typeface="+mj-lt"/>
              </a:rPr>
              <a:t>, because we are understanding words and sentences without hearing them at all. Jonathan explains, “It is thought to be the transition to silent reading that led to the introduction of spaces between words.” </a:t>
            </a:r>
          </a:p>
          <a:p>
            <a:pPr marL="0" indent="0">
              <a:spcBef>
                <a:spcPts val="0"/>
              </a:spcBef>
              <a:buNone/>
            </a:pPr>
            <a:endParaRPr lang="en-GB" sz="2000" dirty="0">
              <a:solidFill>
                <a:srgbClr val="000000"/>
              </a:solidFill>
              <a:latin typeface="+mj-lt"/>
            </a:endParaRPr>
          </a:p>
        </p:txBody>
      </p:sp>
      <p:pic>
        <p:nvPicPr>
          <p:cNvPr id="5" name="Content Placeholder 4">
            <a:extLst>
              <a:ext uri="{FF2B5EF4-FFF2-40B4-BE49-F238E27FC236}">
                <a16:creationId xmlns:a16="http://schemas.microsoft.com/office/drawing/2014/main" id="{D976A8C2-0B02-428C-B6D9-2234B05A71C4}"/>
              </a:ext>
            </a:extLst>
          </p:cNvPr>
          <p:cNvPicPr>
            <a:picLocks noChangeAspect="1"/>
          </p:cNvPicPr>
          <p:nvPr/>
        </p:nvPicPr>
        <p:blipFill>
          <a:blip r:embed="rId2">
            <a:extLst>
              <a:ext uri="{28A0092B-C50C-407E-A947-70E740481C1C}">
                <a14:useLocalDpi xmlns:a14="http://schemas.microsoft.com/office/drawing/2010/main" val="0"/>
              </a:ext>
            </a:extLst>
          </a:blip>
          <a:srcRect l="16482" r="1648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817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AE09A-6A05-4E7A-96E4-241818CE1024}"/>
              </a:ext>
            </a:extLst>
          </p:cNvPr>
          <p:cNvSpPr>
            <a:spLocks noGrp="1"/>
          </p:cNvSpPr>
          <p:nvPr>
            <p:ph type="title"/>
          </p:nvPr>
        </p:nvSpPr>
        <p:spPr>
          <a:xfrm>
            <a:off x="411480" y="987552"/>
            <a:ext cx="4485861" cy="1088136"/>
          </a:xfrm>
          <a:solidFill>
            <a:schemeClr val="bg1">
              <a:lumMod val="95000"/>
            </a:schemeClr>
          </a:solidFill>
        </p:spPr>
        <p:txBody>
          <a:bodyPr anchor="b">
            <a:normAutofit/>
          </a:bodyPr>
          <a:lstStyle/>
          <a:p>
            <a:r>
              <a:rPr lang="en-GB" sz="3400" dirty="0"/>
              <a:t>TRICKY TO TEST</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C0F708E4-879A-44FE-8066-016CF9648310}"/>
              </a:ext>
            </a:extLst>
          </p:cNvPr>
          <p:cNvSpPr>
            <a:spLocks noGrp="1"/>
          </p:cNvSpPr>
          <p:nvPr>
            <p:ph idx="1"/>
          </p:nvPr>
        </p:nvSpPr>
        <p:spPr>
          <a:xfrm>
            <a:off x="247650" y="2474133"/>
            <a:ext cx="4752975" cy="4202892"/>
          </a:xfrm>
          <a:solidFill>
            <a:schemeClr val="bg1">
              <a:lumMod val="95000"/>
            </a:schemeClr>
          </a:solidFill>
        </p:spPr>
        <p:txBody>
          <a:bodyPr anchor="t">
            <a:noAutofit/>
          </a:bodyPr>
          <a:lstStyle/>
          <a:p>
            <a:pPr marL="0" indent="0">
              <a:buNone/>
            </a:pPr>
            <a:r>
              <a:rPr lang="en-GB" sz="2000" b="0" i="0" u="none" strike="noStrike" baseline="0" dirty="0">
                <a:solidFill>
                  <a:srgbClr val="000000"/>
                </a:solidFill>
                <a:latin typeface="+mj-lt"/>
              </a:rPr>
              <a:t>Psychology’s subject matter,</a:t>
            </a:r>
            <a:r>
              <a:rPr lang="en-GB" sz="2000" b="0" i="0" u="none" strike="noStrike" baseline="0" dirty="0">
                <a:solidFill>
                  <a:schemeClr val="accent1">
                    <a:lumMod val="75000"/>
                  </a:schemeClr>
                </a:solidFill>
                <a:latin typeface="+mj-lt"/>
              </a:rPr>
              <a:t> the mind, is abstract </a:t>
            </a:r>
            <a:r>
              <a:rPr lang="en-GB" sz="2000" b="0" i="0" u="none" strike="noStrike" baseline="0" dirty="0">
                <a:solidFill>
                  <a:srgbClr val="000000"/>
                </a:solidFill>
                <a:latin typeface="+mj-lt"/>
              </a:rPr>
              <a:t>and virtually impossible to observe directly. </a:t>
            </a:r>
            <a:r>
              <a:rPr lang="en-GB" sz="2000" dirty="0">
                <a:solidFill>
                  <a:srgbClr val="000000"/>
                </a:solidFill>
                <a:latin typeface="+mj-lt"/>
              </a:rPr>
              <a:t>H</a:t>
            </a:r>
            <a:r>
              <a:rPr lang="en-GB" sz="2000" b="0" i="0" u="none" strike="noStrike" baseline="0" dirty="0">
                <a:solidFill>
                  <a:srgbClr val="000000"/>
                </a:solidFill>
                <a:latin typeface="+mj-lt"/>
              </a:rPr>
              <a:t>ow can we tell what is going on in someone’s mind when they are reading silently? </a:t>
            </a:r>
          </a:p>
          <a:p>
            <a:pPr marL="0" indent="0">
              <a:buNone/>
            </a:pPr>
            <a:r>
              <a:rPr lang="en-GB" sz="2000" b="0" i="0" u="none" strike="noStrike" baseline="0" dirty="0">
                <a:solidFill>
                  <a:srgbClr val="000000"/>
                </a:solidFill>
                <a:latin typeface="+mj-lt"/>
              </a:rPr>
              <a:t>“</a:t>
            </a:r>
            <a:r>
              <a:rPr lang="en-GB" sz="2000" dirty="0">
                <a:solidFill>
                  <a:srgbClr val="000000"/>
                </a:solidFill>
                <a:latin typeface="+mj-lt"/>
              </a:rPr>
              <a:t>W</a:t>
            </a:r>
            <a:r>
              <a:rPr lang="en-GB" sz="2000" b="0" i="0" u="none" strike="noStrike" baseline="0" dirty="0">
                <a:solidFill>
                  <a:srgbClr val="000000"/>
                </a:solidFill>
                <a:latin typeface="+mj-lt"/>
              </a:rPr>
              <a:t>e ask people to </a:t>
            </a:r>
            <a:r>
              <a:rPr lang="en-GB" sz="2000" b="0" i="0" u="none" strike="noStrike" baseline="0" dirty="0">
                <a:latin typeface="+mj-lt"/>
              </a:rPr>
              <a:t>classify</a:t>
            </a:r>
            <a:r>
              <a:rPr lang="en-GB" sz="2000" b="0" i="0" u="none" strike="noStrike" baseline="0" dirty="0">
                <a:solidFill>
                  <a:schemeClr val="accent1">
                    <a:lumMod val="75000"/>
                  </a:schemeClr>
                </a:solidFill>
                <a:latin typeface="+mj-lt"/>
              </a:rPr>
              <a:t> letter strings </a:t>
            </a:r>
            <a:r>
              <a:rPr lang="en-GB" sz="2000" b="0" i="0" u="none" strike="noStrike" baseline="0" dirty="0">
                <a:solidFill>
                  <a:srgbClr val="000000"/>
                </a:solidFill>
                <a:latin typeface="+mj-lt"/>
              </a:rPr>
              <a:t>as real words or not (a </a:t>
            </a:r>
            <a:r>
              <a:rPr lang="en-GB" sz="2000" b="0" i="0" u="none" strike="noStrike" baseline="0" dirty="0">
                <a:solidFill>
                  <a:schemeClr val="accent1">
                    <a:lumMod val="75000"/>
                  </a:schemeClr>
                </a:solidFill>
                <a:latin typeface="+mj-lt"/>
              </a:rPr>
              <a:t>lexical decision task</a:t>
            </a:r>
            <a:r>
              <a:rPr lang="en-GB" sz="2000" b="0" i="0" u="none" strike="noStrike" baseline="0" dirty="0">
                <a:solidFill>
                  <a:srgbClr val="000000"/>
                </a:solidFill>
                <a:latin typeface="+mj-lt"/>
              </a:rPr>
              <a:t>) or ask them to classify </a:t>
            </a:r>
            <a:r>
              <a:rPr lang="en-GB" sz="2000" b="0" i="0" u="none" strike="noStrike" baseline="0" dirty="0">
                <a:solidFill>
                  <a:schemeClr val="accent1">
                    <a:lumMod val="75000"/>
                  </a:schemeClr>
                </a:solidFill>
                <a:latin typeface="+mj-lt"/>
              </a:rPr>
              <a:t>word sequences </a:t>
            </a:r>
            <a:r>
              <a:rPr lang="en-GB" sz="2000" b="0" i="0" u="none" strike="noStrike" baseline="0" dirty="0">
                <a:solidFill>
                  <a:srgbClr val="000000"/>
                </a:solidFill>
                <a:latin typeface="+mj-lt"/>
              </a:rPr>
              <a:t>as grammatically correct or not (a </a:t>
            </a:r>
            <a:r>
              <a:rPr lang="en-GB" sz="2000" b="0" i="0" u="none" strike="noStrike" baseline="0" dirty="0">
                <a:solidFill>
                  <a:schemeClr val="accent1">
                    <a:lumMod val="75000"/>
                  </a:schemeClr>
                </a:solidFill>
                <a:latin typeface="+mj-lt"/>
              </a:rPr>
              <a:t>grammatical decision task</a:t>
            </a:r>
            <a:r>
              <a:rPr lang="en-GB" sz="2000" b="0" i="0" u="none" strike="noStrike" baseline="0" dirty="0">
                <a:solidFill>
                  <a:srgbClr val="000000"/>
                </a:solidFill>
                <a:latin typeface="+mj-lt"/>
              </a:rPr>
              <a:t>),” explains Jonathan. By recording the accuracy of these decisions, and how long it takes participants to make them, Jonathan can infer the cognitive processes going on behind the scenes. </a:t>
            </a:r>
          </a:p>
        </p:txBody>
      </p:sp>
      <p:pic>
        <p:nvPicPr>
          <p:cNvPr id="5" name="Content Placeholder 4" descr="A picture containing text, wall, indoor, computer&#10;&#10;Description automatically generated">
            <a:extLst>
              <a:ext uri="{FF2B5EF4-FFF2-40B4-BE49-F238E27FC236}">
                <a16:creationId xmlns:a16="http://schemas.microsoft.com/office/drawing/2014/main" id="{6F9750D7-7972-448A-B302-53394BD894FC}"/>
              </a:ext>
            </a:extLst>
          </p:cNvPr>
          <p:cNvPicPr>
            <a:picLocks noChangeAspect="1"/>
          </p:cNvPicPr>
          <p:nvPr/>
        </p:nvPicPr>
        <p:blipFill rotWithShape="1">
          <a:blip r:embed="rId2">
            <a:extLst>
              <a:ext uri="{28A0092B-C50C-407E-A947-70E740481C1C}">
                <a14:useLocalDpi xmlns:a14="http://schemas.microsoft.com/office/drawing/2010/main" val="0"/>
              </a:ext>
            </a:extLst>
          </a:blip>
          <a:srcRect l="21518" r="2201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5072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9DC67-B2B3-4836-B029-E5A6E992D945}"/>
              </a:ext>
            </a:extLst>
          </p:cNvPr>
          <p:cNvSpPr>
            <a:spLocks noGrp="1"/>
          </p:cNvSpPr>
          <p:nvPr>
            <p:ph type="title"/>
          </p:nvPr>
        </p:nvSpPr>
        <p:spPr>
          <a:xfrm>
            <a:off x="411480" y="987552"/>
            <a:ext cx="4485861" cy="1088136"/>
          </a:xfrm>
          <a:solidFill>
            <a:schemeClr val="bg1">
              <a:lumMod val="95000"/>
            </a:schemeClr>
          </a:solidFill>
        </p:spPr>
        <p:txBody>
          <a:bodyPr anchor="b">
            <a:normAutofit/>
          </a:bodyPr>
          <a:lstStyle/>
          <a:p>
            <a:r>
              <a:rPr lang="en-GB" sz="3400" dirty="0"/>
              <a:t>DISCOVERIES</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D643E425-748F-4DE3-9DC9-E6959964D6ED}"/>
              </a:ext>
            </a:extLst>
          </p:cNvPr>
          <p:cNvSpPr>
            <a:spLocks noGrp="1"/>
          </p:cNvSpPr>
          <p:nvPr>
            <p:ph idx="1"/>
          </p:nvPr>
        </p:nvSpPr>
        <p:spPr>
          <a:xfrm>
            <a:off x="411479" y="2419269"/>
            <a:ext cx="4498848" cy="3853515"/>
          </a:xfrm>
          <a:solidFill>
            <a:schemeClr val="bg1">
              <a:lumMod val="95000"/>
            </a:schemeClr>
          </a:solidFill>
        </p:spPr>
        <p:txBody>
          <a:bodyPr anchor="t">
            <a:normAutofit/>
          </a:bodyPr>
          <a:lstStyle/>
          <a:p>
            <a:pPr marL="0" indent="0">
              <a:buNone/>
            </a:pPr>
            <a:r>
              <a:rPr lang="en-US" sz="2000" dirty="0">
                <a:latin typeface="+mj-lt"/>
              </a:rPr>
              <a:t>Jonathan’s </a:t>
            </a:r>
            <a:r>
              <a:rPr lang="en-GB" sz="2000" b="0" i="0" u="none" strike="noStrike" baseline="0" dirty="0">
                <a:solidFill>
                  <a:srgbClr val="000000"/>
                </a:solidFill>
                <a:latin typeface="+mj-lt"/>
              </a:rPr>
              <a:t>findings suggest that we do not process words letter-by-letter, or sentences word-by-word; rather, we </a:t>
            </a:r>
            <a:r>
              <a:rPr lang="en-GB" sz="2000" b="0" i="0" u="none" strike="noStrike" baseline="0" dirty="0">
                <a:solidFill>
                  <a:schemeClr val="accent1">
                    <a:lumMod val="75000"/>
                  </a:schemeClr>
                </a:solidFill>
                <a:latin typeface="+mj-lt"/>
              </a:rPr>
              <a:t>process multiple letters or words at the same time</a:t>
            </a:r>
            <a:r>
              <a:rPr lang="en-GB" sz="2000" b="0" i="0" u="none" strike="noStrike" baseline="0" dirty="0">
                <a:solidFill>
                  <a:srgbClr val="000000"/>
                </a:solidFill>
                <a:latin typeface="+mj-lt"/>
              </a:rPr>
              <a:t>, to increase reading efficiency. </a:t>
            </a:r>
          </a:p>
          <a:p>
            <a:pPr marL="0" indent="0">
              <a:buNone/>
            </a:pPr>
            <a:r>
              <a:rPr lang="en-GB" sz="2000" b="0" i="0" u="none" strike="noStrike" baseline="0" dirty="0">
                <a:solidFill>
                  <a:srgbClr val="000000"/>
                </a:solidFill>
                <a:latin typeface="+mj-lt"/>
              </a:rPr>
              <a:t>People are also better at picking out certain elements in text that makes sense. “The </a:t>
            </a:r>
            <a:r>
              <a:rPr lang="en-GB" sz="2000" b="0" i="0" u="none" strike="noStrike" baseline="0" dirty="0">
                <a:solidFill>
                  <a:schemeClr val="accent1">
                    <a:lumMod val="75000"/>
                  </a:schemeClr>
                </a:solidFill>
                <a:latin typeface="+mj-lt"/>
              </a:rPr>
              <a:t>word-superiority effect </a:t>
            </a:r>
            <a:r>
              <a:rPr lang="en-GB" sz="2000" b="0" i="0" u="none" strike="noStrike" baseline="0" dirty="0">
                <a:solidFill>
                  <a:srgbClr val="000000"/>
                </a:solidFill>
                <a:latin typeface="+mj-lt"/>
              </a:rPr>
              <a:t>refers to people finding it easier to identify a single letter when it’s within a real word – such as the B in TABLE versus the B in TOBRE,” says Jonathan. </a:t>
            </a:r>
            <a:endParaRPr lang="en-US" sz="2000" dirty="0">
              <a:latin typeface="+mj-lt"/>
            </a:endParaRPr>
          </a:p>
        </p:txBody>
      </p:sp>
      <p:pic>
        <p:nvPicPr>
          <p:cNvPr id="5" name="Content Placeholder 4" descr="Shape, arrow&#10;&#10;Description automatically generated">
            <a:extLst>
              <a:ext uri="{FF2B5EF4-FFF2-40B4-BE49-F238E27FC236}">
                <a16:creationId xmlns:a16="http://schemas.microsoft.com/office/drawing/2014/main" id="{677A0D36-077D-4651-88C5-9D6C8EE8580F}"/>
              </a:ext>
            </a:extLst>
          </p:cNvPr>
          <p:cNvPicPr>
            <a:picLocks noChangeAspect="1"/>
          </p:cNvPicPr>
          <p:nvPr/>
        </p:nvPicPr>
        <p:blipFill rotWithShape="1">
          <a:blip r:embed="rId2">
            <a:extLst>
              <a:ext uri="{28A0092B-C50C-407E-A947-70E740481C1C}">
                <a14:useLocalDpi xmlns:a14="http://schemas.microsoft.com/office/drawing/2010/main" val="0"/>
              </a:ext>
            </a:extLst>
          </a:blip>
          <a:srcRect l="17162" r="14079"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823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6E255-A1BF-4C59-98FD-93EB9DD4A6AA}"/>
              </a:ext>
            </a:extLst>
          </p:cNvPr>
          <p:cNvSpPr>
            <a:spLocks noGrp="1"/>
          </p:cNvSpPr>
          <p:nvPr>
            <p:ph type="title"/>
          </p:nvPr>
        </p:nvSpPr>
        <p:spPr>
          <a:xfrm>
            <a:off x="411480" y="987552"/>
            <a:ext cx="4485861" cy="1088136"/>
          </a:xfrm>
          <a:solidFill>
            <a:schemeClr val="bg1">
              <a:lumMod val="95000"/>
            </a:schemeClr>
          </a:solidFill>
        </p:spPr>
        <p:txBody>
          <a:bodyPr anchor="b">
            <a:normAutofit/>
          </a:bodyPr>
          <a:lstStyle/>
          <a:p>
            <a:r>
              <a:rPr lang="en-GB" sz="3400" dirty="0"/>
              <a:t>PROCESSING POWER</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0151AD1C-6BA0-43AF-B6DA-FFB4E2DAFDC2}"/>
              </a:ext>
            </a:extLst>
          </p:cNvPr>
          <p:cNvSpPr>
            <a:spLocks noGrp="1"/>
          </p:cNvSpPr>
          <p:nvPr>
            <p:ph idx="1"/>
          </p:nvPr>
        </p:nvSpPr>
        <p:spPr>
          <a:xfrm>
            <a:off x="411479" y="2514600"/>
            <a:ext cx="4498848" cy="3758184"/>
          </a:xfrm>
          <a:solidFill>
            <a:schemeClr val="bg1">
              <a:lumMod val="95000"/>
            </a:schemeClr>
          </a:solidFill>
        </p:spPr>
        <p:txBody>
          <a:bodyPr anchor="t">
            <a:noAutofit/>
          </a:bodyPr>
          <a:lstStyle/>
          <a:p>
            <a:pPr marL="0" indent="0">
              <a:buNone/>
            </a:pPr>
            <a:r>
              <a:rPr lang="en-GB" sz="2000" dirty="0">
                <a:solidFill>
                  <a:srgbClr val="000000"/>
                </a:solidFill>
                <a:latin typeface="+mj-lt"/>
              </a:rPr>
              <a:t>The </a:t>
            </a:r>
            <a:r>
              <a:rPr lang="en-GB" sz="2000" b="0" i="0" u="none" strike="noStrike" baseline="0" dirty="0">
                <a:solidFill>
                  <a:srgbClr val="000000"/>
                </a:solidFill>
                <a:latin typeface="+mj-lt"/>
              </a:rPr>
              <a:t>real-world applications:</a:t>
            </a:r>
          </a:p>
          <a:p>
            <a:r>
              <a:rPr lang="en-GB" sz="2000" b="0" i="0" u="none" strike="noStrike" baseline="0" dirty="0">
                <a:solidFill>
                  <a:srgbClr val="000000"/>
                </a:solidFill>
                <a:latin typeface="+mj-lt"/>
              </a:rPr>
              <a:t>aid people who have </a:t>
            </a:r>
            <a:r>
              <a:rPr lang="en-GB" sz="2000" b="0" i="0" u="none" strike="noStrike" baseline="0" dirty="0">
                <a:solidFill>
                  <a:schemeClr val="accent1">
                    <a:lumMod val="75000"/>
                  </a:schemeClr>
                </a:solidFill>
                <a:latin typeface="+mj-lt"/>
              </a:rPr>
              <a:t>dyslexia</a:t>
            </a:r>
            <a:r>
              <a:rPr lang="en-GB" sz="2000" b="0" i="0" u="none" strike="noStrike" baseline="0" dirty="0">
                <a:solidFill>
                  <a:srgbClr val="000000"/>
                </a:solidFill>
                <a:latin typeface="+mj-lt"/>
              </a:rPr>
              <a:t>, helping them to find cognitive approaches to improve their </a:t>
            </a:r>
            <a:r>
              <a:rPr lang="en-GB" sz="2000" b="0" i="0" u="none" strike="noStrike" baseline="0" dirty="0">
                <a:solidFill>
                  <a:schemeClr val="accent1">
                    <a:lumMod val="75000"/>
                  </a:schemeClr>
                </a:solidFill>
                <a:latin typeface="+mj-lt"/>
              </a:rPr>
              <a:t>decoding skills</a:t>
            </a:r>
          </a:p>
          <a:p>
            <a:r>
              <a:rPr lang="en-GB" sz="2000" b="0" i="0" u="none" strike="noStrike" baseline="0" dirty="0">
                <a:solidFill>
                  <a:srgbClr val="000000"/>
                </a:solidFill>
                <a:latin typeface="+mj-lt"/>
              </a:rPr>
              <a:t>inform </a:t>
            </a:r>
            <a:r>
              <a:rPr lang="en-GB" sz="2000" b="0" i="0" u="none" strike="noStrike" baseline="0" dirty="0">
                <a:solidFill>
                  <a:schemeClr val="accent1">
                    <a:lumMod val="75000"/>
                  </a:schemeClr>
                </a:solidFill>
                <a:latin typeface="+mj-lt"/>
              </a:rPr>
              <a:t>education syllabuses</a:t>
            </a:r>
            <a:r>
              <a:rPr lang="en-GB" sz="2000" b="0" i="0" u="none" strike="noStrike" baseline="0" dirty="0">
                <a:solidFill>
                  <a:srgbClr val="000000"/>
                </a:solidFill>
                <a:latin typeface="+mj-lt"/>
              </a:rPr>
              <a:t>, especially for those struggling to learn to read through conventional methods</a:t>
            </a:r>
            <a:endParaRPr lang="en-GB" sz="2000" dirty="0">
              <a:solidFill>
                <a:srgbClr val="000000"/>
              </a:solidFill>
              <a:latin typeface="+mj-lt"/>
            </a:endParaRPr>
          </a:p>
          <a:p>
            <a:r>
              <a:rPr lang="en-GB" sz="2000" b="0" i="0" u="none" strike="noStrike" baseline="0" dirty="0">
                <a:solidFill>
                  <a:srgbClr val="000000"/>
                </a:solidFill>
                <a:latin typeface="+mj-lt"/>
              </a:rPr>
              <a:t>help people trying to learn a </a:t>
            </a:r>
            <a:r>
              <a:rPr lang="en-GB" sz="2000" b="0" i="0" u="none" strike="noStrike" baseline="0" dirty="0">
                <a:solidFill>
                  <a:schemeClr val="accent1">
                    <a:lumMod val="75000"/>
                  </a:schemeClr>
                </a:solidFill>
                <a:latin typeface="+mj-lt"/>
              </a:rPr>
              <a:t>second language</a:t>
            </a:r>
            <a:endParaRPr lang="en-US" sz="2000" dirty="0">
              <a:solidFill>
                <a:schemeClr val="accent1">
                  <a:lumMod val="75000"/>
                </a:schemeClr>
              </a:solidFill>
              <a:latin typeface="+mj-lt"/>
            </a:endParaRPr>
          </a:p>
        </p:txBody>
      </p:sp>
      <p:pic>
        <p:nvPicPr>
          <p:cNvPr id="5" name="Content Placeholder 4" descr="A group of people sitting on a bench with their skateboards&#10;&#10;Description automatically generated with medium confidence">
            <a:extLst>
              <a:ext uri="{FF2B5EF4-FFF2-40B4-BE49-F238E27FC236}">
                <a16:creationId xmlns:a16="http://schemas.microsoft.com/office/drawing/2014/main" id="{D2305AA9-0D0B-4ADD-9D0E-FE2A05DC9E11}"/>
              </a:ext>
            </a:extLst>
          </p:cNvPr>
          <p:cNvPicPr>
            <a:picLocks noChangeAspect="1"/>
          </p:cNvPicPr>
          <p:nvPr/>
        </p:nvPicPr>
        <p:blipFill rotWithShape="1">
          <a:blip r:embed="rId2">
            <a:extLst>
              <a:ext uri="{28A0092B-C50C-407E-A947-70E740481C1C}">
                <a14:useLocalDpi xmlns:a14="http://schemas.microsoft.com/office/drawing/2010/main" val="0"/>
              </a:ext>
            </a:extLst>
          </a:blip>
          <a:srcRect l="15924" r="1707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59299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8856F-7FFF-45C5-A082-2F45636EE8B3}"/>
              </a:ext>
            </a:extLst>
          </p:cNvPr>
          <p:cNvSpPr>
            <a:spLocks noGrp="1"/>
          </p:cNvSpPr>
          <p:nvPr>
            <p:ph type="title"/>
          </p:nvPr>
        </p:nvSpPr>
        <p:spPr>
          <a:xfrm>
            <a:off x="640080" y="4371733"/>
            <a:ext cx="3418990" cy="2197422"/>
          </a:xfrm>
          <a:solidFill>
            <a:schemeClr val="bg1">
              <a:lumMod val="95000"/>
            </a:schemeClr>
          </a:solidFill>
        </p:spPr>
        <p:txBody>
          <a:bodyPr>
            <a:normAutofit/>
          </a:bodyPr>
          <a:lstStyle/>
          <a:p>
            <a:r>
              <a:rPr lang="en-GB" sz="3600" dirty="0"/>
              <a:t>TALKING POINTS</a:t>
            </a:r>
          </a:p>
        </p:txBody>
      </p:sp>
      <p:pic>
        <p:nvPicPr>
          <p:cNvPr id="5" name="Content Placeholder 4" descr="A picture containing text, wall, indoor, computer&#10;&#10;Description automatically generated">
            <a:extLst>
              <a:ext uri="{FF2B5EF4-FFF2-40B4-BE49-F238E27FC236}">
                <a16:creationId xmlns:a16="http://schemas.microsoft.com/office/drawing/2014/main" id="{96A3FF60-D100-4E36-9ADA-5152604F9925}"/>
              </a:ext>
            </a:extLst>
          </p:cNvPr>
          <p:cNvPicPr>
            <a:picLocks noChangeAspect="1"/>
          </p:cNvPicPr>
          <p:nvPr/>
        </p:nvPicPr>
        <p:blipFill rotWithShape="1">
          <a:blip r:embed="rId2">
            <a:extLst>
              <a:ext uri="{28A0092B-C50C-407E-A947-70E740481C1C}">
                <a14:useLocalDpi xmlns:a14="http://schemas.microsoft.com/office/drawing/2010/main" val="0"/>
              </a:ext>
            </a:extLst>
          </a:blip>
          <a:srcRect t="544" b="32987"/>
          <a:stretch/>
        </p:blipFill>
        <p:spPr>
          <a:xfrm>
            <a:off x="-3028" y="-475531"/>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07C47DC-73D2-43DE-8328-D89FE5792295}"/>
              </a:ext>
            </a:extLst>
          </p:cNvPr>
          <p:cNvSpPr>
            <a:spLocks noGrp="1"/>
          </p:cNvSpPr>
          <p:nvPr>
            <p:ph idx="1"/>
          </p:nvPr>
        </p:nvSpPr>
        <p:spPr>
          <a:xfrm>
            <a:off x="4556378" y="4371733"/>
            <a:ext cx="6340984" cy="2197423"/>
          </a:xfrm>
          <a:solidFill>
            <a:schemeClr val="bg1">
              <a:lumMod val="95000"/>
            </a:schemeClr>
          </a:solidFill>
        </p:spPr>
        <p:txBody>
          <a:bodyPr anchor="ctr">
            <a:normAutofit/>
          </a:bodyPr>
          <a:lstStyle/>
          <a:p>
            <a:pPr marL="0" indent="0">
              <a:buNone/>
            </a:pPr>
            <a:r>
              <a:rPr lang="en-US" sz="2000" dirty="0">
                <a:solidFill>
                  <a:schemeClr val="accent1">
                    <a:lumMod val="75000"/>
                  </a:schemeClr>
                </a:solidFill>
                <a:latin typeface="+mj-lt"/>
              </a:rPr>
              <a:t>What is the overall aim of Jonathan’s research? </a:t>
            </a:r>
          </a:p>
          <a:p>
            <a:pPr marL="0" indent="0">
              <a:buNone/>
            </a:pPr>
            <a:r>
              <a:rPr lang="en-US" sz="2000" dirty="0">
                <a:solidFill>
                  <a:srgbClr val="002060"/>
                </a:solidFill>
                <a:latin typeface="+mj-lt"/>
              </a:rPr>
              <a:t>What is meant by comprehension and decoding?</a:t>
            </a:r>
          </a:p>
          <a:p>
            <a:pPr marL="0" indent="0">
              <a:buNone/>
            </a:pPr>
            <a:r>
              <a:rPr lang="en-US" sz="2000" dirty="0">
                <a:solidFill>
                  <a:srgbClr val="7030A0"/>
                </a:solidFill>
                <a:latin typeface="+mj-lt"/>
              </a:rPr>
              <a:t>Why is silent reading so difficult to research?</a:t>
            </a:r>
          </a:p>
          <a:p>
            <a:pPr marL="0" indent="0">
              <a:buNone/>
            </a:pPr>
            <a:r>
              <a:rPr lang="en-US" sz="2000" dirty="0">
                <a:solidFill>
                  <a:srgbClr val="660066"/>
                </a:solidFill>
                <a:latin typeface="+mj-lt"/>
              </a:rPr>
              <a:t>How does Jonathan test reading skills?</a:t>
            </a:r>
          </a:p>
          <a:p>
            <a:pPr marL="0" indent="0">
              <a:buNone/>
            </a:pPr>
            <a:r>
              <a:rPr lang="en-US" sz="2000" dirty="0">
                <a:solidFill>
                  <a:srgbClr val="660033"/>
                </a:solidFill>
                <a:latin typeface="+mj-lt"/>
              </a:rPr>
              <a:t>How could Jonathan’s research help others?</a:t>
            </a:r>
          </a:p>
        </p:txBody>
      </p:sp>
    </p:spTree>
    <p:extLst>
      <p:ext uri="{BB962C8B-B14F-4D97-AF65-F5344CB8AC3E}">
        <p14:creationId xmlns:p14="http://schemas.microsoft.com/office/powerpoint/2010/main" val="4381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92213-2A9D-4297-9BC6-F80A3798BC80}"/>
              </a:ext>
            </a:extLst>
          </p:cNvPr>
          <p:cNvSpPr>
            <a:spLocks noGrp="1"/>
          </p:cNvSpPr>
          <p:nvPr>
            <p:ph type="title"/>
          </p:nvPr>
        </p:nvSpPr>
        <p:spPr>
          <a:xfrm>
            <a:off x="411479" y="846578"/>
            <a:ext cx="5412271" cy="1298448"/>
          </a:xfrm>
          <a:solidFill>
            <a:schemeClr val="bg1">
              <a:lumMod val="95000"/>
            </a:schemeClr>
          </a:solidFill>
        </p:spPr>
        <p:txBody>
          <a:bodyPr anchor="b">
            <a:normAutofit/>
          </a:bodyPr>
          <a:lstStyle/>
          <a:p>
            <a:r>
              <a:rPr lang="en-GB" sz="3000" dirty="0"/>
              <a:t>HOW CAN YOU BECOME A COGNITIVE PSYCHOLOGIST?</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6CF84619-5276-4FA6-B0E5-420FE4EE689C}"/>
              </a:ext>
            </a:extLst>
          </p:cNvPr>
          <p:cNvSpPr>
            <a:spLocks noGrp="1"/>
          </p:cNvSpPr>
          <p:nvPr>
            <p:ph idx="1"/>
          </p:nvPr>
        </p:nvSpPr>
        <p:spPr>
          <a:xfrm>
            <a:off x="411479" y="2447925"/>
            <a:ext cx="5412270" cy="3824859"/>
          </a:xfrm>
        </p:spPr>
        <p:txBody>
          <a:bodyPr anchor="t">
            <a:normAutofit/>
          </a:bodyPr>
          <a:lstStyle/>
          <a:p>
            <a:pPr marL="0" indent="0">
              <a:buNone/>
            </a:pPr>
            <a:r>
              <a:rPr lang="en-GB" sz="1800" b="0" i="0" u="none" strike="noStrike" baseline="0" dirty="0">
                <a:solidFill>
                  <a:srgbClr val="000000"/>
                </a:solidFill>
                <a:latin typeface="+mj-lt"/>
              </a:rPr>
              <a:t>An </a:t>
            </a:r>
            <a:r>
              <a:rPr lang="en-GB" sz="1800" b="0" i="0" u="none" strike="noStrike" baseline="0" dirty="0">
                <a:solidFill>
                  <a:schemeClr val="accent1">
                    <a:lumMod val="75000"/>
                  </a:schemeClr>
                </a:solidFill>
                <a:latin typeface="+mj-lt"/>
              </a:rPr>
              <a:t>undergraduate degree in psychology </a:t>
            </a:r>
            <a:r>
              <a:rPr lang="en-GB" sz="1800" b="0" i="0" u="none" strike="noStrike" baseline="0" dirty="0">
                <a:solidFill>
                  <a:srgbClr val="000000"/>
                </a:solidFill>
                <a:latin typeface="+mj-lt"/>
              </a:rPr>
              <a:t>provides the most straightforward pathway to a career in cognitive psychology, although other subjects such as </a:t>
            </a:r>
            <a:r>
              <a:rPr lang="en-GB" sz="1800" b="0" i="0" u="none" strike="noStrike" baseline="0" dirty="0">
                <a:solidFill>
                  <a:schemeClr val="accent1">
                    <a:lumMod val="75000"/>
                  </a:schemeClr>
                </a:solidFill>
                <a:latin typeface="+mj-lt"/>
              </a:rPr>
              <a:t>natural sciences or biology </a:t>
            </a:r>
            <a:r>
              <a:rPr lang="en-GB" sz="1800" b="0" i="0" u="none" strike="noStrike" baseline="0" dirty="0">
                <a:solidFill>
                  <a:srgbClr val="000000"/>
                </a:solidFill>
                <a:latin typeface="+mj-lt"/>
              </a:rPr>
              <a:t>could also lead in the same direction. </a:t>
            </a:r>
          </a:p>
          <a:p>
            <a:pPr marL="0" indent="0">
              <a:buNone/>
            </a:pPr>
            <a:r>
              <a:rPr lang="en-GB" sz="1800" b="0" i="0" u="none" strike="noStrike" baseline="0" dirty="0">
                <a:solidFill>
                  <a:srgbClr val="000000"/>
                </a:solidFill>
                <a:latin typeface="+mj-lt"/>
              </a:rPr>
              <a:t>A number of institutions, such as the NHS in the UK, offer </a:t>
            </a:r>
            <a:r>
              <a:rPr lang="en-GB" sz="1800" b="0" i="0" u="none" strike="noStrike" baseline="0" dirty="0">
                <a:solidFill>
                  <a:schemeClr val="accent1">
                    <a:lumMod val="75000"/>
                  </a:schemeClr>
                </a:solidFill>
                <a:latin typeface="+mj-lt"/>
              </a:rPr>
              <a:t>apprenticeships in psychology</a:t>
            </a:r>
            <a:r>
              <a:rPr lang="en-GB" sz="1800" b="0" i="0" u="none" strike="noStrike" baseline="0" dirty="0">
                <a:solidFill>
                  <a:srgbClr val="000000"/>
                </a:solidFill>
                <a:latin typeface="+mj-lt"/>
              </a:rPr>
              <a:t>. These tend to focus on </a:t>
            </a:r>
            <a:r>
              <a:rPr lang="en-GB" sz="1800" b="0" i="0" u="none" strike="noStrike" baseline="0" dirty="0">
                <a:solidFill>
                  <a:schemeClr val="accent1">
                    <a:lumMod val="75000"/>
                  </a:schemeClr>
                </a:solidFill>
                <a:latin typeface="+mj-lt"/>
              </a:rPr>
              <a:t>clinical psychology </a:t>
            </a:r>
            <a:r>
              <a:rPr lang="en-GB" sz="1800" b="0" i="0" u="none" strike="noStrike" baseline="0" dirty="0">
                <a:solidFill>
                  <a:srgbClr val="000000"/>
                </a:solidFill>
                <a:latin typeface="+mj-lt"/>
              </a:rPr>
              <a:t>more than cognitive psychology but, as an alternative, some universities offer </a:t>
            </a:r>
            <a:r>
              <a:rPr lang="en-GB" sz="1800" b="0" i="0" u="none" strike="noStrike" baseline="0" dirty="0">
                <a:solidFill>
                  <a:schemeClr val="accent1">
                    <a:lumMod val="75000"/>
                  </a:schemeClr>
                </a:solidFill>
                <a:latin typeface="+mj-lt"/>
              </a:rPr>
              <a:t>‘degree apprenticeships’ </a:t>
            </a:r>
            <a:r>
              <a:rPr lang="en-GB" sz="1800" b="0" i="0" u="none" strike="noStrike" baseline="0" dirty="0">
                <a:solidFill>
                  <a:srgbClr val="000000"/>
                </a:solidFill>
                <a:latin typeface="+mj-lt"/>
              </a:rPr>
              <a:t>that combine part-time studying with employment. </a:t>
            </a:r>
          </a:p>
          <a:p>
            <a:pPr marL="0" indent="0">
              <a:buNone/>
            </a:pPr>
            <a:r>
              <a:rPr lang="en-GB" sz="1800" b="0" i="0" u="none" strike="noStrike" baseline="0" dirty="0">
                <a:solidFill>
                  <a:srgbClr val="000000"/>
                </a:solidFill>
                <a:latin typeface="+mj-lt"/>
              </a:rPr>
              <a:t>According to </a:t>
            </a:r>
            <a:r>
              <a:rPr lang="en-GB" sz="1800" b="0" i="0" u="none" strike="noStrike" baseline="0" dirty="0" err="1">
                <a:solidFill>
                  <a:srgbClr val="000000"/>
                </a:solidFill>
                <a:latin typeface="+mj-lt"/>
              </a:rPr>
              <a:t>Payscale</a:t>
            </a:r>
            <a:r>
              <a:rPr lang="en-GB" sz="1800" b="0" i="0" u="none" strike="noStrike" baseline="0" dirty="0">
                <a:solidFill>
                  <a:srgbClr val="000000"/>
                </a:solidFill>
                <a:latin typeface="+mj-lt"/>
              </a:rPr>
              <a:t>, the </a:t>
            </a:r>
            <a:r>
              <a:rPr lang="en-GB" sz="1800" b="0" i="0" u="none" strike="noStrike" baseline="0" dirty="0">
                <a:solidFill>
                  <a:schemeClr val="accent1">
                    <a:lumMod val="75000"/>
                  </a:schemeClr>
                </a:solidFill>
                <a:latin typeface="+mj-lt"/>
              </a:rPr>
              <a:t>average salary </a:t>
            </a:r>
            <a:r>
              <a:rPr lang="en-GB" sz="1800" b="0" i="0" u="none" strike="noStrike" baseline="0" dirty="0">
                <a:solidFill>
                  <a:srgbClr val="000000"/>
                </a:solidFill>
                <a:latin typeface="+mj-lt"/>
              </a:rPr>
              <a:t>for a psychologist in the UK is around </a:t>
            </a:r>
            <a:r>
              <a:rPr lang="en-GB" sz="1800" b="0" i="0" u="none" strike="noStrike" baseline="0" dirty="0">
                <a:solidFill>
                  <a:schemeClr val="accent1">
                    <a:lumMod val="75000"/>
                  </a:schemeClr>
                </a:solidFill>
                <a:latin typeface="+mj-lt"/>
              </a:rPr>
              <a:t>£35K</a:t>
            </a:r>
            <a:r>
              <a:rPr lang="en-GB" sz="1800" b="0" i="0" u="none" strike="noStrike" baseline="0" dirty="0">
                <a:solidFill>
                  <a:srgbClr val="000000"/>
                </a:solidFill>
                <a:latin typeface="+mj-lt"/>
              </a:rPr>
              <a:t>. Jonathan points out that salaries in this field can </a:t>
            </a:r>
            <a:r>
              <a:rPr lang="en-GB" sz="1800" b="0" i="0" u="none" strike="noStrike" baseline="0" dirty="0">
                <a:solidFill>
                  <a:schemeClr val="accent1">
                    <a:lumMod val="75000"/>
                  </a:schemeClr>
                </a:solidFill>
                <a:latin typeface="+mj-lt"/>
              </a:rPr>
              <a:t>vary widely</a:t>
            </a:r>
            <a:r>
              <a:rPr lang="en-GB" sz="1800" b="0" i="0" u="none" strike="noStrike" baseline="0" dirty="0">
                <a:solidFill>
                  <a:srgbClr val="000000"/>
                </a:solidFill>
                <a:latin typeface="+mj-lt"/>
              </a:rPr>
              <a:t>, however. </a:t>
            </a:r>
            <a:endParaRPr lang="en-US" sz="1800" dirty="0">
              <a:latin typeface="+mj-lt"/>
            </a:endParaRPr>
          </a:p>
        </p:txBody>
      </p:sp>
      <p:pic>
        <p:nvPicPr>
          <p:cNvPr id="5" name="Content Placeholder 4" descr="Text&#10;&#10;Description automatically generated">
            <a:extLst>
              <a:ext uri="{FF2B5EF4-FFF2-40B4-BE49-F238E27FC236}">
                <a16:creationId xmlns:a16="http://schemas.microsoft.com/office/drawing/2014/main" id="{578475F6-C6FD-4D2A-8B4A-43CCFBACE038}"/>
              </a:ext>
            </a:extLst>
          </p:cNvPr>
          <p:cNvPicPr>
            <a:picLocks noChangeAspect="1"/>
          </p:cNvPicPr>
          <p:nvPr/>
        </p:nvPicPr>
        <p:blipFill rotWithShape="1">
          <a:blip r:embed="rId2">
            <a:extLst>
              <a:ext uri="{28A0092B-C50C-407E-A947-70E740481C1C}">
                <a14:useLocalDpi xmlns:a14="http://schemas.microsoft.com/office/drawing/2010/main" val="0"/>
              </a:ext>
            </a:extLst>
          </a:blip>
          <a:srcRect r="32996" b="-1"/>
          <a:stretch/>
        </p:blipFill>
        <p:spPr>
          <a:xfrm>
            <a:off x="6355617" y="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1703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2" ma:contentTypeDescription="Create a new document." ma:contentTypeScope="" ma:versionID="86558a24d2bca4879541cb4f582d6cbc">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ffd0f1c87d0130129d217eb37f79885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BEDEF0-422B-47B4-9CA7-0CDECAC6C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1EF52D-C2F1-42D8-98F9-A6620F42B250}">
  <ds:schemaRefs>
    <ds:schemaRef ds:uri="http://schemas.microsoft.com/sharepoint/v3/contenttype/forms"/>
  </ds:schemaRefs>
</ds:datastoreItem>
</file>

<file path=customXml/itemProps3.xml><?xml version="1.0" encoding="utf-8"?>
<ds:datastoreItem xmlns:ds="http://schemas.openxmlformats.org/officeDocument/2006/customXml" ds:itemID="{53A7C512-8D7E-4E78-950E-8DADDE6AB7C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101</TotalTime>
  <Words>1194</Words>
  <Application>Microsoft Office PowerPoint</Application>
  <PresentationFormat>Widescreen</PresentationFormat>
  <Paragraphs>64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Bitter</vt:lpstr>
      <vt:lpstr>Calibri</vt:lpstr>
      <vt:lpstr>Calibri Light</vt:lpstr>
      <vt:lpstr>Wingdings</vt:lpstr>
      <vt:lpstr>Office Theme</vt:lpstr>
      <vt:lpstr>Did you this read right?</vt:lpstr>
      <vt:lpstr>MEET JONATHAN</vt:lpstr>
      <vt:lpstr>THE HUMAN BRIAN IS AMAZING!</vt:lpstr>
      <vt:lpstr>COMPREHENDING AND DECODING</vt:lpstr>
      <vt:lpstr>TRICKY TO TEST</vt:lpstr>
      <vt:lpstr>DISCOVERIES</vt:lpstr>
      <vt:lpstr>PROCESSING POWER</vt:lpstr>
      <vt:lpstr>TALKING POINTS</vt:lpstr>
      <vt:lpstr>HOW CAN YOU BECOME A COGNITIVE PSYCHOLOGIST?</vt:lpstr>
      <vt:lpstr>PATHWAY FROM SCHOOL TO COGNITIVE PSYCHOLOGIST </vt:lpstr>
      <vt:lpstr>HOW DID JONATHAN BECOME A COGNITIVE PSYCHOLOGIST? </vt:lpstr>
      <vt:lpstr>WHAT HAS INFLUENCED JONATHAN’S RESEARCH?</vt:lpstr>
      <vt:lpstr>SO, WHAT DOES JONATHAN READ?!</vt:lpstr>
      <vt:lpstr>JONATHAN’S TOP TIPS  </vt:lpstr>
      <vt:lpstr>TALKING POINTS</vt:lpstr>
      <vt:lpstr>MORE RESOURCES</vt:lpstr>
      <vt:lpstr>Dig deeper into Jonathan’s research     Download his activity sheet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you read this right?</dc:title>
  <dc:creator>Erica Morgan</dc:creator>
  <cp:lastModifiedBy>Erica Morgan</cp:lastModifiedBy>
  <cp:revision>8</cp:revision>
  <dcterms:created xsi:type="dcterms:W3CDTF">2021-04-01T09:01:50Z</dcterms:created>
  <dcterms:modified xsi:type="dcterms:W3CDTF">2021-04-13T09:09:42Z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