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74" r:id="rId7"/>
    <p:sldId id="273" r:id="rId8"/>
    <p:sldId id="282" r:id="rId9"/>
    <p:sldId id="275" r:id="rId10"/>
    <p:sldId id="285" r:id="rId11"/>
    <p:sldId id="267" r:id="rId12"/>
    <p:sldId id="257" r:id="rId13"/>
    <p:sldId id="261" r:id="rId14"/>
    <p:sldId id="263" r:id="rId15"/>
    <p:sldId id="265" r:id="rId16"/>
    <p:sldId id="268" r:id="rId17"/>
    <p:sldId id="279" r:id="rId18"/>
    <p:sldId id="278" r:id="rId19"/>
    <p:sldId id="286" r:id="rId20"/>
    <p:sldId id="281" r:id="rId21"/>
    <p:sldId id="284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1SFwGJ3ybeHpD0bh9lGJw==" hashData="/2QP5bVnRMovaEfsTgWAY38Rsr1ztSIpAJFcDydftJZA5VKD+JDQnrw1Vhyulb3edgZXBQbnmFklSxkPXvdbu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9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A5096-9461-4161-AD8C-3FB4AE0067FF}" v="51" dt="2021-10-25T13:18:27.582"/>
    <p1510:client id="{6E00905B-909F-4D10-83BD-DFDAE3697998}" v="11" dt="2021-10-26T08:59:39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la Foffa" userId="237bb2e1-a752-4b88-b59e-e8cd0f246259" providerId="ADAL" clId="{6E00905B-909F-4D10-83BD-DFDAE3697998}"/>
    <pc:docChg chg="custSel addSld delSld modSld sldOrd">
      <pc:chgData name="Isla Foffa" userId="237bb2e1-a752-4b88-b59e-e8cd0f246259" providerId="ADAL" clId="{6E00905B-909F-4D10-83BD-DFDAE3697998}" dt="2021-10-26T08:59:39.627" v="34" actId="207"/>
      <pc:docMkLst>
        <pc:docMk/>
      </pc:docMkLst>
      <pc:sldChg chg="modSp">
        <pc:chgData name="Isla Foffa" userId="237bb2e1-a752-4b88-b59e-e8cd0f246259" providerId="ADAL" clId="{6E00905B-909F-4D10-83BD-DFDAE3697998}" dt="2021-10-26T08:59:18.122" v="32" actId="207"/>
        <pc:sldMkLst>
          <pc:docMk/>
          <pc:sldMk cId="2655548025" sldId="257"/>
        </pc:sldMkLst>
        <pc:spChg chg="mod">
          <ac:chgData name="Isla Foffa" userId="237bb2e1-a752-4b88-b59e-e8cd0f246259" providerId="ADAL" clId="{6E00905B-909F-4D10-83BD-DFDAE3697998}" dt="2021-10-26T08:59:18.122" v="32" actId="207"/>
          <ac:spMkLst>
            <pc:docMk/>
            <pc:sldMk cId="2655548025" sldId="257"/>
            <ac:spMk id="4" creationId="{D780630B-515E-4359-84E5-722D4C382899}"/>
          </ac:spMkLst>
        </pc:spChg>
      </pc:sldChg>
      <pc:sldChg chg="modSp">
        <pc:chgData name="Isla Foffa" userId="237bb2e1-a752-4b88-b59e-e8cd0f246259" providerId="ADAL" clId="{6E00905B-909F-4D10-83BD-DFDAE3697998}" dt="2021-10-26T08:59:30.326" v="33" actId="207"/>
        <pc:sldMkLst>
          <pc:docMk/>
          <pc:sldMk cId="3720307187" sldId="263"/>
        </pc:sldMkLst>
        <pc:spChg chg="mod">
          <ac:chgData name="Isla Foffa" userId="237bb2e1-a752-4b88-b59e-e8cd0f246259" providerId="ADAL" clId="{6E00905B-909F-4D10-83BD-DFDAE3697998}" dt="2021-10-26T08:59:30.326" v="33" actId="207"/>
          <ac:spMkLst>
            <pc:docMk/>
            <pc:sldMk cId="3720307187" sldId="263"/>
            <ac:spMk id="4" creationId="{D780630B-515E-4359-84E5-722D4C382899}"/>
          </ac:spMkLst>
        </pc:spChg>
      </pc:sldChg>
      <pc:sldChg chg="modSp">
        <pc:chgData name="Isla Foffa" userId="237bb2e1-a752-4b88-b59e-e8cd0f246259" providerId="ADAL" clId="{6E00905B-909F-4D10-83BD-DFDAE3697998}" dt="2021-10-26T08:59:39.627" v="34" actId="207"/>
        <pc:sldMkLst>
          <pc:docMk/>
          <pc:sldMk cId="4270855713" sldId="265"/>
        </pc:sldMkLst>
        <pc:spChg chg="mod">
          <ac:chgData name="Isla Foffa" userId="237bb2e1-a752-4b88-b59e-e8cd0f246259" providerId="ADAL" clId="{6E00905B-909F-4D10-83BD-DFDAE3697998}" dt="2021-10-26T08:59:39.627" v="34" actId="207"/>
          <ac:spMkLst>
            <pc:docMk/>
            <pc:sldMk cId="4270855713" sldId="265"/>
            <ac:spMk id="4" creationId="{D780630B-515E-4359-84E5-722D4C382899}"/>
          </ac:spMkLst>
        </pc:spChg>
      </pc:sldChg>
      <pc:sldChg chg="modSp modAnim">
        <pc:chgData name="Isla Foffa" userId="237bb2e1-a752-4b88-b59e-e8cd0f246259" providerId="ADAL" clId="{6E00905B-909F-4D10-83BD-DFDAE3697998}" dt="2021-10-26T08:46:37.953" v="30" actId="20577"/>
        <pc:sldMkLst>
          <pc:docMk/>
          <pc:sldMk cId="2177810571" sldId="272"/>
        </pc:sldMkLst>
        <pc:spChg chg="mod">
          <ac:chgData name="Isla Foffa" userId="237bb2e1-a752-4b88-b59e-e8cd0f246259" providerId="ADAL" clId="{6E00905B-909F-4D10-83BD-DFDAE3697998}" dt="2021-10-26T08:46:37.953" v="30" actId="20577"/>
          <ac:spMkLst>
            <pc:docMk/>
            <pc:sldMk cId="2177810571" sldId="272"/>
            <ac:spMk id="3" creationId="{E0E4F35B-4F41-411B-8D61-D34757E1F002}"/>
          </ac:spMkLst>
        </pc:spChg>
      </pc:sldChg>
      <pc:sldChg chg="addSp delSp modSp mod">
        <pc:chgData name="Isla Foffa" userId="237bb2e1-a752-4b88-b59e-e8cd0f246259" providerId="ADAL" clId="{6E00905B-909F-4D10-83BD-DFDAE3697998}" dt="2021-10-21T12:26:00.250" v="3" actId="478"/>
        <pc:sldMkLst>
          <pc:docMk/>
          <pc:sldMk cId="3762427150" sldId="274"/>
        </pc:sldMkLst>
        <pc:spChg chg="add del mod">
          <ac:chgData name="Isla Foffa" userId="237bb2e1-a752-4b88-b59e-e8cd0f246259" providerId="ADAL" clId="{6E00905B-909F-4D10-83BD-DFDAE3697998}" dt="2021-10-21T12:26:00.250" v="3" actId="478"/>
          <ac:spMkLst>
            <pc:docMk/>
            <pc:sldMk cId="3762427150" sldId="274"/>
            <ac:spMk id="4" creationId="{D3C303E0-77EF-4129-B2A1-F9C582A0FADE}"/>
          </ac:spMkLst>
        </pc:spChg>
      </pc:sldChg>
      <pc:sldChg chg="del">
        <pc:chgData name="Isla Foffa" userId="237bb2e1-a752-4b88-b59e-e8cd0f246259" providerId="ADAL" clId="{6E00905B-909F-4D10-83BD-DFDAE3697998}" dt="2021-10-25T12:28:34.181" v="28" actId="47"/>
        <pc:sldMkLst>
          <pc:docMk/>
          <pc:sldMk cId="3563152891" sldId="280"/>
        </pc:sldMkLst>
      </pc:sldChg>
      <pc:sldChg chg="modSp">
        <pc:chgData name="Isla Foffa" userId="237bb2e1-a752-4b88-b59e-e8cd0f246259" providerId="ADAL" clId="{6E00905B-909F-4D10-83BD-DFDAE3697998}" dt="2021-10-26T08:59:03.370" v="31" actId="207"/>
        <pc:sldMkLst>
          <pc:docMk/>
          <pc:sldMk cId="3374326008" sldId="282"/>
        </pc:sldMkLst>
        <pc:spChg chg="mod">
          <ac:chgData name="Isla Foffa" userId="237bb2e1-a752-4b88-b59e-e8cd0f246259" providerId="ADAL" clId="{6E00905B-909F-4D10-83BD-DFDAE3697998}" dt="2021-10-26T08:59:03.370" v="31" actId="207"/>
          <ac:spMkLst>
            <pc:docMk/>
            <pc:sldMk cId="3374326008" sldId="282"/>
            <ac:spMk id="3" creationId="{E0E4F35B-4F41-411B-8D61-D34757E1F002}"/>
          </ac:spMkLst>
        </pc:spChg>
      </pc:sldChg>
      <pc:sldChg chg="modSp add mod ord modAnim">
        <pc:chgData name="Isla Foffa" userId="237bb2e1-a752-4b88-b59e-e8cd0f246259" providerId="ADAL" clId="{6E00905B-909F-4D10-83BD-DFDAE3697998}" dt="2021-10-25T12:28:12.317" v="27" actId="2711"/>
        <pc:sldMkLst>
          <pc:docMk/>
          <pc:sldMk cId="562979823" sldId="286"/>
        </pc:sldMkLst>
        <pc:spChg chg="mod">
          <ac:chgData name="Isla Foffa" userId="237bb2e1-a752-4b88-b59e-e8cd0f246259" providerId="ADAL" clId="{6E00905B-909F-4D10-83BD-DFDAE3697998}" dt="2021-10-25T12:27:57.052" v="23" actId="20577"/>
          <ac:spMkLst>
            <pc:docMk/>
            <pc:sldMk cId="562979823" sldId="286"/>
            <ac:spMk id="2" creationId="{3D3CF527-8303-4739-A8B5-59AF4B2D67A2}"/>
          </ac:spMkLst>
        </pc:spChg>
        <pc:spChg chg="mod">
          <ac:chgData name="Isla Foffa" userId="237bb2e1-a752-4b88-b59e-e8cd0f246259" providerId="ADAL" clId="{6E00905B-909F-4D10-83BD-DFDAE3697998}" dt="2021-10-25T12:28:12.317" v="27" actId="2711"/>
          <ac:spMkLst>
            <pc:docMk/>
            <pc:sldMk cId="562979823" sldId="286"/>
            <ac:spMk id="3" creationId="{E0E4F35B-4F41-411B-8D61-D34757E1F002}"/>
          </ac:spMkLst>
        </pc:spChg>
      </pc:sldChg>
    </pc:docChg>
  </pc:docChgLst>
  <pc:docChgLst>
    <pc:chgData name="Erica Morgan" userId="39ed17eb-1fe1-4e30-9f9d-69b034d5bc77" providerId="ADAL" clId="{0ACA5096-9461-4161-AD8C-3FB4AE0067FF}"/>
    <pc:docChg chg="undo custSel modSld">
      <pc:chgData name="Erica Morgan" userId="39ed17eb-1fe1-4e30-9f9d-69b034d5bc77" providerId="ADAL" clId="{0ACA5096-9461-4161-AD8C-3FB4AE0067FF}" dt="2021-10-25T13:18:32.838" v="58" actId="1076"/>
      <pc:docMkLst>
        <pc:docMk/>
      </pc:docMkLst>
      <pc:sldChg chg="modSp">
        <pc:chgData name="Erica Morgan" userId="39ed17eb-1fe1-4e30-9f9d-69b034d5bc77" providerId="ADAL" clId="{0ACA5096-9461-4161-AD8C-3FB4AE0067FF}" dt="2021-10-25T13:12:01.687" v="29" actId="207"/>
        <pc:sldMkLst>
          <pc:docMk/>
          <pc:sldMk cId="2655548025" sldId="257"/>
        </pc:sldMkLst>
        <pc:spChg chg="mod">
          <ac:chgData name="Erica Morgan" userId="39ed17eb-1fe1-4e30-9f9d-69b034d5bc77" providerId="ADAL" clId="{0ACA5096-9461-4161-AD8C-3FB4AE0067FF}" dt="2021-10-25T13:12:01.687" v="29" actId="207"/>
          <ac:spMkLst>
            <pc:docMk/>
            <pc:sldMk cId="2655548025" sldId="257"/>
            <ac:spMk id="4" creationId="{D780630B-515E-4359-84E5-722D4C382899}"/>
          </ac:spMkLst>
        </pc:spChg>
      </pc:sldChg>
      <pc:sldChg chg="modSp">
        <pc:chgData name="Erica Morgan" userId="39ed17eb-1fe1-4e30-9f9d-69b034d5bc77" providerId="ADAL" clId="{0ACA5096-9461-4161-AD8C-3FB4AE0067FF}" dt="2021-10-25T13:14:39.702" v="42" actId="207"/>
        <pc:sldMkLst>
          <pc:docMk/>
          <pc:sldMk cId="3720307187" sldId="263"/>
        </pc:sldMkLst>
        <pc:spChg chg="mod">
          <ac:chgData name="Erica Morgan" userId="39ed17eb-1fe1-4e30-9f9d-69b034d5bc77" providerId="ADAL" clId="{0ACA5096-9461-4161-AD8C-3FB4AE0067FF}" dt="2021-10-25T13:14:39.702" v="42" actId="207"/>
          <ac:spMkLst>
            <pc:docMk/>
            <pc:sldMk cId="3720307187" sldId="263"/>
            <ac:spMk id="4" creationId="{D780630B-515E-4359-84E5-722D4C382899}"/>
          </ac:spMkLst>
        </pc:spChg>
      </pc:sldChg>
      <pc:sldChg chg="modSp">
        <pc:chgData name="Erica Morgan" userId="39ed17eb-1fe1-4e30-9f9d-69b034d5bc77" providerId="ADAL" clId="{0ACA5096-9461-4161-AD8C-3FB4AE0067FF}" dt="2021-10-25T13:15:59.116" v="44" actId="207"/>
        <pc:sldMkLst>
          <pc:docMk/>
          <pc:sldMk cId="4270855713" sldId="265"/>
        </pc:sldMkLst>
        <pc:spChg chg="mod">
          <ac:chgData name="Erica Morgan" userId="39ed17eb-1fe1-4e30-9f9d-69b034d5bc77" providerId="ADAL" clId="{0ACA5096-9461-4161-AD8C-3FB4AE0067FF}" dt="2021-10-25T13:15:59.116" v="44" actId="207"/>
          <ac:spMkLst>
            <pc:docMk/>
            <pc:sldMk cId="4270855713" sldId="265"/>
            <ac:spMk id="4" creationId="{D780630B-515E-4359-84E5-722D4C382899}"/>
          </ac:spMkLst>
        </pc:spChg>
      </pc:sldChg>
      <pc:sldChg chg="modSp mod">
        <pc:chgData name="Erica Morgan" userId="39ed17eb-1fe1-4e30-9f9d-69b034d5bc77" providerId="ADAL" clId="{0ACA5096-9461-4161-AD8C-3FB4AE0067FF}" dt="2021-10-25T13:11:21.535" v="27" actId="1076"/>
        <pc:sldMkLst>
          <pc:docMk/>
          <pc:sldMk cId="927143211" sldId="267"/>
        </pc:sldMkLst>
        <pc:picChg chg="mod">
          <ac:chgData name="Erica Morgan" userId="39ed17eb-1fe1-4e30-9f9d-69b034d5bc77" providerId="ADAL" clId="{0ACA5096-9461-4161-AD8C-3FB4AE0067FF}" dt="2021-10-25T13:11:21.535" v="27" actId="1076"/>
          <ac:picMkLst>
            <pc:docMk/>
            <pc:sldMk cId="927143211" sldId="267"/>
            <ac:picMk id="6" creationId="{394B6DF8-1AFB-43D4-B183-1F8ACE799190}"/>
          </ac:picMkLst>
        </pc:picChg>
      </pc:sldChg>
      <pc:sldChg chg="modSp">
        <pc:chgData name="Erica Morgan" userId="39ed17eb-1fe1-4e30-9f9d-69b034d5bc77" providerId="ADAL" clId="{0ACA5096-9461-4161-AD8C-3FB4AE0067FF}" dt="2021-10-25T13:16:30.007" v="52" actId="20577"/>
        <pc:sldMkLst>
          <pc:docMk/>
          <pc:sldMk cId="1548640652" sldId="268"/>
        </pc:sldMkLst>
        <pc:spChg chg="mod">
          <ac:chgData name="Erica Morgan" userId="39ed17eb-1fe1-4e30-9f9d-69b034d5bc77" providerId="ADAL" clId="{0ACA5096-9461-4161-AD8C-3FB4AE0067FF}" dt="2021-10-25T13:16:30.007" v="52" actId="20577"/>
          <ac:spMkLst>
            <pc:docMk/>
            <pc:sldMk cId="1548640652" sldId="268"/>
            <ac:spMk id="4" creationId="{06531785-00C4-4811-ACC6-0A38C6FCAE33}"/>
          </ac:spMkLst>
        </pc:spChg>
      </pc:sldChg>
      <pc:sldChg chg="modSp mod modAnim">
        <pc:chgData name="Erica Morgan" userId="39ed17eb-1fe1-4e30-9f9d-69b034d5bc77" providerId="ADAL" clId="{0ACA5096-9461-4161-AD8C-3FB4AE0067FF}" dt="2021-10-25T13:08:11.159" v="9" actId="1076"/>
        <pc:sldMkLst>
          <pc:docMk/>
          <pc:sldMk cId="1136461796" sldId="273"/>
        </pc:sldMkLst>
        <pc:spChg chg="mod">
          <ac:chgData name="Erica Morgan" userId="39ed17eb-1fe1-4e30-9f9d-69b034d5bc77" providerId="ADAL" clId="{0ACA5096-9461-4161-AD8C-3FB4AE0067FF}" dt="2021-10-25T13:08:11.159" v="9" actId="1076"/>
          <ac:spMkLst>
            <pc:docMk/>
            <pc:sldMk cId="1136461796" sldId="273"/>
            <ac:spMk id="3" creationId="{E0E4F35B-4F41-411B-8D61-D34757E1F002}"/>
          </ac:spMkLst>
        </pc:spChg>
      </pc:sldChg>
      <pc:sldChg chg="modSp mod modAnim">
        <pc:chgData name="Erica Morgan" userId="39ed17eb-1fe1-4e30-9f9d-69b034d5bc77" providerId="ADAL" clId="{0ACA5096-9461-4161-AD8C-3FB4AE0067FF}" dt="2021-10-25T13:08:04.668" v="8" actId="1076"/>
        <pc:sldMkLst>
          <pc:docMk/>
          <pc:sldMk cId="3762427150" sldId="274"/>
        </pc:sldMkLst>
        <pc:spChg chg="mod">
          <ac:chgData name="Erica Morgan" userId="39ed17eb-1fe1-4e30-9f9d-69b034d5bc77" providerId="ADAL" clId="{0ACA5096-9461-4161-AD8C-3FB4AE0067FF}" dt="2021-10-25T13:08:00.520" v="7" actId="1076"/>
          <ac:spMkLst>
            <pc:docMk/>
            <pc:sldMk cId="3762427150" sldId="274"/>
            <ac:spMk id="2" creationId="{3D3CF527-8303-4739-A8B5-59AF4B2D67A2}"/>
          </ac:spMkLst>
        </pc:spChg>
        <pc:spChg chg="mod">
          <ac:chgData name="Erica Morgan" userId="39ed17eb-1fe1-4e30-9f9d-69b034d5bc77" providerId="ADAL" clId="{0ACA5096-9461-4161-AD8C-3FB4AE0067FF}" dt="2021-10-25T13:08:04.668" v="8" actId="1076"/>
          <ac:spMkLst>
            <pc:docMk/>
            <pc:sldMk cId="3762427150" sldId="274"/>
            <ac:spMk id="3" creationId="{E0E4F35B-4F41-411B-8D61-D34757E1F002}"/>
          </ac:spMkLst>
        </pc:spChg>
      </pc:sldChg>
      <pc:sldChg chg="modSp mod modAnim">
        <pc:chgData name="Erica Morgan" userId="39ed17eb-1fe1-4e30-9f9d-69b034d5bc77" providerId="ADAL" clId="{0ACA5096-9461-4161-AD8C-3FB4AE0067FF}" dt="2021-10-25T13:10:09.171" v="25" actId="14100"/>
        <pc:sldMkLst>
          <pc:docMk/>
          <pc:sldMk cId="2583610469" sldId="275"/>
        </pc:sldMkLst>
        <pc:spChg chg="mod">
          <ac:chgData name="Erica Morgan" userId="39ed17eb-1fe1-4e30-9f9d-69b034d5bc77" providerId="ADAL" clId="{0ACA5096-9461-4161-AD8C-3FB4AE0067FF}" dt="2021-10-25T13:10:09.171" v="25" actId="14100"/>
          <ac:spMkLst>
            <pc:docMk/>
            <pc:sldMk cId="2583610469" sldId="275"/>
            <ac:spMk id="3" creationId="{E0E4F35B-4F41-411B-8D61-D34757E1F002}"/>
          </ac:spMkLst>
        </pc:spChg>
      </pc:sldChg>
      <pc:sldChg chg="modSp mod modAnim">
        <pc:chgData name="Erica Morgan" userId="39ed17eb-1fe1-4e30-9f9d-69b034d5bc77" providerId="ADAL" clId="{0ACA5096-9461-4161-AD8C-3FB4AE0067FF}" dt="2021-10-25T13:09:07.951" v="20" actId="20577"/>
        <pc:sldMkLst>
          <pc:docMk/>
          <pc:sldMk cId="3374326008" sldId="282"/>
        </pc:sldMkLst>
        <pc:spChg chg="mod">
          <ac:chgData name="Erica Morgan" userId="39ed17eb-1fe1-4e30-9f9d-69b034d5bc77" providerId="ADAL" clId="{0ACA5096-9461-4161-AD8C-3FB4AE0067FF}" dt="2021-10-25T13:08:18.837" v="10" actId="1076"/>
          <ac:spMkLst>
            <pc:docMk/>
            <pc:sldMk cId="3374326008" sldId="282"/>
            <ac:spMk id="2" creationId="{3D3CF527-8303-4739-A8B5-59AF4B2D67A2}"/>
          </ac:spMkLst>
        </pc:spChg>
        <pc:spChg chg="mod">
          <ac:chgData name="Erica Morgan" userId="39ed17eb-1fe1-4e30-9f9d-69b034d5bc77" providerId="ADAL" clId="{0ACA5096-9461-4161-AD8C-3FB4AE0067FF}" dt="2021-10-25T13:09:07.951" v="20" actId="20577"/>
          <ac:spMkLst>
            <pc:docMk/>
            <pc:sldMk cId="3374326008" sldId="282"/>
            <ac:spMk id="3" creationId="{E0E4F35B-4F41-411B-8D61-D34757E1F002}"/>
          </ac:spMkLst>
        </pc:spChg>
      </pc:sldChg>
      <pc:sldChg chg="modSp mod modAnim">
        <pc:chgData name="Erica Morgan" userId="39ed17eb-1fe1-4e30-9f9d-69b034d5bc77" providerId="ADAL" clId="{0ACA5096-9461-4161-AD8C-3FB4AE0067FF}" dt="2021-10-25T13:09:51.232" v="23" actId="1076"/>
        <pc:sldMkLst>
          <pc:docMk/>
          <pc:sldMk cId="4002946358" sldId="285"/>
        </pc:sldMkLst>
        <pc:spChg chg="mod">
          <ac:chgData name="Erica Morgan" userId="39ed17eb-1fe1-4e30-9f9d-69b034d5bc77" providerId="ADAL" clId="{0ACA5096-9461-4161-AD8C-3FB4AE0067FF}" dt="2021-10-25T13:09:46.774" v="22" actId="1076"/>
          <ac:spMkLst>
            <pc:docMk/>
            <pc:sldMk cId="4002946358" sldId="285"/>
            <ac:spMk id="2" creationId="{3D3CF527-8303-4739-A8B5-59AF4B2D67A2}"/>
          </ac:spMkLst>
        </pc:spChg>
        <pc:spChg chg="mod">
          <ac:chgData name="Erica Morgan" userId="39ed17eb-1fe1-4e30-9f9d-69b034d5bc77" providerId="ADAL" clId="{0ACA5096-9461-4161-AD8C-3FB4AE0067FF}" dt="2021-10-25T13:09:51.232" v="23" actId="1076"/>
          <ac:spMkLst>
            <pc:docMk/>
            <pc:sldMk cId="4002946358" sldId="285"/>
            <ac:spMk id="3" creationId="{E0E4F35B-4F41-411B-8D61-D34757E1F002}"/>
          </ac:spMkLst>
        </pc:spChg>
      </pc:sldChg>
      <pc:sldChg chg="modSp mod">
        <pc:chgData name="Erica Morgan" userId="39ed17eb-1fe1-4e30-9f9d-69b034d5bc77" providerId="ADAL" clId="{0ACA5096-9461-4161-AD8C-3FB4AE0067FF}" dt="2021-10-25T13:18:32.838" v="58" actId="1076"/>
        <pc:sldMkLst>
          <pc:docMk/>
          <pc:sldMk cId="562979823" sldId="286"/>
        </pc:sldMkLst>
        <pc:spChg chg="mod">
          <ac:chgData name="Erica Morgan" userId="39ed17eb-1fe1-4e30-9f9d-69b034d5bc77" providerId="ADAL" clId="{0ACA5096-9461-4161-AD8C-3FB4AE0067FF}" dt="2021-10-25T13:18:32.838" v="58" actId="1076"/>
          <ac:spMkLst>
            <pc:docMk/>
            <pc:sldMk cId="562979823" sldId="286"/>
            <ac:spMk id="2" creationId="{3D3CF527-8303-4739-A8B5-59AF4B2D67A2}"/>
          </ac:spMkLst>
        </pc:spChg>
        <pc:spChg chg="mod">
          <ac:chgData name="Erica Morgan" userId="39ed17eb-1fe1-4e30-9f9d-69b034d5bc77" providerId="ADAL" clId="{0ACA5096-9461-4161-AD8C-3FB4AE0067FF}" dt="2021-10-25T13:18:29.750" v="57" actId="1076"/>
          <ac:spMkLst>
            <pc:docMk/>
            <pc:sldMk cId="562979823" sldId="286"/>
            <ac:spMk id="3" creationId="{E0E4F35B-4F41-411B-8D61-D34757E1F00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A21A-4432-4935-B8E7-447BFA776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2B29D-E734-402C-85AB-BCA05FADD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A4A9-6496-4A36-B31F-9F91E2F55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9CBB-A9D2-43F1-8AEC-BF0A6D44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11F3-3F04-440A-8B17-2A2EC986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51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0787-2A82-49D1-8B4B-E91F6682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873F6-7512-4022-95EE-27130A9CA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E18A-EEDD-48DB-9714-BE0C5509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3B0BD-DA4E-48D9-A51A-CF4D8B5A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05238-67A3-4725-9AF2-E45373DF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9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7ED91-5469-451A-85B5-204FC3395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6C8A6-5207-4BF8-84F8-04F137B24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B0E1D-A51B-41E1-A148-F744F010B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29BA4-78A8-49CB-AF19-51684697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AD6A9-D744-4F23-8782-9D67DF58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61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F1FF-56B3-4A2A-8326-49908A92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37280-3B0D-4446-AD8B-89DA42449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26468-968B-45CE-BDD6-5883F1BF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B68CA-27FD-4D97-BF8F-93C67F1A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87CDA-55F9-4839-BDB0-EE819713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4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B60F-8069-487B-B19A-0DF2CEC7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F72CB-A1CA-421F-BB39-29A2B7B0E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FE1AC-1F32-41B1-B944-14A67960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BD1F8-9161-4171-B2DB-EE75F1E4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D15D2-20A6-4604-8EE3-69C9396B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9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DFB5-CF54-4EEA-A572-991BD598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56B7-F567-4B2E-BE28-85ACD3FE5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3DF2E-50F3-42AA-9DB0-C91C32E5D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8B71E-B4BA-4B4E-8945-923FF393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FF633-B3B4-4C76-94D4-E7FD5228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4B7B9-FE1F-47FE-842C-8BB2CABF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70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B607-2E3F-406D-BFB5-5FD16882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2CC71-02C2-4577-9307-0B55AC43F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375BB-63AD-406D-99CB-F51427F64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A2AC5-5BB9-4B9D-98DC-859CB6C17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F48E7-6AEB-4400-A69D-BB5FC660D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DC450-836A-4FF0-A3D9-E2FDD19B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A2E96-BDB8-4B62-BA22-2F20CF2F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3B9CC-C426-458A-AF87-DA2337D6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05C2-B986-4CA0-99DA-10A0A2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B05A9-D186-4CD0-B28C-AF1D055D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4C6D6-B95F-4878-BAB6-7546800C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0BD88-4806-451F-91C9-5CE745DC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94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8CF58-633C-40A5-876C-68E5934C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67CFA-AE92-4D30-B8FA-E180297FE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A68FF-AC92-412B-9FA7-BC302B56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29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5F47-09FC-4A68-8644-E4775D95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ED2C7-5A2E-44F9-AD8C-618039AEF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DEC07-0BC9-4FD5-B3EA-4420491F1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AACA3-4161-4F91-846C-70ED873A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CAE1F-91EB-4E90-BF7F-37B86592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DA396-B996-4796-B256-CA1D1DAA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25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840B-454C-44CC-AD5D-A9F80531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056FA-EDE5-4062-9FCE-F1D0DEC91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4F874-06AE-413C-93BF-9C5E069F5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67ED3-5F5E-4585-B82B-DEDDD318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181A7-7001-4FA2-B4B2-B24B5F53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A224-81C0-4539-8DCE-1614C576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6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CEC1C-E082-4079-9162-1989C9F6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DD3C5-1DA5-4FB7-A7DF-510D15359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C3531-0EE5-4844-AB3E-5A2A59C2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8FFBF-B8E1-47CE-93F4-B7CC7D1C152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7B1E-443B-427B-AFEC-A0F03DCB1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6F55E-3A53-48A9-B13C-FD180CAFE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AECC-77BF-4622-B3A9-69254FCD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0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e.org.uk/what-is-civil-engineering/inspire-the-next-generation/educational-resources" TargetMode="External"/><Relationship Id="rId2" Type="http://schemas.openxmlformats.org/officeDocument/2006/relationships/hyperlink" Target="http://www.ice.org.uk/what-is-civil-engineerin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hyperlink" Target="https://www.raeng.org.uk/education" TargetMode="External"/><Relationship Id="rId4" Type="http://schemas.openxmlformats.org/officeDocument/2006/relationships/hyperlink" Target="https://www.imeche.org/careers-educatio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umcareers.com/Sam-Clarke_activity-sheet.pdf" TargetMode="External"/><Relationship Id="rId2" Type="http://schemas.openxmlformats.org/officeDocument/2006/relationships/hyperlink" Target="https://futurumcareers.com/out-with-a-bang-the-challenge-of-measuring-explosio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mountain, grass, mammal&#10;&#10;Description automatically generated">
            <a:extLst>
              <a:ext uri="{FF2B5EF4-FFF2-40B4-BE49-F238E27FC236}">
                <a16:creationId xmlns:a16="http://schemas.microsoft.com/office/drawing/2014/main" id="{4A137FA4-DC32-4D73-AF66-58695AB3E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EBF265-3A60-4508-A897-88175DD1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491" y="5264791"/>
            <a:ext cx="6358766" cy="975094"/>
          </a:xfrm>
        </p:spPr>
        <p:txBody>
          <a:bodyPr anchor="b">
            <a:no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532A9-54CD-461D-B596-15ABCFAE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491" y="6247140"/>
            <a:ext cx="6358766" cy="349725"/>
          </a:xfrm>
        </p:spPr>
        <p:txBody>
          <a:bodyPr anchor="t">
            <a:normAutofit/>
          </a:bodyPr>
          <a:lstStyle/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THE BLAST AND IMPACT DIAGNOSTICS LAB</a:t>
            </a:r>
          </a:p>
        </p:txBody>
      </p:sp>
    </p:spTree>
    <p:extLst>
      <p:ext uri="{BB962C8B-B14F-4D97-AF65-F5344CB8AC3E}">
        <p14:creationId xmlns:p14="http://schemas.microsoft.com/office/powerpoint/2010/main" val="282338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1A41E-A6DB-4E58-BD76-6EC9A3FA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3" y="463405"/>
            <a:ext cx="5323715" cy="7038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Meet Sam 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630B-515E-4359-84E5-722D4C38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3" y="1459745"/>
            <a:ext cx="6029881" cy="48962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Civil engineering, by definition, is about people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My research aims to protect people from explosions</a:t>
            </a:r>
            <a:r>
              <a:rPr lang="en-GB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k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nowing that my work could save lives spurs me on. I also love the variety of civil engineering, the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mix of practical work with number crunching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This is very apparent in my job, where my time is split between blowing things up in a muddy field and computer programming at my desk.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I’ve seen close to 100 explosions in my lifetime, and it never gets boring! I like the fact that we get an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insight into this hidden world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where events happen so quickly, through our ultra-high-speed cameras.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was always designing things when I was younger. I carried this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inquisitive nature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into school and became interested in maths and physics. I initially thought I wanted to be an architect, but as soon as I realised engineering involved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creative design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mathematics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I was sold.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3CCE69-9A11-4CA2-844E-8DEAADF702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033" y="1359681"/>
            <a:ext cx="3970398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1A41E-A6DB-4E58-BD76-6EC9A3FA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3" y="457633"/>
            <a:ext cx="5323715" cy="7095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n-lt"/>
              </a:rPr>
              <a:t>Meet </a:t>
            </a:r>
            <a:r>
              <a:rPr lang="en-US" sz="4000" dirty="0">
                <a:latin typeface="+mn-lt"/>
              </a:rPr>
              <a:t>Gen</a:t>
            </a:r>
            <a:endParaRPr lang="en-US" sz="40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630B-515E-4359-84E5-722D4C38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3" y="1459746"/>
            <a:ext cx="6029881" cy="49406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enjoy the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challenge of unpicking what happens during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 explosive event, and how to use this information to prevent damage and injury in the real world. Explosions and their effects are both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devastating and fascinating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Engineering is at the interface of science and the real world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taking theory and putting it into practice. I like the hands-on nature of experiments, and the chance to use my brain to interpret their results.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school, I was one of only two girls to take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GCSE Design &amp; Technology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My one regret is being too narrowly focused on science-leaning subjects – I wish I had taken drama!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thought arts and engineering are incompatible, but they certainly are not.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Outside of work, I like to sing, write poetry and read, and I also preach at my local church. Though all these interests are very different to engineering, I find the range of perspectives they give me very </a:t>
            </a:r>
            <a:r>
              <a:rPr lang="en-GB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stimulating and life-giving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3CCE69-9A11-4CA2-844E-8DEAADF702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033" y="1459747"/>
            <a:ext cx="3970398" cy="39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1A41E-A6DB-4E58-BD76-6EC9A3FA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3" y="462430"/>
            <a:ext cx="5902329" cy="7038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Meet Andy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630B-515E-4359-84E5-722D4C38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3" y="1459746"/>
            <a:ext cx="6029882" cy="51513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0" u="none" strike="noStrike" baseline="0" dirty="0">
                <a:latin typeface="+mj-lt"/>
              </a:rPr>
              <a:t>I’m a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technician</a:t>
            </a:r>
            <a:r>
              <a:rPr lang="en-GB" sz="1800" i="0" u="none" strike="noStrike" baseline="0" dirty="0">
                <a:latin typeface="+mj-lt"/>
              </a:rPr>
              <a:t> in the lab, where I run a selection of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high-speed video cameras</a:t>
            </a:r>
            <a:r>
              <a:rPr lang="en-GB" sz="1800" i="0" u="none" strike="noStrike" baseline="0" dirty="0">
                <a:latin typeface="+mj-lt"/>
              </a:rPr>
              <a:t>, as well as doing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on-site photography</a:t>
            </a:r>
            <a:r>
              <a:rPr lang="en-GB" sz="1800" i="0" u="none" strike="noStrike" baseline="0" dirty="0">
                <a:latin typeface="+mj-lt"/>
              </a:rPr>
              <a:t>. I also help with the general day-to-day running of the laboratory.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0" u="none" strike="noStrike" baseline="0" dirty="0">
                <a:latin typeface="+mj-lt"/>
              </a:rPr>
              <a:t>It was through photographing BMX riding that I became interested in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slow-motion filming</a:t>
            </a:r>
            <a:r>
              <a:rPr lang="en-GB" sz="1800" i="0" u="none" strike="noStrike" baseline="0" dirty="0">
                <a:latin typeface="+mj-lt"/>
              </a:rPr>
              <a:t>. I understood the fundamentals of photography and became involved with filming explosions</a:t>
            </a:r>
            <a:r>
              <a:rPr lang="en-GB" sz="1800" dirty="0">
                <a:latin typeface="+mj-lt"/>
              </a:rPr>
              <a:t>.</a:t>
            </a:r>
            <a:endParaRPr lang="en-GB" sz="1800" i="0" u="none" strike="noStrike" baseline="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0" u="none" strike="noStrike" baseline="0" dirty="0">
                <a:latin typeface="+mj-lt"/>
              </a:rPr>
              <a:t>As a technician, a typical day starts off with a team meeting and discussing the plans for the day. Then we will prepare the test area and I will set up the cameras. Finally, it’s time to make a bang and retrieve the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data</a:t>
            </a:r>
            <a:r>
              <a:rPr lang="en-GB" sz="1800" i="0" u="none" strike="noStrike" baseline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1800" i="0" u="none" strike="noStrike" baseline="0" dirty="0">
                <a:latin typeface="+mj-lt"/>
              </a:rPr>
              <a:t>we have just captured.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0" u="none" strike="noStrike" baseline="0" dirty="0">
                <a:latin typeface="+mj-lt"/>
              </a:rPr>
              <a:t>The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sense of achievement </a:t>
            </a:r>
            <a:r>
              <a:rPr lang="en-GB" sz="1800" i="0" u="none" strike="noStrike" baseline="0" dirty="0">
                <a:latin typeface="+mj-lt"/>
              </a:rPr>
              <a:t>that I get when our hard work produces great results is the best part of this project – as well as the chance to blow stuff up! I also enjoy getting to watch videos back in super slow motion, seeing exactly what happens during an explosion.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3CCE69-9A11-4CA2-844E-8DEAADF702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033" y="1459747"/>
            <a:ext cx="3970398" cy="39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4B6DF8-1AFB-43D4-B183-1F8ACE7991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0E16-D6B0-4EE2-B7E3-3BBAB247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402380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Talking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31785-00C4-4811-ACC6-0A38C6FC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448" y="4572000"/>
            <a:ext cx="9729217" cy="171418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dirty="0">
                <a:latin typeface="+mj-lt"/>
              </a:rPr>
              <a:t>The team members all mention the variety of work they do as engineers. Which aspects of their jobs would you most enjoy?</a:t>
            </a:r>
          </a:p>
          <a:p>
            <a:r>
              <a:rPr lang="en-US" sz="1800" dirty="0">
                <a:latin typeface="+mj-lt"/>
              </a:rPr>
              <a:t>What motivates the different team members to study explosions?</a:t>
            </a:r>
          </a:p>
          <a:p>
            <a:r>
              <a:rPr lang="en-US" sz="1800" dirty="0">
                <a:latin typeface="+mj-lt"/>
              </a:rPr>
              <a:t>How is engineering at the ‘interface of science and the real world’? </a:t>
            </a:r>
          </a:p>
          <a:p>
            <a:r>
              <a:rPr lang="en-US" sz="1800" dirty="0">
                <a:latin typeface="+mj-lt"/>
              </a:rPr>
              <a:t>What skills and knowledge do you think engineers require to work at this interface?</a:t>
            </a:r>
          </a:p>
        </p:txBody>
      </p:sp>
    </p:spTree>
    <p:extLst>
      <p:ext uri="{BB962C8B-B14F-4D97-AF65-F5344CB8AC3E}">
        <p14:creationId xmlns:p14="http://schemas.microsoft.com/office/powerpoint/2010/main" val="154864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D2F4F-90CD-4322-BEF8-DB8E9CAA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609600"/>
            <a:ext cx="4315463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/>
              <a:t>PATHWAY FROM SCHOOL TO ENGINEERING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CB10C-1D88-4525-A4FD-BD3148D9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250" y="2194102"/>
            <a:ext cx="4190261" cy="390858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baseline="0" dirty="0">
                <a:latin typeface="+mj-lt"/>
              </a:rPr>
              <a:t>A-levels in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physics</a:t>
            </a:r>
            <a:r>
              <a:rPr lang="en-US" sz="1800" b="0" i="0" u="none" strike="noStrike" baseline="0" dirty="0">
                <a:latin typeface="+mj-lt"/>
              </a:rPr>
              <a:t> and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maths</a:t>
            </a:r>
            <a:r>
              <a:rPr lang="en-US" sz="1800" b="0" i="0" u="none" strike="noStrike" baseline="0" dirty="0">
                <a:latin typeface="+mj-lt"/>
              </a:rPr>
              <a:t> are necessary for most engineering courses, but Gen and Sam R. both suggest considering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creative subjects</a:t>
            </a:r>
            <a:r>
              <a:rPr lang="en-US" sz="1800" b="0" i="0" u="none" strike="noStrike" baseline="0" dirty="0">
                <a:latin typeface="+mj-lt"/>
              </a:rPr>
              <a:t> too, to ensure diverse ways of thinking and connection with real-world issues.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baseline="0" dirty="0">
                <a:latin typeface="+mj-lt"/>
              </a:rPr>
              <a:t>Not all engineering roles require a university education. As a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technician</a:t>
            </a:r>
            <a:r>
              <a:rPr lang="en-US" sz="1800" b="0" i="0" u="none" strike="noStrike" baseline="0" dirty="0">
                <a:latin typeface="+mj-lt"/>
              </a:rPr>
              <a:t>, Andy advises you to be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hands on </a:t>
            </a:r>
            <a:r>
              <a:rPr lang="en-US" sz="1800" b="0" i="0" u="none" strike="noStrike" baseline="0" dirty="0">
                <a:latin typeface="+mj-lt"/>
              </a:rPr>
              <a:t>and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open to learning new skills </a:t>
            </a:r>
            <a:r>
              <a:rPr lang="en-US" sz="1800" b="0" i="0" u="none" strike="noStrike" baseline="0" dirty="0">
                <a:latin typeface="+mj-lt"/>
              </a:rPr>
              <a:t>if you are interested in working in an engineering lab. </a:t>
            </a:r>
            <a:r>
              <a:rPr lang="en-US" sz="1800" b="0" i="0" u="none" strike="noStrike" baseline="0" dirty="0">
                <a:solidFill>
                  <a:srgbClr val="009999"/>
                </a:solidFill>
                <a:latin typeface="+mj-lt"/>
              </a:rPr>
              <a:t>“Offer to help wherever you can,” </a:t>
            </a:r>
            <a:r>
              <a:rPr lang="en-US" sz="1800" b="0" i="0" u="none" strike="noStrike" baseline="0" dirty="0">
                <a:latin typeface="+mj-lt"/>
              </a:rPr>
              <a:t>he says. </a:t>
            </a:r>
            <a:r>
              <a:rPr lang="en-US" sz="1800" b="0" i="0" u="none" strike="noStrike" baseline="0" dirty="0">
                <a:solidFill>
                  <a:srgbClr val="009999"/>
                </a:solidFill>
                <a:latin typeface="+mj-lt"/>
              </a:rPr>
              <a:t>“You never know where it might lead!”</a:t>
            </a:r>
            <a:endParaRPr lang="en-US" sz="1800" dirty="0">
              <a:solidFill>
                <a:srgbClr val="009999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6" name="Content Placeholder 5" descr="A picture containing wall, indoor, dirty&#10;&#10;Description automatically generated">
            <a:extLst>
              <a:ext uri="{FF2B5EF4-FFF2-40B4-BE49-F238E27FC236}">
                <a16:creationId xmlns:a16="http://schemas.microsoft.com/office/drawing/2014/main" id="{556A6EA7-C550-4501-8D54-233774B26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46" b="-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FDF99-299C-4E28-82A5-44029B40934E}"/>
              </a:ext>
            </a:extLst>
          </p:cNvPr>
          <p:cNvSpPr txBox="1"/>
          <p:nvPr/>
        </p:nvSpPr>
        <p:spPr>
          <a:xfrm>
            <a:off x="5020056" y="6550223"/>
            <a:ext cx="7171943" cy="307777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+mj-lt"/>
              </a:rPr>
              <a:t>A split Hopkinson pressure bar, used to measure the pressure during explosions. </a:t>
            </a:r>
          </a:p>
        </p:txBody>
      </p:sp>
    </p:spTree>
    <p:extLst>
      <p:ext uri="{BB962C8B-B14F-4D97-AF65-F5344CB8AC3E}">
        <p14:creationId xmlns:p14="http://schemas.microsoft.com/office/powerpoint/2010/main" val="363115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3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5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8AED-AFFE-4AB3-A424-48B6EA00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14" y="609600"/>
            <a:ext cx="6881026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EXPLORE A CAREER IN ENGINEERING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AEC31-26AC-4857-897F-925C41081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14" y="2194102"/>
            <a:ext cx="6573951" cy="426884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i="0" u="none" strike="noStrike" baseline="0" dirty="0">
                <a:latin typeface="+mj-lt"/>
              </a:rPr>
              <a:t>Sam and Sam are civil engineers. The </a:t>
            </a:r>
            <a:r>
              <a:rPr lang="en-US" sz="1800" dirty="0">
                <a:latin typeface="+mj-lt"/>
                <a:hlinkClick r:id="rId2"/>
              </a:rPr>
              <a:t>Institute of Civil Engineers</a:t>
            </a:r>
            <a:r>
              <a:rPr lang="en-US" sz="1800" dirty="0">
                <a:latin typeface="+mj-lt"/>
              </a:rPr>
              <a:t> </a:t>
            </a:r>
            <a:r>
              <a:rPr lang="en-US" sz="1800" i="0" u="none" strike="noStrike" baseline="0" dirty="0">
                <a:latin typeface="+mj-lt"/>
              </a:rPr>
              <a:t>provides a wealth of </a:t>
            </a:r>
            <a:r>
              <a:rPr lang="en-US" sz="1800" i="0" u="none" strike="noStrike" baseline="0" dirty="0">
                <a:latin typeface="+mj-lt"/>
                <a:hlinkClick r:id="rId3"/>
              </a:rPr>
              <a:t>resources</a:t>
            </a:r>
            <a:r>
              <a:rPr lang="en-US" sz="1800" i="0" u="none" strike="noStrike" baseline="0" dirty="0">
                <a:latin typeface="+mj-lt"/>
              </a:rPr>
              <a:t> about civil engineering, including advice about what subjects to study and interviews with civil engineers at all stages of their career.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i="0" u="none" strike="noStrike" baseline="0" dirty="0">
                <a:latin typeface="+mj-lt"/>
              </a:rPr>
              <a:t>Gen is a mechanical engineer. The </a:t>
            </a:r>
            <a:r>
              <a:rPr lang="en-US" sz="1800" i="0" u="none" strike="noStrike" baseline="0" dirty="0">
                <a:latin typeface="+mj-lt"/>
                <a:hlinkClick r:id="rId4"/>
              </a:rPr>
              <a:t>Institution of Mechanical Engineers</a:t>
            </a:r>
            <a:r>
              <a:rPr lang="en-US" sz="1800" i="0" u="none" strike="noStrike" baseline="0" dirty="0">
                <a:latin typeface="+mj-lt"/>
              </a:rPr>
              <a:t> and the </a:t>
            </a:r>
            <a:r>
              <a:rPr lang="en-US" sz="1800" i="0" u="none" strike="noStrike" baseline="0" dirty="0">
                <a:latin typeface="+mj-lt"/>
                <a:hlinkClick r:id="rId5"/>
              </a:rPr>
              <a:t>Royal Academy of Engineers</a:t>
            </a:r>
            <a:r>
              <a:rPr lang="en-US" sz="1800" dirty="0">
                <a:latin typeface="+mj-lt"/>
              </a:rPr>
              <a:t> b</a:t>
            </a:r>
            <a:r>
              <a:rPr lang="en-US" sz="1800" i="0" u="none" strike="noStrike" baseline="0" dirty="0">
                <a:latin typeface="+mj-lt"/>
              </a:rPr>
              <a:t>oth provide information about careers in engineering and resources for schools.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i="0" u="none" strike="noStrike" baseline="0" dirty="0">
                <a:latin typeface="+mj-lt"/>
              </a:rPr>
              <a:t>Gen recommends finding work experience to learn more about what engineering actually is. </a:t>
            </a:r>
            <a:r>
              <a:rPr lang="en-US" sz="1800" i="0" u="none" strike="noStrike" baseline="0" dirty="0">
                <a:solidFill>
                  <a:srgbClr val="009999"/>
                </a:solidFill>
                <a:latin typeface="+mj-lt"/>
              </a:rPr>
              <a:t>“Engineers work everywhere – factories, laboratories, design offices, consultancy firms…” </a:t>
            </a:r>
            <a:r>
              <a:rPr lang="en-US" sz="1800" i="0" u="none" strike="noStrike" baseline="0" dirty="0">
                <a:latin typeface="+mj-lt"/>
              </a:rPr>
              <a:t>she says. </a:t>
            </a:r>
            <a:r>
              <a:rPr lang="en-US" sz="1800" i="0" u="none" strike="noStrike" baseline="0" dirty="0">
                <a:solidFill>
                  <a:srgbClr val="009999"/>
                </a:solidFill>
                <a:latin typeface="+mj-lt"/>
              </a:rPr>
              <a:t>“Go and see the variety of engineering roles for yourself.”</a:t>
            </a:r>
            <a:endParaRPr lang="en-US" sz="1800" dirty="0">
              <a:solidFill>
                <a:srgbClr val="009999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38CEEB-C86E-4705-B275-54918608C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38" y="317090"/>
            <a:ext cx="3426027" cy="6223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964C0-0097-4163-8879-7C2476A0D1DD}"/>
              </a:ext>
            </a:extLst>
          </p:cNvPr>
          <p:cNvSpPr txBox="1"/>
          <p:nvPr/>
        </p:nvSpPr>
        <p:spPr>
          <a:xfrm>
            <a:off x="7710984" y="6550223"/>
            <a:ext cx="448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latin typeface="+mj-lt"/>
              </a:rPr>
              <a:t>An explosion, captured at over 100,000 frames per second.</a:t>
            </a:r>
          </a:p>
        </p:txBody>
      </p:sp>
    </p:spTree>
    <p:extLst>
      <p:ext uri="{BB962C8B-B14F-4D97-AF65-F5344CB8AC3E}">
        <p14:creationId xmlns:p14="http://schemas.microsoft.com/office/powerpoint/2010/main" val="644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78" y="235583"/>
            <a:ext cx="4438835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TEAM’S TOP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78" y="1802005"/>
            <a:ext cx="4438835" cy="4330985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better you do at school, the more choices you have in life. Try and give your best to whatever you do, without burning yourself out.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  <a:latin typeface="+mj-lt"/>
              </a:rPr>
              <a:t>Find something that you enjoy, sparks your imagination and gets you excited to learn more. Don’t be afraid to follow what you love.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  <a:latin typeface="+mj-lt"/>
              </a:rPr>
              <a:t>Don’t be put off if you don’t achieve what you want straight away. Things can take time.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CC"/>
                </a:solidFill>
                <a:latin typeface="+mj-lt"/>
              </a:rPr>
              <a:t>Show interest and talk to people! Enjoy yourself and try to make a positive difference to the people around you.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1063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0D59C-C185-437B-96AF-7A4E31928A8E}"/>
              </a:ext>
            </a:extLst>
          </p:cNvPr>
          <p:cNvSpPr txBox="1"/>
          <p:nvPr/>
        </p:nvSpPr>
        <p:spPr>
          <a:xfrm>
            <a:off x="5020056" y="6550223"/>
            <a:ext cx="7171943" cy="307777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+mj-lt"/>
              </a:rPr>
              <a:t>A small-scale landmine test at the Blast and Impact Diagnostics Lab. </a:t>
            </a:r>
          </a:p>
        </p:txBody>
      </p:sp>
    </p:spTree>
    <p:extLst>
      <p:ext uri="{BB962C8B-B14F-4D97-AF65-F5344CB8AC3E}">
        <p14:creationId xmlns:p14="http://schemas.microsoft.com/office/powerpoint/2010/main" val="56297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4B6DF8-1AFB-43D4-B183-1F8ACE7991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0E16-D6B0-4EE2-B7E3-3BBAB247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6" y="402380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TALKING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31785-00C4-4811-ACC6-0A38C6FC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971" y="4572000"/>
            <a:ext cx="10099909" cy="171418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j-lt"/>
              </a:rPr>
              <a:t>Why do you think engineers will benefit from studying creative subjects at school?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j-lt"/>
              </a:rPr>
              <a:t>Are there any factories, laboratories or offices near you where engineers may work? Could you contact them, or even visit them, to learn about their jobs?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j-lt"/>
              </a:rPr>
              <a:t>If you were an engineer, what societal problems would you want to address?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j-lt"/>
              </a:rPr>
              <a:t>What questions would you want to ask Sam, Sam, Gen and Andy about their work and their career paths?</a:t>
            </a:r>
          </a:p>
        </p:txBody>
      </p:sp>
    </p:spTree>
    <p:extLst>
      <p:ext uri="{BB962C8B-B14F-4D97-AF65-F5344CB8AC3E}">
        <p14:creationId xmlns:p14="http://schemas.microsoft.com/office/powerpoint/2010/main" val="235839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B54DB1-2970-4D10-BB24-C6B9A6739073}"/>
              </a:ext>
            </a:extLst>
          </p:cNvPr>
          <p:cNvSpPr txBox="1"/>
          <p:nvPr/>
        </p:nvSpPr>
        <p:spPr>
          <a:xfrm>
            <a:off x="4881107" y="2224563"/>
            <a:ext cx="236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Read more about the team’s research </a:t>
            </a:r>
            <a:r>
              <a:rPr lang="en-GB" sz="2400" dirty="0">
                <a:hlinkClick r:id="rId2"/>
              </a:rPr>
              <a:t>here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F56D2-1B7E-49FE-9849-F5EE2D6C4B32}"/>
              </a:ext>
            </a:extLst>
          </p:cNvPr>
          <p:cNvSpPr txBox="1"/>
          <p:nvPr/>
        </p:nvSpPr>
        <p:spPr>
          <a:xfrm>
            <a:off x="4881107" y="4206716"/>
            <a:ext cx="236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Download their </a:t>
            </a:r>
            <a:r>
              <a:rPr lang="en-GB" sz="2400" dirty="0">
                <a:hlinkClick r:id="rId3"/>
              </a:rPr>
              <a:t>activity sheet</a:t>
            </a:r>
            <a:endParaRPr lang="en-GB" sz="24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ED90FFB-B391-40DE-89A4-BABDA9AAC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90" y="178789"/>
            <a:ext cx="4698976" cy="6496316"/>
          </a:xfrm>
          <a:prstGeom prst="rect">
            <a:avLst/>
          </a:prstGeom>
        </p:spPr>
      </p:pic>
      <p:pic>
        <p:nvPicPr>
          <p:cNvPr id="7" name="Picture 6" descr="A picture containing text, mammal, lagomorph&#10;&#10;Description automatically generated">
            <a:extLst>
              <a:ext uri="{FF2B5EF4-FFF2-40B4-BE49-F238E27FC236}">
                <a16:creationId xmlns:a16="http://schemas.microsoft.com/office/drawing/2014/main" id="{C8A5BC06-85EE-44C1-88BA-73ED07A71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4" y="174681"/>
            <a:ext cx="4602922" cy="6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3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16E9085-A4E0-4DB8-8198-6941DF66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4"/>
          <a:stretch/>
        </p:blipFill>
        <p:spPr>
          <a:xfrm>
            <a:off x="602167" y="3018575"/>
            <a:ext cx="3802566" cy="2022829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CEDAF10-2B29-4E75-906D-B31653ECC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41404"/>
            <a:ext cx="5006898" cy="1816596"/>
          </a:xfrm>
          <a:prstGeom prst="rect">
            <a:avLst/>
          </a:prstGeom>
        </p:spPr>
      </p:pic>
      <p:pic>
        <p:nvPicPr>
          <p:cNvPr id="5" name="Picture 4" descr="A picture containing spring, smoke, tear gas, outdoor&#10;&#10;Description automatically generated">
            <a:extLst>
              <a:ext uri="{FF2B5EF4-FFF2-40B4-BE49-F238E27FC236}">
                <a16:creationId xmlns:a16="http://schemas.microsoft.com/office/drawing/2014/main" id="{449D673E-84C7-4BC1-8003-3982E82F7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r="20387"/>
          <a:stretch/>
        </p:blipFill>
        <p:spPr>
          <a:xfrm>
            <a:off x="5006898" y="0"/>
            <a:ext cx="7185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21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78" y="609600"/>
            <a:ext cx="4438835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latin typeface="+mn-lt"/>
              </a:rPr>
              <a:t>THE BLAST AND IMPACT DIAGNOSTICS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78" y="2121601"/>
            <a:ext cx="4438835" cy="43309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latin typeface="+mj-lt"/>
              </a:rPr>
              <a:t>Explosions are difficult to study because they happen so quickly and with such destructive power. Yet knowing how they work is important for protecting human lives.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u="none" strike="noStrike" baseline="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u="none" strike="noStrike" baseline="0" dirty="0">
                <a:latin typeface="+mj-lt"/>
              </a:rPr>
              <a:t>So, a team of engineers at </a:t>
            </a:r>
            <a:r>
              <a:rPr lang="en-US" sz="1800" i="0" u="none" strike="noStrike" baseline="0" dirty="0">
                <a:latin typeface="+mj-lt"/>
              </a:rPr>
              <a:t>the </a:t>
            </a:r>
            <a:r>
              <a:rPr lang="en-US" sz="1800" i="0" u="none" strike="noStrike" baseline="0" dirty="0">
                <a:solidFill>
                  <a:schemeClr val="accent1"/>
                </a:solidFill>
                <a:latin typeface="+mj-lt"/>
              </a:rPr>
              <a:t>University of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S</a:t>
            </a:r>
            <a:r>
              <a:rPr lang="en-US" sz="1800" i="0" u="none" strike="noStrike" baseline="0" dirty="0">
                <a:solidFill>
                  <a:schemeClr val="accent1"/>
                </a:solidFill>
                <a:latin typeface="+mj-lt"/>
              </a:rPr>
              <a:t>heffield</a:t>
            </a:r>
            <a:r>
              <a:rPr lang="en-US" sz="1800" i="0" u="none" strike="noStrike" baseline="0" dirty="0">
                <a:latin typeface="+mj-lt"/>
              </a:rPr>
              <a:t>,</a:t>
            </a:r>
            <a:r>
              <a:rPr lang="en-US" sz="1800" b="0" i="0" u="none" strike="noStrike" baseline="0" dirty="0">
                <a:latin typeface="+mj-lt"/>
              </a:rPr>
              <a:t> UK, have established the 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Blast and Impact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D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iagnostics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L</a:t>
            </a:r>
            <a:r>
              <a:rPr lang="en-US" sz="1800" b="0" i="0" u="none" strike="noStrike" baseline="0" dirty="0">
                <a:solidFill>
                  <a:schemeClr val="accent1"/>
                </a:solidFill>
                <a:latin typeface="+mj-lt"/>
              </a:rPr>
              <a:t>ab</a:t>
            </a:r>
            <a:r>
              <a:rPr lang="en-US" sz="1800" b="0" i="0" u="none" strike="noStrike" baseline="0" dirty="0">
                <a:latin typeface="+mj-lt"/>
              </a:rPr>
              <a:t>, where they use the latest tech and experimental techniques to learn more about what happens when stuff blows up.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u="none" strike="noStrike" baseline="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j-lt"/>
              </a:rPr>
              <a:t>Let’s learn more about their research…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1063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0D59C-C185-437B-96AF-7A4E31928A8E}"/>
              </a:ext>
            </a:extLst>
          </p:cNvPr>
          <p:cNvSpPr txBox="1"/>
          <p:nvPr/>
        </p:nvSpPr>
        <p:spPr>
          <a:xfrm>
            <a:off x="5020056" y="6550223"/>
            <a:ext cx="7171943" cy="307777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+mj-lt"/>
              </a:rPr>
              <a:t>A small-scale landmine test at the Blast and Impact Diagnostics Lab. </a:t>
            </a:r>
          </a:p>
        </p:txBody>
      </p:sp>
    </p:spTree>
    <p:extLst>
      <p:ext uri="{BB962C8B-B14F-4D97-AF65-F5344CB8AC3E}">
        <p14:creationId xmlns:p14="http://schemas.microsoft.com/office/powerpoint/2010/main" val="217781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" y="343270"/>
            <a:ext cx="4509856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WHAT IS AN EXPLOSION?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984" y="1674109"/>
            <a:ext cx="4509856" cy="432210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“Explosions happen when a lot of trapped energy is suddenly released,”</a:t>
            </a:r>
            <a:r>
              <a:rPr lang="en-GB" sz="1800" b="0" i="0" u="none" strike="noStrike" baseline="0" dirty="0">
                <a:latin typeface="+mj-lt"/>
              </a:rPr>
              <a:t> explains Dr Sam Clarke, a civil engineer in the team.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b="0" i="0" u="none" strike="noStrike" baseline="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“They are chemical reactions that convert an explosive material into a high-pressure, highly dense gas,” </a:t>
            </a:r>
            <a:r>
              <a:rPr lang="en-GB" sz="1800" b="0" i="0" u="none" strike="noStrike" baseline="0" dirty="0">
                <a:latin typeface="+mj-lt"/>
              </a:rPr>
              <a:t>says Dr Sam Rigby, also a civil engineer. </a:t>
            </a: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“This gas then rapidly expands and violently forces the air surrounding the explosive out of the way.”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009999"/>
              </a:solidFill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latin typeface="+mj-lt"/>
              </a:rPr>
              <a:t>The energy from the explosion creates a </a:t>
            </a:r>
            <a:r>
              <a:rPr lang="en-GB" sz="1800" b="0" i="0" u="none" strike="noStrike" baseline="0" dirty="0">
                <a:solidFill>
                  <a:srgbClr val="0070C0"/>
                </a:solidFill>
                <a:latin typeface="+mj-lt"/>
              </a:rPr>
              <a:t>pressure wave</a:t>
            </a:r>
            <a:r>
              <a:rPr lang="en-GB" sz="1800" b="0" i="0" u="none" strike="noStrike" baseline="0" dirty="0">
                <a:latin typeface="+mj-lt"/>
              </a:rPr>
              <a:t>, expanding </a:t>
            </a:r>
            <a:r>
              <a:rPr lang="en-GB" sz="1800" b="0" i="0" u="none" strike="noStrike" baseline="0" dirty="0">
                <a:solidFill>
                  <a:srgbClr val="0070C0"/>
                </a:solidFill>
                <a:latin typeface="+mj-lt"/>
              </a:rPr>
              <a:t>outwards</a:t>
            </a:r>
            <a:r>
              <a:rPr lang="en-GB" sz="1800" b="0" i="0" u="none" strike="noStrike" baseline="0" dirty="0">
                <a:latin typeface="+mj-lt"/>
              </a:rPr>
              <a:t> from the site of detonation, and it is this pressure wave that causes damage to people and infrastructure.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r="150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24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71" y="450148"/>
            <a:ext cx="4528242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THE CHALLENGES OF MEASURING EXPLOSIONS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71" y="1904793"/>
            <a:ext cx="4528241" cy="441445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“It is tricky measuring what happens during an explosion,” </a:t>
            </a:r>
            <a:r>
              <a:rPr lang="en-GB" sz="1800" b="0" i="0" u="none" strike="noStrike" baseline="0" dirty="0">
                <a:latin typeface="+mj-lt"/>
              </a:rPr>
              <a:t>says Professor Genevieve Langdon, a mechanical engineer.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b="0" i="0" u="none" strike="noStrike" baseline="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“You need equipment that can record intense pressures (many times stronger than steel) which are applied and removed in a miniscule amount of time (less than a thousandth of a blink of an eye),” </a:t>
            </a:r>
            <a:r>
              <a:rPr lang="en-GB" sz="1800" dirty="0">
                <a:latin typeface="+mj-lt"/>
              </a:rPr>
              <a:t>explains</a:t>
            </a:r>
            <a:r>
              <a:rPr lang="en-GB" sz="1800" b="0" i="0" u="none" strike="noStrike" baseline="0" dirty="0">
                <a:latin typeface="+mj-lt"/>
              </a:rPr>
              <a:t> Sam R.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b="0" i="0" u="none" strike="noStrike" baseline="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latin typeface="+mj-lt"/>
              </a:rPr>
              <a:t>This requires equipment that is both 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+mj-lt"/>
              </a:rPr>
              <a:t>robust</a:t>
            </a:r>
            <a:r>
              <a:rPr lang="en-GB" sz="1800" b="0" i="0" u="none" strike="noStrike" baseline="0" dirty="0">
                <a:latin typeface="+mj-lt"/>
              </a:rPr>
              <a:t> enough to survive the explosion but 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+mj-lt"/>
              </a:rPr>
              <a:t>sensitive</a:t>
            </a:r>
            <a:r>
              <a:rPr lang="en-GB" sz="1800" b="0" i="0" u="none" strike="noStrike" baseline="0" dirty="0">
                <a:latin typeface="+mj-lt"/>
              </a:rPr>
              <a:t> enough to accurately record these very rapid changes in conditions.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r="20293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DDE48D-F440-4E82-BEC8-9836FDE520D9}"/>
              </a:ext>
            </a:extLst>
          </p:cNvPr>
          <p:cNvSpPr txBox="1"/>
          <p:nvPr/>
        </p:nvSpPr>
        <p:spPr>
          <a:xfrm>
            <a:off x="5020057" y="6550221"/>
            <a:ext cx="7171943" cy="307777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+mj-lt"/>
              </a:rPr>
              <a:t>The Blast and Impact Diagnostic Lab.</a:t>
            </a:r>
          </a:p>
        </p:txBody>
      </p:sp>
    </p:spTree>
    <p:extLst>
      <p:ext uri="{BB962C8B-B14F-4D97-AF65-F5344CB8AC3E}">
        <p14:creationId xmlns:p14="http://schemas.microsoft.com/office/powerpoint/2010/main" val="11364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57" y="307777"/>
            <a:ext cx="4398035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MEASURING EXPLOSIONS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037" y="1581597"/>
            <a:ext cx="4271074" cy="438688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</a:rPr>
              <a:t>The team uses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ultra-high-speed cameras </a:t>
            </a:r>
            <a:r>
              <a:rPr lang="en-GB" sz="1800" dirty="0">
                <a:latin typeface="+mj-lt"/>
              </a:rPr>
              <a:t>to film the event, collecting up to a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million photos per second </a:t>
            </a:r>
            <a:r>
              <a:rPr lang="en-GB" sz="1800" dirty="0">
                <a:latin typeface="+mj-lt"/>
              </a:rPr>
              <a:t>to show how the blast waves develop and interact with any structures in their path.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chemeClr val="accent1"/>
                </a:solidFill>
                <a:latin typeface="+mj-lt"/>
              </a:rPr>
              <a:t>Infr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ared cameras </a:t>
            </a:r>
            <a:r>
              <a:rPr lang="en-GB" sz="1800" dirty="0">
                <a:latin typeface="+mj-lt"/>
              </a:rPr>
              <a:t>measure temperature changes during the explosion,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X-ray cameras </a:t>
            </a:r>
            <a:r>
              <a:rPr lang="en-GB" sz="1800" dirty="0">
                <a:latin typeface="+mj-lt"/>
              </a:rPr>
              <a:t>allow the team to see inside the explosion and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pressure gauges </a:t>
            </a:r>
            <a:r>
              <a:rPr lang="en-GB" sz="1800" dirty="0">
                <a:latin typeface="+mj-lt"/>
              </a:rPr>
              <a:t>record the pressure applied by the blast wave.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</a:rPr>
              <a:t>By studying the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magnitude</a:t>
            </a:r>
            <a:r>
              <a:rPr lang="en-GB" sz="1800" dirty="0">
                <a:latin typeface="+mj-lt"/>
              </a:rPr>
              <a:t> of this pressure loading at different distances from the source of detonation, the team is learning how much pressure buildings in the path of an explosion will be subjected to.</a:t>
            </a:r>
            <a:endParaRPr lang="en-GB" sz="1800" b="0" i="0" u="none" strike="noStrike" baseline="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r="1386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0E10D-9BA8-471A-B911-47617BC93646}"/>
              </a:ext>
            </a:extLst>
          </p:cNvPr>
          <p:cNvSpPr txBox="1"/>
          <p:nvPr/>
        </p:nvSpPr>
        <p:spPr>
          <a:xfrm>
            <a:off x="5020056" y="6550223"/>
            <a:ext cx="7171943" cy="307777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+mj-lt"/>
              </a:rPr>
              <a:t>A split Hopkinson pressure bar, used to measure the pressure during explosions. </a:t>
            </a:r>
          </a:p>
        </p:txBody>
      </p:sp>
    </p:spTree>
    <p:extLst>
      <p:ext uri="{BB962C8B-B14F-4D97-AF65-F5344CB8AC3E}">
        <p14:creationId xmlns:p14="http://schemas.microsoft.com/office/powerpoint/2010/main" val="33743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4275513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EXPLOSIONS IN THE </a:t>
            </a:r>
            <a:br>
              <a:rPr lang="en-US" sz="3200" dirty="0"/>
            </a:br>
            <a:r>
              <a:rPr lang="en-US" sz="3200" dirty="0"/>
              <a:t>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31719"/>
            <a:ext cx="4352544" cy="391668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latin typeface="+mj-lt"/>
              </a:rPr>
              <a:t>Lives and structures are most at risk from explosions in 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+mj-lt"/>
              </a:rPr>
              <a:t>warzones</a:t>
            </a:r>
            <a:r>
              <a:rPr lang="en-GB" sz="1800" b="0" i="0" u="none" strike="noStrike" baseline="0" dirty="0">
                <a:latin typeface="+mj-lt"/>
              </a:rPr>
              <a:t>. The team hopes their findings could help protect soldiers from 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+mj-lt"/>
              </a:rPr>
              <a:t>improvised explosive devices</a:t>
            </a:r>
            <a:r>
              <a:rPr lang="en-GB" sz="1800" b="0" i="0" u="none" strike="noStrike" baseline="0" dirty="0">
                <a:latin typeface="+mj-lt"/>
              </a:rPr>
              <a:t>, such as roadside bombs.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b="0" i="0" u="none" strike="noStrike" baseline="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“We’ve been able to identify the properties of soil types which affect how dangerous a buried explosive may be,” </a:t>
            </a:r>
            <a:r>
              <a:rPr lang="en-GB" sz="1800" b="0" i="0" u="none" strike="noStrike" baseline="0" dirty="0">
                <a:latin typeface="+mj-lt"/>
              </a:rPr>
              <a:t>says Sam C. </a:t>
            </a: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“Next we will try to understand why these properties affect the explosion, which is where this new lab comes in.”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r="886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0B26A0-E21C-458F-B87F-5D1C2BA8417A}"/>
              </a:ext>
            </a:extLst>
          </p:cNvPr>
          <p:cNvSpPr txBox="1"/>
          <p:nvPr/>
        </p:nvSpPr>
        <p:spPr>
          <a:xfrm>
            <a:off x="5020056" y="6550223"/>
            <a:ext cx="7171943" cy="307777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+mj-lt"/>
              </a:rPr>
              <a:t>An experimental test of a ‘bomb-proof’ bag.</a:t>
            </a:r>
          </a:p>
        </p:txBody>
      </p:sp>
    </p:spTree>
    <p:extLst>
      <p:ext uri="{BB962C8B-B14F-4D97-AF65-F5344CB8AC3E}">
        <p14:creationId xmlns:p14="http://schemas.microsoft.com/office/powerpoint/2010/main" val="25836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CF527-8303-4739-A8B5-59AF4B2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727"/>
            <a:ext cx="4275513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EXPLOSIONS IN THE </a:t>
            </a:r>
            <a:br>
              <a:rPr lang="en-US" sz="3200" dirty="0"/>
            </a:br>
            <a:r>
              <a:rPr lang="en-US" sz="3200" dirty="0"/>
              <a:t>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F35B-4F41-411B-8D61-D34757E1F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32309"/>
            <a:ext cx="4352544" cy="453588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</a:rPr>
              <a:t>Small-scale explosions conducted in the lab can also help engineers understand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large, city-scaled explosions</a:t>
            </a:r>
            <a:r>
              <a:rPr lang="en-GB" sz="1800" dirty="0">
                <a:latin typeface="+mj-lt"/>
              </a:rPr>
              <a:t>, such as the tragic explosion in Beirut in August 2020.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“Blast waves scale quite nicely according to ‘cube root’ scaling,”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+mj-lt"/>
              </a:rPr>
              <a:t>says Sam R. </a:t>
            </a:r>
            <a:r>
              <a:rPr lang="en-GB" sz="1800" b="0" i="0" u="none" strike="noStrike" baseline="0" dirty="0">
                <a:solidFill>
                  <a:srgbClr val="009999"/>
                </a:solidFill>
                <a:latin typeface="+mj-lt"/>
              </a:rPr>
              <a:t>“This means the properties of a small and large explosion will be the same, just scaled according to their size.”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</a:rPr>
              <a:t>Ultimately, the work conducted by the Blast and Impact Diagnostics Lab will help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save lives </a:t>
            </a:r>
            <a:r>
              <a:rPr lang="en-GB" sz="1800" dirty="0">
                <a:latin typeface="+mj-lt"/>
              </a:rPr>
              <a:t>and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protect people and infrastructure </a:t>
            </a:r>
            <a:r>
              <a:rPr lang="en-GB" sz="1800" dirty="0">
                <a:latin typeface="+mj-lt"/>
              </a:rPr>
              <a:t>from the devastating effects of explosions.</a:t>
            </a:r>
            <a:endParaRPr lang="en-US" sz="1700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47722-C7CF-42CF-95CF-291D216B2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r="150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294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4B6DF8-1AFB-43D4-B183-1F8ACE7991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0E16-D6B0-4EE2-B7E3-3BBAB247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136300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Talking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31785-00C4-4811-ACC6-0A38C6FC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4754248"/>
            <a:ext cx="9853907" cy="152704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dirty="0">
                <a:latin typeface="+mj-lt"/>
              </a:rPr>
              <a:t>What is an explosion? </a:t>
            </a:r>
          </a:p>
          <a:p>
            <a:r>
              <a:rPr lang="en-US" sz="1800" dirty="0">
                <a:latin typeface="+mj-lt"/>
              </a:rPr>
              <a:t>Why is it challenging to measure explosions? What considerations need to be taken into account?</a:t>
            </a:r>
          </a:p>
          <a:p>
            <a:r>
              <a:rPr lang="en-US" sz="1800" dirty="0">
                <a:latin typeface="+mj-lt"/>
              </a:rPr>
              <a:t>What equipment does the team use to measure explosions? What data do these provide?</a:t>
            </a:r>
          </a:p>
          <a:p>
            <a:r>
              <a:rPr lang="en-US" sz="1800" dirty="0">
                <a:latin typeface="+mj-lt"/>
              </a:rPr>
              <a:t>How can the team’s work be applied to help save lives from explosions in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927143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1A41E-A6DB-4E58-BD76-6EC9A3FA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3" y="461872"/>
            <a:ext cx="5323715" cy="7053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Meet Sam 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630B-515E-4359-84E5-722D4C38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3" y="1459746"/>
            <a:ext cx="6029881" cy="49553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0" u="none" strike="noStrike" baseline="0" dirty="0">
                <a:latin typeface="+mj-lt"/>
              </a:rPr>
              <a:t>I’ve always been interested in construction – I loved LEGO sets as a kid. I couldn’t decide between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architecture and engineering</a:t>
            </a:r>
            <a:r>
              <a:rPr lang="en-GB" sz="1800" i="0" u="none" strike="noStrike" baseline="0" dirty="0">
                <a:latin typeface="+mj-lt"/>
              </a:rPr>
              <a:t>, so I completed the University of Sheffield’s unique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Structural Engineering and Architecture </a:t>
            </a:r>
            <a:r>
              <a:rPr lang="en-GB" sz="1800" i="0" u="none" strike="noStrike" baseline="0" dirty="0">
                <a:latin typeface="+mj-lt"/>
              </a:rPr>
              <a:t>degree. I soon realised that I loved engineering, especially soils, which always provide a challenge.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0" u="none" strike="noStrike" baseline="0" dirty="0">
                <a:latin typeface="+mj-lt"/>
              </a:rPr>
              <a:t>When British troops were deployed to Iraq and Afghanistan, we realised we had an opportunity to help </a:t>
            </a:r>
            <a:r>
              <a:rPr lang="en-GB" sz="1800" i="0" u="none" strike="noStrike" baseline="0" dirty="0">
                <a:solidFill>
                  <a:schemeClr val="accent1"/>
                </a:solidFill>
                <a:latin typeface="+mj-lt"/>
              </a:rPr>
              <a:t>protect them through understanding the engineering properties of soil</a:t>
            </a:r>
            <a:r>
              <a:rPr lang="en-GB" sz="1800" i="0" u="none" strike="noStrike" baseline="0" dirty="0">
                <a:latin typeface="+mj-lt"/>
              </a:rPr>
              <a:t>. The characteristics of the soil in which an explosive is buried will determine how dangerous the explosion will be.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i="0" u="none" strike="noStrike" baseline="0" dirty="0">
                <a:latin typeface="+mj-lt"/>
              </a:rPr>
              <a:t>I enjoy the </a:t>
            </a:r>
            <a:r>
              <a:rPr lang="en-US" sz="1800" i="0" u="none" strike="noStrike" baseline="0" dirty="0">
                <a:solidFill>
                  <a:schemeClr val="accent1"/>
                </a:solidFill>
                <a:latin typeface="+mj-lt"/>
              </a:rPr>
              <a:t>varied nature </a:t>
            </a:r>
            <a:r>
              <a:rPr lang="en-US" sz="1800" i="0" u="none" strike="noStrike" baseline="0" dirty="0">
                <a:latin typeface="+mj-lt"/>
              </a:rPr>
              <a:t>of my job, and the fact that no two days are the same. One day I’ll be in the classroom teaching students, and the next I’ll be out on-site blowing things up!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33CCE69-9A11-4CA2-844E-8DEAADF702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4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3" ma:contentTypeDescription="Create a new document." ma:contentTypeScope="" ma:versionID="42a5c4c6324fc3b756246721948ecb77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9f9d99c964bdea7192199bce0c61d979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D327F7-118E-4A3A-9BBE-35ED89736BFD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09e5eb4c-ad0d-4795-ae2e-baffe4a7a343"/>
    <ds:schemaRef ds:uri="4ef8ee0b-e025-4bd4-94a6-4c71df7778d2"/>
  </ds:schemaRefs>
</ds:datastoreItem>
</file>

<file path=customXml/itemProps2.xml><?xml version="1.0" encoding="utf-8"?>
<ds:datastoreItem xmlns:ds="http://schemas.openxmlformats.org/officeDocument/2006/customXml" ds:itemID="{9B234395-8FD5-4664-884D-041965A283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350ED8-B9A9-4A5D-B648-91FBEAA86D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1872</Words>
  <Application>Microsoft Office PowerPoint</Application>
  <PresentationFormat>Widescreen</PresentationFormat>
  <Paragraphs>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ENGINEERING</vt:lpstr>
      <vt:lpstr>THE BLAST AND IMPACT DIAGNOSTICS LAB</vt:lpstr>
      <vt:lpstr>WHAT IS AN EXPLOSION?</vt:lpstr>
      <vt:lpstr>THE CHALLENGES OF MEASURING EXPLOSIONS</vt:lpstr>
      <vt:lpstr>MEASURING EXPLOSIONS</vt:lpstr>
      <vt:lpstr>EXPLOSIONS IN THE  REAL WORLD</vt:lpstr>
      <vt:lpstr>EXPLOSIONS IN THE  REAL WORLD</vt:lpstr>
      <vt:lpstr>Talking points</vt:lpstr>
      <vt:lpstr>Meet Sam C.</vt:lpstr>
      <vt:lpstr>Meet Sam R.</vt:lpstr>
      <vt:lpstr>Meet Gen</vt:lpstr>
      <vt:lpstr>Meet Andy</vt:lpstr>
      <vt:lpstr>Talking points</vt:lpstr>
      <vt:lpstr>PATHWAY FROM SCHOOL TO ENGINEERING</vt:lpstr>
      <vt:lpstr>EXPLORE A CAREER IN ENGINEERING</vt:lpstr>
      <vt:lpstr>THE TEAM’S TOP TIPS</vt:lpstr>
      <vt:lpstr>TALKING POINTS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EXPLOSIONS ENGINEERING</dc:title>
  <dc:creator>Isla Foffa</dc:creator>
  <cp:lastModifiedBy>Isla Foffa</cp:lastModifiedBy>
  <cp:revision>5</cp:revision>
  <dcterms:created xsi:type="dcterms:W3CDTF">2021-09-30T10:02:02Z</dcterms:created>
  <dcterms:modified xsi:type="dcterms:W3CDTF">2021-10-27T08:38:38Z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</Properties>
</file>