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8"/>
  </p:notesMasterIdLst>
  <p:sldIdLst>
    <p:sldId id="256" r:id="rId5"/>
    <p:sldId id="257" r:id="rId6"/>
    <p:sldId id="258" r:id="rId7"/>
    <p:sldId id="261" r:id="rId8"/>
    <p:sldId id="263" r:id="rId9"/>
    <p:sldId id="280" r:id="rId10"/>
    <p:sldId id="281" r:id="rId11"/>
    <p:sldId id="282" r:id="rId12"/>
    <p:sldId id="283" r:id="rId13"/>
    <p:sldId id="266" r:id="rId14"/>
    <p:sldId id="279" r:id="rId15"/>
    <p:sldId id="286" r:id="rId16"/>
    <p:sldId id="287" r:id="rId17"/>
    <p:sldId id="289" r:id="rId18"/>
    <p:sldId id="288" r:id="rId19"/>
    <p:sldId id="290" r:id="rId20"/>
    <p:sldId id="291" r:id="rId21"/>
    <p:sldId id="293" r:id="rId22"/>
    <p:sldId id="292" r:id="rId23"/>
    <p:sldId id="294" r:id="rId24"/>
    <p:sldId id="295" r:id="rId25"/>
    <p:sldId id="265" r:id="rId26"/>
    <p:sldId id="272" r:id="rId27"/>
  </p:sldIdLst>
  <p:sldSz cx="18288000" cy="10287000"/>
  <p:notesSz cx="6858000" cy="9144000"/>
  <p:embeddedFontLs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Montserrat Classic Bold Italics" panose="020B0604020202020204" charset="0"/>
      <p:bold r:id="rId33"/>
      <p:italic r:id="rId34"/>
      <p:boldItalic r:id="rId35"/>
    </p:embeddedFont>
    <p:embeddedFont>
      <p:font typeface="Montserrat Extra-Bold" panose="020B0604020202020204" charset="0"/>
      <p:regular r:id="rId36"/>
      <p:bold r:id="rId37"/>
    </p:embeddedFont>
    <p:embeddedFont>
      <p:font typeface="Montserrat Semi-Bold" panose="020B0604020202020204" charset="0"/>
      <p:regular r:id="rId38"/>
      <p:bold r:id="rId39"/>
      <p:italic r:id="rId40"/>
      <p:boldItalic r:id="rId41"/>
    </p:embeddedFont>
    <p:embeddedFont>
      <p:font typeface="Montserrat Semi-Bold Bold" panose="020B060402020202020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Bt6GuGnQIILmxdoGl6m3Yw==" hashData="fBMPdkzLp988MONHDUjw7p8xM9LeBqFXTWIuOZsqI2CvlgmHMbZjQj1QjpWxv8YaGed272uXXMjkRYREgYtUt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Aslett" initials="JA" lastIdx="14" clrIdx="0">
    <p:extLst>
      <p:ext uri="{19B8F6BF-5375-455C-9EA6-DF929625EA0E}">
        <p15:presenceInfo xmlns:p15="http://schemas.microsoft.com/office/powerpoint/2012/main" userId="S::joe@futurumcareers.com::7b6f269b-9023-4611-9a28-c55f9a45fd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B8AD"/>
    <a:srgbClr val="ADDDD7"/>
    <a:srgbClr val="3660AA"/>
    <a:srgbClr val="0066CC"/>
    <a:srgbClr val="003399"/>
    <a:srgbClr val="333399"/>
    <a:srgbClr val="3333CC"/>
    <a:srgbClr val="595959"/>
    <a:srgbClr val="FFCC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E0DA8A-97F4-407D-A185-66391D082377}" v="6" dt="2026-05-12T08:18:04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la Foffa" userId="237bb2e1-a752-4b88-b59e-e8cd0f246259" providerId="ADAL" clId="{DC58C304-F544-40DA-A9E0-6167247A980E}"/>
    <pc:docChg chg="custSel modSld">
      <pc:chgData name="Isla Foffa" userId="237bb2e1-a752-4b88-b59e-e8cd0f246259" providerId="ADAL" clId="{DC58C304-F544-40DA-A9E0-6167247A980E}" dt="2026-05-12T08:20:08.759" v="53" actId="732"/>
      <pc:docMkLst>
        <pc:docMk/>
      </pc:docMkLst>
      <pc:sldChg chg="modSp mod">
        <pc:chgData name="Isla Foffa" userId="237bb2e1-a752-4b88-b59e-e8cd0f246259" providerId="ADAL" clId="{DC58C304-F544-40DA-A9E0-6167247A980E}" dt="2026-05-12T08:12:34.029" v="0" actId="20577"/>
        <pc:sldMkLst>
          <pc:docMk/>
          <pc:sldMk cId="0" sldId="256"/>
        </pc:sldMkLst>
        <pc:spChg chg="mod">
          <ac:chgData name="Isla Foffa" userId="237bb2e1-a752-4b88-b59e-e8cd0f246259" providerId="ADAL" clId="{DC58C304-F544-40DA-A9E0-6167247A980E}" dt="2026-05-12T08:12:34.029" v="0" actId="20577"/>
          <ac:spMkLst>
            <pc:docMk/>
            <pc:sldMk cId="0" sldId="256"/>
            <ac:spMk id="2" creationId="{7EAC3FF6-9369-D612-CDD3-07E3248D2FBA}"/>
          </ac:spMkLst>
        </pc:spChg>
      </pc:sldChg>
      <pc:sldChg chg="modSp mod">
        <pc:chgData name="Isla Foffa" userId="237bb2e1-a752-4b88-b59e-e8cd0f246259" providerId="ADAL" clId="{DC58C304-F544-40DA-A9E0-6167247A980E}" dt="2026-05-12T08:12:47.627" v="4" actId="14100"/>
        <pc:sldMkLst>
          <pc:docMk/>
          <pc:sldMk cId="0" sldId="257"/>
        </pc:sldMkLst>
        <pc:spChg chg="mod">
          <ac:chgData name="Isla Foffa" userId="237bb2e1-a752-4b88-b59e-e8cd0f246259" providerId="ADAL" clId="{DC58C304-F544-40DA-A9E0-6167247A980E}" dt="2026-05-12T08:12:47.627" v="4" actId="14100"/>
          <ac:spMkLst>
            <pc:docMk/>
            <pc:sldMk cId="0" sldId="257"/>
            <ac:spMk id="6" creationId="{C2BD0387-F332-54D7-BDFA-554453963756}"/>
          </ac:spMkLst>
        </pc:spChg>
      </pc:sldChg>
      <pc:sldChg chg="addSp delSp modSp mod">
        <pc:chgData name="Isla Foffa" userId="237bb2e1-a752-4b88-b59e-e8cd0f246259" providerId="ADAL" clId="{DC58C304-F544-40DA-A9E0-6167247A980E}" dt="2026-05-12T08:17:57.416" v="43" actId="732"/>
        <pc:sldMkLst>
          <pc:docMk/>
          <pc:sldMk cId="842020258" sldId="279"/>
        </pc:sldMkLst>
        <pc:spChg chg="mod">
          <ac:chgData name="Isla Foffa" userId="237bb2e1-a752-4b88-b59e-e8cd0f246259" providerId="ADAL" clId="{DC58C304-F544-40DA-A9E0-6167247A980E}" dt="2026-05-12T08:13:04.187" v="5" actId="20577"/>
          <ac:spMkLst>
            <pc:docMk/>
            <pc:sldMk cId="842020258" sldId="279"/>
            <ac:spMk id="4" creationId="{51AF6E82-F2E3-F588-4161-AAFB2E2CC97C}"/>
          </ac:spMkLst>
        </pc:spChg>
        <pc:picChg chg="del">
          <ac:chgData name="Isla Foffa" userId="237bb2e1-a752-4b88-b59e-e8cd0f246259" providerId="ADAL" clId="{DC58C304-F544-40DA-A9E0-6167247A980E}" dt="2026-05-12T08:17:39.057" v="37" actId="478"/>
          <ac:picMkLst>
            <pc:docMk/>
            <pc:sldMk cId="842020258" sldId="279"/>
            <ac:picMk id="9" creationId="{45E0CA64-EFE9-C4BA-BFD1-50DF80FFB4E0}"/>
          </ac:picMkLst>
        </pc:picChg>
        <pc:picChg chg="add mod ord modCrop">
          <ac:chgData name="Isla Foffa" userId="237bb2e1-a752-4b88-b59e-e8cd0f246259" providerId="ADAL" clId="{DC58C304-F544-40DA-A9E0-6167247A980E}" dt="2026-05-12T08:17:57.416" v="43" actId="732"/>
          <ac:picMkLst>
            <pc:docMk/>
            <pc:sldMk cId="842020258" sldId="279"/>
            <ac:picMk id="10" creationId="{9D13CD38-37F3-2EF9-8523-D0F30906FF55}"/>
          </ac:picMkLst>
        </pc:picChg>
      </pc:sldChg>
      <pc:sldChg chg="addSp delSp modSp mod">
        <pc:chgData name="Isla Foffa" userId="237bb2e1-a752-4b88-b59e-e8cd0f246259" providerId="ADAL" clId="{DC58C304-F544-40DA-A9E0-6167247A980E}" dt="2026-05-12T08:20:08.759" v="53" actId="732"/>
        <pc:sldMkLst>
          <pc:docMk/>
          <pc:sldMk cId="801337979" sldId="286"/>
        </pc:sldMkLst>
        <pc:spChg chg="mod">
          <ac:chgData name="Isla Foffa" userId="237bb2e1-a752-4b88-b59e-e8cd0f246259" providerId="ADAL" clId="{DC58C304-F544-40DA-A9E0-6167247A980E}" dt="2026-05-12T08:13:13.356" v="6" actId="20577"/>
          <ac:spMkLst>
            <pc:docMk/>
            <pc:sldMk cId="801337979" sldId="286"/>
            <ac:spMk id="4" creationId="{2F9B858E-6A4F-4156-E138-8CF671BF4A95}"/>
          </ac:spMkLst>
        </pc:spChg>
        <pc:picChg chg="del">
          <ac:chgData name="Isla Foffa" userId="237bb2e1-a752-4b88-b59e-e8cd0f246259" providerId="ADAL" clId="{DC58C304-F544-40DA-A9E0-6167247A980E}" dt="2026-05-12T08:19:39.882" v="47" actId="478"/>
          <ac:picMkLst>
            <pc:docMk/>
            <pc:sldMk cId="801337979" sldId="286"/>
            <ac:picMk id="10" creationId="{1E43218F-193E-7E94-FD34-44C6510614FB}"/>
          </ac:picMkLst>
        </pc:picChg>
        <pc:picChg chg="add mod ord modCrop">
          <ac:chgData name="Isla Foffa" userId="237bb2e1-a752-4b88-b59e-e8cd0f246259" providerId="ADAL" clId="{DC58C304-F544-40DA-A9E0-6167247A980E}" dt="2026-05-12T08:20:08.759" v="53" actId="732"/>
          <ac:picMkLst>
            <pc:docMk/>
            <pc:sldMk cId="801337979" sldId="286"/>
            <ac:picMk id="12" creationId="{8DA32458-7900-038F-E3CD-F6432ED3280C}"/>
          </ac:picMkLst>
        </pc:picChg>
      </pc:sldChg>
      <pc:sldChg chg="addSp delSp modSp mod">
        <pc:chgData name="Isla Foffa" userId="237bb2e1-a752-4b88-b59e-e8cd0f246259" providerId="ADAL" clId="{DC58C304-F544-40DA-A9E0-6167247A980E}" dt="2026-05-12T08:18:09.935" v="46" actId="167"/>
        <pc:sldMkLst>
          <pc:docMk/>
          <pc:sldMk cId="109091740" sldId="287"/>
        </pc:sldMkLst>
        <pc:spChg chg="mod">
          <ac:chgData name="Isla Foffa" userId="237bb2e1-a752-4b88-b59e-e8cd0f246259" providerId="ADAL" clId="{DC58C304-F544-40DA-A9E0-6167247A980E}" dt="2026-05-12T08:13:22.198" v="7" actId="20577"/>
          <ac:spMkLst>
            <pc:docMk/>
            <pc:sldMk cId="109091740" sldId="287"/>
            <ac:spMk id="4" creationId="{0ADB4657-410E-5E9A-73C9-34A8C94B9231}"/>
          </ac:spMkLst>
        </pc:spChg>
        <pc:picChg chg="add mod ord">
          <ac:chgData name="Isla Foffa" userId="237bb2e1-a752-4b88-b59e-e8cd0f246259" providerId="ADAL" clId="{DC58C304-F544-40DA-A9E0-6167247A980E}" dt="2026-05-12T08:18:09.935" v="46" actId="167"/>
          <ac:picMkLst>
            <pc:docMk/>
            <pc:sldMk cId="109091740" sldId="287"/>
            <ac:picMk id="9" creationId="{495CF371-CADF-8BF3-D98E-8724B0A2BA17}"/>
          </ac:picMkLst>
        </pc:picChg>
        <pc:picChg chg="del">
          <ac:chgData name="Isla Foffa" userId="237bb2e1-a752-4b88-b59e-e8cd0f246259" providerId="ADAL" clId="{DC58C304-F544-40DA-A9E0-6167247A980E}" dt="2026-05-12T08:18:04.582" v="44" actId="478"/>
          <ac:picMkLst>
            <pc:docMk/>
            <pc:sldMk cId="109091740" sldId="287"/>
            <ac:picMk id="10" creationId="{5061B8C3-9AA3-8911-9CC6-00328D115706}"/>
          </ac:picMkLst>
        </pc:picChg>
      </pc:sldChg>
      <pc:sldChg chg="modSp mod">
        <pc:chgData name="Isla Foffa" userId="237bb2e1-a752-4b88-b59e-e8cd0f246259" providerId="ADAL" clId="{DC58C304-F544-40DA-A9E0-6167247A980E}" dt="2026-05-12T08:13:57.231" v="34" actId="1076"/>
        <pc:sldMkLst>
          <pc:docMk/>
          <pc:sldMk cId="3204580253" sldId="288"/>
        </pc:sldMkLst>
        <pc:spChg chg="mod">
          <ac:chgData name="Isla Foffa" userId="237bb2e1-a752-4b88-b59e-e8cd0f246259" providerId="ADAL" clId="{DC58C304-F544-40DA-A9E0-6167247A980E}" dt="2026-05-12T08:13:57.231" v="34" actId="1076"/>
          <ac:spMkLst>
            <pc:docMk/>
            <pc:sldMk cId="3204580253" sldId="288"/>
            <ac:spMk id="4" creationId="{52CA9561-8112-94E5-52D8-865D26361584}"/>
          </ac:spMkLst>
        </pc:spChg>
      </pc:sldChg>
      <pc:sldChg chg="modSp mod">
        <pc:chgData name="Isla Foffa" userId="237bb2e1-a752-4b88-b59e-e8cd0f246259" providerId="ADAL" clId="{DC58C304-F544-40DA-A9E0-6167247A980E}" dt="2026-05-12T08:13:28.642" v="8" actId="20577"/>
        <pc:sldMkLst>
          <pc:docMk/>
          <pc:sldMk cId="265126085" sldId="289"/>
        </pc:sldMkLst>
        <pc:spChg chg="mod">
          <ac:chgData name="Isla Foffa" userId="237bb2e1-a752-4b88-b59e-e8cd0f246259" providerId="ADAL" clId="{DC58C304-F544-40DA-A9E0-6167247A980E}" dt="2026-05-12T08:13:28.642" v="8" actId="20577"/>
          <ac:spMkLst>
            <pc:docMk/>
            <pc:sldMk cId="265126085" sldId="289"/>
            <ac:spMk id="4" creationId="{1093F2AF-E205-852C-C7DD-A8E86BE8FE6D}"/>
          </ac:spMkLst>
        </pc:spChg>
      </pc:sldChg>
      <pc:sldChg chg="modSp">
        <pc:chgData name="Isla Foffa" userId="237bb2e1-a752-4b88-b59e-e8cd0f246259" providerId="ADAL" clId="{DC58C304-F544-40DA-A9E0-6167247A980E}" dt="2026-05-12T08:14:13.758" v="35" actId="20577"/>
        <pc:sldMkLst>
          <pc:docMk/>
          <pc:sldMk cId="461915288" sldId="290"/>
        </pc:sldMkLst>
        <pc:spChg chg="mod">
          <ac:chgData name="Isla Foffa" userId="237bb2e1-a752-4b88-b59e-e8cd0f246259" providerId="ADAL" clId="{DC58C304-F544-40DA-A9E0-6167247A980E}" dt="2026-05-12T08:14:13.758" v="35" actId="20577"/>
          <ac:spMkLst>
            <pc:docMk/>
            <pc:sldMk cId="461915288" sldId="290"/>
            <ac:spMk id="8" creationId="{81238968-4944-66AA-6B12-21207503EC66}"/>
          </ac:spMkLst>
        </pc:spChg>
      </pc:sldChg>
      <pc:sldChg chg="modSp">
        <pc:chgData name="Isla Foffa" userId="237bb2e1-a752-4b88-b59e-e8cd0f246259" providerId="ADAL" clId="{DC58C304-F544-40DA-A9E0-6167247A980E}" dt="2026-05-12T08:14:32.867" v="36" actId="20577"/>
        <pc:sldMkLst>
          <pc:docMk/>
          <pc:sldMk cId="3494604308" sldId="295"/>
        </pc:sldMkLst>
        <pc:spChg chg="mod">
          <ac:chgData name="Isla Foffa" userId="237bb2e1-a752-4b88-b59e-e8cd0f246259" providerId="ADAL" clId="{DC58C304-F544-40DA-A9E0-6167247A980E}" dt="2026-05-12T08:14:32.867" v="36" actId="20577"/>
          <ac:spMkLst>
            <pc:docMk/>
            <pc:sldMk cId="3494604308" sldId="295"/>
            <ac:spMk id="8" creationId="{BBA9E066-BE17-282C-0C22-3E96E7B3BD7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07127-7964-4D3A-83D8-62309D0AB206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C36B7-325C-4173-AEA5-C43F54510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2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852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270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26203-568C-148D-575C-3014C7226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8CCFFA-CE9D-4A67-1649-FCAB284068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429E10-22F2-1902-5DAC-37D3AF94B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85A3A-1E23-640E-C5E8-F1C2385B8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266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0210E-CF11-B114-31E3-F26EA240D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1E6A3C-DF6C-52B7-108A-B3EC973676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A48F74-BA9B-EF98-F0B4-A632C869D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530BE-AAE4-2307-4B61-2DA696769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63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868D-C669-B75D-AB57-B52F3FE1E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348D51-6A41-7C46-1B8E-C455DF18D0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497459-69D6-4A32-CA8A-B1E381B2F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E7CC1-7E88-41F6-BC75-9A364F3EE5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332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1E7BD-8022-DBDD-980B-206EDA5C3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DD2F9E-BBB9-C0F2-5740-48E6793B0A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73858A-D107-08BD-E109-1B1C17E41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48DF4-A3EB-F70D-D3AC-11E3E0DCA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88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10" Type="http://schemas.openxmlformats.org/officeDocument/2006/relationships/hyperlink" Target="https://futurumcareers.com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unaids.org/en" TargetMode="External"/><Relationship Id="rId4" Type="http://schemas.openxmlformats.org/officeDocument/2006/relationships/hyperlink" Target="https://www.who.in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uturumcareers.com/Sharmistha-Mishra-animation.mp4" TargetMode="External"/><Relationship Id="rId3" Type="http://schemas.openxmlformats.org/officeDocument/2006/relationships/hyperlink" Target="http://www.futurumcareers.com/Sharmistha-Mishra-brochure.pdf" TargetMode="External"/><Relationship Id="rId7" Type="http://schemas.openxmlformats.org/officeDocument/2006/relationships/hyperlink" Target="http://www.futurumcareers.com/Sharmistha-Mishra-brochure-ES.pdf" TargetMode="External"/><Relationship Id="rId12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uturumcareers.com/Sharmistha-Mishra-brochure-FR.pdf" TargetMode="External"/><Relationship Id="rId11" Type="http://schemas.openxmlformats.org/officeDocument/2006/relationships/image" Target="../media/image26.png"/><Relationship Id="rId5" Type="http://schemas.openxmlformats.org/officeDocument/2006/relationships/hyperlink" Target="http://www.futurumcareers.com/Sharmistha-Mishra-brochure-Swahili.pdf" TargetMode="External"/><Relationship Id="rId10" Type="http://schemas.openxmlformats.org/officeDocument/2006/relationships/image" Target="../media/image25.png"/><Relationship Id="rId4" Type="http://schemas.openxmlformats.org/officeDocument/2006/relationships/hyperlink" Target="http://www.futurumcareers.com/Sharmistha-Mishra-activity-sheet.pdf" TargetMode="External"/><Relationship Id="rId9" Type="http://schemas.openxmlformats.org/officeDocument/2006/relationships/hyperlink" Target="https://futurumcareers.com/how-can-community-voices-transform-hiv-modelling-and-prevention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B78B4CD-F414-7A74-52B6-56640174C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9" r="9587"/>
          <a:stretch>
            <a:fillRect/>
          </a:stretch>
        </p:blipFill>
        <p:spPr>
          <a:xfrm>
            <a:off x="6705600" y="-21602"/>
            <a:ext cx="11582400" cy="1030860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270009" y="-241309"/>
            <a:ext cx="9258300" cy="11798318"/>
            <a:chOff x="0" y="0"/>
            <a:chExt cx="3130550" cy="3989417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599234" y="-625705"/>
            <a:ext cx="10287000" cy="11538409"/>
            <a:chOff x="0" y="0"/>
            <a:chExt cx="3130550" cy="3511380"/>
          </a:xfrm>
          <a:solidFill>
            <a:srgbClr val="0066CC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3660AA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37395" y="9303445"/>
            <a:ext cx="418659" cy="4186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4712" y="9303445"/>
            <a:ext cx="418659" cy="4186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85386" y="9303445"/>
            <a:ext cx="418659" cy="4186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89404" y="9303445"/>
            <a:ext cx="418659" cy="4186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79488" y="8146004"/>
            <a:ext cx="250816" cy="2508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29843" y="700551"/>
            <a:ext cx="3899290" cy="117466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182568" y="9365883"/>
            <a:ext cx="4589207" cy="345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chemeClr val="bg1"/>
                </a:solidFill>
                <a:latin typeface="Montserrat Semi-Bold"/>
                <a:hlinkClick r:id="rId10" tooltip="https://futurumcareers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www.futurumcareers.com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59868" y="6340697"/>
            <a:ext cx="8807341" cy="466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24"/>
              </a:lnSpc>
            </a:pPr>
            <a:endParaRPr lang="en-US" sz="44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59868" y="3437013"/>
            <a:ext cx="7564225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endParaRPr lang="en-US" sz="66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34712" y="8105303"/>
            <a:ext cx="1988874" cy="322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3"/>
              </a:lnSpc>
            </a:pPr>
            <a:r>
              <a:rPr lang="en-US" sz="2099">
                <a:solidFill>
                  <a:srgbClr val="FFFFFF"/>
                </a:solidFill>
                <a:latin typeface="Montserrat Classic Bold Italics"/>
              </a:rPr>
              <a:t>GET STARTED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AC3FF6-9369-D612-CDD3-07E3248D2FBA}"/>
              </a:ext>
            </a:extLst>
          </p:cNvPr>
          <p:cNvSpPr txBox="1"/>
          <p:nvPr/>
        </p:nvSpPr>
        <p:spPr>
          <a:xfrm>
            <a:off x="712589" y="3485425"/>
            <a:ext cx="84314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  <a:latin typeface="Montserrat" panose="00000500000000000000" pitchFamily="2" charset="0"/>
                <a:cs typeface="Montserrat Bold" panose="00000800000000000000" charset="0"/>
              </a:rPr>
              <a:t>Epidemiology and social sciences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D34BD2-7C71-D066-445D-4DA9C27C604B}"/>
              </a:ext>
            </a:extLst>
          </p:cNvPr>
          <p:cNvSpPr txBox="1"/>
          <p:nvPr/>
        </p:nvSpPr>
        <p:spPr>
          <a:xfrm>
            <a:off x="734712" y="5993058"/>
            <a:ext cx="6582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Montserrat" panose="00000500000000000000" pitchFamily="2" charset="0"/>
              </a:rPr>
              <a:t>With Professor Sharmistha Mishra, Jeffrey </a:t>
            </a:r>
            <a:r>
              <a:rPr lang="en-GB" sz="2800" dirty="0" err="1">
                <a:solidFill>
                  <a:schemeClr val="bg1"/>
                </a:solidFill>
                <a:latin typeface="Montserrat" panose="00000500000000000000" pitchFamily="2" charset="0"/>
              </a:rPr>
              <a:t>Walimbwa</a:t>
            </a:r>
            <a:r>
              <a:rPr lang="en-GB" sz="2800" dirty="0">
                <a:solidFill>
                  <a:schemeClr val="bg1"/>
                </a:solidFill>
                <a:latin typeface="Montserrat" panose="00000500000000000000" pitchFamily="2" charset="0"/>
              </a:rPr>
              <a:t>, Nancy Tahmo and Dr Lisa Lazarus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9F2B6D-EE27-5EF4-DC2F-7850E0B61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4" r="1905"/>
          <a:stretch>
            <a:fillRect/>
          </a:stretch>
        </p:blipFill>
        <p:spPr>
          <a:xfrm>
            <a:off x="3657600" y="0"/>
            <a:ext cx="13630179" cy="1030860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3284" y="2611457"/>
            <a:ext cx="12450966" cy="5656243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896956"/>
            <a:ext cx="12230100" cy="5065944"/>
            <a:chOff x="0" y="0"/>
            <a:chExt cx="7630634" cy="3996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2841235" y="-2089735"/>
            <a:ext cx="1480331" cy="7162802"/>
            <a:chOff x="0" y="0"/>
            <a:chExt cx="3130550" cy="18248691"/>
          </a:xfrm>
          <a:solidFill>
            <a:srgbClr val="55B8AD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5399" y="3238500"/>
            <a:ext cx="11680451" cy="4419600"/>
            <a:chOff x="0" y="0"/>
            <a:chExt cx="7208077" cy="36238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10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C9061E-328E-A21C-05BE-15342777A8D9}"/>
              </a:ext>
            </a:extLst>
          </p:cNvPr>
          <p:cNvSpPr txBox="1"/>
          <p:nvPr/>
        </p:nvSpPr>
        <p:spPr>
          <a:xfrm>
            <a:off x="660857" y="983832"/>
            <a:ext cx="6959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="1" dirty="0">
                <a:latin typeface="Montserrat" panose="00000500000000000000" pitchFamily="2" charset="0"/>
              </a:rPr>
              <a:t>Talking points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35395-D33A-3368-58CE-E152FC40D2E2}"/>
              </a:ext>
            </a:extLst>
          </p:cNvPr>
          <p:cNvSpPr txBox="1"/>
          <p:nvPr/>
        </p:nvSpPr>
        <p:spPr>
          <a:xfrm>
            <a:off x="1572415" y="3402959"/>
            <a:ext cx="11260252" cy="416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Montserrat" panose="00000500000000000000" pitchFamily="2" charset="0"/>
              </a:rPr>
              <a:t>What is HIV?</a:t>
            </a:r>
          </a:p>
          <a:p>
            <a:pPr marL="514350" indent="-5143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Montserrat" panose="00000500000000000000" pitchFamily="2" charset="0"/>
              </a:rPr>
              <a:t>In Kenya, why are MSM disproportionately affected by HIV?</a:t>
            </a:r>
          </a:p>
          <a:p>
            <a:pPr marL="514350" indent="-5143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Montserrat" panose="00000500000000000000" pitchFamily="2" charset="0"/>
              </a:rPr>
              <a:t>How are mathematical models of diseases improved when they are co-created by affected community members?</a:t>
            </a:r>
          </a:p>
          <a:p>
            <a:pPr marL="514350" indent="-5143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Montserrat" panose="00000500000000000000" pitchFamily="2" charset="0"/>
              </a:rPr>
              <a:t>How do community members benefit when they co-create mathematical models of diseases?</a:t>
            </a:r>
          </a:p>
          <a:p>
            <a:pPr marL="514350" indent="-5143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Montserrat" panose="00000500000000000000" pitchFamily="2" charset="0"/>
              </a:rPr>
              <a:t>What do you think will be the most significant impacts of this participatory modelling project?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13CD38-37F3-2EF9-8523-D0F30906FF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923"/>
          <a:stretch>
            <a:fillRect/>
          </a:stretch>
        </p:blipFill>
        <p:spPr>
          <a:xfrm>
            <a:off x="7981113" y="-15977"/>
            <a:ext cx="10306888" cy="103190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C95284-7DDC-E2BA-BFB3-492256B049AC}"/>
              </a:ext>
            </a:extLst>
          </p:cNvPr>
          <p:cNvSpPr/>
          <p:nvPr/>
        </p:nvSpPr>
        <p:spPr>
          <a:xfrm>
            <a:off x="-6880" y="-32028"/>
            <a:ext cx="2518861" cy="10342618"/>
          </a:xfrm>
          <a:prstGeom prst="rect">
            <a:avLst/>
          </a:prstGeom>
          <a:solidFill>
            <a:srgbClr val="ADDD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3169060" y="-229513"/>
            <a:ext cx="9258300" cy="11798318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06FBB253-6086-031C-8D99-18D229BCE51F}"/>
              </a:ext>
            </a:extLst>
          </p:cNvPr>
          <p:cNvSpPr/>
          <p:nvPr/>
        </p:nvSpPr>
        <p:spPr>
          <a:xfrm rot="5400000">
            <a:off x="2800350" y="-217719"/>
            <a:ext cx="9258300" cy="11798318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2072326" y="-627953"/>
            <a:ext cx="10346559" cy="11538409"/>
            <a:chOff x="0" y="0"/>
            <a:chExt cx="3130550" cy="3511380"/>
          </a:xfrm>
          <a:solidFill>
            <a:srgbClr val="ADDDD7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11       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F6E82-F2E3-F588-4161-AAFB2E2CC97C}"/>
              </a:ext>
            </a:extLst>
          </p:cNvPr>
          <p:cNvSpPr txBox="1"/>
          <p:nvPr/>
        </p:nvSpPr>
        <p:spPr>
          <a:xfrm>
            <a:off x="535929" y="489256"/>
            <a:ext cx="982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="1" dirty="0">
                <a:latin typeface="Montserrat" panose="00000500000000000000" pitchFamily="2" charset="0"/>
              </a:rPr>
              <a:t>About epidemiology and social sciences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716158-3866-DE0E-BE06-D8B12B3570DD}"/>
              </a:ext>
            </a:extLst>
          </p:cNvPr>
          <p:cNvSpPr txBox="1"/>
          <p:nvPr/>
        </p:nvSpPr>
        <p:spPr>
          <a:xfrm>
            <a:off x="535929" y="2656821"/>
            <a:ext cx="9829800" cy="1484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Epidemiology is the study of </a:t>
            </a:r>
            <a:r>
              <a:rPr lang="en-GB" sz="2800" b="1" dirty="0">
                <a:latin typeface="Montserrat" panose="00000500000000000000" pitchFamily="2" charset="0"/>
              </a:rPr>
              <a:t>how infections spread </a:t>
            </a:r>
            <a:r>
              <a:rPr lang="en-GB" sz="2800" dirty="0">
                <a:latin typeface="Montserrat" panose="00000500000000000000" pitchFamily="2" charset="0"/>
              </a:rPr>
              <a:t>through populations and how they can be prevented or controlled.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6A835C-D34A-F58B-13E2-4FA7617767C2}"/>
              </a:ext>
            </a:extLst>
          </p:cNvPr>
          <p:cNvSpPr txBox="1"/>
          <p:nvPr/>
        </p:nvSpPr>
        <p:spPr>
          <a:xfrm>
            <a:off x="535929" y="3984951"/>
            <a:ext cx="10665471" cy="4802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When combined with insights from social sciences, epidemiology gains a deeper understanding of </a:t>
            </a:r>
            <a:r>
              <a:rPr lang="en-GB" sz="2800" b="1" dirty="0">
                <a:latin typeface="Montserrat" panose="00000500000000000000" pitchFamily="2" charset="0"/>
              </a:rPr>
              <a:t>human behaviour</a:t>
            </a:r>
            <a:r>
              <a:rPr lang="en-GB" sz="2800" dirty="0">
                <a:latin typeface="Montserrat" panose="00000500000000000000" pitchFamily="2" charset="0"/>
              </a:rPr>
              <a:t>, </a:t>
            </a:r>
            <a:r>
              <a:rPr lang="en-GB" sz="2800" b="1" dirty="0">
                <a:latin typeface="Montserrat" panose="00000500000000000000" pitchFamily="2" charset="0"/>
              </a:rPr>
              <a:t>community dynamics </a:t>
            </a:r>
            <a:r>
              <a:rPr lang="en-GB" sz="2800" dirty="0">
                <a:latin typeface="Montserrat" panose="00000500000000000000" pitchFamily="2" charset="0"/>
              </a:rPr>
              <a:t>and the </a:t>
            </a:r>
            <a:r>
              <a:rPr lang="en-GB" sz="2800" b="1" dirty="0">
                <a:latin typeface="Montserrat" panose="00000500000000000000" pitchFamily="2" charset="0"/>
              </a:rPr>
              <a:t>structural factors</a:t>
            </a:r>
            <a:r>
              <a:rPr lang="en-GB" sz="2800" dirty="0">
                <a:latin typeface="Montserrat" panose="00000500000000000000" pitchFamily="2" charset="0"/>
              </a:rPr>
              <a:t> that shape health outcomes. 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This interdisciplinary approach ensures that models and public health interventions are grounded not only in biological and statistical data but also in </a:t>
            </a:r>
            <a:r>
              <a:rPr lang="en-GB" sz="2800" b="1" dirty="0">
                <a:latin typeface="Montserrat" panose="00000500000000000000" pitchFamily="2" charset="0"/>
              </a:rPr>
              <a:t>lived experiences </a:t>
            </a:r>
            <a:r>
              <a:rPr lang="en-GB" sz="2800" dirty="0">
                <a:latin typeface="Montserrat" panose="00000500000000000000" pitchFamily="2" charset="0"/>
              </a:rPr>
              <a:t>and </a:t>
            </a:r>
            <a:r>
              <a:rPr lang="en-GB" sz="2800" b="1" dirty="0">
                <a:latin typeface="Montserrat" panose="00000500000000000000" pitchFamily="2" charset="0"/>
              </a:rPr>
              <a:t>community knowledge</a:t>
            </a:r>
            <a:r>
              <a:rPr lang="en-GB" sz="2800" dirty="0"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202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A309E-4234-444A-DEEC-BD686D4A3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DA32458-7900-038F-E3CD-F6432ED328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030"/>
          <a:stretch>
            <a:fillRect/>
          </a:stretch>
        </p:blipFill>
        <p:spPr>
          <a:xfrm>
            <a:off x="9144001" y="-32028"/>
            <a:ext cx="9144000" cy="103000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7B49273-1DC1-B8DF-BB77-F07129A54839}"/>
              </a:ext>
            </a:extLst>
          </p:cNvPr>
          <p:cNvSpPr/>
          <p:nvPr/>
        </p:nvSpPr>
        <p:spPr>
          <a:xfrm>
            <a:off x="-6880" y="-32028"/>
            <a:ext cx="2518861" cy="10342618"/>
          </a:xfrm>
          <a:prstGeom prst="rect">
            <a:avLst/>
          </a:prstGeom>
          <a:solidFill>
            <a:srgbClr val="ADDD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E7BDA5B6-D27A-5748-999C-63A4E59EF12F}"/>
              </a:ext>
            </a:extLst>
          </p:cNvPr>
          <p:cNvGrpSpPr/>
          <p:nvPr/>
        </p:nvGrpSpPr>
        <p:grpSpPr>
          <a:xfrm rot="5400000">
            <a:off x="3169060" y="-229513"/>
            <a:ext cx="9258300" cy="11798318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24FAD6F-5A1B-0EA0-F025-049C380864BA}"/>
                </a:ext>
              </a:extLst>
            </p:cNvPr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2EB2E3DF-21D4-44AD-88F0-9A3FC652ACB2}"/>
              </a:ext>
            </a:extLst>
          </p:cNvPr>
          <p:cNvSpPr/>
          <p:nvPr/>
        </p:nvSpPr>
        <p:spPr>
          <a:xfrm rot="5400000">
            <a:off x="2800350" y="-217719"/>
            <a:ext cx="9258300" cy="11798318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C1886BF0-C716-854B-0C61-CC1B7F22B67C}"/>
              </a:ext>
            </a:extLst>
          </p:cNvPr>
          <p:cNvGrpSpPr/>
          <p:nvPr/>
        </p:nvGrpSpPr>
        <p:grpSpPr>
          <a:xfrm rot="5400000">
            <a:off x="2072326" y="-627953"/>
            <a:ext cx="10346559" cy="11538409"/>
            <a:chOff x="0" y="0"/>
            <a:chExt cx="3130550" cy="3511380"/>
          </a:xfrm>
          <a:solidFill>
            <a:srgbClr val="ADDDD7"/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555B8DE-A63F-BD02-AC12-395585A61B6E}"/>
                </a:ext>
              </a:extLst>
            </p:cNvPr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36B1F93B-3BF4-F57B-C74C-8613986C6F9E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12       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9B858E-6A4F-4156-E138-8CF671BF4A95}"/>
              </a:ext>
            </a:extLst>
          </p:cNvPr>
          <p:cNvSpPr txBox="1"/>
          <p:nvPr/>
        </p:nvSpPr>
        <p:spPr>
          <a:xfrm>
            <a:off x="535929" y="489256"/>
            <a:ext cx="93700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800" b="1" dirty="0">
                <a:latin typeface="Montserrat" panose="00000500000000000000" pitchFamily="2" charset="0"/>
              </a:rPr>
              <a:t>Pathway from school to epidemiology and social sciences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233971-A116-A2B9-C586-A711ED687FA3}"/>
              </a:ext>
            </a:extLst>
          </p:cNvPr>
          <p:cNvSpPr txBox="1"/>
          <p:nvPr/>
        </p:nvSpPr>
        <p:spPr>
          <a:xfrm>
            <a:off x="535929" y="3086100"/>
            <a:ext cx="9598671" cy="195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Epidemiology, mathematical modelling and the social sciences are very broad and interdisciplinary, so almost any educational path could lead you to a career in these fields!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5C0FC-8B5F-B453-4485-4B5BC5BC71C1}"/>
              </a:ext>
            </a:extLst>
          </p:cNvPr>
          <p:cNvSpPr txBox="1"/>
          <p:nvPr/>
        </p:nvSpPr>
        <p:spPr>
          <a:xfrm>
            <a:off x="535929" y="5039003"/>
            <a:ext cx="10436871" cy="3380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In high school, focus on </a:t>
            </a:r>
            <a:r>
              <a:rPr lang="en-GB" sz="2800" b="1" dirty="0">
                <a:latin typeface="Montserrat" panose="00000500000000000000" pitchFamily="2" charset="0"/>
              </a:rPr>
              <a:t>mathematics</a:t>
            </a:r>
            <a:r>
              <a:rPr lang="en-GB" sz="2800" dirty="0">
                <a:latin typeface="Montserrat" panose="00000500000000000000" pitchFamily="2" charset="0"/>
              </a:rPr>
              <a:t>, </a:t>
            </a:r>
            <a:r>
              <a:rPr lang="en-GB" sz="2800" b="1" dirty="0">
                <a:latin typeface="Montserrat" panose="00000500000000000000" pitchFamily="2" charset="0"/>
              </a:rPr>
              <a:t>biology</a:t>
            </a:r>
            <a:r>
              <a:rPr lang="en-GB" sz="2800" dirty="0">
                <a:latin typeface="Montserrat" panose="00000500000000000000" pitchFamily="2" charset="0"/>
              </a:rPr>
              <a:t>, </a:t>
            </a:r>
            <a:r>
              <a:rPr lang="en-GB" sz="2800" b="1" dirty="0">
                <a:latin typeface="Montserrat" panose="00000500000000000000" pitchFamily="2" charset="0"/>
              </a:rPr>
              <a:t>computing</a:t>
            </a:r>
            <a:r>
              <a:rPr lang="en-GB" sz="2800" dirty="0">
                <a:latin typeface="Montserrat" panose="00000500000000000000" pitchFamily="2" charset="0"/>
              </a:rPr>
              <a:t>, </a:t>
            </a:r>
            <a:r>
              <a:rPr lang="en-GB" sz="2800" b="1" dirty="0">
                <a:latin typeface="Montserrat" panose="00000500000000000000" pitchFamily="2" charset="0"/>
              </a:rPr>
              <a:t>social studies </a:t>
            </a:r>
            <a:r>
              <a:rPr lang="en-GB" sz="2800" dirty="0">
                <a:latin typeface="Montserrat" panose="00000500000000000000" pitchFamily="2" charset="0"/>
              </a:rPr>
              <a:t>and </a:t>
            </a:r>
            <a:r>
              <a:rPr lang="en-GB" sz="2800" b="1" dirty="0">
                <a:latin typeface="Montserrat" panose="00000500000000000000" pitchFamily="2" charset="0"/>
              </a:rPr>
              <a:t>humanities</a:t>
            </a:r>
            <a:r>
              <a:rPr lang="en-GB" sz="2800" dirty="0">
                <a:latin typeface="Montserrat" panose="00000500000000000000" pitchFamily="2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At university, it would be useful to take courses in </a:t>
            </a:r>
            <a:r>
              <a:rPr lang="en-GB" sz="2800" b="1" dirty="0">
                <a:latin typeface="Montserrat" panose="00000500000000000000" pitchFamily="2" charset="0"/>
              </a:rPr>
              <a:t>epidemiology</a:t>
            </a:r>
            <a:r>
              <a:rPr lang="en-GB" sz="2800" dirty="0">
                <a:latin typeface="Montserrat" panose="00000500000000000000" pitchFamily="2" charset="0"/>
              </a:rPr>
              <a:t>, </a:t>
            </a:r>
            <a:r>
              <a:rPr lang="en-GB" sz="2800" b="1" dirty="0">
                <a:latin typeface="Montserrat" panose="00000500000000000000" pitchFamily="2" charset="0"/>
              </a:rPr>
              <a:t>public health</a:t>
            </a:r>
            <a:r>
              <a:rPr lang="en-GB" sz="2800" dirty="0">
                <a:latin typeface="Montserrat" panose="00000500000000000000" pitchFamily="2" charset="0"/>
              </a:rPr>
              <a:t>, </a:t>
            </a:r>
            <a:r>
              <a:rPr lang="en-GB" sz="2800" b="1" dirty="0">
                <a:latin typeface="Montserrat" panose="00000500000000000000" pitchFamily="2" charset="0"/>
              </a:rPr>
              <a:t>social sciences</a:t>
            </a:r>
            <a:r>
              <a:rPr lang="en-GB" sz="2800" dirty="0">
                <a:latin typeface="Montserrat" panose="00000500000000000000" pitchFamily="2" charset="0"/>
              </a:rPr>
              <a:t>, </a:t>
            </a:r>
            <a:r>
              <a:rPr lang="en-GB" sz="2800" b="1" dirty="0">
                <a:latin typeface="Montserrat" panose="00000500000000000000" pitchFamily="2" charset="0"/>
              </a:rPr>
              <a:t>sociology</a:t>
            </a:r>
            <a:r>
              <a:rPr lang="en-GB" sz="2800" dirty="0">
                <a:latin typeface="Montserrat" panose="00000500000000000000" pitchFamily="2" charset="0"/>
              </a:rPr>
              <a:t>, </a:t>
            </a:r>
            <a:r>
              <a:rPr lang="en-GB" sz="2800" b="1" dirty="0">
                <a:latin typeface="Montserrat" panose="00000500000000000000" pitchFamily="2" charset="0"/>
              </a:rPr>
              <a:t>anthropology</a:t>
            </a:r>
            <a:r>
              <a:rPr lang="en-GB" sz="2800" dirty="0">
                <a:latin typeface="Montserrat" panose="00000500000000000000" pitchFamily="2" charset="0"/>
              </a:rPr>
              <a:t> or </a:t>
            </a:r>
            <a:r>
              <a:rPr lang="en-GB" sz="2800" b="1" dirty="0">
                <a:latin typeface="Montserrat" panose="00000500000000000000" pitchFamily="2" charset="0"/>
              </a:rPr>
              <a:t>health policy</a:t>
            </a:r>
            <a:r>
              <a:rPr lang="en-GB" sz="2800" dirty="0"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13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5D404-0CE4-F685-4240-651E683CF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5CF371-CADF-8BF3-D98E-8724B0A2BA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923"/>
          <a:stretch>
            <a:fillRect/>
          </a:stretch>
        </p:blipFill>
        <p:spPr>
          <a:xfrm>
            <a:off x="7981113" y="-15977"/>
            <a:ext cx="10306888" cy="103190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184FC9-E4AA-04F7-2812-D631C4A6BD8A}"/>
              </a:ext>
            </a:extLst>
          </p:cNvPr>
          <p:cNvSpPr/>
          <p:nvPr/>
        </p:nvSpPr>
        <p:spPr>
          <a:xfrm>
            <a:off x="-6880" y="-32028"/>
            <a:ext cx="2518861" cy="10342618"/>
          </a:xfrm>
          <a:prstGeom prst="rect">
            <a:avLst/>
          </a:prstGeom>
          <a:solidFill>
            <a:srgbClr val="ADDD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77C95299-6889-22E3-438F-2663B0DE7AEC}"/>
              </a:ext>
            </a:extLst>
          </p:cNvPr>
          <p:cNvGrpSpPr/>
          <p:nvPr/>
        </p:nvGrpSpPr>
        <p:grpSpPr>
          <a:xfrm rot="5400000">
            <a:off x="3169060" y="-229513"/>
            <a:ext cx="9258300" cy="11798318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0105651-86AD-EADD-EA83-F2BAA7C38991}"/>
                </a:ext>
              </a:extLst>
            </p:cNvPr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5C8A2DBF-797C-3154-BA53-2EAA55C860AD}"/>
              </a:ext>
            </a:extLst>
          </p:cNvPr>
          <p:cNvSpPr/>
          <p:nvPr/>
        </p:nvSpPr>
        <p:spPr>
          <a:xfrm rot="5400000">
            <a:off x="2800350" y="-217719"/>
            <a:ext cx="9258300" cy="11798318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267ED4A-D0D6-FADA-F3DE-C5BFA3BF09BE}"/>
              </a:ext>
            </a:extLst>
          </p:cNvPr>
          <p:cNvGrpSpPr/>
          <p:nvPr/>
        </p:nvGrpSpPr>
        <p:grpSpPr>
          <a:xfrm rot="5400000">
            <a:off x="2072326" y="-627953"/>
            <a:ext cx="10346559" cy="11538409"/>
            <a:chOff x="0" y="0"/>
            <a:chExt cx="3130550" cy="3511380"/>
          </a:xfrm>
          <a:solidFill>
            <a:srgbClr val="ADDDD7"/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413E804-CE53-F184-DFD7-074A7D9D2FF3}"/>
                </a:ext>
              </a:extLst>
            </p:cNvPr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3005EBFC-4C30-8763-8DB1-28D34314F817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13       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DB4657-410E-5E9A-73C9-34A8C94B9231}"/>
              </a:ext>
            </a:extLst>
          </p:cNvPr>
          <p:cNvSpPr txBox="1"/>
          <p:nvPr/>
        </p:nvSpPr>
        <p:spPr>
          <a:xfrm>
            <a:off x="535929" y="489256"/>
            <a:ext cx="93700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800" b="1" dirty="0">
                <a:latin typeface="Montserrat" panose="00000500000000000000" pitchFamily="2" charset="0"/>
              </a:rPr>
              <a:t>Pathway from school to epidemiology and social sciences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9483CE-B978-AC1F-A0A2-6EDB85320609}"/>
              </a:ext>
            </a:extLst>
          </p:cNvPr>
          <p:cNvSpPr txBox="1"/>
          <p:nvPr/>
        </p:nvSpPr>
        <p:spPr>
          <a:xfrm>
            <a:off x="537449" y="3316456"/>
            <a:ext cx="10132071" cy="527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“Epidemiologists and social scientists need 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critical thinking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 skills to question what they observe and critically analyse data, as well as 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communication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 skills to explain results. Epidemiologists also need to be able to 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think logically 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and 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creatively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 to solve problems – board games and escape rooms are great for developing these skills!” </a:t>
            </a:r>
            <a:r>
              <a:rPr lang="en-GB" sz="2800" dirty="0">
                <a:latin typeface="Montserrat" panose="00000500000000000000" pitchFamily="2" charset="0"/>
              </a:rPr>
              <a:t>– Sharmistha 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“Social scientists often work with social theories (which involves a lot of 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reading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) and analyse qualitative data. 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Writing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 skills are also incredibly important.” </a:t>
            </a:r>
            <a:r>
              <a:rPr lang="en-GB" sz="2800" dirty="0">
                <a:latin typeface="Montserrat" panose="00000500000000000000" pitchFamily="2" charset="0"/>
              </a:rPr>
              <a:t>– Lisa </a:t>
            </a:r>
          </a:p>
        </p:txBody>
      </p:sp>
    </p:spTree>
    <p:extLst>
      <p:ext uri="{BB962C8B-B14F-4D97-AF65-F5344CB8AC3E}">
        <p14:creationId xmlns:p14="http://schemas.microsoft.com/office/powerpoint/2010/main" val="10909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B0064-540B-DD5E-1232-E237A81E7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D7D6992-6E29-E34B-DC33-A01245637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>
            <a:fillRect/>
          </a:stretch>
        </p:blipFill>
        <p:spPr>
          <a:xfrm>
            <a:off x="7967816" y="-33184"/>
            <a:ext cx="10320184" cy="10320184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9C5C1579-9377-3FD1-1139-E61694FCF9EF}"/>
              </a:ext>
            </a:extLst>
          </p:cNvPr>
          <p:cNvGrpSpPr/>
          <p:nvPr/>
        </p:nvGrpSpPr>
        <p:grpSpPr>
          <a:xfrm rot="5400000">
            <a:off x="13223266" y="6161461"/>
            <a:ext cx="1056086" cy="6514968"/>
            <a:chOff x="0" y="0"/>
            <a:chExt cx="3130550" cy="18606430"/>
          </a:xfrm>
          <a:solidFill>
            <a:srgbClr val="3660AA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68E80D8-E044-032A-8A5D-2F34BF79B497}"/>
                </a:ext>
              </a:extLst>
            </p:cNvPr>
            <p:cNvSpPr/>
            <p:nvPr/>
          </p:nvSpPr>
          <p:spPr>
            <a:xfrm>
              <a:off x="0" y="0"/>
              <a:ext cx="3130550" cy="18606430"/>
            </a:xfrm>
            <a:custGeom>
              <a:avLst/>
              <a:gdLst/>
              <a:ahLst/>
              <a:cxnLst/>
              <a:rect l="l" t="t" r="r" b="b"/>
              <a:pathLst>
                <a:path w="3130550" h="18606430">
                  <a:moveTo>
                    <a:pt x="0" y="1123950"/>
                  </a:moveTo>
                  <a:lnTo>
                    <a:pt x="0" y="18606430"/>
                  </a:lnTo>
                  <a:lnTo>
                    <a:pt x="3130550" y="1860643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58C7DC7-037B-209B-3DBA-A6A576941508}"/>
              </a:ext>
            </a:extLst>
          </p:cNvPr>
          <p:cNvSpPr/>
          <p:nvPr/>
        </p:nvSpPr>
        <p:spPr>
          <a:xfrm>
            <a:off x="-6880" y="-32028"/>
            <a:ext cx="2518861" cy="10342618"/>
          </a:xfrm>
          <a:prstGeom prst="rect">
            <a:avLst/>
          </a:prstGeom>
          <a:solidFill>
            <a:srgbClr val="ADDD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7E69CBD2-6AD7-6A23-B3BC-B83DFB9DB12C}"/>
              </a:ext>
            </a:extLst>
          </p:cNvPr>
          <p:cNvGrpSpPr/>
          <p:nvPr/>
        </p:nvGrpSpPr>
        <p:grpSpPr>
          <a:xfrm rot="5400000">
            <a:off x="3169060" y="-229513"/>
            <a:ext cx="9258300" cy="11798318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AE9ECF8-CF7A-3B51-9812-869C568C39BE}"/>
                </a:ext>
              </a:extLst>
            </p:cNvPr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007C7B8E-FA3E-B9C0-2DDB-8F4EEC659292}"/>
              </a:ext>
            </a:extLst>
          </p:cNvPr>
          <p:cNvSpPr/>
          <p:nvPr/>
        </p:nvSpPr>
        <p:spPr>
          <a:xfrm rot="5400000">
            <a:off x="2800350" y="-217719"/>
            <a:ext cx="9258300" cy="11798318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23F256B3-AD2C-5F88-4250-5B913761D1D2}"/>
              </a:ext>
            </a:extLst>
          </p:cNvPr>
          <p:cNvGrpSpPr/>
          <p:nvPr/>
        </p:nvGrpSpPr>
        <p:grpSpPr>
          <a:xfrm rot="5400000">
            <a:off x="2072326" y="-627953"/>
            <a:ext cx="10346559" cy="11538409"/>
            <a:chOff x="0" y="0"/>
            <a:chExt cx="3130550" cy="3511380"/>
          </a:xfrm>
          <a:solidFill>
            <a:srgbClr val="ADDDD7"/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7E90E38-0678-F41E-CF89-65443914D821}"/>
                </a:ext>
              </a:extLst>
            </p:cNvPr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166E8ABD-B81E-AE3C-3EF6-06F26CAC2FE4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14       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93F2AF-E205-852C-C7DD-A8E86BE8FE6D}"/>
              </a:ext>
            </a:extLst>
          </p:cNvPr>
          <p:cNvSpPr txBox="1"/>
          <p:nvPr/>
        </p:nvSpPr>
        <p:spPr>
          <a:xfrm>
            <a:off x="535929" y="489256"/>
            <a:ext cx="93700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800" b="1" dirty="0">
                <a:latin typeface="Montserrat" panose="00000500000000000000" pitchFamily="2" charset="0"/>
              </a:rPr>
              <a:t>Pathway from school to epidemiology and social sciences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2AFDD0-BE94-6EC6-1E43-700FF3025F42}"/>
              </a:ext>
            </a:extLst>
          </p:cNvPr>
          <p:cNvSpPr txBox="1"/>
          <p:nvPr/>
        </p:nvSpPr>
        <p:spPr>
          <a:xfrm>
            <a:off x="535929" y="3238500"/>
            <a:ext cx="10132071" cy="527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“If you’re interested in epidemiology or modelling, remember that numbers only make sense in context. Take every opportunity to 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connect with communities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, because understanding the realities behind the data will make you a far stronger scientist.” </a:t>
            </a:r>
            <a:r>
              <a:rPr lang="en-GB" sz="2800" dirty="0">
                <a:latin typeface="Montserrat" panose="00000500000000000000" pitchFamily="2" charset="0"/>
              </a:rPr>
              <a:t>– Nancy </a:t>
            </a:r>
          </a:p>
          <a:p>
            <a:pPr>
              <a:lnSpc>
                <a:spcPct val="110000"/>
              </a:lnSpc>
            </a:pPr>
            <a:endParaRPr lang="en-GB" sz="280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“Volunteer with community-based organisations to build relationships and learn about community needs. Come in ready to 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listen to what people are telling you 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about their own needs, and partner in ways that support community-identified approaches.” </a:t>
            </a:r>
            <a:r>
              <a:rPr lang="en-GB" sz="2800" dirty="0">
                <a:latin typeface="Montserrat" panose="00000500000000000000" pitchFamily="2" charset="0"/>
              </a:rPr>
              <a:t>– Lisa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2E9680-159C-6930-01DC-D0476D36D5BA}"/>
              </a:ext>
            </a:extLst>
          </p:cNvPr>
          <p:cNvSpPr txBox="1"/>
          <p:nvPr/>
        </p:nvSpPr>
        <p:spPr>
          <a:xfrm>
            <a:off x="13697369" y="9065002"/>
            <a:ext cx="30602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Nancy at work at the University of Toronto.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2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04D37-2352-8387-3E7D-EFEE8F0A2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8D4B523-4C81-4FA5-D4FB-01C9E3A4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4"/>
          <a:stretch>
            <a:fillRect/>
          </a:stretch>
        </p:blipFill>
        <p:spPr>
          <a:xfrm>
            <a:off x="8745166" y="0"/>
            <a:ext cx="9542834" cy="10287000"/>
          </a:xfrm>
          <a:prstGeom prst="rect">
            <a:avLst/>
          </a:prstGeom>
        </p:spPr>
      </p:pic>
      <p:grpSp>
        <p:nvGrpSpPr>
          <p:cNvPr id="14" name="Group 4">
            <a:extLst>
              <a:ext uri="{FF2B5EF4-FFF2-40B4-BE49-F238E27FC236}">
                <a16:creationId xmlns:a16="http://schemas.microsoft.com/office/drawing/2014/main" id="{FC5D0A1B-C699-AFBA-F648-B66DE804CC59}"/>
              </a:ext>
            </a:extLst>
          </p:cNvPr>
          <p:cNvGrpSpPr/>
          <p:nvPr/>
        </p:nvGrpSpPr>
        <p:grpSpPr>
          <a:xfrm rot="5400000">
            <a:off x="14045273" y="6161461"/>
            <a:ext cx="1056086" cy="6514968"/>
            <a:chOff x="0" y="0"/>
            <a:chExt cx="3130550" cy="18606430"/>
          </a:xfrm>
          <a:solidFill>
            <a:srgbClr val="3660AA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AD95C29-1F68-143B-BBCC-E9DB9E151FCD}"/>
                </a:ext>
              </a:extLst>
            </p:cNvPr>
            <p:cNvSpPr/>
            <p:nvPr/>
          </p:nvSpPr>
          <p:spPr>
            <a:xfrm>
              <a:off x="0" y="0"/>
              <a:ext cx="3130550" cy="18606430"/>
            </a:xfrm>
            <a:custGeom>
              <a:avLst/>
              <a:gdLst/>
              <a:ahLst/>
              <a:cxnLst/>
              <a:rect l="l" t="t" r="r" b="b"/>
              <a:pathLst>
                <a:path w="3130550" h="18606430">
                  <a:moveTo>
                    <a:pt x="0" y="1123950"/>
                  </a:moveTo>
                  <a:lnTo>
                    <a:pt x="0" y="18606430"/>
                  </a:lnTo>
                  <a:lnTo>
                    <a:pt x="3130550" y="1860643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9554CC2-0866-164A-4414-4224C6726ECC}"/>
              </a:ext>
            </a:extLst>
          </p:cNvPr>
          <p:cNvSpPr txBox="1"/>
          <p:nvPr/>
        </p:nvSpPr>
        <p:spPr>
          <a:xfrm>
            <a:off x="13697368" y="9065002"/>
            <a:ext cx="37524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Jefrey talks at a community training workshop.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3BE1B2-3E52-3244-62B1-02340D71FFFB}"/>
              </a:ext>
            </a:extLst>
          </p:cNvPr>
          <p:cNvSpPr/>
          <p:nvPr/>
        </p:nvSpPr>
        <p:spPr>
          <a:xfrm>
            <a:off x="-6880" y="-32028"/>
            <a:ext cx="2518861" cy="10342618"/>
          </a:xfrm>
          <a:prstGeom prst="rect">
            <a:avLst/>
          </a:prstGeom>
          <a:solidFill>
            <a:srgbClr val="ADDD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0CA5CF9-4C1B-C810-23C9-6434B663B69E}"/>
              </a:ext>
            </a:extLst>
          </p:cNvPr>
          <p:cNvGrpSpPr/>
          <p:nvPr/>
        </p:nvGrpSpPr>
        <p:grpSpPr>
          <a:xfrm rot="5400000">
            <a:off x="3169060" y="-229513"/>
            <a:ext cx="9258300" cy="11798318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CBC301C-604B-9560-0C93-AD2FC7045269}"/>
                </a:ext>
              </a:extLst>
            </p:cNvPr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BC8ED14D-801F-7D21-A8AA-C6FED8258C9A}"/>
              </a:ext>
            </a:extLst>
          </p:cNvPr>
          <p:cNvSpPr/>
          <p:nvPr/>
        </p:nvSpPr>
        <p:spPr>
          <a:xfrm rot="5400000">
            <a:off x="2800350" y="-217719"/>
            <a:ext cx="9258300" cy="11798318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EB27B5BF-FFD5-699F-6F91-BE88B35C6F8C}"/>
              </a:ext>
            </a:extLst>
          </p:cNvPr>
          <p:cNvGrpSpPr/>
          <p:nvPr/>
        </p:nvGrpSpPr>
        <p:grpSpPr>
          <a:xfrm rot="5400000">
            <a:off x="2072326" y="-627953"/>
            <a:ext cx="10346559" cy="11538409"/>
            <a:chOff x="0" y="0"/>
            <a:chExt cx="3130550" cy="3511380"/>
          </a:xfrm>
          <a:solidFill>
            <a:srgbClr val="ADDDD7"/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F970F80-5856-62C0-F4E1-506846F14188}"/>
                </a:ext>
              </a:extLst>
            </p:cNvPr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2CA9561-8112-94E5-52D8-865D26361584}"/>
              </a:ext>
            </a:extLst>
          </p:cNvPr>
          <p:cNvSpPr txBox="1"/>
          <p:nvPr/>
        </p:nvSpPr>
        <p:spPr>
          <a:xfrm>
            <a:off x="396241" y="392337"/>
            <a:ext cx="952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800" b="1" dirty="0">
                <a:latin typeface="Montserrat" panose="00000500000000000000" pitchFamily="2" charset="0"/>
              </a:rPr>
              <a:t>Explore careers in epidemiology and social sciences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97959-3154-0F26-624F-A3929FCD1017}"/>
              </a:ext>
            </a:extLst>
          </p:cNvPr>
          <p:cNvSpPr txBox="1"/>
          <p:nvPr/>
        </p:nvSpPr>
        <p:spPr>
          <a:xfrm>
            <a:off x="381001" y="2933700"/>
            <a:ext cx="10360671" cy="385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“Epidemiologists 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critically examine data 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and try to explain what is going on. Social epidemiologists use epidemiology principles and tools to understand and 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address inequalities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, not just in health but in any sector of society.” </a:t>
            </a:r>
            <a:r>
              <a:rPr lang="en-GB" sz="2800" dirty="0">
                <a:latin typeface="Montserrat" panose="00000500000000000000" pitchFamily="2" charset="0"/>
              </a:rPr>
              <a:t>– Sharmistha </a:t>
            </a:r>
          </a:p>
          <a:p>
            <a:pPr>
              <a:lnSpc>
                <a:spcPct val="110000"/>
              </a:lnSpc>
            </a:pPr>
            <a:endParaRPr lang="en-GB" sz="280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“Social sciences is not a single field, so there are endless career possibilities, depending on your interests.” </a:t>
            </a:r>
            <a:r>
              <a:rPr lang="en-GB" sz="2800" dirty="0">
                <a:latin typeface="Montserrat" panose="00000500000000000000" pitchFamily="2" charset="0"/>
              </a:rPr>
              <a:t>– Lisa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8A9442-B93F-2E81-2DAB-BBB694C9A211}"/>
              </a:ext>
            </a:extLst>
          </p:cNvPr>
          <p:cNvSpPr txBox="1"/>
          <p:nvPr/>
        </p:nvSpPr>
        <p:spPr>
          <a:xfrm>
            <a:off x="381001" y="6782016"/>
            <a:ext cx="11353800" cy="195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endParaRPr lang="en-GB" sz="280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Explore the learning resources, training opportunities and career insights from organisations such as the </a:t>
            </a:r>
            <a:r>
              <a:rPr lang="en-GB" sz="2800" dirty="0">
                <a:latin typeface="Montserrat" panose="00000500000000000000" pitchFamily="2" charset="0"/>
                <a:hlinkClick r:id="rId4"/>
              </a:rPr>
              <a:t>World Health Organization</a:t>
            </a:r>
            <a:r>
              <a:rPr lang="en-GB" sz="2800" dirty="0">
                <a:latin typeface="Montserrat" panose="00000500000000000000" pitchFamily="2" charset="0"/>
              </a:rPr>
              <a:t> and </a:t>
            </a:r>
            <a:r>
              <a:rPr lang="en-GB" sz="2800" dirty="0">
                <a:latin typeface="Montserrat" panose="00000500000000000000" pitchFamily="2" charset="0"/>
                <a:hlinkClick r:id="rId5"/>
              </a:rPr>
              <a:t>UNAIDS</a:t>
            </a:r>
            <a:r>
              <a:rPr lang="en-GB" sz="2800" dirty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935B59F-6EC3-7A6B-6FBE-9D4A01E620C8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15       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futurumcareers.com</a:t>
            </a:r>
          </a:p>
        </p:txBody>
      </p:sp>
    </p:spTree>
    <p:extLst>
      <p:ext uri="{BB962C8B-B14F-4D97-AF65-F5344CB8AC3E}">
        <p14:creationId xmlns:p14="http://schemas.microsoft.com/office/powerpoint/2010/main" val="320458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C69D8-6974-7C98-B17E-B794089B8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BD5F23-1B7B-6B24-4863-9E274913F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4" r="1905"/>
          <a:stretch>
            <a:fillRect/>
          </a:stretch>
        </p:blipFill>
        <p:spPr>
          <a:xfrm>
            <a:off x="3733800" y="0"/>
            <a:ext cx="13630179" cy="10308602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613ECBB1-862B-EE7B-187C-B09D9D9A7A98}"/>
              </a:ext>
            </a:extLst>
          </p:cNvPr>
          <p:cNvGrpSpPr/>
          <p:nvPr/>
        </p:nvGrpSpPr>
        <p:grpSpPr>
          <a:xfrm>
            <a:off x="1426945" y="2661760"/>
            <a:ext cx="12812916" cy="6342043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C26E900-FF07-BCD3-CDB2-9BF72A907E7E}"/>
                </a:ext>
              </a:extLst>
            </p:cNvPr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2D53999-2C36-810F-C541-261C85823DA2}"/>
              </a:ext>
            </a:extLst>
          </p:cNvPr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EE739A0-5433-A309-DD80-AF566FB4CB06}"/>
                </a:ext>
              </a:extLst>
            </p:cNvPr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7EB6696-8C00-FC9E-9C80-987F67A55953}"/>
              </a:ext>
            </a:extLst>
          </p:cNvPr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6E9B36C-52B0-5F0A-CF66-61335B6B1600}"/>
                </a:ext>
              </a:extLst>
            </p:cNvPr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874ED6C-401F-62C1-738B-20D6E37B2FF1}"/>
              </a:ext>
            </a:extLst>
          </p:cNvPr>
          <p:cNvGrpSpPr/>
          <p:nvPr/>
        </p:nvGrpSpPr>
        <p:grpSpPr>
          <a:xfrm>
            <a:off x="914400" y="2947259"/>
            <a:ext cx="12963511" cy="5732287"/>
            <a:chOff x="0" y="0"/>
            <a:chExt cx="7630634" cy="3996966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4F2A038-D81E-E166-0E90-3ACC76C10E6B}"/>
                </a:ext>
              </a:extLst>
            </p:cNvPr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14" name="Picture 14">
            <a:extLst>
              <a:ext uri="{FF2B5EF4-FFF2-40B4-BE49-F238E27FC236}">
                <a16:creationId xmlns:a16="http://schemas.microsoft.com/office/drawing/2014/main" id="{1F7E0FFC-A35B-CE03-99AB-B0ACC0D1C54F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>
            <a:extLst>
              <a:ext uri="{FF2B5EF4-FFF2-40B4-BE49-F238E27FC236}">
                <a16:creationId xmlns:a16="http://schemas.microsoft.com/office/drawing/2014/main" id="{CE4837A1-D408-6C75-C1CD-6F44E5C92BBE}"/>
              </a:ext>
            </a:extLst>
          </p:cNvPr>
          <p:cNvGrpSpPr/>
          <p:nvPr/>
        </p:nvGrpSpPr>
        <p:grpSpPr>
          <a:xfrm rot="5400000">
            <a:off x="2917435" y="-2165935"/>
            <a:ext cx="1480331" cy="7315202"/>
            <a:chOff x="0" y="0"/>
            <a:chExt cx="3130550" cy="18248691"/>
          </a:xfrm>
          <a:solidFill>
            <a:srgbClr val="55B8AD"/>
          </a:solidFill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8E15166-8EA8-42B2-65E3-8E03B3CF7D8C}"/>
                </a:ext>
              </a:extLst>
            </p:cNvPr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41751E7E-30CF-66A8-DCB2-C4B3CD020F74}"/>
              </a:ext>
            </a:extLst>
          </p:cNvPr>
          <p:cNvGrpSpPr/>
          <p:nvPr/>
        </p:nvGrpSpPr>
        <p:grpSpPr>
          <a:xfrm>
            <a:off x="1295400" y="3238500"/>
            <a:ext cx="12293434" cy="5105400"/>
            <a:chOff x="0" y="0"/>
            <a:chExt cx="7208077" cy="3623869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2B343EF7-7EC8-0194-45DC-E2FACD367C6C}"/>
                </a:ext>
              </a:extLst>
            </p:cNvPr>
            <p:cNvSpPr/>
            <p:nvPr/>
          </p:nvSpPr>
          <p:spPr>
            <a:xfrm>
              <a:off x="0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2603843E-D093-BAFD-F284-93A8FB5AA2BB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16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1994A1-688F-ED84-C5B8-7217220ED920}"/>
              </a:ext>
            </a:extLst>
          </p:cNvPr>
          <p:cNvSpPr txBox="1"/>
          <p:nvPr/>
        </p:nvSpPr>
        <p:spPr>
          <a:xfrm>
            <a:off x="660857" y="983832"/>
            <a:ext cx="6959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="1" dirty="0">
                <a:latin typeface="Montserrat" panose="00000500000000000000" pitchFamily="2" charset="0"/>
              </a:rPr>
              <a:t>Talking points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38968-4944-66AA-6B12-21207503EC66}"/>
              </a:ext>
            </a:extLst>
          </p:cNvPr>
          <p:cNvSpPr txBox="1"/>
          <p:nvPr/>
        </p:nvSpPr>
        <p:spPr>
          <a:xfrm>
            <a:off x="1432457" y="3274613"/>
            <a:ext cx="11950251" cy="5033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Montserrat" panose="00000500000000000000" pitchFamily="2" charset="0"/>
              </a:rPr>
              <a:t>Why is it important to combine epidemiology with insights from social sciences?</a:t>
            </a:r>
          </a:p>
          <a:p>
            <a:pPr marL="514350" indent="-5143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Montserrat" panose="00000500000000000000" pitchFamily="2" charset="0"/>
              </a:rPr>
              <a:t>What skills do you currently have that could help you in a career in epidemiology or social sciences? How could you develop any skills you do not yet have?</a:t>
            </a:r>
          </a:p>
          <a:p>
            <a:pPr marL="514350" indent="-5143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Montserrat" panose="00000500000000000000" pitchFamily="2" charset="0"/>
              </a:rPr>
              <a:t>How could you find opportunities to connect with community-based organisations? What do you think you would gain from these experiences?</a:t>
            </a:r>
          </a:p>
          <a:p>
            <a:pPr marL="514350" indent="-5143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Montserrat" panose="00000500000000000000" pitchFamily="2" charset="0"/>
              </a:rPr>
              <a:t>If you were an epidemiologist or social scientist, what health-related issue would you want to address, and why?</a:t>
            </a:r>
          </a:p>
        </p:txBody>
      </p:sp>
    </p:spTree>
    <p:extLst>
      <p:ext uri="{BB962C8B-B14F-4D97-AF65-F5344CB8AC3E}">
        <p14:creationId xmlns:p14="http://schemas.microsoft.com/office/powerpoint/2010/main" val="46191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24A7F-F495-2825-9FAE-3B651E5DC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A3ED425-2C93-5B6B-BBEA-288039A92CA7}"/>
              </a:ext>
            </a:extLst>
          </p:cNvPr>
          <p:cNvGrpSpPr>
            <a:grpSpLocks noChangeAspect="1"/>
          </p:cNvGrpSpPr>
          <p:nvPr/>
        </p:nvGrpSpPr>
        <p:grpSpPr>
          <a:xfrm>
            <a:off x="358618" y="1761975"/>
            <a:ext cx="6076795" cy="6280192"/>
            <a:chOff x="0" y="0"/>
            <a:chExt cx="6362700" cy="6575666"/>
          </a:xfrm>
          <a:solidFill>
            <a:srgbClr val="55B8AD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CB53189-548D-FCD7-7DDC-D59AAB8768F9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6BED5779-94E0-2D56-EE6B-D55DF5AB2E47}"/>
              </a:ext>
            </a:extLst>
          </p:cNvPr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CA46503-1646-469B-0E7A-FB7F52322AD4}"/>
                </a:ext>
              </a:extLst>
            </p:cNvPr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D50307C-CBB2-4B25-02A8-DD678E1E6B37}"/>
              </a:ext>
            </a:extLst>
          </p:cNvPr>
          <p:cNvGrpSpPr/>
          <p:nvPr/>
        </p:nvGrpSpPr>
        <p:grpSpPr>
          <a:xfrm rot="-5400000">
            <a:off x="14628897" y="1552792"/>
            <a:ext cx="5821495" cy="2715910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2E888C2-3F89-CBA2-AA4C-A2A7C0021C51}"/>
                </a:ext>
              </a:extLst>
            </p:cNvPr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1D579B1-2C95-505D-8B54-8DF8C2C2141F}"/>
              </a:ext>
            </a:extLst>
          </p:cNvPr>
          <p:cNvSpPr txBox="1"/>
          <p:nvPr/>
        </p:nvSpPr>
        <p:spPr>
          <a:xfrm>
            <a:off x="6794029" y="2441082"/>
            <a:ext cx="10274771" cy="5750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b="1" dirty="0">
                <a:latin typeface="Montserrat" panose="00000500000000000000" pitchFamily="2" charset="0"/>
              </a:rPr>
              <a:t>I was inspired to become an epidemiologist </a:t>
            </a:r>
            <a:r>
              <a:rPr lang="en-GB" sz="2800" dirty="0">
                <a:latin typeface="Montserrat" panose="00000500000000000000" pitchFamily="2" charset="0"/>
              </a:rPr>
              <a:t>after listening to a talk about HIV in India at the end of my clinical training.</a:t>
            </a:r>
          </a:p>
          <a:p>
            <a:pPr>
              <a:lnSpc>
                <a:spcPct val="110000"/>
              </a:lnSpc>
            </a:pPr>
            <a:endParaRPr lang="en-GB" sz="2800" b="1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b="1" dirty="0">
                <a:latin typeface="Montserrat" panose="00000500000000000000" pitchFamily="2" charset="0"/>
              </a:rPr>
              <a:t>As an infectious diseases doctor, </a:t>
            </a:r>
            <a:r>
              <a:rPr lang="en-GB" sz="2800" dirty="0">
                <a:latin typeface="Montserrat" panose="00000500000000000000" pitchFamily="2" charset="0"/>
              </a:rPr>
              <a:t>I spend my days seeing patients, listening to their stories, and trying to diagnose and treat their conditions. 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b="1" dirty="0">
                <a:latin typeface="Montserrat" panose="00000500000000000000" pitchFamily="2" charset="0"/>
              </a:rPr>
              <a:t>As a mathematical modeller and epidemiologist</a:t>
            </a:r>
            <a:r>
              <a:rPr lang="en-GB" sz="2800" dirty="0">
                <a:latin typeface="Montserrat" panose="00000500000000000000" pitchFamily="2" charset="0"/>
              </a:rPr>
              <a:t>, a typical day involves problem-solving by drawing diagrams of mechanisms and writing or debugging code to run epidemiology models.</a:t>
            </a: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43AAE7EE-60F7-27D4-94D4-DE22398C67E2}"/>
              </a:ext>
            </a:extLst>
          </p:cNvPr>
          <p:cNvGrpSpPr>
            <a:grpSpLocks noChangeAspect="1"/>
          </p:cNvGrpSpPr>
          <p:nvPr/>
        </p:nvGrpSpPr>
        <p:grpSpPr>
          <a:xfrm>
            <a:off x="600217" y="2011661"/>
            <a:ext cx="5593597" cy="5780821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A88992E7-0030-32CB-5BC2-62F547CDF1CB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496883F-1370-67C0-684C-ABE5CE4B41BB}"/>
              </a:ext>
            </a:extLst>
          </p:cNvPr>
          <p:cNvSpPr txBox="1"/>
          <p:nvPr/>
        </p:nvSpPr>
        <p:spPr>
          <a:xfrm>
            <a:off x="6794030" y="746312"/>
            <a:ext cx="10695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="1" dirty="0">
                <a:latin typeface="Montserrat" panose="00000500000000000000" pitchFamily="2" charset="0"/>
              </a:rPr>
              <a:t>Meet Sharmistha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AF477A92-F4E1-0099-D278-C809BC512530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17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</p:spTree>
    <p:extLst>
      <p:ext uri="{BB962C8B-B14F-4D97-AF65-F5344CB8AC3E}">
        <p14:creationId xmlns:p14="http://schemas.microsoft.com/office/powerpoint/2010/main" val="99953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7D541-D7C6-FF77-58D4-49269DE1E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7ECC19-9267-8F71-1969-AD9EB1E7E212}"/>
              </a:ext>
            </a:extLst>
          </p:cNvPr>
          <p:cNvGrpSpPr>
            <a:grpSpLocks noChangeAspect="1"/>
          </p:cNvGrpSpPr>
          <p:nvPr/>
        </p:nvGrpSpPr>
        <p:grpSpPr>
          <a:xfrm>
            <a:off x="11953444" y="1714500"/>
            <a:ext cx="6334556" cy="6382904"/>
            <a:chOff x="0" y="0"/>
            <a:chExt cx="6362700" cy="657566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799D8E-4FFB-1A7B-3A96-C2F8BE784C19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A9C6734A-BA11-98A8-430E-5D1993937D14}"/>
              </a:ext>
            </a:extLst>
          </p:cNvPr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ADE844D-9AA3-6AC5-02E1-42EA08CD0AF2}"/>
                </a:ext>
              </a:extLst>
            </p:cNvPr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9C2E4B7-40FE-BB26-BE1A-80F2AF07F56E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18       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D682DDC1-E95B-BE97-A892-5EA6EF34A040}"/>
              </a:ext>
            </a:extLst>
          </p:cNvPr>
          <p:cNvGrpSpPr>
            <a:grpSpLocks noChangeAspect="1"/>
          </p:cNvGrpSpPr>
          <p:nvPr/>
        </p:nvGrpSpPr>
        <p:grpSpPr>
          <a:xfrm>
            <a:off x="12261690" y="1960545"/>
            <a:ext cx="5593597" cy="5780821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58251E2-B0BD-E643-672D-257B6FC80E6F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919EBF7-1E0E-129B-5CA7-D7937C1F7516}"/>
              </a:ext>
            </a:extLst>
          </p:cNvPr>
          <p:cNvSpPr txBox="1"/>
          <p:nvPr/>
        </p:nvSpPr>
        <p:spPr>
          <a:xfrm>
            <a:off x="914400" y="2400300"/>
            <a:ext cx="10920898" cy="6224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b="1" dirty="0">
                <a:latin typeface="Montserrat" panose="00000500000000000000" pitchFamily="2" charset="0"/>
              </a:rPr>
              <a:t>For me, research is never just about the data </a:t>
            </a:r>
            <a:r>
              <a:rPr lang="en-GB" sz="2800" dirty="0">
                <a:latin typeface="Montserrat" panose="00000500000000000000" pitchFamily="2" charset="0"/>
              </a:rPr>
              <a:t>– it’s about the people behind the data. 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b="1" dirty="0">
                <a:latin typeface="Montserrat" panose="00000500000000000000" pitchFamily="2" charset="0"/>
              </a:rPr>
              <a:t>I believe that communities are the experts in their own lives</a:t>
            </a:r>
            <a:r>
              <a:rPr lang="en-GB" sz="2800" dirty="0">
                <a:latin typeface="Montserrat" panose="00000500000000000000" pitchFamily="2" charset="0"/>
              </a:rPr>
              <a:t>. For too long, research on gay men has been done </a:t>
            </a:r>
            <a:r>
              <a:rPr lang="en-GB" sz="2800" i="1" dirty="0">
                <a:latin typeface="Montserrat" panose="00000500000000000000" pitchFamily="2" charset="0"/>
              </a:rPr>
              <a:t>to</a:t>
            </a:r>
            <a:r>
              <a:rPr lang="en-GB" sz="2800" dirty="0">
                <a:latin typeface="Montserrat" panose="00000500000000000000" pitchFamily="2" charset="0"/>
              </a:rPr>
              <a:t> communities, not </a:t>
            </a:r>
            <a:r>
              <a:rPr lang="en-GB" sz="2800" i="1" dirty="0">
                <a:latin typeface="Montserrat" panose="00000500000000000000" pitchFamily="2" charset="0"/>
              </a:rPr>
              <a:t>with</a:t>
            </a:r>
            <a:r>
              <a:rPr lang="en-GB" sz="2800" dirty="0">
                <a:latin typeface="Montserrat" panose="00000500000000000000" pitchFamily="2" charset="0"/>
              </a:rPr>
              <a:t> them. 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b="1" dirty="0">
                <a:latin typeface="Montserrat" panose="00000500000000000000" pitchFamily="2" charset="0"/>
              </a:rPr>
              <a:t>I am passionate about community-based participatory research </a:t>
            </a:r>
            <a:r>
              <a:rPr lang="en-GB" sz="2800" dirty="0">
                <a:latin typeface="Montserrat" panose="00000500000000000000" pitchFamily="2" charset="0"/>
              </a:rPr>
              <a:t>because it centres the voices and expertise of those affected by the issues being studied. It is empowering to see how co-developing mathematical models of HIV fosters a sense of ownership among MSM as they take an active role in shaping the models.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DEA5B6-C620-CEFF-F8FF-3541BB3C2A06}"/>
              </a:ext>
            </a:extLst>
          </p:cNvPr>
          <p:cNvSpPr txBox="1"/>
          <p:nvPr/>
        </p:nvSpPr>
        <p:spPr>
          <a:xfrm>
            <a:off x="914400" y="922367"/>
            <a:ext cx="9897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="1" dirty="0">
                <a:latin typeface="Montserrat" panose="00000500000000000000" pitchFamily="2" charset="0"/>
              </a:rPr>
              <a:t>Meet Jeffrey</a:t>
            </a:r>
          </a:p>
        </p:txBody>
      </p:sp>
    </p:spTree>
    <p:extLst>
      <p:ext uri="{BB962C8B-B14F-4D97-AF65-F5344CB8AC3E}">
        <p14:creationId xmlns:p14="http://schemas.microsoft.com/office/powerpoint/2010/main" val="29196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62AC4-FF78-ECD1-3304-697B1D0B1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D94C031-4C8D-DB4C-BB10-867E75B5F397}"/>
              </a:ext>
            </a:extLst>
          </p:cNvPr>
          <p:cNvGrpSpPr>
            <a:grpSpLocks noChangeAspect="1"/>
          </p:cNvGrpSpPr>
          <p:nvPr/>
        </p:nvGrpSpPr>
        <p:grpSpPr>
          <a:xfrm>
            <a:off x="358618" y="1761975"/>
            <a:ext cx="6076795" cy="6280192"/>
            <a:chOff x="0" y="0"/>
            <a:chExt cx="6362700" cy="6575666"/>
          </a:xfrm>
          <a:solidFill>
            <a:srgbClr val="55B8AD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8DA1BE1-3E80-46BD-1D49-C5968E635DAE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0C228D48-EBFC-43E3-FAD7-E7FB13F8B88E}"/>
              </a:ext>
            </a:extLst>
          </p:cNvPr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18B87B0-9CE7-7B39-C3BD-B9AB9A8480C3}"/>
                </a:ext>
              </a:extLst>
            </p:cNvPr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1A191123-B750-E1F5-42CC-AFA8CF0C4DD9}"/>
              </a:ext>
            </a:extLst>
          </p:cNvPr>
          <p:cNvGrpSpPr/>
          <p:nvPr/>
        </p:nvGrpSpPr>
        <p:grpSpPr>
          <a:xfrm rot="-5400000">
            <a:off x="14658813" y="1552792"/>
            <a:ext cx="5821495" cy="2715910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5231DC0-D5C2-3706-D944-B7EB27BBBA4F}"/>
                </a:ext>
              </a:extLst>
            </p:cNvPr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DD2F385-8285-AB8C-B1C4-9289286DC54B}"/>
              </a:ext>
            </a:extLst>
          </p:cNvPr>
          <p:cNvSpPr txBox="1"/>
          <p:nvPr/>
        </p:nvSpPr>
        <p:spPr>
          <a:xfrm>
            <a:off x="6794029" y="2441082"/>
            <a:ext cx="10695517" cy="669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b="1" dirty="0">
                <a:latin typeface="Montserrat" panose="00000500000000000000" pitchFamily="2" charset="0"/>
              </a:rPr>
              <a:t>I wanted to be a doctor</a:t>
            </a:r>
            <a:r>
              <a:rPr lang="en-GB" sz="2800" dirty="0">
                <a:latin typeface="Montserrat" panose="00000500000000000000" pitchFamily="2" charset="0"/>
              </a:rPr>
              <a:t>, so I studied science subjects at school and took the medical entrance examination in Cameroon. But I failed. 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b="1" dirty="0">
                <a:latin typeface="Montserrat" panose="00000500000000000000" pitchFamily="2" charset="0"/>
              </a:rPr>
              <a:t>I studied biochemistry at university instead</a:t>
            </a:r>
            <a:r>
              <a:rPr lang="en-GB" sz="2800" dirty="0">
                <a:latin typeface="Montserrat" panose="00000500000000000000" pitchFamily="2" charset="0"/>
              </a:rPr>
              <a:t>, where I found my true calling in infectious disease prevention and control. In hindsight, my interests have matured in a beautiful way because of that failure. </a:t>
            </a:r>
          </a:p>
          <a:p>
            <a:pPr>
              <a:lnSpc>
                <a:spcPct val="110000"/>
              </a:lnSpc>
            </a:pPr>
            <a:endParaRPr lang="en-GB" sz="2800" b="1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b="1" dirty="0">
                <a:latin typeface="Montserrat" panose="00000500000000000000" pitchFamily="2" charset="0"/>
              </a:rPr>
              <a:t>I have always wanted to bring hope to people</a:t>
            </a:r>
            <a:r>
              <a:rPr lang="en-GB" sz="2800" dirty="0">
                <a:latin typeface="Montserrat" panose="00000500000000000000" pitchFamily="2" charset="0"/>
              </a:rPr>
              <a:t>, because I believe keeping hope alive helps people stay motivated and thrive. This led me toward community health, as I understood first-hand the vicious cycle of poor health and well-being.</a:t>
            </a: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6DB18051-AE6A-9383-4C06-DAD7D9E9FCF8}"/>
              </a:ext>
            </a:extLst>
          </p:cNvPr>
          <p:cNvGrpSpPr>
            <a:grpSpLocks noChangeAspect="1"/>
          </p:cNvGrpSpPr>
          <p:nvPr/>
        </p:nvGrpSpPr>
        <p:grpSpPr>
          <a:xfrm>
            <a:off x="600217" y="2011661"/>
            <a:ext cx="5593597" cy="5780821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E61ABB3E-AC4D-C4FD-D389-4ED43D3ADF70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0129C5-14E9-1A34-9D55-B320F745863D}"/>
              </a:ext>
            </a:extLst>
          </p:cNvPr>
          <p:cNvSpPr txBox="1"/>
          <p:nvPr/>
        </p:nvSpPr>
        <p:spPr>
          <a:xfrm>
            <a:off x="6794030" y="746312"/>
            <a:ext cx="10695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="1" dirty="0">
                <a:latin typeface="Montserrat" panose="00000500000000000000" pitchFamily="2" charset="0"/>
              </a:rPr>
              <a:t>Meet Nancy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933F7C40-23C5-25E0-3DA2-88BB7A3D3A78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19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</p:spTree>
    <p:extLst>
      <p:ext uri="{BB962C8B-B14F-4D97-AF65-F5344CB8AC3E}">
        <p14:creationId xmlns:p14="http://schemas.microsoft.com/office/powerpoint/2010/main" val="21582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D7DD97F4-A064-9661-2BBA-700C9C4EA417}"/>
              </a:ext>
            </a:extLst>
          </p:cNvPr>
          <p:cNvGrpSpPr>
            <a:grpSpLocks noChangeAspect="1"/>
          </p:cNvGrpSpPr>
          <p:nvPr/>
        </p:nvGrpSpPr>
        <p:grpSpPr>
          <a:xfrm>
            <a:off x="1109754" y="2003404"/>
            <a:ext cx="6076795" cy="6280192"/>
            <a:chOff x="0" y="0"/>
            <a:chExt cx="6362700" cy="6575666"/>
          </a:xfrm>
          <a:solidFill>
            <a:srgbClr val="55B8AD"/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2B72C1C6-5386-53E5-22AE-03E6BA61B809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3"/>
          <p:cNvGrpSpPr/>
          <p:nvPr/>
        </p:nvGrpSpPr>
        <p:grpSpPr>
          <a:xfrm rot="5400000">
            <a:off x="-1660237" y="1660237"/>
            <a:ext cx="10287000" cy="6966526"/>
            <a:chOff x="0" y="0"/>
            <a:chExt cx="3130550" cy="2120060"/>
          </a:xfrm>
          <a:solidFill>
            <a:srgbClr val="3660A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2120060"/>
            </a:xfrm>
            <a:custGeom>
              <a:avLst/>
              <a:gdLst/>
              <a:ahLst/>
              <a:cxnLst/>
              <a:rect l="l" t="t" r="r" b="b"/>
              <a:pathLst>
                <a:path w="3130550" h="2120060">
                  <a:moveTo>
                    <a:pt x="0" y="1123950"/>
                  </a:moveTo>
                  <a:lnTo>
                    <a:pt x="0" y="2120060"/>
                  </a:lnTo>
                  <a:lnTo>
                    <a:pt x="3130550" y="212006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15547542" y="1159042"/>
            <a:ext cx="4345306" cy="2027222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606670" y="723900"/>
            <a:ext cx="1046351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b="1" dirty="0">
                <a:latin typeface="Montserrat" panose="00000500000000000000" pitchFamily="2" charset="0"/>
              </a:rPr>
              <a:t>In this presentation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9315775"/>
            <a:ext cx="4979916" cy="2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Montserrat Semi-Bold"/>
              </a:rPr>
              <a:t>02       </a:t>
            </a:r>
            <a:r>
              <a:rPr lang="en-US" sz="170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BD0387-F332-54D7-BDFA-554453963756}"/>
              </a:ext>
            </a:extLst>
          </p:cNvPr>
          <p:cNvSpPr txBox="1"/>
          <p:nvPr/>
        </p:nvSpPr>
        <p:spPr>
          <a:xfrm>
            <a:off x="7606670" y="1995919"/>
            <a:ext cx="909991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anose="00000500000000000000" pitchFamily="2" charset="0"/>
              </a:rPr>
              <a:t>Introduction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anose="00000500000000000000" pitchFamily="2" charset="0"/>
              </a:rPr>
              <a:t>About HIV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anose="00000500000000000000" pitchFamily="2" charset="0"/>
              </a:rPr>
              <a:t>Mathematical and participatory modelling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latin typeface="Montserrat" panose="00000500000000000000" pitchFamily="2" charset="0"/>
              </a:rPr>
              <a:t>Talking points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anose="00000500000000000000" pitchFamily="2" charset="0"/>
              </a:rPr>
              <a:t>About epidemiology and social sciences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anose="00000500000000000000" pitchFamily="2" charset="0"/>
              </a:rPr>
              <a:t>Pathway from school to epidemiology and social sciences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anose="00000500000000000000" pitchFamily="2" charset="0"/>
              </a:rPr>
              <a:t>Explore careers in epidemiology and social sciences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latin typeface="Montserrat" panose="00000500000000000000" pitchFamily="2" charset="0"/>
              </a:rPr>
              <a:t>Talking points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anose="00000500000000000000" pitchFamily="2" charset="0"/>
              </a:rPr>
              <a:t>Meet the team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latin typeface="Montserrat" panose="00000500000000000000" pitchFamily="2" charset="0"/>
              </a:rPr>
              <a:t>Talking points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anose="00000500000000000000" pitchFamily="2" charset="0"/>
              </a:rPr>
              <a:t>More resources</a:t>
            </a: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868655D3-B691-6EE6-E298-53AFB7A927F4}"/>
              </a:ext>
            </a:extLst>
          </p:cNvPr>
          <p:cNvGrpSpPr>
            <a:grpSpLocks noChangeAspect="1"/>
          </p:cNvGrpSpPr>
          <p:nvPr/>
        </p:nvGrpSpPr>
        <p:grpSpPr>
          <a:xfrm>
            <a:off x="1351353" y="2253090"/>
            <a:ext cx="5593597" cy="5780821"/>
            <a:chOff x="0" y="0"/>
            <a:chExt cx="6362700" cy="6575666"/>
          </a:xfrm>
          <a:blipFill dpi="0" rotWithShape="1">
            <a:blip r:embed="rId2"/>
            <a:srcRect/>
            <a:stretch>
              <a:fillRect/>
            </a:stretch>
          </a:blipFill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25E35A51-3492-7997-CD4A-89EBD2F84B3A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32456-96DA-F3E5-8822-27D7CB35F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1C48FEC-5DE9-695D-D8BF-61508DE26999}"/>
              </a:ext>
            </a:extLst>
          </p:cNvPr>
          <p:cNvGrpSpPr>
            <a:grpSpLocks noChangeAspect="1"/>
          </p:cNvGrpSpPr>
          <p:nvPr/>
        </p:nvGrpSpPr>
        <p:grpSpPr>
          <a:xfrm>
            <a:off x="11953444" y="1714500"/>
            <a:ext cx="6334556" cy="6382904"/>
            <a:chOff x="0" y="0"/>
            <a:chExt cx="6362700" cy="657566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3513F06-AFD9-ECBF-2B81-02632D7A34F4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6690B644-8D24-668F-C117-1122E0EEEC7E}"/>
              </a:ext>
            </a:extLst>
          </p:cNvPr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9A5A029-2D70-A4E8-28A1-DF8A5D0E6ADF}"/>
                </a:ext>
              </a:extLst>
            </p:cNvPr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E4A163CF-ED89-C8EB-9879-64E1B6E13F94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20       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D1DDC016-6481-08E6-F18F-046E1631ED8B}"/>
              </a:ext>
            </a:extLst>
          </p:cNvPr>
          <p:cNvGrpSpPr>
            <a:grpSpLocks noChangeAspect="1"/>
          </p:cNvGrpSpPr>
          <p:nvPr/>
        </p:nvGrpSpPr>
        <p:grpSpPr>
          <a:xfrm>
            <a:off x="12261690" y="1960545"/>
            <a:ext cx="5593597" cy="5780821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635C98D-D3C3-7404-F8C3-8E28EEAE4519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9FFA9CE-B716-1DA2-11E1-FEC61561E72E}"/>
              </a:ext>
            </a:extLst>
          </p:cNvPr>
          <p:cNvSpPr txBox="1"/>
          <p:nvPr/>
        </p:nvSpPr>
        <p:spPr>
          <a:xfrm>
            <a:off x="914399" y="2400300"/>
            <a:ext cx="11039057" cy="5750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b="1" dirty="0">
                <a:latin typeface="Montserrat" panose="00000500000000000000" pitchFamily="2" charset="0"/>
              </a:rPr>
              <a:t>I started my professional career as a social worker </a:t>
            </a:r>
            <a:r>
              <a:rPr lang="en-GB" sz="2800" dirty="0">
                <a:latin typeface="Montserrat" panose="00000500000000000000" pitchFamily="2" charset="0"/>
              </a:rPr>
              <a:t>at a hospital-based clinic in Montreal, working with people living with HIV. While I loved my job, I became interested in the recurring systemic issues within the healthcare system. 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b="1" dirty="0">
                <a:latin typeface="Montserrat" panose="00000500000000000000" pitchFamily="2" charset="0"/>
              </a:rPr>
              <a:t>Community-based research allows me to address systemic health issues </a:t>
            </a:r>
            <a:r>
              <a:rPr lang="en-GB" sz="2800" dirty="0">
                <a:latin typeface="Montserrat" panose="00000500000000000000" pitchFamily="2" charset="0"/>
              </a:rPr>
              <a:t>while collaborating with community members who have lived experiences of interacting with healthcare systems. 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b="1" dirty="0">
                <a:latin typeface="Montserrat" panose="00000500000000000000" pitchFamily="2" charset="0"/>
              </a:rPr>
              <a:t>There are lots of avenues in public health research</a:t>
            </a:r>
            <a:r>
              <a:rPr lang="en-GB" sz="2800" dirty="0">
                <a:latin typeface="Montserrat" panose="00000500000000000000" pitchFamily="2" charset="0"/>
              </a:rPr>
              <a:t>, so reach out to people who do work that interests you.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C551F-C8D1-9C08-E497-8C2B93C4F783}"/>
              </a:ext>
            </a:extLst>
          </p:cNvPr>
          <p:cNvSpPr txBox="1"/>
          <p:nvPr/>
        </p:nvSpPr>
        <p:spPr>
          <a:xfrm>
            <a:off x="914400" y="922367"/>
            <a:ext cx="9897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="1" dirty="0">
                <a:latin typeface="Montserrat" panose="00000500000000000000" pitchFamily="2" charset="0"/>
              </a:rPr>
              <a:t>Meet Lisa</a:t>
            </a:r>
          </a:p>
        </p:txBody>
      </p:sp>
    </p:spTree>
    <p:extLst>
      <p:ext uri="{BB962C8B-B14F-4D97-AF65-F5344CB8AC3E}">
        <p14:creationId xmlns:p14="http://schemas.microsoft.com/office/powerpoint/2010/main" val="291610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A67A4-CBE2-A3EF-3E05-6B4702595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3406D7-7121-55AA-FCC2-71E7069CE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4" r="1905"/>
          <a:stretch>
            <a:fillRect/>
          </a:stretch>
        </p:blipFill>
        <p:spPr>
          <a:xfrm>
            <a:off x="3667221" y="0"/>
            <a:ext cx="13630179" cy="10308602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E3D22540-4652-343B-C350-B598ADA0B2DF}"/>
              </a:ext>
            </a:extLst>
          </p:cNvPr>
          <p:cNvGrpSpPr/>
          <p:nvPr/>
        </p:nvGrpSpPr>
        <p:grpSpPr>
          <a:xfrm>
            <a:off x="1083284" y="2611457"/>
            <a:ext cx="11565916" cy="5427643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54EBCEA-26AD-C2EF-3423-E82C41398C87}"/>
                </a:ext>
              </a:extLst>
            </p:cNvPr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E647963-9248-C8E3-F532-325D5514AF20}"/>
              </a:ext>
            </a:extLst>
          </p:cNvPr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0834675-9AAF-8537-C7AB-15A823AB0838}"/>
                </a:ext>
              </a:extLst>
            </p:cNvPr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619611F-480A-63B5-7E2C-0C230A87CF21}"/>
              </a:ext>
            </a:extLst>
          </p:cNvPr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4700197-3CA7-9175-6225-59F9323A6699}"/>
                </a:ext>
              </a:extLst>
            </p:cNvPr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D36D1281-BC26-B830-E399-F9ABDB56021E}"/>
              </a:ext>
            </a:extLst>
          </p:cNvPr>
          <p:cNvGrpSpPr/>
          <p:nvPr/>
        </p:nvGrpSpPr>
        <p:grpSpPr>
          <a:xfrm>
            <a:off x="1028700" y="2896956"/>
            <a:ext cx="11282109" cy="4837344"/>
            <a:chOff x="0" y="0"/>
            <a:chExt cx="7630634" cy="3996966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25D640C-EEF0-EB9F-BFFD-31C8E3BDDC2C}"/>
                </a:ext>
              </a:extLst>
            </p:cNvPr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>
            <a:extLst>
              <a:ext uri="{FF2B5EF4-FFF2-40B4-BE49-F238E27FC236}">
                <a16:creationId xmlns:a16="http://schemas.microsoft.com/office/drawing/2014/main" id="{29C0B218-6AD0-9B18-DBEE-04D77EADB7F8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>
            <a:extLst>
              <a:ext uri="{FF2B5EF4-FFF2-40B4-BE49-F238E27FC236}">
                <a16:creationId xmlns:a16="http://schemas.microsoft.com/office/drawing/2014/main" id="{90740828-1522-7962-6EAE-CDA25FE7A414}"/>
              </a:ext>
            </a:extLst>
          </p:cNvPr>
          <p:cNvGrpSpPr/>
          <p:nvPr/>
        </p:nvGrpSpPr>
        <p:grpSpPr>
          <a:xfrm rot="5400000">
            <a:off x="2917435" y="-2165936"/>
            <a:ext cx="1480331" cy="7315202"/>
            <a:chOff x="0" y="0"/>
            <a:chExt cx="3130550" cy="18248691"/>
          </a:xfrm>
          <a:solidFill>
            <a:srgbClr val="55B8AD"/>
          </a:solidFill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6868030-8193-EACB-40B4-CACE0FF82D83}"/>
                </a:ext>
              </a:extLst>
            </p:cNvPr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891B65BD-804E-60B0-3C06-ECFDCF040679}"/>
              </a:ext>
            </a:extLst>
          </p:cNvPr>
          <p:cNvGrpSpPr/>
          <p:nvPr/>
        </p:nvGrpSpPr>
        <p:grpSpPr>
          <a:xfrm>
            <a:off x="1295399" y="3238500"/>
            <a:ext cx="10783655" cy="4236877"/>
            <a:chOff x="0" y="0"/>
            <a:chExt cx="7208077" cy="3623869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BA8FDA3-754E-566A-45C6-23A4D6DE393D}"/>
                </a:ext>
              </a:extLst>
            </p:cNvPr>
            <p:cNvSpPr/>
            <p:nvPr/>
          </p:nvSpPr>
          <p:spPr>
            <a:xfrm>
              <a:off x="0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10E71C89-A046-91A8-4AEF-093E1DE7F852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21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500AEF-0848-B28A-8ACF-A0C1970BA3D3}"/>
              </a:ext>
            </a:extLst>
          </p:cNvPr>
          <p:cNvSpPr txBox="1"/>
          <p:nvPr/>
        </p:nvSpPr>
        <p:spPr>
          <a:xfrm>
            <a:off x="660857" y="983832"/>
            <a:ext cx="6959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="1" dirty="0">
                <a:latin typeface="Montserrat" panose="00000500000000000000" pitchFamily="2" charset="0"/>
              </a:rPr>
              <a:t>Talking points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A9E066-BE17-282C-0C22-3E96E7B3BD7D}"/>
              </a:ext>
            </a:extLst>
          </p:cNvPr>
          <p:cNvSpPr txBox="1"/>
          <p:nvPr/>
        </p:nvSpPr>
        <p:spPr>
          <a:xfrm>
            <a:off x="1480728" y="3352799"/>
            <a:ext cx="10678310" cy="4008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Montserrat" panose="00000500000000000000" pitchFamily="2" charset="0"/>
              </a:rPr>
              <a:t>What career in epidemiology or social sciences most interests you, and why?</a:t>
            </a:r>
          </a:p>
          <a:p>
            <a:pPr marL="514350" indent="-5143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Montserrat" panose="00000500000000000000" pitchFamily="2" charset="0"/>
              </a:rPr>
              <a:t>How do you think Sharmistha, Jeffrey, Nancy and Lisa’s backgrounds and past experiences have inspired their current project of co-creating mathematical models of HIV with affected communities?</a:t>
            </a:r>
          </a:p>
          <a:p>
            <a:pPr marL="514350" indent="-5143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2800" dirty="0">
                <a:latin typeface="Montserrat" panose="00000500000000000000" pitchFamily="2" charset="0"/>
              </a:rPr>
              <a:t>Why is it so important that research about communities is done with those communities?</a:t>
            </a:r>
          </a:p>
        </p:txBody>
      </p:sp>
    </p:spTree>
    <p:extLst>
      <p:ext uri="{BB962C8B-B14F-4D97-AF65-F5344CB8AC3E}">
        <p14:creationId xmlns:p14="http://schemas.microsoft.com/office/powerpoint/2010/main" val="349460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14645819" y="1565786"/>
            <a:ext cx="5870210" cy="2738638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bg1"/>
                </a:solidFill>
                <a:latin typeface="Montserrat Semi-Bold"/>
              </a:rPr>
              <a:t>22       </a:t>
            </a:r>
            <a:r>
              <a:rPr lang="en-US" sz="1700" dirty="0">
                <a:solidFill>
                  <a:schemeClr val="bg1"/>
                </a:solidFill>
                <a:latin typeface="Montserrat Semi-Bold Bold"/>
              </a:rPr>
              <a:t>futurumcareers.com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6129C766-53C5-585D-F0D7-69053218F38A}"/>
              </a:ext>
            </a:extLst>
          </p:cNvPr>
          <p:cNvGrpSpPr/>
          <p:nvPr/>
        </p:nvGrpSpPr>
        <p:grpSpPr>
          <a:xfrm rot="5400000">
            <a:off x="3597358" y="-2845860"/>
            <a:ext cx="1480331" cy="8675048"/>
            <a:chOff x="0" y="0"/>
            <a:chExt cx="3130550" cy="18248691"/>
          </a:xfrm>
          <a:solidFill>
            <a:srgbClr val="55B8AD"/>
          </a:solidFill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D0BF15-20B7-13AC-1D4C-5B26538105C2}"/>
                </a:ext>
              </a:extLst>
            </p:cNvPr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3DF1FD-7ACD-7B09-8F79-DB5866A48659}"/>
              </a:ext>
            </a:extLst>
          </p:cNvPr>
          <p:cNvSpPr txBox="1"/>
          <p:nvPr/>
        </p:nvSpPr>
        <p:spPr>
          <a:xfrm>
            <a:off x="660857" y="983832"/>
            <a:ext cx="6959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="1" dirty="0">
                <a:latin typeface="Montserrat" panose="00000500000000000000" pitchFamily="2" charset="0"/>
              </a:rPr>
              <a:t>More resources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D66A814-BE9B-C763-FE74-851478E5E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40" y="3243346"/>
            <a:ext cx="7372688" cy="506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CF3434-5A31-E650-2DF2-3B9C8A34986D}"/>
              </a:ext>
            </a:extLst>
          </p:cNvPr>
          <p:cNvSpPr txBox="1"/>
          <p:nvPr/>
        </p:nvSpPr>
        <p:spPr>
          <a:xfrm>
            <a:off x="8173933" y="4429866"/>
            <a:ext cx="8037672" cy="33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Montserrat" panose="00000500000000000000" pitchFamily="2" charset="0"/>
              </a:rPr>
              <a:t>Read the </a:t>
            </a:r>
            <a:r>
              <a:rPr lang="en-GB" sz="3200" dirty="0">
                <a:latin typeface="Montserrat" panose="00000500000000000000" pitchFamily="2" charset="0"/>
                <a:hlinkClick r:id="rId3"/>
              </a:rPr>
              <a:t>article</a:t>
            </a:r>
            <a:endParaRPr lang="en-GB" sz="3200" dirty="0">
              <a:latin typeface="Montserrat" panose="00000500000000000000" pitchFamily="2" charset="0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Montserrat" panose="00000500000000000000" pitchFamily="2" charset="0"/>
              </a:rPr>
              <a:t>Complete the </a:t>
            </a:r>
            <a:r>
              <a:rPr lang="en-GB" sz="3200" dirty="0">
                <a:latin typeface="Montserrat" panose="00000500000000000000" pitchFamily="2" charset="0"/>
                <a:hlinkClick r:id="rId4"/>
              </a:rPr>
              <a:t>activities</a:t>
            </a:r>
            <a:endParaRPr lang="en-GB" sz="3200" dirty="0">
              <a:latin typeface="Montserrat" panose="00000500000000000000" pitchFamily="2" charset="0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Montserrat" panose="00000500000000000000" pitchFamily="2" charset="0"/>
              </a:rPr>
              <a:t>Read the article in </a:t>
            </a:r>
            <a:r>
              <a:rPr lang="en-GB" sz="3200" dirty="0">
                <a:latin typeface="Montserrat" panose="00000500000000000000" pitchFamily="2" charset="0"/>
                <a:hlinkClick r:id="rId5"/>
              </a:rPr>
              <a:t>Swahili</a:t>
            </a:r>
            <a:r>
              <a:rPr lang="en-GB" sz="3200" dirty="0">
                <a:latin typeface="Montserrat" panose="00000500000000000000" pitchFamily="2" charset="0"/>
              </a:rPr>
              <a:t>, </a:t>
            </a:r>
            <a:r>
              <a:rPr lang="en-GB" sz="3200" dirty="0">
                <a:latin typeface="Montserrat" panose="00000500000000000000" pitchFamily="2" charset="0"/>
                <a:hlinkClick r:id="rId6"/>
              </a:rPr>
              <a:t>French</a:t>
            </a:r>
            <a:r>
              <a:rPr lang="en-GB" sz="3200" dirty="0">
                <a:latin typeface="Montserrat" panose="00000500000000000000" pitchFamily="2" charset="0"/>
              </a:rPr>
              <a:t> and </a:t>
            </a:r>
            <a:r>
              <a:rPr lang="en-GB" sz="3200" dirty="0">
                <a:latin typeface="Montserrat" panose="00000500000000000000" pitchFamily="2" charset="0"/>
                <a:hlinkClick r:id="rId7"/>
              </a:rPr>
              <a:t>Spanish</a:t>
            </a:r>
            <a:endParaRPr lang="en-GB" sz="3200" dirty="0">
              <a:latin typeface="Montserrat" panose="00000500000000000000" pitchFamily="2" charset="0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Montserrat" panose="00000500000000000000" pitchFamily="2" charset="0"/>
              </a:rPr>
              <a:t>Watch the </a:t>
            </a:r>
            <a:r>
              <a:rPr lang="en-GB" sz="3200" dirty="0">
                <a:latin typeface="Montserrat" panose="00000500000000000000" pitchFamily="2" charset="0"/>
                <a:hlinkClick r:id="rId8"/>
              </a:rPr>
              <a:t>animation</a:t>
            </a:r>
            <a:endParaRPr lang="en-GB" sz="3200" dirty="0">
              <a:latin typeface="Montserrat" panose="00000500000000000000" pitchFamily="2" charset="0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Montserrat" panose="00000500000000000000" pitchFamily="2" charset="0"/>
              </a:rPr>
              <a:t>Listen to the </a:t>
            </a:r>
            <a:r>
              <a:rPr lang="en-GB" sz="3200" dirty="0">
                <a:latin typeface="Montserrat" panose="00000500000000000000" pitchFamily="2" charset="0"/>
                <a:hlinkClick r:id="rId9"/>
              </a:rPr>
              <a:t>podcast</a:t>
            </a:r>
            <a:r>
              <a:rPr lang="en-GB" sz="3200" dirty="0">
                <a:latin typeface="Montserrat" panose="00000500000000000000" pitchFamily="2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8B554E-71CA-4FDA-2E0B-E763B93DAE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93569" y="6530101"/>
            <a:ext cx="4687355" cy="3046781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316A8584-E0B2-38B2-F9D4-999CBD46B73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124779" y="662441"/>
            <a:ext cx="4801021" cy="33527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49445B-B9BB-0006-FD59-0241F5C8B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6981" t="18135"/>
          <a:stretch>
            <a:fillRect/>
          </a:stretch>
        </p:blipFill>
        <p:spPr>
          <a:xfrm>
            <a:off x="11582400" y="876300"/>
            <a:ext cx="3813222" cy="2209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516381" y="-1531619"/>
            <a:ext cx="10286999" cy="13350242"/>
            <a:chOff x="0" y="0"/>
            <a:chExt cx="3130550" cy="4067101"/>
          </a:xfrm>
          <a:solidFill>
            <a:srgbClr val="55B8AD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4067101"/>
            </a:xfrm>
            <a:custGeom>
              <a:avLst/>
              <a:gdLst/>
              <a:ahLst/>
              <a:cxnLst/>
              <a:rect l="l" t="t" r="r" b="b"/>
              <a:pathLst>
                <a:path w="3130550" h="4067101">
                  <a:moveTo>
                    <a:pt x="0" y="1123950"/>
                  </a:moveTo>
                  <a:lnTo>
                    <a:pt x="0" y="4067101"/>
                  </a:lnTo>
                  <a:lnTo>
                    <a:pt x="3130550" y="406710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DCCDE210-582C-51E7-7569-214364D72C4F}"/>
              </a:ext>
            </a:extLst>
          </p:cNvPr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B995855-9CF1-9FFE-24B6-9A38EC6E5668}"/>
                </a:ext>
              </a:extLst>
            </p:cNvPr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5" name="Picture 13">
            <a:extLst>
              <a:ext uri="{FF2B5EF4-FFF2-40B4-BE49-F238E27FC236}">
                <a16:creationId xmlns:a16="http://schemas.microsoft.com/office/drawing/2014/main" id="{4A54F81F-4D36-5043-4644-A480A70F86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9843" y="700551"/>
            <a:ext cx="3899290" cy="11746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D3C5F52-44D7-508E-2F31-A6526983934D}"/>
              </a:ext>
            </a:extLst>
          </p:cNvPr>
          <p:cNvSpPr/>
          <p:nvPr/>
        </p:nvSpPr>
        <p:spPr>
          <a:xfrm>
            <a:off x="202105" y="5295900"/>
            <a:ext cx="4121210" cy="2315902"/>
          </a:xfrm>
          <a:prstGeom prst="roundRect">
            <a:avLst/>
          </a:prstGeom>
          <a:solidFill>
            <a:srgbClr val="55B8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B9EFE89-633D-F635-56D6-D0C78086C0CF}"/>
              </a:ext>
            </a:extLst>
          </p:cNvPr>
          <p:cNvSpPr/>
          <p:nvPr/>
        </p:nvSpPr>
        <p:spPr>
          <a:xfrm>
            <a:off x="4727727" y="5291856"/>
            <a:ext cx="3856196" cy="1455096"/>
          </a:xfrm>
          <a:prstGeom prst="roundRect">
            <a:avLst/>
          </a:prstGeom>
          <a:solidFill>
            <a:srgbClr val="55B8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DC0000F-76A0-097A-FDDC-80EE7F29031D}"/>
              </a:ext>
            </a:extLst>
          </p:cNvPr>
          <p:cNvSpPr/>
          <p:nvPr/>
        </p:nvSpPr>
        <p:spPr>
          <a:xfrm>
            <a:off x="13829996" y="5324936"/>
            <a:ext cx="4286759" cy="1455096"/>
          </a:xfrm>
          <a:prstGeom prst="roundRect">
            <a:avLst/>
          </a:prstGeom>
          <a:solidFill>
            <a:srgbClr val="55B8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07E251C-F156-8675-4F1C-6222F089AB81}"/>
              </a:ext>
            </a:extLst>
          </p:cNvPr>
          <p:cNvSpPr/>
          <p:nvPr/>
        </p:nvSpPr>
        <p:spPr>
          <a:xfrm>
            <a:off x="9396990" y="5324936"/>
            <a:ext cx="4074785" cy="1455096"/>
          </a:xfrm>
          <a:prstGeom prst="roundRect">
            <a:avLst/>
          </a:prstGeom>
          <a:solidFill>
            <a:srgbClr val="55B8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6587A4D-6CAF-286F-E74A-3BF66376CE77}"/>
              </a:ext>
            </a:extLst>
          </p:cNvPr>
          <p:cNvGrpSpPr/>
          <p:nvPr/>
        </p:nvGrpSpPr>
        <p:grpSpPr>
          <a:xfrm>
            <a:off x="523910" y="1980284"/>
            <a:ext cx="3022192" cy="3123348"/>
            <a:chOff x="609600" y="1973083"/>
            <a:chExt cx="3022192" cy="3123348"/>
          </a:xfrm>
        </p:grpSpPr>
        <p:grpSp>
          <p:nvGrpSpPr>
            <p:cNvPr id="2" name="Group 2"/>
            <p:cNvGrpSpPr>
              <a:grpSpLocks noChangeAspect="1"/>
            </p:cNvGrpSpPr>
            <p:nvPr/>
          </p:nvGrpSpPr>
          <p:grpSpPr>
            <a:xfrm>
              <a:off x="609600" y="1973083"/>
              <a:ext cx="3022192" cy="3123348"/>
              <a:chOff x="0" y="0"/>
              <a:chExt cx="6362700" cy="657566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6350" y="6350"/>
                <a:ext cx="6350012" cy="6562979"/>
              </a:xfrm>
              <a:custGeom>
                <a:avLst/>
                <a:gdLst/>
                <a:ahLst/>
                <a:cxnLst/>
                <a:rect l="l" t="t" r="r" b="b"/>
                <a:pathLst>
                  <a:path w="6350012" h="6562979">
                    <a:moveTo>
                      <a:pt x="6350000" y="5480583"/>
                    </a:moveTo>
                    <a:cubicBezTo>
                      <a:pt x="6350000" y="6078372"/>
                      <a:pt x="5865419" y="6562979"/>
                      <a:pt x="5267617" y="6562979"/>
                    </a:cubicBezTo>
                    <a:lnTo>
                      <a:pt x="1082383" y="6562979"/>
                    </a:lnTo>
                    <a:cubicBezTo>
                      <a:pt x="484594" y="6562979"/>
                      <a:pt x="0" y="6078385"/>
                      <a:pt x="0" y="5480583"/>
                    </a:cubicBezTo>
                    <a:lnTo>
                      <a:pt x="0" y="1082383"/>
                    </a:lnTo>
                    <a:cubicBezTo>
                      <a:pt x="0" y="484594"/>
                      <a:pt x="484581" y="0"/>
                      <a:pt x="1082383" y="0"/>
                    </a:cubicBezTo>
                    <a:lnTo>
                      <a:pt x="5267630" y="0"/>
                    </a:lnTo>
                    <a:cubicBezTo>
                      <a:pt x="5865419" y="0"/>
                      <a:pt x="6350012" y="484594"/>
                      <a:pt x="6350012" y="1082383"/>
                    </a:cubicBezTo>
                    <a:lnTo>
                      <a:pt x="6350012" y="5480583"/>
                    </a:lnTo>
                    <a:close/>
                  </a:path>
                </a:pathLst>
              </a:custGeom>
              <a:solidFill>
                <a:srgbClr val="55B8AD"/>
              </a:solidFill>
              <a:ln w="1270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729757" y="2097263"/>
              <a:ext cx="2781881" cy="2874994"/>
              <a:chOff x="0" y="0"/>
              <a:chExt cx="6362700" cy="6575666"/>
            </a:xfr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7" name="Freeform 7"/>
              <p:cNvSpPr/>
              <p:nvPr/>
            </p:nvSpPr>
            <p:spPr>
              <a:xfrm>
                <a:off x="6350" y="6350"/>
                <a:ext cx="6350012" cy="6562979"/>
              </a:xfrm>
              <a:custGeom>
                <a:avLst/>
                <a:gdLst/>
                <a:ahLst/>
                <a:cxnLst/>
                <a:rect l="l" t="t" r="r" b="b"/>
                <a:pathLst>
                  <a:path w="6350012" h="6562979">
                    <a:moveTo>
                      <a:pt x="6350000" y="5480583"/>
                    </a:moveTo>
                    <a:cubicBezTo>
                      <a:pt x="6350000" y="6078372"/>
                      <a:pt x="5865419" y="6562979"/>
                      <a:pt x="5267617" y="6562979"/>
                    </a:cubicBezTo>
                    <a:lnTo>
                      <a:pt x="1082383" y="6562979"/>
                    </a:lnTo>
                    <a:cubicBezTo>
                      <a:pt x="484594" y="6562979"/>
                      <a:pt x="0" y="6078385"/>
                      <a:pt x="0" y="5480583"/>
                    </a:cubicBezTo>
                    <a:lnTo>
                      <a:pt x="0" y="1082383"/>
                    </a:lnTo>
                    <a:cubicBezTo>
                      <a:pt x="0" y="484594"/>
                      <a:pt x="484581" y="0"/>
                      <a:pt x="1082383" y="0"/>
                    </a:cubicBezTo>
                    <a:lnTo>
                      <a:pt x="5267630" y="0"/>
                    </a:lnTo>
                    <a:cubicBezTo>
                      <a:pt x="5865419" y="0"/>
                      <a:pt x="6350012" y="484594"/>
                      <a:pt x="6350012" y="1082383"/>
                    </a:cubicBezTo>
                    <a:lnTo>
                      <a:pt x="6350012" y="5480583"/>
                    </a:lnTo>
                    <a:close/>
                  </a:path>
                </a:pathLst>
              </a:custGeom>
              <a:grpFill/>
              <a:ln w="1270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 rot="-5400000">
            <a:off x="14668271" y="1543335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362579" y="315195"/>
            <a:ext cx="9231931" cy="1026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69"/>
              </a:lnSpc>
            </a:pPr>
            <a:r>
              <a:rPr lang="en-US" sz="6000" b="1" dirty="0">
                <a:latin typeface="Montserrat" panose="00000500000000000000" pitchFamily="2" charset="0"/>
              </a:rPr>
              <a:t>Meet the team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9315775"/>
            <a:ext cx="4979916" cy="2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03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387E6-4721-6133-27E3-C024DB05402B}"/>
              </a:ext>
            </a:extLst>
          </p:cNvPr>
          <p:cNvSpPr txBox="1"/>
          <p:nvPr/>
        </p:nvSpPr>
        <p:spPr>
          <a:xfrm>
            <a:off x="241368" y="5365189"/>
            <a:ext cx="4081946" cy="2188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800" b="1" dirty="0">
                <a:latin typeface="Montserrat" panose="00000500000000000000" pitchFamily="2" charset="0"/>
              </a:rPr>
              <a:t>Professor Sharmistha Mishra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000" dirty="0">
                <a:latin typeface="Montserrat" panose="00000500000000000000" pitchFamily="2" charset="0"/>
              </a:rPr>
              <a:t>Epidemiologist and infectious diseases doctor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000" dirty="0">
                <a:latin typeface="Montserrat" panose="00000500000000000000" pitchFamily="2" charset="0"/>
              </a:rPr>
              <a:t>University of Toronto, Canada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274F292-D304-612D-5486-282C993D0BBF}"/>
              </a:ext>
            </a:extLst>
          </p:cNvPr>
          <p:cNvGrpSpPr/>
          <p:nvPr/>
        </p:nvGrpSpPr>
        <p:grpSpPr>
          <a:xfrm>
            <a:off x="9676238" y="1983294"/>
            <a:ext cx="3022192" cy="3123348"/>
            <a:chOff x="9241511" y="1967063"/>
            <a:chExt cx="3022192" cy="3123348"/>
          </a:xfrm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BF623910-C9A5-9589-E697-4B23187D98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41511" y="1967063"/>
              <a:ext cx="3022192" cy="3123348"/>
              <a:chOff x="0" y="0"/>
              <a:chExt cx="6362700" cy="6575666"/>
            </a:xfrm>
          </p:grpSpPr>
          <p:sp>
            <p:nvSpPr>
              <p:cNvPr id="10" name="Freeform 3">
                <a:extLst>
                  <a:ext uri="{FF2B5EF4-FFF2-40B4-BE49-F238E27FC236}">
                    <a16:creationId xmlns:a16="http://schemas.microsoft.com/office/drawing/2014/main" id="{12E06DD6-BF2C-85FE-2677-CC53579DEFDF}"/>
                  </a:ext>
                </a:extLst>
              </p:cNvPr>
              <p:cNvSpPr/>
              <p:nvPr/>
            </p:nvSpPr>
            <p:spPr>
              <a:xfrm>
                <a:off x="6350" y="6350"/>
                <a:ext cx="6350012" cy="6562979"/>
              </a:xfrm>
              <a:custGeom>
                <a:avLst/>
                <a:gdLst/>
                <a:ahLst/>
                <a:cxnLst/>
                <a:rect l="l" t="t" r="r" b="b"/>
                <a:pathLst>
                  <a:path w="6350012" h="6562979">
                    <a:moveTo>
                      <a:pt x="6350000" y="5480583"/>
                    </a:moveTo>
                    <a:cubicBezTo>
                      <a:pt x="6350000" y="6078372"/>
                      <a:pt x="5865419" y="6562979"/>
                      <a:pt x="5267617" y="6562979"/>
                    </a:cubicBezTo>
                    <a:lnTo>
                      <a:pt x="1082383" y="6562979"/>
                    </a:lnTo>
                    <a:cubicBezTo>
                      <a:pt x="484594" y="6562979"/>
                      <a:pt x="0" y="6078385"/>
                      <a:pt x="0" y="5480583"/>
                    </a:cubicBezTo>
                    <a:lnTo>
                      <a:pt x="0" y="1082383"/>
                    </a:lnTo>
                    <a:cubicBezTo>
                      <a:pt x="0" y="484594"/>
                      <a:pt x="484581" y="0"/>
                      <a:pt x="1082383" y="0"/>
                    </a:cubicBezTo>
                    <a:lnTo>
                      <a:pt x="5267630" y="0"/>
                    </a:lnTo>
                    <a:cubicBezTo>
                      <a:pt x="5865419" y="0"/>
                      <a:pt x="6350012" y="484594"/>
                      <a:pt x="6350012" y="1082383"/>
                    </a:cubicBezTo>
                    <a:lnTo>
                      <a:pt x="6350012" y="5480583"/>
                    </a:lnTo>
                    <a:close/>
                  </a:path>
                </a:pathLst>
              </a:custGeom>
              <a:solidFill>
                <a:srgbClr val="55B8AD"/>
              </a:solidFill>
              <a:ln w="1270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6EDE5B7C-8DD8-7AD8-2616-ECD68A34A9C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361668" y="2091243"/>
              <a:ext cx="2781881" cy="2874994"/>
              <a:chOff x="0" y="0"/>
              <a:chExt cx="6362700" cy="6575666"/>
            </a:xfr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A7C41BC3-168A-98B7-30E4-09977DA63A85}"/>
                  </a:ext>
                </a:extLst>
              </p:cNvPr>
              <p:cNvSpPr/>
              <p:nvPr/>
            </p:nvSpPr>
            <p:spPr>
              <a:xfrm>
                <a:off x="6350" y="6350"/>
                <a:ext cx="6350012" cy="6562979"/>
              </a:xfrm>
              <a:custGeom>
                <a:avLst/>
                <a:gdLst/>
                <a:ahLst/>
                <a:cxnLst/>
                <a:rect l="l" t="t" r="r" b="b"/>
                <a:pathLst>
                  <a:path w="6350012" h="6562979">
                    <a:moveTo>
                      <a:pt x="6350000" y="5480583"/>
                    </a:moveTo>
                    <a:cubicBezTo>
                      <a:pt x="6350000" y="6078372"/>
                      <a:pt x="5865419" y="6562979"/>
                      <a:pt x="5267617" y="6562979"/>
                    </a:cubicBezTo>
                    <a:lnTo>
                      <a:pt x="1082383" y="6562979"/>
                    </a:lnTo>
                    <a:cubicBezTo>
                      <a:pt x="484594" y="6562979"/>
                      <a:pt x="0" y="6078385"/>
                      <a:pt x="0" y="5480583"/>
                    </a:cubicBezTo>
                    <a:lnTo>
                      <a:pt x="0" y="1082383"/>
                    </a:lnTo>
                    <a:cubicBezTo>
                      <a:pt x="0" y="484594"/>
                      <a:pt x="484581" y="0"/>
                      <a:pt x="1082383" y="0"/>
                    </a:cubicBezTo>
                    <a:lnTo>
                      <a:pt x="5267630" y="0"/>
                    </a:lnTo>
                    <a:cubicBezTo>
                      <a:pt x="5865419" y="0"/>
                      <a:pt x="6350012" y="484594"/>
                      <a:pt x="6350012" y="1082383"/>
                    </a:cubicBezTo>
                    <a:lnTo>
                      <a:pt x="6350012" y="5480583"/>
                    </a:lnTo>
                    <a:close/>
                  </a:path>
                </a:pathLst>
              </a:custGeom>
              <a:grpFill/>
              <a:ln w="1270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B59C8B-739D-A4D7-8A7D-A49B85839B1E}"/>
              </a:ext>
            </a:extLst>
          </p:cNvPr>
          <p:cNvGrpSpPr/>
          <p:nvPr/>
        </p:nvGrpSpPr>
        <p:grpSpPr>
          <a:xfrm>
            <a:off x="5102148" y="1987183"/>
            <a:ext cx="3022192" cy="3123348"/>
            <a:chOff x="4913818" y="1970073"/>
            <a:chExt cx="3022192" cy="3123348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A693BA50-B102-8BD8-3FCC-0A747795D3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13818" y="1970073"/>
              <a:ext cx="3022192" cy="3123348"/>
              <a:chOff x="0" y="0"/>
              <a:chExt cx="6362700" cy="6575666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D3829F1E-0C04-7126-592D-D8F666873CC3}"/>
                  </a:ext>
                </a:extLst>
              </p:cNvPr>
              <p:cNvSpPr/>
              <p:nvPr/>
            </p:nvSpPr>
            <p:spPr>
              <a:xfrm>
                <a:off x="6350" y="6350"/>
                <a:ext cx="6350012" cy="6562979"/>
              </a:xfrm>
              <a:custGeom>
                <a:avLst/>
                <a:gdLst/>
                <a:ahLst/>
                <a:cxnLst/>
                <a:rect l="l" t="t" r="r" b="b"/>
                <a:pathLst>
                  <a:path w="6350012" h="6562979">
                    <a:moveTo>
                      <a:pt x="6350000" y="5480583"/>
                    </a:moveTo>
                    <a:cubicBezTo>
                      <a:pt x="6350000" y="6078372"/>
                      <a:pt x="5865419" y="6562979"/>
                      <a:pt x="5267617" y="6562979"/>
                    </a:cubicBezTo>
                    <a:lnTo>
                      <a:pt x="1082383" y="6562979"/>
                    </a:lnTo>
                    <a:cubicBezTo>
                      <a:pt x="484594" y="6562979"/>
                      <a:pt x="0" y="6078385"/>
                      <a:pt x="0" y="5480583"/>
                    </a:cubicBezTo>
                    <a:lnTo>
                      <a:pt x="0" y="1082383"/>
                    </a:lnTo>
                    <a:cubicBezTo>
                      <a:pt x="0" y="484594"/>
                      <a:pt x="484581" y="0"/>
                      <a:pt x="1082383" y="0"/>
                    </a:cubicBezTo>
                    <a:lnTo>
                      <a:pt x="5267630" y="0"/>
                    </a:lnTo>
                    <a:cubicBezTo>
                      <a:pt x="5865419" y="0"/>
                      <a:pt x="6350012" y="484594"/>
                      <a:pt x="6350012" y="1082383"/>
                    </a:cubicBezTo>
                    <a:lnTo>
                      <a:pt x="6350012" y="5480583"/>
                    </a:lnTo>
                    <a:close/>
                  </a:path>
                </a:pathLst>
              </a:custGeom>
              <a:solidFill>
                <a:srgbClr val="55B8AD"/>
              </a:solidFill>
              <a:ln w="1270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E81258A6-CE20-35D4-12A9-CD9B468A1E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33975" y="2094253"/>
              <a:ext cx="2781881" cy="2874994"/>
              <a:chOff x="0" y="0"/>
              <a:chExt cx="6362700" cy="6575666"/>
            </a:xfr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58991ABC-F60A-39DD-E043-F0177F38927F}"/>
                  </a:ext>
                </a:extLst>
              </p:cNvPr>
              <p:cNvSpPr/>
              <p:nvPr/>
            </p:nvSpPr>
            <p:spPr>
              <a:xfrm>
                <a:off x="6350" y="6350"/>
                <a:ext cx="6350012" cy="6562979"/>
              </a:xfrm>
              <a:custGeom>
                <a:avLst/>
                <a:gdLst/>
                <a:ahLst/>
                <a:cxnLst/>
                <a:rect l="l" t="t" r="r" b="b"/>
                <a:pathLst>
                  <a:path w="6350012" h="6562979">
                    <a:moveTo>
                      <a:pt x="6350000" y="5480583"/>
                    </a:moveTo>
                    <a:cubicBezTo>
                      <a:pt x="6350000" y="6078372"/>
                      <a:pt x="5865419" y="6562979"/>
                      <a:pt x="5267617" y="6562979"/>
                    </a:cubicBezTo>
                    <a:lnTo>
                      <a:pt x="1082383" y="6562979"/>
                    </a:lnTo>
                    <a:cubicBezTo>
                      <a:pt x="484594" y="6562979"/>
                      <a:pt x="0" y="6078385"/>
                      <a:pt x="0" y="5480583"/>
                    </a:cubicBezTo>
                    <a:lnTo>
                      <a:pt x="0" y="1082383"/>
                    </a:lnTo>
                    <a:cubicBezTo>
                      <a:pt x="0" y="484594"/>
                      <a:pt x="484581" y="0"/>
                      <a:pt x="1082383" y="0"/>
                    </a:cubicBezTo>
                    <a:lnTo>
                      <a:pt x="5267630" y="0"/>
                    </a:lnTo>
                    <a:cubicBezTo>
                      <a:pt x="5865419" y="0"/>
                      <a:pt x="6350012" y="484594"/>
                      <a:pt x="6350012" y="1082383"/>
                    </a:cubicBezTo>
                    <a:lnTo>
                      <a:pt x="6350012" y="5480583"/>
                    </a:lnTo>
                    <a:close/>
                  </a:path>
                </a:pathLst>
              </a:custGeom>
              <a:grpFill/>
              <a:ln w="1270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0637521-5EAD-DB68-B608-D5C84809FD7F}"/>
              </a:ext>
            </a:extLst>
          </p:cNvPr>
          <p:cNvGrpSpPr/>
          <p:nvPr/>
        </p:nvGrpSpPr>
        <p:grpSpPr>
          <a:xfrm>
            <a:off x="14247317" y="1987180"/>
            <a:ext cx="3022192" cy="3123348"/>
            <a:chOff x="13634853" y="1970079"/>
            <a:chExt cx="3022192" cy="3123348"/>
          </a:xfrm>
        </p:grpSpPr>
        <p:grpSp>
          <p:nvGrpSpPr>
            <p:cNvPr id="22" name="Group 2">
              <a:extLst>
                <a:ext uri="{FF2B5EF4-FFF2-40B4-BE49-F238E27FC236}">
                  <a16:creationId xmlns:a16="http://schemas.microsoft.com/office/drawing/2014/main" id="{B9070565-91AE-129A-8693-F6A69DB777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634853" y="1970079"/>
              <a:ext cx="3022192" cy="3123348"/>
              <a:chOff x="0" y="0"/>
              <a:chExt cx="6362700" cy="6575666"/>
            </a:xfrm>
          </p:grpSpPr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3A926630-05A3-4021-C3A5-98C86BAB01B2}"/>
                  </a:ext>
                </a:extLst>
              </p:cNvPr>
              <p:cNvSpPr/>
              <p:nvPr/>
            </p:nvSpPr>
            <p:spPr>
              <a:xfrm>
                <a:off x="6350" y="6350"/>
                <a:ext cx="6350012" cy="6562979"/>
              </a:xfrm>
              <a:custGeom>
                <a:avLst/>
                <a:gdLst/>
                <a:ahLst/>
                <a:cxnLst/>
                <a:rect l="l" t="t" r="r" b="b"/>
                <a:pathLst>
                  <a:path w="6350012" h="6562979">
                    <a:moveTo>
                      <a:pt x="6350000" y="5480583"/>
                    </a:moveTo>
                    <a:cubicBezTo>
                      <a:pt x="6350000" y="6078372"/>
                      <a:pt x="5865419" y="6562979"/>
                      <a:pt x="5267617" y="6562979"/>
                    </a:cubicBezTo>
                    <a:lnTo>
                      <a:pt x="1082383" y="6562979"/>
                    </a:lnTo>
                    <a:cubicBezTo>
                      <a:pt x="484594" y="6562979"/>
                      <a:pt x="0" y="6078385"/>
                      <a:pt x="0" y="5480583"/>
                    </a:cubicBezTo>
                    <a:lnTo>
                      <a:pt x="0" y="1082383"/>
                    </a:lnTo>
                    <a:cubicBezTo>
                      <a:pt x="0" y="484594"/>
                      <a:pt x="484581" y="0"/>
                      <a:pt x="1082383" y="0"/>
                    </a:cubicBezTo>
                    <a:lnTo>
                      <a:pt x="5267630" y="0"/>
                    </a:lnTo>
                    <a:cubicBezTo>
                      <a:pt x="5865419" y="0"/>
                      <a:pt x="6350012" y="484594"/>
                      <a:pt x="6350012" y="1082383"/>
                    </a:cubicBezTo>
                    <a:lnTo>
                      <a:pt x="6350012" y="5480583"/>
                    </a:lnTo>
                    <a:close/>
                  </a:path>
                </a:pathLst>
              </a:custGeom>
              <a:solidFill>
                <a:srgbClr val="55B8AD"/>
              </a:solidFill>
              <a:ln w="1270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id="{CBD9BFD4-957F-2C21-8644-B329AE46A1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757786" y="2097035"/>
              <a:ext cx="2776334" cy="2869447"/>
              <a:chOff x="6349" y="6349"/>
              <a:chExt cx="6350013" cy="6562979"/>
            </a:xfr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64742AFF-6A82-5DF5-F6A5-28DC560FD419}"/>
                  </a:ext>
                </a:extLst>
              </p:cNvPr>
              <p:cNvSpPr/>
              <p:nvPr/>
            </p:nvSpPr>
            <p:spPr>
              <a:xfrm>
                <a:off x="6349" y="6349"/>
                <a:ext cx="6350013" cy="6562979"/>
              </a:xfrm>
              <a:custGeom>
                <a:avLst/>
                <a:gdLst/>
                <a:ahLst/>
                <a:cxnLst/>
                <a:rect l="l" t="t" r="r" b="b"/>
                <a:pathLst>
                  <a:path w="6350012" h="6562979">
                    <a:moveTo>
                      <a:pt x="6350000" y="5480583"/>
                    </a:moveTo>
                    <a:cubicBezTo>
                      <a:pt x="6350000" y="6078372"/>
                      <a:pt x="5865419" y="6562979"/>
                      <a:pt x="5267617" y="6562979"/>
                    </a:cubicBezTo>
                    <a:lnTo>
                      <a:pt x="1082383" y="6562979"/>
                    </a:lnTo>
                    <a:cubicBezTo>
                      <a:pt x="484594" y="6562979"/>
                      <a:pt x="0" y="6078385"/>
                      <a:pt x="0" y="5480583"/>
                    </a:cubicBezTo>
                    <a:lnTo>
                      <a:pt x="0" y="1082383"/>
                    </a:lnTo>
                    <a:cubicBezTo>
                      <a:pt x="0" y="484594"/>
                      <a:pt x="484581" y="0"/>
                      <a:pt x="1082383" y="0"/>
                    </a:cubicBezTo>
                    <a:lnTo>
                      <a:pt x="5267630" y="0"/>
                    </a:lnTo>
                    <a:cubicBezTo>
                      <a:pt x="5865419" y="0"/>
                      <a:pt x="6350012" y="484594"/>
                      <a:pt x="6350012" y="1082383"/>
                    </a:cubicBezTo>
                    <a:lnTo>
                      <a:pt x="6350012" y="5480583"/>
                    </a:lnTo>
                    <a:close/>
                  </a:path>
                </a:pathLst>
              </a:custGeom>
              <a:grpFill/>
              <a:ln w="12700"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A953AD4-CAD4-8763-230A-FCEE5818BA43}"/>
              </a:ext>
            </a:extLst>
          </p:cNvPr>
          <p:cNvSpPr txBox="1"/>
          <p:nvPr/>
        </p:nvSpPr>
        <p:spPr>
          <a:xfrm>
            <a:off x="4862001" y="5324937"/>
            <a:ext cx="3648941" cy="1376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800" b="1" dirty="0">
                <a:latin typeface="Montserrat" panose="00000500000000000000" pitchFamily="2" charset="0"/>
              </a:rPr>
              <a:t>Jeffrey </a:t>
            </a:r>
            <a:r>
              <a:rPr lang="en-GB" sz="2800" b="1" dirty="0" err="1">
                <a:latin typeface="Montserrat" panose="00000500000000000000" pitchFamily="2" charset="0"/>
              </a:rPr>
              <a:t>Walimbwa</a:t>
            </a:r>
            <a:endParaRPr lang="en-GB" sz="2800" b="1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000" dirty="0">
                <a:latin typeface="Montserrat" panose="00000500000000000000" pitchFamily="2" charset="0"/>
              </a:rPr>
              <a:t>Programme manager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000" dirty="0">
                <a:latin typeface="Montserrat" panose="00000500000000000000" pitchFamily="2" charset="0"/>
              </a:rPr>
              <a:t>Ishtar MSM, Kenya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E47323-157E-7BEA-58C3-7D4798C5A049}"/>
              </a:ext>
            </a:extLst>
          </p:cNvPr>
          <p:cNvSpPr txBox="1"/>
          <p:nvPr/>
        </p:nvSpPr>
        <p:spPr>
          <a:xfrm>
            <a:off x="9482544" y="5324937"/>
            <a:ext cx="4074786" cy="1376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800" b="1" dirty="0">
                <a:latin typeface="Montserrat" panose="00000500000000000000" pitchFamily="2" charset="0"/>
              </a:rPr>
              <a:t>Nancy Tahmo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000" dirty="0">
                <a:latin typeface="Montserrat" panose="00000500000000000000" pitchFamily="2" charset="0"/>
              </a:rPr>
              <a:t>Epidemiology PhD student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000" dirty="0">
                <a:latin typeface="Montserrat" panose="00000500000000000000" pitchFamily="2" charset="0"/>
              </a:rPr>
              <a:t>University of Toronto, Canada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36CE4E-4CC0-F603-B397-26AFAF8A3B8F}"/>
              </a:ext>
            </a:extLst>
          </p:cNvPr>
          <p:cNvSpPr txBox="1"/>
          <p:nvPr/>
        </p:nvSpPr>
        <p:spPr>
          <a:xfrm>
            <a:off x="13915551" y="5324936"/>
            <a:ext cx="4286759" cy="1376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800" b="1" dirty="0">
                <a:latin typeface="Montserrat" panose="00000500000000000000" pitchFamily="2" charset="0"/>
              </a:rPr>
              <a:t>Dr Lisa Lazarus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000" dirty="0">
                <a:latin typeface="Montserrat" panose="00000500000000000000" pitchFamily="2" charset="0"/>
              </a:rPr>
              <a:t>Social scientist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000" dirty="0">
                <a:latin typeface="Montserrat" panose="00000500000000000000" pitchFamily="2" charset="0"/>
              </a:rPr>
              <a:t>University of Manitoba, Canada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6DDFAB-C95F-2600-E24A-EC5DED895863}"/>
              </a:ext>
            </a:extLst>
          </p:cNvPr>
          <p:cNvSpPr txBox="1"/>
          <p:nvPr/>
        </p:nvSpPr>
        <p:spPr>
          <a:xfrm>
            <a:off x="8189612" y="7971573"/>
            <a:ext cx="7745663" cy="1484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Sharmistha, Jeffrey, Nancy and Lisa are co-developing mathematical models of HIV with affected communities in Kenya.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36" grpId="0" animBg="1"/>
      <p:bldP spid="35" grpId="0" animBg="1"/>
      <p:bldP spid="8" grpId="0"/>
      <p:bldP spid="26" grpId="0"/>
      <p:bldP spid="27" grpId="0"/>
      <p:bldP spid="2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003404"/>
            <a:ext cx="6076795" cy="6280192"/>
            <a:chOff x="0" y="0"/>
            <a:chExt cx="6362700" cy="6575666"/>
          </a:xfrm>
          <a:solidFill>
            <a:srgbClr val="55B8AD"/>
          </a:solidFill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14658813" y="1552792"/>
            <a:ext cx="5821495" cy="2715910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7A39800-B83C-4DB0-8CAE-0B63D8BA0A3D}"/>
              </a:ext>
            </a:extLst>
          </p:cNvPr>
          <p:cNvSpPr txBox="1"/>
          <p:nvPr/>
        </p:nvSpPr>
        <p:spPr>
          <a:xfrm>
            <a:off x="7601004" y="2126783"/>
            <a:ext cx="9772595" cy="5750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HIV is a virus that </a:t>
            </a:r>
            <a:r>
              <a:rPr lang="en-GB" sz="2800" b="1" dirty="0">
                <a:latin typeface="Montserrat" panose="00000500000000000000" pitchFamily="2" charset="0"/>
              </a:rPr>
              <a:t>weakens the immune system</a:t>
            </a:r>
            <a:r>
              <a:rPr lang="en-GB" sz="2800" dirty="0">
                <a:latin typeface="Montserrat" panose="00000500000000000000" pitchFamily="2" charset="0"/>
              </a:rPr>
              <a:t>, leaving someone vulnerable to other infections.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Although there is currently no cure for HIV, there are medicines that can </a:t>
            </a:r>
            <a:r>
              <a:rPr lang="en-GB" sz="2800" b="1" dirty="0">
                <a:latin typeface="Montserrat" panose="00000500000000000000" pitchFamily="2" charset="0"/>
              </a:rPr>
              <a:t>supress the virus </a:t>
            </a:r>
            <a:r>
              <a:rPr lang="en-GB" sz="2800" dirty="0">
                <a:latin typeface="Montserrat" panose="00000500000000000000" pitchFamily="2" charset="0"/>
              </a:rPr>
              <a:t>and </a:t>
            </a:r>
            <a:r>
              <a:rPr lang="en-GB" sz="2800" b="1" dirty="0">
                <a:latin typeface="Montserrat" panose="00000500000000000000" pitchFamily="2" charset="0"/>
              </a:rPr>
              <a:t>prevent it from being passed on</a:t>
            </a:r>
            <a:r>
              <a:rPr lang="en-GB" sz="2800" dirty="0">
                <a:latin typeface="Montserrat" panose="00000500000000000000" pitchFamily="2" charset="0"/>
              </a:rPr>
              <a:t>. 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Without these medicines, HIV can be spread through </a:t>
            </a:r>
            <a:r>
              <a:rPr lang="en-GB" sz="2800" b="1" dirty="0">
                <a:latin typeface="Montserrat" panose="00000500000000000000" pitchFamily="2" charset="0"/>
              </a:rPr>
              <a:t>unprotected sex </a:t>
            </a:r>
            <a:r>
              <a:rPr lang="en-GB" sz="2800" dirty="0">
                <a:latin typeface="Montserrat" panose="00000500000000000000" pitchFamily="2" charset="0"/>
              </a:rPr>
              <a:t>or </a:t>
            </a:r>
            <a:r>
              <a:rPr lang="en-GB" sz="2800" b="1" dirty="0">
                <a:latin typeface="Montserrat" panose="00000500000000000000" pitchFamily="2" charset="0"/>
              </a:rPr>
              <a:t>blood-to-blood contact</a:t>
            </a:r>
            <a:r>
              <a:rPr lang="en-GB" sz="2800" dirty="0">
                <a:latin typeface="Montserrat" panose="00000500000000000000" pitchFamily="2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With the right medicines and prevention tools, HIV </a:t>
            </a:r>
            <a:r>
              <a:rPr lang="en-GB" sz="2800" b="1" dirty="0">
                <a:latin typeface="Montserrat" panose="00000500000000000000" pitchFamily="2" charset="0"/>
              </a:rPr>
              <a:t>transmission can be reduced to zero</a:t>
            </a:r>
            <a:r>
              <a:rPr lang="en-GB" sz="2800" dirty="0">
                <a:latin typeface="Montserrat" panose="00000500000000000000" pitchFamily="2" charset="0"/>
              </a:rPr>
              <a:t>. </a:t>
            </a: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0E6E1B9D-E70A-D149-5A8D-30A175BC903E}"/>
              </a:ext>
            </a:extLst>
          </p:cNvPr>
          <p:cNvGrpSpPr>
            <a:grpSpLocks noChangeAspect="1"/>
          </p:cNvGrpSpPr>
          <p:nvPr/>
        </p:nvGrpSpPr>
        <p:grpSpPr>
          <a:xfrm>
            <a:off x="1270299" y="2253090"/>
            <a:ext cx="5593597" cy="5780821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E9398C3-1DED-BFDE-0A74-13F2BB4C5E73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9344BFF-5B64-653C-63F5-12A9D2809336}"/>
              </a:ext>
            </a:extLst>
          </p:cNvPr>
          <p:cNvSpPr txBox="1"/>
          <p:nvPr/>
        </p:nvSpPr>
        <p:spPr>
          <a:xfrm>
            <a:off x="7601005" y="694673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="1" dirty="0">
                <a:latin typeface="Montserrat" panose="00000500000000000000" pitchFamily="2" charset="0"/>
              </a:rPr>
              <a:t>About HIV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E6C38A55-0CCE-594C-7FE5-EF12B6E13376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04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E1E4B5-8BAE-FBD7-AA07-76FD3157DE1C}"/>
              </a:ext>
            </a:extLst>
          </p:cNvPr>
          <p:cNvSpPr txBox="1"/>
          <p:nvPr/>
        </p:nvSpPr>
        <p:spPr>
          <a:xfrm>
            <a:off x="1895402" y="7658996"/>
            <a:ext cx="1152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NIAID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230988" y="1579748"/>
            <a:ext cx="6334556" cy="6382904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05       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897F698-833C-9556-95CD-E5EA2566BEC1}"/>
              </a:ext>
            </a:extLst>
          </p:cNvPr>
          <p:cNvGrpSpPr>
            <a:grpSpLocks noChangeAspect="1"/>
          </p:cNvGrpSpPr>
          <p:nvPr/>
        </p:nvGrpSpPr>
        <p:grpSpPr>
          <a:xfrm>
            <a:off x="11539234" y="1825793"/>
            <a:ext cx="5593597" cy="5780821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0B24261-CEBF-407C-829A-7A93F2D1E463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23995A-3E6F-573F-59AE-85C0ACD5FF31}"/>
              </a:ext>
            </a:extLst>
          </p:cNvPr>
          <p:cNvSpPr txBox="1"/>
          <p:nvPr/>
        </p:nvSpPr>
        <p:spPr>
          <a:xfrm>
            <a:off x="1028700" y="2095500"/>
            <a:ext cx="9640240" cy="6224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In Kenya, </a:t>
            </a:r>
            <a:r>
              <a:rPr lang="en-GB" sz="2800" b="1" dirty="0">
                <a:latin typeface="Montserrat" panose="00000500000000000000" pitchFamily="2" charset="0"/>
              </a:rPr>
              <a:t>1.4 million </a:t>
            </a:r>
            <a:r>
              <a:rPr lang="en-GB" sz="2800" dirty="0">
                <a:latin typeface="Montserrat" panose="00000500000000000000" pitchFamily="2" charset="0"/>
              </a:rPr>
              <a:t>adults are living with HIV. 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Access to prevention and care is not equal for everyone. Men who have sex with men (MSM) are disproportionately affected. In 2019, HIV prevalence among MSM was around 18%, nearly </a:t>
            </a:r>
            <a:r>
              <a:rPr lang="en-GB" sz="2800" b="1" dirty="0">
                <a:latin typeface="Montserrat" panose="00000500000000000000" pitchFamily="2" charset="0"/>
              </a:rPr>
              <a:t>three times higher</a:t>
            </a:r>
            <a:r>
              <a:rPr lang="en-GB" sz="2800" dirty="0">
                <a:latin typeface="Montserrat" panose="00000500000000000000" pitchFamily="2" charset="0"/>
              </a:rPr>
              <a:t> than in the wider population.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“There are limited MSM-friendly services to provide HIV awareness, treatment and prevention in Kenya. 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Criminalisation of same-sex relationships 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means people are scared to seek help due to fear of arrest.” </a:t>
            </a:r>
            <a:r>
              <a:rPr lang="en-GB" sz="2800" dirty="0">
                <a:latin typeface="Montserrat" panose="00000500000000000000" pitchFamily="2" charset="0"/>
              </a:rPr>
              <a:t>– Jeffrey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B210F8-E44F-4DE6-3A1D-64AB946328AE}"/>
              </a:ext>
            </a:extLst>
          </p:cNvPr>
          <p:cNvSpPr txBox="1"/>
          <p:nvPr/>
        </p:nvSpPr>
        <p:spPr>
          <a:xfrm>
            <a:off x="1028700" y="815378"/>
            <a:ext cx="8898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="1" dirty="0">
                <a:latin typeface="Montserrat" panose="00000500000000000000" pitchFamily="2" charset="0"/>
              </a:rPr>
              <a:t>HIV in Kenya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F6E5E-6B5A-0A08-59ED-E964C6F6A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213E265-2F70-C73A-C082-AD5787DCDD0E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" y="1791552"/>
            <a:ext cx="6076795" cy="6280192"/>
            <a:chOff x="0" y="0"/>
            <a:chExt cx="6362700" cy="6575666"/>
          </a:xfrm>
          <a:solidFill>
            <a:srgbClr val="55B8AD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5779CB3-D9DD-20E6-0E55-B9D05391C5F2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3CAC3F0A-183F-2C7C-DCA6-7E1F4417142A}"/>
              </a:ext>
            </a:extLst>
          </p:cNvPr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50ECE20-A764-8BF5-095F-071FD794A337}"/>
                </a:ext>
              </a:extLst>
            </p:cNvPr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32E7072-6048-F653-37CF-6CE2706CF76F}"/>
              </a:ext>
            </a:extLst>
          </p:cNvPr>
          <p:cNvGrpSpPr/>
          <p:nvPr/>
        </p:nvGrpSpPr>
        <p:grpSpPr>
          <a:xfrm rot="-5400000">
            <a:off x="15384076" y="1545969"/>
            <a:ext cx="5821495" cy="2729556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815E239-539C-C493-088C-4C8647E6680F}"/>
                </a:ext>
              </a:extLst>
            </p:cNvPr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D55BD51-D7AC-DC45-5452-8A4038A20CFA}"/>
              </a:ext>
            </a:extLst>
          </p:cNvPr>
          <p:cNvSpPr txBox="1"/>
          <p:nvPr/>
        </p:nvSpPr>
        <p:spPr>
          <a:xfrm>
            <a:off x="7381924" y="2067714"/>
            <a:ext cx="10061811" cy="669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Epidemiologists use mathematical models to understand </a:t>
            </a:r>
            <a:r>
              <a:rPr lang="en-GB" sz="2800" b="1" dirty="0">
                <a:latin typeface="Montserrat" panose="00000500000000000000" pitchFamily="2" charset="0"/>
              </a:rPr>
              <a:t>how viruses spread</a:t>
            </a:r>
            <a:r>
              <a:rPr lang="en-GB" sz="2800" dirty="0">
                <a:latin typeface="Montserrat" panose="00000500000000000000" pitchFamily="2" charset="0"/>
              </a:rPr>
              <a:t> through populations. 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To create these models, they mathematically describe important </a:t>
            </a:r>
            <a:r>
              <a:rPr lang="en-GB" sz="2800" b="1" dirty="0">
                <a:latin typeface="Montserrat" panose="00000500000000000000" pitchFamily="2" charset="0"/>
              </a:rPr>
              <a:t>mechanisms</a:t>
            </a:r>
            <a:r>
              <a:rPr lang="en-GB" sz="2800" dirty="0">
                <a:latin typeface="Montserrat" panose="00000500000000000000" pitchFamily="2" charset="0"/>
              </a:rPr>
              <a:t>, such as how people come into contact in ways that could pass on the virus.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Then they add </a:t>
            </a:r>
            <a:r>
              <a:rPr lang="en-GB" sz="2800" b="1" dirty="0">
                <a:latin typeface="Montserrat" panose="00000500000000000000" pitchFamily="2" charset="0"/>
              </a:rPr>
              <a:t>data</a:t>
            </a:r>
            <a:r>
              <a:rPr lang="en-GB" sz="2800" dirty="0">
                <a:latin typeface="Montserrat" panose="00000500000000000000" pitchFamily="2" charset="0"/>
              </a:rPr>
              <a:t> to the model, such as infection rates, to test whether the model reflects how the virus is spreading in real life.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The model can then be used to explore the effects of different </a:t>
            </a:r>
            <a:r>
              <a:rPr lang="en-GB" sz="2800" b="1" dirty="0">
                <a:latin typeface="Montserrat" panose="00000500000000000000" pitchFamily="2" charset="0"/>
              </a:rPr>
              <a:t>public health intervention strategies </a:t>
            </a:r>
            <a:r>
              <a:rPr lang="en-GB" sz="2800" dirty="0">
                <a:latin typeface="Montserrat" panose="00000500000000000000" pitchFamily="2" charset="0"/>
              </a:rPr>
              <a:t>to reduce the spread of the virus.</a:t>
            </a: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1D829819-C9AF-C559-FC50-F2A08845046D}"/>
              </a:ext>
            </a:extLst>
          </p:cNvPr>
          <p:cNvGrpSpPr>
            <a:grpSpLocks noChangeAspect="1"/>
          </p:cNvGrpSpPr>
          <p:nvPr/>
        </p:nvGrpSpPr>
        <p:grpSpPr>
          <a:xfrm>
            <a:off x="1079799" y="2041238"/>
            <a:ext cx="5593597" cy="5780821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D15B3D3-791E-2A64-B39D-5641F68DAF90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024EBC6-1BF0-F409-6DEB-CEB296AAC68E}"/>
              </a:ext>
            </a:extLst>
          </p:cNvPr>
          <p:cNvSpPr txBox="1"/>
          <p:nvPr/>
        </p:nvSpPr>
        <p:spPr>
          <a:xfrm>
            <a:off x="7381925" y="781954"/>
            <a:ext cx="10187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="1" dirty="0">
                <a:latin typeface="Montserrat" panose="00000500000000000000" pitchFamily="2" charset="0"/>
              </a:rPr>
              <a:t>Mathematical modelling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88CCBBB-3CBB-68D3-DE55-173A9A58DF65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06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57220B-3EE8-C651-EACD-565732C71936}"/>
              </a:ext>
            </a:extLst>
          </p:cNvPr>
          <p:cNvSpPr txBox="1"/>
          <p:nvPr/>
        </p:nvSpPr>
        <p:spPr>
          <a:xfrm>
            <a:off x="1003589" y="7888719"/>
            <a:ext cx="5030138" cy="802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Co-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0"/>
                <a:ea typeface="Aptos" panose="020B0004020202020204" pitchFamily="34" charset="0"/>
              </a:rPr>
              <a:t>develop</a:t>
            </a:r>
            <a:r>
              <a:rPr lang="en-GB" sz="20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ing mathematical models of HIV with affected communities.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34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8ACC5-F359-FA60-F12E-19EEED8C3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ED94482-3419-775A-1525-BB7B6667CD0C}"/>
              </a:ext>
            </a:extLst>
          </p:cNvPr>
          <p:cNvGrpSpPr>
            <a:grpSpLocks noChangeAspect="1"/>
          </p:cNvGrpSpPr>
          <p:nvPr/>
        </p:nvGrpSpPr>
        <p:grpSpPr>
          <a:xfrm>
            <a:off x="11953444" y="1714500"/>
            <a:ext cx="6334556" cy="6382904"/>
            <a:chOff x="0" y="0"/>
            <a:chExt cx="6362700" cy="657566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ED65363-76AE-777A-7B88-8D34C71BEB45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D3E7D12-843E-CDCA-C995-204E22FD9417}"/>
              </a:ext>
            </a:extLst>
          </p:cNvPr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D0DB2B2-7278-52BE-DAA9-7D738E2A6B86}"/>
                </a:ext>
              </a:extLst>
            </p:cNvPr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F1BAADB-8775-ADB7-D5A6-B976D4F391CA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07       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28914A26-90BB-C5DE-63A4-E090393AF6E8}"/>
              </a:ext>
            </a:extLst>
          </p:cNvPr>
          <p:cNvGrpSpPr>
            <a:grpSpLocks noChangeAspect="1"/>
          </p:cNvGrpSpPr>
          <p:nvPr/>
        </p:nvGrpSpPr>
        <p:grpSpPr>
          <a:xfrm>
            <a:off x="12261690" y="1960545"/>
            <a:ext cx="5593597" cy="5780821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5B054FD-5704-4741-DC26-F38F8BEEE501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D29F5C3-9C41-099A-63B8-61E364379D66}"/>
              </a:ext>
            </a:extLst>
          </p:cNvPr>
          <p:cNvSpPr txBox="1"/>
          <p:nvPr/>
        </p:nvSpPr>
        <p:spPr>
          <a:xfrm>
            <a:off x="914399" y="2400300"/>
            <a:ext cx="10439401" cy="669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“Epidemiology models are used to inform public health interventions and decisions, so it is essential that the people whose lives are impacted by these decisions have 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ownership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 over the modelling process.” </a:t>
            </a:r>
            <a:r>
              <a:rPr lang="en-GB" sz="2800" dirty="0">
                <a:latin typeface="Montserrat" panose="00000500000000000000" pitchFamily="2" charset="0"/>
              </a:rPr>
              <a:t>– Sharmistha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In this </a:t>
            </a:r>
            <a:r>
              <a:rPr lang="en-GB" sz="2800" b="1" dirty="0">
                <a:latin typeface="Montserrat" panose="00000500000000000000" pitchFamily="2" charset="0"/>
              </a:rPr>
              <a:t>participatory modelling </a:t>
            </a:r>
            <a:r>
              <a:rPr lang="en-GB" sz="2800" dirty="0">
                <a:latin typeface="Montserrat" panose="00000500000000000000" pitchFamily="2" charset="0"/>
              </a:rPr>
              <a:t>project, members of community organisations are co-developing models of how HIV spreads in MSM communities.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“Input from MSM shapes the epidemiology models we are building because, instead of models relying on assumptions from literature and academia, they are based on 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real lived experiences and knowledge from community members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.” </a:t>
            </a:r>
            <a:r>
              <a:rPr lang="en-GB" sz="2800" dirty="0">
                <a:latin typeface="Montserrat" panose="00000500000000000000" pitchFamily="2" charset="0"/>
              </a:rPr>
              <a:t>– Sharmistha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031B4-1E28-FDBF-15D8-40A677BB7CC4}"/>
              </a:ext>
            </a:extLst>
          </p:cNvPr>
          <p:cNvSpPr txBox="1"/>
          <p:nvPr/>
        </p:nvSpPr>
        <p:spPr>
          <a:xfrm>
            <a:off x="914400" y="922367"/>
            <a:ext cx="9897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="1" dirty="0">
                <a:latin typeface="Montserrat" panose="00000500000000000000" pitchFamily="2" charset="0"/>
              </a:rPr>
              <a:t>Participatory modelling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686743-CD0C-D209-5DDC-C507F03B287C}"/>
              </a:ext>
            </a:extLst>
          </p:cNvPr>
          <p:cNvSpPr txBox="1"/>
          <p:nvPr/>
        </p:nvSpPr>
        <p:spPr>
          <a:xfrm>
            <a:off x="14325600" y="7734300"/>
            <a:ext cx="3962400" cy="1171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Co-developing mathematical models of HIV with affected communities.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4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F01BE-1C72-F418-5647-57A3C3B42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ED55411-E754-819F-CE2A-BB7A00DBB678}"/>
              </a:ext>
            </a:extLst>
          </p:cNvPr>
          <p:cNvGrpSpPr>
            <a:grpSpLocks noChangeAspect="1"/>
          </p:cNvGrpSpPr>
          <p:nvPr/>
        </p:nvGrpSpPr>
        <p:grpSpPr>
          <a:xfrm>
            <a:off x="358618" y="1761975"/>
            <a:ext cx="6076795" cy="6280192"/>
            <a:chOff x="0" y="0"/>
            <a:chExt cx="6362700" cy="6575666"/>
          </a:xfrm>
          <a:solidFill>
            <a:srgbClr val="55B8AD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28E1681-F77A-1F24-FB5F-627939DE4CEF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D9D02253-576E-AB59-F494-65FDD3242389}"/>
              </a:ext>
            </a:extLst>
          </p:cNvPr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39C44D2-9928-91E9-3734-E4E8A15B689D}"/>
                </a:ext>
              </a:extLst>
            </p:cNvPr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22D9FE1-138A-9475-B97C-E83D657D4B78}"/>
              </a:ext>
            </a:extLst>
          </p:cNvPr>
          <p:cNvGrpSpPr/>
          <p:nvPr/>
        </p:nvGrpSpPr>
        <p:grpSpPr>
          <a:xfrm rot="-5400000">
            <a:off x="14658813" y="1552792"/>
            <a:ext cx="5821495" cy="2715910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23545CE-3826-BFAF-E8E7-43C94DDD0BBD}"/>
                </a:ext>
              </a:extLst>
            </p:cNvPr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CC0347D-F396-3EAD-B3B5-AF0E3DDBA00D}"/>
              </a:ext>
            </a:extLst>
          </p:cNvPr>
          <p:cNvSpPr txBox="1"/>
          <p:nvPr/>
        </p:nvSpPr>
        <p:spPr>
          <a:xfrm>
            <a:off x="6794029" y="2441082"/>
            <a:ext cx="10888171" cy="6224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“Community researchers are learning how mathematical models are built and how their results can 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influence HIV services and policy decisions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.” </a:t>
            </a:r>
            <a:r>
              <a:rPr lang="en-GB" sz="2800" dirty="0">
                <a:latin typeface="Montserrat" panose="00000500000000000000" pitchFamily="2" charset="0"/>
              </a:rPr>
              <a:t>– Nancy 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This helps community members </a:t>
            </a:r>
            <a:r>
              <a:rPr lang="en-GB" sz="2800" b="1" dirty="0">
                <a:latin typeface="Montserrat" panose="00000500000000000000" pitchFamily="2" charset="0"/>
              </a:rPr>
              <a:t>engage more confidently with science </a:t>
            </a:r>
            <a:r>
              <a:rPr lang="en-GB" sz="2800" dirty="0">
                <a:latin typeface="Montserrat" panose="00000500000000000000" pitchFamily="2" charset="0"/>
              </a:rPr>
              <a:t>and </a:t>
            </a:r>
            <a:r>
              <a:rPr lang="en-GB" sz="2800" b="1" dirty="0">
                <a:latin typeface="Montserrat" panose="00000500000000000000" pitchFamily="2" charset="0"/>
              </a:rPr>
              <a:t>advocate for better care</a:t>
            </a:r>
            <a:r>
              <a:rPr lang="en-GB" sz="2800" dirty="0">
                <a:latin typeface="Montserrat" panose="00000500000000000000" pitchFamily="2" charset="0"/>
              </a:rPr>
              <a:t>. It is important that communities who have historically been marginalised, such as MSM, have more knowledge, and therefore more power, to make decisions about their own health.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“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We feel empowered 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to understand data in a professional way and we call ourselves ‘community professors’ with the knowledge and skills we have learnt.” </a:t>
            </a:r>
            <a:r>
              <a:rPr lang="en-GB" sz="2800" dirty="0">
                <a:latin typeface="Montserrat" panose="00000500000000000000" pitchFamily="2" charset="0"/>
              </a:rPr>
              <a:t>– Jeffrey </a:t>
            </a: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58100B25-5779-7C0D-4274-32753417C52F}"/>
              </a:ext>
            </a:extLst>
          </p:cNvPr>
          <p:cNvGrpSpPr>
            <a:grpSpLocks noChangeAspect="1"/>
          </p:cNvGrpSpPr>
          <p:nvPr/>
        </p:nvGrpSpPr>
        <p:grpSpPr>
          <a:xfrm>
            <a:off x="600217" y="2011661"/>
            <a:ext cx="5593597" cy="5780821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438AE07-5981-CE2D-E784-72FD2BC3B181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910A62F-7AEB-C2BE-CBAE-C19FEE825F3C}"/>
              </a:ext>
            </a:extLst>
          </p:cNvPr>
          <p:cNvSpPr txBox="1"/>
          <p:nvPr/>
        </p:nvSpPr>
        <p:spPr>
          <a:xfrm>
            <a:off x="6794030" y="746312"/>
            <a:ext cx="10695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="1" dirty="0">
                <a:latin typeface="Montserrat" panose="00000500000000000000" pitchFamily="2" charset="0"/>
              </a:rPr>
              <a:t>Participatory modelling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372051B-17AC-5EA6-98A7-267A67ECB880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08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53A603-12E0-15DE-657A-E00BF2E6B600}"/>
              </a:ext>
            </a:extLst>
          </p:cNvPr>
          <p:cNvSpPr txBox="1"/>
          <p:nvPr/>
        </p:nvSpPr>
        <p:spPr>
          <a:xfrm>
            <a:off x="996043" y="7868750"/>
            <a:ext cx="4979915" cy="802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Co-developing mathematical models of HIV with affected communities.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C783B-5134-EFF8-171B-C9C06C227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DE7762F-B6ED-3060-028D-0D31206EB6F0}"/>
              </a:ext>
            </a:extLst>
          </p:cNvPr>
          <p:cNvGrpSpPr>
            <a:grpSpLocks noChangeAspect="1"/>
          </p:cNvGrpSpPr>
          <p:nvPr/>
        </p:nvGrpSpPr>
        <p:grpSpPr>
          <a:xfrm>
            <a:off x="11953444" y="1714500"/>
            <a:ext cx="6334556" cy="6382904"/>
            <a:chOff x="0" y="0"/>
            <a:chExt cx="6362700" cy="657566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509E902-2B10-C920-B694-ED9A62B3B3C0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1FB202FC-17DF-8B9B-DFD1-216FA704CE4D}"/>
              </a:ext>
            </a:extLst>
          </p:cNvPr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A2C3C35-447D-8A58-8F57-ADF2B3A23009}"/>
                </a:ext>
              </a:extLst>
            </p:cNvPr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C74F3025-418B-642B-A697-213DBE15BE85}"/>
              </a:ext>
            </a:extLst>
          </p:cNvPr>
          <p:cNvSpPr txBox="1"/>
          <p:nvPr/>
        </p:nvSpPr>
        <p:spPr>
          <a:xfrm>
            <a:off x="1028700" y="9315775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/>
              </a:rPr>
              <a:t>09       </a:t>
            </a: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AEDE222B-0041-3481-79BE-C4CEB4F73B3B}"/>
              </a:ext>
            </a:extLst>
          </p:cNvPr>
          <p:cNvGrpSpPr>
            <a:grpSpLocks noChangeAspect="1"/>
          </p:cNvGrpSpPr>
          <p:nvPr/>
        </p:nvGrpSpPr>
        <p:grpSpPr>
          <a:xfrm>
            <a:off x="12289516" y="2015547"/>
            <a:ext cx="5593597" cy="5780821"/>
            <a:chOff x="0" y="0"/>
            <a:chExt cx="6362700" cy="657566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E8299B0-6991-E119-9DD7-02380A0AC929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8135EB9-8224-850F-AEA8-223072EAFE95}"/>
              </a:ext>
            </a:extLst>
          </p:cNvPr>
          <p:cNvSpPr txBox="1"/>
          <p:nvPr/>
        </p:nvSpPr>
        <p:spPr>
          <a:xfrm>
            <a:off x="1028701" y="2537833"/>
            <a:ext cx="10695518" cy="527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>
                <a:latin typeface="Montserrat" panose="00000500000000000000" pitchFamily="2" charset="0"/>
              </a:rPr>
              <a:t>During project workshops, community members have learnt about data analysis and mathematical modelling, and they have </a:t>
            </a:r>
            <a:r>
              <a:rPr lang="en-GB" sz="2800" b="1" dirty="0">
                <a:latin typeface="Montserrat" panose="00000500000000000000" pitchFamily="2" charset="0"/>
              </a:rPr>
              <a:t>co-designed an epidemiological model </a:t>
            </a:r>
            <a:r>
              <a:rPr lang="en-GB" sz="2800" dirty="0">
                <a:latin typeface="Montserrat" panose="00000500000000000000" pitchFamily="2" charset="0"/>
              </a:rPr>
              <a:t>to show how HIV spreads in MSM communities. </a:t>
            </a:r>
          </a:p>
          <a:p>
            <a:pPr>
              <a:lnSpc>
                <a:spcPct val="110000"/>
              </a:lnSpc>
            </a:pPr>
            <a:endParaRPr lang="en-GB" sz="2800" dirty="0">
              <a:latin typeface="Montserrat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“When community voices drive modelling, results are richer and 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more impactful for advocacy 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and designing interventions. This participatory modelling process proves that </a:t>
            </a:r>
            <a:r>
              <a:rPr lang="en-GB" sz="2800" b="1" dirty="0">
                <a:solidFill>
                  <a:schemeClr val="tx2"/>
                </a:solidFill>
                <a:latin typeface="Montserrat" panose="00000500000000000000" pitchFamily="2" charset="0"/>
              </a:rPr>
              <a:t>community expertise is essential</a:t>
            </a:r>
            <a:r>
              <a:rPr lang="en-GB" sz="2800" dirty="0">
                <a:solidFill>
                  <a:schemeClr val="tx2"/>
                </a:solidFill>
                <a:latin typeface="Montserrat" panose="00000500000000000000" pitchFamily="2" charset="0"/>
              </a:rPr>
              <a:t>, and it challenges traditional assumptions about who can contribute to scientific understanding.” </a:t>
            </a:r>
            <a:r>
              <a:rPr lang="en-GB" sz="2800" dirty="0">
                <a:latin typeface="Montserrat" panose="00000500000000000000" pitchFamily="2" charset="0"/>
              </a:rPr>
              <a:t>– Jeffrey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F669BC-6363-4641-18EF-247A59AD84E1}"/>
              </a:ext>
            </a:extLst>
          </p:cNvPr>
          <p:cNvSpPr txBox="1"/>
          <p:nvPr/>
        </p:nvSpPr>
        <p:spPr>
          <a:xfrm>
            <a:off x="1028701" y="843063"/>
            <a:ext cx="10695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="1" dirty="0">
                <a:latin typeface="Montserrat" panose="00000500000000000000" pitchFamily="2" charset="0"/>
              </a:rPr>
              <a:t>Project successes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41EE5A-C48B-1C13-7C14-A8061BBB15A5}"/>
              </a:ext>
            </a:extLst>
          </p:cNvPr>
          <p:cNvSpPr txBox="1"/>
          <p:nvPr/>
        </p:nvSpPr>
        <p:spPr>
          <a:xfrm>
            <a:off x="14478001" y="7864864"/>
            <a:ext cx="2819399" cy="1171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Part of the team’s mathematical model of HIV.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0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AB894FB2DAA46A83F7930F35AC280" ma:contentTypeVersion="19" ma:contentTypeDescription="Create a new document." ma:contentTypeScope="" ma:versionID="92774c4978b0496b0f20fa32f3f2b0be">
  <xsd:schema xmlns:xsd="http://www.w3.org/2001/XMLSchema" xmlns:xs="http://www.w3.org/2001/XMLSchema" xmlns:p="http://schemas.microsoft.com/office/2006/metadata/properties" xmlns:ns2="4ef8ee0b-e025-4bd4-94a6-4c71df7778d2" xmlns:ns3="09e5eb4c-ad0d-4795-ae2e-baffe4a7a343" targetNamespace="http://schemas.microsoft.com/office/2006/metadata/properties" ma:root="true" ma:fieldsID="1457492cf599239e3f08a612a755c80d" ns2:_="" ns3:_="">
    <xsd:import namespace="4ef8ee0b-e025-4bd4-94a6-4c71df7778d2"/>
    <xsd:import namespace="09e5eb4c-ad0d-4795-ae2e-baffe4a7a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8ee0b-e025-4bd4-94a6-4c71df777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782564-be43-449e-9829-86f2ca8ed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5eb4c-ad0d-4795-ae2e-baffe4a7a3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e7737c-4f54-4668-836a-4369b242694b}" ma:internalName="TaxCatchAll" ma:showField="CatchAllData" ma:web="09e5eb4c-ad0d-4795-ae2e-baffe4a7a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e5eb4c-ad0d-4795-ae2e-baffe4a7a343" xsi:nil="true"/>
    <lcf76f155ced4ddcb4097134ff3c332f xmlns="4ef8ee0b-e025-4bd4-94a6-4c71df7778d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EC99A9-976B-4324-8422-4F12DE8F50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8ee0b-e025-4bd4-94a6-4c71df7778d2"/>
    <ds:schemaRef ds:uri="09e5eb4c-ad0d-4795-ae2e-baffe4a7a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880CE9-8CB5-4DBE-84D9-560466B5AC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27C9C9-1383-43CA-9F0A-3F7796B22DE4}">
  <ds:schemaRefs>
    <ds:schemaRef ds:uri="http://schemas.microsoft.com/office/2006/metadata/properties"/>
    <ds:schemaRef ds:uri="http://schemas.microsoft.com/office/infopath/2007/PartnerControls"/>
    <ds:schemaRef ds:uri="09e5eb4c-ad0d-4795-ae2e-baffe4a7a343"/>
    <ds:schemaRef ds:uri="4ef8ee0b-e025-4bd4-94a6-4c71df7778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1871</Words>
  <Application>Microsoft Office PowerPoint</Application>
  <PresentationFormat>Custom</PresentationFormat>
  <Paragraphs>173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Montserrat Extra-Bold</vt:lpstr>
      <vt:lpstr>Montserrat</vt:lpstr>
      <vt:lpstr>Calibri</vt:lpstr>
      <vt:lpstr>Montserrat Classic Bold Italics</vt:lpstr>
      <vt:lpstr>Montserrat Semi-Bold Bold</vt:lpstr>
      <vt:lpstr>Arial</vt:lpstr>
      <vt:lpstr>Montserrat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Sciences Presentation</dc:title>
  <dc:creator>Isla</dc:creator>
  <cp:lastModifiedBy>Isla Foffa</cp:lastModifiedBy>
  <cp:revision>10</cp:revision>
  <dcterms:created xsi:type="dcterms:W3CDTF">2006-08-16T00:00:00Z</dcterms:created>
  <dcterms:modified xsi:type="dcterms:W3CDTF">2026-05-12T08:23:31Z</dcterms:modified>
  <dc:identifier>DAFb8zIHRfw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0x010100F6CAB894FB2DAA46A83F7930F35AC280</vt:lpwstr>
  </property>
  <property fmtid="{D5CDD505-2E9C-101B-9397-08002B2CF9AE}" pid="3" name="MediaServiceImageTags">
    <vt:lpwstr/>
  </property>
</Properties>
</file>