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4"/>
  </p:notesMasterIdLst>
  <p:sldIdLst>
    <p:sldId id="256" r:id="rId5"/>
    <p:sldId id="257" r:id="rId6"/>
    <p:sldId id="258" r:id="rId7"/>
    <p:sldId id="259" r:id="rId8"/>
    <p:sldId id="278" r:id="rId9"/>
    <p:sldId id="276" r:id="rId10"/>
    <p:sldId id="279" r:id="rId11"/>
    <p:sldId id="266" r:id="rId12"/>
    <p:sldId id="280" r:id="rId13"/>
    <p:sldId id="281" r:id="rId14"/>
    <p:sldId id="299" r:id="rId15"/>
    <p:sldId id="275" r:id="rId16"/>
    <p:sldId id="302" r:id="rId17"/>
    <p:sldId id="303" r:id="rId18"/>
    <p:sldId id="297" r:id="rId19"/>
    <p:sldId id="306" r:id="rId20"/>
    <p:sldId id="307" r:id="rId21"/>
    <p:sldId id="308" r:id="rId22"/>
    <p:sldId id="304" r:id="rId23"/>
    <p:sldId id="289" r:id="rId24"/>
    <p:sldId id="311" r:id="rId25"/>
    <p:sldId id="309" r:id="rId26"/>
    <p:sldId id="310" r:id="rId27"/>
    <p:sldId id="305" r:id="rId28"/>
    <p:sldId id="261" r:id="rId29"/>
    <p:sldId id="294" r:id="rId30"/>
    <p:sldId id="274" r:id="rId31"/>
    <p:sldId id="271" r:id="rId32"/>
    <p:sldId id="272" r:id="rId33"/>
  </p:sldIdLst>
  <p:sldSz cx="18288000" cy="10287000"/>
  <p:notesSz cx="6858000" cy="9144000"/>
  <p:embeddedFontLst>
    <p:embeddedFont>
      <p:font typeface="Montserrat" pitchFamily="2" charset="0"/>
      <p:regular r:id="rId35"/>
      <p:bold r:id="rId36"/>
      <p:italic r:id="rId37"/>
      <p:boldItalic r:id="rId38"/>
    </p:embeddedFont>
    <p:embeddedFont>
      <p:font typeface="Montserrat Bold" pitchFamily="2" charset="0"/>
      <p:regular r:id="rId39"/>
      <p:bold r:id="rId40"/>
      <p:italic r:id="rId41"/>
      <p:boldItalic r:id="rId42"/>
    </p:embeddedFont>
    <p:embeddedFont>
      <p:font typeface="Montserrat Semi-Bold" panose="020B0604020202020204" charset="0"/>
      <p:regular r:id="rId43"/>
      <p:bold r:id="rId44"/>
      <p:italic r:id="rId45"/>
      <p:boldItalic r:id="rId46"/>
    </p:embeddedFont>
    <p:embeddedFont>
      <p:font typeface="Montserrat Semi-Bold Bold" panose="020B060402020202020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6IQmWrxz+pcwHajbHWQtCA==" hashData="rcIu/MosG9+XcIhcu0c8EKUmm7cIiBb5E0RSdpqkhMEq3LkStQuT2vcBEzboWjKtV8WpnHLPyerfYcMHZ70+d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e Aslett" initials="JA" lastIdx="21" clrIdx="0">
    <p:extLst>
      <p:ext uri="{19B8F6BF-5375-455C-9EA6-DF929625EA0E}">
        <p15:presenceInfo xmlns:p15="http://schemas.microsoft.com/office/powerpoint/2012/main" userId="S::joe@futurumcareers.com::7b6f269b-9023-4611-9a28-c55f9a45fd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9CF70"/>
    <a:srgbClr val="708D10"/>
    <a:srgbClr val="FC4D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EFA19C-7BBE-45FC-9FEB-810D41116010}" v="11" dt="2026-02-13T09:17:04.054"/>
    <p1510:client id="{F671B28B-9B13-4457-8E3A-173E2DA5B092}" v="399" dt="2026-02-12T12:58:04.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26"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Aslett" userId="7b6f269b-9023-4611-9a28-c55f9a45fd79" providerId="ADAL" clId="{ABB120E1-1182-46D2-92EC-59CB976B5B96}"/>
    <pc:docChg chg="undo custSel modSld">
      <pc:chgData name="Joe Aslett" userId="7b6f269b-9023-4611-9a28-c55f9a45fd79" providerId="ADAL" clId="{ABB120E1-1182-46D2-92EC-59CB976B5B96}" dt="2026-01-28T14:43:29.394" v="226" actId="14100"/>
      <pc:docMkLst>
        <pc:docMk/>
      </pc:docMkLst>
      <pc:sldChg chg="modSp mod modCm">
        <pc:chgData name="Joe Aslett" userId="7b6f269b-9023-4611-9a28-c55f9a45fd79" providerId="ADAL" clId="{ABB120E1-1182-46D2-92EC-59CB976B5B96}" dt="2026-01-28T14:37:08.535" v="218" actId="207"/>
        <pc:sldMkLst>
          <pc:docMk/>
          <pc:sldMk cId="0" sldId="257"/>
        </pc:sldMkLst>
        <pc:spChg chg="mod">
          <ac:chgData name="Joe Aslett" userId="7b6f269b-9023-4611-9a28-c55f9a45fd79" providerId="ADAL" clId="{ABB120E1-1182-46D2-92EC-59CB976B5B96}" dt="2026-01-28T14:37:08.535" v="218" actId="207"/>
          <ac:spMkLst>
            <pc:docMk/>
            <pc:sldMk cId="0" sldId="257"/>
            <ac:spMk id="13" creationId="{00000000-0000-0000-0000-000000000000}"/>
          </ac:spMkLst>
        </pc:spChg>
        <pc:picChg chg="mod">
          <ac:chgData name="Joe Aslett" userId="7b6f269b-9023-4611-9a28-c55f9a45fd79" providerId="ADAL" clId="{ABB120E1-1182-46D2-92EC-59CB976B5B96}" dt="2026-01-28T10:18:21.853" v="4" actId="14100"/>
          <ac:picMkLst>
            <pc:docMk/>
            <pc:sldMk cId="0" sldId="257"/>
            <ac:picMk id="2" creationId="{00000000-0000-0000-0000-000000000000}"/>
          </ac:picMkLst>
        </pc:picChg>
      </pc:sldChg>
      <pc:sldChg chg="modSp mod">
        <pc:chgData name="Joe Aslett" userId="7b6f269b-9023-4611-9a28-c55f9a45fd79" providerId="ADAL" clId="{ABB120E1-1182-46D2-92EC-59CB976B5B96}" dt="2026-01-28T14:37:12.321" v="219" actId="207"/>
        <pc:sldMkLst>
          <pc:docMk/>
          <pc:sldMk cId="0" sldId="258"/>
        </pc:sldMkLst>
        <pc:spChg chg="mod">
          <ac:chgData name="Joe Aslett" userId="7b6f269b-9023-4611-9a28-c55f9a45fd79" providerId="ADAL" clId="{ABB120E1-1182-46D2-92EC-59CB976B5B96}" dt="2026-01-28T14:37:12.321" v="219" actId="207"/>
          <ac:spMkLst>
            <pc:docMk/>
            <pc:sldMk cId="0" sldId="258"/>
            <ac:spMk id="18" creationId="{00000000-0000-0000-0000-000000000000}"/>
          </ac:spMkLst>
        </pc:spChg>
      </pc:sldChg>
      <pc:sldChg chg="modSp mod">
        <pc:chgData name="Joe Aslett" userId="7b6f269b-9023-4611-9a28-c55f9a45fd79" providerId="ADAL" clId="{ABB120E1-1182-46D2-92EC-59CB976B5B96}" dt="2026-01-28T10:18:53.957" v="6" actId="14100"/>
        <pc:sldMkLst>
          <pc:docMk/>
          <pc:sldMk cId="0" sldId="259"/>
        </pc:sldMkLst>
        <pc:grpChg chg="mod">
          <ac:chgData name="Joe Aslett" userId="7b6f269b-9023-4611-9a28-c55f9a45fd79" providerId="ADAL" clId="{ABB120E1-1182-46D2-92EC-59CB976B5B96}" dt="2026-01-28T10:18:53.957" v="6" actId="14100"/>
          <ac:grpSpMkLst>
            <pc:docMk/>
            <pc:sldMk cId="0" sldId="259"/>
            <ac:grpSpMk id="2" creationId="{00000000-0000-0000-0000-000000000000}"/>
          </ac:grpSpMkLst>
        </pc:grpChg>
      </pc:sldChg>
      <pc:sldChg chg="modSp mod modCm">
        <pc:chgData name="Joe Aslett" userId="7b6f269b-9023-4611-9a28-c55f9a45fd79" providerId="ADAL" clId="{ABB120E1-1182-46D2-92EC-59CB976B5B96}" dt="2026-01-28T11:50:53.905" v="217"/>
        <pc:sldMkLst>
          <pc:docMk/>
          <pc:sldMk cId="0" sldId="261"/>
        </pc:sldMkLst>
        <pc:grpChg chg="mod">
          <ac:chgData name="Joe Aslett" userId="7b6f269b-9023-4611-9a28-c55f9a45fd79" providerId="ADAL" clId="{ABB120E1-1182-46D2-92EC-59CB976B5B96}" dt="2026-01-28T10:25:22.278" v="68" actId="14100"/>
          <ac:grpSpMkLst>
            <pc:docMk/>
            <pc:sldMk cId="0" sldId="261"/>
            <ac:grpSpMk id="2" creationId="{00000000-0000-0000-0000-000000000000}"/>
          </ac:grpSpMkLst>
        </pc:grpChg>
      </pc:sldChg>
      <pc:sldChg chg="modSp">
        <pc:chgData name="Joe Aslett" userId="7b6f269b-9023-4611-9a28-c55f9a45fd79" providerId="ADAL" clId="{ABB120E1-1182-46D2-92EC-59CB976B5B96}" dt="2026-01-28T11:15:15.389" v="81" actId="207"/>
        <pc:sldMkLst>
          <pc:docMk/>
          <pc:sldMk cId="0" sldId="266"/>
        </pc:sldMkLst>
        <pc:spChg chg="mod">
          <ac:chgData name="Joe Aslett" userId="7b6f269b-9023-4611-9a28-c55f9a45fd79" providerId="ADAL" clId="{ABB120E1-1182-46D2-92EC-59CB976B5B96}" dt="2026-01-28T11:15:15.389" v="81" actId="207"/>
          <ac:spMkLst>
            <pc:docMk/>
            <pc:sldMk cId="0" sldId="266"/>
            <ac:spMk id="21" creationId="{00000000-0000-0000-0000-000000000000}"/>
          </ac:spMkLst>
        </pc:spChg>
      </pc:sldChg>
      <pc:sldChg chg="modSp mod">
        <pc:chgData name="Joe Aslett" userId="7b6f269b-9023-4611-9a28-c55f9a45fd79" providerId="ADAL" clId="{ABB120E1-1182-46D2-92EC-59CB976B5B96}" dt="2026-01-28T10:26:13.853" v="72" actId="1076"/>
        <pc:sldMkLst>
          <pc:docMk/>
          <pc:sldMk cId="0" sldId="271"/>
        </pc:sldMkLst>
        <pc:spChg chg="mod">
          <ac:chgData name="Joe Aslett" userId="7b6f269b-9023-4611-9a28-c55f9a45fd79" providerId="ADAL" clId="{ABB120E1-1182-46D2-92EC-59CB976B5B96}" dt="2026-01-28T10:26:13.853" v="72" actId="1076"/>
          <ac:spMkLst>
            <pc:docMk/>
            <pc:sldMk cId="0" sldId="271"/>
            <ac:spMk id="31" creationId="{00000000-0000-0000-0000-000000000000}"/>
          </ac:spMkLst>
        </pc:spChg>
        <pc:spChg chg="mod">
          <ac:chgData name="Joe Aslett" userId="7b6f269b-9023-4611-9a28-c55f9a45fd79" providerId="ADAL" clId="{ABB120E1-1182-46D2-92EC-59CB976B5B96}" dt="2026-01-28T10:26:05.646" v="70" actId="1076"/>
          <ac:spMkLst>
            <pc:docMk/>
            <pc:sldMk cId="0" sldId="271"/>
            <ac:spMk id="32" creationId="{00000000-0000-0000-0000-000000000000}"/>
          </ac:spMkLst>
        </pc:spChg>
        <pc:spChg chg="mod">
          <ac:chgData name="Joe Aslett" userId="7b6f269b-9023-4611-9a28-c55f9a45fd79" providerId="ADAL" clId="{ABB120E1-1182-46D2-92EC-59CB976B5B96}" dt="2026-01-28T10:26:09.919" v="71" actId="1076"/>
          <ac:spMkLst>
            <pc:docMk/>
            <pc:sldMk cId="0" sldId="271"/>
            <ac:spMk id="33" creationId="{00000000-0000-0000-0000-000000000000}"/>
          </ac:spMkLst>
        </pc:spChg>
        <pc:spChg chg="mod">
          <ac:chgData name="Joe Aslett" userId="7b6f269b-9023-4611-9a28-c55f9a45fd79" providerId="ADAL" clId="{ABB120E1-1182-46D2-92EC-59CB976B5B96}" dt="2026-01-28T10:26:05.646" v="70" actId="1076"/>
          <ac:spMkLst>
            <pc:docMk/>
            <pc:sldMk cId="0" sldId="271"/>
            <ac:spMk id="34" creationId="{00000000-0000-0000-0000-000000000000}"/>
          </ac:spMkLst>
        </pc:spChg>
        <pc:grpChg chg="mod">
          <ac:chgData name="Joe Aslett" userId="7b6f269b-9023-4611-9a28-c55f9a45fd79" providerId="ADAL" clId="{ABB120E1-1182-46D2-92EC-59CB976B5B96}" dt="2026-01-28T10:26:05.646" v="70" actId="1076"/>
          <ac:grpSpMkLst>
            <pc:docMk/>
            <pc:sldMk cId="0" sldId="271"/>
            <ac:grpSpMk id="7" creationId="{00000000-0000-0000-0000-000000000000}"/>
          </ac:grpSpMkLst>
        </pc:grpChg>
        <pc:grpChg chg="mod">
          <ac:chgData name="Joe Aslett" userId="7b6f269b-9023-4611-9a28-c55f9a45fd79" providerId="ADAL" clId="{ABB120E1-1182-46D2-92EC-59CB976B5B96}" dt="2026-01-28T10:26:05.646" v="70" actId="1076"/>
          <ac:grpSpMkLst>
            <pc:docMk/>
            <pc:sldMk cId="0" sldId="271"/>
            <ac:grpSpMk id="17" creationId="{00000000-0000-0000-0000-000000000000}"/>
          </ac:grpSpMkLst>
        </pc:grpChg>
        <pc:grpChg chg="mod">
          <ac:chgData name="Joe Aslett" userId="7b6f269b-9023-4611-9a28-c55f9a45fd79" providerId="ADAL" clId="{ABB120E1-1182-46D2-92EC-59CB976B5B96}" dt="2026-01-28T10:26:05.646" v="70" actId="1076"/>
          <ac:grpSpMkLst>
            <pc:docMk/>
            <pc:sldMk cId="0" sldId="271"/>
            <ac:grpSpMk id="19" creationId="{00000000-0000-0000-0000-000000000000}"/>
          </ac:grpSpMkLst>
        </pc:grpChg>
        <pc:grpChg chg="mod">
          <ac:chgData name="Joe Aslett" userId="7b6f269b-9023-4611-9a28-c55f9a45fd79" providerId="ADAL" clId="{ABB120E1-1182-46D2-92EC-59CB976B5B96}" dt="2026-01-28T10:26:05.646" v="70" actId="1076"/>
          <ac:grpSpMkLst>
            <pc:docMk/>
            <pc:sldMk cId="0" sldId="271"/>
            <ac:grpSpMk id="21" creationId="{00000000-0000-0000-0000-000000000000}"/>
          </ac:grpSpMkLst>
        </pc:grpChg>
        <pc:picChg chg="mod">
          <ac:chgData name="Joe Aslett" userId="7b6f269b-9023-4611-9a28-c55f9a45fd79" providerId="ADAL" clId="{ABB120E1-1182-46D2-92EC-59CB976B5B96}" dt="2026-01-28T10:26:05.646" v="70" actId="1076"/>
          <ac:picMkLst>
            <pc:docMk/>
            <pc:sldMk cId="0" sldId="271"/>
            <ac:picMk id="9" creationId="{BA68ABB4-5AEC-3626-5A7D-AFD3DBB2AED7}"/>
          </ac:picMkLst>
        </pc:picChg>
        <pc:picChg chg="mod">
          <ac:chgData name="Joe Aslett" userId="7b6f269b-9023-4611-9a28-c55f9a45fd79" providerId="ADAL" clId="{ABB120E1-1182-46D2-92EC-59CB976B5B96}" dt="2026-01-28T10:26:05.646" v="70" actId="1076"/>
          <ac:picMkLst>
            <pc:docMk/>
            <pc:sldMk cId="0" sldId="271"/>
            <ac:picMk id="11" creationId="{D0E0C17E-E8BB-1E84-E962-CAC568401318}"/>
          </ac:picMkLst>
        </pc:picChg>
      </pc:sldChg>
      <pc:sldChg chg="modSp mod">
        <pc:chgData name="Joe Aslett" userId="7b6f269b-9023-4611-9a28-c55f9a45fd79" providerId="ADAL" clId="{ABB120E1-1182-46D2-92EC-59CB976B5B96}" dt="2026-01-28T10:25:39.098" v="69" actId="14100"/>
        <pc:sldMkLst>
          <pc:docMk/>
          <pc:sldMk cId="3613790617" sldId="274"/>
        </pc:sldMkLst>
        <pc:grpChg chg="mod">
          <ac:chgData name="Joe Aslett" userId="7b6f269b-9023-4611-9a28-c55f9a45fd79" providerId="ADAL" clId="{ABB120E1-1182-46D2-92EC-59CB976B5B96}" dt="2026-01-28T10:25:39.098" v="69" actId="14100"/>
          <ac:grpSpMkLst>
            <pc:docMk/>
            <pc:sldMk cId="3613790617" sldId="274"/>
            <ac:grpSpMk id="4" creationId="{CDAE3180-5C69-2CD9-0EE3-221319DCF34E}"/>
          </ac:grpSpMkLst>
        </pc:grpChg>
      </pc:sldChg>
      <pc:sldChg chg="modSp mod modCm">
        <pc:chgData name="Joe Aslett" userId="7b6f269b-9023-4611-9a28-c55f9a45fd79" providerId="ADAL" clId="{ABB120E1-1182-46D2-92EC-59CB976B5B96}" dt="2026-01-28T11:25:26.316" v="154"/>
        <pc:sldMkLst>
          <pc:docMk/>
          <pc:sldMk cId="2603561622" sldId="275"/>
        </pc:sldMkLst>
        <pc:spChg chg="mod">
          <ac:chgData name="Joe Aslett" userId="7b6f269b-9023-4611-9a28-c55f9a45fd79" providerId="ADAL" clId="{ABB120E1-1182-46D2-92EC-59CB976B5B96}" dt="2026-01-28T11:25:02.921" v="153" actId="400"/>
          <ac:spMkLst>
            <pc:docMk/>
            <pc:sldMk cId="2603561622" sldId="275"/>
            <ac:spMk id="17" creationId="{AA9F5A71-64FD-0982-BBCA-27785219A225}"/>
          </ac:spMkLst>
        </pc:spChg>
        <pc:grpChg chg="mod">
          <ac:chgData name="Joe Aslett" userId="7b6f269b-9023-4611-9a28-c55f9a45fd79" providerId="ADAL" clId="{ABB120E1-1182-46D2-92EC-59CB976B5B96}" dt="2026-01-28T10:20:45.272" v="23" actId="14100"/>
          <ac:grpSpMkLst>
            <pc:docMk/>
            <pc:sldMk cId="2603561622" sldId="275"/>
            <ac:grpSpMk id="2" creationId="{FCA0F3E2-42B1-B847-064A-73305383BC57}"/>
          </ac:grpSpMkLst>
        </pc:grpChg>
      </pc:sldChg>
      <pc:sldChg chg="modSp mod modCm">
        <pc:chgData name="Joe Aslett" userId="7b6f269b-9023-4611-9a28-c55f9a45fd79" providerId="ADAL" clId="{ABB120E1-1182-46D2-92EC-59CB976B5B96}" dt="2026-01-28T11:12:56.325" v="79"/>
        <pc:sldMkLst>
          <pc:docMk/>
          <pc:sldMk cId="2755987869" sldId="276"/>
        </pc:sldMkLst>
        <pc:grpChg chg="mod">
          <ac:chgData name="Joe Aslett" userId="7b6f269b-9023-4611-9a28-c55f9a45fd79" providerId="ADAL" clId="{ABB120E1-1182-46D2-92EC-59CB976B5B96}" dt="2026-01-28T10:19:35.286" v="13" actId="14100"/>
          <ac:grpSpMkLst>
            <pc:docMk/>
            <pc:sldMk cId="2755987869" sldId="276"/>
            <ac:grpSpMk id="2" creationId="{E678DF6A-074E-D456-8791-D2831AB8CB26}"/>
          </ac:grpSpMkLst>
        </pc:grpChg>
      </pc:sldChg>
      <pc:sldChg chg="modSp mod modCm">
        <pc:chgData name="Joe Aslett" userId="7b6f269b-9023-4611-9a28-c55f9a45fd79" providerId="ADAL" clId="{ABB120E1-1182-46D2-92EC-59CB976B5B96}" dt="2026-01-28T11:07:58.227" v="78"/>
        <pc:sldMkLst>
          <pc:docMk/>
          <pc:sldMk cId="653193260" sldId="278"/>
        </pc:sldMkLst>
        <pc:spChg chg="mod">
          <ac:chgData name="Joe Aslett" userId="7b6f269b-9023-4611-9a28-c55f9a45fd79" providerId="ADAL" clId="{ABB120E1-1182-46D2-92EC-59CB976B5B96}" dt="2026-01-28T11:07:01.530" v="77" actId="207"/>
          <ac:spMkLst>
            <pc:docMk/>
            <pc:sldMk cId="653193260" sldId="278"/>
            <ac:spMk id="7" creationId="{D62183D3-C1F9-2F75-10D1-9085CBD67659}"/>
          </ac:spMkLst>
        </pc:spChg>
        <pc:grpChg chg="mod">
          <ac:chgData name="Joe Aslett" userId="7b6f269b-9023-4611-9a28-c55f9a45fd79" providerId="ADAL" clId="{ABB120E1-1182-46D2-92EC-59CB976B5B96}" dt="2026-01-28T10:19:06.071" v="7" actId="14100"/>
          <ac:grpSpMkLst>
            <pc:docMk/>
            <pc:sldMk cId="653193260" sldId="278"/>
            <ac:grpSpMk id="2" creationId="{2FCF9E7B-3155-FAF4-9125-5DA52917E99B}"/>
          </ac:grpSpMkLst>
        </pc:grpChg>
      </pc:sldChg>
      <pc:sldChg chg="modSp mod modCm">
        <pc:chgData name="Joe Aslett" userId="7b6f269b-9023-4611-9a28-c55f9a45fd79" providerId="ADAL" clId="{ABB120E1-1182-46D2-92EC-59CB976B5B96}" dt="2026-01-28T14:39:29.577" v="223"/>
        <pc:sldMkLst>
          <pc:docMk/>
          <pc:sldMk cId="3063157980" sldId="279"/>
        </pc:sldMkLst>
        <pc:grpChg chg="mod">
          <ac:chgData name="Joe Aslett" userId="7b6f269b-9023-4611-9a28-c55f9a45fd79" providerId="ADAL" clId="{ABB120E1-1182-46D2-92EC-59CB976B5B96}" dt="2026-01-28T10:20:01.934" v="17" actId="14100"/>
          <ac:grpSpMkLst>
            <pc:docMk/>
            <pc:sldMk cId="3063157980" sldId="279"/>
            <ac:grpSpMk id="2" creationId="{A154D9DD-5F5C-DCAE-C715-00D29379E745}"/>
          </ac:grpSpMkLst>
        </pc:grpChg>
      </pc:sldChg>
      <pc:sldChg chg="modSp mod modCm">
        <pc:chgData name="Joe Aslett" userId="7b6f269b-9023-4611-9a28-c55f9a45fd79" providerId="ADAL" clId="{ABB120E1-1182-46D2-92EC-59CB976B5B96}" dt="2026-01-28T14:41:02.197" v="224"/>
        <pc:sldMkLst>
          <pc:docMk/>
          <pc:sldMk cId="2036005286" sldId="280"/>
        </pc:sldMkLst>
        <pc:grpChg chg="mod">
          <ac:chgData name="Joe Aslett" userId="7b6f269b-9023-4611-9a28-c55f9a45fd79" providerId="ADAL" clId="{ABB120E1-1182-46D2-92EC-59CB976B5B96}" dt="2026-01-28T10:20:12.694" v="18" actId="14100"/>
          <ac:grpSpMkLst>
            <pc:docMk/>
            <pc:sldMk cId="2036005286" sldId="280"/>
            <ac:grpSpMk id="2" creationId="{B67718DE-892D-5769-CE48-D237C725F643}"/>
          </ac:grpSpMkLst>
        </pc:grpChg>
      </pc:sldChg>
      <pc:sldChg chg="modSp mod">
        <pc:chgData name="Joe Aslett" userId="7b6f269b-9023-4611-9a28-c55f9a45fd79" providerId="ADAL" clId="{ABB120E1-1182-46D2-92EC-59CB976B5B96}" dt="2026-01-28T11:17:35.252" v="89" actId="400"/>
        <pc:sldMkLst>
          <pc:docMk/>
          <pc:sldMk cId="117573389" sldId="281"/>
        </pc:sldMkLst>
        <pc:spChg chg="mod">
          <ac:chgData name="Joe Aslett" userId="7b6f269b-9023-4611-9a28-c55f9a45fd79" providerId="ADAL" clId="{ABB120E1-1182-46D2-92EC-59CB976B5B96}" dt="2026-01-28T11:17:35.252" v="89" actId="400"/>
          <ac:spMkLst>
            <pc:docMk/>
            <pc:sldMk cId="117573389" sldId="281"/>
            <ac:spMk id="7" creationId="{7AED3022-7B1F-8E0D-7728-02B4C832F53B}"/>
          </ac:spMkLst>
        </pc:spChg>
        <pc:grpChg chg="mod">
          <ac:chgData name="Joe Aslett" userId="7b6f269b-9023-4611-9a28-c55f9a45fd79" providerId="ADAL" clId="{ABB120E1-1182-46D2-92EC-59CB976B5B96}" dt="2026-01-28T10:20:29.669" v="21" actId="14100"/>
          <ac:grpSpMkLst>
            <pc:docMk/>
            <pc:sldMk cId="117573389" sldId="281"/>
            <ac:grpSpMk id="2" creationId="{FCDC5C6A-0FC6-3DDA-EC49-F0B60C612582}"/>
          </ac:grpSpMkLst>
        </pc:grpChg>
      </pc:sldChg>
      <pc:sldChg chg="modSp mod">
        <pc:chgData name="Joe Aslett" userId="7b6f269b-9023-4611-9a28-c55f9a45fd79" providerId="ADAL" clId="{ABB120E1-1182-46D2-92EC-59CB976B5B96}" dt="2026-01-28T11:35:11.245" v="183" actId="14100"/>
        <pc:sldMkLst>
          <pc:docMk/>
          <pc:sldMk cId="1258848364" sldId="289"/>
        </pc:sldMkLst>
        <pc:spChg chg="mod">
          <ac:chgData name="Joe Aslett" userId="7b6f269b-9023-4611-9a28-c55f9a45fd79" providerId="ADAL" clId="{ABB120E1-1182-46D2-92EC-59CB976B5B96}" dt="2026-01-28T11:34:51.986" v="181" actId="14100"/>
          <ac:spMkLst>
            <pc:docMk/>
            <pc:sldMk cId="1258848364" sldId="289"/>
            <ac:spMk id="21" creationId="{4020015F-C27E-F410-DFC7-10A2946F2DF0}"/>
          </ac:spMkLst>
        </pc:spChg>
        <pc:grpChg chg="mod">
          <ac:chgData name="Joe Aslett" userId="7b6f269b-9023-4611-9a28-c55f9a45fd79" providerId="ADAL" clId="{ABB120E1-1182-46D2-92EC-59CB976B5B96}" dt="2026-01-28T11:35:11.245" v="183" actId="14100"/>
          <ac:grpSpMkLst>
            <pc:docMk/>
            <pc:sldMk cId="1258848364" sldId="289"/>
            <ac:grpSpMk id="4" creationId="{595FF1A7-61F9-DAF6-DC55-C877BE73DE57}"/>
          </ac:grpSpMkLst>
        </pc:grpChg>
        <pc:grpChg chg="mod">
          <ac:chgData name="Joe Aslett" userId="7b6f269b-9023-4611-9a28-c55f9a45fd79" providerId="ADAL" clId="{ABB120E1-1182-46D2-92EC-59CB976B5B96}" dt="2026-01-28T11:35:11.245" v="183" actId="14100"/>
          <ac:grpSpMkLst>
            <pc:docMk/>
            <pc:sldMk cId="1258848364" sldId="289"/>
            <ac:grpSpMk id="12" creationId="{C7D128FC-4270-EB6B-4E3F-7A99BF311842}"/>
          </ac:grpSpMkLst>
        </pc:grpChg>
        <pc:grpChg chg="mod">
          <ac:chgData name="Joe Aslett" userId="7b6f269b-9023-4611-9a28-c55f9a45fd79" providerId="ADAL" clId="{ABB120E1-1182-46D2-92EC-59CB976B5B96}" dt="2026-01-28T11:35:11.245" v="183" actId="14100"/>
          <ac:grpSpMkLst>
            <pc:docMk/>
            <pc:sldMk cId="1258848364" sldId="289"/>
            <ac:grpSpMk id="17" creationId="{ABEBA62E-95A0-FDFD-BD8D-7F04C08DF1F2}"/>
          </ac:grpSpMkLst>
        </pc:grpChg>
      </pc:sldChg>
      <pc:sldChg chg="modSp mod">
        <pc:chgData name="Joe Aslett" userId="7b6f269b-9023-4611-9a28-c55f9a45fd79" providerId="ADAL" clId="{ABB120E1-1182-46D2-92EC-59CB976B5B96}" dt="2026-01-28T14:43:29.394" v="226" actId="14100"/>
        <pc:sldMkLst>
          <pc:docMk/>
          <pc:sldMk cId="3103103807" sldId="294"/>
        </pc:sldMkLst>
        <pc:grpChg chg="mod">
          <ac:chgData name="Joe Aslett" userId="7b6f269b-9023-4611-9a28-c55f9a45fd79" providerId="ADAL" clId="{ABB120E1-1182-46D2-92EC-59CB976B5B96}" dt="2026-01-28T14:43:29.394" v="226" actId="14100"/>
          <ac:grpSpMkLst>
            <pc:docMk/>
            <pc:sldMk cId="3103103807" sldId="294"/>
            <ac:grpSpMk id="7" creationId="{BB3011F0-61C7-AE6D-60A5-6F4501BB5437}"/>
          </ac:grpSpMkLst>
        </pc:grpChg>
      </pc:sldChg>
      <pc:sldChg chg="modSp mod">
        <pc:chgData name="Joe Aslett" userId="7b6f269b-9023-4611-9a28-c55f9a45fd79" providerId="ADAL" clId="{ABB120E1-1182-46D2-92EC-59CB976B5B96}" dt="2026-01-28T14:37:45.648" v="220" actId="207"/>
        <pc:sldMkLst>
          <pc:docMk/>
          <pc:sldMk cId="776047743" sldId="297"/>
        </pc:sldMkLst>
        <pc:spChg chg="mod">
          <ac:chgData name="Joe Aslett" userId="7b6f269b-9023-4611-9a28-c55f9a45fd79" providerId="ADAL" clId="{ABB120E1-1182-46D2-92EC-59CB976B5B96}" dt="2026-01-28T11:28:24.938" v="167" actId="400"/>
          <ac:spMkLst>
            <pc:docMk/>
            <pc:sldMk cId="776047743" sldId="297"/>
            <ac:spMk id="15" creationId="{83899357-99BA-0EBE-3260-2EEEECF0133E}"/>
          </ac:spMkLst>
        </pc:spChg>
        <pc:spChg chg="mod">
          <ac:chgData name="Joe Aslett" userId="7b6f269b-9023-4611-9a28-c55f9a45fd79" providerId="ADAL" clId="{ABB120E1-1182-46D2-92EC-59CB976B5B96}" dt="2026-01-28T14:37:45.648" v="220" actId="207"/>
          <ac:spMkLst>
            <pc:docMk/>
            <pc:sldMk cId="776047743" sldId="297"/>
            <ac:spMk id="17" creationId="{70EF0660-C7D9-5975-AE2C-2C7BD3AB5D4D}"/>
          </ac:spMkLst>
        </pc:spChg>
      </pc:sldChg>
      <pc:sldChg chg="modSp mod modCm">
        <pc:chgData name="Joe Aslett" userId="7b6f269b-9023-4611-9a28-c55f9a45fd79" providerId="ADAL" clId="{ABB120E1-1182-46D2-92EC-59CB976B5B96}" dt="2026-01-28T11:24:37.732" v="151"/>
        <pc:sldMkLst>
          <pc:docMk/>
          <pc:sldMk cId="539997913" sldId="299"/>
        </pc:sldMkLst>
        <pc:spChg chg="mod">
          <ac:chgData name="Joe Aslett" userId="7b6f269b-9023-4611-9a28-c55f9a45fd79" providerId="ADAL" clId="{ABB120E1-1182-46D2-92EC-59CB976B5B96}" dt="2026-01-28T11:24:10.669" v="150" actId="20577"/>
          <ac:spMkLst>
            <pc:docMk/>
            <pc:sldMk cId="539997913" sldId="299"/>
            <ac:spMk id="7" creationId="{F4D300C7-F6B4-55BC-7960-BB436F9B53CC}"/>
          </ac:spMkLst>
        </pc:spChg>
        <pc:spChg chg="mod modCrop">
          <ac:chgData name="Joe Aslett" userId="7b6f269b-9023-4611-9a28-c55f9a45fd79" providerId="ADAL" clId="{ABB120E1-1182-46D2-92EC-59CB976B5B96}" dt="2026-01-28T11:23:17.176" v="141" actId="18131"/>
          <ac:spMkLst>
            <pc:docMk/>
            <pc:sldMk cId="539997913" sldId="299"/>
            <ac:spMk id="9" creationId="{62CEC56C-7E83-2A51-87FA-B0FCDF19A3A0}"/>
          </ac:spMkLst>
        </pc:spChg>
        <pc:spChg chg="mod">
          <ac:chgData name="Joe Aslett" userId="7b6f269b-9023-4611-9a28-c55f9a45fd79" providerId="ADAL" clId="{ABB120E1-1182-46D2-92EC-59CB976B5B96}" dt="2026-01-28T11:24:10.014" v="149" actId="1076"/>
          <ac:spMkLst>
            <pc:docMk/>
            <pc:sldMk cId="539997913" sldId="299"/>
            <ac:spMk id="11" creationId="{B01B33E1-69CA-B63F-4912-7A09275AC2AD}"/>
          </ac:spMkLst>
        </pc:spChg>
        <pc:grpChg chg="mod">
          <ac:chgData name="Joe Aslett" userId="7b6f269b-9023-4611-9a28-c55f9a45fd79" providerId="ADAL" clId="{ABB120E1-1182-46D2-92EC-59CB976B5B96}" dt="2026-01-28T11:23:16.320" v="137" actId="14100"/>
          <ac:grpSpMkLst>
            <pc:docMk/>
            <pc:sldMk cId="539997913" sldId="299"/>
            <ac:grpSpMk id="2" creationId="{4808D8F4-A112-4C14-1E4D-3C6497E297E8}"/>
          </ac:grpSpMkLst>
        </pc:grpChg>
      </pc:sldChg>
      <pc:sldChg chg="modSp mod">
        <pc:chgData name="Joe Aslett" userId="7b6f269b-9023-4611-9a28-c55f9a45fd79" providerId="ADAL" clId="{ABB120E1-1182-46D2-92EC-59CB976B5B96}" dt="2026-01-28T11:25:59.433" v="156" actId="400"/>
        <pc:sldMkLst>
          <pc:docMk/>
          <pc:sldMk cId="489599332" sldId="302"/>
        </pc:sldMkLst>
        <pc:spChg chg="mod">
          <ac:chgData name="Joe Aslett" userId="7b6f269b-9023-4611-9a28-c55f9a45fd79" providerId="ADAL" clId="{ABB120E1-1182-46D2-92EC-59CB976B5B96}" dt="2026-01-28T11:25:59.433" v="156" actId="400"/>
          <ac:spMkLst>
            <pc:docMk/>
            <pc:sldMk cId="489599332" sldId="302"/>
            <ac:spMk id="17" creationId="{DD54A994-DA18-6697-779E-EAC47B3FD088}"/>
          </ac:spMkLst>
        </pc:spChg>
        <pc:grpChg chg="mod">
          <ac:chgData name="Joe Aslett" userId="7b6f269b-9023-4611-9a28-c55f9a45fd79" providerId="ADAL" clId="{ABB120E1-1182-46D2-92EC-59CB976B5B96}" dt="2026-01-28T10:20:54.774" v="25" actId="14100"/>
          <ac:grpSpMkLst>
            <pc:docMk/>
            <pc:sldMk cId="489599332" sldId="302"/>
            <ac:grpSpMk id="2" creationId="{E7C9A900-7A24-7850-2FE4-848E4BBC8D4C}"/>
          </ac:grpSpMkLst>
        </pc:grpChg>
      </pc:sldChg>
      <pc:sldChg chg="modSp mod">
        <pc:chgData name="Joe Aslett" userId="7b6f269b-9023-4611-9a28-c55f9a45fd79" providerId="ADAL" clId="{ABB120E1-1182-46D2-92EC-59CB976B5B96}" dt="2026-01-28T10:21:07.877" v="27" actId="14100"/>
        <pc:sldMkLst>
          <pc:docMk/>
          <pc:sldMk cId="2915034674" sldId="303"/>
        </pc:sldMkLst>
        <pc:grpChg chg="mod">
          <ac:chgData name="Joe Aslett" userId="7b6f269b-9023-4611-9a28-c55f9a45fd79" providerId="ADAL" clId="{ABB120E1-1182-46D2-92EC-59CB976B5B96}" dt="2026-01-28T10:21:07.877" v="27" actId="14100"/>
          <ac:grpSpMkLst>
            <pc:docMk/>
            <pc:sldMk cId="2915034674" sldId="303"/>
            <ac:grpSpMk id="2" creationId="{49523BC6-67FB-B141-3D10-570F71911667}"/>
          </ac:grpSpMkLst>
        </pc:grpChg>
      </pc:sldChg>
      <pc:sldChg chg="modSp mod modCm">
        <pc:chgData name="Joe Aslett" userId="7b6f269b-9023-4611-9a28-c55f9a45fd79" providerId="ADAL" clId="{ABB120E1-1182-46D2-92EC-59CB976B5B96}" dt="2026-01-28T14:37:50.989" v="221" actId="207"/>
        <pc:sldMkLst>
          <pc:docMk/>
          <pc:sldMk cId="3139559777" sldId="304"/>
        </pc:sldMkLst>
        <pc:spChg chg="mod">
          <ac:chgData name="Joe Aslett" userId="7b6f269b-9023-4611-9a28-c55f9a45fd79" providerId="ADAL" clId="{ABB120E1-1182-46D2-92EC-59CB976B5B96}" dt="2026-01-28T10:23:15.706" v="46" actId="1076"/>
          <ac:spMkLst>
            <pc:docMk/>
            <pc:sldMk cId="3139559777" sldId="304"/>
            <ac:spMk id="2" creationId="{4352E80D-BB11-309D-45BE-2490E9C5F070}"/>
          </ac:spMkLst>
        </pc:spChg>
        <pc:spChg chg="mod">
          <ac:chgData name="Joe Aslett" userId="7b6f269b-9023-4611-9a28-c55f9a45fd79" providerId="ADAL" clId="{ABB120E1-1182-46D2-92EC-59CB976B5B96}" dt="2026-01-28T14:37:50.989" v="221" actId="207"/>
          <ac:spMkLst>
            <pc:docMk/>
            <pc:sldMk cId="3139559777" sldId="304"/>
            <ac:spMk id="17" creationId="{4586DBD1-BC7E-BE28-9687-898E150AC994}"/>
          </ac:spMkLst>
        </pc:spChg>
        <pc:grpChg chg="mod">
          <ac:chgData name="Joe Aslett" userId="7b6f269b-9023-4611-9a28-c55f9a45fd79" providerId="ADAL" clId="{ABB120E1-1182-46D2-92EC-59CB976B5B96}" dt="2026-01-28T10:22:57.010" v="43" actId="1076"/>
          <ac:grpSpMkLst>
            <pc:docMk/>
            <pc:sldMk cId="3139559777" sldId="304"/>
            <ac:grpSpMk id="3" creationId="{49C395C0-733C-D128-B4D0-5ECEC865E836}"/>
          </ac:grpSpMkLst>
        </pc:grpChg>
        <pc:grpChg chg="mod">
          <ac:chgData name="Joe Aslett" userId="7b6f269b-9023-4611-9a28-c55f9a45fd79" providerId="ADAL" clId="{ABB120E1-1182-46D2-92EC-59CB976B5B96}" dt="2026-01-28T10:23:19.544" v="47" actId="14100"/>
          <ac:grpSpMkLst>
            <pc:docMk/>
            <pc:sldMk cId="3139559777" sldId="304"/>
            <ac:grpSpMk id="6" creationId="{02056383-DC84-8BDE-1DAC-243DF23E4513}"/>
          </ac:grpSpMkLst>
        </pc:grpChg>
      </pc:sldChg>
      <pc:sldChg chg="modSp mod">
        <pc:chgData name="Joe Aslett" userId="7b6f269b-9023-4611-9a28-c55f9a45fd79" providerId="ADAL" clId="{ABB120E1-1182-46D2-92EC-59CB976B5B96}" dt="2026-01-28T14:37:56.107" v="222" actId="207"/>
        <pc:sldMkLst>
          <pc:docMk/>
          <pc:sldMk cId="877945142" sldId="305"/>
        </pc:sldMkLst>
        <pc:spChg chg="mod">
          <ac:chgData name="Joe Aslett" userId="7b6f269b-9023-4611-9a28-c55f9a45fd79" providerId="ADAL" clId="{ABB120E1-1182-46D2-92EC-59CB976B5B96}" dt="2026-01-28T10:24:49.036" v="64" actId="1076"/>
          <ac:spMkLst>
            <pc:docMk/>
            <pc:sldMk cId="877945142" sldId="305"/>
            <ac:spMk id="10" creationId="{5C952384-3C0D-8E48-7B4B-C9777AACB72E}"/>
          </ac:spMkLst>
        </pc:spChg>
        <pc:spChg chg="mod">
          <ac:chgData name="Joe Aslett" userId="7b6f269b-9023-4611-9a28-c55f9a45fd79" providerId="ADAL" clId="{ABB120E1-1182-46D2-92EC-59CB976B5B96}" dt="2026-01-28T11:50:14.337" v="215" actId="400"/>
          <ac:spMkLst>
            <pc:docMk/>
            <pc:sldMk cId="877945142" sldId="305"/>
            <ac:spMk id="15" creationId="{99C815B6-F590-5F26-D01A-B4A0870A77BC}"/>
          </ac:spMkLst>
        </pc:spChg>
        <pc:spChg chg="mod">
          <ac:chgData name="Joe Aslett" userId="7b6f269b-9023-4611-9a28-c55f9a45fd79" providerId="ADAL" clId="{ABB120E1-1182-46D2-92EC-59CB976B5B96}" dt="2026-01-28T14:37:56.107" v="222" actId="207"/>
          <ac:spMkLst>
            <pc:docMk/>
            <pc:sldMk cId="877945142" sldId="305"/>
            <ac:spMk id="17" creationId="{0865E49B-766E-1AC5-93BE-19BB46C744F2}"/>
          </ac:spMkLst>
        </pc:spChg>
        <pc:grpChg chg="mod">
          <ac:chgData name="Joe Aslett" userId="7b6f269b-9023-4611-9a28-c55f9a45fd79" providerId="ADAL" clId="{ABB120E1-1182-46D2-92EC-59CB976B5B96}" dt="2026-01-28T10:24:37.934" v="62" actId="1076"/>
          <ac:grpSpMkLst>
            <pc:docMk/>
            <pc:sldMk cId="877945142" sldId="305"/>
            <ac:grpSpMk id="2" creationId="{02EA9597-1002-33F4-C9BF-B05F99765EDB}"/>
          </ac:grpSpMkLst>
        </pc:grpChg>
        <pc:grpChg chg="mod">
          <ac:chgData name="Joe Aslett" userId="7b6f269b-9023-4611-9a28-c55f9a45fd79" providerId="ADAL" clId="{ABB120E1-1182-46D2-92EC-59CB976B5B96}" dt="2026-01-28T10:25:00.851" v="66" actId="14100"/>
          <ac:grpSpMkLst>
            <pc:docMk/>
            <pc:sldMk cId="877945142" sldId="305"/>
            <ac:grpSpMk id="6" creationId="{C97F33C9-40A0-5CB2-D590-B8D9D6B546CD}"/>
          </ac:grpSpMkLst>
        </pc:grpChg>
      </pc:sldChg>
      <pc:sldChg chg="modSp mod">
        <pc:chgData name="Joe Aslett" userId="7b6f269b-9023-4611-9a28-c55f9a45fd79" providerId="ADAL" clId="{ABB120E1-1182-46D2-92EC-59CB976B5B96}" dt="2026-01-28T10:21:54.597" v="33" actId="14100"/>
        <pc:sldMkLst>
          <pc:docMk/>
          <pc:sldMk cId="770660740" sldId="306"/>
        </pc:sldMkLst>
        <pc:grpChg chg="mod">
          <ac:chgData name="Joe Aslett" userId="7b6f269b-9023-4611-9a28-c55f9a45fd79" providerId="ADAL" clId="{ABB120E1-1182-46D2-92EC-59CB976B5B96}" dt="2026-01-28T10:21:54.597" v="33" actId="14100"/>
          <ac:grpSpMkLst>
            <pc:docMk/>
            <pc:sldMk cId="770660740" sldId="306"/>
            <ac:grpSpMk id="2" creationId="{3B12D0E0-CCE8-758D-E025-B5952CE6A99C}"/>
          </ac:grpSpMkLst>
        </pc:grpChg>
      </pc:sldChg>
      <pc:sldChg chg="addSp delSp modSp mod addAnim delAnim modAnim modCm">
        <pc:chgData name="Joe Aslett" userId="7b6f269b-9023-4611-9a28-c55f9a45fd79" providerId="ADAL" clId="{ABB120E1-1182-46D2-92EC-59CB976B5B96}" dt="2026-01-28T11:31:37.088" v="176"/>
        <pc:sldMkLst>
          <pc:docMk/>
          <pc:sldMk cId="3116358241" sldId="307"/>
        </pc:sldMkLst>
        <pc:spChg chg="mod">
          <ac:chgData name="Joe Aslett" userId="7b6f269b-9023-4611-9a28-c55f9a45fd79" providerId="ADAL" clId="{ABB120E1-1182-46D2-92EC-59CB976B5B96}" dt="2026-01-28T11:29:08.019" v="169" actId="14100"/>
          <ac:spMkLst>
            <pc:docMk/>
            <pc:sldMk cId="3116358241" sldId="307"/>
            <ac:spMk id="10" creationId="{A144B042-7F6D-B3C5-E66E-58817ABAE865}"/>
          </ac:spMkLst>
        </pc:spChg>
        <pc:spChg chg="add del mod">
          <ac:chgData name="Joe Aslett" userId="7b6f269b-9023-4611-9a28-c55f9a45fd79" providerId="ADAL" clId="{ABB120E1-1182-46D2-92EC-59CB976B5B96}" dt="2026-01-28T11:30:50.831" v="175" actId="20577"/>
          <ac:spMkLst>
            <pc:docMk/>
            <pc:sldMk cId="3116358241" sldId="307"/>
            <ac:spMk id="17" creationId="{9A8BC16B-EC09-69DB-9768-94876C0159FA}"/>
          </ac:spMkLst>
        </pc:spChg>
        <pc:grpChg chg="mod">
          <ac:chgData name="Joe Aslett" userId="7b6f269b-9023-4611-9a28-c55f9a45fd79" providerId="ADAL" clId="{ABB120E1-1182-46D2-92EC-59CB976B5B96}" dt="2026-01-28T10:22:09.629" v="36" actId="14100"/>
          <ac:grpSpMkLst>
            <pc:docMk/>
            <pc:sldMk cId="3116358241" sldId="307"/>
            <ac:grpSpMk id="2" creationId="{3B517D45-FC6D-3FE0-77B0-E8FEA4BC513F}"/>
          </ac:grpSpMkLst>
        </pc:grpChg>
      </pc:sldChg>
      <pc:sldChg chg="modSp mod modCm">
        <pc:chgData name="Joe Aslett" userId="7b6f269b-9023-4611-9a28-c55f9a45fd79" providerId="ADAL" clId="{ABB120E1-1182-46D2-92EC-59CB976B5B96}" dt="2026-01-28T14:42:39.529" v="225"/>
        <pc:sldMkLst>
          <pc:docMk/>
          <pc:sldMk cId="2704962836" sldId="308"/>
        </pc:sldMkLst>
        <pc:spChg chg="mod modCrop">
          <ac:chgData name="Joe Aslett" userId="7b6f269b-9023-4611-9a28-c55f9a45fd79" providerId="ADAL" clId="{ABB120E1-1182-46D2-92EC-59CB976B5B96}" dt="2026-01-28T11:32:05.649" v="177" actId="14100"/>
          <ac:spMkLst>
            <pc:docMk/>
            <pc:sldMk cId="2704962836" sldId="308"/>
            <ac:spMk id="10" creationId="{893B3FE6-AD7A-B16D-5B75-2ECF75137F7D}"/>
          </ac:spMkLst>
        </pc:spChg>
        <pc:grpChg chg="mod">
          <ac:chgData name="Joe Aslett" userId="7b6f269b-9023-4611-9a28-c55f9a45fd79" providerId="ADAL" clId="{ABB120E1-1182-46D2-92EC-59CB976B5B96}" dt="2026-01-28T11:32:11.870" v="178" actId="14100"/>
          <ac:grpSpMkLst>
            <pc:docMk/>
            <pc:sldMk cId="2704962836" sldId="308"/>
            <ac:grpSpMk id="2" creationId="{8A265E83-3014-2F62-2874-8A378635ACAC}"/>
          </ac:grpSpMkLst>
        </pc:grpChg>
      </pc:sldChg>
      <pc:sldChg chg="modSp mod modCm">
        <pc:chgData name="Joe Aslett" userId="7b6f269b-9023-4611-9a28-c55f9a45fd79" providerId="ADAL" clId="{ABB120E1-1182-46D2-92EC-59CB976B5B96}" dt="2026-01-28T11:45:22.739" v="199"/>
        <pc:sldMkLst>
          <pc:docMk/>
          <pc:sldMk cId="2901460105" sldId="309"/>
        </pc:sldMkLst>
        <pc:grpChg chg="mod">
          <ac:chgData name="Joe Aslett" userId="7b6f269b-9023-4611-9a28-c55f9a45fd79" providerId="ADAL" clId="{ABB120E1-1182-46D2-92EC-59CB976B5B96}" dt="2026-01-28T10:24:04.034" v="55" actId="14100"/>
          <ac:grpSpMkLst>
            <pc:docMk/>
            <pc:sldMk cId="2901460105" sldId="309"/>
            <ac:grpSpMk id="2" creationId="{7294131C-36A6-740B-C140-6851EB6ECF16}"/>
          </ac:grpSpMkLst>
        </pc:grpChg>
      </pc:sldChg>
      <pc:sldChg chg="modSp modCm">
        <pc:chgData name="Joe Aslett" userId="7b6f269b-9023-4611-9a28-c55f9a45fd79" providerId="ADAL" clId="{ABB120E1-1182-46D2-92EC-59CB976B5B96}" dt="2026-01-28T11:49:42.325" v="213" actId="400"/>
        <pc:sldMkLst>
          <pc:docMk/>
          <pc:sldMk cId="1811877983" sldId="310"/>
        </pc:sldMkLst>
        <pc:spChg chg="mod">
          <ac:chgData name="Joe Aslett" userId="7b6f269b-9023-4611-9a28-c55f9a45fd79" providerId="ADAL" clId="{ABB120E1-1182-46D2-92EC-59CB976B5B96}" dt="2026-01-28T11:49:42.325" v="213" actId="400"/>
          <ac:spMkLst>
            <pc:docMk/>
            <pc:sldMk cId="1811877983" sldId="310"/>
            <ac:spMk id="17" creationId="{B5D5F6EB-B0B5-2B4C-3913-1A91EC48A41E}"/>
          </ac:spMkLst>
        </pc:spChg>
      </pc:sldChg>
      <pc:sldChg chg="modSp mod modCm">
        <pc:chgData name="Joe Aslett" userId="7b6f269b-9023-4611-9a28-c55f9a45fd79" providerId="ADAL" clId="{ABB120E1-1182-46D2-92EC-59CB976B5B96}" dt="2026-01-28T11:47:26.594" v="200"/>
        <pc:sldMkLst>
          <pc:docMk/>
          <pc:sldMk cId="3515951877" sldId="311"/>
        </pc:sldMkLst>
        <pc:spChg chg="mod">
          <ac:chgData name="Joe Aslett" userId="7b6f269b-9023-4611-9a28-c55f9a45fd79" providerId="ADAL" clId="{ABB120E1-1182-46D2-92EC-59CB976B5B96}" dt="2026-01-28T11:37:57.187" v="190" actId="20577"/>
          <ac:spMkLst>
            <pc:docMk/>
            <pc:sldMk cId="3515951877" sldId="311"/>
            <ac:spMk id="17" creationId="{41C23368-B884-7370-90DE-BE0798CFCA12}"/>
          </ac:spMkLst>
        </pc:spChg>
        <pc:grpChg chg="mod">
          <ac:chgData name="Joe Aslett" userId="7b6f269b-9023-4611-9a28-c55f9a45fd79" providerId="ADAL" clId="{ABB120E1-1182-46D2-92EC-59CB976B5B96}" dt="2026-01-28T10:23:44.649" v="52" actId="14100"/>
          <ac:grpSpMkLst>
            <pc:docMk/>
            <pc:sldMk cId="3515951877" sldId="311"/>
            <ac:grpSpMk id="2" creationId="{CDC0102F-7C2D-44E7-8ADD-683C2602B13B}"/>
          </ac:grpSpMkLst>
        </pc:grpChg>
      </pc:sldChg>
    </pc:docChg>
  </pc:docChgLst>
  <pc:docChgLst>
    <pc:chgData name="Erica Morgan" userId="39ed17eb-1fe1-4e30-9f9d-69b034d5bc77" providerId="ADAL" clId="{8B50D345-A306-432F-850B-6A7FBE8705FA}"/>
    <pc:docChg chg="undo custSel addSld delSld modSld sldOrd modMainMaster">
      <pc:chgData name="Erica Morgan" userId="39ed17eb-1fe1-4e30-9f9d-69b034d5bc77" providerId="ADAL" clId="{8B50D345-A306-432F-850B-6A7FBE8705FA}" dt="2026-02-13T09:17:04.054" v="6032"/>
      <pc:docMkLst>
        <pc:docMk/>
      </pc:docMkLst>
      <pc:sldChg chg="addSp delSp modSp mod ord modAnim">
        <pc:chgData name="Erica Morgan" userId="39ed17eb-1fe1-4e30-9f9d-69b034d5bc77" providerId="ADAL" clId="{8B50D345-A306-432F-850B-6A7FBE8705FA}" dt="2026-01-28T15:07:40.139" v="5691" actId="14100"/>
        <pc:sldMkLst>
          <pc:docMk/>
          <pc:sldMk cId="0" sldId="261"/>
        </pc:sldMkLst>
        <pc:spChg chg="mod">
          <ac:chgData name="Erica Morgan" userId="39ed17eb-1fe1-4e30-9f9d-69b034d5bc77" providerId="ADAL" clId="{8B50D345-A306-432F-850B-6A7FBE8705FA}" dt="2026-01-28T15:07:32.772" v="5689" actId="1076"/>
          <ac:spMkLst>
            <pc:docMk/>
            <pc:sldMk cId="0" sldId="261"/>
            <ac:spMk id="12" creationId="{00000000-0000-0000-0000-000000000000}"/>
          </ac:spMkLst>
        </pc:spChg>
        <pc:spChg chg="add mod">
          <ac:chgData name="Erica Morgan" userId="39ed17eb-1fe1-4e30-9f9d-69b034d5bc77" providerId="ADAL" clId="{8B50D345-A306-432F-850B-6A7FBE8705FA}" dt="2026-01-28T15:07:29.104" v="5688" actId="14100"/>
          <ac:spMkLst>
            <pc:docMk/>
            <pc:sldMk cId="0" sldId="261"/>
            <ac:spMk id="16" creationId="{1E6775A7-240F-CFA1-3C9D-14B2238960A0}"/>
          </ac:spMkLst>
        </pc:spChg>
        <pc:grpChg chg="mod">
          <ac:chgData name="Erica Morgan" userId="39ed17eb-1fe1-4e30-9f9d-69b034d5bc77" providerId="ADAL" clId="{8B50D345-A306-432F-850B-6A7FBE8705FA}" dt="2026-01-28T15:07:37.152" v="5690" actId="14100"/>
          <ac:grpSpMkLst>
            <pc:docMk/>
            <pc:sldMk cId="0" sldId="261"/>
            <ac:grpSpMk id="2" creationId="{00000000-0000-0000-0000-000000000000}"/>
          </ac:grpSpMkLst>
        </pc:grpChg>
        <pc:grpChg chg="add mod">
          <ac:chgData name="Erica Morgan" userId="39ed17eb-1fe1-4e30-9f9d-69b034d5bc77" providerId="ADAL" clId="{8B50D345-A306-432F-850B-6A7FBE8705FA}" dt="2026-01-28T15:07:40.139" v="5691" actId="14100"/>
          <ac:grpSpMkLst>
            <pc:docMk/>
            <pc:sldMk cId="0" sldId="261"/>
            <ac:grpSpMk id="6" creationId="{0F643929-B889-0007-A519-69A6FA41B68F}"/>
          </ac:grpSpMkLst>
        </pc:grpChg>
      </pc:sldChg>
      <pc:sldChg chg="addSp delSp modSp mod ord modAnim">
        <pc:chgData name="Erica Morgan" userId="39ed17eb-1fe1-4e30-9f9d-69b034d5bc77" providerId="ADAL" clId="{8B50D345-A306-432F-850B-6A7FBE8705FA}" dt="2026-01-28T15:58:30.059" v="5798" actId="1036"/>
        <pc:sldMkLst>
          <pc:docMk/>
          <pc:sldMk cId="0" sldId="266"/>
        </pc:sldMkLst>
        <pc:spChg chg="mod">
          <ac:chgData name="Erica Morgan" userId="39ed17eb-1fe1-4e30-9f9d-69b034d5bc77" providerId="ADAL" clId="{8B50D345-A306-432F-850B-6A7FBE8705FA}" dt="2026-01-28T15:58:26.046" v="5797" actId="1036"/>
          <ac:spMkLst>
            <pc:docMk/>
            <pc:sldMk cId="0" sldId="266"/>
            <ac:spMk id="21" creationId="{00000000-0000-0000-0000-000000000000}"/>
          </ac:spMkLst>
        </pc:spChg>
        <pc:grpChg chg="mod">
          <ac:chgData name="Erica Morgan" userId="39ed17eb-1fe1-4e30-9f9d-69b034d5bc77" providerId="ADAL" clId="{8B50D345-A306-432F-850B-6A7FBE8705FA}" dt="2026-01-28T15:58:30.059" v="5798" actId="1036"/>
          <ac:grpSpMkLst>
            <pc:docMk/>
            <pc:sldMk cId="0" sldId="266"/>
            <ac:grpSpMk id="6" creationId="{00000000-0000-0000-0000-000000000000}"/>
          </ac:grpSpMkLst>
        </pc:grpChg>
      </pc:sldChg>
      <pc:sldChg chg="addSp delSp modSp mod">
        <pc:chgData name="Erica Morgan" userId="39ed17eb-1fe1-4e30-9f9d-69b034d5bc77" providerId="ADAL" clId="{8B50D345-A306-432F-850B-6A7FBE8705FA}" dt="2026-02-13T09:17:04.054" v="6032"/>
        <pc:sldMkLst>
          <pc:docMk/>
          <pc:sldMk cId="0" sldId="271"/>
        </pc:sldMkLst>
        <pc:grpChg chg="mod">
          <ac:chgData name="Erica Morgan" userId="39ed17eb-1fe1-4e30-9f9d-69b034d5bc77" providerId="ADAL" clId="{8B50D345-A306-432F-850B-6A7FBE8705FA}" dt="2026-02-13T09:16:44.867" v="6030" actId="1076"/>
          <ac:grpSpMkLst>
            <pc:docMk/>
            <pc:sldMk cId="0" sldId="271"/>
            <ac:grpSpMk id="7" creationId="{00000000-0000-0000-0000-000000000000}"/>
          </ac:grpSpMkLst>
        </pc:grpChg>
        <pc:grpChg chg="mod">
          <ac:chgData name="Erica Morgan" userId="39ed17eb-1fe1-4e30-9f9d-69b034d5bc77" providerId="ADAL" clId="{8B50D345-A306-432F-850B-6A7FBE8705FA}" dt="2026-01-28T15:53:26.349" v="5784" actId="1076"/>
          <ac:grpSpMkLst>
            <pc:docMk/>
            <pc:sldMk cId="0" sldId="271"/>
            <ac:grpSpMk id="19" creationId="{00000000-0000-0000-0000-000000000000}"/>
          </ac:grpSpMkLst>
        </pc:grpChg>
        <pc:picChg chg="add mod">
          <ac:chgData name="Erica Morgan" userId="39ed17eb-1fe1-4e30-9f9d-69b034d5bc77" providerId="ADAL" clId="{8B50D345-A306-432F-850B-6A7FBE8705FA}" dt="2026-02-13T09:16:59.302" v="6031"/>
          <ac:picMkLst>
            <pc:docMk/>
            <pc:sldMk cId="0" sldId="271"/>
            <ac:picMk id="9" creationId="{BA68ABB4-5AEC-3626-5A7D-AFD3DBB2AED7}"/>
          </ac:picMkLst>
        </pc:picChg>
        <pc:picChg chg="add mod">
          <ac:chgData name="Erica Morgan" userId="39ed17eb-1fe1-4e30-9f9d-69b034d5bc77" providerId="ADAL" clId="{8B50D345-A306-432F-850B-6A7FBE8705FA}" dt="2026-02-13T09:17:04.054" v="6032"/>
          <ac:picMkLst>
            <pc:docMk/>
            <pc:sldMk cId="0" sldId="271"/>
            <ac:picMk id="11" creationId="{D0E0C17E-E8BB-1E84-E962-CAC568401318}"/>
          </ac:picMkLst>
        </pc:picChg>
      </pc:sldChg>
      <pc:sldChg chg="addSp delSp modSp add mod ord modAnim">
        <pc:chgData name="Erica Morgan" userId="39ed17eb-1fe1-4e30-9f9d-69b034d5bc77" providerId="ADAL" clId="{8B50D345-A306-432F-850B-6A7FBE8705FA}" dt="2026-02-13T09:09:58.714" v="6024" actId="20577"/>
        <pc:sldMkLst>
          <pc:docMk/>
          <pc:sldMk cId="2603561622" sldId="275"/>
        </pc:sldMkLst>
        <pc:spChg chg="mod">
          <ac:chgData name="Erica Morgan" userId="39ed17eb-1fe1-4e30-9f9d-69b034d5bc77" providerId="ADAL" clId="{8B50D345-A306-432F-850B-6A7FBE8705FA}" dt="2026-02-13T09:09:58.714" v="6024" actId="20577"/>
          <ac:spMkLst>
            <pc:docMk/>
            <pc:sldMk cId="2603561622" sldId="275"/>
            <ac:spMk id="17" creationId="{AA9F5A71-64FD-0982-BBCA-27785219A225}"/>
          </ac:spMkLst>
        </pc:spChg>
      </pc:sldChg>
      <pc:sldChg chg="addSp delSp modSp add mod ord modAnim">
        <pc:chgData name="Erica Morgan" userId="39ed17eb-1fe1-4e30-9f9d-69b034d5bc77" providerId="ADAL" clId="{8B50D345-A306-432F-850B-6A7FBE8705FA}" dt="2026-02-13T09:09:50.837" v="6022" actId="20577"/>
        <pc:sldMkLst>
          <pc:docMk/>
          <pc:sldMk cId="2755987869" sldId="276"/>
        </pc:sldMkLst>
        <pc:spChg chg="add mod">
          <ac:chgData name="Erica Morgan" userId="39ed17eb-1fe1-4e30-9f9d-69b034d5bc77" providerId="ADAL" clId="{8B50D345-A306-432F-850B-6A7FBE8705FA}" dt="2026-01-28T15:46:10.450" v="5722" actId="1076"/>
          <ac:spMkLst>
            <pc:docMk/>
            <pc:sldMk cId="2755987869" sldId="276"/>
            <ac:spMk id="6" creationId="{6FADC6CA-DAEC-5876-3339-1FC4477AF602}"/>
          </ac:spMkLst>
        </pc:spChg>
        <pc:spChg chg="add mod">
          <ac:chgData name="Erica Morgan" userId="39ed17eb-1fe1-4e30-9f9d-69b034d5bc77" providerId="ADAL" clId="{8B50D345-A306-432F-850B-6A7FBE8705FA}" dt="2026-02-13T09:09:50.837" v="6022" actId="20577"/>
          <ac:spMkLst>
            <pc:docMk/>
            <pc:sldMk cId="2755987869" sldId="276"/>
            <ac:spMk id="7" creationId="{8ECADB09-FCF2-FA22-C5F0-4E213DEF3236}"/>
          </ac:spMkLst>
        </pc:spChg>
        <pc:spChg chg="add mod">
          <ac:chgData name="Erica Morgan" userId="39ed17eb-1fe1-4e30-9f9d-69b034d5bc77" providerId="ADAL" clId="{8B50D345-A306-432F-850B-6A7FBE8705FA}" dt="2026-01-28T15:46:02.903" v="5720" actId="1076"/>
          <ac:spMkLst>
            <pc:docMk/>
            <pc:sldMk cId="2755987869" sldId="276"/>
            <ac:spMk id="14" creationId="{5F7C1537-AE4E-455F-DAE4-EFF21847E0D4}"/>
          </ac:spMkLst>
        </pc:spChg>
      </pc:sldChg>
      <pc:sldChg chg="addSp delSp modSp add mod delAnim modAnim">
        <pc:chgData name="Erica Morgan" userId="39ed17eb-1fe1-4e30-9f9d-69b034d5bc77" providerId="ADAL" clId="{8B50D345-A306-432F-850B-6A7FBE8705FA}" dt="2026-01-28T15:46:37.097" v="5723" actId="113"/>
        <pc:sldMkLst>
          <pc:docMk/>
          <pc:sldMk cId="653193260" sldId="278"/>
        </pc:sldMkLst>
        <pc:spChg chg="mod">
          <ac:chgData name="Erica Morgan" userId="39ed17eb-1fe1-4e30-9f9d-69b034d5bc77" providerId="ADAL" clId="{8B50D345-A306-432F-850B-6A7FBE8705FA}" dt="2026-01-28T15:46:37.097" v="5723" actId="113"/>
          <ac:spMkLst>
            <pc:docMk/>
            <pc:sldMk cId="653193260" sldId="278"/>
            <ac:spMk id="7" creationId="{D62183D3-C1F9-2F75-10D1-9085CBD67659}"/>
          </ac:spMkLst>
        </pc:spChg>
      </pc:sldChg>
      <pc:sldChg chg="addSp delSp modSp add mod modAnim">
        <pc:chgData name="Erica Morgan" userId="39ed17eb-1fe1-4e30-9f9d-69b034d5bc77" providerId="ADAL" clId="{8B50D345-A306-432F-850B-6A7FBE8705FA}" dt="2026-01-28T14:56:00.124" v="5563" actId="14100"/>
        <pc:sldMkLst>
          <pc:docMk/>
          <pc:sldMk cId="3063157980" sldId="279"/>
        </pc:sldMkLst>
        <pc:spChg chg="mod">
          <ac:chgData name="Erica Morgan" userId="39ed17eb-1fe1-4e30-9f9d-69b034d5bc77" providerId="ADAL" clId="{8B50D345-A306-432F-850B-6A7FBE8705FA}" dt="2026-01-28T14:55:51.040" v="5561" actId="20577"/>
          <ac:spMkLst>
            <pc:docMk/>
            <pc:sldMk cId="3063157980" sldId="279"/>
            <ac:spMk id="7" creationId="{0E9A6452-4241-275E-9127-A8D3FA3963EF}"/>
          </ac:spMkLst>
        </pc:spChg>
        <pc:spChg chg="add mod">
          <ac:chgData name="Erica Morgan" userId="39ed17eb-1fe1-4e30-9f9d-69b034d5bc77" providerId="ADAL" clId="{8B50D345-A306-432F-850B-6A7FBE8705FA}" dt="2026-01-28T14:56:00.124" v="5563" actId="14100"/>
          <ac:spMkLst>
            <pc:docMk/>
            <pc:sldMk cId="3063157980" sldId="279"/>
            <ac:spMk id="18" creationId="{5FEEF493-A98D-CBF1-464E-6046FA6D8102}"/>
          </ac:spMkLst>
        </pc:spChg>
      </pc:sldChg>
      <pc:sldChg chg="addSp modSp add mod ord modAnim">
        <pc:chgData name="Erica Morgan" userId="39ed17eb-1fe1-4e30-9f9d-69b034d5bc77" providerId="ADAL" clId="{8B50D345-A306-432F-850B-6A7FBE8705FA}" dt="2026-01-28T16:00:30.799" v="5968" actId="20577"/>
        <pc:sldMkLst>
          <pc:docMk/>
          <pc:sldMk cId="2036005286" sldId="280"/>
        </pc:sldMkLst>
        <pc:spChg chg="mod">
          <ac:chgData name="Erica Morgan" userId="39ed17eb-1fe1-4e30-9f9d-69b034d5bc77" providerId="ADAL" clId="{8B50D345-A306-432F-850B-6A7FBE8705FA}" dt="2026-01-28T15:59:34.302" v="5864" actId="27107"/>
          <ac:spMkLst>
            <pc:docMk/>
            <pc:sldMk cId="2036005286" sldId="280"/>
            <ac:spMk id="7" creationId="{F3374E18-76DF-AA44-3D8D-555417933CDC}"/>
          </ac:spMkLst>
        </pc:spChg>
        <pc:spChg chg="add mod">
          <ac:chgData name="Erica Morgan" userId="39ed17eb-1fe1-4e30-9f9d-69b034d5bc77" providerId="ADAL" clId="{8B50D345-A306-432F-850B-6A7FBE8705FA}" dt="2026-01-28T16:00:30.799" v="5968" actId="20577"/>
          <ac:spMkLst>
            <pc:docMk/>
            <pc:sldMk cId="2036005286" sldId="280"/>
            <ac:spMk id="8" creationId="{81647BD3-6E00-CD67-25DE-66DB5D0A4C72}"/>
          </ac:spMkLst>
        </pc:spChg>
      </pc:sldChg>
      <pc:sldChg chg="addSp modSp add mod ord modAnim">
        <pc:chgData name="Erica Morgan" userId="39ed17eb-1fe1-4e30-9f9d-69b034d5bc77" providerId="ADAL" clId="{8B50D345-A306-432F-850B-6A7FBE8705FA}" dt="2026-01-28T14:57:10.833" v="5578" actId="207"/>
        <pc:sldMkLst>
          <pc:docMk/>
          <pc:sldMk cId="117573389" sldId="281"/>
        </pc:sldMkLst>
        <pc:spChg chg="mod">
          <ac:chgData name="Erica Morgan" userId="39ed17eb-1fe1-4e30-9f9d-69b034d5bc77" providerId="ADAL" clId="{8B50D345-A306-432F-850B-6A7FBE8705FA}" dt="2026-01-28T14:57:10.833" v="5578" actId="207"/>
          <ac:spMkLst>
            <pc:docMk/>
            <pc:sldMk cId="117573389" sldId="281"/>
            <ac:spMk id="7" creationId="{7AED3022-7B1F-8E0D-7728-02B4C832F53B}"/>
          </ac:spMkLst>
        </pc:spChg>
      </pc:sldChg>
      <pc:sldChg chg="addSp delSp modSp add mod modAnim">
        <pc:chgData name="Erica Morgan" userId="39ed17eb-1fe1-4e30-9f9d-69b034d5bc77" providerId="ADAL" clId="{8B50D345-A306-432F-850B-6A7FBE8705FA}" dt="2026-01-28T14:59:46.799" v="5631" actId="20577"/>
        <pc:sldMkLst>
          <pc:docMk/>
          <pc:sldMk cId="776047743" sldId="297"/>
        </pc:sldMkLst>
        <pc:spChg chg="mod">
          <ac:chgData name="Erica Morgan" userId="39ed17eb-1fe1-4e30-9f9d-69b034d5bc77" providerId="ADAL" clId="{8B50D345-A306-432F-850B-6A7FBE8705FA}" dt="2026-01-28T14:59:46.799" v="5631" actId="20577"/>
          <ac:spMkLst>
            <pc:docMk/>
            <pc:sldMk cId="776047743" sldId="297"/>
            <ac:spMk id="15" creationId="{83899357-99BA-0EBE-3260-2EEEECF0133E}"/>
          </ac:spMkLst>
        </pc:spChg>
      </pc:sldChg>
      <pc:sldChg chg="addSp delSp modSp add mod modAnim">
        <pc:chgData name="Erica Morgan" userId="39ed17eb-1fe1-4e30-9f9d-69b034d5bc77" providerId="ADAL" clId="{8B50D345-A306-432F-850B-6A7FBE8705FA}" dt="2026-01-28T14:58:47.728" v="5622" actId="14100"/>
        <pc:sldMkLst>
          <pc:docMk/>
          <pc:sldMk cId="539997913" sldId="299"/>
        </pc:sldMkLst>
        <pc:spChg chg="mod">
          <ac:chgData name="Erica Morgan" userId="39ed17eb-1fe1-4e30-9f9d-69b034d5bc77" providerId="ADAL" clId="{8B50D345-A306-432F-850B-6A7FBE8705FA}" dt="2026-01-28T14:58:26.669" v="5618" actId="6549"/>
          <ac:spMkLst>
            <pc:docMk/>
            <pc:sldMk cId="539997913" sldId="299"/>
            <ac:spMk id="7" creationId="{F4D300C7-F6B4-55BC-7960-BB436F9B53CC}"/>
          </ac:spMkLst>
        </pc:spChg>
        <pc:spChg chg="add mod">
          <ac:chgData name="Erica Morgan" userId="39ed17eb-1fe1-4e30-9f9d-69b034d5bc77" providerId="ADAL" clId="{8B50D345-A306-432F-850B-6A7FBE8705FA}" dt="2026-01-28T14:58:47.728" v="5622" actId="14100"/>
          <ac:spMkLst>
            <pc:docMk/>
            <pc:sldMk cId="539997913" sldId="299"/>
            <ac:spMk id="11" creationId="{B01B33E1-69CA-B63F-4912-7A09275AC2AD}"/>
          </ac:spMkLst>
        </pc:spChg>
      </pc:sldChg>
      <pc:sldChg chg="addSp delSp modSp add mod modAnim">
        <pc:chgData name="Erica Morgan" userId="39ed17eb-1fe1-4e30-9f9d-69b034d5bc77" providerId="ADAL" clId="{8B50D345-A306-432F-850B-6A7FBE8705FA}" dt="2026-02-12T12:58:04.374" v="6020" actId="6549"/>
        <pc:sldMkLst>
          <pc:docMk/>
          <pc:sldMk cId="489599332" sldId="302"/>
        </pc:sldMkLst>
        <pc:spChg chg="mod">
          <ac:chgData name="Erica Morgan" userId="39ed17eb-1fe1-4e30-9f9d-69b034d5bc77" providerId="ADAL" clId="{8B50D345-A306-432F-850B-6A7FBE8705FA}" dt="2026-02-12T12:58:04.374" v="6020" actId="6549"/>
          <ac:spMkLst>
            <pc:docMk/>
            <pc:sldMk cId="489599332" sldId="302"/>
            <ac:spMk id="17" creationId="{DD54A994-DA18-6697-779E-EAC47B3FD088}"/>
          </ac:spMkLst>
        </pc:spChg>
      </pc:sldChg>
      <pc:sldChg chg="addSp delSp modSp add mod ord modAnim">
        <pc:chgData name="Erica Morgan" userId="39ed17eb-1fe1-4e30-9f9d-69b034d5bc77" providerId="ADAL" clId="{8B50D345-A306-432F-850B-6A7FBE8705FA}" dt="2026-01-28T15:05:39.707" v="5668" actId="20577"/>
        <pc:sldMkLst>
          <pc:docMk/>
          <pc:sldMk cId="877945142" sldId="305"/>
        </pc:sldMkLst>
        <pc:spChg chg="mod">
          <ac:chgData name="Erica Morgan" userId="39ed17eb-1fe1-4e30-9f9d-69b034d5bc77" providerId="ADAL" clId="{8B50D345-A306-432F-850B-6A7FBE8705FA}" dt="2026-01-28T15:05:39.707" v="5668" actId="20577"/>
          <ac:spMkLst>
            <pc:docMk/>
            <pc:sldMk cId="877945142" sldId="305"/>
            <ac:spMk id="15" creationId="{99C815B6-F590-5F26-D01A-B4A0870A77BC}"/>
          </ac:spMkLst>
        </pc:spChg>
      </pc:sldChg>
      <pc:sldChg chg="addSp delSp modSp add mod modAnim">
        <pc:chgData name="Erica Morgan" userId="39ed17eb-1fe1-4e30-9f9d-69b034d5bc77" providerId="ADAL" clId="{8B50D345-A306-432F-850B-6A7FBE8705FA}" dt="2026-01-28T15:01:25.042" v="5636" actId="113"/>
        <pc:sldMkLst>
          <pc:docMk/>
          <pc:sldMk cId="3116358241" sldId="307"/>
        </pc:sldMkLst>
        <pc:spChg chg="mod">
          <ac:chgData name="Erica Morgan" userId="39ed17eb-1fe1-4e30-9f9d-69b034d5bc77" providerId="ADAL" clId="{8B50D345-A306-432F-850B-6A7FBE8705FA}" dt="2026-01-28T15:01:25.042" v="5636" actId="113"/>
          <ac:spMkLst>
            <pc:docMk/>
            <pc:sldMk cId="3116358241" sldId="307"/>
            <ac:spMk id="17" creationId="{9A8BC16B-EC09-69DB-9768-94876C0159FA}"/>
          </ac:spMkLst>
        </pc:spChg>
      </pc:sldChg>
      <pc:sldChg chg="addSp delSp modSp add mod modAnim">
        <pc:chgData name="Erica Morgan" userId="39ed17eb-1fe1-4e30-9f9d-69b034d5bc77" providerId="ADAL" clId="{8B50D345-A306-432F-850B-6A7FBE8705FA}" dt="2026-01-28T16:02:16.203" v="6014" actId="1076"/>
        <pc:sldMkLst>
          <pc:docMk/>
          <pc:sldMk cId="2704962836" sldId="308"/>
        </pc:sldMkLst>
        <pc:spChg chg="add mod">
          <ac:chgData name="Erica Morgan" userId="39ed17eb-1fe1-4e30-9f9d-69b034d5bc77" providerId="ADAL" clId="{8B50D345-A306-432F-850B-6A7FBE8705FA}" dt="2026-01-28T15:01:02.114" v="5633" actId="14100"/>
          <ac:spMkLst>
            <pc:docMk/>
            <pc:sldMk cId="2704962836" sldId="308"/>
            <ac:spMk id="7" creationId="{EE9D1253-F31B-2323-4013-23CB008DFC78}"/>
          </ac:spMkLst>
        </pc:spChg>
        <pc:spChg chg="mod">
          <ac:chgData name="Erica Morgan" userId="39ed17eb-1fe1-4e30-9f9d-69b034d5bc77" providerId="ADAL" clId="{8B50D345-A306-432F-850B-6A7FBE8705FA}" dt="2026-01-28T16:02:16.203" v="6014" actId="1076"/>
          <ac:spMkLst>
            <pc:docMk/>
            <pc:sldMk cId="2704962836" sldId="308"/>
            <ac:spMk id="17" creationId="{CFBB15A0-70B0-AE0A-6F55-63A81FBA9094}"/>
          </ac:spMkLst>
        </pc:spChg>
      </pc:sldChg>
      <pc:sldChg chg="addSp delSp modSp add mod ord modAnim">
        <pc:chgData name="Erica Morgan" userId="39ed17eb-1fe1-4e30-9f9d-69b034d5bc77" providerId="ADAL" clId="{8B50D345-A306-432F-850B-6A7FBE8705FA}" dt="2026-01-28T15:42:49.830" v="5708" actId="14100"/>
        <pc:sldMkLst>
          <pc:docMk/>
          <pc:sldMk cId="2901460105" sldId="309"/>
        </pc:sldMkLst>
        <pc:spChg chg="mod">
          <ac:chgData name="Erica Morgan" userId="39ed17eb-1fe1-4e30-9f9d-69b034d5bc77" providerId="ADAL" clId="{8B50D345-A306-432F-850B-6A7FBE8705FA}" dt="2026-01-28T15:42:49.830" v="5708" actId="14100"/>
          <ac:spMkLst>
            <pc:docMk/>
            <pc:sldMk cId="2901460105" sldId="309"/>
            <ac:spMk id="17" creationId="{782A9C46-7127-87FE-2D69-C5B459C429D2}"/>
          </ac:spMkLst>
        </pc:spChg>
      </pc:sldChg>
      <pc:sldChg chg="addSp delSp modSp add mod modAnim">
        <pc:chgData name="Erica Morgan" userId="39ed17eb-1fe1-4e30-9f9d-69b034d5bc77" providerId="ADAL" clId="{8B50D345-A306-432F-850B-6A7FBE8705FA}" dt="2026-02-13T09:11:51.441" v="6027" actId="6549"/>
        <pc:sldMkLst>
          <pc:docMk/>
          <pc:sldMk cId="1811877983" sldId="310"/>
        </pc:sldMkLst>
        <pc:spChg chg="mod">
          <ac:chgData name="Erica Morgan" userId="39ed17eb-1fe1-4e30-9f9d-69b034d5bc77" providerId="ADAL" clId="{8B50D345-A306-432F-850B-6A7FBE8705FA}" dt="2026-02-13T09:11:51.441" v="6027" actId="6549"/>
          <ac:spMkLst>
            <pc:docMk/>
            <pc:sldMk cId="1811877983" sldId="310"/>
            <ac:spMk id="17" creationId="{B5D5F6EB-B0B5-2B4C-3913-1A91EC48A41E}"/>
          </ac:spMkLst>
        </pc:spChg>
      </pc:sldChg>
      <pc:sldChg chg="addSp delSp modSp add mod ord delAnim modAnim">
        <pc:chgData name="Erica Morgan" userId="39ed17eb-1fe1-4e30-9f9d-69b034d5bc77" providerId="ADAL" clId="{8B50D345-A306-432F-850B-6A7FBE8705FA}" dt="2026-01-28T15:04:16.321" v="5651" actId="207"/>
        <pc:sldMkLst>
          <pc:docMk/>
          <pc:sldMk cId="3515951877" sldId="311"/>
        </pc:sldMkLst>
        <pc:spChg chg="mod">
          <ac:chgData name="Erica Morgan" userId="39ed17eb-1fe1-4e30-9f9d-69b034d5bc77" providerId="ADAL" clId="{8B50D345-A306-432F-850B-6A7FBE8705FA}" dt="2026-01-28T15:04:16.321" v="5651" actId="207"/>
          <ac:spMkLst>
            <pc:docMk/>
            <pc:sldMk cId="3515951877" sldId="311"/>
            <ac:spMk id="17" creationId="{41C23368-B884-7370-90DE-BE0798CFCA1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D9FF14-FD26-4E52-8CAD-21CD087DFE11}" type="datetimeFigureOut">
              <a:rPr lang="en-GB" smtClean="0"/>
              <a:t>25/02/2026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B107E4-5AA4-4828-9ADB-6923FAD9D580}" type="slidenum">
              <a:rPr lang="en-GB" smtClean="0"/>
              <a:t>‹#›</a:t>
            </a:fld>
            <a:endParaRPr lang="en-GB"/>
          </a:p>
        </p:txBody>
      </p:sp>
    </p:spTree>
    <p:extLst>
      <p:ext uri="{BB962C8B-B14F-4D97-AF65-F5344CB8AC3E}">
        <p14:creationId xmlns:p14="http://schemas.microsoft.com/office/powerpoint/2010/main" val="1588625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B107E4-5AA4-4828-9ADB-6923FAD9D580}" type="slidenum">
              <a:rPr lang="en-GB" smtClean="0"/>
              <a:t>6</a:t>
            </a:fld>
            <a:endParaRPr lang="en-GB"/>
          </a:p>
        </p:txBody>
      </p:sp>
    </p:spTree>
    <p:extLst>
      <p:ext uri="{BB962C8B-B14F-4D97-AF65-F5344CB8AC3E}">
        <p14:creationId xmlns:p14="http://schemas.microsoft.com/office/powerpoint/2010/main" val="3746812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B107E4-5AA4-4828-9ADB-6923FAD9D580}" type="slidenum">
              <a:rPr lang="en-GB" smtClean="0"/>
              <a:t>9</a:t>
            </a:fld>
            <a:endParaRPr lang="en-GB"/>
          </a:p>
        </p:txBody>
      </p:sp>
    </p:spTree>
    <p:extLst>
      <p:ext uri="{BB962C8B-B14F-4D97-AF65-F5344CB8AC3E}">
        <p14:creationId xmlns:p14="http://schemas.microsoft.com/office/powerpoint/2010/main" val="1667462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B107E4-5AA4-4828-9ADB-6923FAD9D580}" type="slidenum">
              <a:rPr lang="en-GB" smtClean="0"/>
              <a:t>10</a:t>
            </a:fld>
            <a:endParaRPr lang="en-GB"/>
          </a:p>
        </p:txBody>
      </p:sp>
    </p:spTree>
    <p:extLst>
      <p:ext uri="{BB962C8B-B14F-4D97-AF65-F5344CB8AC3E}">
        <p14:creationId xmlns:p14="http://schemas.microsoft.com/office/powerpoint/2010/main" val="306740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B107E4-5AA4-4828-9ADB-6923FAD9D580}" type="slidenum">
              <a:rPr lang="en-GB" smtClean="0"/>
              <a:t>11</a:t>
            </a:fld>
            <a:endParaRPr lang="en-GB"/>
          </a:p>
        </p:txBody>
      </p:sp>
    </p:spTree>
    <p:extLst>
      <p:ext uri="{BB962C8B-B14F-4D97-AF65-F5344CB8AC3E}">
        <p14:creationId xmlns:p14="http://schemas.microsoft.com/office/powerpoint/2010/main" val="1209914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29.sv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29.sv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29.sv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geoscientistscanada.ca/" TargetMode="External"/><Relationship Id="rId7" Type="http://schemas.openxmlformats.org/officeDocument/2006/relationships/image" Target="../media/image38.jpeg"/><Relationship Id="rId2" Type="http://schemas.openxmlformats.org/officeDocument/2006/relationships/hyperlink" Target="https://earthsci.carleton.ca/" TargetMode="External"/><Relationship Id="rId1" Type="http://schemas.openxmlformats.org/officeDocument/2006/relationships/slideLayout" Target="../slideLayouts/slideLayout7.xml"/><Relationship Id="rId6" Type="http://schemas.openxmlformats.org/officeDocument/2006/relationships/hyperlink" Target="https://www.geosociety.org/" TargetMode="External"/><Relationship Id="rId5" Type="http://schemas.openxmlformats.org/officeDocument/2006/relationships/hyperlink" Target="https://www.egu.eu/" TargetMode="External"/><Relationship Id="rId4" Type="http://schemas.openxmlformats.org/officeDocument/2006/relationships/hyperlink" Target="https://mining.c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28.xml.rels><?xml version="1.0" encoding="UTF-8" standalone="yes"?>
<Relationships xmlns="http://schemas.openxmlformats.org/package/2006/relationships"><Relationship Id="rId3" Type="http://schemas.openxmlformats.org/officeDocument/2006/relationships/hyperlink" Target="https://futurumcareers.com/mineral-exploration-future-proofing-the-availability-of-essential-metals" TargetMode="External"/><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helicopter flying over a field&#10;&#10;AI-generated content may be incorrect.">
            <a:extLst>
              <a:ext uri="{FF2B5EF4-FFF2-40B4-BE49-F238E27FC236}">
                <a16:creationId xmlns:a16="http://schemas.microsoft.com/office/drawing/2014/main" id="{5B9E14B9-29AE-2588-96EF-2B98B53E498D}"/>
              </a:ext>
            </a:extLst>
          </p:cNvPr>
          <p:cNvPicPr>
            <a:picLocks noChangeAspect="1"/>
          </p:cNvPicPr>
          <p:nvPr/>
        </p:nvPicPr>
        <p:blipFill>
          <a:blip r:embed="rId2">
            <a:extLst>
              <a:ext uri="{28A0092B-C50C-407E-A947-70E740481C1C}">
                <a14:useLocalDpi xmlns:a14="http://schemas.microsoft.com/office/drawing/2010/main" val="0"/>
              </a:ext>
            </a:extLst>
          </a:blip>
          <a:srcRect l="6350" r="21310"/>
          <a:stretch>
            <a:fillRect/>
          </a:stretch>
        </p:blipFill>
        <p:spPr>
          <a:xfrm rot="5400000">
            <a:off x="7841978" y="-189082"/>
            <a:ext cx="10287000" cy="10665164"/>
          </a:xfrm>
          <a:prstGeom prst="rect">
            <a:avLst/>
          </a:prstGeom>
        </p:spPr>
      </p:pic>
      <p:grpSp>
        <p:nvGrpSpPr>
          <p:cNvPr id="3" name="Group 3"/>
          <p:cNvGrpSpPr/>
          <p:nvPr/>
        </p:nvGrpSpPr>
        <p:grpSpPr>
          <a:xfrm rot="5400000">
            <a:off x="1270009" y="-241309"/>
            <a:ext cx="9258300" cy="11798318"/>
            <a:chOff x="0" y="0"/>
            <a:chExt cx="3130550" cy="3989417"/>
          </a:xfrm>
        </p:grpSpPr>
        <p:sp>
          <p:nvSpPr>
            <p:cNvPr id="4" name="Freeform 4"/>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solidFill>
              <a:srgbClr val="708D10"/>
            </a:solidFill>
          </p:spPr>
          <p:txBody>
            <a:bodyPr/>
            <a:lstStyle/>
            <a:p>
              <a:endParaRPr lang="en-GB"/>
            </a:p>
          </p:txBody>
        </p:sp>
      </p:grpSp>
      <p:grpSp>
        <p:nvGrpSpPr>
          <p:cNvPr id="5" name="Group 5"/>
          <p:cNvGrpSpPr/>
          <p:nvPr/>
        </p:nvGrpSpPr>
        <p:grpSpPr>
          <a:xfrm rot="5400000">
            <a:off x="625706" y="-625705"/>
            <a:ext cx="10287000" cy="11538409"/>
            <a:chOff x="0" y="0"/>
            <a:chExt cx="3130550" cy="3511380"/>
          </a:xfrm>
        </p:grpSpPr>
        <p:sp>
          <p:nvSpPr>
            <p:cNvPr id="6" name="Freeform 6"/>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solidFill>
              <a:srgbClr val="B9CF70"/>
            </a:solidFill>
          </p:spPr>
          <p:txBody>
            <a:bodyPr/>
            <a:lstStyle/>
            <a:p>
              <a:endParaRPr lang="en-GB"/>
            </a:p>
          </p:txBody>
        </p:sp>
      </p:grpSp>
      <p:sp>
        <p:nvSpPr>
          <p:cNvPr id="15" name="TextBox 15"/>
          <p:cNvSpPr txBox="1"/>
          <p:nvPr/>
        </p:nvSpPr>
        <p:spPr>
          <a:xfrm>
            <a:off x="609600" y="3211026"/>
            <a:ext cx="9202052" cy="4893647"/>
          </a:xfrm>
          <a:prstGeom prst="rect">
            <a:avLst/>
          </a:prstGeom>
        </p:spPr>
        <p:txBody>
          <a:bodyPr wrap="square" lIns="0" tIns="0" rIns="0" bIns="0" rtlCol="0" anchor="t">
            <a:spAutoFit/>
          </a:bodyPr>
          <a:lstStyle/>
          <a:p>
            <a:r>
              <a:rPr lang="en-GB" sz="5400" b="1" dirty="0">
                <a:solidFill>
                  <a:schemeClr val="tx1">
                    <a:lumMod val="75000"/>
                    <a:lumOff val="25000"/>
                  </a:schemeClr>
                </a:solidFill>
                <a:latin typeface="Montserrat" pitchFamily="2" charset="0"/>
              </a:rPr>
              <a:t>Geology</a:t>
            </a:r>
          </a:p>
          <a:p>
            <a:endParaRPr lang="en-GB" sz="4400" dirty="0">
              <a:solidFill>
                <a:schemeClr val="tx1">
                  <a:lumMod val="75000"/>
                  <a:lumOff val="25000"/>
                </a:schemeClr>
              </a:solidFill>
              <a:latin typeface="Montserrat" pitchFamily="2" charset="0"/>
            </a:endParaRPr>
          </a:p>
          <a:p>
            <a:r>
              <a:rPr lang="en-GB" sz="4400" dirty="0">
                <a:solidFill>
                  <a:schemeClr val="tx1">
                    <a:lumMod val="75000"/>
                    <a:lumOff val="25000"/>
                  </a:schemeClr>
                </a:solidFill>
                <a:latin typeface="Montserrat" pitchFamily="2" charset="0"/>
              </a:rPr>
              <a:t>with</a:t>
            </a:r>
          </a:p>
          <a:p>
            <a:endParaRPr lang="en-GB" sz="4400" dirty="0">
              <a:solidFill>
                <a:schemeClr val="tx1">
                  <a:lumMod val="75000"/>
                  <a:lumOff val="25000"/>
                </a:schemeClr>
              </a:solidFill>
              <a:latin typeface="Montserrat" pitchFamily="2" charset="0"/>
            </a:endParaRPr>
          </a:p>
          <a:p>
            <a:r>
              <a:rPr lang="nn-NO" sz="4400" dirty="0">
                <a:solidFill>
                  <a:schemeClr val="tx1">
                    <a:lumMod val="75000"/>
                    <a:lumOff val="25000"/>
                  </a:schemeClr>
                </a:solidFill>
                <a:latin typeface="Montserrat" pitchFamily="2" charset="0"/>
              </a:rPr>
              <a:t>Dr James Mungall, Samuel Robb </a:t>
            </a:r>
          </a:p>
          <a:p>
            <a:r>
              <a:rPr lang="en-GB" sz="4400" dirty="0">
                <a:solidFill>
                  <a:schemeClr val="tx1">
                    <a:lumMod val="75000"/>
                    <a:lumOff val="25000"/>
                  </a:schemeClr>
                </a:solidFill>
                <a:latin typeface="Montserrat" pitchFamily="2" charset="0"/>
              </a:rPr>
              <a:t>and Karim El Ghawi </a:t>
            </a:r>
            <a:endParaRPr lang="en-US" sz="4400" dirty="0">
              <a:solidFill>
                <a:schemeClr val="tx1">
                  <a:lumMod val="75000"/>
                  <a:lumOff val="25000"/>
                </a:schemeClr>
              </a:solidFill>
              <a:latin typeface="Montserrat" pitchFamily="2" charset="0"/>
            </a:endParaRPr>
          </a:p>
          <a:p>
            <a:endParaRPr lang="en-US" sz="4400" dirty="0">
              <a:solidFill>
                <a:srgbClr val="1D1D1D"/>
              </a:solidFill>
              <a:latin typeface="Montserrat Bold" pitchFamily="2" charset="0"/>
            </a:endParaRPr>
          </a:p>
        </p:txBody>
      </p:sp>
      <p:pic>
        <p:nvPicPr>
          <p:cNvPr id="7" name="Picture 6" descr="A black background with white text&#10;&#10;AI-generated content may be incorrect.">
            <a:extLst>
              <a:ext uri="{FF2B5EF4-FFF2-40B4-BE49-F238E27FC236}">
                <a16:creationId xmlns:a16="http://schemas.microsoft.com/office/drawing/2014/main" id="{96029AED-A873-F509-55E7-4A8CBD910B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495" y="304800"/>
            <a:ext cx="4528994" cy="1371600"/>
          </a:xfrm>
          <a:prstGeom prst="rect">
            <a:avLst/>
          </a:prstGeom>
        </p:spPr>
      </p:pic>
      <p:sp>
        <p:nvSpPr>
          <p:cNvPr id="2" name="TextBox 1">
            <a:extLst>
              <a:ext uri="{FF2B5EF4-FFF2-40B4-BE49-F238E27FC236}">
                <a16:creationId xmlns:a16="http://schemas.microsoft.com/office/drawing/2014/main" id="{68F44A24-02C6-D2FD-CE01-E13A3CBBA302}"/>
              </a:ext>
            </a:extLst>
          </p:cNvPr>
          <p:cNvSpPr txBox="1"/>
          <p:nvPr/>
        </p:nvSpPr>
        <p:spPr>
          <a:xfrm>
            <a:off x="15909212" y="9563100"/>
            <a:ext cx="2895600" cy="369332"/>
          </a:xfrm>
          <a:prstGeom prst="rect">
            <a:avLst/>
          </a:prstGeom>
          <a:noFill/>
        </p:spPr>
        <p:txBody>
          <a:bodyPr wrap="square" rtlCol="0">
            <a:spAutoFit/>
          </a:bodyPr>
          <a:lstStyle/>
          <a:p>
            <a:r>
              <a:rPr lang="en-GB" dirty="0">
                <a:solidFill>
                  <a:schemeClr val="bg1"/>
                </a:solidFill>
                <a:latin typeface="Montserrat" pitchFamily="2" charset="0"/>
              </a:rPr>
              <a:t>© James Mungall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FE288-D44C-ECDB-6979-A2A6848BC64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CDC5C6A-0FC6-3DDA-EC49-F0B60C612582}"/>
              </a:ext>
            </a:extLst>
          </p:cNvPr>
          <p:cNvGrpSpPr>
            <a:grpSpLocks noChangeAspect="1"/>
          </p:cNvGrpSpPr>
          <p:nvPr/>
        </p:nvGrpSpPr>
        <p:grpSpPr>
          <a:xfrm>
            <a:off x="12268200" y="1790700"/>
            <a:ext cx="6019800" cy="5257800"/>
            <a:chOff x="0" y="0"/>
            <a:chExt cx="6362700" cy="6575666"/>
          </a:xfrm>
        </p:grpSpPr>
        <p:sp>
          <p:nvSpPr>
            <p:cNvPr id="3" name="Freeform 3">
              <a:extLst>
                <a:ext uri="{FF2B5EF4-FFF2-40B4-BE49-F238E27FC236}">
                  <a16:creationId xmlns:a16="http://schemas.microsoft.com/office/drawing/2014/main" id="{778A386F-42D2-2AAE-E06B-C8009F43633A}"/>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GB"/>
            </a:p>
          </p:txBody>
        </p:sp>
      </p:grpSp>
      <p:grpSp>
        <p:nvGrpSpPr>
          <p:cNvPr id="4" name="Group 4">
            <a:extLst>
              <a:ext uri="{FF2B5EF4-FFF2-40B4-BE49-F238E27FC236}">
                <a16:creationId xmlns:a16="http://schemas.microsoft.com/office/drawing/2014/main" id="{BF1C176D-2B49-7079-06FF-7EE9CF68B1E4}"/>
              </a:ext>
            </a:extLst>
          </p:cNvPr>
          <p:cNvGrpSpPr/>
          <p:nvPr/>
        </p:nvGrpSpPr>
        <p:grpSpPr>
          <a:xfrm rot="-5400000">
            <a:off x="10654542" y="2653542"/>
            <a:ext cx="10287000" cy="4979916"/>
            <a:chOff x="0" y="0"/>
            <a:chExt cx="3130550" cy="2152833"/>
          </a:xfrm>
        </p:grpSpPr>
        <p:sp>
          <p:nvSpPr>
            <p:cNvPr id="5" name="Freeform 5">
              <a:extLst>
                <a:ext uri="{FF2B5EF4-FFF2-40B4-BE49-F238E27FC236}">
                  <a16:creationId xmlns:a16="http://schemas.microsoft.com/office/drawing/2014/main" id="{859A6AE0-5B45-0B1C-CCA7-E11516B3454B}"/>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708D10"/>
            </a:solidFill>
          </p:spPr>
          <p:txBody>
            <a:bodyPr/>
            <a:lstStyle/>
            <a:p>
              <a:endParaRPr lang="en-GB"/>
            </a:p>
          </p:txBody>
        </p:sp>
      </p:grpSp>
      <p:sp>
        <p:nvSpPr>
          <p:cNvPr id="10" name="TextBox 10">
            <a:extLst>
              <a:ext uri="{FF2B5EF4-FFF2-40B4-BE49-F238E27FC236}">
                <a16:creationId xmlns:a16="http://schemas.microsoft.com/office/drawing/2014/main" id="{76D7A8B8-8C09-6162-9818-6961902DBC54}"/>
              </a:ext>
            </a:extLst>
          </p:cNvPr>
          <p:cNvSpPr txBox="1"/>
          <p:nvPr/>
        </p:nvSpPr>
        <p:spPr>
          <a:xfrm>
            <a:off x="533399" y="9486900"/>
            <a:ext cx="4979916" cy="284693"/>
          </a:xfrm>
          <a:prstGeom prst="rect">
            <a:avLst/>
          </a:prstGeom>
        </p:spPr>
        <p:txBody>
          <a:bodyPr lIns="0" tIns="0" rIns="0" bIns="0" rtlCol="0" anchor="t">
            <a:spAutoFit/>
          </a:bodyPr>
          <a:lstStyle/>
          <a:p>
            <a:pPr>
              <a:lnSpc>
                <a:spcPts val="2380"/>
              </a:lnSpc>
            </a:pPr>
            <a:r>
              <a:rPr lang="en-US" sz="1700" dirty="0">
                <a:solidFill>
                  <a:srgbClr val="474B4F"/>
                </a:solidFill>
                <a:latin typeface="Montserrat Semi-Bold"/>
              </a:rPr>
              <a:t>10       </a:t>
            </a:r>
            <a:r>
              <a:rPr lang="en-US" sz="1700" dirty="0">
                <a:solidFill>
                  <a:srgbClr val="474B4F"/>
                </a:solidFill>
                <a:latin typeface="Montserrat Semi-Bold Bold"/>
              </a:rPr>
              <a:t>futurumcareers.com</a:t>
            </a:r>
          </a:p>
        </p:txBody>
      </p:sp>
      <p:sp>
        <p:nvSpPr>
          <p:cNvPr id="6" name="TextBox 8">
            <a:extLst>
              <a:ext uri="{FF2B5EF4-FFF2-40B4-BE49-F238E27FC236}">
                <a16:creationId xmlns:a16="http://schemas.microsoft.com/office/drawing/2014/main" id="{0C3E34BA-ACD5-26CB-DC2C-E26902536D18}"/>
              </a:ext>
            </a:extLst>
          </p:cNvPr>
          <p:cNvSpPr txBox="1"/>
          <p:nvPr/>
        </p:nvSpPr>
        <p:spPr>
          <a:xfrm>
            <a:off x="533399" y="492547"/>
            <a:ext cx="12649200" cy="1015663"/>
          </a:xfrm>
          <a:prstGeom prst="rect">
            <a:avLst/>
          </a:prstGeom>
        </p:spPr>
        <p:txBody>
          <a:bodyPr wrap="square" lIns="0" tIns="0" rIns="0" bIns="0" rtlCol="0" anchor="t">
            <a:spAutoFit/>
          </a:bodyPr>
          <a:lstStyle/>
          <a:p>
            <a:endParaRPr lang="en-GB" dirty="0"/>
          </a:p>
          <a:p>
            <a:r>
              <a:rPr lang="en-GB" dirty="0"/>
              <a:t> </a:t>
            </a:r>
            <a:r>
              <a:rPr lang="en-GB" sz="4800" b="1" dirty="0">
                <a:solidFill>
                  <a:schemeClr val="tx1">
                    <a:lumMod val="75000"/>
                    <a:lumOff val="25000"/>
                  </a:schemeClr>
                </a:solidFill>
                <a:latin typeface="Montserrat" pitchFamily="2" charset="0"/>
              </a:rPr>
              <a:t>Protecting a sensitive environment</a:t>
            </a:r>
            <a:endParaRPr lang="en-US" sz="4800" dirty="0">
              <a:solidFill>
                <a:schemeClr val="tx1">
                  <a:lumMod val="75000"/>
                  <a:lumOff val="25000"/>
                </a:schemeClr>
              </a:solidFill>
              <a:latin typeface="Montserrat" pitchFamily="2" charset="0"/>
            </a:endParaRPr>
          </a:p>
        </p:txBody>
      </p:sp>
      <p:sp>
        <p:nvSpPr>
          <p:cNvPr id="7" name="TextBox 6">
            <a:extLst>
              <a:ext uri="{FF2B5EF4-FFF2-40B4-BE49-F238E27FC236}">
                <a16:creationId xmlns:a16="http://schemas.microsoft.com/office/drawing/2014/main" id="{7AED3022-7B1F-8E0D-7728-02B4C832F53B}"/>
              </a:ext>
            </a:extLst>
          </p:cNvPr>
          <p:cNvSpPr txBox="1"/>
          <p:nvPr/>
        </p:nvSpPr>
        <p:spPr>
          <a:xfrm>
            <a:off x="533399" y="2012354"/>
            <a:ext cx="11658601" cy="4932761"/>
          </a:xfrm>
          <a:prstGeom prst="rect">
            <a:avLst/>
          </a:prstGeom>
          <a:noFill/>
        </p:spPr>
        <p:txBody>
          <a:bodyPr wrap="square" rtlCol="0">
            <a:spAutoFit/>
          </a:bodyPr>
          <a:lstStyle/>
          <a:p>
            <a:pPr>
              <a:lnSpc>
                <a:spcPct val="120000"/>
              </a:lnSpc>
            </a:pPr>
            <a:r>
              <a:rPr lang="en-GB" sz="2400" dirty="0">
                <a:solidFill>
                  <a:schemeClr val="tx1">
                    <a:lumMod val="75000"/>
                    <a:lumOff val="25000"/>
                  </a:schemeClr>
                </a:solidFill>
                <a:latin typeface="Montserrat" pitchFamily="2" charset="0"/>
              </a:rPr>
              <a:t>Working in remote locations is fascinating – but it can also be challenging. </a:t>
            </a:r>
          </a:p>
          <a:p>
            <a:pPr>
              <a:lnSpc>
                <a:spcPct val="120000"/>
              </a:lnSpc>
            </a:pPr>
            <a:endParaRPr lang="en-GB" sz="2400" dirty="0">
              <a:solidFill>
                <a:schemeClr val="tx1">
                  <a:lumMod val="75000"/>
                  <a:lumOff val="25000"/>
                </a:schemeClr>
              </a:solidFill>
              <a:latin typeface="Montserrat" pitchFamily="2" charset="0"/>
            </a:endParaRPr>
          </a:p>
          <a:p>
            <a:pPr>
              <a:lnSpc>
                <a:spcPct val="120000"/>
              </a:lnSpc>
            </a:pPr>
            <a:r>
              <a:rPr lang="en-GB" sz="2400" dirty="0">
                <a:solidFill>
                  <a:schemeClr val="tx1">
                    <a:lumMod val="75000"/>
                    <a:lumOff val="25000"/>
                  </a:schemeClr>
                </a:solidFill>
                <a:latin typeface="Montserrat" pitchFamily="2" charset="0"/>
              </a:rPr>
              <a:t>The Canadian Arctic is home to </a:t>
            </a:r>
            <a:r>
              <a:rPr lang="en-GB" sz="2400" b="1" dirty="0">
                <a:solidFill>
                  <a:schemeClr val="tx1">
                    <a:lumMod val="75000"/>
                    <a:lumOff val="25000"/>
                  </a:schemeClr>
                </a:solidFill>
                <a:latin typeface="Montserrat" pitchFamily="2" charset="0"/>
              </a:rPr>
              <a:t>fragile ecosystems </a:t>
            </a:r>
            <a:r>
              <a:rPr lang="en-GB" sz="2400" dirty="0">
                <a:solidFill>
                  <a:schemeClr val="tx1">
                    <a:lumMod val="75000"/>
                    <a:lumOff val="25000"/>
                  </a:schemeClr>
                </a:solidFill>
                <a:latin typeface="Montserrat" pitchFamily="2" charset="0"/>
              </a:rPr>
              <a:t>including </a:t>
            </a:r>
            <a:r>
              <a:rPr lang="en-GB" sz="2400" b="1" dirty="0">
                <a:solidFill>
                  <a:schemeClr val="tx1">
                    <a:lumMod val="75000"/>
                    <a:lumOff val="25000"/>
                  </a:schemeClr>
                </a:solidFill>
                <a:latin typeface="Montserrat" pitchFamily="2" charset="0"/>
              </a:rPr>
              <a:t>wildlife</a:t>
            </a:r>
            <a:r>
              <a:rPr lang="en-GB" sz="2400" dirty="0">
                <a:solidFill>
                  <a:schemeClr val="tx1">
                    <a:lumMod val="75000"/>
                    <a:lumOff val="25000"/>
                  </a:schemeClr>
                </a:solidFill>
                <a:latin typeface="Montserrat" pitchFamily="2" charset="0"/>
              </a:rPr>
              <a:t>, </a:t>
            </a:r>
            <a:r>
              <a:rPr lang="en-GB" sz="2400" b="1" dirty="0">
                <a:solidFill>
                  <a:schemeClr val="tx1">
                    <a:lumMod val="75000"/>
                    <a:lumOff val="25000"/>
                  </a:schemeClr>
                </a:solidFill>
                <a:latin typeface="Montserrat" pitchFamily="2" charset="0"/>
              </a:rPr>
              <a:t>glaciers</a:t>
            </a:r>
            <a:r>
              <a:rPr lang="en-GB" sz="2400" dirty="0">
                <a:solidFill>
                  <a:schemeClr val="tx1">
                    <a:lumMod val="75000"/>
                    <a:lumOff val="25000"/>
                  </a:schemeClr>
                </a:solidFill>
                <a:latin typeface="Montserrat" pitchFamily="2" charset="0"/>
              </a:rPr>
              <a:t> and freshwater </a:t>
            </a:r>
            <a:r>
              <a:rPr lang="en-GB" sz="2400" b="1" dirty="0">
                <a:solidFill>
                  <a:schemeClr val="tx1">
                    <a:lumMod val="75000"/>
                    <a:lumOff val="25000"/>
                  </a:schemeClr>
                </a:solidFill>
                <a:latin typeface="Montserrat" pitchFamily="2" charset="0"/>
              </a:rPr>
              <a:t>lakes</a:t>
            </a:r>
            <a:r>
              <a:rPr lang="en-GB" sz="2400" dirty="0">
                <a:solidFill>
                  <a:schemeClr val="tx1">
                    <a:lumMod val="75000"/>
                    <a:lumOff val="25000"/>
                  </a:schemeClr>
                </a:solidFill>
                <a:latin typeface="Montserrat" pitchFamily="2" charset="0"/>
              </a:rPr>
              <a:t>. Digging can release </a:t>
            </a:r>
            <a:r>
              <a:rPr lang="en-GB" sz="2400" b="1" dirty="0">
                <a:solidFill>
                  <a:schemeClr val="tx1">
                    <a:lumMod val="75000"/>
                    <a:lumOff val="25000"/>
                  </a:schemeClr>
                </a:solidFill>
                <a:latin typeface="Montserrat" pitchFamily="2" charset="0"/>
              </a:rPr>
              <a:t>greenhouse gases</a:t>
            </a:r>
            <a:r>
              <a:rPr lang="en-GB" sz="2400" dirty="0">
                <a:solidFill>
                  <a:schemeClr val="tx1">
                    <a:lumMod val="75000"/>
                    <a:lumOff val="25000"/>
                  </a:schemeClr>
                </a:solidFill>
                <a:latin typeface="Montserrat" pitchFamily="2" charset="0"/>
              </a:rPr>
              <a:t>, and cold temperatures mean recovery from any environmental </a:t>
            </a:r>
            <a:r>
              <a:rPr lang="en-GB" sz="2400" b="1" dirty="0">
                <a:solidFill>
                  <a:schemeClr val="tx1">
                    <a:lumMod val="75000"/>
                    <a:lumOff val="25000"/>
                  </a:schemeClr>
                </a:solidFill>
                <a:latin typeface="Montserrat" pitchFamily="2" charset="0"/>
              </a:rPr>
              <a:t>damage </a:t>
            </a:r>
            <a:r>
              <a:rPr lang="en-GB" sz="2400" dirty="0">
                <a:solidFill>
                  <a:schemeClr val="tx1">
                    <a:lumMod val="75000"/>
                    <a:lumOff val="25000"/>
                  </a:schemeClr>
                </a:solidFill>
                <a:latin typeface="Montserrat" pitchFamily="2" charset="0"/>
              </a:rPr>
              <a:t>can </a:t>
            </a:r>
            <a:r>
              <a:rPr lang="en-GB" sz="2400" dirty="0">
                <a:latin typeface="Montserrat" pitchFamily="2" charset="0"/>
              </a:rPr>
              <a:t>take</a:t>
            </a:r>
            <a:r>
              <a:rPr lang="en-GB" sz="2400" dirty="0">
                <a:solidFill>
                  <a:schemeClr val="tx1">
                    <a:lumMod val="75000"/>
                    <a:lumOff val="25000"/>
                  </a:schemeClr>
                </a:solidFill>
                <a:latin typeface="Montserrat" pitchFamily="2" charset="0"/>
              </a:rPr>
              <a:t> longer than in other areas. </a:t>
            </a:r>
          </a:p>
          <a:p>
            <a:pPr>
              <a:lnSpc>
                <a:spcPct val="120000"/>
              </a:lnSpc>
            </a:pPr>
            <a:endParaRPr lang="en-GB" sz="2400" dirty="0">
              <a:solidFill>
                <a:schemeClr val="tx1">
                  <a:lumMod val="75000"/>
                  <a:lumOff val="25000"/>
                </a:schemeClr>
              </a:solidFill>
              <a:latin typeface="Montserrat" pitchFamily="2" charset="0"/>
            </a:endParaRPr>
          </a:p>
          <a:p>
            <a:pPr>
              <a:lnSpc>
                <a:spcPct val="120000"/>
              </a:lnSpc>
            </a:pPr>
            <a:r>
              <a:rPr lang="en-GB" sz="2400" dirty="0">
                <a:solidFill>
                  <a:schemeClr val="tx1">
                    <a:lumMod val="75000"/>
                    <a:lumOff val="25000"/>
                  </a:schemeClr>
                </a:solidFill>
                <a:latin typeface="Montserrat" pitchFamily="2" charset="0"/>
              </a:rPr>
              <a:t>To ensure their work is environmentally </a:t>
            </a:r>
            <a:r>
              <a:rPr lang="en-GB" sz="2400" b="1" dirty="0">
                <a:solidFill>
                  <a:schemeClr val="tx1">
                    <a:lumMod val="75000"/>
                    <a:lumOff val="25000"/>
                  </a:schemeClr>
                </a:solidFill>
                <a:latin typeface="Montserrat" pitchFamily="2" charset="0"/>
              </a:rPr>
              <a:t>sustainable</a:t>
            </a:r>
            <a:r>
              <a:rPr lang="en-GB" sz="2400" dirty="0">
                <a:solidFill>
                  <a:schemeClr val="tx1">
                    <a:lumMod val="75000"/>
                    <a:lumOff val="25000"/>
                  </a:schemeClr>
                </a:solidFill>
                <a:latin typeface="Montserrat" pitchFamily="2" charset="0"/>
              </a:rPr>
              <a:t>, James and Samuel study requirements for working in the region carefully and submit proposals for their work which are reviewed by experts and through </a:t>
            </a:r>
            <a:r>
              <a:rPr lang="en-GB" sz="2400" b="1" dirty="0">
                <a:solidFill>
                  <a:schemeClr val="tx1">
                    <a:lumMod val="75000"/>
                    <a:lumOff val="25000"/>
                  </a:schemeClr>
                </a:solidFill>
                <a:latin typeface="Montserrat" pitchFamily="2" charset="0"/>
              </a:rPr>
              <a:t>community consultation</a:t>
            </a:r>
            <a:r>
              <a:rPr lang="en-GB" sz="2400" dirty="0">
                <a:solidFill>
                  <a:schemeClr val="tx1">
                    <a:lumMod val="75000"/>
                    <a:lumOff val="25000"/>
                  </a:schemeClr>
                </a:solidFill>
                <a:latin typeface="Montserrat" pitchFamily="2" charset="0"/>
              </a:rPr>
              <a:t>. </a:t>
            </a:r>
          </a:p>
        </p:txBody>
      </p:sp>
      <p:grpSp>
        <p:nvGrpSpPr>
          <p:cNvPr id="8" name="Group 2">
            <a:extLst>
              <a:ext uri="{FF2B5EF4-FFF2-40B4-BE49-F238E27FC236}">
                <a16:creationId xmlns:a16="http://schemas.microsoft.com/office/drawing/2014/main" id="{AC7ED371-6E39-C2DE-E853-D631B2D123D9}"/>
              </a:ext>
            </a:extLst>
          </p:cNvPr>
          <p:cNvGrpSpPr>
            <a:grpSpLocks noChangeAspect="1"/>
          </p:cNvGrpSpPr>
          <p:nvPr/>
        </p:nvGrpSpPr>
        <p:grpSpPr>
          <a:xfrm>
            <a:off x="12513003" y="2012354"/>
            <a:ext cx="5791200" cy="4789689"/>
            <a:chOff x="0" y="-188524"/>
            <a:chExt cx="6199554" cy="6381911"/>
          </a:xfrm>
        </p:grpSpPr>
        <p:sp>
          <p:nvSpPr>
            <p:cNvPr id="9" name="Freeform 3">
              <a:extLst>
                <a:ext uri="{FF2B5EF4-FFF2-40B4-BE49-F238E27FC236}">
                  <a16:creationId xmlns:a16="http://schemas.microsoft.com/office/drawing/2014/main" id="{51555756-8032-5F3C-74A1-72E51363E1F7}"/>
                </a:ext>
              </a:extLst>
            </p:cNvPr>
            <p:cNvSpPr/>
            <p:nvPr/>
          </p:nvSpPr>
          <p:spPr>
            <a:xfrm>
              <a:off x="0" y="-188524"/>
              <a:ext cx="6199554" cy="6381911"/>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w="25400">
              <a:solidFill>
                <a:schemeClr val="bg1"/>
              </a:solidFill>
            </a:ln>
          </p:spPr>
          <p:txBody>
            <a:bodyPr/>
            <a:lstStyle/>
            <a:p>
              <a:endParaRPr lang="en-GB"/>
            </a:p>
          </p:txBody>
        </p:sp>
      </p:grpSp>
      <p:sp>
        <p:nvSpPr>
          <p:cNvPr id="11" name="TextBox 10">
            <a:extLst>
              <a:ext uri="{FF2B5EF4-FFF2-40B4-BE49-F238E27FC236}">
                <a16:creationId xmlns:a16="http://schemas.microsoft.com/office/drawing/2014/main" id="{64E24723-FF58-EFC6-EE67-96E24F13C074}"/>
              </a:ext>
            </a:extLst>
          </p:cNvPr>
          <p:cNvSpPr txBox="1"/>
          <p:nvPr/>
        </p:nvSpPr>
        <p:spPr>
          <a:xfrm>
            <a:off x="15798042" y="6802043"/>
            <a:ext cx="2895600" cy="369332"/>
          </a:xfrm>
          <a:prstGeom prst="rect">
            <a:avLst/>
          </a:prstGeom>
          <a:noFill/>
        </p:spPr>
        <p:txBody>
          <a:bodyPr wrap="square" rtlCol="0">
            <a:spAutoFit/>
          </a:bodyPr>
          <a:lstStyle/>
          <a:p>
            <a:r>
              <a:rPr lang="en-GB" dirty="0">
                <a:solidFill>
                  <a:schemeClr val="bg1"/>
                </a:solidFill>
                <a:latin typeface="Montserrat" pitchFamily="2" charset="0"/>
              </a:rPr>
              <a:t>© James Mungall</a:t>
            </a:r>
          </a:p>
        </p:txBody>
      </p:sp>
      <p:sp>
        <p:nvSpPr>
          <p:cNvPr id="12" name="TextBox 11">
            <a:extLst>
              <a:ext uri="{FF2B5EF4-FFF2-40B4-BE49-F238E27FC236}">
                <a16:creationId xmlns:a16="http://schemas.microsoft.com/office/drawing/2014/main" id="{4F1DB936-1B99-9C6A-78DE-42B5D56F9FD0}"/>
              </a:ext>
            </a:extLst>
          </p:cNvPr>
          <p:cNvSpPr txBox="1"/>
          <p:nvPr/>
        </p:nvSpPr>
        <p:spPr>
          <a:xfrm>
            <a:off x="533399" y="7294048"/>
            <a:ext cx="13868401" cy="1255728"/>
          </a:xfrm>
          <a:prstGeom prst="rect">
            <a:avLst/>
          </a:prstGeom>
          <a:noFill/>
        </p:spPr>
        <p:txBody>
          <a:bodyPr wrap="square" rtlCol="0">
            <a:spAutoFit/>
          </a:bodyPr>
          <a:lstStyle/>
          <a:p>
            <a:pPr>
              <a:lnSpc>
                <a:spcPct val="120000"/>
              </a:lnSpc>
            </a:pPr>
            <a:r>
              <a:rPr lang="en-GB" sz="2400" dirty="0">
                <a:solidFill>
                  <a:schemeClr val="tx2"/>
                </a:solidFill>
                <a:latin typeface="Montserrat" pitchFamily="2" charset="0"/>
              </a:rPr>
              <a:t>“We do our best to make sure local communities are informed about the exploration we are conducting.” </a:t>
            </a:r>
            <a:r>
              <a:rPr lang="en-GB" sz="2400" dirty="0">
                <a:solidFill>
                  <a:schemeClr val="tx1">
                    <a:lumMod val="75000"/>
                    <a:lumOff val="25000"/>
                  </a:schemeClr>
                </a:solidFill>
                <a:latin typeface="Montserrat" pitchFamily="2" charset="0"/>
              </a:rPr>
              <a:t>– Samuel</a:t>
            </a:r>
          </a:p>
          <a:p>
            <a:endParaRPr lang="en-GB" dirty="0"/>
          </a:p>
        </p:txBody>
      </p:sp>
    </p:spTree>
    <p:extLst>
      <p:ext uri="{BB962C8B-B14F-4D97-AF65-F5344CB8AC3E}">
        <p14:creationId xmlns:p14="http://schemas.microsoft.com/office/powerpoint/2010/main" val="11757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2CD56-7072-E627-CD3B-7FB8664902B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808D8F4-A112-4C14-1E4D-3C6497E297E8}"/>
              </a:ext>
            </a:extLst>
          </p:cNvPr>
          <p:cNvGrpSpPr>
            <a:grpSpLocks noChangeAspect="1"/>
          </p:cNvGrpSpPr>
          <p:nvPr/>
        </p:nvGrpSpPr>
        <p:grpSpPr>
          <a:xfrm>
            <a:off x="11125200" y="1414681"/>
            <a:ext cx="7162800" cy="5466318"/>
            <a:chOff x="0" y="0"/>
            <a:chExt cx="6362700" cy="6575666"/>
          </a:xfrm>
        </p:grpSpPr>
        <p:sp>
          <p:nvSpPr>
            <p:cNvPr id="3" name="Freeform 3">
              <a:extLst>
                <a:ext uri="{FF2B5EF4-FFF2-40B4-BE49-F238E27FC236}">
                  <a16:creationId xmlns:a16="http://schemas.microsoft.com/office/drawing/2014/main" id="{8741E43F-1495-C340-DBB4-F6BB07208CC6}"/>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GB"/>
            </a:p>
          </p:txBody>
        </p:sp>
      </p:grpSp>
      <p:grpSp>
        <p:nvGrpSpPr>
          <p:cNvPr id="4" name="Group 4">
            <a:extLst>
              <a:ext uri="{FF2B5EF4-FFF2-40B4-BE49-F238E27FC236}">
                <a16:creationId xmlns:a16="http://schemas.microsoft.com/office/drawing/2014/main" id="{5DDA7413-00CA-4A64-19D0-35B3414A25D3}"/>
              </a:ext>
            </a:extLst>
          </p:cNvPr>
          <p:cNvGrpSpPr/>
          <p:nvPr/>
        </p:nvGrpSpPr>
        <p:grpSpPr>
          <a:xfrm rot="-5400000">
            <a:off x="10654542" y="2653542"/>
            <a:ext cx="10287000" cy="4979916"/>
            <a:chOff x="0" y="0"/>
            <a:chExt cx="3130550" cy="2152833"/>
          </a:xfrm>
        </p:grpSpPr>
        <p:sp>
          <p:nvSpPr>
            <p:cNvPr id="5" name="Freeform 5">
              <a:extLst>
                <a:ext uri="{FF2B5EF4-FFF2-40B4-BE49-F238E27FC236}">
                  <a16:creationId xmlns:a16="http://schemas.microsoft.com/office/drawing/2014/main" id="{EEA5EFB3-2FAF-D02E-3BE4-BF25FAF86254}"/>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708D10"/>
            </a:solidFill>
          </p:spPr>
          <p:txBody>
            <a:bodyPr/>
            <a:lstStyle/>
            <a:p>
              <a:endParaRPr lang="en-GB"/>
            </a:p>
          </p:txBody>
        </p:sp>
      </p:grpSp>
      <p:sp>
        <p:nvSpPr>
          <p:cNvPr id="10" name="TextBox 10">
            <a:extLst>
              <a:ext uri="{FF2B5EF4-FFF2-40B4-BE49-F238E27FC236}">
                <a16:creationId xmlns:a16="http://schemas.microsoft.com/office/drawing/2014/main" id="{A0C68E9B-999B-39DA-4CE0-FF7D6AC091BD}"/>
              </a:ext>
            </a:extLst>
          </p:cNvPr>
          <p:cNvSpPr txBox="1"/>
          <p:nvPr/>
        </p:nvSpPr>
        <p:spPr>
          <a:xfrm>
            <a:off x="533399" y="9486900"/>
            <a:ext cx="4979916" cy="284693"/>
          </a:xfrm>
          <a:prstGeom prst="rect">
            <a:avLst/>
          </a:prstGeom>
        </p:spPr>
        <p:txBody>
          <a:bodyPr lIns="0" tIns="0" rIns="0" bIns="0" rtlCol="0" anchor="t">
            <a:spAutoFit/>
          </a:bodyPr>
          <a:lstStyle/>
          <a:p>
            <a:pPr>
              <a:lnSpc>
                <a:spcPts val="2380"/>
              </a:lnSpc>
            </a:pPr>
            <a:r>
              <a:rPr lang="en-US" sz="1700" dirty="0">
                <a:solidFill>
                  <a:srgbClr val="474B4F"/>
                </a:solidFill>
                <a:latin typeface="Montserrat Semi-Bold"/>
              </a:rPr>
              <a:t>11       </a:t>
            </a:r>
            <a:r>
              <a:rPr lang="en-US" sz="1700" dirty="0">
                <a:solidFill>
                  <a:srgbClr val="474B4F"/>
                </a:solidFill>
                <a:latin typeface="Montserrat Semi-Bold Bold"/>
              </a:rPr>
              <a:t>futurumcareers.com</a:t>
            </a:r>
          </a:p>
        </p:txBody>
      </p:sp>
      <p:sp>
        <p:nvSpPr>
          <p:cNvPr id="6" name="TextBox 8">
            <a:extLst>
              <a:ext uri="{FF2B5EF4-FFF2-40B4-BE49-F238E27FC236}">
                <a16:creationId xmlns:a16="http://schemas.microsoft.com/office/drawing/2014/main" id="{6A3FC798-EFB2-1C8D-A20F-6E2AAAEC2429}"/>
              </a:ext>
            </a:extLst>
          </p:cNvPr>
          <p:cNvSpPr txBox="1"/>
          <p:nvPr/>
        </p:nvSpPr>
        <p:spPr>
          <a:xfrm>
            <a:off x="476125" y="324711"/>
            <a:ext cx="12649200" cy="1015663"/>
          </a:xfrm>
          <a:prstGeom prst="rect">
            <a:avLst/>
          </a:prstGeom>
        </p:spPr>
        <p:txBody>
          <a:bodyPr wrap="square" lIns="0" tIns="0" rIns="0" bIns="0" rtlCol="0" anchor="t">
            <a:spAutoFit/>
          </a:bodyPr>
          <a:lstStyle/>
          <a:p>
            <a:endParaRPr lang="en-GB" dirty="0"/>
          </a:p>
          <a:p>
            <a:r>
              <a:rPr lang="en-GB" dirty="0"/>
              <a:t> </a:t>
            </a:r>
            <a:r>
              <a:rPr lang="en-GB" sz="4800" b="1" dirty="0">
                <a:solidFill>
                  <a:schemeClr val="tx1">
                    <a:lumMod val="75000"/>
                    <a:lumOff val="25000"/>
                  </a:schemeClr>
                </a:solidFill>
                <a:latin typeface="Montserrat" pitchFamily="2" charset="0"/>
              </a:rPr>
              <a:t>Protecting a sensitive environment</a:t>
            </a:r>
            <a:endParaRPr lang="en-US" sz="4800" dirty="0">
              <a:solidFill>
                <a:schemeClr val="tx1">
                  <a:lumMod val="75000"/>
                  <a:lumOff val="25000"/>
                </a:schemeClr>
              </a:solidFill>
              <a:latin typeface="Montserrat" pitchFamily="2" charset="0"/>
            </a:endParaRPr>
          </a:p>
        </p:txBody>
      </p:sp>
      <p:sp>
        <p:nvSpPr>
          <p:cNvPr id="7" name="TextBox 6">
            <a:extLst>
              <a:ext uri="{FF2B5EF4-FFF2-40B4-BE49-F238E27FC236}">
                <a16:creationId xmlns:a16="http://schemas.microsoft.com/office/drawing/2014/main" id="{F4D300C7-F6B4-55BC-7960-BB436F9B53CC}"/>
              </a:ext>
            </a:extLst>
          </p:cNvPr>
          <p:cNvSpPr txBox="1"/>
          <p:nvPr/>
        </p:nvSpPr>
        <p:spPr>
          <a:xfrm>
            <a:off x="476125" y="1937028"/>
            <a:ext cx="10344275" cy="4489499"/>
          </a:xfrm>
          <a:prstGeom prst="rect">
            <a:avLst/>
          </a:prstGeom>
          <a:noFill/>
        </p:spPr>
        <p:txBody>
          <a:bodyPr wrap="square" rtlCol="0">
            <a:spAutoFit/>
          </a:bodyPr>
          <a:lstStyle/>
          <a:p>
            <a:pPr>
              <a:lnSpc>
                <a:spcPct val="120000"/>
              </a:lnSpc>
            </a:pPr>
            <a:r>
              <a:rPr lang="en-GB" sz="2400" dirty="0">
                <a:solidFill>
                  <a:schemeClr val="tx2"/>
                </a:solidFill>
                <a:latin typeface="Montserrat" pitchFamily="2" charset="0"/>
              </a:rPr>
              <a:t>“What happens in the field is always dictated by the need to leave as few traces of our passage as possible. Water is taken from approved water sources and disposed of responsibly…, and when we leave a camp, nothing is left behind.” </a:t>
            </a:r>
            <a:r>
              <a:rPr lang="en-GB" sz="2400" dirty="0">
                <a:solidFill>
                  <a:schemeClr val="tx1">
                    <a:lumMod val="75000"/>
                    <a:lumOff val="25000"/>
                  </a:schemeClr>
                </a:solidFill>
                <a:latin typeface="Montserrat" pitchFamily="2" charset="0"/>
              </a:rPr>
              <a:t>– James </a:t>
            </a:r>
          </a:p>
          <a:p>
            <a:pPr>
              <a:lnSpc>
                <a:spcPct val="120000"/>
              </a:lnSpc>
            </a:pPr>
            <a:endParaRPr lang="en-GB" sz="2400" dirty="0">
              <a:latin typeface="Montserrat" pitchFamily="2" charset="0"/>
            </a:endParaRPr>
          </a:p>
          <a:p>
            <a:pPr>
              <a:lnSpc>
                <a:spcPct val="120000"/>
              </a:lnSpc>
            </a:pPr>
            <a:r>
              <a:rPr lang="en-GB" sz="2400" dirty="0">
                <a:solidFill>
                  <a:schemeClr val="tx2"/>
                </a:solidFill>
                <a:latin typeface="Montserrat" pitchFamily="2" charset="0"/>
              </a:rPr>
              <a:t>“The Canadian Arctic land is sensitive to disturbances, so there are no trucks or roads, and access requires the use of charter aircraft, helicopters and hiking. Supplies are expensive and need to be flown in. We carry all our rock samples in large backpacks after we have been dropped into the area by a helicopter.” </a:t>
            </a:r>
            <a:r>
              <a:rPr lang="en-GB" sz="2400" dirty="0">
                <a:solidFill>
                  <a:schemeClr val="tx1">
                    <a:lumMod val="75000"/>
                    <a:lumOff val="25000"/>
                  </a:schemeClr>
                </a:solidFill>
                <a:latin typeface="Montserrat" pitchFamily="2" charset="0"/>
              </a:rPr>
              <a:t>– Samuel </a:t>
            </a:r>
          </a:p>
        </p:txBody>
      </p:sp>
      <p:sp>
        <p:nvSpPr>
          <p:cNvPr id="9" name="Freeform 3">
            <a:extLst>
              <a:ext uri="{FF2B5EF4-FFF2-40B4-BE49-F238E27FC236}">
                <a16:creationId xmlns:a16="http://schemas.microsoft.com/office/drawing/2014/main" id="{62CEC56C-7E83-2A51-87FA-B0FCDF19A3A0}"/>
              </a:ext>
            </a:extLst>
          </p:cNvPr>
          <p:cNvSpPr/>
          <p:nvPr/>
        </p:nvSpPr>
        <p:spPr>
          <a:xfrm>
            <a:off x="11294746" y="1552628"/>
            <a:ext cx="6823722" cy="5190433"/>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3" cstate="print">
              <a:extLst>
                <a:ext uri="{28A0092B-C50C-407E-A947-70E740481C1C}">
                  <a14:useLocalDpi xmlns:a14="http://schemas.microsoft.com/office/drawing/2010/main" val="0"/>
                </a:ext>
              </a:extLst>
            </a:blip>
            <a:srcRect/>
            <a:stretch>
              <a:fillRect l="-19037" r="-23207"/>
            </a:stretch>
          </a:blipFill>
          <a:ln w="25400">
            <a:solidFill>
              <a:schemeClr val="bg1"/>
            </a:solidFill>
          </a:ln>
        </p:spPr>
        <p:txBody>
          <a:bodyPr/>
          <a:lstStyle/>
          <a:p>
            <a:endParaRPr lang="en-GB"/>
          </a:p>
        </p:txBody>
      </p:sp>
      <p:sp>
        <p:nvSpPr>
          <p:cNvPr id="8" name="TextBox 7">
            <a:extLst>
              <a:ext uri="{FF2B5EF4-FFF2-40B4-BE49-F238E27FC236}">
                <a16:creationId xmlns:a16="http://schemas.microsoft.com/office/drawing/2014/main" id="{641FD6F8-7A75-2D0D-A4FF-C613C880ACA3}"/>
              </a:ext>
            </a:extLst>
          </p:cNvPr>
          <p:cNvSpPr txBox="1"/>
          <p:nvPr/>
        </p:nvSpPr>
        <p:spPr>
          <a:xfrm>
            <a:off x="15798042" y="6823733"/>
            <a:ext cx="2895600" cy="369332"/>
          </a:xfrm>
          <a:prstGeom prst="rect">
            <a:avLst/>
          </a:prstGeom>
          <a:noFill/>
        </p:spPr>
        <p:txBody>
          <a:bodyPr wrap="square" rtlCol="0">
            <a:spAutoFit/>
          </a:bodyPr>
          <a:lstStyle/>
          <a:p>
            <a:r>
              <a:rPr lang="en-GB" dirty="0">
                <a:solidFill>
                  <a:schemeClr val="bg1"/>
                </a:solidFill>
                <a:latin typeface="Montserrat" pitchFamily="2" charset="0"/>
              </a:rPr>
              <a:t>© Samuel Robb</a:t>
            </a:r>
          </a:p>
        </p:txBody>
      </p:sp>
      <p:sp>
        <p:nvSpPr>
          <p:cNvPr id="11" name="TextBox 10">
            <a:extLst>
              <a:ext uri="{FF2B5EF4-FFF2-40B4-BE49-F238E27FC236}">
                <a16:creationId xmlns:a16="http://schemas.microsoft.com/office/drawing/2014/main" id="{B01B33E1-69CA-B63F-4912-7A09275AC2AD}"/>
              </a:ext>
            </a:extLst>
          </p:cNvPr>
          <p:cNvSpPr txBox="1"/>
          <p:nvPr/>
        </p:nvSpPr>
        <p:spPr>
          <a:xfrm>
            <a:off x="474988" y="6706990"/>
            <a:ext cx="10494963" cy="1698927"/>
          </a:xfrm>
          <a:prstGeom prst="rect">
            <a:avLst/>
          </a:prstGeom>
          <a:noFill/>
        </p:spPr>
        <p:txBody>
          <a:bodyPr wrap="square" rtlCol="0">
            <a:spAutoFit/>
          </a:bodyPr>
          <a:lstStyle/>
          <a:p>
            <a:pPr>
              <a:lnSpc>
                <a:spcPct val="120000"/>
              </a:lnSpc>
            </a:pPr>
            <a:r>
              <a:rPr lang="en-GB" sz="2400" dirty="0">
                <a:solidFill>
                  <a:schemeClr val="tx1">
                    <a:lumMod val="75000"/>
                    <a:lumOff val="25000"/>
                  </a:schemeClr>
                </a:solidFill>
                <a:latin typeface="Montserrat" pitchFamily="2" charset="0"/>
              </a:rPr>
              <a:t>During fieldwork, James and Samuel live in</a:t>
            </a:r>
            <a:r>
              <a:rPr lang="en-GB" sz="2400" b="1" dirty="0">
                <a:solidFill>
                  <a:schemeClr val="tx1">
                    <a:lumMod val="75000"/>
                    <a:lumOff val="25000"/>
                  </a:schemeClr>
                </a:solidFill>
                <a:latin typeface="Montserrat" pitchFamily="2" charset="0"/>
              </a:rPr>
              <a:t> tents </a:t>
            </a:r>
            <a:r>
              <a:rPr lang="en-GB" sz="2400" dirty="0">
                <a:solidFill>
                  <a:schemeClr val="tx1">
                    <a:lumMod val="75000"/>
                    <a:lumOff val="25000"/>
                  </a:schemeClr>
                </a:solidFill>
                <a:latin typeface="Montserrat" pitchFamily="2" charset="0"/>
              </a:rPr>
              <a:t>and use diesel stoves for heat, diesel or gas </a:t>
            </a:r>
            <a:r>
              <a:rPr lang="en-GB" sz="2400" b="1" dirty="0">
                <a:solidFill>
                  <a:schemeClr val="tx1">
                    <a:lumMod val="75000"/>
                    <a:lumOff val="25000"/>
                  </a:schemeClr>
                </a:solidFill>
                <a:latin typeface="Montserrat" pitchFamily="2" charset="0"/>
              </a:rPr>
              <a:t>generators</a:t>
            </a:r>
            <a:r>
              <a:rPr lang="en-GB" sz="2400" dirty="0">
                <a:solidFill>
                  <a:schemeClr val="tx1">
                    <a:lumMod val="75000"/>
                    <a:lumOff val="25000"/>
                  </a:schemeClr>
                </a:solidFill>
                <a:latin typeface="Montserrat" pitchFamily="2" charset="0"/>
              </a:rPr>
              <a:t> for power, and an </a:t>
            </a:r>
            <a:r>
              <a:rPr lang="en-GB" sz="2400" b="1" dirty="0">
                <a:solidFill>
                  <a:schemeClr val="tx1">
                    <a:lumMod val="75000"/>
                    <a:lumOff val="25000"/>
                  </a:schemeClr>
                </a:solidFill>
                <a:latin typeface="Montserrat" pitchFamily="2" charset="0"/>
              </a:rPr>
              <a:t>electric fence </a:t>
            </a:r>
            <a:r>
              <a:rPr lang="en-GB" sz="2400" dirty="0">
                <a:solidFill>
                  <a:schemeClr val="tx1">
                    <a:lumMod val="75000"/>
                    <a:lumOff val="25000"/>
                  </a:schemeClr>
                </a:solidFill>
                <a:latin typeface="Montserrat" pitchFamily="2" charset="0"/>
              </a:rPr>
              <a:t>to repel wildlife like polar bears and wolves. </a:t>
            </a:r>
          </a:p>
          <a:p>
            <a:endParaRPr lang="en-GB" dirty="0"/>
          </a:p>
        </p:txBody>
      </p:sp>
    </p:spTree>
    <p:extLst>
      <p:ext uri="{BB962C8B-B14F-4D97-AF65-F5344CB8AC3E}">
        <p14:creationId xmlns:p14="http://schemas.microsoft.com/office/powerpoint/2010/main" val="53999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E3992-2C60-22F3-C6EC-5FA6F799B5D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CA0F3E2-42B1-B847-064A-73305383BC57}"/>
              </a:ext>
            </a:extLst>
          </p:cNvPr>
          <p:cNvGrpSpPr>
            <a:grpSpLocks noChangeAspect="1"/>
          </p:cNvGrpSpPr>
          <p:nvPr/>
        </p:nvGrpSpPr>
        <p:grpSpPr>
          <a:xfrm>
            <a:off x="34593" y="846347"/>
            <a:ext cx="6134374" cy="4754353"/>
            <a:chOff x="0" y="0"/>
            <a:chExt cx="6362700" cy="6575666"/>
          </a:xfrm>
        </p:grpSpPr>
        <p:sp>
          <p:nvSpPr>
            <p:cNvPr id="3" name="Freeform 3">
              <a:extLst>
                <a:ext uri="{FF2B5EF4-FFF2-40B4-BE49-F238E27FC236}">
                  <a16:creationId xmlns:a16="http://schemas.microsoft.com/office/drawing/2014/main" id="{4A7A0D02-4A78-5C30-7974-781420F5C9E3}"/>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US" dirty="0"/>
            </a:p>
          </p:txBody>
        </p:sp>
      </p:grpSp>
      <p:grpSp>
        <p:nvGrpSpPr>
          <p:cNvPr id="4" name="Group 4">
            <a:extLst>
              <a:ext uri="{FF2B5EF4-FFF2-40B4-BE49-F238E27FC236}">
                <a16:creationId xmlns:a16="http://schemas.microsoft.com/office/drawing/2014/main" id="{DEA11774-3AF1-8A4A-1A2D-07FE5E65AE3C}"/>
              </a:ext>
            </a:extLst>
          </p:cNvPr>
          <p:cNvGrpSpPr/>
          <p:nvPr/>
        </p:nvGrpSpPr>
        <p:grpSpPr>
          <a:xfrm rot="5400000">
            <a:off x="-1746485" y="1746485"/>
            <a:ext cx="10287000" cy="6794030"/>
            <a:chOff x="0" y="0"/>
            <a:chExt cx="3130550" cy="2067566"/>
          </a:xfrm>
        </p:grpSpPr>
        <p:sp>
          <p:nvSpPr>
            <p:cNvPr id="5" name="Freeform 5">
              <a:extLst>
                <a:ext uri="{FF2B5EF4-FFF2-40B4-BE49-F238E27FC236}">
                  <a16:creationId xmlns:a16="http://schemas.microsoft.com/office/drawing/2014/main" id="{14512C96-5E41-1C6E-13C8-2F13C117AE61}"/>
                </a:ext>
              </a:extLst>
            </p:cNvPr>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708D10"/>
            </a:solidFill>
          </p:spPr>
          <p:txBody>
            <a:bodyPr/>
            <a:lstStyle/>
            <a:p>
              <a:endParaRPr lang="en-GB"/>
            </a:p>
          </p:txBody>
        </p:sp>
      </p:grpSp>
      <p:grpSp>
        <p:nvGrpSpPr>
          <p:cNvPr id="12" name="Group 12">
            <a:extLst>
              <a:ext uri="{FF2B5EF4-FFF2-40B4-BE49-F238E27FC236}">
                <a16:creationId xmlns:a16="http://schemas.microsoft.com/office/drawing/2014/main" id="{4B0A4514-94AF-EA48-57F2-0048E41EB5C0}"/>
              </a:ext>
            </a:extLst>
          </p:cNvPr>
          <p:cNvGrpSpPr/>
          <p:nvPr/>
        </p:nvGrpSpPr>
        <p:grpSpPr>
          <a:xfrm rot="-5400000">
            <a:off x="14650101" y="1543334"/>
            <a:ext cx="5786039" cy="2699369"/>
            <a:chOff x="0" y="0"/>
            <a:chExt cx="3130550" cy="1460500"/>
          </a:xfrm>
        </p:grpSpPr>
        <p:sp>
          <p:nvSpPr>
            <p:cNvPr id="13" name="Freeform 13">
              <a:extLst>
                <a:ext uri="{FF2B5EF4-FFF2-40B4-BE49-F238E27FC236}">
                  <a16:creationId xmlns:a16="http://schemas.microsoft.com/office/drawing/2014/main" id="{1B19CEB6-6A73-6FC2-2BFA-FBF6BD6CAACB}"/>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708D10"/>
            </a:solidFill>
          </p:spPr>
          <p:txBody>
            <a:bodyPr/>
            <a:lstStyle/>
            <a:p>
              <a:endParaRPr lang="en-GB"/>
            </a:p>
          </p:txBody>
        </p:sp>
      </p:grpSp>
      <p:sp>
        <p:nvSpPr>
          <p:cNvPr id="16" name="TextBox 16">
            <a:extLst>
              <a:ext uri="{FF2B5EF4-FFF2-40B4-BE49-F238E27FC236}">
                <a16:creationId xmlns:a16="http://schemas.microsoft.com/office/drawing/2014/main" id="{225E70C3-AF0F-550A-50A6-FEAF1B5F9CFB}"/>
              </a:ext>
            </a:extLst>
          </p:cNvPr>
          <p:cNvSpPr txBox="1"/>
          <p:nvPr/>
        </p:nvSpPr>
        <p:spPr>
          <a:xfrm>
            <a:off x="6565236" y="486815"/>
            <a:ext cx="9231931" cy="969624"/>
          </a:xfrm>
          <a:prstGeom prst="rect">
            <a:avLst/>
          </a:prstGeom>
        </p:spPr>
        <p:txBody>
          <a:bodyPr lIns="0" tIns="0" rIns="0" bIns="0" rtlCol="0" anchor="t">
            <a:spAutoFit/>
          </a:bodyPr>
          <a:lstStyle/>
          <a:p>
            <a:pPr>
              <a:lnSpc>
                <a:spcPts val="8469"/>
              </a:lnSpc>
            </a:pPr>
            <a:r>
              <a:rPr lang="en-US" sz="4800" b="1" dirty="0">
                <a:solidFill>
                  <a:srgbClr val="474B4F"/>
                </a:solidFill>
                <a:latin typeface="Montserrat" pitchFamily="2" charset="0"/>
              </a:rPr>
              <a:t>Meet Samuel</a:t>
            </a:r>
          </a:p>
        </p:txBody>
      </p:sp>
      <p:sp>
        <p:nvSpPr>
          <p:cNvPr id="17" name="TextBox 17">
            <a:extLst>
              <a:ext uri="{FF2B5EF4-FFF2-40B4-BE49-F238E27FC236}">
                <a16:creationId xmlns:a16="http://schemas.microsoft.com/office/drawing/2014/main" id="{AA9F5A71-64FD-0982-BBCA-27785219A225}"/>
              </a:ext>
            </a:extLst>
          </p:cNvPr>
          <p:cNvSpPr txBox="1"/>
          <p:nvPr/>
        </p:nvSpPr>
        <p:spPr>
          <a:xfrm>
            <a:off x="6595716" y="2171700"/>
            <a:ext cx="9974757" cy="4397166"/>
          </a:xfrm>
          <a:prstGeom prst="rect">
            <a:avLst/>
          </a:prstGeom>
        </p:spPr>
        <p:txBody>
          <a:bodyPr wrap="square" lIns="0" tIns="0" rIns="0" bIns="0" rtlCol="0" anchor="t">
            <a:spAutoFit/>
          </a:bodyPr>
          <a:lstStyle/>
          <a:p>
            <a:pPr>
              <a:lnSpc>
                <a:spcPct val="120000"/>
              </a:lnSpc>
            </a:pPr>
            <a:r>
              <a:rPr lang="en-GB" sz="2400" b="1" dirty="0">
                <a:solidFill>
                  <a:schemeClr val="tx2"/>
                </a:solidFill>
                <a:latin typeface="Montserrat" pitchFamily="2" charset="0"/>
              </a:rPr>
              <a:t>I stumbled into geology </a:t>
            </a:r>
            <a:r>
              <a:rPr lang="en-GB" sz="2400" dirty="0">
                <a:solidFill>
                  <a:schemeClr val="tx2"/>
                </a:solidFill>
                <a:latin typeface="Montserrat" pitchFamily="2" charset="0"/>
              </a:rPr>
              <a:t>while I was trying to figure out what to major in at university. Once I discovered it, I realised it was the perfect combination of science and being able to spend time outdoors in some incredible, remote regions of Canada. </a:t>
            </a:r>
          </a:p>
          <a:p>
            <a:pPr>
              <a:lnSpc>
                <a:spcPct val="120000"/>
              </a:lnSpc>
            </a:pPr>
            <a:endParaRPr lang="en-GB" sz="2400" dirty="0">
              <a:solidFill>
                <a:schemeClr val="tx2"/>
              </a:solidFill>
              <a:latin typeface="Montserrat" pitchFamily="2" charset="0"/>
            </a:endParaRPr>
          </a:p>
          <a:p>
            <a:pPr>
              <a:lnSpc>
                <a:spcPct val="120000"/>
              </a:lnSpc>
            </a:pPr>
            <a:r>
              <a:rPr lang="en-GB" sz="2400" b="1" dirty="0">
                <a:solidFill>
                  <a:schemeClr val="tx2"/>
                </a:solidFill>
                <a:latin typeface="Montserrat" pitchFamily="2" charset="0"/>
              </a:rPr>
              <a:t>Working in remote regions</a:t>
            </a:r>
            <a:r>
              <a:rPr lang="en-GB" sz="2400" dirty="0">
                <a:solidFill>
                  <a:schemeClr val="tx2"/>
                </a:solidFill>
                <a:latin typeface="Montserrat" pitchFamily="2" charset="0"/>
              </a:rPr>
              <a:t>, from the Arctic tundra in Nunavut, to the mountains in British Columbia is amazing. Each time I have gone out into the field, I have learnt something new, made a new discovery, or seen a part of the world I never would have expected to see. </a:t>
            </a:r>
          </a:p>
        </p:txBody>
      </p:sp>
      <p:sp>
        <p:nvSpPr>
          <p:cNvPr id="18" name="TextBox 18">
            <a:extLst>
              <a:ext uri="{FF2B5EF4-FFF2-40B4-BE49-F238E27FC236}">
                <a16:creationId xmlns:a16="http://schemas.microsoft.com/office/drawing/2014/main" id="{7857B819-7981-A89E-D375-8D3C73DB4460}"/>
              </a:ext>
            </a:extLst>
          </p:cNvPr>
          <p:cNvSpPr txBox="1"/>
          <p:nvPr/>
        </p:nvSpPr>
        <p:spPr>
          <a:xfrm>
            <a:off x="583038" y="942823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12       </a:t>
            </a:r>
            <a:r>
              <a:rPr lang="en-US" sz="1700" dirty="0">
                <a:solidFill>
                  <a:srgbClr val="FFFFFF"/>
                </a:solidFill>
                <a:latin typeface="Montserrat Semi-Bold Bold"/>
              </a:rPr>
              <a:t>futurumcareers.com</a:t>
            </a:r>
          </a:p>
        </p:txBody>
      </p:sp>
      <p:sp>
        <p:nvSpPr>
          <p:cNvPr id="8" name="Freeform 7">
            <a:extLst>
              <a:ext uri="{FF2B5EF4-FFF2-40B4-BE49-F238E27FC236}">
                <a16:creationId xmlns:a16="http://schemas.microsoft.com/office/drawing/2014/main" id="{A7D958B5-4AEF-555C-7A3C-C85606915C74}"/>
              </a:ext>
            </a:extLst>
          </p:cNvPr>
          <p:cNvSpPr/>
          <p:nvPr/>
        </p:nvSpPr>
        <p:spPr>
          <a:xfrm>
            <a:off x="1586632" y="1007233"/>
            <a:ext cx="4396727" cy="4364867"/>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a:extLst>
                <a:ext uri="{28A0092B-C50C-407E-A947-70E740481C1C}">
                  <a14:useLocalDpi xmlns:a14="http://schemas.microsoft.com/office/drawing/2010/main" val="0"/>
                </a:ext>
              </a:extLst>
            </a:blip>
            <a:srcRect/>
            <a:stretch>
              <a:fillRect/>
            </a:stretch>
          </a:blipFill>
          <a:ln w="25400">
            <a:solidFill>
              <a:schemeClr val="bg1"/>
            </a:solidFill>
          </a:ln>
        </p:spPr>
        <p:txBody>
          <a:bodyPr/>
          <a:lstStyle/>
          <a:p>
            <a:endParaRPr lang="en-GB"/>
          </a:p>
        </p:txBody>
      </p:sp>
      <p:sp>
        <p:nvSpPr>
          <p:cNvPr id="9" name="Freeform 11">
            <a:extLst>
              <a:ext uri="{FF2B5EF4-FFF2-40B4-BE49-F238E27FC236}">
                <a16:creationId xmlns:a16="http://schemas.microsoft.com/office/drawing/2014/main" id="{9AE12DD1-6031-ADCC-FFFF-2EB8AD27B2E4}"/>
              </a:ext>
            </a:extLst>
          </p:cNvPr>
          <p:cNvSpPr/>
          <p:nvPr/>
        </p:nvSpPr>
        <p:spPr>
          <a:xfrm>
            <a:off x="1740705" y="5478658"/>
            <a:ext cx="4088582" cy="950333"/>
          </a:xfrm>
          <a:custGeom>
            <a:avLst/>
            <a:gdLst/>
            <a:ahLst/>
            <a:cxnLst/>
            <a:rect l="l" t="t" r="r" b="b"/>
            <a:pathLst>
              <a:path w="3186708" h="740705">
                <a:moveTo>
                  <a:pt x="3062248" y="740705"/>
                </a:moveTo>
                <a:lnTo>
                  <a:pt x="124460" y="740705"/>
                </a:lnTo>
                <a:cubicBezTo>
                  <a:pt x="55880" y="740705"/>
                  <a:pt x="0" y="684825"/>
                  <a:pt x="0" y="616245"/>
                </a:cubicBezTo>
                <a:lnTo>
                  <a:pt x="0" y="124460"/>
                </a:lnTo>
                <a:cubicBezTo>
                  <a:pt x="0" y="55880"/>
                  <a:pt x="55880" y="0"/>
                  <a:pt x="124460" y="0"/>
                </a:cubicBezTo>
                <a:lnTo>
                  <a:pt x="3062248" y="0"/>
                </a:lnTo>
                <a:cubicBezTo>
                  <a:pt x="3130828" y="0"/>
                  <a:pt x="3186708" y="55880"/>
                  <a:pt x="3186708" y="124460"/>
                </a:cubicBezTo>
                <a:lnTo>
                  <a:pt x="3186708" y="616245"/>
                </a:lnTo>
                <a:cubicBezTo>
                  <a:pt x="3186708" y="684825"/>
                  <a:pt x="3130828" y="740705"/>
                  <a:pt x="3062248" y="740705"/>
                </a:cubicBezTo>
                <a:close/>
              </a:path>
            </a:pathLst>
          </a:custGeom>
          <a:solidFill>
            <a:srgbClr val="B9CF70"/>
          </a:solidFill>
        </p:spPr>
        <p:txBody>
          <a:bodyPr/>
          <a:lstStyle/>
          <a:p>
            <a:pPr algn="ctr"/>
            <a:r>
              <a:rPr lang="en-US" sz="4400" b="1" dirty="0">
                <a:solidFill>
                  <a:schemeClr val="tx1">
                    <a:lumMod val="75000"/>
                    <a:lumOff val="25000"/>
                  </a:schemeClr>
                </a:solidFill>
                <a:latin typeface="Montserrat" pitchFamily="2" charset="0"/>
              </a:rPr>
              <a:t>Samuel Robb</a:t>
            </a:r>
          </a:p>
        </p:txBody>
      </p:sp>
    </p:spTree>
    <p:extLst>
      <p:ext uri="{BB962C8B-B14F-4D97-AF65-F5344CB8AC3E}">
        <p14:creationId xmlns:p14="http://schemas.microsoft.com/office/powerpoint/2010/main" val="260356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970F5-045E-5335-F93C-BA3829A08FC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7C9A900-7A24-7850-2FE4-848E4BBC8D4C}"/>
              </a:ext>
            </a:extLst>
          </p:cNvPr>
          <p:cNvGrpSpPr>
            <a:grpSpLocks noChangeAspect="1"/>
          </p:cNvGrpSpPr>
          <p:nvPr/>
        </p:nvGrpSpPr>
        <p:grpSpPr>
          <a:xfrm>
            <a:off x="34593" y="706750"/>
            <a:ext cx="6290007" cy="5732150"/>
            <a:chOff x="0" y="0"/>
            <a:chExt cx="6362700" cy="6575666"/>
          </a:xfrm>
        </p:grpSpPr>
        <p:sp>
          <p:nvSpPr>
            <p:cNvPr id="3" name="Freeform 3">
              <a:extLst>
                <a:ext uri="{FF2B5EF4-FFF2-40B4-BE49-F238E27FC236}">
                  <a16:creationId xmlns:a16="http://schemas.microsoft.com/office/drawing/2014/main" id="{0F9214DA-FCC5-0290-5F4B-BE649B772188}"/>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US" dirty="0"/>
            </a:p>
          </p:txBody>
        </p:sp>
      </p:grpSp>
      <p:grpSp>
        <p:nvGrpSpPr>
          <p:cNvPr id="4" name="Group 4">
            <a:extLst>
              <a:ext uri="{FF2B5EF4-FFF2-40B4-BE49-F238E27FC236}">
                <a16:creationId xmlns:a16="http://schemas.microsoft.com/office/drawing/2014/main" id="{D9E3868C-D055-D984-8B8B-EF4179C3EB42}"/>
              </a:ext>
            </a:extLst>
          </p:cNvPr>
          <p:cNvGrpSpPr/>
          <p:nvPr/>
        </p:nvGrpSpPr>
        <p:grpSpPr>
          <a:xfrm rot="5400000">
            <a:off x="-1746485" y="1746485"/>
            <a:ext cx="10287000" cy="6794030"/>
            <a:chOff x="0" y="0"/>
            <a:chExt cx="3130550" cy="2067566"/>
          </a:xfrm>
        </p:grpSpPr>
        <p:sp>
          <p:nvSpPr>
            <p:cNvPr id="5" name="Freeform 5">
              <a:extLst>
                <a:ext uri="{FF2B5EF4-FFF2-40B4-BE49-F238E27FC236}">
                  <a16:creationId xmlns:a16="http://schemas.microsoft.com/office/drawing/2014/main" id="{89C4B01B-1DA7-3152-7D68-9F5804C95B31}"/>
                </a:ext>
              </a:extLst>
            </p:cNvPr>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708D10"/>
            </a:solidFill>
          </p:spPr>
          <p:txBody>
            <a:bodyPr/>
            <a:lstStyle/>
            <a:p>
              <a:endParaRPr lang="en-GB"/>
            </a:p>
          </p:txBody>
        </p:sp>
      </p:grpSp>
      <p:grpSp>
        <p:nvGrpSpPr>
          <p:cNvPr id="12" name="Group 12">
            <a:extLst>
              <a:ext uri="{FF2B5EF4-FFF2-40B4-BE49-F238E27FC236}">
                <a16:creationId xmlns:a16="http://schemas.microsoft.com/office/drawing/2014/main" id="{B25946B1-80AA-03C4-15A3-542DF4B4A4B8}"/>
              </a:ext>
            </a:extLst>
          </p:cNvPr>
          <p:cNvGrpSpPr/>
          <p:nvPr/>
        </p:nvGrpSpPr>
        <p:grpSpPr>
          <a:xfrm rot="-5400000">
            <a:off x="14650101" y="1543334"/>
            <a:ext cx="5786039" cy="2699369"/>
            <a:chOff x="0" y="0"/>
            <a:chExt cx="3130550" cy="1460500"/>
          </a:xfrm>
        </p:grpSpPr>
        <p:sp>
          <p:nvSpPr>
            <p:cNvPr id="13" name="Freeform 13">
              <a:extLst>
                <a:ext uri="{FF2B5EF4-FFF2-40B4-BE49-F238E27FC236}">
                  <a16:creationId xmlns:a16="http://schemas.microsoft.com/office/drawing/2014/main" id="{028BECA8-2DB0-7986-981B-9ADBC0D735DE}"/>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708D10"/>
            </a:solidFill>
          </p:spPr>
          <p:txBody>
            <a:bodyPr/>
            <a:lstStyle/>
            <a:p>
              <a:endParaRPr lang="en-GB"/>
            </a:p>
          </p:txBody>
        </p:sp>
      </p:grpSp>
      <p:sp>
        <p:nvSpPr>
          <p:cNvPr id="16" name="TextBox 16">
            <a:extLst>
              <a:ext uri="{FF2B5EF4-FFF2-40B4-BE49-F238E27FC236}">
                <a16:creationId xmlns:a16="http://schemas.microsoft.com/office/drawing/2014/main" id="{0222823E-CD39-7ADC-71B8-786064B0083F}"/>
              </a:ext>
            </a:extLst>
          </p:cNvPr>
          <p:cNvSpPr txBox="1"/>
          <p:nvPr/>
        </p:nvSpPr>
        <p:spPr>
          <a:xfrm>
            <a:off x="6565236" y="486815"/>
            <a:ext cx="9231931" cy="969624"/>
          </a:xfrm>
          <a:prstGeom prst="rect">
            <a:avLst/>
          </a:prstGeom>
        </p:spPr>
        <p:txBody>
          <a:bodyPr lIns="0" tIns="0" rIns="0" bIns="0" rtlCol="0" anchor="t">
            <a:spAutoFit/>
          </a:bodyPr>
          <a:lstStyle/>
          <a:p>
            <a:pPr>
              <a:lnSpc>
                <a:spcPts val="8469"/>
              </a:lnSpc>
            </a:pPr>
            <a:r>
              <a:rPr lang="en-US" sz="4800" b="1" dirty="0">
                <a:solidFill>
                  <a:srgbClr val="474B4F"/>
                </a:solidFill>
                <a:latin typeface="Montserrat" pitchFamily="2" charset="0"/>
              </a:rPr>
              <a:t>Meet Samuel</a:t>
            </a:r>
          </a:p>
        </p:txBody>
      </p:sp>
      <p:sp>
        <p:nvSpPr>
          <p:cNvPr id="17" name="TextBox 17">
            <a:extLst>
              <a:ext uri="{FF2B5EF4-FFF2-40B4-BE49-F238E27FC236}">
                <a16:creationId xmlns:a16="http://schemas.microsoft.com/office/drawing/2014/main" id="{DD54A994-DA18-6697-779E-EAC47B3FD088}"/>
              </a:ext>
            </a:extLst>
          </p:cNvPr>
          <p:cNvSpPr txBox="1"/>
          <p:nvPr/>
        </p:nvSpPr>
        <p:spPr>
          <a:xfrm>
            <a:off x="6580476" y="1943255"/>
            <a:ext cx="9974757" cy="5726761"/>
          </a:xfrm>
          <a:prstGeom prst="rect">
            <a:avLst/>
          </a:prstGeom>
        </p:spPr>
        <p:txBody>
          <a:bodyPr wrap="square" lIns="0" tIns="0" rIns="0" bIns="0" rtlCol="0" anchor="t">
            <a:spAutoFit/>
          </a:bodyPr>
          <a:lstStyle/>
          <a:p>
            <a:pPr>
              <a:lnSpc>
                <a:spcPct val="120000"/>
              </a:lnSpc>
            </a:pPr>
            <a:r>
              <a:rPr lang="en-GB" sz="2400" b="1" dirty="0">
                <a:solidFill>
                  <a:schemeClr val="tx2"/>
                </a:solidFill>
                <a:latin typeface="Montserrat" pitchFamily="2" charset="0"/>
              </a:rPr>
              <a:t>Geology is full of eureka moments</a:t>
            </a:r>
            <a:r>
              <a:rPr lang="en-GB" sz="2400" dirty="0">
                <a:solidFill>
                  <a:schemeClr val="tx2"/>
                </a:solidFill>
                <a:latin typeface="Montserrat" pitchFamily="2" charset="0"/>
              </a:rPr>
              <a:t>. You can spend hours looking at data, making observations in the field and taking </a:t>
            </a:r>
            <a:r>
              <a:rPr lang="en-GB" sz="2400">
                <a:solidFill>
                  <a:schemeClr val="tx2"/>
                </a:solidFill>
                <a:latin typeface="Montserrat" pitchFamily="2" charset="0"/>
              </a:rPr>
              <a:t>measurements, </a:t>
            </a:r>
            <a:r>
              <a:rPr lang="en-GB" sz="2400" dirty="0">
                <a:solidFill>
                  <a:schemeClr val="tx2"/>
                </a:solidFill>
                <a:latin typeface="Montserrat" pitchFamily="2" charset="0"/>
              </a:rPr>
              <a:t>without any idea of what you’re looking at! Then, you get an idea, figure out a way to test it, and everything suddenly fits into place (or it doesn’t, and you go back to the drawing board). It’s all part of the fun and natural process of working in geology. </a:t>
            </a:r>
          </a:p>
          <a:p>
            <a:pPr>
              <a:lnSpc>
                <a:spcPct val="120000"/>
              </a:lnSpc>
            </a:pPr>
            <a:endParaRPr lang="en-GB" sz="2400" dirty="0">
              <a:solidFill>
                <a:schemeClr val="tx2"/>
              </a:solidFill>
              <a:latin typeface="Montserrat" pitchFamily="2" charset="0"/>
            </a:endParaRPr>
          </a:p>
          <a:p>
            <a:pPr>
              <a:lnSpc>
                <a:spcPct val="120000"/>
              </a:lnSpc>
            </a:pPr>
            <a:r>
              <a:rPr lang="en-GB" sz="2400" b="1" dirty="0">
                <a:solidFill>
                  <a:schemeClr val="tx2"/>
                </a:solidFill>
                <a:latin typeface="Montserrat" pitchFamily="2" charset="0"/>
              </a:rPr>
              <a:t>The biggest challenge </a:t>
            </a:r>
            <a:r>
              <a:rPr lang="en-GB" sz="2400" dirty="0">
                <a:solidFill>
                  <a:schemeClr val="tx2"/>
                </a:solidFill>
                <a:latin typeface="Montserrat" pitchFamily="2" charset="0"/>
              </a:rPr>
              <a:t>of running exploration is managing the uncertainty, whether geological, logistical or financial. Operating in remote areas means every decision matters, with success depending on preparation, adaptability and teamwork. Things often don’t go the way you planned or expected! </a:t>
            </a:r>
            <a:endParaRPr lang="en-GB" sz="3200" dirty="0">
              <a:solidFill>
                <a:schemeClr val="tx2"/>
              </a:solidFill>
              <a:latin typeface="Montserrat" pitchFamily="2" charset="0"/>
            </a:endParaRPr>
          </a:p>
        </p:txBody>
      </p:sp>
      <p:sp>
        <p:nvSpPr>
          <p:cNvPr id="18" name="TextBox 18">
            <a:extLst>
              <a:ext uri="{FF2B5EF4-FFF2-40B4-BE49-F238E27FC236}">
                <a16:creationId xmlns:a16="http://schemas.microsoft.com/office/drawing/2014/main" id="{680F9435-E27B-6907-03D7-891F71911A72}"/>
              </a:ext>
            </a:extLst>
          </p:cNvPr>
          <p:cNvSpPr txBox="1"/>
          <p:nvPr/>
        </p:nvSpPr>
        <p:spPr>
          <a:xfrm>
            <a:off x="583038" y="943585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13       </a:t>
            </a:r>
            <a:r>
              <a:rPr lang="en-US" sz="1700" dirty="0">
                <a:solidFill>
                  <a:srgbClr val="FFFFFF"/>
                </a:solidFill>
                <a:latin typeface="Montserrat Semi-Bold Bold"/>
              </a:rPr>
              <a:t>futurumcareers.com</a:t>
            </a:r>
          </a:p>
        </p:txBody>
      </p:sp>
      <p:sp>
        <p:nvSpPr>
          <p:cNvPr id="9" name="Freeform 7">
            <a:extLst>
              <a:ext uri="{FF2B5EF4-FFF2-40B4-BE49-F238E27FC236}">
                <a16:creationId xmlns:a16="http://schemas.microsoft.com/office/drawing/2014/main" id="{E2A34AA9-6818-8392-5F69-BBF4CE48B84B}"/>
              </a:ext>
            </a:extLst>
          </p:cNvPr>
          <p:cNvSpPr/>
          <p:nvPr/>
        </p:nvSpPr>
        <p:spPr>
          <a:xfrm>
            <a:off x="458677" y="971627"/>
            <a:ext cx="5578565" cy="5257800"/>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w="25400">
            <a:solidFill>
              <a:schemeClr val="bg1"/>
            </a:solidFill>
          </a:ln>
        </p:spPr>
        <p:txBody>
          <a:bodyPr/>
          <a:lstStyle/>
          <a:p>
            <a:endParaRPr lang="en-GB"/>
          </a:p>
        </p:txBody>
      </p:sp>
      <p:sp>
        <p:nvSpPr>
          <p:cNvPr id="6" name="TextBox 5">
            <a:extLst>
              <a:ext uri="{FF2B5EF4-FFF2-40B4-BE49-F238E27FC236}">
                <a16:creationId xmlns:a16="http://schemas.microsoft.com/office/drawing/2014/main" id="{C06C5E75-FDBD-BEEC-1EBC-DC8470141F0A}"/>
              </a:ext>
            </a:extLst>
          </p:cNvPr>
          <p:cNvSpPr txBox="1"/>
          <p:nvPr/>
        </p:nvSpPr>
        <p:spPr>
          <a:xfrm>
            <a:off x="583038" y="6327989"/>
            <a:ext cx="2895600" cy="369332"/>
          </a:xfrm>
          <a:prstGeom prst="rect">
            <a:avLst/>
          </a:prstGeom>
          <a:noFill/>
        </p:spPr>
        <p:txBody>
          <a:bodyPr wrap="square" rtlCol="0">
            <a:spAutoFit/>
          </a:bodyPr>
          <a:lstStyle/>
          <a:p>
            <a:r>
              <a:rPr lang="en-GB" dirty="0">
                <a:solidFill>
                  <a:schemeClr val="bg1"/>
                </a:solidFill>
                <a:latin typeface="Montserrat" pitchFamily="2" charset="0"/>
              </a:rPr>
              <a:t>© James Mungall</a:t>
            </a:r>
          </a:p>
        </p:txBody>
      </p:sp>
    </p:spTree>
    <p:extLst>
      <p:ext uri="{BB962C8B-B14F-4D97-AF65-F5344CB8AC3E}">
        <p14:creationId xmlns:p14="http://schemas.microsoft.com/office/powerpoint/2010/main" val="48959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19AE0-AA2B-C145-CC19-55EF96DF20E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9523BC6-67FB-B141-3D10-570F71911667}"/>
              </a:ext>
            </a:extLst>
          </p:cNvPr>
          <p:cNvGrpSpPr>
            <a:grpSpLocks noChangeAspect="1"/>
          </p:cNvGrpSpPr>
          <p:nvPr/>
        </p:nvGrpSpPr>
        <p:grpSpPr>
          <a:xfrm>
            <a:off x="34593" y="1028699"/>
            <a:ext cx="6076795" cy="5410201"/>
            <a:chOff x="0" y="0"/>
            <a:chExt cx="6362700" cy="6575666"/>
          </a:xfrm>
        </p:grpSpPr>
        <p:sp>
          <p:nvSpPr>
            <p:cNvPr id="3" name="Freeform 3">
              <a:extLst>
                <a:ext uri="{FF2B5EF4-FFF2-40B4-BE49-F238E27FC236}">
                  <a16:creationId xmlns:a16="http://schemas.microsoft.com/office/drawing/2014/main" id="{C88BDA4F-2CA2-BFF0-8606-32133721949F}"/>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US" dirty="0"/>
            </a:p>
          </p:txBody>
        </p:sp>
      </p:grpSp>
      <p:grpSp>
        <p:nvGrpSpPr>
          <p:cNvPr id="4" name="Group 4">
            <a:extLst>
              <a:ext uri="{FF2B5EF4-FFF2-40B4-BE49-F238E27FC236}">
                <a16:creationId xmlns:a16="http://schemas.microsoft.com/office/drawing/2014/main" id="{F3DBA456-E923-75C2-A93A-4F6A0D08ADDA}"/>
              </a:ext>
            </a:extLst>
          </p:cNvPr>
          <p:cNvGrpSpPr/>
          <p:nvPr/>
        </p:nvGrpSpPr>
        <p:grpSpPr>
          <a:xfrm rot="5400000">
            <a:off x="-1746485" y="1746485"/>
            <a:ext cx="10287000" cy="6794030"/>
            <a:chOff x="0" y="0"/>
            <a:chExt cx="3130550" cy="2067566"/>
          </a:xfrm>
        </p:grpSpPr>
        <p:sp>
          <p:nvSpPr>
            <p:cNvPr id="5" name="Freeform 5">
              <a:extLst>
                <a:ext uri="{FF2B5EF4-FFF2-40B4-BE49-F238E27FC236}">
                  <a16:creationId xmlns:a16="http://schemas.microsoft.com/office/drawing/2014/main" id="{BDE1B53F-DD3F-96A6-F5DB-CF734B1CFCAC}"/>
                </a:ext>
              </a:extLst>
            </p:cNvPr>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708D10"/>
            </a:solidFill>
          </p:spPr>
          <p:txBody>
            <a:bodyPr/>
            <a:lstStyle/>
            <a:p>
              <a:endParaRPr lang="en-GB"/>
            </a:p>
          </p:txBody>
        </p:sp>
      </p:grpSp>
      <p:grpSp>
        <p:nvGrpSpPr>
          <p:cNvPr id="12" name="Group 12">
            <a:extLst>
              <a:ext uri="{FF2B5EF4-FFF2-40B4-BE49-F238E27FC236}">
                <a16:creationId xmlns:a16="http://schemas.microsoft.com/office/drawing/2014/main" id="{CA9425CF-EB46-BCD2-9EB1-2205706685F4}"/>
              </a:ext>
            </a:extLst>
          </p:cNvPr>
          <p:cNvGrpSpPr/>
          <p:nvPr/>
        </p:nvGrpSpPr>
        <p:grpSpPr>
          <a:xfrm rot="-5400000">
            <a:off x="14650101" y="1543334"/>
            <a:ext cx="5786039" cy="2699369"/>
            <a:chOff x="0" y="0"/>
            <a:chExt cx="3130550" cy="1460500"/>
          </a:xfrm>
        </p:grpSpPr>
        <p:sp>
          <p:nvSpPr>
            <p:cNvPr id="13" name="Freeform 13">
              <a:extLst>
                <a:ext uri="{FF2B5EF4-FFF2-40B4-BE49-F238E27FC236}">
                  <a16:creationId xmlns:a16="http://schemas.microsoft.com/office/drawing/2014/main" id="{634200CB-9D85-B3EE-43E9-C3812D6DA5CC}"/>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708D10"/>
            </a:solidFill>
          </p:spPr>
          <p:txBody>
            <a:bodyPr/>
            <a:lstStyle/>
            <a:p>
              <a:endParaRPr lang="en-GB"/>
            </a:p>
          </p:txBody>
        </p:sp>
      </p:grpSp>
      <p:sp>
        <p:nvSpPr>
          <p:cNvPr id="16" name="TextBox 16">
            <a:extLst>
              <a:ext uri="{FF2B5EF4-FFF2-40B4-BE49-F238E27FC236}">
                <a16:creationId xmlns:a16="http://schemas.microsoft.com/office/drawing/2014/main" id="{3D8D42D2-32D0-976F-34A5-46EC48087236}"/>
              </a:ext>
            </a:extLst>
          </p:cNvPr>
          <p:cNvSpPr txBox="1"/>
          <p:nvPr/>
        </p:nvSpPr>
        <p:spPr>
          <a:xfrm>
            <a:off x="6565236" y="486815"/>
            <a:ext cx="9231931" cy="969624"/>
          </a:xfrm>
          <a:prstGeom prst="rect">
            <a:avLst/>
          </a:prstGeom>
        </p:spPr>
        <p:txBody>
          <a:bodyPr lIns="0" tIns="0" rIns="0" bIns="0" rtlCol="0" anchor="t">
            <a:spAutoFit/>
          </a:bodyPr>
          <a:lstStyle/>
          <a:p>
            <a:pPr>
              <a:lnSpc>
                <a:spcPts val="8469"/>
              </a:lnSpc>
            </a:pPr>
            <a:r>
              <a:rPr lang="en-US" sz="4800" b="1" dirty="0">
                <a:solidFill>
                  <a:srgbClr val="474B4F"/>
                </a:solidFill>
                <a:latin typeface="Montserrat" pitchFamily="2" charset="0"/>
              </a:rPr>
              <a:t>Meet Samuel</a:t>
            </a:r>
          </a:p>
        </p:txBody>
      </p:sp>
      <p:sp>
        <p:nvSpPr>
          <p:cNvPr id="17" name="TextBox 17">
            <a:extLst>
              <a:ext uri="{FF2B5EF4-FFF2-40B4-BE49-F238E27FC236}">
                <a16:creationId xmlns:a16="http://schemas.microsoft.com/office/drawing/2014/main" id="{8F536CE6-BB8F-4C9F-3789-64A90DCB6448}"/>
              </a:ext>
            </a:extLst>
          </p:cNvPr>
          <p:cNvSpPr txBox="1"/>
          <p:nvPr/>
        </p:nvSpPr>
        <p:spPr>
          <a:xfrm>
            <a:off x="6565236" y="1920395"/>
            <a:ext cx="9974757" cy="5726761"/>
          </a:xfrm>
          <a:prstGeom prst="rect">
            <a:avLst/>
          </a:prstGeom>
        </p:spPr>
        <p:txBody>
          <a:bodyPr wrap="square" lIns="0" tIns="0" rIns="0" bIns="0" rtlCol="0" anchor="t">
            <a:spAutoFit/>
          </a:bodyPr>
          <a:lstStyle/>
          <a:p>
            <a:pPr>
              <a:lnSpc>
                <a:spcPct val="120000"/>
              </a:lnSpc>
            </a:pPr>
            <a:r>
              <a:rPr lang="en-GB" sz="2400" b="1" dirty="0">
                <a:solidFill>
                  <a:schemeClr val="tx2"/>
                </a:solidFill>
                <a:latin typeface="Montserrat" pitchFamily="2" charset="0"/>
              </a:rPr>
              <a:t>The rewards include </a:t>
            </a:r>
            <a:r>
              <a:rPr lang="en-GB" sz="2400" dirty="0">
                <a:solidFill>
                  <a:schemeClr val="tx2"/>
                </a:solidFill>
                <a:latin typeface="Montserrat" pitchFamily="2" charset="0"/>
              </a:rPr>
              <a:t>testing new ideas, being part of new discoveries and mentoring new geologists. Building exploration programmes from the ground up, with input from local communities, is also rewarding. We’ve worked hard to establish </a:t>
            </a:r>
            <a:r>
              <a:rPr lang="en-GB" sz="2400" dirty="0" err="1">
                <a:solidFill>
                  <a:schemeClr val="tx2"/>
                </a:solidFill>
                <a:latin typeface="Montserrat" pitchFamily="2" charset="0"/>
              </a:rPr>
              <a:t>Bronzite</a:t>
            </a:r>
            <a:r>
              <a:rPr lang="en-GB" sz="2400" dirty="0">
                <a:solidFill>
                  <a:schemeClr val="tx2"/>
                </a:solidFill>
                <a:latin typeface="Montserrat" pitchFamily="2" charset="0"/>
              </a:rPr>
              <a:t> Exploration as a credible northern explorer, building trust with Inuit organisations, and running safe, efficient field seasons in inhospitable environments – all fulfilling achievements. </a:t>
            </a:r>
          </a:p>
          <a:p>
            <a:pPr>
              <a:lnSpc>
                <a:spcPct val="120000"/>
              </a:lnSpc>
            </a:pPr>
            <a:endParaRPr lang="en-GB" sz="2400" dirty="0">
              <a:solidFill>
                <a:schemeClr val="tx2"/>
              </a:solidFill>
              <a:latin typeface="Montserrat" pitchFamily="2" charset="0"/>
            </a:endParaRPr>
          </a:p>
          <a:p>
            <a:pPr>
              <a:lnSpc>
                <a:spcPct val="120000"/>
              </a:lnSpc>
            </a:pPr>
            <a:r>
              <a:rPr lang="en-GB" sz="2400" b="1" dirty="0">
                <a:solidFill>
                  <a:schemeClr val="tx2"/>
                </a:solidFill>
                <a:latin typeface="Montserrat" pitchFamily="2" charset="0"/>
              </a:rPr>
              <a:t>My focus is to continue advancing </a:t>
            </a:r>
            <a:r>
              <a:rPr lang="en-GB" sz="2400" dirty="0">
                <a:solidFill>
                  <a:schemeClr val="tx2"/>
                </a:solidFill>
                <a:latin typeface="Montserrat" pitchFamily="2" charset="0"/>
              </a:rPr>
              <a:t>our exploration work at our Somerset Trough Project in Nunavut. I believe we can demonstrate that mineral exploration can be conducted responsibly and provide benefit to local communities. </a:t>
            </a:r>
            <a:endParaRPr lang="en-GB" sz="3200" dirty="0">
              <a:solidFill>
                <a:schemeClr val="tx2"/>
              </a:solidFill>
              <a:latin typeface="Montserrat" pitchFamily="2" charset="0"/>
            </a:endParaRPr>
          </a:p>
        </p:txBody>
      </p:sp>
      <p:sp>
        <p:nvSpPr>
          <p:cNvPr id="18" name="TextBox 18">
            <a:extLst>
              <a:ext uri="{FF2B5EF4-FFF2-40B4-BE49-F238E27FC236}">
                <a16:creationId xmlns:a16="http://schemas.microsoft.com/office/drawing/2014/main" id="{CEC687FD-AEBB-4E2F-1F5C-A76BA6DCD166}"/>
              </a:ext>
            </a:extLst>
          </p:cNvPr>
          <p:cNvSpPr txBox="1"/>
          <p:nvPr/>
        </p:nvSpPr>
        <p:spPr>
          <a:xfrm>
            <a:off x="583038" y="943585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14       </a:t>
            </a:r>
            <a:r>
              <a:rPr lang="en-US" sz="1700" dirty="0">
                <a:solidFill>
                  <a:srgbClr val="FFFFFF"/>
                </a:solidFill>
                <a:latin typeface="Montserrat Semi-Bold Bold"/>
              </a:rPr>
              <a:t>futurumcareers.com</a:t>
            </a:r>
          </a:p>
        </p:txBody>
      </p:sp>
      <p:sp>
        <p:nvSpPr>
          <p:cNvPr id="9" name="Freeform 7">
            <a:extLst>
              <a:ext uri="{FF2B5EF4-FFF2-40B4-BE49-F238E27FC236}">
                <a16:creationId xmlns:a16="http://schemas.microsoft.com/office/drawing/2014/main" id="{071FDCDE-7808-9BC6-EF77-DB52C26C8108}"/>
              </a:ext>
            </a:extLst>
          </p:cNvPr>
          <p:cNvSpPr/>
          <p:nvPr/>
        </p:nvSpPr>
        <p:spPr>
          <a:xfrm>
            <a:off x="583038" y="1188501"/>
            <a:ext cx="5340103" cy="5042461"/>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w="25400">
            <a:solidFill>
              <a:schemeClr val="bg1"/>
            </a:solidFill>
          </a:ln>
        </p:spPr>
        <p:txBody>
          <a:bodyPr/>
          <a:lstStyle/>
          <a:p>
            <a:endParaRPr lang="en-GB"/>
          </a:p>
        </p:txBody>
      </p:sp>
      <p:sp>
        <p:nvSpPr>
          <p:cNvPr id="6" name="TextBox 5">
            <a:extLst>
              <a:ext uri="{FF2B5EF4-FFF2-40B4-BE49-F238E27FC236}">
                <a16:creationId xmlns:a16="http://schemas.microsoft.com/office/drawing/2014/main" id="{4DBB9C12-41FC-2DE2-A13D-10EEBA4FA772}"/>
              </a:ext>
            </a:extLst>
          </p:cNvPr>
          <p:cNvSpPr txBox="1"/>
          <p:nvPr/>
        </p:nvSpPr>
        <p:spPr>
          <a:xfrm>
            <a:off x="588880" y="6245328"/>
            <a:ext cx="2895600" cy="369332"/>
          </a:xfrm>
          <a:prstGeom prst="rect">
            <a:avLst/>
          </a:prstGeom>
          <a:noFill/>
        </p:spPr>
        <p:txBody>
          <a:bodyPr wrap="square" rtlCol="0">
            <a:spAutoFit/>
          </a:bodyPr>
          <a:lstStyle/>
          <a:p>
            <a:r>
              <a:rPr lang="en-GB" dirty="0">
                <a:solidFill>
                  <a:schemeClr val="bg1"/>
                </a:solidFill>
                <a:latin typeface="Montserrat" pitchFamily="2" charset="0"/>
              </a:rPr>
              <a:t>© James Mungall</a:t>
            </a:r>
          </a:p>
        </p:txBody>
      </p:sp>
    </p:spTree>
    <p:extLst>
      <p:ext uri="{BB962C8B-B14F-4D97-AF65-F5344CB8AC3E}">
        <p14:creationId xmlns:p14="http://schemas.microsoft.com/office/powerpoint/2010/main" val="291503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9171F-FA34-3344-CE91-9F79EE0C131E}"/>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97D9DCDB-09B1-4668-9435-555C1A44AA19}"/>
              </a:ext>
            </a:extLst>
          </p:cNvPr>
          <p:cNvGrpSpPr/>
          <p:nvPr/>
        </p:nvGrpSpPr>
        <p:grpSpPr>
          <a:xfrm rot="5400000">
            <a:off x="3247817" y="-2238583"/>
            <a:ext cx="9258300" cy="15792865"/>
            <a:chOff x="0" y="0"/>
            <a:chExt cx="3130550" cy="4472986"/>
          </a:xfrm>
        </p:grpSpPr>
        <p:sp>
          <p:nvSpPr>
            <p:cNvPr id="5" name="Freeform 5">
              <a:extLst>
                <a:ext uri="{FF2B5EF4-FFF2-40B4-BE49-F238E27FC236}">
                  <a16:creationId xmlns:a16="http://schemas.microsoft.com/office/drawing/2014/main" id="{5416CC48-DABB-0E9D-117B-FC93F6C3670B}"/>
                </a:ext>
              </a:extLst>
            </p:cNvPr>
            <p:cNvSpPr/>
            <p:nvPr/>
          </p:nvSpPr>
          <p:spPr>
            <a:xfrm>
              <a:off x="0" y="0"/>
              <a:ext cx="3130550" cy="4472986"/>
            </a:xfrm>
            <a:custGeom>
              <a:avLst/>
              <a:gdLst/>
              <a:ahLst/>
              <a:cxnLst/>
              <a:rect l="l" t="t" r="r" b="b"/>
              <a:pathLst>
                <a:path w="3130550" h="4472986">
                  <a:moveTo>
                    <a:pt x="0" y="1123950"/>
                  </a:moveTo>
                  <a:lnTo>
                    <a:pt x="0" y="4472986"/>
                  </a:lnTo>
                  <a:lnTo>
                    <a:pt x="3130550" y="4472986"/>
                  </a:lnTo>
                  <a:lnTo>
                    <a:pt x="3130550" y="0"/>
                  </a:lnTo>
                  <a:close/>
                </a:path>
              </a:pathLst>
            </a:custGeom>
            <a:solidFill>
              <a:srgbClr val="FC4D33"/>
            </a:solidFill>
          </p:spPr>
          <p:txBody>
            <a:bodyPr/>
            <a:lstStyle/>
            <a:p>
              <a:endParaRPr lang="en-GB"/>
            </a:p>
          </p:txBody>
        </p:sp>
      </p:grpSp>
      <p:grpSp>
        <p:nvGrpSpPr>
          <p:cNvPr id="6" name="Group 6">
            <a:extLst>
              <a:ext uri="{FF2B5EF4-FFF2-40B4-BE49-F238E27FC236}">
                <a16:creationId xmlns:a16="http://schemas.microsoft.com/office/drawing/2014/main" id="{AE414836-DCEC-A2DD-B9EE-5919D2EDFFF8}"/>
              </a:ext>
            </a:extLst>
          </p:cNvPr>
          <p:cNvGrpSpPr>
            <a:grpSpLocks noChangeAspect="1"/>
          </p:cNvGrpSpPr>
          <p:nvPr/>
        </p:nvGrpSpPr>
        <p:grpSpPr>
          <a:xfrm>
            <a:off x="11872309" y="1562925"/>
            <a:ext cx="6124146" cy="6329128"/>
            <a:chOff x="0" y="0"/>
            <a:chExt cx="6362700" cy="6575666"/>
          </a:xfrm>
        </p:grpSpPr>
        <p:sp>
          <p:nvSpPr>
            <p:cNvPr id="7" name="Freeform 7">
              <a:extLst>
                <a:ext uri="{FF2B5EF4-FFF2-40B4-BE49-F238E27FC236}">
                  <a16:creationId xmlns:a16="http://schemas.microsoft.com/office/drawing/2014/main" id="{4DB12FDE-68E4-65D6-0980-6981F0962F2A}"/>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708D10"/>
            </a:solidFill>
            <a:ln w="12700">
              <a:noFill/>
            </a:ln>
          </p:spPr>
          <p:txBody>
            <a:bodyPr/>
            <a:lstStyle/>
            <a:p>
              <a:endParaRPr lang="en-GB"/>
            </a:p>
          </p:txBody>
        </p:sp>
      </p:grpSp>
      <p:grpSp>
        <p:nvGrpSpPr>
          <p:cNvPr id="8" name="Group 8">
            <a:extLst>
              <a:ext uri="{FF2B5EF4-FFF2-40B4-BE49-F238E27FC236}">
                <a16:creationId xmlns:a16="http://schemas.microsoft.com/office/drawing/2014/main" id="{3659F8B4-1D9B-499D-69E2-2E44BB8B43A1}"/>
              </a:ext>
            </a:extLst>
          </p:cNvPr>
          <p:cNvGrpSpPr/>
          <p:nvPr/>
        </p:nvGrpSpPr>
        <p:grpSpPr>
          <a:xfrm rot="5400000">
            <a:off x="2466766" y="-2486234"/>
            <a:ext cx="10287002" cy="15259466"/>
            <a:chOff x="0" y="0"/>
            <a:chExt cx="3130550" cy="3928907"/>
          </a:xfrm>
          <a:solidFill>
            <a:schemeClr val="accent3">
              <a:lumMod val="60000"/>
              <a:lumOff val="40000"/>
            </a:schemeClr>
          </a:solidFill>
        </p:grpSpPr>
        <p:sp>
          <p:nvSpPr>
            <p:cNvPr id="9" name="Freeform 9">
              <a:extLst>
                <a:ext uri="{FF2B5EF4-FFF2-40B4-BE49-F238E27FC236}">
                  <a16:creationId xmlns:a16="http://schemas.microsoft.com/office/drawing/2014/main" id="{A95BF6FC-0287-BBF6-D08F-2E48BC92021F}"/>
                </a:ext>
              </a:extLst>
            </p:cNvPr>
            <p:cNvSpPr/>
            <p:nvPr/>
          </p:nvSpPr>
          <p:spPr>
            <a:xfrm>
              <a:off x="0" y="0"/>
              <a:ext cx="3130550" cy="3928907"/>
            </a:xfrm>
            <a:custGeom>
              <a:avLst/>
              <a:gdLst/>
              <a:ahLst/>
              <a:cxnLst/>
              <a:rect l="l" t="t" r="r" b="b"/>
              <a:pathLst>
                <a:path w="3130550" h="3928907">
                  <a:moveTo>
                    <a:pt x="0" y="1123950"/>
                  </a:moveTo>
                  <a:lnTo>
                    <a:pt x="0" y="3928907"/>
                  </a:lnTo>
                  <a:lnTo>
                    <a:pt x="3130550" y="3928907"/>
                  </a:lnTo>
                  <a:lnTo>
                    <a:pt x="3130550" y="0"/>
                  </a:lnTo>
                  <a:close/>
                </a:path>
              </a:pathLst>
            </a:custGeom>
            <a:grpFill/>
          </p:spPr>
          <p:txBody>
            <a:bodyPr/>
            <a:lstStyle/>
            <a:p>
              <a:endParaRPr lang="en-GB"/>
            </a:p>
          </p:txBody>
        </p:sp>
      </p:grpSp>
      <p:pic>
        <p:nvPicPr>
          <p:cNvPr id="12" name="Picture 12">
            <a:extLst>
              <a:ext uri="{FF2B5EF4-FFF2-40B4-BE49-F238E27FC236}">
                <a16:creationId xmlns:a16="http://schemas.microsoft.com/office/drawing/2014/main" id="{E848861D-6924-43C2-3EEE-0A551EE22F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09437" y="8850891"/>
            <a:ext cx="699726" cy="814819"/>
          </a:xfrm>
          <a:prstGeom prst="rect">
            <a:avLst/>
          </a:prstGeom>
        </p:spPr>
      </p:pic>
      <p:pic>
        <p:nvPicPr>
          <p:cNvPr id="13" name="Picture 13">
            <a:extLst>
              <a:ext uri="{FF2B5EF4-FFF2-40B4-BE49-F238E27FC236}">
                <a16:creationId xmlns:a16="http://schemas.microsoft.com/office/drawing/2014/main" id="{9331B074-91EB-8B23-CE38-6E3DE3C98024}"/>
              </a:ext>
            </a:extLst>
          </p:cNvPr>
          <p:cNvPicPr>
            <a:picLocks noChangeAspect="1"/>
          </p:cNvPicPr>
          <p:nvPr/>
        </p:nvPicPr>
        <p:blipFill>
          <a:blip r:embed="rId4">
            <a:alphaModFix amt="23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29684" y="1303231"/>
            <a:ext cx="1582113" cy="1249869"/>
          </a:xfrm>
          <a:prstGeom prst="rect">
            <a:avLst/>
          </a:prstGeom>
        </p:spPr>
      </p:pic>
      <p:pic>
        <p:nvPicPr>
          <p:cNvPr id="14" name="Picture 14">
            <a:extLst>
              <a:ext uri="{FF2B5EF4-FFF2-40B4-BE49-F238E27FC236}">
                <a16:creationId xmlns:a16="http://schemas.microsoft.com/office/drawing/2014/main" id="{69A31A3B-EC09-AE07-C50B-F14BBF6782A1}"/>
              </a:ext>
            </a:extLst>
          </p:cNvPr>
          <p:cNvPicPr>
            <a:picLocks noChangeAspect="1"/>
          </p:cNvPicPr>
          <p:nvPr/>
        </p:nvPicPr>
        <p:blipFill>
          <a:blip r:embed="rId4">
            <a:alphaModFix amt="23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0243145" y="7885954"/>
            <a:ext cx="1582111" cy="1249868"/>
          </a:xfrm>
          <a:prstGeom prst="rect">
            <a:avLst/>
          </a:prstGeom>
        </p:spPr>
      </p:pic>
      <p:sp>
        <p:nvSpPr>
          <p:cNvPr id="15" name="TextBox 15">
            <a:extLst>
              <a:ext uri="{FF2B5EF4-FFF2-40B4-BE49-F238E27FC236}">
                <a16:creationId xmlns:a16="http://schemas.microsoft.com/office/drawing/2014/main" id="{83899357-99BA-0EBE-3260-2EEEECF0133E}"/>
              </a:ext>
            </a:extLst>
          </p:cNvPr>
          <p:cNvSpPr txBox="1"/>
          <p:nvPr/>
        </p:nvSpPr>
        <p:spPr>
          <a:xfrm>
            <a:off x="529684" y="2602891"/>
            <a:ext cx="11116698" cy="5283562"/>
          </a:xfrm>
          <a:prstGeom prst="rect">
            <a:avLst/>
          </a:prstGeom>
        </p:spPr>
        <p:txBody>
          <a:bodyPr wrap="square" lIns="0" tIns="0" rIns="0" bIns="0" rtlCol="0" anchor="t">
            <a:spAutoFit/>
          </a:bodyPr>
          <a:lstStyle/>
          <a:p>
            <a:pPr marL="457200" indent="-457200">
              <a:lnSpc>
                <a:spcPct val="120000"/>
              </a:lnSpc>
              <a:buFont typeface="+mj-lt"/>
              <a:buAutoNum type="arabicPeriod"/>
            </a:pPr>
            <a:r>
              <a:rPr lang="en-GB" sz="2400" b="1" dirty="0">
                <a:solidFill>
                  <a:schemeClr val="tx1">
                    <a:lumMod val="75000"/>
                    <a:lumOff val="25000"/>
                  </a:schemeClr>
                </a:solidFill>
                <a:latin typeface="Montserrat" pitchFamily="2" charset="0"/>
              </a:rPr>
              <a:t>Stay curious </a:t>
            </a:r>
            <a:r>
              <a:rPr lang="en-GB" sz="2400" dirty="0">
                <a:solidFill>
                  <a:schemeClr val="tx1">
                    <a:lumMod val="75000"/>
                    <a:lumOff val="25000"/>
                  </a:schemeClr>
                </a:solidFill>
                <a:latin typeface="Montserrat" pitchFamily="2" charset="0"/>
              </a:rPr>
              <a:t>about the things you’re interested in; ask questions and try to figure out the answers on your own. Your curiosity will keep you excited and show your enthusiasm to everyone around you. </a:t>
            </a:r>
          </a:p>
          <a:p>
            <a:pPr marL="457200" indent="-457200">
              <a:lnSpc>
                <a:spcPct val="120000"/>
              </a:lnSpc>
              <a:buFont typeface="+mj-lt"/>
              <a:buAutoNum type="arabicPeriod"/>
            </a:pPr>
            <a:endParaRPr lang="en-GB" sz="2400" dirty="0">
              <a:solidFill>
                <a:schemeClr val="tx1">
                  <a:lumMod val="75000"/>
                  <a:lumOff val="25000"/>
                </a:schemeClr>
              </a:solidFill>
              <a:latin typeface="Montserrat" pitchFamily="2" charset="0"/>
            </a:endParaRPr>
          </a:p>
          <a:p>
            <a:pPr marL="457200" indent="-457200">
              <a:lnSpc>
                <a:spcPct val="120000"/>
              </a:lnSpc>
              <a:buFont typeface="+mj-lt"/>
              <a:buAutoNum type="arabicPeriod"/>
            </a:pPr>
            <a:r>
              <a:rPr lang="en-GB" sz="2400" b="1" dirty="0">
                <a:solidFill>
                  <a:schemeClr val="tx1">
                    <a:lumMod val="75000"/>
                    <a:lumOff val="25000"/>
                  </a:schemeClr>
                </a:solidFill>
                <a:latin typeface="Montserrat" pitchFamily="2" charset="0"/>
              </a:rPr>
              <a:t>Be adaptable</a:t>
            </a:r>
            <a:r>
              <a:rPr lang="en-GB" sz="2400" dirty="0">
                <a:solidFill>
                  <a:schemeClr val="tx1">
                    <a:lumMod val="75000"/>
                    <a:lumOff val="25000"/>
                  </a:schemeClr>
                </a:solidFill>
                <a:latin typeface="Montserrat" pitchFamily="2" charset="0"/>
              </a:rPr>
              <a:t>. In geology and many other fields, technology is transformative and changing the way we work. It’s important to stay on top of new methods and technologies available. That being said, don’t ever lose sight of the field. No matter how technology changes, nothing replaces boots on the ground and spending time with rocks!</a:t>
            </a:r>
          </a:p>
          <a:p>
            <a:pPr>
              <a:lnSpc>
                <a:spcPct val="120000"/>
              </a:lnSpc>
            </a:pPr>
            <a:r>
              <a:rPr lang="en-GB" sz="2400" dirty="0">
                <a:solidFill>
                  <a:schemeClr val="tx1">
                    <a:lumMod val="75000"/>
                    <a:lumOff val="25000"/>
                  </a:schemeClr>
                </a:solidFill>
                <a:latin typeface="Montserrat" pitchFamily="2" charset="0"/>
              </a:rPr>
              <a:t> </a:t>
            </a:r>
          </a:p>
          <a:p>
            <a:pPr marL="457200" indent="-457200">
              <a:lnSpc>
                <a:spcPct val="120000"/>
              </a:lnSpc>
              <a:buFont typeface="+mj-lt"/>
              <a:buAutoNum type="arabicPeriod" startAt="3"/>
            </a:pPr>
            <a:r>
              <a:rPr lang="en-GB" sz="2400" b="1" dirty="0">
                <a:solidFill>
                  <a:schemeClr val="tx1">
                    <a:lumMod val="75000"/>
                    <a:lumOff val="25000"/>
                  </a:schemeClr>
                </a:solidFill>
                <a:latin typeface="Montserrat" pitchFamily="2" charset="0"/>
              </a:rPr>
              <a:t>Find a mentor </a:t>
            </a:r>
            <a:r>
              <a:rPr lang="en-GB" sz="2400" dirty="0">
                <a:solidFill>
                  <a:schemeClr val="tx1">
                    <a:lumMod val="75000"/>
                    <a:lumOff val="25000"/>
                  </a:schemeClr>
                </a:solidFill>
                <a:latin typeface="Montserrat" pitchFamily="2" charset="0"/>
              </a:rPr>
              <a:t>or mentors who will challenge you to think critically, give you guidance and push you to learn things on your own. </a:t>
            </a:r>
            <a:endParaRPr lang="en-US" sz="2400" dirty="0">
              <a:solidFill>
                <a:schemeClr val="tx1">
                  <a:lumMod val="75000"/>
                  <a:lumOff val="25000"/>
                </a:schemeClr>
              </a:solidFill>
              <a:latin typeface="Montserrat" pitchFamily="2" charset="0"/>
            </a:endParaRPr>
          </a:p>
        </p:txBody>
      </p:sp>
      <p:sp>
        <p:nvSpPr>
          <p:cNvPr id="16" name="TextBox 16">
            <a:extLst>
              <a:ext uri="{FF2B5EF4-FFF2-40B4-BE49-F238E27FC236}">
                <a16:creationId xmlns:a16="http://schemas.microsoft.com/office/drawing/2014/main" id="{BE3C8269-7DAF-EA8B-8D18-4911BA8C9A63}"/>
              </a:ext>
            </a:extLst>
          </p:cNvPr>
          <p:cNvSpPr txBox="1"/>
          <p:nvPr/>
        </p:nvSpPr>
        <p:spPr>
          <a:xfrm>
            <a:off x="2474462" y="470553"/>
            <a:ext cx="10805010" cy="767646"/>
          </a:xfrm>
          <a:prstGeom prst="rect">
            <a:avLst/>
          </a:prstGeom>
        </p:spPr>
        <p:txBody>
          <a:bodyPr lIns="0" tIns="0" rIns="0" bIns="0" rtlCol="0" anchor="t">
            <a:spAutoFit/>
          </a:bodyPr>
          <a:lstStyle/>
          <a:p>
            <a:pPr>
              <a:lnSpc>
                <a:spcPts val="6380"/>
              </a:lnSpc>
            </a:pPr>
            <a:r>
              <a:rPr lang="en-US" sz="4800" b="1" dirty="0">
                <a:solidFill>
                  <a:schemeClr val="tx1">
                    <a:lumMod val="75000"/>
                    <a:lumOff val="25000"/>
                  </a:schemeClr>
                </a:solidFill>
                <a:latin typeface="Montserrat" pitchFamily="2" charset="0"/>
              </a:rPr>
              <a:t>Samuel’s top tips</a:t>
            </a:r>
          </a:p>
        </p:txBody>
      </p:sp>
      <p:sp>
        <p:nvSpPr>
          <p:cNvPr id="17" name="TextBox 17">
            <a:extLst>
              <a:ext uri="{FF2B5EF4-FFF2-40B4-BE49-F238E27FC236}">
                <a16:creationId xmlns:a16="http://schemas.microsoft.com/office/drawing/2014/main" id="{70EF0660-C7D9-5975-AE2C-2C7BD3AB5D4D}"/>
              </a:ext>
            </a:extLst>
          </p:cNvPr>
          <p:cNvSpPr txBox="1"/>
          <p:nvPr/>
        </p:nvSpPr>
        <p:spPr>
          <a:xfrm>
            <a:off x="558042" y="946064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15       </a:t>
            </a:r>
            <a:r>
              <a:rPr lang="en-US" sz="1700" dirty="0">
                <a:solidFill>
                  <a:schemeClr val="tx1">
                    <a:lumMod val="65000"/>
                    <a:lumOff val="35000"/>
                  </a:schemeClr>
                </a:solidFill>
                <a:latin typeface="Montserrat Semi-Bold Bold"/>
              </a:rPr>
              <a:t>futurumcareers.com</a:t>
            </a:r>
          </a:p>
        </p:txBody>
      </p:sp>
      <p:sp>
        <p:nvSpPr>
          <p:cNvPr id="2" name="Freeform 7">
            <a:extLst>
              <a:ext uri="{FF2B5EF4-FFF2-40B4-BE49-F238E27FC236}">
                <a16:creationId xmlns:a16="http://schemas.microsoft.com/office/drawing/2014/main" id="{3414790F-2A14-241D-588D-259F0DDE9B81}"/>
              </a:ext>
            </a:extLst>
          </p:cNvPr>
          <p:cNvSpPr/>
          <p:nvPr/>
        </p:nvSpPr>
        <p:spPr>
          <a:xfrm>
            <a:off x="12255754" y="1994072"/>
            <a:ext cx="5399287" cy="5466846"/>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6">
              <a:extLst>
                <a:ext uri="{28A0092B-C50C-407E-A947-70E740481C1C}">
                  <a14:useLocalDpi xmlns:a14="http://schemas.microsoft.com/office/drawing/2010/main" val="0"/>
                </a:ext>
              </a:extLst>
            </a:blip>
            <a:srcRect/>
            <a:stretch>
              <a:fillRect/>
            </a:stretch>
          </a:blipFill>
          <a:ln w="25400">
            <a:solidFill>
              <a:schemeClr val="bg1"/>
            </a:solidFill>
          </a:ln>
        </p:spPr>
        <p:txBody>
          <a:bodyPr/>
          <a:lstStyle/>
          <a:p>
            <a:endParaRPr lang="en-GB"/>
          </a:p>
        </p:txBody>
      </p:sp>
    </p:spTree>
    <p:extLst>
      <p:ext uri="{BB962C8B-B14F-4D97-AF65-F5344CB8AC3E}">
        <p14:creationId xmlns:p14="http://schemas.microsoft.com/office/powerpoint/2010/main" val="77604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2" end="2"/>
                                            </p:txEl>
                                          </p:spTgt>
                                        </p:tgtEl>
                                        <p:attrNameLst>
                                          <p:attrName>style.visibility</p:attrName>
                                        </p:attrNameLst>
                                      </p:cBhvr>
                                      <p:to>
                                        <p:strVal val="visible"/>
                                      </p:to>
                                    </p:set>
                                    <p:animEffect transition="in" filter="fade">
                                      <p:cBhvr>
                                        <p:cTn id="14" dur="1000"/>
                                        <p:tgtEl>
                                          <p:spTgt spid="15">
                                            <p:txEl>
                                              <p:pRg st="2" end="2"/>
                                            </p:txEl>
                                          </p:spTgt>
                                        </p:tgtEl>
                                      </p:cBhvr>
                                    </p:animEffect>
                                    <p:anim calcmode="lin" valueType="num">
                                      <p:cBhvr>
                                        <p:cTn id="15"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fade">
                                      <p:cBhvr>
                                        <p:cTn id="21" dur="1000"/>
                                        <p:tgtEl>
                                          <p:spTgt spid="15">
                                            <p:txEl>
                                              <p:pRg st="4" end="4"/>
                                            </p:txEl>
                                          </p:spTgt>
                                        </p:tgtEl>
                                      </p:cBhvr>
                                    </p:animEffect>
                                    <p:anim calcmode="lin" valueType="num">
                                      <p:cBhvr>
                                        <p:cTn id="2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01093-0C48-83B3-5BF4-1BE854B8AA9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B12D0E0-CCE8-758D-E025-B5952CE6A99C}"/>
              </a:ext>
            </a:extLst>
          </p:cNvPr>
          <p:cNvGrpSpPr>
            <a:grpSpLocks noChangeAspect="1"/>
          </p:cNvGrpSpPr>
          <p:nvPr/>
        </p:nvGrpSpPr>
        <p:grpSpPr>
          <a:xfrm>
            <a:off x="34594" y="723901"/>
            <a:ext cx="6134374" cy="4876800"/>
            <a:chOff x="0" y="0"/>
            <a:chExt cx="6362700" cy="6575666"/>
          </a:xfrm>
        </p:grpSpPr>
        <p:sp>
          <p:nvSpPr>
            <p:cNvPr id="3" name="Freeform 3">
              <a:extLst>
                <a:ext uri="{FF2B5EF4-FFF2-40B4-BE49-F238E27FC236}">
                  <a16:creationId xmlns:a16="http://schemas.microsoft.com/office/drawing/2014/main" id="{238ED4F8-0B8E-8CD1-5732-8A7B869A5788}"/>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US" dirty="0"/>
            </a:p>
          </p:txBody>
        </p:sp>
      </p:grpSp>
      <p:grpSp>
        <p:nvGrpSpPr>
          <p:cNvPr id="4" name="Group 4">
            <a:extLst>
              <a:ext uri="{FF2B5EF4-FFF2-40B4-BE49-F238E27FC236}">
                <a16:creationId xmlns:a16="http://schemas.microsoft.com/office/drawing/2014/main" id="{389DEFE6-D1BE-39FD-73DC-4B162A62FB2E}"/>
              </a:ext>
            </a:extLst>
          </p:cNvPr>
          <p:cNvGrpSpPr/>
          <p:nvPr/>
        </p:nvGrpSpPr>
        <p:grpSpPr>
          <a:xfrm rot="5400000">
            <a:off x="-1746485" y="1746485"/>
            <a:ext cx="10287000" cy="6794030"/>
            <a:chOff x="0" y="0"/>
            <a:chExt cx="3130550" cy="2067566"/>
          </a:xfrm>
        </p:grpSpPr>
        <p:sp>
          <p:nvSpPr>
            <p:cNvPr id="5" name="Freeform 5">
              <a:extLst>
                <a:ext uri="{FF2B5EF4-FFF2-40B4-BE49-F238E27FC236}">
                  <a16:creationId xmlns:a16="http://schemas.microsoft.com/office/drawing/2014/main" id="{5547D8B7-14F3-DA12-E8F8-EBEFABE46F23}"/>
                </a:ext>
              </a:extLst>
            </p:cNvPr>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708D10"/>
            </a:solidFill>
          </p:spPr>
          <p:txBody>
            <a:bodyPr/>
            <a:lstStyle/>
            <a:p>
              <a:endParaRPr lang="en-GB"/>
            </a:p>
          </p:txBody>
        </p:sp>
      </p:grpSp>
      <p:grpSp>
        <p:nvGrpSpPr>
          <p:cNvPr id="12" name="Group 12">
            <a:extLst>
              <a:ext uri="{FF2B5EF4-FFF2-40B4-BE49-F238E27FC236}">
                <a16:creationId xmlns:a16="http://schemas.microsoft.com/office/drawing/2014/main" id="{BBB48EAA-E6FD-BEC4-5EA6-B8617F8EA71E}"/>
              </a:ext>
            </a:extLst>
          </p:cNvPr>
          <p:cNvGrpSpPr/>
          <p:nvPr/>
        </p:nvGrpSpPr>
        <p:grpSpPr>
          <a:xfrm rot="-5400000">
            <a:off x="14650101" y="1543334"/>
            <a:ext cx="5786039" cy="2699369"/>
            <a:chOff x="0" y="0"/>
            <a:chExt cx="3130550" cy="1460500"/>
          </a:xfrm>
        </p:grpSpPr>
        <p:sp>
          <p:nvSpPr>
            <p:cNvPr id="13" name="Freeform 13">
              <a:extLst>
                <a:ext uri="{FF2B5EF4-FFF2-40B4-BE49-F238E27FC236}">
                  <a16:creationId xmlns:a16="http://schemas.microsoft.com/office/drawing/2014/main" id="{65444930-91A0-35B6-2FD6-50373243454A}"/>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708D10"/>
            </a:solidFill>
          </p:spPr>
          <p:txBody>
            <a:bodyPr/>
            <a:lstStyle/>
            <a:p>
              <a:endParaRPr lang="en-GB"/>
            </a:p>
          </p:txBody>
        </p:sp>
      </p:grpSp>
      <p:sp>
        <p:nvSpPr>
          <p:cNvPr id="16" name="TextBox 16">
            <a:extLst>
              <a:ext uri="{FF2B5EF4-FFF2-40B4-BE49-F238E27FC236}">
                <a16:creationId xmlns:a16="http://schemas.microsoft.com/office/drawing/2014/main" id="{44FC449B-D743-7DF4-738A-F9D6D9817286}"/>
              </a:ext>
            </a:extLst>
          </p:cNvPr>
          <p:cNvSpPr txBox="1"/>
          <p:nvPr/>
        </p:nvSpPr>
        <p:spPr>
          <a:xfrm>
            <a:off x="6565236" y="486815"/>
            <a:ext cx="9231931" cy="969624"/>
          </a:xfrm>
          <a:prstGeom prst="rect">
            <a:avLst/>
          </a:prstGeom>
        </p:spPr>
        <p:txBody>
          <a:bodyPr lIns="0" tIns="0" rIns="0" bIns="0" rtlCol="0" anchor="t">
            <a:spAutoFit/>
          </a:bodyPr>
          <a:lstStyle/>
          <a:p>
            <a:pPr>
              <a:lnSpc>
                <a:spcPts val="8469"/>
              </a:lnSpc>
            </a:pPr>
            <a:r>
              <a:rPr lang="en-US" sz="4800" b="1" dirty="0">
                <a:solidFill>
                  <a:srgbClr val="474B4F"/>
                </a:solidFill>
                <a:latin typeface="Montserrat" pitchFamily="2" charset="0"/>
              </a:rPr>
              <a:t>Meet James</a:t>
            </a:r>
          </a:p>
        </p:txBody>
      </p:sp>
      <p:sp>
        <p:nvSpPr>
          <p:cNvPr id="17" name="TextBox 17">
            <a:extLst>
              <a:ext uri="{FF2B5EF4-FFF2-40B4-BE49-F238E27FC236}">
                <a16:creationId xmlns:a16="http://schemas.microsoft.com/office/drawing/2014/main" id="{75B6ABD2-79ED-582E-803F-BFB6AA219EB5}"/>
              </a:ext>
            </a:extLst>
          </p:cNvPr>
          <p:cNvSpPr txBox="1"/>
          <p:nvPr/>
        </p:nvSpPr>
        <p:spPr>
          <a:xfrm>
            <a:off x="6626196" y="2360950"/>
            <a:ext cx="9597720" cy="3510769"/>
          </a:xfrm>
          <a:prstGeom prst="rect">
            <a:avLst/>
          </a:prstGeom>
        </p:spPr>
        <p:txBody>
          <a:bodyPr wrap="square" lIns="0" tIns="0" rIns="0" bIns="0" rtlCol="0" anchor="t">
            <a:spAutoFit/>
          </a:bodyPr>
          <a:lstStyle/>
          <a:p>
            <a:pPr>
              <a:lnSpc>
                <a:spcPct val="120000"/>
              </a:lnSpc>
            </a:pPr>
            <a:r>
              <a:rPr lang="en-GB" sz="2400" b="1" dirty="0">
                <a:solidFill>
                  <a:schemeClr val="tx2"/>
                </a:solidFill>
                <a:latin typeface="Montserrat" pitchFamily="2" charset="0"/>
              </a:rPr>
              <a:t>I have always had the desire to spend time in the wilderness</a:t>
            </a:r>
            <a:r>
              <a:rPr lang="en-GB" sz="2400" dirty="0">
                <a:solidFill>
                  <a:schemeClr val="tx2"/>
                </a:solidFill>
                <a:latin typeface="Montserrat" pitchFamily="2" charset="0"/>
              </a:rPr>
              <a:t>, testing my body and my mind against nature. As a child, I often broke open rocks, curious to know what was inside. I also loved literature and enrolled in an English programme but switched to geology because that was where my heart really lay. My first year of studies and fieldwork cemented the choice, and I’ve never regretted the decision.</a:t>
            </a:r>
          </a:p>
          <a:p>
            <a:pPr>
              <a:lnSpc>
                <a:spcPct val="120000"/>
              </a:lnSpc>
            </a:pPr>
            <a:endParaRPr lang="en-GB" sz="2400" dirty="0">
              <a:solidFill>
                <a:schemeClr val="tx2"/>
              </a:solidFill>
              <a:latin typeface="Montserrat" pitchFamily="2" charset="0"/>
            </a:endParaRPr>
          </a:p>
        </p:txBody>
      </p:sp>
      <p:sp>
        <p:nvSpPr>
          <p:cNvPr id="18" name="TextBox 18">
            <a:extLst>
              <a:ext uri="{FF2B5EF4-FFF2-40B4-BE49-F238E27FC236}">
                <a16:creationId xmlns:a16="http://schemas.microsoft.com/office/drawing/2014/main" id="{793BA531-A369-B834-42CC-4587D8ED36B2}"/>
              </a:ext>
            </a:extLst>
          </p:cNvPr>
          <p:cNvSpPr txBox="1"/>
          <p:nvPr/>
        </p:nvSpPr>
        <p:spPr>
          <a:xfrm>
            <a:off x="583038" y="943585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16       </a:t>
            </a:r>
            <a:r>
              <a:rPr lang="en-US" sz="1700" dirty="0">
                <a:solidFill>
                  <a:srgbClr val="FFFFFF"/>
                </a:solidFill>
                <a:latin typeface="Montserrat Semi-Bold Bold"/>
              </a:rPr>
              <a:t>futurumcareers.com</a:t>
            </a:r>
          </a:p>
        </p:txBody>
      </p:sp>
      <p:sp>
        <p:nvSpPr>
          <p:cNvPr id="10" name="Freeform 7">
            <a:extLst>
              <a:ext uri="{FF2B5EF4-FFF2-40B4-BE49-F238E27FC236}">
                <a16:creationId xmlns:a16="http://schemas.microsoft.com/office/drawing/2014/main" id="{0522D8D8-6733-0D83-EA02-57206E44A1C8}"/>
              </a:ext>
            </a:extLst>
          </p:cNvPr>
          <p:cNvSpPr/>
          <p:nvPr/>
        </p:nvSpPr>
        <p:spPr>
          <a:xfrm>
            <a:off x="884032" y="979747"/>
            <a:ext cx="5025966" cy="438104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a:extLst>
                <a:ext uri="{28A0092B-C50C-407E-A947-70E740481C1C}">
                  <a14:useLocalDpi xmlns:a14="http://schemas.microsoft.com/office/drawing/2010/main" val="0"/>
                </a:ext>
              </a:extLst>
            </a:blip>
            <a:srcRect/>
            <a:stretch>
              <a:fillRect l="-20927" r="-10617"/>
            </a:stretch>
          </a:blipFill>
          <a:ln w="25400">
            <a:solidFill>
              <a:schemeClr val="bg1"/>
            </a:solidFill>
          </a:ln>
        </p:spPr>
        <p:txBody>
          <a:bodyPr/>
          <a:lstStyle/>
          <a:p>
            <a:endParaRPr lang="en-GB"/>
          </a:p>
        </p:txBody>
      </p:sp>
      <p:sp>
        <p:nvSpPr>
          <p:cNvPr id="11" name="Freeform 11">
            <a:extLst>
              <a:ext uri="{FF2B5EF4-FFF2-40B4-BE49-F238E27FC236}">
                <a16:creationId xmlns:a16="http://schemas.microsoft.com/office/drawing/2014/main" id="{A949F581-54CD-CA23-CBD7-AA28DB53879D}"/>
              </a:ext>
            </a:extLst>
          </p:cNvPr>
          <p:cNvSpPr/>
          <p:nvPr/>
        </p:nvSpPr>
        <p:spPr>
          <a:xfrm>
            <a:off x="1352724" y="5489393"/>
            <a:ext cx="4088582" cy="1593537"/>
          </a:xfrm>
          <a:custGeom>
            <a:avLst/>
            <a:gdLst/>
            <a:ahLst/>
            <a:cxnLst/>
            <a:rect l="l" t="t" r="r" b="b"/>
            <a:pathLst>
              <a:path w="3186708" h="740705">
                <a:moveTo>
                  <a:pt x="3062248" y="740705"/>
                </a:moveTo>
                <a:lnTo>
                  <a:pt x="124460" y="740705"/>
                </a:lnTo>
                <a:cubicBezTo>
                  <a:pt x="55880" y="740705"/>
                  <a:pt x="0" y="684825"/>
                  <a:pt x="0" y="616245"/>
                </a:cubicBezTo>
                <a:lnTo>
                  <a:pt x="0" y="124460"/>
                </a:lnTo>
                <a:cubicBezTo>
                  <a:pt x="0" y="55880"/>
                  <a:pt x="55880" y="0"/>
                  <a:pt x="124460" y="0"/>
                </a:cubicBezTo>
                <a:lnTo>
                  <a:pt x="3062248" y="0"/>
                </a:lnTo>
                <a:cubicBezTo>
                  <a:pt x="3130828" y="0"/>
                  <a:pt x="3186708" y="55880"/>
                  <a:pt x="3186708" y="124460"/>
                </a:cubicBezTo>
                <a:lnTo>
                  <a:pt x="3186708" y="616245"/>
                </a:lnTo>
                <a:cubicBezTo>
                  <a:pt x="3186708" y="684825"/>
                  <a:pt x="3130828" y="740705"/>
                  <a:pt x="3062248" y="740705"/>
                </a:cubicBezTo>
                <a:close/>
              </a:path>
            </a:pathLst>
          </a:custGeom>
          <a:solidFill>
            <a:srgbClr val="B9CF70"/>
          </a:solidFill>
        </p:spPr>
        <p:txBody>
          <a:bodyPr/>
          <a:lstStyle/>
          <a:p>
            <a:pPr algn="ctr"/>
            <a:r>
              <a:rPr lang="en-US" sz="4400" b="1" dirty="0">
                <a:solidFill>
                  <a:schemeClr val="tx1">
                    <a:lumMod val="75000"/>
                    <a:lumOff val="25000"/>
                  </a:schemeClr>
                </a:solidFill>
                <a:latin typeface="Montserrat" pitchFamily="2" charset="0"/>
              </a:rPr>
              <a:t>Dr James Mungall</a:t>
            </a:r>
          </a:p>
        </p:txBody>
      </p:sp>
    </p:spTree>
    <p:extLst>
      <p:ext uri="{BB962C8B-B14F-4D97-AF65-F5344CB8AC3E}">
        <p14:creationId xmlns:p14="http://schemas.microsoft.com/office/powerpoint/2010/main" val="77066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0C8BD-8056-883D-B4F4-6F483826444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B517D45-FC6D-3FE0-77B0-E8FEA4BC513F}"/>
              </a:ext>
            </a:extLst>
          </p:cNvPr>
          <p:cNvGrpSpPr>
            <a:grpSpLocks noChangeAspect="1"/>
          </p:cNvGrpSpPr>
          <p:nvPr/>
        </p:nvGrpSpPr>
        <p:grpSpPr>
          <a:xfrm>
            <a:off x="34593" y="952501"/>
            <a:ext cx="6134374" cy="5029200"/>
            <a:chOff x="0" y="0"/>
            <a:chExt cx="6362700" cy="6575666"/>
          </a:xfrm>
        </p:grpSpPr>
        <p:sp>
          <p:nvSpPr>
            <p:cNvPr id="3" name="Freeform 3">
              <a:extLst>
                <a:ext uri="{FF2B5EF4-FFF2-40B4-BE49-F238E27FC236}">
                  <a16:creationId xmlns:a16="http://schemas.microsoft.com/office/drawing/2014/main" id="{6D4546EF-2E69-ABB1-7D34-013B556162A1}"/>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US" dirty="0"/>
            </a:p>
          </p:txBody>
        </p:sp>
      </p:grpSp>
      <p:grpSp>
        <p:nvGrpSpPr>
          <p:cNvPr id="4" name="Group 4">
            <a:extLst>
              <a:ext uri="{FF2B5EF4-FFF2-40B4-BE49-F238E27FC236}">
                <a16:creationId xmlns:a16="http://schemas.microsoft.com/office/drawing/2014/main" id="{07C3094E-5B11-D389-33A7-26EB75ADD72B}"/>
              </a:ext>
            </a:extLst>
          </p:cNvPr>
          <p:cNvGrpSpPr/>
          <p:nvPr/>
        </p:nvGrpSpPr>
        <p:grpSpPr>
          <a:xfrm rot="5400000">
            <a:off x="-1746485" y="1746485"/>
            <a:ext cx="10287000" cy="6794030"/>
            <a:chOff x="0" y="0"/>
            <a:chExt cx="3130550" cy="2067566"/>
          </a:xfrm>
        </p:grpSpPr>
        <p:sp>
          <p:nvSpPr>
            <p:cNvPr id="5" name="Freeform 5">
              <a:extLst>
                <a:ext uri="{FF2B5EF4-FFF2-40B4-BE49-F238E27FC236}">
                  <a16:creationId xmlns:a16="http://schemas.microsoft.com/office/drawing/2014/main" id="{69D6B7B4-5144-19BD-BA71-23E7AEB3318F}"/>
                </a:ext>
              </a:extLst>
            </p:cNvPr>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708D10"/>
            </a:solidFill>
          </p:spPr>
          <p:txBody>
            <a:bodyPr/>
            <a:lstStyle/>
            <a:p>
              <a:endParaRPr lang="en-GB"/>
            </a:p>
          </p:txBody>
        </p:sp>
      </p:grpSp>
      <p:grpSp>
        <p:nvGrpSpPr>
          <p:cNvPr id="12" name="Group 12">
            <a:extLst>
              <a:ext uri="{FF2B5EF4-FFF2-40B4-BE49-F238E27FC236}">
                <a16:creationId xmlns:a16="http://schemas.microsoft.com/office/drawing/2014/main" id="{CD9C5E6D-8F5A-0775-D2EA-E648965A3608}"/>
              </a:ext>
            </a:extLst>
          </p:cNvPr>
          <p:cNvGrpSpPr/>
          <p:nvPr/>
        </p:nvGrpSpPr>
        <p:grpSpPr>
          <a:xfrm rot="-5400000">
            <a:off x="14650101" y="1543334"/>
            <a:ext cx="5786039" cy="2699369"/>
            <a:chOff x="0" y="0"/>
            <a:chExt cx="3130550" cy="1460500"/>
          </a:xfrm>
        </p:grpSpPr>
        <p:sp>
          <p:nvSpPr>
            <p:cNvPr id="13" name="Freeform 13">
              <a:extLst>
                <a:ext uri="{FF2B5EF4-FFF2-40B4-BE49-F238E27FC236}">
                  <a16:creationId xmlns:a16="http://schemas.microsoft.com/office/drawing/2014/main" id="{4A56A58B-E1DA-FF50-A933-F1A10F9114D3}"/>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708D10"/>
            </a:solidFill>
          </p:spPr>
          <p:txBody>
            <a:bodyPr/>
            <a:lstStyle/>
            <a:p>
              <a:endParaRPr lang="en-GB"/>
            </a:p>
          </p:txBody>
        </p:sp>
      </p:grpSp>
      <p:sp>
        <p:nvSpPr>
          <p:cNvPr id="16" name="TextBox 16">
            <a:extLst>
              <a:ext uri="{FF2B5EF4-FFF2-40B4-BE49-F238E27FC236}">
                <a16:creationId xmlns:a16="http://schemas.microsoft.com/office/drawing/2014/main" id="{D6716E12-87D6-913C-24E4-66333B62ED20}"/>
              </a:ext>
            </a:extLst>
          </p:cNvPr>
          <p:cNvSpPr txBox="1"/>
          <p:nvPr/>
        </p:nvSpPr>
        <p:spPr>
          <a:xfrm>
            <a:off x="6565236" y="486815"/>
            <a:ext cx="9231931" cy="969624"/>
          </a:xfrm>
          <a:prstGeom prst="rect">
            <a:avLst/>
          </a:prstGeom>
        </p:spPr>
        <p:txBody>
          <a:bodyPr lIns="0" tIns="0" rIns="0" bIns="0" rtlCol="0" anchor="t">
            <a:spAutoFit/>
          </a:bodyPr>
          <a:lstStyle/>
          <a:p>
            <a:pPr>
              <a:lnSpc>
                <a:spcPts val="8469"/>
              </a:lnSpc>
            </a:pPr>
            <a:r>
              <a:rPr lang="en-US" sz="4800" b="1" dirty="0">
                <a:solidFill>
                  <a:srgbClr val="474B4F"/>
                </a:solidFill>
                <a:latin typeface="Montserrat" pitchFamily="2" charset="0"/>
              </a:rPr>
              <a:t>Meet James</a:t>
            </a:r>
          </a:p>
        </p:txBody>
      </p:sp>
      <p:sp>
        <p:nvSpPr>
          <p:cNvPr id="17" name="TextBox 17">
            <a:extLst>
              <a:ext uri="{FF2B5EF4-FFF2-40B4-BE49-F238E27FC236}">
                <a16:creationId xmlns:a16="http://schemas.microsoft.com/office/drawing/2014/main" id="{9A8BC16B-EC09-69DB-9768-94876C0159FA}"/>
              </a:ext>
            </a:extLst>
          </p:cNvPr>
          <p:cNvSpPr txBox="1"/>
          <p:nvPr/>
        </p:nvSpPr>
        <p:spPr>
          <a:xfrm>
            <a:off x="6572537" y="1943255"/>
            <a:ext cx="9974757" cy="5726761"/>
          </a:xfrm>
          <a:prstGeom prst="rect">
            <a:avLst/>
          </a:prstGeom>
        </p:spPr>
        <p:txBody>
          <a:bodyPr wrap="square" lIns="0" tIns="0" rIns="0" bIns="0" rtlCol="0" anchor="t">
            <a:spAutoFit/>
          </a:bodyPr>
          <a:lstStyle/>
          <a:p>
            <a:pPr>
              <a:lnSpc>
                <a:spcPct val="120000"/>
              </a:lnSpc>
            </a:pPr>
            <a:r>
              <a:rPr lang="en-GB" sz="2400" b="1" dirty="0">
                <a:solidFill>
                  <a:schemeClr val="tx2"/>
                </a:solidFill>
                <a:latin typeface="Montserrat" pitchFamily="2" charset="0"/>
              </a:rPr>
              <a:t>Eureka moments have often hit when </a:t>
            </a:r>
            <a:r>
              <a:rPr lang="en-GB" sz="2400" dirty="0">
                <a:solidFill>
                  <a:schemeClr val="tx2"/>
                </a:solidFill>
                <a:latin typeface="Montserrat" pitchFamily="2" charset="0"/>
              </a:rPr>
              <a:t>observations haven’t made sense. I’ve poked them in my mind the way you poke a sore tooth and then, suddenly, something has clicked. </a:t>
            </a:r>
          </a:p>
          <a:p>
            <a:pPr>
              <a:lnSpc>
                <a:spcPct val="120000"/>
              </a:lnSpc>
            </a:pPr>
            <a:endParaRPr lang="en-GB" sz="2400" b="1" dirty="0">
              <a:solidFill>
                <a:schemeClr val="tx2"/>
              </a:solidFill>
              <a:latin typeface="Montserrat" pitchFamily="2" charset="0"/>
            </a:endParaRPr>
          </a:p>
          <a:p>
            <a:pPr>
              <a:lnSpc>
                <a:spcPct val="120000"/>
              </a:lnSpc>
            </a:pPr>
            <a:r>
              <a:rPr lang="en-GB" sz="2400" b="1" dirty="0">
                <a:solidFill>
                  <a:schemeClr val="tx2"/>
                </a:solidFill>
                <a:latin typeface="Montserrat" pitchFamily="2" charset="0"/>
              </a:rPr>
              <a:t>For example, I was mapping rocks </a:t>
            </a:r>
            <a:r>
              <a:rPr lang="en-GB" sz="2400" dirty="0">
                <a:solidFill>
                  <a:schemeClr val="tx2"/>
                </a:solidFill>
                <a:latin typeface="Montserrat" pitchFamily="2" charset="0"/>
              </a:rPr>
              <a:t>in northern Quebec, and nothing was making sense in terms of where nickel mineralisation was being found – we had assumed it was only in lava flows, but this didn’t match the data. One day, I realised the mineralised bodies were all part of one huge, intrusive, magmatic rock formation called a dike that cut across all the other rocks on the map. This gave us a tool to predict where the next discovery could be made. Once you step back and look at the whole picture, you wonder why it took you so long to understand! </a:t>
            </a:r>
          </a:p>
        </p:txBody>
      </p:sp>
      <p:sp>
        <p:nvSpPr>
          <p:cNvPr id="18" name="TextBox 18">
            <a:extLst>
              <a:ext uri="{FF2B5EF4-FFF2-40B4-BE49-F238E27FC236}">
                <a16:creationId xmlns:a16="http://schemas.microsoft.com/office/drawing/2014/main" id="{6A21097A-D4ED-4BCB-17CA-1019AD096042}"/>
              </a:ext>
            </a:extLst>
          </p:cNvPr>
          <p:cNvSpPr txBox="1"/>
          <p:nvPr/>
        </p:nvSpPr>
        <p:spPr>
          <a:xfrm>
            <a:off x="583038" y="944347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17       </a:t>
            </a:r>
            <a:r>
              <a:rPr lang="en-US" sz="1700" dirty="0">
                <a:solidFill>
                  <a:srgbClr val="FFFFFF"/>
                </a:solidFill>
                <a:latin typeface="Montserrat Semi-Bold Bold"/>
              </a:rPr>
              <a:t>futurumcareers.com</a:t>
            </a:r>
          </a:p>
        </p:txBody>
      </p:sp>
      <p:sp>
        <p:nvSpPr>
          <p:cNvPr id="10" name="Freeform 7">
            <a:extLst>
              <a:ext uri="{FF2B5EF4-FFF2-40B4-BE49-F238E27FC236}">
                <a16:creationId xmlns:a16="http://schemas.microsoft.com/office/drawing/2014/main" id="{A144B042-7F6D-B3C5-E66E-58817ABAE865}"/>
              </a:ext>
            </a:extLst>
          </p:cNvPr>
          <p:cNvSpPr/>
          <p:nvPr/>
        </p:nvSpPr>
        <p:spPr>
          <a:xfrm>
            <a:off x="119015" y="1174399"/>
            <a:ext cx="5826742" cy="4585184"/>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w="25400">
            <a:solidFill>
              <a:schemeClr val="bg1"/>
            </a:solidFill>
          </a:ln>
        </p:spPr>
        <p:txBody>
          <a:bodyPr/>
          <a:lstStyle/>
          <a:p>
            <a:endParaRPr lang="en-GB"/>
          </a:p>
        </p:txBody>
      </p:sp>
      <p:sp>
        <p:nvSpPr>
          <p:cNvPr id="6" name="TextBox 5">
            <a:extLst>
              <a:ext uri="{FF2B5EF4-FFF2-40B4-BE49-F238E27FC236}">
                <a16:creationId xmlns:a16="http://schemas.microsoft.com/office/drawing/2014/main" id="{DF6D4BB9-EE22-EC1A-CC61-A0FBEC7C9FC9}"/>
              </a:ext>
            </a:extLst>
          </p:cNvPr>
          <p:cNvSpPr txBox="1"/>
          <p:nvPr/>
        </p:nvSpPr>
        <p:spPr>
          <a:xfrm>
            <a:off x="453167" y="5850235"/>
            <a:ext cx="2895600" cy="369332"/>
          </a:xfrm>
          <a:prstGeom prst="rect">
            <a:avLst/>
          </a:prstGeom>
          <a:noFill/>
        </p:spPr>
        <p:txBody>
          <a:bodyPr wrap="square" rtlCol="0">
            <a:spAutoFit/>
          </a:bodyPr>
          <a:lstStyle/>
          <a:p>
            <a:r>
              <a:rPr lang="en-GB" dirty="0">
                <a:solidFill>
                  <a:schemeClr val="bg1"/>
                </a:solidFill>
                <a:latin typeface="Montserrat" pitchFamily="2" charset="0"/>
              </a:rPr>
              <a:t>© James Mungall</a:t>
            </a:r>
          </a:p>
        </p:txBody>
      </p:sp>
    </p:spTree>
    <p:extLst>
      <p:ext uri="{BB962C8B-B14F-4D97-AF65-F5344CB8AC3E}">
        <p14:creationId xmlns:p14="http://schemas.microsoft.com/office/powerpoint/2010/main" val="311635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0F737-FB9D-022A-EC5E-A70F0A654C8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A265E83-3014-2F62-2874-8A378635ACAC}"/>
              </a:ext>
            </a:extLst>
          </p:cNvPr>
          <p:cNvGrpSpPr>
            <a:grpSpLocks noChangeAspect="1"/>
          </p:cNvGrpSpPr>
          <p:nvPr/>
        </p:nvGrpSpPr>
        <p:grpSpPr>
          <a:xfrm>
            <a:off x="34593" y="876300"/>
            <a:ext cx="6213807" cy="5791200"/>
            <a:chOff x="0" y="0"/>
            <a:chExt cx="6362700" cy="6575666"/>
          </a:xfrm>
        </p:grpSpPr>
        <p:sp>
          <p:nvSpPr>
            <p:cNvPr id="3" name="Freeform 3">
              <a:extLst>
                <a:ext uri="{FF2B5EF4-FFF2-40B4-BE49-F238E27FC236}">
                  <a16:creationId xmlns:a16="http://schemas.microsoft.com/office/drawing/2014/main" id="{CE1A6638-C184-28A8-9ADD-414D2C75459D}"/>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US" dirty="0"/>
            </a:p>
          </p:txBody>
        </p:sp>
      </p:grpSp>
      <p:grpSp>
        <p:nvGrpSpPr>
          <p:cNvPr id="4" name="Group 4">
            <a:extLst>
              <a:ext uri="{FF2B5EF4-FFF2-40B4-BE49-F238E27FC236}">
                <a16:creationId xmlns:a16="http://schemas.microsoft.com/office/drawing/2014/main" id="{701C71D1-78DD-0EDF-8BA2-4AD014D45F03}"/>
              </a:ext>
            </a:extLst>
          </p:cNvPr>
          <p:cNvGrpSpPr/>
          <p:nvPr/>
        </p:nvGrpSpPr>
        <p:grpSpPr>
          <a:xfrm rot="5400000">
            <a:off x="-1746485" y="1746485"/>
            <a:ext cx="10287000" cy="6794030"/>
            <a:chOff x="0" y="0"/>
            <a:chExt cx="3130550" cy="2067566"/>
          </a:xfrm>
        </p:grpSpPr>
        <p:sp>
          <p:nvSpPr>
            <p:cNvPr id="5" name="Freeform 5">
              <a:extLst>
                <a:ext uri="{FF2B5EF4-FFF2-40B4-BE49-F238E27FC236}">
                  <a16:creationId xmlns:a16="http://schemas.microsoft.com/office/drawing/2014/main" id="{461F1E47-EC3F-F795-D4E7-59A435AA2351}"/>
                </a:ext>
              </a:extLst>
            </p:cNvPr>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708D10"/>
            </a:solidFill>
          </p:spPr>
          <p:txBody>
            <a:bodyPr/>
            <a:lstStyle/>
            <a:p>
              <a:endParaRPr lang="en-GB"/>
            </a:p>
          </p:txBody>
        </p:sp>
      </p:grpSp>
      <p:grpSp>
        <p:nvGrpSpPr>
          <p:cNvPr id="12" name="Group 12">
            <a:extLst>
              <a:ext uri="{FF2B5EF4-FFF2-40B4-BE49-F238E27FC236}">
                <a16:creationId xmlns:a16="http://schemas.microsoft.com/office/drawing/2014/main" id="{785765E7-31CA-9491-F03C-DC1F042AFCC9}"/>
              </a:ext>
            </a:extLst>
          </p:cNvPr>
          <p:cNvGrpSpPr/>
          <p:nvPr/>
        </p:nvGrpSpPr>
        <p:grpSpPr>
          <a:xfrm rot="-5400000">
            <a:off x="14650101" y="1543334"/>
            <a:ext cx="5786039" cy="2699369"/>
            <a:chOff x="0" y="0"/>
            <a:chExt cx="3130550" cy="1460500"/>
          </a:xfrm>
        </p:grpSpPr>
        <p:sp>
          <p:nvSpPr>
            <p:cNvPr id="13" name="Freeform 13">
              <a:extLst>
                <a:ext uri="{FF2B5EF4-FFF2-40B4-BE49-F238E27FC236}">
                  <a16:creationId xmlns:a16="http://schemas.microsoft.com/office/drawing/2014/main" id="{F932B122-443F-73DC-A16D-84CC875079A3}"/>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708D10"/>
            </a:solidFill>
          </p:spPr>
          <p:txBody>
            <a:bodyPr/>
            <a:lstStyle/>
            <a:p>
              <a:endParaRPr lang="en-GB"/>
            </a:p>
          </p:txBody>
        </p:sp>
      </p:grpSp>
      <p:sp>
        <p:nvSpPr>
          <p:cNvPr id="16" name="TextBox 16">
            <a:extLst>
              <a:ext uri="{FF2B5EF4-FFF2-40B4-BE49-F238E27FC236}">
                <a16:creationId xmlns:a16="http://schemas.microsoft.com/office/drawing/2014/main" id="{E0D80E4F-DDA2-043F-8EA9-486846FFF7DB}"/>
              </a:ext>
            </a:extLst>
          </p:cNvPr>
          <p:cNvSpPr txBox="1"/>
          <p:nvPr/>
        </p:nvSpPr>
        <p:spPr>
          <a:xfrm>
            <a:off x="6557297" y="211476"/>
            <a:ext cx="9231931" cy="969624"/>
          </a:xfrm>
          <a:prstGeom prst="rect">
            <a:avLst/>
          </a:prstGeom>
        </p:spPr>
        <p:txBody>
          <a:bodyPr lIns="0" tIns="0" rIns="0" bIns="0" rtlCol="0" anchor="t">
            <a:spAutoFit/>
          </a:bodyPr>
          <a:lstStyle/>
          <a:p>
            <a:pPr>
              <a:lnSpc>
                <a:spcPts val="8469"/>
              </a:lnSpc>
            </a:pPr>
            <a:r>
              <a:rPr lang="en-US" sz="4800" b="1" dirty="0">
                <a:solidFill>
                  <a:srgbClr val="474B4F"/>
                </a:solidFill>
                <a:latin typeface="Montserrat" pitchFamily="2" charset="0"/>
              </a:rPr>
              <a:t>Meet James</a:t>
            </a:r>
          </a:p>
        </p:txBody>
      </p:sp>
      <p:sp>
        <p:nvSpPr>
          <p:cNvPr id="17" name="TextBox 17">
            <a:extLst>
              <a:ext uri="{FF2B5EF4-FFF2-40B4-BE49-F238E27FC236}">
                <a16:creationId xmlns:a16="http://schemas.microsoft.com/office/drawing/2014/main" id="{CFBB15A0-70B0-AE0A-6F55-63A81FBA9094}"/>
              </a:ext>
            </a:extLst>
          </p:cNvPr>
          <p:cNvSpPr txBox="1"/>
          <p:nvPr/>
        </p:nvSpPr>
        <p:spPr>
          <a:xfrm>
            <a:off x="6557297" y="1546517"/>
            <a:ext cx="9974757" cy="3067571"/>
          </a:xfrm>
          <a:prstGeom prst="rect">
            <a:avLst/>
          </a:prstGeom>
        </p:spPr>
        <p:txBody>
          <a:bodyPr wrap="square" lIns="0" tIns="0" rIns="0" bIns="0" rtlCol="0" anchor="t">
            <a:spAutoFit/>
          </a:bodyPr>
          <a:lstStyle/>
          <a:p>
            <a:pPr>
              <a:lnSpc>
                <a:spcPct val="120000"/>
              </a:lnSpc>
            </a:pPr>
            <a:r>
              <a:rPr lang="en-GB" sz="2400" b="1" dirty="0">
                <a:solidFill>
                  <a:schemeClr val="tx2"/>
                </a:solidFill>
                <a:latin typeface="Montserrat" pitchFamily="2" charset="0"/>
              </a:rPr>
              <a:t>My achievements</a:t>
            </a:r>
            <a:r>
              <a:rPr lang="en-GB" sz="2400" dirty="0">
                <a:solidFill>
                  <a:schemeClr val="tx2"/>
                </a:solidFill>
                <a:latin typeface="Montserrat" pitchFamily="2" charset="0"/>
              </a:rPr>
              <a:t> include: publishing papers that have changed how people think about scientific processes; making geological maps that have become go-to sources of knowledge about regions of northern Canada; and building an exploration company with Samuel that, in just three years, has become one of the most ambitiously funded exploration programmes in the country.</a:t>
            </a:r>
          </a:p>
        </p:txBody>
      </p:sp>
      <p:sp>
        <p:nvSpPr>
          <p:cNvPr id="18" name="TextBox 18">
            <a:extLst>
              <a:ext uri="{FF2B5EF4-FFF2-40B4-BE49-F238E27FC236}">
                <a16:creationId xmlns:a16="http://schemas.microsoft.com/office/drawing/2014/main" id="{BA52223A-439F-84E4-6D2F-E78428A525E0}"/>
              </a:ext>
            </a:extLst>
          </p:cNvPr>
          <p:cNvSpPr txBox="1"/>
          <p:nvPr/>
        </p:nvSpPr>
        <p:spPr>
          <a:xfrm>
            <a:off x="583038" y="943585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18       </a:t>
            </a:r>
            <a:r>
              <a:rPr lang="en-US" sz="1700" dirty="0">
                <a:solidFill>
                  <a:srgbClr val="FFFFFF"/>
                </a:solidFill>
                <a:latin typeface="Montserrat Semi-Bold Bold"/>
              </a:rPr>
              <a:t>futurumcareers.com</a:t>
            </a:r>
          </a:p>
        </p:txBody>
      </p:sp>
      <p:sp>
        <p:nvSpPr>
          <p:cNvPr id="10" name="Freeform 7">
            <a:extLst>
              <a:ext uri="{FF2B5EF4-FFF2-40B4-BE49-F238E27FC236}">
                <a16:creationId xmlns:a16="http://schemas.microsoft.com/office/drawing/2014/main" id="{893B3FE6-AD7A-B16D-5B75-2ECF75137F7D}"/>
              </a:ext>
            </a:extLst>
          </p:cNvPr>
          <p:cNvSpPr/>
          <p:nvPr/>
        </p:nvSpPr>
        <p:spPr>
          <a:xfrm>
            <a:off x="381000" y="1181099"/>
            <a:ext cx="5594856" cy="5290013"/>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cstate="print">
              <a:extLst>
                <a:ext uri="{28A0092B-C50C-407E-A947-70E740481C1C}">
                  <a14:useLocalDpi xmlns:a14="http://schemas.microsoft.com/office/drawing/2010/main" val="0"/>
                </a:ext>
              </a:extLst>
            </a:blip>
            <a:srcRect/>
            <a:stretch>
              <a:fillRect l="-12078" r="-12078"/>
            </a:stretch>
          </a:blipFill>
          <a:ln w="25400">
            <a:solidFill>
              <a:schemeClr val="bg1"/>
            </a:solidFill>
          </a:ln>
        </p:spPr>
        <p:txBody>
          <a:bodyPr/>
          <a:lstStyle/>
          <a:p>
            <a:endParaRPr lang="en-GB"/>
          </a:p>
        </p:txBody>
      </p:sp>
      <p:sp>
        <p:nvSpPr>
          <p:cNvPr id="6" name="TextBox 5">
            <a:extLst>
              <a:ext uri="{FF2B5EF4-FFF2-40B4-BE49-F238E27FC236}">
                <a16:creationId xmlns:a16="http://schemas.microsoft.com/office/drawing/2014/main" id="{4F01899F-49F0-FDCA-2F22-1768833D207F}"/>
              </a:ext>
            </a:extLst>
          </p:cNvPr>
          <p:cNvSpPr txBox="1"/>
          <p:nvPr/>
        </p:nvSpPr>
        <p:spPr>
          <a:xfrm>
            <a:off x="685800" y="6506382"/>
            <a:ext cx="2895600" cy="369332"/>
          </a:xfrm>
          <a:prstGeom prst="rect">
            <a:avLst/>
          </a:prstGeom>
          <a:noFill/>
        </p:spPr>
        <p:txBody>
          <a:bodyPr wrap="square" rtlCol="0">
            <a:spAutoFit/>
          </a:bodyPr>
          <a:lstStyle/>
          <a:p>
            <a:r>
              <a:rPr lang="en-GB" dirty="0">
                <a:solidFill>
                  <a:schemeClr val="bg1"/>
                </a:solidFill>
                <a:latin typeface="Montserrat" pitchFamily="2" charset="0"/>
              </a:rPr>
              <a:t>© Sophie Chung</a:t>
            </a:r>
          </a:p>
        </p:txBody>
      </p:sp>
      <p:sp>
        <p:nvSpPr>
          <p:cNvPr id="7" name="TextBox 6">
            <a:extLst>
              <a:ext uri="{FF2B5EF4-FFF2-40B4-BE49-F238E27FC236}">
                <a16:creationId xmlns:a16="http://schemas.microsoft.com/office/drawing/2014/main" id="{EE9D1253-F31B-2323-4013-23CB008DFC78}"/>
              </a:ext>
            </a:extLst>
          </p:cNvPr>
          <p:cNvSpPr txBox="1"/>
          <p:nvPr/>
        </p:nvSpPr>
        <p:spPr>
          <a:xfrm>
            <a:off x="6494303" y="4979505"/>
            <a:ext cx="10879297" cy="3028521"/>
          </a:xfrm>
          <a:prstGeom prst="rect">
            <a:avLst/>
          </a:prstGeom>
          <a:noFill/>
        </p:spPr>
        <p:txBody>
          <a:bodyPr wrap="square" rtlCol="0">
            <a:spAutoFit/>
          </a:bodyPr>
          <a:lstStyle/>
          <a:p>
            <a:pPr>
              <a:lnSpc>
                <a:spcPct val="120000"/>
              </a:lnSpc>
            </a:pPr>
            <a:r>
              <a:rPr lang="en-GB" sz="2400" b="1" dirty="0">
                <a:solidFill>
                  <a:schemeClr val="tx2"/>
                </a:solidFill>
                <a:latin typeface="Montserrat" pitchFamily="2" charset="0"/>
              </a:rPr>
              <a:t>Over the coming years</a:t>
            </a:r>
            <a:r>
              <a:rPr lang="en-GB" sz="2400" dirty="0">
                <a:solidFill>
                  <a:schemeClr val="tx2"/>
                </a:solidFill>
                <a:latin typeface="Montserrat" pitchFamily="2" charset="0"/>
              </a:rPr>
              <a:t>, I hope to see our Somerset Trough Project selected by a major mining company for development. On the research front, I plan to publish a paper re-evaluating the composition of the Earth’s upper mantle. And, of course, I’m eager to see what Karim’s work on unconventional resources will show us about our future as a metal-producing country.</a:t>
            </a:r>
          </a:p>
          <a:p>
            <a:endParaRPr lang="en-GB" dirty="0"/>
          </a:p>
        </p:txBody>
      </p:sp>
    </p:spTree>
    <p:extLst>
      <p:ext uri="{BB962C8B-B14F-4D97-AF65-F5344CB8AC3E}">
        <p14:creationId xmlns:p14="http://schemas.microsoft.com/office/powerpoint/2010/main" val="270496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DBE56-D771-B03C-ABD3-E15DE9D571B9}"/>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DA62AC6B-5160-D0BE-461E-69F57D940E60}"/>
              </a:ext>
            </a:extLst>
          </p:cNvPr>
          <p:cNvGrpSpPr/>
          <p:nvPr/>
        </p:nvGrpSpPr>
        <p:grpSpPr>
          <a:xfrm rot="5400000">
            <a:off x="3247817" y="-2238583"/>
            <a:ext cx="9258300" cy="15792865"/>
            <a:chOff x="0" y="0"/>
            <a:chExt cx="3130550" cy="4472986"/>
          </a:xfrm>
        </p:grpSpPr>
        <p:sp>
          <p:nvSpPr>
            <p:cNvPr id="5" name="Freeform 5">
              <a:extLst>
                <a:ext uri="{FF2B5EF4-FFF2-40B4-BE49-F238E27FC236}">
                  <a16:creationId xmlns:a16="http://schemas.microsoft.com/office/drawing/2014/main" id="{3B704204-0576-EA5A-CF02-CFD12BBD6AF7}"/>
                </a:ext>
              </a:extLst>
            </p:cNvPr>
            <p:cNvSpPr/>
            <p:nvPr/>
          </p:nvSpPr>
          <p:spPr>
            <a:xfrm>
              <a:off x="0" y="0"/>
              <a:ext cx="3130550" cy="4472986"/>
            </a:xfrm>
            <a:custGeom>
              <a:avLst/>
              <a:gdLst/>
              <a:ahLst/>
              <a:cxnLst/>
              <a:rect l="l" t="t" r="r" b="b"/>
              <a:pathLst>
                <a:path w="3130550" h="4472986">
                  <a:moveTo>
                    <a:pt x="0" y="1123950"/>
                  </a:moveTo>
                  <a:lnTo>
                    <a:pt x="0" y="4472986"/>
                  </a:lnTo>
                  <a:lnTo>
                    <a:pt x="3130550" y="4472986"/>
                  </a:lnTo>
                  <a:lnTo>
                    <a:pt x="3130550" y="0"/>
                  </a:lnTo>
                  <a:close/>
                </a:path>
              </a:pathLst>
            </a:custGeom>
            <a:solidFill>
              <a:srgbClr val="FC4D33"/>
            </a:solidFill>
          </p:spPr>
          <p:txBody>
            <a:bodyPr/>
            <a:lstStyle/>
            <a:p>
              <a:endParaRPr lang="en-GB"/>
            </a:p>
          </p:txBody>
        </p:sp>
      </p:grpSp>
      <p:grpSp>
        <p:nvGrpSpPr>
          <p:cNvPr id="6" name="Group 6">
            <a:extLst>
              <a:ext uri="{FF2B5EF4-FFF2-40B4-BE49-F238E27FC236}">
                <a16:creationId xmlns:a16="http://schemas.microsoft.com/office/drawing/2014/main" id="{02056383-DC84-8BDE-1DAC-243DF23E4513}"/>
              </a:ext>
            </a:extLst>
          </p:cNvPr>
          <p:cNvGrpSpPr>
            <a:grpSpLocks noChangeAspect="1"/>
          </p:cNvGrpSpPr>
          <p:nvPr/>
        </p:nvGrpSpPr>
        <p:grpSpPr>
          <a:xfrm>
            <a:off x="11872309" y="1409700"/>
            <a:ext cx="5870140" cy="6629399"/>
            <a:chOff x="0" y="0"/>
            <a:chExt cx="6362700" cy="6575666"/>
          </a:xfrm>
        </p:grpSpPr>
        <p:sp>
          <p:nvSpPr>
            <p:cNvPr id="7" name="Freeform 7">
              <a:extLst>
                <a:ext uri="{FF2B5EF4-FFF2-40B4-BE49-F238E27FC236}">
                  <a16:creationId xmlns:a16="http://schemas.microsoft.com/office/drawing/2014/main" id="{7FFAC942-8939-7FAA-2068-8FB5A8954935}"/>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708D10"/>
            </a:solidFill>
            <a:ln w="12700">
              <a:noFill/>
            </a:ln>
          </p:spPr>
          <p:txBody>
            <a:bodyPr/>
            <a:lstStyle/>
            <a:p>
              <a:endParaRPr lang="en-GB"/>
            </a:p>
          </p:txBody>
        </p:sp>
      </p:grpSp>
      <p:grpSp>
        <p:nvGrpSpPr>
          <p:cNvPr id="8" name="Group 8">
            <a:extLst>
              <a:ext uri="{FF2B5EF4-FFF2-40B4-BE49-F238E27FC236}">
                <a16:creationId xmlns:a16="http://schemas.microsoft.com/office/drawing/2014/main" id="{2317DC10-2402-8254-9DAA-D4E687F322F7}"/>
              </a:ext>
            </a:extLst>
          </p:cNvPr>
          <p:cNvGrpSpPr/>
          <p:nvPr/>
        </p:nvGrpSpPr>
        <p:grpSpPr>
          <a:xfrm rot="5400000">
            <a:off x="2466766" y="-2486234"/>
            <a:ext cx="10287002" cy="15259466"/>
            <a:chOff x="0" y="0"/>
            <a:chExt cx="3130550" cy="3928907"/>
          </a:xfrm>
          <a:solidFill>
            <a:schemeClr val="accent3">
              <a:lumMod val="60000"/>
              <a:lumOff val="40000"/>
            </a:schemeClr>
          </a:solidFill>
        </p:grpSpPr>
        <p:sp>
          <p:nvSpPr>
            <p:cNvPr id="9" name="Freeform 9">
              <a:extLst>
                <a:ext uri="{FF2B5EF4-FFF2-40B4-BE49-F238E27FC236}">
                  <a16:creationId xmlns:a16="http://schemas.microsoft.com/office/drawing/2014/main" id="{DDFDB17F-B08C-7E83-6A7B-CD34069E34CA}"/>
                </a:ext>
              </a:extLst>
            </p:cNvPr>
            <p:cNvSpPr/>
            <p:nvPr/>
          </p:nvSpPr>
          <p:spPr>
            <a:xfrm>
              <a:off x="0" y="0"/>
              <a:ext cx="3130550" cy="3928907"/>
            </a:xfrm>
            <a:custGeom>
              <a:avLst/>
              <a:gdLst/>
              <a:ahLst/>
              <a:cxnLst/>
              <a:rect l="l" t="t" r="r" b="b"/>
              <a:pathLst>
                <a:path w="3130550" h="3928907">
                  <a:moveTo>
                    <a:pt x="0" y="1123950"/>
                  </a:moveTo>
                  <a:lnTo>
                    <a:pt x="0" y="3928907"/>
                  </a:lnTo>
                  <a:lnTo>
                    <a:pt x="3130550" y="3928907"/>
                  </a:lnTo>
                  <a:lnTo>
                    <a:pt x="3130550" y="0"/>
                  </a:lnTo>
                  <a:close/>
                </a:path>
              </a:pathLst>
            </a:custGeom>
            <a:grpFill/>
          </p:spPr>
          <p:txBody>
            <a:bodyPr/>
            <a:lstStyle/>
            <a:p>
              <a:endParaRPr lang="en-GB"/>
            </a:p>
          </p:txBody>
        </p:sp>
      </p:grpSp>
      <p:pic>
        <p:nvPicPr>
          <p:cNvPr id="12" name="Picture 12">
            <a:extLst>
              <a:ext uri="{FF2B5EF4-FFF2-40B4-BE49-F238E27FC236}">
                <a16:creationId xmlns:a16="http://schemas.microsoft.com/office/drawing/2014/main" id="{40E52A5D-67DB-6411-A59F-6E8D60250E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09437" y="8850891"/>
            <a:ext cx="699726" cy="814819"/>
          </a:xfrm>
          <a:prstGeom prst="rect">
            <a:avLst/>
          </a:prstGeom>
        </p:spPr>
      </p:pic>
      <p:pic>
        <p:nvPicPr>
          <p:cNvPr id="13" name="Picture 13">
            <a:extLst>
              <a:ext uri="{FF2B5EF4-FFF2-40B4-BE49-F238E27FC236}">
                <a16:creationId xmlns:a16="http://schemas.microsoft.com/office/drawing/2014/main" id="{912EFD79-9C5D-65C9-AD5D-6DCB97B94F40}"/>
              </a:ext>
            </a:extLst>
          </p:cNvPr>
          <p:cNvPicPr>
            <a:picLocks noChangeAspect="1"/>
          </p:cNvPicPr>
          <p:nvPr/>
        </p:nvPicPr>
        <p:blipFill>
          <a:blip r:embed="rId4">
            <a:alphaModFix amt="23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4693" y="2088439"/>
            <a:ext cx="1582113" cy="1249869"/>
          </a:xfrm>
          <a:prstGeom prst="rect">
            <a:avLst/>
          </a:prstGeom>
        </p:spPr>
      </p:pic>
      <p:pic>
        <p:nvPicPr>
          <p:cNvPr id="14" name="Picture 14">
            <a:extLst>
              <a:ext uri="{FF2B5EF4-FFF2-40B4-BE49-F238E27FC236}">
                <a16:creationId xmlns:a16="http://schemas.microsoft.com/office/drawing/2014/main" id="{B94C48E2-D6BE-6DDA-6025-D2F0EDCB9C14}"/>
              </a:ext>
            </a:extLst>
          </p:cNvPr>
          <p:cNvPicPr>
            <a:picLocks noChangeAspect="1"/>
          </p:cNvPicPr>
          <p:nvPr/>
        </p:nvPicPr>
        <p:blipFill>
          <a:blip r:embed="rId4">
            <a:alphaModFix amt="23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0036970" y="6264614"/>
            <a:ext cx="1582111" cy="1249868"/>
          </a:xfrm>
          <a:prstGeom prst="rect">
            <a:avLst/>
          </a:prstGeom>
        </p:spPr>
      </p:pic>
      <p:sp>
        <p:nvSpPr>
          <p:cNvPr id="15" name="TextBox 15">
            <a:extLst>
              <a:ext uri="{FF2B5EF4-FFF2-40B4-BE49-F238E27FC236}">
                <a16:creationId xmlns:a16="http://schemas.microsoft.com/office/drawing/2014/main" id="{BAF419CB-6320-4FA6-85B3-F868AA8548BC}"/>
              </a:ext>
            </a:extLst>
          </p:cNvPr>
          <p:cNvSpPr txBox="1"/>
          <p:nvPr/>
        </p:nvSpPr>
        <p:spPr>
          <a:xfrm>
            <a:off x="624693" y="3617381"/>
            <a:ext cx="11116698" cy="2624373"/>
          </a:xfrm>
          <a:prstGeom prst="rect">
            <a:avLst/>
          </a:prstGeom>
        </p:spPr>
        <p:txBody>
          <a:bodyPr wrap="square" lIns="0" tIns="0" rIns="0" bIns="0" rtlCol="0" anchor="t">
            <a:spAutoFit/>
          </a:bodyPr>
          <a:lstStyle/>
          <a:p>
            <a:pPr>
              <a:lnSpc>
                <a:spcPct val="120000"/>
              </a:lnSpc>
            </a:pPr>
            <a:r>
              <a:rPr lang="en-GB" sz="2400" b="1" dirty="0">
                <a:solidFill>
                  <a:schemeClr val="tx1">
                    <a:lumMod val="75000"/>
                    <a:lumOff val="25000"/>
                  </a:schemeClr>
                </a:solidFill>
                <a:latin typeface="Montserrat" pitchFamily="2" charset="0"/>
              </a:rPr>
              <a:t>Pour yourself into your work</a:t>
            </a:r>
            <a:r>
              <a:rPr lang="en-GB" sz="2400" dirty="0">
                <a:solidFill>
                  <a:schemeClr val="tx1">
                    <a:lumMod val="75000"/>
                    <a:lumOff val="25000"/>
                  </a:schemeClr>
                </a:solidFill>
                <a:latin typeface="Montserrat" pitchFamily="2" charset="0"/>
              </a:rPr>
              <a:t>, doing it for the love of accomplishing something. Always give a little more than you were asked for and seek to constantly learn about subjects that might seem a little scary. As American physicist Richard Feynman said, when a new subject seems too complicated to understand, don’t turn away from it – that is the moment when it starts to get exciting!</a:t>
            </a:r>
            <a:endParaRPr lang="en-US" sz="2400" dirty="0">
              <a:solidFill>
                <a:schemeClr val="tx1">
                  <a:lumMod val="75000"/>
                  <a:lumOff val="25000"/>
                </a:schemeClr>
              </a:solidFill>
              <a:latin typeface="Montserrat" pitchFamily="2" charset="0"/>
            </a:endParaRPr>
          </a:p>
        </p:txBody>
      </p:sp>
      <p:sp>
        <p:nvSpPr>
          <p:cNvPr id="16" name="TextBox 16">
            <a:extLst>
              <a:ext uri="{FF2B5EF4-FFF2-40B4-BE49-F238E27FC236}">
                <a16:creationId xmlns:a16="http://schemas.microsoft.com/office/drawing/2014/main" id="{E75221B6-8578-D950-6F8B-956356E7D8FD}"/>
              </a:ext>
            </a:extLst>
          </p:cNvPr>
          <p:cNvSpPr txBox="1"/>
          <p:nvPr/>
        </p:nvSpPr>
        <p:spPr>
          <a:xfrm>
            <a:off x="2474462" y="470553"/>
            <a:ext cx="10805010" cy="767646"/>
          </a:xfrm>
          <a:prstGeom prst="rect">
            <a:avLst/>
          </a:prstGeom>
        </p:spPr>
        <p:txBody>
          <a:bodyPr lIns="0" tIns="0" rIns="0" bIns="0" rtlCol="0" anchor="t">
            <a:spAutoFit/>
          </a:bodyPr>
          <a:lstStyle/>
          <a:p>
            <a:pPr>
              <a:lnSpc>
                <a:spcPts val="6380"/>
              </a:lnSpc>
            </a:pPr>
            <a:r>
              <a:rPr lang="en-US" sz="4800" b="1" dirty="0">
                <a:solidFill>
                  <a:schemeClr val="tx1">
                    <a:lumMod val="75000"/>
                    <a:lumOff val="25000"/>
                  </a:schemeClr>
                </a:solidFill>
                <a:latin typeface="Montserrat" pitchFamily="2" charset="0"/>
              </a:rPr>
              <a:t>James’s top tips</a:t>
            </a:r>
          </a:p>
        </p:txBody>
      </p:sp>
      <p:sp>
        <p:nvSpPr>
          <p:cNvPr id="17" name="TextBox 17">
            <a:extLst>
              <a:ext uri="{FF2B5EF4-FFF2-40B4-BE49-F238E27FC236}">
                <a16:creationId xmlns:a16="http://schemas.microsoft.com/office/drawing/2014/main" id="{4586DBD1-BC7E-BE28-9687-898E150AC994}"/>
              </a:ext>
            </a:extLst>
          </p:cNvPr>
          <p:cNvSpPr txBox="1"/>
          <p:nvPr/>
        </p:nvSpPr>
        <p:spPr>
          <a:xfrm>
            <a:off x="678837" y="9381017"/>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19       </a:t>
            </a:r>
            <a:r>
              <a:rPr lang="en-US" sz="1700" dirty="0">
                <a:solidFill>
                  <a:schemeClr val="tx1">
                    <a:lumMod val="65000"/>
                    <a:lumOff val="35000"/>
                  </a:schemeClr>
                </a:solidFill>
                <a:latin typeface="Montserrat Semi-Bold Bold"/>
              </a:rPr>
              <a:t>futurumcareers.com</a:t>
            </a:r>
          </a:p>
        </p:txBody>
      </p:sp>
      <p:grpSp>
        <p:nvGrpSpPr>
          <p:cNvPr id="3" name="Group 10">
            <a:extLst>
              <a:ext uri="{FF2B5EF4-FFF2-40B4-BE49-F238E27FC236}">
                <a16:creationId xmlns:a16="http://schemas.microsoft.com/office/drawing/2014/main" id="{49C395C0-733C-D128-B4D0-5ECEC865E836}"/>
              </a:ext>
            </a:extLst>
          </p:cNvPr>
          <p:cNvGrpSpPr>
            <a:grpSpLocks noChangeAspect="1"/>
          </p:cNvGrpSpPr>
          <p:nvPr/>
        </p:nvGrpSpPr>
        <p:grpSpPr>
          <a:xfrm>
            <a:off x="12208664" y="1805098"/>
            <a:ext cx="5112363" cy="5851459"/>
            <a:chOff x="1345849" y="1541598"/>
            <a:chExt cx="4056832" cy="4643331"/>
          </a:xfrm>
        </p:grpSpPr>
        <p:sp>
          <p:nvSpPr>
            <p:cNvPr id="18" name="Freeform 11">
              <a:extLst>
                <a:ext uri="{FF2B5EF4-FFF2-40B4-BE49-F238E27FC236}">
                  <a16:creationId xmlns:a16="http://schemas.microsoft.com/office/drawing/2014/main" id="{3D1D0013-7ECD-FDA3-544F-631573AAA3FD}"/>
                </a:ext>
              </a:extLst>
            </p:cNvPr>
            <p:cNvSpPr/>
            <p:nvPr/>
          </p:nvSpPr>
          <p:spPr>
            <a:xfrm>
              <a:off x="1345849" y="1541598"/>
              <a:ext cx="4056832" cy="4643331"/>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6">
                <a:extLst>
                  <a:ext uri="{28A0092B-C50C-407E-A947-70E740481C1C}">
                    <a14:useLocalDpi xmlns:a14="http://schemas.microsoft.com/office/drawing/2010/main" val="0"/>
                  </a:ext>
                </a:extLst>
              </a:blip>
              <a:srcRect/>
              <a:stretch>
                <a:fillRect l="-35934" t="-36781" r="-20592" b="-4561"/>
              </a:stretch>
            </a:blipFill>
            <a:ln w="25400">
              <a:solidFill>
                <a:schemeClr val="bg1"/>
              </a:solidFill>
            </a:ln>
          </p:spPr>
          <p:txBody>
            <a:bodyPr/>
            <a:lstStyle/>
            <a:p>
              <a:endParaRPr lang="en-US" dirty="0"/>
            </a:p>
          </p:txBody>
        </p:sp>
      </p:grpSp>
      <p:sp>
        <p:nvSpPr>
          <p:cNvPr id="2" name="TextBox 1">
            <a:extLst>
              <a:ext uri="{FF2B5EF4-FFF2-40B4-BE49-F238E27FC236}">
                <a16:creationId xmlns:a16="http://schemas.microsoft.com/office/drawing/2014/main" id="{4352E80D-BB11-309D-45BE-2490E9C5F070}"/>
              </a:ext>
            </a:extLst>
          </p:cNvPr>
          <p:cNvSpPr txBox="1"/>
          <p:nvPr/>
        </p:nvSpPr>
        <p:spPr>
          <a:xfrm>
            <a:off x="14970850" y="7631203"/>
            <a:ext cx="2895600" cy="369332"/>
          </a:xfrm>
          <a:prstGeom prst="rect">
            <a:avLst/>
          </a:prstGeom>
          <a:noFill/>
        </p:spPr>
        <p:txBody>
          <a:bodyPr wrap="square" rtlCol="0">
            <a:spAutoFit/>
          </a:bodyPr>
          <a:lstStyle/>
          <a:p>
            <a:r>
              <a:rPr lang="en-GB" dirty="0">
                <a:solidFill>
                  <a:schemeClr val="bg1"/>
                </a:solidFill>
                <a:latin typeface="Montserrat" pitchFamily="2" charset="0"/>
              </a:rPr>
              <a:t>© James Mungall</a:t>
            </a:r>
          </a:p>
        </p:txBody>
      </p:sp>
    </p:spTree>
    <p:extLst>
      <p:ext uri="{BB962C8B-B14F-4D97-AF65-F5344CB8AC3E}">
        <p14:creationId xmlns:p14="http://schemas.microsoft.com/office/powerpoint/2010/main" val="313955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1986" y="2115239"/>
            <a:ext cx="6441304" cy="6304862"/>
          </a:xfrm>
          <a:prstGeom prst="rect">
            <a:avLst/>
          </a:prstGeom>
        </p:spPr>
      </p:pic>
      <p:grpSp>
        <p:nvGrpSpPr>
          <p:cNvPr id="3" name="Group 3"/>
          <p:cNvGrpSpPr/>
          <p:nvPr/>
        </p:nvGrpSpPr>
        <p:grpSpPr>
          <a:xfrm rot="5400000">
            <a:off x="-1660237" y="1660237"/>
            <a:ext cx="10287000" cy="6966526"/>
            <a:chOff x="0" y="0"/>
            <a:chExt cx="3130550" cy="2120060"/>
          </a:xfrm>
        </p:grpSpPr>
        <p:sp>
          <p:nvSpPr>
            <p:cNvPr id="4" name="Freeform 4"/>
            <p:cNvSpPr/>
            <p:nvPr/>
          </p:nvSpPr>
          <p:spPr>
            <a:xfrm>
              <a:off x="0" y="0"/>
              <a:ext cx="3130550" cy="2120060"/>
            </a:xfrm>
            <a:custGeom>
              <a:avLst/>
              <a:gdLst/>
              <a:ahLst/>
              <a:cxnLst/>
              <a:rect l="l" t="t" r="r" b="b"/>
              <a:pathLst>
                <a:path w="3130550" h="2120060">
                  <a:moveTo>
                    <a:pt x="0" y="1123950"/>
                  </a:moveTo>
                  <a:lnTo>
                    <a:pt x="0" y="2120060"/>
                  </a:lnTo>
                  <a:lnTo>
                    <a:pt x="3130550" y="2120060"/>
                  </a:lnTo>
                  <a:lnTo>
                    <a:pt x="3130550" y="0"/>
                  </a:lnTo>
                  <a:close/>
                </a:path>
              </a:pathLst>
            </a:custGeom>
            <a:solidFill>
              <a:srgbClr val="B9CF70"/>
            </a:solidFill>
          </p:spPr>
          <p:txBody>
            <a:bodyPr/>
            <a:lstStyle/>
            <a:p>
              <a:endParaRPr lang="en-GB"/>
            </a:p>
          </p:txBody>
        </p:sp>
      </p:grpSp>
      <p:grpSp>
        <p:nvGrpSpPr>
          <p:cNvPr id="8" name="Group 8"/>
          <p:cNvGrpSpPr/>
          <p:nvPr/>
        </p:nvGrpSpPr>
        <p:grpSpPr>
          <a:xfrm rot="-5400000">
            <a:off x="15547542" y="1159042"/>
            <a:ext cx="4345306" cy="2027222"/>
            <a:chOff x="0" y="0"/>
            <a:chExt cx="3130550" cy="1460500"/>
          </a:xfrm>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708D10"/>
            </a:solidFill>
          </p:spPr>
          <p:txBody>
            <a:bodyPr/>
            <a:lstStyle/>
            <a:p>
              <a:endParaRPr lang="en-GB"/>
            </a:p>
          </p:txBody>
        </p:sp>
      </p:grpSp>
      <p:sp>
        <p:nvSpPr>
          <p:cNvPr id="10" name="TextBox 10"/>
          <p:cNvSpPr txBox="1"/>
          <p:nvPr/>
        </p:nvSpPr>
        <p:spPr>
          <a:xfrm>
            <a:off x="7772400" y="2393631"/>
            <a:ext cx="7435592" cy="5283626"/>
          </a:xfrm>
          <a:prstGeom prst="rect">
            <a:avLst/>
          </a:prstGeom>
        </p:spPr>
        <p:txBody>
          <a:bodyPr wrap="square" lIns="0" tIns="0" rIns="0" bIns="0" rtlCol="0" anchor="t">
            <a:spAutoFit/>
          </a:bodyPr>
          <a:lstStyle/>
          <a:p>
            <a:pPr marL="342900" indent="-342900">
              <a:lnSpc>
                <a:spcPct val="120000"/>
              </a:lnSpc>
              <a:buFont typeface="Arial" panose="020B0604020202020204" pitchFamily="34" charset="0"/>
              <a:buChar char="•"/>
            </a:pPr>
            <a:r>
              <a:rPr lang="en-GB" sz="2400" dirty="0">
                <a:solidFill>
                  <a:schemeClr val="tx1">
                    <a:lumMod val="75000"/>
                    <a:lumOff val="25000"/>
                  </a:schemeClr>
                </a:solidFill>
                <a:latin typeface="Montserrat" pitchFamily="2" charset="0"/>
              </a:rPr>
              <a:t>Meet the team</a:t>
            </a:r>
            <a:endParaRPr lang="en-US" sz="2400" dirty="0">
              <a:solidFill>
                <a:schemeClr val="tx1">
                  <a:lumMod val="75000"/>
                  <a:lumOff val="25000"/>
                </a:schemeClr>
              </a:solidFill>
              <a:latin typeface="Montserrat" pitchFamily="2" charset="0"/>
            </a:endParaRPr>
          </a:p>
          <a:p>
            <a:pPr marL="342900" indent="-342900">
              <a:lnSpc>
                <a:spcPct val="120000"/>
              </a:lnSpc>
              <a:buFont typeface="Arial" panose="020B0604020202020204" pitchFamily="34" charset="0"/>
              <a:buChar char="•"/>
            </a:pPr>
            <a:r>
              <a:rPr lang="en-GB" sz="2400" dirty="0">
                <a:solidFill>
                  <a:schemeClr val="tx1">
                    <a:lumMod val="75000"/>
                    <a:lumOff val="25000"/>
                  </a:schemeClr>
                </a:solidFill>
                <a:latin typeface="Montserrat" pitchFamily="2" charset="0"/>
              </a:rPr>
              <a:t>Mineral exploration: future-proofing the availability of essential metals </a:t>
            </a:r>
          </a:p>
          <a:p>
            <a:pPr marL="342900" indent="-342900">
              <a:lnSpc>
                <a:spcPct val="120000"/>
              </a:lnSpc>
              <a:buFont typeface="Arial" panose="020B0604020202020204" pitchFamily="34" charset="0"/>
              <a:buChar char="•"/>
            </a:pPr>
            <a:r>
              <a:rPr lang="en-GB" sz="2400" b="1" dirty="0">
                <a:solidFill>
                  <a:schemeClr val="tx1">
                    <a:lumMod val="75000"/>
                    <a:lumOff val="25000"/>
                  </a:schemeClr>
                </a:solidFill>
                <a:latin typeface="Montserrat" pitchFamily="2" charset="0"/>
              </a:rPr>
              <a:t>Talking points</a:t>
            </a:r>
          </a:p>
          <a:p>
            <a:pPr marL="342900" indent="-342900">
              <a:lnSpc>
                <a:spcPct val="120000"/>
              </a:lnSpc>
              <a:buFont typeface="Arial" panose="020B0604020202020204" pitchFamily="34" charset="0"/>
              <a:buChar char="•"/>
            </a:pPr>
            <a:r>
              <a:rPr lang="en-GB" sz="2400" dirty="0">
                <a:solidFill>
                  <a:schemeClr val="tx1">
                    <a:lumMod val="75000"/>
                    <a:lumOff val="25000"/>
                  </a:schemeClr>
                </a:solidFill>
                <a:latin typeface="Montserrat" pitchFamily="2" charset="0"/>
              </a:rPr>
              <a:t>About geology</a:t>
            </a:r>
          </a:p>
          <a:p>
            <a:pPr marL="342900" indent="-342900">
              <a:lnSpc>
                <a:spcPct val="120000"/>
              </a:lnSpc>
              <a:buFont typeface="Arial" panose="020B0604020202020204" pitchFamily="34" charset="0"/>
              <a:buChar char="•"/>
            </a:pPr>
            <a:r>
              <a:rPr lang="en-GB" sz="2400" dirty="0">
                <a:solidFill>
                  <a:schemeClr val="tx1">
                    <a:lumMod val="75000"/>
                    <a:lumOff val="25000"/>
                  </a:schemeClr>
                </a:solidFill>
                <a:latin typeface="Montserrat" pitchFamily="2" charset="0"/>
              </a:rPr>
              <a:t>Meet Samuel</a:t>
            </a:r>
          </a:p>
          <a:p>
            <a:pPr marL="342900" indent="-342900">
              <a:lnSpc>
                <a:spcPct val="120000"/>
              </a:lnSpc>
              <a:buFont typeface="Arial" panose="020B0604020202020204" pitchFamily="34" charset="0"/>
              <a:buChar char="•"/>
            </a:pPr>
            <a:r>
              <a:rPr lang="en-GB" sz="2400" dirty="0">
                <a:solidFill>
                  <a:schemeClr val="tx1">
                    <a:lumMod val="75000"/>
                    <a:lumOff val="25000"/>
                  </a:schemeClr>
                </a:solidFill>
                <a:latin typeface="Montserrat" pitchFamily="2" charset="0"/>
              </a:rPr>
              <a:t>Meet James</a:t>
            </a:r>
          </a:p>
          <a:p>
            <a:pPr marL="342900" indent="-342900">
              <a:lnSpc>
                <a:spcPct val="120000"/>
              </a:lnSpc>
              <a:buFont typeface="Arial" panose="020B0604020202020204" pitchFamily="34" charset="0"/>
              <a:buChar char="•"/>
            </a:pPr>
            <a:r>
              <a:rPr lang="en-GB" sz="2400" b="1" dirty="0">
                <a:solidFill>
                  <a:schemeClr val="tx1">
                    <a:lumMod val="75000"/>
                    <a:lumOff val="25000"/>
                  </a:schemeClr>
                </a:solidFill>
                <a:latin typeface="Montserrat" pitchFamily="2" charset="0"/>
              </a:rPr>
              <a:t>Talking points</a:t>
            </a:r>
          </a:p>
          <a:p>
            <a:pPr marL="342900" indent="-342900">
              <a:lnSpc>
                <a:spcPct val="120000"/>
              </a:lnSpc>
              <a:buFont typeface="Arial" panose="020B0604020202020204" pitchFamily="34" charset="0"/>
              <a:buChar char="•"/>
            </a:pPr>
            <a:r>
              <a:rPr lang="en-GB" sz="2400" dirty="0">
                <a:solidFill>
                  <a:schemeClr val="tx1">
                    <a:lumMod val="75000"/>
                    <a:lumOff val="25000"/>
                  </a:schemeClr>
                </a:solidFill>
                <a:latin typeface="Montserrat" pitchFamily="2" charset="0"/>
              </a:rPr>
              <a:t>Meet Karim</a:t>
            </a:r>
          </a:p>
          <a:p>
            <a:pPr marL="342900" indent="-342900">
              <a:lnSpc>
                <a:spcPct val="120000"/>
              </a:lnSpc>
              <a:buFont typeface="Arial" panose="020B0604020202020204" pitchFamily="34" charset="0"/>
              <a:buChar char="•"/>
            </a:pPr>
            <a:r>
              <a:rPr lang="en-GB" sz="2400" dirty="0">
                <a:solidFill>
                  <a:schemeClr val="tx1">
                    <a:lumMod val="75000"/>
                    <a:lumOff val="25000"/>
                  </a:schemeClr>
                </a:solidFill>
                <a:latin typeface="Montserrat" pitchFamily="2" charset="0"/>
              </a:rPr>
              <a:t>Pathway from school to geology</a:t>
            </a:r>
          </a:p>
          <a:p>
            <a:pPr marL="342900" indent="-342900">
              <a:lnSpc>
                <a:spcPct val="120000"/>
              </a:lnSpc>
              <a:buFont typeface="Arial" panose="020B0604020202020204" pitchFamily="34" charset="0"/>
              <a:buChar char="•"/>
            </a:pPr>
            <a:r>
              <a:rPr lang="en-GB" sz="2400" dirty="0">
                <a:solidFill>
                  <a:schemeClr val="tx1">
                    <a:lumMod val="75000"/>
                    <a:lumOff val="25000"/>
                  </a:schemeClr>
                </a:solidFill>
                <a:latin typeface="Montserrat" pitchFamily="2" charset="0"/>
              </a:rPr>
              <a:t>Explore careers in geology</a:t>
            </a:r>
          </a:p>
          <a:p>
            <a:pPr marL="342900" indent="-342900">
              <a:lnSpc>
                <a:spcPct val="120000"/>
              </a:lnSpc>
              <a:buFont typeface="Arial" panose="020B0604020202020204" pitchFamily="34" charset="0"/>
              <a:buChar char="•"/>
            </a:pPr>
            <a:r>
              <a:rPr lang="en-GB" sz="2400" b="1" dirty="0">
                <a:solidFill>
                  <a:schemeClr val="tx1">
                    <a:lumMod val="75000"/>
                    <a:lumOff val="25000"/>
                  </a:schemeClr>
                </a:solidFill>
                <a:latin typeface="Montserrat" pitchFamily="2" charset="0"/>
              </a:rPr>
              <a:t>Talking points</a:t>
            </a:r>
          </a:p>
        </p:txBody>
      </p:sp>
      <p:sp>
        <p:nvSpPr>
          <p:cNvPr id="11" name="TextBox 11"/>
          <p:cNvSpPr txBox="1"/>
          <p:nvPr/>
        </p:nvSpPr>
        <p:spPr>
          <a:xfrm>
            <a:off x="7787640" y="995759"/>
            <a:ext cx="10220015" cy="738344"/>
          </a:xfrm>
          <a:prstGeom prst="rect">
            <a:avLst/>
          </a:prstGeom>
        </p:spPr>
        <p:txBody>
          <a:bodyPr lIns="0" tIns="0" rIns="0" bIns="0" rtlCol="0" anchor="t">
            <a:spAutoFit/>
          </a:bodyPr>
          <a:lstStyle/>
          <a:p>
            <a:pPr>
              <a:lnSpc>
                <a:spcPts val="5700"/>
              </a:lnSpc>
            </a:pPr>
            <a:r>
              <a:rPr lang="en-US" sz="4800" b="1" dirty="0">
                <a:solidFill>
                  <a:schemeClr val="tx1">
                    <a:lumMod val="75000"/>
                    <a:lumOff val="25000"/>
                  </a:schemeClr>
                </a:solidFill>
                <a:latin typeface="Montserrat" pitchFamily="2" charset="0"/>
              </a:rPr>
              <a:t>In this presentation</a:t>
            </a:r>
          </a:p>
        </p:txBody>
      </p:sp>
      <p:sp>
        <p:nvSpPr>
          <p:cNvPr id="13" name="TextBox 13"/>
          <p:cNvSpPr txBox="1"/>
          <p:nvPr/>
        </p:nvSpPr>
        <p:spPr>
          <a:xfrm>
            <a:off x="671298" y="9486900"/>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02       </a:t>
            </a:r>
            <a:r>
              <a:rPr lang="en-US" sz="1700" dirty="0" err="1">
                <a:solidFill>
                  <a:schemeClr val="tx1">
                    <a:lumMod val="65000"/>
                    <a:lumOff val="35000"/>
                  </a:schemeClr>
                </a:solidFill>
                <a:latin typeface="Montserrat Semi-Bold Bold"/>
              </a:rPr>
              <a:t>futurumcareers.com</a:t>
            </a:r>
            <a:endParaRPr lang="en-US" sz="1700" dirty="0">
              <a:solidFill>
                <a:schemeClr val="tx1">
                  <a:lumMod val="65000"/>
                  <a:lumOff val="35000"/>
                </a:schemeClr>
              </a:solidFill>
              <a:latin typeface="Montserrat Semi-Bold Bold"/>
            </a:endParaRPr>
          </a:p>
        </p:txBody>
      </p:sp>
      <p:pic>
        <p:nvPicPr>
          <p:cNvPr id="14" name="Picture 5">
            <a:extLst>
              <a:ext uri="{FF2B5EF4-FFF2-40B4-BE49-F238E27FC236}">
                <a16:creationId xmlns:a16="http://schemas.microsoft.com/office/drawing/2014/main" id="{7BDDA379-93AD-F082-2912-E8DFC44974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22193" y="3143938"/>
            <a:ext cx="6114362" cy="6114362"/>
          </a:xfrm>
          <a:prstGeom prst="rect">
            <a:avLst/>
          </a:prstGeom>
        </p:spPr>
      </p:pic>
      <p:sp>
        <p:nvSpPr>
          <p:cNvPr id="16" name="Oval 15">
            <a:extLst>
              <a:ext uri="{FF2B5EF4-FFF2-40B4-BE49-F238E27FC236}">
                <a16:creationId xmlns:a16="http://schemas.microsoft.com/office/drawing/2014/main" id="{C9BB56E8-B392-D16C-C66C-A1D3C24C7AF0}"/>
              </a:ext>
            </a:extLst>
          </p:cNvPr>
          <p:cNvSpPr/>
          <p:nvPr/>
        </p:nvSpPr>
        <p:spPr>
          <a:xfrm>
            <a:off x="1028700" y="2393631"/>
            <a:ext cx="5926516" cy="5794246"/>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E46CB54-8F60-7E80-C962-81FC96DF8DF1}"/>
              </a:ext>
            </a:extLst>
          </p:cNvPr>
          <p:cNvSpPr txBox="1"/>
          <p:nvPr/>
        </p:nvSpPr>
        <p:spPr>
          <a:xfrm>
            <a:off x="2688205" y="8237418"/>
            <a:ext cx="2895600" cy="369332"/>
          </a:xfrm>
          <a:prstGeom prst="rect">
            <a:avLst/>
          </a:prstGeom>
          <a:noFill/>
        </p:spPr>
        <p:txBody>
          <a:bodyPr wrap="square" rtlCol="0">
            <a:spAutoFit/>
          </a:bodyPr>
          <a:lstStyle/>
          <a:p>
            <a:r>
              <a:rPr lang="en-GB" dirty="0">
                <a:solidFill>
                  <a:schemeClr val="bg1"/>
                </a:solidFill>
                <a:latin typeface="Montserrat" pitchFamily="2" charset="0"/>
              </a:rPr>
              <a:t>© James Mungall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B06D0-BDA7-21C2-2A79-8536EB15E738}"/>
            </a:ext>
          </a:extLst>
        </p:cNvPr>
        <p:cNvGrpSpPr/>
        <p:nvPr/>
      </p:nvGrpSpPr>
      <p:grpSpPr>
        <a:xfrm>
          <a:off x="0" y="0"/>
          <a:ext cx="0" cy="0"/>
          <a:chOff x="0" y="0"/>
          <a:chExt cx="0" cy="0"/>
        </a:xfrm>
      </p:grpSpPr>
      <p:pic>
        <p:nvPicPr>
          <p:cNvPr id="22" name="Picture 21" descr="A helicopter flying over a field&#10;&#10;AI-generated content may be incorrect.">
            <a:extLst>
              <a:ext uri="{FF2B5EF4-FFF2-40B4-BE49-F238E27FC236}">
                <a16:creationId xmlns:a16="http://schemas.microsoft.com/office/drawing/2014/main" id="{DE0D08D6-D062-07DF-6A9A-8D7D303B5F1A}"/>
              </a:ext>
            </a:extLst>
          </p:cNvPr>
          <p:cNvPicPr>
            <a:picLocks noChangeAspect="1"/>
          </p:cNvPicPr>
          <p:nvPr/>
        </p:nvPicPr>
        <p:blipFill>
          <a:blip r:embed="rId2">
            <a:extLst>
              <a:ext uri="{28A0092B-C50C-407E-A947-70E740481C1C}">
                <a14:useLocalDpi xmlns:a14="http://schemas.microsoft.com/office/drawing/2010/main" val="0"/>
              </a:ext>
            </a:extLst>
          </a:blip>
          <a:srcRect l="12498" r="26918"/>
          <a:stretch>
            <a:fillRect/>
          </a:stretch>
        </p:blipFill>
        <p:spPr>
          <a:xfrm rot="5400000">
            <a:off x="5922274" y="-1223949"/>
            <a:ext cx="10287002" cy="12734895"/>
          </a:xfrm>
          <a:prstGeom prst="rect">
            <a:avLst/>
          </a:prstGeom>
        </p:spPr>
      </p:pic>
      <p:grpSp>
        <p:nvGrpSpPr>
          <p:cNvPr id="4" name="Group 4">
            <a:extLst>
              <a:ext uri="{FF2B5EF4-FFF2-40B4-BE49-F238E27FC236}">
                <a16:creationId xmlns:a16="http://schemas.microsoft.com/office/drawing/2014/main" id="{595FF1A7-61F9-DAF6-DC55-C877BE73DE57}"/>
              </a:ext>
            </a:extLst>
          </p:cNvPr>
          <p:cNvGrpSpPr/>
          <p:nvPr/>
        </p:nvGrpSpPr>
        <p:grpSpPr>
          <a:xfrm>
            <a:off x="1083284" y="2611456"/>
            <a:ext cx="11550729" cy="6859950"/>
            <a:chOff x="0" y="0"/>
            <a:chExt cx="7846638" cy="4409338"/>
          </a:xfrm>
        </p:grpSpPr>
        <p:sp>
          <p:nvSpPr>
            <p:cNvPr id="5" name="Freeform 5">
              <a:extLst>
                <a:ext uri="{FF2B5EF4-FFF2-40B4-BE49-F238E27FC236}">
                  <a16:creationId xmlns:a16="http://schemas.microsoft.com/office/drawing/2014/main" id="{214A6319-84F3-A95A-1BC2-81EC3A23B66D}"/>
                </a:ext>
              </a:extLst>
            </p:cNvPr>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solidFill>
              <a:srgbClr val="FC4D33"/>
            </a:solidFill>
          </p:spPr>
          <p:txBody>
            <a:bodyPr/>
            <a:lstStyle/>
            <a:p>
              <a:endParaRPr lang="en-GB"/>
            </a:p>
          </p:txBody>
        </p:sp>
      </p:grpSp>
      <p:grpSp>
        <p:nvGrpSpPr>
          <p:cNvPr id="6" name="Group 6">
            <a:extLst>
              <a:ext uri="{FF2B5EF4-FFF2-40B4-BE49-F238E27FC236}">
                <a16:creationId xmlns:a16="http://schemas.microsoft.com/office/drawing/2014/main" id="{38507320-37B8-837C-E2E7-05053011C489}"/>
              </a:ext>
            </a:extLst>
          </p:cNvPr>
          <p:cNvGrpSpPr/>
          <p:nvPr/>
        </p:nvGrpSpPr>
        <p:grpSpPr>
          <a:xfrm rot="-5400000">
            <a:off x="10790355" y="2743896"/>
            <a:ext cx="10287000" cy="4799209"/>
            <a:chOff x="0" y="0"/>
            <a:chExt cx="3130550" cy="1460500"/>
          </a:xfrm>
        </p:grpSpPr>
        <p:sp>
          <p:nvSpPr>
            <p:cNvPr id="7" name="Freeform 7">
              <a:extLst>
                <a:ext uri="{FF2B5EF4-FFF2-40B4-BE49-F238E27FC236}">
                  <a16:creationId xmlns:a16="http://schemas.microsoft.com/office/drawing/2014/main" id="{714818D3-044A-80E6-D98D-BD62A9F15225}"/>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708D10"/>
            </a:solidFill>
          </p:spPr>
          <p:txBody>
            <a:bodyPr/>
            <a:lstStyle/>
            <a:p>
              <a:endParaRPr lang="en-GB"/>
            </a:p>
          </p:txBody>
        </p:sp>
      </p:grpSp>
      <p:grpSp>
        <p:nvGrpSpPr>
          <p:cNvPr id="8" name="Group 8">
            <a:extLst>
              <a:ext uri="{FF2B5EF4-FFF2-40B4-BE49-F238E27FC236}">
                <a16:creationId xmlns:a16="http://schemas.microsoft.com/office/drawing/2014/main" id="{471E37B1-BF3D-7B02-5202-BC3405A03C83}"/>
              </a:ext>
            </a:extLst>
          </p:cNvPr>
          <p:cNvGrpSpPr/>
          <p:nvPr/>
        </p:nvGrpSpPr>
        <p:grpSpPr>
          <a:xfrm>
            <a:off x="17182559" y="1126388"/>
            <a:ext cx="1150901" cy="1105441"/>
            <a:chOff x="0" y="0"/>
            <a:chExt cx="1913890" cy="1913890"/>
          </a:xfrm>
        </p:grpSpPr>
        <p:sp>
          <p:nvSpPr>
            <p:cNvPr id="9" name="Freeform 9">
              <a:extLst>
                <a:ext uri="{FF2B5EF4-FFF2-40B4-BE49-F238E27FC236}">
                  <a16:creationId xmlns:a16="http://schemas.microsoft.com/office/drawing/2014/main" id="{8F4AAC54-20B7-A3BB-1D4A-BD4A489518BC}"/>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C4D33"/>
            </a:solidFill>
          </p:spPr>
          <p:txBody>
            <a:bodyPr/>
            <a:lstStyle/>
            <a:p>
              <a:endParaRPr lang="en-GB"/>
            </a:p>
          </p:txBody>
        </p:sp>
      </p:grpSp>
      <p:grpSp>
        <p:nvGrpSpPr>
          <p:cNvPr id="10" name="Group 10">
            <a:extLst>
              <a:ext uri="{FF2B5EF4-FFF2-40B4-BE49-F238E27FC236}">
                <a16:creationId xmlns:a16="http://schemas.microsoft.com/office/drawing/2014/main" id="{E74B1246-8E3E-8164-0721-8B15A7850285}"/>
              </a:ext>
            </a:extLst>
          </p:cNvPr>
          <p:cNvGrpSpPr/>
          <p:nvPr/>
        </p:nvGrpSpPr>
        <p:grpSpPr>
          <a:xfrm rot="5400000">
            <a:off x="-937583" y="937583"/>
            <a:ext cx="10287000" cy="8411834"/>
            <a:chOff x="0" y="0"/>
            <a:chExt cx="3130550" cy="2559898"/>
          </a:xfrm>
        </p:grpSpPr>
        <p:sp>
          <p:nvSpPr>
            <p:cNvPr id="11" name="Freeform 11">
              <a:extLst>
                <a:ext uri="{FF2B5EF4-FFF2-40B4-BE49-F238E27FC236}">
                  <a16:creationId xmlns:a16="http://schemas.microsoft.com/office/drawing/2014/main" id="{8ED150F5-44E4-722E-DCCE-AAB9BCDDFAF5}"/>
                </a:ext>
              </a:extLst>
            </p:cNvPr>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solidFill>
              <a:srgbClr val="708D10"/>
            </a:solidFill>
          </p:spPr>
          <p:txBody>
            <a:bodyPr/>
            <a:lstStyle/>
            <a:p>
              <a:endParaRPr lang="en-GB"/>
            </a:p>
          </p:txBody>
        </p:sp>
      </p:grpSp>
      <p:grpSp>
        <p:nvGrpSpPr>
          <p:cNvPr id="12" name="Group 12">
            <a:extLst>
              <a:ext uri="{FF2B5EF4-FFF2-40B4-BE49-F238E27FC236}">
                <a16:creationId xmlns:a16="http://schemas.microsoft.com/office/drawing/2014/main" id="{C7D128FC-4270-EB6B-4E3F-7A99BF311842}"/>
              </a:ext>
            </a:extLst>
          </p:cNvPr>
          <p:cNvGrpSpPr/>
          <p:nvPr/>
        </p:nvGrpSpPr>
        <p:grpSpPr>
          <a:xfrm>
            <a:off x="1028700" y="2896956"/>
            <a:ext cx="11319811" cy="6259220"/>
            <a:chOff x="0" y="0"/>
            <a:chExt cx="7630634" cy="3996966"/>
          </a:xfrm>
        </p:grpSpPr>
        <p:sp>
          <p:nvSpPr>
            <p:cNvPr id="13" name="Freeform 13">
              <a:extLst>
                <a:ext uri="{FF2B5EF4-FFF2-40B4-BE49-F238E27FC236}">
                  <a16:creationId xmlns:a16="http://schemas.microsoft.com/office/drawing/2014/main" id="{4233B057-8153-B0BB-919D-8B9E7066185D}"/>
                </a:ext>
              </a:extLst>
            </p:cNvPr>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a:extLst>
              <a:ext uri="{FF2B5EF4-FFF2-40B4-BE49-F238E27FC236}">
                <a16:creationId xmlns:a16="http://schemas.microsoft.com/office/drawing/2014/main" id="{8B702F07-3156-8BE9-7B6B-8D6A42AD6B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a:extLst>
              <a:ext uri="{FF2B5EF4-FFF2-40B4-BE49-F238E27FC236}">
                <a16:creationId xmlns:a16="http://schemas.microsoft.com/office/drawing/2014/main" id="{063B2FE2-DAA6-10B2-0926-01687102B56B}"/>
              </a:ext>
            </a:extLst>
          </p:cNvPr>
          <p:cNvGrpSpPr/>
          <p:nvPr/>
        </p:nvGrpSpPr>
        <p:grpSpPr>
          <a:xfrm rot="5400000">
            <a:off x="3597358" y="-2845860"/>
            <a:ext cx="1480331" cy="8675048"/>
            <a:chOff x="0" y="0"/>
            <a:chExt cx="3130550" cy="18248691"/>
          </a:xfrm>
        </p:grpSpPr>
        <p:sp>
          <p:nvSpPr>
            <p:cNvPr id="16" name="Freeform 16">
              <a:extLst>
                <a:ext uri="{FF2B5EF4-FFF2-40B4-BE49-F238E27FC236}">
                  <a16:creationId xmlns:a16="http://schemas.microsoft.com/office/drawing/2014/main" id="{0668AD17-88F8-F48C-1A0D-AD515899C90B}"/>
                </a:ext>
              </a:extLst>
            </p:cNvPr>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solidFill>
              <a:srgbClr val="B9CF70"/>
            </a:solidFill>
          </p:spPr>
          <p:txBody>
            <a:bodyPr/>
            <a:lstStyle/>
            <a:p>
              <a:endParaRPr lang="en-GB"/>
            </a:p>
          </p:txBody>
        </p:sp>
      </p:grpSp>
      <p:grpSp>
        <p:nvGrpSpPr>
          <p:cNvPr id="17" name="Group 17">
            <a:extLst>
              <a:ext uri="{FF2B5EF4-FFF2-40B4-BE49-F238E27FC236}">
                <a16:creationId xmlns:a16="http://schemas.microsoft.com/office/drawing/2014/main" id="{ABEBA62E-95A0-FDFD-BD8D-7F04C08DF1F2}"/>
              </a:ext>
            </a:extLst>
          </p:cNvPr>
          <p:cNvGrpSpPr/>
          <p:nvPr/>
        </p:nvGrpSpPr>
        <p:grpSpPr>
          <a:xfrm>
            <a:off x="1083284" y="2983327"/>
            <a:ext cx="11222627" cy="6116507"/>
            <a:chOff x="0" y="0"/>
            <a:chExt cx="7208077" cy="3623869"/>
          </a:xfrm>
        </p:grpSpPr>
        <p:sp>
          <p:nvSpPr>
            <p:cNvPr id="18" name="Freeform 18">
              <a:extLst>
                <a:ext uri="{FF2B5EF4-FFF2-40B4-BE49-F238E27FC236}">
                  <a16:creationId xmlns:a16="http://schemas.microsoft.com/office/drawing/2014/main" id="{EC5E7710-F54E-8455-47F5-A8B295432D36}"/>
                </a:ext>
              </a:extLst>
            </p:cNvPr>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19" name="TextBox 19">
            <a:extLst>
              <a:ext uri="{FF2B5EF4-FFF2-40B4-BE49-F238E27FC236}">
                <a16:creationId xmlns:a16="http://schemas.microsoft.com/office/drawing/2014/main" id="{5CAC42FE-BCC5-4F3A-56C4-6501DE74DAA1}"/>
              </a:ext>
            </a:extLst>
          </p:cNvPr>
          <p:cNvSpPr txBox="1"/>
          <p:nvPr/>
        </p:nvSpPr>
        <p:spPr>
          <a:xfrm>
            <a:off x="1028700" y="1033538"/>
            <a:ext cx="6844089" cy="883062"/>
          </a:xfrm>
          <a:prstGeom prst="rect">
            <a:avLst/>
          </a:prstGeom>
        </p:spPr>
        <p:txBody>
          <a:bodyPr lIns="0" tIns="0" rIns="0" bIns="0" rtlCol="0" anchor="t">
            <a:spAutoFit/>
          </a:bodyPr>
          <a:lstStyle/>
          <a:p>
            <a:pPr>
              <a:lnSpc>
                <a:spcPts val="7589"/>
              </a:lnSpc>
            </a:pPr>
            <a:r>
              <a:rPr lang="en-US" sz="4800" b="1" dirty="0">
                <a:solidFill>
                  <a:schemeClr val="tx1">
                    <a:lumMod val="75000"/>
                    <a:lumOff val="25000"/>
                  </a:schemeClr>
                </a:solidFill>
                <a:latin typeface="Montserrat" pitchFamily="2" charset="0"/>
              </a:rPr>
              <a:t>Talking points</a:t>
            </a:r>
          </a:p>
        </p:txBody>
      </p:sp>
      <p:sp>
        <p:nvSpPr>
          <p:cNvPr id="20" name="TextBox 20">
            <a:extLst>
              <a:ext uri="{FF2B5EF4-FFF2-40B4-BE49-F238E27FC236}">
                <a16:creationId xmlns:a16="http://schemas.microsoft.com/office/drawing/2014/main" id="{4F57E60B-B9F6-953D-EA49-023E9BAB28B7}"/>
              </a:ext>
            </a:extLst>
          </p:cNvPr>
          <p:cNvSpPr txBox="1"/>
          <p:nvPr/>
        </p:nvSpPr>
        <p:spPr>
          <a:xfrm>
            <a:off x="527287" y="9471406"/>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20       </a:t>
            </a:r>
            <a:r>
              <a:rPr lang="en-US" sz="1700" dirty="0">
                <a:solidFill>
                  <a:srgbClr val="FFFFFF"/>
                </a:solidFill>
                <a:latin typeface="Montserrat Semi-Bold Bold"/>
              </a:rPr>
              <a:t>futurumcareers.com</a:t>
            </a:r>
          </a:p>
        </p:txBody>
      </p:sp>
      <p:sp>
        <p:nvSpPr>
          <p:cNvPr id="21" name="TextBox 21">
            <a:extLst>
              <a:ext uri="{FF2B5EF4-FFF2-40B4-BE49-F238E27FC236}">
                <a16:creationId xmlns:a16="http://schemas.microsoft.com/office/drawing/2014/main" id="{4020015F-C27E-F410-DFC7-10A2946F2DF0}"/>
              </a:ext>
            </a:extLst>
          </p:cNvPr>
          <p:cNvSpPr txBox="1"/>
          <p:nvPr/>
        </p:nvSpPr>
        <p:spPr>
          <a:xfrm>
            <a:off x="1230501" y="3125373"/>
            <a:ext cx="11492140" cy="6488379"/>
          </a:xfrm>
          <a:prstGeom prst="rect">
            <a:avLst/>
          </a:prstGeom>
        </p:spPr>
        <p:txBody>
          <a:bodyPr wrap="square" lIns="0" tIns="0" rIns="0" bIns="0" rtlCol="0" anchor="t">
            <a:spAutoFit/>
          </a:bodyPr>
          <a:lstStyle/>
          <a:p>
            <a:pPr marL="457200" indent="-457200" algn="l">
              <a:lnSpc>
                <a:spcPct val="120000"/>
              </a:lnSpc>
              <a:buFont typeface="+mj-lt"/>
              <a:buAutoNum type="arabicPeriod"/>
            </a:pPr>
            <a:r>
              <a:rPr lang="en-US" sz="2400" dirty="0">
                <a:solidFill>
                  <a:srgbClr val="474B4F"/>
                </a:solidFill>
                <a:latin typeface="Montserrat" pitchFamily="2" charset="0"/>
              </a:rPr>
              <a:t>What makes geology such a varied and interesting field to work in?</a:t>
            </a:r>
          </a:p>
          <a:p>
            <a:pPr marL="457200" indent="-457200" algn="l">
              <a:lnSpc>
                <a:spcPct val="120000"/>
              </a:lnSpc>
              <a:buFont typeface="+mj-lt"/>
              <a:buAutoNum type="arabicPeriod"/>
            </a:pPr>
            <a:endParaRPr lang="en-US" sz="2400" dirty="0">
              <a:solidFill>
                <a:srgbClr val="474B4F"/>
              </a:solidFill>
              <a:latin typeface="Montserrat" pitchFamily="2" charset="0"/>
            </a:endParaRPr>
          </a:p>
          <a:p>
            <a:pPr marL="457200" indent="-457200" algn="l">
              <a:lnSpc>
                <a:spcPct val="120000"/>
              </a:lnSpc>
              <a:buFont typeface="+mj-lt"/>
              <a:buAutoNum type="arabicPeriod"/>
            </a:pPr>
            <a:r>
              <a:rPr lang="en-US" sz="2400" dirty="0">
                <a:solidFill>
                  <a:srgbClr val="474B4F"/>
                </a:solidFill>
                <a:latin typeface="Montserrat" pitchFamily="2" charset="0"/>
              </a:rPr>
              <a:t>What do Samuel and James do to ensure they are respectful of the environment and communities they work in?</a:t>
            </a:r>
          </a:p>
          <a:p>
            <a:pPr marL="457200" indent="-457200" algn="l">
              <a:lnSpc>
                <a:spcPct val="120000"/>
              </a:lnSpc>
              <a:buFont typeface="+mj-lt"/>
              <a:buAutoNum type="arabicPeriod"/>
            </a:pPr>
            <a:endParaRPr lang="en-US" sz="2400" dirty="0">
              <a:solidFill>
                <a:srgbClr val="474B4F"/>
              </a:solidFill>
              <a:latin typeface="Montserrat" pitchFamily="2" charset="0"/>
            </a:endParaRPr>
          </a:p>
          <a:p>
            <a:pPr marL="457200" indent="-457200" algn="l">
              <a:lnSpc>
                <a:spcPct val="120000"/>
              </a:lnSpc>
              <a:buFont typeface="+mj-lt"/>
              <a:buAutoNum type="arabicPeriod"/>
            </a:pPr>
            <a:r>
              <a:rPr lang="en-US" sz="2400" dirty="0">
                <a:solidFill>
                  <a:srgbClr val="474B4F"/>
                </a:solidFill>
                <a:latin typeface="Montserrat" pitchFamily="2" charset="0"/>
              </a:rPr>
              <a:t>Samuel and James mention many different aspects of their work as geologists that they find rewarding. Which of these do you think you would find especially rewarding, and why?</a:t>
            </a:r>
          </a:p>
          <a:p>
            <a:pPr marL="457200" indent="-457200" algn="l">
              <a:lnSpc>
                <a:spcPct val="120000"/>
              </a:lnSpc>
              <a:buFont typeface="+mj-lt"/>
              <a:buAutoNum type="arabicPeriod"/>
            </a:pPr>
            <a:endParaRPr lang="en-US" sz="2400" dirty="0">
              <a:solidFill>
                <a:srgbClr val="474B4F"/>
              </a:solidFill>
              <a:latin typeface="Montserrat" pitchFamily="2" charset="0"/>
            </a:endParaRPr>
          </a:p>
          <a:p>
            <a:pPr marL="457200" indent="-457200" algn="l">
              <a:lnSpc>
                <a:spcPct val="120000"/>
              </a:lnSpc>
              <a:buFont typeface="+mj-lt"/>
              <a:buAutoNum type="arabicPeriod"/>
            </a:pPr>
            <a:r>
              <a:rPr lang="en-US" sz="2400" dirty="0">
                <a:solidFill>
                  <a:srgbClr val="474B4F"/>
                </a:solidFill>
                <a:latin typeface="Montserrat" pitchFamily="2" charset="0"/>
              </a:rPr>
              <a:t>What have you learnt about what it means to be a scientist from meeting Samuel and James?</a:t>
            </a:r>
          </a:p>
          <a:p>
            <a:pPr marL="457200" indent="-457200" algn="l">
              <a:lnSpc>
                <a:spcPct val="120000"/>
              </a:lnSpc>
              <a:buFont typeface="+mj-lt"/>
              <a:buAutoNum type="arabicPeriod"/>
            </a:pPr>
            <a:endParaRPr lang="en-US" sz="2400" dirty="0">
              <a:solidFill>
                <a:srgbClr val="474B4F"/>
              </a:solidFill>
              <a:latin typeface="Montserrat" pitchFamily="2" charset="0"/>
            </a:endParaRPr>
          </a:p>
          <a:p>
            <a:pPr marL="457200" indent="-457200" algn="l">
              <a:lnSpc>
                <a:spcPct val="120000"/>
              </a:lnSpc>
              <a:buFont typeface="+mj-lt"/>
              <a:buAutoNum type="arabicPeriod"/>
            </a:pPr>
            <a:r>
              <a:rPr lang="en-US" sz="2400" dirty="0">
                <a:solidFill>
                  <a:srgbClr val="474B4F"/>
                </a:solidFill>
                <a:latin typeface="Montserrat" pitchFamily="2" charset="0"/>
              </a:rPr>
              <a:t>Which of their top tips do you find most useful, and why?</a:t>
            </a:r>
          </a:p>
          <a:p>
            <a:pPr algn="l">
              <a:lnSpc>
                <a:spcPts val="2940"/>
              </a:lnSpc>
            </a:pPr>
            <a:endParaRPr lang="en-US" sz="2400" dirty="0">
              <a:solidFill>
                <a:srgbClr val="474B4F"/>
              </a:solidFill>
              <a:latin typeface="Montserrat" pitchFamily="2" charset="0"/>
            </a:endParaRPr>
          </a:p>
          <a:p>
            <a:pPr algn="l">
              <a:lnSpc>
                <a:spcPts val="2940"/>
              </a:lnSpc>
            </a:pPr>
            <a:endParaRPr lang="en-US" sz="2400" dirty="0">
              <a:solidFill>
                <a:srgbClr val="474B4F"/>
              </a:solidFill>
              <a:latin typeface="Montserrat" pitchFamily="2" charset="0"/>
            </a:endParaRPr>
          </a:p>
        </p:txBody>
      </p:sp>
      <p:sp>
        <p:nvSpPr>
          <p:cNvPr id="2" name="TextBox 1">
            <a:extLst>
              <a:ext uri="{FF2B5EF4-FFF2-40B4-BE49-F238E27FC236}">
                <a16:creationId xmlns:a16="http://schemas.microsoft.com/office/drawing/2014/main" id="{2C9862DC-C862-18D6-ADD9-C3D204D568DD}"/>
              </a:ext>
            </a:extLst>
          </p:cNvPr>
          <p:cNvSpPr txBox="1"/>
          <p:nvPr/>
        </p:nvSpPr>
        <p:spPr>
          <a:xfrm>
            <a:off x="14474592" y="9608163"/>
            <a:ext cx="2895600" cy="369332"/>
          </a:xfrm>
          <a:prstGeom prst="rect">
            <a:avLst/>
          </a:prstGeom>
          <a:noFill/>
        </p:spPr>
        <p:txBody>
          <a:bodyPr wrap="square" rtlCol="0">
            <a:spAutoFit/>
          </a:bodyPr>
          <a:lstStyle/>
          <a:p>
            <a:r>
              <a:rPr lang="en-GB" dirty="0">
                <a:solidFill>
                  <a:schemeClr val="bg1"/>
                </a:solidFill>
                <a:latin typeface="Montserrat" pitchFamily="2" charset="0"/>
              </a:rPr>
              <a:t>© James Mungall</a:t>
            </a:r>
          </a:p>
        </p:txBody>
      </p:sp>
    </p:spTree>
    <p:extLst>
      <p:ext uri="{BB962C8B-B14F-4D97-AF65-F5344CB8AC3E}">
        <p14:creationId xmlns:p14="http://schemas.microsoft.com/office/powerpoint/2010/main" val="125884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2" end="2"/>
                                            </p:txEl>
                                          </p:spTgt>
                                        </p:tgtEl>
                                        <p:attrNameLst>
                                          <p:attrName>style.visibility</p:attrName>
                                        </p:attrNameLst>
                                      </p:cBhvr>
                                      <p:to>
                                        <p:strVal val="visible"/>
                                      </p:to>
                                    </p:set>
                                    <p:animEffect transition="in" filter="fade">
                                      <p:cBhvr>
                                        <p:cTn id="14" dur="1000"/>
                                        <p:tgtEl>
                                          <p:spTgt spid="21">
                                            <p:txEl>
                                              <p:pRg st="2" end="2"/>
                                            </p:txEl>
                                          </p:spTgt>
                                        </p:tgtEl>
                                      </p:cBhvr>
                                    </p:animEffect>
                                    <p:anim calcmode="lin" valueType="num">
                                      <p:cBhvr>
                                        <p:cTn id="15"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4" end="4"/>
                                            </p:txEl>
                                          </p:spTgt>
                                        </p:tgtEl>
                                        <p:attrNameLst>
                                          <p:attrName>style.visibility</p:attrName>
                                        </p:attrNameLst>
                                      </p:cBhvr>
                                      <p:to>
                                        <p:strVal val="visible"/>
                                      </p:to>
                                    </p:set>
                                    <p:animEffect transition="in" filter="fade">
                                      <p:cBhvr>
                                        <p:cTn id="21" dur="1000"/>
                                        <p:tgtEl>
                                          <p:spTgt spid="21">
                                            <p:txEl>
                                              <p:pRg st="4" end="4"/>
                                            </p:txEl>
                                          </p:spTgt>
                                        </p:tgtEl>
                                      </p:cBhvr>
                                    </p:animEffect>
                                    <p:anim calcmode="lin" valueType="num">
                                      <p:cBhvr>
                                        <p:cTn id="22"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xEl>
                                              <p:pRg st="6" end="6"/>
                                            </p:txEl>
                                          </p:spTgt>
                                        </p:tgtEl>
                                        <p:attrNameLst>
                                          <p:attrName>style.visibility</p:attrName>
                                        </p:attrNameLst>
                                      </p:cBhvr>
                                      <p:to>
                                        <p:strVal val="visible"/>
                                      </p:to>
                                    </p:set>
                                    <p:animEffect transition="in" filter="fade">
                                      <p:cBhvr>
                                        <p:cTn id="28" dur="1000"/>
                                        <p:tgtEl>
                                          <p:spTgt spid="21">
                                            <p:txEl>
                                              <p:pRg st="6" end="6"/>
                                            </p:txEl>
                                          </p:spTgt>
                                        </p:tgtEl>
                                      </p:cBhvr>
                                    </p:animEffect>
                                    <p:anim calcmode="lin" valueType="num">
                                      <p:cBhvr>
                                        <p:cTn id="29" dur="1000" fill="hold"/>
                                        <p:tgtEl>
                                          <p:spTgt spid="2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xEl>
                                              <p:pRg st="8" end="8"/>
                                            </p:txEl>
                                          </p:spTgt>
                                        </p:tgtEl>
                                        <p:attrNameLst>
                                          <p:attrName>style.visibility</p:attrName>
                                        </p:attrNameLst>
                                      </p:cBhvr>
                                      <p:to>
                                        <p:strVal val="visible"/>
                                      </p:to>
                                    </p:set>
                                    <p:animEffect transition="in" filter="fade">
                                      <p:cBhvr>
                                        <p:cTn id="35" dur="1000"/>
                                        <p:tgtEl>
                                          <p:spTgt spid="21">
                                            <p:txEl>
                                              <p:pRg st="8" end="8"/>
                                            </p:txEl>
                                          </p:spTgt>
                                        </p:tgtEl>
                                      </p:cBhvr>
                                    </p:animEffect>
                                    <p:anim calcmode="lin" valueType="num">
                                      <p:cBhvr>
                                        <p:cTn id="36" dur="1000" fill="hold"/>
                                        <p:tgtEl>
                                          <p:spTgt spid="21">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21">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C3048-4B12-12F2-0E2A-301BCF7338D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DC0102F-7C2D-44E7-8ADD-683C2602B13B}"/>
              </a:ext>
            </a:extLst>
          </p:cNvPr>
          <p:cNvGrpSpPr>
            <a:grpSpLocks noChangeAspect="1"/>
          </p:cNvGrpSpPr>
          <p:nvPr/>
        </p:nvGrpSpPr>
        <p:grpSpPr>
          <a:xfrm>
            <a:off x="34593" y="723901"/>
            <a:ext cx="6096724" cy="5062138"/>
            <a:chOff x="0" y="0"/>
            <a:chExt cx="6362700" cy="6575666"/>
          </a:xfrm>
        </p:grpSpPr>
        <p:sp>
          <p:nvSpPr>
            <p:cNvPr id="3" name="Freeform 3">
              <a:extLst>
                <a:ext uri="{FF2B5EF4-FFF2-40B4-BE49-F238E27FC236}">
                  <a16:creationId xmlns:a16="http://schemas.microsoft.com/office/drawing/2014/main" id="{B52F97AF-055B-D0ED-56FD-C67D4C912991}"/>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US" dirty="0"/>
            </a:p>
          </p:txBody>
        </p:sp>
      </p:grpSp>
      <p:grpSp>
        <p:nvGrpSpPr>
          <p:cNvPr id="4" name="Group 4">
            <a:extLst>
              <a:ext uri="{FF2B5EF4-FFF2-40B4-BE49-F238E27FC236}">
                <a16:creationId xmlns:a16="http://schemas.microsoft.com/office/drawing/2014/main" id="{6C1C3082-D204-7315-7572-F47E5C111BC8}"/>
              </a:ext>
            </a:extLst>
          </p:cNvPr>
          <p:cNvGrpSpPr/>
          <p:nvPr/>
        </p:nvGrpSpPr>
        <p:grpSpPr>
          <a:xfrm rot="5400000">
            <a:off x="-1746485" y="1746485"/>
            <a:ext cx="10287000" cy="6794030"/>
            <a:chOff x="0" y="0"/>
            <a:chExt cx="3130550" cy="2067566"/>
          </a:xfrm>
        </p:grpSpPr>
        <p:sp>
          <p:nvSpPr>
            <p:cNvPr id="5" name="Freeform 5">
              <a:extLst>
                <a:ext uri="{FF2B5EF4-FFF2-40B4-BE49-F238E27FC236}">
                  <a16:creationId xmlns:a16="http://schemas.microsoft.com/office/drawing/2014/main" id="{07E4EC31-02CE-DD6F-AA26-D46DC67102DB}"/>
                </a:ext>
              </a:extLst>
            </p:cNvPr>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708D10"/>
            </a:solidFill>
          </p:spPr>
          <p:txBody>
            <a:bodyPr/>
            <a:lstStyle/>
            <a:p>
              <a:endParaRPr lang="en-GB"/>
            </a:p>
          </p:txBody>
        </p:sp>
      </p:grpSp>
      <p:grpSp>
        <p:nvGrpSpPr>
          <p:cNvPr id="12" name="Group 12">
            <a:extLst>
              <a:ext uri="{FF2B5EF4-FFF2-40B4-BE49-F238E27FC236}">
                <a16:creationId xmlns:a16="http://schemas.microsoft.com/office/drawing/2014/main" id="{616809AC-7A5B-6087-0918-7A9FB7DE4600}"/>
              </a:ext>
            </a:extLst>
          </p:cNvPr>
          <p:cNvGrpSpPr/>
          <p:nvPr/>
        </p:nvGrpSpPr>
        <p:grpSpPr>
          <a:xfrm rot="-5400000">
            <a:off x="14650101" y="1543334"/>
            <a:ext cx="5786039" cy="2699369"/>
            <a:chOff x="0" y="0"/>
            <a:chExt cx="3130550" cy="1460500"/>
          </a:xfrm>
        </p:grpSpPr>
        <p:sp>
          <p:nvSpPr>
            <p:cNvPr id="13" name="Freeform 13">
              <a:extLst>
                <a:ext uri="{FF2B5EF4-FFF2-40B4-BE49-F238E27FC236}">
                  <a16:creationId xmlns:a16="http://schemas.microsoft.com/office/drawing/2014/main" id="{2A00B15B-A68D-4092-C09A-6C2BB0B53346}"/>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708D10"/>
            </a:solidFill>
          </p:spPr>
          <p:txBody>
            <a:bodyPr/>
            <a:lstStyle/>
            <a:p>
              <a:endParaRPr lang="en-GB"/>
            </a:p>
          </p:txBody>
        </p:sp>
      </p:grpSp>
      <p:sp>
        <p:nvSpPr>
          <p:cNvPr id="16" name="TextBox 16">
            <a:extLst>
              <a:ext uri="{FF2B5EF4-FFF2-40B4-BE49-F238E27FC236}">
                <a16:creationId xmlns:a16="http://schemas.microsoft.com/office/drawing/2014/main" id="{492F582D-6525-1852-96B8-DF3A27C1F822}"/>
              </a:ext>
            </a:extLst>
          </p:cNvPr>
          <p:cNvSpPr txBox="1"/>
          <p:nvPr/>
        </p:nvSpPr>
        <p:spPr>
          <a:xfrm>
            <a:off x="6546411" y="188616"/>
            <a:ext cx="9231931" cy="969624"/>
          </a:xfrm>
          <a:prstGeom prst="rect">
            <a:avLst/>
          </a:prstGeom>
        </p:spPr>
        <p:txBody>
          <a:bodyPr lIns="0" tIns="0" rIns="0" bIns="0" rtlCol="0" anchor="t">
            <a:spAutoFit/>
          </a:bodyPr>
          <a:lstStyle/>
          <a:p>
            <a:pPr>
              <a:lnSpc>
                <a:spcPts val="8469"/>
              </a:lnSpc>
            </a:pPr>
            <a:r>
              <a:rPr lang="en-US" sz="4800" b="1" dirty="0">
                <a:solidFill>
                  <a:srgbClr val="474B4F"/>
                </a:solidFill>
                <a:latin typeface="Montserrat" pitchFamily="2" charset="0"/>
              </a:rPr>
              <a:t>Meet Karim</a:t>
            </a:r>
          </a:p>
        </p:txBody>
      </p:sp>
      <p:sp>
        <p:nvSpPr>
          <p:cNvPr id="17" name="TextBox 17">
            <a:extLst>
              <a:ext uri="{FF2B5EF4-FFF2-40B4-BE49-F238E27FC236}">
                <a16:creationId xmlns:a16="http://schemas.microsoft.com/office/drawing/2014/main" id="{41C23368-B884-7370-90DE-BE0798CFCA12}"/>
              </a:ext>
            </a:extLst>
          </p:cNvPr>
          <p:cNvSpPr txBox="1"/>
          <p:nvPr/>
        </p:nvSpPr>
        <p:spPr>
          <a:xfrm>
            <a:off x="6576891" y="1585226"/>
            <a:ext cx="10067695" cy="6169959"/>
          </a:xfrm>
          <a:prstGeom prst="rect">
            <a:avLst/>
          </a:prstGeom>
        </p:spPr>
        <p:txBody>
          <a:bodyPr wrap="square" lIns="0" tIns="0" rIns="0" bIns="0" rtlCol="0" anchor="t">
            <a:spAutoFit/>
          </a:bodyPr>
          <a:lstStyle/>
          <a:p>
            <a:pPr>
              <a:lnSpc>
                <a:spcPct val="120000"/>
              </a:lnSpc>
            </a:pPr>
            <a:r>
              <a:rPr lang="en-GB" sz="2400" b="1" dirty="0">
                <a:solidFill>
                  <a:schemeClr val="tx2"/>
                </a:solidFill>
                <a:latin typeface="Montserrat" pitchFamily="2" charset="0"/>
              </a:rPr>
              <a:t>I began my undergraduate studies in chemistry </a:t>
            </a:r>
            <a:r>
              <a:rPr lang="en-GB" sz="2400" dirty="0">
                <a:solidFill>
                  <a:schemeClr val="tx2"/>
                </a:solidFill>
                <a:latin typeface="Montserrat" pitchFamily="2" charset="0"/>
              </a:rPr>
              <a:t>at the American University of Beirut in my home country, Lebanon. As part of this programme, I took a geology course that introduced me to the key minerals in rocks. I quickly became fascinated and decided to pursue a minor in geology, then a degree, and then a master’s degree. I am now pursuing my PhD in geology. </a:t>
            </a:r>
          </a:p>
          <a:p>
            <a:pPr>
              <a:lnSpc>
                <a:spcPct val="120000"/>
              </a:lnSpc>
            </a:pPr>
            <a:endParaRPr lang="en-GB" sz="2400" dirty="0">
              <a:solidFill>
                <a:schemeClr val="tx2"/>
              </a:solidFill>
              <a:latin typeface="Montserrat" pitchFamily="2" charset="0"/>
            </a:endParaRPr>
          </a:p>
          <a:p>
            <a:pPr>
              <a:lnSpc>
                <a:spcPct val="120000"/>
              </a:lnSpc>
            </a:pPr>
            <a:r>
              <a:rPr lang="en-GB" sz="2400" b="1" dirty="0">
                <a:solidFill>
                  <a:schemeClr val="tx2"/>
                </a:solidFill>
                <a:latin typeface="Montserrat" pitchFamily="2" charset="0"/>
              </a:rPr>
              <a:t>I focused my master’s research </a:t>
            </a:r>
            <a:r>
              <a:rPr lang="en-GB" sz="2400" dirty="0">
                <a:solidFill>
                  <a:schemeClr val="tx2"/>
                </a:solidFill>
                <a:latin typeface="Montserrat" pitchFamily="2" charset="0"/>
              </a:rPr>
              <a:t>on the Tamarack Intrusive Complex, a large underground rock formation in Minnesota in the US, because it is rich in essential metals which are critical for technologies such as batteries, electric cars, renewable energy and medical devices. This research prepared me for my PhD by strengthening my research skills and sparking my interest in where our metals come from. </a:t>
            </a:r>
          </a:p>
        </p:txBody>
      </p:sp>
      <p:sp>
        <p:nvSpPr>
          <p:cNvPr id="18" name="TextBox 18">
            <a:extLst>
              <a:ext uri="{FF2B5EF4-FFF2-40B4-BE49-F238E27FC236}">
                <a16:creationId xmlns:a16="http://schemas.microsoft.com/office/drawing/2014/main" id="{B9D94954-FAAD-F6F8-D7B8-02AC105E4B71}"/>
              </a:ext>
            </a:extLst>
          </p:cNvPr>
          <p:cNvSpPr txBox="1"/>
          <p:nvPr/>
        </p:nvSpPr>
        <p:spPr>
          <a:xfrm>
            <a:off x="583038" y="943585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21       </a:t>
            </a:r>
            <a:r>
              <a:rPr lang="en-US" sz="1700" dirty="0">
                <a:solidFill>
                  <a:srgbClr val="FFFFFF"/>
                </a:solidFill>
                <a:latin typeface="Montserrat Semi-Bold Bold"/>
              </a:rPr>
              <a:t>futurumcareers.com</a:t>
            </a:r>
          </a:p>
        </p:txBody>
      </p:sp>
      <p:sp>
        <p:nvSpPr>
          <p:cNvPr id="11" name="Freeform 11">
            <a:extLst>
              <a:ext uri="{FF2B5EF4-FFF2-40B4-BE49-F238E27FC236}">
                <a16:creationId xmlns:a16="http://schemas.microsoft.com/office/drawing/2014/main" id="{893B2008-99A8-A694-5138-A5FAAE2FCCC7}"/>
              </a:ext>
            </a:extLst>
          </p:cNvPr>
          <p:cNvSpPr/>
          <p:nvPr/>
        </p:nvSpPr>
        <p:spPr>
          <a:xfrm>
            <a:off x="1740706" y="5495002"/>
            <a:ext cx="4088582" cy="1593537"/>
          </a:xfrm>
          <a:custGeom>
            <a:avLst/>
            <a:gdLst/>
            <a:ahLst/>
            <a:cxnLst/>
            <a:rect l="l" t="t" r="r" b="b"/>
            <a:pathLst>
              <a:path w="3186708" h="740705">
                <a:moveTo>
                  <a:pt x="3062248" y="740705"/>
                </a:moveTo>
                <a:lnTo>
                  <a:pt x="124460" y="740705"/>
                </a:lnTo>
                <a:cubicBezTo>
                  <a:pt x="55880" y="740705"/>
                  <a:pt x="0" y="684825"/>
                  <a:pt x="0" y="616245"/>
                </a:cubicBezTo>
                <a:lnTo>
                  <a:pt x="0" y="124460"/>
                </a:lnTo>
                <a:cubicBezTo>
                  <a:pt x="0" y="55880"/>
                  <a:pt x="55880" y="0"/>
                  <a:pt x="124460" y="0"/>
                </a:cubicBezTo>
                <a:lnTo>
                  <a:pt x="3062248" y="0"/>
                </a:lnTo>
                <a:cubicBezTo>
                  <a:pt x="3130828" y="0"/>
                  <a:pt x="3186708" y="55880"/>
                  <a:pt x="3186708" y="124460"/>
                </a:cubicBezTo>
                <a:lnTo>
                  <a:pt x="3186708" y="616245"/>
                </a:lnTo>
                <a:cubicBezTo>
                  <a:pt x="3186708" y="684825"/>
                  <a:pt x="3130828" y="740705"/>
                  <a:pt x="3062248" y="740705"/>
                </a:cubicBezTo>
                <a:close/>
              </a:path>
            </a:pathLst>
          </a:custGeom>
          <a:solidFill>
            <a:srgbClr val="B9CF70"/>
          </a:solidFill>
        </p:spPr>
        <p:txBody>
          <a:bodyPr/>
          <a:lstStyle/>
          <a:p>
            <a:pPr algn="ctr"/>
            <a:r>
              <a:rPr lang="en-US" sz="4400" b="1" dirty="0">
                <a:solidFill>
                  <a:schemeClr val="tx1">
                    <a:lumMod val="75000"/>
                    <a:lumOff val="25000"/>
                  </a:schemeClr>
                </a:solidFill>
                <a:latin typeface="Montserrat" pitchFamily="2" charset="0"/>
              </a:rPr>
              <a:t>Karim El Ghawi</a:t>
            </a:r>
          </a:p>
        </p:txBody>
      </p:sp>
      <p:sp>
        <p:nvSpPr>
          <p:cNvPr id="8" name="Freeform 7">
            <a:extLst>
              <a:ext uri="{FF2B5EF4-FFF2-40B4-BE49-F238E27FC236}">
                <a16:creationId xmlns:a16="http://schemas.microsoft.com/office/drawing/2014/main" id="{31A38DFD-5CE1-EB1C-448D-0AD7C5DC2362}"/>
              </a:ext>
            </a:extLst>
          </p:cNvPr>
          <p:cNvSpPr/>
          <p:nvPr/>
        </p:nvSpPr>
        <p:spPr>
          <a:xfrm>
            <a:off x="1643414" y="964334"/>
            <a:ext cx="4283165" cy="4483853"/>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a:extLst>
                <a:ext uri="{28A0092B-C50C-407E-A947-70E740481C1C}">
                  <a14:useLocalDpi xmlns:a14="http://schemas.microsoft.com/office/drawing/2010/main" val="0"/>
                </a:ext>
              </a:extLst>
            </a:blip>
            <a:srcRect/>
            <a:stretch>
              <a:fillRect t="-10622" b="-10671"/>
            </a:stretch>
          </a:blipFill>
          <a:ln w="25400">
            <a:solidFill>
              <a:schemeClr val="bg1"/>
            </a:solidFill>
          </a:ln>
        </p:spPr>
        <p:txBody>
          <a:bodyPr/>
          <a:lstStyle/>
          <a:p>
            <a:endParaRPr lang="en-GB"/>
          </a:p>
        </p:txBody>
      </p:sp>
    </p:spTree>
    <p:extLst>
      <p:ext uri="{BB962C8B-B14F-4D97-AF65-F5344CB8AC3E}">
        <p14:creationId xmlns:p14="http://schemas.microsoft.com/office/powerpoint/2010/main" val="351595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9DE02-BC63-6E37-FE14-C370B68DEEA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294131C-36A6-740B-C140-6851EB6ECF16}"/>
              </a:ext>
            </a:extLst>
          </p:cNvPr>
          <p:cNvGrpSpPr>
            <a:grpSpLocks noChangeAspect="1"/>
          </p:cNvGrpSpPr>
          <p:nvPr/>
        </p:nvGrpSpPr>
        <p:grpSpPr>
          <a:xfrm>
            <a:off x="34593" y="1028699"/>
            <a:ext cx="6076795" cy="6400801"/>
            <a:chOff x="0" y="0"/>
            <a:chExt cx="6362700" cy="6575666"/>
          </a:xfrm>
        </p:grpSpPr>
        <p:sp>
          <p:nvSpPr>
            <p:cNvPr id="3" name="Freeform 3">
              <a:extLst>
                <a:ext uri="{FF2B5EF4-FFF2-40B4-BE49-F238E27FC236}">
                  <a16:creationId xmlns:a16="http://schemas.microsoft.com/office/drawing/2014/main" id="{1E37D941-7442-D07E-AF26-F8F86933A944}"/>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US" dirty="0"/>
            </a:p>
          </p:txBody>
        </p:sp>
      </p:grpSp>
      <p:grpSp>
        <p:nvGrpSpPr>
          <p:cNvPr id="4" name="Group 4">
            <a:extLst>
              <a:ext uri="{FF2B5EF4-FFF2-40B4-BE49-F238E27FC236}">
                <a16:creationId xmlns:a16="http://schemas.microsoft.com/office/drawing/2014/main" id="{BBFCBC9D-0663-126B-EF5C-DD3B7D971363}"/>
              </a:ext>
            </a:extLst>
          </p:cNvPr>
          <p:cNvGrpSpPr/>
          <p:nvPr/>
        </p:nvGrpSpPr>
        <p:grpSpPr>
          <a:xfrm rot="5400000">
            <a:off x="-1746485" y="1746485"/>
            <a:ext cx="10287000" cy="6794030"/>
            <a:chOff x="0" y="0"/>
            <a:chExt cx="3130550" cy="2067566"/>
          </a:xfrm>
        </p:grpSpPr>
        <p:sp>
          <p:nvSpPr>
            <p:cNvPr id="5" name="Freeform 5">
              <a:extLst>
                <a:ext uri="{FF2B5EF4-FFF2-40B4-BE49-F238E27FC236}">
                  <a16:creationId xmlns:a16="http://schemas.microsoft.com/office/drawing/2014/main" id="{D3104486-E92A-C3CC-7314-577F9CB6396A}"/>
                </a:ext>
              </a:extLst>
            </p:cNvPr>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708D10"/>
            </a:solidFill>
          </p:spPr>
          <p:txBody>
            <a:bodyPr/>
            <a:lstStyle/>
            <a:p>
              <a:endParaRPr lang="en-GB"/>
            </a:p>
          </p:txBody>
        </p:sp>
      </p:grpSp>
      <p:grpSp>
        <p:nvGrpSpPr>
          <p:cNvPr id="12" name="Group 12">
            <a:extLst>
              <a:ext uri="{FF2B5EF4-FFF2-40B4-BE49-F238E27FC236}">
                <a16:creationId xmlns:a16="http://schemas.microsoft.com/office/drawing/2014/main" id="{C79E3EA7-B462-1486-E781-EB138E25FD83}"/>
              </a:ext>
            </a:extLst>
          </p:cNvPr>
          <p:cNvGrpSpPr/>
          <p:nvPr/>
        </p:nvGrpSpPr>
        <p:grpSpPr>
          <a:xfrm rot="-5400000">
            <a:off x="14650101" y="1543334"/>
            <a:ext cx="5786039" cy="2699369"/>
            <a:chOff x="0" y="0"/>
            <a:chExt cx="3130550" cy="1460500"/>
          </a:xfrm>
        </p:grpSpPr>
        <p:sp>
          <p:nvSpPr>
            <p:cNvPr id="13" name="Freeform 13">
              <a:extLst>
                <a:ext uri="{FF2B5EF4-FFF2-40B4-BE49-F238E27FC236}">
                  <a16:creationId xmlns:a16="http://schemas.microsoft.com/office/drawing/2014/main" id="{37BA7290-99DD-56F9-667A-D113FD2F66AF}"/>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708D10"/>
            </a:solidFill>
          </p:spPr>
          <p:txBody>
            <a:bodyPr/>
            <a:lstStyle/>
            <a:p>
              <a:endParaRPr lang="en-GB"/>
            </a:p>
          </p:txBody>
        </p:sp>
      </p:grpSp>
      <p:sp>
        <p:nvSpPr>
          <p:cNvPr id="16" name="TextBox 16">
            <a:extLst>
              <a:ext uri="{FF2B5EF4-FFF2-40B4-BE49-F238E27FC236}">
                <a16:creationId xmlns:a16="http://schemas.microsoft.com/office/drawing/2014/main" id="{B26F0346-DAAB-894C-AD1E-2F0A817459A6}"/>
              </a:ext>
            </a:extLst>
          </p:cNvPr>
          <p:cNvSpPr txBox="1"/>
          <p:nvPr/>
        </p:nvSpPr>
        <p:spPr>
          <a:xfrm>
            <a:off x="6506355" y="211475"/>
            <a:ext cx="9231931" cy="969624"/>
          </a:xfrm>
          <a:prstGeom prst="rect">
            <a:avLst/>
          </a:prstGeom>
        </p:spPr>
        <p:txBody>
          <a:bodyPr lIns="0" tIns="0" rIns="0" bIns="0" rtlCol="0" anchor="t">
            <a:spAutoFit/>
          </a:bodyPr>
          <a:lstStyle/>
          <a:p>
            <a:pPr>
              <a:lnSpc>
                <a:spcPts val="8469"/>
              </a:lnSpc>
            </a:pPr>
            <a:r>
              <a:rPr lang="en-US" sz="4800" b="1" dirty="0">
                <a:solidFill>
                  <a:srgbClr val="474B4F"/>
                </a:solidFill>
                <a:latin typeface="Montserrat" pitchFamily="2" charset="0"/>
              </a:rPr>
              <a:t>Meet Karim</a:t>
            </a:r>
          </a:p>
        </p:txBody>
      </p:sp>
      <p:sp>
        <p:nvSpPr>
          <p:cNvPr id="17" name="TextBox 17">
            <a:extLst>
              <a:ext uri="{FF2B5EF4-FFF2-40B4-BE49-F238E27FC236}">
                <a16:creationId xmlns:a16="http://schemas.microsoft.com/office/drawing/2014/main" id="{782A9C46-7127-87FE-2D69-C5B459C429D2}"/>
              </a:ext>
            </a:extLst>
          </p:cNvPr>
          <p:cNvSpPr txBox="1"/>
          <p:nvPr/>
        </p:nvSpPr>
        <p:spPr>
          <a:xfrm>
            <a:off x="6496523" y="1790700"/>
            <a:ext cx="9962677" cy="5726761"/>
          </a:xfrm>
          <a:prstGeom prst="rect">
            <a:avLst/>
          </a:prstGeom>
        </p:spPr>
        <p:txBody>
          <a:bodyPr wrap="square" lIns="0" tIns="0" rIns="0" bIns="0" rtlCol="0" anchor="t">
            <a:spAutoFit/>
          </a:bodyPr>
          <a:lstStyle/>
          <a:p>
            <a:pPr>
              <a:lnSpc>
                <a:spcPct val="120000"/>
              </a:lnSpc>
            </a:pPr>
            <a:r>
              <a:rPr lang="en-GB" sz="2400" b="1" dirty="0">
                <a:solidFill>
                  <a:schemeClr val="tx2"/>
                </a:solidFill>
                <a:latin typeface="Montserrat" pitchFamily="2" charset="0"/>
              </a:rPr>
              <a:t>For my PhD, </a:t>
            </a:r>
            <a:r>
              <a:rPr lang="en-GB" sz="2400" dirty="0">
                <a:solidFill>
                  <a:schemeClr val="tx2"/>
                </a:solidFill>
                <a:latin typeface="Montserrat" pitchFamily="2" charset="0"/>
              </a:rPr>
              <a:t>I am investigating metals in rocks that are usually not considered to be worth mining. Although these ‘unconventional resources’ contain only small amounts of valuable metal, they have potential because they are widespread and abundant. As demand for critical metals grows, these common rocks could one day become important, new sources of supply.</a:t>
            </a:r>
          </a:p>
          <a:p>
            <a:pPr>
              <a:lnSpc>
                <a:spcPct val="120000"/>
              </a:lnSpc>
            </a:pPr>
            <a:endParaRPr lang="en-GB" sz="2400" b="1" dirty="0">
              <a:solidFill>
                <a:schemeClr val="tx2"/>
              </a:solidFill>
              <a:latin typeface="Montserrat" pitchFamily="2" charset="0"/>
            </a:endParaRPr>
          </a:p>
          <a:p>
            <a:pPr>
              <a:lnSpc>
                <a:spcPct val="120000"/>
              </a:lnSpc>
            </a:pPr>
            <a:r>
              <a:rPr lang="en-GB" sz="2400" b="1" dirty="0">
                <a:solidFill>
                  <a:schemeClr val="tx2"/>
                </a:solidFill>
                <a:latin typeface="Montserrat" pitchFamily="2" charset="0"/>
              </a:rPr>
              <a:t>To study how metals are locked in rocks </a:t>
            </a:r>
            <a:r>
              <a:rPr lang="en-GB" sz="2400" dirty="0">
                <a:solidFill>
                  <a:schemeClr val="tx2"/>
                </a:solidFill>
                <a:latin typeface="Montserrat" pitchFamily="2" charset="0"/>
              </a:rPr>
              <a:t>and how they can be extracted, I will collect rock samples, use imaging techniques like X-ray mapping, and run lab tests to see how easily the metals can be released. These methods help predict which unconventional rocks could become future sources of metals.</a:t>
            </a:r>
          </a:p>
        </p:txBody>
      </p:sp>
      <p:sp>
        <p:nvSpPr>
          <p:cNvPr id="18" name="TextBox 18">
            <a:extLst>
              <a:ext uri="{FF2B5EF4-FFF2-40B4-BE49-F238E27FC236}">
                <a16:creationId xmlns:a16="http://schemas.microsoft.com/office/drawing/2014/main" id="{D987CF6C-FD03-3A4F-AC8A-FA7E047F1DDC}"/>
              </a:ext>
            </a:extLst>
          </p:cNvPr>
          <p:cNvSpPr txBox="1"/>
          <p:nvPr/>
        </p:nvSpPr>
        <p:spPr>
          <a:xfrm>
            <a:off x="583038" y="943585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22       </a:t>
            </a:r>
            <a:r>
              <a:rPr lang="en-US" sz="1700" dirty="0">
                <a:solidFill>
                  <a:srgbClr val="FFFFFF"/>
                </a:solidFill>
                <a:latin typeface="Montserrat Semi-Bold Bold"/>
              </a:rPr>
              <a:t>futurumcareers.com</a:t>
            </a:r>
          </a:p>
        </p:txBody>
      </p:sp>
      <p:sp>
        <p:nvSpPr>
          <p:cNvPr id="8" name="Freeform 7">
            <a:extLst>
              <a:ext uri="{FF2B5EF4-FFF2-40B4-BE49-F238E27FC236}">
                <a16:creationId xmlns:a16="http://schemas.microsoft.com/office/drawing/2014/main" id="{EFE821EA-944F-555E-F1DC-760DB41E4E8D}"/>
              </a:ext>
            </a:extLst>
          </p:cNvPr>
          <p:cNvSpPr/>
          <p:nvPr/>
        </p:nvSpPr>
        <p:spPr>
          <a:xfrm rot="5400000">
            <a:off x="93843" y="1396774"/>
            <a:ext cx="5958304" cy="5634711"/>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w="25400">
            <a:solidFill>
              <a:schemeClr val="bg1"/>
            </a:solidFill>
          </a:ln>
        </p:spPr>
        <p:txBody>
          <a:bodyPr/>
          <a:lstStyle/>
          <a:p>
            <a:endParaRPr lang="en-GB"/>
          </a:p>
        </p:txBody>
      </p:sp>
      <p:sp>
        <p:nvSpPr>
          <p:cNvPr id="6" name="TextBox 5">
            <a:extLst>
              <a:ext uri="{FF2B5EF4-FFF2-40B4-BE49-F238E27FC236}">
                <a16:creationId xmlns:a16="http://schemas.microsoft.com/office/drawing/2014/main" id="{6F78BEF8-24E5-053B-F005-2E89D2AF4786}"/>
              </a:ext>
            </a:extLst>
          </p:cNvPr>
          <p:cNvSpPr txBox="1"/>
          <p:nvPr/>
        </p:nvSpPr>
        <p:spPr>
          <a:xfrm>
            <a:off x="685800" y="7212473"/>
            <a:ext cx="2895600" cy="369332"/>
          </a:xfrm>
          <a:prstGeom prst="rect">
            <a:avLst/>
          </a:prstGeom>
          <a:noFill/>
        </p:spPr>
        <p:txBody>
          <a:bodyPr wrap="square" rtlCol="0">
            <a:spAutoFit/>
          </a:bodyPr>
          <a:lstStyle/>
          <a:p>
            <a:r>
              <a:rPr lang="en-GB" dirty="0">
                <a:solidFill>
                  <a:schemeClr val="bg1"/>
                </a:solidFill>
                <a:latin typeface="Montserrat" pitchFamily="2" charset="0"/>
              </a:rPr>
              <a:t>© James Mungall</a:t>
            </a:r>
          </a:p>
        </p:txBody>
      </p:sp>
    </p:spTree>
    <p:extLst>
      <p:ext uri="{BB962C8B-B14F-4D97-AF65-F5344CB8AC3E}">
        <p14:creationId xmlns:p14="http://schemas.microsoft.com/office/powerpoint/2010/main" val="290146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5907D-0958-72C8-F7F5-AD82CA04D45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4AD58B0-8C55-E277-FD08-F12BA7CCA95A}"/>
              </a:ext>
            </a:extLst>
          </p:cNvPr>
          <p:cNvGrpSpPr>
            <a:grpSpLocks noChangeAspect="1"/>
          </p:cNvGrpSpPr>
          <p:nvPr/>
        </p:nvGrpSpPr>
        <p:grpSpPr>
          <a:xfrm>
            <a:off x="34593" y="846346"/>
            <a:ext cx="6076795" cy="5440153"/>
            <a:chOff x="0" y="0"/>
            <a:chExt cx="6362700" cy="6575666"/>
          </a:xfrm>
        </p:grpSpPr>
        <p:sp>
          <p:nvSpPr>
            <p:cNvPr id="3" name="Freeform 3">
              <a:extLst>
                <a:ext uri="{FF2B5EF4-FFF2-40B4-BE49-F238E27FC236}">
                  <a16:creationId xmlns:a16="http://schemas.microsoft.com/office/drawing/2014/main" id="{2A0550BC-9A1A-934E-020C-7FF42BAE6ABC}"/>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US" dirty="0"/>
            </a:p>
          </p:txBody>
        </p:sp>
      </p:grpSp>
      <p:grpSp>
        <p:nvGrpSpPr>
          <p:cNvPr id="4" name="Group 4">
            <a:extLst>
              <a:ext uri="{FF2B5EF4-FFF2-40B4-BE49-F238E27FC236}">
                <a16:creationId xmlns:a16="http://schemas.microsoft.com/office/drawing/2014/main" id="{AC30039D-8F72-F6FE-1021-0923DA304F16}"/>
              </a:ext>
            </a:extLst>
          </p:cNvPr>
          <p:cNvGrpSpPr/>
          <p:nvPr/>
        </p:nvGrpSpPr>
        <p:grpSpPr>
          <a:xfrm rot="5400000">
            <a:off x="-1746485" y="1746485"/>
            <a:ext cx="10287000" cy="6794030"/>
            <a:chOff x="0" y="0"/>
            <a:chExt cx="3130550" cy="2067566"/>
          </a:xfrm>
        </p:grpSpPr>
        <p:sp>
          <p:nvSpPr>
            <p:cNvPr id="5" name="Freeform 5">
              <a:extLst>
                <a:ext uri="{FF2B5EF4-FFF2-40B4-BE49-F238E27FC236}">
                  <a16:creationId xmlns:a16="http://schemas.microsoft.com/office/drawing/2014/main" id="{9E9CBADE-24D0-92B0-67E4-48FFFA4D5698}"/>
                </a:ext>
              </a:extLst>
            </p:cNvPr>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708D10"/>
            </a:solidFill>
          </p:spPr>
          <p:txBody>
            <a:bodyPr/>
            <a:lstStyle/>
            <a:p>
              <a:endParaRPr lang="en-GB"/>
            </a:p>
          </p:txBody>
        </p:sp>
      </p:grpSp>
      <p:grpSp>
        <p:nvGrpSpPr>
          <p:cNvPr id="12" name="Group 12">
            <a:extLst>
              <a:ext uri="{FF2B5EF4-FFF2-40B4-BE49-F238E27FC236}">
                <a16:creationId xmlns:a16="http://schemas.microsoft.com/office/drawing/2014/main" id="{D79B2C35-8902-4087-9ACD-9B5E24D8F9AB}"/>
              </a:ext>
            </a:extLst>
          </p:cNvPr>
          <p:cNvGrpSpPr/>
          <p:nvPr/>
        </p:nvGrpSpPr>
        <p:grpSpPr>
          <a:xfrm rot="-5400000">
            <a:off x="14650101" y="1543334"/>
            <a:ext cx="5786039" cy="2699369"/>
            <a:chOff x="0" y="0"/>
            <a:chExt cx="3130550" cy="1460500"/>
          </a:xfrm>
        </p:grpSpPr>
        <p:sp>
          <p:nvSpPr>
            <p:cNvPr id="13" name="Freeform 13">
              <a:extLst>
                <a:ext uri="{FF2B5EF4-FFF2-40B4-BE49-F238E27FC236}">
                  <a16:creationId xmlns:a16="http://schemas.microsoft.com/office/drawing/2014/main" id="{B2257098-AA4D-B78E-3AB0-E5634D3952C1}"/>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708D10"/>
            </a:solidFill>
          </p:spPr>
          <p:txBody>
            <a:bodyPr/>
            <a:lstStyle/>
            <a:p>
              <a:endParaRPr lang="en-GB"/>
            </a:p>
          </p:txBody>
        </p:sp>
      </p:grpSp>
      <p:sp>
        <p:nvSpPr>
          <p:cNvPr id="16" name="TextBox 16">
            <a:extLst>
              <a:ext uri="{FF2B5EF4-FFF2-40B4-BE49-F238E27FC236}">
                <a16:creationId xmlns:a16="http://schemas.microsoft.com/office/drawing/2014/main" id="{ED77DF38-E174-F738-0C15-8234524916EC}"/>
              </a:ext>
            </a:extLst>
          </p:cNvPr>
          <p:cNvSpPr txBox="1"/>
          <p:nvPr/>
        </p:nvSpPr>
        <p:spPr>
          <a:xfrm>
            <a:off x="6595716" y="116226"/>
            <a:ext cx="9231931" cy="969624"/>
          </a:xfrm>
          <a:prstGeom prst="rect">
            <a:avLst/>
          </a:prstGeom>
        </p:spPr>
        <p:txBody>
          <a:bodyPr lIns="0" tIns="0" rIns="0" bIns="0" rtlCol="0" anchor="t">
            <a:spAutoFit/>
          </a:bodyPr>
          <a:lstStyle/>
          <a:p>
            <a:pPr>
              <a:lnSpc>
                <a:spcPts val="8469"/>
              </a:lnSpc>
            </a:pPr>
            <a:r>
              <a:rPr lang="en-US" sz="4800" b="1" dirty="0">
                <a:solidFill>
                  <a:srgbClr val="474B4F"/>
                </a:solidFill>
                <a:latin typeface="Montserrat" pitchFamily="2" charset="0"/>
              </a:rPr>
              <a:t>Meet Karim</a:t>
            </a:r>
          </a:p>
        </p:txBody>
      </p:sp>
      <p:sp>
        <p:nvSpPr>
          <p:cNvPr id="17" name="TextBox 17">
            <a:extLst>
              <a:ext uri="{FF2B5EF4-FFF2-40B4-BE49-F238E27FC236}">
                <a16:creationId xmlns:a16="http://schemas.microsoft.com/office/drawing/2014/main" id="{B5D5F6EB-B0B5-2B4C-3913-1A91EC48A41E}"/>
              </a:ext>
            </a:extLst>
          </p:cNvPr>
          <p:cNvSpPr txBox="1"/>
          <p:nvPr/>
        </p:nvSpPr>
        <p:spPr>
          <a:xfrm>
            <a:off x="6595716" y="1433997"/>
            <a:ext cx="10015884" cy="6169959"/>
          </a:xfrm>
          <a:prstGeom prst="rect">
            <a:avLst/>
          </a:prstGeom>
        </p:spPr>
        <p:txBody>
          <a:bodyPr wrap="square" lIns="0" tIns="0" rIns="0" bIns="0" rtlCol="0" anchor="t">
            <a:spAutoFit/>
          </a:bodyPr>
          <a:lstStyle/>
          <a:p>
            <a:pPr>
              <a:lnSpc>
                <a:spcPct val="120000"/>
              </a:lnSpc>
            </a:pPr>
            <a:r>
              <a:rPr lang="en-GB" sz="2400" b="1" dirty="0">
                <a:solidFill>
                  <a:schemeClr val="tx2"/>
                </a:solidFill>
                <a:latin typeface="Montserrat" pitchFamily="2" charset="0"/>
              </a:rPr>
              <a:t>I try to balance </a:t>
            </a:r>
            <a:r>
              <a:rPr lang="en-GB" sz="2400" dirty="0">
                <a:solidFill>
                  <a:schemeClr val="tx2"/>
                </a:solidFill>
                <a:latin typeface="Montserrat" pitchFamily="2" charset="0"/>
              </a:rPr>
              <a:t>my research with activities that help me recharge. Playing soccer helps me switch off, keeps me active and lets me focus on something completely different from my studies.</a:t>
            </a:r>
          </a:p>
          <a:p>
            <a:pPr>
              <a:lnSpc>
                <a:spcPct val="120000"/>
              </a:lnSpc>
            </a:pPr>
            <a:endParaRPr lang="en-GB" sz="2400" dirty="0">
              <a:solidFill>
                <a:schemeClr val="tx2"/>
              </a:solidFill>
              <a:latin typeface="Montserrat" pitchFamily="2" charset="0"/>
            </a:endParaRPr>
          </a:p>
          <a:p>
            <a:pPr>
              <a:lnSpc>
                <a:spcPct val="120000"/>
              </a:lnSpc>
            </a:pPr>
            <a:r>
              <a:rPr lang="en-GB" sz="2400" b="1" dirty="0">
                <a:solidFill>
                  <a:schemeClr val="tx2"/>
                </a:solidFill>
                <a:latin typeface="Montserrat" pitchFamily="2" charset="0"/>
              </a:rPr>
              <a:t>I’m proud to have presented </a:t>
            </a:r>
            <a:r>
              <a:rPr lang="en-GB" sz="2400" dirty="0">
                <a:solidFill>
                  <a:schemeClr val="tx2"/>
                </a:solidFill>
                <a:latin typeface="Montserrat" pitchFamily="2" charset="0"/>
              </a:rPr>
              <a:t>my research at several scientific conferences. These events bring together top academics and experts from around the world, so they are great opportunities to share my work, </a:t>
            </a:r>
            <a:r>
              <a:rPr lang="en-GB" sz="2400">
                <a:solidFill>
                  <a:schemeClr val="tx2"/>
                </a:solidFill>
                <a:latin typeface="Montserrat" pitchFamily="2" charset="0"/>
              </a:rPr>
              <a:t>have discussions </a:t>
            </a:r>
            <a:r>
              <a:rPr lang="en-GB" sz="2400" dirty="0">
                <a:solidFill>
                  <a:schemeClr val="tx2"/>
                </a:solidFill>
                <a:latin typeface="Montserrat" pitchFamily="2" charset="0"/>
              </a:rPr>
              <a:t>and receive feedback.</a:t>
            </a:r>
          </a:p>
          <a:p>
            <a:pPr>
              <a:lnSpc>
                <a:spcPct val="120000"/>
              </a:lnSpc>
            </a:pPr>
            <a:endParaRPr lang="en-GB" sz="2400" dirty="0">
              <a:solidFill>
                <a:schemeClr val="tx2"/>
              </a:solidFill>
              <a:latin typeface="Montserrat" pitchFamily="2" charset="0"/>
            </a:endParaRPr>
          </a:p>
          <a:p>
            <a:pPr>
              <a:lnSpc>
                <a:spcPct val="120000"/>
              </a:lnSpc>
            </a:pPr>
            <a:r>
              <a:rPr lang="en-GB" sz="2400" b="1" dirty="0">
                <a:solidFill>
                  <a:schemeClr val="tx2"/>
                </a:solidFill>
                <a:latin typeface="Montserrat" pitchFamily="2" charset="0"/>
              </a:rPr>
              <a:t>I hope my research </a:t>
            </a:r>
            <a:r>
              <a:rPr lang="en-GB" sz="2400" dirty="0">
                <a:solidFill>
                  <a:schemeClr val="tx2"/>
                </a:solidFill>
                <a:latin typeface="Montserrat" pitchFamily="2" charset="0"/>
              </a:rPr>
              <a:t>can help guide new, sustainable ways of supplying the metals needed for technologies such as renewable energy. I want my work to play a role in supporting the transition to a greener, more sustainable future.</a:t>
            </a:r>
          </a:p>
        </p:txBody>
      </p:sp>
      <p:sp>
        <p:nvSpPr>
          <p:cNvPr id="18" name="TextBox 18">
            <a:extLst>
              <a:ext uri="{FF2B5EF4-FFF2-40B4-BE49-F238E27FC236}">
                <a16:creationId xmlns:a16="http://schemas.microsoft.com/office/drawing/2014/main" id="{FD04927D-BF0F-5322-BE9E-8D729E41992C}"/>
              </a:ext>
            </a:extLst>
          </p:cNvPr>
          <p:cNvSpPr txBox="1"/>
          <p:nvPr/>
        </p:nvSpPr>
        <p:spPr>
          <a:xfrm>
            <a:off x="583038" y="943585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23       </a:t>
            </a:r>
            <a:r>
              <a:rPr lang="en-US" sz="1700" dirty="0">
                <a:solidFill>
                  <a:srgbClr val="FFFFFF"/>
                </a:solidFill>
                <a:latin typeface="Montserrat Semi-Bold Bold"/>
              </a:rPr>
              <a:t>futurumcareers.com</a:t>
            </a:r>
          </a:p>
        </p:txBody>
      </p:sp>
      <p:sp>
        <p:nvSpPr>
          <p:cNvPr id="9" name="Freeform 7">
            <a:extLst>
              <a:ext uri="{FF2B5EF4-FFF2-40B4-BE49-F238E27FC236}">
                <a16:creationId xmlns:a16="http://schemas.microsoft.com/office/drawing/2014/main" id="{76476734-D4AC-68E6-2B83-4F8CDA17E187}"/>
              </a:ext>
            </a:extLst>
          </p:cNvPr>
          <p:cNvSpPr/>
          <p:nvPr/>
        </p:nvSpPr>
        <p:spPr>
          <a:xfrm>
            <a:off x="457200" y="1085850"/>
            <a:ext cx="5439431" cy="4930175"/>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w="25400">
            <a:solidFill>
              <a:schemeClr val="bg1"/>
            </a:solidFill>
          </a:ln>
        </p:spPr>
        <p:txBody>
          <a:bodyPr/>
          <a:lstStyle/>
          <a:p>
            <a:endParaRPr lang="en-GB"/>
          </a:p>
        </p:txBody>
      </p:sp>
      <p:sp>
        <p:nvSpPr>
          <p:cNvPr id="6" name="TextBox 5">
            <a:extLst>
              <a:ext uri="{FF2B5EF4-FFF2-40B4-BE49-F238E27FC236}">
                <a16:creationId xmlns:a16="http://schemas.microsoft.com/office/drawing/2014/main" id="{95A13E0D-FCB7-AACA-4DF6-EB2EEC3CA294}"/>
              </a:ext>
            </a:extLst>
          </p:cNvPr>
          <p:cNvSpPr txBox="1"/>
          <p:nvPr/>
        </p:nvSpPr>
        <p:spPr>
          <a:xfrm>
            <a:off x="526399" y="6044540"/>
            <a:ext cx="2895600" cy="369332"/>
          </a:xfrm>
          <a:prstGeom prst="rect">
            <a:avLst/>
          </a:prstGeom>
          <a:noFill/>
        </p:spPr>
        <p:txBody>
          <a:bodyPr wrap="square" rtlCol="0">
            <a:spAutoFit/>
          </a:bodyPr>
          <a:lstStyle/>
          <a:p>
            <a:r>
              <a:rPr lang="en-GB" dirty="0">
                <a:solidFill>
                  <a:schemeClr val="bg1"/>
                </a:solidFill>
                <a:latin typeface="Montserrat" pitchFamily="2" charset="0"/>
              </a:rPr>
              <a:t>© James Mungall</a:t>
            </a:r>
          </a:p>
        </p:txBody>
      </p:sp>
    </p:spTree>
    <p:extLst>
      <p:ext uri="{BB962C8B-B14F-4D97-AF65-F5344CB8AC3E}">
        <p14:creationId xmlns:p14="http://schemas.microsoft.com/office/powerpoint/2010/main" val="181187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animEffect transition="in" filter="fade">
                                      <p:cBhvr>
                                        <p:cTn id="21" dur="1000"/>
                                        <p:tgtEl>
                                          <p:spTgt spid="17">
                                            <p:txEl>
                                              <p:pRg st="4" end="4"/>
                                            </p:txEl>
                                          </p:spTgt>
                                        </p:tgtEl>
                                      </p:cBhvr>
                                    </p:animEffect>
                                    <p:anim calcmode="lin" valueType="num">
                                      <p:cBhvr>
                                        <p:cTn id="22"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4F137-857C-F9D5-2B37-D5A713C02CF3}"/>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93569DBC-868B-6644-86C2-F40042554A83}"/>
              </a:ext>
            </a:extLst>
          </p:cNvPr>
          <p:cNvGrpSpPr/>
          <p:nvPr/>
        </p:nvGrpSpPr>
        <p:grpSpPr>
          <a:xfrm rot="5400000">
            <a:off x="3247817" y="-2238583"/>
            <a:ext cx="9258300" cy="15792865"/>
            <a:chOff x="0" y="0"/>
            <a:chExt cx="3130550" cy="4472986"/>
          </a:xfrm>
        </p:grpSpPr>
        <p:sp>
          <p:nvSpPr>
            <p:cNvPr id="5" name="Freeform 5">
              <a:extLst>
                <a:ext uri="{FF2B5EF4-FFF2-40B4-BE49-F238E27FC236}">
                  <a16:creationId xmlns:a16="http://schemas.microsoft.com/office/drawing/2014/main" id="{B6C517A6-9136-8C8B-4035-DA5C8D2BDF1F}"/>
                </a:ext>
              </a:extLst>
            </p:cNvPr>
            <p:cNvSpPr/>
            <p:nvPr/>
          </p:nvSpPr>
          <p:spPr>
            <a:xfrm>
              <a:off x="0" y="0"/>
              <a:ext cx="3130550" cy="4472986"/>
            </a:xfrm>
            <a:custGeom>
              <a:avLst/>
              <a:gdLst/>
              <a:ahLst/>
              <a:cxnLst/>
              <a:rect l="l" t="t" r="r" b="b"/>
              <a:pathLst>
                <a:path w="3130550" h="4472986">
                  <a:moveTo>
                    <a:pt x="0" y="1123950"/>
                  </a:moveTo>
                  <a:lnTo>
                    <a:pt x="0" y="4472986"/>
                  </a:lnTo>
                  <a:lnTo>
                    <a:pt x="3130550" y="4472986"/>
                  </a:lnTo>
                  <a:lnTo>
                    <a:pt x="3130550" y="0"/>
                  </a:lnTo>
                  <a:close/>
                </a:path>
              </a:pathLst>
            </a:custGeom>
            <a:solidFill>
              <a:srgbClr val="FC4D33"/>
            </a:solidFill>
          </p:spPr>
          <p:txBody>
            <a:bodyPr/>
            <a:lstStyle/>
            <a:p>
              <a:endParaRPr lang="en-GB"/>
            </a:p>
          </p:txBody>
        </p:sp>
      </p:grpSp>
      <p:grpSp>
        <p:nvGrpSpPr>
          <p:cNvPr id="6" name="Group 6">
            <a:extLst>
              <a:ext uri="{FF2B5EF4-FFF2-40B4-BE49-F238E27FC236}">
                <a16:creationId xmlns:a16="http://schemas.microsoft.com/office/drawing/2014/main" id="{C97F33C9-40A0-5CB2-D590-B8D9D6B546CD}"/>
              </a:ext>
            </a:extLst>
          </p:cNvPr>
          <p:cNvGrpSpPr>
            <a:grpSpLocks noChangeAspect="1"/>
          </p:cNvGrpSpPr>
          <p:nvPr/>
        </p:nvGrpSpPr>
        <p:grpSpPr>
          <a:xfrm>
            <a:off x="11872309" y="1485900"/>
            <a:ext cx="5501291" cy="6465631"/>
            <a:chOff x="0" y="0"/>
            <a:chExt cx="6362700" cy="6575666"/>
          </a:xfrm>
        </p:grpSpPr>
        <p:sp>
          <p:nvSpPr>
            <p:cNvPr id="7" name="Freeform 7">
              <a:extLst>
                <a:ext uri="{FF2B5EF4-FFF2-40B4-BE49-F238E27FC236}">
                  <a16:creationId xmlns:a16="http://schemas.microsoft.com/office/drawing/2014/main" id="{4FD57F01-214E-432E-A7A8-8E93BE4CE7A8}"/>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708D10"/>
            </a:solidFill>
            <a:ln w="12700">
              <a:noFill/>
            </a:ln>
          </p:spPr>
          <p:txBody>
            <a:bodyPr/>
            <a:lstStyle/>
            <a:p>
              <a:endParaRPr lang="en-GB"/>
            </a:p>
          </p:txBody>
        </p:sp>
      </p:grpSp>
      <p:grpSp>
        <p:nvGrpSpPr>
          <p:cNvPr id="8" name="Group 8">
            <a:extLst>
              <a:ext uri="{FF2B5EF4-FFF2-40B4-BE49-F238E27FC236}">
                <a16:creationId xmlns:a16="http://schemas.microsoft.com/office/drawing/2014/main" id="{688281DF-494D-426D-A51E-31945F0D3407}"/>
              </a:ext>
            </a:extLst>
          </p:cNvPr>
          <p:cNvGrpSpPr/>
          <p:nvPr/>
        </p:nvGrpSpPr>
        <p:grpSpPr>
          <a:xfrm rot="5400000">
            <a:off x="2466766" y="-2486234"/>
            <a:ext cx="10287002" cy="15259466"/>
            <a:chOff x="0" y="0"/>
            <a:chExt cx="3130550" cy="3928907"/>
          </a:xfrm>
          <a:solidFill>
            <a:schemeClr val="accent3">
              <a:lumMod val="60000"/>
              <a:lumOff val="40000"/>
            </a:schemeClr>
          </a:solidFill>
        </p:grpSpPr>
        <p:sp>
          <p:nvSpPr>
            <p:cNvPr id="9" name="Freeform 9">
              <a:extLst>
                <a:ext uri="{FF2B5EF4-FFF2-40B4-BE49-F238E27FC236}">
                  <a16:creationId xmlns:a16="http://schemas.microsoft.com/office/drawing/2014/main" id="{8879868D-DF7C-C440-E200-113D907CF084}"/>
                </a:ext>
              </a:extLst>
            </p:cNvPr>
            <p:cNvSpPr/>
            <p:nvPr/>
          </p:nvSpPr>
          <p:spPr>
            <a:xfrm>
              <a:off x="0" y="0"/>
              <a:ext cx="3130550" cy="3928907"/>
            </a:xfrm>
            <a:custGeom>
              <a:avLst/>
              <a:gdLst/>
              <a:ahLst/>
              <a:cxnLst/>
              <a:rect l="l" t="t" r="r" b="b"/>
              <a:pathLst>
                <a:path w="3130550" h="3928907">
                  <a:moveTo>
                    <a:pt x="0" y="1123950"/>
                  </a:moveTo>
                  <a:lnTo>
                    <a:pt x="0" y="3928907"/>
                  </a:lnTo>
                  <a:lnTo>
                    <a:pt x="3130550" y="3928907"/>
                  </a:lnTo>
                  <a:lnTo>
                    <a:pt x="3130550" y="0"/>
                  </a:lnTo>
                  <a:close/>
                </a:path>
              </a:pathLst>
            </a:custGeom>
            <a:grpFill/>
          </p:spPr>
          <p:txBody>
            <a:bodyPr/>
            <a:lstStyle/>
            <a:p>
              <a:endParaRPr lang="en-GB"/>
            </a:p>
          </p:txBody>
        </p:sp>
      </p:grpSp>
      <p:pic>
        <p:nvPicPr>
          <p:cNvPr id="12" name="Picture 12">
            <a:extLst>
              <a:ext uri="{FF2B5EF4-FFF2-40B4-BE49-F238E27FC236}">
                <a16:creationId xmlns:a16="http://schemas.microsoft.com/office/drawing/2014/main" id="{E35690B4-3A4C-749B-DF71-61C16A9546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09437" y="8850891"/>
            <a:ext cx="699726" cy="814819"/>
          </a:xfrm>
          <a:prstGeom prst="rect">
            <a:avLst/>
          </a:prstGeom>
        </p:spPr>
      </p:pic>
      <p:pic>
        <p:nvPicPr>
          <p:cNvPr id="13" name="Picture 13">
            <a:extLst>
              <a:ext uri="{FF2B5EF4-FFF2-40B4-BE49-F238E27FC236}">
                <a16:creationId xmlns:a16="http://schemas.microsoft.com/office/drawing/2014/main" id="{2BAD296E-DD16-1D53-455C-0587944F0679}"/>
              </a:ext>
            </a:extLst>
          </p:cNvPr>
          <p:cNvPicPr>
            <a:picLocks noChangeAspect="1"/>
          </p:cNvPicPr>
          <p:nvPr/>
        </p:nvPicPr>
        <p:blipFill>
          <a:blip r:embed="rId4">
            <a:alphaModFix amt="23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053" y="1599355"/>
            <a:ext cx="1582113" cy="1249869"/>
          </a:xfrm>
          <a:prstGeom prst="rect">
            <a:avLst/>
          </a:prstGeom>
        </p:spPr>
      </p:pic>
      <p:pic>
        <p:nvPicPr>
          <p:cNvPr id="14" name="Picture 14">
            <a:extLst>
              <a:ext uri="{FF2B5EF4-FFF2-40B4-BE49-F238E27FC236}">
                <a16:creationId xmlns:a16="http://schemas.microsoft.com/office/drawing/2014/main" id="{F24720DB-DF9E-73CC-46B6-DE4AB8648102}"/>
              </a:ext>
            </a:extLst>
          </p:cNvPr>
          <p:cNvPicPr>
            <a:picLocks noChangeAspect="1"/>
          </p:cNvPicPr>
          <p:nvPr/>
        </p:nvPicPr>
        <p:blipFill>
          <a:blip r:embed="rId4">
            <a:alphaModFix amt="23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0064271" y="6871058"/>
            <a:ext cx="1582111" cy="1249868"/>
          </a:xfrm>
          <a:prstGeom prst="rect">
            <a:avLst/>
          </a:prstGeom>
        </p:spPr>
      </p:pic>
      <p:sp>
        <p:nvSpPr>
          <p:cNvPr id="15" name="TextBox 15">
            <a:extLst>
              <a:ext uri="{FF2B5EF4-FFF2-40B4-BE49-F238E27FC236}">
                <a16:creationId xmlns:a16="http://schemas.microsoft.com/office/drawing/2014/main" id="{99C815B6-F590-5F26-D01A-B4A0870A77BC}"/>
              </a:ext>
            </a:extLst>
          </p:cNvPr>
          <p:cNvSpPr txBox="1"/>
          <p:nvPr/>
        </p:nvSpPr>
        <p:spPr>
          <a:xfrm>
            <a:off x="682139" y="2528912"/>
            <a:ext cx="11116698" cy="4397166"/>
          </a:xfrm>
          <a:prstGeom prst="rect">
            <a:avLst/>
          </a:prstGeom>
        </p:spPr>
        <p:txBody>
          <a:bodyPr wrap="square" lIns="0" tIns="0" rIns="0" bIns="0" rtlCol="0" anchor="t">
            <a:spAutoFit/>
          </a:bodyPr>
          <a:lstStyle/>
          <a:p>
            <a:pPr marL="457200" indent="-457200">
              <a:lnSpc>
                <a:spcPct val="120000"/>
              </a:lnSpc>
              <a:buFont typeface="+mj-lt"/>
              <a:buAutoNum type="arabicPeriod"/>
            </a:pPr>
            <a:endParaRPr lang="en-GB" sz="2400" dirty="0">
              <a:latin typeface="Montserrat" pitchFamily="2" charset="0"/>
            </a:endParaRPr>
          </a:p>
          <a:p>
            <a:pPr marL="457200" indent="-457200">
              <a:lnSpc>
                <a:spcPct val="120000"/>
              </a:lnSpc>
              <a:buFont typeface="+mj-lt"/>
              <a:buAutoNum type="arabicPeriod"/>
            </a:pPr>
            <a:r>
              <a:rPr lang="en-GB" sz="2400" b="1" dirty="0">
                <a:solidFill>
                  <a:schemeClr val="tx1">
                    <a:lumMod val="75000"/>
                    <a:lumOff val="25000"/>
                  </a:schemeClr>
                </a:solidFill>
                <a:latin typeface="Montserrat" pitchFamily="2" charset="0"/>
              </a:rPr>
              <a:t>Stay curious </a:t>
            </a:r>
            <a:r>
              <a:rPr lang="en-GB" sz="2400" dirty="0">
                <a:solidFill>
                  <a:schemeClr val="tx1">
                    <a:lumMod val="75000"/>
                    <a:lumOff val="25000"/>
                  </a:schemeClr>
                </a:solidFill>
                <a:latin typeface="Montserrat" pitchFamily="2" charset="0"/>
              </a:rPr>
              <a:t>and spend time exploring the world around you. Geology is all about asking questions: Why does this rock look this way? How did this landscape form?</a:t>
            </a:r>
          </a:p>
          <a:p>
            <a:pPr marL="457200" indent="-457200">
              <a:lnSpc>
                <a:spcPct val="120000"/>
              </a:lnSpc>
              <a:buFont typeface="+mj-lt"/>
              <a:buAutoNum type="arabicPeriod"/>
            </a:pPr>
            <a:endParaRPr lang="en-GB" sz="2400" dirty="0">
              <a:solidFill>
                <a:schemeClr val="tx1">
                  <a:lumMod val="75000"/>
                  <a:lumOff val="25000"/>
                </a:schemeClr>
              </a:solidFill>
              <a:latin typeface="Montserrat" pitchFamily="2" charset="0"/>
            </a:endParaRPr>
          </a:p>
          <a:p>
            <a:pPr marL="457200" indent="-457200">
              <a:lnSpc>
                <a:spcPct val="120000"/>
              </a:lnSpc>
              <a:buFont typeface="+mj-lt"/>
              <a:buAutoNum type="arabicPeriod"/>
            </a:pPr>
            <a:r>
              <a:rPr lang="en-GB" sz="2400" b="1" dirty="0">
                <a:solidFill>
                  <a:schemeClr val="tx1">
                    <a:lumMod val="75000"/>
                    <a:lumOff val="25000"/>
                  </a:schemeClr>
                </a:solidFill>
                <a:latin typeface="Montserrat" pitchFamily="2" charset="0"/>
              </a:rPr>
              <a:t>Don’t be afraid </a:t>
            </a:r>
            <a:r>
              <a:rPr lang="en-GB" sz="2400" dirty="0">
                <a:solidFill>
                  <a:schemeClr val="tx1">
                    <a:lumMod val="75000"/>
                    <a:lumOff val="25000"/>
                  </a:schemeClr>
                </a:solidFill>
                <a:latin typeface="Montserrat" pitchFamily="2" charset="0"/>
              </a:rPr>
              <a:t>of the science; geology combines chemistry, physics and biology in exciting ways. </a:t>
            </a:r>
          </a:p>
          <a:p>
            <a:pPr marL="457200" indent="-457200">
              <a:lnSpc>
                <a:spcPct val="120000"/>
              </a:lnSpc>
              <a:buFont typeface="+mj-lt"/>
              <a:buAutoNum type="arabicPeriod"/>
            </a:pPr>
            <a:endParaRPr lang="en-GB" sz="2400" dirty="0">
              <a:solidFill>
                <a:schemeClr val="tx1">
                  <a:lumMod val="75000"/>
                  <a:lumOff val="25000"/>
                </a:schemeClr>
              </a:solidFill>
              <a:latin typeface="Montserrat" pitchFamily="2" charset="0"/>
            </a:endParaRPr>
          </a:p>
          <a:p>
            <a:pPr marL="457200" indent="-457200">
              <a:lnSpc>
                <a:spcPct val="120000"/>
              </a:lnSpc>
              <a:buFont typeface="+mj-lt"/>
              <a:buAutoNum type="arabicPeriod"/>
            </a:pPr>
            <a:r>
              <a:rPr lang="en-GB" sz="2400" b="1" dirty="0">
                <a:solidFill>
                  <a:schemeClr val="tx1">
                    <a:lumMod val="75000"/>
                    <a:lumOff val="25000"/>
                  </a:schemeClr>
                </a:solidFill>
                <a:latin typeface="Montserrat" pitchFamily="2" charset="0"/>
              </a:rPr>
              <a:t>Most importantly, get outside </a:t>
            </a:r>
            <a:r>
              <a:rPr lang="en-GB" sz="2400" dirty="0">
                <a:solidFill>
                  <a:schemeClr val="tx1">
                    <a:lumMod val="75000"/>
                    <a:lumOff val="25000"/>
                  </a:schemeClr>
                </a:solidFill>
                <a:latin typeface="Montserrat" pitchFamily="2" charset="0"/>
              </a:rPr>
              <a:t>when you can. The best lessons in geology happen in the field, not in the classroom.</a:t>
            </a:r>
            <a:endParaRPr lang="en-US" sz="2400" dirty="0">
              <a:solidFill>
                <a:schemeClr val="tx1">
                  <a:lumMod val="75000"/>
                  <a:lumOff val="25000"/>
                </a:schemeClr>
              </a:solidFill>
              <a:latin typeface="Montserrat" pitchFamily="2" charset="0"/>
            </a:endParaRPr>
          </a:p>
        </p:txBody>
      </p:sp>
      <p:sp>
        <p:nvSpPr>
          <p:cNvPr id="16" name="TextBox 16">
            <a:extLst>
              <a:ext uri="{FF2B5EF4-FFF2-40B4-BE49-F238E27FC236}">
                <a16:creationId xmlns:a16="http://schemas.microsoft.com/office/drawing/2014/main" id="{739FC831-8469-252A-BB96-9E3696CCDF92}"/>
              </a:ext>
            </a:extLst>
          </p:cNvPr>
          <p:cNvSpPr txBox="1"/>
          <p:nvPr/>
        </p:nvSpPr>
        <p:spPr>
          <a:xfrm>
            <a:off x="2474462" y="470553"/>
            <a:ext cx="10805010" cy="767646"/>
          </a:xfrm>
          <a:prstGeom prst="rect">
            <a:avLst/>
          </a:prstGeom>
        </p:spPr>
        <p:txBody>
          <a:bodyPr lIns="0" tIns="0" rIns="0" bIns="0" rtlCol="0" anchor="t">
            <a:spAutoFit/>
          </a:bodyPr>
          <a:lstStyle/>
          <a:p>
            <a:pPr>
              <a:lnSpc>
                <a:spcPts val="6380"/>
              </a:lnSpc>
            </a:pPr>
            <a:r>
              <a:rPr lang="en-US" sz="4800" b="1" dirty="0">
                <a:solidFill>
                  <a:schemeClr val="tx1">
                    <a:lumMod val="75000"/>
                    <a:lumOff val="25000"/>
                  </a:schemeClr>
                </a:solidFill>
                <a:latin typeface="Montserrat" pitchFamily="2" charset="0"/>
              </a:rPr>
              <a:t>Karim’s top tips</a:t>
            </a:r>
          </a:p>
        </p:txBody>
      </p:sp>
      <p:sp>
        <p:nvSpPr>
          <p:cNvPr id="17" name="TextBox 17">
            <a:extLst>
              <a:ext uri="{FF2B5EF4-FFF2-40B4-BE49-F238E27FC236}">
                <a16:creationId xmlns:a16="http://schemas.microsoft.com/office/drawing/2014/main" id="{0865E49B-766E-1AC5-93BE-19BB46C744F2}"/>
              </a:ext>
            </a:extLst>
          </p:cNvPr>
          <p:cNvSpPr txBox="1"/>
          <p:nvPr/>
        </p:nvSpPr>
        <p:spPr>
          <a:xfrm>
            <a:off x="709317" y="9381017"/>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24       </a:t>
            </a:r>
            <a:r>
              <a:rPr lang="en-US" sz="1700" dirty="0">
                <a:solidFill>
                  <a:schemeClr val="tx1">
                    <a:lumMod val="65000"/>
                    <a:lumOff val="35000"/>
                  </a:schemeClr>
                </a:solidFill>
                <a:latin typeface="Montserrat Semi-Bold Bold"/>
              </a:rPr>
              <a:t>futurumcareers.com</a:t>
            </a:r>
          </a:p>
        </p:txBody>
      </p:sp>
      <p:grpSp>
        <p:nvGrpSpPr>
          <p:cNvPr id="2" name="Group 10">
            <a:extLst>
              <a:ext uri="{FF2B5EF4-FFF2-40B4-BE49-F238E27FC236}">
                <a16:creationId xmlns:a16="http://schemas.microsoft.com/office/drawing/2014/main" id="{02EA9597-1002-33F4-C9BF-B05F99765EDB}"/>
              </a:ext>
            </a:extLst>
          </p:cNvPr>
          <p:cNvGrpSpPr>
            <a:grpSpLocks noChangeAspect="1"/>
          </p:cNvGrpSpPr>
          <p:nvPr/>
        </p:nvGrpSpPr>
        <p:grpSpPr>
          <a:xfrm rot="5400000">
            <a:off x="11661586" y="2175011"/>
            <a:ext cx="5793843" cy="5056205"/>
            <a:chOff x="518272" y="1066503"/>
            <a:chExt cx="4918567" cy="4292365"/>
          </a:xfrm>
        </p:grpSpPr>
        <p:sp>
          <p:nvSpPr>
            <p:cNvPr id="3" name="Freeform 11">
              <a:extLst>
                <a:ext uri="{FF2B5EF4-FFF2-40B4-BE49-F238E27FC236}">
                  <a16:creationId xmlns:a16="http://schemas.microsoft.com/office/drawing/2014/main" id="{A86A8858-E140-0BA5-2D1A-AA9CE363F1B6}"/>
                </a:ext>
              </a:extLst>
            </p:cNvPr>
            <p:cNvSpPr/>
            <p:nvPr/>
          </p:nvSpPr>
          <p:spPr>
            <a:xfrm>
              <a:off x="518272" y="1066503"/>
              <a:ext cx="4918567" cy="4292365"/>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6" cstate="print">
                <a:extLst>
                  <a:ext uri="{28A0092B-C50C-407E-A947-70E740481C1C}">
                    <a14:useLocalDpi xmlns:a14="http://schemas.microsoft.com/office/drawing/2010/main" val="0"/>
                  </a:ext>
                </a:extLst>
              </a:blip>
              <a:srcRect/>
              <a:stretch>
                <a:fillRect l="-7078" t="-5027" r="-10926" b="-9725"/>
              </a:stretch>
            </a:blipFill>
            <a:ln w="25400">
              <a:solidFill>
                <a:schemeClr val="bg1"/>
              </a:solidFill>
            </a:ln>
          </p:spPr>
          <p:txBody>
            <a:bodyPr/>
            <a:lstStyle/>
            <a:p>
              <a:endParaRPr lang="en-US" dirty="0"/>
            </a:p>
          </p:txBody>
        </p:sp>
      </p:grpSp>
      <p:sp>
        <p:nvSpPr>
          <p:cNvPr id="10" name="TextBox 9">
            <a:extLst>
              <a:ext uri="{FF2B5EF4-FFF2-40B4-BE49-F238E27FC236}">
                <a16:creationId xmlns:a16="http://schemas.microsoft.com/office/drawing/2014/main" id="{5C952384-3C0D-8E48-7B4B-C9777AACB72E}"/>
              </a:ext>
            </a:extLst>
          </p:cNvPr>
          <p:cNvSpPr txBox="1"/>
          <p:nvPr/>
        </p:nvSpPr>
        <p:spPr>
          <a:xfrm>
            <a:off x="14211792" y="7594758"/>
            <a:ext cx="2895600" cy="369332"/>
          </a:xfrm>
          <a:prstGeom prst="rect">
            <a:avLst/>
          </a:prstGeom>
          <a:noFill/>
        </p:spPr>
        <p:txBody>
          <a:bodyPr wrap="square" rtlCol="0">
            <a:spAutoFit/>
          </a:bodyPr>
          <a:lstStyle/>
          <a:p>
            <a:r>
              <a:rPr lang="en-GB" dirty="0">
                <a:solidFill>
                  <a:schemeClr val="bg1"/>
                </a:solidFill>
                <a:latin typeface="Montserrat" pitchFamily="2" charset="0"/>
              </a:rPr>
              <a:t>© James Mungall</a:t>
            </a:r>
          </a:p>
        </p:txBody>
      </p:sp>
    </p:spTree>
    <p:extLst>
      <p:ext uri="{BB962C8B-B14F-4D97-AF65-F5344CB8AC3E}">
        <p14:creationId xmlns:p14="http://schemas.microsoft.com/office/powerpoint/2010/main" val="87794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1000"/>
                                        <p:tgtEl>
                                          <p:spTgt spid="15">
                                            <p:txEl>
                                              <p:pRg st="1" end="1"/>
                                            </p:txEl>
                                          </p:spTgt>
                                        </p:tgtEl>
                                      </p:cBhvr>
                                    </p:animEffect>
                                    <p:anim calcmode="lin" valueType="num">
                                      <p:cBhvr>
                                        <p:cTn id="8"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3" end="3"/>
                                            </p:txEl>
                                          </p:spTgt>
                                        </p:tgtEl>
                                        <p:attrNameLst>
                                          <p:attrName>style.visibility</p:attrName>
                                        </p:attrNameLst>
                                      </p:cBhvr>
                                      <p:to>
                                        <p:strVal val="visible"/>
                                      </p:to>
                                    </p:set>
                                    <p:animEffect transition="in" filter="fade">
                                      <p:cBhvr>
                                        <p:cTn id="14" dur="1000"/>
                                        <p:tgtEl>
                                          <p:spTgt spid="15">
                                            <p:txEl>
                                              <p:pRg st="3" end="3"/>
                                            </p:txEl>
                                          </p:spTgt>
                                        </p:tgtEl>
                                      </p:cBhvr>
                                    </p:animEffect>
                                    <p:anim calcmode="lin" valueType="num">
                                      <p:cBhvr>
                                        <p:cTn id="15"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5" end="5"/>
                                            </p:txEl>
                                          </p:spTgt>
                                        </p:tgtEl>
                                        <p:attrNameLst>
                                          <p:attrName>style.visibility</p:attrName>
                                        </p:attrNameLst>
                                      </p:cBhvr>
                                      <p:to>
                                        <p:strVal val="visible"/>
                                      </p:to>
                                    </p:set>
                                    <p:animEffect transition="in" filter="fade">
                                      <p:cBhvr>
                                        <p:cTn id="21" dur="1000"/>
                                        <p:tgtEl>
                                          <p:spTgt spid="15">
                                            <p:txEl>
                                              <p:pRg st="5" end="5"/>
                                            </p:txEl>
                                          </p:spTgt>
                                        </p:tgtEl>
                                      </p:cBhvr>
                                    </p:animEffect>
                                    <p:anim calcmode="lin" valueType="num">
                                      <p:cBhvr>
                                        <p:cTn id="22"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1714500"/>
            <a:ext cx="3810000" cy="5029201"/>
            <a:chOff x="1279518" y="6349"/>
            <a:chExt cx="5076845" cy="6562980"/>
          </a:xfrm>
        </p:grpSpPr>
        <p:sp>
          <p:nvSpPr>
            <p:cNvPr id="3" name="Freeform 3"/>
            <p:cNvSpPr/>
            <p:nvPr/>
          </p:nvSpPr>
          <p:spPr>
            <a:xfrm>
              <a:off x="1279518" y="6349"/>
              <a:ext cx="5076845" cy="6562980"/>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US" dirty="0"/>
            </a:p>
          </p:txBody>
        </p:sp>
      </p:grpSp>
      <p:grpSp>
        <p:nvGrpSpPr>
          <p:cNvPr id="4" name="Group 4"/>
          <p:cNvGrpSpPr/>
          <p:nvPr/>
        </p:nvGrpSpPr>
        <p:grpSpPr>
          <a:xfrm rot="5400000">
            <a:off x="-3162300" y="3162300"/>
            <a:ext cx="10287000" cy="396240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708D10"/>
            </a:solidFill>
          </p:spPr>
          <p:txBody>
            <a:bodyPr/>
            <a:lstStyle/>
            <a:p>
              <a:endParaRPr lang="en-GB"/>
            </a:p>
          </p:txBody>
        </p:sp>
      </p:grpSp>
      <p:grpSp>
        <p:nvGrpSpPr>
          <p:cNvPr id="8" name="Group 8"/>
          <p:cNvGrpSpPr/>
          <p:nvPr/>
        </p:nvGrpSpPr>
        <p:grpSpPr>
          <a:xfrm rot="-5400000">
            <a:off x="14658813" y="1552792"/>
            <a:ext cx="5821495" cy="2715910"/>
            <a:chOff x="0" y="0"/>
            <a:chExt cx="3130550" cy="1460500"/>
          </a:xfrm>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B9CF70"/>
            </a:solidFill>
          </p:spPr>
          <p:txBody>
            <a:bodyPr/>
            <a:lstStyle/>
            <a:p>
              <a:endParaRPr lang="en-GB"/>
            </a:p>
          </p:txBody>
        </p:sp>
      </p:grpSp>
      <p:sp>
        <p:nvSpPr>
          <p:cNvPr id="11" name="TextBox 11"/>
          <p:cNvSpPr txBox="1"/>
          <p:nvPr/>
        </p:nvSpPr>
        <p:spPr>
          <a:xfrm>
            <a:off x="533400" y="9597748"/>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25       </a:t>
            </a:r>
            <a:r>
              <a:rPr lang="en-US" sz="1700" dirty="0">
                <a:solidFill>
                  <a:srgbClr val="FFFFFF"/>
                </a:solidFill>
                <a:latin typeface="Montserrat Semi-Bold Bold"/>
              </a:rPr>
              <a:t>futurumcareers.com</a:t>
            </a:r>
          </a:p>
        </p:txBody>
      </p:sp>
      <p:sp>
        <p:nvSpPr>
          <p:cNvPr id="12" name="TextBox 12"/>
          <p:cNvSpPr txBox="1"/>
          <p:nvPr/>
        </p:nvSpPr>
        <p:spPr>
          <a:xfrm>
            <a:off x="3962400" y="290190"/>
            <a:ext cx="12794565" cy="883062"/>
          </a:xfrm>
          <a:prstGeom prst="rect">
            <a:avLst/>
          </a:prstGeom>
        </p:spPr>
        <p:txBody>
          <a:bodyPr wrap="square" lIns="0" tIns="0" rIns="0" bIns="0" rtlCol="0" anchor="t">
            <a:spAutoFit/>
          </a:bodyPr>
          <a:lstStyle/>
          <a:p>
            <a:pPr>
              <a:lnSpc>
                <a:spcPts val="7589"/>
              </a:lnSpc>
            </a:pPr>
            <a:r>
              <a:rPr lang="en-US" sz="4800" b="1" dirty="0">
                <a:solidFill>
                  <a:srgbClr val="474B4F"/>
                </a:solidFill>
                <a:latin typeface="Montserrat" pitchFamily="2" charset="0"/>
              </a:rPr>
              <a:t>Pathway from school to geology</a:t>
            </a:r>
          </a:p>
        </p:txBody>
      </p:sp>
      <p:sp>
        <p:nvSpPr>
          <p:cNvPr id="16" name="TextBox 15">
            <a:extLst>
              <a:ext uri="{FF2B5EF4-FFF2-40B4-BE49-F238E27FC236}">
                <a16:creationId xmlns:a16="http://schemas.microsoft.com/office/drawing/2014/main" id="{1E6775A7-240F-CFA1-3C9D-14B2238960A0}"/>
              </a:ext>
            </a:extLst>
          </p:cNvPr>
          <p:cNvSpPr txBox="1"/>
          <p:nvPr/>
        </p:nvSpPr>
        <p:spPr>
          <a:xfrm>
            <a:off x="3962400" y="1577811"/>
            <a:ext cx="13411199" cy="7148688"/>
          </a:xfrm>
          <a:prstGeom prst="rect">
            <a:avLst/>
          </a:prstGeom>
          <a:noFill/>
        </p:spPr>
        <p:txBody>
          <a:bodyPr wrap="square" rtlCol="0">
            <a:spAutoFit/>
          </a:bodyPr>
          <a:lstStyle/>
          <a:p>
            <a:pPr>
              <a:lnSpc>
                <a:spcPct val="120000"/>
              </a:lnSpc>
            </a:pPr>
            <a:r>
              <a:rPr lang="en-GB" sz="2400" dirty="0">
                <a:solidFill>
                  <a:schemeClr val="tx1">
                    <a:lumMod val="75000"/>
                    <a:lumOff val="25000"/>
                  </a:schemeClr>
                </a:solidFill>
                <a:latin typeface="Montserrat" pitchFamily="2" charset="0"/>
              </a:rPr>
              <a:t>Developing skills in </a:t>
            </a:r>
            <a:r>
              <a:rPr lang="en-GB" sz="2400" b="1" dirty="0">
                <a:solidFill>
                  <a:schemeClr val="tx1">
                    <a:lumMod val="75000"/>
                    <a:lumOff val="25000"/>
                  </a:schemeClr>
                </a:solidFill>
                <a:latin typeface="Montserrat" pitchFamily="2" charset="0"/>
              </a:rPr>
              <a:t>maths</a:t>
            </a:r>
            <a:r>
              <a:rPr lang="en-GB" sz="2400" dirty="0">
                <a:solidFill>
                  <a:schemeClr val="tx1">
                    <a:lumMod val="75000"/>
                    <a:lumOff val="25000"/>
                  </a:schemeClr>
                </a:solidFill>
                <a:latin typeface="Montserrat" pitchFamily="2" charset="0"/>
              </a:rPr>
              <a:t> and </a:t>
            </a:r>
            <a:r>
              <a:rPr lang="en-GB" sz="2400" b="1" dirty="0">
                <a:solidFill>
                  <a:schemeClr val="tx1">
                    <a:lumMod val="75000"/>
                    <a:lumOff val="25000"/>
                  </a:schemeClr>
                </a:solidFill>
                <a:latin typeface="Montserrat" pitchFamily="2" charset="0"/>
              </a:rPr>
              <a:t>science</a:t>
            </a:r>
            <a:r>
              <a:rPr lang="en-GB" sz="2400" dirty="0">
                <a:solidFill>
                  <a:schemeClr val="tx1">
                    <a:lumMod val="75000"/>
                    <a:lumOff val="25000"/>
                  </a:schemeClr>
                </a:solidFill>
                <a:latin typeface="Montserrat" pitchFamily="2" charset="0"/>
              </a:rPr>
              <a:t> at school, especially in </a:t>
            </a:r>
            <a:r>
              <a:rPr lang="en-GB" sz="2400" b="1" dirty="0">
                <a:solidFill>
                  <a:schemeClr val="tx1">
                    <a:lumMod val="75000"/>
                    <a:lumOff val="25000"/>
                  </a:schemeClr>
                </a:solidFill>
                <a:latin typeface="Montserrat" pitchFamily="2" charset="0"/>
              </a:rPr>
              <a:t>calculus,</a:t>
            </a:r>
            <a:r>
              <a:rPr lang="en-GB" sz="2400" dirty="0">
                <a:solidFill>
                  <a:schemeClr val="tx1">
                    <a:lumMod val="75000"/>
                    <a:lumOff val="25000"/>
                  </a:schemeClr>
                </a:solidFill>
                <a:latin typeface="Montserrat" pitchFamily="2" charset="0"/>
              </a:rPr>
              <a:t> </a:t>
            </a:r>
            <a:r>
              <a:rPr lang="en-GB" sz="2400" b="1" dirty="0">
                <a:solidFill>
                  <a:schemeClr val="tx1">
                    <a:lumMod val="75000"/>
                    <a:lumOff val="25000"/>
                  </a:schemeClr>
                </a:solidFill>
                <a:latin typeface="Montserrat" pitchFamily="2" charset="0"/>
              </a:rPr>
              <a:t>algebra</a:t>
            </a:r>
            <a:r>
              <a:rPr lang="en-GB" sz="2400" dirty="0">
                <a:solidFill>
                  <a:schemeClr val="tx1">
                    <a:lumMod val="75000"/>
                    <a:lumOff val="25000"/>
                  </a:schemeClr>
                </a:solidFill>
                <a:latin typeface="Montserrat" pitchFamily="2" charset="0"/>
              </a:rPr>
              <a:t>, </a:t>
            </a:r>
            <a:r>
              <a:rPr lang="en-GB" sz="2400" b="1" dirty="0">
                <a:solidFill>
                  <a:schemeClr val="tx1">
                    <a:lumMod val="75000"/>
                    <a:lumOff val="25000"/>
                  </a:schemeClr>
                </a:solidFill>
                <a:latin typeface="Montserrat" pitchFamily="2" charset="0"/>
              </a:rPr>
              <a:t>chemistry</a:t>
            </a:r>
            <a:r>
              <a:rPr lang="en-GB" sz="2400" dirty="0">
                <a:solidFill>
                  <a:schemeClr val="tx1">
                    <a:lumMod val="75000"/>
                    <a:lumOff val="25000"/>
                  </a:schemeClr>
                </a:solidFill>
                <a:latin typeface="Montserrat" pitchFamily="2" charset="0"/>
              </a:rPr>
              <a:t>, </a:t>
            </a:r>
            <a:r>
              <a:rPr lang="en-GB" sz="2400" b="1" dirty="0">
                <a:solidFill>
                  <a:schemeClr val="tx1">
                    <a:lumMod val="75000"/>
                    <a:lumOff val="25000"/>
                  </a:schemeClr>
                </a:solidFill>
                <a:latin typeface="Montserrat" pitchFamily="2" charset="0"/>
              </a:rPr>
              <a:t>physics </a:t>
            </a:r>
            <a:r>
              <a:rPr lang="en-GB" sz="2400" dirty="0">
                <a:solidFill>
                  <a:schemeClr val="tx1">
                    <a:lumMod val="75000"/>
                    <a:lumOff val="25000"/>
                  </a:schemeClr>
                </a:solidFill>
                <a:latin typeface="Montserrat" pitchFamily="2" charset="0"/>
              </a:rPr>
              <a:t>and </a:t>
            </a:r>
            <a:r>
              <a:rPr lang="en-GB" sz="2400" b="1" dirty="0">
                <a:solidFill>
                  <a:schemeClr val="tx1">
                    <a:lumMod val="75000"/>
                    <a:lumOff val="25000"/>
                  </a:schemeClr>
                </a:solidFill>
                <a:latin typeface="Montserrat" pitchFamily="2" charset="0"/>
              </a:rPr>
              <a:t>biology</a:t>
            </a:r>
            <a:r>
              <a:rPr lang="en-GB" sz="2400" dirty="0">
                <a:solidFill>
                  <a:schemeClr val="tx1">
                    <a:lumMod val="75000"/>
                    <a:lumOff val="25000"/>
                  </a:schemeClr>
                </a:solidFill>
                <a:latin typeface="Montserrat" pitchFamily="2" charset="0"/>
              </a:rPr>
              <a:t>, will help build a solid foundation for geology.</a:t>
            </a:r>
          </a:p>
          <a:p>
            <a:pPr>
              <a:lnSpc>
                <a:spcPct val="120000"/>
              </a:lnSpc>
            </a:pPr>
            <a:endParaRPr lang="en-GB" sz="2400" dirty="0">
              <a:solidFill>
                <a:schemeClr val="tx1">
                  <a:lumMod val="75000"/>
                  <a:lumOff val="25000"/>
                </a:schemeClr>
              </a:solidFill>
              <a:latin typeface="Montserrat" pitchFamily="2" charset="0"/>
            </a:endParaRPr>
          </a:p>
          <a:p>
            <a:pPr>
              <a:lnSpc>
                <a:spcPct val="120000"/>
              </a:lnSpc>
            </a:pPr>
            <a:r>
              <a:rPr lang="en-GB" sz="2400" dirty="0">
                <a:solidFill>
                  <a:schemeClr val="tx1">
                    <a:lumMod val="75000"/>
                    <a:lumOff val="25000"/>
                  </a:schemeClr>
                </a:solidFill>
                <a:latin typeface="Montserrat" pitchFamily="2" charset="0"/>
              </a:rPr>
              <a:t>Written and verbal </a:t>
            </a:r>
            <a:r>
              <a:rPr lang="en-GB" sz="2400" b="1" dirty="0">
                <a:solidFill>
                  <a:schemeClr val="tx1">
                    <a:lumMod val="75000"/>
                    <a:lumOff val="25000"/>
                  </a:schemeClr>
                </a:solidFill>
                <a:latin typeface="Montserrat" pitchFamily="2" charset="0"/>
              </a:rPr>
              <a:t>communication</a:t>
            </a:r>
            <a:r>
              <a:rPr lang="en-GB" sz="2400" dirty="0">
                <a:solidFill>
                  <a:schemeClr val="tx1">
                    <a:lumMod val="75000"/>
                    <a:lumOff val="25000"/>
                  </a:schemeClr>
                </a:solidFill>
                <a:latin typeface="Montserrat" pitchFamily="2" charset="0"/>
              </a:rPr>
              <a:t> skills will help with report-writing and presenting.</a:t>
            </a:r>
          </a:p>
          <a:p>
            <a:pPr>
              <a:lnSpc>
                <a:spcPct val="120000"/>
              </a:lnSpc>
            </a:pPr>
            <a:endParaRPr lang="en-GB" sz="2400" dirty="0">
              <a:solidFill>
                <a:schemeClr val="tx1">
                  <a:lumMod val="75000"/>
                  <a:lumOff val="25000"/>
                </a:schemeClr>
              </a:solidFill>
              <a:latin typeface="Montserrat" pitchFamily="2" charset="0"/>
            </a:endParaRPr>
          </a:p>
          <a:p>
            <a:pPr>
              <a:lnSpc>
                <a:spcPct val="120000"/>
              </a:lnSpc>
            </a:pPr>
            <a:r>
              <a:rPr lang="en-GB" sz="2400" dirty="0">
                <a:solidFill>
                  <a:schemeClr val="tx1">
                    <a:lumMod val="75000"/>
                    <a:lumOff val="25000"/>
                  </a:schemeClr>
                </a:solidFill>
                <a:latin typeface="Montserrat" pitchFamily="2" charset="0"/>
              </a:rPr>
              <a:t>At university, study </a:t>
            </a:r>
            <a:r>
              <a:rPr lang="en-GB" sz="2400" b="1" dirty="0">
                <a:solidFill>
                  <a:schemeClr val="tx1">
                    <a:lumMod val="75000"/>
                    <a:lumOff val="25000"/>
                  </a:schemeClr>
                </a:solidFill>
                <a:latin typeface="Montserrat" pitchFamily="2" charset="0"/>
              </a:rPr>
              <a:t>Earth sciences </a:t>
            </a:r>
            <a:r>
              <a:rPr lang="en-GB" sz="2400" dirty="0">
                <a:solidFill>
                  <a:schemeClr val="tx1">
                    <a:lumMod val="75000"/>
                    <a:lumOff val="25000"/>
                  </a:schemeClr>
                </a:solidFill>
                <a:latin typeface="Montserrat" pitchFamily="2" charset="0"/>
              </a:rPr>
              <a:t>or </a:t>
            </a:r>
            <a:r>
              <a:rPr lang="en-GB" sz="2400" b="1" dirty="0">
                <a:solidFill>
                  <a:schemeClr val="tx1">
                    <a:lumMod val="75000"/>
                    <a:lumOff val="25000"/>
                  </a:schemeClr>
                </a:solidFill>
                <a:latin typeface="Montserrat" pitchFamily="2" charset="0"/>
              </a:rPr>
              <a:t>geology</a:t>
            </a:r>
            <a:r>
              <a:rPr lang="en-GB" sz="2400" dirty="0">
                <a:solidFill>
                  <a:schemeClr val="tx1">
                    <a:lumMod val="75000"/>
                    <a:lumOff val="25000"/>
                  </a:schemeClr>
                </a:solidFill>
                <a:latin typeface="Montserrat" pitchFamily="2" charset="0"/>
              </a:rPr>
              <a:t>, or specialise in </a:t>
            </a:r>
            <a:r>
              <a:rPr lang="en-GB" sz="2400" b="1" dirty="0">
                <a:solidFill>
                  <a:schemeClr val="tx1">
                    <a:lumMod val="75000"/>
                    <a:lumOff val="25000"/>
                  </a:schemeClr>
                </a:solidFill>
                <a:latin typeface="Montserrat" pitchFamily="2" charset="0"/>
              </a:rPr>
              <a:t>environmental geoscience</a:t>
            </a:r>
            <a:r>
              <a:rPr lang="en-GB" sz="2400" dirty="0">
                <a:solidFill>
                  <a:schemeClr val="tx1">
                    <a:lumMod val="75000"/>
                    <a:lumOff val="25000"/>
                  </a:schemeClr>
                </a:solidFill>
                <a:latin typeface="Montserrat" pitchFamily="2" charset="0"/>
              </a:rPr>
              <a:t> or </a:t>
            </a:r>
            <a:r>
              <a:rPr lang="en-GB" sz="2400" b="1" dirty="0">
                <a:solidFill>
                  <a:schemeClr val="tx1">
                    <a:lumMod val="75000"/>
                    <a:lumOff val="25000"/>
                  </a:schemeClr>
                </a:solidFill>
                <a:latin typeface="Montserrat" pitchFamily="2" charset="0"/>
              </a:rPr>
              <a:t>geophysics</a:t>
            </a:r>
            <a:r>
              <a:rPr lang="en-GB" sz="2400" dirty="0">
                <a:solidFill>
                  <a:schemeClr val="tx1">
                    <a:lumMod val="75000"/>
                    <a:lumOff val="25000"/>
                  </a:schemeClr>
                </a:solidFill>
                <a:latin typeface="Montserrat" pitchFamily="2" charset="0"/>
              </a:rPr>
              <a:t> if you can.</a:t>
            </a:r>
          </a:p>
          <a:p>
            <a:pPr>
              <a:lnSpc>
                <a:spcPct val="120000"/>
              </a:lnSpc>
            </a:pPr>
            <a:endParaRPr lang="en-GB" sz="2400" dirty="0">
              <a:solidFill>
                <a:schemeClr val="tx1">
                  <a:lumMod val="75000"/>
                  <a:lumOff val="25000"/>
                </a:schemeClr>
              </a:solidFill>
              <a:latin typeface="Montserrat" pitchFamily="2" charset="0"/>
            </a:endParaRPr>
          </a:p>
          <a:p>
            <a:pPr>
              <a:lnSpc>
                <a:spcPct val="120000"/>
              </a:lnSpc>
            </a:pPr>
            <a:r>
              <a:rPr lang="en-GB" sz="2400" dirty="0">
                <a:solidFill>
                  <a:schemeClr val="tx2"/>
                </a:solidFill>
                <a:latin typeface="Montserrat" pitchFamily="2" charset="0"/>
              </a:rPr>
              <a:t>“To work as a geoscientist after you graduate, you will need to qualify for professional status, completing a four-year programme, followed by four years of work experience under the supervision of a professional geoscientist. You must then pass an examination of your ability to perform ethically and in compliance with the laws.” </a:t>
            </a:r>
            <a:r>
              <a:rPr lang="en-GB" sz="2400" dirty="0">
                <a:solidFill>
                  <a:schemeClr val="tx1">
                    <a:lumMod val="75000"/>
                    <a:lumOff val="25000"/>
                  </a:schemeClr>
                </a:solidFill>
                <a:latin typeface="Montserrat" pitchFamily="2" charset="0"/>
              </a:rPr>
              <a:t>– James </a:t>
            </a:r>
          </a:p>
          <a:p>
            <a:pPr>
              <a:lnSpc>
                <a:spcPct val="120000"/>
              </a:lnSpc>
            </a:pPr>
            <a:endParaRPr lang="en-GB" sz="2400" dirty="0">
              <a:solidFill>
                <a:schemeClr val="tx1">
                  <a:lumMod val="75000"/>
                  <a:lumOff val="25000"/>
                </a:schemeClr>
              </a:solidFill>
              <a:latin typeface="Montserrat" pitchFamily="2" charset="0"/>
            </a:endParaRPr>
          </a:p>
          <a:p>
            <a:pPr>
              <a:lnSpc>
                <a:spcPct val="120000"/>
              </a:lnSpc>
            </a:pPr>
            <a:r>
              <a:rPr lang="en-GB" sz="2400" dirty="0">
                <a:solidFill>
                  <a:schemeClr val="tx2"/>
                </a:solidFill>
                <a:latin typeface="Montserrat" pitchFamily="2" charset="0"/>
              </a:rPr>
              <a:t>“Building leadership skills can be important, so look for opportunities in sports or other extracurricular activities.” </a:t>
            </a:r>
            <a:r>
              <a:rPr lang="en-GB" sz="2400" dirty="0">
                <a:solidFill>
                  <a:schemeClr val="tx1">
                    <a:lumMod val="75000"/>
                    <a:lumOff val="25000"/>
                  </a:schemeClr>
                </a:solidFill>
                <a:latin typeface="Montserrat" pitchFamily="2" charset="0"/>
              </a:rPr>
              <a:t>– Samuel </a:t>
            </a:r>
          </a:p>
        </p:txBody>
      </p:sp>
      <p:grpSp>
        <p:nvGrpSpPr>
          <p:cNvPr id="6" name="Group 2">
            <a:extLst>
              <a:ext uri="{FF2B5EF4-FFF2-40B4-BE49-F238E27FC236}">
                <a16:creationId xmlns:a16="http://schemas.microsoft.com/office/drawing/2014/main" id="{0F643929-B889-0007-A519-69A6FA41B68F}"/>
              </a:ext>
            </a:extLst>
          </p:cNvPr>
          <p:cNvGrpSpPr>
            <a:grpSpLocks noChangeAspect="1"/>
          </p:cNvGrpSpPr>
          <p:nvPr/>
        </p:nvGrpSpPr>
        <p:grpSpPr>
          <a:xfrm rot="5400000">
            <a:off x="-395604" y="2501573"/>
            <a:ext cx="4648200" cy="3458206"/>
            <a:chOff x="611235" y="980361"/>
            <a:chExt cx="6714960" cy="4758517"/>
          </a:xfrm>
        </p:grpSpPr>
        <p:sp>
          <p:nvSpPr>
            <p:cNvPr id="7" name="Freeform 3">
              <a:extLst>
                <a:ext uri="{FF2B5EF4-FFF2-40B4-BE49-F238E27FC236}">
                  <a16:creationId xmlns:a16="http://schemas.microsoft.com/office/drawing/2014/main" id="{20182D22-BF65-4185-1AC8-2F3C973A0975}"/>
                </a:ext>
              </a:extLst>
            </p:cNvPr>
            <p:cNvSpPr/>
            <p:nvPr/>
          </p:nvSpPr>
          <p:spPr>
            <a:xfrm>
              <a:off x="611235" y="980361"/>
              <a:ext cx="6714960" cy="4758517"/>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cstate="print">
                <a:extLst>
                  <a:ext uri="{28A0092B-C50C-407E-A947-70E740481C1C}">
                    <a14:useLocalDpi xmlns:a14="http://schemas.microsoft.com/office/drawing/2010/main" val="0"/>
                  </a:ext>
                </a:extLst>
              </a:blip>
              <a:srcRect/>
              <a:stretch>
                <a:fillRect b="-17712"/>
              </a:stretch>
            </a:blipFill>
            <a:ln w="25400">
              <a:solidFill>
                <a:schemeClr val="bg1"/>
              </a:solidFill>
            </a:ln>
          </p:spPr>
          <p:txBody>
            <a:bodyPr/>
            <a:lstStyle/>
            <a:p>
              <a:endParaRPr lang="en-US" dirty="0"/>
            </a:p>
          </p:txBody>
        </p:sp>
      </p:grpSp>
      <p:sp>
        <p:nvSpPr>
          <p:cNvPr id="10" name="TextBox 9">
            <a:extLst>
              <a:ext uri="{FF2B5EF4-FFF2-40B4-BE49-F238E27FC236}">
                <a16:creationId xmlns:a16="http://schemas.microsoft.com/office/drawing/2014/main" id="{A17C1A52-3C6B-4B96-1F2A-BE7D2BCAC780}"/>
              </a:ext>
            </a:extLst>
          </p:cNvPr>
          <p:cNvSpPr txBox="1"/>
          <p:nvPr/>
        </p:nvSpPr>
        <p:spPr>
          <a:xfrm>
            <a:off x="199393" y="6540772"/>
            <a:ext cx="2895600" cy="369332"/>
          </a:xfrm>
          <a:prstGeom prst="rect">
            <a:avLst/>
          </a:prstGeom>
          <a:noFill/>
        </p:spPr>
        <p:txBody>
          <a:bodyPr wrap="square" rtlCol="0">
            <a:spAutoFit/>
          </a:bodyPr>
          <a:lstStyle/>
          <a:p>
            <a:r>
              <a:rPr lang="en-GB" dirty="0">
                <a:solidFill>
                  <a:schemeClr val="bg1"/>
                </a:solidFill>
                <a:latin typeface="Montserrat" pitchFamily="2" charset="0"/>
              </a:rPr>
              <a:t>© James Mungall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Effect transition="in" filter="fade">
                                      <p:cBhvr>
                                        <p:cTn id="14" dur="1000"/>
                                        <p:tgtEl>
                                          <p:spTgt spid="16">
                                            <p:txEl>
                                              <p:pRg st="2" end="2"/>
                                            </p:txEl>
                                          </p:spTgt>
                                        </p:tgtEl>
                                      </p:cBhvr>
                                    </p:animEffect>
                                    <p:anim calcmode="lin" valueType="num">
                                      <p:cBhvr>
                                        <p:cTn id="1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fade">
                                      <p:cBhvr>
                                        <p:cTn id="21" dur="1000"/>
                                        <p:tgtEl>
                                          <p:spTgt spid="16">
                                            <p:txEl>
                                              <p:pRg st="4" end="4"/>
                                            </p:txEl>
                                          </p:spTgt>
                                        </p:tgtEl>
                                      </p:cBhvr>
                                    </p:animEffect>
                                    <p:anim calcmode="lin" valueType="num">
                                      <p:cBhvr>
                                        <p:cTn id="22"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xEl>
                                              <p:pRg st="6" end="6"/>
                                            </p:txEl>
                                          </p:spTgt>
                                        </p:tgtEl>
                                        <p:attrNameLst>
                                          <p:attrName>style.visibility</p:attrName>
                                        </p:attrNameLst>
                                      </p:cBhvr>
                                      <p:to>
                                        <p:strVal val="visible"/>
                                      </p:to>
                                    </p:set>
                                    <p:animEffect transition="in" filter="fade">
                                      <p:cBhvr>
                                        <p:cTn id="28" dur="1000"/>
                                        <p:tgtEl>
                                          <p:spTgt spid="16">
                                            <p:txEl>
                                              <p:pRg st="6" end="6"/>
                                            </p:txEl>
                                          </p:spTgt>
                                        </p:tgtEl>
                                      </p:cBhvr>
                                    </p:animEffect>
                                    <p:anim calcmode="lin" valueType="num">
                                      <p:cBhvr>
                                        <p:cTn id="29" dur="1000" fill="hold"/>
                                        <p:tgtEl>
                                          <p:spTgt spid="1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xEl>
                                              <p:pRg st="8" end="8"/>
                                            </p:txEl>
                                          </p:spTgt>
                                        </p:tgtEl>
                                        <p:attrNameLst>
                                          <p:attrName>style.visibility</p:attrName>
                                        </p:attrNameLst>
                                      </p:cBhvr>
                                      <p:to>
                                        <p:strVal val="visible"/>
                                      </p:to>
                                    </p:set>
                                    <p:animEffect transition="in" filter="fade">
                                      <p:cBhvr>
                                        <p:cTn id="35" dur="1000"/>
                                        <p:tgtEl>
                                          <p:spTgt spid="16">
                                            <p:txEl>
                                              <p:pRg st="8" end="8"/>
                                            </p:txEl>
                                          </p:spTgt>
                                        </p:tgtEl>
                                      </p:cBhvr>
                                    </p:animEffect>
                                    <p:anim calcmode="lin" valueType="num">
                                      <p:cBhvr>
                                        <p:cTn id="36" dur="1000" fill="hold"/>
                                        <p:tgtEl>
                                          <p:spTgt spid="16">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1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D9E97-8662-2D25-E5A0-FC9AF8AAE06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F066946-EC00-BD37-F750-9602B7B0462A}"/>
              </a:ext>
            </a:extLst>
          </p:cNvPr>
          <p:cNvGrpSpPr>
            <a:grpSpLocks noChangeAspect="1"/>
          </p:cNvGrpSpPr>
          <p:nvPr/>
        </p:nvGrpSpPr>
        <p:grpSpPr>
          <a:xfrm>
            <a:off x="15240" y="1828900"/>
            <a:ext cx="4709159" cy="4991000"/>
            <a:chOff x="0" y="0"/>
            <a:chExt cx="6362700" cy="6575666"/>
          </a:xfrm>
        </p:grpSpPr>
        <p:sp>
          <p:nvSpPr>
            <p:cNvPr id="3" name="Freeform 3">
              <a:extLst>
                <a:ext uri="{FF2B5EF4-FFF2-40B4-BE49-F238E27FC236}">
                  <a16:creationId xmlns:a16="http://schemas.microsoft.com/office/drawing/2014/main" id="{EC0A315B-DD17-DC65-ABEF-441682D55348}"/>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US" dirty="0"/>
            </a:p>
          </p:txBody>
        </p:sp>
      </p:grpSp>
      <p:grpSp>
        <p:nvGrpSpPr>
          <p:cNvPr id="4" name="Group 4">
            <a:extLst>
              <a:ext uri="{FF2B5EF4-FFF2-40B4-BE49-F238E27FC236}">
                <a16:creationId xmlns:a16="http://schemas.microsoft.com/office/drawing/2014/main" id="{E9B8DD3D-846E-54FF-F83B-4CBCEAF0EA82}"/>
              </a:ext>
            </a:extLst>
          </p:cNvPr>
          <p:cNvGrpSpPr/>
          <p:nvPr/>
        </p:nvGrpSpPr>
        <p:grpSpPr>
          <a:xfrm rot="5400000">
            <a:off x="-3162300" y="3162300"/>
            <a:ext cx="10287000" cy="3962400"/>
            <a:chOff x="0" y="0"/>
            <a:chExt cx="3130550" cy="2067566"/>
          </a:xfrm>
        </p:grpSpPr>
        <p:sp>
          <p:nvSpPr>
            <p:cNvPr id="5" name="Freeform 5">
              <a:extLst>
                <a:ext uri="{FF2B5EF4-FFF2-40B4-BE49-F238E27FC236}">
                  <a16:creationId xmlns:a16="http://schemas.microsoft.com/office/drawing/2014/main" id="{FA0834FD-69BC-44DE-C417-5C1E3B7FBBBE}"/>
                </a:ext>
              </a:extLst>
            </p:cNvPr>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708D10"/>
            </a:solidFill>
          </p:spPr>
          <p:txBody>
            <a:bodyPr/>
            <a:lstStyle/>
            <a:p>
              <a:endParaRPr lang="en-GB"/>
            </a:p>
          </p:txBody>
        </p:sp>
      </p:grpSp>
      <p:grpSp>
        <p:nvGrpSpPr>
          <p:cNvPr id="8" name="Group 8">
            <a:extLst>
              <a:ext uri="{FF2B5EF4-FFF2-40B4-BE49-F238E27FC236}">
                <a16:creationId xmlns:a16="http://schemas.microsoft.com/office/drawing/2014/main" id="{57293CA7-8AB6-C37C-1C4B-99079D40E230}"/>
              </a:ext>
            </a:extLst>
          </p:cNvPr>
          <p:cNvGrpSpPr/>
          <p:nvPr/>
        </p:nvGrpSpPr>
        <p:grpSpPr>
          <a:xfrm rot="-5400000">
            <a:off x="14658813" y="1552792"/>
            <a:ext cx="5821495" cy="2715910"/>
            <a:chOff x="0" y="0"/>
            <a:chExt cx="3130550" cy="1460500"/>
          </a:xfrm>
        </p:grpSpPr>
        <p:sp>
          <p:nvSpPr>
            <p:cNvPr id="9" name="Freeform 9">
              <a:extLst>
                <a:ext uri="{FF2B5EF4-FFF2-40B4-BE49-F238E27FC236}">
                  <a16:creationId xmlns:a16="http://schemas.microsoft.com/office/drawing/2014/main" id="{E7B77AD1-3551-2DE5-6791-43A9518813B9}"/>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B9CF70"/>
            </a:solidFill>
          </p:spPr>
          <p:txBody>
            <a:bodyPr/>
            <a:lstStyle/>
            <a:p>
              <a:endParaRPr lang="en-GB"/>
            </a:p>
          </p:txBody>
        </p:sp>
      </p:grpSp>
      <p:sp>
        <p:nvSpPr>
          <p:cNvPr id="11" name="TextBox 11">
            <a:extLst>
              <a:ext uri="{FF2B5EF4-FFF2-40B4-BE49-F238E27FC236}">
                <a16:creationId xmlns:a16="http://schemas.microsoft.com/office/drawing/2014/main" id="{EBD81B95-F398-554F-4864-5A3B6B8A33A9}"/>
              </a:ext>
            </a:extLst>
          </p:cNvPr>
          <p:cNvSpPr txBox="1"/>
          <p:nvPr/>
        </p:nvSpPr>
        <p:spPr>
          <a:xfrm>
            <a:off x="609600" y="9454043"/>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26       </a:t>
            </a:r>
            <a:r>
              <a:rPr lang="en-US" sz="1700" dirty="0">
                <a:solidFill>
                  <a:srgbClr val="FFFFFF"/>
                </a:solidFill>
                <a:latin typeface="Montserrat Semi-Bold Bold"/>
              </a:rPr>
              <a:t>futurumcareers.com</a:t>
            </a:r>
          </a:p>
        </p:txBody>
      </p:sp>
      <p:sp>
        <p:nvSpPr>
          <p:cNvPr id="12" name="TextBox 12">
            <a:extLst>
              <a:ext uri="{FF2B5EF4-FFF2-40B4-BE49-F238E27FC236}">
                <a16:creationId xmlns:a16="http://schemas.microsoft.com/office/drawing/2014/main" id="{893E81F3-CD12-EAFF-36BB-AFA84149D0F0}"/>
              </a:ext>
            </a:extLst>
          </p:cNvPr>
          <p:cNvSpPr txBox="1"/>
          <p:nvPr/>
        </p:nvSpPr>
        <p:spPr>
          <a:xfrm>
            <a:off x="4878994" y="317995"/>
            <a:ext cx="12794565" cy="883062"/>
          </a:xfrm>
          <a:prstGeom prst="rect">
            <a:avLst/>
          </a:prstGeom>
        </p:spPr>
        <p:txBody>
          <a:bodyPr wrap="square" lIns="0" tIns="0" rIns="0" bIns="0" rtlCol="0" anchor="t">
            <a:spAutoFit/>
          </a:bodyPr>
          <a:lstStyle/>
          <a:p>
            <a:pPr>
              <a:lnSpc>
                <a:spcPts val="7589"/>
              </a:lnSpc>
            </a:pPr>
            <a:r>
              <a:rPr lang="en-US" sz="4800" b="1" dirty="0">
                <a:solidFill>
                  <a:srgbClr val="474B4F"/>
                </a:solidFill>
                <a:latin typeface="Montserrat" pitchFamily="2" charset="0"/>
              </a:rPr>
              <a:t>Explore careers in geology</a:t>
            </a:r>
          </a:p>
        </p:txBody>
      </p:sp>
      <p:sp>
        <p:nvSpPr>
          <p:cNvPr id="6" name="TextBox 5">
            <a:extLst>
              <a:ext uri="{FF2B5EF4-FFF2-40B4-BE49-F238E27FC236}">
                <a16:creationId xmlns:a16="http://schemas.microsoft.com/office/drawing/2014/main" id="{CAE60CB6-894A-21CA-28AE-9CEEBD5AB8C2}"/>
              </a:ext>
            </a:extLst>
          </p:cNvPr>
          <p:cNvSpPr txBox="1"/>
          <p:nvPr/>
        </p:nvSpPr>
        <p:spPr>
          <a:xfrm>
            <a:off x="4878994" y="1569156"/>
            <a:ext cx="11559018" cy="6705490"/>
          </a:xfrm>
          <a:prstGeom prst="rect">
            <a:avLst/>
          </a:prstGeom>
          <a:noFill/>
        </p:spPr>
        <p:txBody>
          <a:bodyPr wrap="square" rtlCol="0">
            <a:spAutoFit/>
          </a:bodyPr>
          <a:lstStyle/>
          <a:p>
            <a:pPr>
              <a:lnSpc>
                <a:spcPct val="120000"/>
              </a:lnSpc>
            </a:pPr>
            <a:r>
              <a:rPr lang="en-GB" sz="2400" dirty="0">
                <a:solidFill>
                  <a:schemeClr val="tx1">
                    <a:lumMod val="75000"/>
                    <a:lumOff val="25000"/>
                  </a:schemeClr>
                </a:solidFill>
                <a:latin typeface="Montserrat" pitchFamily="2" charset="0"/>
              </a:rPr>
              <a:t>Learn more about the work of James and his colleagues in the </a:t>
            </a:r>
            <a:r>
              <a:rPr lang="en-GB" sz="2400" dirty="0">
                <a:solidFill>
                  <a:schemeClr val="tx1">
                    <a:lumMod val="75000"/>
                    <a:lumOff val="25000"/>
                  </a:schemeClr>
                </a:solidFill>
                <a:latin typeface="Montserrat" pitchFamily="2" charset="0"/>
                <a:hlinkClick r:id="rId2"/>
              </a:rPr>
              <a:t>Department of Earth Sciences</a:t>
            </a:r>
            <a:r>
              <a:rPr lang="en-GB" sz="2400" dirty="0">
                <a:solidFill>
                  <a:schemeClr val="tx1">
                    <a:lumMod val="75000"/>
                    <a:lumOff val="25000"/>
                  </a:schemeClr>
                </a:solidFill>
                <a:latin typeface="Montserrat" pitchFamily="2" charset="0"/>
              </a:rPr>
              <a:t>.</a:t>
            </a:r>
          </a:p>
          <a:p>
            <a:pPr>
              <a:lnSpc>
                <a:spcPct val="120000"/>
              </a:lnSpc>
            </a:pPr>
            <a:endParaRPr lang="en-GB" sz="2400" dirty="0">
              <a:solidFill>
                <a:schemeClr val="tx1">
                  <a:lumMod val="75000"/>
                  <a:lumOff val="25000"/>
                </a:schemeClr>
              </a:solidFill>
              <a:latin typeface="Montserrat" pitchFamily="2" charset="0"/>
            </a:endParaRPr>
          </a:p>
          <a:p>
            <a:pPr>
              <a:lnSpc>
                <a:spcPct val="120000"/>
              </a:lnSpc>
            </a:pPr>
            <a:r>
              <a:rPr lang="en-GB" sz="2400" dirty="0">
                <a:solidFill>
                  <a:schemeClr val="tx1">
                    <a:lumMod val="75000"/>
                    <a:lumOff val="25000"/>
                  </a:schemeClr>
                </a:solidFill>
                <a:latin typeface="Montserrat" pitchFamily="2" charset="0"/>
                <a:hlinkClick r:id="rId3"/>
              </a:rPr>
              <a:t>The Geoscientists Canada</a:t>
            </a:r>
            <a:r>
              <a:rPr lang="en-GB" sz="2400" dirty="0">
                <a:solidFill>
                  <a:schemeClr val="tx1">
                    <a:lumMod val="75000"/>
                    <a:lumOff val="25000"/>
                  </a:schemeClr>
                </a:solidFill>
                <a:latin typeface="Montserrat" pitchFamily="2" charset="0"/>
              </a:rPr>
              <a:t> website offers advice and information about careers in geoscience. It also provides links to local professional organisations in Canada which you could join and attend events through.</a:t>
            </a:r>
          </a:p>
          <a:p>
            <a:pPr>
              <a:lnSpc>
                <a:spcPct val="120000"/>
              </a:lnSpc>
            </a:pPr>
            <a:endParaRPr lang="en-GB" sz="2400" dirty="0">
              <a:solidFill>
                <a:schemeClr val="tx1">
                  <a:lumMod val="75000"/>
                  <a:lumOff val="25000"/>
                </a:schemeClr>
              </a:solidFill>
              <a:latin typeface="Montserrat" pitchFamily="2" charset="0"/>
            </a:endParaRPr>
          </a:p>
          <a:p>
            <a:pPr>
              <a:lnSpc>
                <a:spcPct val="120000"/>
              </a:lnSpc>
            </a:pPr>
            <a:r>
              <a:rPr lang="en-GB" sz="2400" dirty="0">
                <a:solidFill>
                  <a:schemeClr val="tx1">
                    <a:lumMod val="75000"/>
                    <a:lumOff val="25000"/>
                  </a:schemeClr>
                </a:solidFill>
                <a:latin typeface="Montserrat" pitchFamily="2" charset="0"/>
              </a:rPr>
              <a:t>Explore the website of the </a:t>
            </a:r>
            <a:r>
              <a:rPr lang="en-GB" sz="2400" dirty="0">
                <a:solidFill>
                  <a:schemeClr val="tx1">
                    <a:lumMod val="75000"/>
                    <a:lumOff val="25000"/>
                  </a:schemeClr>
                </a:solidFill>
                <a:latin typeface="Montserrat" pitchFamily="2" charset="0"/>
                <a:hlinkClick r:id="rId4"/>
              </a:rPr>
              <a:t>Mining Association of Canada</a:t>
            </a:r>
            <a:r>
              <a:rPr lang="en-GB" sz="2400" dirty="0">
                <a:solidFill>
                  <a:schemeClr val="tx1">
                    <a:lumMod val="75000"/>
                    <a:lumOff val="25000"/>
                  </a:schemeClr>
                </a:solidFill>
                <a:latin typeface="Montserrat" pitchFamily="2" charset="0"/>
              </a:rPr>
              <a:t> which shares useful information about the mining industry and is a popular employer of geoscience graduates in Canada.</a:t>
            </a:r>
          </a:p>
          <a:p>
            <a:pPr>
              <a:lnSpc>
                <a:spcPct val="120000"/>
              </a:lnSpc>
            </a:pPr>
            <a:endParaRPr lang="en-GB" sz="2400" dirty="0">
              <a:solidFill>
                <a:schemeClr val="tx1">
                  <a:lumMod val="75000"/>
                  <a:lumOff val="25000"/>
                </a:schemeClr>
              </a:solidFill>
              <a:latin typeface="Montserrat" pitchFamily="2" charset="0"/>
            </a:endParaRPr>
          </a:p>
          <a:p>
            <a:pPr>
              <a:lnSpc>
                <a:spcPct val="120000"/>
              </a:lnSpc>
            </a:pPr>
            <a:r>
              <a:rPr lang="en-GB" sz="2400" dirty="0">
                <a:solidFill>
                  <a:schemeClr val="tx1">
                    <a:lumMod val="75000"/>
                    <a:lumOff val="25000"/>
                  </a:schemeClr>
                </a:solidFill>
                <a:latin typeface="Montserrat" pitchFamily="2" charset="0"/>
              </a:rPr>
              <a:t>The websites of the </a:t>
            </a:r>
            <a:r>
              <a:rPr lang="en-GB" sz="2400" dirty="0">
                <a:solidFill>
                  <a:schemeClr val="tx1">
                    <a:lumMod val="75000"/>
                    <a:lumOff val="25000"/>
                  </a:schemeClr>
                </a:solidFill>
                <a:latin typeface="Montserrat" pitchFamily="2" charset="0"/>
                <a:hlinkClick r:id="rId5"/>
              </a:rPr>
              <a:t>European Geosciences Union</a:t>
            </a:r>
            <a:r>
              <a:rPr lang="en-GB" sz="2400" dirty="0">
                <a:solidFill>
                  <a:schemeClr val="tx1">
                    <a:lumMod val="75000"/>
                    <a:lumOff val="25000"/>
                  </a:schemeClr>
                </a:solidFill>
                <a:latin typeface="Montserrat" pitchFamily="2" charset="0"/>
              </a:rPr>
              <a:t> and the </a:t>
            </a:r>
            <a:r>
              <a:rPr lang="en-GB" sz="2400" dirty="0">
                <a:solidFill>
                  <a:schemeClr val="tx1">
                    <a:lumMod val="75000"/>
                    <a:lumOff val="25000"/>
                  </a:schemeClr>
                </a:solidFill>
                <a:latin typeface="Montserrat" pitchFamily="2" charset="0"/>
                <a:hlinkClick r:id="rId6"/>
              </a:rPr>
              <a:t>Geological Society of America</a:t>
            </a:r>
            <a:r>
              <a:rPr lang="en-GB" sz="2400" dirty="0">
                <a:solidFill>
                  <a:schemeClr val="tx1">
                    <a:lumMod val="75000"/>
                    <a:lumOff val="25000"/>
                  </a:schemeClr>
                </a:solidFill>
                <a:latin typeface="Montserrat" pitchFamily="2" charset="0"/>
              </a:rPr>
              <a:t> both contain a wealth of information about careers, the latest research and conferences networking events. You could even consider becoming a student member.</a:t>
            </a:r>
          </a:p>
        </p:txBody>
      </p:sp>
      <p:grpSp>
        <p:nvGrpSpPr>
          <p:cNvPr id="7" name="Group 2">
            <a:extLst>
              <a:ext uri="{FF2B5EF4-FFF2-40B4-BE49-F238E27FC236}">
                <a16:creationId xmlns:a16="http://schemas.microsoft.com/office/drawing/2014/main" id="{BB3011F0-61C7-AE6D-60A5-6F4501BB5437}"/>
              </a:ext>
            </a:extLst>
          </p:cNvPr>
          <p:cNvGrpSpPr>
            <a:grpSpLocks noChangeAspect="1"/>
          </p:cNvGrpSpPr>
          <p:nvPr/>
        </p:nvGrpSpPr>
        <p:grpSpPr>
          <a:xfrm>
            <a:off x="203958" y="1942893"/>
            <a:ext cx="4383595" cy="4763024"/>
            <a:chOff x="701239" y="1047476"/>
            <a:chExt cx="5952780" cy="6562980"/>
          </a:xfrm>
        </p:grpSpPr>
        <p:sp>
          <p:nvSpPr>
            <p:cNvPr id="10" name="Freeform 3">
              <a:extLst>
                <a:ext uri="{FF2B5EF4-FFF2-40B4-BE49-F238E27FC236}">
                  <a16:creationId xmlns:a16="http://schemas.microsoft.com/office/drawing/2014/main" id="{EA978F04-484C-A79D-321A-86AE909229E1}"/>
                </a:ext>
              </a:extLst>
            </p:cNvPr>
            <p:cNvSpPr/>
            <p:nvPr/>
          </p:nvSpPr>
          <p:spPr>
            <a:xfrm>
              <a:off x="701239" y="1047476"/>
              <a:ext cx="5952780" cy="6562980"/>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7" cstate="print">
                <a:extLst>
                  <a:ext uri="{28A0092B-C50C-407E-A947-70E740481C1C}">
                    <a14:useLocalDpi xmlns:a14="http://schemas.microsoft.com/office/drawing/2010/main" val="0"/>
                  </a:ext>
                </a:extLst>
              </a:blip>
              <a:srcRect/>
              <a:stretch>
                <a:fillRect l="-6673"/>
              </a:stretch>
            </a:blipFill>
            <a:ln w="25400">
              <a:solidFill>
                <a:schemeClr val="bg1"/>
              </a:solidFill>
            </a:ln>
          </p:spPr>
          <p:txBody>
            <a:bodyPr/>
            <a:lstStyle/>
            <a:p>
              <a:endParaRPr lang="en-US" dirty="0"/>
            </a:p>
          </p:txBody>
        </p:sp>
      </p:grpSp>
      <p:sp>
        <p:nvSpPr>
          <p:cNvPr id="13" name="TextBox 12">
            <a:extLst>
              <a:ext uri="{FF2B5EF4-FFF2-40B4-BE49-F238E27FC236}">
                <a16:creationId xmlns:a16="http://schemas.microsoft.com/office/drawing/2014/main" id="{0DCAD456-4A00-E23D-0C88-4268222CDA55}"/>
              </a:ext>
            </a:extLst>
          </p:cNvPr>
          <p:cNvSpPr txBox="1"/>
          <p:nvPr/>
        </p:nvSpPr>
        <p:spPr>
          <a:xfrm>
            <a:off x="203958" y="6685011"/>
            <a:ext cx="2895600" cy="369332"/>
          </a:xfrm>
          <a:prstGeom prst="rect">
            <a:avLst/>
          </a:prstGeom>
          <a:noFill/>
        </p:spPr>
        <p:txBody>
          <a:bodyPr wrap="square" rtlCol="0">
            <a:spAutoFit/>
          </a:bodyPr>
          <a:lstStyle/>
          <a:p>
            <a:r>
              <a:rPr lang="en-GB" dirty="0">
                <a:solidFill>
                  <a:schemeClr val="bg1"/>
                </a:solidFill>
                <a:latin typeface="Montserrat" pitchFamily="2" charset="0"/>
              </a:rPr>
              <a:t>© James Mungall</a:t>
            </a:r>
          </a:p>
        </p:txBody>
      </p:sp>
    </p:spTree>
    <p:extLst>
      <p:ext uri="{BB962C8B-B14F-4D97-AF65-F5344CB8AC3E}">
        <p14:creationId xmlns:p14="http://schemas.microsoft.com/office/powerpoint/2010/main" val="310310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fade">
                                      <p:cBhvr>
                                        <p:cTn id="28" dur="1000"/>
                                        <p:tgtEl>
                                          <p:spTgt spid="6">
                                            <p:txEl>
                                              <p:pRg st="6" end="6"/>
                                            </p:txEl>
                                          </p:spTgt>
                                        </p:tgtEl>
                                      </p:cBhvr>
                                    </p:animEffect>
                                    <p:anim calcmode="lin" valueType="num">
                                      <p:cBhvr>
                                        <p:cTn id="2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75EC5-FF8B-6D5E-A1E0-F672A9120454}"/>
            </a:ext>
          </a:extLst>
        </p:cNvPr>
        <p:cNvGrpSpPr/>
        <p:nvPr/>
      </p:nvGrpSpPr>
      <p:grpSpPr>
        <a:xfrm>
          <a:off x="0" y="0"/>
          <a:ext cx="0" cy="0"/>
          <a:chOff x="0" y="0"/>
          <a:chExt cx="0" cy="0"/>
        </a:xfrm>
      </p:grpSpPr>
      <p:pic>
        <p:nvPicPr>
          <p:cNvPr id="22" name="Picture 21" descr="A helicopter flying over a field&#10;&#10;AI-generated content may be incorrect.">
            <a:extLst>
              <a:ext uri="{FF2B5EF4-FFF2-40B4-BE49-F238E27FC236}">
                <a16:creationId xmlns:a16="http://schemas.microsoft.com/office/drawing/2014/main" id="{DE78606D-9DEC-8908-E5EC-5CA0A1B77154}"/>
              </a:ext>
            </a:extLst>
          </p:cNvPr>
          <p:cNvPicPr>
            <a:picLocks noChangeAspect="1"/>
          </p:cNvPicPr>
          <p:nvPr/>
        </p:nvPicPr>
        <p:blipFill>
          <a:blip r:embed="rId2">
            <a:extLst>
              <a:ext uri="{28A0092B-C50C-407E-A947-70E740481C1C}">
                <a14:useLocalDpi xmlns:a14="http://schemas.microsoft.com/office/drawing/2010/main" val="0"/>
              </a:ext>
            </a:extLst>
          </a:blip>
          <a:srcRect l="12498" r="26918"/>
          <a:stretch>
            <a:fillRect/>
          </a:stretch>
        </p:blipFill>
        <p:spPr>
          <a:xfrm rot="5400000">
            <a:off x="5922274" y="-1223949"/>
            <a:ext cx="10287002" cy="12734895"/>
          </a:xfrm>
          <a:prstGeom prst="rect">
            <a:avLst/>
          </a:prstGeom>
        </p:spPr>
      </p:pic>
      <p:grpSp>
        <p:nvGrpSpPr>
          <p:cNvPr id="4" name="Group 4">
            <a:extLst>
              <a:ext uri="{FF2B5EF4-FFF2-40B4-BE49-F238E27FC236}">
                <a16:creationId xmlns:a16="http://schemas.microsoft.com/office/drawing/2014/main" id="{CDAE3180-5C69-2CD9-0EE3-221319DCF34E}"/>
              </a:ext>
            </a:extLst>
          </p:cNvPr>
          <p:cNvGrpSpPr/>
          <p:nvPr/>
        </p:nvGrpSpPr>
        <p:grpSpPr>
          <a:xfrm>
            <a:off x="1083284" y="2611456"/>
            <a:ext cx="12734896" cy="6799244"/>
            <a:chOff x="0" y="0"/>
            <a:chExt cx="7846638" cy="4409338"/>
          </a:xfrm>
        </p:grpSpPr>
        <p:sp>
          <p:nvSpPr>
            <p:cNvPr id="5" name="Freeform 5">
              <a:extLst>
                <a:ext uri="{FF2B5EF4-FFF2-40B4-BE49-F238E27FC236}">
                  <a16:creationId xmlns:a16="http://schemas.microsoft.com/office/drawing/2014/main" id="{E255B753-76E7-73F4-A2A3-E584D3DE83A6}"/>
                </a:ext>
              </a:extLst>
            </p:cNvPr>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solidFill>
              <a:srgbClr val="FC4D33"/>
            </a:solidFill>
          </p:spPr>
          <p:txBody>
            <a:bodyPr/>
            <a:lstStyle/>
            <a:p>
              <a:endParaRPr lang="en-GB"/>
            </a:p>
          </p:txBody>
        </p:sp>
      </p:grpSp>
      <p:grpSp>
        <p:nvGrpSpPr>
          <p:cNvPr id="6" name="Group 6">
            <a:extLst>
              <a:ext uri="{FF2B5EF4-FFF2-40B4-BE49-F238E27FC236}">
                <a16:creationId xmlns:a16="http://schemas.microsoft.com/office/drawing/2014/main" id="{DD0504E9-43B2-F058-3297-ECD16FC7072B}"/>
              </a:ext>
            </a:extLst>
          </p:cNvPr>
          <p:cNvGrpSpPr/>
          <p:nvPr/>
        </p:nvGrpSpPr>
        <p:grpSpPr>
          <a:xfrm rot="-5400000">
            <a:off x="10790355" y="2743896"/>
            <a:ext cx="10287000" cy="4799209"/>
            <a:chOff x="0" y="0"/>
            <a:chExt cx="3130550" cy="1460500"/>
          </a:xfrm>
        </p:grpSpPr>
        <p:sp>
          <p:nvSpPr>
            <p:cNvPr id="7" name="Freeform 7">
              <a:extLst>
                <a:ext uri="{FF2B5EF4-FFF2-40B4-BE49-F238E27FC236}">
                  <a16:creationId xmlns:a16="http://schemas.microsoft.com/office/drawing/2014/main" id="{726C85B8-679A-3BAC-46B1-072D8C56A4FB}"/>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708D10"/>
            </a:solidFill>
          </p:spPr>
          <p:txBody>
            <a:bodyPr/>
            <a:lstStyle/>
            <a:p>
              <a:endParaRPr lang="en-GB"/>
            </a:p>
          </p:txBody>
        </p:sp>
      </p:grpSp>
      <p:grpSp>
        <p:nvGrpSpPr>
          <p:cNvPr id="8" name="Group 8">
            <a:extLst>
              <a:ext uri="{FF2B5EF4-FFF2-40B4-BE49-F238E27FC236}">
                <a16:creationId xmlns:a16="http://schemas.microsoft.com/office/drawing/2014/main" id="{55F91C26-DF9F-710B-9E80-A435EFF78004}"/>
              </a:ext>
            </a:extLst>
          </p:cNvPr>
          <p:cNvGrpSpPr/>
          <p:nvPr/>
        </p:nvGrpSpPr>
        <p:grpSpPr>
          <a:xfrm>
            <a:off x="17182559" y="1126388"/>
            <a:ext cx="1150901" cy="1105441"/>
            <a:chOff x="0" y="0"/>
            <a:chExt cx="1913890" cy="1913890"/>
          </a:xfrm>
        </p:grpSpPr>
        <p:sp>
          <p:nvSpPr>
            <p:cNvPr id="9" name="Freeform 9">
              <a:extLst>
                <a:ext uri="{FF2B5EF4-FFF2-40B4-BE49-F238E27FC236}">
                  <a16:creationId xmlns:a16="http://schemas.microsoft.com/office/drawing/2014/main" id="{553A87FE-6001-56A3-B201-7BC878F56899}"/>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C4D33"/>
            </a:solidFill>
          </p:spPr>
          <p:txBody>
            <a:bodyPr/>
            <a:lstStyle/>
            <a:p>
              <a:endParaRPr lang="en-GB"/>
            </a:p>
          </p:txBody>
        </p:sp>
      </p:grpSp>
      <p:grpSp>
        <p:nvGrpSpPr>
          <p:cNvPr id="10" name="Group 10">
            <a:extLst>
              <a:ext uri="{FF2B5EF4-FFF2-40B4-BE49-F238E27FC236}">
                <a16:creationId xmlns:a16="http://schemas.microsoft.com/office/drawing/2014/main" id="{5EBEA03C-1227-9FE9-0354-9B1DD63DB5B0}"/>
              </a:ext>
            </a:extLst>
          </p:cNvPr>
          <p:cNvGrpSpPr/>
          <p:nvPr/>
        </p:nvGrpSpPr>
        <p:grpSpPr>
          <a:xfrm rot="5400000">
            <a:off x="-937583" y="937583"/>
            <a:ext cx="10287000" cy="8411834"/>
            <a:chOff x="0" y="0"/>
            <a:chExt cx="3130550" cy="2559898"/>
          </a:xfrm>
        </p:grpSpPr>
        <p:sp>
          <p:nvSpPr>
            <p:cNvPr id="11" name="Freeform 11">
              <a:extLst>
                <a:ext uri="{FF2B5EF4-FFF2-40B4-BE49-F238E27FC236}">
                  <a16:creationId xmlns:a16="http://schemas.microsoft.com/office/drawing/2014/main" id="{D43F3829-B286-3968-B3C6-0BA577001F62}"/>
                </a:ext>
              </a:extLst>
            </p:cNvPr>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solidFill>
              <a:srgbClr val="708D10"/>
            </a:solidFill>
          </p:spPr>
          <p:txBody>
            <a:bodyPr/>
            <a:lstStyle/>
            <a:p>
              <a:endParaRPr lang="en-GB"/>
            </a:p>
          </p:txBody>
        </p:sp>
      </p:grpSp>
      <p:grpSp>
        <p:nvGrpSpPr>
          <p:cNvPr id="12" name="Group 12">
            <a:extLst>
              <a:ext uri="{FF2B5EF4-FFF2-40B4-BE49-F238E27FC236}">
                <a16:creationId xmlns:a16="http://schemas.microsoft.com/office/drawing/2014/main" id="{3A5F6498-F8C9-3283-30BA-C13D97087184}"/>
              </a:ext>
            </a:extLst>
          </p:cNvPr>
          <p:cNvGrpSpPr/>
          <p:nvPr/>
        </p:nvGrpSpPr>
        <p:grpSpPr>
          <a:xfrm>
            <a:off x="1028700" y="2858823"/>
            <a:ext cx="12505550" cy="6295180"/>
            <a:chOff x="0" y="0"/>
            <a:chExt cx="7630634" cy="3996966"/>
          </a:xfrm>
        </p:grpSpPr>
        <p:sp>
          <p:nvSpPr>
            <p:cNvPr id="13" name="Freeform 13">
              <a:extLst>
                <a:ext uri="{FF2B5EF4-FFF2-40B4-BE49-F238E27FC236}">
                  <a16:creationId xmlns:a16="http://schemas.microsoft.com/office/drawing/2014/main" id="{F2252D11-EF89-04EB-85EC-79B44EBB72BA}"/>
                </a:ext>
              </a:extLst>
            </p:cNvPr>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a:extLst>
              <a:ext uri="{FF2B5EF4-FFF2-40B4-BE49-F238E27FC236}">
                <a16:creationId xmlns:a16="http://schemas.microsoft.com/office/drawing/2014/main" id="{AC5394B8-0CE9-8570-A8B8-15F5302A4A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a:extLst>
              <a:ext uri="{FF2B5EF4-FFF2-40B4-BE49-F238E27FC236}">
                <a16:creationId xmlns:a16="http://schemas.microsoft.com/office/drawing/2014/main" id="{5AC19424-89C6-BB9C-2139-A5C775846566}"/>
              </a:ext>
            </a:extLst>
          </p:cNvPr>
          <p:cNvGrpSpPr/>
          <p:nvPr/>
        </p:nvGrpSpPr>
        <p:grpSpPr>
          <a:xfrm rot="5400000">
            <a:off x="3597358" y="-2845860"/>
            <a:ext cx="1480331" cy="8675048"/>
            <a:chOff x="0" y="0"/>
            <a:chExt cx="3130550" cy="18248691"/>
          </a:xfrm>
        </p:grpSpPr>
        <p:sp>
          <p:nvSpPr>
            <p:cNvPr id="16" name="Freeform 16">
              <a:extLst>
                <a:ext uri="{FF2B5EF4-FFF2-40B4-BE49-F238E27FC236}">
                  <a16:creationId xmlns:a16="http://schemas.microsoft.com/office/drawing/2014/main" id="{CFF39736-2DBA-8D1C-97EA-50DDF7B50A5D}"/>
                </a:ext>
              </a:extLst>
            </p:cNvPr>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solidFill>
              <a:srgbClr val="B9CF70"/>
            </a:solidFill>
          </p:spPr>
          <p:txBody>
            <a:bodyPr/>
            <a:lstStyle/>
            <a:p>
              <a:endParaRPr lang="en-GB"/>
            </a:p>
          </p:txBody>
        </p:sp>
      </p:grpSp>
      <p:grpSp>
        <p:nvGrpSpPr>
          <p:cNvPr id="17" name="Group 17">
            <a:extLst>
              <a:ext uri="{FF2B5EF4-FFF2-40B4-BE49-F238E27FC236}">
                <a16:creationId xmlns:a16="http://schemas.microsoft.com/office/drawing/2014/main" id="{ADB82BC6-FFA7-F4E7-C207-72A6E00B4E6D}"/>
              </a:ext>
            </a:extLst>
          </p:cNvPr>
          <p:cNvGrpSpPr/>
          <p:nvPr/>
        </p:nvGrpSpPr>
        <p:grpSpPr>
          <a:xfrm>
            <a:off x="1196134" y="2983328"/>
            <a:ext cx="12215065" cy="6046372"/>
            <a:chOff x="0" y="0"/>
            <a:chExt cx="7208077" cy="3623869"/>
          </a:xfrm>
        </p:grpSpPr>
        <p:sp>
          <p:nvSpPr>
            <p:cNvPr id="18" name="Freeform 18">
              <a:extLst>
                <a:ext uri="{FF2B5EF4-FFF2-40B4-BE49-F238E27FC236}">
                  <a16:creationId xmlns:a16="http://schemas.microsoft.com/office/drawing/2014/main" id="{4985EC42-3E77-CE02-DD0A-3DE796BB47A2}"/>
                </a:ext>
              </a:extLst>
            </p:cNvPr>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19" name="TextBox 19">
            <a:extLst>
              <a:ext uri="{FF2B5EF4-FFF2-40B4-BE49-F238E27FC236}">
                <a16:creationId xmlns:a16="http://schemas.microsoft.com/office/drawing/2014/main" id="{4893E9BB-2738-9B81-4E66-E0CCE5029557}"/>
              </a:ext>
            </a:extLst>
          </p:cNvPr>
          <p:cNvSpPr txBox="1"/>
          <p:nvPr/>
        </p:nvSpPr>
        <p:spPr>
          <a:xfrm>
            <a:off x="1028700" y="1033538"/>
            <a:ext cx="6844089" cy="883062"/>
          </a:xfrm>
          <a:prstGeom prst="rect">
            <a:avLst/>
          </a:prstGeom>
        </p:spPr>
        <p:txBody>
          <a:bodyPr lIns="0" tIns="0" rIns="0" bIns="0" rtlCol="0" anchor="t">
            <a:spAutoFit/>
          </a:bodyPr>
          <a:lstStyle/>
          <a:p>
            <a:pPr>
              <a:lnSpc>
                <a:spcPts val="7589"/>
              </a:lnSpc>
            </a:pPr>
            <a:r>
              <a:rPr lang="en-US" sz="4800" b="1" dirty="0">
                <a:solidFill>
                  <a:schemeClr val="tx1">
                    <a:lumMod val="75000"/>
                    <a:lumOff val="25000"/>
                  </a:schemeClr>
                </a:solidFill>
                <a:latin typeface="Montserrat" pitchFamily="2" charset="0"/>
              </a:rPr>
              <a:t>Talking points</a:t>
            </a:r>
          </a:p>
        </p:txBody>
      </p:sp>
      <p:sp>
        <p:nvSpPr>
          <p:cNvPr id="20" name="TextBox 20">
            <a:extLst>
              <a:ext uri="{FF2B5EF4-FFF2-40B4-BE49-F238E27FC236}">
                <a16:creationId xmlns:a16="http://schemas.microsoft.com/office/drawing/2014/main" id="{BF6E598C-6480-DC37-DE0C-91C260022BDF}"/>
              </a:ext>
            </a:extLst>
          </p:cNvPr>
          <p:cNvSpPr txBox="1"/>
          <p:nvPr/>
        </p:nvSpPr>
        <p:spPr>
          <a:xfrm>
            <a:off x="527287" y="957815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27       </a:t>
            </a:r>
            <a:r>
              <a:rPr lang="en-US" sz="1700" dirty="0">
                <a:solidFill>
                  <a:srgbClr val="FFFFFF"/>
                </a:solidFill>
                <a:latin typeface="Montserrat Semi-Bold Bold"/>
              </a:rPr>
              <a:t>futurumcareers.com</a:t>
            </a:r>
          </a:p>
        </p:txBody>
      </p:sp>
      <p:sp>
        <p:nvSpPr>
          <p:cNvPr id="21" name="TextBox 21">
            <a:extLst>
              <a:ext uri="{FF2B5EF4-FFF2-40B4-BE49-F238E27FC236}">
                <a16:creationId xmlns:a16="http://schemas.microsoft.com/office/drawing/2014/main" id="{BDBE028B-4FA6-9965-3F53-B9312B10F7FF}"/>
              </a:ext>
            </a:extLst>
          </p:cNvPr>
          <p:cNvSpPr txBox="1"/>
          <p:nvPr/>
        </p:nvSpPr>
        <p:spPr>
          <a:xfrm>
            <a:off x="1295400" y="3147427"/>
            <a:ext cx="11954919" cy="5726761"/>
          </a:xfrm>
          <a:prstGeom prst="rect">
            <a:avLst/>
          </a:prstGeom>
        </p:spPr>
        <p:txBody>
          <a:bodyPr wrap="square" lIns="0" tIns="0" rIns="0" bIns="0" rtlCol="0" anchor="t">
            <a:spAutoFit/>
          </a:bodyPr>
          <a:lstStyle/>
          <a:p>
            <a:pPr marL="457200" indent="-457200" algn="l">
              <a:lnSpc>
                <a:spcPct val="120000"/>
              </a:lnSpc>
              <a:buFont typeface="+mj-lt"/>
              <a:buAutoNum type="arabicPeriod"/>
            </a:pPr>
            <a:r>
              <a:rPr lang="en-US" sz="2400" dirty="0">
                <a:solidFill>
                  <a:srgbClr val="474B4F"/>
                </a:solidFill>
                <a:latin typeface="Montserrat" pitchFamily="2" charset="0"/>
              </a:rPr>
              <a:t>How did studying for a master’s degree help prepare Karim for his PhD?</a:t>
            </a:r>
          </a:p>
          <a:p>
            <a:pPr marL="457200" indent="-457200" algn="l">
              <a:lnSpc>
                <a:spcPct val="120000"/>
              </a:lnSpc>
              <a:buFont typeface="+mj-lt"/>
              <a:buAutoNum type="arabicPeriod"/>
            </a:pPr>
            <a:endParaRPr lang="en-US" sz="2400" dirty="0">
              <a:solidFill>
                <a:srgbClr val="474B4F"/>
              </a:solidFill>
              <a:latin typeface="Montserrat" pitchFamily="2" charset="0"/>
            </a:endParaRPr>
          </a:p>
          <a:p>
            <a:pPr marL="457200" indent="-457200" algn="l">
              <a:lnSpc>
                <a:spcPct val="120000"/>
              </a:lnSpc>
              <a:buFont typeface="+mj-lt"/>
              <a:buAutoNum type="arabicPeriod"/>
            </a:pPr>
            <a:r>
              <a:rPr lang="en-US" sz="2400" dirty="0">
                <a:solidFill>
                  <a:srgbClr val="474B4F"/>
                </a:solidFill>
                <a:latin typeface="Montserrat" pitchFamily="2" charset="0"/>
              </a:rPr>
              <a:t>What is the focus of Karim’s PhD research, and what is his motivation for doing this research?</a:t>
            </a:r>
          </a:p>
          <a:p>
            <a:pPr marL="457200" indent="-457200" algn="l">
              <a:lnSpc>
                <a:spcPct val="120000"/>
              </a:lnSpc>
              <a:buFont typeface="+mj-lt"/>
              <a:buAutoNum type="arabicPeriod"/>
            </a:pPr>
            <a:endParaRPr lang="en-US" sz="2400" dirty="0">
              <a:solidFill>
                <a:srgbClr val="474B4F"/>
              </a:solidFill>
              <a:latin typeface="Montserrat" pitchFamily="2" charset="0"/>
            </a:endParaRPr>
          </a:p>
          <a:p>
            <a:pPr marL="457200" indent="-457200" algn="l">
              <a:lnSpc>
                <a:spcPct val="120000"/>
              </a:lnSpc>
              <a:buFont typeface="+mj-lt"/>
              <a:buAutoNum type="arabicPeriod"/>
            </a:pPr>
            <a:r>
              <a:rPr lang="en-US" sz="2400" dirty="0">
                <a:solidFill>
                  <a:srgbClr val="474B4F"/>
                </a:solidFill>
                <a:latin typeface="Montserrat" pitchFamily="2" charset="0"/>
              </a:rPr>
              <a:t>Why is it important for Karim to do activities that are not connected to his research? </a:t>
            </a:r>
          </a:p>
          <a:p>
            <a:pPr marL="457200" indent="-457200" algn="l">
              <a:lnSpc>
                <a:spcPct val="120000"/>
              </a:lnSpc>
              <a:buFont typeface="+mj-lt"/>
              <a:buAutoNum type="arabicPeriod"/>
            </a:pPr>
            <a:endParaRPr lang="en-US" sz="2400" dirty="0">
              <a:solidFill>
                <a:srgbClr val="474B4F"/>
              </a:solidFill>
              <a:latin typeface="Montserrat" pitchFamily="2" charset="0"/>
            </a:endParaRPr>
          </a:p>
          <a:p>
            <a:pPr marL="457200" indent="-457200" algn="l">
              <a:lnSpc>
                <a:spcPct val="120000"/>
              </a:lnSpc>
              <a:buFont typeface="+mj-lt"/>
              <a:buAutoNum type="arabicPeriod"/>
            </a:pPr>
            <a:r>
              <a:rPr lang="en-US" sz="2400" dirty="0">
                <a:solidFill>
                  <a:srgbClr val="474B4F"/>
                </a:solidFill>
                <a:latin typeface="Montserrat" pitchFamily="2" charset="0"/>
              </a:rPr>
              <a:t>How confident are you in the skills mentioned on the ‘Pathway…’ slide? How could you go about developing some of these skills further?</a:t>
            </a:r>
          </a:p>
          <a:p>
            <a:pPr marL="457200" indent="-457200" algn="l">
              <a:lnSpc>
                <a:spcPct val="120000"/>
              </a:lnSpc>
              <a:buFont typeface="+mj-lt"/>
              <a:buAutoNum type="arabicPeriod"/>
            </a:pPr>
            <a:endParaRPr lang="en-US" sz="2400" dirty="0">
              <a:solidFill>
                <a:srgbClr val="474B4F"/>
              </a:solidFill>
              <a:latin typeface="Montserrat" pitchFamily="2" charset="0"/>
            </a:endParaRPr>
          </a:p>
          <a:p>
            <a:pPr marL="457200" indent="-457200" algn="l">
              <a:lnSpc>
                <a:spcPct val="120000"/>
              </a:lnSpc>
              <a:buFont typeface="+mj-lt"/>
              <a:buAutoNum type="arabicPeriod"/>
            </a:pPr>
            <a:r>
              <a:rPr lang="en-US" sz="2400" dirty="0">
                <a:solidFill>
                  <a:srgbClr val="474B4F"/>
                </a:solidFill>
                <a:latin typeface="Montserrat" pitchFamily="2" charset="0"/>
              </a:rPr>
              <a:t>What have you learnt about geology that you did not know before? To what extent do you think you would enjoy a career in geology, and why?</a:t>
            </a:r>
          </a:p>
        </p:txBody>
      </p:sp>
      <p:sp>
        <p:nvSpPr>
          <p:cNvPr id="2" name="TextBox 1">
            <a:extLst>
              <a:ext uri="{FF2B5EF4-FFF2-40B4-BE49-F238E27FC236}">
                <a16:creationId xmlns:a16="http://schemas.microsoft.com/office/drawing/2014/main" id="{32B25C2F-3AB3-530A-BA81-4FF52B0A4980}"/>
              </a:ext>
            </a:extLst>
          </p:cNvPr>
          <p:cNvSpPr txBox="1"/>
          <p:nvPr/>
        </p:nvSpPr>
        <p:spPr>
          <a:xfrm>
            <a:off x="14537623" y="9720501"/>
            <a:ext cx="2895600" cy="369332"/>
          </a:xfrm>
          <a:prstGeom prst="rect">
            <a:avLst/>
          </a:prstGeom>
          <a:noFill/>
        </p:spPr>
        <p:txBody>
          <a:bodyPr wrap="square" rtlCol="0">
            <a:spAutoFit/>
          </a:bodyPr>
          <a:lstStyle/>
          <a:p>
            <a:r>
              <a:rPr lang="en-GB" dirty="0">
                <a:solidFill>
                  <a:schemeClr val="bg1"/>
                </a:solidFill>
                <a:latin typeface="Montserrat" pitchFamily="2" charset="0"/>
              </a:rPr>
              <a:t>© James Mungall</a:t>
            </a:r>
          </a:p>
        </p:txBody>
      </p:sp>
    </p:spTree>
    <p:extLst>
      <p:ext uri="{BB962C8B-B14F-4D97-AF65-F5344CB8AC3E}">
        <p14:creationId xmlns:p14="http://schemas.microsoft.com/office/powerpoint/2010/main" val="361379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2" end="2"/>
                                            </p:txEl>
                                          </p:spTgt>
                                        </p:tgtEl>
                                        <p:attrNameLst>
                                          <p:attrName>style.visibility</p:attrName>
                                        </p:attrNameLst>
                                      </p:cBhvr>
                                      <p:to>
                                        <p:strVal val="visible"/>
                                      </p:to>
                                    </p:set>
                                    <p:animEffect transition="in" filter="fade">
                                      <p:cBhvr>
                                        <p:cTn id="14" dur="1000"/>
                                        <p:tgtEl>
                                          <p:spTgt spid="21">
                                            <p:txEl>
                                              <p:pRg st="2" end="2"/>
                                            </p:txEl>
                                          </p:spTgt>
                                        </p:tgtEl>
                                      </p:cBhvr>
                                    </p:animEffect>
                                    <p:anim calcmode="lin" valueType="num">
                                      <p:cBhvr>
                                        <p:cTn id="15"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4" end="4"/>
                                            </p:txEl>
                                          </p:spTgt>
                                        </p:tgtEl>
                                        <p:attrNameLst>
                                          <p:attrName>style.visibility</p:attrName>
                                        </p:attrNameLst>
                                      </p:cBhvr>
                                      <p:to>
                                        <p:strVal val="visible"/>
                                      </p:to>
                                    </p:set>
                                    <p:animEffect transition="in" filter="fade">
                                      <p:cBhvr>
                                        <p:cTn id="21" dur="1000"/>
                                        <p:tgtEl>
                                          <p:spTgt spid="21">
                                            <p:txEl>
                                              <p:pRg st="4" end="4"/>
                                            </p:txEl>
                                          </p:spTgt>
                                        </p:tgtEl>
                                      </p:cBhvr>
                                    </p:animEffect>
                                    <p:anim calcmode="lin" valueType="num">
                                      <p:cBhvr>
                                        <p:cTn id="22"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xEl>
                                              <p:pRg st="6" end="6"/>
                                            </p:txEl>
                                          </p:spTgt>
                                        </p:tgtEl>
                                        <p:attrNameLst>
                                          <p:attrName>style.visibility</p:attrName>
                                        </p:attrNameLst>
                                      </p:cBhvr>
                                      <p:to>
                                        <p:strVal val="visible"/>
                                      </p:to>
                                    </p:set>
                                    <p:animEffect transition="in" filter="fade">
                                      <p:cBhvr>
                                        <p:cTn id="28" dur="1000"/>
                                        <p:tgtEl>
                                          <p:spTgt spid="21">
                                            <p:txEl>
                                              <p:pRg st="6" end="6"/>
                                            </p:txEl>
                                          </p:spTgt>
                                        </p:tgtEl>
                                      </p:cBhvr>
                                    </p:animEffect>
                                    <p:anim calcmode="lin" valueType="num">
                                      <p:cBhvr>
                                        <p:cTn id="29" dur="1000" fill="hold"/>
                                        <p:tgtEl>
                                          <p:spTgt spid="2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xEl>
                                              <p:pRg st="8" end="8"/>
                                            </p:txEl>
                                          </p:spTgt>
                                        </p:tgtEl>
                                        <p:attrNameLst>
                                          <p:attrName>style.visibility</p:attrName>
                                        </p:attrNameLst>
                                      </p:cBhvr>
                                      <p:to>
                                        <p:strVal val="visible"/>
                                      </p:to>
                                    </p:set>
                                    <p:animEffect transition="in" filter="fade">
                                      <p:cBhvr>
                                        <p:cTn id="35" dur="1000"/>
                                        <p:tgtEl>
                                          <p:spTgt spid="21">
                                            <p:txEl>
                                              <p:pRg st="8" end="8"/>
                                            </p:txEl>
                                          </p:spTgt>
                                        </p:tgtEl>
                                      </p:cBhvr>
                                    </p:animEffect>
                                    <p:anim calcmode="lin" valueType="num">
                                      <p:cBhvr>
                                        <p:cTn id="36" dur="1000" fill="hold"/>
                                        <p:tgtEl>
                                          <p:spTgt spid="21">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21">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helicopter flying over a field&#10;&#10;AI-generated content may be incorrect.">
            <a:extLst>
              <a:ext uri="{FF2B5EF4-FFF2-40B4-BE49-F238E27FC236}">
                <a16:creationId xmlns:a16="http://schemas.microsoft.com/office/drawing/2014/main" id="{E2EB21AE-A75C-173B-D479-B21E199C1272}"/>
              </a:ext>
            </a:extLst>
          </p:cNvPr>
          <p:cNvPicPr>
            <a:picLocks noChangeAspect="1"/>
          </p:cNvPicPr>
          <p:nvPr/>
        </p:nvPicPr>
        <p:blipFill>
          <a:blip r:embed="rId2">
            <a:extLst>
              <a:ext uri="{28A0092B-C50C-407E-A947-70E740481C1C}">
                <a14:useLocalDpi xmlns:a14="http://schemas.microsoft.com/office/drawing/2010/main" val="0"/>
              </a:ext>
            </a:extLst>
          </a:blip>
          <a:srcRect l="12498" r="26918"/>
          <a:stretch>
            <a:fillRect/>
          </a:stretch>
        </p:blipFill>
        <p:spPr>
          <a:xfrm rot="5400000">
            <a:off x="5922274" y="-1223949"/>
            <a:ext cx="10287002" cy="12734895"/>
          </a:xfrm>
          <a:prstGeom prst="rect">
            <a:avLst/>
          </a:prstGeom>
        </p:spPr>
      </p:pic>
      <p:grpSp>
        <p:nvGrpSpPr>
          <p:cNvPr id="3" name="Group 3"/>
          <p:cNvGrpSpPr/>
          <p:nvPr/>
        </p:nvGrpSpPr>
        <p:grpSpPr>
          <a:xfrm rot="-5400000">
            <a:off x="10805842" y="2738668"/>
            <a:ext cx="10287000" cy="4809664"/>
            <a:chOff x="0" y="0"/>
            <a:chExt cx="3130550" cy="1463682"/>
          </a:xfrm>
        </p:grpSpPr>
        <p:sp>
          <p:nvSpPr>
            <p:cNvPr id="4" name="Freeform 4"/>
            <p:cNvSpPr/>
            <p:nvPr/>
          </p:nvSpPr>
          <p:spPr>
            <a:xfrm>
              <a:off x="0" y="0"/>
              <a:ext cx="3130550" cy="1463682"/>
            </a:xfrm>
            <a:custGeom>
              <a:avLst/>
              <a:gdLst/>
              <a:ahLst/>
              <a:cxnLst/>
              <a:rect l="l" t="t" r="r" b="b"/>
              <a:pathLst>
                <a:path w="3130550" h="1463682">
                  <a:moveTo>
                    <a:pt x="0" y="1123950"/>
                  </a:moveTo>
                  <a:lnTo>
                    <a:pt x="0" y="1463682"/>
                  </a:lnTo>
                  <a:lnTo>
                    <a:pt x="3130550" y="1463682"/>
                  </a:lnTo>
                  <a:lnTo>
                    <a:pt x="3130550" y="0"/>
                  </a:lnTo>
                  <a:close/>
                </a:path>
              </a:pathLst>
            </a:custGeom>
            <a:solidFill>
              <a:srgbClr val="FC4D33"/>
            </a:solidFill>
          </p:spPr>
          <p:txBody>
            <a:bodyPr/>
            <a:lstStyle/>
            <a:p>
              <a:endParaRPr lang="en-GB"/>
            </a:p>
          </p:txBody>
        </p:sp>
      </p:grpSp>
      <p:grpSp>
        <p:nvGrpSpPr>
          <p:cNvPr id="5" name="Group 5"/>
          <p:cNvGrpSpPr/>
          <p:nvPr/>
        </p:nvGrpSpPr>
        <p:grpSpPr>
          <a:xfrm rot="5400000">
            <a:off x="-937583" y="937583"/>
            <a:ext cx="10287000" cy="8411834"/>
            <a:chOff x="0" y="0"/>
            <a:chExt cx="3130550" cy="2559898"/>
          </a:xfrm>
        </p:grpSpPr>
        <p:sp>
          <p:nvSpPr>
            <p:cNvPr id="6" name="Freeform 6"/>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solidFill>
              <a:srgbClr val="708D10"/>
            </a:solidFill>
          </p:spPr>
          <p:txBody>
            <a:bodyPr/>
            <a:lstStyle/>
            <a:p>
              <a:endParaRPr lang="en-GB"/>
            </a:p>
          </p:txBody>
        </p:sp>
      </p:grpSp>
      <p:grpSp>
        <p:nvGrpSpPr>
          <p:cNvPr id="7" name="Group 7"/>
          <p:cNvGrpSpPr/>
          <p:nvPr/>
        </p:nvGrpSpPr>
        <p:grpSpPr>
          <a:xfrm>
            <a:off x="9485310" y="7931697"/>
            <a:ext cx="3446042" cy="1321177"/>
            <a:chOff x="0" y="0"/>
            <a:chExt cx="2166673" cy="830680"/>
          </a:xfrm>
        </p:grpSpPr>
        <p:sp>
          <p:nvSpPr>
            <p:cNvPr id="8" name="Freeform 8"/>
            <p:cNvSpPr/>
            <p:nvPr/>
          </p:nvSpPr>
          <p:spPr>
            <a:xfrm>
              <a:off x="0" y="0"/>
              <a:ext cx="2166673" cy="830680"/>
            </a:xfrm>
            <a:custGeom>
              <a:avLst/>
              <a:gdLst/>
              <a:ahLst/>
              <a:cxnLst/>
              <a:rect l="l" t="t" r="r" b="b"/>
              <a:pathLst>
                <a:path w="2166673" h="830680">
                  <a:moveTo>
                    <a:pt x="2042213" y="830680"/>
                  </a:moveTo>
                  <a:lnTo>
                    <a:pt x="124460" y="830680"/>
                  </a:lnTo>
                  <a:cubicBezTo>
                    <a:pt x="55880" y="830680"/>
                    <a:pt x="0" y="774800"/>
                    <a:pt x="0" y="706220"/>
                  </a:cubicBezTo>
                  <a:lnTo>
                    <a:pt x="0" y="124460"/>
                  </a:lnTo>
                  <a:cubicBezTo>
                    <a:pt x="0" y="55880"/>
                    <a:pt x="55880" y="0"/>
                    <a:pt x="124460" y="0"/>
                  </a:cubicBezTo>
                  <a:lnTo>
                    <a:pt x="2042213" y="0"/>
                  </a:lnTo>
                  <a:cubicBezTo>
                    <a:pt x="2110793" y="0"/>
                    <a:pt x="2166673" y="55880"/>
                    <a:pt x="2166673" y="124460"/>
                  </a:cubicBezTo>
                  <a:lnTo>
                    <a:pt x="2166673" y="706220"/>
                  </a:lnTo>
                  <a:cubicBezTo>
                    <a:pt x="2166673" y="774800"/>
                    <a:pt x="2110793" y="830680"/>
                    <a:pt x="2042213" y="830680"/>
                  </a:cubicBezTo>
                  <a:close/>
                </a:path>
              </a:pathLst>
            </a:custGeom>
            <a:solidFill>
              <a:srgbClr val="FFFFFF"/>
            </a:solidFill>
          </p:spPr>
          <p:txBody>
            <a:bodyPr/>
            <a:lstStyle/>
            <a:p>
              <a:endParaRPr lang="en-GB"/>
            </a:p>
          </p:txBody>
        </p:sp>
      </p:grpSp>
      <p:grpSp>
        <p:nvGrpSpPr>
          <p:cNvPr id="17" name="Group 17"/>
          <p:cNvGrpSpPr/>
          <p:nvPr/>
        </p:nvGrpSpPr>
        <p:grpSpPr>
          <a:xfrm>
            <a:off x="8781527" y="8132196"/>
            <a:ext cx="904401" cy="904401"/>
            <a:chOff x="0" y="0"/>
            <a:chExt cx="1913890" cy="1913890"/>
          </a:xfrm>
        </p:grpSpPr>
        <p:sp>
          <p:nvSpPr>
            <p:cNvPr id="18" name="Freeform 18"/>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B9CF70"/>
            </a:solidFill>
          </p:spPr>
          <p:txBody>
            <a:bodyPr/>
            <a:lstStyle/>
            <a:p>
              <a:endParaRPr lang="en-GB"/>
            </a:p>
          </p:txBody>
        </p:sp>
      </p:grpSp>
      <p:grpSp>
        <p:nvGrpSpPr>
          <p:cNvPr id="19" name="Group 19"/>
          <p:cNvGrpSpPr/>
          <p:nvPr/>
        </p:nvGrpSpPr>
        <p:grpSpPr>
          <a:xfrm>
            <a:off x="4236504" y="7947878"/>
            <a:ext cx="3461096" cy="1321177"/>
            <a:chOff x="0" y="0"/>
            <a:chExt cx="2176138" cy="830680"/>
          </a:xfrm>
        </p:grpSpPr>
        <p:sp>
          <p:nvSpPr>
            <p:cNvPr id="20" name="Freeform 20"/>
            <p:cNvSpPr/>
            <p:nvPr/>
          </p:nvSpPr>
          <p:spPr>
            <a:xfrm>
              <a:off x="0" y="0"/>
              <a:ext cx="2176138" cy="830680"/>
            </a:xfrm>
            <a:custGeom>
              <a:avLst/>
              <a:gdLst/>
              <a:ahLst/>
              <a:cxnLst/>
              <a:rect l="l" t="t" r="r" b="b"/>
              <a:pathLst>
                <a:path w="2176138" h="830680">
                  <a:moveTo>
                    <a:pt x="2051678" y="830680"/>
                  </a:moveTo>
                  <a:lnTo>
                    <a:pt x="124460" y="830680"/>
                  </a:lnTo>
                  <a:cubicBezTo>
                    <a:pt x="55880" y="830680"/>
                    <a:pt x="0" y="774800"/>
                    <a:pt x="0" y="706220"/>
                  </a:cubicBezTo>
                  <a:lnTo>
                    <a:pt x="0" y="124460"/>
                  </a:lnTo>
                  <a:cubicBezTo>
                    <a:pt x="0" y="55880"/>
                    <a:pt x="55880" y="0"/>
                    <a:pt x="124460" y="0"/>
                  </a:cubicBezTo>
                  <a:lnTo>
                    <a:pt x="2051678" y="0"/>
                  </a:lnTo>
                  <a:cubicBezTo>
                    <a:pt x="2120258" y="0"/>
                    <a:pt x="2176138" y="55880"/>
                    <a:pt x="2176138" y="124460"/>
                  </a:cubicBezTo>
                  <a:lnTo>
                    <a:pt x="2176138" y="706220"/>
                  </a:lnTo>
                  <a:cubicBezTo>
                    <a:pt x="2176138" y="774800"/>
                    <a:pt x="2120258" y="830680"/>
                    <a:pt x="2051678" y="830680"/>
                  </a:cubicBezTo>
                  <a:close/>
                </a:path>
              </a:pathLst>
            </a:custGeom>
            <a:solidFill>
              <a:srgbClr val="FFFFFF"/>
            </a:solidFill>
          </p:spPr>
          <p:txBody>
            <a:bodyPr/>
            <a:lstStyle/>
            <a:p>
              <a:endParaRPr lang="en-GB"/>
            </a:p>
          </p:txBody>
        </p:sp>
      </p:grpSp>
      <p:grpSp>
        <p:nvGrpSpPr>
          <p:cNvPr id="21" name="Group 21"/>
          <p:cNvGrpSpPr/>
          <p:nvPr/>
        </p:nvGrpSpPr>
        <p:grpSpPr>
          <a:xfrm>
            <a:off x="3784303" y="8173259"/>
            <a:ext cx="904401" cy="904401"/>
            <a:chOff x="0" y="0"/>
            <a:chExt cx="1913890" cy="1913890"/>
          </a:xfrm>
        </p:grpSpPr>
        <p:sp>
          <p:nvSpPr>
            <p:cNvPr id="22" name="Freeform 22"/>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B9CF70"/>
            </a:solidFill>
          </p:spPr>
          <p:txBody>
            <a:bodyPr/>
            <a:lstStyle/>
            <a:p>
              <a:endParaRPr lang="en-GB"/>
            </a:p>
          </p:txBody>
        </p:sp>
      </p:grpSp>
      <p:grpSp>
        <p:nvGrpSpPr>
          <p:cNvPr id="23" name="Group 23"/>
          <p:cNvGrpSpPr/>
          <p:nvPr/>
        </p:nvGrpSpPr>
        <p:grpSpPr>
          <a:xfrm rot="5400000">
            <a:off x="2478483" y="-1612939"/>
            <a:ext cx="1970891" cy="6927860"/>
            <a:chOff x="0" y="0"/>
            <a:chExt cx="3130550" cy="11508481"/>
          </a:xfrm>
        </p:grpSpPr>
        <p:sp>
          <p:nvSpPr>
            <p:cNvPr id="24" name="Freeform 24"/>
            <p:cNvSpPr/>
            <p:nvPr/>
          </p:nvSpPr>
          <p:spPr>
            <a:xfrm>
              <a:off x="0" y="0"/>
              <a:ext cx="3130550" cy="11508481"/>
            </a:xfrm>
            <a:custGeom>
              <a:avLst/>
              <a:gdLst/>
              <a:ahLst/>
              <a:cxnLst/>
              <a:rect l="l" t="t" r="r" b="b"/>
              <a:pathLst>
                <a:path w="3130550" h="11508481">
                  <a:moveTo>
                    <a:pt x="0" y="1123950"/>
                  </a:moveTo>
                  <a:lnTo>
                    <a:pt x="0" y="11508481"/>
                  </a:lnTo>
                  <a:lnTo>
                    <a:pt x="3130550" y="11508481"/>
                  </a:lnTo>
                  <a:lnTo>
                    <a:pt x="3130550" y="0"/>
                  </a:lnTo>
                  <a:close/>
                </a:path>
              </a:pathLst>
            </a:custGeom>
            <a:solidFill>
              <a:srgbClr val="B9CF70"/>
            </a:solidFill>
          </p:spPr>
          <p:txBody>
            <a:bodyPr/>
            <a:lstStyle/>
            <a:p>
              <a:endParaRPr lang="en-GB"/>
            </a:p>
          </p:txBody>
        </p:sp>
      </p:grpSp>
      <p:sp>
        <p:nvSpPr>
          <p:cNvPr id="31" name="TextBox 31"/>
          <p:cNvSpPr txBox="1"/>
          <p:nvPr/>
        </p:nvSpPr>
        <p:spPr>
          <a:xfrm>
            <a:off x="8740208" y="8407845"/>
            <a:ext cx="904401" cy="451096"/>
          </a:xfrm>
          <a:prstGeom prst="rect">
            <a:avLst/>
          </a:prstGeom>
        </p:spPr>
        <p:txBody>
          <a:bodyPr lIns="0" tIns="0" rIns="0" bIns="0" rtlCol="0" anchor="t">
            <a:spAutoFit/>
          </a:bodyPr>
          <a:lstStyle/>
          <a:p>
            <a:pPr algn="ctr">
              <a:lnSpc>
                <a:spcPts val="3599"/>
              </a:lnSpc>
            </a:pPr>
            <a:r>
              <a:rPr lang="en-US" sz="3272" dirty="0">
                <a:solidFill>
                  <a:srgbClr val="1D1D1D"/>
                </a:solidFill>
                <a:latin typeface="Montserrat Semi-Bold Bold"/>
              </a:rPr>
              <a:t>02</a:t>
            </a:r>
          </a:p>
        </p:txBody>
      </p:sp>
      <p:sp>
        <p:nvSpPr>
          <p:cNvPr id="32" name="TextBox 32"/>
          <p:cNvSpPr txBox="1"/>
          <p:nvPr/>
        </p:nvSpPr>
        <p:spPr>
          <a:xfrm>
            <a:off x="9991328" y="8279210"/>
            <a:ext cx="2646914" cy="692497"/>
          </a:xfrm>
          <a:prstGeom prst="rect">
            <a:avLst/>
          </a:prstGeom>
        </p:spPr>
        <p:txBody>
          <a:bodyPr lIns="0" tIns="0" rIns="0" bIns="0" rtlCol="0" anchor="t">
            <a:spAutoFit/>
          </a:bodyPr>
          <a:lstStyle/>
          <a:p>
            <a:pPr>
              <a:lnSpc>
                <a:spcPts val="2653"/>
              </a:lnSpc>
            </a:pPr>
            <a:r>
              <a:rPr lang="en-US" sz="2400" b="1" dirty="0">
                <a:solidFill>
                  <a:schemeClr val="tx1">
                    <a:lumMod val="75000"/>
                    <a:lumOff val="25000"/>
                  </a:schemeClr>
                </a:solidFill>
                <a:latin typeface="Montserrat" pitchFamily="2" charset="0"/>
              </a:rPr>
              <a:t>Download the </a:t>
            </a:r>
            <a:r>
              <a:rPr lang="en-US" sz="2400" b="1" dirty="0">
                <a:solidFill>
                  <a:schemeClr val="tx1">
                    <a:lumMod val="75000"/>
                    <a:lumOff val="25000"/>
                  </a:schemeClr>
                </a:solidFill>
                <a:latin typeface="Montserrat" pitchFamily="2" charset="0"/>
                <a:hlinkClick r:id="rId3"/>
              </a:rPr>
              <a:t>activity sheet</a:t>
            </a:r>
            <a:endParaRPr lang="en-US" sz="2400" b="1" dirty="0">
              <a:solidFill>
                <a:schemeClr val="tx1">
                  <a:lumMod val="75000"/>
                  <a:lumOff val="25000"/>
                </a:schemeClr>
              </a:solidFill>
              <a:latin typeface="Montserrat" pitchFamily="2" charset="0"/>
            </a:endParaRPr>
          </a:p>
        </p:txBody>
      </p:sp>
      <p:sp>
        <p:nvSpPr>
          <p:cNvPr id="33" name="TextBox 33"/>
          <p:cNvSpPr txBox="1"/>
          <p:nvPr/>
        </p:nvSpPr>
        <p:spPr>
          <a:xfrm>
            <a:off x="3768027" y="8407845"/>
            <a:ext cx="904401" cy="451096"/>
          </a:xfrm>
          <a:prstGeom prst="rect">
            <a:avLst/>
          </a:prstGeom>
        </p:spPr>
        <p:txBody>
          <a:bodyPr lIns="0" tIns="0" rIns="0" bIns="0" rtlCol="0" anchor="t">
            <a:spAutoFit/>
          </a:bodyPr>
          <a:lstStyle/>
          <a:p>
            <a:pPr algn="ctr">
              <a:lnSpc>
                <a:spcPts val="3599"/>
              </a:lnSpc>
            </a:pPr>
            <a:r>
              <a:rPr lang="en-US" sz="3272" dirty="0">
                <a:solidFill>
                  <a:srgbClr val="1D1D1D"/>
                </a:solidFill>
                <a:latin typeface="Montserrat Semi-Bold Bold"/>
              </a:rPr>
              <a:t>01</a:t>
            </a:r>
          </a:p>
        </p:txBody>
      </p:sp>
      <p:sp>
        <p:nvSpPr>
          <p:cNvPr id="34" name="TextBox 34"/>
          <p:cNvSpPr txBox="1"/>
          <p:nvPr/>
        </p:nvSpPr>
        <p:spPr>
          <a:xfrm>
            <a:off x="4953646" y="8246038"/>
            <a:ext cx="2326238" cy="692497"/>
          </a:xfrm>
          <a:prstGeom prst="rect">
            <a:avLst/>
          </a:prstGeom>
        </p:spPr>
        <p:txBody>
          <a:bodyPr wrap="square" lIns="0" tIns="0" rIns="0" bIns="0" rtlCol="0" anchor="t">
            <a:spAutoFit/>
          </a:bodyPr>
          <a:lstStyle/>
          <a:p>
            <a:pPr>
              <a:lnSpc>
                <a:spcPts val="2653"/>
              </a:lnSpc>
            </a:pPr>
            <a:r>
              <a:rPr lang="en-US" sz="2400" b="1" dirty="0">
                <a:solidFill>
                  <a:schemeClr val="tx1">
                    <a:lumMod val="75000"/>
                    <a:lumOff val="25000"/>
                  </a:schemeClr>
                </a:solidFill>
                <a:latin typeface="Montserrat" pitchFamily="2" charset="0"/>
              </a:rPr>
              <a:t>Download the team’s </a:t>
            </a:r>
            <a:r>
              <a:rPr lang="en-US" sz="2400" b="1" dirty="0">
                <a:solidFill>
                  <a:schemeClr val="tx1">
                    <a:lumMod val="75000"/>
                    <a:lumOff val="25000"/>
                  </a:schemeClr>
                </a:solidFill>
                <a:latin typeface="Montserrat" pitchFamily="2" charset="0"/>
                <a:hlinkClick r:id="rId3"/>
              </a:rPr>
              <a:t>article</a:t>
            </a:r>
            <a:endParaRPr lang="en-US" sz="2400" b="1" dirty="0">
              <a:solidFill>
                <a:schemeClr val="tx1">
                  <a:lumMod val="75000"/>
                  <a:lumOff val="25000"/>
                </a:schemeClr>
              </a:solidFill>
              <a:latin typeface="Montserrat" pitchFamily="2" charset="0"/>
            </a:endParaRPr>
          </a:p>
        </p:txBody>
      </p:sp>
      <p:sp>
        <p:nvSpPr>
          <p:cNvPr id="37" name="TextBox 37"/>
          <p:cNvSpPr txBox="1"/>
          <p:nvPr/>
        </p:nvSpPr>
        <p:spPr>
          <a:xfrm>
            <a:off x="769880" y="1331651"/>
            <a:ext cx="6844089" cy="883062"/>
          </a:xfrm>
          <a:prstGeom prst="rect">
            <a:avLst/>
          </a:prstGeom>
        </p:spPr>
        <p:txBody>
          <a:bodyPr lIns="0" tIns="0" rIns="0" bIns="0" rtlCol="0" anchor="t">
            <a:spAutoFit/>
          </a:bodyPr>
          <a:lstStyle/>
          <a:p>
            <a:pPr>
              <a:lnSpc>
                <a:spcPts val="7589"/>
              </a:lnSpc>
            </a:pPr>
            <a:r>
              <a:rPr lang="en-US" sz="4800" b="1" dirty="0">
                <a:solidFill>
                  <a:schemeClr val="tx1">
                    <a:lumMod val="75000"/>
                    <a:lumOff val="25000"/>
                  </a:schemeClr>
                </a:solidFill>
                <a:latin typeface="Montserrat" pitchFamily="2" charset="0"/>
              </a:rPr>
              <a:t>Resources</a:t>
            </a:r>
          </a:p>
        </p:txBody>
      </p:sp>
      <p:sp>
        <p:nvSpPr>
          <p:cNvPr id="38" name="TextBox 38"/>
          <p:cNvSpPr txBox="1"/>
          <p:nvPr/>
        </p:nvSpPr>
        <p:spPr>
          <a:xfrm>
            <a:off x="662695" y="948066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28       </a:t>
            </a:r>
            <a:r>
              <a:rPr lang="en-US" sz="1700" dirty="0">
                <a:solidFill>
                  <a:srgbClr val="FFFFFF"/>
                </a:solidFill>
                <a:latin typeface="Montserrat Semi-Bold Bold"/>
              </a:rPr>
              <a:t>futurumcareers.com</a:t>
            </a:r>
          </a:p>
        </p:txBody>
      </p:sp>
      <p:pic>
        <p:nvPicPr>
          <p:cNvPr id="9" name="Picture 8" descr="A helicopter flying over a field&#10;&#10;AI-generated content may be incorrect.">
            <a:hlinkClick r:id="rId3"/>
            <a:extLst>
              <a:ext uri="{FF2B5EF4-FFF2-40B4-BE49-F238E27FC236}">
                <a16:creationId xmlns:a16="http://schemas.microsoft.com/office/drawing/2014/main" id="{BA68ABB4-5AEC-3626-5A7D-AFD3DBB2AED7}"/>
              </a:ext>
            </a:extLst>
          </p:cNvPr>
          <p:cNvPicPr>
            <a:picLocks noChangeAspect="1"/>
          </p:cNvPicPr>
          <p:nvPr/>
        </p:nvPicPr>
        <p:blipFill>
          <a:blip r:embed="rId4"/>
          <a:stretch>
            <a:fillRect/>
          </a:stretch>
        </p:blipFill>
        <p:spPr>
          <a:xfrm>
            <a:off x="4491242" y="3546364"/>
            <a:ext cx="3001818" cy="4277473"/>
          </a:xfrm>
          <a:prstGeom prst="rect">
            <a:avLst/>
          </a:prstGeom>
          <a:ln w="25400">
            <a:solidFill>
              <a:srgbClr val="B9CF70"/>
            </a:solidFill>
          </a:ln>
        </p:spPr>
      </p:pic>
      <p:pic>
        <p:nvPicPr>
          <p:cNvPr id="11" name="Picture 10" descr="A page of a brochure&#10;&#10;AI-generated content may be incorrect.">
            <a:hlinkClick r:id="rId3"/>
            <a:extLst>
              <a:ext uri="{FF2B5EF4-FFF2-40B4-BE49-F238E27FC236}">
                <a16:creationId xmlns:a16="http://schemas.microsoft.com/office/drawing/2014/main" id="{D0E0C17E-E8BB-1E84-E962-CAC568401318}"/>
              </a:ext>
            </a:extLst>
          </p:cNvPr>
          <p:cNvPicPr>
            <a:picLocks noChangeAspect="1"/>
          </p:cNvPicPr>
          <p:nvPr/>
        </p:nvPicPr>
        <p:blipFill>
          <a:blip r:embed="rId5"/>
          <a:stretch>
            <a:fillRect/>
          </a:stretch>
        </p:blipFill>
        <p:spPr>
          <a:xfrm>
            <a:off x="8386835" y="3546364"/>
            <a:ext cx="6069343" cy="4270318"/>
          </a:xfrm>
          <a:prstGeom prst="rect">
            <a:avLst/>
          </a:prstGeom>
          <a:ln w="25400">
            <a:solidFill>
              <a:srgbClr val="B9CF70"/>
            </a:solidFill>
          </a:ln>
        </p:spPr>
      </p:pic>
      <p:sp>
        <p:nvSpPr>
          <p:cNvPr id="2" name="TextBox 1">
            <a:extLst>
              <a:ext uri="{FF2B5EF4-FFF2-40B4-BE49-F238E27FC236}">
                <a16:creationId xmlns:a16="http://schemas.microsoft.com/office/drawing/2014/main" id="{745CD6CB-D063-4391-4620-59D44FE0DD00}"/>
              </a:ext>
            </a:extLst>
          </p:cNvPr>
          <p:cNvSpPr txBox="1"/>
          <p:nvPr/>
        </p:nvSpPr>
        <p:spPr>
          <a:xfrm>
            <a:off x="14557288" y="9765358"/>
            <a:ext cx="2895600" cy="369332"/>
          </a:xfrm>
          <a:prstGeom prst="rect">
            <a:avLst/>
          </a:prstGeom>
          <a:noFill/>
        </p:spPr>
        <p:txBody>
          <a:bodyPr wrap="square" rtlCol="0">
            <a:spAutoFit/>
          </a:bodyPr>
          <a:lstStyle/>
          <a:p>
            <a:r>
              <a:rPr lang="en-GB" dirty="0">
                <a:solidFill>
                  <a:schemeClr val="bg1"/>
                </a:solidFill>
                <a:latin typeface="Montserrat" pitchFamily="2" charset="0"/>
              </a:rPr>
              <a:t>© James Mungall</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364676" y="-200903"/>
            <a:ext cx="9123227" cy="11852578"/>
            <a:chOff x="0" y="0"/>
            <a:chExt cx="3130550" cy="4067101"/>
          </a:xfrm>
        </p:grpSpPr>
        <p:sp>
          <p:nvSpPr>
            <p:cNvPr id="3" name="Freeform 3"/>
            <p:cNvSpPr/>
            <p:nvPr/>
          </p:nvSpPr>
          <p:spPr>
            <a:xfrm>
              <a:off x="0" y="0"/>
              <a:ext cx="3130550" cy="4067101"/>
            </a:xfrm>
            <a:custGeom>
              <a:avLst/>
              <a:gdLst/>
              <a:ahLst/>
              <a:cxnLst/>
              <a:rect l="l" t="t" r="r" b="b"/>
              <a:pathLst>
                <a:path w="3130550" h="4067101">
                  <a:moveTo>
                    <a:pt x="0" y="1123950"/>
                  </a:moveTo>
                  <a:lnTo>
                    <a:pt x="0" y="4067101"/>
                  </a:lnTo>
                  <a:lnTo>
                    <a:pt x="3130550" y="4067101"/>
                  </a:lnTo>
                  <a:lnTo>
                    <a:pt x="3130550" y="0"/>
                  </a:lnTo>
                  <a:close/>
                </a:path>
              </a:pathLst>
            </a:custGeom>
            <a:solidFill>
              <a:srgbClr val="FC4D33"/>
            </a:solidFill>
          </p:spPr>
          <p:txBody>
            <a:bodyPr/>
            <a:lstStyle/>
            <a:p>
              <a:endParaRPr lang="en-GB"/>
            </a:p>
          </p:txBody>
        </p:sp>
      </p:grpSp>
      <p:grpSp>
        <p:nvGrpSpPr>
          <p:cNvPr id="4" name="Group 4"/>
          <p:cNvGrpSpPr/>
          <p:nvPr/>
        </p:nvGrpSpPr>
        <p:grpSpPr>
          <a:xfrm rot="5400000">
            <a:off x="600421" y="-600421"/>
            <a:ext cx="10287000" cy="11487842"/>
            <a:chOff x="0" y="0"/>
            <a:chExt cx="3130550" cy="3495991"/>
          </a:xfrm>
        </p:grpSpPr>
        <p:sp>
          <p:nvSpPr>
            <p:cNvPr id="5" name="Freeform 5"/>
            <p:cNvSpPr/>
            <p:nvPr/>
          </p:nvSpPr>
          <p:spPr>
            <a:xfrm>
              <a:off x="0" y="0"/>
              <a:ext cx="3130550" cy="3495991"/>
            </a:xfrm>
            <a:custGeom>
              <a:avLst/>
              <a:gdLst/>
              <a:ahLst/>
              <a:cxnLst/>
              <a:rect l="l" t="t" r="r" b="b"/>
              <a:pathLst>
                <a:path w="3130550" h="3495991">
                  <a:moveTo>
                    <a:pt x="0" y="1123950"/>
                  </a:moveTo>
                  <a:lnTo>
                    <a:pt x="0" y="3495991"/>
                  </a:lnTo>
                  <a:lnTo>
                    <a:pt x="3130550" y="3495991"/>
                  </a:lnTo>
                  <a:lnTo>
                    <a:pt x="3130550" y="0"/>
                  </a:lnTo>
                  <a:close/>
                </a:path>
              </a:pathLst>
            </a:custGeom>
            <a:solidFill>
              <a:srgbClr val="FFFFFF"/>
            </a:solidFill>
          </p:spPr>
          <p:txBody>
            <a:bodyPr/>
            <a:lstStyle/>
            <a:p>
              <a:endParaRPr lang="en-GB"/>
            </a:p>
          </p:txBody>
        </p:sp>
      </p:grpSp>
      <p:sp>
        <p:nvSpPr>
          <p:cNvPr id="6" name="TextBox 6"/>
          <p:cNvSpPr txBox="1"/>
          <p:nvPr/>
        </p:nvSpPr>
        <p:spPr>
          <a:xfrm>
            <a:off x="748765" y="9543451"/>
            <a:ext cx="4979916" cy="284693"/>
          </a:xfrm>
          <a:prstGeom prst="rect">
            <a:avLst/>
          </a:prstGeom>
        </p:spPr>
        <p:txBody>
          <a:bodyPr lIns="0" tIns="0" rIns="0" bIns="0" rtlCol="0" anchor="t">
            <a:spAutoFit/>
          </a:bodyPr>
          <a:lstStyle/>
          <a:p>
            <a:pPr>
              <a:lnSpc>
                <a:spcPts val="2380"/>
              </a:lnSpc>
            </a:pPr>
            <a:r>
              <a:rPr lang="en-US" sz="1700" dirty="0">
                <a:solidFill>
                  <a:srgbClr val="474B4F"/>
                </a:solidFill>
                <a:latin typeface="Montserrat Semi-Bold"/>
              </a:rPr>
              <a:t>29       </a:t>
            </a:r>
            <a:r>
              <a:rPr lang="en-US" sz="1700" dirty="0">
                <a:solidFill>
                  <a:srgbClr val="474B4F"/>
                </a:solidFill>
                <a:latin typeface="Montserrat Semi-Bold Bold"/>
              </a:rPr>
              <a:t>futurumcareers.com</a:t>
            </a:r>
          </a:p>
        </p:txBody>
      </p:sp>
      <p:pic>
        <p:nvPicPr>
          <p:cNvPr id="9" name="Picture 8" descr="A black background with orange letters&#10;&#10;AI-generated content may be incorrect.">
            <a:extLst>
              <a:ext uri="{FF2B5EF4-FFF2-40B4-BE49-F238E27FC236}">
                <a16:creationId xmlns:a16="http://schemas.microsoft.com/office/drawing/2014/main" id="{6CE9BEDD-2AA8-9CF1-7486-8C7E15C28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67500"/>
            <a:ext cx="10058400" cy="2159203"/>
          </a:xfrm>
          <a:prstGeom prst="rect">
            <a:avLst/>
          </a:prstGeom>
        </p:spPr>
      </p:pic>
      <p:pic>
        <p:nvPicPr>
          <p:cNvPr id="12" name="Picture 11" descr="A green letter on a black background&#10;&#10;AI-generated content may be incorrect.">
            <a:extLst>
              <a:ext uri="{FF2B5EF4-FFF2-40B4-BE49-F238E27FC236}">
                <a16:creationId xmlns:a16="http://schemas.microsoft.com/office/drawing/2014/main" id="{B5E6B7DA-D906-7817-D516-277ECD16DF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66700"/>
            <a:ext cx="5152553" cy="156044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604527" y="1502582"/>
            <a:ext cx="4189503" cy="4315935"/>
            <a:chOff x="6351" y="6350"/>
            <a:chExt cx="3956393" cy="3519881"/>
          </a:xfrm>
        </p:grpSpPr>
        <p:sp>
          <p:nvSpPr>
            <p:cNvPr id="3" name="Freeform 3"/>
            <p:cNvSpPr/>
            <p:nvPr/>
          </p:nvSpPr>
          <p:spPr>
            <a:xfrm>
              <a:off x="6351" y="6350"/>
              <a:ext cx="3956393" cy="3519881"/>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US" dirty="0"/>
            </a:p>
          </p:txBody>
        </p:sp>
      </p:grpSp>
      <p:grpSp>
        <p:nvGrpSpPr>
          <p:cNvPr id="4" name="Group 4"/>
          <p:cNvGrpSpPr/>
          <p:nvPr/>
        </p:nvGrpSpPr>
        <p:grpSpPr>
          <a:xfrm rot="5400000">
            <a:off x="-4077345" y="4077345"/>
            <a:ext cx="10287000" cy="2132309"/>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708D10"/>
            </a:solidFill>
          </p:spPr>
          <p:txBody>
            <a:bodyPr/>
            <a:lstStyle/>
            <a:p>
              <a:endParaRPr lang="en-GB"/>
            </a:p>
          </p:txBody>
        </p:sp>
      </p:grpSp>
      <p:grpSp>
        <p:nvGrpSpPr>
          <p:cNvPr id="10" name="Group 10"/>
          <p:cNvGrpSpPr/>
          <p:nvPr/>
        </p:nvGrpSpPr>
        <p:grpSpPr>
          <a:xfrm>
            <a:off x="7444390" y="5996493"/>
            <a:ext cx="4088582" cy="950333"/>
            <a:chOff x="58230" y="83645"/>
            <a:chExt cx="3186708" cy="740705"/>
          </a:xfrm>
        </p:grpSpPr>
        <p:sp>
          <p:nvSpPr>
            <p:cNvPr id="11" name="Freeform 11"/>
            <p:cNvSpPr/>
            <p:nvPr/>
          </p:nvSpPr>
          <p:spPr>
            <a:xfrm>
              <a:off x="58230" y="83645"/>
              <a:ext cx="3186708" cy="740705"/>
            </a:xfrm>
            <a:custGeom>
              <a:avLst/>
              <a:gdLst/>
              <a:ahLst/>
              <a:cxnLst/>
              <a:rect l="l" t="t" r="r" b="b"/>
              <a:pathLst>
                <a:path w="3186708" h="740705">
                  <a:moveTo>
                    <a:pt x="3062248" y="740705"/>
                  </a:moveTo>
                  <a:lnTo>
                    <a:pt x="124460" y="740705"/>
                  </a:lnTo>
                  <a:cubicBezTo>
                    <a:pt x="55880" y="740705"/>
                    <a:pt x="0" y="684825"/>
                    <a:pt x="0" y="616245"/>
                  </a:cubicBezTo>
                  <a:lnTo>
                    <a:pt x="0" y="124460"/>
                  </a:lnTo>
                  <a:cubicBezTo>
                    <a:pt x="0" y="55880"/>
                    <a:pt x="55880" y="0"/>
                    <a:pt x="124460" y="0"/>
                  </a:cubicBezTo>
                  <a:lnTo>
                    <a:pt x="3062248" y="0"/>
                  </a:lnTo>
                  <a:cubicBezTo>
                    <a:pt x="3130828" y="0"/>
                    <a:pt x="3186708" y="55880"/>
                    <a:pt x="3186708" y="124460"/>
                  </a:cubicBezTo>
                  <a:lnTo>
                    <a:pt x="3186708" y="616245"/>
                  </a:lnTo>
                  <a:cubicBezTo>
                    <a:pt x="3186708" y="684825"/>
                    <a:pt x="3130828" y="740705"/>
                    <a:pt x="3062248" y="740705"/>
                  </a:cubicBezTo>
                  <a:close/>
                </a:path>
              </a:pathLst>
            </a:custGeom>
            <a:solidFill>
              <a:srgbClr val="B9CF70"/>
            </a:solidFill>
          </p:spPr>
          <p:txBody>
            <a:bodyPr/>
            <a:lstStyle/>
            <a:p>
              <a:pPr algn="ctr"/>
              <a:r>
                <a:rPr lang="en-US" sz="4400" b="1" dirty="0">
                  <a:solidFill>
                    <a:schemeClr val="tx1">
                      <a:lumMod val="75000"/>
                      <a:lumOff val="25000"/>
                    </a:schemeClr>
                  </a:solidFill>
                  <a:latin typeface="Montserrat" pitchFamily="2" charset="0"/>
                </a:rPr>
                <a:t>Samuel Robb</a:t>
              </a:r>
            </a:p>
          </p:txBody>
        </p:sp>
      </p:grpSp>
      <p:grpSp>
        <p:nvGrpSpPr>
          <p:cNvPr id="12" name="Group 12"/>
          <p:cNvGrpSpPr/>
          <p:nvPr/>
        </p:nvGrpSpPr>
        <p:grpSpPr>
          <a:xfrm rot="-5400000">
            <a:off x="14650101" y="1543334"/>
            <a:ext cx="5786039" cy="2699369"/>
            <a:chOff x="0" y="0"/>
            <a:chExt cx="3130550" cy="1460500"/>
          </a:xfrm>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708D10"/>
            </a:solidFill>
          </p:spPr>
          <p:txBody>
            <a:bodyPr/>
            <a:lstStyle/>
            <a:p>
              <a:endParaRPr lang="en-GB"/>
            </a:p>
          </p:txBody>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43395" y="2537469"/>
            <a:ext cx="699726" cy="814819"/>
          </a:xfrm>
          <a:prstGeom prst="rect">
            <a:avLst/>
          </a:prstGeom>
        </p:spPr>
      </p:pic>
      <p:sp>
        <p:nvSpPr>
          <p:cNvPr id="16" name="TextBox 16"/>
          <p:cNvSpPr txBox="1"/>
          <p:nvPr/>
        </p:nvSpPr>
        <p:spPr>
          <a:xfrm>
            <a:off x="6794030" y="183142"/>
            <a:ext cx="9231931" cy="988604"/>
          </a:xfrm>
          <a:prstGeom prst="rect">
            <a:avLst/>
          </a:prstGeom>
        </p:spPr>
        <p:txBody>
          <a:bodyPr lIns="0" tIns="0" rIns="0" bIns="0" rtlCol="0" anchor="t">
            <a:spAutoFit/>
          </a:bodyPr>
          <a:lstStyle/>
          <a:p>
            <a:pPr>
              <a:lnSpc>
                <a:spcPts val="8469"/>
              </a:lnSpc>
            </a:pPr>
            <a:r>
              <a:rPr lang="en-US" sz="4800" b="1" dirty="0">
                <a:solidFill>
                  <a:schemeClr val="tx1">
                    <a:lumMod val="75000"/>
                    <a:lumOff val="25000"/>
                  </a:schemeClr>
                </a:solidFill>
                <a:latin typeface="Montserrat" pitchFamily="2" charset="0"/>
              </a:rPr>
              <a:t>Meet the team</a:t>
            </a:r>
          </a:p>
        </p:txBody>
      </p:sp>
      <p:sp>
        <p:nvSpPr>
          <p:cNvPr id="18" name="TextBox 18"/>
          <p:cNvSpPr txBox="1"/>
          <p:nvPr/>
        </p:nvSpPr>
        <p:spPr>
          <a:xfrm>
            <a:off x="609600" y="9661080"/>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03       </a:t>
            </a:r>
            <a:r>
              <a:rPr lang="en-US" sz="1700" dirty="0">
                <a:solidFill>
                  <a:schemeClr val="tx1">
                    <a:lumMod val="65000"/>
                    <a:lumOff val="35000"/>
                  </a:schemeClr>
                </a:solidFill>
                <a:latin typeface="Montserrat Semi-Bold Bold"/>
              </a:rPr>
              <a:t>futurumcareers.com</a:t>
            </a:r>
          </a:p>
        </p:txBody>
      </p:sp>
      <p:grpSp>
        <p:nvGrpSpPr>
          <p:cNvPr id="19" name="Group 2">
            <a:extLst>
              <a:ext uri="{FF2B5EF4-FFF2-40B4-BE49-F238E27FC236}">
                <a16:creationId xmlns:a16="http://schemas.microsoft.com/office/drawing/2014/main" id="{29C95210-6301-4200-76B9-F704228EB951}"/>
              </a:ext>
            </a:extLst>
          </p:cNvPr>
          <p:cNvGrpSpPr>
            <a:grpSpLocks noChangeAspect="1"/>
          </p:cNvGrpSpPr>
          <p:nvPr/>
        </p:nvGrpSpPr>
        <p:grpSpPr>
          <a:xfrm>
            <a:off x="12033913" y="1473226"/>
            <a:ext cx="4189503" cy="4315935"/>
            <a:chOff x="6351" y="6350"/>
            <a:chExt cx="3956393" cy="3519881"/>
          </a:xfrm>
        </p:grpSpPr>
        <p:sp>
          <p:nvSpPr>
            <p:cNvPr id="20" name="Freeform 3">
              <a:extLst>
                <a:ext uri="{FF2B5EF4-FFF2-40B4-BE49-F238E27FC236}">
                  <a16:creationId xmlns:a16="http://schemas.microsoft.com/office/drawing/2014/main" id="{450CC588-36FD-7B28-F024-5D72A4D3A4D2}"/>
                </a:ext>
              </a:extLst>
            </p:cNvPr>
            <p:cNvSpPr/>
            <p:nvPr/>
          </p:nvSpPr>
          <p:spPr>
            <a:xfrm>
              <a:off x="6351" y="6350"/>
              <a:ext cx="3956393" cy="3519881"/>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US" dirty="0"/>
            </a:p>
          </p:txBody>
        </p:sp>
      </p:grpSp>
      <p:grpSp>
        <p:nvGrpSpPr>
          <p:cNvPr id="21" name="Group 2">
            <a:extLst>
              <a:ext uri="{FF2B5EF4-FFF2-40B4-BE49-F238E27FC236}">
                <a16:creationId xmlns:a16="http://schemas.microsoft.com/office/drawing/2014/main" id="{F3735440-9644-C90F-D345-5C367052C435}"/>
              </a:ext>
            </a:extLst>
          </p:cNvPr>
          <p:cNvGrpSpPr>
            <a:grpSpLocks noChangeAspect="1"/>
          </p:cNvGrpSpPr>
          <p:nvPr/>
        </p:nvGrpSpPr>
        <p:grpSpPr>
          <a:xfrm>
            <a:off x="7295486" y="1502582"/>
            <a:ext cx="4189503" cy="4315935"/>
            <a:chOff x="6351" y="6350"/>
            <a:chExt cx="3956393" cy="3519881"/>
          </a:xfrm>
        </p:grpSpPr>
        <p:sp>
          <p:nvSpPr>
            <p:cNvPr id="22" name="Freeform 3">
              <a:extLst>
                <a:ext uri="{FF2B5EF4-FFF2-40B4-BE49-F238E27FC236}">
                  <a16:creationId xmlns:a16="http://schemas.microsoft.com/office/drawing/2014/main" id="{A20DA8C9-E881-4B75-7130-D0BBB95E6276}"/>
                </a:ext>
              </a:extLst>
            </p:cNvPr>
            <p:cNvSpPr/>
            <p:nvPr/>
          </p:nvSpPr>
          <p:spPr>
            <a:xfrm>
              <a:off x="6351" y="6350"/>
              <a:ext cx="3956393" cy="3519881"/>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US" dirty="0"/>
            </a:p>
          </p:txBody>
        </p:sp>
      </p:grpSp>
      <p:sp>
        <p:nvSpPr>
          <p:cNvPr id="25" name="Freeform 7">
            <a:extLst>
              <a:ext uri="{FF2B5EF4-FFF2-40B4-BE49-F238E27FC236}">
                <a16:creationId xmlns:a16="http://schemas.microsoft.com/office/drawing/2014/main" id="{6EDB4CF7-C27C-DE99-CDF1-2594B9DA0370}"/>
              </a:ext>
            </a:extLst>
          </p:cNvPr>
          <p:cNvSpPr/>
          <p:nvPr/>
        </p:nvSpPr>
        <p:spPr>
          <a:xfrm>
            <a:off x="7473121" y="1646297"/>
            <a:ext cx="3804479" cy="3999937"/>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4">
              <a:extLst>
                <a:ext uri="{28A0092B-C50C-407E-A947-70E740481C1C}">
                  <a14:useLocalDpi xmlns:a14="http://schemas.microsoft.com/office/drawing/2010/main" val="0"/>
                </a:ext>
              </a:extLst>
            </a:blip>
            <a:srcRect/>
            <a:stretch>
              <a:fillRect/>
            </a:stretch>
          </a:blipFill>
          <a:ln w="25400">
            <a:solidFill>
              <a:schemeClr val="bg1"/>
            </a:solidFill>
          </a:ln>
        </p:spPr>
        <p:txBody>
          <a:bodyPr/>
          <a:lstStyle/>
          <a:p>
            <a:endParaRPr lang="en-GB"/>
          </a:p>
        </p:txBody>
      </p:sp>
      <p:sp>
        <p:nvSpPr>
          <p:cNvPr id="27" name="Freeform 11">
            <a:extLst>
              <a:ext uri="{FF2B5EF4-FFF2-40B4-BE49-F238E27FC236}">
                <a16:creationId xmlns:a16="http://schemas.microsoft.com/office/drawing/2014/main" id="{73F03CB3-767A-2712-8366-05913EF4FC6B}"/>
              </a:ext>
            </a:extLst>
          </p:cNvPr>
          <p:cNvSpPr/>
          <p:nvPr/>
        </p:nvSpPr>
        <p:spPr>
          <a:xfrm>
            <a:off x="2654987" y="5988363"/>
            <a:ext cx="4088582" cy="1593537"/>
          </a:xfrm>
          <a:custGeom>
            <a:avLst/>
            <a:gdLst/>
            <a:ahLst/>
            <a:cxnLst/>
            <a:rect l="l" t="t" r="r" b="b"/>
            <a:pathLst>
              <a:path w="3186708" h="740705">
                <a:moveTo>
                  <a:pt x="3062248" y="740705"/>
                </a:moveTo>
                <a:lnTo>
                  <a:pt x="124460" y="740705"/>
                </a:lnTo>
                <a:cubicBezTo>
                  <a:pt x="55880" y="740705"/>
                  <a:pt x="0" y="684825"/>
                  <a:pt x="0" y="616245"/>
                </a:cubicBezTo>
                <a:lnTo>
                  <a:pt x="0" y="124460"/>
                </a:lnTo>
                <a:cubicBezTo>
                  <a:pt x="0" y="55880"/>
                  <a:pt x="55880" y="0"/>
                  <a:pt x="124460" y="0"/>
                </a:cubicBezTo>
                <a:lnTo>
                  <a:pt x="3062248" y="0"/>
                </a:lnTo>
                <a:cubicBezTo>
                  <a:pt x="3130828" y="0"/>
                  <a:pt x="3186708" y="55880"/>
                  <a:pt x="3186708" y="124460"/>
                </a:cubicBezTo>
                <a:lnTo>
                  <a:pt x="3186708" y="616245"/>
                </a:lnTo>
                <a:cubicBezTo>
                  <a:pt x="3186708" y="684825"/>
                  <a:pt x="3130828" y="740705"/>
                  <a:pt x="3062248" y="740705"/>
                </a:cubicBezTo>
                <a:close/>
              </a:path>
            </a:pathLst>
          </a:custGeom>
          <a:solidFill>
            <a:srgbClr val="B9CF70"/>
          </a:solidFill>
        </p:spPr>
        <p:txBody>
          <a:bodyPr/>
          <a:lstStyle/>
          <a:p>
            <a:pPr algn="ctr"/>
            <a:r>
              <a:rPr lang="en-US" sz="4400" b="1" dirty="0">
                <a:solidFill>
                  <a:schemeClr val="tx1">
                    <a:lumMod val="75000"/>
                    <a:lumOff val="25000"/>
                  </a:schemeClr>
                </a:solidFill>
                <a:latin typeface="Montserrat" pitchFamily="2" charset="0"/>
              </a:rPr>
              <a:t>Dr James Mungall</a:t>
            </a:r>
          </a:p>
        </p:txBody>
      </p:sp>
      <p:sp>
        <p:nvSpPr>
          <p:cNvPr id="28" name="Freeform 11">
            <a:extLst>
              <a:ext uri="{FF2B5EF4-FFF2-40B4-BE49-F238E27FC236}">
                <a16:creationId xmlns:a16="http://schemas.microsoft.com/office/drawing/2014/main" id="{B41140AA-0362-4B3A-8C6C-1651177BBA39}"/>
              </a:ext>
            </a:extLst>
          </p:cNvPr>
          <p:cNvSpPr/>
          <p:nvPr/>
        </p:nvSpPr>
        <p:spPr>
          <a:xfrm>
            <a:off x="12183332" y="5988362"/>
            <a:ext cx="4088582" cy="1593537"/>
          </a:xfrm>
          <a:custGeom>
            <a:avLst/>
            <a:gdLst/>
            <a:ahLst/>
            <a:cxnLst/>
            <a:rect l="l" t="t" r="r" b="b"/>
            <a:pathLst>
              <a:path w="3186708" h="740705">
                <a:moveTo>
                  <a:pt x="3062248" y="740705"/>
                </a:moveTo>
                <a:lnTo>
                  <a:pt x="124460" y="740705"/>
                </a:lnTo>
                <a:cubicBezTo>
                  <a:pt x="55880" y="740705"/>
                  <a:pt x="0" y="684825"/>
                  <a:pt x="0" y="616245"/>
                </a:cubicBezTo>
                <a:lnTo>
                  <a:pt x="0" y="124460"/>
                </a:lnTo>
                <a:cubicBezTo>
                  <a:pt x="0" y="55880"/>
                  <a:pt x="55880" y="0"/>
                  <a:pt x="124460" y="0"/>
                </a:cubicBezTo>
                <a:lnTo>
                  <a:pt x="3062248" y="0"/>
                </a:lnTo>
                <a:cubicBezTo>
                  <a:pt x="3130828" y="0"/>
                  <a:pt x="3186708" y="55880"/>
                  <a:pt x="3186708" y="124460"/>
                </a:cubicBezTo>
                <a:lnTo>
                  <a:pt x="3186708" y="616245"/>
                </a:lnTo>
                <a:cubicBezTo>
                  <a:pt x="3186708" y="684825"/>
                  <a:pt x="3130828" y="740705"/>
                  <a:pt x="3062248" y="740705"/>
                </a:cubicBezTo>
                <a:close/>
              </a:path>
            </a:pathLst>
          </a:custGeom>
          <a:solidFill>
            <a:srgbClr val="B9CF70"/>
          </a:solidFill>
        </p:spPr>
        <p:txBody>
          <a:bodyPr/>
          <a:lstStyle/>
          <a:p>
            <a:pPr algn="ctr"/>
            <a:r>
              <a:rPr lang="en-US" sz="4400" b="1" dirty="0">
                <a:solidFill>
                  <a:schemeClr val="tx1">
                    <a:lumMod val="75000"/>
                    <a:lumOff val="25000"/>
                  </a:schemeClr>
                </a:solidFill>
                <a:latin typeface="Montserrat" pitchFamily="2" charset="0"/>
              </a:rPr>
              <a:t>Karim El Ghawi</a:t>
            </a:r>
          </a:p>
        </p:txBody>
      </p:sp>
      <p:sp>
        <p:nvSpPr>
          <p:cNvPr id="29" name="Freeform 7">
            <a:extLst>
              <a:ext uri="{FF2B5EF4-FFF2-40B4-BE49-F238E27FC236}">
                <a16:creationId xmlns:a16="http://schemas.microsoft.com/office/drawing/2014/main" id="{072BED14-A5D2-3366-914F-A43A724A600B}"/>
              </a:ext>
            </a:extLst>
          </p:cNvPr>
          <p:cNvSpPr/>
          <p:nvPr/>
        </p:nvSpPr>
        <p:spPr>
          <a:xfrm>
            <a:off x="12204139" y="1621090"/>
            <a:ext cx="3849049" cy="4003283"/>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5">
              <a:extLst>
                <a:ext uri="{28A0092B-C50C-407E-A947-70E740481C1C}">
                  <a14:useLocalDpi xmlns:a14="http://schemas.microsoft.com/office/drawing/2010/main" val="0"/>
                </a:ext>
              </a:extLst>
            </a:blip>
            <a:srcRect/>
            <a:stretch>
              <a:fillRect t="-10622" b="-10671"/>
            </a:stretch>
          </a:blipFill>
          <a:ln w="25400">
            <a:solidFill>
              <a:schemeClr val="bg1"/>
            </a:solidFill>
          </a:ln>
        </p:spPr>
        <p:txBody>
          <a:bodyPr/>
          <a:lstStyle/>
          <a:p>
            <a:endParaRPr lang="en-GB"/>
          </a:p>
        </p:txBody>
      </p:sp>
      <p:sp>
        <p:nvSpPr>
          <p:cNvPr id="30" name="Freeform 7">
            <a:extLst>
              <a:ext uri="{FF2B5EF4-FFF2-40B4-BE49-F238E27FC236}">
                <a16:creationId xmlns:a16="http://schemas.microsoft.com/office/drawing/2014/main" id="{47DE895F-FE8C-4D79-6056-730FF6B37564}"/>
              </a:ext>
            </a:extLst>
          </p:cNvPr>
          <p:cNvSpPr/>
          <p:nvPr/>
        </p:nvSpPr>
        <p:spPr>
          <a:xfrm>
            <a:off x="2819400" y="1632016"/>
            <a:ext cx="3814465" cy="3992358"/>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6">
              <a:extLst>
                <a:ext uri="{28A0092B-C50C-407E-A947-70E740481C1C}">
                  <a14:useLocalDpi xmlns:a14="http://schemas.microsoft.com/office/drawing/2010/main" val="0"/>
                </a:ext>
              </a:extLst>
            </a:blip>
            <a:srcRect/>
            <a:stretch>
              <a:fillRect t="-10248" r="-3880" b="-6514"/>
            </a:stretch>
          </a:blipFill>
          <a:ln w="25400">
            <a:solidFill>
              <a:schemeClr val="bg1"/>
            </a:solidFill>
          </a:ln>
        </p:spPr>
        <p:txBody>
          <a:bodyPr/>
          <a:lstStyle/>
          <a:p>
            <a:endParaRPr lang="en-GB"/>
          </a:p>
        </p:txBody>
      </p:sp>
      <p:sp>
        <p:nvSpPr>
          <p:cNvPr id="31" name="Freeform 11">
            <a:extLst>
              <a:ext uri="{FF2B5EF4-FFF2-40B4-BE49-F238E27FC236}">
                <a16:creationId xmlns:a16="http://schemas.microsoft.com/office/drawing/2014/main" id="{FB50B13B-B05B-B2C6-769A-C9D76C1A1931}"/>
              </a:ext>
            </a:extLst>
          </p:cNvPr>
          <p:cNvSpPr/>
          <p:nvPr/>
        </p:nvSpPr>
        <p:spPr>
          <a:xfrm>
            <a:off x="2313072" y="7722238"/>
            <a:ext cx="4979916" cy="1593537"/>
          </a:xfrm>
          <a:custGeom>
            <a:avLst/>
            <a:gdLst/>
            <a:ahLst/>
            <a:cxnLst/>
            <a:rect l="l" t="t" r="r" b="b"/>
            <a:pathLst>
              <a:path w="3186708" h="740705">
                <a:moveTo>
                  <a:pt x="3062248" y="740705"/>
                </a:moveTo>
                <a:lnTo>
                  <a:pt x="124460" y="740705"/>
                </a:lnTo>
                <a:cubicBezTo>
                  <a:pt x="55880" y="740705"/>
                  <a:pt x="0" y="684825"/>
                  <a:pt x="0" y="616245"/>
                </a:cubicBezTo>
                <a:lnTo>
                  <a:pt x="0" y="124460"/>
                </a:lnTo>
                <a:cubicBezTo>
                  <a:pt x="0" y="55880"/>
                  <a:pt x="55880" y="0"/>
                  <a:pt x="124460" y="0"/>
                </a:cubicBezTo>
                <a:lnTo>
                  <a:pt x="3062248" y="0"/>
                </a:lnTo>
                <a:cubicBezTo>
                  <a:pt x="3130828" y="0"/>
                  <a:pt x="3186708" y="55880"/>
                  <a:pt x="3186708" y="124460"/>
                </a:cubicBezTo>
                <a:lnTo>
                  <a:pt x="3186708" y="616245"/>
                </a:lnTo>
                <a:cubicBezTo>
                  <a:pt x="3186708" y="684825"/>
                  <a:pt x="3130828" y="740705"/>
                  <a:pt x="3062248" y="740705"/>
                </a:cubicBezTo>
                <a:close/>
              </a:path>
            </a:pathLst>
          </a:custGeom>
          <a:solidFill>
            <a:srgbClr val="B9CF70"/>
          </a:solidFill>
        </p:spPr>
        <p:txBody>
          <a:bodyPr/>
          <a:lstStyle/>
          <a:p>
            <a:pPr algn="ctr"/>
            <a:r>
              <a:rPr lang="en-GB" sz="2200" dirty="0">
                <a:latin typeface="Montserrat" pitchFamily="2" charset="0"/>
              </a:rPr>
              <a:t>Chairman and President, </a:t>
            </a:r>
          </a:p>
          <a:p>
            <a:pPr algn="ctr"/>
            <a:r>
              <a:rPr lang="en-GB" sz="2200" dirty="0" err="1">
                <a:latin typeface="Montserrat" pitchFamily="2" charset="0"/>
              </a:rPr>
              <a:t>Bronzite</a:t>
            </a:r>
            <a:r>
              <a:rPr lang="en-GB" sz="2200" dirty="0">
                <a:latin typeface="Montserrat" pitchFamily="2" charset="0"/>
              </a:rPr>
              <a:t> Exploration; </a:t>
            </a:r>
          </a:p>
          <a:p>
            <a:pPr algn="ctr"/>
            <a:r>
              <a:rPr lang="en-GB" sz="2200" dirty="0">
                <a:latin typeface="Montserrat" pitchFamily="2" charset="0"/>
              </a:rPr>
              <a:t>Professor, Department of Earth Sciences, Carleton University</a:t>
            </a:r>
            <a:endParaRPr lang="en-US" sz="2200" b="1" dirty="0">
              <a:solidFill>
                <a:schemeClr val="tx1">
                  <a:lumMod val="75000"/>
                  <a:lumOff val="25000"/>
                </a:schemeClr>
              </a:solidFill>
              <a:latin typeface="Montserrat" pitchFamily="2" charset="0"/>
            </a:endParaRPr>
          </a:p>
        </p:txBody>
      </p:sp>
      <p:sp>
        <p:nvSpPr>
          <p:cNvPr id="33" name="Freeform 11">
            <a:extLst>
              <a:ext uri="{FF2B5EF4-FFF2-40B4-BE49-F238E27FC236}">
                <a16:creationId xmlns:a16="http://schemas.microsoft.com/office/drawing/2014/main" id="{CA2099B0-4E77-D0CB-A26E-2439BEF04B63}"/>
              </a:ext>
            </a:extLst>
          </p:cNvPr>
          <p:cNvSpPr/>
          <p:nvPr/>
        </p:nvSpPr>
        <p:spPr>
          <a:xfrm>
            <a:off x="11737664" y="7749531"/>
            <a:ext cx="4979915" cy="1280169"/>
          </a:xfrm>
          <a:custGeom>
            <a:avLst/>
            <a:gdLst/>
            <a:ahLst/>
            <a:cxnLst/>
            <a:rect l="l" t="t" r="r" b="b"/>
            <a:pathLst>
              <a:path w="3186708" h="740705">
                <a:moveTo>
                  <a:pt x="3062248" y="740705"/>
                </a:moveTo>
                <a:lnTo>
                  <a:pt x="124460" y="740705"/>
                </a:lnTo>
                <a:cubicBezTo>
                  <a:pt x="55880" y="740705"/>
                  <a:pt x="0" y="684825"/>
                  <a:pt x="0" y="616245"/>
                </a:cubicBezTo>
                <a:lnTo>
                  <a:pt x="0" y="124460"/>
                </a:lnTo>
                <a:cubicBezTo>
                  <a:pt x="0" y="55880"/>
                  <a:pt x="55880" y="0"/>
                  <a:pt x="124460" y="0"/>
                </a:cubicBezTo>
                <a:lnTo>
                  <a:pt x="3062248" y="0"/>
                </a:lnTo>
                <a:cubicBezTo>
                  <a:pt x="3130828" y="0"/>
                  <a:pt x="3186708" y="55880"/>
                  <a:pt x="3186708" y="124460"/>
                </a:cubicBezTo>
                <a:lnTo>
                  <a:pt x="3186708" y="616245"/>
                </a:lnTo>
                <a:cubicBezTo>
                  <a:pt x="3186708" y="684825"/>
                  <a:pt x="3130828" y="740705"/>
                  <a:pt x="3062248" y="740705"/>
                </a:cubicBezTo>
                <a:close/>
              </a:path>
            </a:pathLst>
          </a:custGeom>
          <a:solidFill>
            <a:srgbClr val="B9CF70"/>
          </a:solidFill>
        </p:spPr>
        <p:txBody>
          <a:bodyPr/>
          <a:lstStyle/>
          <a:p>
            <a:pPr algn="ctr"/>
            <a:r>
              <a:rPr lang="en-GB" sz="2200" dirty="0">
                <a:latin typeface="Montserrat" pitchFamily="2" charset="0"/>
              </a:rPr>
              <a:t>PhD student, </a:t>
            </a:r>
          </a:p>
          <a:p>
            <a:pPr algn="ctr"/>
            <a:r>
              <a:rPr lang="en-GB" sz="2200" dirty="0">
                <a:latin typeface="Montserrat" pitchFamily="2" charset="0"/>
              </a:rPr>
              <a:t>Department of Earth Sciences, </a:t>
            </a:r>
          </a:p>
          <a:p>
            <a:pPr algn="ctr"/>
            <a:r>
              <a:rPr lang="en-GB" sz="2200" dirty="0">
                <a:latin typeface="Montserrat" pitchFamily="2" charset="0"/>
              </a:rPr>
              <a:t>Carleton University, Canada</a:t>
            </a:r>
            <a:endParaRPr lang="en-US" sz="2200" b="1" dirty="0">
              <a:solidFill>
                <a:schemeClr val="tx1">
                  <a:lumMod val="75000"/>
                  <a:lumOff val="25000"/>
                </a:schemeClr>
              </a:solidFill>
              <a:latin typeface="Montserrat" pitchFamily="2" charset="0"/>
            </a:endParaRPr>
          </a:p>
        </p:txBody>
      </p:sp>
      <p:sp>
        <p:nvSpPr>
          <p:cNvPr id="34" name="Freeform 11">
            <a:extLst>
              <a:ext uri="{FF2B5EF4-FFF2-40B4-BE49-F238E27FC236}">
                <a16:creationId xmlns:a16="http://schemas.microsoft.com/office/drawing/2014/main" id="{BA245333-9E16-8C62-F255-C33F8C08B567}"/>
              </a:ext>
            </a:extLst>
          </p:cNvPr>
          <p:cNvSpPr/>
          <p:nvPr/>
        </p:nvSpPr>
        <p:spPr>
          <a:xfrm>
            <a:off x="7471035" y="7124802"/>
            <a:ext cx="4088583" cy="1142898"/>
          </a:xfrm>
          <a:custGeom>
            <a:avLst/>
            <a:gdLst/>
            <a:ahLst/>
            <a:cxnLst/>
            <a:rect l="l" t="t" r="r" b="b"/>
            <a:pathLst>
              <a:path w="3186708" h="740705">
                <a:moveTo>
                  <a:pt x="3062248" y="740705"/>
                </a:moveTo>
                <a:lnTo>
                  <a:pt x="124460" y="740705"/>
                </a:lnTo>
                <a:cubicBezTo>
                  <a:pt x="55880" y="740705"/>
                  <a:pt x="0" y="684825"/>
                  <a:pt x="0" y="616245"/>
                </a:cubicBezTo>
                <a:lnTo>
                  <a:pt x="0" y="124460"/>
                </a:lnTo>
                <a:cubicBezTo>
                  <a:pt x="0" y="55880"/>
                  <a:pt x="55880" y="0"/>
                  <a:pt x="124460" y="0"/>
                </a:cubicBezTo>
                <a:lnTo>
                  <a:pt x="3062248" y="0"/>
                </a:lnTo>
                <a:cubicBezTo>
                  <a:pt x="3130828" y="0"/>
                  <a:pt x="3186708" y="55880"/>
                  <a:pt x="3186708" y="124460"/>
                </a:cubicBezTo>
                <a:lnTo>
                  <a:pt x="3186708" y="616245"/>
                </a:lnTo>
                <a:cubicBezTo>
                  <a:pt x="3186708" y="684825"/>
                  <a:pt x="3130828" y="740705"/>
                  <a:pt x="3062248" y="740705"/>
                </a:cubicBezTo>
                <a:close/>
              </a:path>
            </a:pathLst>
          </a:custGeom>
          <a:solidFill>
            <a:srgbClr val="B9CF70"/>
          </a:solidFill>
        </p:spPr>
        <p:txBody>
          <a:bodyPr/>
          <a:lstStyle/>
          <a:p>
            <a:pPr algn="ctr"/>
            <a:r>
              <a:rPr lang="en-GB" sz="2200" dirty="0">
                <a:latin typeface="Montserrat" pitchFamily="2" charset="0"/>
              </a:rPr>
              <a:t>Director and Vice President, </a:t>
            </a:r>
          </a:p>
          <a:p>
            <a:pPr algn="ctr"/>
            <a:r>
              <a:rPr lang="en-GB" sz="2200" dirty="0" err="1">
                <a:latin typeface="Montserrat" pitchFamily="2" charset="0"/>
              </a:rPr>
              <a:t>Bronzite</a:t>
            </a:r>
            <a:r>
              <a:rPr lang="en-GB" sz="2200" dirty="0">
                <a:latin typeface="Montserrat" pitchFamily="2" charset="0"/>
              </a:rPr>
              <a:t> Exploration </a:t>
            </a:r>
            <a:endParaRPr lang="en-US" sz="2200" b="1" dirty="0">
              <a:solidFill>
                <a:schemeClr val="tx1">
                  <a:lumMod val="75000"/>
                  <a:lumOff val="25000"/>
                </a:schemeClr>
              </a:solidFill>
              <a:latin typeface="Montserrat"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1" grpId="0" animBg="1"/>
      <p:bldP spid="33"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268200" y="1485901"/>
            <a:ext cx="5839256" cy="5714999"/>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GB"/>
            </a:p>
          </p:txBody>
        </p:sp>
      </p:grpSp>
      <p:grpSp>
        <p:nvGrpSpPr>
          <p:cNvPr id="4" name="Group 4"/>
          <p:cNvGrpSpPr/>
          <p:nvPr/>
        </p:nvGrpSpPr>
        <p:grpSpPr>
          <a:xfrm rot="-5400000">
            <a:off x="10591800" y="2590800"/>
            <a:ext cx="10287000" cy="5105400"/>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708D10"/>
            </a:solidFill>
          </p:spPr>
          <p:txBody>
            <a:bodyPr/>
            <a:lstStyle/>
            <a:p>
              <a:endParaRPr lang="en-GB"/>
            </a:p>
          </p:txBody>
        </p:sp>
      </p:grpSp>
      <p:sp>
        <p:nvSpPr>
          <p:cNvPr id="8" name="TextBox 8"/>
          <p:cNvSpPr txBox="1"/>
          <p:nvPr/>
        </p:nvSpPr>
        <p:spPr>
          <a:xfrm>
            <a:off x="762000" y="244925"/>
            <a:ext cx="10439400" cy="2492990"/>
          </a:xfrm>
          <a:prstGeom prst="rect">
            <a:avLst/>
          </a:prstGeom>
        </p:spPr>
        <p:txBody>
          <a:bodyPr wrap="square" lIns="0" tIns="0" rIns="0" bIns="0" rtlCol="0" anchor="t">
            <a:spAutoFit/>
          </a:bodyPr>
          <a:lstStyle/>
          <a:p>
            <a:endParaRPr lang="en-GB" dirty="0"/>
          </a:p>
          <a:p>
            <a:r>
              <a:rPr lang="en-GB" dirty="0">
                <a:solidFill>
                  <a:schemeClr val="tx1">
                    <a:lumMod val="75000"/>
                    <a:lumOff val="25000"/>
                  </a:schemeClr>
                </a:solidFill>
              </a:rPr>
              <a:t> </a:t>
            </a:r>
            <a:r>
              <a:rPr lang="en-GB" sz="4800" b="1" dirty="0">
                <a:solidFill>
                  <a:schemeClr val="tx1">
                    <a:lumMod val="75000"/>
                    <a:lumOff val="25000"/>
                  </a:schemeClr>
                </a:solidFill>
                <a:latin typeface="Montserrat" pitchFamily="2" charset="0"/>
              </a:rPr>
              <a:t>Mineral exploration: </a:t>
            </a:r>
          </a:p>
          <a:p>
            <a:r>
              <a:rPr lang="en-GB" sz="4800" dirty="0">
                <a:solidFill>
                  <a:schemeClr val="tx1">
                    <a:lumMod val="75000"/>
                    <a:lumOff val="25000"/>
                  </a:schemeClr>
                </a:solidFill>
                <a:latin typeface="Montserrat" pitchFamily="2" charset="0"/>
              </a:rPr>
              <a:t>future-proofing the availability of essential metals </a:t>
            </a:r>
            <a:endParaRPr lang="en-US" sz="4800" dirty="0">
              <a:solidFill>
                <a:schemeClr val="tx1">
                  <a:lumMod val="75000"/>
                  <a:lumOff val="25000"/>
                </a:schemeClr>
              </a:solidFill>
              <a:latin typeface="Montserrat" pitchFamily="2" charset="0"/>
            </a:endParaRPr>
          </a:p>
        </p:txBody>
      </p:sp>
      <p:sp>
        <p:nvSpPr>
          <p:cNvPr id="9" name="TextBox 9"/>
          <p:cNvSpPr txBox="1"/>
          <p:nvPr/>
        </p:nvSpPr>
        <p:spPr>
          <a:xfrm>
            <a:off x="838200" y="3331190"/>
            <a:ext cx="11125200" cy="3666709"/>
          </a:xfrm>
          <a:prstGeom prst="rect">
            <a:avLst/>
          </a:prstGeom>
        </p:spPr>
        <p:txBody>
          <a:bodyPr wrap="square" lIns="0" tIns="0" rIns="0" bIns="0" rtlCol="0" anchor="t">
            <a:spAutoFit/>
          </a:bodyPr>
          <a:lstStyle/>
          <a:p>
            <a:pPr>
              <a:lnSpc>
                <a:spcPts val="3220"/>
              </a:lnSpc>
            </a:pPr>
            <a:r>
              <a:rPr lang="en-GB" sz="2400" b="1" dirty="0">
                <a:solidFill>
                  <a:schemeClr val="tx1">
                    <a:lumMod val="75000"/>
                    <a:lumOff val="25000"/>
                  </a:schemeClr>
                </a:solidFill>
                <a:latin typeface="Montserrat" pitchFamily="2" charset="0"/>
              </a:rPr>
              <a:t>Metals</a:t>
            </a:r>
            <a:r>
              <a:rPr lang="en-GB" sz="2400" dirty="0">
                <a:solidFill>
                  <a:schemeClr val="tx1">
                    <a:lumMod val="75000"/>
                    <a:lumOff val="25000"/>
                  </a:schemeClr>
                </a:solidFill>
                <a:latin typeface="Montserrat" pitchFamily="2" charset="0"/>
              </a:rPr>
              <a:t> such as copper are not often talked about, but they are essential for many </a:t>
            </a:r>
            <a:r>
              <a:rPr lang="en-GB" sz="2400" b="1" dirty="0">
                <a:solidFill>
                  <a:schemeClr val="tx1">
                    <a:lumMod val="75000"/>
                    <a:lumOff val="25000"/>
                  </a:schemeClr>
                </a:solidFill>
                <a:latin typeface="Montserrat" pitchFamily="2" charset="0"/>
              </a:rPr>
              <a:t>electrical</a:t>
            </a:r>
            <a:r>
              <a:rPr lang="en-GB" sz="2400" dirty="0">
                <a:solidFill>
                  <a:schemeClr val="tx1">
                    <a:lumMod val="75000"/>
                    <a:lumOff val="25000"/>
                  </a:schemeClr>
                </a:solidFill>
                <a:latin typeface="Montserrat" pitchFamily="2" charset="0"/>
              </a:rPr>
              <a:t> items that we use every day. With the rapid rise in our </a:t>
            </a:r>
            <a:r>
              <a:rPr lang="en-GB" sz="2400" b="1" dirty="0">
                <a:solidFill>
                  <a:schemeClr val="tx1">
                    <a:lumMod val="75000"/>
                    <a:lumOff val="25000"/>
                  </a:schemeClr>
                </a:solidFill>
                <a:latin typeface="Montserrat" pitchFamily="2" charset="0"/>
              </a:rPr>
              <a:t>technology</a:t>
            </a:r>
            <a:r>
              <a:rPr lang="en-GB" sz="2400" dirty="0">
                <a:solidFill>
                  <a:schemeClr val="tx1">
                    <a:lumMod val="75000"/>
                    <a:lumOff val="25000"/>
                  </a:schemeClr>
                </a:solidFill>
                <a:latin typeface="Montserrat" pitchFamily="2" charset="0"/>
              </a:rPr>
              <a:t> use, these metals are becoming increasingly sought after. </a:t>
            </a:r>
          </a:p>
          <a:p>
            <a:pPr>
              <a:lnSpc>
                <a:spcPts val="3220"/>
              </a:lnSpc>
            </a:pPr>
            <a:endParaRPr lang="en-GB" sz="2400" dirty="0">
              <a:solidFill>
                <a:schemeClr val="tx1">
                  <a:lumMod val="75000"/>
                  <a:lumOff val="25000"/>
                </a:schemeClr>
              </a:solidFill>
              <a:latin typeface="Montserrat" pitchFamily="2" charset="0"/>
            </a:endParaRPr>
          </a:p>
          <a:p>
            <a:pPr>
              <a:lnSpc>
                <a:spcPts val="3220"/>
              </a:lnSpc>
            </a:pPr>
            <a:r>
              <a:rPr lang="en-GB" sz="2400" dirty="0">
                <a:solidFill>
                  <a:schemeClr val="tx1">
                    <a:lumMod val="75000"/>
                    <a:lumOff val="25000"/>
                  </a:schemeClr>
                </a:solidFill>
                <a:latin typeface="Montserrat" pitchFamily="2" charset="0"/>
              </a:rPr>
              <a:t>James, Samuel and Karim are exploring unique </a:t>
            </a:r>
            <a:r>
              <a:rPr lang="en-GB" sz="2400" b="1" dirty="0">
                <a:solidFill>
                  <a:schemeClr val="tx1">
                    <a:lumMod val="75000"/>
                    <a:lumOff val="25000"/>
                  </a:schemeClr>
                </a:solidFill>
                <a:latin typeface="Montserrat" pitchFamily="2" charset="0"/>
              </a:rPr>
              <a:t>locations</a:t>
            </a:r>
            <a:r>
              <a:rPr lang="en-GB" sz="2400" dirty="0">
                <a:solidFill>
                  <a:schemeClr val="tx1">
                    <a:lumMod val="75000"/>
                    <a:lumOff val="25000"/>
                  </a:schemeClr>
                </a:solidFill>
                <a:latin typeface="Montserrat" pitchFamily="2" charset="0"/>
              </a:rPr>
              <a:t> and using </a:t>
            </a:r>
            <a:r>
              <a:rPr lang="en-GB" sz="2400" b="1" dirty="0">
                <a:solidFill>
                  <a:schemeClr val="tx1">
                    <a:lumMod val="75000"/>
                    <a:lumOff val="25000"/>
                  </a:schemeClr>
                </a:solidFill>
                <a:latin typeface="Montserrat" pitchFamily="2" charset="0"/>
              </a:rPr>
              <a:t>remote sensing </a:t>
            </a:r>
            <a:r>
              <a:rPr lang="en-GB" sz="2400" dirty="0">
                <a:solidFill>
                  <a:schemeClr val="tx1">
                    <a:lumMod val="75000"/>
                    <a:lumOff val="25000"/>
                  </a:schemeClr>
                </a:solidFill>
                <a:latin typeface="Montserrat" pitchFamily="2" charset="0"/>
              </a:rPr>
              <a:t>tools and </a:t>
            </a:r>
            <a:r>
              <a:rPr lang="en-GB" sz="2400" b="1" dirty="0">
                <a:solidFill>
                  <a:schemeClr val="tx1">
                    <a:lumMod val="75000"/>
                    <a:lumOff val="25000"/>
                  </a:schemeClr>
                </a:solidFill>
                <a:latin typeface="Montserrat" pitchFamily="2" charset="0"/>
              </a:rPr>
              <a:t>laboratory techniques </a:t>
            </a:r>
            <a:r>
              <a:rPr lang="en-GB" sz="2400" dirty="0">
                <a:solidFill>
                  <a:schemeClr val="tx1">
                    <a:lumMod val="75000"/>
                    <a:lumOff val="25000"/>
                  </a:schemeClr>
                </a:solidFill>
                <a:latin typeface="Montserrat" pitchFamily="2" charset="0"/>
              </a:rPr>
              <a:t>to discover potential new copper </a:t>
            </a:r>
            <a:r>
              <a:rPr lang="en-GB" sz="2400" b="1" dirty="0">
                <a:solidFill>
                  <a:schemeClr val="tx1">
                    <a:lumMod val="75000"/>
                    <a:lumOff val="25000"/>
                  </a:schemeClr>
                </a:solidFill>
                <a:latin typeface="Montserrat" pitchFamily="2" charset="0"/>
              </a:rPr>
              <a:t>mining sites</a:t>
            </a:r>
            <a:r>
              <a:rPr lang="en-GB" sz="2400" dirty="0">
                <a:solidFill>
                  <a:schemeClr val="tx1">
                    <a:lumMod val="75000"/>
                    <a:lumOff val="25000"/>
                  </a:schemeClr>
                </a:solidFill>
                <a:latin typeface="Montserrat" pitchFamily="2" charset="0"/>
              </a:rPr>
              <a:t>, and new ways of deciding which rocks may be useful for copper extraction. </a:t>
            </a:r>
            <a:endParaRPr lang="en-US" sz="2400" dirty="0">
              <a:solidFill>
                <a:schemeClr val="tx1">
                  <a:lumMod val="75000"/>
                  <a:lumOff val="25000"/>
                </a:schemeClr>
              </a:solidFill>
              <a:latin typeface="Montserrat" pitchFamily="2" charset="0"/>
            </a:endParaRPr>
          </a:p>
        </p:txBody>
      </p:sp>
      <p:sp>
        <p:nvSpPr>
          <p:cNvPr id="10" name="TextBox 10"/>
          <p:cNvSpPr txBox="1"/>
          <p:nvPr/>
        </p:nvSpPr>
        <p:spPr>
          <a:xfrm>
            <a:off x="533400" y="9486900"/>
            <a:ext cx="4979916" cy="280615"/>
          </a:xfrm>
          <a:prstGeom prst="rect">
            <a:avLst/>
          </a:prstGeom>
        </p:spPr>
        <p:txBody>
          <a:bodyPr lIns="0" tIns="0" rIns="0" bIns="0" rtlCol="0" anchor="t">
            <a:spAutoFit/>
          </a:bodyPr>
          <a:lstStyle/>
          <a:p>
            <a:pPr>
              <a:lnSpc>
                <a:spcPts val="2380"/>
              </a:lnSpc>
            </a:pPr>
            <a:r>
              <a:rPr lang="en-US" sz="1700" dirty="0">
                <a:solidFill>
                  <a:srgbClr val="474B4F"/>
                </a:solidFill>
                <a:latin typeface="Montserrat Semi-Bold"/>
              </a:rPr>
              <a:t>04       </a:t>
            </a:r>
            <a:r>
              <a:rPr lang="en-US" sz="1700" dirty="0">
                <a:solidFill>
                  <a:srgbClr val="474B4F"/>
                </a:solidFill>
                <a:latin typeface="Montserrat Semi-Bold Bold"/>
              </a:rPr>
              <a:t>futurumcareers.com</a:t>
            </a:r>
          </a:p>
        </p:txBody>
      </p:sp>
      <p:grpSp>
        <p:nvGrpSpPr>
          <p:cNvPr id="6" name="Group 2">
            <a:extLst>
              <a:ext uri="{FF2B5EF4-FFF2-40B4-BE49-F238E27FC236}">
                <a16:creationId xmlns:a16="http://schemas.microsoft.com/office/drawing/2014/main" id="{4CF9B93D-C948-34AA-EAFC-0952B1CD5CA6}"/>
              </a:ext>
            </a:extLst>
          </p:cNvPr>
          <p:cNvGrpSpPr>
            <a:grpSpLocks noChangeAspect="1"/>
          </p:cNvGrpSpPr>
          <p:nvPr/>
        </p:nvGrpSpPr>
        <p:grpSpPr>
          <a:xfrm>
            <a:off x="12583489" y="1831566"/>
            <a:ext cx="5704511" cy="5023680"/>
            <a:chOff x="862696" y="6350"/>
            <a:chExt cx="4888604" cy="6562980"/>
          </a:xfrm>
        </p:grpSpPr>
        <p:sp>
          <p:nvSpPr>
            <p:cNvPr id="7" name="Freeform 3">
              <a:extLst>
                <a:ext uri="{FF2B5EF4-FFF2-40B4-BE49-F238E27FC236}">
                  <a16:creationId xmlns:a16="http://schemas.microsoft.com/office/drawing/2014/main" id="{8203770A-1142-E733-3D17-FBDBCF9EB4A4}"/>
                </a:ext>
              </a:extLst>
            </p:cNvPr>
            <p:cNvSpPr/>
            <p:nvPr/>
          </p:nvSpPr>
          <p:spPr>
            <a:xfrm>
              <a:off x="862696" y="6350"/>
              <a:ext cx="4888604" cy="6562980"/>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cstate="print">
                <a:extLst>
                  <a:ext uri="{28A0092B-C50C-407E-A947-70E740481C1C}">
                    <a14:useLocalDpi xmlns:a14="http://schemas.microsoft.com/office/drawing/2010/main" val="0"/>
                  </a:ext>
                </a:extLst>
              </a:blip>
              <a:srcRect/>
              <a:stretch>
                <a:fillRect l="-17517" r="-12377"/>
              </a:stretch>
            </a:blipFill>
            <a:ln w="25400">
              <a:solidFill>
                <a:schemeClr val="bg1"/>
              </a:solidFill>
            </a:ln>
          </p:spPr>
          <p:txBody>
            <a:bodyPr/>
            <a:lstStyle/>
            <a:p>
              <a:endParaRPr lang="en-GB"/>
            </a:p>
          </p:txBody>
        </p:sp>
      </p:grpSp>
      <p:sp>
        <p:nvSpPr>
          <p:cNvPr id="11" name="TextBox 10">
            <a:extLst>
              <a:ext uri="{FF2B5EF4-FFF2-40B4-BE49-F238E27FC236}">
                <a16:creationId xmlns:a16="http://schemas.microsoft.com/office/drawing/2014/main" id="{C1B37E6F-815D-25D4-68BC-9DFE31113B53}"/>
              </a:ext>
            </a:extLst>
          </p:cNvPr>
          <p:cNvSpPr txBox="1"/>
          <p:nvPr/>
        </p:nvSpPr>
        <p:spPr>
          <a:xfrm>
            <a:off x="15961531" y="6977102"/>
            <a:ext cx="2895600" cy="369332"/>
          </a:xfrm>
          <a:prstGeom prst="rect">
            <a:avLst/>
          </a:prstGeom>
          <a:noFill/>
        </p:spPr>
        <p:txBody>
          <a:bodyPr wrap="square" rtlCol="0">
            <a:spAutoFit/>
          </a:bodyPr>
          <a:lstStyle/>
          <a:p>
            <a:r>
              <a:rPr lang="en-GB" dirty="0">
                <a:solidFill>
                  <a:schemeClr val="bg1"/>
                </a:solidFill>
                <a:latin typeface="Montserrat" pitchFamily="2" charset="0"/>
              </a:rPr>
              <a:t>© James Mungall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7A323-44C8-137C-79AE-3D3C438256F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FCF9E7B-3155-FAF4-9125-5DA52917E99B}"/>
              </a:ext>
            </a:extLst>
          </p:cNvPr>
          <p:cNvGrpSpPr>
            <a:grpSpLocks noChangeAspect="1"/>
          </p:cNvGrpSpPr>
          <p:nvPr/>
        </p:nvGrpSpPr>
        <p:grpSpPr>
          <a:xfrm>
            <a:off x="12801600" y="1562100"/>
            <a:ext cx="5486400" cy="5105401"/>
            <a:chOff x="0" y="0"/>
            <a:chExt cx="6362700" cy="6575666"/>
          </a:xfrm>
        </p:grpSpPr>
        <p:sp>
          <p:nvSpPr>
            <p:cNvPr id="3" name="Freeform 3">
              <a:extLst>
                <a:ext uri="{FF2B5EF4-FFF2-40B4-BE49-F238E27FC236}">
                  <a16:creationId xmlns:a16="http://schemas.microsoft.com/office/drawing/2014/main" id="{0FC79B21-1C8C-46AF-E57F-021DA840FB8B}"/>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GB"/>
            </a:p>
          </p:txBody>
        </p:sp>
      </p:grpSp>
      <p:grpSp>
        <p:nvGrpSpPr>
          <p:cNvPr id="4" name="Group 4">
            <a:extLst>
              <a:ext uri="{FF2B5EF4-FFF2-40B4-BE49-F238E27FC236}">
                <a16:creationId xmlns:a16="http://schemas.microsoft.com/office/drawing/2014/main" id="{F566C416-6EC6-D3C4-2ACA-76064CBBA573}"/>
              </a:ext>
            </a:extLst>
          </p:cNvPr>
          <p:cNvGrpSpPr/>
          <p:nvPr/>
        </p:nvGrpSpPr>
        <p:grpSpPr>
          <a:xfrm rot="-5400000">
            <a:off x="10654542" y="2653542"/>
            <a:ext cx="10287000" cy="4979916"/>
            <a:chOff x="0" y="0"/>
            <a:chExt cx="3130550" cy="2152833"/>
          </a:xfrm>
        </p:grpSpPr>
        <p:sp>
          <p:nvSpPr>
            <p:cNvPr id="5" name="Freeform 5">
              <a:extLst>
                <a:ext uri="{FF2B5EF4-FFF2-40B4-BE49-F238E27FC236}">
                  <a16:creationId xmlns:a16="http://schemas.microsoft.com/office/drawing/2014/main" id="{4496FBDC-043E-F4C0-7A4E-4F4EFE2E0282}"/>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708D10"/>
            </a:solidFill>
          </p:spPr>
          <p:txBody>
            <a:bodyPr/>
            <a:lstStyle/>
            <a:p>
              <a:endParaRPr lang="en-GB"/>
            </a:p>
          </p:txBody>
        </p:sp>
      </p:grpSp>
      <p:sp>
        <p:nvSpPr>
          <p:cNvPr id="10" name="TextBox 10">
            <a:extLst>
              <a:ext uri="{FF2B5EF4-FFF2-40B4-BE49-F238E27FC236}">
                <a16:creationId xmlns:a16="http://schemas.microsoft.com/office/drawing/2014/main" id="{A6A81DFF-6791-DDF9-99F0-12114C1C99AF}"/>
              </a:ext>
            </a:extLst>
          </p:cNvPr>
          <p:cNvSpPr txBox="1"/>
          <p:nvPr/>
        </p:nvSpPr>
        <p:spPr>
          <a:xfrm>
            <a:off x="685800" y="9486900"/>
            <a:ext cx="4979916" cy="284693"/>
          </a:xfrm>
          <a:prstGeom prst="rect">
            <a:avLst/>
          </a:prstGeom>
        </p:spPr>
        <p:txBody>
          <a:bodyPr lIns="0" tIns="0" rIns="0" bIns="0" rtlCol="0" anchor="t">
            <a:spAutoFit/>
          </a:bodyPr>
          <a:lstStyle/>
          <a:p>
            <a:pPr>
              <a:lnSpc>
                <a:spcPts val="2380"/>
              </a:lnSpc>
            </a:pPr>
            <a:r>
              <a:rPr lang="en-US" sz="1700" dirty="0">
                <a:solidFill>
                  <a:srgbClr val="474B4F"/>
                </a:solidFill>
                <a:latin typeface="Montserrat Semi-Bold"/>
              </a:rPr>
              <a:t>05       </a:t>
            </a:r>
            <a:r>
              <a:rPr lang="en-US" sz="1700" dirty="0">
                <a:solidFill>
                  <a:srgbClr val="474B4F"/>
                </a:solidFill>
                <a:latin typeface="Montserrat Semi-Bold Bold"/>
              </a:rPr>
              <a:t>futurumcareers.com</a:t>
            </a:r>
          </a:p>
        </p:txBody>
      </p:sp>
      <p:sp>
        <p:nvSpPr>
          <p:cNvPr id="6" name="TextBox 8">
            <a:extLst>
              <a:ext uri="{FF2B5EF4-FFF2-40B4-BE49-F238E27FC236}">
                <a16:creationId xmlns:a16="http://schemas.microsoft.com/office/drawing/2014/main" id="{F1A2A47F-E428-A97C-4247-481E907DBBF0}"/>
              </a:ext>
            </a:extLst>
          </p:cNvPr>
          <p:cNvSpPr txBox="1"/>
          <p:nvPr/>
        </p:nvSpPr>
        <p:spPr>
          <a:xfrm>
            <a:off x="533400" y="319369"/>
            <a:ext cx="11189129" cy="1015663"/>
          </a:xfrm>
          <a:prstGeom prst="rect">
            <a:avLst/>
          </a:prstGeom>
        </p:spPr>
        <p:txBody>
          <a:bodyPr wrap="square" lIns="0" tIns="0" rIns="0" bIns="0" rtlCol="0" anchor="t">
            <a:spAutoFit/>
          </a:bodyPr>
          <a:lstStyle/>
          <a:p>
            <a:endParaRPr lang="en-GB" dirty="0"/>
          </a:p>
          <a:p>
            <a:r>
              <a:rPr lang="en-GB" dirty="0"/>
              <a:t> </a:t>
            </a:r>
            <a:r>
              <a:rPr lang="en-GB" sz="4800" b="1" dirty="0">
                <a:solidFill>
                  <a:schemeClr val="tx1">
                    <a:lumMod val="75000"/>
                    <a:lumOff val="25000"/>
                  </a:schemeClr>
                </a:solidFill>
                <a:latin typeface="Montserrat" pitchFamily="2" charset="0"/>
              </a:rPr>
              <a:t>Mineral exploration</a:t>
            </a:r>
            <a:endParaRPr lang="en-US" sz="4800" dirty="0">
              <a:solidFill>
                <a:schemeClr val="tx1">
                  <a:lumMod val="75000"/>
                  <a:lumOff val="25000"/>
                </a:schemeClr>
              </a:solidFill>
              <a:latin typeface="Montserrat" pitchFamily="2" charset="0"/>
            </a:endParaRPr>
          </a:p>
        </p:txBody>
      </p:sp>
      <p:sp>
        <p:nvSpPr>
          <p:cNvPr id="7" name="TextBox 6">
            <a:extLst>
              <a:ext uri="{FF2B5EF4-FFF2-40B4-BE49-F238E27FC236}">
                <a16:creationId xmlns:a16="http://schemas.microsoft.com/office/drawing/2014/main" id="{D62183D3-C1F9-2F75-10D1-9085CBD67659}"/>
              </a:ext>
            </a:extLst>
          </p:cNvPr>
          <p:cNvSpPr txBox="1"/>
          <p:nvPr/>
        </p:nvSpPr>
        <p:spPr>
          <a:xfrm>
            <a:off x="442944" y="2201400"/>
            <a:ext cx="12268209" cy="5375895"/>
          </a:xfrm>
          <a:prstGeom prst="rect">
            <a:avLst/>
          </a:prstGeom>
          <a:noFill/>
        </p:spPr>
        <p:txBody>
          <a:bodyPr wrap="square" rtlCol="0">
            <a:spAutoFit/>
          </a:bodyPr>
          <a:lstStyle/>
          <a:p>
            <a:pPr>
              <a:lnSpc>
                <a:spcPct val="120000"/>
              </a:lnSpc>
            </a:pPr>
            <a:r>
              <a:rPr lang="en-GB" sz="2400" dirty="0">
                <a:solidFill>
                  <a:schemeClr val="tx1">
                    <a:lumMod val="75000"/>
                    <a:lumOff val="25000"/>
                  </a:schemeClr>
                </a:solidFill>
                <a:latin typeface="Montserrat" pitchFamily="2" charset="0"/>
              </a:rPr>
              <a:t>At some point today, you have probably used a mobile phone. That mobile phone, and the household wiring that allows you to charge it every night, contains </a:t>
            </a:r>
            <a:r>
              <a:rPr lang="en-GB" sz="2400" b="1" dirty="0">
                <a:solidFill>
                  <a:schemeClr val="tx1">
                    <a:lumMod val="75000"/>
                    <a:lumOff val="25000"/>
                  </a:schemeClr>
                </a:solidFill>
                <a:latin typeface="Montserrat" pitchFamily="2" charset="0"/>
              </a:rPr>
              <a:t>copper</a:t>
            </a:r>
            <a:r>
              <a:rPr lang="en-GB" sz="2400" dirty="0">
                <a:solidFill>
                  <a:schemeClr val="tx1">
                    <a:lumMod val="75000"/>
                    <a:lumOff val="25000"/>
                  </a:schemeClr>
                </a:solidFill>
                <a:latin typeface="Montserrat" pitchFamily="2" charset="0"/>
              </a:rPr>
              <a:t> – a metal mined from rocks. </a:t>
            </a:r>
          </a:p>
          <a:p>
            <a:pPr>
              <a:lnSpc>
                <a:spcPct val="120000"/>
              </a:lnSpc>
            </a:pPr>
            <a:endParaRPr lang="en-GB" sz="2400" dirty="0">
              <a:latin typeface="Montserrat" pitchFamily="2" charset="0"/>
            </a:endParaRPr>
          </a:p>
          <a:p>
            <a:pPr>
              <a:lnSpc>
                <a:spcPct val="120000"/>
              </a:lnSpc>
            </a:pPr>
            <a:r>
              <a:rPr lang="en-GB" sz="2400" dirty="0">
                <a:solidFill>
                  <a:schemeClr val="tx1">
                    <a:lumMod val="75000"/>
                    <a:lumOff val="25000"/>
                  </a:schemeClr>
                </a:solidFill>
                <a:latin typeface="Montserrat" pitchFamily="2" charset="0"/>
              </a:rPr>
              <a:t>James and Samuel set up </a:t>
            </a:r>
            <a:r>
              <a:rPr lang="en-GB" sz="2400" b="1" dirty="0" err="1">
                <a:solidFill>
                  <a:schemeClr val="tx1">
                    <a:lumMod val="75000"/>
                    <a:lumOff val="25000"/>
                  </a:schemeClr>
                </a:solidFill>
                <a:latin typeface="Montserrat" pitchFamily="2" charset="0"/>
              </a:rPr>
              <a:t>Bronzite</a:t>
            </a:r>
            <a:r>
              <a:rPr lang="en-GB" sz="2400" b="1" dirty="0">
                <a:solidFill>
                  <a:schemeClr val="tx1">
                    <a:lumMod val="75000"/>
                    <a:lumOff val="25000"/>
                  </a:schemeClr>
                </a:solidFill>
                <a:latin typeface="Montserrat" pitchFamily="2" charset="0"/>
              </a:rPr>
              <a:t> Exploration </a:t>
            </a:r>
            <a:r>
              <a:rPr lang="en-GB" sz="2400" dirty="0">
                <a:solidFill>
                  <a:schemeClr val="tx1">
                    <a:lumMod val="75000"/>
                    <a:lumOff val="25000"/>
                  </a:schemeClr>
                </a:solidFill>
                <a:latin typeface="Montserrat" pitchFamily="2" charset="0"/>
              </a:rPr>
              <a:t>to identify new </a:t>
            </a:r>
            <a:r>
              <a:rPr lang="en-GB" sz="2400" b="1" dirty="0">
                <a:solidFill>
                  <a:schemeClr val="tx1">
                    <a:lumMod val="75000"/>
                    <a:lumOff val="25000"/>
                  </a:schemeClr>
                </a:solidFill>
                <a:latin typeface="Montserrat" pitchFamily="2" charset="0"/>
              </a:rPr>
              <a:t>mining locations </a:t>
            </a:r>
            <a:r>
              <a:rPr lang="en-GB" sz="2400" dirty="0">
                <a:solidFill>
                  <a:schemeClr val="tx1">
                    <a:lumMod val="75000"/>
                    <a:lumOff val="25000"/>
                  </a:schemeClr>
                </a:solidFill>
                <a:latin typeface="Montserrat" pitchFamily="2" charset="0"/>
              </a:rPr>
              <a:t>from which to extract metals and minerals. </a:t>
            </a:r>
          </a:p>
          <a:p>
            <a:pPr>
              <a:lnSpc>
                <a:spcPct val="120000"/>
              </a:lnSpc>
            </a:pPr>
            <a:endParaRPr lang="en-GB" sz="2400" dirty="0">
              <a:solidFill>
                <a:schemeClr val="tx1">
                  <a:lumMod val="75000"/>
                  <a:lumOff val="25000"/>
                </a:schemeClr>
              </a:solidFill>
              <a:latin typeface="Montserrat" pitchFamily="2" charset="0"/>
            </a:endParaRPr>
          </a:p>
          <a:p>
            <a:pPr>
              <a:lnSpc>
                <a:spcPct val="120000"/>
              </a:lnSpc>
            </a:pPr>
            <a:r>
              <a:rPr lang="en-GB" sz="2400" dirty="0">
                <a:solidFill>
                  <a:schemeClr val="tx2"/>
                </a:solidFill>
                <a:latin typeface="Montserrat" pitchFamily="2" charset="0"/>
              </a:rPr>
              <a:t>“Overall, metal demand is expected to double by 2060, so the competition to find metals is going to be intense. This is a growing industry with huge career potential for decades to come.” </a:t>
            </a:r>
            <a:r>
              <a:rPr lang="en-GB" sz="2400" dirty="0">
                <a:solidFill>
                  <a:schemeClr val="tx1">
                    <a:lumMod val="75000"/>
                    <a:lumOff val="25000"/>
                  </a:schemeClr>
                </a:solidFill>
                <a:latin typeface="Montserrat" pitchFamily="2" charset="0"/>
              </a:rPr>
              <a:t>– Samuel </a:t>
            </a:r>
          </a:p>
          <a:p>
            <a:pPr>
              <a:lnSpc>
                <a:spcPct val="120000"/>
              </a:lnSpc>
            </a:pPr>
            <a:endParaRPr lang="en-GB" sz="2400" dirty="0">
              <a:solidFill>
                <a:schemeClr val="tx1">
                  <a:lumMod val="75000"/>
                  <a:lumOff val="25000"/>
                </a:schemeClr>
              </a:solidFill>
              <a:latin typeface="Montserrat" pitchFamily="2" charset="0"/>
            </a:endParaRPr>
          </a:p>
          <a:p>
            <a:pPr>
              <a:lnSpc>
                <a:spcPct val="120000"/>
              </a:lnSpc>
            </a:pPr>
            <a:endParaRPr lang="en-GB" sz="2400" dirty="0">
              <a:latin typeface="Montserrat" pitchFamily="2" charset="0"/>
            </a:endParaRPr>
          </a:p>
        </p:txBody>
      </p:sp>
      <p:grpSp>
        <p:nvGrpSpPr>
          <p:cNvPr id="8" name="Group 2">
            <a:extLst>
              <a:ext uri="{FF2B5EF4-FFF2-40B4-BE49-F238E27FC236}">
                <a16:creationId xmlns:a16="http://schemas.microsoft.com/office/drawing/2014/main" id="{B867F808-5A50-302A-76CF-25665CCFC4F5}"/>
              </a:ext>
            </a:extLst>
          </p:cNvPr>
          <p:cNvGrpSpPr>
            <a:grpSpLocks noChangeAspect="1"/>
          </p:cNvGrpSpPr>
          <p:nvPr/>
        </p:nvGrpSpPr>
        <p:grpSpPr>
          <a:xfrm>
            <a:off x="12959475" y="1750142"/>
            <a:ext cx="5323059" cy="4719645"/>
            <a:chOff x="6349" y="280745"/>
            <a:chExt cx="6173269" cy="6288583"/>
          </a:xfrm>
        </p:grpSpPr>
        <p:sp>
          <p:nvSpPr>
            <p:cNvPr id="9" name="Freeform 3">
              <a:extLst>
                <a:ext uri="{FF2B5EF4-FFF2-40B4-BE49-F238E27FC236}">
                  <a16:creationId xmlns:a16="http://schemas.microsoft.com/office/drawing/2014/main" id="{8B448F33-6C63-B849-B222-8709B0ACA7E0}"/>
                </a:ext>
              </a:extLst>
            </p:cNvPr>
            <p:cNvSpPr/>
            <p:nvPr/>
          </p:nvSpPr>
          <p:spPr>
            <a:xfrm>
              <a:off x="6349" y="280745"/>
              <a:ext cx="6173269" cy="6288583"/>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cstate="print">
                <a:extLst>
                  <a:ext uri="{28A0092B-C50C-407E-A947-70E740481C1C}">
                    <a14:useLocalDpi xmlns:a14="http://schemas.microsoft.com/office/drawing/2010/main" val="0"/>
                  </a:ext>
                </a:extLst>
              </a:blip>
              <a:srcRect/>
              <a:stretch>
                <a:fillRect t="-4364" r="-2862" b="1"/>
              </a:stretch>
            </a:blipFill>
            <a:ln w="25400">
              <a:solidFill>
                <a:schemeClr val="bg1"/>
              </a:solidFill>
            </a:ln>
          </p:spPr>
          <p:txBody>
            <a:bodyPr/>
            <a:lstStyle/>
            <a:p>
              <a:endParaRPr lang="en-GB"/>
            </a:p>
          </p:txBody>
        </p:sp>
      </p:grpSp>
      <p:sp>
        <p:nvSpPr>
          <p:cNvPr id="11" name="TextBox 10">
            <a:extLst>
              <a:ext uri="{FF2B5EF4-FFF2-40B4-BE49-F238E27FC236}">
                <a16:creationId xmlns:a16="http://schemas.microsoft.com/office/drawing/2014/main" id="{812DBEF2-730F-98C0-E2E4-B92B9249F757}"/>
              </a:ext>
            </a:extLst>
          </p:cNvPr>
          <p:cNvSpPr txBox="1"/>
          <p:nvPr/>
        </p:nvSpPr>
        <p:spPr>
          <a:xfrm>
            <a:off x="15828022" y="6574558"/>
            <a:ext cx="2895600" cy="369332"/>
          </a:xfrm>
          <a:prstGeom prst="rect">
            <a:avLst/>
          </a:prstGeom>
          <a:noFill/>
        </p:spPr>
        <p:txBody>
          <a:bodyPr wrap="square" rtlCol="0">
            <a:spAutoFit/>
          </a:bodyPr>
          <a:lstStyle/>
          <a:p>
            <a:r>
              <a:rPr lang="en-GB" dirty="0">
                <a:solidFill>
                  <a:schemeClr val="bg1"/>
                </a:solidFill>
                <a:latin typeface="Montserrat" pitchFamily="2" charset="0"/>
              </a:rPr>
              <a:t>© James Mungall</a:t>
            </a:r>
          </a:p>
        </p:txBody>
      </p:sp>
    </p:spTree>
    <p:extLst>
      <p:ext uri="{BB962C8B-B14F-4D97-AF65-F5344CB8AC3E}">
        <p14:creationId xmlns:p14="http://schemas.microsoft.com/office/powerpoint/2010/main" val="65319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464EE-8A68-C60E-CA48-BEC63120346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678DF6A-074E-D456-8791-D2831AB8CB26}"/>
              </a:ext>
            </a:extLst>
          </p:cNvPr>
          <p:cNvGrpSpPr>
            <a:grpSpLocks noChangeAspect="1"/>
          </p:cNvGrpSpPr>
          <p:nvPr/>
        </p:nvGrpSpPr>
        <p:grpSpPr>
          <a:xfrm>
            <a:off x="12725400" y="1866899"/>
            <a:ext cx="5562600" cy="4724401"/>
            <a:chOff x="0" y="0"/>
            <a:chExt cx="6362700" cy="6575666"/>
          </a:xfrm>
        </p:grpSpPr>
        <p:sp>
          <p:nvSpPr>
            <p:cNvPr id="3" name="Freeform 3">
              <a:extLst>
                <a:ext uri="{FF2B5EF4-FFF2-40B4-BE49-F238E27FC236}">
                  <a16:creationId xmlns:a16="http://schemas.microsoft.com/office/drawing/2014/main" id="{E8B8099F-BFDD-6377-358E-DF7932E92D88}"/>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GB"/>
            </a:p>
          </p:txBody>
        </p:sp>
      </p:grpSp>
      <p:grpSp>
        <p:nvGrpSpPr>
          <p:cNvPr id="4" name="Group 4">
            <a:extLst>
              <a:ext uri="{FF2B5EF4-FFF2-40B4-BE49-F238E27FC236}">
                <a16:creationId xmlns:a16="http://schemas.microsoft.com/office/drawing/2014/main" id="{463423E7-52DE-B0EF-5850-720D9EADD2CE}"/>
              </a:ext>
            </a:extLst>
          </p:cNvPr>
          <p:cNvGrpSpPr/>
          <p:nvPr/>
        </p:nvGrpSpPr>
        <p:grpSpPr>
          <a:xfrm rot="-5400000">
            <a:off x="10654542" y="2653542"/>
            <a:ext cx="10287000" cy="4979916"/>
            <a:chOff x="0" y="0"/>
            <a:chExt cx="3130550" cy="2152833"/>
          </a:xfrm>
        </p:grpSpPr>
        <p:sp>
          <p:nvSpPr>
            <p:cNvPr id="5" name="Freeform 5">
              <a:extLst>
                <a:ext uri="{FF2B5EF4-FFF2-40B4-BE49-F238E27FC236}">
                  <a16:creationId xmlns:a16="http://schemas.microsoft.com/office/drawing/2014/main" id="{5E978985-0FDB-3FE1-C6C8-632346A678D4}"/>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708D10"/>
            </a:solidFill>
          </p:spPr>
          <p:txBody>
            <a:bodyPr/>
            <a:lstStyle/>
            <a:p>
              <a:endParaRPr lang="en-GB"/>
            </a:p>
          </p:txBody>
        </p:sp>
      </p:grpSp>
      <p:sp>
        <p:nvSpPr>
          <p:cNvPr id="10" name="TextBox 10">
            <a:extLst>
              <a:ext uri="{FF2B5EF4-FFF2-40B4-BE49-F238E27FC236}">
                <a16:creationId xmlns:a16="http://schemas.microsoft.com/office/drawing/2014/main" id="{9C34F4B8-2605-6438-C971-DB35BE307EB2}"/>
              </a:ext>
            </a:extLst>
          </p:cNvPr>
          <p:cNvSpPr txBox="1"/>
          <p:nvPr/>
        </p:nvSpPr>
        <p:spPr>
          <a:xfrm>
            <a:off x="533399" y="9486900"/>
            <a:ext cx="4979916" cy="284693"/>
          </a:xfrm>
          <a:prstGeom prst="rect">
            <a:avLst/>
          </a:prstGeom>
        </p:spPr>
        <p:txBody>
          <a:bodyPr lIns="0" tIns="0" rIns="0" bIns="0" rtlCol="0" anchor="t">
            <a:spAutoFit/>
          </a:bodyPr>
          <a:lstStyle/>
          <a:p>
            <a:pPr>
              <a:lnSpc>
                <a:spcPts val="2380"/>
              </a:lnSpc>
            </a:pPr>
            <a:r>
              <a:rPr lang="en-US" sz="1700" dirty="0">
                <a:solidFill>
                  <a:srgbClr val="474B4F"/>
                </a:solidFill>
                <a:latin typeface="Montserrat Semi-Bold"/>
              </a:rPr>
              <a:t>06       </a:t>
            </a:r>
            <a:r>
              <a:rPr lang="en-US" sz="1700" dirty="0">
                <a:solidFill>
                  <a:srgbClr val="474B4F"/>
                </a:solidFill>
                <a:latin typeface="Montserrat Semi-Bold Bold"/>
              </a:rPr>
              <a:t>futurumcareers.com</a:t>
            </a:r>
          </a:p>
        </p:txBody>
      </p:sp>
      <p:sp>
        <p:nvSpPr>
          <p:cNvPr id="6" name="TextBox 8">
            <a:extLst>
              <a:ext uri="{FF2B5EF4-FFF2-40B4-BE49-F238E27FC236}">
                <a16:creationId xmlns:a16="http://schemas.microsoft.com/office/drawing/2014/main" id="{6FADC6CA-DAEC-5876-3339-1FC4477AF602}"/>
              </a:ext>
            </a:extLst>
          </p:cNvPr>
          <p:cNvSpPr txBox="1"/>
          <p:nvPr/>
        </p:nvSpPr>
        <p:spPr>
          <a:xfrm>
            <a:off x="533399" y="533842"/>
            <a:ext cx="11189129" cy="1015663"/>
          </a:xfrm>
          <a:prstGeom prst="rect">
            <a:avLst/>
          </a:prstGeom>
        </p:spPr>
        <p:txBody>
          <a:bodyPr wrap="square" lIns="0" tIns="0" rIns="0" bIns="0" rtlCol="0" anchor="t">
            <a:spAutoFit/>
          </a:bodyPr>
          <a:lstStyle/>
          <a:p>
            <a:endParaRPr lang="en-GB" dirty="0"/>
          </a:p>
          <a:p>
            <a:r>
              <a:rPr lang="en-GB" dirty="0"/>
              <a:t> </a:t>
            </a:r>
            <a:r>
              <a:rPr lang="en-GB" sz="4800" b="1" dirty="0">
                <a:solidFill>
                  <a:schemeClr val="tx1">
                    <a:lumMod val="75000"/>
                    <a:lumOff val="25000"/>
                  </a:schemeClr>
                </a:solidFill>
                <a:latin typeface="Montserrat" pitchFamily="2" charset="0"/>
              </a:rPr>
              <a:t>Copper in the Canadian Arctic</a:t>
            </a:r>
            <a:endParaRPr lang="en-US" sz="4800" dirty="0">
              <a:solidFill>
                <a:schemeClr val="tx1">
                  <a:lumMod val="75000"/>
                  <a:lumOff val="25000"/>
                </a:schemeClr>
              </a:solidFill>
              <a:latin typeface="Montserrat" pitchFamily="2" charset="0"/>
            </a:endParaRPr>
          </a:p>
        </p:txBody>
      </p:sp>
      <p:sp>
        <p:nvSpPr>
          <p:cNvPr id="7" name="TextBox 6">
            <a:extLst>
              <a:ext uri="{FF2B5EF4-FFF2-40B4-BE49-F238E27FC236}">
                <a16:creationId xmlns:a16="http://schemas.microsoft.com/office/drawing/2014/main" id="{8ECADB09-FCF2-FA22-C5F0-4E213DEF3236}"/>
              </a:ext>
            </a:extLst>
          </p:cNvPr>
          <p:cNvSpPr txBox="1"/>
          <p:nvPr/>
        </p:nvSpPr>
        <p:spPr>
          <a:xfrm>
            <a:off x="459634" y="2205953"/>
            <a:ext cx="11822026" cy="4046301"/>
          </a:xfrm>
          <a:prstGeom prst="rect">
            <a:avLst/>
          </a:prstGeom>
          <a:noFill/>
        </p:spPr>
        <p:txBody>
          <a:bodyPr wrap="square" rtlCol="0">
            <a:spAutoFit/>
          </a:bodyPr>
          <a:lstStyle/>
          <a:p>
            <a:pPr>
              <a:lnSpc>
                <a:spcPct val="120000"/>
              </a:lnSpc>
            </a:pPr>
            <a:r>
              <a:rPr lang="en-GB" sz="2400" dirty="0" err="1">
                <a:solidFill>
                  <a:schemeClr val="tx1">
                    <a:lumMod val="75000"/>
                    <a:lumOff val="25000"/>
                  </a:schemeClr>
                </a:solidFill>
                <a:latin typeface="Montserrat" pitchFamily="2" charset="0"/>
              </a:rPr>
              <a:t>Bronzite</a:t>
            </a:r>
            <a:r>
              <a:rPr lang="en-GB" sz="2400" dirty="0">
                <a:solidFill>
                  <a:schemeClr val="tx1">
                    <a:lumMod val="75000"/>
                    <a:lumOff val="25000"/>
                  </a:schemeClr>
                </a:solidFill>
                <a:latin typeface="Montserrat" pitchFamily="2" charset="0"/>
              </a:rPr>
              <a:t> Exploration’s leading project, the Somerset Trough Project, is based in Nunavut, which is the northernmost and biggest territory of Canada. Here, James and Samuel are investigating signs of </a:t>
            </a:r>
            <a:r>
              <a:rPr lang="en-GB" sz="2400" b="1" dirty="0">
                <a:solidFill>
                  <a:schemeClr val="tx1">
                    <a:lumMod val="75000"/>
                    <a:lumOff val="25000"/>
                  </a:schemeClr>
                </a:solidFill>
                <a:latin typeface="Montserrat" pitchFamily="2" charset="0"/>
              </a:rPr>
              <a:t>copper</a:t>
            </a:r>
            <a:r>
              <a:rPr lang="en-GB" sz="2400" dirty="0">
                <a:solidFill>
                  <a:schemeClr val="tx1">
                    <a:lumMod val="75000"/>
                    <a:lumOff val="25000"/>
                  </a:schemeClr>
                </a:solidFill>
                <a:latin typeface="Montserrat" pitchFamily="2" charset="0"/>
              </a:rPr>
              <a:t>, </a:t>
            </a:r>
            <a:r>
              <a:rPr lang="en-GB" sz="2400" b="1" dirty="0">
                <a:solidFill>
                  <a:schemeClr val="tx1">
                    <a:lumMod val="75000"/>
                    <a:lumOff val="25000"/>
                  </a:schemeClr>
                </a:solidFill>
                <a:latin typeface="Montserrat" pitchFamily="2" charset="0"/>
              </a:rPr>
              <a:t>zinc</a:t>
            </a:r>
            <a:r>
              <a:rPr lang="en-GB" sz="2400" dirty="0">
                <a:solidFill>
                  <a:schemeClr val="tx1">
                    <a:lumMod val="75000"/>
                    <a:lumOff val="25000"/>
                  </a:schemeClr>
                </a:solidFill>
                <a:latin typeface="Montserrat" pitchFamily="2" charset="0"/>
              </a:rPr>
              <a:t> and </a:t>
            </a:r>
            <a:r>
              <a:rPr lang="en-GB" sz="2400" b="1" dirty="0">
                <a:solidFill>
                  <a:schemeClr val="tx1">
                    <a:lumMod val="75000"/>
                    <a:lumOff val="25000"/>
                  </a:schemeClr>
                </a:solidFill>
                <a:latin typeface="Montserrat" pitchFamily="2" charset="0"/>
              </a:rPr>
              <a:t>silver mineralisation</a:t>
            </a:r>
            <a:r>
              <a:rPr lang="en-GB" sz="2400" dirty="0">
                <a:solidFill>
                  <a:schemeClr val="tx1">
                    <a:lumMod val="75000"/>
                    <a:lumOff val="25000"/>
                  </a:schemeClr>
                </a:solidFill>
                <a:latin typeface="Montserrat" pitchFamily="2" charset="0"/>
              </a:rPr>
              <a:t>. </a:t>
            </a:r>
          </a:p>
          <a:p>
            <a:pPr>
              <a:lnSpc>
                <a:spcPct val="120000"/>
              </a:lnSpc>
            </a:pPr>
            <a:endParaRPr lang="en-GB" sz="2400" dirty="0">
              <a:solidFill>
                <a:schemeClr val="tx1">
                  <a:lumMod val="75000"/>
                  <a:lumOff val="25000"/>
                </a:schemeClr>
              </a:solidFill>
              <a:latin typeface="Montserrat" pitchFamily="2" charset="0"/>
            </a:endParaRPr>
          </a:p>
          <a:p>
            <a:pPr>
              <a:lnSpc>
                <a:spcPct val="120000"/>
              </a:lnSpc>
            </a:pPr>
            <a:r>
              <a:rPr lang="en-GB" sz="2400" dirty="0">
                <a:solidFill>
                  <a:schemeClr val="tx1">
                    <a:lumMod val="75000"/>
                    <a:lumOff val="25000"/>
                  </a:schemeClr>
                </a:solidFill>
                <a:latin typeface="Montserrat" pitchFamily="2" charset="0"/>
              </a:rPr>
              <a:t>On rare occasions, pure copper can form naturally in rocks. However, most of the world’s copper comes from </a:t>
            </a:r>
            <a:r>
              <a:rPr lang="en-GB" sz="2400" b="1" dirty="0">
                <a:solidFill>
                  <a:schemeClr val="tx1">
                    <a:lumMod val="75000"/>
                    <a:lumOff val="25000"/>
                  </a:schemeClr>
                </a:solidFill>
                <a:latin typeface="Montserrat" pitchFamily="2" charset="0"/>
              </a:rPr>
              <a:t>copper minerals</a:t>
            </a:r>
            <a:r>
              <a:rPr lang="en-GB" sz="2400" dirty="0">
                <a:solidFill>
                  <a:schemeClr val="tx1">
                    <a:lumMod val="75000"/>
                    <a:lumOff val="25000"/>
                  </a:schemeClr>
                </a:solidFill>
                <a:latin typeface="Montserrat" pitchFamily="2" charset="0"/>
              </a:rPr>
              <a:t>, which contain copper mixed with other elements, such as </a:t>
            </a:r>
            <a:r>
              <a:rPr lang="en-GB" sz="2400" b="1" dirty="0">
                <a:solidFill>
                  <a:schemeClr val="tx1">
                    <a:lumMod val="75000"/>
                    <a:lumOff val="25000"/>
                  </a:schemeClr>
                </a:solidFill>
                <a:latin typeface="Montserrat" pitchFamily="2" charset="0"/>
              </a:rPr>
              <a:t>sulphur</a:t>
            </a:r>
            <a:r>
              <a:rPr lang="en-GB" sz="2400" dirty="0">
                <a:solidFill>
                  <a:schemeClr val="tx1">
                    <a:lumMod val="75000"/>
                    <a:lumOff val="25000"/>
                  </a:schemeClr>
                </a:solidFill>
                <a:latin typeface="Montserrat" pitchFamily="2" charset="0"/>
              </a:rPr>
              <a:t>. These minerals are processed to extract the pure metal. </a:t>
            </a:r>
          </a:p>
        </p:txBody>
      </p:sp>
      <p:grpSp>
        <p:nvGrpSpPr>
          <p:cNvPr id="11" name="Group 2">
            <a:extLst>
              <a:ext uri="{FF2B5EF4-FFF2-40B4-BE49-F238E27FC236}">
                <a16:creationId xmlns:a16="http://schemas.microsoft.com/office/drawing/2014/main" id="{E650A0D6-C531-632C-A552-AE404B2D2720}"/>
              </a:ext>
            </a:extLst>
          </p:cNvPr>
          <p:cNvGrpSpPr>
            <a:grpSpLocks noChangeAspect="1"/>
          </p:cNvGrpSpPr>
          <p:nvPr/>
        </p:nvGrpSpPr>
        <p:grpSpPr>
          <a:xfrm>
            <a:off x="12927092" y="2058542"/>
            <a:ext cx="5360908" cy="4315312"/>
            <a:chOff x="-2927412" y="480703"/>
            <a:chExt cx="6740271" cy="5504869"/>
          </a:xfrm>
          <a:blipFill dpi="0" rotWithShape="1">
            <a:blip r:embed="rId3">
              <a:extLst>
                <a:ext uri="{28A0092B-C50C-407E-A947-70E740481C1C}">
                  <a14:useLocalDpi xmlns:a14="http://schemas.microsoft.com/office/drawing/2010/main" val="0"/>
                </a:ext>
              </a:extLst>
            </a:blip>
            <a:srcRect/>
            <a:stretch>
              <a:fillRect/>
            </a:stretch>
          </a:blipFill>
        </p:grpSpPr>
        <p:sp>
          <p:nvSpPr>
            <p:cNvPr id="12" name="Freeform 3">
              <a:extLst>
                <a:ext uri="{FF2B5EF4-FFF2-40B4-BE49-F238E27FC236}">
                  <a16:creationId xmlns:a16="http://schemas.microsoft.com/office/drawing/2014/main" id="{2D2733D5-3E9E-EE19-2403-27F88813BA7B}"/>
                </a:ext>
              </a:extLst>
            </p:cNvPr>
            <p:cNvSpPr/>
            <p:nvPr/>
          </p:nvSpPr>
          <p:spPr>
            <a:xfrm>
              <a:off x="-2927412" y="480703"/>
              <a:ext cx="6740271" cy="550486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25400">
              <a:solidFill>
                <a:schemeClr val="bg1"/>
              </a:solidFill>
            </a:ln>
          </p:spPr>
          <p:txBody>
            <a:bodyPr/>
            <a:lstStyle/>
            <a:p>
              <a:endParaRPr lang="en-GB">
                <a:blipFill dpi="0" rotWithShape="1">
                  <a:blip r:embed="rId5">
                    <a:extLst>
                      <a:ext uri="{28A0092B-C50C-407E-A947-70E740481C1C}">
                        <a14:useLocalDpi xmlns:a14="http://schemas.microsoft.com/office/drawing/2010/main" val="0"/>
                      </a:ext>
                    </a:extLst>
                  </a:blip>
                  <a:srcRect/>
                  <a:stretch>
                    <a:fillRect/>
                  </a:stretch>
                </a:blipFill>
              </a:endParaRPr>
            </a:p>
          </p:txBody>
        </p:sp>
      </p:grpSp>
      <p:sp>
        <p:nvSpPr>
          <p:cNvPr id="13" name="TextBox 12">
            <a:extLst>
              <a:ext uri="{FF2B5EF4-FFF2-40B4-BE49-F238E27FC236}">
                <a16:creationId xmlns:a16="http://schemas.microsoft.com/office/drawing/2014/main" id="{36BDD6DE-85CD-A0F3-CACE-F9ED9E2CF6DF}"/>
              </a:ext>
            </a:extLst>
          </p:cNvPr>
          <p:cNvSpPr txBox="1"/>
          <p:nvPr/>
        </p:nvSpPr>
        <p:spPr>
          <a:xfrm>
            <a:off x="15767926" y="6373854"/>
            <a:ext cx="2895600" cy="369332"/>
          </a:xfrm>
          <a:prstGeom prst="rect">
            <a:avLst/>
          </a:prstGeom>
          <a:noFill/>
        </p:spPr>
        <p:txBody>
          <a:bodyPr wrap="square" rtlCol="0">
            <a:spAutoFit/>
          </a:bodyPr>
          <a:lstStyle/>
          <a:p>
            <a:r>
              <a:rPr lang="en-GB" dirty="0">
                <a:solidFill>
                  <a:schemeClr val="bg1"/>
                </a:solidFill>
                <a:latin typeface="Montserrat" pitchFamily="2" charset="0"/>
              </a:rPr>
              <a:t>© James Mungall</a:t>
            </a:r>
          </a:p>
        </p:txBody>
      </p:sp>
      <p:sp>
        <p:nvSpPr>
          <p:cNvPr id="14" name="TextBox 13">
            <a:extLst>
              <a:ext uri="{FF2B5EF4-FFF2-40B4-BE49-F238E27FC236}">
                <a16:creationId xmlns:a16="http://schemas.microsoft.com/office/drawing/2014/main" id="{5F7C1537-AE4E-455F-DAE4-EFF21847E0D4}"/>
              </a:ext>
            </a:extLst>
          </p:cNvPr>
          <p:cNvSpPr txBox="1"/>
          <p:nvPr/>
        </p:nvSpPr>
        <p:spPr>
          <a:xfrm>
            <a:off x="459634" y="6725215"/>
            <a:ext cx="14249401" cy="1698927"/>
          </a:xfrm>
          <a:prstGeom prst="rect">
            <a:avLst/>
          </a:prstGeom>
          <a:noFill/>
        </p:spPr>
        <p:txBody>
          <a:bodyPr wrap="square" rtlCol="0">
            <a:spAutoFit/>
          </a:bodyPr>
          <a:lstStyle/>
          <a:p>
            <a:pPr>
              <a:lnSpc>
                <a:spcPct val="120000"/>
              </a:lnSpc>
            </a:pPr>
            <a:r>
              <a:rPr lang="en-GB" sz="2400" dirty="0">
                <a:solidFill>
                  <a:schemeClr val="tx2"/>
                </a:solidFill>
                <a:latin typeface="Montserrat" pitchFamily="2" charset="0"/>
              </a:rPr>
              <a:t>“We need to broaden our view of what can be considered to be a metal ore. In the future, we can expect to find ourselves increasingly dependent on mining rocks currently regarded as subeconomic or merely as common rock.” </a:t>
            </a:r>
            <a:r>
              <a:rPr lang="en-GB" sz="2400" dirty="0">
                <a:solidFill>
                  <a:schemeClr val="tx1">
                    <a:lumMod val="75000"/>
                    <a:lumOff val="25000"/>
                  </a:schemeClr>
                </a:solidFill>
                <a:latin typeface="Montserrat" pitchFamily="2" charset="0"/>
              </a:rPr>
              <a:t>– Karim </a:t>
            </a:r>
          </a:p>
          <a:p>
            <a:endParaRPr lang="en-GB" dirty="0"/>
          </a:p>
        </p:txBody>
      </p:sp>
    </p:spTree>
    <p:extLst>
      <p:ext uri="{BB962C8B-B14F-4D97-AF65-F5344CB8AC3E}">
        <p14:creationId xmlns:p14="http://schemas.microsoft.com/office/powerpoint/2010/main" val="275598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fade">
                                      <p:cBhvr>
                                        <p:cTn id="21" dur="1000"/>
                                        <p:tgtEl>
                                          <p:spTgt spid="14">
                                            <p:txEl>
                                              <p:pRg st="0" end="0"/>
                                            </p:txEl>
                                          </p:spTgt>
                                        </p:tgtEl>
                                      </p:cBhvr>
                                    </p:animEffect>
                                    <p:anim calcmode="lin" valueType="num">
                                      <p:cBhvr>
                                        <p:cTn id="22"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8F0DC-8A83-4A8C-2817-3CD67D3A6B5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154D9DD-5F5C-DCAE-C715-00D29379E745}"/>
              </a:ext>
            </a:extLst>
          </p:cNvPr>
          <p:cNvGrpSpPr>
            <a:grpSpLocks noChangeAspect="1"/>
          </p:cNvGrpSpPr>
          <p:nvPr/>
        </p:nvGrpSpPr>
        <p:grpSpPr>
          <a:xfrm>
            <a:off x="12649200" y="1638301"/>
            <a:ext cx="5638800" cy="5029200"/>
            <a:chOff x="0" y="0"/>
            <a:chExt cx="6362700" cy="6575666"/>
          </a:xfrm>
        </p:grpSpPr>
        <p:sp>
          <p:nvSpPr>
            <p:cNvPr id="3" name="Freeform 3">
              <a:extLst>
                <a:ext uri="{FF2B5EF4-FFF2-40B4-BE49-F238E27FC236}">
                  <a16:creationId xmlns:a16="http://schemas.microsoft.com/office/drawing/2014/main" id="{ED44CB12-3FE4-BA04-6BCB-30A954E732AB}"/>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GB"/>
            </a:p>
          </p:txBody>
        </p:sp>
      </p:grpSp>
      <p:grpSp>
        <p:nvGrpSpPr>
          <p:cNvPr id="4" name="Group 4">
            <a:extLst>
              <a:ext uri="{FF2B5EF4-FFF2-40B4-BE49-F238E27FC236}">
                <a16:creationId xmlns:a16="http://schemas.microsoft.com/office/drawing/2014/main" id="{A1503733-A545-AFD5-3B34-0A8FA86A4114}"/>
              </a:ext>
            </a:extLst>
          </p:cNvPr>
          <p:cNvGrpSpPr/>
          <p:nvPr/>
        </p:nvGrpSpPr>
        <p:grpSpPr>
          <a:xfrm rot="-5400000">
            <a:off x="10654542" y="2653542"/>
            <a:ext cx="10287000" cy="4979916"/>
            <a:chOff x="0" y="0"/>
            <a:chExt cx="3130550" cy="2152833"/>
          </a:xfrm>
        </p:grpSpPr>
        <p:sp>
          <p:nvSpPr>
            <p:cNvPr id="5" name="Freeform 5">
              <a:extLst>
                <a:ext uri="{FF2B5EF4-FFF2-40B4-BE49-F238E27FC236}">
                  <a16:creationId xmlns:a16="http://schemas.microsoft.com/office/drawing/2014/main" id="{01A63228-871C-AE29-60E1-AB6E332BACBD}"/>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708D10"/>
            </a:solidFill>
          </p:spPr>
          <p:txBody>
            <a:bodyPr/>
            <a:lstStyle/>
            <a:p>
              <a:endParaRPr lang="en-GB"/>
            </a:p>
          </p:txBody>
        </p:sp>
      </p:grpSp>
      <p:sp>
        <p:nvSpPr>
          <p:cNvPr id="10" name="TextBox 10">
            <a:extLst>
              <a:ext uri="{FF2B5EF4-FFF2-40B4-BE49-F238E27FC236}">
                <a16:creationId xmlns:a16="http://schemas.microsoft.com/office/drawing/2014/main" id="{55E557ED-776E-F08E-0CAD-357CC150879A}"/>
              </a:ext>
            </a:extLst>
          </p:cNvPr>
          <p:cNvSpPr txBox="1"/>
          <p:nvPr/>
        </p:nvSpPr>
        <p:spPr>
          <a:xfrm>
            <a:off x="533399" y="9486900"/>
            <a:ext cx="4979916" cy="284693"/>
          </a:xfrm>
          <a:prstGeom prst="rect">
            <a:avLst/>
          </a:prstGeom>
        </p:spPr>
        <p:txBody>
          <a:bodyPr lIns="0" tIns="0" rIns="0" bIns="0" rtlCol="0" anchor="t">
            <a:spAutoFit/>
          </a:bodyPr>
          <a:lstStyle/>
          <a:p>
            <a:pPr>
              <a:lnSpc>
                <a:spcPts val="2380"/>
              </a:lnSpc>
            </a:pPr>
            <a:r>
              <a:rPr lang="en-US" sz="1700" dirty="0">
                <a:solidFill>
                  <a:srgbClr val="474B4F"/>
                </a:solidFill>
                <a:latin typeface="Montserrat Semi-Bold"/>
              </a:rPr>
              <a:t>07       </a:t>
            </a:r>
            <a:r>
              <a:rPr lang="en-US" sz="1700" dirty="0">
                <a:solidFill>
                  <a:srgbClr val="474B4F"/>
                </a:solidFill>
                <a:latin typeface="Montserrat Semi-Bold Bold"/>
              </a:rPr>
              <a:t>futurumcareers.com</a:t>
            </a:r>
          </a:p>
        </p:txBody>
      </p:sp>
      <p:sp>
        <p:nvSpPr>
          <p:cNvPr id="6" name="TextBox 8">
            <a:extLst>
              <a:ext uri="{FF2B5EF4-FFF2-40B4-BE49-F238E27FC236}">
                <a16:creationId xmlns:a16="http://schemas.microsoft.com/office/drawing/2014/main" id="{26F0D937-5838-86E1-8E1B-A26513E60DCB}"/>
              </a:ext>
            </a:extLst>
          </p:cNvPr>
          <p:cNvSpPr txBox="1"/>
          <p:nvPr/>
        </p:nvSpPr>
        <p:spPr>
          <a:xfrm>
            <a:off x="533400" y="319369"/>
            <a:ext cx="12649200" cy="1015663"/>
          </a:xfrm>
          <a:prstGeom prst="rect">
            <a:avLst/>
          </a:prstGeom>
        </p:spPr>
        <p:txBody>
          <a:bodyPr wrap="square" lIns="0" tIns="0" rIns="0" bIns="0" rtlCol="0" anchor="t">
            <a:spAutoFit/>
          </a:bodyPr>
          <a:lstStyle/>
          <a:p>
            <a:endParaRPr lang="en-GB" dirty="0"/>
          </a:p>
          <a:p>
            <a:r>
              <a:rPr lang="en-GB" dirty="0"/>
              <a:t> </a:t>
            </a:r>
            <a:r>
              <a:rPr lang="en-GB" sz="4800" b="1" dirty="0">
                <a:solidFill>
                  <a:schemeClr val="tx1">
                    <a:lumMod val="75000"/>
                    <a:lumOff val="25000"/>
                  </a:schemeClr>
                </a:solidFill>
                <a:latin typeface="Montserrat" pitchFamily="2" charset="0"/>
              </a:rPr>
              <a:t>The techniques of mineral exploration</a:t>
            </a:r>
            <a:endParaRPr lang="en-US" sz="4800" dirty="0">
              <a:solidFill>
                <a:schemeClr val="tx1">
                  <a:lumMod val="75000"/>
                  <a:lumOff val="25000"/>
                </a:schemeClr>
              </a:solidFill>
              <a:latin typeface="Montserrat" pitchFamily="2" charset="0"/>
            </a:endParaRPr>
          </a:p>
        </p:txBody>
      </p:sp>
      <p:sp>
        <p:nvSpPr>
          <p:cNvPr id="7" name="TextBox 6">
            <a:extLst>
              <a:ext uri="{FF2B5EF4-FFF2-40B4-BE49-F238E27FC236}">
                <a16:creationId xmlns:a16="http://schemas.microsoft.com/office/drawing/2014/main" id="{0E9A6452-4241-275E-9127-A8D3FA3963EF}"/>
              </a:ext>
            </a:extLst>
          </p:cNvPr>
          <p:cNvSpPr txBox="1"/>
          <p:nvPr/>
        </p:nvSpPr>
        <p:spPr>
          <a:xfrm>
            <a:off x="489127" y="1950329"/>
            <a:ext cx="12268209" cy="4489499"/>
          </a:xfrm>
          <a:prstGeom prst="rect">
            <a:avLst/>
          </a:prstGeom>
          <a:noFill/>
        </p:spPr>
        <p:txBody>
          <a:bodyPr wrap="square" rtlCol="0">
            <a:spAutoFit/>
          </a:bodyPr>
          <a:lstStyle/>
          <a:p>
            <a:pPr>
              <a:lnSpc>
                <a:spcPct val="120000"/>
              </a:lnSpc>
            </a:pPr>
            <a:r>
              <a:rPr lang="en-GB" sz="2400" dirty="0">
                <a:solidFill>
                  <a:schemeClr val="tx2"/>
                </a:solidFill>
                <a:latin typeface="Montserrat" pitchFamily="2" charset="0"/>
              </a:rPr>
              <a:t>“We use remote sensing tools to collect detailed information about the Earth’s surface and what lies under the ground. Aircraft fly back and forth over the land, towing instruments through the air to collect data, such as the strength of the magnetic field and the gravitational field, or to detect the presence of electrical conductors under the ground.” </a:t>
            </a:r>
            <a:r>
              <a:rPr lang="en-GB" sz="2400" dirty="0">
                <a:solidFill>
                  <a:schemeClr val="tx1">
                    <a:lumMod val="75000"/>
                    <a:lumOff val="25000"/>
                  </a:schemeClr>
                </a:solidFill>
                <a:latin typeface="Montserrat" pitchFamily="2" charset="0"/>
              </a:rPr>
              <a:t>– James</a:t>
            </a:r>
          </a:p>
          <a:p>
            <a:pPr>
              <a:lnSpc>
                <a:spcPct val="120000"/>
              </a:lnSpc>
            </a:pPr>
            <a:endParaRPr lang="en-GB" sz="2400" dirty="0">
              <a:solidFill>
                <a:schemeClr val="tx1">
                  <a:lumMod val="75000"/>
                  <a:lumOff val="25000"/>
                </a:schemeClr>
              </a:solidFill>
              <a:latin typeface="Montserrat" pitchFamily="2" charset="0"/>
            </a:endParaRPr>
          </a:p>
          <a:p>
            <a:pPr>
              <a:lnSpc>
                <a:spcPct val="120000"/>
              </a:lnSpc>
            </a:pPr>
            <a:r>
              <a:rPr lang="en-GB" sz="2400" dirty="0">
                <a:solidFill>
                  <a:schemeClr val="tx1">
                    <a:lumMod val="75000"/>
                    <a:lumOff val="25000"/>
                  </a:schemeClr>
                </a:solidFill>
                <a:latin typeface="Montserrat" pitchFamily="2" charset="0"/>
              </a:rPr>
              <a:t>The team uses this </a:t>
            </a:r>
            <a:r>
              <a:rPr lang="en-GB" sz="2400" b="1" dirty="0">
                <a:solidFill>
                  <a:schemeClr val="tx1">
                    <a:lumMod val="75000"/>
                    <a:lumOff val="25000"/>
                  </a:schemeClr>
                </a:solidFill>
                <a:latin typeface="Montserrat" pitchFamily="2" charset="0"/>
              </a:rPr>
              <a:t>geophysical data </a:t>
            </a:r>
            <a:r>
              <a:rPr lang="en-GB" sz="2400" dirty="0">
                <a:solidFill>
                  <a:schemeClr val="tx1">
                    <a:lumMod val="75000"/>
                    <a:lumOff val="25000"/>
                  </a:schemeClr>
                </a:solidFill>
                <a:latin typeface="Montserrat" pitchFamily="2" charset="0"/>
              </a:rPr>
              <a:t>to make images that overlay satellite images and field observations, making a detailed map of the </a:t>
            </a:r>
            <a:r>
              <a:rPr lang="en-GB" sz="2400" b="1" dirty="0">
                <a:solidFill>
                  <a:schemeClr val="tx1">
                    <a:lumMod val="75000"/>
                    <a:lumOff val="25000"/>
                  </a:schemeClr>
                </a:solidFill>
                <a:latin typeface="Montserrat" pitchFamily="2" charset="0"/>
              </a:rPr>
              <a:t>subsurface geology</a:t>
            </a:r>
            <a:r>
              <a:rPr lang="en-GB" sz="2400" dirty="0">
                <a:solidFill>
                  <a:schemeClr val="tx1">
                    <a:lumMod val="75000"/>
                    <a:lumOff val="25000"/>
                  </a:schemeClr>
                </a:solidFill>
                <a:latin typeface="Montserrat" pitchFamily="2" charset="0"/>
              </a:rPr>
              <a:t>. </a:t>
            </a:r>
          </a:p>
          <a:p>
            <a:pPr>
              <a:lnSpc>
                <a:spcPct val="120000"/>
              </a:lnSpc>
            </a:pPr>
            <a:endParaRPr lang="en-GB" sz="2400" dirty="0">
              <a:solidFill>
                <a:schemeClr val="tx1">
                  <a:lumMod val="75000"/>
                  <a:lumOff val="25000"/>
                </a:schemeClr>
              </a:solidFill>
              <a:latin typeface="Montserrat" pitchFamily="2" charset="0"/>
            </a:endParaRPr>
          </a:p>
        </p:txBody>
      </p:sp>
      <p:grpSp>
        <p:nvGrpSpPr>
          <p:cNvPr id="15" name="Group 2">
            <a:extLst>
              <a:ext uri="{FF2B5EF4-FFF2-40B4-BE49-F238E27FC236}">
                <a16:creationId xmlns:a16="http://schemas.microsoft.com/office/drawing/2014/main" id="{499EA5D0-C690-F20E-B21B-069968708EBC}"/>
              </a:ext>
            </a:extLst>
          </p:cNvPr>
          <p:cNvGrpSpPr>
            <a:grpSpLocks noChangeAspect="1"/>
          </p:cNvGrpSpPr>
          <p:nvPr/>
        </p:nvGrpSpPr>
        <p:grpSpPr>
          <a:xfrm>
            <a:off x="12906552" y="1889566"/>
            <a:ext cx="5381448" cy="4549334"/>
            <a:chOff x="1200510" y="6350"/>
            <a:chExt cx="4021706" cy="5750717"/>
          </a:xfrm>
        </p:grpSpPr>
        <p:sp>
          <p:nvSpPr>
            <p:cNvPr id="16" name="Freeform 3">
              <a:extLst>
                <a:ext uri="{FF2B5EF4-FFF2-40B4-BE49-F238E27FC236}">
                  <a16:creationId xmlns:a16="http://schemas.microsoft.com/office/drawing/2014/main" id="{719ECB9E-3B93-6B84-4703-817B4462350F}"/>
                </a:ext>
              </a:extLst>
            </p:cNvPr>
            <p:cNvSpPr/>
            <p:nvPr/>
          </p:nvSpPr>
          <p:spPr>
            <a:xfrm>
              <a:off x="1200510" y="6350"/>
              <a:ext cx="4021706" cy="5750717"/>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cstate="print">
                <a:extLst>
                  <a:ext uri="{28A0092B-C50C-407E-A947-70E740481C1C}">
                    <a14:useLocalDpi xmlns:a14="http://schemas.microsoft.com/office/drawing/2010/main" val="0"/>
                  </a:ext>
                </a:extLst>
              </a:blip>
              <a:srcRect/>
              <a:stretch>
                <a:fillRect l="-29693" r="-28201" b="-14125"/>
              </a:stretch>
            </a:blipFill>
            <a:ln w="25400">
              <a:solidFill>
                <a:schemeClr val="bg1"/>
              </a:solidFill>
            </a:ln>
          </p:spPr>
          <p:txBody>
            <a:bodyPr/>
            <a:lstStyle/>
            <a:p>
              <a:endParaRPr lang="en-GB"/>
            </a:p>
          </p:txBody>
        </p:sp>
      </p:grpSp>
      <p:sp>
        <p:nvSpPr>
          <p:cNvPr id="17" name="TextBox 16">
            <a:extLst>
              <a:ext uri="{FF2B5EF4-FFF2-40B4-BE49-F238E27FC236}">
                <a16:creationId xmlns:a16="http://schemas.microsoft.com/office/drawing/2014/main" id="{EC013FB0-17D4-086C-D504-B77DBC9673D1}"/>
              </a:ext>
            </a:extLst>
          </p:cNvPr>
          <p:cNvSpPr txBox="1"/>
          <p:nvPr/>
        </p:nvSpPr>
        <p:spPr>
          <a:xfrm>
            <a:off x="15597276" y="6500939"/>
            <a:ext cx="2895600" cy="369332"/>
          </a:xfrm>
          <a:prstGeom prst="rect">
            <a:avLst/>
          </a:prstGeom>
          <a:noFill/>
        </p:spPr>
        <p:txBody>
          <a:bodyPr wrap="square" rtlCol="0">
            <a:spAutoFit/>
          </a:bodyPr>
          <a:lstStyle/>
          <a:p>
            <a:r>
              <a:rPr lang="en-GB" dirty="0">
                <a:solidFill>
                  <a:schemeClr val="bg1"/>
                </a:solidFill>
                <a:latin typeface="Montserrat" pitchFamily="2" charset="0"/>
              </a:rPr>
              <a:t>© James Mungall</a:t>
            </a:r>
          </a:p>
        </p:txBody>
      </p:sp>
      <p:sp>
        <p:nvSpPr>
          <p:cNvPr id="18" name="TextBox 17">
            <a:extLst>
              <a:ext uri="{FF2B5EF4-FFF2-40B4-BE49-F238E27FC236}">
                <a16:creationId xmlns:a16="http://schemas.microsoft.com/office/drawing/2014/main" id="{5FEEF493-A98D-CBF1-464E-6046FA6D8102}"/>
              </a:ext>
            </a:extLst>
          </p:cNvPr>
          <p:cNvSpPr txBox="1"/>
          <p:nvPr/>
        </p:nvSpPr>
        <p:spPr>
          <a:xfrm>
            <a:off x="489127" y="6332702"/>
            <a:ext cx="12160085" cy="2142125"/>
          </a:xfrm>
          <a:prstGeom prst="rect">
            <a:avLst/>
          </a:prstGeom>
          <a:noFill/>
        </p:spPr>
        <p:txBody>
          <a:bodyPr wrap="square" rtlCol="0">
            <a:spAutoFit/>
          </a:bodyPr>
          <a:lstStyle/>
          <a:p>
            <a:pPr>
              <a:lnSpc>
                <a:spcPct val="120000"/>
              </a:lnSpc>
            </a:pPr>
            <a:r>
              <a:rPr lang="en-GB" sz="2400" dirty="0">
                <a:solidFill>
                  <a:schemeClr val="tx1">
                    <a:lumMod val="75000"/>
                    <a:lumOff val="25000"/>
                  </a:schemeClr>
                </a:solidFill>
                <a:latin typeface="Montserrat" pitchFamily="2" charset="0"/>
              </a:rPr>
              <a:t>James and Samuel plan to carefully go through all the </a:t>
            </a:r>
            <a:r>
              <a:rPr lang="en-GB" sz="2400" b="1" dirty="0">
                <a:solidFill>
                  <a:schemeClr val="tx1">
                    <a:lumMod val="75000"/>
                    <a:lumOff val="25000"/>
                  </a:schemeClr>
                </a:solidFill>
                <a:latin typeface="Montserrat" pitchFamily="2" charset="0"/>
              </a:rPr>
              <a:t>data</a:t>
            </a:r>
            <a:r>
              <a:rPr lang="en-GB" sz="2400" dirty="0">
                <a:solidFill>
                  <a:schemeClr val="tx1">
                    <a:lumMod val="75000"/>
                    <a:lumOff val="25000"/>
                  </a:schemeClr>
                </a:solidFill>
                <a:latin typeface="Montserrat" pitchFamily="2" charset="0"/>
              </a:rPr>
              <a:t> they have collated, drill for </a:t>
            </a:r>
            <a:r>
              <a:rPr lang="en-GB" sz="2400" b="1" dirty="0">
                <a:solidFill>
                  <a:schemeClr val="tx1">
                    <a:lumMod val="75000"/>
                    <a:lumOff val="25000"/>
                  </a:schemeClr>
                </a:solidFill>
                <a:latin typeface="Montserrat" pitchFamily="2" charset="0"/>
              </a:rPr>
              <a:t>samples</a:t>
            </a:r>
            <a:r>
              <a:rPr lang="en-GB" sz="2400" dirty="0">
                <a:solidFill>
                  <a:schemeClr val="tx1">
                    <a:lumMod val="75000"/>
                    <a:lumOff val="25000"/>
                  </a:schemeClr>
                </a:solidFill>
                <a:latin typeface="Montserrat" pitchFamily="2" charset="0"/>
              </a:rPr>
              <a:t>, make </a:t>
            </a:r>
            <a:r>
              <a:rPr lang="en-GB" sz="2400" b="1" dirty="0">
                <a:solidFill>
                  <a:schemeClr val="tx1">
                    <a:lumMod val="75000"/>
                    <a:lumOff val="25000"/>
                  </a:schemeClr>
                </a:solidFill>
                <a:latin typeface="Montserrat" pitchFamily="2" charset="0"/>
              </a:rPr>
              <a:t>3D models </a:t>
            </a:r>
            <a:r>
              <a:rPr lang="en-GB" sz="2400" dirty="0">
                <a:solidFill>
                  <a:schemeClr val="tx1">
                    <a:lumMod val="75000"/>
                    <a:lumOff val="25000"/>
                  </a:schemeClr>
                </a:solidFill>
                <a:latin typeface="Montserrat" pitchFamily="2" charset="0"/>
              </a:rPr>
              <a:t>of the subsurface geology and determine metal </a:t>
            </a:r>
            <a:r>
              <a:rPr lang="en-GB" sz="2400" b="1" dirty="0">
                <a:solidFill>
                  <a:schemeClr val="tx1">
                    <a:lumMod val="75000"/>
                    <a:lumOff val="25000"/>
                  </a:schemeClr>
                </a:solidFill>
                <a:latin typeface="Montserrat" pitchFamily="2" charset="0"/>
              </a:rPr>
              <a:t>concentrations</a:t>
            </a:r>
            <a:r>
              <a:rPr lang="en-GB" sz="2400" dirty="0">
                <a:solidFill>
                  <a:schemeClr val="tx1">
                    <a:lumMod val="75000"/>
                    <a:lumOff val="25000"/>
                  </a:schemeClr>
                </a:solidFill>
                <a:latin typeface="Montserrat" pitchFamily="2" charset="0"/>
              </a:rPr>
              <a:t>. They will model the </a:t>
            </a:r>
            <a:r>
              <a:rPr lang="en-GB" sz="2400" b="1" dirty="0">
                <a:solidFill>
                  <a:schemeClr val="tx1">
                    <a:lumMod val="75000"/>
                    <a:lumOff val="25000"/>
                  </a:schemeClr>
                </a:solidFill>
                <a:latin typeface="Montserrat" pitchFamily="2" charset="0"/>
              </a:rPr>
              <a:t>economic feasibility </a:t>
            </a:r>
            <a:r>
              <a:rPr lang="en-GB" sz="2400" dirty="0">
                <a:solidFill>
                  <a:schemeClr val="tx1">
                    <a:lumMod val="75000"/>
                    <a:lumOff val="25000"/>
                  </a:schemeClr>
                </a:solidFill>
                <a:latin typeface="Montserrat" pitchFamily="2" charset="0"/>
              </a:rPr>
              <a:t>of a mining operation and then seek permission to develop a </a:t>
            </a:r>
            <a:r>
              <a:rPr lang="en-GB" sz="2400" b="1" dirty="0">
                <a:solidFill>
                  <a:schemeClr val="tx1">
                    <a:lumMod val="75000"/>
                    <a:lumOff val="25000"/>
                  </a:schemeClr>
                </a:solidFill>
                <a:latin typeface="Montserrat" pitchFamily="2" charset="0"/>
              </a:rPr>
              <a:t>mine</a:t>
            </a:r>
            <a:r>
              <a:rPr lang="en-GB" sz="2400" dirty="0">
                <a:solidFill>
                  <a:schemeClr val="tx1">
                    <a:lumMod val="75000"/>
                    <a:lumOff val="25000"/>
                  </a:schemeClr>
                </a:solidFill>
                <a:latin typeface="Montserrat" pitchFamily="2" charset="0"/>
              </a:rPr>
              <a:t>. </a:t>
            </a:r>
          </a:p>
          <a:p>
            <a:endParaRPr lang="en-GB" dirty="0"/>
          </a:p>
        </p:txBody>
      </p:sp>
    </p:spTree>
    <p:extLst>
      <p:ext uri="{BB962C8B-B14F-4D97-AF65-F5344CB8AC3E}">
        <p14:creationId xmlns:p14="http://schemas.microsoft.com/office/powerpoint/2010/main" val="306315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fade">
                                      <p:cBhvr>
                                        <p:cTn id="21" dur="1000"/>
                                        <p:tgtEl>
                                          <p:spTgt spid="18">
                                            <p:txEl>
                                              <p:pRg st="0" end="0"/>
                                            </p:txEl>
                                          </p:spTgt>
                                        </p:tgtEl>
                                      </p:cBhvr>
                                    </p:animEffect>
                                    <p:anim calcmode="lin" valueType="num">
                                      <p:cBhvr>
                                        <p:cTn id="22"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helicopter flying over a field&#10;&#10;AI-generated content may be incorrect.">
            <a:extLst>
              <a:ext uri="{FF2B5EF4-FFF2-40B4-BE49-F238E27FC236}">
                <a16:creationId xmlns:a16="http://schemas.microsoft.com/office/drawing/2014/main" id="{776F6A20-CEEC-24F6-0855-F047F89F88F7}"/>
              </a:ext>
            </a:extLst>
          </p:cNvPr>
          <p:cNvPicPr>
            <a:picLocks noChangeAspect="1"/>
          </p:cNvPicPr>
          <p:nvPr/>
        </p:nvPicPr>
        <p:blipFill>
          <a:blip r:embed="rId2">
            <a:extLst>
              <a:ext uri="{28A0092B-C50C-407E-A947-70E740481C1C}">
                <a14:useLocalDpi xmlns:a14="http://schemas.microsoft.com/office/drawing/2010/main" val="0"/>
              </a:ext>
            </a:extLst>
          </a:blip>
          <a:srcRect l="12498" r="26918"/>
          <a:stretch>
            <a:fillRect/>
          </a:stretch>
        </p:blipFill>
        <p:spPr>
          <a:xfrm rot="5400000">
            <a:off x="5922274" y="-1223949"/>
            <a:ext cx="10287002" cy="12734895"/>
          </a:xfrm>
          <a:prstGeom prst="rect">
            <a:avLst/>
          </a:prstGeom>
        </p:spPr>
      </p:pic>
      <p:grpSp>
        <p:nvGrpSpPr>
          <p:cNvPr id="4" name="Group 4"/>
          <p:cNvGrpSpPr/>
          <p:nvPr/>
        </p:nvGrpSpPr>
        <p:grpSpPr>
          <a:xfrm>
            <a:off x="1083284" y="2611456"/>
            <a:ext cx="11227525" cy="6309193"/>
            <a:chOff x="0" y="0"/>
            <a:chExt cx="7846638" cy="4409338"/>
          </a:xfrm>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solidFill>
              <a:srgbClr val="FC4D33"/>
            </a:solidFill>
          </p:spPr>
          <p:txBody>
            <a:bodyPr/>
            <a:lstStyle/>
            <a:p>
              <a:endParaRPr lang="en-GB"/>
            </a:p>
          </p:txBody>
        </p:sp>
      </p:grpSp>
      <p:grpSp>
        <p:nvGrpSpPr>
          <p:cNvPr id="6" name="Group 6"/>
          <p:cNvGrpSpPr/>
          <p:nvPr/>
        </p:nvGrpSpPr>
        <p:grpSpPr>
          <a:xfrm rot="-5400000">
            <a:off x="10790355" y="2781995"/>
            <a:ext cx="10287000" cy="4799209"/>
            <a:chOff x="0" y="0"/>
            <a:chExt cx="3130550" cy="1460500"/>
          </a:xfrm>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708D10"/>
            </a:solidFill>
          </p:spPr>
          <p:txBody>
            <a:bodyPr/>
            <a:lstStyle/>
            <a:p>
              <a:endParaRPr lang="en-GB"/>
            </a:p>
          </p:txBody>
        </p:sp>
      </p:grpSp>
      <p:grpSp>
        <p:nvGrpSpPr>
          <p:cNvPr id="8" name="Group 8"/>
          <p:cNvGrpSpPr/>
          <p:nvPr/>
        </p:nvGrpSpPr>
        <p:grpSpPr>
          <a:xfrm>
            <a:off x="17182559" y="1126388"/>
            <a:ext cx="1150901" cy="1105441"/>
            <a:chOff x="0" y="0"/>
            <a:chExt cx="1913890" cy="1913890"/>
          </a:xfrm>
        </p:grpSpPr>
        <p:sp>
          <p:nvSpPr>
            <p:cNvPr id="9" name="Freeform 9"/>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C4D33"/>
            </a:solidFill>
          </p:spPr>
          <p:txBody>
            <a:bodyPr/>
            <a:lstStyle/>
            <a:p>
              <a:endParaRPr lang="en-GB"/>
            </a:p>
          </p:txBody>
        </p:sp>
      </p:grpSp>
      <p:grpSp>
        <p:nvGrpSpPr>
          <p:cNvPr id="10" name="Group 10"/>
          <p:cNvGrpSpPr/>
          <p:nvPr/>
        </p:nvGrpSpPr>
        <p:grpSpPr>
          <a:xfrm rot="5400000">
            <a:off x="-937583" y="937583"/>
            <a:ext cx="10287000" cy="8411834"/>
            <a:chOff x="0" y="0"/>
            <a:chExt cx="3130550" cy="2559898"/>
          </a:xfrm>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solidFill>
              <a:srgbClr val="708D10"/>
            </a:solidFill>
          </p:spPr>
          <p:txBody>
            <a:bodyPr/>
            <a:lstStyle/>
            <a:p>
              <a:endParaRPr lang="en-GB"/>
            </a:p>
          </p:txBody>
        </p:sp>
      </p:grpSp>
      <p:grpSp>
        <p:nvGrpSpPr>
          <p:cNvPr id="12" name="Group 12"/>
          <p:cNvGrpSpPr/>
          <p:nvPr/>
        </p:nvGrpSpPr>
        <p:grpSpPr>
          <a:xfrm>
            <a:off x="1028700" y="2896956"/>
            <a:ext cx="10918451" cy="5719142"/>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97358" y="-2845860"/>
            <a:ext cx="1480331" cy="8675048"/>
            <a:chOff x="0" y="0"/>
            <a:chExt cx="3130550" cy="18248691"/>
          </a:xfrm>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solidFill>
              <a:srgbClr val="B9CF70"/>
            </a:solidFill>
          </p:spPr>
          <p:txBody>
            <a:bodyPr/>
            <a:lstStyle/>
            <a:p>
              <a:endParaRPr lang="en-GB"/>
            </a:p>
          </p:txBody>
        </p:sp>
      </p:grpSp>
      <p:grpSp>
        <p:nvGrpSpPr>
          <p:cNvPr id="17" name="Group 17"/>
          <p:cNvGrpSpPr/>
          <p:nvPr/>
        </p:nvGrpSpPr>
        <p:grpSpPr>
          <a:xfrm>
            <a:off x="1083285" y="2896955"/>
            <a:ext cx="10807676" cy="5719142"/>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19" name="TextBox 19"/>
          <p:cNvSpPr txBox="1"/>
          <p:nvPr/>
        </p:nvSpPr>
        <p:spPr>
          <a:xfrm>
            <a:off x="1028700" y="1033538"/>
            <a:ext cx="6844089" cy="883062"/>
          </a:xfrm>
          <a:prstGeom prst="rect">
            <a:avLst/>
          </a:prstGeom>
        </p:spPr>
        <p:txBody>
          <a:bodyPr lIns="0" tIns="0" rIns="0" bIns="0" rtlCol="0" anchor="t">
            <a:spAutoFit/>
          </a:bodyPr>
          <a:lstStyle/>
          <a:p>
            <a:pPr>
              <a:lnSpc>
                <a:spcPts val="7589"/>
              </a:lnSpc>
            </a:pPr>
            <a:r>
              <a:rPr lang="en-US" sz="4800" b="1" dirty="0">
                <a:solidFill>
                  <a:schemeClr val="tx1">
                    <a:lumMod val="75000"/>
                    <a:lumOff val="25000"/>
                  </a:schemeClr>
                </a:solidFill>
                <a:latin typeface="Montserrat" pitchFamily="2" charset="0"/>
              </a:rPr>
              <a:t>Talking points</a:t>
            </a:r>
          </a:p>
        </p:txBody>
      </p:sp>
      <p:sp>
        <p:nvSpPr>
          <p:cNvPr id="20" name="TextBox 20"/>
          <p:cNvSpPr txBox="1"/>
          <p:nvPr/>
        </p:nvSpPr>
        <p:spPr>
          <a:xfrm>
            <a:off x="683511" y="9475484"/>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08       </a:t>
            </a:r>
            <a:r>
              <a:rPr lang="en-US" sz="1700" dirty="0">
                <a:solidFill>
                  <a:srgbClr val="FFFFFF"/>
                </a:solidFill>
                <a:latin typeface="Montserrat Semi-Bold Bold"/>
              </a:rPr>
              <a:t>futurumcareers.com</a:t>
            </a:r>
          </a:p>
        </p:txBody>
      </p:sp>
      <p:sp>
        <p:nvSpPr>
          <p:cNvPr id="21" name="TextBox 21"/>
          <p:cNvSpPr txBox="1"/>
          <p:nvPr/>
        </p:nvSpPr>
        <p:spPr>
          <a:xfrm>
            <a:off x="1284544" y="3124239"/>
            <a:ext cx="10627273" cy="5283626"/>
          </a:xfrm>
          <a:prstGeom prst="rect">
            <a:avLst/>
          </a:prstGeom>
        </p:spPr>
        <p:txBody>
          <a:bodyPr wrap="square" lIns="0" tIns="0" rIns="0" bIns="0" rtlCol="0" anchor="t">
            <a:spAutoFit/>
          </a:bodyPr>
          <a:lstStyle/>
          <a:p>
            <a:pPr marL="457200" indent="-457200" algn="l">
              <a:lnSpc>
                <a:spcPct val="120000"/>
              </a:lnSpc>
              <a:buFont typeface="+mj-lt"/>
              <a:buAutoNum type="arabicPeriod"/>
            </a:pPr>
            <a:r>
              <a:rPr lang="en-US" sz="2400" dirty="0">
                <a:solidFill>
                  <a:schemeClr val="tx1">
                    <a:lumMod val="75000"/>
                    <a:lumOff val="25000"/>
                  </a:schemeClr>
                </a:solidFill>
                <a:latin typeface="Montserrat" pitchFamily="2" charset="0"/>
              </a:rPr>
              <a:t>Why are metals, such as copper, increasingly sought after?</a:t>
            </a:r>
          </a:p>
          <a:p>
            <a:pPr marL="457200" indent="-457200" algn="l">
              <a:lnSpc>
                <a:spcPct val="120000"/>
              </a:lnSpc>
              <a:buFont typeface="+mj-lt"/>
              <a:buAutoNum type="arabicPeriod"/>
            </a:pPr>
            <a:endParaRPr lang="en-US" sz="2400" dirty="0">
              <a:solidFill>
                <a:schemeClr val="tx1">
                  <a:lumMod val="75000"/>
                  <a:lumOff val="25000"/>
                </a:schemeClr>
              </a:solidFill>
              <a:latin typeface="Montserrat" pitchFamily="2" charset="0"/>
            </a:endParaRPr>
          </a:p>
          <a:p>
            <a:pPr marL="457200" indent="-457200" algn="l">
              <a:lnSpc>
                <a:spcPct val="120000"/>
              </a:lnSpc>
              <a:buFont typeface="+mj-lt"/>
              <a:buAutoNum type="arabicPeriod"/>
            </a:pPr>
            <a:r>
              <a:rPr lang="en-US" sz="2400" dirty="0">
                <a:solidFill>
                  <a:schemeClr val="tx1">
                    <a:lumMod val="75000"/>
                    <a:lumOff val="25000"/>
                  </a:schemeClr>
                </a:solidFill>
                <a:latin typeface="Montserrat" pitchFamily="2" charset="0"/>
              </a:rPr>
              <a:t>Why did James and Samuel set up </a:t>
            </a:r>
            <a:r>
              <a:rPr lang="en-US" sz="2400" dirty="0" err="1">
                <a:solidFill>
                  <a:schemeClr val="tx1">
                    <a:lumMod val="75000"/>
                    <a:lumOff val="25000"/>
                  </a:schemeClr>
                </a:solidFill>
                <a:latin typeface="Montserrat" pitchFamily="2" charset="0"/>
              </a:rPr>
              <a:t>Bronzite</a:t>
            </a:r>
            <a:r>
              <a:rPr lang="en-US" sz="2400" dirty="0">
                <a:solidFill>
                  <a:schemeClr val="tx1">
                    <a:lumMod val="75000"/>
                    <a:lumOff val="25000"/>
                  </a:schemeClr>
                </a:solidFill>
                <a:latin typeface="Montserrat" pitchFamily="2" charset="0"/>
              </a:rPr>
              <a:t> Exploration? What is their aim?</a:t>
            </a:r>
          </a:p>
          <a:p>
            <a:pPr marL="457200" indent="-457200" algn="l">
              <a:lnSpc>
                <a:spcPct val="120000"/>
              </a:lnSpc>
              <a:buFont typeface="+mj-lt"/>
              <a:buAutoNum type="arabicPeriod"/>
            </a:pPr>
            <a:endParaRPr lang="en-US" sz="2400" dirty="0">
              <a:solidFill>
                <a:schemeClr val="tx1">
                  <a:lumMod val="75000"/>
                  <a:lumOff val="25000"/>
                </a:schemeClr>
              </a:solidFill>
              <a:latin typeface="Montserrat" pitchFamily="2" charset="0"/>
            </a:endParaRPr>
          </a:p>
          <a:p>
            <a:pPr marL="457200" indent="-457200" algn="l">
              <a:lnSpc>
                <a:spcPct val="120000"/>
              </a:lnSpc>
              <a:buFont typeface="+mj-lt"/>
              <a:buAutoNum type="arabicPeriod"/>
            </a:pPr>
            <a:r>
              <a:rPr lang="en-US" sz="2400" dirty="0">
                <a:solidFill>
                  <a:schemeClr val="tx1">
                    <a:lumMod val="75000"/>
                    <a:lumOff val="25000"/>
                  </a:schemeClr>
                </a:solidFill>
                <a:latin typeface="Montserrat" pitchFamily="2" charset="0"/>
              </a:rPr>
              <a:t>What does most of the world’s copper come from?</a:t>
            </a:r>
          </a:p>
          <a:p>
            <a:pPr marL="457200" indent="-457200" algn="l">
              <a:lnSpc>
                <a:spcPct val="120000"/>
              </a:lnSpc>
              <a:buFont typeface="+mj-lt"/>
              <a:buAutoNum type="arabicPeriod"/>
            </a:pPr>
            <a:endParaRPr lang="en-US" sz="2400" dirty="0">
              <a:solidFill>
                <a:schemeClr val="tx1">
                  <a:lumMod val="75000"/>
                  <a:lumOff val="25000"/>
                </a:schemeClr>
              </a:solidFill>
              <a:latin typeface="Montserrat" pitchFamily="2" charset="0"/>
            </a:endParaRPr>
          </a:p>
          <a:p>
            <a:pPr marL="457200" indent="-457200">
              <a:lnSpc>
                <a:spcPct val="120000"/>
              </a:lnSpc>
              <a:buFont typeface="+mj-lt"/>
              <a:buAutoNum type="arabicPeriod"/>
            </a:pPr>
            <a:r>
              <a:rPr lang="en-US" sz="2400" dirty="0">
                <a:solidFill>
                  <a:schemeClr val="tx1">
                    <a:lumMod val="75000"/>
                    <a:lumOff val="25000"/>
                  </a:schemeClr>
                </a:solidFill>
                <a:latin typeface="Montserrat" pitchFamily="2" charset="0"/>
              </a:rPr>
              <a:t>Why does Karim believe it is important to </a:t>
            </a:r>
            <a:r>
              <a:rPr lang="en-GB" sz="2400" dirty="0">
                <a:solidFill>
                  <a:schemeClr val="tx1">
                    <a:lumMod val="75000"/>
                    <a:lumOff val="25000"/>
                  </a:schemeClr>
                </a:solidFill>
                <a:latin typeface="Montserrat" pitchFamily="2" charset="0"/>
              </a:rPr>
              <a:t>“broaden our view of what can be considered to be a metal ore”?</a:t>
            </a:r>
          </a:p>
          <a:p>
            <a:pPr marL="457200" indent="-457200">
              <a:lnSpc>
                <a:spcPct val="120000"/>
              </a:lnSpc>
              <a:buFont typeface="+mj-lt"/>
              <a:buAutoNum type="arabicPeriod"/>
            </a:pPr>
            <a:endParaRPr lang="en-GB" sz="2400" dirty="0">
              <a:solidFill>
                <a:schemeClr val="tx1">
                  <a:lumMod val="75000"/>
                  <a:lumOff val="25000"/>
                </a:schemeClr>
              </a:solidFill>
              <a:latin typeface="Montserrat" pitchFamily="2" charset="0"/>
            </a:endParaRPr>
          </a:p>
          <a:p>
            <a:pPr marL="457200" indent="-457200">
              <a:lnSpc>
                <a:spcPct val="120000"/>
              </a:lnSpc>
              <a:buFont typeface="+mj-lt"/>
              <a:buAutoNum type="arabicPeriod"/>
            </a:pPr>
            <a:r>
              <a:rPr lang="en-GB" sz="2400" dirty="0">
                <a:solidFill>
                  <a:schemeClr val="tx1">
                    <a:lumMod val="75000"/>
                    <a:lumOff val="25000"/>
                  </a:schemeClr>
                </a:solidFill>
                <a:latin typeface="Montserrat" pitchFamily="2" charset="0"/>
              </a:rPr>
              <a:t>What are some of the techniques that James and Samuel use? What do these techniques help them do?</a:t>
            </a:r>
            <a:endParaRPr lang="en-US" sz="2400" dirty="0">
              <a:solidFill>
                <a:schemeClr val="tx1">
                  <a:lumMod val="75000"/>
                  <a:lumOff val="25000"/>
                </a:schemeClr>
              </a:solidFill>
              <a:latin typeface="Montserrat" pitchFamily="2" charset="0"/>
            </a:endParaRPr>
          </a:p>
        </p:txBody>
      </p:sp>
      <p:sp>
        <p:nvSpPr>
          <p:cNvPr id="2" name="TextBox 1">
            <a:extLst>
              <a:ext uri="{FF2B5EF4-FFF2-40B4-BE49-F238E27FC236}">
                <a16:creationId xmlns:a16="http://schemas.microsoft.com/office/drawing/2014/main" id="{9E0F2F78-40CB-310B-E389-D2DCB345032D}"/>
              </a:ext>
            </a:extLst>
          </p:cNvPr>
          <p:cNvSpPr txBox="1"/>
          <p:nvPr/>
        </p:nvSpPr>
        <p:spPr>
          <a:xfrm>
            <a:off x="14711020" y="9575511"/>
            <a:ext cx="2895600" cy="369332"/>
          </a:xfrm>
          <a:prstGeom prst="rect">
            <a:avLst/>
          </a:prstGeom>
          <a:noFill/>
        </p:spPr>
        <p:txBody>
          <a:bodyPr wrap="square" rtlCol="0">
            <a:spAutoFit/>
          </a:bodyPr>
          <a:lstStyle/>
          <a:p>
            <a:r>
              <a:rPr lang="en-GB" dirty="0">
                <a:solidFill>
                  <a:schemeClr val="bg1"/>
                </a:solidFill>
                <a:latin typeface="Montserrat" pitchFamily="2" charset="0"/>
              </a:rPr>
              <a:t>© James Mungall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2" end="2"/>
                                            </p:txEl>
                                          </p:spTgt>
                                        </p:tgtEl>
                                        <p:attrNameLst>
                                          <p:attrName>style.visibility</p:attrName>
                                        </p:attrNameLst>
                                      </p:cBhvr>
                                      <p:to>
                                        <p:strVal val="visible"/>
                                      </p:to>
                                    </p:set>
                                    <p:animEffect transition="in" filter="fade">
                                      <p:cBhvr>
                                        <p:cTn id="14" dur="1000"/>
                                        <p:tgtEl>
                                          <p:spTgt spid="21">
                                            <p:txEl>
                                              <p:pRg st="2" end="2"/>
                                            </p:txEl>
                                          </p:spTgt>
                                        </p:tgtEl>
                                      </p:cBhvr>
                                    </p:animEffect>
                                    <p:anim calcmode="lin" valueType="num">
                                      <p:cBhvr>
                                        <p:cTn id="15"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4" end="4"/>
                                            </p:txEl>
                                          </p:spTgt>
                                        </p:tgtEl>
                                        <p:attrNameLst>
                                          <p:attrName>style.visibility</p:attrName>
                                        </p:attrNameLst>
                                      </p:cBhvr>
                                      <p:to>
                                        <p:strVal val="visible"/>
                                      </p:to>
                                    </p:set>
                                    <p:animEffect transition="in" filter="fade">
                                      <p:cBhvr>
                                        <p:cTn id="21" dur="1000"/>
                                        <p:tgtEl>
                                          <p:spTgt spid="21">
                                            <p:txEl>
                                              <p:pRg st="4" end="4"/>
                                            </p:txEl>
                                          </p:spTgt>
                                        </p:tgtEl>
                                      </p:cBhvr>
                                    </p:animEffect>
                                    <p:anim calcmode="lin" valueType="num">
                                      <p:cBhvr>
                                        <p:cTn id="22"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xEl>
                                              <p:pRg st="6" end="6"/>
                                            </p:txEl>
                                          </p:spTgt>
                                        </p:tgtEl>
                                        <p:attrNameLst>
                                          <p:attrName>style.visibility</p:attrName>
                                        </p:attrNameLst>
                                      </p:cBhvr>
                                      <p:to>
                                        <p:strVal val="visible"/>
                                      </p:to>
                                    </p:set>
                                    <p:animEffect transition="in" filter="fade">
                                      <p:cBhvr>
                                        <p:cTn id="28" dur="1000"/>
                                        <p:tgtEl>
                                          <p:spTgt spid="21">
                                            <p:txEl>
                                              <p:pRg st="6" end="6"/>
                                            </p:txEl>
                                          </p:spTgt>
                                        </p:tgtEl>
                                      </p:cBhvr>
                                    </p:animEffect>
                                    <p:anim calcmode="lin" valueType="num">
                                      <p:cBhvr>
                                        <p:cTn id="29" dur="1000" fill="hold"/>
                                        <p:tgtEl>
                                          <p:spTgt spid="2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xEl>
                                              <p:pRg st="8" end="8"/>
                                            </p:txEl>
                                          </p:spTgt>
                                        </p:tgtEl>
                                        <p:attrNameLst>
                                          <p:attrName>style.visibility</p:attrName>
                                        </p:attrNameLst>
                                      </p:cBhvr>
                                      <p:to>
                                        <p:strVal val="visible"/>
                                      </p:to>
                                    </p:set>
                                    <p:animEffect transition="in" filter="fade">
                                      <p:cBhvr>
                                        <p:cTn id="35" dur="1000"/>
                                        <p:tgtEl>
                                          <p:spTgt spid="21">
                                            <p:txEl>
                                              <p:pRg st="8" end="8"/>
                                            </p:txEl>
                                          </p:spTgt>
                                        </p:tgtEl>
                                      </p:cBhvr>
                                    </p:animEffect>
                                    <p:anim calcmode="lin" valueType="num">
                                      <p:cBhvr>
                                        <p:cTn id="36" dur="1000" fill="hold"/>
                                        <p:tgtEl>
                                          <p:spTgt spid="21">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21">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3B5A2-A0F9-69AB-C62C-A1C5D66D532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67718DE-892D-5769-CE48-D237C725F643}"/>
              </a:ext>
            </a:extLst>
          </p:cNvPr>
          <p:cNvGrpSpPr>
            <a:grpSpLocks noChangeAspect="1"/>
          </p:cNvGrpSpPr>
          <p:nvPr/>
        </p:nvGrpSpPr>
        <p:grpSpPr>
          <a:xfrm>
            <a:off x="12393684" y="1148988"/>
            <a:ext cx="5863836" cy="4814816"/>
            <a:chOff x="0" y="0"/>
            <a:chExt cx="6362700" cy="6575666"/>
          </a:xfrm>
        </p:grpSpPr>
        <p:sp>
          <p:nvSpPr>
            <p:cNvPr id="3" name="Freeform 3">
              <a:extLst>
                <a:ext uri="{FF2B5EF4-FFF2-40B4-BE49-F238E27FC236}">
                  <a16:creationId xmlns:a16="http://schemas.microsoft.com/office/drawing/2014/main" id="{E53E821B-7C54-844F-75BD-468EABBCCEEB}"/>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GB"/>
            </a:p>
          </p:txBody>
        </p:sp>
      </p:grpSp>
      <p:grpSp>
        <p:nvGrpSpPr>
          <p:cNvPr id="4" name="Group 4">
            <a:extLst>
              <a:ext uri="{FF2B5EF4-FFF2-40B4-BE49-F238E27FC236}">
                <a16:creationId xmlns:a16="http://schemas.microsoft.com/office/drawing/2014/main" id="{F4531559-9E98-025E-F7D2-040568DE49DD}"/>
              </a:ext>
            </a:extLst>
          </p:cNvPr>
          <p:cNvGrpSpPr/>
          <p:nvPr/>
        </p:nvGrpSpPr>
        <p:grpSpPr>
          <a:xfrm rot="-5400000">
            <a:off x="10654542" y="2653542"/>
            <a:ext cx="10287000" cy="4979916"/>
            <a:chOff x="0" y="0"/>
            <a:chExt cx="3130550" cy="2152833"/>
          </a:xfrm>
        </p:grpSpPr>
        <p:sp>
          <p:nvSpPr>
            <p:cNvPr id="5" name="Freeform 5">
              <a:extLst>
                <a:ext uri="{FF2B5EF4-FFF2-40B4-BE49-F238E27FC236}">
                  <a16:creationId xmlns:a16="http://schemas.microsoft.com/office/drawing/2014/main" id="{0C610C7F-8407-0E44-7FA6-4F07E6851F44}"/>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708D10"/>
            </a:solidFill>
          </p:spPr>
          <p:txBody>
            <a:bodyPr/>
            <a:lstStyle/>
            <a:p>
              <a:endParaRPr lang="en-GB"/>
            </a:p>
          </p:txBody>
        </p:sp>
      </p:grpSp>
      <p:sp>
        <p:nvSpPr>
          <p:cNvPr id="10" name="TextBox 10">
            <a:extLst>
              <a:ext uri="{FF2B5EF4-FFF2-40B4-BE49-F238E27FC236}">
                <a16:creationId xmlns:a16="http://schemas.microsoft.com/office/drawing/2014/main" id="{70E01585-747C-2535-24F4-9D28A3A6077A}"/>
              </a:ext>
            </a:extLst>
          </p:cNvPr>
          <p:cNvSpPr txBox="1"/>
          <p:nvPr/>
        </p:nvSpPr>
        <p:spPr>
          <a:xfrm>
            <a:off x="533399" y="9486900"/>
            <a:ext cx="4979916" cy="284693"/>
          </a:xfrm>
          <a:prstGeom prst="rect">
            <a:avLst/>
          </a:prstGeom>
        </p:spPr>
        <p:txBody>
          <a:bodyPr lIns="0" tIns="0" rIns="0" bIns="0" rtlCol="0" anchor="t">
            <a:spAutoFit/>
          </a:bodyPr>
          <a:lstStyle/>
          <a:p>
            <a:pPr>
              <a:lnSpc>
                <a:spcPts val="2380"/>
              </a:lnSpc>
            </a:pPr>
            <a:r>
              <a:rPr lang="en-US" sz="1700" dirty="0">
                <a:solidFill>
                  <a:srgbClr val="474B4F"/>
                </a:solidFill>
                <a:latin typeface="Montserrat Semi-Bold"/>
              </a:rPr>
              <a:t>09       </a:t>
            </a:r>
            <a:r>
              <a:rPr lang="en-US" sz="1700" dirty="0">
                <a:solidFill>
                  <a:srgbClr val="474B4F"/>
                </a:solidFill>
                <a:latin typeface="Montserrat Semi-Bold Bold"/>
              </a:rPr>
              <a:t>futurumcareers.com</a:t>
            </a:r>
          </a:p>
        </p:txBody>
      </p:sp>
      <p:sp>
        <p:nvSpPr>
          <p:cNvPr id="6" name="TextBox 8">
            <a:extLst>
              <a:ext uri="{FF2B5EF4-FFF2-40B4-BE49-F238E27FC236}">
                <a16:creationId xmlns:a16="http://schemas.microsoft.com/office/drawing/2014/main" id="{74669DEA-F8FB-0719-704C-95C82325447B}"/>
              </a:ext>
            </a:extLst>
          </p:cNvPr>
          <p:cNvSpPr txBox="1"/>
          <p:nvPr/>
        </p:nvSpPr>
        <p:spPr>
          <a:xfrm>
            <a:off x="533400" y="319369"/>
            <a:ext cx="12649200" cy="1015663"/>
          </a:xfrm>
          <a:prstGeom prst="rect">
            <a:avLst/>
          </a:prstGeom>
        </p:spPr>
        <p:txBody>
          <a:bodyPr wrap="square" lIns="0" tIns="0" rIns="0" bIns="0" rtlCol="0" anchor="t">
            <a:spAutoFit/>
          </a:bodyPr>
          <a:lstStyle/>
          <a:p>
            <a:endParaRPr lang="en-GB" dirty="0"/>
          </a:p>
          <a:p>
            <a:r>
              <a:rPr lang="en-GB" dirty="0"/>
              <a:t> </a:t>
            </a:r>
            <a:r>
              <a:rPr lang="en-GB" sz="4800" b="1" dirty="0">
                <a:solidFill>
                  <a:schemeClr val="tx1">
                    <a:lumMod val="75000"/>
                    <a:lumOff val="25000"/>
                  </a:schemeClr>
                </a:solidFill>
                <a:latin typeface="Montserrat" pitchFamily="2" charset="0"/>
              </a:rPr>
              <a:t>About geology</a:t>
            </a:r>
            <a:endParaRPr lang="en-US" sz="4800" dirty="0">
              <a:solidFill>
                <a:schemeClr val="tx1">
                  <a:lumMod val="75000"/>
                  <a:lumOff val="25000"/>
                </a:schemeClr>
              </a:solidFill>
              <a:latin typeface="Montserrat" pitchFamily="2" charset="0"/>
            </a:endParaRPr>
          </a:p>
        </p:txBody>
      </p:sp>
      <p:sp>
        <p:nvSpPr>
          <p:cNvPr id="7" name="TextBox 6">
            <a:extLst>
              <a:ext uri="{FF2B5EF4-FFF2-40B4-BE49-F238E27FC236}">
                <a16:creationId xmlns:a16="http://schemas.microsoft.com/office/drawing/2014/main" id="{F3374E18-76DF-AA44-3D8D-555417933CDC}"/>
              </a:ext>
            </a:extLst>
          </p:cNvPr>
          <p:cNvSpPr txBox="1"/>
          <p:nvPr/>
        </p:nvSpPr>
        <p:spPr>
          <a:xfrm>
            <a:off x="533399" y="1714303"/>
            <a:ext cx="11582401" cy="4489499"/>
          </a:xfrm>
          <a:prstGeom prst="rect">
            <a:avLst/>
          </a:prstGeom>
          <a:noFill/>
        </p:spPr>
        <p:txBody>
          <a:bodyPr wrap="square" rtlCol="0">
            <a:spAutoFit/>
          </a:bodyPr>
          <a:lstStyle/>
          <a:p>
            <a:pPr>
              <a:lnSpc>
                <a:spcPct val="120000"/>
              </a:lnSpc>
            </a:pPr>
            <a:r>
              <a:rPr lang="en-GB" sz="2400" dirty="0">
                <a:solidFill>
                  <a:schemeClr val="tx1">
                    <a:lumMod val="75000"/>
                    <a:lumOff val="25000"/>
                  </a:schemeClr>
                </a:solidFill>
                <a:latin typeface="Montserrat" pitchFamily="2" charset="0"/>
              </a:rPr>
              <a:t>Geology is the science of understanding the planet we live on – studying </a:t>
            </a:r>
            <a:r>
              <a:rPr lang="en-GB" sz="2400" b="1" dirty="0">
                <a:solidFill>
                  <a:schemeClr val="tx1">
                    <a:lumMod val="75000"/>
                    <a:lumOff val="25000"/>
                  </a:schemeClr>
                </a:solidFill>
                <a:latin typeface="Montserrat" pitchFamily="2" charset="0"/>
              </a:rPr>
              <a:t>rocks</a:t>
            </a:r>
            <a:r>
              <a:rPr lang="en-GB" sz="2400" dirty="0">
                <a:solidFill>
                  <a:schemeClr val="tx1">
                    <a:lumMod val="75000"/>
                    <a:lumOff val="25000"/>
                  </a:schemeClr>
                </a:solidFill>
                <a:latin typeface="Montserrat" pitchFamily="2" charset="0"/>
              </a:rPr>
              <a:t> and </a:t>
            </a:r>
            <a:r>
              <a:rPr lang="en-GB" sz="2400" b="1" dirty="0">
                <a:solidFill>
                  <a:schemeClr val="tx1">
                    <a:lumMod val="75000"/>
                    <a:lumOff val="25000"/>
                  </a:schemeClr>
                </a:solidFill>
                <a:latin typeface="Montserrat" pitchFamily="2" charset="0"/>
              </a:rPr>
              <a:t>mountains</a:t>
            </a:r>
            <a:r>
              <a:rPr lang="en-GB" sz="2400" dirty="0">
                <a:solidFill>
                  <a:schemeClr val="tx1">
                    <a:lumMod val="75000"/>
                    <a:lumOff val="25000"/>
                  </a:schemeClr>
                </a:solidFill>
                <a:latin typeface="Montserrat" pitchFamily="2" charset="0"/>
              </a:rPr>
              <a:t>, </a:t>
            </a:r>
            <a:r>
              <a:rPr lang="en-GB" sz="2400" b="1" dirty="0">
                <a:solidFill>
                  <a:schemeClr val="tx1">
                    <a:lumMod val="75000"/>
                    <a:lumOff val="25000"/>
                  </a:schemeClr>
                </a:solidFill>
                <a:latin typeface="Montserrat" pitchFamily="2" charset="0"/>
              </a:rPr>
              <a:t>volcanoes </a:t>
            </a:r>
            <a:r>
              <a:rPr lang="en-GB" sz="2400" dirty="0">
                <a:solidFill>
                  <a:schemeClr val="tx1">
                    <a:lumMod val="75000"/>
                    <a:lumOff val="25000"/>
                  </a:schemeClr>
                </a:solidFill>
                <a:latin typeface="Montserrat" pitchFamily="2" charset="0"/>
              </a:rPr>
              <a:t>and </a:t>
            </a:r>
            <a:r>
              <a:rPr lang="en-GB" sz="2400" b="1" dirty="0">
                <a:solidFill>
                  <a:schemeClr val="tx1">
                    <a:lumMod val="75000"/>
                    <a:lumOff val="25000"/>
                  </a:schemeClr>
                </a:solidFill>
                <a:latin typeface="Montserrat" pitchFamily="2" charset="0"/>
              </a:rPr>
              <a:t>earthquakes</a:t>
            </a:r>
            <a:r>
              <a:rPr lang="en-GB" sz="2400" dirty="0">
                <a:solidFill>
                  <a:schemeClr val="tx1">
                    <a:lumMod val="75000"/>
                    <a:lumOff val="25000"/>
                  </a:schemeClr>
                </a:solidFill>
                <a:latin typeface="Montserrat" pitchFamily="2" charset="0"/>
              </a:rPr>
              <a:t>, and </a:t>
            </a:r>
            <a:r>
              <a:rPr lang="en-GB" sz="2400" b="1" dirty="0">
                <a:solidFill>
                  <a:schemeClr val="tx1">
                    <a:lumMod val="75000"/>
                    <a:lumOff val="25000"/>
                  </a:schemeClr>
                </a:solidFill>
                <a:latin typeface="Montserrat" pitchFamily="2" charset="0"/>
              </a:rPr>
              <a:t>minerals</a:t>
            </a:r>
            <a:r>
              <a:rPr lang="en-GB" sz="2400" dirty="0">
                <a:solidFill>
                  <a:schemeClr val="tx1">
                    <a:lumMod val="75000"/>
                    <a:lumOff val="25000"/>
                  </a:schemeClr>
                </a:solidFill>
                <a:latin typeface="Montserrat" pitchFamily="2" charset="0"/>
              </a:rPr>
              <a:t> and </a:t>
            </a:r>
            <a:r>
              <a:rPr lang="en-GB" sz="2400" b="1" dirty="0">
                <a:solidFill>
                  <a:schemeClr val="tx1">
                    <a:lumMod val="75000"/>
                    <a:lumOff val="25000"/>
                  </a:schemeClr>
                </a:solidFill>
                <a:latin typeface="Montserrat" pitchFamily="2" charset="0"/>
              </a:rPr>
              <a:t>metals</a:t>
            </a:r>
            <a:r>
              <a:rPr lang="en-GB" sz="2400" dirty="0">
                <a:solidFill>
                  <a:schemeClr val="tx1">
                    <a:lumMod val="75000"/>
                    <a:lumOff val="25000"/>
                  </a:schemeClr>
                </a:solidFill>
                <a:latin typeface="Montserrat" pitchFamily="2" charset="0"/>
              </a:rPr>
              <a:t>. </a:t>
            </a:r>
          </a:p>
          <a:p>
            <a:pPr>
              <a:lnSpc>
                <a:spcPct val="120000"/>
              </a:lnSpc>
            </a:pPr>
            <a:endParaRPr lang="en-GB" sz="2400" dirty="0">
              <a:solidFill>
                <a:schemeClr val="tx1">
                  <a:lumMod val="75000"/>
                  <a:lumOff val="25000"/>
                </a:schemeClr>
              </a:solidFill>
              <a:latin typeface="Montserrat" pitchFamily="2" charset="0"/>
            </a:endParaRPr>
          </a:p>
          <a:p>
            <a:pPr>
              <a:lnSpc>
                <a:spcPct val="120000"/>
              </a:lnSpc>
            </a:pPr>
            <a:r>
              <a:rPr lang="en-GB" sz="2400" dirty="0">
                <a:solidFill>
                  <a:schemeClr val="tx1">
                    <a:lumMod val="75000"/>
                    <a:lumOff val="25000"/>
                  </a:schemeClr>
                </a:solidFill>
                <a:latin typeface="Montserrat" pitchFamily="2" charset="0"/>
              </a:rPr>
              <a:t>Geologists work to solve </a:t>
            </a:r>
            <a:r>
              <a:rPr lang="en-GB" sz="2400" b="1" dirty="0">
                <a:solidFill>
                  <a:schemeClr val="tx1">
                    <a:lumMod val="75000"/>
                    <a:lumOff val="25000"/>
                  </a:schemeClr>
                </a:solidFill>
                <a:latin typeface="Montserrat" pitchFamily="2" charset="0"/>
              </a:rPr>
              <a:t>real-world problems</a:t>
            </a:r>
            <a:r>
              <a:rPr lang="en-GB" sz="2400" dirty="0">
                <a:solidFill>
                  <a:schemeClr val="tx1">
                    <a:lumMod val="75000"/>
                    <a:lumOff val="25000"/>
                  </a:schemeClr>
                </a:solidFill>
                <a:latin typeface="Montserrat" pitchFamily="2" charset="0"/>
              </a:rPr>
              <a:t>, such as finding clean </a:t>
            </a:r>
            <a:r>
              <a:rPr lang="en-GB" sz="2400" b="1" dirty="0">
                <a:solidFill>
                  <a:schemeClr val="tx1">
                    <a:lumMod val="75000"/>
                    <a:lumOff val="25000"/>
                  </a:schemeClr>
                </a:solidFill>
                <a:latin typeface="Montserrat" pitchFamily="2" charset="0"/>
              </a:rPr>
              <a:t>water</a:t>
            </a:r>
            <a:r>
              <a:rPr lang="en-GB" sz="2400" dirty="0">
                <a:solidFill>
                  <a:schemeClr val="tx1">
                    <a:lumMod val="75000"/>
                    <a:lumOff val="25000"/>
                  </a:schemeClr>
                </a:solidFill>
                <a:latin typeface="Montserrat" pitchFamily="2" charset="0"/>
              </a:rPr>
              <a:t>, protecting the </a:t>
            </a:r>
            <a:r>
              <a:rPr lang="en-GB" sz="2400" b="1" dirty="0">
                <a:solidFill>
                  <a:schemeClr val="tx1">
                    <a:lumMod val="75000"/>
                    <a:lumOff val="25000"/>
                  </a:schemeClr>
                </a:solidFill>
                <a:latin typeface="Montserrat" pitchFamily="2" charset="0"/>
              </a:rPr>
              <a:t>environment</a:t>
            </a:r>
            <a:r>
              <a:rPr lang="en-GB" sz="2400" dirty="0">
                <a:solidFill>
                  <a:schemeClr val="tx1">
                    <a:lumMod val="75000"/>
                    <a:lumOff val="25000"/>
                  </a:schemeClr>
                </a:solidFill>
                <a:latin typeface="Montserrat" pitchFamily="2" charset="0"/>
              </a:rPr>
              <a:t> and building safe </a:t>
            </a:r>
            <a:r>
              <a:rPr lang="en-GB" sz="2400" b="1" dirty="0">
                <a:solidFill>
                  <a:schemeClr val="tx1">
                    <a:lumMod val="75000"/>
                    <a:lumOff val="25000"/>
                  </a:schemeClr>
                </a:solidFill>
                <a:latin typeface="Montserrat" pitchFamily="2" charset="0"/>
              </a:rPr>
              <a:t>cities</a:t>
            </a:r>
            <a:r>
              <a:rPr lang="en-GB" sz="2400" dirty="0">
                <a:solidFill>
                  <a:schemeClr val="tx1">
                    <a:lumMod val="75000"/>
                    <a:lumOff val="25000"/>
                  </a:schemeClr>
                </a:solidFill>
                <a:latin typeface="Montserrat" pitchFamily="2" charset="0"/>
              </a:rPr>
              <a:t>.</a:t>
            </a:r>
          </a:p>
          <a:p>
            <a:pPr>
              <a:lnSpc>
                <a:spcPct val="120000"/>
              </a:lnSpc>
            </a:pPr>
            <a:endParaRPr lang="en-GB" sz="2400" dirty="0">
              <a:solidFill>
                <a:schemeClr val="tx1">
                  <a:lumMod val="75000"/>
                  <a:lumOff val="25000"/>
                </a:schemeClr>
              </a:solidFill>
              <a:latin typeface="Montserrat" pitchFamily="2" charset="0"/>
            </a:endParaRPr>
          </a:p>
          <a:p>
            <a:pPr>
              <a:lnSpc>
                <a:spcPct val="120000"/>
              </a:lnSpc>
            </a:pPr>
            <a:r>
              <a:rPr lang="en-GB" sz="2400" dirty="0">
                <a:solidFill>
                  <a:schemeClr val="tx1">
                    <a:lumMod val="75000"/>
                    <a:lumOff val="25000"/>
                  </a:schemeClr>
                </a:solidFill>
                <a:latin typeface="Montserrat" pitchFamily="2" charset="0"/>
              </a:rPr>
              <a:t>With an increasing urgency for the vast amounts of </a:t>
            </a:r>
            <a:r>
              <a:rPr lang="en-GB" sz="2400" b="1" dirty="0">
                <a:solidFill>
                  <a:schemeClr val="tx1">
                    <a:lumMod val="75000"/>
                    <a:lumOff val="25000"/>
                  </a:schemeClr>
                </a:solidFill>
                <a:latin typeface="Montserrat" pitchFamily="2" charset="0"/>
              </a:rPr>
              <a:t>metals</a:t>
            </a:r>
            <a:r>
              <a:rPr lang="en-GB" sz="2400" dirty="0">
                <a:solidFill>
                  <a:schemeClr val="tx1">
                    <a:lumMod val="75000"/>
                    <a:lumOff val="25000"/>
                  </a:schemeClr>
                </a:solidFill>
                <a:latin typeface="Montserrat" pitchFamily="2" charset="0"/>
              </a:rPr>
              <a:t> we need for our modern way of living, geology research is becoming increasingly valued. </a:t>
            </a:r>
          </a:p>
        </p:txBody>
      </p:sp>
      <p:sp>
        <p:nvSpPr>
          <p:cNvPr id="8" name="TextBox 7">
            <a:extLst>
              <a:ext uri="{FF2B5EF4-FFF2-40B4-BE49-F238E27FC236}">
                <a16:creationId xmlns:a16="http://schemas.microsoft.com/office/drawing/2014/main" id="{81647BD3-6E00-CD67-25DE-66DB5D0A4C72}"/>
              </a:ext>
            </a:extLst>
          </p:cNvPr>
          <p:cNvSpPr txBox="1"/>
          <p:nvPr/>
        </p:nvSpPr>
        <p:spPr>
          <a:xfrm>
            <a:off x="533399" y="6430572"/>
            <a:ext cx="14249400" cy="1698927"/>
          </a:xfrm>
          <a:prstGeom prst="rect">
            <a:avLst/>
          </a:prstGeom>
          <a:noFill/>
        </p:spPr>
        <p:txBody>
          <a:bodyPr wrap="square" rtlCol="0">
            <a:spAutoFit/>
          </a:bodyPr>
          <a:lstStyle/>
          <a:p>
            <a:pPr>
              <a:lnSpc>
                <a:spcPct val="120000"/>
              </a:lnSpc>
            </a:pPr>
            <a:r>
              <a:rPr lang="en-GB" sz="2400" dirty="0">
                <a:solidFill>
                  <a:schemeClr val="tx2"/>
                </a:solidFill>
                <a:latin typeface="Montserrat" pitchFamily="2" charset="0"/>
              </a:rPr>
              <a:t>“Research in geology is fun and interesting because it combines all of the sciences and offers opportunities to travel the world. I’ve worked in laboratories, climbed mountains and crossed tundra and forests, and developed computer models…” </a:t>
            </a:r>
            <a:r>
              <a:rPr lang="en-GB" sz="2400" dirty="0">
                <a:solidFill>
                  <a:schemeClr val="tx1">
                    <a:lumMod val="75000"/>
                    <a:lumOff val="25000"/>
                  </a:schemeClr>
                </a:solidFill>
                <a:latin typeface="Montserrat" pitchFamily="2" charset="0"/>
              </a:rPr>
              <a:t>– James </a:t>
            </a:r>
          </a:p>
          <a:p>
            <a:endParaRPr lang="en-GB" dirty="0"/>
          </a:p>
        </p:txBody>
      </p:sp>
      <p:grpSp>
        <p:nvGrpSpPr>
          <p:cNvPr id="9" name="Group 2">
            <a:extLst>
              <a:ext uri="{FF2B5EF4-FFF2-40B4-BE49-F238E27FC236}">
                <a16:creationId xmlns:a16="http://schemas.microsoft.com/office/drawing/2014/main" id="{3108D168-5CF1-62D4-D34A-FF8247CAE3C4}"/>
              </a:ext>
            </a:extLst>
          </p:cNvPr>
          <p:cNvGrpSpPr>
            <a:grpSpLocks noChangeAspect="1"/>
          </p:cNvGrpSpPr>
          <p:nvPr/>
        </p:nvGrpSpPr>
        <p:grpSpPr>
          <a:xfrm>
            <a:off x="12585964" y="1335031"/>
            <a:ext cx="5665715" cy="4408359"/>
            <a:chOff x="1014689" y="131801"/>
            <a:chExt cx="5073448" cy="6437526"/>
          </a:xfrm>
        </p:grpSpPr>
        <p:sp>
          <p:nvSpPr>
            <p:cNvPr id="11" name="Freeform 3">
              <a:extLst>
                <a:ext uri="{FF2B5EF4-FFF2-40B4-BE49-F238E27FC236}">
                  <a16:creationId xmlns:a16="http://schemas.microsoft.com/office/drawing/2014/main" id="{3DE9AB08-3102-C697-1439-4CA87BA55CDD}"/>
                </a:ext>
              </a:extLst>
            </p:cNvPr>
            <p:cNvSpPr/>
            <p:nvPr/>
          </p:nvSpPr>
          <p:spPr>
            <a:xfrm>
              <a:off x="1014689" y="131801"/>
              <a:ext cx="5073448" cy="6437526"/>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3" cstate="print">
                <a:extLst>
                  <a:ext uri="{28A0092B-C50C-407E-A947-70E740481C1C}">
                    <a14:useLocalDpi xmlns:a14="http://schemas.microsoft.com/office/drawing/2010/main" val="0"/>
                  </a:ext>
                </a:extLst>
              </a:blip>
              <a:srcRect/>
              <a:stretch>
                <a:fillRect l="-19876" t="-1948" r="-5286" b="-1"/>
              </a:stretch>
            </a:blipFill>
            <a:ln w="25400">
              <a:solidFill>
                <a:schemeClr val="bg1"/>
              </a:solidFill>
            </a:ln>
          </p:spPr>
          <p:txBody>
            <a:bodyPr/>
            <a:lstStyle/>
            <a:p>
              <a:endParaRPr lang="en-GB"/>
            </a:p>
          </p:txBody>
        </p:sp>
      </p:grpSp>
      <p:sp>
        <p:nvSpPr>
          <p:cNvPr id="12" name="TextBox 11">
            <a:extLst>
              <a:ext uri="{FF2B5EF4-FFF2-40B4-BE49-F238E27FC236}">
                <a16:creationId xmlns:a16="http://schemas.microsoft.com/office/drawing/2014/main" id="{FEF6828D-7761-DD1D-EABA-D799240CF2D4}"/>
              </a:ext>
            </a:extLst>
          </p:cNvPr>
          <p:cNvSpPr txBox="1"/>
          <p:nvPr/>
        </p:nvSpPr>
        <p:spPr>
          <a:xfrm>
            <a:off x="15540007" y="5774382"/>
            <a:ext cx="2895600" cy="369332"/>
          </a:xfrm>
          <a:prstGeom prst="rect">
            <a:avLst/>
          </a:prstGeom>
          <a:noFill/>
        </p:spPr>
        <p:txBody>
          <a:bodyPr wrap="square" rtlCol="0">
            <a:spAutoFit/>
          </a:bodyPr>
          <a:lstStyle/>
          <a:p>
            <a:r>
              <a:rPr lang="en-GB" dirty="0">
                <a:solidFill>
                  <a:schemeClr val="bg1"/>
                </a:solidFill>
                <a:latin typeface="Montserrat" pitchFamily="2" charset="0"/>
              </a:rPr>
              <a:t>© James Mungall</a:t>
            </a:r>
          </a:p>
        </p:txBody>
      </p:sp>
    </p:spTree>
    <p:extLst>
      <p:ext uri="{BB962C8B-B14F-4D97-AF65-F5344CB8AC3E}">
        <p14:creationId xmlns:p14="http://schemas.microsoft.com/office/powerpoint/2010/main" val="203600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9" ma:contentTypeDescription="Create a new document." ma:contentTypeScope="" ma:versionID="92774c4978b0496b0f20fa32f3f2b0be">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1457492cf599239e3f08a612a755c80d"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782564-be43-449e-9829-86f2ca8ed8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7e7737c-4f54-4668-836a-4369b242694b}" ma:internalName="TaxCatchAll" ma:showField="CatchAllData" ma:web="09e5eb4c-ad0d-4795-ae2e-baffe4a7a3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9e5eb4c-ad0d-4795-ae2e-baffe4a7a343" xsi:nil="true"/>
    <lcf76f155ced4ddcb4097134ff3c332f xmlns="4ef8ee0b-e025-4bd4-94a6-4c71df7778d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C31754-4FDF-4867-93B5-311686D566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0C1132-06D8-4EFA-8946-BA099EB022DA}">
  <ds:schemaRefs>
    <ds:schemaRef ds:uri="http://schemas.microsoft.com/office/infopath/2007/PartnerControls"/>
    <ds:schemaRef ds:uri="4ef8ee0b-e025-4bd4-94a6-4c71df7778d2"/>
    <ds:schemaRef ds:uri="09e5eb4c-ad0d-4795-ae2e-baffe4a7a343"/>
    <ds:schemaRef ds:uri="http://purl.org/dc/terms/"/>
    <ds:schemaRef ds:uri="http://schemas.microsoft.com/office/2006/documentManagement/types"/>
    <ds:schemaRef ds:uri="http://purl.org/dc/dcmitype/"/>
    <ds:schemaRef ds:uri="http://www.w3.org/XML/1998/namespace"/>
    <ds:schemaRef ds:uri="http://purl.org/dc/elements/1.1/"/>
    <ds:schemaRef ds:uri="http://schemas.microsoft.com/office/2006/metadata/properties"/>
    <ds:schemaRef ds:uri="http://schemas.openxmlformats.org/package/2006/metadata/core-properties"/>
  </ds:schemaRefs>
</ds:datastoreItem>
</file>

<file path=customXml/itemProps3.xml><?xml version="1.0" encoding="utf-8"?>
<ds:datastoreItem xmlns:ds="http://schemas.openxmlformats.org/officeDocument/2006/customXml" ds:itemID="{63D6CC25-8A9E-4CA1-94A6-001A4EABFB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624</TotalTime>
  <Words>3102</Words>
  <Application>Microsoft Office PowerPoint</Application>
  <PresentationFormat>Custom</PresentationFormat>
  <Paragraphs>238</Paragraphs>
  <Slides>29</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Calibri</vt:lpstr>
      <vt:lpstr>Montserrat Bold</vt:lpstr>
      <vt:lpstr>Montserrat Semi-Bold</vt:lpstr>
      <vt:lpstr>Montserrat</vt:lpstr>
      <vt:lpstr>Montserrat Semi-Bold Bold</vt:lpstr>
      <vt:lpstr>Arial</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Sciences Presentation</dc:title>
  <dc:creator>joe aslett</dc:creator>
  <cp:lastModifiedBy>Erica Morgan</cp:lastModifiedBy>
  <cp:revision>5</cp:revision>
  <dcterms:created xsi:type="dcterms:W3CDTF">2006-08-16T00:00:00Z</dcterms:created>
  <dcterms:modified xsi:type="dcterms:W3CDTF">2026-02-25T09:54:39Z</dcterms:modified>
  <dc:identifier>DAFToLEykvI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y fmtid="{D5CDD505-2E9C-101B-9397-08002B2CF9AE}" pid="3" name="MediaServiceImageTags">
    <vt:lpwstr/>
  </property>
</Properties>
</file>