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0" r:id="rId6"/>
    <p:sldId id="262" r:id="rId7"/>
    <p:sldId id="263" r:id="rId8"/>
    <p:sldId id="264" r:id="rId9"/>
    <p:sldId id="278" r:id="rId10"/>
    <p:sldId id="258" r:id="rId11"/>
    <p:sldId id="265" r:id="rId12"/>
    <p:sldId id="279" r:id="rId13"/>
    <p:sldId id="266" r:id="rId14"/>
    <p:sldId id="289" r:id="rId15"/>
    <p:sldId id="267" r:id="rId16"/>
    <p:sldId id="284" r:id="rId17"/>
    <p:sldId id="268" r:id="rId18"/>
    <p:sldId id="281" r:id="rId19"/>
    <p:sldId id="290" r:id="rId20"/>
    <p:sldId id="282" r:id="rId21"/>
    <p:sldId id="283" r:id="rId22"/>
    <p:sldId id="291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738EazPfTWWZHP1bVmcKvQ==" hashData="9Z4M9F1MeuHFVmXP4wzgO91L6SNCLw/HrsjGUdWVRlVcFXs7uxHEwyqDisqc92FX4eYwbl9oPS5/r05op8N2V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0099"/>
    <a:srgbClr val="333399"/>
    <a:srgbClr val="6600CC"/>
    <a:srgbClr val="660033"/>
    <a:srgbClr val="FF0066"/>
    <a:srgbClr val="0066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658BB-4762-4F7B-94E1-06B98D6CF741}" v="1603" dt="2021-06-29T09:22:31.824"/>
    <p1510:client id="{7344C9E7-4F6C-445B-A33A-4F0CF1DBDCE8}" v="3" vWet="5" dt="2021-06-29T09:16:37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Morgan" userId="39ed17eb-1fe1-4e30-9f9d-69b034d5bc77" providerId="ADAL" clId="{34F31C2B-67B8-496C-8E96-6566F736F2ED}"/>
    <pc:docChg chg="undo custSel modSld">
      <pc:chgData name="Erica Morgan" userId="39ed17eb-1fe1-4e30-9f9d-69b034d5bc77" providerId="ADAL" clId="{34F31C2B-67B8-496C-8E96-6566F736F2ED}" dt="2021-06-29T10:24:09.641" v="219" actId="207"/>
      <pc:docMkLst>
        <pc:docMk/>
      </pc:docMkLst>
      <pc:sldChg chg="addSp modSp mod">
        <pc:chgData name="Erica Morgan" userId="39ed17eb-1fe1-4e30-9f9d-69b034d5bc77" providerId="ADAL" clId="{34F31C2B-67B8-496C-8E96-6566F736F2ED}" dt="2021-06-29T10:21:59.326" v="215" actId="207"/>
        <pc:sldMkLst>
          <pc:docMk/>
          <pc:sldMk cId="1340168680" sldId="257"/>
        </pc:sldMkLst>
        <pc:spChg chg="add mod">
          <ac:chgData name="Erica Morgan" userId="39ed17eb-1fe1-4e30-9f9d-69b034d5bc77" providerId="ADAL" clId="{34F31C2B-67B8-496C-8E96-6566F736F2ED}" dt="2021-06-29T10:21:59.326" v="215" actId="207"/>
          <ac:spMkLst>
            <pc:docMk/>
            <pc:sldMk cId="1340168680" sldId="257"/>
            <ac:spMk id="7" creationId="{06483E16-D76A-48D3-B8F0-F7D7506A9E5D}"/>
          </ac:spMkLst>
        </pc:spChg>
      </pc:sldChg>
      <pc:sldChg chg="addSp modSp mod">
        <pc:chgData name="Erica Morgan" userId="39ed17eb-1fe1-4e30-9f9d-69b034d5bc77" providerId="ADAL" clId="{34F31C2B-67B8-496C-8E96-6566F736F2ED}" dt="2021-06-29T10:22:18.395" v="216"/>
        <pc:sldMkLst>
          <pc:docMk/>
          <pc:sldMk cId="4151580156" sldId="258"/>
        </pc:sldMkLst>
        <pc:spChg chg="add mod">
          <ac:chgData name="Erica Morgan" userId="39ed17eb-1fe1-4e30-9f9d-69b034d5bc77" providerId="ADAL" clId="{34F31C2B-67B8-496C-8E96-6566F736F2ED}" dt="2021-06-29T10:22:18.395" v="216"/>
          <ac:spMkLst>
            <pc:docMk/>
            <pc:sldMk cId="4151580156" sldId="258"/>
            <ac:spMk id="7" creationId="{9316F87B-DFF4-4DFD-BC1D-2E7047B3D27E}"/>
          </ac:spMkLst>
        </pc:spChg>
      </pc:sldChg>
      <pc:sldChg chg="addSp modSp mod">
        <pc:chgData name="Erica Morgan" userId="39ed17eb-1fe1-4e30-9f9d-69b034d5bc77" providerId="ADAL" clId="{34F31C2B-67B8-496C-8E96-6566F736F2ED}" dt="2021-06-29T09:38:08.240" v="8" actId="1076"/>
        <pc:sldMkLst>
          <pc:docMk/>
          <pc:sldMk cId="2832859483" sldId="260"/>
        </pc:sldMkLst>
        <pc:spChg chg="add mod">
          <ac:chgData name="Erica Morgan" userId="39ed17eb-1fe1-4e30-9f9d-69b034d5bc77" providerId="ADAL" clId="{34F31C2B-67B8-496C-8E96-6566F736F2ED}" dt="2021-06-29T09:38:08.240" v="8" actId="1076"/>
          <ac:spMkLst>
            <pc:docMk/>
            <pc:sldMk cId="2832859483" sldId="260"/>
            <ac:spMk id="8" creationId="{07929A58-DA81-4456-8846-2BA89EE4EC00}"/>
          </ac:spMkLst>
        </pc:spChg>
        <pc:picChg chg="mod">
          <ac:chgData name="Erica Morgan" userId="39ed17eb-1fe1-4e30-9f9d-69b034d5bc77" providerId="ADAL" clId="{34F31C2B-67B8-496C-8E96-6566F736F2ED}" dt="2021-06-29T09:37:57.782" v="6" actId="1076"/>
          <ac:picMkLst>
            <pc:docMk/>
            <pc:sldMk cId="2832859483" sldId="260"/>
            <ac:picMk id="5" creationId="{07335ECB-584D-40E8-901C-337047703C1B}"/>
          </ac:picMkLst>
        </pc:picChg>
      </pc:sldChg>
      <pc:sldChg chg="addSp modSp mod">
        <pc:chgData name="Erica Morgan" userId="39ed17eb-1fe1-4e30-9f9d-69b034d5bc77" providerId="ADAL" clId="{34F31C2B-67B8-496C-8E96-6566F736F2ED}" dt="2021-06-29T09:38:29.433" v="10" actId="1076"/>
        <pc:sldMkLst>
          <pc:docMk/>
          <pc:sldMk cId="2917529482" sldId="262"/>
        </pc:sldMkLst>
        <pc:spChg chg="add mod">
          <ac:chgData name="Erica Morgan" userId="39ed17eb-1fe1-4e30-9f9d-69b034d5bc77" providerId="ADAL" clId="{34F31C2B-67B8-496C-8E96-6566F736F2ED}" dt="2021-06-29T09:38:29.433" v="10" actId="1076"/>
          <ac:spMkLst>
            <pc:docMk/>
            <pc:sldMk cId="2917529482" sldId="262"/>
            <ac:spMk id="8" creationId="{5C4A5849-5CEB-460B-8D05-2001E4FCA21C}"/>
          </ac:spMkLst>
        </pc:spChg>
      </pc:sldChg>
      <pc:sldChg chg="addSp modSp mod">
        <pc:chgData name="Erica Morgan" userId="39ed17eb-1fe1-4e30-9f9d-69b034d5bc77" providerId="ADAL" clId="{34F31C2B-67B8-496C-8E96-6566F736F2ED}" dt="2021-06-29T10:08:48.242" v="214" actId="255"/>
        <pc:sldMkLst>
          <pc:docMk/>
          <pc:sldMk cId="3647867561" sldId="263"/>
        </pc:sldMkLst>
        <pc:spChg chg="add mod">
          <ac:chgData name="Erica Morgan" userId="39ed17eb-1fe1-4e30-9f9d-69b034d5bc77" providerId="ADAL" clId="{34F31C2B-67B8-496C-8E96-6566F736F2ED}" dt="2021-06-29T10:08:48.242" v="214" actId="255"/>
          <ac:spMkLst>
            <pc:docMk/>
            <pc:sldMk cId="3647867561" sldId="263"/>
            <ac:spMk id="8" creationId="{7EEA8812-23A8-46C8-8C4D-FCB277F16F73}"/>
          </ac:spMkLst>
        </pc:spChg>
      </pc:sldChg>
      <pc:sldChg chg="addSp modSp mod">
        <pc:chgData name="Erica Morgan" userId="39ed17eb-1fe1-4e30-9f9d-69b034d5bc77" providerId="ADAL" clId="{34F31C2B-67B8-496C-8E96-6566F736F2ED}" dt="2021-06-29T09:42:30.242" v="125" actId="1076"/>
        <pc:sldMkLst>
          <pc:docMk/>
          <pc:sldMk cId="3349286681" sldId="264"/>
        </pc:sldMkLst>
        <pc:spChg chg="add mod">
          <ac:chgData name="Erica Morgan" userId="39ed17eb-1fe1-4e30-9f9d-69b034d5bc77" providerId="ADAL" clId="{34F31C2B-67B8-496C-8E96-6566F736F2ED}" dt="2021-06-29T09:42:30.242" v="125" actId="1076"/>
          <ac:spMkLst>
            <pc:docMk/>
            <pc:sldMk cId="3349286681" sldId="264"/>
            <ac:spMk id="3" creationId="{062C1B55-87D1-4750-B62C-8B4C1DD55B28}"/>
          </ac:spMkLst>
        </pc:spChg>
        <pc:picChg chg="mod">
          <ac:chgData name="Erica Morgan" userId="39ed17eb-1fe1-4e30-9f9d-69b034d5bc77" providerId="ADAL" clId="{34F31C2B-67B8-496C-8E96-6566F736F2ED}" dt="2021-06-29T09:42:22.159" v="124" actId="1076"/>
          <ac:picMkLst>
            <pc:docMk/>
            <pc:sldMk cId="3349286681" sldId="264"/>
            <ac:picMk id="5" creationId="{07335ECB-584D-40E8-901C-337047703C1B}"/>
          </ac:picMkLst>
        </pc:picChg>
      </pc:sldChg>
      <pc:sldChg chg="addSp modSp mod">
        <pc:chgData name="Erica Morgan" userId="39ed17eb-1fe1-4e30-9f9d-69b034d5bc77" providerId="ADAL" clId="{34F31C2B-67B8-496C-8E96-6566F736F2ED}" dt="2021-06-29T09:43:36.622" v="153" actId="1076"/>
        <pc:sldMkLst>
          <pc:docMk/>
          <pc:sldMk cId="2751720740" sldId="265"/>
        </pc:sldMkLst>
        <pc:spChg chg="add mod">
          <ac:chgData name="Erica Morgan" userId="39ed17eb-1fe1-4e30-9f9d-69b034d5bc77" providerId="ADAL" clId="{34F31C2B-67B8-496C-8E96-6566F736F2ED}" dt="2021-06-29T09:43:36.622" v="153" actId="1076"/>
          <ac:spMkLst>
            <pc:docMk/>
            <pc:sldMk cId="2751720740" sldId="265"/>
            <ac:spMk id="3" creationId="{07EE41DE-C6E1-46DF-8046-B0F32650908B}"/>
          </ac:spMkLst>
        </pc:spChg>
        <pc:picChg chg="mod">
          <ac:chgData name="Erica Morgan" userId="39ed17eb-1fe1-4e30-9f9d-69b034d5bc77" providerId="ADAL" clId="{34F31C2B-67B8-496C-8E96-6566F736F2ED}" dt="2021-06-29T09:43:30.258" v="152" actId="1076"/>
          <ac:picMkLst>
            <pc:docMk/>
            <pc:sldMk cId="2751720740" sldId="265"/>
            <ac:picMk id="5" creationId="{07335ECB-584D-40E8-901C-337047703C1B}"/>
          </ac:picMkLst>
        </pc:picChg>
      </pc:sldChg>
      <pc:sldChg chg="addSp modSp mod">
        <pc:chgData name="Erica Morgan" userId="39ed17eb-1fe1-4e30-9f9d-69b034d5bc77" providerId="ADAL" clId="{34F31C2B-67B8-496C-8E96-6566F736F2ED}" dt="2021-06-29T09:44:47.258" v="186" actId="1076"/>
        <pc:sldMkLst>
          <pc:docMk/>
          <pc:sldMk cId="796690045" sldId="266"/>
        </pc:sldMkLst>
        <pc:spChg chg="add mod">
          <ac:chgData name="Erica Morgan" userId="39ed17eb-1fe1-4e30-9f9d-69b034d5bc77" providerId="ADAL" clId="{34F31C2B-67B8-496C-8E96-6566F736F2ED}" dt="2021-06-29T09:44:47.258" v="186" actId="1076"/>
          <ac:spMkLst>
            <pc:docMk/>
            <pc:sldMk cId="796690045" sldId="266"/>
            <ac:spMk id="3" creationId="{27512C9B-EA02-4D44-AA6B-C6D946E3D453}"/>
          </ac:spMkLst>
        </pc:spChg>
        <pc:picChg chg="mod">
          <ac:chgData name="Erica Morgan" userId="39ed17eb-1fe1-4e30-9f9d-69b034d5bc77" providerId="ADAL" clId="{34F31C2B-67B8-496C-8E96-6566F736F2ED}" dt="2021-06-29T09:44:42.145" v="185" actId="1076"/>
          <ac:picMkLst>
            <pc:docMk/>
            <pc:sldMk cId="796690045" sldId="266"/>
            <ac:picMk id="5" creationId="{07335ECB-584D-40E8-901C-337047703C1B}"/>
          </ac:picMkLst>
        </pc:picChg>
      </pc:sldChg>
      <pc:sldChg chg="addSp modSp mod">
        <pc:chgData name="Erica Morgan" userId="39ed17eb-1fe1-4e30-9f9d-69b034d5bc77" providerId="ADAL" clId="{34F31C2B-67B8-496C-8E96-6566F736F2ED}" dt="2021-06-29T09:41:46.488" v="91" actId="207"/>
        <pc:sldMkLst>
          <pc:docMk/>
          <pc:sldMk cId="275699890" sldId="267"/>
        </pc:sldMkLst>
        <pc:spChg chg="add mod">
          <ac:chgData name="Erica Morgan" userId="39ed17eb-1fe1-4e30-9f9d-69b034d5bc77" providerId="ADAL" clId="{34F31C2B-67B8-496C-8E96-6566F736F2ED}" dt="2021-06-29T09:41:46.488" v="91" actId="207"/>
          <ac:spMkLst>
            <pc:docMk/>
            <pc:sldMk cId="275699890" sldId="267"/>
            <ac:spMk id="3" creationId="{2516D91E-DB76-4D5E-B40D-C208D906659E}"/>
          </ac:spMkLst>
        </pc:spChg>
      </pc:sldChg>
      <pc:sldChg chg="addSp modSp mod">
        <pc:chgData name="Erica Morgan" userId="39ed17eb-1fe1-4e30-9f9d-69b034d5bc77" providerId="ADAL" clId="{34F31C2B-67B8-496C-8E96-6566F736F2ED}" dt="2021-06-29T09:41:20.647" v="56" actId="1076"/>
        <pc:sldMkLst>
          <pc:docMk/>
          <pc:sldMk cId="970933217" sldId="268"/>
        </pc:sldMkLst>
        <pc:spChg chg="add mod">
          <ac:chgData name="Erica Morgan" userId="39ed17eb-1fe1-4e30-9f9d-69b034d5bc77" providerId="ADAL" clId="{34F31C2B-67B8-496C-8E96-6566F736F2ED}" dt="2021-06-29T09:41:20.647" v="56" actId="1076"/>
          <ac:spMkLst>
            <pc:docMk/>
            <pc:sldMk cId="970933217" sldId="268"/>
            <ac:spMk id="3" creationId="{AAE5F2FC-0D5B-42F5-93CD-DEF5F3611BED}"/>
          </ac:spMkLst>
        </pc:spChg>
      </pc:sldChg>
      <pc:sldChg chg="addSp modSp mod">
        <pc:chgData name="Erica Morgan" userId="39ed17eb-1fe1-4e30-9f9d-69b034d5bc77" providerId="ADAL" clId="{34F31C2B-67B8-496C-8E96-6566F736F2ED}" dt="2021-06-29T10:08:37.528" v="213" actId="1076"/>
        <pc:sldMkLst>
          <pc:docMk/>
          <pc:sldMk cId="2893219298" sldId="278"/>
        </pc:sldMkLst>
        <pc:spChg chg="add mod">
          <ac:chgData name="Erica Morgan" userId="39ed17eb-1fe1-4e30-9f9d-69b034d5bc77" providerId="ADAL" clId="{34F31C2B-67B8-496C-8E96-6566F736F2ED}" dt="2021-06-29T10:08:37.528" v="213" actId="1076"/>
          <ac:spMkLst>
            <pc:docMk/>
            <pc:sldMk cId="2893219298" sldId="278"/>
            <ac:spMk id="7" creationId="{7442BD3D-0D1D-4BF8-9853-5E24F17690F2}"/>
          </ac:spMkLst>
        </pc:spChg>
      </pc:sldChg>
      <pc:sldChg chg="addSp modSp mod">
        <pc:chgData name="Erica Morgan" userId="39ed17eb-1fe1-4e30-9f9d-69b034d5bc77" providerId="ADAL" clId="{34F31C2B-67B8-496C-8E96-6566F736F2ED}" dt="2021-06-29T10:08:22.411" v="211" actId="255"/>
        <pc:sldMkLst>
          <pc:docMk/>
          <pc:sldMk cId="3786789286" sldId="279"/>
        </pc:sldMkLst>
        <pc:spChg chg="add mod">
          <ac:chgData name="Erica Morgan" userId="39ed17eb-1fe1-4e30-9f9d-69b034d5bc77" providerId="ADAL" clId="{34F31C2B-67B8-496C-8E96-6566F736F2ED}" dt="2021-06-29T10:08:22.411" v="211" actId="255"/>
          <ac:spMkLst>
            <pc:docMk/>
            <pc:sldMk cId="3786789286" sldId="279"/>
            <ac:spMk id="7" creationId="{7CFA2CBD-CA16-4FBB-9B95-ED95FDFC7F2F}"/>
          </ac:spMkLst>
        </pc:spChg>
      </pc:sldChg>
      <pc:sldChg chg="addSp modSp mod">
        <pc:chgData name="Erica Morgan" userId="39ed17eb-1fe1-4e30-9f9d-69b034d5bc77" providerId="ADAL" clId="{34F31C2B-67B8-496C-8E96-6566F736F2ED}" dt="2021-06-29T10:07:59.848" v="208" actId="1076"/>
        <pc:sldMkLst>
          <pc:docMk/>
          <pc:sldMk cId="3487294010" sldId="281"/>
        </pc:sldMkLst>
        <pc:spChg chg="add mod">
          <ac:chgData name="Erica Morgan" userId="39ed17eb-1fe1-4e30-9f9d-69b034d5bc77" providerId="ADAL" clId="{34F31C2B-67B8-496C-8E96-6566F736F2ED}" dt="2021-06-29T10:07:59.848" v="208" actId="1076"/>
          <ac:spMkLst>
            <pc:docMk/>
            <pc:sldMk cId="3487294010" sldId="281"/>
            <ac:spMk id="7" creationId="{877C75F5-9708-43DC-828D-3D425D0EB638}"/>
          </ac:spMkLst>
        </pc:spChg>
      </pc:sldChg>
      <pc:sldChg chg="addSp modSp">
        <pc:chgData name="Erica Morgan" userId="39ed17eb-1fe1-4e30-9f9d-69b034d5bc77" providerId="ADAL" clId="{34F31C2B-67B8-496C-8E96-6566F736F2ED}" dt="2021-06-29T09:45:03.130" v="187"/>
        <pc:sldMkLst>
          <pc:docMk/>
          <pc:sldMk cId="2688258980" sldId="282"/>
        </pc:sldMkLst>
        <pc:spChg chg="add mod">
          <ac:chgData name="Erica Morgan" userId="39ed17eb-1fe1-4e30-9f9d-69b034d5bc77" providerId="ADAL" clId="{34F31C2B-67B8-496C-8E96-6566F736F2ED}" dt="2021-06-29T09:45:03.130" v="187"/>
          <ac:spMkLst>
            <pc:docMk/>
            <pc:sldMk cId="2688258980" sldId="282"/>
            <ac:spMk id="7" creationId="{422B6B10-DCF2-4449-BF3D-624F7F590C60}"/>
          </ac:spMkLst>
        </pc:spChg>
      </pc:sldChg>
      <pc:sldChg chg="addSp modSp">
        <pc:chgData name="Erica Morgan" userId="39ed17eb-1fe1-4e30-9f9d-69b034d5bc77" providerId="ADAL" clId="{34F31C2B-67B8-496C-8E96-6566F736F2ED}" dt="2021-06-29T09:45:10.247" v="188"/>
        <pc:sldMkLst>
          <pc:docMk/>
          <pc:sldMk cId="453234820" sldId="283"/>
        </pc:sldMkLst>
        <pc:spChg chg="add mod">
          <ac:chgData name="Erica Morgan" userId="39ed17eb-1fe1-4e30-9f9d-69b034d5bc77" providerId="ADAL" clId="{34F31C2B-67B8-496C-8E96-6566F736F2ED}" dt="2021-06-29T09:45:10.247" v="188"/>
          <ac:spMkLst>
            <pc:docMk/>
            <pc:sldMk cId="453234820" sldId="283"/>
            <ac:spMk id="7" creationId="{4B7BB973-179D-4E23-99AC-3BF318946584}"/>
          </ac:spMkLst>
        </pc:spChg>
      </pc:sldChg>
      <pc:sldChg chg="addSp modSp mod">
        <pc:chgData name="Erica Morgan" userId="39ed17eb-1fe1-4e30-9f9d-69b034d5bc77" providerId="ADAL" clId="{34F31C2B-67B8-496C-8E96-6566F736F2ED}" dt="2021-06-29T10:08:13.093" v="210" actId="255"/>
        <pc:sldMkLst>
          <pc:docMk/>
          <pc:sldMk cId="1461820240" sldId="284"/>
        </pc:sldMkLst>
        <pc:spChg chg="add mod">
          <ac:chgData name="Erica Morgan" userId="39ed17eb-1fe1-4e30-9f9d-69b034d5bc77" providerId="ADAL" clId="{34F31C2B-67B8-496C-8E96-6566F736F2ED}" dt="2021-06-29T10:08:13.093" v="210" actId="255"/>
          <ac:spMkLst>
            <pc:docMk/>
            <pc:sldMk cId="1461820240" sldId="284"/>
            <ac:spMk id="7" creationId="{74BA63FD-E343-4B98-A865-6B2C0691D45C}"/>
          </ac:spMkLst>
        </pc:spChg>
      </pc:sldChg>
      <pc:sldChg chg="addSp modSp mod">
        <pc:chgData name="Erica Morgan" userId="39ed17eb-1fe1-4e30-9f9d-69b034d5bc77" providerId="ADAL" clId="{34F31C2B-67B8-496C-8E96-6566F736F2ED}" dt="2021-06-29T10:22:26.075" v="217"/>
        <pc:sldMkLst>
          <pc:docMk/>
          <pc:sldMk cId="3611505865" sldId="289"/>
        </pc:sldMkLst>
        <pc:spChg chg="add mod">
          <ac:chgData name="Erica Morgan" userId="39ed17eb-1fe1-4e30-9f9d-69b034d5bc77" providerId="ADAL" clId="{34F31C2B-67B8-496C-8E96-6566F736F2ED}" dt="2021-06-29T10:22:26.075" v="217"/>
          <ac:spMkLst>
            <pc:docMk/>
            <pc:sldMk cId="3611505865" sldId="289"/>
            <ac:spMk id="7" creationId="{08FC4AC2-959E-4BFC-A362-5DF95A0890BA}"/>
          </ac:spMkLst>
        </pc:spChg>
      </pc:sldChg>
      <pc:sldChg chg="addSp modSp mod">
        <pc:chgData name="Erica Morgan" userId="39ed17eb-1fe1-4e30-9f9d-69b034d5bc77" providerId="ADAL" clId="{34F31C2B-67B8-496C-8E96-6566F736F2ED}" dt="2021-06-29T10:22:32.725" v="218"/>
        <pc:sldMkLst>
          <pc:docMk/>
          <pc:sldMk cId="2485727917" sldId="290"/>
        </pc:sldMkLst>
        <pc:spChg chg="add mod">
          <ac:chgData name="Erica Morgan" userId="39ed17eb-1fe1-4e30-9f9d-69b034d5bc77" providerId="ADAL" clId="{34F31C2B-67B8-496C-8E96-6566F736F2ED}" dt="2021-06-29T10:22:32.725" v="218"/>
          <ac:spMkLst>
            <pc:docMk/>
            <pc:sldMk cId="2485727917" sldId="290"/>
            <ac:spMk id="7" creationId="{A5567B21-E86E-42B5-97A4-D89833332F74}"/>
          </ac:spMkLst>
        </pc:spChg>
      </pc:sldChg>
      <pc:sldChg chg="addSp modSp mod">
        <pc:chgData name="Erica Morgan" userId="39ed17eb-1fe1-4e30-9f9d-69b034d5bc77" providerId="ADAL" clId="{34F31C2B-67B8-496C-8E96-6566F736F2ED}" dt="2021-06-29T10:24:09.641" v="219" actId="207"/>
        <pc:sldMkLst>
          <pc:docMk/>
          <pc:sldMk cId="1474037817" sldId="291"/>
        </pc:sldMkLst>
        <pc:spChg chg="add mod">
          <ac:chgData name="Erica Morgan" userId="39ed17eb-1fe1-4e30-9f9d-69b034d5bc77" providerId="ADAL" clId="{34F31C2B-67B8-496C-8E96-6566F736F2ED}" dt="2021-06-29T10:24:09.641" v="219" actId="207"/>
          <ac:spMkLst>
            <pc:docMk/>
            <pc:sldMk cId="1474037817" sldId="291"/>
            <ac:spMk id="7" creationId="{CE90D712-863D-413E-BC0F-5D4B6C94005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2721-64B6-4237-B053-61DC240FC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3F77C-AD1A-4558-AC4E-831733D63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2414F-7C94-4F98-AB49-9479E93E8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56439-D3E3-4EF3-B284-F70B2A58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45540-1BA8-4A55-AA0C-FB307E89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69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FC2E-6315-4946-859A-B4B76BEC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C77D9-92DC-47B2-9A61-CAD79E6D1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DD8AC-2F60-49F4-97BA-0895AF8B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B7B3B-F99B-4044-8BBD-9BCE5CD2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2B36A-B527-4E56-A4D4-45CCF8C7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7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1FF14-EBAA-4B3D-86BE-1FD69265E4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A3F35-A909-45DD-93EF-CEE176D21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CB129-5E26-43B4-900E-9F8E8321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DA175-0EC5-4663-AF4A-79065CB1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4E027-10F6-4232-9DF0-C021D885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4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F4B6C-8AA7-455F-8CBC-24DC31BB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4C88C-720B-4634-B4E6-B58D58263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D9D9-299B-4DCF-BB00-CC202518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F15A-96A1-4BCB-A98A-CE901812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485AA-2FEA-4715-9BE3-74CD7F3E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5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DF83-109E-4B4E-8AEC-92890BAA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2AE02-7E64-461C-840F-1D857326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3018F-5678-4407-AAB1-462E1E43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A6A8F-AD56-4B19-9776-EEB34AFE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3F97-A5AC-4E9C-9693-DF0BC317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2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6AD3-2D74-4358-8EAB-FB06968C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A587C-B619-4612-8FA1-6CC84F381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C942A-05DD-4735-91B2-6552DBDBA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5B025-7E28-471D-BAA8-AF615D4D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DA623-E8AE-4A56-A4BF-60E5FBA1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BFD08-C82A-4EE3-AE7B-6829BDBF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49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8467-4E2E-489F-98C8-A7FD670C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7AADA-73F1-404F-BA40-E4227976F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C63D1-31B6-4BFB-95C1-05F28089F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F72224-8263-4D14-A7E0-0CD1EB18E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8AA4-E3C9-4B38-ADDA-264BC3304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91214-6EEB-48BA-920A-885BC5EF4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2EB2F-3670-4D59-8C8A-D49DB7C96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AEA6C-CF45-49D4-9819-5CC4B1AF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51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E8AC-69C6-46F8-92DE-D824250C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8244D-0D94-4F4D-99F0-9563D08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CB2DB-9844-4AB6-BD40-DD266F8B2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96D19-ECBA-4D93-800A-3A89504D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97832-A6B7-44FD-A865-DB8D1D2C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40E43-E27B-4890-ABC4-A28C2E6D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39960-86EA-4E68-B7AA-6DFC283D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84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27AA-AC24-4A4E-87AD-3DCEAC60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E59D8-4173-4498-82A2-5A7217AC0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B606F-A0A9-45F6-92A9-7E504466E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7A489-6E58-40A2-B2A3-B864232E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B31AD-F38B-4D41-A39B-27DFD4B2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DBF03-51AE-4822-9F54-7F21B066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78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DBD7-C820-4182-AA4D-75B04F5C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D2013-0359-43C5-AC91-CD3FC7CA9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8306F-BBB2-4080-9C00-91C5C04B9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325A7-2979-4F1A-9D48-14ADE535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C696A-2EB2-42D8-9941-87A27763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52E0-A5E0-4799-9B3E-BCD53A6A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0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3DED7-831F-4266-9D79-208FED7D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73BCE-9A35-41CC-9D32-2514B2F24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E6EDF-A374-41E8-8479-074BC2228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00D29-9F88-4E18-8AF0-27CB0566F5B7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031DE-20D6-414A-949F-D43B9C923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E7A7C-A01B-4B29-AF04-13F265E88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C58E2-A064-400C-8FE3-B0AD862CC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5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e.rochester.edu/index.php/education/summer-research-program-for-high-school-junior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e.rochester.edu/index.php/education/research-areas/high-energy-density-physics-hedp-theory-group/valentin-v-karasiev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umcareers.com/Valentin-Karasiev_activity-sheet.pdf" TargetMode="External"/><Relationship Id="rId2" Type="http://schemas.openxmlformats.org/officeDocument/2006/relationships/hyperlink" Target="https://futurumcareers.com/how-can-hydrogen-become-a-meta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e.rochester.edu/index.php/education/research-areas/high-energy-density-physics-hedp-theory-group/suxing-hu-bi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jim.rochester.edu/me/people/faculty/dias-ranga/index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 object, light, night sky&#10;&#10;Description automatically generated">
            <a:extLst>
              <a:ext uri="{FF2B5EF4-FFF2-40B4-BE49-F238E27FC236}">
                <a16:creationId xmlns:a16="http://schemas.microsoft.com/office/drawing/2014/main" id="{C7B0AEA4-4108-406E-8A66-07AEF6835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9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45925-5E03-44BF-A3FD-081CF0CAF1AA}"/>
              </a:ext>
            </a:extLst>
          </p:cNvPr>
          <p:cNvSpPr txBox="1"/>
          <p:nvPr/>
        </p:nvSpPr>
        <p:spPr>
          <a:xfrm>
            <a:off x="998220" y="4874895"/>
            <a:ext cx="1039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F0"/>
                </a:solidFill>
                <a:latin typeface="+mj-lt"/>
              </a:rPr>
              <a:t>HIGH-ENERGY-DENSITY PHYSICS</a:t>
            </a:r>
            <a:endParaRPr lang="en-GB" sz="3600" b="1" i="0" u="none" strike="noStrike" baseline="0" dirty="0">
              <a:solidFill>
                <a:srgbClr val="00B0F0"/>
              </a:solidFill>
              <a:latin typeface="+mj-lt"/>
            </a:endParaRPr>
          </a:p>
          <a:p>
            <a:pPr algn="ctr"/>
            <a:r>
              <a:rPr lang="sv-SE" sz="3600" b="1" i="0" u="none" strike="noStrike" baseline="0" dirty="0">
                <a:solidFill>
                  <a:srgbClr val="FF99FF"/>
                </a:solidFill>
                <a:latin typeface="+mj-lt"/>
              </a:rPr>
              <a:t>with DR VALENTIN KARASIEV and DR SUXING HU</a:t>
            </a:r>
            <a:endParaRPr lang="en-GB" sz="3600" b="1" dirty="0">
              <a:solidFill>
                <a:srgbClr val="FF99F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83E16-D76A-48D3-B8F0-F7D7506A9E5D}"/>
              </a:ext>
            </a:extLst>
          </p:cNvPr>
          <p:cNvSpPr txBox="1"/>
          <p:nvPr/>
        </p:nvSpPr>
        <p:spPr>
          <a:xfrm>
            <a:off x="199644" y="5818228"/>
            <a:ext cx="2066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800" b="0" i="0" u="none" strike="noStrike" baseline="0" dirty="0">
              <a:solidFill>
                <a:srgbClr val="000000"/>
              </a:solidFill>
              <a:latin typeface="Brandon Grotesque Regular"/>
            </a:endParaRPr>
          </a:p>
          <a:p>
            <a:r>
              <a:rPr lang="en-GB" sz="2800" b="0" i="0" u="none" strike="noStrike" baseline="0" dirty="0">
                <a:solidFill>
                  <a:srgbClr val="000000"/>
                </a:solidFill>
                <a:latin typeface="Brandon Grotesque Regular"/>
              </a:rPr>
              <a:t> </a:t>
            </a:r>
            <a:r>
              <a:rPr lang="en-GB" sz="12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Artsiom P - stock.adobe.com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6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r="2994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365125"/>
            <a:ext cx="4346064" cy="13880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4000" dirty="0"/>
              <a:t>LOOKING AHEAD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7" y="2047875"/>
            <a:ext cx="6715123" cy="4445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has made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developments in the advancement of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 functional theory-based methods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high-energy-density environments, applying them to problems such as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 dense silicon plasmas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atom interactions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and </a:t>
            </a:r>
            <a:r>
              <a:rPr lang="en-GB" sz="2000" b="0" i="0" u="none" strike="noStrike" baseline="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will be looking to develop more reliable and faster ways to describe the behaviour of materials for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nuclear fusion experiments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 an exciting time to be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high-energy-density physics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 it becomes increasingly involved with many other areas of science.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Researchers hope to describe even more complex and exciting systems and to really understand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wealth of physics going on in the hearts of our stars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12C9B-EA02-4D44-AA6B-C6D946E3D453}"/>
              </a:ext>
            </a:extLst>
          </p:cNvPr>
          <p:cNvSpPr txBox="1"/>
          <p:nvPr/>
        </p:nvSpPr>
        <p:spPr>
          <a:xfrm>
            <a:off x="8123633" y="6185098"/>
            <a:ext cx="3571875" cy="30777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Cori Supercomputer at NERSC. Credit © NERSC</a:t>
            </a:r>
          </a:p>
        </p:txBody>
      </p:sp>
    </p:spTree>
    <p:extLst>
      <p:ext uri="{BB962C8B-B14F-4D97-AF65-F5344CB8AC3E}">
        <p14:creationId xmlns:p14="http://schemas.microsoft.com/office/powerpoint/2010/main" val="7966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 object, light, night sky&#10;&#10;Description automatically generated">
            <a:extLst>
              <a:ext uri="{FF2B5EF4-FFF2-40B4-BE49-F238E27FC236}">
                <a16:creationId xmlns:a16="http://schemas.microsoft.com/office/drawing/2014/main" id="{C7B0AEA4-4108-406E-8A66-07AEF683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3073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EAA9EF-DC8C-4FAF-A834-526F77A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191993"/>
            <a:ext cx="4279390" cy="49849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is a metal defined?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CC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don’t </a:t>
            </a:r>
            <a:r>
              <a:rPr lang="en-GB" sz="2000" dirty="0">
                <a:solidFill>
                  <a:srgbClr val="CC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insulating materials, like wood and gaseous hydrogen, conduct electricity?</a:t>
            </a:r>
            <a:endParaRPr lang="en-US" sz="2000" dirty="0">
              <a:solidFill>
                <a:srgbClr val="CC33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electrons able to do in metallic hydrogen?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6600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a superconductor?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33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successes have </a:t>
            </a:r>
            <a:r>
              <a:rPr lang="en-US" sz="2000" dirty="0" err="1">
                <a:solidFill>
                  <a:srgbClr val="33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US" sz="2000" dirty="0">
                <a:solidFill>
                  <a:srgbClr val="33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Valentin had recently?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will they be looking at in the future?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D87D5-7AEF-4E9C-A723-036540D746CA}"/>
              </a:ext>
            </a:extLst>
          </p:cNvPr>
          <p:cNvSpPr txBox="1"/>
          <p:nvPr/>
        </p:nvSpPr>
        <p:spPr>
          <a:xfrm>
            <a:off x="7531610" y="272831"/>
            <a:ext cx="427939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TALKING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C4AC2-959E-4BFC-A362-5DF95A0890BA}"/>
              </a:ext>
            </a:extLst>
          </p:cNvPr>
          <p:cNvSpPr txBox="1"/>
          <p:nvPr/>
        </p:nvSpPr>
        <p:spPr>
          <a:xfrm>
            <a:off x="199644" y="5818228"/>
            <a:ext cx="2066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800" b="0" i="0" u="none" strike="noStrike" baseline="0" dirty="0">
              <a:solidFill>
                <a:srgbClr val="000000"/>
              </a:solidFill>
              <a:latin typeface="Brandon Grotesque Regular"/>
            </a:endParaRPr>
          </a:p>
          <a:p>
            <a:r>
              <a:rPr lang="en-GB" sz="2800" b="0" i="0" u="none" strike="noStrike" baseline="0" dirty="0">
                <a:solidFill>
                  <a:srgbClr val="000000"/>
                </a:solidFill>
                <a:latin typeface="Brandon Grotesque Regular"/>
              </a:rPr>
              <a:t> </a:t>
            </a:r>
            <a:r>
              <a:rPr lang="en-GB" sz="12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Artsiom P - stock.adobe.com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65125"/>
            <a:ext cx="6593612" cy="14636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 </a:t>
            </a:r>
            <a:b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HIGH-ENERGY-DENSITY PHYSICS</a:t>
            </a:r>
            <a:endParaRPr lang="en-GB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4" y="2193916"/>
            <a:ext cx="7860436" cy="439738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physics of what happens at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extreme conditions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very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energy densities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n-GB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ome people specialise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laser experiments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use very powerful laser beams to generate extreme conditions in materials. </a:t>
            </a:r>
          </a:p>
          <a:p>
            <a:pPr marL="0" indent="0"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Others specialise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plasmas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understanding how they form and interact with lasers, and how the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behave.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These are u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nusual types of physics. However, we do use plasmas to help make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circuit boards for electronics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we rely on our stars performing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nuclear fusion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act as a source of heat and light. It was these nuclear fusion processes that formed the heavier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elements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 we find on Earth, such as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iron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Generally, researchers like Valentin and </a:t>
            </a:r>
            <a:r>
              <a:rPr lang="en-GB" sz="2000" b="0" i="0" u="none" strike="noStrike" baseline="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start with a more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 degree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become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specialised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 time.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D91E-DB76-4D5E-B40D-C208D906659E}"/>
              </a:ext>
            </a:extLst>
          </p:cNvPr>
          <p:cNvSpPr txBox="1"/>
          <p:nvPr/>
        </p:nvSpPr>
        <p:spPr>
          <a:xfrm>
            <a:off x="7863558" y="266700"/>
            <a:ext cx="4218861" cy="30777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OMEGA Laser Bay, LLE. Credit Eugene </a:t>
            </a:r>
            <a:r>
              <a:rPr lang="en-GB" sz="1400" dirty="0" err="1"/>
              <a:t>Kowaluk</a:t>
            </a:r>
            <a:r>
              <a:rPr lang="en-GB" sz="1400" dirty="0"/>
              <a:t> - © LLE</a:t>
            </a:r>
          </a:p>
        </p:txBody>
      </p:sp>
    </p:spTree>
    <p:extLst>
      <p:ext uri="{BB962C8B-B14F-4D97-AF65-F5344CB8AC3E}">
        <p14:creationId xmlns:p14="http://schemas.microsoft.com/office/powerpoint/2010/main" val="27569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r="3222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6562725" cy="1388039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br>
              <a:rPr lang="en-GB" sz="4000" b="0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 b="0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 </a:t>
            </a:r>
            <a:br>
              <a:rPr lang="en-GB" sz="4000" b="0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 b="0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HIGH-ENERGY-DENSITY PHYSICS</a:t>
            </a:r>
            <a:br>
              <a:rPr lang="en-GB" sz="4000" b="0" i="0" u="none" strike="noStrike" baseline="0">
                <a:solidFill>
                  <a:srgbClr val="000000"/>
                </a:solidFill>
                <a:latin typeface="Big John"/>
              </a:rPr>
            </a:br>
            <a:endParaRPr lang="en-GB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047874"/>
            <a:ext cx="8267701" cy="4371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>
                <a:solidFill>
                  <a:srgbClr val="006666"/>
                </a:solidFill>
                <a:latin typeface="+mj-lt"/>
              </a:rPr>
              <a:t>“My motivation is a </a:t>
            </a:r>
            <a:r>
              <a:rPr lang="en-GB" sz="2000">
                <a:solidFill>
                  <a:srgbClr val="006666"/>
                </a:solidFill>
              </a:rPr>
              <a:t>passion for science 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as it provides a basis for understanding and discovering unknown, unusual and often counterintuitive properties of matter. I also like to </a:t>
            </a:r>
            <a:r>
              <a:rPr lang="en-GB" sz="2000">
                <a:solidFill>
                  <a:srgbClr val="006666"/>
                </a:solidFill>
              </a:rPr>
              <a:t>develop theory 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and </a:t>
            </a:r>
            <a:r>
              <a:rPr lang="en-GB" sz="2000">
                <a:solidFill>
                  <a:srgbClr val="006666"/>
                </a:solidFill>
              </a:rPr>
              <a:t>new methods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, I like to write codes and run simulations and really enjoy my work.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solidFill>
                <a:srgbClr val="006666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>
                <a:solidFill>
                  <a:srgbClr val="006666"/>
                </a:solidFill>
                <a:latin typeface="+mj-lt"/>
              </a:rPr>
              <a:t>We </a:t>
            </a:r>
            <a:r>
              <a:rPr lang="en-GB" sz="2000">
                <a:solidFill>
                  <a:srgbClr val="006666"/>
                </a:solidFill>
              </a:rPr>
              <a:t>collaborate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 with theory groups at other research institutions. Modern science is complicated, and sometimes the efforts of several collaborators are required to make key advances.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solidFill>
                <a:srgbClr val="006666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>
                <a:solidFill>
                  <a:srgbClr val="006666"/>
                </a:solidFill>
                <a:latin typeface="+mj-lt"/>
              </a:rPr>
              <a:t>The increasing</a:t>
            </a:r>
            <a:r>
              <a:rPr lang="en-GB" sz="2000">
                <a:solidFill>
                  <a:srgbClr val="006666"/>
                </a:solidFill>
              </a:rPr>
              <a:t> multidisciplinary 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character of physics is one of the biggest challenges… With the increasing importance of </a:t>
            </a:r>
            <a:r>
              <a:rPr lang="en-GB" sz="2000">
                <a:solidFill>
                  <a:srgbClr val="006666"/>
                </a:solidFill>
              </a:rPr>
              <a:t>computer simulations 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and development of faster and more powerful supercomputers, even specialists in materials-related topics will need to become experts with deep knowledge in </a:t>
            </a:r>
            <a:r>
              <a:rPr lang="en-GB" sz="2000">
                <a:solidFill>
                  <a:srgbClr val="006666"/>
                </a:solidFill>
              </a:rPr>
              <a:t>computer science 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and </a:t>
            </a:r>
            <a:r>
              <a:rPr lang="en-GB" sz="2000">
                <a:solidFill>
                  <a:srgbClr val="006666"/>
                </a:solidFill>
              </a:rPr>
              <a:t>mathematics</a:t>
            </a:r>
            <a:r>
              <a:rPr lang="en-GB" sz="2000">
                <a:solidFill>
                  <a:srgbClr val="006666"/>
                </a:solidFill>
                <a:latin typeface="+mj-lt"/>
              </a:rPr>
              <a:t>.”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GB" sz="2000">
                <a:solidFill>
                  <a:srgbClr val="006666"/>
                </a:solidFill>
              </a:rPr>
              <a:t>- Valentin </a:t>
            </a:r>
            <a:endParaRPr lang="en-US" sz="2400">
              <a:solidFill>
                <a:srgbClr val="0066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A63FD-E343-4B98-A865-6B2C0691D45C}"/>
              </a:ext>
            </a:extLst>
          </p:cNvPr>
          <p:cNvSpPr txBox="1"/>
          <p:nvPr/>
        </p:nvSpPr>
        <p:spPr>
          <a:xfrm>
            <a:off x="9669644" y="6176963"/>
            <a:ext cx="2657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Roberto Sorin - stock.adobe.com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65125"/>
            <a:ext cx="6191249" cy="14922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EXPLORE A CAREER IN </a:t>
            </a:r>
            <a:b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HIGH-ENERGY-DENSITY PHYSICS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7" y="2114550"/>
            <a:ext cx="7037835" cy="44767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There are roles for both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experimentalists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theoreticians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high-energy-density physics. In both cases, a strong general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background is essential and good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mathematical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skills will also help.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 laboratories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universities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where the majority of research in high-energy-density physics is and there are a large number of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sub-topics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disciplines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that can be specialised in.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Laboratory for Laser Energetics – where Valentin and </a:t>
            </a:r>
            <a:r>
              <a:rPr lang="en-GB" sz="2000" b="0" i="0" u="none" strike="noStrike" baseline="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based – runs a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Summer Research Program for High School Juniors. </a:t>
            </a: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Salaries range with experience, research institution and country, but start around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$40,000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and, with experience, can be in excess of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$80,000. 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5F2FC-0D5B-42F5-93CD-DEF5F3611BED}"/>
              </a:ext>
            </a:extLst>
          </p:cNvPr>
          <p:cNvSpPr txBox="1"/>
          <p:nvPr/>
        </p:nvSpPr>
        <p:spPr>
          <a:xfrm>
            <a:off x="7798433" y="6437411"/>
            <a:ext cx="4222271" cy="30777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OMEGA Target Bay, LLE. Credit Eugene </a:t>
            </a:r>
            <a:r>
              <a:rPr lang="en-GB" sz="1400" dirty="0" err="1"/>
              <a:t>Kowaluk</a:t>
            </a:r>
            <a:r>
              <a:rPr lang="en-GB" sz="1400" dirty="0"/>
              <a:t> - © LLE</a:t>
            </a:r>
          </a:p>
        </p:txBody>
      </p:sp>
    </p:spTree>
    <p:extLst>
      <p:ext uri="{BB962C8B-B14F-4D97-AF65-F5344CB8AC3E}">
        <p14:creationId xmlns:p14="http://schemas.microsoft.com/office/powerpoint/2010/main" val="9709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r="3222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6562725" cy="1388039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br>
              <a:rPr lang="en-GB" sz="4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PATHWAY FROM SCHOOL TO HIGH-ENERGY-DENSITY PHYSICIST </a:t>
            </a:r>
            <a:br>
              <a:rPr lang="en-GB" sz="4000" b="0" i="0" u="none" strike="noStrike" baseline="0" dirty="0">
                <a:solidFill>
                  <a:srgbClr val="000000"/>
                </a:solidFill>
                <a:latin typeface="Big John"/>
              </a:rPr>
            </a:br>
            <a:endParaRPr lang="en-GB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047874"/>
            <a:ext cx="8267701" cy="4371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recommends studying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chemistry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calculus/mathematics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school. At university, study physics or maths and take classes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quantum chemistry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quantum mechanics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theoretical physics jobs and many experimental ones, knowledge of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computer programming languages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coding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experience will also be beneficial. Much of Valentin’s research involves implementing new theoretical developments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or existing codes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optimising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them for high-performance computing set-ups.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Nearly all physicists will have a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bachelor’s degree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or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maths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In some areas of physics, a degree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engineering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or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chemistry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may also be suitable. For a research position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university, a relevant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master’s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PhD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also important. If you want to specialise in high-energy-density physics, this will usually be done at master’s or PhD level.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C75F5-9708-43DC-828D-3D425D0EB638}"/>
              </a:ext>
            </a:extLst>
          </p:cNvPr>
          <p:cNvSpPr txBox="1"/>
          <p:nvPr/>
        </p:nvSpPr>
        <p:spPr>
          <a:xfrm>
            <a:off x="10183994" y="6296738"/>
            <a:ext cx="2657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Roberto Sorin - stock.adobe.com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9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 object, light, night sky&#10;&#10;Description automatically generated">
            <a:extLst>
              <a:ext uri="{FF2B5EF4-FFF2-40B4-BE49-F238E27FC236}">
                <a16:creationId xmlns:a16="http://schemas.microsoft.com/office/drawing/2014/main" id="{C7B0AEA4-4108-406E-8A66-07AEF683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3073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EAA9EF-DC8C-4FAF-A834-526F77A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191993"/>
            <a:ext cx="4279390" cy="498497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might researchers in high-energy-density physics </a:t>
            </a:r>
            <a:r>
              <a:rPr lang="en-US" sz="2000" dirty="0" err="1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specialise</a:t>
            </a:r>
            <a:r>
              <a:rPr lang="en-US" sz="2000" dirty="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CC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</a:t>
            </a:r>
            <a:r>
              <a:rPr lang="en-GB" sz="2000" dirty="0">
                <a:solidFill>
                  <a:srgbClr val="CC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collaboration so important in this field?</a:t>
            </a:r>
            <a:endParaRPr lang="en-US" sz="2000" dirty="0">
              <a:solidFill>
                <a:srgbClr val="CC33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expertise does Valentin see researchers needing more of in the future?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6600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you interested in the subjects Valentin recommends? Which of these subjects would you like to further your study in?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33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much experience do you have in computer programming and coding? How could you develop your skills in this area?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D87D5-7AEF-4E9C-A723-036540D746CA}"/>
              </a:ext>
            </a:extLst>
          </p:cNvPr>
          <p:cNvSpPr txBox="1"/>
          <p:nvPr/>
        </p:nvSpPr>
        <p:spPr>
          <a:xfrm>
            <a:off x="7531610" y="272831"/>
            <a:ext cx="427939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TALKING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67B21-E86E-42B5-97A4-D89833332F74}"/>
              </a:ext>
            </a:extLst>
          </p:cNvPr>
          <p:cNvSpPr txBox="1"/>
          <p:nvPr/>
        </p:nvSpPr>
        <p:spPr>
          <a:xfrm>
            <a:off x="199644" y="5818228"/>
            <a:ext cx="2066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800" b="0" i="0" u="none" strike="noStrike" baseline="0" dirty="0">
              <a:solidFill>
                <a:srgbClr val="000000"/>
              </a:solidFill>
              <a:latin typeface="Brandon Grotesque Regular"/>
            </a:endParaRPr>
          </a:p>
          <a:p>
            <a:r>
              <a:rPr lang="en-GB" sz="2800" b="0" i="0" u="none" strike="noStrike" baseline="0" dirty="0">
                <a:solidFill>
                  <a:srgbClr val="000000"/>
                </a:solidFill>
                <a:latin typeface="Brandon Grotesque Regular"/>
              </a:rPr>
              <a:t> </a:t>
            </a:r>
            <a:r>
              <a:rPr lang="en-GB" sz="12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Artsiom P - stock.adobe.com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676400"/>
            <a:ext cx="5514974" cy="493395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WHO OR WHAT INSPIRED YOU TO BECOME A SCIENTIST?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“My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high school physics teacher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as well as my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older brother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who is also physicist. I have had a strong passion for math and physics since high school and, from 5th grade, I was interested in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radio-electronics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.”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ATTRIBUTES HAVE MADE YOU SUCCESSFUL?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“The key attributes for being a successful scientist include being good at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abstract thinking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as well as learning how to perform a sequence of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 logical deductions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This involves starting with assumptions and established work and seeing what can be deduced to lead to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conclusions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about a problem. It takes a kind of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courage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imagination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put forward new or non-standard hypotheses.” 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b="0" i="0" u="none" strike="noStrike" baseline="0" dirty="0">
              <a:solidFill>
                <a:srgbClr val="00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B959C-7251-464F-8229-5612309637B2}"/>
              </a:ext>
            </a:extLst>
          </p:cNvPr>
          <p:cNvSpPr txBox="1"/>
          <p:nvPr/>
        </p:nvSpPr>
        <p:spPr>
          <a:xfrm>
            <a:off x="361950" y="247650"/>
            <a:ext cx="555307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DID VALENTIN BECOME A HIGH-ENERGY-DENSITY PHYSICIST?</a:t>
            </a: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B6B10-DCF2-4449-BF3D-624F7F590C60}"/>
              </a:ext>
            </a:extLst>
          </p:cNvPr>
          <p:cNvSpPr txBox="1"/>
          <p:nvPr/>
        </p:nvSpPr>
        <p:spPr>
          <a:xfrm>
            <a:off x="8942033" y="639812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© 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2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6" y="276224"/>
            <a:ext cx="5219699" cy="315277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1800" b="0" i="0" u="none" strike="noStrike" baseline="0" dirty="0">
              <a:solidFill>
                <a:srgbClr val="00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ARE YOUR PROUDEST CAREER ACHIEVEMENTS?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“One of my proudest career moments was my move to my current laboratory, the Laboratory for Laser Energetics at the University of Rochester, three and a half years ago. I have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moved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times in my career, from Russia to Venezuela to the USA, and each step has presented new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opportunities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learn and new </a:t>
            </a:r>
            <a:r>
              <a:rPr lang="en-GB" sz="2000" b="0" i="0" u="none" strike="noStrike" baseline="0" dirty="0">
                <a:solidFill>
                  <a:srgbClr val="006666"/>
                </a:solidFill>
                <a:cs typeface="Calibri Light" panose="020F0302020204030204" pitchFamily="34" charset="0"/>
              </a:rPr>
              <a:t>challenges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overcome.” 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>
              <a:solidFill>
                <a:srgbClr val="00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0DC9C-DE4E-486E-BED3-3F0A4C2CD634}"/>
              </a:ext>
            </a:extLst>
          </p:cNvPr>
          <p:cNvSpPr txBox="1"/>
          <p:nvPr/>
        </p:nvSpPr>
        <p:spPr>
          <a:xfrm>
            <a:off x="423863" y="3759745"/>
            <a:ext cx="5153024" cy="28315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VALENTIN’S TOP TIPS 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01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Persistence</a:t>
            </a:r>
            <a:r>
              <a:rPr lang="en-GB" sz="2000" dirty="0">
                <a:latin typeface="+mj-lt"/>
              </a:rPr>
              <a:t> is crucial to overcome many obstacles. With years of experience, I have come to realise that almost any problem can be resolved if one persists. 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02 Follow what you are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 passionate </a:t>
            </a:r>
            <a:r>
              <a:rPr lang="en-GB" sz="2000" dirty="0">
                <a:latin typeface="+mj-lt"/>
              </a:rPr>
              <a:t>about. </a:t>
            </a:r>
            <a:endParaRPr lang="en-US" sz="2000" dirty="0">
              <a:solidFill>
                <a:srgbClr val="006666"/>
              </a:solidFill>
              <a:latin typeface="+mj-lt"/>
              <a:cs typeface="Calibri Light" panose="020F0302020204030204" pitchFamily="34" charset="0"/>
            </a:endParaRP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BB973-179D-4E23-99AC-3BF318946584}"/>
              </a:ext>
            </a:extLst>
          </p:cNvPr>
          <p:cNvSpPr txBox="1"/>
          <p:nvPr/>
        </p:nvSpPr>
        <p:spPr>
          <a:xfrm>
            <a:off x="8942033" y="639812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© 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2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 object, light, night sky&#10;&#10;Description automatically generated">
            <a:extLst>
              <a:ext uri="{FF2B5EF4-FFF2-40B4-BE49-F238E27FC236}">
                <a16:creationId xmlns:a16="http://schemas.microsoft.com/office/drawing/2014/main" id="{C7B0AEA4-4108-406E-8A66-07AEF683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3073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EAA9EF-DC8C-4FAF-A834-526F77A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191993"/>
            <a:ext cx="4279390" cy="49849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 you think Valentin means by ‘</a:t>
            </a:r>
            <a:r>
              <a:rPr lang="en-US" sz="200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abstract thinking’?</a:t>
            </a:r>
            <a:endParaRPr lang="en-US" sz="2000" dirty="0">
              <a:solidFill>
                <a:srgbClr val="FF00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CC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When did you last perform ‘logical deductions’? Which areas of your study demand this skill?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do you think Valentin highlights courage and imagination as important? When did you last demonstrate these traits?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6600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opportunities have you made the most of lately?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33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 challenges have you been proud to overcome?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D87D5-7AEF-4E9C-A723-036540D746CA}"/>
              </a:ext>
            </a:extLst>
          </p:cNvPr>
          <p:cNvSpPr txBox="1"/>
          <p:nvPr/>
        </p:nvSpPr>
        <p:spPr>
          <a:xfrm>
            <a:off x="7531610" y="272831"/>
            <a:ext cx="427939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TALKING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0D712-863D-413E-BC0F-5D4B6C940055}"/>
              </a:ext>
            </a:extLst>
          </p:cNvPr>
          <p:cNvSpPr txBox="1"/>
          <p:nvPr/>
        </p:nvSpPr>
        <p:spPr>
          <a:xfrm>
            <a:off x="199644" y="5818228"/>
            <a:ext cx="2066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800" b="0" i="0" u="none" strike="noStrike" baseline="0" dirty="0">
              <a:solidFill>
                <a:srgbClr val="000000"/>
              </a:solidFill>
              <a:latin typeface="Brandon Grotesque Regular"/>
            </a:endParaRPr>
          </a:p>
          <a:p>
            <a:r>
              <a:rPr lang="en-GB" sz="2800" b="0" i="0" u="none" strike="noStrike" baseline="0" dirty="0">
                <a:solidFill>
                  <a:srgbClr val="000000"/>
                </a:solidFill>
                <a:latin typeface="Brandon Grotesque Regular"/>
              </a:rPr>
              <a:t> </a:t>
            </a:r>
            <a:r>
              <a:rPr lang="en-GB" sz="12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Artsiom P - stock.adobe.com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365125"/>
            <a:ext cx="4210049" cy="15017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/>
              <a:t>MEET VALENTIN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6" y="2386576"/>
            <a:ext cx="4210049" cy="34903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  <a:hlinkClick r:id="rId3"/>
              </a:rPr>
              <a:t>DR VALENTIN KARASIEV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is a scientist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based at the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Laboratory for Laser Energetics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at the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University of Rochester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in the USA.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He researches in the field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h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igh-energy-density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p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He is d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eveloping methods for modelling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processes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physics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 that occur 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extreme environments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9A58-DA81-4456-8846-2BA89EE4EC00}"/>
              </a:ext>
            </a:extLst>
          </p:cNvPr>
          <p:cNvSpPr txBox="1"/>
          <p:nvPr/>
        </p:nvSpPr>
        <p:spPr>
          <a:xfrm>
            <a:off x="8942033" y="639812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© 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85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4D1CC4ED-58BA-4FCC-8E3F-DDA25E226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26" y="1345221"/>
            <a:ext cx="3228738" cy="41634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Dig deeper into </a:t>
            </a:r>
            <a:r>
              <a:rPr lang="en-US" sz="2000" dirty="0">
                <a:latin typeface="+mj-lt"/>
                <a:hlinkClick r:id="rId2"/>
              </a:rPr>
              <a:t>Valentin and </a:t>
            </a:r>
            <a:r>
              <a:rPr lang="en-US" sz="2000" dirty="0" err="1">
                <a:latin typeface="+mj-lt"/>
                <a:hlinkClick r:id="rId2"/>
              </a:rPr>
              <a:t>Suxing’s</a:t>
            </a:r>
            <a:r>
              <a:rPr lang="en-US" sz="2000" dirty="0">
                <a:latin typeface="+mj-lt"/>
                <a:hlinkClick r:id="rId2"/>
              </a:rPr>
              <a:t> research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have a question for them, scroll down to the end of the online article and type it in.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will reply!</a:t>
            </a:r>
          </a:p>
          <a:p>
            <a:pPr marL="0" indent="0">
              <a:buNone/>
            </a:pPr>
            <a:endParaRPr lang="en-GB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Download their 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activity sheet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595959"/>
              </a:solidFill>
              <a:latin typeface="+mj-lt"/>
            </a:endParaRPr>
          </a:p>
        </p:txBody>
      </p:sp>
      <p:pic>
        <p:nvPicPr>
          <p:cNvPr id="5" name="Content Placeholder 4" descr="A screenshot of a cell phone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9912B8B8-116B-4A2A-9517-E1D30EFE1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74" y="1345220"/>
            <a:ext cx="2938131" cy="4167561"/>
          </a:xfrm>
          <a:prstGeom prst="rect">
            <a:avLst/>
          </a:prstGeom>
        </p:spPr>
      </p:pic>
      <p:pic>
        <p:nvPicPr>
          <p:cNvPr id="7" name="Picture 6" descr="A picture containing timeli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BDD0867-04A3-4309-BD21-E0DCA33ED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83" y="1349329"/>
            <a:ext cx="2953135" cy="41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3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1BCE73B2-1B50-48A9-A5AD-73D3B1B46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49" y="4817452"/>
            <a:ext cx="5086283" cy="1845398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83505D0-CC04-4F13-B1A2-E7C07054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7" y="181230"/>
            <a:ext cx="1836107" cy="183610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270A7DE-FC94-4D4B-94DB-E50620A29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3" y="2366260"/>
            <a:ext cx="2998417" cy="86954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9F6DB87-86BD-4799-9E3E-4D481245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2" y="3842747"/>
            <a:ext cx="1552861" cy="155286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70A93BC-000B-434C-A0AF-DDCB2D0DF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60" y="59955"/>
            <a:ext cx="3272759" cy="2198079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5CDFE6F-2855-453B-9C56-CFBE130D4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55" y="2539470"/>
            <a:ext cx="2720576" cy="1440305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A0C9917F-3601-437D-962A-902A031F3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12" y="4255284"/>
            <a:ext cx="3406435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6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front of a display of paper money&#10;&#10;Description automatically generated with low confidence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6" y="365125"/>
            <a:ext cx="4212714" cy="13880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/>
              <a:t>MEET SUXING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6" y="2434201"/>
            <a:ext cx="4307964" cy="37427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+mj-lt"/>
                <a:hlinkClick r:id="rId3"/>
              </a:rPr>
              <a:t>DR SUXING HU </a:t>
            </a:r>
            <a:r>
              <a:rPr lang="en-US" sz="2000" dirty="0">
                <a:latin typeface="+mj-lt"/>
              </a:rPr>
              <a:t>works alongside Valentin.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>
                <a:latin typeface="+mj-lt"/>
              </a:rPr>
              <a:t>Suxing</a:t>
            </a:r>
            <a:r>
              <a:rPr lang="en-US" sz="2000" dirty="0">
                <a:latin typeface="+mj-lt"/>
              </a:rPr>
              <a:t> and Valentin are both </a:t>
            </a:r>
            <a:r>
              <a:rPr lang="en-GB" sz="2000" b="0" i="0" u="none" strike="noStrike" baseline="0" dirty="0">
                <a:latin typeface="+mj-lt"/>
              </a:rPr>
              <a:t>experts in developing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theoretical</a:t>
            </a:r>
            <a:r>
              <a:rPr lang="en-GB" sz="2000" b="0" i="0" u="none" strike="noStrike" baseline="0" dirty="0">
                <a:latin typeface="+mj-lt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j-lt"/>
              </a:rPr>
              <a:t>computational models </a:t>
            </a:r>
            <a:r>
              <a:rPr lang="en-GB" sz="2000" b="0" i="0" u="none" strike="noStrike" baseline="0" dirty="0">
                <a:latin typeface="+mj-lt"/>
              </a:rPr>
              <a:t>to describe high-energy-density processes.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0" i="0" u="none" strike="noStrike" baseline="0" dirty="0">
                <a:latin typeface="+mj-lt"/>
              </a:rPr>
              <a:t>Let’s read more about their work…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A5849-5CEB-460B-8D05-2001E4FCA21C}"/>
              </a:ext>
            </a:extLst>
          </p:cNvPr>
          <p:cNvSpPr txBox="1"/>
          <p:nvPr/>
        </p:nvSpPr>
        <p:spPr>
          <a:xfrm>
            <a:off x="8409373" y="648865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© 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5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r="3222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10881"/>
            <a:ext cx="5305426" cy="13880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/>
              <a:t>HIGH-ENERGY-DENSITY PHYSICS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209800"/>
            <a:ext cx="5305426" cy="3967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very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temperatures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pressures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physics as we know it starts to change.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study of such environments is known as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high-energy-density physics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These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extreme environments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found at the heart of our Sun, and in the interior of giant planets and various types of stars.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hese environments could hold the secret for understanding processes like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nuclear fusion</a:t>
            </a:r>
            <a:r>
              <a:rPr lang="en-GB" sz="20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 could be an incredibly important source of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energy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A8812-23A8-46C8-8C4D-FCB277F16F73}"/>
              </a:ext>
            </a:extLst>
          </p:cNvPr>
          <p:cNvSpPr txBox="1"/>
          <p:nvPr/>
        </p:nvSpPr>
        <p:spPr>
          <a:xfrm>
            <a:off x="9669644" y="6176963"/>
            <a:ext cx="2657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Roberto Sorin - stock.adobe.com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0" y="298450"/>
            <a:ext cx="4276725" cy="12636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/>
              <a:t>THE BIG CHALLENGE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90" y="1963738"/>
            <a:ext cx="6264460" cy="446563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any models which describe the physics of materials at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zero to near-room temperatures stop working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 such extreme conditions.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and </a:t>
            </a:r>
            <a:r>
              <a:rPr lang="en-GB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need to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models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them in a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computer code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and find ways to run them efficiently using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high-performance computing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works using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theoretical approaches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but emphasises how important both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calculations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in this area of physics.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“Comparisons with experiments can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validate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theoretical methods used for predictions,” </a:t>
            </a:r>
            <a:r>
              <a:rPr lang="en-GB" sz="20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he says.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“Theoretical predictions, which are easier and faster to produce compared to experimental measurements, can be used to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experiments.”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C1B55-87D1-4750-B62C-8B4C1DD55B28}"/>
              </a:ext>
            </a:extLst>
          </p:cNvPr>
          <p:cNvSpPr txBox="1"/>
          <p:nvPr/>
        </p:nvSpPr>
        <p:spPr>
          <a:xfrm>
            <a:off x="9385425" y="1178580"/>
            <a:ext cx="2946000" cy="52322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OMEGA-EP Laser Bay, LLE. </a:t>
            </a:r>
          </a:p>
          <a:p>
            <a:r>
              <a:rPr lang="en-GB" sz="1400" dirty="0"/>
              <a:t>Credit Eugene </a:t>
            </a:r>
            <a:r>
              <a:rPr lang="en-GB" sz="1400" dirty="0" err="1"/>
              <a:t>Kowaluk</a:t>
            </a:r>
            <a:r>
              <a:rPr lang="en-GB" sz="1400" dirty="0"/>
              <a:t> – © LLE</a:t>
            </a:r>
          </a:p>
        </p:txBody>
      </p:sp>
    </p:spTree>
    <p:extLst>
      <p:ext uri="{BB962C8B-B14F-4D97-AF65-F5344CB8AC3E}">
        <p14:creationId xmlns:p14="http://schemas.microsoft.com/office/powerpoint/2010/main" val="33492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r="3222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5125"/>
            <a:ext cx="4733925" cy="138803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GB" sz="36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PHYSICS </a:t>
            </a:r>
            <a:r>
              <a:rPr lang="en-GB" sz="3600" b="0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EXTREME ENVIRONMENTS</a:t>
            </a:r>
            <a:endParaRPr lang="en-GB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118279"/>
            <a:ext cx="7791450" cy="4501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explains,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“To create high pressures, scientists can perform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diamond anvil cell experiments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when a small sample is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compressed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between two diamond tips, or perform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gas-gun experiments,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when a high-velocity projectile impacts a target to create high pressure. For high pressures and temperatures, powerful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beams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used to heat and compress a target.”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Valentin and </a:t>
            </a:r>
            <a:r>
              <a:rPr lang="en-GB" sz="2000" b="0" i="0" u="none" strike="noStrike" baseline="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have been looking at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hydrogen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Hydrogen, as we know it on Earth, is a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colourless, light gas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It is also the gas that acts as a fuel for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nuclear fusion in stars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 keeps them burning and forming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heavier chemical elements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However, under extreme pressure,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hydrogen can start to behave like a metal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2BD3D-0D1D-4BF8-9853-5E24F17690F2}"/>
              </a:ext>
            </a:extLst>
          </p:cNvPr>
          <p:cNvSpPr txBox="1"/>
          <p:nvPr/>
        </p:nvSpPr>
        <p:spPr>
          <a:xfrm>
            <a:off x="9669644" y="6298261"/>
            <a:ext cx="2657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Roberto Sorin - stock.adobe.com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 object, light, night sky&#10;&#10;Description automatically generated">
            <a:extLst>
              <a:ext uri="{FF2B5EF4-FFF2-40B4-BE49-F238E27FC236}">
                <a16:creationId xmlns:a16="http://schemas.microsoft.com/office/drawing/2014/main" id="{C7B0AEA4-4108-406E-8A66-07AEF683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3073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EAA9EF-DC8C-4FAF-A834-526F77A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191993"/>
            <a:ext cx="4279390" cy="5173296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Valentin and </a:t>
            </a:r>
            <a:r>
              <a:rPr lang="en-US" sz="2000" dirty="0" err="1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US" sz="2000" dirty="0">
                <a:solidFill>
                  <a:srgbClr val="FF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experts in?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CC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factors make the environments they look at ‘extreme’?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do Valentin and </a:t>
            </a:r>
            <a:r>
              <a:rPr lang="en-US" sz="2000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Suxing</a:t>
            </a:r>
            <a:r>
              <a:rPr lang="en-US" sz="2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need to create new models for the work they do?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6600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 you think the difference is between a theoretical and experimental approach? How can these approaches work together?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3333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can scientists create high pressure?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effect does extreme pressure have on hydrogen?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D87D5-7AEF-4E9C-A723-036540D746CA}"/>
              </a:ext>
            </a:extLst>
          </p:cNvPr>
          <p:cNvSpPr txBox="1"/>
          <p:nvPr/>
        </p:nvSpPr>
        <p:spPr>
          <a:xfrm>
            <a:off x="7531610" y="272831"/>
            <a:ext cx="427939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TALKING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6F87B-DFF4-4DFD-BC1D-2E7047B3D27E}"/>
              </a:ext>
            </a:extLst>
          </p:cNvPr>
          <p:cNvSpPr txBox="1"/>
          <p:nvPr/>
        </p:nvSpPr>
        <p:spPr>
          <a:xfrm>
            <a:off x="199644" y="5818228"/>
            <a:ext cx="2066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800" b="0" i="0" u="none" strike="noStrike" baseline="0" dirty="0">
              <a:solidFill>
                <a:srgbClr val="000000"/>
              </a:solidFill>
              <a:latin typeface="Brandon Grotesque Regular"/>
            </a:endParaRPr>
          </a:p>
          <a:p>
            <a:r>
              <a:rPr lang="en-GB" sz="2800" b="0" i="0" u="none" strike="noStrike" baseline="0" dirty="0">
                <a:solidFill>
                  <a:srgbClr val="000000"/>
                </a:solidFill>
                <a:latin typeface="Brandon Grotesque Regular"/>
              </a:rPr>
              <a:t> </a:t>
            </a:r>
            <a:r>
              <a:rPr lang="en-GB" sz="1200" b="0" i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Artsiom P - stock.adobe.com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5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/>
        </p:blipFill>
        <p:spPr>
          <a:xfrm>
            <a:off x="2427106" y="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52138"/>
            <a:ext cx="3822189" cy="13880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/>
              <a:t>STRANGE METALS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6" y="2092305"/>
            <a:ext cx="6248400" cy="441355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metal is defined by how the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the material behave.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Insulating materials, like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wood and gaseous hydrogen, do not conduct electricity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This is because the electrons in the material are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bound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do not start to move and flow when the material becomes part of a circuit.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metallic hydrogen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the electrons are shared between different hydrogen sites and can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flow freely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through the network of atoms. This means the hydrogen has become a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conductor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As Valentin says, </a:t>
            </a:r>
            <a:r>
              <a:rPr lang="en-GB" sz="2000" b="0" i="0" u="none" strike="noStrike" baseline="0" dirty="0">
                <a:solidFill>
                  <a:srgbClr val="00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“under high pressure, hydrogen and/or some hydrogen rich materials may become room temperature superconductors.”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b="0" i="0" u="none" strike="noStrike" baseline="0" dirty="0">
              <a:solidFill>
                <a:srgbClr val="00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E41DE-C6E1-46DF-8046-B0F32650908B}"/>
              </a:ext>
            </a:extLst>
          </p:cNvPr>
          <p:cNvSpPr txBox="1"/>
          <p:nvPr/>
        </p:nvSpPr>
        <p:spPr>
          <a:xfrm>
            <a:off x="7347345" y="6244252"/>
            <a:ext cx="3352800" cy="52322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Typhoon and Storm HPC systems at LLE. Credit Eugene </a:t>
            </a:r>
            <a:r>
              <a:rPr lang="en-GB" sz="1400" dirty="0" err="1"/>
              <a:t>Kowaluk</a:t>
            </a:r>
            <a:r>
              <a:rPr lang="en-GB" sz="1400" dirty="0"/>
              <a:t> - © LLE</a:t>
            </a:r>
          </a:p>
        </p:txBody>
      </p:sp>
    </p:spTree>
    <p:extLst>
      <p:ext uri="{BB962C8B-B14F-4D97-AF65-F5344CB8AC3E}">
        <p14:creationId xmlns:p14="http://schemas.microsoft.com/office/powerpoint/2010/main" val="27517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5ECB-584D-40E8-901C-33704770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r="3222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3F222-7088-4CD5-AD84-4F0636DE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5125"/>
            <a:ext cx="5305426" cy="13880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sz="3600" dirty="0"/>
              <a:t>SUPERCONDUCTORS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9D0980-2972-48CD-A5DE-6C8ABB20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118279"/>
            <a:ext cx="7962901" cy="42830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superconductor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a material that lets electrons move with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resistance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most normal conducting metals, an electron experiences some resistance to its movement and so generates heat as it moves.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latin typeface="+mj-lt"/>
              </a:rPr>
              <a:t>In a superconductor, this heating does not happen and so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no energy is wasted</a:t>
            </a:r>
            <a:r>
              <a:rPr lang="en-GB" sz="2000" dirty="0">
                <a:latin typeface="+mj-lt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latin typeface="+mj-lt"/>
              </a:rPr>
              <a:t>If a perfect superconducting device was made, the device could be on nearly forever,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without ever depleting the battery</a:t>
            </a:r>
            <a:r>
              <a:rPr lang="en-GB" sz="2000" dirty="0">
                <a:latin typeface="+mj-lt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latin typeface="+mj-lt"/>
              </a:rPr>
              <a:t>Recently, </a:t>
            </a:r>
            <a:r>
              <a:rPr lang="en-GB" sz="2000" dirty="0" err="1">
                <a:latin typeface="+mj-lt"/>
              </a:rPr>
              <a:t>Suxing</a:t>
            </a:r>
            <a:r>
              <a:rPr lang="en-GB" sz="2000" dirty="0">
                <a:latin typeface="+mj-lt"/>
              </a:rPr>
              <a:t> and Valentin’s colleagues, the experimental group of </a:t>
            </a:r>
            <a:r>
              <a:rPr lang="en-GB" sz="2000" dirty="0">
                <a:solidFill>
                  <a:srgbClr val="0070C0"/>
                </a:solidFill>
                <a:latin typeface="+mj-lt"/>
                <a:hlinkClick r:id="rId3"/>
              </a:rPr>
              <a:t>Professor Ranga Dias</a:t>
            </a:r>
            <a:r>
              <a:rPr lang="en-GB" sz="2000" dirty="0">
                <a:latin typeface="+mj-lt"/>
              </a:rPr>
              <a:t>, discovered room temperature superconductivity in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carbonaceous sulphur hydride (CSH) </a:t>
            </a:r>
            <a:r>
              <a:rPr lang="en-GB" sz="2000" dirty="0">
                <a:latin typeface="+mj-lt"/>
              </a:rPr>
              <a:t>systems and, from </a:t>
            </a:r>
            <a:r>
              <a:rPr lang="en-GB" sz="2000" dirty="0" err="1">
                <a:solidFill>
                  <a:srgbClr val="0070C0"/>
                </a:solidFill>
                <a:latin typeface="+mj-lt"/>
              </a:rPr>
              <a:t>Suxing’s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 calculations</a:t>
            </a:r>
            <a:r>
              <a:rPr lang="en-GB" sz="2000" dirty="0">
                <a:latin typeface="+mj-lt"/>
              </a:rPr>
              <a:t>,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2000" dirty="0">
                <a:latin typeface="+mj-lt"/>
              </a:rPr>
              <a:t>they were able to identify which structures would be the most stable room-temperature superconductors under high pressures. </a:t>
            </a:r>
            <a:endParaRPr lang="en-US" sz="20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A2CBD-CA16-4FBB-9B95-ED95FDFC7F2F}"/>
              </a:ext>
            </a:extLst>
          </p:cNvPr>
          <p:cNvSpPr txBox="1"/>
          <p:nvPr/>
        </p:nvSpPr>
        <p:spPr>
          <a:xfrm>
            <a:off x="9669644" y="6176963"/>
            <a:ext cx="2657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Roberto Sorin - stock.adobe.com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3" ma:contentTypeDescription="Create a new document." ma:contentTypeScope="" ma:versionID="42a5c4c6324fc3b756246721948ecb77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9f9d99c964bdea7192199bce0c61d979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FD4E2D-EBEC-4ABD-A2AE-56ECCDD1021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2351798-3BB2-4EDC-AD6A-BD35A99ACC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6A3AD9-C572-4F5A-AECB-981B5C745BD8}">
  <ds:schemaRefs>
    <ds:schemaRef ds:uri="09e5eb4c-ad0d-4795-ae2e-baffe4a7a343"/>
    <ds:schemaRef ds:uri="4ef8ee0b-e025-4bd4-94a6-4c71df7778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2012</Words>
  <Application>Microsoft Office PowerPoint</Application>
  <PresentationFormat>Widescreen</PresentationFormat>
  <Paragraphs>177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Big John</vt:lpstr>
      <vt:lpstr>Brandon Grotesque Regular</vt:lpstr>
      <vt:lpstr>Calibri</vt:lpstr>
      <vt:lpstr>Calibri Light</vt:lpstr>
      <vt:lpstr>Office Theme</vt:lpstr>
      <vt:lpstr>PowerPoint Presentation</vt:lpstr>
      <vt:lpstr>MEET VALENTIN</vt:lpstr>
      <vt:lpstr>MEET SUXING</vt:lpstr>
      <vt:lpstr>HIGH-ENERGY-DENSITY PHYSICS</vt:lpstr>
      <vt:lpstr>THE BIG CHALLENGE</vt:lpstr>
      <vt:lpstr>PHYSICS OF EXTREME ENVIRONMENTS</vt:lpstr>
      <vt:lpstr>PowerPoint Presentation</vt:lpstr>
      <vt:lpstr>STRANGE METALS</vt:lpstr>
      <vt:lpstr>SUPERCONDUCTORS</vt:lpstr>
      <vt:lpstr>LOOKING AHEAD</vt:lpstr>
      <vt:lpstr>PowerPoint Presentation</vt:lpstr>
      <vt:lpstr>ABOUT  HIGH-ENERGY-DENSITY PHYSICS</vt:lpstr>
      <vt:lpstr> ABOUT  HIGH-ENERGY-DENSITY PHYSICS </vt:lpstr>
      <vt:lpstr>EXPLORE A CAREER IN  HIGH-ENERGY-DENSITY PHYSICS </vt:lpstr>
      <vt:lpstr> PATHWAY FROM SCHOOL TO HIGH-ENERGY-DENSITY PHYSICIST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Morgan</dc:creator>
  <cp:lastModifiedBy>Erica Morgan</cp:lastModifiedBy>
  <cp:revision>8</cp:revision>
  <dcterms:created xsi:type="dcterms:W3CDTF">2021-06-24T10:14:02Z</dcterms:created>
  <dcterms:modified xsi:type="dcterms:W3CDTF">2021-06-29T10:24:13Z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</Properties>
</file>