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63" r:id="rId8"/>
    <p:sldId id="259" r:id="rId9"/>
    <p:sldId id="264" r:id="rId10"/>
    <p:sldId id="261" r:id="rId11"/>
    <p:sldId id="262" r:id="rId12"/>
  </p:sldIdLst>
  <p:sldSz cx="18288000" cy="10287000"/>
  <p:notesSz cx="6858000" cy="9144000"/>
  <p:embeddedFontLst>
    <p:embeddedFont>
      <p:font typeface="Montserrat" panose="00000500000000000000" pitchFamily="2" charset="0"/>
      <p:regular r:id="rId14"/>
      <p:bold r:id="rId15"/>
      <p:italic r:id="rId16"/>
      <p:boldItalic r:id="rId17"/>
    </p:embeddedFont>
    <p:embeddedFont>
      <p:font typeface="Montserrat Black" panose="00000A00000000000000" pitchFamily="2" charset="0"/>
      <p:bold r:id="rId18"/>
      <p:italic r:id="rId19"/>
      <p:boldItalic r:id="rId20"/>
    </p:embeddedFont>
    <p:embeddedFont>
      <p:font typeface="Montserrat Bold" panose="00000800000000000000" charset="0"/>
      <p:regular r:id="rId21"/>
      <p:bold r:id="rId22"/>
      <p:italic r:id="rId23"/>
      <p:boldItalic r:id="rId24"/>
    </p:embeddedFont>
    <p:embeddedFont>
      <p:font typeface="Montserrat Extra-Bold" panose="020B0604020202020204" charset="0"/>
      <p:regular r:id="rId25"/>
      <p:bold r:id="rId26"/>
    </p:embeddedFont>
    <p:embeddedFont>
      <p:font typeface="Montserrat Extra-Bold Bold" panose="020B0604020202020204" charset="0"/>
      <p:regular r:id="rId27"/>
      <p:bold r:id="rId28"/>
    </p:embeddedFont>
    <p:embeddedFont>
      <p:font typeface="Montserrat Medium" panose="00000600000000000000" pitchFamily="2" charset="0"/>
      <p:regular r:id="rId29"/>
      <p:italic r:id="rId30"/>
    </p:embeddedFont>
    <p:embeddedFont>
      <p:font typeface="Montserrat SemiBold" panose="00000700000000000000" pitchFamily="2" charset="0"/>
      <p:regular r:id="rId31"/>
      <p:bold r:id="rId32"/>
      <p:italic r:id="rId33"/>
      <p:boldItalic r:id="rId34"/>
    </p:embeddedFont>
    <p:embeddedFont>
      <p:font typeface="Montserrat Semi-Bold Bold Italics" panose="020B0604020202020204" charset="0"/>
      <p:regular r:id="rId35"/>
      <p:bold r:id="rId36"/>
      <p:italic r:id="rId37"/>
      <p:boldItalic r:id="rId38"/>
    </p:embeddedFont>
    <p:embeddedFont>
      <p:font typeface="Social Circles" panose="020B0604020202020204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vRI4hAseCLEo0qEBBDw4Wg==" hashData="SroEX85eS7g0TRDSXpx98mEYa5tOkTWWF88Up68zycbFTqwrEmq13VsbR5Tfpq7qXka9NMmCb952EmLy70lde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C4D2F2-2767-CF06-CE67-E8818C0C2A5A}" name="Isla Foffa" initials="IF" userId="S::isla@futurumcareers.com::237bb2e1-a752-4b88-b59e-e8cd0f24625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1E24"/>
    <a:srgbClr val="E7328A"/>
    <a:srgbClr val="145D8D"/>
    <a:srgbClr val="B76C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75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openxmlformats.org/officeDocument/2006/relationships/font" Target="fonts/font26.fntdata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font" Target="fonts/font24.fntdata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font" Target="fonts/font23.fntdata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font" Target="fonts/font22.fntdata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font" Target="fonts/font2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E54068-8357-0E48-AACD-4BA6E40A7C97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7CBB8-ADE2-6C44-A825-86EAAF74A7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902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7CBB8-ADE2-6C44-A825-86EAAF74A7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238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34228327/admin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twitter.com/FUTURUMCareer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acebook.com/futurumcareers/" TargetMode="External"/><Relationship Id="rId11" Type="http://schemas.openxmlformats.org/officeDocument/2006/relationships/hyperlink" Target="https://futurumcareers.com/" TargetMode="External"/><Relationship Id="rId5" Type="http://schemas.openxmlformats.org/officeDocument/2006/relationships/image" Target="../media/image3.png"/><Relationship Id="rId10" Type="http://schemas.openxmlformats.org/officeDocument/2006/relationships/hyperlink" Target="https://www.pinterest.co.uk/futurumcareers/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www.youtube.com/channel/UC-NLa1ABue0vQ15treO93vQ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uturumcareers.com/bribery-forgery-and-fraud-the-murky-world-of-economic-crime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FUTURUMCareers" TargetMode="External"/><Relationship Id="rId13" Type="http://schemas.openxmlformats.org/officeDocument/2006/relationships/image" Target="../media/image14.png"/><Relationship Id="rId3" Type="http://schemas.openxmlformats.org/officeDocument/2006/relationships/hyperlink" Target="http://www.futurumcareers.com/Jennifer-Quaid-brochure.pdf" TargetMode="External"/><Relationship Id="rId7" Type="http://schemas.openxmlformats.org/officeDocument/2006/relationships/hyperlink" Target="https://www.facebook.com/futurumcareers/" TargetMode="External"/><Relationship Id="rId12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futurumcareers.com/" TargetMode="External"/><Relationship Id="rId11" Type="http://schemas.openxmlformats.org/officeDocument/2006/relationships/hyperlink" Target="https://www.pinterest.co.uk/futurumcareers/" TargetMode="External"/><Relationship Id="rId5" Type="http://schemas.openxmlformats.org/officeDocument/2006/relationships/hyperlink" Target="http://www.futurumcareers.com/bribery-forgery-and-fraud-the-murky-world-of-economic-crime" TargetMode="External"/><Relationship Id="rId10" Type="http://schemas.openxmlformats.org/officeDocument/2006/relationships/hyperlink" Target="https://www.youtube.com/channel/UC-NLa1ABue0vQ15treO93vQ" TargetMode="External"/><Relationship Id="rId4" Type="http://schemas.openxmlformats.org/officeDocument/2006/relationships/hyperlink" Target="http://www.futurumcareers.com/Jennifer-Quaid-activity-sheet.pdf" TargetMode="External"/><Relationship Id="rId9" Type="http://schemas.openxmlformats.org/officeDocument/2006/relationships/hyperlink" Target="https://www.linkedin.com/company/34228327/admin/" TargetMode="External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972425"/>
            <a:ext cx="6802509" cy="2314575"/>
            <a:chOff x="0" y="0"/>
            <a:chExt cx="1822422" cy="609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2422" cy="609600"/>
            </a:xfrm>
            <a:custGeom>
              <a:avLst/>
              <a:gdLst/>
              <a:ahLst/>
              <a:cxnLst/>
              <a:rect l="l" t="t" r="r" b="b"/>
              <a:pathLst>
                <a:path w="1822422" h="609600">
                  <a:moveTo>
                    <a:pt x="203200" y="0"/>
                  </a:moveTo>
                  <a:lnTo>
                    <a:pt x="1822422" y="0"/>
                  </a:lnTo>
                  <a:lnTo>
                    <a:pt x="1619222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76CA9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5468" y="670458"/>
            <a:ext cx="16930314" cy="8921668"/>
            <a:chOff x="0" y="0"/>
            <a:chExt cx="4459013" cy="23497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59013" cy="2349740"/>
            </a:xfrm>
            <a:custGeom>
              <a:avLst/>
              <a:gdLst/>
              <a:ahLst/>
              <a:cxnLst/>
              <a:rect l="l" t="t" r="r" b="b"/>
              <a:pathLst>
                <a:path w="4459013" h="2349740">
                  <a:moveTo>
                    <a:pt x="0" y="0"/>
                  </a:moveTo>
                  <a:lnTo>
                    <a:pt x="4459013" y="0"/>
                  </a:lnTo>
                  <a:lnTo>
                    <a:pt x="4459013" y="2349740"/>
                  </a:lnTo>
                  <a:lnTo>
                    <a:pt x="0" y="2349740"/>
                  </a:lnTo>
                  <a:close/>
                </a:path>
              </a:pathLst>
            </a:custGeom>
            <a:solidFill>
              <a:srgbClr val="E7328A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261113" y="0"/>
            <a:ext cx="13026887" cy="7637394"/>
            <a:chOff x="0" y="0"/>
            <a:chExt cx="3657119" cy="20114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57119" cy="2011495"/>
            </a:xfrm>
            <a:custGeom>
              <a:avLst/>
              <a:gdLst/>
              <a:ahLst/>
              <a:cxnLst/>
              <a:rect l="l" t="t" r="r" b="b"/>
              <a:pathLst>
                <a:path w="3657119" h="2011495">
                  <a:moveTo>
                    <a:pt x="203200" y="0"/>
                  </a:moveTo>
                  <a:lnTo>
                    <a:pt x="3657119" y="0"/>
                  </a:lnTo>
                  <a:lnTo>
                    <a:pt x="3453919" y="2011495"/>
                  </a:lnTo>
                  <a:lnTo>
                    <a:pt x="0" y="201149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8AC3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201900" y="0"/>
            <a:ext cx="3086100" cy="7637394"/>
            <a:chOff x="0" y="0"/>
            <a:chExt cx="812800" cy="201149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2011495"/>
            </a:xfrm>
            <a:custGeom>
              <a:avLst/>
              <a:gdLst/>
              <a:ahLst/>
              <a:cxnLst/>
              <a:rect l="l" t="t" r="r" b="b"/>
              <a:pathLst>
                <a:path w="812800" h="2011495">
                  <a:moveTo>
                    <a:pt x="0" y="0"/>
                  </a:moveTo>
                  <a:lnTo>
                    <a:pt x="812800" y="0"/>
                  </a:lnTo>
                  <a:lnTo>
                    <a:pt x="812800" y="2011495"/>
                  </a:lnTo>
                  <a:lnTo>
                    <a:pt x="0" y="2011495"/>
                  </a:lnTo>
                  <a:close/>
                </a:path>
              </a:pathLst>
            </a:custGeom>
            <a:solidFill>
              <a:srgbClr val="FF8AC3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006847" y="1082858"/>
            <a:ext cx="4788813" cy="7171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19"/>
              </a:lnSpc>
            </a:pPr>
            <a:r>
              <a:rPr lang="en-US" sz="2599" dirty="0">
                <a:solidFill>
                  <a:srgbClr val="FFFFFF"/>
                </a:solidFill>
                <a:latin typeface="Montserrat"/>
              </a:rPr>
              <a:t>INSPIRER LA </a:t>
            </a:r>
          </a:p>
          <a:p>
            <a:pPr>
              <a:lnSpc>
                <a:spcPts val="1819"/>
              </a:lnSpc>
            </a:pPr>
            <a:endParaRPr lang="en-US" sz="2599" dirty="0">
              <a:solidFill>
                <a:srgbClr val="FFFFFF"/>
              </a:solidFill>
              <a:latin typeface="Montserrat"/>
            </a:endParaRPr>
          </a:p>
          <a:p>
            <a:pPr>
              <a:lnSpc>
                <a:spcPts val="1819"/>
              </a:lnSpc>
            </a:pPr>
            <a:r>
              <a:rPr lang="en-US" sz="2599" dirty="0" err="1">
                <a:solidFill>
                  <a:srgbClr val="FFFFFF"/>
                </a:solidFill>
                <a:latin typeface="Montserrat Extra-Bold Bold"/>
              </a:rPr>
              <a:t>PROCHAINE</a:t>
            </a:r>
            <a:r>
              <a:rPr lang="en-US" sz="2599" dirty="0">
                <a:solidFill>
                  <a:srgbClr val="FFFFFF"/>
                </a:solidFill>
                <a:latin typeface="Montserrat Extra-Bold Bold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Montserrat Extra-Bold Bold"/>
              </a:rPr>
              <a:t>GÉNÉRATION</a:t>
            </a:r>
            <a:endParaRPr lang="en-US" sz="2599" dirty="0">
              <a:solidFill>
                <a:srgbClr val="FFFFFF"/>
              </a:solidFill>
              <a:latin typeface="Montserrat Extra-Bold Bold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345F9D3-AE14-804C-BB1C-B14290FE7762}"/>
              </a:ext>
            </a:extLst>
          </p:cNvPr>
          <p:cNvSpPr txBox="1"/>
          <p:nvPr/>
        </p:nvSpPr>
        <p:spPr>
          <a:xfrm>
            <a:off x="7616084" y="3715061"/>
            <a:ext cx="82771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Montserrat" pitchFamily="2" charset="77"/>
              </a:rPr>
              <a:t>Entretien avec </a:t>
            </a:r>
          </a:p>
          <a:p>
            <a:r>
              <a:rPr lang="en-GB" sz="4800" b="1" dirty="0">
                <a:latin typeface="Montserrat Black" pitchFamily="2" charset="77"/>
              </a:rPr>
              <a:t>Dr Jennifer Quaid</a:t>
            </a:r>
            <a:endParaRPr lang="en-US" sz="4800" dirty="0">
              <a:latin typeface="Montserrat" pitchFamily="2" charset="7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B0CE55F-DA7D-87CC-04A1-A15FA3B327E5}"/>
              </a:ext>
            </a:extLst>
          </p:cNvPr>
          <p:cNvSpPr txBox="1"/>
          <p:nvPr/>
        </p:nvSpPr>
        <p:spPr>
          <a:xfrm>
            <a:off x="8101145" y="1942145"/>
            <a:ext cx="2398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chemeClr val="bg1"/>
                </a:solidFill>
                <a:latin typeface="Montserrat" pitchFamily="2" charset="77"/>
              </a:rPr>
              <a:t>FUTURUM</a:t>
            </a:r>
          </a:p>
          <a:p>
            <a:r>
              <a:rPr lang="en-GB" sz="3200" b="1" i="1" dirty="0">
                <a:solidFill>
                  <a:schemeClr val="bg1"/>
                </a:solidFill>
                <a:latin typeface="Montserrat Black" pitchFamily="2" charset="77"/>
              </a:rPr>
              <a:t>PODCAST</a:t>
            </a:r>
            <a:endParaRPr lang="en-US" sz="3200" b="1" i="1" dirty="0">
              <a:solidFill>
                <a:schemeClr val="bg1"/>
              </a:solidFill>
              <a:latin typeface="Montserrat Black" pitchFamily="2" charset="77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FC4E707-6232-5085-579A-C41D0A18B673}"/>
              </a:ext>
            </a:extLst>
          </p:cNvPr>
          <p:cNvSpPr/>
          <p:nvPr/>
        </p:nvSpPr>
        <p:spPr>
          <a:xfrm>
            <a:off x="0" y="8115300"/>
            <a:ext cx="715468" cy="2171700"/>
          </a:xfrm>
          <a:prstGeom prst="rect">
            <a:avLst/>
          </a:prstGeom>
          <a:solidFill>
            <a:srgbClr val="B76C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F25DDC04-D7CE-105D-F1CE-01A4F11874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139" y="4468680"/>
            <a:ext cx="6969049" cy="4534080"/>
          </a:xfrm>
          <a:prstGeom prst="rect">
            <a:avLst/>
          </a:prstGeom>
        </p:spPr>
      </p:pic>
      <p:pic>
        <p:nvPicPr>
          <p:cNvPr id="33" name="Picture 32" descr="Icon&#10;&#10;Description automatically generated">
            <a:extLst>
              <a:ext uri="{FF2B5EF4-FFF2-40B4-BE49-F238E27FC236}">
                <a16:creationId xmlns:a16="http://schemas.microsoft.com/office/drawing/2014/main" id="{A41542B7-CA50-72E1-7A57-9FE12DCDEF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608" y="0"/>
            <a:ext cx="4152900" cy="2882900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167FE66B-ACFC-8F8B-FDE7-DF8CA8C733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2019300"/>
            <a:ext cx="468253" cy="7365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75784F-2C38-5599-C404-AE718E1210CE}"/>
              </a:ext>
            </a:extLst>
          </p:cNvPr>
          <p:cNvSpPr txBox="1"/>
          <p:nvPr/>
        </p:nvSpPr>
        <p:spPr>
          <a:xfrm>
            <a:off x="15201900" y="8596605"/>
            <a:ext cx="23706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Social Circles" panose="020005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</a:t>
            </a:r>
            <a:r>
              <a:rPr lang="en-US" sz="4400" dirty="0">
                <a:solidFill>
                  <a:schemeClr val="bg1"/>
                </a:solidFill>
                <a:latin typeface="Social Circles" panose="020005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lang="en-US" sz="4400" dirty="0">
                <a:solidFill>
                  <a:schemeClr val="bg1"/>
                </a:solidFill>
                <a:latin typeface="Social Circles" panose="020005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  <a:r>
              <a:rPr lang="en-US" sz="4400" dirty="0">
                <a:solidFill>
                  <a:schemeClr val="bg1"/>
                </a:solidFill>
                <a:latin typeface="Social Circles" panose="02000500000000000000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</a:t>
            </a:r>
            <a:r>
              <a:rPr lang="en-US" sz="4400" dirty="0">
                <a:solidFill>
                  <a:schemeClr val="bg1"/>
                </a:solidFill>
                <a:latin typeface="Social Circles" panose="02000500000000000000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</a:t>
            </a:r>
            <a:endParaRPr lang="en-US" sz="4400" dirty="0">
              <a:solidFill>
                <a:schemeClr val="bg1"/>
              </a:solidFill>
              <a:latin typeface="Social Circles" panose="02000500000000000000" pitchFamily="2" charset="0"/>
            </a:endParaRPr>
          </a:p>
        </p:txBody>
      </p:sp>
      <p:sp>
        <p:nvSpPr>
          <p:cNvPr id="16" name="TextBox 35">
            <a:extLst>
              <a:ext uri="{FF2B5EF4-FFF2-40B4-BE49-F238E27FC236}">
                <a16:creationId xmlns:a16="http://schemas.microsoft.com/office/drawing/2014/main" id="{03672B43-81C0-2E72-B67C-1436ECB27145}"/>
              </a:ext>
            </a:extLst>
          </p:cNvPr>
          <p:cNvSpPr txBox="1"/>
          <p:nvPr/>
        </p:nvSpPr>
        <p:spPr>
          <a:xfrm>
            <a:off x="11054070" y="9002760"/>
            <a:ext cx="3936794" cy="2555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19"/>
              </a:lnSpc>
            </a:pPr>
            <a:r>
              <a:rPr lang="en-US" sz="2599" dirty="0">
                <a:solidFill>
                  <a:schemeClr val="bg1"/>
                </a:solidFill>
                <a:latin typeface="Montserrat Extra-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futurumcareers.com</a:t>
            </a:r>
            <a:endParaRPr lang="en-US" sz="2599" dirty="0">
              <a:solidFill>
                <a:schemeClr val="bg1"/>
              </a:solidFill>
              <a:latin typeface="Montserrat Extra-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 descr="Shape&#10;&#10;Description automatically generated">
            <a:extLst>
              <a:ext uri="{FF2B5EF4-FFF2-40B4-BE49-F238E27FC236}">
                <a16:creationId xmlns:a16="http://schemas.microsoft.com/office/drawing/2014/main" id="{30CA7F4E-4CF1-47CD-C1B5-3195628DC3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288000" cy="10299967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10503037" y="1047750"/>
            <a:ext cx="3974730" cy="1386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64"/>
              </a:lnSpc>
            </a:pPr>
            <a:r>
              <a:rPr lang="en-US" sz="4800" dirty="0" err="1">
                <a:solidFill>
                  <a:srgbClr val="000000"/>
                </a:solidFill>
                <a:latin typeface="Montserrat Extra-Bold Bold"/>
              </a:rPr>
              <a:t>Rencontrez</a:t>
            </a:r>
            <a:r>
              <a:rPr lang="en-US" sz="3400" dirty="0" err="1">
                <a:solidFill>
                  <a:srgbClr val="000000"/>
                </a:solidFill>
                <a:latin typeface="Montserrat Bold"/>
              </a:rPr>
              <a:t>Jennifer</a:t>
            </a:r>
            <a:endParaRPr lang="en-US" sz="3400" dirty="0">
              <a:solidFill>
                <a:srgbClr val="000000"/>
              </a:solidFill>
              <a:latin typeface="Montserrat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0432319" y="4816613"/>
            <a:ext cx="2118132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66"/>
              </a:lnSpc>
            </a:pPr>
            <a:r>
              <a:rPr lang="en-US" sz="3700" dirty="0" err="1">
                <a:solidFill>
                  <a:srgbClr val="000000"/>
                </a:solidFill>
                <a:latin typeface="Montserrat Extra-Bold"/>
              </a:rPr>
              <a:t>Profil</a:t>
            </a:r>
            <a:endParaRPr lang="en-US" sz="3700" dirty="0">
              <a:solidFill>
                <a:srgbClr val="000000"/>
              </a:solidFill>
              <a:latin typeface="Montserrat Extra-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851005" y="2091581"/>
            <a:ext cx="5655812" cy="78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en-US" sz="5199" dirty="0">
                <a:solidFill>
                  <a:srgbClr val="145D8D"/>
                </a:solidFill>
                <a:latin typeface="Montserrat Extra-Bold"/>
              </a:rPr>
              <a:t>Avant </a:t>
            </a:r>
            <a:r>
              <a:rPr lang="en-US" sz="5199" dirty="0" err="1">
                <a:solidFill>
                  <a:srgbClr val="145D8D"/>
                </a:solidFill>
                <a:latin typeface="Montserrat Extra-Bold"/>
              </a:rPr>
              <a:t>l’écoute</a:t>
            </a:r>
            <a:r>
              <a:rPr lang="en-US" sz="5199" dirty="0">
                <a:solidFill>
                  <a:srgbClr val="145D8D"/>
                </a:solidFill>
                <a:latin typeface="Montserrat Extra-Bold"/>
              </a:rPr>
              <a:t> :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432318" y="8436658"/>
            <a:ext cx="7467107" cy="1605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40"/>
              </a:lnSpc>
            </a:pPr>
            <a:r>
              <a:rPr lang="fr-FR" sz="2400" dirty="0">
                <a:solidFill>
                  <a:srgbClr val="145D8D"/>
                </a:solidFill>
                <a:latin typeface="Montserrat Semi-Bold Bold Italics"/>
              </a:rPr>
              <a:t>« Il est important d'écouter ce que les autres ont à dire, car sans consensus, on n'arrive à rien. »</a:t>
            </a:r>
            <a:endParaRPr lang="en-US" sz="2400" dirty="0">
              <a:solidFill>
                <a:srgbClr val="145D8D"/>
              </a:solidFill>
              <a:latin typeface="Montserrat Semi-Bold Bold Italics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213666" y="618751"/>
            <a:ext cx="784983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fr-FR" sz="1700" dirty="0">
                <a:solidFill>
                  <a:srgbClr val="E7328A"/>
                </a:solidFill>
                <a:latin typeface="Montserrat SemiBold" panose="00000700000000000000" pitchFamily="2" charset="0"/>
              </a:rPr>
              <a:t>Avant l'écoute </a:t>
            </a:r>
            <a:r>
              <a:rPr lang="fr-FR" sz="1700" dirty="0">
                <a:solidFill>
                  <a:srgbClr val="145D8D"/>
                </a:solidFill>
                <a:latin typeface="Montserrat" panose="00000500000000000000" pitchFamily="2" charset="0"/>
              </a:rPr>
              <a:t>| Analyse détaillée | Après l'écoute | En savoir plus</a:t>
            </a:r>
            <a:endParaRPr lang="en-US" sz="1700" dirty="0">
              <a:solidFill>
                <a:srgbClr val="145D8D"/>
              </a:solidFill>
              <a:latin typeface="Montserrat" panose="00000500000000000000" pitchFamily="2" charset="0"/>
            </a:endParaRPr>
          </a:p>
        </p:txBody>
      </p:sp>
      <p:sp>
        <p:nvSpPr>
          <p:cNvPr id="27" name="Freeform 27"/>
          <p:cNvSpPr/>
          <p:nvPr/>
        </p:nvSpPr>
        <p:spPr>
          <a:xfrm>
            <a:off x="13794973" y="1937532"/>
            <a:ext cx="3722682" cy="3739368"/>
          </a:xfrm>
          <a:custGeom>
            <a:avLst/>
            <a:gdLst/>
            <a:ahLst/>
            <a:cxnLst/>
            <a:rect l="l" t="t" r="r" b="b"/>
            <a:pathLst>
              <a:path w="809173" h="812800">
                <a:moveTo>
                  <a:pt x="404587" y="0"/>
                </a:moveTo>
                <a:cubicBezTo>
                  <a:pt x="628326" y="1001"/>
                  <a:pt x="809174" y="182659"/>
                  <a:pt x="809174" y="406400"/>
                </a:cubicBezTo>
                <a:cubicBezTo>
                  <a:pt x="809174" y="630141"/>
                  <a:pt x="628326" y="811799"/>
                  <a:pt x="404587" y="812800"/>
                </a:cubicBezTo>
                <a:cubicBezTo>
                  <a:pt x="180848" y="811799"/>
                  <a:pt x="0" y="630141"/>
                  <a:pt x="0" y="406400"/>
                </a:cubicBezTo>
                <a:cubicBezTo>
                  <a:pt x="0" y="182659"/>
                  <a:pt x="180848" y="1001"/>
                  <a:pt x="404587" y="0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172" t="-14455" r="-24172" b="-3370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0D1A517-6FD6-4505-92FE-20BA4FDD87E9}"/>
              </a:ext>
            </a:extLst>
          </p:cNvPr>
          <p:cNvSpPr txBox="1">
            <a:spLocks/>
          </p:cNvSpPr>
          <p:nvPr/>
        </p:nvSpPr>
        <p:spPr>
          <a:xfrm>
            <a:off x="851005" y="2673482"/>
            <a:ext cx="7849836" cy="4953000"/>
          </a:xfrm>
          <a:prstGeom prst="rect">
            <a:avLst/>
          </a:prstGeom>
        </p:spPr>
        <p:txBody>
          <a:bodyPr numCol="1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fr-FR" sz="20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Dans ce podcast, le Dr Jennifer Quaid, chercheuse en droit pénal à la Faculté de droit de l'Université d'Ottawa, évoque l'importance de développer ses compétences en communication, de faire preuve d'ouverture d'esprit et de nouer des liens avec des mentors. </a:t>
            </a:r>
            <a:endParaRPr lang="en-GB" sz="2000" dirty="0">
              <a:solidFill>
                <a:srgbClr val="145D8D"/>
              </a:solidFill>
              <a:latin typeface="Montserrat" pitchFamily="2" charset="77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sz="20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Que savez-vous déjà </a:t>
            </a:r>
            <a:r>
              <a:rPr lang="fr-FR" sz="20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sur le droit pénal ?</a:t>
            </a:r>
          </a:p>
          <a:p>
            <a:pPr>
              <a:lnSpc>
                <a:spcPct val="11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sz="20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Quelle compétences </a:t>
            </a:r>
            <a:r>
              <a:rPr lang="fr-FR" sz="20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pensez-vous que les étudiants doivent posséder pour réussir en droit pénal ?</a:t>
            </a:r>
          </a:p>
          <a:p>
            <a:pPr>
              <a:lnSpc>
                <a:spcPct val="11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sz="20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Dans quelle mesure </a:t>
            </a:r>
            <a:r>
              <a:rPr lang="fr-FR" sz="20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êtes-vous une personne ouverte d’esprit ? En quoi cela pourrait-il vous aider dans une carrière en droit pénal ?</a:t>
            </a:r>
          </a:p>
        </p:txBody>
      </p:sp>
      <p:sp>
        <p:nvSpPr>
          <p:cNvPr id="3" name="TextBox 35">
            <a:extLst>
              <a:ext uri="{FF2B5EF4-FFF2-40B4-BE49-F238E27FC236}">
                <a16:creationId xmlns:a16="http://schemas.microsoft.com/office/drawing/2014/main" id="{F1D284EC-4503-99EF-4ABD-80369BA9CF8E}"/>
              </a:ext>
            </a:extLst>
          </p:cNvPr>
          <p:cNvSpPr txBox="1"/>
          <p:nvPr/>
        </p:nvSpPr>
        <p:spPr>
          <a:xfrm>
            <a:off x="10432318" y="5479072"/>
            <a:ext cx="4184829" cy="1050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fr-FR" sz="2000" dirty="0">
                <a:solidFill>
                  <a:srgbClr val="000000"/>
                </a:solidFill>
                <a:latin typeface="Montserrat"/>
              </a:rPr>
              <a:t>Professeur à la section de droit civil de la Faculté de droit de l’Université d’Ottawa, au Canada.</a:t>
            </a:r>
            <a:endParaRPr lang="en-US" sz="20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9A85D9-4B0A-4715-96B5-5F44464FA995}"/>
              </a:ext>
            </a:extLst>
          </p:cNvPr>
          <p:cNvSpPr txBox="1"/>
          <p:nvPr/>
        </p:nvSpPr>
        <p:spPr>
          <a:xfrm>
            <a:off x="10326302" y="6628074"/>
            <a:ext cx="4801055" cy="18580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2400" dirty="0" err="1">
                <a:solidFill>
                  <a:srgbClr val="000000"/>
                </a:solidFill>
                <a:latin typeface="Montserrat Extra-Bold"/>
              </a:rPr>
              <a:t>Domaines</a:t>
            </a:r>
            <a:r>
              <a:rPr lang="en-US" sz="2400" dirty="0">
                <a:solidFill>
                  <a:srgbClr val="000000"/>
                </a:solidFill>
                <a:latin typeface="Montserrat Extra-Bold"/>
              </a:rPr>
              <a:t> de recherche</a:t>
            </a:r>
          </a:p>
          <a:p>
            <a:pPr>
              <a:lnSpc>
                <a:spcPts val="2800"/>
              </a:lnSpc>
            </a:pPr>
            <a:r>
              <a:rPr lang="fr-FR" sz="1800" dirty="0">
                <a:solidFill>
                  <a:srgbClr val="000000"/>
                </a:solidFill>
                <a:latin typeface="Montserrat"/>
              </a:rPr>
              <a:t>Droit pénal ; criminalité économique ; droit pénal des entreprises ; droit de la concurrence ; réglementation des entreprises ; gouvernance de l'IA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8640" y="1543230"/>
            <a:ext cx="9253929" cy="78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en-US" sz="5199" dirty="0" err="1">
                <a:solidFill>
                  <a:srgbClr val="145D8D"/>
                </a:solidFill>
                <a:latin typeface="Montserrat Extra-Bold"/>
              </a:rPr>
              <a:t>Analyse</a:t>
            </a:r>
            <a:r>
              <a:rPr lang="en-US" sz="5199" dirty="0">
                <a:solidFill>
                  <a:srgbClr val="145D8D"/>
                </a:solidFill>
                <a:latin typeface="Montserrat Extra-Bold"/>
              </a:rPr>
              <a:t> du podcast 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3335" y="621970"/>
            <a:ext cx="784983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fr-FR" sz="1700" dirty="0">
                <a:solidFill>
                  <a:srgbClr val="145D8D"/>
                </a:solidFill>
                <a:latin typeface="Montserrat" panose="00000500000000000000" pitchFamily="2" charset="0"/>
              </a:rPr>
              <a:t>Avant l'écoute | </a:t>
            </a:r>
            <a:r>
              <a:rPr lang="fr-FR" sz="1700" dirty="0">
                <a:solidFill>
                  <a:srgbClr val="E7328A"/>
                </a:solidFill>
                <a:latin typeface="Montserrat SemiBold" panose="00000700000000000000" pitchFamily="2" charset="0"/>
              </a:rPr>
              <a:t>Analyse détaillée </a:t>
            </a:r>
            <a:r>
              <a:rPr lang="fr-FR" sz="1700" dirty="0">
                <a:solidFill>
                  <a:srgbClr val="145D8D"/>
                </a:solidFill>
                <a:latin typeface="Montserrat" panose="00000500000000000000" pitchFamily="2" charset="0"/>
              </a:rPr>
              <a:t>| Après l'écoute | En savoir plus</a:t>
            </a:r>
            <a:endParaRPr lang="en-US" sz="1700" dirty="0">
              <a:solidFill>
                <a:srgbClr val="145D8D"/>
              </a:solidFill>
              <a:latin typeface="Montserrat" panose="00000500000000000000" pitchFamily="2" charset="0"/>
            </a:endParaRPr>
          </a:p>
        </p:txBody>
      </p:sp>
      <p:pic>
        <p:nvPicPr>
          <p:cNvPr id="29" name="Picture 28" descr="A picture containing icon&#10;&#10;Description automatically generated">
            <a:extLst>
              <a:ext uri="{FF2B5EF4-FFF2-40B4-BE49-F238E27FC236}">
                <a16:creationId xmlns:a16="http://schemas.microsoft.com/office/drawing/2014/main" id="{B1E9455F-C122-33A9-00CA-E748F6F676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0"/>
            <a:ext cx="8915400" cy="10309822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AA8134-E568-BC47-ED49-B684404FDB7F}"/>
              </a:ext>
            </a:extLst>
          </p:cNvPr>
          <p:cNvSpPr txBox="1">
            <a:spLocks/>
          </p:cNvSpPr>
          <p:nvPr/>
        </p:nvSpPr>
        <p:spPr>
          <a:xfrm>
            <a:off x="788640" y="4225131"/>
            <a:ext cx="7521817" cy="49851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fr-FR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Si tu pouvais </a:t>
            </a:r>
            <a:r>
              <a:rPr lang="fr-FR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utiliser un super-pouvoir pour t’aider dans tes études, lequel choisirais-tu et pourquoi ? Quelles compétences pourrais-tu développer pour imiter ce super-pouvoir 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fr-FR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Pourquoi </a:t>
            </a:r>
            <a:r>
              <a:rPr lang="fr-FR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les crimes économiques sont-ils difficiles à détecter 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fr-FR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Pourquoi est-il </a:t>
            </a:r>
            <a:r>
              <a:rPr lang="fr-FR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plus compliqué de sanctionner un groupe de personnes qu’un individu 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fr-FR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Qu’est-ce qui fait que </a:t>
            </a:r>
            <a:r>
              <a:rPr lang="fr-FR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les accords de réparation constituent des affaires aussi complexes 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fr-FR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Pourquoi </a:t>
            </a:r>
            <a:r>
              <a:rPr lang="fr-FR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les accords de réparation constituent-ils un outil utile tant pour les enquêteurs que pour les organisations ayant commis des infractions économiques ? 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endParaRPr lang="en-GB" sz="1800" dirty="0">
              <a:solidFill>
                <a:srgbClr val="145D8D"/>
              </a:solidFill>
              <a:latin typeface="Montserrat" pitchFamily="2" charset="77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endParaRPr lang="en-GB" sz="1800" dirty="0">
              <a:solidFill>
                <a:srgbClr val="145D8D"/>
              </a:solidFill>
              <a:latin typeface="Montserrat" pitchFamily="2" charset="77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600" dirty="0">
              <a:solidFill>
                <a:srgbClr val="145D8D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9261F7-FCBE-40C2-FAC7-0983D2834D45}"/>
              </a:ext>
            </a:extLst>
          </p:cNvPr>
          <p:cNvSpPr txBox="1"/>
          <p:nvPr/>
        </p:nvSpPr>
        <p:spPr>
          <a:xfrm>
            <a:off x="1229768" y="3149724"/>
            <a:ext cx="2841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rgbClr val="B76CA9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Jusqu’à</a:t>
            </a:r>
            <a:r>
              <a:rPr lang="en-GB" b="1" dirty="0">
                <a:solidFill>
                  <a:srgbClr val="B76CA9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 4 : 45 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2F84F4-C6B8-83C1-192C-4AC6BBCFC5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640" y="2720648"/>
            <a:ext cx="883743" cy="981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0F1898E-1FC6-24EF-853C-A35A7C125335}"/>
              </a:ext>
            </a:extLst>
          </p:cNvPr>
          <p:cNvSpPr txBox="1"/>
          <p:nvPr/>
        </p:nvSpPr>
        <p:spPr>
          <a:xfrm>
            <a:off x="788640" y="4248946"/>
            <a:ext cx="735900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 startAt="6"/>
            </a:pPr>
            <a:r>
              <a:rPr lang="fr-FR" b="1" dirty="0">
                <a:solidFill>
                  <a:srgbClr val="145D8D"/>
                </a:solidFill>
                <a:latin typeface="Montserrat" panose="00000500000000000000" pitchFamily="2" charset="0"/>
              </a:rPr>
              <a:t>À quelle fréquence </a:t>
            </a:r>
            <a:r>
              <a:rPr lang="fr-FR" dirty="0">
                <a:solidFill>
                  <a:srgbClr val="145D8D"/>
                </a:solidFill>
                <a:latin typeface="Montserrat" panose="00000500000000000000" pitchFamily="2" charset="0"/>
              </a:rPr>
              <a:t>prenez-vous le temps de réfléchir à ce que vous avez lu ou écrit ? En quoi la réflexion pourrait-elle vous aider à améliorer votre travail ?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 startAt="6"/>
            </a:pPr>
            <a:r>
              <a:rPr lang="fr-FR" b="1" dirty="0">
                <a:solidFill>
                  <a:srgbClr val="145D8D"/>
                </a:solidFill>
                <a:latin typeface="Montserrat" panose="00000500000000000000" pitchFamily="2" charset="0"/>
              </a:rPr>
              <a:t>Qu’est-ce </a:t>
            </a:r>
            <a:r>
              <a:rPr lang="fr-FR" dirty="0">
                <a:solidFill>
                  <a:srgbClr val="145D8D"/>
                </a:solidFill>
                <a:latin typeface="Montserrat" panose="00000500000000000000" pitchFamily="2" charset="0"/>
              </a:rPr>
              <a:t>qu’un biais cognitif ? Quelles mesures pouvez-vous prendre pour éviter d’y succomber ?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 startAt="6"/>
            </a:pPr>
            <a:r>
              <a:rPr lang="fr-FR" b="1" dirty="0">
                <a:solidFill>
                  <a:srgbClr val="145D8D"/>
                </a:solidFill>
                <a:latin typeface="Montserrat" panose="00000500000000000000" pitchFamily="2" charset="0"/>
              </a:rPr>
              <a:t>Pourquoi y a-t-il </a:t>
            </a:r>
            <a:r>
              <a:rPr lang="fr-FR" dirty="0">
                <a:solidFill>
                  <a:srgbClr val="145D8D"/>
                </a:solidFill>
                <a:latin typeface="Montserrat" panose="00000500000000000000" pitchFamily="2" charset="0"/>
              </a:rPr>
              <a:t>moins de « certitudes absolues » dans les sciences humaines que dans les sciences exactes ? En quoi cela pourrait-il modifier la manière dont les chercheurs abordent les questions ?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 startAt="6"/>
            </a:pPr>
            <a:r>
              <a:rPr lang="fr-FR" b="1" dirty="0">
                <a:solidFill>
                  <a:srgbClr val="145D8D"/>
                </a:solidFill>
                <a:latin typeface="Montserrat" panose="00000500000000000000" pitchFamily="2" charset="0"/>
              </a:rPr>
              <a:t>En quoi </a:t>
            </a:r>
            <a:r>
              <a:rPr lang="fr-FR" dirty="0">
                <a:solidFill>
                  <a:srgbClr val="145D8D"/>
                </a:solidFill>
                <a:latin typeface="Montserrat" panose="00000500000000000000" pitchFamily="2" charset="0"/>
              </a:rPr>
              <a:t>les échanges de Jennifer avec les journalistes enrichissent-ils ses travaux de recherche 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AC84C3-FC2F-FCB5-B117-2481651510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72600" y="-22821"/>
            <a:ext cx="8915400" cy="10309821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:a16="http://schemas.microsoft.com/office/drawing/2014/main" id="{640CFD42-DCD9-5C55-AAAB-300F0ABF8C98}"/>
              </a:ext>
            </a:extLst>
          </p:cNvPr>
          <p:cNvSpPr txBox="1"/>
          <p:nvPr/>
        </p:nvSpPr>
        <p:spPr>
          <a:xfrm>
            <a:off x="233335" y="621970"/>
            <a:ext cx="784983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fr-FR" sz="1700" dirty="0">
                <a:solidFill>
                  <a:srgbClr val="145D8D"/>
                </a:solidFill>
                <a:latin typeface="Montserrat" panose="00000500000000000000" pitchFamily="2" charset="0"/>
              </a:rPr>
              <a:t>Avant l'écoute | </a:t>
            </a:r>
            <a:r>
              <a:rPr lang="fr-FR" sz="1700" dirty="0">
                <a:solidFill>
                  <a:srgbClr val="E7328A"/>
                </a:solidFill>
                <a:latin typeface="Montserrat SemiBold" panose="00000700000000000000" pitchFamily="2" charset="0"/>
              </a:rPr>
              <a:t>Analyse détaillée </a:t>
            </a:r>
            <a:r>
              <a:rPr lang="fr-FR" sz="1700" dirty="0">
                <a:solidFill>
                  <a:srgbClr val="145D8D"/>
                </a:solidFill>
                <a:latin typeface="Montserrat" panose="00000500000000000000" pitchFamily="2" charset="0"/>
              </a:rPr>
              <a:t>| Après l'écoute | En savoir plus</a:t>
            </a:r>
            <a:endParaRPr lang="en-US" sz="1700" dirty="0">
              <a:solidFill>
                <a:srgbClr val="145D8D"/>
              </a:solidFill>
              <a:latin typeface="Montserrat" panose="00000500000000000000" pitchFamily="2" charset="0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7E3690D7-BAE7-7AD4-74A6-E5920E7AE7AE}"/>
              </a:ext>
            </a:extLst>
          </p:cNvPr>
          <p:cNvSpPr txBox="1"/>
          <p:nvPr/>
        </p:nvSpPr>
        <p:spPr>
          <a:xfrm>
            <a:off x="788640" y="1543230"/>
            <a:ext cx="9253929" cy="78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en-US" sz="5199" dirty="0" err="1">
                <a:solidFill>
                  <a:srgbClr val="145D8D"/>
                </a:solidFill>
                <a:latin typeface="Montserrat Extra-Bold"/>
              </a:rPr>
              <a:t>Analyse</a:t>
            </a:r>
            <a:r>
              <a:rPr lang="en-US" sz="5199" dirty="0">
                <a:solidFill>
                  <a:srgbClr val="145D8D"/>
                </a:solidFill>
                <a:latin typeface="Montserrat Extra-Bold"/>
              </a:rPr>
              <a:t> du podcast 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FC8405-59DC-C9B8-F921-41B7F87CC6A8}"/>
              </a:ext>
            </a:extLst>
          </p:cNvPr>
          <p:cNvSpPr txBox="1"/>
          <p:nvPr/>
        </p:nvSpPr>
        <p:spPr>
          <a:xfrm>
            <a:off x="1229768" y="3149724"/>
            <a:ext cx="2841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B76CA9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De 4 : 45 à 6 : 40 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048A57-C152-B077-8F84-7F2CA96B26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640" y="2720648"/>
            <a:ext cx="883743" cy="98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71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B450F3D4-CDBB-7808-977F-7982A780F7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-5443"/>
            <a:ext cx="8382000" cy="102924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7FAB933-FDCA-49BE-8D91-46E0CA02A88A}"/>
              </a:ext>
            </a:extLst>
          </p:cNvPr>
          <p:cNvSpPr txBox="1"/>
          <p:nvPr/>
        </p:nvSpPr>
        <p:spPr>
          <a:xfrm>
            <a:off x="233335" y="621970"/>
            <a:ext cx="784983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fr-FR" sz="1700" dirty="0">
                <a:solidFill>
                  <a:srgbClr val="145D8D"/>
                </a:solidFill>
                <a:latin typeface="Montserrat" panose="00000500000000000000" pitchFamily="2" charset="0"/>
              </a:rPr>
              <a:t>Avant l'écoute | </a:t>
            </a:r>
            <a:r>
              <a:rPr lang="fr-FR" sz="1700" dirty="0">
                <a:solidFill>
                  <a:srgbClr val="E7328A"/>
                </a:solidFill>
                <a:latin typeface="Montserrat SemiBold" panose="00000700000000000000" pitchFamily="2" charset="0"/>
              </a:rPr>
              <a:t>Analyse détaillée </a:t>
            </a:r>
            <a:r>
              <a:rPr lang="fr-FR" sz="1700" dirty="0">
                <a:solidFill>
                  <a:srgbClr val="145D8D"/>
                </a:solidFill>
                <a:latin typeface="Montserrat" panose="00000500000000000000" pitchFamily="2" charset="0"/>
              </a:rPr>
              <a:t>| Après l'écoute | En savoir plus</a:t>
            </a:r>
            <a:endParaRPr lang="en-US" sz="1700" dirty="0">
              <a:solidFill>
                <a:srgbClr val="145D8D"/>
              </a:solidFill>
              <a:latin typeface="Montserrat" panose="00000500000000000000" pitchFamily="2" charset="0"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5D46D664-2A10-00E3-A08F-3CACFAE4DF73}"/>
              </a:ext>
            </a:extLst>
          </p:cNvPr>
          <p:cNvSpPr txBox="1"/>
          <p:nvPr/>
        </p:nvSpPr>
        <p:spPr>
          <a:xfrm>
            <a:off x="788640" y="1543230"/>
            <a:ext cx="9253929" cy="78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en-US" sz="5199" dirty="0" err="1">
                <a:solidFill>
                  <a:srgbClr val="145D8D"/>
                </a:solidFill>
                <a:latin typeface="Montserrat Extra-Bold"/>
              </a:rPr>
              <a:t>Analyse</a:t>
            </a:r>
            <a:r>
              <a:rPr lang="en-US" sz="5199" dirty="0">
                <a:solidFill>
                  <a:srgbClr val="145D8D"/>
                </a:solidFill>
                <a:latin typeface="Montserrat Extra-Bold"/>
              </a:rPr>
              <a:t> du podcast 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FF1745-BA57-E911-1D43-4B389EFF985B}"/>
              </a:ext>
            </a:extLst>
          </p:cNvPr>
          <p:cNvSpPr txBox="1"/>
          <p:nvPr/>
        </p:nvSpPr>
        <p:spPr>
          <a:xfrm>
            <a:off x="788640" y="4248946"/>
            <a:ext cx="735900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 startAt="10"/>
            </a:pPr>
            <a:r>
              <a:rPr lang="fr-FR" b="1" dirty="0">
                <a:solidFill>
                  <a:srgbClr val="145D8D"/>
                </a:solidFill>
                <a:latin typeface="Montserrat" panose="00000500000000000000" pitchFamily="2" charset="0"/>
              </a:rPr>
              <a:t>À quel point </a:t>
            </a:r>
            <a:r>
              <a:rPr lang="fr-FR" dirty="0">
                <a:solidFill>
                  <a:srgbClr val="145D8D"/>
                </a:solidFill>
                <a:latin typeface="Montserrat" panose="00000500000000000000" pitchFamily="2" charset="0"/>
              </a:rPr>
              <a:t>vos compétences en communication sont-elles bonnes ? Quelles mesures pourriez-vous prendre pour améliorer ces compétences ?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 startAt="10"/>
            </a:pPr>
            <a:r>
              <a:rPr lang="fr-FR" b="1" dirty="0">
                <a:solidFill>
                  <a:srgbClr val="145D8D"/>
                </a:solidFill>
                <a:latin typeface="Montserrat" panose="00000500000000000000" pitchFamily="2" charset="0"/>
              </a:rPr>
              <a:t>Pourquoi est-il </a:t>
            </a:r>
            <a:r>
              <a:rPr lang="fr-FR" dirty="0">
                <a:solidFill>
                  <a:srgbClr val="145D8D"/>
                </a:solidFill>
                <a:latin typeface="Montserrat" panose="00000500000000000000" pitchFamily="2" charset="0"/>
              </a:rPr>
              <a:t>important qu’un universitaire fasse preuve d’humilité et d’ouverture d’esprit ?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 startAt="10"/>
            </a:pPr>
            <a:r>
              <a:rPr lang="fr-FR" b="1" dirty="0">
                <a:solidFill>
                  <a:srgbClr val="145D8D"/>
                </a:solidFill>
                <a:latin typeface="Montserrat" panose="00000500000000000000" pitchFamily="2" charset="0"/>
              </a:rPr>
              <a:t>Dans quelle mesure </a:t>
            </a:r>
            <a:r>
              <a:rPr lang="fr-FR" dirty="0">
                <a:solidFill>
                  <a:srgbClr val="145D8D"/>
                </a:solidFill>
                <a:latin typeface="Montserrat" panose="00000500000000000000" pitchFamily="2" charset="0"/>
              </a:rPr>
              <a:t>savez-vous gérer les critiques et les remarques constructives ? En quoi cela pourrait-il s’avérer important tout au long de vos études et de votre carrière ?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 startAt="10"/>
            </a:pPr>
            <a:r>
              <a:rPr lang="fr-FR" b="1" dirty="0">
                <a:solidFill>
                  <a:srgbClr val="145D8D"/>
                </a:solidFill>
                <a:latin typeface="Montserrat" panose="00000500000000000000" pitchFamily="2" charset="0"/>
              </a:rPr>
              <a:t>Jennifer déclare : </a:t>
            </a:r>
            <a:r>
              <a:rPr lang="fr-FR" dirty="0">
                <a:solidFill>
                  <a:srgbClr val="145D8D"/>
                </a:solidFill>
                <a:latin typeface="Montserrat" panose="00000500000000000000" pitchFamily="2" charset="0"/>
              </a:rPr>
              <a:t>« Sans consensus, on n’arrive à rien ? » Dans quelle mesure êtes-vous d’accord avec cette affirmation et pourquoi 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77AC4C-A774-3539-5BC5-962872BBB542}"/>
              </a:ext>
            </a:extLst>
          </p:cNvPr>
          <p:cNvSpPr txBox="1"/>
          <p:nvPr/>
        </p:nvSpPr>
        <p:spPr>
          <a:xfrm>
            <a:off x="1229768" y="3149724"/>
            <a:ext cx="2841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B76CA9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De 6 : 40 à 8 : 30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C7411D-77F7-E4F9-C5C5-ED31A29E2B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640" y="2720648"/>
            <a:ext cx="883743" cy="981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8CA7C-5A9E-B9EE-24D9-FB4C07D70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76D97D3F-C8BD-C783-46FC-E33A4EEE40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-5443"/>
            <a:ext cx="8382000" cy="102924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56808EC-557C-1B3D-BE4B-825ABFF03B10}"/>
              </a:ext>
            </a:extLst>
          </p:cNvPr>
          <p:cNvSpPr txBox="1"/>
          <p:nvPr/>
        </p:nvSpPr>
        <p:spPr>
          <a:xfrm>
            <a:off x="233335" y="621970"/>
            <a:ext cx="784983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fr-FR" sz="1700" dirty="0">
                <a:solidFill>
                  <a:srgbClr val="145D8D"/>
                </a:solidFill>
                <a:latin typeface="Montserrat" panose="00000500000000000000" pitchFamily="2" charset="0"/>
              </a:rPr>
              <a:t>Avant l'écoute | </a:t>
            </a:r>
            <a:r>
              <a:rPr lang="fr-FR" sz="1700" dirty="0">
                <a:solidFill>
                  <a:srgbClr val="E7328A"/>
                </a:solidFill>
                <a:latin typeface="Montserrat SemiBold" panose="00000700000000000000" pitchFamily="2" charset="0"/>
              </a:rPr>
              <a:t>Analyse détaillée </a:t>
            </a:r>
            <a:r>
              <a:rPr lang="fr-FR" sz="1700" dirty="0">
                <a:solidFill>
                  <a:srgbClr val="145D8D"/>
                </a:solidFill>
                <a:latin typeface="Montserrat" panose="00000500000000000000" pitchFamily="2" charset="0"/>
              </a:rPr>
              <a:t>| Après l'écoute | En savoir plus</a:t>
            </a:r>
            <a:endParaRPr lang="en-US" sz="1700" dirty="0">
              <a:solidFill>
                <a:srgbClr val="145D8D"/>
              </a:solidFill>
              <a:latin typeface="Montserrat" panose="00000500000000000000" pitchFamily="2" charset="0"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A0F52364-9FE5-6912-C410-84C150A14AC7}"/>
              </a:ext>
            </a:extLst>
          </p:cNvPr>
          <p:cNvSpPr txBox="1"/>
          <p:nvPr/>
        </p:nvSpPr>
        <p:spPr>
          <a:xfrm>
            <a:off x="788640" y="1543230"/>
            <a:ext cx="9253929" cy="78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en-US" sz="5199" dirty="0" err="1">
                <a:solidFill>
                  <a:srgbClr val="145D8D"/>
                </a:solidFill>
                <a:latin typeface="Montserrat Extra-Bold"/>
              </a:rPr>
              <a:t>Analyse</a:t>
            </a:r>
            <a:r>
              <a:rPr lang="en-US" sz="5199" dirty="0">
                <a:solidFill>
                  <a:srgbClr val="145D8D"/>
                </a:solidFill>
                <a:latin typeface="Montserrat Extra-Bold"/>
              </a:rPr>
              <a:t> du podcast 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03FE16-5A67-ACB5-2C38-E7BCF3200E59}"/>
              </a:ext>
            </a:extLst>
          </p:cNvPr>
          <p:cNvSpPr txBox="1"/>
          <p:nvPr/>
        </p:nvSpPr>
        <p:spPr>
          <a:xfrm>
            <a:off x="1229768" y="3149724"/>
            <a:ext cx="2841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B76CA9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De 8 :30 à la fin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2A2110-C1F5-E87F-6240-F71C712735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640" y="2720648"/>
            <a:ext cx="883743" cy="9816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B1A3A8F-DF06-D11A-D38D-B64937D3B8F0}"/>
              </a:ext>
            </a:extLst>
          </p:cNvPr>
          <p:cNvSpPr txBox="1"/>
          <p:nvPr/>
        </p:nvSpPr>
        <p:spPr>
          <a:xfrm>
            <a:off x="788640" y="4248946"/>
            <a:ext cx="7359005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 startAt="14"/>
            </a:pPr>
            <a:r>
              <a:rPr lang="fr-FR" b="1" dirty="0">
                <a:solidFill>
                  <a:srgbClr val="145D8D"/>
                </a:solidFill>
                <a:latin typeface="Montserrat" panose="00000500000000000000" pitchFamily="2" charset="0"/>
              </a:rPr>
              <a:t>Pourquoi </a:t>
            </a:r>
            <a:r>
              <a:rPr lang="fr-FR" dirty="0">
                <a:solidFill>
                  <a:srgbClr val="145D8D"/>
                </a:solidFill>
                <a:latin typeface="Montserrat" panose="00000500000000000000" pitchFamily="2" charset="0"/>
              </a:rPr>
              <a:t>les expériences qui ne se sont pas très bien passées sont-elles importantes pour votre épanouissement professionnel et personnel ?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 startAt="14"/>
            </a:pPr>
            <a:r>
              <a:rPr lang="fr-FR" b="1" dirty="0">
                <a:solidFill>
                  <a:srgbClr val="145D8D"/>
                </a:solidFill>
                <a:latin typeface="Montserrat" panose="00000500000000000000" pitchFamily="2" charset="0"/>
              </a:rPr>
              <a:t>En quoi </a:t>
            </a:r>
            <a:r>
              <a:rPr lang="fr-FR" dirty="0">
                <a:solidFill>
                  <a:srgbClr val="145D8D"/>
                </a:solidFill>
                <a:latin typeface="Montserrat" panose="00000500000000000000" pitchFamily="2" charset="0"/>
              </a:rPr>
              <a:t>les carrières ont évolué depuis que Jennifer a obtenu son diplômes au début des années 90 ?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 startAt="14"/>
            </a:pPr>
            <a:r>
              <a:rPr lang="fr-FR" b="1" dirty="0">
                <a:solidFill>
                  <a:srgbClr val="145D8D"/>
                </a:solidFill>
                <a:latin typeface="Montserrat" panose="00000500000000000000" pitchFamily="2" charset="0"/>
              </a:rPr>
              <a:t>Quelles idées </a:t>
            </a:r>
            <a:r>
              <a:rPr lang="fr-FR" dirty="0">
                <a:solidFill>
                  <a:srgbClr val="145D8D"/>
                </a:solidFill>
                <a:latin typeface="Montserrat" panose="00000500000000000000" pitchFamily="2" charset="0"/>
              </a:rPr>
              <a:t>avez-vous actuellement concernant votre future carrière ? Comment ces idées pourraient-elles évoluer au fur et à mesure que vous avancerez dans vos études et votre vie professionnelle ?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 startAt="14"/>
            </a:pPr>
            <a:r>
              <a:rPr lang="fr-FR" b="1" dirty="0">
                <a:solidFill>
                  <a:srgbClr val="145D8D"/>
                </a:solidFill>
                <a:latin typeface="Montserrat" panose="00000500000000000000" pitchFamily="2" charset="0"/>
              </a:rPr>
              <a:t>Pourquoi </a:t>
            </a:r>
            <a:r>
              <a:rPr lang="fr-FR" dirty="0">
                <a:solidFill>
                  <a:srgbClr val="145D8D"/>
                </a:solidFill>
                <a:latin typeface="Montserrat" panose="00000500000000000000" pitchFamily="2" charset="0"/>
              </a:rPr>
              <a:t>Jennifer dit-elle que son « super-pouvoir », c’est la « note de remerciement » ?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 startAt="14"/>
            </a:pPr>
            <a:r>
              <a:rPr lang="fr-FR" b="1" dirty="0">
                <a:solidFill>
                  <a:srgbClr val="145D8D"/>
                </a:solidFill>
                <a:latin typeface="Montserrat" panose="00000500000000000000" pitchFamily="2" charset="0"/>
              </a:rPr>
              <a:t>Pourquoi est-il </a:t>
            </a:r>
            <a:r>
              <a:rPr lang="fr-FR" dirty="0">
                <a:solidFill>
                  <a:srgbClr val="145D8D"/>
                </a:solidFill>
                <a:latin typeface="Montserrat" panose="00000500000000000000" pitchFamily="2" charset="0"/>
              </a:rPr>
              <a:t>important de nouer des relations de confiance et de respect mutuel avec des mentors ? Comment pourriez-vous commencer à nouer ces relations ?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 startAt="14"/>
            </a:pPr>
            <a:r>
              <a:rPr lang="fr-FR" b="1" dirty="0">
                <a:solidFill>
                  <a:srgbClr val="145D8D"/>
                </a:solidFill>
                <a:latin typeface="Montserrat" panose="00000500000000000000" pitchFamily="2" charset="0"/>
              </a:rPr>
              <a:t>Quel petit geste </a:t>
            </a:r>
            <a:r>
              <a:rPr lang="fr-FR" dirty="0">
                <a:solidFill>
                  <a:srgbClr val="145D8D"/>
                </a:solidFill>
                <a:latin typeface="Montserrat" panose="00000500000000000000" pitchFamily="2" charset="0"/>
              </a:rPr>
              <a:t>pourriez-vous faire pour contribuer à rendre le monde meilleur ?</a:t>
            </a:r>
          </a:p>
        </p:txBody>
      </p:sp>
    </p:spTree>
    <p:extLst>
      <p:ext uri="{BB962C8B-B14F-4D97-AF65-F5344CB8AC3E}">
        <p14:creationId xmlns:p14="http://schemas.microsoft.com/office/powerpoint/2010/main" val="94413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9596" y="1516361"/>
            <a:ext cx="9253929" cy="78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en-US" sz="5199" dirty="0">
                <a:solidFill>
                  <a:srgbClr val="145D8D"/>
                </a:solidFill>
                <a:latin typeface="Montserrat Extra-Bold"/>
              </a:rPr>
              <a:t>Après </a:t>
            </a:r>
            <a:r>
              <a:rPr lang="en-US" sz="5199" dirty="0" err="1">
                <a:solidFill>
                  <a:srgbClr val="145D8D"/>
                </a:solidFill>
                <a:latin typeface="Montserrat Extra-Bold"/>
              </a:rPr>
              <a:t>l’écoute</a:t>
            </a:r>
            <a:r>
              <a:rPr lang="en-US" sz="5199" dirty="0">
                <a:solidFill>
                  <a:srgbClr val="145D8D"/>
                </a:solidFill>
                <a:latin typeface="Montserrat Extra-Bold"/>
              </a:rPr>
              <a:t> 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7954" y="637297"/>
            <a:ext cx="784983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fr-FR" sz="1700" dirty="0">
                <a:solidFill>
                  <a:srgbClr val="145D8D"/>
                </a:solidFill>
                <a:latin typeface="Montserrat" panose="00000500000000000000" pitchFamily="2" charset="0"/>
              </a:rPr>
              <a:t>Avant l'écoute | Analyse détaillée | </a:t>
            </a:r>
            <a:r>
              <a:rPr lang="fr-FR" sz="1700" dirty="0">
                <a:solidFill>
                  <a:srgbClr val="E7328A"/>
                </a:solidFill>
                <a:latin typeface="Montserrat SemiBold" panose="00000700000000000000" pitchFamily="2" charset="0"/>
              </a:rPr>
              <a:t>Après l'écoute </a:t>
            </a:r>
            <a:r>
              <a:rPr lang="fr-FR" sz="1700" dirty="0">
                <a:solidFill>
                  <a:srgbClr val="145D8D"/>
                </a:solidFill>
                <a:latin typeface="Montserrat" panose="00000500000000000000" pitchFamily="2" charset="0"/>
              </a:rPr>
              <a:t>| En savoir plus</a:t>
            </a:r>
            <a:endParaRPr lang="en-US" sz="1700" dirty="0">
              <a:solidFill>
                <a:srgbClr val="145D8D"/>
              </a:solidFill>
              <a:latin typeface="Montserrat" panose="00000500000000000000" pitchFamily="2" charset="0"/>
            </a:endParaRPr>
          </a:p>
        </p:txBody>
      </p:sp>
      <p:pic>
        <p:nvPicPr>
          <p:cNvPr id="29" name="Picture 28" descr="A hand holding a phone&#10;&#10;Description automatically generated with low confidence">
            <a:extLst>
              <a:ext uri="{FF2B5EF4-FFF2-40B4-BE49-F238E27FC236}">
                <a16:creationId xmlns:a16="http://schemas.microsoft.com/office/drawing/2014/main" id="{7D7D0129-3015-1EA1-D0BC-18FA051576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" y="5559796"/>
            <a:ext cx="18277114" cy="475441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F0BB14D-F682-CFF4-056F-4F38F170055A}"/>
              </a:ext>
            </a:extLst>
          </p:cNvPr>
          <p:cNvSpPr txBox="1"/>
          <p:nvPr/>
        </p:nvSpPr>
        <p:spPr>
          <a:xfrm>
            <a:off x="12333157" y="7815658"/>
            <a:ext cx="434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*"/>
            </a:pPr>
            <a:r>
              <a:rPr lang="fr-FR" sz="3200" b="1" dirty="0">
                <a:latin typeface="Montserrat SemiBold" pitchFamily="2" charset="77"/>
              </a:rPr>
              <a:t>Envoyez vos questions à Jennifer </a:t>
            </a:r>
            <a:r>
              <a:rPr lang="en-GB" sz="3200" b="1" dirty="0" err="1">
                <a:solidFill>
                  <a:srgbClr val="171E24"/>
                </a:solidFill>
                <a:latin typeface="Montserrat Black" pitchFamily="2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ici</a:t>
            </a:r>
            <a:endParaRPr lang="en-GB" sz="3200" b="1" dirty="0">
              <a:solidFill>
                <a:srgbClr val="171E24"/>
              </a:solidFill>
              <a:latin typeface="Montserrat Black" pitchFamily="2" charset="77"/>
            </a:endParaRPr>
          </a:p>
        </p:txBody>
      </p:sp>
      <p:pic>
        <p:nvPicPr>
          <p:cNvPr id="34" name="Picture 33" descr="Icon&#10;&#10;Description automatically generated">
            <a:extLst>
              <a:ext uri="{FF2B5EF4-FFF2-40B4-BE49-F238E27FC236}">
                <a16:creationId xmlns:a16="http://schemas.microsoft.com/office/drawing/2014/main" id="{0A10E188-0C0A-5EF7-4FE8-32A2705627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6557" y="7868226"/>
            <a:ext cx="1219200" cy="1245996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FC4CD32-D133-7D01-8591-CFE77DF0053C}"/>
              </a:ext>
            </a:extLst>
          </p:cNvPr>
          <p:cNvSpPr txBox="1">
            <a:spLocks/>
          </p:cNvSpPr>
          <p:nvPr/>
        </p:nvSpPr>
        <p:spPr>
          <a:xfrm>
            <a:off x="709596" y="2471342"/>
            <a:ext cx="16598795" cy="2557858"/>
          </a:xfrm>
          <a:prstGeom prst="rect">
            <a:avLst/>
          </a:prstGeom>
        </p:spPr>
        <p:txBody>
          <a:bodyPr numCol="2" spcCol="36000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Comment décririez-vous les accords de réparation </a:t>
            </a:r>
            <a:r>
              <a:rPr lang="fr-FR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à quelqu’un qui n’a pas écouté le podcast de Jennifer ?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Quelles compétences pourraient vous aider </a:t>
            </a:r>
            <a:r>
              <a:rPr lang="fr-FR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dans une carrière de chercheur en droit pénal?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Dans quelle mesure </a:t>
            </a:r>
            <a:r>
              <a:rPr lang="fr-FR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possédez-vous ces compétences ? Comment pourriez-vous les développer davantage?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Lequel des conseils de Jennifer</a:t>
            </a:r>
            <a:r>
              <a:rPr lang="fr-FR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 vous a semblé le plus utile et pourquoi?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En quoi votre </a:t>
            </a:r>
            <a:r>
              <a:rPr lang="fr-FR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perception d’une carrière dans la recherche en droit pénal a-t-elle évolué après avoir écouté le podcast de Jennifer ?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fr-FR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Quelles autres </a:t>
            </a:r>
            <a:r>
              <a:rPr lang="fr-FR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questions poseriez-vous à Jennifer au sujet de ses recherches ou de son parcours professionnel ?*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84F3F13D-1F73-0471-030F-D8DECFE458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685154" y="1714500"/>
            <a:ext cx="9253929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fr-FR" sz="5199" dirty="0">
                <a:solidFill>
                  <a:srgbClr val="145D8D"/>
                </a:solidFill>
                <a:latin typeface="Montserrat Extra-Bold"/>
              </a:rPr>
              <a:t>Pour en savoir plus sur le travail de Jennifer :</a:t>
            </a:r>
            <a:endParaRPr lang="en-US" sz="5199" dirty="0">
              <a:solidFill>
                <a:srgbClr val="145D8D"/>
              </a:solidFill>
              <a:latin typeface="Montserrat Extra-Bold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4A4560E-E6D6-4BBB-8B24-365545DF23FD}"/>
              </a:ext>
            </a:extLst>
          </p:cNvPr>
          <p:cNvSpPr txBox="1"/>
          <p:nvPr/>
        </p:nvSpPr>
        <p:spPr>
          <a:xfrm>
            <a:off x="12655826" y="8158038"/>
            <a:ext cx="4755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>
                <a:solidFill>
                  <a:srgbClr val="5A3573"/>
                </a:solidFill>
                <a:latin typeface="Montserrat Medium" pitchFamily="2" charset="77"/>
              </a:rPr>
              <a:t>Inspirer la</a:t>
            </a:r>
          </a:p>
          <a:p>
            <a:pPr algn="r"/>
            <a:r>
              <a:rPr lang="en-GB" sz="2800" dirty="0">
                <a:solidFill>
                  <a:srgbClr val="5A3573"/>
                </a:solidFill>
                <a:latin typeface="Montserrat Medium" pitchFamily="2" charset="77"/>
              </a:rPr>
              <a:t> </a:t>
            </a:r>
            <a:r>
              <a:rPr lang="en-GB" sz="2800" b="1" dirty="0" err="1">
                <a:solidFill>
                  <a:srgbClr val="5A3573"/>
                </a:solidFill>
                <a:latin typeface="Montserrat Black" pitchFamily="2" charset="77"/>
              </a:rPr>
              <a:t>prochaine</a:t>
            </a:r>
            <a:r>
              <a:rPr lang="en-GB" sz="2800" b="1" dirty="0">
                <a:solidFill>
                  <a:srgbClr val="5A3573"/>
                </a:solidFill>
                <a:latin typeface="Montserrat Black" pitchFamily="2" charset="77"/>
              </a:rPr>
              <a:t> </a:t>
            </a:r>
            <a:r>
              <a:rPr lang="en-GB" sz="2800" b="1" dirty="0" err="1">
                <a:solidFill>
                  <a:srgbClr val="5A3573"/>
                </a:solidFill>
                <a:latin typeface="Montserrat Black" pitchFamily="2" charset="77"/>
              </a:rPr>
              <a:t>génération</a:t>
            </a:r>
            <a:endParaRPr lang="en-GB" sz="2800" b="1" dirty="0">
              <a:solidFill>
                <a:srgbClr val="5A3573"/>
              </a:solidFill>
              <a:latin typeface="Montserrat Black" pitchFamily="2" charset="77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0EE8627-5405-71BD-B49D-6D9BCB7AF628}"/>
              </a:ext>
            </a:extLst>
          </p:cNvPr>
          <p:cNvSpPr txBox="1"/>
          <p:nvPr/>
        </p:nvSpPr>
        <p:spPr>
          <a:xfrm>
            <a:off x="11290753" y="5913900"/>
            <a:ext cx="545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E7328A"/>
                </a:solidFill>
                <a:latin typeface="Social Circles" panose="02000500000000000000" pitchFamily="2" charset="0"/>
              </a:rPr>
              <a:t>A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F320F5-FDB1-80BD-7F76-256FD6232D51}"/>
              </a:ext>
            </a:extLst>
          </p:cNvPr>
          <p:cNvSpPr txBox="1"/>
          <p:nvPr/>
        </p:nvSpPr>
        <p:spPr>
          <a:xfrm>
            <a:off x="4572000" y="4723179"/>
            <a:ext cx="7458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 err="1">
                <a:latin typeface="Montserrat SemiBold" pitchFamily="2" charset="77"/>
              </a:rPr>
              <a:t>Lisez</a:t>
            </a:r>
            <a:r>
              <a:rPr lang="en-GB" sz="2800" b="1" dirty="0">
                <a:latin typeface="Montserrat SemiBold" pitchFamily="2" charset="77"/>
              </a:rPr>
              <a:t> </a:t>
            </a:r>
            <a:r>
              <a:rPr lang="en-GB" sz="2800" b="1" dirty="0" err="1">
                <a:latin typeface="Montserrat SemiBold" pitchFamily="2" charset="77"/>
              </a:rPr>
              <a:t>l’article</a:t>
            </a:r>
            <a:r>
              <a:rPr lang="en-GB" sz="2800" b="1" dirty="0">
                <a:latin typeface="Montserrat SemiBold" pitchFamily="2" charset="77"/>
              </a:rPr>
              <a:t> </a:t>
            </a:r>
            <a:r>
              <a:rPr lang="en-GB" sz="2800" b="1" dirty="0" err="1">
                <a:solidFill>
                  <a:srgbClr val="171E24"/>
                </a:solidFill>
                <a:latin typeface="Montserrat Black" pitchFamily="2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ici</a:t>
            </a:r>
            <a:endParaRPr lang="en-GB" sz="2800" b="1" dirty="0">
              <a:solidFill>
                <a:srgbClr val="171E24"/>
              </a:solidFill>
              <a:latin typeface="Montserrat Black" pitchFamily="2" charset="77"/>
            </a:endParaRPr>
          </a:p>
          <a:p>
            <a:r>
              <a:rPr lang="en-GB" sz="2800" dirty="0" err="1">
                <a:latin typeface="Montserrat SemiBold" panose="00000700000000000000" pitchFamily="2" charset="0"/>
              </a:rPr>
              <a:t>Complétez</a:t>
            </a:r>
            <a:r>
              <a:rPr lang="en-GB" sz="2800" dirty="0">
                <a:latin typeface="Montserrat SemiBold" panose="00000700000000000000" pitchFamily="2" charset="0"/>
              </a:rPr>
              <a:t> les </a:t>
            </a:r>
            <a:r>
              <a:rPr lang="en-GB" sz="2800" b="1" dirty="0" err="1">
                <a:solidFill>
                  <a:srgbClr val="171E24"/>
                </a:solidFill>
                <a:latin typeface="Montserrat Black" pitchFamily="2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activités</a:t>
            </a:r>
            <a:endParaRPr lang="en-US" sz="2800" dirty="0">
              <a:solidFill>
                <a:srgbClr val="171E24"/>
              </a:solidFill>
              <a:latin typeface="Montserra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D3902F-418C-D382-48F9-DC77A969CA0C}"/>
              </a:ext>
            </a:extLst>
          </p:cNvPr>
          <p:cNvSpPr txBox="1"/>
          <p:nvPr/>
        </p:nvSpPr>
        <p:spPr>
          <a:xfrm>
            <a:off x="11744108" y="5952371"/>
            <a:ext cx="6543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>
                <a:latin typeface="Montserrat SemiBold" pitchFamily="2" charset="0"/>
              </a:rPr>
              <a:t>Lisez</a:t>
            </a:r>
            <a:r>
              <a:rPr lang="en-GB" sz="2800" dirty="0">
                <a:latin typeface="Montserrat SemiBold" pitchFamily="2" charset="0"/>
              </a:rPr>
              <a:t> </a:t>
            </a:r>
            <a:r>
              <a:rPr lang="en-GB" sz="2800" dirty="0" err="1">
                <a:latin typeface="Montserrat SemiBold" pitchFamily="2" charset="0"/>
              </a:rPr>
              <a:t>l’article</a:t>
            </a:r>
            <a:r>
              <a:rPr lang="en-GB" sz="2800" dirty="0">
                <a:latin typeface="Montserrat SemiBold" pitchFamily="2" charset="0"/>
              </a:rPr>
              <a:t> </a:t>
            </a:r>
            <a:r>
              <a:rPr lang="en-GB" sz="2800" dirty="0" err="1">
                <a:latin typeface="Montserrat SemiBold" pitchFamily="2" charset="0"/>
              </a:rPr>
              <a:t>en</a:t>
            </a:r>
            <a:r>
              <a:rPr lang="en-GB" sz="2800" dirty="0">
                <a:latin typeface="Montserrat SemiBold" pitchFamily="2" charset="0"/>
              </a:rPr>
              <a:t> </a:t>
            </a:r>
            <a:r>
              <a:rPr lang="en-GB" sz="2800" dirty="0" err="1">
                <a:latin typeface="Montserrat SemiBold" pitchFamily="2" charset="0"/>
              </a:rPr>
              <a:t>anglais</a:t>
            </a:r>
            <a:r>
              <a:rPr lang="en-GB" sz="2800" dirty="0">
                <a:latin typeface="Montserrat SemiBold" pitchFamily="2" charset="0"/>
              </a:rPr>
              <a:t> </a:t>
            </a:r>
            <a:r>
              <a:rPr lang="en-GB" sz="2800" b="1" dirty="0" err="1">
                <a:solidFill>
                  <a:srgbClr val="171E24"/>
                </a:solidFill>
                <a:latin typeface="Montserrat Black" pitchFamily="2" charset="77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ici</a:t>
            </a:r>
            <a:endParaRPr lang="en-US" sz="2800" dirty="0">
              <a:solidFill>
                <a:srgbClr val="171E24"/>
              </a:solidFill>
              <a:latin typeface="Montserrat" pitchFamily="2" charset="77"/>
            </a:endParaRPr>
          </a:p>
        </p:txBody>
      </p:sp>
      <p:sp>
        <p:nvSpPr>
          <p:cNvPr id="4" name="TextBox 35">
            <a:extLst>
              <a:ext uri="{FF2B5EF4-FFF2-40B4-BE49-F238E27FC236}">
                <a16:creationId xmlns:a16="http://schemas.microsoft.com/office/drawing/2014/main" id="{04ED9423-C65D-8549-FF80-B5934696DCD4}"/>
              </a:ext>
            </a:extLst>
          </p:cNvPr>
          <p:cNvSpPr txBox="1"/>
          <p:nvPr/>
        </p:nvSpPr>
        <p:spPr>
          <a:xfrm>
            <a:off x="11872166" y="9822580"/>
            <a:ext cx="3936794" cy="2555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19"/>
              </a:lnSpc>
            </a:pPr>
            <a:r>
              <a:rPr lang="en-US" sz="2599" dirty="0">
                <a:solidFill>
                  <a:srgbClr val="B76CA9"/>
                </a:solidFill>
                <a:latin typeface="Montserrat Extra-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futurumcareers.com</a:t>
            </a:r>
            <a:endParaRPr lang="en-US" sz="2599" dirty="0">
              <a:solidFill>
                <a:srgbClr val="B76CA9"/>
              </a:solidFill>
              <a:latin typeface="Montserrat Extra-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5E5B4B-EC08-0730-D965-CD11E081EFF5}"/>
              </a:ext>
            </a:extLst>
          </p:cNvPr>
          <p:cNvSpPr txBox="1"/>
          <p:nvPr/>
        </p:nvSpPr>
        <p:spPr>
          <a:xfrm>
            <a:off x="15773400" y="9355855"/>
            <a:ext cx="22813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E7328A"/>
                </a:solidFill>
                <a:latin typeface="Social Circles" panose="020005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</a:t>
            </a:r>
            <a:r>
              <a:rPr lang="en-US" sz="4400" dirty="0">
                <a:solidFill>
                  <a:srgbClr val="E7328A"/>
                </a:solidFill>
                <a:latin typeface="Social Circles" panose="020005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lang="en-US" sz="4400" dirty="0">
                <a:solidFill>
                  <a:srgbClr val="E7328A"/>
                </a:solidFill>
                <a:latin typeface="Social Circles" panose="02000500000000000000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  <a:r>
              <a:rPr lang="en-US" sz="4400" dirty="0">
                <a:solidFill>
                  <a:srgbClr val="E7328A"/>
                </a:solidFill>
                <a:latin typeface="Social Circles" panose="02000500000000000000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</a:t>
            </a:r>
            <a:r>
              <a:rPr lang="en-US" sz="4400" dirty="0">
                <a:solidFill>
                  <a:srgbClr val="E7328A"/>
                </a:solidFill>
                <a:latin typeface="Social Circles" panose="02000500000000000000" pitchFamily="2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</a:t>
            </a:r>
            <a:endParaRPr lang="en-US" sz="4400" dirty="0">
              <a:solidFill>
                <a:srgbClr val="E7328A"/>
              </a:solidFill>
              <a:latin typeface="Social Circles" panose="02000500000000000000" pitchFamily="2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5570F88A-5441-012D-9B60-96F4D9D8DDF9}"/>
              </a:ext>
            </a:extLst>
          </p:cNvPr>
          <p:cNvSpPr txBox="1"/>
          <p:nvPr/>
        </p:nvSpPr>
        <p:spPr>
          <a:xfrm>
            <a:off x="227954" y="637297"/>
            <a:ext cx="784983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fr-FR" sz="1700" dirty="0">
                <a:solidFill>
                  <a:srgbClr val="145D8D"/>
                </a:solidFill>
                <a:latin typeface="Montserrat" panose="00000500000000000000" pitchFamily="2" charset="0"/>
              </a:rPr>
              <a:t>Avant l'écoute | Analyse détaillée | Après l'écoute | </a:t>
            </a:r>
            <a:r>
              <a:rPr lang="fr-FR" sz="1700" dirty="0">
                <a:solidFill>
                  <a:srgbClr val="E7328A"/>
                </a:solidFill>
                <a:latin typeface="Montserrat SemiBold" panose="00000700000000000000" pitchFamily="2" charset="0"/>
              </a:rPr>
              <a:t>En savoir plus</a:t>
            </a:r>
            <a:endParaRPr lang="en-US" sz="1700" dirty="0">
              <a:solidFill>
                <a:srgbClr val="E7328A"/>
              </a:solidFill>
              <a:latin typeface="Montserrat SemiBold" panose="000007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4EF755-9F36-B8A9-FFB6-3DA704DBAF4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9140" y="2293620"/>
            <a:ext cx="3924300" cy="19354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0C8215-CDA2-AFC3-247B-5C845463943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2152">
            <a:off x="3515714" y="6129941"/>
            <a:ext cx="2646607" cy="3704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648C8D9-C6E4-AC0F-2B94-1E39241C68D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0150">
            <a:off x="1269733" y="6065288"/>
            <a:ext cx="2609575" cy="37037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9e5eb4c-ad0d-4795-ae2e-baffe4a7a343" xsi:nil="true"/>
    <lcf76f155ced4ddcb4097134ff3c332f xmlns="4ef8ee0b-e025-4bd4-94a6-4c71df7778d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CAB894FB2DAA46A83F7930F35AC280" ma:contentTypeVersion="19" ma:contentTypeDescription="Create a new document." ma:contentTypeScope="" ma:versionID="92774c4978b0496b0f20fa32f3f2b0be">
  <xsd:schema xmlns:xsd="http://www.w3.org/2001/XMLSchema" xmlns:xs="http://www.w3.org/2001/XMLSchema" xmlns:p="http://schemas.microsoft.com/office/2006/metadata/properties" xmlns:ns2="4ef8ee0b-e025-4bd4-94a6-4c71df7778d2" xmlns:ns3="09e5eb4c-ad0d-4795-ae2e-baffe4a7a343" targetNamespace="http://schemas.microsoft.com/office/2006/metadata/properties" ma:root="true" ma:fieldsID="1457492cf599239e3f08a612a755c80d" ns2:_="" ns3:_="">
    <xsd:import namespace="4ef8ee0b-e025-4bd4-94a6-4c71df7778d2"/>
    <xsd:import namespace="09e5eb4c-ad0d-4795-ae2e-baffe4a7a3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f8ee0b-e025-4bd4-94a6-4c71df7778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f782564-be43-449e-9829-86f2ca8ed8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e5eb4c-ad0d-4795-ae2e-baffe4a7a34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7e7737c-4f54-4668-836a-4369b242694b}" ma:internalName="TaxCatchAll" ma:showField="CatchAllData" ma:web="09e5eb4c-ad0d-4795-ae2e-baffe4a7a3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CF9C95-6188-465E-BAD1-F36E57A4AC08}">
  <ds:schemaRefs>
    <ds:schemaRef ds:uri="09e5eb4c-ad0d-4795-ae2e-baffe4a7a343"/>
    <ds:schemaRef ds:uri="4ef8ee0b-e025-4bd4-94a6-4c71df7778d2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32B03F3-B0DB-491D-A879-09A349BDDD2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A624A61-8B6E-4697-A71F-0FA94794B7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f8ee0b-e025-4bd4-94a6-4c71df7778d2"/>
    <ds:schemaRef ds:uri="09e5eb4c-ad0d-4795-ae2e-baffe4a7a3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825</Words>
  <Application>Microsoft Office PowerPoint</Application>
  <PresentationFormat>Custom</PresentationFormat>
  <Paragraphs>73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Calibri</vt:lpstr>
      <vt:lpstr>Social Circles</vt:lpstr>
      <vt:lpstr>Montserrat Black</vt:lpstr>
      <vt:lpstr>Montserrat Extra-Bold Bold</vt:lpstr>
      <vt:lpstr>Montserrat Semi-Bold Bold Italics</vt:lpstr>
      <vt:lpstr>Arial</vt:lpstr>
      <vt:lpstr>Montserrat Bold</vt:lpstr>
      <vt:lpstr>Montserrat Extra-Bold</vt:lpstr>
      <vt:lpstr>Montserrat Medium</vt:lpstr>
      <vt:lpstr>Montserrat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FUTURUM PODCAST</dc:title>
  <dc:creator>Isla</dc:creator>
  <cp:lastModifiedBy>Joe Aslett</cp:lastModifiedBy>
  <cp:revision>2</cp:revision>
  <dcterms:created xsi:type="dcterms:W3CDTF">2006-08-16T00:00:00Z</dcterms:created>
  <dcterms:modified xsi:type="dcterms:W3CDTF">2026-09-28T13:28:23Z</dcterms:modified>
  <dc:identifier>DAFU7K6HS2U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0x010100F6CAB894FB2DAA46A83F7930F35AC280</vt:lpwstr>
  </property>
  <property fmtid="{D5CDD505-2E9C-101B-9397-08002B2CF9AE}" pid="3" name="MediaServiceImageTags">
    <vt:lpwstr/>
  </property>
</Properties>
</file>