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13"/>
  </p:notesMasterIdLst>
  <p:sldIdLst>
    <p:sldId id="256" r:id="rId5"/>
    <p:sldId id="257" r:id="rId6"/>
    <p:sldId id="258" r:id="rId7"/>
    <p:sldId id="263" r:id="rId8"/>
    <p:sldId id="259" r:id="rId9"/>
    <p:sldId id="264" r:id="rId10"/>
    <p:sldId id="261" r:id="rId11"/>
    <p:sldId id="262" r:id="rId12"/>
  </p:sldIdLst>
  <p:sldSz cx="18288000" cy="10287000"/>
  <p:notesSz cx="6858000" cy="9144000"/>
  <p:embeddedFontLst>
    <p:embeddedFont>
      <p:font typeface="Montserrat" panose="00000500000000000000" pitchFamily="2" charset="0"/>
      <p:regular r:id="rId14"/>
      <p:bold r:id="rId15"/>
      <p:italic r:id="rId16"/>
      <p:boldItalic r:id="rId17"/>
    </p:embeddedFont>
    <p:embeddedFont>
      <p:font typeface="Montserrat Black" panose="00000A00000000000000" pitchFamily="2" charset="0"/>
      <p:bold r:id="rId18"/>
      <p:italic r:id="rId19"/>
      <p:boldItalic r:id="rId20"/>
    </p:embeddedFont>
    <p:embeddedFont>
      <p:font typeface="Montserrat Bold" panose="00000800000000000000" charset="0"/>
      <p:regular r:id="rId21"/>
      <p:bold r:id="rId22"/>
      <p:italic r:id="rId23"/>
      <p:boldItalic r:id="rId24"/>
    </p:embeddedFont>
    <p:embeddedFont>
      <p:font typeface="Montserrat Extra-Bold" panose="020B0604020202020204" charset="0"/>
      <p:regular r:id="rId25"/>
      <p:bold r:id="rId26"/>
    </p:embeddedFont>
    <p:embeddedFont>
      <p:font typeface="Montserrat Extra-Bold Bold" panose="020B0604020202020204" charset="0"/>
      <p:regular r:id="rId27"/>
      <p:bold r:id="rId28"/>
    </p:embeddedFont>
    <p:embeddedFont>
      <p:font typeface="Montserrat Medium" panose="00000600000000000000" pitchFamily="2" charset="0"/>
      <p:regular r:id="rId29"/>
      <p:italic r:id="rId30"/>
    </p:embeddedFont>
    <p:embeddedFont>
      <p:font typeface="Montserrat SemiBold" panose="00000700000000000000" pitchFamily="2" charset="0"/>
      <p:regular r:id="rId31"/>
      <p:bold r:id="rId32"/>
      <p:italic r:id="rId33"/>
      <p:boldItalic r:id="rId34"/>
    </p:embeddedFont>
    <p:embeddedFont>
      <p:font typeface="Montserrat Semi-Bold Bold Italics" panose="020B0604020202020204" charset="0"/>
      <p:regular r:id="rId35"/>
      <p:bold r:id="rId36"/>
      <p:italic r:id="rId37"/>
      <p:boldItalic r:id="rId38"/>
    </p:embeddedFont>
    <p:embeddedFont>
      <p:font typeface="Social Circles" panose="020B0604020202020204" charset="0"/>
      <p:regular r:id="rId3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EC4D2F2-2767-CF06-CE67-E8818C0C2A5A}" name="Isla Foffa" initials="IF" userId="S::isla@futurumcareers.com::237bb2e1-a752-4b88-b59e-e8cd0f24625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5D8D"/>
    <a:srgbClr val="B76CA9"/>
    <a:srgbClr val="E7328A"/>
    <a:srgbClr val="171E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4CE4EAC-48AA-44FC-B77B-CC213763A8F6}" v="41" dt="2026-07-27T09:43:10.05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8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font" Target="fonts/font13.fntdata"/><Relationship Id="rId39" Type="http://schemas.openxmlformats.org/officeDocument/2006/relationships/font" Target="fonts/font26.fntdata"/><Relationship Id="rId21" Type="http://schemas.openxmlformats.org/officeDocument/2006/relationships/font" Target="fonts/font8.fntdata"/><Relationship Id="rId34" Type="http://schemas.openxmlformats.org/officeDocument/2006/relationships/font" Target="fonts/font21.fntdata"/><Relationship Id="rId42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font" Target="fonts/font3.fntdata"/><Relationship Id="rId29" Type="http://schemas.openxmlformats.org/officeDocument/2006/relationships/font" Target="fonts/font16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11.fntdata"/><Relationship Id="rId32" Type="http://schemas.openxmlformats.org/officeDocument/2006/relationships/font" Target="fonts/font19.fntdata"/><Relationship Id="rId37" Type="http://schemas.openxmlformats.org/officeDocument/2006/relationships/font" Target="fonts/font24.fntdata"/><Relationship Id="rId40" Type="http://schemas.openxmlformats.org/officeDocument/2006/relationships/presProps" Target="presProps.xml"/><Relationship Id="rId45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font" Target="fonts/font15.fntdata"/><Relationship Id="rId36" Type="http://schemas.openxmlformats.org/officeDocument/2006/relationships/font" Target="fonts/font23.fntdata"/><Relationship Id="rId10" Type="http://schemas.openxmlformats.org/officeDocument/2006/relationships/slide" Target="slides/slide6.xml"/><Relationship Id="rId19" Type="http://schemas.openxmlformats.org/officeDocument/2006/relationships/font" Target="fonts/font6.fntdata"/><Relationship Id="rId31" Type="http://schemas.openxmlformats.org/officeDocument/2006/relationships/font" Target="fonts/font18.fntdata"/><Relationship Id="rId44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font" Target="fonts/font14.fntdata"/><Relationship Id="rId30" Type="http://schemas.openxmlformats.org/officeDocument/2006/relationships/font" Target="fonts/font17.fntdata"/><Relationship Id="rId35" Type="http://schemas.openxmlformats.org/officeDocument/2006/relationships/font" Target="fonts/font22.fntdata"/><Relationship Id="rId43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33" Type="http://schemas.openxmlformats.org/officeDocument/2006/relationships/font" Target="fonts/font20.fntdata"/><Relationship Id="rId38" Type="http://schemas.openxmlformats.org/officeDocument/2006/relationships/font" Target="fonts/font25.fntdata"/><Relationship Id="rId46" Type="http://schemas.microsoft.com/office/2018/10/relationships/authors" Target="authors.xml"/><Relationship Id="rId20" Type="http://schemas.openxmlformats.org/officeDocument/2006/relationships/font" Target="fonts/font7.fntdata"/><Relationship Id="rId4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sla Foffa" userId="237bb2e1-a752-4b88-b59e-e8cd0f246259" providerId="ADAL" clId="{DC58C304-F544-40DA-A9E0-6167247A980E}"/>
    <pc:docChg chg="modSld">
      <pc:chgData name="Isla Foffa" userId="237bb2e1-a752-4b88-b59e-e8cd0f246259" providerId="ADAL" clId="{DC58C304-F544-40DA-A9E0-6167247A980E}" dt="2026-07-27T09:43:10.050" v="40"/>
      <pc:docMkLst>
        <pc:docMk/>
      </pc:docMkLst>
      <pc:sldChg chg="modSp">
        <pc:chgData name="Isla Foffa" userId="237bb2e1-a752-4b88-b59e-e8cd0f246259" providerId="ADAL" clId="{DC58C304-F544-40DA-A9E0-6167247A980E}" dt="2026-07-27T09:42:45.870" v="39" actId="207"/>
        <pc:sldMkLst>
          <pc:docMk/>
          <pc:sldMk cId="0" sldId="261"/>
        </pc:sldMkLst>
        <pc:spChg chg="mod">
          <ac:chgData name="Isla Foffa" userId="237bb2e1-a752-4b88-b59e-e8cd0f246259" providerId="ADAL" clId="{DC58C304-F544-40DA-A9E0-6167247A980E}" dt="2026-07-27T09:42:45.870" v="39" actId="207"/>
          <ac:spMkLst>
            <pc:docMk/>
            <pc:sldMk cId="0" sldId="261"/>
            <ac:spMk id="4" creationId="{9FC4CD32-D133-7D01-8591-CFE77DF0053C}"/>
          </ac:spMkLst>
        </pc:spChg>
      </pc:sldChg>
      <pc:sldChg chg="modSp">
        <pc:chgData name="Isla Foffa" userId="237bb2e1-a752-4b88-b59e-e8cd0f246259" providerId="ADAL" clId="{DC58C304-F544-40DA-A9E0-6167247A980E}" dt="2026-07-27T09:43:10.050" v="40"/>
        <pc:sldMkLst>
          <pc:docMk/>
          <pc:sldMk cId="0" sldId="262"/>
        </pc:sldMkLst>
        <pc:spChg chg="mod">
          <ac:chgData name="Isla Foffa" userId="237bb2e1-a752-4b88-b59e-e8cd0f246259" providerId="ADAL" clId="{DC58C304-F544-40DA-A9E0-6167247A980E}" dt="2026-07-27T09:43:10.050" v="40"/>
          <ac:spMkLst>
            <pc:docMk/>
            <pc:sldMk cId="0" sldId="262"/>
            <ac:spMk id="56" creationId="{B4A4560E-E6D6-4BBB-8B24-365545DF23FD}"/>
          </ac:spMkLst>
        </pc:spChg>
      </pc:sldChg>
      <pc:sldChg chg="modSp">
        <pc:chgData name="Isla Foffa" userId="237bb2e1-a752-4b88-b59e-e8cd0f246259" providerId="ADAL" clId="{DC58C304-F544-40DA-A9E0-6167247A980E}" dt="2026-07-27T09:41:30.273" v="7" actId="113"/>
        <pc:sldMkLst>
          <pc:docMk/>
          <pc:sldMk cId="944134351" sldId="264"/>
        </pc:sldMkLst>
        <pc:spChg chg="mod">
          <ac:chgData name="Isla Foffa" userId="237bb2e1-a752-4b88-b59e-e8cd0f246259" providerId="ADAL" clId="{DC58C304-F544-40DA-A9E0-6167247A980E}" dt="2026-07-27T09:41:30.273" v="7" actId="113"/>
          <ac:spMkLst>
            <pc:docMk/>
            <pc:sldMk cId="944134351" sldId="264"/>
            <ac:spMk id="3" creationId="{1BF5AF00-A961-D721-2B7C-F53A4352CF2E}"/>
          </ac:spMkLst>
        </pc:spChg>
      </pc:sldChg>
    </pc:docChg>
  </pc:docChgLst>
  <pc:docChgLst>
    <pc:chgData name="Joe Aslett" userId="7b6f269b-9023-4611-9a28-c55f9a45fd79" providerId="ADAL" clId="{B9A791A5-DD9C-44D5-904D-E18B79592256}"/>
    <pc:docChg chg="modSld">
      <pc:chgData name="Joe Aslett" userId="7b6f269b-9023-4611-9a28-c55f9a45fd79" providerId="ADAL" clId="{B9A791A5-DD9C-44D5-904D-E18B79592256}" dt="2026-07-27T09:54:53.155" v="16" actId="207"/>
      <pc:docMkLst>
        <pc:docMk/>
      </pc:docMkLst>
      <pc:sldChg chg="modSp mod">
        <pc:chgData name="Joe Aslett" userId="7b6f269b-9023-4611-9a28-c55f9a45fd79" providerId="ADAL" clId="{B9A791A5-DD9C-44D5-904D-E18B79592256}" dt="2026-07-27T09:53:10.567" v="2" actId="207"/>
        <pc:sldMkLst>
          <pc:docMk/>
          <pc:sldMk cId="0" sldId="258"/>
        </pc:sldMkLst>
        <pc:spChg chg="mod">
          <ac:chgData name="Joe Aslett" userId="7b6f269b-9023-4611-9a28-c55f9a45fd79" providerId="ADAL" clId="{B9A791A5-DD9C-44D5-904D-E18B79592256}" dt="2026-07-27T09:53:10.567" v="2" actId="207"/>
          <ac:spMkLst>
            <pc:docMk/>
            <pc:sldMk cId="0" sldId="258"/>
            <ac:spMk id="4" creationId="{B8AA8134-E568-BC47-ED49-B684404FDB7F}"/>
          </ac:spMkLst>
        </pc:spChg>
        <pc:spChg chg="mod">
          <ac:chgData name="Joe Aslett" userId="7b6f269b-9023-4611-9a28-c55f9a45fd79" providerId="ADAL" clId="{B9A791A5-DD9C-44D5-904D-E18B79592256}" dt="2026-07-27T09:52:58.164" v="0" actId="207"/>
          <ac:spMkLst>
            <pc:docMk/>
            <pc:sldMk cId="0" sldId="258"/>
            <ac:spMk id="5" creationId="{5A9261F7-FCBE-40C2-FAC7-0983D2834D45}"/>
          </ac:spMkLst>
        </pc:spChg>
      </pc:sldChg>
      <pc:sldChg chg="modSp">
        <pc:chgData name="Joe Aslett" userId="7b6f269b-9023-4611-9a28-c55f9a45fd79" providerId="ADAL" clId="{B9A791A5-DD9C-44D5-904D-E18B79592256}" dt="2026-07-27T09:54:53.155" v="16" actId="207"/>
        <pc:sldMkLst>
          <pc:docMk/>
          <pc:sldMk cId="0" sldId="261"/>
        </pc:sldMkLst>
        <pc:spChg chg="mod">
          <ac:chgData name="Joe Aslett" userId="7b6f269b-9023-4611-9a28-c55f9a45fd79" providerId="ADAL" clId="{B9A791A5-DD9C-44D5-904D-E18B79592256}" dt="2026-07-27T09:54:53.155" v="16" actId="207"/>
          <ac:spMkLst>
            <pc:docMk/>
            <pc:sldMk cId="0" sldId="261"/>
            <ac:spMk id="4" creationId="{9FC4CD32-D133-7D01-8591-CFE77DF0053C}"/>
          </ac:spMkLst>
        </pc:spChg>
      </pc:sldChg>
      <pc:sldChg chg="modSp mod">
        <pc:chgData name="Joe Aslett" userId="7b6f269b-9023-4611-9a28-c55f9a45fd79" providerId="ADAL" clId="{B9A791A5-DD9C-44D5-904D-E18B79592256}" dt="2026-07-27T09:53:29.207" v="4" actId="207"/>
        <pc:sldMkLst>
          <pc:docMk/>
          <pc:sldMk cId="2824719401" sldId="263"/>
        </pc:sldMkLst>
        <pc:spChg chg="mod">
          <ac:chgData name="Joe Aslett" userId="7b6f269b-9023-4611-9a28-c55f9a45fd79" providerId="ADAL" clId="{B9A791A5-DD9C-44D5-904D-E18B79592256}" dt="2026-07-27T09:53:21.505" v="3" actId="207"/>
          <ac:spMkLst>
            <pc:docMk/>
            <pc:sldMk cId="2824719401" sldId="263"/>
            <ac:spMk id="6" creationId="{9EAF950C-7487-37B4-CD87-34B03E2B75AB}"/>
          </ac:spMkLst>
        </pc:spChg>
        <pc:spChg chg="mod">
          <ac:chgData name="Joe Aslett" userId="7b6f269b-9023-4611-9a28-c55f9a45fd79" providerId="ADAL" clId="{B9A791A5-DD9C-44D5-904D-E18B79592256}" dt="2026-07-27T09:53:29.207" v="4" actId="207"/>
          <ac:spMkLst>
            <pc:docMk/>
            <pc:sldMk cId="2824719401" sldId="263"/>
            <ac:spMk id="7" creationId="{40F1898E-1FC6-24EF-853C-A35A7C125335}"/>
          </ac:spMkLst>
        </pc:spChg>
      </pc:sldChg>
      <pc:sldChg chg="modSp mod">
        <pc:chgData name="Joe Aslett" userId="7b6f269b-9023-4611-9a28-c55f9a45fd79" providerId="ADAL" clId="{B9A791A5-DD9C-44D5-904D-E18B79592256}" dt="2026-07-27T09:54:28.414" v="6" actId="207"/>
        <pc:sldMkLst>
          <pc:docMk/>
          <pc:sldMk cId="944134351" sldId="264"/>
        </pc:sldMkLst>
        <pc:spChg chg="mod">
          <ac:chgData name="Joe Aslett" userId="7b6f269b-9023-4611-9a28-c55f9a45fd79" providerId="ADAL" clId="{B9A791A5-DD9C-44D5-904D-E18B79592256}" dt="2026-07-27T09:54:28.414" v="6" actId="207"/>
          <ac:spMkLst>
            <pc:docMk/>
            <pc:sldMk cId="944134351" sldId="264"/>
            <ac:spMk id="3" creationId="{1BF5AF00-A961-D721-2B7C-F53A4352CF2E}"/>
          </ac:spMkLst>
        </pc:spChg>
        <pc:spChg chg="mod">
          <ac:chgData name="Joe Aslett" userId="7b6f269b-9023-4611-9a28-c55f9a45fd79" providerId="ADAL" clId="{B9A791A5-DD9C-44D5-904D-E18B79592256}" dt="2026-07-27T09:54:23.200" v="5" actId="207"/>
          <ac:spMkLst>
            <pc:docMk/>
            <pc:sldMk cId="944134351" sldId="264"/>
            <ac:spMk id="7" creationId="{C57450E8-BA06-99AF-F86F-C75083368D6B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E54068-8357-0E48-AACD-4BA6E40A7C97}" type="datetimeFigureOut">
              <a:rPr lang="en-US" smtClean="0"/>
              <a:t>7/27/2026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97CBB8-ADE2-6C44-A825-86EAAF74A7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39027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97CBB8-ADE2-6C44-A825-86EAAF74A7E2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2380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7/27/2026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7/27/2026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7/27/2026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linkedin.com/company/34228327/admin/" TargetMode="External"/><Relationship Id="rId3" Type="http://schemas.openxmlformats.org/officeDocument/2006/relationships/image" Target="../media/image1.png"/><Relationship Id="rId7" Type="http://schemas.openxmlformats.org/officeDocument/2006/relationships/hyperlink" Target="https://twitter.com/FUTURUMCareers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facebook.com/futurumcareers/" TargetMode="External"/><Relationship Id="rId11" Type="http://schemas.openxmlformats.org/officeDocument/2006/relationships/hyperlink" Target="https://futurumcareers.com/" TargetMode="External"/><Relationship Id="rId5" Type="http://schemas.openxmlformats.org/officeDocument/2006/relationships/image" Target="../media/image3.png"/><Relationship Id="rId10" Type="http://schemas.openxmlformats.org/officeDocument/2006/relationships/hyperlink" Target="https://www.pinterest.co.uk/futurumcareers/" TargetMode="External"/><Relationship Id="rId4" Type="http://schemas.openxmlformats.org/officeDocument/2006/relationships/image" Target="../media/image2.png"/><Relationship Id="rId9" Type="http://schemas.openxmlformats.org/officeDocument/2006/relationships/hyperlink" Target="https://www.youtube.com/channel/UC-NLa1ABue0vQ15treO93vQ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uturumcareers.com/bribery-forgery-and-fraud-the-murky-world-of-economic-crime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twitter.com/FUTURUMCareers" TargetMode="External"/><Relationship Id="rId13" Type="http://schemas.openxmlformats.org/officeDocument/2006/relationships/image" Target="../media/image14.png"/><Relationship Id="rId3" Type="http://schemas.openxmlformats.org/officeDocument/2006/relationships/hyperlink" Target="http://www.futurumcareers.com/Jennifer-Quaid-brochure.pdf" TargetMode="External"/><Relationship Id="rId7" Type="http://schemas.openxmlformats.org/officeDocument/2006/relationships/hyperlink" Target="https://www.facebook.com/futurumcareers/" TargetMode="External"/><Relationship Id="rId12" Type="http://schemas.openxmlformats.org/officeDocument/2006/relationships/image" Target="../media/image13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futurumcareers.com/" TargetMode="External"/><Relationship Id="rId11" Type="http://schemas.openxmlformats.org/officeDocument/2006/relationships/hyperlink" Target="https://www.pinterest.co.uk/futurumcareers/" TargetMode="External"/><Relationship Id="rId5" Type="http://schemas.openxmlformats.org/officeDocument/2006/relationships/hyperlink" Target="http://www.futurumcareers.com/bribery-forgery-and-fraud-the-murky-world-of-economic-crime" TargetMode="External"/><Relationship Id="rId10" Type="http://schemas.openxmlformats.org/officeDocument/2006/relationships/hyperlink" Target="https://www.youtube.com/channel/UC-NLa1ABue0vQ15treO93vQ" TargetMode="External"/><Relationship Id="rId4" Type="http://schemas.openxmlformats.org/officeDocument/2006/relationships/hyperlink" Target="http://www.futurumcareers.com/Jennifer-Quaid-activity-sheet.pdf" TargetMode="External"/><Relationship Id="rId9" Type="http://schemas.openxmlformats.org/officeDocument/2006/relationships/hyperlink" Target="https://www.linkedin.com/company/34228327/admin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7972425"/>
            <a:ext cx="6802509" cy="2314575"/>
            <a:chOff x="0" y="0"/>
            <a:chExt cx="1822422" cy="6096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22422" cy="609600"/>
            </a:xfrm>
            <a:custGeom>
              <a:avLst/>
              <a:gdLst/>
              <a:ahLst/>
              <a:cxnLst/>
              <a:rect l="l" t="t" r="r" b="b"/>
              <a:pathLst>
                <a:path w="1822422" h="609600">
                  <a:moveTo>
                    <a:pt x="203200" y="0"/>
                  </a:moveTo>
                  <a:lnTo>
                    <a:pt x="1822422" y="0"/>
                  </a:lnTo>
                  <a:lnTo>
                    <a:pt x="1619222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B76CA9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01600" y="-38100"/>
              <a:ext cx="609600" cy="647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15468" y="670458"/>
            <a:ext cx="16930314" cy="8921668"/>
            <a:chOff x="0" y="0"/>
            <a:chExt cx="4459013" cy="234974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459013" cy="2349740"/>
            </a:xfrm>
            <a:custGeom>
              <a:avLst/>
              <a:gdLst/>
              <a:ahLst/>
              <a:cxnLst/>
              <a:rect l="l" t="t" r="r" b="b"/>
              <a:pathLst>
                <a:path w="4459013" h="2349740">
                  <a:moveTo>
                    <a:pt x="0" y="0"/>
                  </a:moveTo>
                  <a:lnTo>
                    <a:pt x="4459013" y="0"/>
                  </a:lnTo>
                  <a:lnTo>
                    <a:pt x="4459013" y="2349740"/>
                  </a:lnTo>
                  <a:lnTo>
                    <a:pt x="0" y="2349740"/>
                  </a:lnTo>
                  <a:close/>
                </a:path>
              </a:pathLst>
            </a:custGeom>
            <a:solidFill>
              <a:srgbClr val="E7328A"/>
            </a:solidFill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 dirty="0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402375" y="0"/>
            <a:ext cx="13885625" cy="7637394"/>
            <a:chOff x="0" y="0"/>
            <a:chExt cx="3657119" cy="201149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657119" cy="2011495"/>
            </a:xfrm>
            <a:custGeom>
              <a:avLst/>
              <a:gdLst/>
              <a:ahLst/>
              <a:cxnLst/>
              <a:rect l="l" t="t" r="r" b="b"/>
              <a:pathLst>
                <a:path w="3657119" h="2011495">
                  <a:moveTo>
                    <a:pt x="203200" y="0"/>
                  </a:moveTo>
                  <a:lnTo>
                    <a:pt x="3657119" y="0"/>
                  </a:lnTo>
                  <a:lnTo>
                    <a:pt x="3453919" y="2011495"/>
                  </a:lnTo>
                  <a:lnTo>
                    <a:pt x="0" y="2011495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F8AC3"/>
            </a:solidFill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1600" y="-38100"/>
              <a:ext cx="609600" cy="647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5201900" y="0"/>
            <a:ext cx="3086100" cy="7637394"/>
            <a:chOff x="0" y="0"/>
            <a:chExt cx="812800" cy="201149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2011495"/>
            </a:xfrm>
            <a:custGeom>
              <a:avLst/>
              <a:gdLst/>
              <a:ahLst/>
              <a:cxnLst/>
              <a:rect l="l" t="t" r="r" b="b"/>
              <a:pathLst>
                <a:path w="812800" h="2011495">
                  <a:moveTo>
                    <a:pt x="0" y="0"/>
                  </a:moveTo>
                  <a:lnTo>
                    <a:pt x="812800" y="0"/>
                  </a:lnTo>
                  <a:lnTo>
                    <a:pt x="812800" y="2011495"/>
                  </a:lnTo>
                  <a:lnTo>
                    <a:pt x="0" y="2011495"/>
                  </a:lnTo>
                  <a:close/>
                </a:path>
              </a:pathLst>
            </a:custGeom>
            <a:solidFill>
              <a:srgbClr val="FF8AC3"/>
            </a:solidFill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sp>
        <p:nvSpPr>
          <p:cNvPr id="34" name="TextBox 34"/>
          <p:cNvSpPr txBox="1"/>
          <p:nvPr/>
        </p:nvSpPr>
        <p:spPr>
          <a:xfrm>
            <a:off x="1201170" y="1143280"/>
            <a:ext cx="3407082" cy="6114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819"/>
              </a:lnSpc>
            </a:pPr>
            <a:r>
              <a:rPr lang="en-US" sz="2599" dirty="0">
                <a:solidFill>
                  <a:srgbClr val="FFFFFF"/>
                </a:solidFill>
                <a:latin typeface="Montserrat"/>
              </a:rPr>
              <a:t>INSPIRING THE </a:t>
            </a:r>
          </a:p>
          <a:p>
            <a:pPr>
              <a:lnSpc>
                <a:spcPts val="3639"/>
              </a:lnSpc>
            </a:pPr>
            <a:r>
              <a:rPr lang="en-US" sz="2599" dirty="0">
                <a:solidFill>
                  <a:srgbClr val="FFFFFF"/>
                </a:solidFill>
                <a:latin typeface="Montserrat Extra-Bold Bold"/>
              </a:rPr>
              <a:t>NEXT GENERATION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345F9D3-AE14-804C-BB1C-B14290FE7762}"/>
              </a:ext>
            </a:extLst>
          </p:cNvPr>
          <p:cNvSpPr txBox="1"/>
          <p:nvPr/>
        </p:nvSpPr>
        <p:spPr>
          <a:xfrm>
            <a:off x="7616084" y="3715061"/>
            <a:ext cx="827716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latin typeface="Montserrat" pitchFamily="2" charset="77"/>
              </a:rPr>
              <a:t>In conversation with</a:t>
            </a:r>
          </a:p>
          <a:p>
            <a:r>
              <a:rPr lang="en-GB" sz="4800" b="1" dirty="0">
                <a:latin typeface="Montserrat Black" pitchFamily="2" charset="77"/>
              </a:rPr>
              <a:t>Dr Jennifer Quaid</a:t>
            </a:r>
            <a:endParaRPr lang="en-US" sz="4800" dirty="0">
              <a:latin typeface="Montserrat" pitchFamily="2" charset="77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B0CE55F-DA7D-87CC-04A1-A15FA3B327E5}"/>
              </a:ext>
            </a:extLst>
          </p:cNvPr>
          <p:cNvSpPr txBox="1"/>
          <p:nvPr/>
        </p:nvSpPr>
        <p:spPr>
          <a:xfrm>
            <a:off x="8101145" y="1942145"/>
            <a:ext cx="23983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i="1" dirty="0">
                <a:solidFill>
                  <a:schemeClr val="bg1"/>
                </a:solidFill>
                <a:latin typeface="Montserrat" pitchFamily="2" charset="77"/>
              </a:rPr>
              <a:t>FUTURUM</a:t>
            </a:r>
          </a:p>
          <a:p>
            <a:r>
              <a:rPr lang="en-GB" sz="3200" b="1" i="1" dirty="0">
                <a:solidFill>
                  <a:schemeClr val="bg1"/>
                </a:solidFill>
                <a:latin typeface="Montserrat Black" pitchFamily="2" charset="77"/>
              </a:rPr>
              <a:t>PODCAST</a:t>
            </a:r>
            <a:endParaRPr lang="en-US" sz="3200" b="1" i="1" dirty="0">
              <a:solidFill>
                <a:schemeClr val="bg1"/>
              </a:solidFill>
              <a:latin typeface="Montserrat Black" pitchFamily="2" charset="77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AFC4E707-6232-5085-579A-C41D0A18B673}"/>
              </a:ext>
            </a:extLst>
          </p:cNvPr>
          <p:cNvSpPr/>
          <p:nvPr/>
        </p:nvSpPr>
        <p:spPr>
          <a:xfrm>
            <a:off x="0" y="8115300"/>
            <a:ext cx="715468" cy="2171700"/>
          </a:xfrm>
          <a:prstGeom prst="rect">
            <a:avLst/>
          </a:prstGeom>
          <a:solidFill>
            <a:srgbClr val="B76C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F25DDC04-D7CE-105D-F1CE-01A4F11874F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3613" y="4458905"/>
            <a:ext cx="6969049" cy="4534080"/>
          </a:xfrm>
          <a:prstGeom prst="rect">
            <a:avLst/>
          </a:prstGeom>
        </p:spPr>
      </p:pic>
      <p:pic>
        <p:nvPicPr>
          <p:cNvPr id="33" name="Picture 32" descr="Icon&#10;&#10;Description automatically generated">
            <a:extLst>
              <a:ext uri="{FF2B5EF4-FFF2-40B4-BE49-F238E27FC236}">
                <a16:creationId xmlns:a16="http://schemas.microsoft.com/office/drawing/2014/main" id="{A41542B7-CA50-72E1-7A57-9FE12DCDEF2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22608" y="0"/>
            <a:ext cx="4152900" cy="2882900"/>
          </a:xfrm>
          <a:prstGeom prst="rect">
            <a:avLst/>
          </a:prstGeom>
        </p:spPr>
      </p:pic>
      <p:pic>
        <p:nvPicPr>
          <p:cNvPr id="15" name="Picture 14" descr="Icon&#10;&#10;Description automatically generated">
            <a:extLst>
              <a:ext uri="{FF2B5EF4-FFF2-40B4-BE49-F238E27FC236}">
                <a16:creationId xmlns:a16="http://schemas.microsoft.com/office/drawing/2014/main" id="{167FE66B-ACFC-8F8B-FDE7-DF8CA8C7332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2019300"/>
            <a:ext cx="468253" cy="73655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A75784F-2C38-5599-C404-AE718E1210CE}"/>
              </a:ext>
            </a:extLst>
          </p:cNvPr>
          <p:cNvSpPr txBox="1"/>
          <p:nvPr/>
        </p:nvSpPr>
        <p:spPr>
          <a:xfrm>
            <a:off x="15201900" y="8596605"/>
            <a:ext cx="23706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Social Circles" panose="02000500000000000000" pitchFamily="2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</a:t>
            </a:r>
            <a:r>
              <a:rPr lang="en-US" sz="4400" dirty="0">
                <a:solidFill>
                  <a:schemeClr val="bg1"/>
                </a:solidFill>
                <a:latin typeface="Social Circles" panose="02000500000000000000" pitchFamily="2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</a:t>
            </a:r>
            <a:r>
              <a:rPr lang="en-US" sz="4400" dirty="0">
                <a:solidFill>
                  <a:schemeClr val="bg1"/>
                </a:solidFill>
                <a:latin typeface="Social Circles" panose="02000500000000000000" pitchFamily="2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</a:t>
            </a:r>
            <a:r>
              <a:rPr lang="en-US" sz="4400" dirty="0">
                <a:solidFill>
                  <a:schemeClr val="bg1"/>
                </a:solidFill>
                <a:latin typeface="Social Circles" panose="02000500000000000000" pitchFamily="2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</a:t>
            </a:r>
            <a:r>
              <a:rPr lang="en-US" sz="4400" dirty="0">
                <a:solidFill>
                  <a:schemeClr val="bg1"/>
                </a:solidFill>
                <a:latin typeface="Social Circles" panose="02000500000000000000" pitchFamily="2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</a:t>
            </a:r>
            <a:endParaRPr lang="en-US" sz="4400" dirty="0">
              <a:solidFill>
                <a:schemeClr val="bg1"/>
              </a:solidFill>
              <a:latin typeface="Social Circles" panose="02000500000000000000" pitchFamily="2" charset="0"/>
            </a:endParaRPr>
          </a:p>
        </p:txBody>
      </p:sp>
      <p:sp>
        <p:nvSpPr>
          <p:cNvPr id="16" name="TextBox 35">
            <a:extLst>
              <a:ext uri="{FF2B5EF4-FFF2-40B4-BE49-F238E27FC236}">
                <a16:creationId xmlns:a16="http://schemas.microsoft.com/office/drawing/2014/main" id="{03672B43-81C0-2E72-B67C-1436ECB27145}"/>
              </a:ext>
            </a:extLst>
          </p:cNvPr>
          <p:cNvSpPr txBox="1"/>
          <p:nvPr/>
        </p:nvSpPr>
        <p:spPr>
          <a:xfrm>
            <a:off x="11054070" y="9002760"/>
            <a:ext cx="3936794" cy="2555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819"/>
              </a:lnSpc>
            </a:pPr>
            <a:r>
              <a:rPr lang="en-US" sz="2599" dirty="0">
                <a:solidFill>
                  <a:schemeClr val="bg1"/>
                </a:solidFill>
                <a:latin typeface="Montserrat Extra-Bold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futurumcareers.com</a:t>
            </a:r>
            <a:endParaRPr lang="en-US" sz="2599" dirty="0">
              <a:solidFill>
                <a:schemeClr val="bg1"/>
              </a:solidFill>
              <a:latin typeface="Montserrat Extra-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Picture 63" descr="Shape&#10;&#10;Description automatically generated">
            <a:extLst>
              <a:ext uri="{FF2B5EF4-FFF2-40B4-BE49-F238E27FC236}">
                <a16:creationId xmlns:a16="http://schemas.microsoft.com/office/drawing/2014/main" id="{30CA7F4E-4CF1-47CD-C1B5-3195628DC30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8288000" cy="10299967"/>
          </a:xfrm>
          <a:prstGeom prst="rect">
            <a:avLst/>
          </a:prstGeom>
        </p:spPr>
      </p:pic>
      <p:sp>
        <p:nvSpPr>
          <p:cNvPr id="32" name="TextBox 32"/>
          <p:cNvSpPr txBox="1"/>
          <p:nvPr/>
        </p:nvSpPr>
        <p:spPr>
          <a:xfrm>
            <a:off x="10503037" y="1047750"/>
            <a:ext cx="3974730" cy="12439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664"/>
              </a:lnSpc>
            </a:pPr>
            <a:r>
              <a:rPr lang="en-US" sz="4800" dirty="0">
                <a:solidFill>
                  <a:srgbClr val="000000"/>
                </a:solidFill>
                <a:latin typeface="Montserrat Extra-Bold Bold"/>
              </a:rPr>
              <a:t>Meet</a:t>
            </a:r>
          </a:p>
          <a:p>
            <a:pPr>
              <a:lnSpc>
                <a:spcPts val="4012"/>
              </a:lnSpc>
            </a:pPr>
            <a:r>
              <a:rPr lang="en-US" sz="3400" dirty="0">
                <a:solidFill>
                  <a:srgbClr val="000000"/>
                </a:solidFill>
                <a:latin typeface="Montserrat Bold"/>
              </a:rPr>
              <a:t>Jennifer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0503037" y="5048477"/>
            <a:ext cx="2118132" cy="5642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366"/>
              </a:lnSpc>
            </a:pPr>
            <a:r>
              <a:rPr lang="en-US" sz="3700" dirty="0">
                <a:solidFill>
                  <a:srgbClr val="000000"/>
                </a:solidFill>
                <a:latin typeface="Montserrat Extra-Bold"/>
              </a:rPr>
              <a:t>Profile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851005" y="2091581"/>
            <a:ext cx="4731720" cy="7656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135"/>
              </a:lnSpc>
            </a:pPr>
            <a:r>
              <a:rPr lang="en-US" sz="5199" dirty="0">
                <a:solidFill>
                  <a:srgbClr val="145D8D"/>
                </a:solidFill>
                <a:latin typeface="Montserrat Extra-Bold"/>
              </a:rPr>
              <a:t>Pre-listening: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0503037" y="8315067"/>
            <a:ext cx="7467107" cy="16051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340"/>
              </a:lnSpc>
            </a:pPr>
            <a:r>
              <a:rPr lang="en-GB" sz="2400" dirty="0">
                <a:solidFill>
                  <a:srgbClr val="145D8D"/>
                </a:solidFill>
                <a:latin typeface="Montserrat Semi-Bold Bold Italics"/>
              </a:rPr>
              <a:t>“It's important to listen to what others have said, because without consensus, you don't get anything done.”</a:t>
            </a:r>
            <a:endParaRPr lang="en-US" sz="2400" dirty="0">
              <a:solidFill>
                <a:srgbClr val="145D8D"/>
              </a:solidFill>
              <a:latin typeface="Montserrat Semi-Bold Bold Italics"/>
            </a:endParaRPr>
          </a:p>
        </p:txBody>
      </p:sp>
      <p:sp>
        <p:nvSpPr>
          <p:cNvPr id="55" name="TextBox 55"/>
          <p:cNvSpPr txBox="1"/>
          <p:nvPr/>
        </p:nvSpPr>
        <p:spPr>
          <a:xfrm>
            <a:off x="213666" y="618751"/>
            <a:ext cx="7849836" cy="284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700" dirty="0">
                <a:solidFill>
                  <a:srgbClr val="E7328A"/>
                </a:solidFill>
                <a:latin typeface="Montserrat SemiBold" panose="00000700000000000000" pitchFamily="2" charset="0"/>
              </a:rPr>
              <a:t>Pre-listening</a:t>
            </a:r>
            <a:r>
              <a:rPr lang="en-US" sz="1700" dirty="0">
                <a:solidFill>
                  <a:srgbClr val="145D8D"/>
                </a:solidFill>
                <a:latin typeface="Montserrat Bold"/>
              </a:rPr>
              <a:t> </a:t>
            </a:r>
            <a:r>
              <a:rPr lang="en-US" sz="1700" dirty="0">
                <a:solidFill>
                  <a:srgbClr val="145D8D"/>
                </a:solidFill>
                <a:latin typeface="Montserrat"/>
              </a:rPr>
              <a:t> |  Break it down  |  Post-listening  |  Learn more</a:t>
            </a:r>
          </a:p>
        </p:txBody>
      </p:sp>
      <p:sp>
        <p:nvSpPr>
          <p:cNvPr id="27" name="Freeform 27"/>
          <p:cNvSpPr/>
          <p:nvPr/>
        </p:nvSpPr>
        <p:spPr>
          <a:xfrm>
            <a:off x="13794973" y="1937532"/>
            <a:ext cx="3722682" cy="3739368"/>
          </a:xfrm>
          <a:custGeom>
            <a:avLst/>
            <a:gdLst/>
            <a:ahLst/>
            <a:cxnLst/>
            <a:rect l="l" t="t" r="r" b="b"/>
            <a:pathLst>
              <a:path w="809173" h="812800">
                <a:moveTo>
                  <a:pt x="404587" y="0"/>
                </a:moveTo>
                <a:cubicBezTo>
                  <a:pt x="628326" y="1001"/>
                  <a:pt x="809174" y="182659"/>
                  <a:pt x="809174" y="406400"/>
                </a:cubicBezTo>
                <a:cubicBezTo>
                  <a:pt x="809174" y="630141"/>
                  <a:pt x="628326" y="811799"/>
                  <a:pt x="404587" y="812800"/>
                </a:cubicBezTo>
                <a:cubicBezTo>
                  <a:pt x="180848" y="811799"/>
                  <a:pt x="0" y="630141"/>
                  <a:pt x="0" y="406400"/>
                </a:cubicBezTo>
                <a:cubicBezTo>
                  <a:pt x="0" y="182659"/>
                  <a:pt x="180848" y="1001"/>
                  <a:pt x="404587" y="0"/>
                </a:cubicBez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4172" t="-14455" r="-24172" b="-33709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40D1A517-6FD6-4505-92FE-20BA4FDD87E9}"/>
              </a:ext>
            </a:extLst>
          </p:cNvPr>
          <p:cNvSpPr txBox="1">
            <a:spLocks/>
          </p:cNvSpPr>
          <p:nvPr/>
        </p:nvSpPr>
        <p:spPr>
          <a:xfrm>
            <a:off x="851005" y="2673482"/>
            <a:ext cx="7849836" cy="4953000"/>
          </a:xfrm>
          <a:prstGeom prst="rect">
            <a:avLst/>
          </a:prstGeom>
        </p:spPr>
        <p:txBody>
          <a:bodyPr numCol="1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Aft>
                <a:spcPts val="800"/>
              </a:spcAft>
              <a:buNone/>
            </a:pPr>
            <a:r>
              <a:rPr lang="en-GB" sz="2000" dirty="0">
                <a:solidFill>
                  <a:srgbClr val="145D8D"/>
                </a:solidFill>
                <a:latin typeface="Montserrat" pitchFamily="2" charset="77"/>
                <a:ea typeface="Calibri" panose="020F0502020204030204" pitchFamily="34" charset="0"/>
                <a:cs typeface="Calibri" panose="020F0502020204030204" pitchFamily="34" charset="0"/>
              </a:rPr>
              <a:t>In this podcast, Dr Jennifer Quaid, a criminal law researcher in the University of Ottawa’s Faculty of Law, discusses the importance of developing your communication skills, being open-minded and making connections with mentors. </a:t>
            </a:r>
          </a:p>
          <a:p>
            <a:pPr marL="0" indent="0">
              <a:lnSpc>
                <a:spcPct val="110000"/>
              </a:lnSpc>
              <a:spcAft>
                <a:spcPts val="800"/>
              </a:spcAft>
              <a:buNone/>
            </a:pPr>
            <a:endParaRPr lang="en-GB" sz="2000" dirty="0">
              <a:solidFill>
                <a:srgbClr val="145D8D"/>
              </a:solidFill>
              <a:latin typeface="Montserrat" pitchFamily="2" charset="77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0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GB" sz="2000" b="1" dirty="0">
                <a:solidFill>
                  <a:srgbClr val="145D8D"/>
                </a:solidFill>
                <a:latin typeface="Montserrat" pitchFamily="2" charset="77"/>
                <a:ea typeface="Calibri" panose="020F0502020204030204" pitchFamily="34" charset="0"/>
                <a:cs typeface="Calibri" panose="020F0502020204030204" pitchFamily="34" charset="0"/>
              </a:rPr>
              <a:t>What do you already know </a:t>
            </a:r>
            <a:r>
              <a:rPr lang="en-GB" sz="2000" dirty="0">
                <a:solidFill>
                  <a:srgbClr val="145D8D"/>
                </a:solidFill>
                <a:latin typeface="Montserrat" pitchFamily="2" charset="77"/>
                <a:ea typeface="Calibri" panose="020F0502020204030204" pitchFamily="34" charset="0"/>
                <a:cs typeface="Calibri" panose="020F0502020204030204" pitchFamily="34" charset="0"/>
              </a:rPr>
              <a:t>about criminal law?</a:t>
            </a:r>
          </a:p>
          <a:p>
            <a:pPr>
              <a:lnSpc>
                <a:spcPct val="110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GB" sz="2000" b="1" dirty="0">
                <a:solidFill>
                  <a:srgbClr val="145D8D"/>
                </a:solidFill>
                <a:latin typeface="Montserrat" pitchFamily="2" charset="77"/>
                <a:ea typeface="Calibri" panose="020F0502020204030204" pitchFamily="34" charset="0"/>
                <a:cs typeface="Calibri" panose="020F0502020204030204" pitchFamily="34" charset="0"/>
              </a:rPr>
              <a:t>What skills </a:t>
            </a:r>
            <a:r>
              <a:rPr lang="en-GB" sz="2000" dirty="0">
                <a:solidFill>
                  <a:srgbClr val="145D8D"/>
                </a:solidFill>
                <a:latin typeface="Montserrat" pitchFamily="2" charset="77"/>
                <a:ea typeface="Calibri" panose="020F0502020204030204" pitchFamily="34" charset="0"/>
                <a:cs typeface="Calibri" panose="020F0502020204030204" pitchFamily="34" charset="0"/>
              </a:rPr>
              <a:t>do you think students need to be successful in criminal law?</a:t>
            </a:r>
          </a:p>
          <a:p>
            <a:pPr>
              <a:lnSpc>
                <a:spcPct val="110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GB" sz="2000" b="1" dirty="0">
                <a:solidFill>
                  <a:srgbClr val="145D8D"/>
                </a:solidFill>
                <a:latin typeface="Montserrat" pitchFamily="2" charset="77"/>
                <a:ea typeface="Calibri" panose="020F0502020204030204" pitchFamily="34" charset="0"/>
                <a:cs typeface="Calibri" panose="020F0502020204030204" pitchFamily="34" charset="0"/>
              </a:rPr>
              <a:t>To what extent </a:t>
            </a:r>
            <a:r>
              <a:rPr lang="en-GB" sz="2000" dirty="0">
                <a:solidFill>
                  <a:srgbClr val="145D8D"/>
                </a:solidFill>
                <a:latin typeface="Montserrat" pitchFamily="2" charset="77"/>
                <a:ea typeface="Calibri" panose="020F0502020204030204" pitchFamily="34" charset="0"/>
                <a:cs typeface="Calibri" panose="020F0502020204030204" pitchFamily="34" charset="0"/>
              </a:rPr>
              <a:t>are you an open-minded person? How might this help you in a career in criminal law?</a:t>
            </a:r>
          </a:p>
        </p:txBody>
      </p:sp>
      <p:sp>
        <p:nvSpPr>
          <p:cNvPr id="3" name="TextBox 35">
            <a:extLst>
              <a:ext uri="{FF2B5EF4-FFF2-40B4-BE49-F238E27FC236}">
                <a16:creationId xmlns:a16="http://schemas.microsoft.com/office/drawing/2014/main" id="{F1D284EC-4503-99EF-4ABD-80369BA9CF8E}"/>
              </a:ext>
            </a:extLst>
          </p:cNvPr>
          <p:cNvSpPr txBox="1"/>
          <p:nvPr/>
        </p:nvSpPr>
        <p:spPr>
          <a:xfrm>
            <a:off x="10503037" y="5796605"/>
            <a:ext cx="4801054" cy="10508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800"/>
              </a:lnSpc>
            </a:pPr>
            <a:r>
              <a:rPr lang="en-GB" sz="2000" dirty="0">
                <a:solidFill>
                  <a:srgbClr val="000000"/>
                </a:solidFill>
                <a:latin typeface="Montserrat"/>
              </a:rPr>
              <a:t>Professor, Civil Law Section, Faculty of Law, University of Ottawa, Canada</a:t>
            </a:r>
          </a:p>
          <a:p>
            <a:pPr>
              <a:lnSpc>
                <a:spcPts val="2800"/>
              </a:lnSpc>
            </a:pPr>
            <a:endParaRPr lang="en-US" sz="2000" dirty="0">
              <a:solidFill>
                <a:srgbClr val="000000"/>
              </a:solidFill>
              <a:latin typeface="Montserra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89A85D9-4B0A-4715-96B5-5F44464FA995}"/>
              </a:ext>
            </a:extLst>
          </p:cNvPr>
          <p:cNvSpPr txBox="1"/>
          <p:nvPr/>
        </p:nvSpPr>
        <p:spPr>
          <a:xfrm>
            <a:off x="10432319" y="6628074"/>
            <a:ext cx="4801055" cy="18056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</a:pPr>
            <a:r>
              <a:rPr lang="en-US" sz="2400" dirty="0">
                <a:solidFill>
                  <a:srgbClr val="000000"/>
                </a:solidFill>
                <a:latin typeface="Montserrat Extra-Bold"/>
              </a:rPr>
              <a:t>Fields of research</a:t>
            </a:r>
          </a:p>
          <a:p>
            <a:pPr>
              <a:lnSpc>
                <a:spcPts val="2800"/>
              </a:lnSpc>
            </a:pPr>
            <a:r>
              <a:rPr lang="en-GB" sz="1800" dirty="0">
                <a:solidFill>
                  <a:srgbClr val="000000"/>
                </a:solidFill>
                <a:latin typeface="Montserrat"/>
              </a:rPr>
              <a:t>Criminal law; economic crime; corporate criminal law; competition law; business regulation; AI governance</a:t>
            </a:r>
            <a:endParaRPr lang="en-US" sz="1800" dirty="0">
              <a:solidFill>
                <a:srgbClr val="000000"/>
              </a:solidFill>
              <a:latin typeface="Montserrat"/>
            </a:endParaRP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88640" y="1543230"/>
            <a:ext cx="9253929" cy="7656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135"/>
              </a:lnSpc>
            </a:pPr>
            <a:r>
              <a:rPr lang="en-US" sz="5199" dirty="0">
                <a:solidFill>
                  <a:srgbClr val="145D8D"/>
                </a:solidFill>
                <a:latin typeface="Montserrat Extra-Bold"/>
              </a:rPr>
              <a:t>Break the podcast down: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33335" y="621970"/>
            <a:ext cx="7849836" cy="284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700" dirty="0">
                <a:solidFill>
                  <a:srgbClr val="145D8D"/>
                </a:solidFill>
                <a:latin typeface="Montserrat"/>
              </a:rPr>
              <a:t>Pre-listening  |  </a:t>
            </a:r>
            <a:r>
              <a:rPr lang="en-US" sz="1700" dirty="0">
                <a:solidFill>
                  <a:srgbClr val="E7328A"/>
                </a:solidFill>
                <a:latin typeface="Montserrat SemiBold" panose="00000700000000000000" pitchFamily="2" charset="0"/>
              </a:rPr>
              <a:t>Break it down</a:t>
            </a:r>
            <a:r>
              <a:rPr lang="en-US" sz="1700" dirty="0">
                <a:solidFill>
                  <a:srgbClr val="145D8D"/>
                </a:solidFill>
                <a:latin typeface="Montserrat SemiBold" panose="00000700000000000000" pitchFamily="2" charset="0"/>
              </a:rPr>
              <a:t>  </a:t>
            </a:r>
            <a:r>
              <a:rPr lang="en-US" sz="1700" dirty="0">
                <a:solidFill>
                  <a:srgbClr val="145D8D"/>
                </a:solidFill>
                <a:latin typeface="Montserrat"/>
              </a:rPr>
              <a:t>|  Post-listening  |  Learn more</a:t>
            </a:r>
          </a:p>
        </p:txBody>
      </p:sp>
      <p:pic>
        <p:nvPicPr>
          <p:cNvPr id="29" name="Picture 28" descr="A picture containing icon&#10;&#10;Description automatically generated">
            <a:extLst>
              <a:ext uri="{FF2B5EF4-FFF2-40B4-BE49-F238E27FC236}">
                <a16:creationId xmlns:a16="http://schemas.microsoft.com/office/drawing/2014/main" id="{B1E9455F-C122-33A9-00CA-E748F6F6767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2600" y="0"/>
            <a:ext cx="8915400" cy="10309822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8AA8134-E568-BC47-ED49-B684404FDB7F}"/>
              </a:ext>
            </a:extLst>
          </p:cNvPr>
          <p:cNvSpPr txBox="1">
            <a:spLocks/>
          </p:cNvSpPr>
          <p:nvPr/>
        </p:nvSpPr>
        <p:spPr>
          <a:xfrm>
            <a:off x="788640" y="4927496"/>
            <a:ext cx="7521817" cy="2875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00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en-GB" sz="1800" b="1" dirty="0">
                <a:solidFill>
                  <a:srgbClr val="145D8D"/>
                </a:solidFill>
                <a:latin typeface="Montserrat" pitchFamily="2" charset="77"/>
                <a:ea typeface="Calibri" panose="020F0502020204030204" pitchFamily="34" charset="0"/>
                <a:cs typeface="Calibri Light" panose="020F0302020204030204" pitchFamily="34" charset="0"/>
              </a:rPr>
              <a:t>If you could </a:t>
            </a:r>
            <a:r>
              <a:rPr lang="en-GB" sz="1800" dirty="0">
                <a:solidFill>
                  <a:srgbClr val="145D8D"/>
                </a:solidFill>
                <a:latin typeface="Montserrat" pitchFamily="2" charset="77"/>
                <a:ea typeface="Calibri" panose="020F0502020204030204" pitchFamily="34" charset="0"/>
                <a:cs typeface="Calibri Light" panose="020F0302020204030204" pitchFamily="34" charset="0"/>
              </a:rPr>
              <a:t>use one superpower to help you with your studies, what would it be, and why? What skills could you improve to mimic this superpower?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en-GB" sz="1800" b="1" dirty="0">
                <a:solidFill>
                  <a:srgbClr val="145D8D"/>
                </a:solidFill>
                <a:latin typeface="Montserrat" pitchFamily="2" charset="77"/>
                <a:ea typeface="Calibri" panose="020F0502020204030204" pitchFamily="34" charset="0"/>
                <a:cs typeface="Calibri Light" panose="020F0302020204030204" pitchFamily="34" charset="0"/>
              </a:rPr>
              <a:t>Why are </a:t>
            </a:r>
            <a:r>
              <a:rPr lang="en-GB" sz="1800" dirty="0">
                <a:solidFill>
                  <a:srgbClr val="145D8D"/>
                </a:solidFill>
                <a:latin typeface="Montserrat" pitchFamily="2" charset="77"/>
                <a:ea typeface="Calibri" panose="020F0502020204030204" pitchFamily="34" charset="0"/>
                <a:cs typeface="Calibri Light" panose="020F0302020204030204" pitchFamily="34" charset="0"/>
              </a:rPr>
              <a:t>economic crimes hard to detect?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en-GB" sz="1800" b="1" dirty="0">
                <a:solidFill>
                  <a:srgbClr val="145D8D"/>
                </a:solidFill>
                <a:latin typeface="Montserrat" pitchFamily="2" charset="77"/>
                <a:ea typeface="Calibri" panose="020F0502020204030204" pitchFamily="34" charset="0"/>
                <a:cs typeface="Calibri Light" panose="020F0302020204030204" pitchFamily="34" charset="0"/>
              </a:rPr>
              <a:t>Why is it </a:t>
            </a:r>
            <a:r>
              <a:rPr lang="en-GB" sz="1800" dirty="0">
                <a:solidFill>
                  <a:srgbClr val="145D8D"/>
                </a:solidFill>
                <a:latin typeface="Montserrat" pitchFamily="2" charset="77"/>
                <a:ea typeface="Calibri" panose="020F0502020204030204" pitchFamily="34" charset="0"/>
                <a:cs typeface="Calibri Light" panose="020F0302020204030204" pitchFamily="34" charset="0"/>
              </a:rPr>
              <a:t>less straightforward to punish a group of people than an individual?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en-GB" sz="1800" b="1" dirty="0">
                <a:solidFill>
                  <a:srgbClr val="145D8D"/>
                </a:solidFill>
                <a:latin typeface="Montserrat" pitchFamily="2" charset="77"/>
                <a:ea typeface="Calibri" panose="020F0502020204030204" pitchFamily="34" charset="0"/>
                <a:cs typeface="Calibri Light" panose="020F0302020204030204" pitchFamily="34" charset="0"/>
              </a:rPr>
              <a:t>What makes </a:t>
            </a:r>
            <a:r>
              <a:rPr lang="en-GB" sz="1800" dirty="0">
                <a:solidFill>
                  <a:srgbClr val="145D8D"/>
                </a:solidFill>
                <a:latin typeface="Montserrat" pitchFamily="2" charset="77"/>
                <a:ea typeface="Calibri" panose="020F0502020204030204" pitchFamily="34" charset="0"/>
                <a:cs typeface="Calibri Light" panose="020F0302020204030204" pitchFamily="34" charset="0"/>
              </a:rPr>
              <a:t>remediation agreements such complex cases?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en-GB" sz="1800" b="1" dirty="0">
                <a:solidFill>
                  <a:srgbClr val="145D8D"/>
                </a:solidFill>
                <a:latin typeface="Montserrat" pitchFamily="2" charset="77"/>
                <a:ea typeface="Calibri" panose="020F0502020204030204" pitchFamily="34" charset="0"/>
                <a:cs typeface="Calibri Light" panose="020F0302020204030204" pitchFamily="34" charset="0"/>
              </a:rPr>
              <a:t>Why are </a:t>
            </a:r>
            <a:r>
              <a:rPr lang="en-GB" sz="1800" dirty="0">
                <a:solidFill>
                  <a:srgbClr val="145D8D"/>
                </a:solidFill>
                <a:latin typeface="Montserrat" pitchFamily="2" charset="77"/>
                <a:ea typeface="Calibri" panose="020F0502020204030204" pitchFamily="34" charset="0"/>
                <a:cs typeface="Calibri Light" panose="020F0302020204030204" pitchFamily="34" charset="0"/>
              </a:rPr>
              <a:t>remediation agreements a useful tool both for investigators and for organisations that have committed economic crime? </a:t>
            </a:r>
          </a:p>
          <a:p>
            <a:pPr marL="342900" indent="-342900">
              <a:lnSpc>
                <a:spcPct val="110000"/>
              </a:lnSpc>
              <a:spcBef>
                <a:spcPts val="0"/>
              </a:spcBef>
              <a:buFont typeface="+mj-lt"/>
              <a:buAutoNum type="arabicPeriod"/>
            </a:pPr>
            <a:endParaRPr lang="en-GB" sz="1800" dirty="0">
              <a:solidFill>
                <a:srgbClr val="145D8D"/>
              </a:solidFill>
              <a:latin typeface="Montserrat" pitchFamily="2" charset="77"/>
              <a:ea typeface="Calibri" panose="020F0502020204030204" pitchFamily="34" charset="0"/>
              <a:cs typeface="Calibri Light" panose="020F0302020204030204" pitchFamily="34" charset="0"/>
            </a:endParaRPr>
          </a:p>
          <a:p>
            <a:pPr marL="342900" indent="-342900">
              <a:lnSpc>
                <a:spcPct val="110000"/>
              </a:lnSpc>
              <a:spcBef>
                <a:spcPts val="0"/>
              </a:spcBef>
              <a:buFont typeface="+mj-lt"/>
              <a:buAutoNum type="arabicPeriod"/>
            </a:pPr>
            <a:endParaRPr lang="en-GB" sz="1800" dirty="0">
              <a:solidFill>
                <a:srgbClr val="145D8D"/>
              </a:solidFill>
              <a:latin typeface="Montserrat" pitchFamily="2" charset="77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sz="1600" dirty="0">
              <a:solidFill>
                <a:srgbClr val="145D8D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A9261F7-FCBE-40C2-FAC7-0983D2834D45}"/>
              </a:ext>
            </a:extLst>
          </p:cNvPr>
          <p:cNvSpPr txBox="1"/>
          <p:nvPr/>
        </p:nvSpPr>
        <p:spPr>
          <a:xfrm>
            <a:off x="1229768" y="3852089"/>
            <a:ext cx="28415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B76CA9"/>
                </a:solidFill>
                <a:latin typeface="Montserrat Black" pitchFamily="2" charset="77"/>
                <a:ea typeface="Calibri" panose="020F0502020204030204" pitchFamily="34" charset="0"/>
                <a:cs typeface="Calibri Light" panose="020F0302020204030204" pitchFamily="34" charset="0"/>
              </a:rPr>
              <a:t>Up to 04:45</a:t>
            </a:r>
            <a:r>
              <a:rPr lang="en-GB" b="1" dirty="0">
                <a:solidFill>
                  <a:srgbClr val="FF0000"/>
                </a:solidFill>
                <a:latin typeface="Montserrat Black" pitchFamily="2" charset="77"/>
                <a:ea typeface="Calibri" panose="020F0502020204030204" pitchFamily="34" charset="0"/>
                <a:cs typeface="Calibri Light" panose="020F0302020204030204" pitchFamily="34" charset="0"/>
              </a:rPr>
              <a:t> </a:t>
            </a:r>
            <a:r>
              <a:rPr lang="en-GB" b="1" dirty="0">
                <a:solidFill>
                  <a:srgbClr val="B76CA9"/>
                </a:solidFill>
                <a:latin typeface="Montserrat Black" pitchFamily="2" charset="77"/>
                <a:ea typeface="Calibri" panose="020F0502020204030204" pitchFamily="34" charset="0"/>
                <a:cs typeface="Calibri Light" panose="020F0302020204030204" pitchFamily="34" charset="0"/>
              </a:rPr>
              <a:t>minutes</a:t>
            </a:r>
          </a:p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82F84F4-C6B8-83C1-192C-4AC6BBCFC5F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8640" y="3423013"/>
            <a:ext cx="883743" cy="9816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88640" y="1543230"/>
            <a:ext cx="9253929" cy="7656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135"/>
              </a:lnSpc>
            </a:pPr>
            <a:r>
              <a:rPr lang="en-US" sz="5199" dirty="0">
                <a:solidFill>
                  <a:srgbClr val="145D8D"/>
                </a:solidFill>
                <a:latin typeface="Montserrat Extra-Bold"/>
              </a:rPr>
              <a:t>Break the podcast down: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EAF950C-7487-37B4-CD87-34B03E2B75AB}"/>
              </a:ext>
            </a:extLst>
          </p:cNvPr>
          <p:cNvSpPr txBox="1"/>
          <p:nvPr/>
        </p:nvSpPr>
        <p:spPr>
          <a:xfrm>
            <a:off x="1229025" y="3874910"/>
            <a:ext cx="28415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B76CA9"/>
                </a:solidFill>
                <a:latin typeface="Montserrat Black" pitchFamily="2" charset="77"/>
                <a:ea typeface="Calibri" panose="020F0502020204030204" pitchFamily="34" charset="0"/>
                <a:cs typeface="Calibri Light" panose="020F0302020204030204" pitchFamily="34" charset="0"/>
              </a:rPr>
              <a:t>04:45 – 06:40</a:t>
            </a:r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0F1898E-1FC6-24EF-853C-A35A7C125335}"/>
              </a:ext>
            </a:extLst>
          </p:cNvPr>
          <p:cNvSpPr txBox="1"/>
          <p:nvPr/>
        </p:nvSpPr>
        <p:spPr>
          <a:xfrm>
            <a:off x="889719" y="4951311"/>
            <a:ext cx="7359005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Font typeface="+mj-lt"/>
              <a:buAutoNum type="arabicPeriod" startAt="6"/>
            </a:pPr>
            <a:r>
              <a:rPr lang="en-US" b="1" dirty="0">
                <a:solidFill>
                  <a:srgbClr val="145D8D"/>
                </a:solidFill>
                <a:latin typeface="Montserrat" panose="00000500000000000000" pitchFamily="2" charset="0"/>
              </a:rPr>
              <a:t>How often </a:t>
            </a:r>
            <a:r>
              <a:rPr lang="en-US" dirty="0">
                <a:solidFill>
                  <a:srgbClr val="145D8D"/>
                </a:solidFill>
                <a:latin typeface="Montserrat" panose="00000500000000000000" pitchFamily="2" charset="0"/>
              </a:rPr>
              <a:t>do you take the time to reflect on something that you have read or written? How could reflection help you to improve your work?</a:t>
            </a:r>
          </a:p>
          <a:p>
            <a:pPr marL="342900" indent="-342900">
              <a:spcAft>
                <a:spcPts val="1200"/>
              </a:spcAft>
              <a:buFont typeface="+mj-lt"/>
              <a:buAutoNum type="arabicPeriod" startAt="6"/>
            </a:pPr>
            <a:r>
              <a:rPr lang="en-US" b="1" dirty="0">
                <a:solidFill>
                  <a:srgbClr val="145D8D"/>
                </a:solidFill>
                <a:latin typeface="Montserrat" panose="00000500000000000000" pitchFamily="2" charset="0"/>
              </a:rPr>
              <a:t>What is</a:t>
            </a:r>
            <a:r>
              <a:rPr lang="en-US" dirty="0">
                <a:solidFill>
                  <a:srgbClr val="145D8D"/>
                </a:solidFill>
                <a:latin typeface="Montserrat" panose="00000500000000000000" pitchFamily="2" charset="0"/>
              </a:rPr>
              <a:t> cognitive bias? What steps can you take to avoid succumbing to it? </a:t>
            </a:r>
          </a:p>
          <a:p>
            <a:pPr marL="342900" indent="-342900">
              <a:spcAft>
                <a:spcPts val="1200"/>
              </a:spcAft>
              <a:buFont typeface="+mj-lt"/>
              <a:buAutoNum type="arabicPeriod" startAt="6"/>
            </a:pPr>
            <a:r>
              <a:rPr lang="en-US" b="1" dirty="0">
                <a:solidFill>
                  <a:srgbClr val="145D8D"/>
                </a:solidFill>
                <a:latin typeface="Montserrat" panose="00000500000000000000" pitchFamily="2" charset="0"/>
              </a:rPr>
              <a:t>Why are there</a:t>
            </a:r>
            <a:r>
              <a:rPr lang="en-US" dirty="0">
                <a:solidFill>
                  <a:srgbClr val="145D8D"/>
                </a:solidFill>
                <a:latin typeface="Montserrat" panose="00000500000000000000" pitchFamily="2" charset="0"/>
              </a:rPr>
              <a:t> fewer ‘absolute certainties’ in the humanities than there are in science? How might this change the way researchers approach questions?</a:t>
            </a:r>
          </a:p>
          <a:p>
            <a:pPr marL="342900" indent="-342900">
              <a:spcAft>
                <a:spcPts val="1200"/>
              </a:spcAft>
              <a:buFont typeface="+mj-lt"/>
              <a:buAutoNum type="arabicPeriod" startAt="6"/>
            </a:pPr>
            <a:r>
              <a:rPr lang="en-US" b="1" dirty="0">
                <a:solidFill>
                  <a:srgbClr val="145D8D"/>
                </a:solidFill>
                <a:latin typeface="Montserrat" panose="00000500000000000000" pitchFamily="2" charset="0"/>
              </a:rPr>
              <a:t>How does</a:t>
            </a:r>
            <a:r>
              <a:rPr lang="en-US" dirty="0">
                <a:solidFill>
                  <a:srgbClr val="145D8D"/>
                </a:solidFill>
                <a:latin typeface="Montserrat" panose="00000500000000000000" pitchFamily="2" charset="0"/>
              </a:rPr>
              <a:t> Jennifer’s research benefit from her conversations with journalists?</a:t>
            </a:r>
            <a:endParaRPr lang="en-US" b="1" dirty="0">
              <a:solidFill>
                <a:srgbClr val="145D8D"/>
              </a:solidFill>
              <a:latin typeface="Montserrat" panose="00000500000000000000" pitchFamily="2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76ADAE4-716E-A646-F197-073F70E3F34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8640" y="3444840"/>
            <a:ext cx="883743" cy="98163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4AC84C3-FC2F-FCB5-B117-2481651510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72600" y="-22821"/>
            <a:ext cx="8915400" cy="10309821"/>
          </a:xfrm>
          <a:prstGeom prst="rect">
            <a:avLst/>
          </a:prstGeom>
        </p:spPr>
      </p:pic>
      <p:sp>
        <p:nvSpPr>
          <p:cNvPr id="14" name="TextBox 9">
            <a:extLst>
              <a:ext uri="{FF2B5EF4-FFF2-40B4-BE49-F238E27FC236}">
                <a16:creationId xmlns:a16="http://schemas.microsoft.com/office/drawing/2014/main" id="{640CFD42-DCD9-5C55-AAAB-300F0ABF8C98}"/>
              </a:ext>
            </a:extLst>
          </p:cNvPr>
          <p:cNvSpPr txBox="1"/>
          <p:nvPr/>
        </p:nvSpPr>
        <p:spPr>
          <a:xfrm>
            <a:off x="233335" y="621970"/>
            <a:ext cx="7849836" cy="284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700" dirty="0">
                <a:solidFill>
                  <a:srgbClr val="145D8D"/>
                </a:solidFill>
                <a:latin typeface="Montserrat"/>
              </a:rPr>
              <a:t>Pre-listening  |  </a:t>
            </a:r>
            <a:r>
              <a:rPr lang="en-US" sz="1700" dirty="0">
                <a:solidFill>
                  <a:srgbClr val="E7328A"/>
                </a:solidFill>
                <a:latin typeface="Montserrat SemiBold" panose="00000700000000000000" pitchFamily="2" charset="0"/>
              </a:rPr>
              <a:t>Break it down</a:t>
            </a:r>
            <a:r>
              <a:rPr lang="en-US" sz="1700" dirty="0">
                <a:solidFill>
                  <a:srgbClr val="145D8D"/>
                </a:solidFill>
                <a:latin typeface="Montserrat SemiBold" panose="00000700000000000000" pitchFamily="2" charset="0"/>
              </a:rPr>
              <a:t>  </a:t>
            </a:r>
            <a:r>
              <a:rPr lang="en-US" sz="1700" dirty="0">
                <a:solidFill>
                  <a:srgbClr val="145D8D"/>
                </a:solidFill>
                <a:latin typeface="Montserrat"/>
              </a:rPr>
              <a:t>|  Post-listening  |  Learn more</a:t>
            </a:r>
          </a:p>
        </p:txBody>
      </p:sp>
    </p:spTree>
    <p:extLst>
      <p:ext uri="{BB962C8B-B14F-4D97-AF65-F5344CB8AC3E}">
        <p14:creationId xmlns:p14="http://schemas.microsoft.com/office/powerpoint/2010/main" val="2824719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B450F3D4-CDBB-7808-977F-7982A780F73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0" y="-5443"/>
            <a:ext cx="8382000" cy="10292444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8F7BD3-563C-2234-079D-7A86EEDA8C72}"/>
              </a:ext>
            </a:extLst>
          </p:cNvPr>
          <p:cNvSpPr txBox="1">
            <a:spLocks/>
          </p:cNvSpPr>
          <p:nvPr/>
        </p:nvSpPr>
        <p:spPr>
          <a:xfrm>
            <a:off x="788640" y="4937972"/>
            <a:ext cx="8713169" cy="32783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00000"/>
              </a:lnSpc>
              <a:spcBef>
                <a:spcPts val="1200"/>
              </a:spcBef>
              <a:buFont typeface="+mj-lt"/>
              <a:buAutoNum type="arabicPeriod" startAt="10"/>
            </a:pPr>
            <a:r>
              <a:rPr lang="en-GB" sz="1800" b="1" dirty="0">
                <a:solidFill>
                  <a:srgbClr val="145D8D"/>
                </a:solidFill>
                <a:latin typeface="Montserrat" pitchFamily="2" charset="77"/>
                <a:ea typeface="Calibri" panose="020F0502020204030204" pitchFamily="34" charset="0"/>
                <a:cs typeface="Calibri Light" panose="020F0302020204030204" pitchFamily="34" charset="0"/>
              </a:rPr>
              <a:t> How good </a:t>
            </a:r>
            <a:r>
              <a:rPr lang="en-GB" sz="1800" dirty="0">
                <a:solidFill>
                  <a:srgbClr val="145D8D"/>
                </a:solidFill>
                <a:latin typeface="Montserrat" pitchFamily="2" charset="77"/>
                <a:ea typeface="Calibri" panose="020F0502020204030204" pitchFamily="34" charset="0"/>
                <a:cs typeface="Calibri Light" panose="020F0302020204030204" pitchFamily="34" charset="0"/>
              </a:rPr>
              <a:t>are your communication skills? What steps could you take to improve these skills?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Font typeface="+mj-lt"/>
              <a:buAutoNum type="arabicPeriod" startAt="10"/>
            </a:pPr>
            <a:r>
              <a:rPr lang="en-GB" sz="1800" b="1" dirty="0">
                <a:solidFill>
                  <a:srgbClr val="145D8D"/>
                </a:solidFill>
                <a:latin typeface="Montserrat" pitchFamily="2" charset="77"/>
                <a:ea typeface="Calibri" panose="020F0502020204030204" pitchFamily="34" charset="0"/>
                <a:cs typeface="Calibri Light" panose="020F0302020204030204" pitchFamily="34" charset="0"/>
              </a:rPr>
              <a:t>Why is it</a:t>
            </a:r>
            <a:r>
              <a:rPr lang="en-GB" sz="1800" dirty="0">
                <a:solidFill>
                  <a:srgbClr val="145D8D"/>
                </a:solidFill>
                <a:latin typeface="Montserrat" pitchFamily="2" charset="77"/>
                <a:ea typeface="Calibri" panose="020F0502020204030204" pitchFamily="34" charset="0"/>
                <a:cs typeface="Calibri Light" panose="020F0302020204030204" pitchFamily="34" charset="0"/>
              </a:rPr>
              <a:t> important for an academic to be humble and open-minded?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Font typeface="+mj-lt"/>
              <a:buAutoNum type="arabicPeriod" startAt="10"/>
            </a:pPr>
            <a:r>
              <a:rPr lang="en-GB" sz="1800" b="1" dirty="0">
                <a:solidFill>
                  <a:srgbClr val="145D8D"/>
                </a:solidFill>
                <a:latin typeface="Montserrat" pitchFamily="2" charset="77"/>
                <a:ea typeface="Calibri" panose="020F0502020204030204" pitchFamily="34" charset="0"/>
                <a:cs typeface="Calibri Light" panose="020F0302020204030204" pitchFamily="34" charset="0"/>
              </a:rPr>
              <a:t>How well do you</a:t>
            </a:r>
            <a:r>
              <a:rPr lang="en-GB" sz="1800" dirty="0">
                <a:solidFill>
                  <a:srgbClr val="145D8D"/>
                </a:solidFill>
                <a:latin typeface="Montserrat" pitchFamily="2" charset="77"/>
                <a:ea typeface="Calibri" panose="020F0502020204030204" pitchFamily="34" charset="0"/>
                <a:cs typeface="Calibri Light" panose="020F0302020204030204" pitchFamily="34" charset="0"/>
              </a:rPr>
              <a:t> handle criticism and constructive feedback? Why might this be important throughout your studies and career?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Font typeface="+mj-lt"/>
              <a:buAutoNum type="arabicPeriod" startAt="10"/>
            </a:pPr>
            <a:r>
              <a:rPr lang="en-GB" sz="1800" b="1" dirty="0">
                <a:solidFill>
                  <a:srgbClr val="145D8D"/>
                </a:solidFill>
                <a:latin typeface="Montserrat" pitchFamily="2" charset="77"/>
                <a:ea typeface="Calibri" panose="020F0502020204030204" pitchFamily="34" charset="0"/>
                <a:cs typeface="Calibri Light" panose="020F0302020204030204" pitchFamily="34" charset="0"/>
              </a:rPr>
              <a:t>Jennifer says, </a:t>
            </a:r>
            <a:r>
              <a:rPr lang="en-GB" sz="1800" dirty="0">
                <a:solidFill>
                  <a:srgbClr val="145D8D"/>
                </a:solidFill>
                <a:latin typeface="Montserrat" pitchFamily="2" charset="77"/>
                <a:ea typeface="Calibri" panose="020F0502020204030204" pitchFamily="34" charset="0"/>
                <a:cs typeface="Calibri Light" panose="020F0302020204030204" pitchFamily="34" charset="0"/>
              </a:rPr>
              <a:t>“Without consensus, you don’t get anything done. To what extent do you agree with this statement, and why?</a:t>
            </a:r>
            <a:endParaRPr lang="en-GB" sz="1800" b="1" dirty="0">
              <a:solidFill>
                <a:srgbClr val="145D8D"/>
              </a:solidFill>
              <a:latin typeface="Montserrat" pitchFamily="2" charset="77"/>
              <a:ea typeface="Calibri" panose="020F05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6" name="TextBox 2">
            <a:extLst>
              <a:ext uri="{FF2B5EF4-FFF2-40B4-BE49-F238E27FC236}">
                <a16:creationId xmlns:a16="http://schemas.microsoft.com/office/drawing/2014/main" id="{2DE36F03-DA2F-5A01-AE7E-37F65DAA3B25}"/>
              </a:ext>
            </a:extLst>
          </p:cNvPr>
          <p:cNvSpPr txBox="1"/>
          <p:nvPr/>
        </p:nvSpPr>
        <p:spPr>
          <a:xfrm>
            <a:off x="788640" y="1543230"/>
            <a:ext cx="9253929" cy="7656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135"/>
              </a:lnSpc>
            </a:pPr>
            <a:r>
              <a:rPr lang="en-US" sz="5199" dirty="0">
                <a:solidFill>
                  <a:srgbClr val="145D8D"/>
                </a:solidFill>
                <a:latin typeface="Montserrat Extra-Bold"/>
              </a:rPr>
              <a:t>Break the podcast down: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395EFD7-2B81-8E6D-C596-2C80708997A6}"/>
              </a:ext>
            </a:extLst>
          </p:cNvPr>
          <p:cNvSpPr txBox="1"/>
          <p:nvPr/>
        </p:nvSpPr>
        <p:spPr>
          <a:xfrm>
            <a:off x="1229768" y="3861862"/>
            <a:ext cx="28415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B76CA9"/>
                </a:solidFill>
                <a:latin typeface="Montserrat Black" pitchFamily="2" charset="77"/>
                <a:ea typeface="Calibri" panose="020F0502020204030204" pitchFamily="34" charset="0"/>
                <a:cs typeface="Calibri Light" panose="020F0302020204030204" pitchFamily="34" charset="0"/>
              </a:rPr>
              <a:t>06:40 – 08:30</a:t>
            </a:r>
          </a:p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39B6402-C28C-2D68-BD64-958F9D8366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8640" y="3432786"/>
            <a:ext cx="883743" cy="98163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7FAB933-FDCA-49BE-8D91-46E0CA02A88A}"/>
              </a:ext>
            </a:extLst>
          </p:cNvPr>
          <p:cNvSpPr txBox="1"/>
          <p:nvPr/>
        </p:nvSpPr>
        <p:spPr>
          <a:xfrm>
            <a:off x="233335" y="621970"/>
            <a:ext cx="7849836" cy="284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700" dirty="0">
                <a:solidFill>
                  <a:srgbClr val="145D8D"/>
                </a:solidFill>
                <a:latin typeface="Montserrat"/>
              </a:rPr>
              <a:t>Pre-listening  |  </a:t>
            </a:r>
            <a:r>
              <a:rPr lang="en-US" sz="1700" dirty="0">
                <a:solidFill>
                  <a:srgbClr val="E7328A"/>
                </a:solidFill>
                <a:latin typeface="Montserrat SemiBold" panose="00000700000000000000" pitchFamily="2" charset="0"/>
              </a:rPr>
              <a:t>Break it down</a:t>
            </a:r>
            <a:r>
              <a:rPr lang="en-US" sz="1700" dirty="0">
                <a:solidFill>
                  <a:srgbClr val="145D8D"/>
                </a:solidFill>
                <a:latin typeface="Montserrat SemiBold" panose="00000700000000000000" pitchFamily="2" charset="0"/>
              </a:rPr>
              <a:t>  </a:t>
            </a:r>
            <a:r>
              <a:rPr lang="en-US" sz="1700" dirty="0">
                <a:solidFill>
                  <a:srgbClr val="145D8D"/>
                </a:solidFill>
                <a:latin typeface="Montserrat"/>
              </a:rPr>
              <a:t>|  Post-listening  |  Learn more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C8CA7C-5A9E-B9EE-24D9-FB4C07D70E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76D97D3F-C8BD-C783-46FC-E33A4EEE406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0" y="-5443"/>
            <a:ext cx="8382000" cy="10292444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F5AF00-A961-D721-2B7C-F53A4352CF2E}"/>
              </a:ext>
            </a:extLst>
          </p:cNvPr>
          <p:cNvSpPr txBox="1">
            <a:spLocks/>
          </p:cNvSpPr>
          <p:nvPr/>
        </p:nvSpPr>
        <p:spPr>
          <a:xfrm>
            <a:off x="788640" y="4932939"/>
            <a:ext cx="8805934" cy="18692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00000"/>
              </a:lnSpc>
              <a:spcBef>
                <a:spcPts val="1200"/>
              </a:spcBef>
              <a:buFont typeface="+mj-lt"/>
              <a:buAutoNum type="arabicPeriod" startAt="14"/>
            </a:pPr>
            <a:r>
              <a:rPr lang="en-GB" sz="1800" b="1" dirty="0">
                <a:solidFill>
                  <a:srgbClr val="145D8D"/>
                </a:solidFill>
                <a:latin typeface="Montserrat" pitchFamily="2" charset="77"/>
                <a:ea typeface="Calibri" panose="020F0502020204030204" pitchFamily="34" charset="0"/>
                <a:cs typeface="Calibri Light" panose="020F0302020204030204" pitchFamily="34" charset="0"/>
              </a:rPr>
              <a:t>Why might</a:t>
            </a:r>
            <a:r>
              <a:rPr lang="en-GB" sz="1800" dirty="0">
                <a:solidFill>
                  <a:srgbClr val="145D8D"/>
                </a:solidFill>
                <a:latin typeface="Montserrat" pitchFamily="2" charset="77"/>
                <a:ea typeface="Calibri" panose="020F0502020204030204" pitchFamily="34" charset="0"/>
                <a:cs typeface="Calibri Light" panose="020F0302020204030204" pitchFamily="34" charset="0"/>
              </a:rPr>
              <a:t> things that didn’t turn out so well be important for your professional and personal growth? 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Font typeface="+mj-lt"/>
              <a:buAutoNum type="arabicPeriod" startAt="14"/>
            </a:pPr>
            <a:r>
              <a:rPr lang="en-GB" sz="1800" b="1" dirty="0">
                <a:solidFill>
                  <a:srgbClr val="145D8D"/>
                </a:solidFill>
                <a:latin typeface="Montserrat" pitchFamily="2" charset="77"/>
                <a:ea typeface="Calibri" panose="020F0502020204030204" pitchFamily="34" charset="0"/>
                <a:cs typeface="Calibri Light" panose="020F0302020204030204" pitchFamily="34" charset="0"/>
              </a:rPr>
              <a:t>How have </a:t>
            </a:r>
            <a:r>
              <a:rPr lang="en-GB" sz="1800" dirty="0">
                <a:solidFill>
                  <a:srgbClr val="145D8D"/>
                </a:solidFill>
                <a:latin typeface="Montserrat" pitchFamily="2" charset="77"/>
                <a:ea typeface="Calibri" panose="020F0502020204030204" pitchFamily="34" charset="0"/>
                <a:cs typeface="Calibri Light" panose="020F0302020204030204" pitchFamily="34" charset="0"/>
              </a:rPr>
              <a:t>careers changed since Jennifer graduated in the early 90s?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Font typeface="+mj-lt"/>
              <a:buAutoNum type="arabicPeriod" startAt="14"/>
            </a:pPr>
            <a:r>
              <a:rPr lang="en-GB" sz="1800" b="1" dirty="0">
                <a:solidFill>
                  <a:srgbClr val="145D8D"/>
                </a:solidFill>
                <a:latin typeface="Montserrat" pitchFamily="2" charset="77"/>
                <a:ea typeface="Calibri" panose="020F0502020204030204" pitchFamily="34" charset="0"/>
                <a:cs typeface="Calibri Light" panose="020F0302020204030204" pitchFamily="34" charset="0"/>
              </a:rPr>
              <a:t>What ideas</a:t>
            </a:r>
            <a:r>
              <a:rPr lang="en-GB" sz="1800" dirty="0">
                <a:solidFill>
                  <a:srgbClr val="145D8D"/>
                </a:solidFill>
                <a:latin typeface="Montserrat" pitchFamily="2" charset="77"/>
                <a:ea typeface="Calibri" panose="020F0502020204030204" pitchFamily="34" charset="0"/>
                <a:cs typeface="Calibri Light" panose="020F0302020204030204" pitchFamily="34" charset="0"/>
              </a:rPr>
              <a:t> do you have for your future career at the moment? How might these ideas change as you navigate your studies and professional life?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Font typeface="+mj-lt"/>
              <a:buAutoNum type="arabicPeriod" startAt="14"/>
            </a:pPr>
            <a:r>
              <a:rPr lang="en-GB" sz="1800" b="1" dirty="0">
                <a:solidFill>
                  <a:srgbClr val="145D8D"/>
                </a:solidFill>
                <a:latin typeface="Montserrat" pitchFamily="2" charset="77"/>
                <a:ea typeface="Calibri" panose="020F0502020204030204" pitchFamily="34" charset="0"/>
                <a:cs typeface="Calibri Light" panose="020F0302020204030204" pitchFamily="34" charset="0"/>
              </a:rPr>
              <a:t>Why does</a:t>
            </a:r>
            <a:r>
              <a:rPr lang="en-GB" sz="1800" dirty="0">
                <a:solidFill>
                  <a:srgbClr val="145D8D"/>
                </a:solidFill>
                <a:latin typeface="Montserrat" pitchFamily="2" charset="77"/>
                <a:ea typeface="Calibri" panose="020F0502020204030204" pitchFamily="34" charset="0"/>
                <a:cs typeface="Calibri Light" panose="020F0302020204030204" pitchFamily="34" charset="0"/>
              </a:rPr>
              <a:t> Jennifer say that her superpower is the “Thank You Note”?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Font typeface="+mj-lt"/>
              <a:buAutoNum type="arabicPeriod" startAt="14"/>
            </a:pPr>
            <a:r>
              <a:rPr lang="en-GB" sz="1800" b="1" dirty="0">
                <a:solidFill>
                  <a:srgbClr val="145D8D"/>
                </a:solidFill>
                <a:latin typeface="Montserrat" pitchFamily="2" charset="77"/>
                <a:ea typeface="Calibri" panose="020F0502020204030204" pitchFamily="34" charset="0"/>
                <a:cs typeface="Calibri Light" panose="020F0302020204030204" pitchFamily="34" charset="0"/>
              </a:rPr>
              <a:t>Why is it important</a:t>
            </a:r>
            <a:r>
              <a:rPr lang="en-GB" sz="1800" dirty="0">
                <a:solidFill>
                  <a:srgbClr val="145D8D"/>
                </a:solidFill>
                <a:latin typeface="Montserrat" pitchFamily="2" charset="77"/>
                <a:ea typeface="Calibri" panose="020F0502020204030204" pitchFamily="34" charset="0"/>
                <a:cs typeface="Calibri Light" panose="020F0302020204030204" pitchFamily="34" charset="0"/>
              </a:rPr>
              <a:t> to build relationships with mentors based on trust and mutual respect? How could you start to build these relationships?</a:t>
            </a:r>
          </a:p>
          <a:p>
            <a:pPr marL="342900" indent="-342900">
              <a:lnSpc>
                <a:spcPct val="100000"/>
              </a:lnSpc>
              <a:spcBef>
                <a:spcPts val="1200"/>
              </a:spcBef>
              <a:buFont typeface="+mj-lt"/>
              <a:buAutoNum type="arabicPeriod" startAt="14"/>
            </a:pPr>
            <a:r>
              <a:rPr lang="en-GB" sz="1800" b="1" dirty="0">
                <a:solidFill>
                  <a:srgbClr val="145D8D"/>
                </a:solidFill>
                <a:latin typeface="Montserrat" pitchFamily="2" charset="77"/>
                <a:ea typeface="Calibri" panose="020F0502020204030204" pitchFamily="34" charset="0"/>
                <a:cs typeface="Calibri Light" panose="020F0302020204030204" pitchFamily="34" charset="0"/>
              </a:rPr>
              <a:t>What small thing</a:t>
            </a:r>
            <a:r>
              <a:rPr lang="en-GB" sz="1800" dirty="0">
                <a:solidFill>
                  <a:srgbClr val="145D8D"/>
                </a:solidFill>
                <a:latin typeface="Montserrat" pitchFamily="2" charset="77"/>
                <a:ea typeface="Calibri" panose="020F0502020204030204" pitchFamily="34" charset="0"/>
                <a:cs typeface="Calibri Light" panose="020F0302020204030204" pitchFamily="34" charset="0"/>
              </a:rPr>
              <a:t> could you do to help make the world a better place?</a:t>
            </a:r>
            <a:endParaRPr lang="en-GB" sz="1800" b="1" dirty="0">
              <a:solidFill>
                <a:srgbClr val="145D8D"/>
              </a:solidFill>
              <a:latin typeface="Montserrat" pitchFamily="2" charset="77"/>
              <a:ea typeface="Calibri" panose="020F0502020204030204" pitchFamily="34" charset="0"/>
              <a:cs typeface="Calibri Light" panose="020F0302020204030204" pitchFamily="34" charset="0"/>
            </a:endParaRP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 startAt="14"/>
            </a:pPr>
            <a:endParaRPr lang="en-GB" sz="1800" dirty="0">
              <a:solidFill>
                <a:srgbClr val="145D8D"/>
              </a:solidFill>
              <a:latin typeface="Montserrat" pitchFamily="2" charset="77"/>
              <a:ea typeface="Calibri" panose="020F05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6" name="TextBox 2">
            <a:extLst>
              <a:ext uri="{FF2B5EF4-FFF2-40B4-BE49-F238E27FC236}">
                <a16:creationId xmlns:a16="http://schemas.microsoft.com/office/drawing/2014/main" id="{FBFD0E14-787B-7794-93EC-87D1439A2243}"/>
              </a:ext>
            </a:extLst>
          </p:cNvPr>
          <p:cNvSpPr txBox="1"/>
          <p:nvPr/>
        </p:nvSpPr>
        <p:spPr>
          <a:xfrm>
            <a:off x="788640" y="1543230"/>
            <a:ext cx="9253929" cy="7656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135"/>
              </a:lnSpc>
            </a:pPr>
            <a:r>
              <a:rPr lang="en-US" sz="5199" dirty="0">
                <a:solidFill>
                  <a:srgbClr val="145D8D"/>
                </a:solidFill>
                <a:latin typeface="Montserrat Extra-Bold"/>
              </a:rPr>
              <a:t>Break the podcast down: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57450E8-BA06-99AF-F86F-C75083368D6B}"/>
              </a:ext>
            </a:extLst>
          </p:cNvPr>
          <p:cNvSpPr txBox="1"/>
          <p:nvPr/>
        </p:nvSpPr>
        <p:spPr>
          <a:xfrm>
            <a:off x="1229768" y="3857532"/>
            <a:ext cx="28415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B76CA9"/>
                </a:solidFill>
                <a:latin typeface="Montserrat Black" pitchFamily="2" charset="77"/>
                <a:ea typeface="Calibri" panose="020F0502020204030204" pitchFamily="34" charset="0"/>
                <a:cs typeface="Calibri Light" panose="020F0302020204030204" pitchFamily="34" charset="0"/>
              </a:rPr>
              <a:t>08:30 – end</a:t>
            </a:r>
          </a:p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1DF6445-209C-CB72-718B-A97DFAF77C0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8640" y="3428456"/>
            <a:ext cx="883743" cy="98163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56808EC-557C-1B3D-BE4B-825ABFF03B10}"/>
              </a:ext>
            </a:extLst>
          </p:cNvPr>
          <p:cNvSpPr txBox="1"/>
          <p:nvPr/>
        </p:nvSpPr>
        <p:spPr>
          <a:xfrm>
            <a:off x="233335" y="621970"/>
            <a:ext cx="7849836" cy="284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700" dirty="0">
                <a:solidFill>
                  <a:srgbClr val="145D8D"/>
                </a:solidFill>
                <a:latin typeface="Montserrat"/>
              </a:rPr>
              <a:t>Pre-listening  |  </a:t>
            </a:r>
            <a:r>
              <a:rPr lang="en-US" sz="1700" dirty="0">
                <a:solidFill>
                  <a:srgbClr val="E7328A"/>
                </a:solidFill>
                <a:latin typeface="Montserrat SemiBold" panose="00000700000000000000" pitchFamily="2" charset="0"/>
              </a:rPr>
              <a:t>Break it down</a:t>
            </a:r>
            <a:r>
              <a:rPr lang="en-US" sz="1700" dirty="0">
                <a:solidFill>
                  <a:srgbClr val="145D8D"/>
                </a:solidFill>
                <a:latin typeface="Montserrat SemiBold" panose="00000700000000000000" pitchFamily="2" charset="0"/>
              </a:rPr>
              <a:t>  </a:t>
            </a:r>
            <a:r>
              <a:rPr lang="en-US" sz="1700" dirty="0">
                <a:solidFill>
                  <a:srgbClr val="145D8D"/>
                </a:solidFill>
                <a:latin typeface="Montserrat"/>
              </a:rPr>
              <a:t>|  Post-listening  |  Learn more</a:t>
            </a:r>
          </a:p>
        </p:txBody>
      </p:sp>
    </p:spTree>
    <p:extLst>
      <p:ext uri="{BB962C8B-B14F-4D97-AF65-F5344CB8AC3E}">
        <p14:creationId xmlns:p14="http://schemas.microsoft.com/office/powerpoint/2010/main" val="944134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09596" y="1516361"/>
            <a:ext cx="9253929" cy="7656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135"/>
              </a:lnSpc>
            </a:pPr>
            <a:r>
              <a:rPr lang="en-US" sz="5199" dirty="0">
                <a:solidFill>
                  <a:srgbClr val="145D8D"/>
                </a:solidFill>
                <a:latin typeface="Montserrat Extra-Bold"/>
              </a:rPr>
              <a:t>Post-listening: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7954" y="637297"/>
            <a:ext cx="7849836" cy="284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700" dirty="0">
                <a:solidFill>
                  <a:srgbClr val="145D8D"/>
                </a:solidFill>
                <a:latin typeface="Montserrat"/>
              </a:rPr>
              <a:t>Pre-listening  |  </a:t>
            </a:r>
            <a:r>
              <a:rPr lang="en-US" sz="1700" dirty="0">
                <a:solidFill>
                  <a:srgbClr val="145D8D"/>
                </a:solidFill>
                <a:latin typeface="Montserrat" pitchFamily="2" charset="0"/>
              </a:rPr>
              <a:t>Break it down  </a:t>
            </a:r>
            <a:r>
              <a:rPr lang="en-US" sz="1700" dirty="0">
                <a:solidFill>
                  <a:srgbClr val="145D8D"/>
                </a:solidFill>
                <a:latin typeface="Montserrat"/>
              </a:rPr>
              <a:t>|  </a:t>
            </a:r>
            <a:r>
              <a:rPr lang="en-US" sz="1700" dirty="0">
                <a:solidFill>
                  <a:srgbClr val="E7328A"/>
                </a:solidFill>
                <a:latin typeface="Montserrat SemiBold" panose="00000700000000000000" pitchFamily="2" charset="0"/>
              </a:rPr>
              <a:t>Post-listening</a:t>
            </a:r>
            <a:r>
              <a:rPr lang="en-US" sz="1700" dirty="0">
                <a:solidFill>
                  <a:srgbClr val="145D8D"/>
                </a:solidFill>
                <a:latin typeface="Montserrat" panose="00000500000000000000" pitchFamily="2" charset="0"/>
              </a:rPr>
              <a:t> </a:t>
            </a:r>
            <a:r>
              <a:rPr lang="en-US" sz="1700" dirty="0">
                <a:solidFill>
                  <a:srgbClr val="145D8D"/>
                </a:solidFill>
                <a:latin typeface="Montserrat"/>
              </a:rPr>
              <a:t> |  Learn more</a:t>
            </a:r>
          </a:p>
        </p:txBody>
      </p:sp>
      <p:pic>
        <p:nvPicPr>
          <p:cNvPr id="29" name="Picture 28" descr="A hand holding a phone&#10;&#10;Description automatically generated with low confidence">
            <a:extLst>
              <a:ext uri="{FF2B5EF4-FFF2-40B4-BE49-F238E27FC236}">
                <a16:creationId xmlns:a16="http://schemas.microsoft.com/office/drawing/2014/main" id="{7D7D0129-3015-1EA1-D0BC-18FA0515761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6" y="5559796"/>
            <a:ext cx="18277114" cy="4754418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0F0BB14D-F682-CFF4-056F-4F38F170055A}"/>
              </a:ext>
            </a:extLst>
          </p:cNvPr>
          <p:cNvSpPr txBox="1"/>
          <p:nvPr/>
        </p:nvSpPr>
        <p:spPr>
          <a:xfrm>
            <a:off x="12331908" y="8021394"/>
            <a:ext cx="4343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Tx/>
              <a:buChar char="*"/>
            </a:pPr>
            <a:r>
              <a:rPr lang="en-GB" sz="3200" b="1" dirty="0">
                <a:latin typeface="Montserrat SemiBold" pitchFamily="2" charset="77"/>
              </a:rPr>
              <a:t>Submit questions to Jennifer </a:t>
            </a:r>
            <a:r>
              <a:rPr lang="en-GB" sz="3200" b="1" dirty="0">
                <a:latin typeface="Montserrat Black" pitchFamily="2" charset="77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endParaRPr lang="en-GB" sz="3200" b="1" dirty="0">
              <a:latin typeface="Montserrat Black" pitchFamily="2" charset="77"/>
            </a:endParaRPr>
          </a:p>
        </p:txBody>
      </p:sp>
      <p:pic>
        <p:nvPicPr>
          <p:cNvPr id="34" name="Picture 33" descr="Icon&#10;&#10;Description automatically generated">
            <a:extLst>
              <a:ext uri="{FF2B5EF4-FFF2-40B4-BE49-F238E27FC236}">
                <a16:creationId xmlns:a16="http://schemas.microsoft.com/office/drawing/2014/main" id="{0A10E188-0C0A-5EF7-4FE8-32A27056277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76557" y="7868226"/>
            <a:ext cx="1219200" cy="1245996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FC4CD32-D133-7D01-8591-CFE77DF0053C}"/>
              </a:ext>
            </a:extLst>
          </p:cNvPr>
          <p:cNvSpPr txBox="1">
            <a:spLocks/>
          </p:cNvSpPr>
          <p:nvPr/>
        </p:nvSpPr>
        <p:spPr>
          <a:xfrm>
            <a:off x="709596" y="2471342"/>
            <a:ext cx="16598795" cy="2557858"/>
          </a:xfrm>
          <a:prstGeom prst="rect">
            <a:avLst/>
          </a:prstGeom>
        </p:spPr>
        <p:txBody>
          <a:bodyPr numCol="2" spcCol="36000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GB" sz="1800" b="1" dirty="0">
                <a:solidFill>
                  <a:srgbClr val="145D8D"/>
                </a:solidFill>
                <a:latin typeface="Montserrat" pitchFamily="2" charset="77"/>
                <a:ea typeface="Calibri" panose="020F0502020204030204" pitchFamily="34" charset="0"/>
                <a:cs typeface="Calibri" panose="020F0502020204030204" pitchFamily="34" charset="0"/>
              </a:rPr>
              <a:t>How would you describe remediation agreements </a:t>
            </a:r>
            <a:r>
              <a:rPr lang="en-GB" sz="1800" dirty="0">
                <a:solidFill>
                  <a:srgbClr val="145D8D"/>
                </a:solidFill>
                <a:latin typeface="Montserrat" pitchFamily="2" charset="77"/>
                <a:ea typeface="Calibri" panose="020F0502020204030204" pitchFamily="34" charset="0"/>
                <a:cs typeface="Calibri" panose="020F0502020204030204" pitchFamily="34" charset="0"/>
              </a:rPr>
              <a:t>to someone who has not listened to Jennifer’s podcast?</a:t>
            </a:r>
          </a:p>
          <a:p>
            <a:pPr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GB" sz="1800" b="1" dirty="0">
                <a:solidFill>
                  <a:srgbClr val="145D8D"/>
                </a:solidFill>
                <a:latin typeface="Montserrat" pitchFamily="2" charset="77"/>
                <a:ea typeface="Calibri" panose="020F0502020204030204" pitchFamily="34" charset="0"/>
                <a:cs typeface="Calibri" panose="020F0502020204030204" pitchFamily="34" charset="0"/>
              </a:rPr>
              <a:t>What skills could help you </a:t>
            </a:r>
            <a:r>
              <a:rPr lang="en-GB" sz="1800" dirty="0">
                <a:solidFill>
                  <a:srgbClr val="145D8D"/>
                </a:solidFill>
                <a:latin typeface="Montserrat" pitchFamily="2" charset="77"/>
                <a:ea typeface="Calibri" panose="020F0502020204030204" pitchFamily="34" charset="0"/>
                <a:cs typeface="Calibri" panose="020F0502020204030204" pitchFamily="34" charset="0"/>
              </a:rPr>
              <a:t>in a career as a criminal law researcher?</a:t>
            </a:r>
          </a:p>
          <a:p>
            <a:pPr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GB" sz="1800" b="1" dirty="0">
                <a:solidFill>
                  <a:srgbClr val="145D8D"/>
                </a:solidFill>
                <a:latin typeface="Montserrat" pitchFamily="2" charset="77"/>
                <a:ea typeface="Calibri" panose="020F0502020204030204" pitchFamily="34" charset="0"/>
                <a:cs typeface="Calibri" panose="020F0502020204030204" pitchFamily="34" charset="0"/>
              </a:rPr>
              <a:t>To what extent </a:t>
            </a:r>
            <a:r>
              <a:rPr lang="en-GB" sz="1800" dirty="0">
                <a:solidFill>
                  <a:srgbClr val="145D8D"/>
                </a:solidFill>
                <a:latin typeface="Montserrat" pitchFamily="2" charset="77"/>
                <a:ea typeface="Calibri" panose="020F0502020204030204" pitchFamily="34" charset="0"/>
                <a:cs typeface="Calibri" panose="020F0502020204030204" pitchFamily="34" charset="0"/>
              </a:rPr>
              <a:t>do you have these skills? How could you develop them further?</a:t>
            </a:r>
          </a:p>
          <a:p>
            <a:pPr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GB" sz="1800" b="1" dirty="0">
                <a:solidFill>
                  <a:srgbClr val="145D8D"/>
                </a:solidFill>
                <a:latin typeface="Montserrat" pitchFamily="2" charset="77"/>
                <a:ea typeface="Calibri" panose="020F0502020204030204" pitchFamily="34" charset="0"/>
                <a:cs typeface="Calibri" panose="020F0502020204030204" pitchFamily="34" charset="0"/>
              </a:rPr>
              <a:t>Which piece of Jennifer’s advice </a:t>
            </a:r>
            <a:r>
              <a:rPr lang="en-GB" sz="1800" dirty="0">
                <a:solidFill>
                  <a:srgbClr val="145D8D"/>
                </a:solidFill>
                <a:latin typeface="Montserrat" pitchFamily="2" charset="77"/>
                <a:ea typeface="Calibri" panose="020F0502020204030204" pitchFamily="34" charset="0"/>
                <a:cs typeface="Calibri" panose="020F0502020204030204" pitchFamily="34" charset="0"/>
              </a:rPr>
              <a:t>did you find most useful, and why?</a:t>
            </a:r>
          </a:p>
          <a:p>
            <a:pPr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GB" sz="1800" b="1" dirty="0">
                <a:solidFill>
                  <a:srgbClr val="145D8D"/>
                </a:solidFill>
                <a:latin typeface="Montserrat" pitchFamily="2" charset="77"/>
                <a:ea typeface="Calibri" panose="020F0502020204030204" pitchFamily="34" charset="0"/>
                <a:cs typeface="Calibri" panose="020F0502020204030204" pitchFamily="34" charset="0"/>
              </a:rPr>
              <a:t>How has your understanding</a:t>
            </a:r>
            <a:r>
              <a:rPr lang="en-GB" sz="1800" dirty="0">
                <a:solidFill>
                  <a:srgbClr val="145D8D"/>
                </a:solidFill>
                <a:latin typeface="Montserrat" pitchFamily="2" charset="77"/>
                <a:ea typeface="Calibri" panose="020F0502020204030204" pitchFamily="34" charset="0"/>
                <a:cs typeface="Calibri" panose="020F0502020204030204" pitchFamily="34" charset="0"/>
              </a:rPr>
              <a:t> of a career in criminal law research changed from listening to Jennifer’s podcast?</a:t>
            </a:r>
            <a:endParaRPr lang="en-GB" sz="1800" b="1" dirty="0">
              <a:solidFill>
                <a:srgbClr val="145D8D"/>
              </a:solidFill>
              <a:latin typeface="Montserrat" pitchFamily="2" charset="77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GB" sz="1800" b="1" dirty="0">
                <a:solidFill>
                  <a:srgbClr val="145D8D"/>
                </a:solidFill>
                <a:latin typeface="Montserrat" pitchFamily="2" charset="77"/>
                <a:ea typeface="Calibri" panose="020F0502020204030204" pitchFamily="34" charset="0"/>
                <a:cs typeface="Calibri" panose="020F0502020204030204" pitchFamily="34" charset="0"/>
              </a:rPr>
              <a:t>What further questions </a:t>
            </a:r>
            <a:r>
              <a:rPr lang="en-GB" sz="1800" dirty="0">
                <a:solidFill>
                  <a:srgbClr val="145D8D"/>
                </a:solidFill>
                <a:latin typeface="Montserrat" pitchFamily="2" charset="77"/>
                <a:ea typeface="Calibri" panose="020F0502020204030204" pitchFamily="34" charset="0"/>
                <a:cs typeface="Calibri" panose="020F0502020204030204" pitchFamily="34" charset="0"/>
              </a:rPr>
              <a:t>would you ask Jennifer about her research or career journey?*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49" descr="Icon&#10;&#10;Description automatically generated">
            <a:extLst>
              <a:ext uri="{FF2B5EF4-FFF2-40B4-BE49-F238E27FC236}">
                <a16:creationId xmlns:a16="http://schemas.microsoft.com/office/drawing/2014/main" id="{84F3F13D-1F73-0471-030F-D8DECFE458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685154" y="1714500"/>
            <a:ext cx="9253929" cy="15645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135"/>
              </a:lnSpc>
            </a:pPr>
            <a:r>
              <a:rPr lang="en-US" sz="5199" dirty="0">
                <a:solidFill>
                  <a:srgbClr val="145D8D"/>
                </a:solidFill>
                <a:latin typeface="Montserrat Extra-Bold"/>
              </a:rPr>
              <a:t>Learn more about Jennifer’s work: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B4A4560E-E6D6-4BBB-8B24-365545DF23FD}"/>
              </a:ext>
            </a:extLst>
          </p:cNvPr>
          <p:cNvSpPr txBox="1"/>
          <p:nvPr/>
        </p:nvSpPr>
        <p:spPr>
          <a:xfrm>
            <a:off x="13476782" y="8158038"/>
            <a:ext cx="39349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800" dirty="0">
                <a:solidFill>
                  <a:srgbClr val="5A3573"/>
                </a:solidFill>
                <a:latin typeface="Montserrat Medium" pitchFamily="2" charset="77"/>
              </a:rPr>
              <a:t>Inspiring the </a:t>
            </a:r>
          </a:p>
          <a:p>
            <a:pPr algn="r"/>
            <a:r>
              <a:rPr lang="en-GB" sz="2800" b="1" dirty="0">
                <a:solidFill>
                  <a:srgbClr val="5A3573"/>
                </a:solidFill>
                <a:latin typeface="Montserrat Black" pitchFamily="2" charset="77"/>
              </a:rPr>
              <a:t>next generation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0EE8627-5405-71BD-B49D-6D9BCB7AF628}"/>
              </a:ext>
            </a:extLst>
          </p:cNvPr>
          <p:cNvSpPr txBox="1"/>
          <p:nvPr/>
        </p:nvSpPr>
        <p:spPr>
          <a:xfrm>
            <a:off x="11290753" y="5913900"/>
            <a:ext cx="5455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E7328A"/>
                </a:solidFill>
                <a:latin typeface="Social Circles" panose="02000500000000000000" pitchFamily="2" charset="0"/>
              </a:rPr>
              <a:t>A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8CF320F5-FDB1-80BD-7F76-256FD6232D51}"/>
              </a:ext>
            </a:extLst>
          </p:cNvPr>
          <p:cNvSpPr txBox="1"/>
          <p:nvPr/>
        </p:nvSpPr>
        <p:spPr>
          <a:xfrm>
            <a:off x="4572000" y="4723179"/>
            <a:ext cx="74582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latin typeface="Montserrat SemiBold" pitchFamily="2" charset="77"/>
              </a:rPr>
              <a:t>Read the article </a:t>
            </a:r>
            <a:r>
              <a:rPr lang="en-GB" sz="2800" b="1" dirty="0">
                <a:latin typeface="Montserrat Black" pitchFamily="2" charset="77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endParaRPr lang="en-GB" sz="2800" b="1" dirty="0">
              <a:latin typeface="Montserrat Black" pitchFamily="2" charset="77"/>
            </a:endParaRPr>
          </a:p>
          <a:p>
            <a:r>
              <a:rPr lang="en-GB" sz="2800" dirty="0">
                <a:latin typeface="Montserrat SemiBold" panose="00000700000000000000" pitchFamily="2" charset="0"/>
              </a:rPr>
              <a:t>Complete the </a:t>
            </a:r>
            <a:r>
              <a:rPr lang="en-GB" sz="2800" b="1" dirty="0">
                <a:latin typeface="Montserrat Black" pitchFamily="2" charset="77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activities</a:t>
            </a:r>
            <a:endParaRPr lang="en-US" sz="2800" dirty="0">
              <a:latin typeface="Montserrat" pitchFamily="2" charset="7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0D3902F-418C-D382-48F9-DC77A969CA0C}"/>
              </a:ext>
            </a:extLst>
          </p:cNvPr>
          <p:cNvSpPr txBox="1"/>
          <p:nvPr/>
        </p:nvSpPr>
        <p:spPr>
          <a:xfrm>
            <a:off x="11744108" y="5952371"/>
            <a:ext cx="65438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Montserrat SemiBold" pitchFamily="2" charset="0"/>
              </a:rPr>
              <a:t>Read the article in French </a:t>
            </a:r>
            <a:r>
              <a:rPr lang="en-GB" sz="2800" b="1" dirty="0">
                <a:latin typeface="Montserrat Black" pitchFamily="2" charset="77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endParaRPr lang="en-US" sz="2800" dirty="0">
              <a:latin typeface="Montserrat" pitchFamily="2" charset="77"/>
            </a:endParaRPr>
          </a:p>
        </p:txBody>
      </p:sp>
      <p:sp>
        <p:nvSpPr>
          <p:cNvPr id="4" name="TextBox 35">
            <a:extLst>
              <a:ext uri="{FF2B5EF4-FFF2-40B4-BE49-F238E27FC236}">
                <a16:creationId xmlns:a16="http://schemas.microsoft.com/office/drawing/2014/main" id="{04ED9423-C65D-8549-FF80-B5934696DCD4}"/>
              </a:ext>
            </a:extLst>
          </p:cNvPr>
          <p:cNvSpPr txBox="1"/>
          <p:nvPr/>
        </p:nvSpPr>
        <p:spPr>
          <a:xfrm>
            <a:off x="11872166" y="9822580"/>
            <a:ext cx="3936794" cy="2555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819"/>
              </a:lnSpc>
            </a:pPr>
            <a:r>
              <a:rPr lang="en-US" sz="2599" dirty="0">
                <a:solidFill>
                  <a:srgbClr val="B76CA9"/>
                </a:solidFill>
                <a:latin typeface="Montserrat Extra-Bold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futurumcareers.com</a:t>
            </a:r>
            <a:endParaRPr lang="en-US" sz="2599" dirty="0">
              <a:solidFill>
                <a:srgbClr val="B76CA9"/>
              </a:solidFill>
              <a:latin typeface="Montserrat Extra-Bold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F5E5B4B-EC08-0730-D965-CD11E081EFF5}"/>
              </a:ext>
            </a:extLst>
          </p:cNvPr>
          <p:cNvSpPr txBox="1"/>
          <p:nvPr/>
        </p:nvSpPr>
        <p:spPr>
          <a:xfrm>
            <a:off x="15773400" y="9355855"/>
            <a:ext cx="228134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E7328A"/>
                </a:solidFill>
                <a:latin typeface="Social Circles" panose="02000500000000000000" pitchFamily="2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</a:t>
            </a:r>
            <a:r>
              <a:rPr lang="en-US" sz="4400" dirty="0">
                <a:solidFill>
                  <a:srgbClr val="E7328A"/>
                </a:solidFill>
                <a:latin typeface="Social Circles" panose="02000500000000000000" pitchFamily="2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</a:t>
            </a:r>
            <a:r>
              <a:rPr lang="en-US" sz="4400" dirty="0">
                <a:solidFill>
                  <a:srgbClr val="E7328A"/>
                </a:solidFill>
                <a:latin typeface="Social Circles" panose="02000500000000000000" pitchFamily="2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</a:t>
            </a:r>
            <a:r>
              <a:rPr lang="en-US" sz="4400" dirty="0">
                <a:solidFill>
                  <a:srgbClr val="E7328A"/>
                </a:solidFill>
                <a:latin typeface="Social Circles" panose="02000500000000000000" pitchFamily="2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</a:t>
            </a:r>
            <a:r>
              <a:rPr lang="en-US" sz="4400" dirty="0">
                <a:solidFill>
                  <a:srgbClr val="E7328A"/>
                </a:solidFill>
                <a:latin typeface="Social Circles" panose="02000500000000000000" pitchFamily="2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</a:t>
            </a:r>
            <a:endParaRPr lang="en-US" sz="4400" dirty="0">
              <a:solidFill>
                <a:srgbClr val="E7328A"/>
              </a:solidFill>
              <a:latin typeface="Social Circles" panose="02000500000000000000" pitchFamily="2" charset="0"/>
            </a:endParaRPr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5570F88A-5441-012D-9B60-96F4D9D8DDF9}"/>
              </a:ext>
            </a:extLst>
          </p:cNvPr>
          <p:cNvSpPr txBox="1"/>
          <p:nvPr/>
        </p:nvSpPr>
        <p:spPr>
          <a:xfrm>
            <a:off x="227954" y="637297"/>
            <a:ext cx="7849836" cy="284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80"/>
              </a:lnSpc>
            </a:pPr>
            <a:r>
              <a:rPr lang="en-US" sz="1700" dirty="0">
                <a:solidFill>
                  <a:srgbClr val="145D8D"/>
                </a:solidFill>
                <a:latin typeface="Montserrat"/>
              </a:rPr>
              <a:t>Pre-listening  |  </a:t>
            </a:r>
            <a:r>
              <a:rPr lang="en-US" sz="1700" dirty="0">
                <a:solidFill>
                  <a:srgbClr val="145D8D"/>
                </a:solidFill>
                <a:latin typeface="Montserrat" pitchFamily="2" charset="0"/>
              </a:rPr>
              <a:t>Break it down  |  Post-listening  |  </a:t>
            </a:r>
            <a:r>
              <a:rPr lang="en-US" sz="1700" dirty="0">
                <a:solidFill>
                  <a:srgbClr val="E7328A"/>
                </a:solidFill>
                <a:latin typeface="Montserrat SemiBold" panose="00000700000000000000" pitchFamily="2" charset="0"/>
              </a:rPr>
              <a:t>Learn more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34EF755-9F36-B8A9-FFB6-3DA704DBAF4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69140" y="2293620"/>
            <a:ext cx="3924300" cy="193548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904C115-B331-57D9-3D59-5B026F6D2B0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935" y="5426910"/>
            <a:ext cx="6736094" cy="462382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 2013 - 202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9e5eb4c-ad0d-4795-ae2e-baffe4a7a343" xsi:nil="true"/>
    <lcf76f155ced4ddcb4097134ff3c332f xmlns="4ef8ee0b-e025-4bd4-94a6-4c71df7778d2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6CAB894FB2DAA46A83F7930F35AC280" ma:contentTypeVersion="19" ma:contentTypeDescription="Create a new document." ma:contentTypeScope="" ma:versionID="92774c4978b0496b0f20fa32f3f2b0be">
  <xsd:schema xmlns:xsd="http://www.w3.org/2001/XMLSchema" xmlns:xs="http://www.w3.org/2001/XMLSchema" xmlns:p="http://schemas.microsoft.com/office/2006/metadata/properties" xmlns:ns2="4ef8ee0b-e025-4bd4-94a6-4c71df7778d2" xmlns:ns3="09e5eb4c-ad0d-4795-ae2e-baffe4a7a343" targetNamespace="http://schemas.microsoft.com/office/2006/metadata/properties" ma:root="true" ma:fieldsID="1457492cf599239e3f08a612a755c80d" ns2:_="" ns3:_="">
    <xsd:import namespace="4ef8ee0b-e025-4bd4-94a6-4c71df7778d2"/>
    <xsd:import namespace="09e5eb4c-ad0d-4795-ae2e-baffe4a7a34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ef8ee0b-e025-4bd4-94a6-4c71df7778d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7f782564-be43-449e-9829-86f2ca8ed86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e5eb4c-ad0d-4795-ae2e-baffe4a7a343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7e7737c-4f54-4668-836a-4369b242694b}" ma:internalName="TaxCatchAll" ma:showField="CatchAllData" ma:web="09e5eb4c-ad0d-4795-ae2e-baffe4a7a34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32B03F3-B0DB-491D-A879-09A349BDDD2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7CF9C95-6188-465E-BAD1-F36E57A4AC08}">
  <ds:schemaRefs>
    <ds:schemaRef ds:uri="09e5eb4c-ad0d-4795-ae2e-baffe4a7a343"/>
    <ds:schemaRef ds:uri="4ef8ee0b-e025-4bd4-94a6-4c71df7778d2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1A624A61-8B6E-4697-A71F-0FA94794B7E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ef8ee0b-e025-4bd4-94a6-4c71df7778d2"/>
    <ds:schemaRef ds:uri="09e5eb4c-ad0d-4795-ae2e-baffe4a7a34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204</TotalTime>
  <Words>743</Words>
  <Application>Microsoft Office PowerPoint</Application>
  <PresentationFormat>Custom</PresentationFormat>
  <Paragraphs>74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20" baseType="lpstr">
      <vt:lpstr>Calibri</vt:lpstr>
      <vt:lpstr>Montserrat Bold</vt:lpstr>
      <vt:lpstr>Montserrat Extra-Bold</vt:lpstr>
      <vt:lpstr>Montserrat Medium</vt:lpstr>
      <vt:lpstr>Montserrat Extra-Bold Bold</vt:lpstr>
      <vt:lpstr>Montserrat SemiBold</vt:lpstr>
      <vt:lpstr>Montserrat Semi-Bold Bold Italics</vt:lpstr>
      <vt:lpstr>Montserrat Black</vt:lpstr>
      <vt:lpstr>Social Circles</vt:lpstr>
      <vt:lpstr>Arial</vt:lpstr>
      <vt:lpstr>Montserrat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FUTURUM PODCAST</dc:title>
  <dc:creator>Isla</dc:creator>
  <cp:lastModifiedBy>joe aslett</cp:lastModifiedBy>
  <cp:revision>1</cp:revision>
  <dcterms:created xsi:type="dcterms:W3CDTF">2006-08-16T00:00:00Z</dcterms:created>
  <dcterms:modified xsi:type="dcterms:W3CDTF">2026-07-27T09:55:00Z</dcterms:modified>
  <dc:identifier>DAFU7K6HS2U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0x010100F6CAB894FB2DAA46A83F7930F35AC280</vt:lpwstr>
  </property>
  <property fmtid="{D5CDD505-2E9C-101B-9397-08002B2CF9AE}" pid="3" name="MediaServiceImageTags">
    <vt:lpwstr/>
  </property>
</Properties>
</file>