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Black" pitchFamily="2" charset="0"/>
      <p:bold r:id="rId20"/>
      <p:italic r:id="rId21"/>
      <p:boldItalic r:id="rId22"/>
    </p:embeddedFont>
    <p:embeddedFont>
      <p:font typeface="Montserrat Bold" pitchFamily="2" charset="0"/>
      <p:regular r:id="rId23"/>
      <p:bold r:id="rId24"/>
      <p:italic r:id="rId25"/>
      <p:boldItalic r:id="rId26"/>
    </p:embeddedFont>
    <p:embeddedFont>
      <p:font typeface="Montserrat Extra-Bold" panose="020B0604020202020204" charset="0"/>
      <p:regular r:id="rId27"/>
      <p:bold r:id="rId28"/>
    </p:embeddedFont>
    <p:embeddedFont>
      <p:font typeface="Montserrat Extra-Bold Bold" panose="020B0604020202020204" charset="0"/>
      <p:regular r:id="rId29"/>
      <p:bold r:id="rId30"/>
    </p:embeddedFont>
    <p:embeddedFont>
      <p:font typeface="Montserrat Medium" pitchFamily="2" charset="0"/>
      <p:regular r:id="rId31"/>
      <p:italic r:id="rId32"/>
    </p:embeddedFont>
    <p:embeddedFont>
      <p:font typeface="Montserrat SemiBold" pitchFamily="2" charset="0"/>
      <p:regular r:id="rId33"/>
      <p:bold r:id="rId34"/>
      <p:italic r:id="rId35"/>
      <p:boldItalic r:id="rId36"/>
    </p:embeddedFont>
    <p:embeddedFont>
      <p:font typeface="Social Circle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6Ds/Y0Z7XGnH2g2ljW0Qw==" hashData="BGx0tPxajEVjReIpDlMDcfn+iAzBshsmvs3ST25OuxQzKa+LuTlVmfiIfJvJ6r5F2hgTsoor4RqVUx4T/ponH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3D115E-6ED3-5FF1-F5AE-EB933C271959}" name="Erica Morgan" initials="EM" userId="S::Erica@scicomsult.com::39ed17eb-1fe1-4e30-9f9d-69b034d5bc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28A"/>
    <a:srgbClr val="B76CA9"/>
    <a:srgbClr val="145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C55E0-D550-44CD-8F15-6C4276D1C9BE}" v="2343" dt="2023-09-20T15:55:45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34228327/admin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twitter.com/FUTURUMCare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turumcareers/" TargetMode="External"/><Relationship Id="rId11" Type="http://schemas.openxmlformats.org/officeDocument/2006/relationships/hyperlink" Target="https://futurumcareers.com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pinterest.co.uk/futurumcareers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youtube.com/channel/UC-NLa1ABue0vQ15treO93v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umcareers.com/how-philosophers-have-influenced-the-way-you-think-about-ra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34228327/admin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twitter.com/FUTURUMCareers" TargetMode="External"/><Relationship Id="rId12" Type="http://schemas.openxmlformats.org/officeDocument/2006/relationships/hyperlink" Target="https://futurumcareers.com/how-philosophers-have-influenced-the-way-you-think-about-ra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turumcareers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futurumcareers.com/" TargetMode="External"/><Relationship Id="rId10" Type="http://schemas.openxmlformats.org/officeDocument/2006/relationships/hyperlink" Target="https://www.pinterest.co.uk/futurumcareers/" TargetMode="External"/><Relationship Id="rId4" Type="http://schemas.openxmlformats.org/officeDocument/2006/relationships/hyperlink" Target="https://futurumcareers.com/Dr-Jennifer-Mensch-and-Dr-Michael-Olson-Activity-Sheet.pdf" TargetMode="External"/><Relationship Id="rId9" Type="http://schemas.openxmlformats.org/officeDocument/2006/relationships/hyperlink" Target="https://www.youtube.com/channel/UC-NLa1ABue0vQ15treO93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72425"/>
            <a:ext cx="6802509" cy="2314575"/>
            <a:chOff x="0" y="0"/>
            <a:chExt cx="1822422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76CA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70458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E7328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0"/>
            <a:ext cx="13885625" cy="7637394"/>
            <a:chOff x="0" y="0"/>
            <a:chExt cx="3657119" cy="20114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8A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01900" y="0"/>
            <a:ext cx="3086100" cy="7637394"/>
            <a:chOff x="0" y="0"/>
            <a:chExt cx="812800" cy="2011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011495"/>
            </a:xfrm>
            <a:custGeom>
              <a:avLst/>
              <a:gdLst/>
              <a:ahLst/>
              <a:cxnLst/>
              <a:rect l="l" t="t" r="r" b="b"/>
              <a:pathLst>
                <a:path w="812800" h="2011495">
                  <a:moveTo>
                    <a:pt x="0" y="0"/>
                  </a:moveTo>
                  <a:lnTo>
                    <a:pt x="812800" y="0"/>
                  </a:lnTo>
                  <a:lnTo>
                    <a:pt x="812800" y="2011495"/>
                  </a:lnTo>
                  <a:lnTo>
                    <a:pt x="0" y="2011495"/>
                  </a:lnTo>
                  <a:close/>
                </a:path>
              </a:pathLst>
            </a:custGeom>
            <a:solidFill>
              <a:srgbClr val="FF8A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01170" y="1143280"/>
            <a:ext cx="3407082" cy="6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5918649" y="3273786"/>
            <a:ext cx="11830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145D8D"/>
                </a:solidFill>
                <a:latin typeface="Montserrat Black" pitchFamily="2" charset="77"/>
              </a:rPr>
              <a:t>History and Philosophy of Science</a:t>
            </a:r>
          </a:p>
          <a:p>
            <a:r>
              <a:rPr lang="en-GB" sz="4800" dirty="0">
                <a:solidFill>
                  <a:srgbClr val="145D8D"/>
                </a:solidFill>
                <a:latin typeface="Montserrat" pitchFamily="2" charset="77"/>
              </a:rPr>
              <a:t>Dr Jennifer Mensch and </a:t>
            </a:r>
          </a:p>
          <a:p>
            <a:r>
              <a:rPr lang="en-GB" sz="4800" dirty="0">
                <a:solidFill>
                  <a:srgbClr val="145D8D"/>
                </a:solidFill>
                <a:latin typeface="Montserrat" pitchFamily="2" charset="77"/>
              </a:rPr>
              <a:t>Dr Michael Olson</a:t>
            </a:r>
            <a:endParaRPr lang="en-US" sz="4800" dirty="0">
              <a:solidFill>
                <a:srgbClr val="145D8D"/>
              </a:solidFill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8101145" y="1942145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  <a:latin typeface="Montserrat" pitchFamily="2" charset="77"/>
              </a:rPr>
              <a:t>FUTURUM</a:t>
            </a:r>
          </a:p>
          <a:p>
            <a:r>
              <a:rPr lang="en-GB" sz="3200" b="1" i="1">
                <a:solidFill>
                  <a:schemeClr val="bg1"/>
                </a:solidFill>
                <a:latin typeface="Montserrat Black" pitchFamily="2" charset="77"/>
              </a:rPr>
              <a:t>PODCAST</a:t>
            </a:r>
            <a:endParaRPr lang="en-US" sz="3200" b="1" i="1">
              <a:solidFill>
                <a:schemeClr val="bg1"/>
              </a:solidFill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1700"/>
          </a:xfrm>
          <a:prstGeom prst="rect">
            <a:avLst/>
          </a:prstGeom>
          <a:solidFill>
            <a:srgbClr val="B76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13" y="4458905"/>
            <a:ext cx="6969049" cy="453408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19300"/>
            <a:ext cx="468253" cy="736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75784F-2C38-5599-C404-AE718E1210CE}"/>
              </a:ext>
            </a:extLst>
          </p:cNvPr>
          <p:cNvSpPr txBox="1"/>
          <p:nvPr/>
        </p:nvSpPr>
        <p:spPr>
          <a:xfrm>
            <a:off x="15201900" y="8596605"/>
            <a:ext cx="2370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chemeClr val="bg1"/>
              </a:solidFill>
              <a:latin typeface="Social Circles" panose="02000500000000000000" pitchFamily="2" charset="0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03672B43-81C0-2E72-B67C-1436ECB27145}"/>
              </a:ext>
            </a:extLst>
          </p:cNvPr>
          <p:cNvSpPr txBox="1"/>
          <p:nvPr/>
        </p:nvSpPr>
        <p:spPr>
          <a:xfrm>
            <a:off x="11054070" y="9002760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chemeClr val="bg1"/>
                </a:solidFill>
                <a:latin typeface="Montserrat Extra-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chemeClr val="bg1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99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D7110-A95D-20C8-E190-7EF606E8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189" y="0"/>
            <a:ext cx="3878751" cy="1028700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9187841" y="353054"/>
            <a:ext cx="6858348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dirty="0">
                <a:solidFill>
                  <a:srgbClr val="000000"/>
                </a:solidFill>
                <a:latin typeface="Montserrat Extra-Bold Bold"/>
              </a:rPr>
              <a:t>Meet </a:t>
            </a:r>
          </a:p>
          <a:p>
            <a:pPr>
              <a:lnSpc>
                <a:spcPts val="5664"/>
              </a:lnSpc>
            </a:pPr>
            <a:r>
              <a:rPr lang="en-US" sz="4000" dirty="0">
                <a:solidFill>
                  <a:srgbClr val="000000"/>
                </a:solidFill>
                <a:latin typeface="Montserrat Bold" pitchFamily="2" charset="0"/>
              </a:rPr>
              <a:t>Jennifer </a:t>
            </a:r>
            <a:r>
              <a:rPr lang="en-US" sz="4000" dirty="0">
                <a:solidFill>
                  <a:srgbClr val="000000"/>
                </a:solidFill>
                <a:latin typeface="Montserrat" pitchFamily="2" charset="0"/>
              </a:rPr>
              <a:t>and</a:t>
            </a:r>
            <a:r>
              <a:rPr lang="en-US" sz="4000" dirty="0">
                <a:solidFill>
                  <a:srgbClr val="000000"/>
                </a:solidFill>
                <a:latin typeface="Montserrat Bold" pitchFamily="2" charset="0"/>
              </a:rPr>
              <a:t> Michael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86986" y="1719449"/>
            <a:ext cx="4731720" cy="76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145D8D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7328A"/>
                </a:solidFill>
                <a:latin typeface="Montserrat Bold"/>
              </a:rPr>
              <a:t>Pre-listening</a:t>
            </a:r>
            <a:r>
              <a:rPr lang="en-US" sz="1700">
                <a:solidFill>
                  <a:srgbClr val="145D8D"/>
                </a:solidFill>
                <a:latin typeface="Montserrat Bold"/>
              </a:rPr>
              <a:t> </a:t>
            </a:r>
            <a:r>
              <a:rPr lang="en-US" sz="1700">
                <a:solidFill>
                  <a:srgbClr val="145D8D"/>
                </a:solidFill>
                <a:latin typeface="Montserrat"/>
              </a:rPr>
              <a:t> |  Break it down  |  Post-listening  |  Learn more</a:t>
            </a:r>
          </a:p>
        </p:txBody>
      </p:sp>
      <p:sp>
        <p:nvSpPr>
          <p:cNvPr id="27" name="Freeform 27"/>
          <p:cNvSpPr/>
          <p:nvPr/>
        </p:nvSpPr>
        <p:spPr>
          <a:xfrm>
            <a:off x="13794973" y="1937532"/>
            <a:ext cx="3722682" cy="373936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D1A517-6FD6-4505-92FE-20BA4FDD87E9}"/>
              </a:ext>
            </a:extLst>
          </p:cNvPr>
          <p:cNvSpPr txBox="1">
            <a:spLocks/>
          </p:cNvSpPr>
          <p:nvPr/>
        </p:nvSpPr>
        <p:spPr>
          <a:xfrm>
            <a:off x="799577" y="2750011"/>
            <a:ext cx="5809464" cy="4953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Dr Jennifer Mensch and Dr Michael Olson are compiling a collection of scientific and philosophical texts from the 18</a:t>
            </a:r>
            <a:r>
              <a:rPr lang="en-GB" sz="2000" baseline="30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and 19</a:t>
            </a:r>
            <a:r>
              <a:rPr lang="en-GB" sz="2000" baseline="30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century that explore the history of the concept of race.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en-GB" sz="2000" dirty="0">
              <a:solidFill>
                <a:srgbClr val="145D8D"/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comes to mind </a:t>
            </a: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when you think about philosophy?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many philosophers </a:t>
            </a: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can you name? Do you know what ideas each one is famous for?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Why is it important </a:t>
            </a:r>
            <a:r>
              <a:rPr lang="en-GB" sz="20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explore the history of the concept of race?</a:t>
            </a: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F1D284EC-4503-99EF-4ABD-80369BA9CF8E}"/>
              </a:ext>
            </a:extLst>
          </p:cNvPr>
          <p:cNvSpPr txBox="1"/>
          <p:nvPr/>
        </p:nvSpPr>
        <p:spPr>
          <a:xfrm>
            <a:off x="9301946" y="7177611"/>
            <a:ext cx="3974731" cy="105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000000"/>
                </a:solidFill>
                <a:latin typeface="Montserrat Bold" pitchFamily="2" charset="0"/>
              </a:rPr>
              <a:t>Dr Jennifer Mensch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Western Sydney University, Australia</a:t>
            </a:r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958DF68D-6B9F-907E-5ED8-A3D9EA01C92C}"/>
              </a:ext>
            </a:extLst>
          </p:cNvPr>
          <p:cNvSpPr/>
          <p:nvPr/>
        </p:nvSpPr>
        <p:spPr>
          <a:xfrm>
            <a:off x="9301946" y="1975386"/>
            <a:ext cx="3722682" cy="373936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68BD55-0DE0-F960-4E69-D255557113E5}"/>
              </a:ext>
            </a:extLst>
          </p:cNvPr>
          <p:cNvSpPr>
            <a:spLocks noChangeAspect="1"/>
          </p:cNvSpPr>
          <p:nvPr/>
        </p:nvSpPr>
        <p:spPr>
          <a:xfrm>
            <a:off x="9100942" y="1782725"/>
            <a:ext cx="4124690" cy="4124690"/>
          </a:xfrm>
          <a:prstGeom prst="ellipse">
            <a:avLst/>
          </a:prstGeom>
          <a:noFill/>
          <a:ln w="76200">
            <a:solidFill>
              <a:srgbClr val="E73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5F1C8-EF8B-E0E9-7DEB-B2F228F40872}"/>
              </a:ext>
            </a:extLst>
          </p:cNvPr>
          <p:cNvSpPr txBox="1"/>
          <p:nvPr/>
        </p:nvSpPr>
        <p:spPr>
          <a:xfrm>
            <a:off x="10923333" y="8504275"/>
            <a:ext cx="4604597" cy="780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000000"/>
                </a:solidFill>
                <a:latin typeface="Montserrat Extra-Bold"/>
              </a:rPr>
              <a:t>Field of research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History and philosophy of science</a:t>
            </a:r>
            <a:endParaRPr lang="en-GB" sz="2000" dirty="0"/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AC4B9A91-486F-9B4C-6CA8-43FD24DEAEC1}"/>
              </a:ext>
            </a:extLst>
          </p:cNvPr>
          <p:cNvSpPr txBox="1"/>
          <p:nvPr/>
        </p:nvSpPr>
        <p:spPr>
          <a:xfrm>
            <a:off x="13794973" y="7158685"/>
            <a:ext cx="3342773" cy="105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rgbClr val="000000"/>
                </a:solidFill>
                <a:latin typeface="Montserrat Bold" pitchFamily="2" charset="0"/>
              </a:rPr>
              <a:t>Dr Michael Olson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Marquette University,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8640" y="1543230"/>
            <a:ext cx="9253929" cy="76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>
                <a:solidFill>
                  <a:srgbClr val="145D8D"/>
                </a:solidFill>
                <a:latin typeface="Montserrat Extra-Bold"/>
              </a:rPr>
              <a:t>Break the podcast down: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45D8D"/>
                </a:solidFill>
                <a:latin typeface="Montserrat"/>
              </a:rPr>
              <a:t>Pre-listening  |  </a:t>
            </a:r>
            <a:r>
              <a:rPr lang="en-US" sz="1700">
                <a:solidFill>
                  <a:srgbClr val="E7328A"/>
                </a:solidFill>
                <a:latin typeface="Montserrat Bold"/>
              </a:rPr>
              <a:t>Break it down</a:t>
            </a:r>
            <a:r>
              <a:rPr lang="en-US" sz="1700">
                <a:solidFill>
                  <a:srgbClr val="145D8D"/>
                </a:solidFill>
                <a:latin typeface="Montserrat"/>
              </a:rPr>
              <a:t>  |  Post-listening  |  Learn more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892160" y="3922765"/>
            <a:ext cx="7521817" cy="205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did scientific and philosophical questions about reproduction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lead to the formation of the concept of race?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are Jennifer and Michael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producing their anthology?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does society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influence science?</a:t>
            </a:r>
          </a:p>
          <a:p>
            <a:pPr>
              <a:spcAft>
                <a:spcPts val="1200"/>
              </a:spcAft>
            </a:pPr>
            <a:endParaRPr lang="en-GB" sz="1600" dirty="0">
              <a:solidFill>
                <a:srgbClr val="145D8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273393" y="305465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76CA9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03:30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65" y="2625574"/>
            <a:ext cx="883743" cy="981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041EE-151E-65BC-7570-E20EABA81FE0}"/>
              </a:ext>
            </a:extLst>
          </p:cNvPr>
          <p:cNvSpPr txBox="1"/>
          <p:nvPr/>
        </p:nvSpPr>
        <p:spPr>
          <a:xfrm>
            <a:off x="892160" y="7689237"/>
            <a:ext cx="7521817" cy="144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is race a ‘cultural product’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, not a natural way of categorising people?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is it important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understand that race is a cultural product, not a natural concept?</a:t>
            </a:r>
            <a:endParaRPr lang="en-GB" sz="1800" dirty="0">
              <a:solidFill>
                <a:srgbClr val="145D8D"/>
              </a:solidFill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28789-A3CA-9E2B-33B2-41F460B47073}"/>
              </a:ext>
            </a:extLst>
          </p:cNvPr>
          <p:cNvSpPr txBox="1"/>
          <p:nvPr/>
        </p:nvSpPr>
        <p:spPr>
          <a:xfrm>
            <a:off x="1273393" y="662494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76CA9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03:30 – 07:30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5DCDBB-3C7B-FD69-D53E-420BAB5D5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265" y="6195864"/>
            <a:ext cx="883743" cy="981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45F6E-38DC-688B-08E3-D6D99CBD5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2600" y="-22821"/>
            <a:ext cx="8915400" cy="1030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45D8D"/>
                </a:solidFill>
                <a:latin typeface="Montserrat"/>
              </a:rPr>
              <a:t>Pre-listening  |  </a:t>
            </a:r>
            <a:r>
              <a:rPr lang="en-US" sz="1700">
                <a:solidFill>
                  <a:srgbClr val="E7328A"/>
                </a:solidFill>
                <a:latin typeface="Montserrat Bold"/>
              </a:rPr>
              <a:t>Break it down</a:t>
            </a:r>
            <a:r>
              <a:rPr lang="en-US" sz="1700">
                <a:solidFill>
                  <a:srgbClr val="145D8D"/>
                </a:solidFill>
                <a:latin typeface="Montserrat"/>
              </a:rPr>
              <a:t>  |  Post-listening  |  Learn more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5443"/>
            <a:ext cx="8382000" cy="10292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7BD3-563C-2234-079D-7A86EEDA8C72}"/>
              </a:ext>
            </a:extLst>
          </p:cNvPr>
          <p:cNvSpPr txBox="1">
            <a:spLocks/>
          </p:cNvSpPr>
          <p:nvPr/>
        </p:nvSpPr>
        <p:spPr>
          <a:xfrm>
            <a:off x="698093" y="2910870"/>
            <a:ext cx="8527395" cy="304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do you think it is compulsory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for all students at Michael’s university to take a philosophy class?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could a knowledge of philosophy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help you if you were studying engineering, biology, business, medicine, mathematics or Spanish?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 you use philosophy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in your everyday life?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In your opinion, what does a ‘good life’ look like?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 How could an understanding of philosophy help you achieve this?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endParaRPr lang="en-GB" sz="1800" dirty="0">
              <a:solidFill>
                <a:srgbClr val="145D8D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5EFD7-2B81-8E6D-C596-2C80708997A6}"/>
              </a:ext>
            </a:extLst>
          </p:cNvPr>
          <p:cNvSpPr txBox="1"/>
          <p:nvPr/>
        </p:nvSpPr>
        <p:spPr>
          <a:xfrm>
            <a:off x="1126282" y="1929235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76CA9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07:30 – 09:35 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B6402-C28C-2D68-BD64-958F9D836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54" y="1500159"/>
            <a:ext cx="883743" cy="98163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23FC4C-3270-4D70-2C28-618AB1844228}"/>
              </a:ext>
            </a:extLst>
          </p:cNvPr>
          <p:cNvSpPr txBox="1">
            <a:spLocks/>
          </p:cNvSpPr>
          <p:nvPr/>
        </p:nvSpPr>
        <p:spPr>
          <a:xfrm>
            <a:off x="698093" y="7564706"/>
            <a:ext cx="8527395" cy="158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 you reflect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on situations and experiences? How could journalling help you in your reflections?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philosophical ideas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are portrayed in science fiction books, films and TV shows?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0"/>
            </a:pPr>
            <a:endParaRPr lang="en-GB" sz="1800" dirty="0">
              <a:solidFill>
                <a:srgbClr val="145D8D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FB279-79CC-6C9A-F4A4-DEFA87B4353A}"/>
              </a:ext>
            </a:extLst>
          </p:cNvPr>
          <p:cNvSpPr txBox="1"/>
          <p:nvPr/>
        </p:nvSpPr>
        <p:spPr>
          <a:xfrm>
            <a:off x="1126282" y="6583070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76CA9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09:35 – end  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29C4CA-6E6A-CC1F-F2B9-E27EF901F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54" y="6153994"/>
            <a:ext cx="883743" cy="98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596" y="1516361"/>
            <a:ext cx="9253929" cy="76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>
                <a:solidFill>
                  <a:srgbClr val="145D8D"/>
                </a:solidFill>
                <a:latin typeface="Montserrat Extra-Bold"/>
              </a:rPr>
              <a:t>Post-listening: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45D8D"/>
                </a:solidFill>
                <a:latin typeface="Montserrat"/>
              </a:rPr>
              <a:t>Pre-listening  |  </a:t>
            </a:r>
            <a:r>
              <a:rPr lang="en-US" sz="1700">
                <a:solidFill>
                  <a:srgbClr val="145D8D"/>
                </a:solidFill>
                <a:latin typeface="Montserrat" pitchFamily="2" charset="0"/>
              </a:rPr>
              <a:t>Break it down  </a:t>
            </a:r>
            <a:r>
              <a:rPr lang="en-US" sz="1700">
                <a:solidFill>
                  <a:srgbClr val="145D8D"/>
                </a:solidFill>
                <a:latin typeface="Montserrat"/>
              </a:rPr>
              <a:t>|  </a:t>
            </a:r>
            <a:r>
              <a:rPr lang="en-US" sz="1700">
                <a:solidFill>
                  <a:srgbClr val="E7328A"/>
                </a:solidFill>
                <a:latin typeface="Montserrat Bold"/>
              </a:rPr>
              <a:t>Post-listening</a:t>
            </a:r>
            <a:r>
              <a:rPr lang="en-US" sz="1700">
                <a:solidFill>
                  <a:srgbClr val="145D8D"/>
                </a:solidFill>
                <a:latin typeface="Montserrat"/>
              </a:rPr>
              <a:t>  |  Learn more</a:t>
            </a:r>
          </a:p>
        </p:txBody>
      </p:sp>
      <p:pic>
        <p:nvPicPr>
          <p:cNvPr id="29" name="Picture 28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5559796"/>
            <a:ext cx="18277114" cy="4754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33157" y="7868226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*"/>
            </a:pPr>
            <a:r>
              <a:rPr lang="en-GB" sz="3200" b="1" dirty="0">
                <a:latin typeface="Montserrat SemiBold" pitchFamily="2" charset="77"/>
              </a:rPr>
              <a:t>Submit questions to Jennifer and Michael </a:t>
            </a:r>
            <a:r>
              <a:rPr lang="en-GB" sz="3200" b="1" dirty="0"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3200" b="1" dirty="0"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557" y="7868226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709596" y="3071738"/>
            <a:ext cx="16598795" cy="2488057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Why is it important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understand the roots of concepts of race?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can an understanding of philosophy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help you evaluate the ideas you inherit from society and the people around you? Why is this important?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If you were to try something ‘different, hard and new’,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what would it be, and why? What do you think you could learn and/or achieve from the experience?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tips and pieces of advice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from Jennifer and Michael did you find most useful, and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1800" dirty="0">
                <a:solidFill>
                  <a:srgbClr val="145D8D"/>
                </a:solidFill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Jennifer and Michael about their research and/or studying philosophy?*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154" y="1422251"/>
            <a:ext cx="9253929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145D8D"/>
                </a:solidFill>
                <a:latin typeface="Montserrat Extra-Bold"/>
              </a:rPr>
              <a:t>Learn more about Jennifer and Michael’s work: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145D8D"/>
                </a:solidFill>
                <a:latin typeface="Montserrat"/>
              </a:rPr>
              <a:t>Pre-listening  |  Break the down  |  Post-listening  |  </a:t>
            </a:r>
            <a:r>
              <a:rPr lang="en-US" sz="1700">
                <a:solidFill>
                  <a:srgbClr val="E7328A"/>
                </a:solidFill>
                <a:latin typeface="Montserrat Bold"/>
              </a:rPr>
              <a:t>Learn more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3476782" y="8158038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rgbClr val="5A3573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>
                <a:solidFill>
                  <a:srgbClr val="5A3573"/>
                </a:solidFill>
                <a:latin typeface="Montserrat Black" pitchFamily="2" charset="77"/>
              </a:rPr>
              <a:t>NEXT GENERATION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EE8627-5405-71BD-B49D-6D9BCB7AF628}"/>
              </a:ext>
            </a:extLst>
          </p:cNvPr>
          <p:cNvSpPr txBox="1"/>
          <p:nvPr/>
        </p:nvSpPr>
        <p:spPr>
          <a:xfrm>
            <a:off x="10970713" y="5966084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7328A"/>
                </a:solidFill>
                <a:latin typeface="Social Circles" panose="02000500000000000000" pitchFamily="2" charset="0"/>
              </a:rPr>
              <a:t>A</a:t>
            </a:r>
          </a:p>
        </p:txBody>
      </p:sp>
      <p:pic>
        <p:nvPicPr>
          <p:cNvPr id="10" name="Picture 9" descr="A close-up of a magazine&#10;&#10;Description automatically generated">
            <a:extLst>
              <a:ext uri="{FF2B5EF4-FFF2-40B4-BE49-F238E27FC236}">
                <a16:creationId xmlns:a16="http://schemas.microsoft.com/office/drawing/2014/main" id="{EB0DC314-96D9-5F29-E2BD-4014541EA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9" y="4667514"/>
            <a:ext cx="8600900" cy="59038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DE63003-758B-4CE0-1DE9-0E9E93D5D1E4}"/>
              </a:ext>
            </a:extLst>
          </p:cNvPr>
          <p:cNvSpPr txBox="1"/>
          <p:nvPr/>
        </p:nvSpPr>
        <p:spPr>
          <a:xfrm>
            <a:off x="4155435" y="4684707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45D8D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3902F-418C-D382-48F9-DC77A969CA0C}"/>
              </a:ext>
            </a:extLst>
          </p:cNvPr>
          <p:cNvSpPr txBox="1"/>
          <p:nvPr/>
        </p:nvSpPr>
        <p:spPr>
          <a:xfrm>
            <a:off x="11377989" y="6039025"/>
            <a:ext cx="654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serrat SemiBold" pitchFamily="2" charset="0"/>
              </a:rPr>
              <a:t>Download the activity sheet </a:t>
            </a:r>
            <a:r>
              <a:rPr lang="en-GB" sz="2800" b="1" dirty="0">
                <a:latin typeface="Montserrat Black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2800" b="1" dirty="0">
              <a:latin typeface="Montserrat Black" pitchFamily="2" charset="77"/>
            </a:endParaRP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04ED9423-C65D-8549-FF80-B5934696DCD4}"/>
              </a:ext>
            </a:extLst>
          </p:cNvPr>
          <p:cNvSpPr txBox="1"/>
          <p:nvPr/>
        </p:nvSpPr>
        <p:spPr>
          <a:xfrm>
            <a:off x="11872166" y="9822580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B76CA9"/>
                </a:solidFill>
                <a:latin typeface="Montserrat Extra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rgbClr val="B76CA9"/>
              </a:solidFill>
              <a:latin typeface="Montserrat Ex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E5B4B-EC08-0730-D965-CD11E081EFF5}"/>
              </a:ext>
            </a:extLst>
          </p:cNvPr>
          <p:cNvSpPr txBox="1"/>
          <p:nvPr/>
        </p:nvSpPr>
        <p:spPr>
          <a:xfrm>
            <a:off x="15773400" y="9355855"/>
            <a:ext cx="228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E7328A"/>
                </a:solidFill>
                <a:latin typeface="Social Circles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rgbClr val="E7328A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rgbClr val="E7328A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rgbClr val="E7328A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rgbClr val="E7328A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rgbClr val="E7328A"/>
              </a:solidFill>
              <a:latin typeface="Social Circles" panose="02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65490-422A-FD6F-E4E5-51AA7279FF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0298"/>
          <a:stretch/>
        </p:blipFill>
        <p:spPr>
          <a:xfrm>
            <a:off x="12015696" y="2253717"/>
            <a:ext cx="4114809" cy="218620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572000" y="4723179"/>
            <a:ext cx="46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 SemiBold" pitchFamily="2" charset="77"/>
              </a:rPr>
              <a:t>Read the article </a:t>
            </a:r>
            <a:r>
              <a:rPr lang="en-GB" sz="2800" b="1" dirty="0">
                <a:latin typeface="Montserrat Black" pitchFamily="2" charset="7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8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7" ma:contentTypeDescription="Create a new document." ma:contentTypeScope="" ma:versionID="77257b456cfc84a8ab3163ea7b5c58d5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ab2fef5f6e6f82aee22a180e1e536134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8050E1-BA2F-482D-8DE1-D34021233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CF9C95-6188-465E-BAD1-F36E57A4AC08}">
  <ds:schemaRefs>
    <ds:schemaRef ds:uri="09e5eb4c-ad0d-4795-ae2e-baffe4a7a343"/>
    <ds:schemaRef ds:uri="4ef8ee0b-e025-4bd4-94a6-4c71df7778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519</Words>
  <Application>Microsoft Office PowerPoint</Application>
  <PresentationFormat>Custom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Extra-Bold Bold</vt:lpstr>
      <vt:lpstr>Montserrat</vt:lpstr>
      <vt:lpstr>Montserrat Black</vt:lpstr>
      <vt:lpstr>Montserrat SemiBold</vt:lpstr>
      <vt:lpstr>Social Circles</vt:lpstr>
      <vt:lpstr>Montserrat Bold</vt:lpstr>
      <vt:lpstr>Montserrat Medium</vt:lpstr>
      <vt:lpstr>Arial</vt:lpstr>
      <vt:lpstr>Calibri</vt:lpstr>
      <vt:lpstr>Montserrat Extra-Bold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Isla</dc:creator>
  <cp:lastModifiedBy>Isla Foffa</cp:lastModifiedBy>
  <cp:revision>3</cp:revision>
  <dcterms:created xsi:type="dcterms:W3CDTF">2006-08-16T00:00:00Z</dcterms:created>
  <dcterms:modified xsi:type="dcterms:W3CDTF">2023-09-25T07:17:50Z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