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8288000" cy="10287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itchFamily="2" charset="0"/>
      <p:regular r:id="rId17"/>
      <p:bold r:id="rId18"/>
      <p:italic r:id="rId19"/>
      <p:boldItalic r:id="rId20"/>
    </p:embeddedFont>
    <p:embeddedFont>
      <p:font typeface="Montserrat Black" pitchFamily="2" charset="0"/>
      <p:bold r:id="rId21"/>
      <p:italic r:id="rId22"/>
      <p:boldItalic r:id="rId23"/>
    </p:embeddedFont>
    <p:embeddedFont>
      <p:font typeface="Montserrat Bold" pitchFamily="2" charset="0"/>
      <p:regular r:id="rId24"/>
      <p:bold r:id="rId25"/>
      <p:italic r:id="rId26"/>
      <p:boldItalic r:id="rId27"/>
    </p:embeddedFont>
    <p:embeddedFont>
      <p:font typeface="Montserrat Extra-Bold" panose="020B0604020202020204" charset="0"/>
      <p:regular r:id="rId28"/>
      <p:bold r:id="rId29"/>
    </p:embeddedFont>
    <p:embeddedFont>
      <p:font typeface="Montserrat Extra-Bold Bold" panose="020B0604020202020204" charset="0"/>
      <p:regular r:id="rId30"/>
      <p:bold r:id="rId31"/>
    </p:embeddedFont>
    <p:embeddedFont>
      <p:font typeface="Montserrat Medium" pitchFamily="2" charset="0"/>
      <p:regular r:id="rId32"/>
      <p:italic r:id="rId33"/>
    </p:embeddedFont>
    <p:embeddedFont>
      <p:font typeface="Montserrat SemiBold" pitchFamily="2" charset="0"/>
      <p:regular r:id="rId34"/>
      <p:bold r:id="rId35"/>
      <p:italic r:id="rId36"/>
      <p:boldItalic r:id="rId37"/>
    </p:embeddedFont>
    <p:embeddedFont>
      <p:font typeface="Montserrat Semi-Bold Bold Italics" panose="020B0604020202020204" charset="0"/>
      <p:regular r:id="rId38"/>
      <p:bold r:id="rId39"/>
      <p:italic r:id="rId40"/>
      <p:boldItalic r:id="rId41"/>
    </p:embeddedFont>
    <p:embeddedFont>
      <p:font typeface="Social Circles" panose="020B0604020202020204" charset="0"/>
      <p:regular r:id="rId4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7GTqaRHi1bjFh3eER+s3rg==" hashData="ohdT2c8SQVyO32r8pyk4DstPIks3gIVBjumdO+Ep53ZrJAgl2gMcJ8x9fULEqQVbaa5ZVZJvNKQOUdrtG573cg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7D3728-0146-2917-9A82-1D0D49E2E4A3}" name="Karen Lindsay" initials="KL" userId="S::karen@futurumcareers.com::b4baf3a6-1c10-4fd0-8fbf-74c7611cdb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D3A"/>
    <a:srgbClr val="55782C"/>
    <a:srgbClr val="ABB500"/>
    <a:srgbClr val="ED6D3B"/>
    <a:srgbClr val="56782C"/>
    <a:srgbClr val="145D8D"/>
    <a:srgbClr val="B76CA9"/>
    <a:srgbClr val="E73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1C5D511-4991-4BBF-A031-8CD09D706774}" v="3228" dt="2023-06-21T13:45:19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 autoAdjust="0"/>
    <p:restoredTop sz="94558" autoAdjust="0"/>
  </p:normalViewPr>
  <p:slideViewPr>
    <p:cSldViewPr>
      <p:cViewPr varScale="1">
        <p:scale>
          <a:sx n="52" d="100"/>
          <a:sy n="52" d="100"/>
        </p:scale>
        <p:origin x="989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9" Type="http://schemas.openxmlformats.org/officeDocument/2006/relationships/font" Target="fonts/font27.fntdata"/><Relationship Id="rId21" Type="http://schemas.openxmlformats.org/officeDocument/2006/relationships/font" Target="fonts/font9.fntdata"/><Relationship Id="rId34" Type="http://schemas.openxmlformats.org/officeDocument/2006/relationships/font" Target="fonts/font22.fntdata"/><Relationship Id="rId42" Type="http://schemas.openxmlformats.org/officeDocument/2006/relationships/font" Target="fonts/font30.fntdata"/><Relationship Id="rId47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9" Type="http://schemas.openxmlformats.org/officeDocument/2006/relationships/font" Target="fonts/font17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2.fntdata"/><Relationship Id="rId32" Type="http://schemas.openxmlformats.org/officeDocument/2006/relationships/font" Target="fonts/font20.fntdata"/><Relationship Id="rId37" Type="http://schemas.openxmlformats.org/officeDocument/2006/relationships/font" Target="fonts/font25.fntdata"/><Relationship Id="rId40" Type="http://schemas.openxmlformats.org/officeDocument/2006/relationships/font" Target="fonts/font28.fntdata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36" Type="http://schemas.openxmlformats.org/officeDocument/2006/relationships/font" Target="fonts/font24.fntdata"/><Relationship Id="rId10" Type="http://schemas.openxmlformats.org/officeDocument/2006/relationships/slide" Target="slides/slide6.xml"/><Relationship Id="rId19" Type="http://schemas.openxmlformats.org/officeDocument/2006/relationships/font" Target="fonts/font7.fntdata"/><Relationship Id="rId31" Type="http://schemas.openxmlformats.org/officeDocument/2006/relationships/font" Target="fonts/font19.fntdata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font" Target="fonts/font18.fntdata"/><Relationship Id="rId35" Type="http://schemas.openxmlformats.org/officeDocument/2006/relationships/font" Target="fonts/font23.fntdata"/><Relationship Id="rId43" Type="http://schemas.openxmlformats.org/officeDocument/2006/relationships/presProps" Target="presProps.xml"/><Relationship Id="rId48" Type="http://schemas.microsoft.com/office/2018/10/relationships/authors" Target="author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font" Target="fonts/font21.fntdata"/><Relationship Id="rId38" Type="http://schemas.openxmlformats.org/officeDocument/2006/relationships/font" Target="fonts/font26.fntdata"/><Relationship Id="rId46" Type="http://schemas.openxmlformats.org/officeDocument/2006/relationships/tableStyles" Target="tableStyles.xml"/><Relationship Id="rId20" Type="http://schemas.openxmlformats.org/officeDocument/2006/relationships/font" Target="fonts/font8.fntdata"/><Relationship Id="rId41" Type="http://schemas.openxmlformats.org/officeDocument/2006/relationships/font" Target="fonts/font2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E54068-8357-0E48-AACD-4BA6E40A7C97}" type="datetimeFigureOut">
              <a:rPr lang="en-US" smtClean="0"/>
              <a:t>6/27/2023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7CBB8-ADE2-6C44-A825-86EAAF74A7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02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7CBB8-ADE2-6C44-A825-86EAAF74A7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2380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UTURUMCareers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facebook.com/futurumcareer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futurumcareers.com/" TargetMode="External"/><Relationship Id="rId11" Type="http://schemas.openxmlformats.org/officeDocument/2006/relationships/hyperlink" Target="https://www.pinterest.co.uk/futurumcareers/" TargetMode="External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channel/UC-NLa1ABue0vQ15treO93vQ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linkedin.com/company/34228327/admin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umcareers.com/ways-of-knowi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company/34228327/admin/" TargetMode="External"/><Relationship Id="rId3" Type="http://schemas.openxmlformats.org/officeDocument/2006/relationships/hyperlink" Target="http://www.futurumcareers.com/Judi-and-Wendy-activity-sheet.pdf" TargetMode="External"/><Relationship Id="rId7" Type="http://schemas.openxmlformats.org/officeDocument/2006/relationships/hyperlink" Target="https://twitter.com/FUTURUMCareers" TargetMode="External"/><Relationship Id="rId12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acebook.com/futurumcareers/" TargetMode="External"/><Relationship Id="rId11" Type="http://schemas.openxmlformats.org/officeDocument/2006/relationships/image" Target="../media/image13.png"/><Relationship Id="rId5" Type="http://schemas.openxmlformats.org/officeDocument/2006/relationships/hyperlink" Target="https://futurumcareers.com/" TargetMode="External"/><Relationship Id="rId10" Type="http://schemas.openxmlformats.org/officeDocument/2006/relationships/hyperlink" Target="https://www.pinterest.co.uk/futurumcareers/" TargetMode="External"/><Relationship Id="rId4" Type="http://schemas.openxmlformats.org/officeDocument/2006/relationships/hyperlink" Target="http://www.futurumcareers.com/Judi-and-Wendy-article.pdf" TargetMode="External"/><Relationship Id="rId9" Type="http://schemas.openxmlformats.org/officeDocument/2006/relationships/hyperlink" Target="https://www.youtube.com/channel/UC-NLa1ABue0vQ15treO93v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307851"/>
            <a:ext cx="6802509" cy="1986621"/>
            <a:chOff x="0" y="0"/>
            <a:chExt cx="1822422" cy="609600"/>
          </a:xfrm>
          <a:solidFill>
            <a:srgbClr val="EC6D3A"/>
          </a:solidFill>
        </p:grpSpPr>
        <p:sp>
          <p:nvSpPr>
            <p:cNvPr id="3" name="Freeform 3"/>
            <p:cNvSpPr/>
            <p:nvPr/>
          </p:nvSpPr>
          <p:spPr>
            <a:xfrm>
              <a:off x="0" y="0"/>
              <a:ext cx="1822422" cy="609600"/>
            </a:xfrm>
            <a:custGeom>
              <a:avLst/>
              <a:gdLst/>
              <a:ahLst/>
              <a:cxnLst/>
              <a:rect l="l" t="t" r="r" b="b"/>
              <a:pathLst>
                <a:path w="1822422" h="609600">
                  <a:moveTo>
                    <a:pt x="203200" y="0"/>
                  </a:moveTo>
                  <a:lnTo>
                    <a:pt x="1822422" y="0"/>
                  </a:lnTo>
                  <a:lnTo>
                    <a:pt x="1619222" y="609600"/>
                  </a:lnTo>
                  <a:lnTo>
                    <a:pt x="0" y="609600"/>
                  </a:lnTo>
                  <a:lnTo>
                    <a:pt x="203200" y="0"/>
                  </a:lnTo>
                  <a:close/>
                </a:path>
              </a:pathLst>
            </a:custGeom>
            <a:grpFill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5468" y="682666"/>
            <a:ext cx="16930314" cy="8921668"/>
            <a:chOff x="0" y="0"/>
            <a:chExt cx="4459013" cy="234974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459013" cy="2349740"/>
            </a:xfrm>
            <a:custGeom>
              <a:avLst/>
              <a:gdLst/>
              <a:ahLst/>
              <a:cxnLst/>
              <a:rect l="l" t="t" r="r" b="b"/>
              <a:pathLst>
                <a:path w="4459013" h="2349740">
                  <a:moveTo>
                    <a:pt x="0" y="0"/>
                  </a:moveTo>
                  <a:lnTo>
                    <a:pt x="4459013" y="0"/>
                  </a:lnTo>
                  <a:lnTo>
                    <a:pt x="4459013" y="2349740"/>
                  </a:lnTo>
                  <a:lnTo>
                    <a:pt x="0" y="2349740"/>
                  </a:lnTo>
                  <a:close/>
                </a:path>
              </a:pathLst>
            </a:custGeom>
            <a:solidFill>
              <a:srgbClr val="55782C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402375" y="-144661"/>
            <a:ext cx="13885625" cy="7782055"/>
            <a:chOff x="0" y="-38100"/>
            <a:chExt cx="3657119" cy="204959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657119" cy="2011495"/>
            </a:xfrm>
            <a:custGeom>
              <a:avLst/>
              <a:gdLst/>
              <a:ahLst/>
              <a:cxnLst/>
              <a:rect l="l" t="t" r="r" b="b"/>
              <a:pathLst>
                <a:path w="3657119" h="2011495">
                  <a:moveTo>
                    <a:pt x="203200" y="0"/>
                  </a:moveTo>
                  <a:lnTo>
                    <a:pt x="3657119" y="0"/>
                  </a:lnTo>
                  <a:lnTo>
                    <a:pt x="3453919" y="2011495"/>
                  </a:lnTo>
                  <a:lnTo>
                    <a:pt x="0" y="2011495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ABB500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101600" y="-38100"/>
              <a:ext cx="609600" cy="647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5201900" y="34089"/>
            <a:ext cx="3086100" cy="7603305"/>
          </a:xfrm>
          <a:custGeom>
            <a:avLst/>
            <a:gdLst/>
            <a:ahLst/>
            <a:cxnLst/>
            <a:rect l="l" t="t" r="r" b="b"/>
            <a:pathLst>
              <a:path w="812800" h="2011495">
                <a:moveTo>
                  <a:pt x="0" y="0"/>
                </a:moveTo>
                <a:lnTo>
                  <a:pt x="812800" y="0"/>
                </a:lnTo>
                <a:lnTo>
                  <a:pt x="812800" y="2011495"/>
                </a:lnTo>
                <a:lnTo>
                  <a:pt x="0" y="2011495"/>
                </a:lnTo>
                <a:close/>
              </a:path>
            </a:pathLst>
          </a:custGeom>
          <a:solidFill>
            <a:srgbClr val="ABB500"/>
          </a:solidFill>
        </p:spPr>
      </p:sp>
      <p:sp>
        <p:nvSpPr>
          <p:cNvPr id="34" name="TextBox 34"/>
          <p:cNvSpPr txBox="1"/>
          <p:nvPr/>
        </p:nvSpPr>
        <p:spPr>
          <a:xfrm>
            <a:off x="1201170" y="1143280"/>
            <a:ext cx="3407082" cy="6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>
                <a:solidFill>
                  <a:srgbClr val="FFFFFF"/>
                </a:solidFill>
                <a:latin typeface="Montserrat"/>
              </a:rPr>
              <a:t>INSPIRING THE </a:t>
            </a:r>
          </a:p>
          <a:p>
            <a:pPr>
              <a:lnSpc>
                <a:spcPts val="3639"/>
              </a:lnSpc>
            </a:pPr>
            <a:r>
              <a:rPr lang="en-US" sz="2599">
                <a:solidFill>
                  <a:srgbClr val="FFFFFF"/>
                </a:solidFill>
                <a:latin typeface="Montserrat Extra-Bold Bold"/>
              </a:rPr>
              <a:t>NEXT GENERATION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45F9D3-AE14-804C-BB1C-B14290FE7762}"/>
              </a:ext>
            </a:extLst>
          </p:cNvPr>
          <p:cNvSpPr txBox="1"/>
          <p:nvPr/>
        </p:nvSpPr>
        <p:spPr>
          <a:xfrm>
            <a:off x="7643234" y="3660678"/>
            <a:ext cx="87397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latin typeface="Montserrat Black" pitchFamily="2" charset="77"/>
              </a:rPr>
              <a:t>Indigenous Knowledge in Science and Education</a:t>
            </a:r>
          </a:p>
          <a:p>
            <a:r>
              <a:rPr lang="en-GB" sz="4800" dirty="0">
                <a:latin typeface="Montserrat" pitchFamily="2" charset="77"/>
              </a:rPr>
              <a:t>Dr Judi Brown Clarke</a:t>
            </a:r>
            <a:endParaRPr lang="en-US" sz="4800" dirty="0">
              <a:latin typeface="Montserrat" pitchFamily="2" charset="77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B0CE55F-DA7D-87CC-04A1-A15FA3B327E5}"/>
              </a:ext>
            </a:extLst>
          </p:cNvPr>
          <p:cNvSpPr txBox="1"/>
          <p:nvPr/>
        </p:nvSpPr>
        <p:spPr>
          <a:xfrm>
            <a:off x="8101145" y="1942145"/>
            <a:ext cx="2398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i="1" dirty="0">
                <a:latin typeface="Montserrat" pitchFamily="2" charset="77"/>
              </a:rPr>
              <a:t>FUTURUM</a:t>
            </a:r>
          </a:p>
          <a:p>
            <a:r>
              <a:rPr lang="en-GB" sz="3200" b="1" i="1" dirty="0">
                <a:latin typeface="Montserrat Black" pitchFamily="2" charset="77"/>
              </a:rPr>
              <a:t>PODCAST</a:t>
            </a:r>
            <a:endParaRPr lang="en-US" sz="3200" b="1" i="1" dirty="0">
              <a:latin typeface="Montserrat Black" pitchFamily="2" charset="77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FC4E707-6232-5085-579A-C41D0A18B673}"/>
              </a:ext>
            </a:extLst>
          </p:cNvPr>
          <p:cNvSpPr/>
          <p:nvPr/>
        </p:nvSpPr>
        <p:spPr>
          <a:xfrm>
            <a:off x="0" y="8115300"/>
            <a:ext cx="715468" cy="2179172"/>
          </a:xfrm>
          <a:prstGeom prst="rect">
            <a:avLst/>
          </a:prstGeom>
          <a:solidFill>
            <a:srgbClr val="EC6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5DDC04-D7CE-105D-F1CE-01A4F11874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3613" y="4461004"/>
            <a:ext cx="6969049" cy="452988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41542B7-CA50-72E1-7A57-9FE12DCDEF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22608" y="0"/>
            <a:ext cx="4152900" cy="28829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67FE66B-ACFC-8F8B-FDE7-DF8CA8C7332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43234" y="2019300"/>
            <a:ext cx="421785" cy="736550"/>
          </a:xfrm>
          <a:prstGeom prst="rect">
            <a:avLst/>
          </a:prstGeom>
        </p:spPr>
      </p:pic>
      <p:sp>
        <p:nvSpPr>
          <p:cNvPr id="11" name="TextBox 35">
            <a:extLst>
              <a:ext uri="{FF2B5EF4-FFF2-40B4-BE49-F238E27FC236}">
                <a16:creationId xmlns:a16="http://schemas.microsoft.com/office/drawing/2014/main" id="{A3E7A449-C389-BB7F-48A3-88BE3A33E01D}"/>
              </a:ext>
            </a:extLst>
          </p:cNvPr>
          <p:cNvSpPr txBox="1"/>
          <p:nvPr/>
        </p:nvSpPr>
        <p:spPr>
          <a:xfrm>
            <a:off x="10363200" y="8896873"/>
            <a:ext cx="3936794" cy="255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chemeClr val="bg1"/>
                </a:solidFill>
                <a:latin typeface="Montserrat Extra-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futurumcareers.com</a:t>
            </a:r>
            <a:endParaRPr lang="en-US" sz="2599" dirty="0">
              <a:solidFill>
                <a:schemeClr val="bg1"/>
              </a:solidFill>
              <a:latin typeface="Montserrat Extra-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DCC69B-8817-C4FB-F6CC-32B98705A8DA}"/>
              </a:ext>
            </a:extLst>
          </p:cNvPr>
          <p:cNvSpPr txBox="1"/>
          <p:nvPr/>
        </p:nvSpPr>
        <p:spPr>
          <a:xfrm>
            <a:off x="14681196" y="8542222"/>
            <a:ext cx="26120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US" sz="4400" dirty="0" err="1">
                <a:solidFill>
                  <a:schemeClr val="bg1"/>
                </a:solidFill>
                <a:latin typeface="Social Circles" panose="02000500000000000000" pitchFamily="2" charset="0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sz="4400" dirty="0">
              <a:solidFill>
                <a:schemeClr val="bg1"/>
              </a:solidFill>
              <a:latin typeface="Social Circles" panose="02000500000000000000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>
            <a:extLst>
              <a:ext uri="{FF2B5EF4-FFF2-40B4-BE49-F238E27FC236}">
                <a16:creationId xmlns:a16="http://schemas.microsoft.com/office/drawing/2014/main" id="{30CA7F4E-4CF1-47CD-C1B5-3195628DC3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1"/>
            <a:ext cx="18287998" cy="10299967"/>
          </a:xfrm>
          <a:prstGeom prst="rect">
            <a:avLst/>
          </a:prstGeom>
        </p:spPr>
      </p:pic>
      <p:sp>
        <p:nvSpPr>
          <p:cNvPr id="32" name="TextBox 32"/>
          <p:cNvSpPr txBox="1"/>
          <p:nvPr/>
        </p:nvSpPr>
        <p:spPr>
          <a:xfrm>
            <a:off x="10503036" y="1047750"/>
            <a:ext cx="3136763" cy="17568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664"/>
              </a:lnSpc>
            </a:pPr>
            <a:r>
              <a:rPr lang="en-US" sz="4800" dirty="0">
                <a:solidFill>
                  <a:srgbClr val="000000"/>
                </a:solidFill>
                <a:latin typeface="Montserrat Extra-Bold Bold"/>
              </a:rPr>
              <a:t>Meet</a:t>
            </a:r>
          </a:p>
          <a:p>
            <a:pPr>
              <a:lnSpc>
                <a:spcPts val="4012"/>
              </a:lnSpc>
            </a:pPr>
            <a:r>
              <a:rPr lang="en-US" sz="3400" dirty="0">
                <a:solidFill>
                  <a:srgbClr val="000000"/>
                </a:solidFill>
                <a:latin typeface="Montserrat Bold"/>
              </a:rPr>
              <a:t>Dr Judi Brown Clarke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503037" y="5067300"/>
            <a:ext cx="2118132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66"/>
              </a:lnSpc>
            </a:pPr>
            <a:r>
              <a:rPr lang="en-US" sz="3700" dirty="0">
                <a:solidFill>
                  <a:srgbClr val="000000"/>
                </a:solidFill>
                <a:latin typeface="Montserrat Extra-Bold"/>
              </a:rPr>
              <a:t>Profile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26615" y="2056269"/>
            <a:ext cx="480106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EC6D3A"/>
                </a:solidFill>
                <a:latin typeface="Montserrat Extra-Bold"/>
              </a:rPr>
              <a:t>Pre-listening: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516093" y="5822313"/>
            <a:ext cx="4266707" cy="21280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Vice President for Equity and Inclusion, Chief Diversity Officer, Stony Brook University, USA</a:t>
            </a:r>
          </a:p>
          <a:p>
            <a:pPr>
              <a:lnSpc>
                <a:spcPts val="2800"/>
              </a:lnSpc>
            </a:pPr>
            <a:endParaRPr lang="en-US" sz="2000" dirty="0">
              <a:solidFill>
                <a:srgbClr val="000000"/>
              </a:solidFill>
              <a:latin typeface="Montserrat"/>
            </a:endParaRP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Montserrat Extra-Bold"/>
              </a:rPr>
              <a:t>FIELD OF RESEARCH</a:t>
            </a:r>
          </a:p>
          <a:p>
            <a:pPr>
              <a:lnSpc>
                <a:spcPts val="2800"/>
              </a:lnSpc>
            </a:pPr>
            <a:r>
              <a:rPr lang="en-US" sz="2000" dirty="0">
                <a:solidFill>
                  <a:srgbClr val="000000"/>
                </a:solidFill>
                <a:latin typeface="Montserrat"/>
              </a:rPr>
              <a:t>Inclusive Education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0516092" y="8296639"/>
            <a:ext cx="6552707" cy="16051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340"/>
              </a:lnSpc>
            </a:pPr>
            <a:r>
              <a:rPr lang="en-US" sz="2800" dirty="0">
                <a:latin typeface="Montserrat Semi-Bold Bold Italics"/>
              </a:rPr>
              <a:t>“It is so important that Indigenous voices are strong within research and education.”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EC6D3A"/>
                </a:solidFill>
                <a:latin typeface="Montserrat Bold"/>
              </a:rPr>
              <a:t>Pre-listening</a:t>
            </a:r>
            <a:r>
              <a:rPr lang="en-US" sz="1700" dirty="0">
                <a:solidFill>
                  <a:srgbClr val="55782C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55782C"/>
                </a:solidFill>
                <a:latin typeface="Montserrat"/>
              </a:rPr>
              <a:t> |  Break it down  |  Post-listening  |  Learn more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3786632" y="1937532"/>
            <a:ext cx="3739368" cy="3739368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0D1A517-6FD6-4505-92FE-20BA4FDD87E9}"/>
              </a:ext>
            </a:extLst>
          </p:cNvPr>
          <p:cNvSpPr txBox="1">
            <a:spLocks/>
          </p:cNvSpPr>
          <p:nvPr/>
        </p:nvSpPr>
        <p:spPr>
          <a:xfrm>
            <a:off x="926615" y="3314700"/>
            <a:ext cx="7683985" cy="4277932"/>
          </a:xfrm>
          <a:prstGeom prst="rect">
            <a:avLst/>
          </a:prstGeom>
        </p:spPr>
        <p:txBody>
          <a:bodyPr numCol="1" anchor="t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2000" dirty="0">
                <a:latin typeface="Montserrat" pitchFamily="2" charset="0"/>
              </a:rPr>
              <a:t>In this podcast, Judi discusses the different ways in which </a:t>
            </a:r>
            <a:r>
              <a:rPr lang="en-GB" sz="2000" b="1" dirty="0">
                <a:latin typeface="Montserrat" pitchFamily="2" charset="0"/>
              </a:rPr>
              <a:t>Indigenous communities </a:t>
            </a:r>
            <a:r>
              <a:rPr lang="en-GB" sz="2000" dirty="0">
                <a:latin typeface="Montserrat" pitchFamily="2" charset="0"/>
              </a:rPr>
              <a:t>and </a:t>
            </a:r>
            <a:r>
              <a:rPr lang="en-GB" sz="2000" b="1" dirty="0">
                <a:latin typeface="Montserrat" pitchFamily="2" charset="0"/>
              </a:rPr>
              <a:t>western scientists </a:t>
            </a:r>
            <a:r>
              <a:rPr lang="en-GB" sz="2000" dirty="0">
                <a:latin typeface="Montserrat" pitchFamily="2" charset="0"/>
              </a:rPr>
              <a:t>view the world. She also explains the importance of </a:t>
            </a:r>
            <a:r>
              <a:rPr lang="en-GB" sz="2000" b="1" dirty="0">
                <a:latin typeface="Montserrat" pitchFamily="2" charset="0"/>
              </a:rPr>
              <a:t>diversity</a:t>
            </a:r>
            <a:r>
              <a:rPr lang="en-GB" sz="2000" dirty="0">
                <a:latin typeface="Montserrat" pitchFamily="2" charset="0"/>
              </a:rPr>
              <a:t> and </a:t>
            </a:r>
            <a:r>
              <a:rPr lang="en-GB" sz="2000" b="1" dirty="0">
                <a:latin typeface="Montserrat" pitchFamily="2" charset="0"/>
              </a:rPr>
              <a:t>inclusion</a:t>
            </a:r>
            <a:r>
              <a:rPr lang="en-GB" sz="2000" dirty="0">
                <a:latin typeface="Montserrat" pitchFamily="2" charset="0"/>
              </a:rPr>
              <a:t> in science and education, and shares her experiences as an elite athlete.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AutoNum type="arabicPeriod"/>
            </a:pPr>
            <a:r>
              <a:rPr lang="en-GB" sz="2000" b="1" dirty="0">
                <a:latin typeface="Montserrat" pitchFamily="2" charset="0"/>
              </a:rPr>
              <a:t>Why do you think it is important </a:t>
            </a:r>
            <a:r>
              <a:rPr lang="en-GB" sz="2000" dirty="0">
                <a:latin typeface="Montserrat" pitchFamily="2" charset="0"/>
              </a:rPr>
              <a:t>to incorporate traditional Indigenous knowledge in science education and research?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itchFamily="34" charset="0"/>
              <a:buAutoNum type="arabicPeriod"/>
            </a:pPr>
            <a:r>
              <a:rPr lang="en-GB" sz="2000" b="1" dirty="0">
                <a:latin typeface="Montserrat" pitchFamily="2" charset="0"/>
              </a:rPr>
              <a:t>What problems arise</a:t>
            </a:r>
            <a:r>
              <a:rPr lang="en-GB" sz="2000" dirty="0">
                <a:latin typeface="Montserrat" pitchFamily="2" charset="0"/>
              </a:rPr>
              <a:t> from a lack of diversity and inclusion in science and education?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GB" sz="2000" dirty="0">
              <a:latin typeface="Montserrat" pitchFamily="2" charset="0"/>
            </a:endParaRPr>
          </a:p>
        </p:txBody>
      </p:sp>
      <p:pic>
        <p:nvPicPr>
          <p:cNvPr id="4" name="Picture 3" descr="Medium shot of a person smiling&#10;&#10;Description automatically generated">
            <a:extLst>
              <a:ext uri="{FF2B5EF4-FFF2-40B4-BE49-F238E27FC236}">
                <a16:creationId xmlns:a16="http://schemas.microsoft.com/office/drawing/2014/main" id="{27B24EEA-1E63-3DBB-6CCC-1D73E072313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9" b="21019"/>
          <a:stretch/>
        </p:blipFill>
        <p:spPr>
          <a:xfrm>
            <a:off x="13859437" y="2007216"/>
            <a:ext cx="3600000" cy="3600000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88640" y="1257300"/>
            <a:ext cx="9253929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EC6D3A"/>
                </a:solidFill>
                <a:latin typeface="Montserrat Extra-Bold"/>
              </a:rPr>
              <a:t>Break the podcast down: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B1E9455F-C122-33A9-00CA-E748F6F67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2600" y="0"/>
            <a:ext cx="8915400" cy="10309821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8AA8134-E568-BC47-ED49-B684404FDB7F}"/>
              </a:ext>
            </a:extLst>
          </p:cNvPr>
          <p:cNvSpPr txBox="1">
            <a:spLocks/>
          </p:cNvSpPr>
          <p:nvPr/>
        </p:nvSpPr>
        <p:spPr>
          <a:xfrm>
            <a:off x="1044560" y="3468891"/>
            <a:ext cx="8480440" cy="22269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are the differences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between traditional Indigenous knowledge and western science?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do you think it means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to ‘make the table where decisions are made more inclusive, equitable and diverse’?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will science and society benefit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from a more inclusive, equitable and diverse ‘table’?</a:t>
            </a:r>
            <a:endParaRPr lang="en-GB" sz="1800" dirty="0"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en-GB" sz="1600" dirty="0">
              <a:solidFill>
                <a:srgbClr val="145D8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9261F7-FCBE-40C2-FAC7-0983D2834D45}"/>
              </a:ext>
            </a:extLst>
          </p:cNvPr>
          <p:cNvSpPr txBox="1"/>
          <p:nvPr/>
        </p:nvSpPr>
        <p:spPr>
          <a:xfrm>
            <a:off x="1425793" y="2600776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5782C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Up to 02:45 minutes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AF950C-7487-37B4-CD87-34B03E2B75AB}"/>
              </a:ext>
            </a:extLst>
          </p:cNvPr>
          <p:cNvSpPr txBox="1"/>
          <p:nvPr/>
        </p:nvSpPr>
        <p:spPr>
          <a:xfrm>
            <a:off x="1469130" y="6428016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5782C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02:45 – 06:00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2F84F4-C6B8-83C1-192C-4AC6BBCFC5F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4665" y="2171700"/>
            <a:ext cx="883743" cy="981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6ADAE4-716E-A646-F197-073F70E3F34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745" y="5997946"/>
            <a:ext cx="883743" cy="981635"/>
          </a:xfrm>
          <a:prstGeom prst="rect">
            <a:avLst/>
          </a:prstGeom>
        </p:spPr>
      </p:pic>
      <p:sp>
        <p:nvSpPr>
          <p:cNvPr id="3" name="TextBox 55">
            <a:extLst>
              <a:ext uri="{FF2B5EF4-FFF2-40B4-BE49-F238E27FC236}">
                <a16:creationId xmlns:a16="http://schemas.microsoft.com/office/drawing/2014/main" id="{6595DF7A-43DD-FE74-2000-0BAA7E8E4369}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6782C"/>
                </a:solidFill>
                <a:latin typeface="Montserrat" pitchFamily="2" charset="0"/>
              </a:rPr>
              <a:t>Pre-listening</a:t>
            </a:r>
            <a:r>
              <a:rPr lang="en-US" sz="1700" dirty="0">
                <a:solidFill>
                  <a:srgbClr val="55782C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55782C"/>
                </a:solidFill>
                <a:latin typeface="Montserrat"/>
              </a:rPr>
              <a:t> |  </a:t>
            </a:r>
            <a:r>
              <a:rPr lang="en-US" sz="1700" dirty="0">
                <a:solidFill>
                  <a:srgbClr val="ED6D3B"/>
                </a:solidFill>
                <a:latin typeface="Montserrat Bold" pitchFamily="2" charset="0"/>
              </a:rPr>
              <a:t>Break it down  </a:t>
            </a:r>
            <a:r>
              <a:rPr lang="en-US" sz="1700" dirty="0">
                <a:solidFill>
                  <a:srgbClr val="55782C"/>
                </a:solidFill>
                <a:latin typeface="Montserrat"/>
              </a:rPr>
              <a:t>|  Post-listening  |  Learn more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3A49387-3391-DD73-1079-7DA1246D46A8}"/>
              </a:ext>
            </a:extLst>
          </p:cNvPr>
          <p:cNvSpPr txBox="1">
            <a:spLocks/>
          </p:cNvSpPr>
          <p:nvPr/>
        </p:nvSpPr>
        <p:spPr>
          <a:xfrm>
            <a:off x="1044559" y="7281659"/>
            <a:ext cx="8709041" cy="24497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</a:pPr>
            <a:r>
              <a:rPr lang="en-US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should scientists consider </a:t>
            </a:r>
            <a:r>
              <a:rPr lang="en-US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when conducting research on or around Indigenous lands, and why?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</a:pPr>
            <a:r>
              <a:rPr lang="en-US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characteristics </a:t>
            </a:r>
            <a:r>
              <a:rPr lang="en-US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do you think a ‘compassionate researcher’ has?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4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do you think these characteristics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of compassion can benefit everyone in their lives? </a:t>
            </a:r>
            <a:endParaRPr lang="en-GB" sz="1800" dirty="0"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en-GB" sz="1600" dirty="0">
              <a:solidFill>
                <a:srgbClr val="145D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B450F3D4-CDBB-7808-977F-7982A780F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8190" y="-5443"/>
            <a:ext cx="8337620" cy="102924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95EFD7-2B81-8E6D-C596-2C80708997A6}"/>
              </a:ext>
            </a:extLst>
          </p:cNvPr>
          <p:cNvSpPr txBox="1"/>
          <p:nvPr/>
        </p:nvSpPr>
        <p:spPr>
          <a:xfrm>
            <a:off x="1708404" y="2309662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5782C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06:00 – 09:00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9B6402-C28C-2D68-BD64-958F9D83660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67276" y="1880586"/>
            <a:ext cx="883743" cy="981635"/>
          </a:xfrm>
          <a:prstGeom prst="rect">
            <a:avLst/>
          </a:prstGeom>
        </p:spPr>
      </p:pic>
      <p:sp>
        <p:nvSpPr>
          <p:cNvPr id="4" name="TextBox 55">
            <a:extLst>
              <a:ext uri="{FF2B5EF4-FFF2-40B4-BE49-F238E27FC236}">
                <a16:creationId xmlns:a16="http://schemas.microsoft.com/office/drawing/2014/main" id="{74573FF2-60F7-2C72-AEAF-DD2332234FB7}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6782C"/>
                </a:solidFill>
                <a:latin typeface="Montserrat" pitchFamily="2" charset="0"/>
              </a:rPr>
              <a:t>Pre-listening</a:t>
            </a:r>
            <a:r>
              <a:rPr lang="en-US" sz="1700" dirty="0">
                <a:solidFill>
                  <a:srgbClr val="55782C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55782C"/>
                </a:solidFill>
                <a:latin typeface="Montserrat"/>
              </a:rPr>
              <a:t> |  </a:t>
            </a:r>
            <a:r>
              <a:rPr lang="en-US" sz="1700" dirty="0">
                <a:solidFill>
                  <a:srgbClr val="ED6D3B"/>
                </a:solidFill>
                <a:latin typeface="Montserrat Bold" pitchFamily="2" charset="0"/>
              </a:rPr>
              <a:t>Break it down  </a:t>
            </a:r>
            <a:r>
              <a:rPr lang="en-US" sz="1700" dirty="0">
                <a:solidFill>
                  <a:srgbClr val="55782C"/>
                </a:solidFill>
                <a:latin typeface="Montserrat"/>
              </a:rPr>
              <a:t>|  Post-listening  |  Learn more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A717D5E-5A22-D3C7-C5C6-7CAC1FAD1FE0}"/>
              </a:ext>
            </a:extLst>
          </p:cNvPr>
          <p:cNvSpPr txBox="1">
            <a:spLocks/>
          </p:cNvSpPr>
          <p:nvPr/>
        </p:nvSpPr>
        <p:spPr>
          <a:xfrm>
            <a:off x="1327171" y="3162300"/>
            <a:ext cx="7032640" cy="35254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Why do you think Judi feels responsible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for using her gifts to break down barriers?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gifts have you been blessed with?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can you use your gifts to help others?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Why are track and field sports more accessible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and inclusive than many other sports?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has Judi benefited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from her experiences as an elite athlete?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9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If you were to travel somewhere new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, how would you prefer to experience the local culture?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endParaRPr lang="en-GB" sz="1800" dirty="0"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7"/>
            </a:pPr>
            <a:endParaRPr lang="en-GB" sz="1800" dirty="0"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en-GB" sz="1600" dirty="0">
              <a:solidFill>
                <a:srgbClr val="145D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9D5B3611-DDE5-917F-8C87-59DBE0132B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46632" y="0"/>
            <a:ext cx="8141367" cy="102916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B068FC-E714-5834-70D7-7BD47A569F9B}"/>
              </a:ext>
            </a:extLst>
          </p:cNvPr>
          <p:cNvSpPr txBox="1"/>
          <p:nvPr/>
        </p:nvSpPr>
        <p:spPr>
          <a:xfrm>
            <a:off x="1593681" y="1830169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5782C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09:00 – 10:30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B22A1-5D08-CABF-0331-DD25534B35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553" y="1401093"/>
            <a:ext cx="883743" cy="981635"/>
          </a:xfrm>
          <a:prstGeom prst="rect">
            <a:avLst/>
          </a:prstGeom>
        </p:spPr>
      </p:pic>
      <p:sp>
        <p:nvSpPr>
          <p:cNvPr id="8" name="TextBox 55">
            <a:extLst>
              <a:ext uri="{FF2B5EF4-FFF2-40B4-BE49-F238E27FC236}">
                <a16:creationId xmlns:a16="http://schemas.microsoft.com/office/drawing/2014/main" id="{3D55541E-5DC9-540E-0917-A85320DE903D}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6782C"/>
                </a:solidFill>
                <a:latin typeface="Montserrat" pitchFamily="2" charset="0"/>
              </a:rPr>
              <a:t>Pre-listening</a:t>
            </a:r>
            <a:r>
              <a:rPr lang="en-US" sz="1700" dirty="0">
                <a:solidFill>
                  <a:srgbClr val="55782C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55782C"/>
                </a:solidFill>
                <a:latin typeface="Montserrat"/>
              </a:rPr>
              <a:t> |  </a:t>
            </a:r>
            <a:r>
              <a:rPr lang="en-US" sz="1700" dirty="0">
                <a:solidFill>
                  <a:srgbClr val="ED6D3B"/>
                </a:solidFill>
                <a:latin typeface="Montserrat Bold" pitchFamily="2" charset="0"/>
              </a:rPr>
              <a:t>Break it down  </a:t>
            </a:r>
            <a:r>
              <a:rPr lang="en-US" sz="1700" dirty="0">
                <a:solidFill>
                  <a:srgbClr val="55782C"/>
                </a:solidFill>
                <a:latin typeface="Montserrat"/>
              </a:rPr>
              <a:t>|  Post-listening  |  Learn more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AF4A700-4CEC-F26F-E9EC-98754D83BD73}"/>
              </a:ext>
            </a:extLst>
          </p:cNvPr>
          <p:cNvSpPr txBox="1">
            <a:spLocks/>
          </p:cNvSpPr>
          <p:nvPr/>
        </p:nvSpPr>
        <p:spPr>
          <a:xfrm>
            <a:off x="1143000" y="2488121"/>
            <a:ext cx="8702288" cy="25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To what extent do you agree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that ‘this beautiful Earth is very small’? How can ideas about the size of the Earth influence our ideas of global connectivity?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does the term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‘stewardship’ mean to you? 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do you think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someone’s understanding of stewardship and responsibility influences their decision-making?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Why is it important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for everyone to work together?</a:t>
            </a:r>
          </a:p>
          <a:p>
            <a:pPr marL="0" indent="0">
              <a:spcAft>
                <a:spcPts val="800"/>
              </a:spcAft>
              <a:buNone/>
            </a:pPr>
            <a:endParaRPr lang="en-GB" sz="1600" dirty="0">
              <a:solidFill>
                <a:srgbClr val="145D8D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7D3D8F-32CA-9D00-8F48-34339EFE750E}"/>
              </a:ext>
            </a:extLst>
          </p:cNvPr>
          <p:cNvSpPr txBox="1"/>
          <p:nvPr/>
        </p:nvSpPr>
        <p:spPr>
          <a:xfrm>
            <a:off x="1593681" y="5978654"/>
            <a:ext cx="28415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55782C"/>
                </a:solidFill>
                <a:latin typeface="Montserrat Black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10:30 – end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B00D2E-05EB-CB93-9E94-F34205A69C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2553" y="5549578"/>
            <a:ext cx="883743" cy="98163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57B92A7-9009-7EA2-4FD3-DFB2F81DD42D}"/>
              </a:ext>
            </a:extLst>
          </p:cNvPr>
          <p:cNvSpPr txBox="1">
            <a:spLocks/>
          </p:cNvSpPr>
          <p:nvPr/>
        </p:nvSpPr>
        <p:spPr>
          <a:xfrm>
            <a:off x="1143000" y="6743700"/>
            <a:ext cx="8321288" cy="23792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What does it mean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to ‘see yourself’ in a certain career or field, and why is this important?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Who are your role models and mentors?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How and why do they inspire and support you?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Why is it important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 Light" panose="020F0302020204030204" pitchFamily="34" charset="0"/>
              </a:rPr>
              <a:t>that Indigenous voices are included in conversations about science and education?</a:t>
            </a: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</a:pPr>
            <a:endParaRPr lang="en-GB" sz="1800" dirty="0">
              <a:latin typeface="Montserrat" pitchFamily="2" charset="77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eriod" startAt="12"/>
            </a:pPr>
            <a:endParaRPr lang="en-GB" sz="1800" dirty="0">
              <a:latin typeface="Montserrat" pitchFamily="2" charset="77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800"/>
              </a:spcAft>
            </a:pPr>
            <a:endParaRPr lang="en-GB" sz="1600" dirty="0">
              <a:solidFill>
                <a:srgbClr val="145D8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9596" y="1516361"/>
            <a:ext cx="9253929" cy="782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EC6D3A"/>
                </a:solidFill>
                <a:latin typeface="Montserrat Extra-Bold"/>
              </a:rPr>
              <a:t>Post-listening: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7D7D0129-3015-1EA1-D0BC-18FA051576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89" y="5644185"/>
            <a:ext cx="18277108" cy="4754418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0F0BB14D-F682-CFF4-056F-4F38F170055A}"/>
              </a:ext>
            </a:extLst>
          </p:cNvPr>
          <p:cNvSpPr txBox="1"/>
          <p:nvPr/>
        </p:nvSpPr>
        <p:spPr>
          <a:xfrm>
            <a:off x="12331908" y="8021394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Montserrat SemiBold" pitchFamily="2" charset="0"/>
              <a:buChar char="*"/>
            </a:pPr>
            <a:r>
              <a:rPr lang="en-GB" sz="3200" b="1" dirty="0">
                <a:latin typeface="Montserrat SemiBold" pitchFamily="2" charset="77"/>
              </a:rPr>
              <a:t>Submit questions to Judi </a:t>
            </a:r>
            <a:r>
              <a:rPr lang="en-GB" sz="3200" b="1" dirty="0">
                <a:solidFill>
                  <a:srgbClr val="0070C0"/>
                </a:solidFill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sz="3200" b="1" dirty="0">
              <a:solidFill>
                <a:srgbClr val="0070C0"/>
              </a:solidFill>
              <a:latin typeface="Montserrat Black" pitchFamily="2" charset="77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0A10E188-0C0A-5EF7-4FE8-32A27056277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76557" y="7868226"/>
            <a:ext cx="1219200" cy="12459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FC4CD32-D133-7D01-8591-CFE77DF0053C}"/>
              </a:ext>
            </a:extLst>
          </p:cNvPr>
          <p:cNvSpPr txBox="1">
            <a:spLocks/>
          </p:cNvSpPr>
          <p:nvPr/>
        </p:nvSpPr>
        <p:spPr>
          <a:xfrm>
            <a:off x="709596" y="2624511"/>
            <a:ext cx="16598795" cy="3280989"/>
          </a:xfrm>
          <a:prstGeom prst="rect">
            <a:avLst/>
          </a:prstGeom>
        </p:spPr>
        <p:txBody>
          <a:bodyPr numCol="2" spcCol="36000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Which piece of Judi’s advice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did you find most useful, and why?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Judi suggests interviewing someone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whose career you find interesting. Who would you choose to talk to, and why?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Judi is developing teaching methods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incorporate Indigenous knowledge in geoscience education. How effective do you think this will be in leading to a more inclusive and diverse society?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Many Indigenous communities believe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 that we are guests on this planet. How can this view influence the way we treat the Earth?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do you think science and society can benefit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from an understanding of Indigenous knowledge?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US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How could you personally contribute </a:t>
            </a:r>
            <a:r>
              <a:rPr lang="en-US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to a more inclusive society, by ‘getting people to the table, breaking down barriers and opening doors’?</a:t>
            </a:r>
          </a:p>
          <a:p>
            <a:pPr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en-GB" sz="1800" b="1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What further questions </a:t>
            </a:r>
            <a:r>
              <a:rPr lang="en-GB" sz="1800" dirty="0">
                <a:latin typeface="Montserrat" pitchFamily="2" charset="77"/>
                <a:ea typeface="Calibri" panose="020F0502020204030204" pitchFamily="34" charset="0"/>
                <a:cs typeface="Calibri" panose="020F0502020204030204" pitchFamily="34" charset="0"/>
              </a:rPr>
              <a:t>would you ask Judi about her research or career in inclusive education and/or athletics?*</a:t>
            </a:r>
          </a:p>
        </p:txBody>
      </p:sp>
      <p:sp>
        <p:nvSpPr>
          <p:cNvPr id="5" name="TextBox 55">
            <a:extLst>
              <a:ext uri="{FF2B5EF4-FFF2-40B4-BE49-F238E27FC236}">
                <a16:creationId xmlns:a16="http://schemas.microsoft.com/office/drawing/2014/main" id="{1E3B2105-644A-AD8A-D252-D1A1F2B90D0F}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5782C"/>
                </a:solidFill>
                <a:latin typeface="Montserrat" pitchFamily="2" charset="0"/>
              </a:rPr>
              <a:t>Pre-listening</a:t>
            </a:r>
            <a:r>
              <a:rPr lang="en-US" sz="1700" dirty="0">
                <a:solidFill>
                  <a:srgbClr val="55782C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55782C"/>
                </a:solidFill>
                <a:latin typeface="Montserrat"/>
              </a:rPr>
              <a:t> |  Break it down  |  </a:t>
            </a:r>
            <a:r>
              <a:rPr lang="en-US" sz="1700" dirty="0">
                <a:solidFill>
                  <a:srgbClr val="EC6D3A"/>
                </a:solidFill>
                <a:latin typeface="Montserrat Bold" pitchFamily="2" charset="0"/>
              </a:rPr>
              <a:t>Post-listening </a:t>
            </a:r>
            <a:r>
              <a:rPr lang="en-US" sz="1700" dirty="0">
                <a:solidFill>
                  <a:srgbClr val="55782C"/>
                </a:solidFill>
                <a:latin typeface="Montserrat"/>
              </a:rPr>
              <a:t> |  Learn more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49">
            <a:extLst>
              <a:ext uri="{FF2B5EF4-FFF2-40B4-BE49-F238E27FC236}">
                <a16:creationId xmlns:a16="http://schemas.microsoft.com/office/drawing/2014/main" id="{84F3F13D-1F73-0471-030F-D8DECFE45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12" y="0"/>
            <a:ext cx="18264975" cy="1028700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85154" y="1714500"/>
            <a:ext cx="9253929" cy="15645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135"/>
              </a:lnSpc>
            </a:pPr>
            <a:r>
              <a:rPr lang="en-US" sz="5199" dirty="0">
                <a:solidFill>
                  <a:srgbClr val="EC6D3A"/>
                </a:solidFill>
                <a:latin typeface="Montserrat Extra-Bold"/>
              </a:rPr>
              <a:t>Learn more about Judi’s work: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4A4560E-E6D6-4BBB-8B24-365545DF23FD}"/>
              </a:ext>
            </a:extLst>
          </p:cNvPr>
          <p:cNvSpPr txBox="1"/>
          <p:nvPr/>
        </p:nvSpPr>
        <p:spPr>
          <a:xfrm>
            <a:off x="13476782" y="8158038"/>
            <a:ext cx="39349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>
                <a:solidFill>
                  <a:srgbClr val="55782C"/>
                </a:solidFill>
                <a:latin typeface="Montserrat Medium" pitchFamily="2" charset="77"/>
              </a:rPr>
              <a:t>INSPIRING THE </a:t>
            </a:r>
          </a:p>
          <a:p>
            <a:pPr algn="r"/>
            <a:r>
              <a:rPr lang="en-GB" sz="2800" b="1" dirty="0">
                <a:solidFill>
                  <a:srgbClr val="55782C"/>
                </a:solidFill>
                <a:latin typeface="Montserrat Black" pitchFamily="2" charset="77"/>
              </a:rPr>
              <a:t>NEXT GENERATION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AC51DA4-D40E-B29F-D505-80BE9D0BF281}"/>
              </a:ext>
            </a:extLst>
          </p:cNvPr>
          <p:cNvSpPr txBox="1"/>
          <p:nvPr/>
        </p:nvSpPr>
        <p:spPr>
          <a:xfrm>
            <a:off x="11483640" y="6003999"/>
            <a:ext cx="6543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Montserrat SemiBold" pitchFamily="2" charset="0"/>
              </a:rPr>
              <a:t>Download the activity sheet </a:t>
            </a:r>
            <a:r>
              <a:rPr lang="en-GB" sz="2800" b="1" dirty="0">
                <a:solidFill>
                  <a:srgbClr val="0070C0"/>
                </a:solidFill>
                <a:latin typeface="Montserrat Black" pitchFamily="2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GB" sz="2800" b="1" dirty="0">
              <a:solidFill>
                <a:srgbClr val="0070C0"/>
              </a:solidFill>
              <a:latin typeface="Montserrat Black" pitchFamily="2" charset="7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0EE8627-5405-71BD-B49D-6D9BCB7AF628}"/>
              </a:ext>
            </a:extLst>
          </p:cNvPr>
          <p:cNvSpPr txBox="1"/>
          <p:nvPr/>
        </p:nvSpPr>
        <p:spPr>
          <a:xfrm>
            <a:off x="11030285" y="5965528"/>
            <a:ext cx="5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EC6D3A"/>
                </a:solidFill>
                <a:latin typeface="Social Circles" panose="02000500000000000000" pitchFamily="2" charset="0"/>
              </a:rPr>
              <a:t>A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CF320F5-FDB1-80BD-7F76-256FD6232D51}"/>
              </a:ext>
            </a:extLst>
          </p:cNvPr>
          <p:cNvSpPr txBox="1"/>
          <p:nvPr/>
        </p:nvSpPr>
        <p:spPr>
          <a:xfrm>
            <a:off x="4572000" y="4723178"/>
            <a:ext cx="457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Montserrat SemiBold" pitchFamily="2" charset="77"/>
              </a:rPr>
              <a:t>Read the article </a:t>
            </a:r>
            <a:r>
              <a:rPr lang="en-GB" sz="2800" b="1" dirty="0">
                <a:solidFill>
                  <a:srgbClr val="0070C0"/>
                </a:solidFill>
                <a:latin typeface="Montserrat Black" pitchFamily="2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lang="en-US" sz="2800" dirty="0">
              <a:solidFill>
                <a:srgbClr val="0070C0"/>
              </a:solidFill>
              <a:latin typeface="Montserrat" pitchFamily="2" charset="7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E63003-758B-4CE0-1DE9-0E9E93D5D1E4}"/>
              </a:ext>
            </a:extLst>
          </p:cNvPr>
          <p:cNvSpPr txBox="1"/>
          <p:nvPr/>
        </p:nvSpPr>
        <p:spPr>
          <a:xfrm>
            <a:off x="4155435" y="4684707"/>
            <a:ext cx="5455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ABB500"/>
                </a:solidFill>
                <a:latin typeface="Social Circles" panose="02000500000000000000" pitchFamily="2" charset="0"/>
              </a:rPr>
              <a:t>A</a:t>
            </a:r>
          </a:p>
        </p:txBody>
      </p:sp>
      <p:sp>
        <p:nvSpPr>
          <p:cNvPr id="2" name="TextBox 55">
            <a:extLst>
              <a:ext uri="{FF2B5EF4-FFF2-40B4-BE49-F238E27FC236}">
                <a16:creationId xmlns:a16="http://schemas.microsoft.com/office/drawing/2014/main" id="{3278C9B1-C1EA-10DD-433B-5E7663B2DEA8}"/>
              </a:ext>
            </a:extLst>
          </p:cNvPr>
          <p:cNvSpPr txBox="1"/>
          <p:nvPr/>
        </p:nvSpPr>
        <p:spPr>
          <a:xfrm>
            <a:off x="685154" y="568779"/>
            <a:ext cx="7849836" cy="284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 dirty="0">
                <a:solidFill>
                  <a:srgbClr val="55782C"/>
                </a:solidFill>
                <a:latin typeface="Montserrat" pitchFamily="2" charset="0"/>
              </a:rPr>
              <a:t>Pre-listening</a:t>
            </a:r>
            <a:r>
              <a:rPr lang="en-US" sz="1700" dirty="0">
                <a:solidFill>
                  <a:srgbClr val="55782C"/>
                </a:solidFill>
                <a:latin typeface="Montserrat Bold"/>
              </a:rPr>
              <a:t> </a:t>
            </a:r>
            <a:r>
              <a:rPr lang="en-US" sz="1700" dirty="0">
                <a:solidFill>
                  <a:srgbClr val="55782C"/>
                </a:solidFill>
                <a:latin typeface="Montserrat"/>
              </a:rPr>
              <a:t> |  Break it down  |  Post-listening  |  </a:t>
            </a:r>
            <a:r>
              <a:rPr lang="en-US" sz="1700" dirty="0">
                <a:solidFill>
                  <a:srgbClr val="EC6D3A"/>
                </a:solidFill>
                <a:latin typeface="Montserrat Bold" pitchFamily="2" charset="0"/>
              </a:rPr>
              <a:t>Learn more</a:t>
            </a:r>
          </a:p>
        </p:txBody>
      </p:sp>
      <p:sp>
        <p:nvSpPr>
          <p:cNvPr id="3" name="TextBox 35">
            <a:extLst>
              <a:ext uri="{FF2B5EF4-FFF2-40B4-BE49-F238E27FC236}">
                <a16:creationId xmlns:a16="http://schemas.microsoft.com/office/drawing/2014/main" id="{F08AEC63-FEE3-848C-6C69-F5AEEE5959F9}"/>
              </a:ext>
            </a:extLst>
          </p:cNvPr>
          <p:cNvSpPr txBox="1"/>
          <p:nvPr/>
        </p:nvSpPr>
        <p:spPr>
          <a:xfrm>
            <a:off x="11872166" y="9822580"/>
            <a:ext cx="3936794" cy="255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819"/>
              </a:lnSpc>
            </a:pPr>
            <a:r>
              <a:rPr lang="en-US" sz="2599" dirty="0">
                <a:solidFill>
                  <a:srgbClr val="55782C"/>
                </a:solidFill>
                <a:latin typeface="Montserrat Extra-Bold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futurumcareers.com</a:t>
            </a:r>
            <a:endParaRPr lang="en-US" sz="2599" dirty="0">
              <a:solidFill>
                <a:srgbClr val="55782C"/>
              </a:solidFill>
              <a:latin typeface="Montserrat Extra-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7EBDBCD-5443-56B7-C40C-1C08AE381C22}"/>
              </a:ext>
            </a:extLst>
          </p:cNvPr>
          <p:cNvSpPr txBox="1"/>
          <p:nvPr/>
        </p:nvSpPr>
        <p:spPr>
          <a:xfrm>
            <a:off x="15773400" y="9355855"/>
            <a:ext cx="22813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EC6D3A"/>
                </a:solidFill>
                <a:latin typeface="Social Circles" panose="02000500000000000000" pitchFamily="2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</a:t>
            </a:r>
            <a:r>
              <a:rPr lang="en-US" sz="4400" dirty="0" err="1">
                <a:solidFill>
                  <a:srgbClr val="EC6D3A"/>
                </a:solidFill>
                <a:latin typeface="Social Circles" panose="02000500000000000000" pitchFamily="2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</a:t>
            </a:r>
            <a:r>
              <a:rPr lang="en-US" sz="4400" dirty="0" err="1">
                <a:solidFill>
                  <a:srgbClr val="EC6D3A"/>
                </a:solidFill>
                <a:latin typeface="Social Circles" panose="02000500000000000000" pitchFamily="2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en-US" sz="4400" dirty="0" err="1">
                <a:solidFill>
                  <a:srgbClr val="EC6D3A"/>
                </a:solidFill>
                <a:latin typeface="Social Circles" panose="02000500000000000000" pitchFamily="2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</a:t>
            </a:r>
            <a:r>
              <a:rPr lang="en-US" sz="4400" dirty="0" err="1">
                <a:solidFill>
                  <a:srgbClr val="EC6D3A"/>
                </a:solidFill>
                <a:latin typeface="Social Circles" panose="02000500000000000000" pitchFamily="2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</a:t>
            </a:r>
            <a:endParaRPr lang="en-US" sz="4400" dirty="0">
              <a:solidFill>
                <a:srgbClr val="EC6D3A"/>
              </a:solidFill>
              <a:latin typeface="Social Circles" panose="020005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D0993E-F1E6-97A7-A6FC-C01B7C1EEE27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-361" t="6685" r="361" b="56036"/>
          <a:stretch/>
        </p:blipFill>
        <p:spPr>
          <a:xfrm>
            <a:off x="11963400" y="2243560"/>
            <a:ext cx="4202435" cy="2220897"/>
          </a:xfrm>
          <a:prstGeom prst="rect">
            <a:avLst/>
          </a:prstGeom>
        </p:spPr>
      </p:pic>
      <p:pic>
        <p:nvPicPr>
          <p:cNvPr id="5" name="Picture 4" descr="A picture containing text, newspaper, brochure, publication&#10;&#10;Description automatically generated">
            <a:extLst>
              <a:ext uri="{FF2B5EF4-FFF2-40B4-BE49-F238E27FC236}">
                <a16:creationId xmlns:a16="http://schemas.microsoft.com/office/drawing/2014/main" id="{4B557E73-CC77-0508-33CB-5AE92C08E42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8" y="4723178"/>
            <a:ext cx="8472732" cy="58158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e5eb4c-ad0d-4795-ae2e-baffe4a7a343" xsi:nil="true"/>
    <lcf76f155ced4ddcb4097134ff3c332f xmlns="4ef8ee0b-e025-4bd4-94a6-4c71df7778d2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6CAB894FB2DAA46A83F7930F35AC280" ma:contentTypeVersion="16" ma:contentTypeDescription="Create a new document." ma:contentTypeScope="" ma:versionID="5ac29786fef6d860ccb0240e3c9a08b3">
  <xsd:schema xmlns:xsd="http://www.w3.org/2001/XMLSchema" xmlns:xs="http://www.w3.org/2001/XMLSchema" xmlns:p="http://schemas.microsoft.com/office/2006/metadata/properties" xmlns:ns2="4ef8ee0b-e025-4bd4-94a6-4c71df7778d2" xmlns:ns3="09e5eb4c-ad0d-4795-ae2e-baffe4a7a343" targetNamespace="http://schemas.microsoft.com/office/2006/metadata/properties" ma:root="true" ma:fieldsID="29a9b951e7131cbe7d87ba984a4b02b1" ns2:_="" ns3:_="">
    <xsd:import namespace="4ef8ee0b-e025-4bd4-94a6-4c71df7778d2"/>
    <xsd:import namespace="09e5eb4c-ad0d-4795-ae2e-baffe4a7a3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8ee0b-e025-4bd4-94a6-4c71df7778d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f782564-be43-449e-9829-86f2ca8ed8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e5eb4c-ad0d-4795-ae2e-baffe4a7a343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7e7737c-4f54-4668-836a-4369b242694b}" ma:internalName="TaxCatchAll" ma:showField="CatchAllData" ma:web="09e5eb4c-ad0d-4795-ae2e-baffe4a7a3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58D6F9E-AB4F-4DF6-8C11-A0481FDD2A2F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4ef8ee0b-e025-4bd4-94a6-4c71df7778d2"/>
    <ds:schemaRef ds:uri="09e5eb4c-ad0d-4795-ae2e-baffe4a7a343"/>
  </ds:schemaRefs>
</ds:datastoreItem>
</file>

<file path=customXml/itemProps2.xml><?xml version="1.0" encoding="utf-8"?>
<ds:datastoreItem xmlns:ds="http://schemas.openxmlformats.org/officeDocument/2006/customXml" ds:itemID="{E32B03F3-B0DB-491D-A879-09A349BDDD2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2069797-A26D-4D57-AD37-65602428CF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f8ee0b-e025-4bd4-94a6-4c71df7778d2"/>
    <ds:schemaRef ds:uri="09e5eb4c-ad0d-4795-ae2e-baffe4a7a34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614</TotalTime>
  <Words>701</Words>
  <Application>Microsoft Office PowerPoint</Application>
  <PresentationFormat>Custom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Social Circles</vt:lpstr>
      <vt:lpstr>Montserrat Bold</vt:lpstr>
      <vt:lpstr>Montserrat SemiBold</vt:lpstr>
      <vt:lpstr>Montserrat</vt:lpstr>
      <vt:lpstr>Montserrat Black</vt:lpstr>
      <vt:lpstr>Montserrat Medium</vt:lpstr>
      <vt:lpstr>Montserrat Semi-Bold Bold Italics</vt:lpstr>
      <vt:lpstr>Montserrat Extra-Bold</vt:lpstr>
      <vt:lpstr>Arial</vt:lpstr>
      <vt:lpstr>Calibri</vt:lpstr>
      <vt:lpstr>Montserrat Extra-Bold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FUTURUM PODCAST</dc:title>
  <dc:creator>Isla</dc:creator>
  <cp:lastModifiedBy>Isla Foffa</cp:lastModifiedBy>
  <cp:revision>9</cp:revision>
  <dcterms:created xsi:type="dcterms:W3CDTF">2006-08-16T00:00:00Z</dcterms:created>
  <dcterms:modified xsi:type="dcterms:W3CDTF">2023-06-27T15:00:36Z</dcterms:modified>
  <dc:identifier>DAFU7K6HS2U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0x010100F6CAB894FB2DAA46A83F7930F35AC280</vt:lpwstr>
  </property>
  <property fmtid="{D5CDD505-2E9C-101B-9397-08002B2CF9AE}" pid="3" name="MediaServiceImageTags">
    <vt:lpwstr/>
  </property>
</Properties>
</file>