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301" r:id="rId5"/>
    <p:sldId id="257" r:id="rId6"/>
    <p:sldId id="258" r:id="rId7"/>
    <p:sldId id="298" r:id="rId8"/>
    <p:sldId id="285" r:id="rId9"/>
    <p:sldId id="307" r:id="rId10"/>
    <p:sldId id="309" r:id="rId11"/>
    <p:sldId id="266" r:id="rId12"/>
    <p:sldId id="286" r:id="rId13"/>
    <p:sldId id="311" r:id="rId14"/>
    <p:sldId id="289" r:id="rId15"/>
    <p:sldId id="303" r:id="rId16"/>
    <p:sldId id="304" r:id="rId17"/>
    <p:sldId id="306" r:id="rId18"/>
    <p:sldId id="283" r:id="rId19"/>
    <p:sldId id="284" r:id="rId20"/>
    <p:sldId id="293" r:id="rId21"/>
    <p:sldId id="310" r:id="rId22"/>
    <p:sldId id="295" r:id="rId23"/>
    <p:sldId id="302" r:id="rId24"/>
  </p:sldIdLst>
  <p:sldSz cx="18288000" cy="10287000"/>
  <p:notesSz cx="6858000" cy="9144000"/>
  <p:embeddedFontLst>
    <p:embeddedFont>
      <p:font typeface="Montserrat" panose="00000500000000000000" pitchFamily="2" charset="0"/>
      <p:regular r:id="rId26"/>
      <p:bold r:id="rId27"/>
      <p:italic r:id="rId28"/>
      <p:boldItalic r:id="rId29"/>
    </p:embeddedFont>
    <p:embeddedFont>
      <p:font typeface="Montserrat Bold" panose="00000800000000000000" charset="0"/>
      <p:regular r:id="rId30"/>
      <p:bold r:id="rId31"/>
      <p:italic r:id="rId32"/>
      <p:boldItalic r:id="rId33"/>
    </p:embeddedFont>
    <p:embeddedFont>
      <p:font typeface="Montserrat Classic Bold Italics" panose="020B0604020202020204" charset="0"/>
      <p:bold r:id="rId34"/>
      <p:italic r:id="rId35"/>
      <p:boldItalic r:id="rId36"/>
    </p:embeddedFont>
    <p:embeddedFont>
      <p:font typeface="Montserrat ExtraBold" panose="00000900000000000000" pitchFamily="2" charset="0"/>
      <p:bold r:id="rId37"/>
      <p:boldItalic r:id="rId38"/>
    </p:embeddedFont>
    <p:embeddedFont>
      <p:font typeface="Montserrat SemiBold" panose="00000700000000000000" pitchFamily="2" charset="0"/>
      <p:bold r:id="rId39"/>
      <p:boldItalic r:id="rId40"/>
    </p:embeddedFont>
    <p:embeddedFont>
      <p:font typeface="Montserrat Semi-Bold" panose="020B0604020202020204" charset="0"/>
      <p:regular r:id="rId41"/>
      <p:bold r:id="rId42"/>
      <p:italic r:id="rId43"/>
      <p:boldItalic r:id="rId44"/>
    </p:embeddedFont>
    <p:embeddedFont>
      <p:font typeface="Montserrat Semi-Bold Bold" panose="020B060402020202020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FVeVx8ZDW+wa2bzGdu6uw==" hashData="OnC0Q3meMDxthHLjmFflDx99D/oV8amFdNx4BZ/qyiMcRO/gw7f+uahgWLuD0v/EuCD35JsHkAeWbPcbfgaZv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3D115E-6ED3-5FF1-F5AE-EB933C271959}" name="Erica Morgan" initials="EM" userId="S::Erica@scicomsult.com::39ed17eb-1fe1-4e30-9f9d-69b034d5bc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660AA"/>
    <a:srgbClr val="EBEFF2"/>
    <a:srgbClr val="ADDDD7"/>
    <a:srgbClr val="FEFEFE"/>
    <a:srgbClr val="416FC3"/>
    <a:srgbClr val="84A2D8"/>
    <a:srgbClr val="55B8AD"/>
    <a:srgbClr val="30746C"/>
    <a:srgbClr val="3D93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83" autoAdjust="0"/>
    <p:restoredTop sz="94626" autoAdjust="0"/>
  </p:normalViewPr>
  <p:slideViewPr>
    <p:cSldViewPr>
      <p:cViewPr varScale="1">
        <p:scale>
          <a:sx n="52" d="100"/>
          <a:sy n="52" d="100"/>
        </p:scale>
        <p:origin x="662" y="67"/>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07127-7964-4D3A-83D8-62309D0AB206}" type="datetimeFigureOut">
              <a:rPr lang="en-GB" smtClean="0"/>
              <a:t>15/06/2026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C36B7-325C-4173-AEA5-C43F54510295}" type="slidenum">
              <a:rPr lang="en-GB" smtClean="0"/>
              <a:t>‹#›</a:t>
            </a:fld>
            <a:endParaRPr lang="en-GB"/>
          </a:p>
        </p:txBody>
      </p:sp>
    </p:spTree>
    <p:extLst>
      <p:ext uri="{BB962C8B-B14F-4D97-AF65-F5344CB8AC3E}">
        <p14:creationId xmlns:p14="http://schemas.microsoft.com/office/powerpoint/2010/main" val="29011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AC36B7-325C-4173-AEA5-C43F54510295}" type="slidenum">
              <a:rPr lang="en-GB" smtClean="0"/>
              <a:t>1</a:t>
            </a:fld>
            <a:endParaRPr lang="en-GB"/>
          </a:p>
        </p:txBody>
      </p:sp>
    </p:spTree>
    <p:extLst>
      <p:ext uri="{BB962C8B-B14F-4D97-AF65-F5344CB8AC3E}">
        <p14:creationId xmlns:p14="http://schemas.microsoft.com/office/powerpoint/2010/main" val="922852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5</a:t>
            </a:fld>
            <a:endParaRPr lang="en-GB"/>
          </a:p>
        </p:txBody>
      </p:sp>
    </p:spTree>
    <p:extLst>
      <p:ext uri="{BB962C8B-B14F-4D97-AF65-F5344CB8AC3E}">
        <p14:creationId xmlns:p14="http://schemas.microsoft.com/office/powerpoint/2010/main" val="2811615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5BC7-17FB-F1F2-30F0-A68E22A1D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D9999-AF2B-A328-5296-E737827CF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E5B948-FE96-CE6D-AE24-A188711CFE9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7D24B8-CD0E-4F53-25CB-7394D8EB6D1D}"/>
              </a:ext>
            </a:extLst>
          </p:cNvPr>
          <p:cNvSpPr>
            <a:spLocks noGrp="1"/>
          </p:cNvSpPr>
          <p:nvPr>
            <p:ph type="sldNum" sz="quarter" idx="5"/>
          </p:nvPr>
        </p:nvSpPr>
        <p:spPr/>
        <p:txBody>
          <a:bodyPr/>
          <a:lstStyle/>
          <a:p>
            <a:fld id="{53AC36B7-325C-4173-AEA5-C43F54510295}" type="slidenum">
              <a:rPr lang="en-GB" smtClean="0"/>
              <a:t>6</a:t>
            </a:fld>
            <a:endParaRPr lang="en-GB"/>
          </a:p>
        </p:txBody>
      </p:sp>
    </p:spTree>
    <p:extLst>
      <p:ext uri="{BB962C8B-B14F-4D97-AF65-F5344CB8AC3E}">
        <p14:creationId xmlns:p14="http://schemas.microsoft.com/office/powerpoint/2010/main" val="32439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A624E-B455-5924-F00B-D1387B4C1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335C7-82EC-736D-CC90-A3FEEFB6CD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9C7204-DC7B-3EE9-BD17-2CBC743609C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DE17435-8646-4D2F-DE3C-8F8F0605006D}"/>
              </a:ext>
            </a:extLst>
          </p:cNvPr>
          <p:cNvSpPr>
            <a:spLocks noGrp="1"/>
          </p:cNvSpPr>
          <p:nvPr>
            <p:ph type="sldNum" sz="quarter" idx="5"/>
          </p:nvPr>
        </p:nvSpPr>
        <p:spPr/>
        <p:txBody>
          <a:bodyPr/>
          <a:lstStyle/>
          <a:p>
            <a:fld id="{53AC36B7-325C-4173-AEA5-C43F54510295}" type="slidenum">
              <a:rPr lang="en-GB" smtClean="0"/>
              <a:t>7</a:t>
            </a:fld>
            <a:endParaRPr lang="en-GB"/>
          </a:p>
        </p:txBody>
      </p:sp>
    </p:spTree>
    <p:extLst>
      <p:ext uri="{BB962C8B-B14F-4D97-AF65-F5344CB8AC3E}">
        <p14:creationId xmlns:p14="http://schemas.microsoft.com/office/powerpoint/2010/main" val="543740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9</a:t>
            </a:fld>
            <a:endParaRPr lang="en-GB"/>
          </a:p>
        </p:txBody>
      </p:sp>
    </p:spTree>
    <p:extLst>
      <p:ext uri="{BB962C8B-B14F-4D97-AF65-F5344CB8AC3E}">
        <p14:creationId xmlns:p14="http://schemas.microsoft.com/office/powerpoint/2010/main" val="625352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51AC4-802A-C113-7139-E07E62C2C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DAAC4-D396-64F4-04D8-610471CC08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698E2C-A247-0169-AD0A-BE65BD17710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77D155-1CCE-D368-CB2A-58C6BC6BEE08}"/>
              </a:ext>
            </a:extLst>
          </p:cNvPr>
          <p:cNvSpPr>
            <a:spLocks noGrp="1"/>
          </p:cNvSpPr>
          <p:nvPr>
            <p:ph type="sldNum" sz="quarter" idx="5"/>
          </p:nvPr>
        </p:nvSpPr>
        <p:spPr/>
        <p:txBody>
          <a:bodyPr/>
          <a:lstStyle/>
          <a:p>
            <a:fld id="{53AC36B7-325C-4173-AEA5-C43F54510295}" type="slidenum">
              <a:rPr lang="en-GB" smtClean="0"/>
              <a:t>10</a:t>
            </a:fld>
            <a:endParaRPr lang="en-GB"/>
          </a:p>
        </p:txBody>
      </p:sp>
    </p:spTree>
    <p:extLst>
      <p:ext uri="{BB962C8B-B14F-4D97-AF65-F5344CB8AC3E}">
        <p14:creationId xmlns:p14="http://schemas.microsoft.com/office/powerpoint/2010/main" val="3263759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school.wakehealth.edu/departments/cancer-biology"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www.cancer.org/" TargetMode="External"/><Relationship Id="rId3" Type="http://schemas.openxmlformats.org/officeDocument/2006/relationships/hyperlink" Target="https://www.cancer.gov/" TargetMode="External"/><Relationship Id="rId7" Type="http://schemas.openxmlformats.org/officeDocument/2006/relationships/hyperlink" Target="https://www.cancerresearch.org/" TargetMode="Externa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hyperlink" Target="https://www.aicr.org/" TargetMode="External"/><Relationship Id="rId5" Type="http://schemas.openxmlformats.org/officeDocument/2006/relationships/hyperlink" Target="https://www.aacr.org/" TargetMode="External"/><Relationship Id="rId4" Type="http://schemas.openxmlformats.org/officeDocument/2006/relationships/hyperlink" Target="https://www.fda.go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www.futurumcareers.com/Katherine-Cook-animation.mp4" TargetMode="External"/><Relationship Id="rId3" Type="http://schemas.openxmlformats.org/officeDocument/2006/relationships/image" Target="../media/image13.svg"/><Relationship Id="rId7" Type="http://schemas.openxmlformats.org/officeDocument/2006/relationships/hyperlink" Target="https://soundcloud.com/futurum-podcasts/how-does-the-gut-microbiome-influence-the-outcomes-of-breast-cancer-treatment" TargetMode="External"/><Relationship Id="rId12" Type="http://schemas.openxmlformats.org/officeDocument/2006/relationships/image" Target="../media/image26.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hyperlink" Target="https://futurumcareers.com/translational-cancer-research-with-dr-katherine-cook" TargetMode="Externa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hyperlink" Target="https://redcap.school.wakehealth.edu/surveys/?s=NPK347RYHCR3FNDC" TargetMode="Externa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hyperlink" Target="https://school.wakehealth.edu/"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wSyup8aKsNc" TargetMode="External"/><Relationship Id="rId2" Type="http://schemas.openxmlformats.org/officeDocument/2006/relationships/hyperlink" Target="https://futurumcareers.com/translational-cancer-research-with-dr-katherine-cook" TargetMode="Externa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CF1DB4-BE3F-12BE-5EB0-DFA3A5500B3F}"/>
              </a:ext>
            </a:extLst>
          </p:cNvPr>
          <p:cNvPicPr>
            <a:picLocks noChangeAspect="1"/>
          </p:cNvPicPr>
          <p:nvPr/>
        </p:nvPicPr>
        <p:blipFill>
          <a:blip r:embed="rId3">
            <a:extLst>
              <a:ext uri="{28A0092B-C50C-407E-A947-70E740481C1C}">
                <a14:useLocalDpi xmlns:a14="http://schemas.microsoft.com/office/drawing/2010/main" val="0"/>
              </a:ext>
            </a:extLst>
          </a:blip>
          <a:srcRect l="18028" t="15247" r="29240"/>
          <a:stretch>
            <a:fillRect/>
          </a:stretch>
        </p:blipFill>
        <p:spPr>
          <a:xfrm>
            <a:off x="8665992" y="-3687"/>
            <a:ext cx="9622008" cy="10290688"/>
          </a:xfrm>
          <a:prstGeom prst="rect">
            <a:avLst/>
          </a:prstGeom>
        </p:spPr>
      </p:pic>
      <p:sp>
        <p:nvSpPr>
          <p:cNvPr id="10" name="Rectangle 9">
            <a:extLst>
              <a:ext uri="{FF2B5EF4-FFF2-40B4-BE49-F238E27FC236}">
                <a16:creationId xmlns:a16="http://schemas.microsoft.com/office/drawing/2014/main" id="{BFC0223D-8139-D3B0-5D2F-FF356CB72F93}"/>
              </a:ext>
            </a:extLst>
          </p:cNvPr>
          <p:cNvSpPr/>
          <p:nvPr/>
        </p:nvSpPr>
        <p:spPr>
          <a:xfrm>
            <a:off x="0" y="-1"/>
            <a:ext cx="2674374" cy="10287001"/>
          </a:xfrm>
          <a:prstGeom prst="rect">
            <a:avLst/>
          </a:prstGeom>
          <a:solidFill>
            <a:srgbClr val="366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4"/>
          <p:cNvGrpSpPr/>
          <p:nvPr/>
        </p:nvGrpSpPr>
        <p:grpSpPr>
          <a:xfrm rot="5400000">
            <a:off x="2731224" y="54407"/>
            <a:ext cx="9258300" cy="11214260"/>
            <a:chOff x="0" y="0"/>
            <a:chExt cx="3130550" cy="3989417"/>
          </a:xfrm>
          <a:solidFill>
            <a:srgbClr val="55B8AD"/>
          </a:solidFill>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grpSp>
        <p:nvGrpSpPr>
          <p:cNvPr id="6" name="Group 6"/>
          <p:cNvGrpSpPr/>
          <p:nvPr/>
        </p:nvGrpSpPr>
        <p:grpSpPr>
          <a:xfrm rot="5400000">
            <a:off x="2058336" y="-318597"/>
            <a:ext cx="10290688" cy="10927880"/>
            <a:chOff x="0" y="0"/>
            <a:chExt cx="3130550" cy="3511380"/>
          </a:xfrm>
          <a:solidFill>
            <a:srgbClr val="0066CC"/>
          </a:solidFill>
        </p:grpSpPr>
        <p:sp>
          <p:nvSpPr>
            <p:cNvPr id="7" name="Freeform 7"/>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3660AA"/>
            </a:solidFill>
          </p:spPr>
          <p:txBody>
            <a:bodyPr/>
            <a:lstStyle/>
            <a:p>
              <a:endParaRPr lang="en-GB"/>
            </a:p>
          </p:txBody>
        </p:sp>
      </p:grpSp>
      <p:pic>
        <p:nvPicPr>
          <p:cNvPr id="12" name="Picture 12"/>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3851742" y="8285308"/>
            <a:ext cx="250816" cy="250816"/>
          </a:xfrm>
          <a:prstGeom prst="rect">
            <a:avLst/>
          </a:prstGeom>
        </p:spPr>
      </p:pic>
      <p:sp>
        <p:nvSpPr>
          <p:cNvPr id="17" name="TextBox 17"/>
          <p:cNvSpPr txBox="1"/>
          <p:nvPr/>
        </p:nvSpPr>
        <p:spPr>
          <a:xfrm>
            <a:off x="1752601" y="8255875"/>
            <a:ext cx="1992798" cy="316625"/>
          </a:xfrm>
          <a:prstGeom prst="rect">
            <a:avLst/>
          </a:prstGeom>
        </p:spPr>
        <p:txBody>
          <a:bodyPr wrap="square" lIns="0" tIns="0" rIns="0" bIns="0" rtlCol="0" anchor="t">
            <a:spAutoFit/>
          </a:bodyPr>
          <a:lstStyle/>
          <a:p>
            <a:pPr>
              <a:lnSpc>
                <a:spcPts val="2603"/>
              </a:lnSpc>
            </a:pPr>
            <a:r>
              <a:rPr lang="en-US" sz="2099" dirty="0">
                <a:solidFill>
                  <a:srgbClr val="FFFFFF"/>
                </a:solidFill>
                <a:latin typeface="Montserrat Classic Bold Italics"/>
              </a:rPr>
              <a:t>GET STARTED</a:t>
            </a:r>
          </a:p>
        </p:txBody>
      </p:sp>
      <p:sp>
        <p:nvSpPr>
          <p:cNvPr id="2" name="TextBox 1">
            <a:extLst>
              <a:ext uri="{FF2B5EF4-FFF2-40B4-BE49-F238E27FC236}">
                <a16:creationId xmlns:a16="http://schemas.microsoft.com/office/drawing/2014/main" id="{EDA1B6C2-930F-4D57-EA8A-AA6FB8BE5AE6}"/>
              </a:ext>
            </a:extLst>
          </p:cNvPr>
          <p:cNvSpPr txBox="1"/>
          <p:nvPr/>
        </p:nvSpPr>
        <p:spPr>
          <a:xfrm>
            <a:off x="1630670" y="3619500"/>
            <a:ext cx="8351530" cy="1938992"/>
          </a:xfrm>
          <a:prstGeom prst="rect">
            <a:avLst/>
          </a:prstGeom>
          <a:noFill/>
        </p:spPr>
        <p:txBody>
          <a:bodyPr wrap="square" rtlCol="0">
            <a:spAutoFit/>
          </a:bodyPr>
          <a:lstStyle/>
          <a:p>
            <a:r>
              <a:rPr lang="en-GB" sz="6000" b="1" dirty="0">
                <a:solidFill>
                  <a:schemeClr val="bg1"/>
                </a:solidFill>
                <a:latin typeface="Montserrat Bold" panose="00000800000000000000" charset="0"/>
                <a:cs typeface="Montserrat Bold" panose="00000800000000000000" charset="0"/>
              </a:rPr>
              <a:t>Translational Cancer Research</a:t>
            </a:r>
            <a:endParaRPr lang="en-GB" sz="6000" dirty="0">
              <a:latin typeface="Montserrat ExtraBold" panose="00000900000000000000" pitchFamily="2" charset="0"/>
            </a:endParaRPr>
          </a:p>
        </p:txBody>
      </p:sp>
      <p:sp>
        <p:nvSpPr>
          <p:cNvPr id="3" name="TextBox 2">
            <a:extLst>
              <a:ext uri="{FF2B5EF4-FFF2-40B4-BE49-F238E27FC236}">
                <a16:creationId xmlns:a16="http://schemas.microsoft.com/office/drawing/2014/main" id="{7CB0FFB4-BC00-C11C-1668-805CF9CE1341}"/>
              </a:ext>
            </a:extLst>
          </p:cNvPr>
          <p:cNvSpPr txBox="1"/>
          <p:nvPr/>
        </p:nvSpPr>
        <p:spPr>
          <a:xfrm>
            <a:off x="1630670" y="5753100"/>
            <a:ext cx="4971069" cy="646331"/>
          </a:xfrm>
          <a:prstGeom prst="rect">
            <a:avLst/>
          </a:prstGeom>
          <a:noFill/>
        </p:spPr>
        <p:txBody>
          <a:bodyPr wrap="square" rtlCol="0">
            <a:spAutoFit/>
          </a:bodyPr>
          <a:lstStyle/>
          <a:p>
            <a:r>
              <a:rPr lang="en-GB" sz="3600" dirty="0">
                <a:solidFill>
                  <a:schemeClr val="bg1"/>
                </a:solidFill>
                <a:latin typeface="Montserrat SemiBold" panose="00000700000000000000" pitchFamily="2" charset="0"/>
              </a:rPr>
              <a:t>with</a:t>
            </a:r>
          </a:p>
        </p:txBody>
      </p:sp>
      <p:sp>
        <p:nvSpPr>
          <p:cNvPr id="22" name="TextBox 21">
            <a:extLst>
              <a:ext uri="{FF2B5EF4-FFF2-40B4-BE49-F238E27FC236}">
                <a16:creationId xmlns:a16="http://schemas.microsoft.com/office/drawing/2014/main" id="{98E24B15-CA7E-6D2C-4878-868C7AE525D8}"/>
              </a:ext>
            </a:extLst>
          </p:cNvPr>
          <p:cNvSpPr txBox="1"/>
          <p:nvPr/>
        </p:nvSpPr>
        <p:spPr>
          <a:xfrm>
            <a:off x="1630669" y="6566237"/>
            <a:ext cx="8586914" cy="1015663"/>
          </a:xfrm>
          <a:prstGeom prst="rect">
            <a:avLst/>
          </a:prstGeom>
          <a:noFill/>
        </p:spPr>
        <p:txBody>
          <a:bodyPr wrap="square" rtlCol="0">
            <a:spAutoFit/>
          </a:bodyPr>
          <a:lstStyle/>
          <a:p>
            <a:r>
              <a:rPr lang="en-GB" sz="6000" b="1" dirty="0">
                <a:solidFill>
                  <a:schemeClr val="bg1"/>
                </a:solidFill>
                <a:latin typeface="Montserrat Bold" panose="00000800000000000000" charset="0"/>
                <a:cs typeface="Montserrat Bold" panose="00000800000000000000" charset="0"/>
              </a:rPr>
              <a:t>Dr. Katherine Cook</a:t>
            </a:r>
            <a:endParaRPr lang="en-GB" sz="6000" b="1" dirty="0">
              <a:latin typeface="Montserrat Bold" panose="00000800000000000000" charset="0"/>
              <a:cs typeface="Montserrat Bold" panose="00000800000000000000" charset="0"/>
            </a:endParaRPr>
          </a:p>
        </p:txBody>
      </p:sp>
      <p:pic>
        <p:nvPicPr>
          <p:cNvPr id="14" name="Picture 13" descr="A black background with white text&#10;&#10;Description automatically generated">
            <a:extLst>
              <a:ext uri="{FF2B5EF4-FFF2-40B4-BE49-F238E27FC236}">
                <a16:creationId xmlns:a16="http://schemas.microsoft.com/office/drawing/2014/main" id="{CF73E0C9-0664-A3BF-75FB-2570E9667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68" y="571463"/>
            <a:ext cx="5529083" cy="917450"/>
          </a:xfrm>
          <a:prstGeom prst="rect">
            <a:avLst/>
          </a:prstGeom>
        </p:spPr>
      </p:pic>
      <p:sp>
        <p:nvSpPr>
          <p:cNvPr id="9" name="TextBox 8">
            <a:extLst>
              <a:ext uri="{FF2B5EF4-FFF2-40B4-BE49-F238E27FC236}">
                <a16:creationId xmlns:a16="http://schemas.microsoft.com/office/drawing/2014/main" id="{1084E564-F0A7-13AB-5E5E-987EC5FCA0D6}"/>
              </a:ext>
            </a:extLst>
          </p:cNvPr>
          <p:cNvSpPr txBox="1"/>
          <p:nvPr/>
        </p:nvSpPr>
        <p:spPr>
          <a:xfrm>
            <a:off x="15031757" y="10040779"/>
            <a:ext cx="3269982" cy="246221"/>
          </a:xfrm>
          <a:prstGeom prst="rect">
            <a:avLst/>
          </a:prstGeom>
          <a:noFill/>
        </p:spPr>
        <p:txBody>
          <a:bodyPr wrap="square">
            <a:spAutoFit/>
          </a:bodyPr>
          <a:lstStyle/>
          <a:p>
            <a:pPr algn="r"/>
            <a:r>
              <a:rPr lang="en-GB" sz="1000" b="0" u="none" strike="noStrike" baseline="0" dirty="0">
                <a:solidFill>
                  <a:schemeClr val="bg1"/>
                </a:solidFill>
                <a:latin typeface="Montserrat" panose="00000500000000000000" pitchFamily="2" charset="0"/>
              </a:rPr>
              <a:t>© </a:t>
            </a: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B10DF-4CEB-1CBA-C550-5749535D02E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4505957-0F1E-6559-65AA-1FA16908DC42}"/>
              </a:ext>
            </a:extLst>
          </p:cNvPr>
          <p:cNvPicPr>
            <a:picLocks noChangeAspect="1"/>
          </p:cNvPicPr>
          <p:nvPr/>
        </p:nvPicPr>
        <p:blipFill>
          <a:blip r:embed="rId3">
            <a:extLst>
              <a:ext uri="{28A0092B-C50C-407E-A947-70E740481C1C}">
                <a14:useLocalDpi xmlns:a14="http://schemas.microsoft.com/office/drawing/2010/main" val="0"/>
              </a:ext>
            </a:extLst>
          </a:blip>
          <a:srcRect l="1" r="36476"/>
          <a:stretch>
            <a:fillRect/>
          </a:stretch>
        </p:blipFill>
        <p:spPr>
          <a:xfrm>
            <a:off x="7848601" y="-21459"/>
            <a:ext cx="10439400" cy="10346559"/>
          </a:xfrm>
          <a:prstGeom prst="rect">
            <a:avLst/>
          </a:prstGeom>
        </p:spPr>
      </p:pic>
      <p:grpSp>
        <p:nvGrpSpPr>
          <p:cNvPr id="17" name="Group 4">
            <a:extLst>
              <a:ext uri="{FF2B5EF4-FFF2-40B4-BE49-F238E27FC236}">
                <a16:creationId xmlns:a16="http://schemas.microsoft.com/office/drawing/2014/main" id="{F6C71565-196D-AE8D-FB69-4761D56BA975}"/>
              </a:ext>
            </a:extLst>
          </p:cNvPr>
          <p:cNvGrpSpPr/>
          <p:nvPr/>
        </p:nvGrpSpPr>
        <p:grpSpPr>
          <a:xfrm rot="5400000">
            <a:off x="13321241" y="6181134"/>
            <a:ext cx="1056086" cy="6514968"/>
            <a:chOff x="0" y="0"/>
            <a:chExt cx="3130550" cy="18606430"/>
          </a:xfrm>
          <a:solidFill>
            <a:srgbClr val="3660AA"/>
          </a:solidFill>
        </p:grpSpPr>
        <p:sp>
          <p:nvSpPr>
            <p:cNvPr id="18" name="Freeform 5">
              <a:extLst>
                <a:ext uri="{FF2B5EF4-FFF2-40B4-BE49-F238E27FC236}">
                  <a16:creationId xmlns:a16="http://schemas.microsoft.com/office/drawing/2014/main" id="{F188C9C2-2095-6F4D-78B6-D4C886C4E744}"/>
                </a:ext>
              </a:extLst>
            </p:cNvPr>
            <p:cNvSpPr/>
            <p:nvPr/>
          </p:nvSpPr>
          <p:spPr>
            <a:xfrm>
              <a:off x="0" y="0"/>
              <a:ext cx="3130550" cy="18606430"/>
            </a:xfrm>
            <a:custGeom>
              <a:avLst/>
              <a:gdLst/>
              <a:ahLst/>
              <a:cxnLst/>
              <a:rect l="l" t="t" r="r" b="b"/>
              <a:pathLst>
                <a:path w="3130550" h="18606430">
                  <a:moveTo>
                    <a:pt x="0" y="1123950"/>
                  </a:moveTo>
                  <a:lnTo>
                    <a:pt x="0" y="18606430"/>
                  </a:lnTo>
                  <a:lnTo>
                    <a:pt x="3130550" y="18606430"/>
                  </a:lnTo>
                  <a:lnTo>
                    <a:pt x="3130550" y="0"/>
                  </a:lnTo>
                  <a:close/>
                </a:path>
              </a:pathLst>
            </a:custGeom>
            <a:grpFill/>
          </p:spPr>
          <p:txBody>
            <a:bodyPr/>
            <a:lstStyle/>
            <a:p>
              <a:endParaRPr lang="en-GB" dirty="0"/>
            </a:p>
          </p:txBody>
        </p:sp>
      </p:grpSp>
      <p:grpSp>
        <p:nvGrpSpPr>
          <p:cNvPr id="5" name="Group 5">
            <a:extLst>
              <a:ext uri="{FF2B5EF4-FFF2-40B4-BE49-F238E27FC236}">
                <a16:creationId xmlns:a16="http://schemas.microsoft.com/office/drawing/2014/main" id="{4C2D9BD7-71FB-AF67-EE37-FFD70FE69766}"/>
              </a:ext>
            </a:extLst>
          </p:cNvPr>
          <p:cNvGrpSpPr/>
          <p:nvPr/>
        </p:nvGrpSpPr>
        <p:grpSpPr>
          <a:xfrm rot="5400000">
            <a:off x="1490650" y="-435336"/>
            <a:ext cx="9258300" cy="12239599"/>
            <a:chOff x="0" y="0"/>
            <a:chExt cx="3130550" cy="3989417"/>
          </a:xfrm>
          <a:solidFill>
            <a:srgbClr val="3660AA"/>
          </a:solidFill>
        </p:grpSpPr>
        <p:sp>
          <p:nvSpPr>
            <p:cNvPr id="6" name="Freeform 6">
              <a:extLst>
                <a:ext uri="{FF2B5EF4-FFF2-40B4-BE49-F238E27FC236}">
                  <a16:creationId xmlns:a16="http://schemas.microsoft.com/office/drawing/2014/main" id="{538DC23E-AF3E-FC69-D5FD-2417A368F4D1}"/>
                </a:ext>
              </a:extLst>
            </p:cNvPr>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7F114240-6BF2-D327-8D7E-6875973EE0BB}"/>
              </a:ext>
            </a:extLst>
          </p:cNvPr>
          <p:cNvSpPr/>
          <p:nvPr/>
        </p:nvSpPr>
        <p:spPr>
          <a:xfrm rot="5400000">
            <a:off x="1258214" y="-214696"/>
            <a:ext cx="9281891" cy="11798318"/>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FF2B5EF4-FFF2-40B4-BE49-F238E27FC236}">
                <a16:creationId xmlns:a16="http://schemas.microsoft.com/office/drawing/2014/main" id="{7962969B-E0D0-31A7-6253-EAD23EC4D2BA}"/>
              </a:ext>
            </a:extLst>
          </p:cNvPr>
          <p:cNvGrpSpPr/>
          <p:nvPr/>
        </p:nvGrpSpPr>
        <p:grpSpPr>
          <a:xfrm rot="5400000">
            <a:off x="595925" y="-617384"/>
            <a:ext cx="10346559" cy="11538409"/>
            <a:chOff x="0" y="0"/>
            <a:chExt cx="3130550" cy="3511380"/>
          </a:xfrm>
          <a:solidFill>
            <a:srgbClr val="ADDDD7"/>
          </a:solidFill>
        </p:grpSpPr>
        <p:sp>
          <p:nvSpPr>
            <p:cNvPr id="8" name="Freeform 8">
              <a:extLst>
                <a:ext uri="{FF2B5EF4-FFF2-40B4-BE49-F238E27FC236}">
                  <a16:creationId xmlns:a16="http://schemas.microsoft.com/office/drawing/2014/main" id="{5129F0E5-22A3-7B32-CD42-DDBA20BADD23}"/>
                </a:ext>
              </a:extLst>
            </p:cNvPr>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
            <a:extLst>
              <a:ext uri="{FF2B5EF4-FFF2-40B4-BE49-F238E27FC236}">
                <a16:creationId xmlns:a16="http://schemas.microsoft.com/office/drawing/2014/main" id="{3F5D2794-B9EF-FCC7-E452-6DB957AC539C}"/>
              </a:ext>
            </a:extLst>
          </p:cNvPr>
          <p:cNvSpPr txBox="1"/>
          <p:nvPr/>
        </p:nvSpPr>
        <p:spPr>
          <a:xfrm>
            <a:off x="533399" y="1093104"/>
            <a:ext cx="7239001" cy="1569660"/>
          </a:xfrm>
          <a:prstGeom prst="rect">
            <a:avLst/>
          </a:prstGeom>
          <a:noFill/>
        </p:spPr>
        <p:txBody>
          <a:bodyPr wrap="square" rtlCol="0">
            <a:spAutoFit/>
          </a:bodyPr>
          <a:lstStyle/>
          <a:p>
            <a:r>
              <a:rPr lang="en-GB" sz="4800" dirty="0">
                <a:latin typeface="Montserrat SemiBold" panose="00000700000000000000" pitchFamily="2" charset="0"/>
              </a:rPr>
              <a:t>About Translational Cancer Research</a:t>
            </a:r>
          </a:p>
        </p:txBody>
      </p:sp>
      <p:sp>
        <p:nvSpPr>
          <p:cNvPr id="14" name="TextBox 13">
            <a:extLst>
              <a:ext uri="{FF2B5EF4-FFF2-40B4-BE49-F238E27FC236}">
                <a16:creationId xmlns:a16="http://schemas.microsoft.com/office/drawing/2014/main" id="{E01ED0D5-6E49-6C63-AD01-519961F2E8F0}"/>
              </a:ext>
            </a:extLst>
          </p:cNvPr>
          <p:cNvSpPr txBox="1"/>
          <p:nvPr/>
        </p:nvSpPr>
        <p:spPr>
          <a:xfrm>
            <a:off x="543392" y="3015879"/>
            <a:ext cx="7991008" cy="1975221"/>
          </a:xfrm>
          <a:prstGeom prst="rect">
            <a:avLst/>
          </a:prstGeom>
          <a:noFill/>
        </p:spPr>
        <p:txBody>
          <a:bodyPr wrap="square">
            <a:spAutoFit/>
          </a:bodyPr>
          <a:lstStyle/>
          <a:p>
            <a:pPr>
              <a:lnSpc>
                <a:spcPct val="120000"/>
              </a:lnSpc>
            </a:pP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“Translational research is defined as the ability to move scientific discoveries from the lab into the clinic for testing to develop real life applications.” </a:t>
            </a:r>
            <a:r>
              <a:rPr lang="en-GB" sz="2600" kern="100" dirty="0">
                <a:latin typeface="Montserrat" panose="00000500000000000000" pitchFamily="2" charset="0"/>
                <a:ea typeface="Aptos" panose="020B0004020202020204" pitchFamily="34" charset="0"/>
                <a:cs typeface="Calibri" panose="020F0502020204030204" pitchFamily="34" charset="0"/>
              </a:rPr>
              <a:t>– Katherine  </a:t>
            </a:r>
          </a:p>
        </p:txBody>
      </p:sp>
      <p:sp>
        <p:nvSpPr>
          <p:cNvPr id="4" name="TextBox 13">
            <a:extLst>
              <a:ext uri="{FF2B5EF4-FFF2-40B4-BE49-F238E27FC236}">
                <a16:creationId xmlns:a16="http://schemas.microsoft.com/office/drawing/2014/main" id="{6FB185C3-9A4B-C25C-9BD8-445650767FF7}"/>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10       </a:t>
            </a:r>
            <a:r>
              <a:rPr lang="en-US" sz="1700" dirty="0">
                <a:solidFill>
                  <a:schemeClr val="tx1">
                    <a:lumMod val="50000"/>
                    <a:lumOff val="50000"/>
                  </a:schemeClr>
                </a:solidFill>
                <a:latin typeface="Montserrat Semi-Bold Bold"/>
              </a:rPr>
              <a:t>futurumcareers.com</a:t>
            </a:r>
          </a:p>
        </p:txBody>
      </p:sp>
      <p:sp>
        <p:nvSpPr>
          <p:cNvPr id="13" name="TextBox 12">
            <a:extLst>
              <a:ext uri="{FF2B5EF4-FFF2-40B4-BE49-F238E27FC236}">
                <a16:creationId xmlns:a16="http://schemas.microsoft.com/office/drawing/2014/main" id="{E9869A5F-EE3D-A403-F0D5-EB3339B94D21}"/>
              </a:ext>
            </a:extLst>
          </p:cNvPr>
          <p:cNvSpPr txBox="1"/>
          <p:nvPr/>
        </p:nvSpPr>
        <p:spPr>
          <a:xfrm>
            <a:off x="521677" y="5278948"/>
            <a:ext cx="8774724" cy="2455352"/>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This is often known as the </a:t>
            </a:r>
            <a:r>
              <a:rPr lang="en-GB" sz="2600" b="1" kern="100" dirty="0">
                <a:latin typeface="Montserrat" panose="00000500000000000000" pitchFamily="2" charset="0"/>
                <a:ea typeface="Aptos" panose="020B0004020202020204" pitchFamily="34" charset="0"/>
                <a:cs typeface="Calibri" panose="020F0502020204030204" pitchFamily="34" charset="0"/>
              </a:rPr>
              <a:t>bench-to-bedside-to-bench approach</a:t>
            </a:r>
            <a:r>
              <a:rPr lang="en-GB" sz="2600" kern="100" dirty="0">
                <a:latin typeface="Montserrat" panose="00000500000000000000" pitchFamily="2" charset="0"/>
                <a:ea typeface="Aptos" panose="020B0004020202020204" pitchFamily="34" charset="0"/>
                <a:cs typeface="Calibri" panose="020F0502020204030204" pitchFamily="34" charset="0"/>
              </a:rPr>
              <a:t>, where researchers make discoveries in the lab, then see if these apply in human testing, and then take the results of clinical trials back to the lab to build on them further. </a:t>
            </a:r>
            <a:endParaRPr lang="en-GB" sz="2600" kern="100" dirty="0">
              <a:effectLst/>
              <a:latin typeface="Montserrat" panose="00000500000000000000" pitchFamily="2" charset="0"/>
              <a:ea typeface="Aptos" panose="020B000402020202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17C7FD3A-A4F2-6FC6-A63F-4AA3D61175E8}"/>
              </a:ext>
            </a:extLst>
          </p:cNvPr>
          <p:cNvSpPr txBox="1"/>
          <p:nvPr/>
        </p:nvSpPr>
        <p:spPr>
          <a:xfrm>
            <a:off x="12080149" y="9203419"/>
            <a:ext cx="4922738" cy="400110"/>
          </a:xfrm>
          <a:prstGeom prst="rect">
            <a:avLst/>
          </a:prstGeom>
          <a:noFill/>
        </p:spPr>
        <p:txBody>
          <a:bodyPr wrap="square">
            <a:spAutoFit/>
          </a:bodyPr>
          <a:lstStyle/>
          <a:p>
            <a:r>
              <a:rPr lang="en-GB" sz="2000" b="0" u="none" strike="noStrike" baseline="0" dirty="0">
                <a:solidFill>
                  <a:schemeClr val="bg1"/>
                </a:solidFill>
                <a:latin typeface="Montserrat" panose="00000500000000000000" pitchFamily="2" charset="0"/>
              </a:rPr>
              <a:t>Katherine </a:t>
            </a:r>
            <a:r>
              <a:rPr lang="en-GB" sz="2000" b="0" u="none" strike="noStrike" baseline="0" dirty="0" err="1">
                <a:solidFill>
                  <a:schemeClr val="bg1"/>
                </a:solidFill>
                <a:latin typeface="Montserrat" panose="00000500000000000000" pitchFamily="2" charset="0"/>
              </a:rPr>
              <a:t>analyzes</a:t>
            </a:r>
            <a:r>
              <a:rPr lang="en-GB" sz="2000" b="0" u="none" strike="noStrike" baseline="0" dirty="0">
                <a:solidFill>
                  <a:schemeClr val="bg1"/>
                </a:solidFill>
                <a:latin typeface="Montserrat" panose="00000500000000000000" pitchFamily="2" charset="0"/>
              </a:rPr>
              <a:t> data in the lab</a:t>
            </a:r>
            <a:endParaRPr lang="en-GB" sz="2000" dirty="0">
              <a:solidFill>
                <a:schemeClr val="bg1"/>
              </a:solidFill>
              <a:latin typeface="Montserrat" panose="00000500000000000000" pitchFamily="2" charset="0"/>
            </a:endParaRPr>
          </a:p>
        </p:txBody>
      </p:sp>
      <p:sp>
        <p:nvSpPr>
          <p:cNvPr id="12" name="TextBox 11">
            <a:extLst>
              <a:ext uri="{FF2B5EF4-FFF2-40B4-BE49-F238E27FC236}">
                <a16:creationId xmlns:a16="http://schemas.microsoft.com/office/drawing/2014/main" id="{28CF3AFB-23D8-F6D0-53BC-9D6DD5904FB8}"/>
              </a:ext>
            </a:extLst>
          </p:cNvPr>
          <p:cNvSpPr txBox="1"/>
          <p:nvPr/>
        </p:nvSpPr>
        <p:spPr>
          <a:xfrm>
            <a:off x="12239600" y="10040779"/>
            <a:ext cx="3092140" cy="246221"/>
          </a:xfrm>
          <a:prstGeom prst="rect">
            <a:avLst/>
          </a:prstGeom>
          <a:noFill/>
        </p:spPr>
        <p:txBody>
          <a:bodyPr wrap="square">
            <a:spAutoFit/>
          </a:bodyPr>
          <a:lstStyle/>
          <a:p>
            <a:pPr marL="171450" indent="-171450" algn="r">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17758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85683" y="1623518"/>
            <a:ext cx="6076795" cy="6280192"/>
            <a:chOff x="0" y="0"/>
            <a:chExt cx="6362700" cy="6575666"/>
          </a:xfrm>
          <a:solidFill>
            <a:srgbClr val="55B8AD"/>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8" name="Group 8"/>
          <p:cNvGrpSpPr/>
          <p:nvPr/>
        </p:nvGrpSpPr>
        <p:grpSpPr>
          <a:xfrm rot="-5400000">
            <a:off x="14658813" y="1552792"/>
            <a:ext cx="5821495" cy="2715910"/>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6" name="Group 6">
            <a:extLst>
              <a:ext uri="{FF2B5EF4-FFF2-40B4-BE49-F238E27FC236}">
                <a16:creationId xmlns:a16="http://schemas.microsoft.com/office/drawing/2014/main" id="{61B38839-A02E-DFB2-55DE-5394992E816A}"/>
              </a:ext>
            </a:extLst>
          </p:cNvPr>
          <p:cNvGrpSpPr>
            <a:grpSpLocks noChangeAspect="1"/>
          </p:cNvGrpSpPr>
          <p:nvPr/>
        </p:nvGrpSpPr>
        <p:grpSpPr>
          <a:xfrm>
            <a:off x="727282" y="1873204"/>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7" name="Freeform 7">
              <a:extLst>
                <a:ext uri="{FF2B5EF4-FFF2-40B4-BE49-F238E27FC236}">
                  <a16:creationId xmlns:a16="http://schemas.microsoft.com/office/drawing/2014/main" id="{93E09595-7B05-3F11-34B7-1733C2A94E34}"/>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6" name="TextBox 13">
            <a:extLst>
              <a:ext uri="{FF2B5EF4-FFF2-40B4-BE49-F238E27FC236}">
                <a16:creationId xmlns:a16="http://schemas.microsoft.com/office/drawing/2014/main" id="{24657A61-6A67-1B42-58D0-9CB5908A4D62}"/>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11       </a:t>
            </a:r>
            <a:r>
              <a:rPr lang="en-US" sz="1700" dirty="0">
                <a:solidFill>
                  <a:srgbClr val="FFFFFF"/>
                </a:solidFill>
                <a:latin typeface="Montserrat Semi-Bold Bold"/>
              </a:rPr>
              <a:t>futurumcareers.com</a:t>
            </a:r>
          </a:p>
        </p:txBody>
      </p:sp>
      <p:sp>
        <p:nvSpPr>
          <p:cNvPr id="10" name="TextBox 9">
            <a:extLst>
              <a:ext uri="{FF2B5EF4-FFF2-40B4-BE49-F238E27FC236}">
                <a16:creationId xmlns:a16="http://schemas.microsoft.com/office/drawing/2014/main" id="{66973B15-2E6E-E13C-4185-462C8985F87B}"/>
              </a:ext>
            </a:extLst>
          </p:cNvPr>
          <p:cNvSpPr txBox="1"/>
          <p:nvPr/>
        </p:nvSpPr>
        <p:spPr>
          <a:xfrm>
            <a:off x="6951842" y="3050440"/>
            <a:ext cx="10338478" cy="6296404"/>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At high school, study </a:t>
            </a:r>
            <a:r>
              <a:rPr lang="en-GB" sz="2600" b="1" kern="100" dirty="0">
                <a:latin typeface="Montserrat" panose="00000500000000000000" pitchFamily="2" charset="0"/>
                <a:ea typeface="Aptos" panose="020B0004020202020204" pitchFamily="34" charset="0"/>
                <a:cs typeface="Calibri" panose="020F0502020204030204" pitchFamily="34" charset="0"/>
              </a:rPr>
              <a:t>biology</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b="1" kern="100" dirty="0">
                <a:latin typeface="Montserrat" panose="00000500000000000000" pitchFamily="2" charset="0"/>
                <a:ea typeface="Aptos" panose="020B0004020202020204" pitchFamily="34" charset="0"/>
                <a:cs typeface="Calibri" panose="020F0502020204030204" pitchFamily="34" charset="0"/>
              </a:rPr>
              <a:t>chemistry</a:t>
            </a:r>
            <a:r>
              <a:rPr lang="en-GB" sz="2600" kern="100" dirty="0">
                <a:latin typeface="Montserrat" panose="00000500000000000000" pitchFamily="2" charset="0"/>
                <a:ea typeface="Aptos" panose="020B0004020202020204" pitchFamily="34" charset="0"/>
                <a:cs typeface="Calibri" panose="020F0502020204030204" pitchFamily="34" charset="0"/>
              </a:rPr>
              <a:t>, and </a:t>
            </a:r>
            <a:r>
              <a:rPr lang="en-GB" sz="2600" b="1" kern="100" dirty="0">
                <a:latin typeface="Montserrat" panose="00000500000000000000" pitchFamily="2" charset="0"/>
                <a:ea typeface="Aptos" panose="020B0004020202020204" pitchFamily="34" charset="0"/>
                <a:cs typeface="Calibri" panose="020F0502020204030204" pitchFamily="34" charset="0"/>
              </a:rPr>
              <a:t>physics</a:t>
            </a:r>
            <a:r>
              <a:rPr lang="en-GB" sz="2600" kern="100" dirty="0">
                <a:latin typeface="Montserrat" panose="00000500000000000000" pitchFamily="2" charset="0"/>
                <a:ea typeface="Aptos" panose="020B0004020202020204" pitchFamily="34" charset="0"/>
                <a:cs typeface="Calibri" panose="020F0502020204030204" pitchFamily="34" charset="0"/>
              </a:rPr>
              <a:t>, as well as </a:t>
            </a:r>
            <a:r>
              <a:rPr lang="en-GB" sz="2600" b="1" kern="100" dirty="0">
                <a:latin typeface="Montserrat" panose="00000500000000000000" pitchFamily="2" charset="0"/>
                <a:ea typeface="Aptos" panose="020B0004020202020204" pitchFamily="34" charset="0"/>
                <a:cs typeface="Calibri" panose="020F0502020204030204" pitchFamily="34" charset="0"/>
              </a:rPr>
              <a:t>mathematics</a:t>
            </a:r>
            <a:r>
              <a:rPr lang="en-GB" sz="2600" kern="100" dirty="0">
                <a:latin typeface="Montserrat" panose="00000500000000000000" pitchFamily="2" charset="0"/>
                <a:ea typeface="Aptos" panose="020B0004020202020204" pitchFamily="34" charset="0"/>
                <a:cs typeface="Calibri" panose="020F0502020204030204" pitchFamily="34" charset="0"/>
              </a:rPr>
              <a:t> (to learn about statistics for </a:t>
            </a:r>
            <a:r>
              <a:rPr lang="en-GB" sz="2600" kern="100" dirty="0" err="1">
                <a:latin typeface="Montserrat" panose="00000500000000000000" pitchFamily="2" charset="0"/>
                <a:ea typeface="Aptos" panose="020B0004020202020204" pitchFamily="34" charset="0"/>
                <a:cs typeface="Calibri" panose="020F0502020204030204" pitchFamily="34" charset="0"/>
              </a:rPr>
              <a:t>analyzing</a:t>
            </a:r>
            <a:r>
              <a:rPr lang="en-GB" sz="2600" kern="100" dirty="0">
                <a:latin typeface="Montserrat" panose="00000500000000000000" pitchFamily="2" charset="0"/>
                <a:ea typeface="Aptos" panose="020B0004020202020204" pitchFamily="34" charset="0"/>
                <a:cs typeface="Calibri" panose="020F0502020204030204" pitchFamily="34" charset="0"/>
              </a:rPr>
              <a:t> data), </a:t>
            </a:r>
            <a:r>
              <a:rPr lang="en-GB" sz="2600" b="1" kern="100" dirty="0">
                <a:latin typeface="Montserrat" panose="00000500000000000000" pitchFamily="2" charset="0"/>
                <a:ea typeface="Aptos" panose="020B0004020202020204" pitchFamily="34" charset="0"/>
                <a:cs typeface="Calibri" panose="020F0502020204030204" pitchFamily="34" charset="0"/>
              </a:rPr>
              <a:t>computing</a:t>
            </a:r>
            <a:r>
              <a:rPr lang="en-GB" sz="2600" kern="100" dirty="0">
                <a:latin typeface="Montserrat" panose="00000500000000000000" pitchFamily="2" charset="0"/>
                <a:ea typeface="Aptos" panose="020B0004020202020204" pitchFamily="34" charset="0"/>
                <a:cs typeface="Calibri" panose="020F0502020204030204" pitchFamily="34" charset="0"/>
              </a:rPr>
              <a:t> (to learn coding for processing data), and </a:t>
            </a:r>
            <a:r>
              <a:rPr lang="en-GB" sz="2600" b="1" kern="100" dirty="0">
                <a:latin typeface="Montserrat" panose="00000500000000000000" pitchFamily="2" charset="0"/>
                <a:ea typeface="Aptos" panose="020B0004020202020204" pitchFamily="34" charset="0"/>
                <a:cs typeface="Calibri" panose="020F0502020204030204" pitchFamily="34" charset="0"/>
              </a:rPr>
              <a:t>psychology</a:t>
            </a:r>
            <a:r>
              <a:rPr lang="en-GB" sz="2600" kern="100" dirty="0">
                <a:latin typeface="Montserrat" panose="00000500000000000000" pitchFamily="2" charset="0"/>
                <a:ea typeface="Aptos" panose="020B0004020202020204" pitchFamily="34" charset="0"/>
                <a:cs typeface="Calibri" panose="020F0502020204030204" pitchFamily="34" charset="0"/>
              </a:rPr>
              <a:t> (to help you relate to patients you work with during your career).</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“Study anything and everything science! It’s amazing how interconnected all the science topics are to each other.”</a:t>
            </a: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 Katherine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At college or university, a degree in </a:t>
            </a:r>
            <a:r>
              <a:rPr lang="en-GB" sz="2600" b="1" kern="100" dirty="0">
                <a:latin typeface="Montserrat" panose="00000500000000000000" pitchFamily="2" charset="0"/>
                <a:ea typeface="Aptos" panose="020B0004020202020204" pitchFamily="34" charset="0"/>
                <a:cs typeface="Calibri" panose="020F0502020204030204" pitchFamily="34" charset="0"/>
              </a:rPr>
              <a:t>biomedical science</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b="1" kern="100" dirty="0">
                <a:latin typeface="Montserrat" panose="00000500000000000000" pitchFamily="2" charset="0"/>
                <a:ea typeface="Aptos" panose="020B0004020202020204" pitchFamily="34" charset="0"/>
                <a:cs typeface="Calibri" panose="020F0502020204030204" pitchFamily="34" charset="0"/>
              </a:rPr>
              <a:t>biology</a:t>
            </a:r>
            <a:r>
              <a:rPr lang="en-GB" sz="2600" kern="100" dirty="0">
                <a:latin typeface="Montserrat" panose="00000500000000000000" pitchFamily="2" charset="0"/>
                <a:ea typeface="Aptos" panose="020B0004020202020204" pitchFamily="34" charset="0"/>
                <a:cs typeface="Calibri" panose="020F0502020204030204" pitchFamily="34" charset="0"/>
              </a:rPr>
              <a:t>, or </a:t>
            </a:r>
            <a:r>
              <a:rPr lang="en-GB" sz="2600" b="1" kern="100" dirty="0">
                <a:latin typeface="Montserrat" panose="00000500000000000000" pitchFamily="2" charset="0"/>
                <a:ea typeface="Aptos" panose="020B0004020202020204" pitchFamily="34" charset="0"/>
                <a:cs typeface="Calibri" panose="020F0502020204030204" pitchFamily="34" charset="0"/>
              </a:rPr>
              <a:t>medicine</a:t>
            </a:r>
            <a:r>
              <a:rPr lang="en-GB" sz="2600" kern="100" dirty="0">
                <a:latin typeface="Montserrat" panose="00000500000000000000" pitchFamily="2" charset="0"/>
                <a:ea typeface="Aptos" panose="020B0004020202020204" pitchFamily="34" charset="0"/>
                <a:cs typeface="Calibri" panose="020F0502020204030204" pitchFamily="34" charset="0"/>
              </a:rPr>
              <a:t> could lead to a career in translational cancer research.</a:t>
            </a:r>
          </a:p>
        </p:txBody>
      </p:sp>
      <p:sp>
        <p:nvSpPr>
          <p:cNvPr id="18" name="TextBox 17">
            <a:extLst>
              <a:ext uri="{FF2B5EF4-FFF2-40B4-BE49-F238E27FC236}">
                <a16:creationId xmlns:a16="http://schemas.microsoft.com/office/drawing/2014/main" id="{46141015-C4B9-7A97-8C75-6F5CB183B22A}"/>
              </a:ext>
            </a:extLst>
          </p:cNvPr>
          <p:cNvSpPr txBox="1"/>
          <p:nvPr/>
        </p:nvSpPr>
        <p:spPr>
          <a:xfrm>
            <a:off x="6934200" y="898241"/>
            <a:ext cx="9964557" cy="1569660"/>
          </a:xfrm>
          <a:prstGeom prst="rect">
            <a:avLst/>
          </a:prstGeom>
          <a:noFill/>
        </p:spPr>
        <p:txBody>
          <a:bodyPr wrap="square">
            <a:spAutoFit/>
          </a:bodyPr>
          <a:lstStyle/>
          <a:p>
            <a:r>
              <a:rPr lang="en-GB" sz="4800" kern="100" dirty="0">
                <a:effectLst/>
                <a:latin typeface="Montserrat SemiBold" panose="00000700000000000000" pitchFamily="2" charset="0"/>
                <a:ea typeface="Aptos" panose="020B0004020202020204" pitchFamily="34" charset="0"/>
                <a:cs typeface="Calibri" panose="020F0502020204030204" pitchFamily="34" charset="0"/>
              </a:rPr>
              <a:t>Pathway from School to Translational Cancer Research</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8D5012F-4888-045F-2462-408A175E0240}"/>
              </a:ext>
            </a:extLst>
          </p:cNvPr>
          <p:cNvSpPr txBox="1"/>
          <p:nvPr/>
        </p:nvSpPr>
        <p:spPr>
          <a:xfrm>
            <a:off x="1660725" y="7679180"/>
            <a:ext cx="3726720" cy="802014"/>
          </a:xfrm>
          <a:prstGeom prst="rect">
            <a:avLst/>
          </a:prstGeom>
          <a:noFill/>
        </p:spPr>
        <p:txBody>
          <a:bodyPr wrap="square">
            <a:spAutoFit/>
          </a:bodyPr>
          <a:lstStyle/>
          <a:p>
            <a:pPr>
              <a:lnSpc>
                <a:spcPct val="120000"/>
              </a:lnSpc>
            </a:pPr>
            <a:r>
              <a:rPr lang="en-GB" sz="2000" dirty="0">
                <a:solidFill>
                  <a:schemeClr val="bg1"/>
                </a:solidFill>
                <a:effectLst/>
                <a:latin typeface="Montserrat" panose="00000500000000000000" pitchFamily="2" charset="0"/>
                <a:ea typeface="Aptos" panose="020B0004020202020204" pitchFamily="34" charset="0"/>
              </a:rPr>
              <a:t>Katherine and her research team in the lab</a:t>
            </a:r>
            <a:endParaRPr lang="en-GB" sz="2000" dirty="0">
              <a:solidFill>
                <a:schemeClr val="bg1"/>
              </a:solidFill>
              <a:latin typeface="Montserrat" panose="00000500000000000000" pitchFamily="2" charset="0"/>
            </a:endParaRPr>
          </a:p>
        </p:txBody>
      </p:sp>
      <p:sp>
        <p:nvSpPr>
          <p:cNvPr id="7" name="TextBox 6">
            <a:extLst>
              <a:ext uri="{FF2B5EF4-FFF2-40B4-BE49-F238E27FC236}">
                <a16:creationId xmlns:a16="http://schemas.microsoft.com/office/drawing/2014/main" id="{CCF7CC4B-4FC8-0B3F-CEF8-159C1302225B}"/>
              </a:ext>
            </a:extLst>
          </p:cNvPr>
          <p:cNvSpPr txBox="1"/>
          <p:nvPr/>
        </p:nvSpPr>
        <p:spPr>
          <a:xfrm>
            <a:off x="512266" y="1559960"/>
            <a:ext cx="3584105" cy="246221"/>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67237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1000"/>
                                        <p:tgtEl>
                                          <p:spTgt spid="10">
                                            <p:txEl>
                                              <p:pRg st="2" end="2"/>
                                            </p:txEl>
                                          </p:spTgt>
                                        </p:tgtEl>
                                      </p:cBhvr>
                                    </p:animEffect>
                                    <p:anim calcmode="lin" valueType="num">
                                      <p:cBhvr>
                                        <p:cTn id="1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1000"/>
                                        <p:tgtEl>
                                          <p:spTgt spid="10">
                                            <p:txEl>
                                              <p:pRg st="3" end="3"/>
                                            </p:txEl>
                                          </p:spTgt>
                                        </p:tgtEl>
                                      </p:cBhvr>
                                    </p:animEffect>
                                    <p:anim calcmode="lin" valueType="num">
                                      <p:cBhvr>
                                        <p:cTn id="2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fade">
                                      <p:cBhvr>
                                        <p:cTn id="26" dur="1000"/>
                                        <p:tgtEl>
                                          <p:spTgt spid="10">
                                            <p:txEl>
                                              <p:pRg st="5" end="5"/>
                                            </p:txEl>
                                          </p:spTgt>
                                        </p:tgtEl>
                                      </p:cBhvr>
                                    </p:animEffect>
                                    <p:anim calcmode="lin" valueType="num">
                                      <p:cBhvr>
                                        <p:cTn id="27"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85CD0-237F-F8D4-2E3D-D767D70A2F7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6F54016-9D37-2820-3B30-C1AA7128806C}"/>
              </a:ext>
            </a:extLst>
          </p:cNvPr>
          <p:cNvGrpSpPr>
            <a:grpSpLocks noChangeAspect="1"/>
          </p:cNvGrpSpPr>
          <p:nvPr/>
        </p:nvGrpSpPr>
        <p:grpSpPr>
          <a:xfrm>
            <a:off x="485683" y="1623518"/>
            <a:ext cx="6076795" cy="6280192"/>
            <a:chOff x="0" y="0"/>
            <a:chExt cx="6362700" cy="6575666"/>
          </a:xfrm>
          <a:solidFill>
            <a:srgbClr val="55B8AD"/>
          </a:solidFill>
        </p:grpSpPr>
        <p:sp>
          <p:nvSpPr>
            <p:cNvPr id="3" name="Freeform 3">
              <a:extLst>
                <a:ext uri="{FF2B5EF4-FFF2-40B4-BE49-F238E27FC236}">
                  <a16:creationId xmlns:a16="http://schemas.microsoft.com/office/drawing/2014/main" id="{1AD57027-2482-F85B-FC79-8C2E1B2E20F1}"/>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a:extLst>
              <a:ext uri="{FF2B5EF4-FFF2-40B4-BE49-F238E27FC236}">
                <a16:creationId xmlns:a16="http://schemas.microsoft.com/office/drawing/2014/main" id="{398A6494-FB35-FAFD-A6DD-25184C16407D}"/>
              </a:ext>
            </a:extLst>
          </p:cNvPr>
          <p:cNvGrpSpPr/>
          <p:nvPr/>
        </p:nvGrpSpPr>
        <p:grpSpPr>
          <a:xfrm rot="5400000">
            <a:off x="-1746485" y="1746485"/>
            <a:ext cx="10287000" cy="6794030"/>
            <a:chOff x="0" y="0"/>
            <a:chExt cx="3130550" cy="2067566"/>
          </a:xfrm>
          <a:solidFill>
            <a:srgbClr val="3660AA"/>
          </a:solidFill>
        </p:grpSpPr>
        <p:sp>
          <p:nvSpPr>
            <p:cNvPr id="5" name="Freeform 5">
              <a:extLst>
                <a:ext uri="{FF2B5EF4-FFF2-40B4-BE49-F238E27FC236}">
                  <a16:creationId xmlns:a16="http://schemas.microsoft.com/office/drawing/2014/main" id="{04786B49-9836-117A-4B79-1C2A333627D1}"/>
                </a:ext>
              </a:extLst>
            </p:cNvPr>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8" name="Group 8">
            <a:extLst>
              <a:ext uri="{FF2B5EF4-FFF2-40B4-BE49-F238E27FC236}">
                <a16:creationId xmlns:a16="http://schemas.microsoft.com/office/drawing/2014/main" id="{FB69A8FF-59B9-E2FF-4318-2E0BDB1A7F35}"/>
              </a:ext>
            </a:extLst>
          </p:cNvPr>
          <p:cNvGrpSpPr/>
          <p:nvPr/>
        </p:nvGrpSpPr>
        <p:grpSpPr>
          <a:xfrm rot="-5400000">
            <a:off x="14658813" y="1552792"/>
            <a:ext cx="5821495" cy="2715910"/>
            <a:chOff x="0" y="0"/>
            <a:chExt cx="3130550" cy="1460500"/>
          </a:xfrm>
          <a:solidFill>
            <a:srgbClr val="55B8AD"/>
          </a:solidFill>
        </p:grpSpPr>
        <p:sp>
          <p:nvSpPr>
            <p:cNvPr id="9" name="Freeform 9">
              <a:extLst>
                <a:ext uri="{FF2B5EF4-FFF2-40B4-BE49-F238E27FC236}">
                  <a16:creationId xmlns:a16="http://schemas.microsoft.com/office/drawing/2014/main" id="{C12AE9FC-48D1-3ABA-07EF-7BFA75F9C8CC}"/>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6" name="TextBox 13">
            <a:extLst>
              <a:ext uri="{FF2B5EF4-FFF2-40B4-BE49-F238E27FC236}">
                <a16:creationId xmlns:a16="http://schemas.microsoft.com/office/drawing/2014/main" id="{26014C7D-7B83-454B-C19F-8C2551BCA3A9}"/>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12       </a:t>
            </a:r>
            <a:r>
              <a:rPr lang="en-US" sz="1700" dirty="0">
                <a:solidFill>
                  <a:srgbClr val="FFFFFF"/>
                </a:solidFill>
                <a:latin typeface="Montserrat Semi-Bold Bold"/>
              </a:rPr>
              <a:t>futurumcareers.com</a:t>
            </a:r>
          </a:p>
        </p:txBody>
      </p:sp>
      <p:grpSp>
        <p:nvGrpSpPr>
          <p:cNvPr id="7" name="Group 6">
            <a:extLst>
              <a:ext uri="{FF2B5EF4-FFF2-40B4-BE49-F238E27FC236}">
                <a16:creationId xmlns:a16="http://schemas.microsoft.com/office/drawing/2014/main" id="{4C6B4716-4FE6-7413-E976-CA5F955122B5}"/>
              </a:ext>
            </a:extLst>
          </p:cNvPr>
          <p:cNvGrpSpPr>
            <a:grpSpLocks noChangeAspect="1"/>
          </p:cNvGrpSpPr>
          <p:nvPr/>
        </p:nvGrpSpPr>
        <p:grpSpPr>
          <a:xfrm>
            <a:off x="624341" y="1846906"/>
            <a:ext cx="5650999" cy="5840145"/>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C3CC0F99-8024-3547-BD45-D6DCD3B7E975}"/>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4" name="TextBox 13">
            <a:extLst>
              <a:ext uri="{FF2B5EF4-FFF2-40B4-BE49-F238E27FC236}">
                <a16:creationId xmlns:a16="http://schemas.microsoft.com/office/drawing/2014/main" id="{E2C9EAC0-2838-7152-3607-E2F152258424}"/>
              </a:ext>
            </a:extLst>
          </p:cNvPr>
          <p:cNvSpPr txBox="1"/>
          <p:nvPr/>
        </p:nvSpPr>
        <p:spPr>
          <a:xfrm>
            <a:off x="7180443" y="2095549"/>
            <a:ext cx="9603137" cy="5336141"/>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Look for opportunities to take part in scientific research to gain valuable work experience.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For example, the </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Department of Cancer Biology</a:t>
            </a:r>
            <a:r>
              <a:rPr lang="en-GB" sz="2600" kern="100" dirty="0">
                <a:latin typeface="Montserrat" panose="00000500000000000000" pitchFamily="2" charset="0"/>
                <a:ea typeface="Aptos" panose="020B0004020202020204" pitchFamily="34" charset="0"/>
                <a:cs typeface="Calibri" panose="020F0502020204030204" pitchFamily="34" charset="0"/>
              </a:rPr>
              <a:t> at Wake Forest University School of Medicine has summer research programs for high school and college undergraduate students.</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“Participate in summer research experiences or volunteer at a science lab to find out what topics you are passionate about.” </a:t>
            </a:r>
            <a:r>
              <a:rPr lang="en-GB" sz="2600" kern="100" dirty="0">
                <a:latin typeface="Montserrat" panose="00000500000000000000" pitchFamily="2" charset="0"/>
                <a:ea typeface="Aptos" panose="020B0004020202020204" pitchFamily="34" charset="0"/>
                <a:cs typeface="Calibri" panose="020F0502020204030204" pitchFamily="34" charset="0"/>
              </a:rPr>
              <a:t>– Katherine </a:t>
            </a:r>
          </a:p>
        </p:txBody>
      </p:sp>
      <p:sp>
        <p:nvSpPr>
          <p:cNvPr id="10" name="TextBox 9">
            <a:extLst>
              <a:ext uri="{FF2B5EF4-FFF2-40B4-BE49-F238E27FC236}">
                <a16:creationId xmlns:a16="http://schemas.microsoft.com/office/drawing/2014/main" id="{D6C7C468-8B38-BF5B-FB62-DF302EEE217E}"/>
              </a:ext>
            </a:extLst>
          </p:cNvPr>
          <p:cNvSpPr txBox="1"/>
          <p:nvPr/>
        </p:nvSpPr>
        <p:spPr>
          <a:xfrm>
            <a:off x="7180443" y="898241"/>
            <a:ext cx="9718314" cy="830997"/>
          </a:xfrm>
          <a:prstGeom prst="rect">
            <a:avLst/>
          </a:prstGeom>
          <a:noFill/>
        </p:spPr>
        <p:txBody>
          <a:bodyPr wrap="square">
            <a:spAutoFit/>
          </a:bodyPr>
          <a:lstStyle/>
          <a:p>
            <a:r>
              <a:rPr lang="en-GB" sz="4800" kern="100" dirty="0">
                <a:effectLst/>
                <a:latin typeface="Montserrat SemiBold" panose="00000700000000000000" pitchFamily="2" charset="0"/>
                <a:ea typeface="Aptos" panose="020B0004020202020204" pitchFamily="34" charset="0"/>
                <a:cs typeface="Calibri" panose="020F0502020204030204" pitchFamily="34" charset="0"/>
              </a:rPr>
              <a:t>Student Opportunities </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DF18C1E-8317-C6A7-BD4F-28FAE8E5AD19}"/>
              </a:ext>
            </a:extLst>
          </p:cNvPr>
          <p:cNvSpPr txBox="1"/>
          <p:nvPr/>
        </p:nvSpPr>
        <p:spPr>
          <a:xfrm>
            <a:off x="997680" y="7673333"/>
            <a:ext cx="4798670" cy="1171346"/>
          </a:xfrm>
          <a:prstGeom prst="rect">
            <a:avLst/>
          </a:prstGeom>
          <a:noFill/>
        </p:spPr>
        <p:txBody>
          <a:bodyPr wrap="square">
            <a:spAutoFit/>
          </a:bodyPr>
          <a:lstStyle/>
          <a:p>
            <a:pPr>
              <a:lnSpc>
                <a:spcPct val="120000"/>
              </a:lnSpc>
            </a:pPr>
            <a:r>
              <a:rPr lang="en-GB" sz="2000" dirty="0">
                <a:solidFill>
                  <a:schemeClr val="bg1"/>
                </a:solidFill>
                <a:effectLst/>
                <a:latin typeface="Montserrat" panose="00000500000000000000" pitchFamily="2" charset="0"/>
                <a:ea typeface="Aptos" panose="020B0004020202020204" pitchFamily="34" charset="0"/>
              </a:rPr>
              <a:t>Undergraduate student Ellie Cyrus presents the results of her summer research project in Katherine’s lab</a:t>
            </a:r>
            <a:endParaRPr lang="en-GB" sz="20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0552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2" end="2"/>
                                            </p:txEl>
                                          </p:spTgt>
                                        </p:tgtEl>
                                        <p:attrNameLst>
                                          <p:attrName>style.visibility</p:attrName>
                                        </p:attrNameLst>
                                      </p:cBhvr>
                                      <p:to>
                                        <p:strVal val="visible"/>
                                      </p:to>
                                    </p:set>
                                    <p:animEffect transition="in" filter="fade">
                                      <p:cBhvr>
                                        <p:cTn id="14" dur="1000"/>
                                        <p:tgtEl>
                                          <p:spTgt spid="14">
                                            <p:txEl>
                                              <p:pRg st="2" end="2"/>
                                            </p:txEl>
                                          </p:spTgt>
                                        </p:tgtEl>
                                      </p:cBhvr>
                                    </p:animEffect>
                                    <p:anim calcmode="lin" valueType="num">
                                      <p:cBhvr>
                                        <p:cTn id="15"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fade">
                                      <p:cBhvr>
                                        <p:cTn id="21" dur="1000"/>
                                        <p:tgtEl>
                                          <p:spTgt spid="14">
                                            <p:txEl>
                                              <p:pRg st="4" end="4"/>
                                            </p:txEl>
                                          </p:spTgt>
                                        </p:tgtEl>
                                      </p:cBhvr>
                                    </p:animEffect>
                                    <p:anim calcmode="lin" valueType="num">
                                      <p:cBhvr>
                                        <p:cTn id="22"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06165-8830-A533-C01B-B1564D9F231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9B04C2D-F02B-883F-A9D5-C308847394A7}"/>
              </a:ext>
            </a:extLst>
          </p:cNvPr>
          <p:cNvGrpSpPr>
            <a:grpSpLocks noChangeAspect="1"/>
          </p:cNvGrpSpPr>
          <p:nvPr/>
        </p:nvGrpSpPr>
        <p:grpSpPr>
          <a:xfrm>
            <a:off x="11534344" y="1732396"/>
            <a:ext cx="6601256" cy="6822207"/>
            <a:chOff x="0" y="0"/>
            <a:chExt cx="6362700" cy="6575666"/>
          </a:xfrm>
        </p:grpSpPr>
        <p:sp>
          <p:nvSpPr>
            <p:cNvPr id="3" name="Freeform 3">
              <a:extLst>
                <a:ext uri="{FF2B5EF4-FFF2-40B4-BE49-F238E27FC236}">
                  <a16:creationId xmlns:a16="http://schemas.microsoft.com/office/drawing/2014/main" id="{9E70DA60-8F31-092B-1235-6AC3E9B9E722}"/>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FF2B5EF4-FFF2-40B4-BE49-F238E27FC236}">
                <a16:creationId xmlns:a16="http://schemas.microsoft.com/office/drawing/2014/main" id="{CAEFADED-3984-3647-C152-10FF31344260}"/>
              </a:ext>
            </a:extLst>
          </p:cNvPr>
          <p:cNvGrpSpPr/>
          <p:nvPr/>
        </p:nvGrpSpPr>
        <p:grpSpPr>
          <a:xfrm rot="-5400000">
            <a:off x="9607391" y="1606391"/>
            <a:ext cx="10287000" cy="7074218"/>
            <a:chOff x="0" y="0"/>
            <a:chExt cx="3130550" cy="2152833"/>
          </a:xfrm>
          <a:solidFill>
            <a:srgbClr val="3660AA"/>
          </a:solidFill>
        </p:grpSpPr>
        <p:sp>
          <p:nvSpPr>
            <p:cNvPr id="5" name="Freeform 5">
              <a:extLst>
                <a:ext uri="{FF2B5EF4-FFF2-40B4-BE49-F238E27FC236}">
                  <a16:creationId xmlns:a16="http://schemas.microsoft.com/office/drawing/2014/main" id="{0D1AAF24-5726-2815-4B7C-1DFE88BDEFB4}"/>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596003FA-021A-20A3-E324-EDBCAB693439}"/>
              </a:ext>
            </a:extLst>
          </p:cNvPr>
          <p:cNvGrpSpPr>
            <a:grpSpLocks noChangeAspect="1"/>
          </p:cNvGrpSpPr>
          <p:nvPr/>
        </p:nvGrpSpPr>
        <p:grpSpPr>
          <a:xfrm>
            <a:off x="11850825" y="2059464"/>
            <a:ext cx="5968305" cy="616807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68218A83-2FF1-2FCA-62AE-240142C49DE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dirty="0"/>
            </a:p>
          </p:txBody>
        </p:sp>
      </p:grpSp>
      <p:sp>
        <p:nvSpPr>
          <p:cNvPr id="6" name="TextBox 13">
            <a:extLst>
              <a:ext uri="{FF2B5EF4-FFF2-40B4-BE49-F238E27FC236}">
                <a16:creationId xmlns:a16="http://schemas.microsoft.com/office/drawing/2014/main" id="{0E64126C-69B9-56CC-0B59-AEF3A9483EAF}"/>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13       </a:t>
            </a:r>
            <a:r>
              <a:rPr lang="en-US" sz="1700" dirty="0">
                <a:solidFill>
                  <a:schemeClr val="tx1">
                    <a:lumMod val="50000"/>
                    <a:lumOff val="50000"/>
                  </a:schemeClr>
                </a:solidFill>
                <a:latin typeface="Montserrat Semi-Bold Bold"/>
              </a:rPr>
              <a:t>futurumcareers.com</a:t>
            </a:r>
          </a:p>
        </p:txBody>
      </p:sp>
      <p:sp>
        <p:nvSpPr>
          <p:cNvPr id="13" name="TextBox 12">
            <a:extLst>
              <a:ext uri="{FF2B5EF4-FFF2-40B4-BE49-F238E27FC236}">
                <a16:creationId xmlns:a16="http://schemas.microsoft.com/office/drawing/2014/main" id="{6F258377-EE6B-FEB4-43EB-04C0DA19F740}"/>
              </a:ext>
            </a:extLst>
          </p:cNvPr>
          <p:cNvSpPr txBox="1"/>
          <p:nvPr/>
        </p:nvSpPr>
        <p:spPr>
          <a:xfrm>
            <a:off x="1039784" y="3035332"/>
            <a:ext cx="9628216" cy="6296404"/>
          </a:xfrm>
          <a:prstGeom prst="rect">
            <a:avLst/>
          </a:prstGeom>
          <a:noFill/>
        </p:spPr>
        <p:txBody>
          <a:bodyPr wrap="square">
            <a:spAutoFit/>
          </a:bodyPr>
          <a:lstStyle/>
          <a:p>
            <a:pPr>
              <a:lnSpc>
                <a:spcPct val="120000"/>
              </a:lnSpc>
            </a:pP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“There are a lot of job opportunities for people with a PhD in biomedical sciences.” </a:t>
            </a:r>
            <a:r>
              <a:rPr lang="en-GB" sz="2600" kern="100" dirty="0">
                <a:latin typeface="Montserrat" panose="00000500000000000000" pitchFamily="2" charset="0"/>
                <a:ea typeface="Aptos" panose="020B0004020202020204" pitchFamily="34" charset="0"/>
                <a:cs typeface="Calibri" panose="020F0502020204030204" pitchFamily="34" charset="0"/>
              </a:rPr>
              <a:t>– Katherine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There are roles in </a:t>
            </a:r>
            <a:r>
              <a:rPr lang="en-GB" sz="2600" b="1" kern="100" dirty="0">
                <a:latin typeface="Montserrat" panose="00000500000000000000" pitchFamily="2" charset="0"/>
                <a:ea typeface="Aptos" panose="020B0004020202020204" pitchFamily="34" charset="0"/>
                <a:cs typeface="Calibri" panose="020F0502020204030204" pitchFamily="34" charset="0"/>
              </a:rPr>
              <a:t>academia</a:t>
            </a:r>
            <a:r>
              <a:rPr lang="en-GB" sz="2600" kern="100" dirty="0">
                <a:latin typeface="Montserrat" panose="00000500000000000000" pitchFamily="2" charset="0"/>
                <a:ea typeface="Aptos" panose="020B0004020202020204" pitchFamily="34" charset="0"/>
                <a:cs typeface="Calibri" panose="020F0502020204030204" pitchFamily="34" charset="0"/>
              </a:rPr>
              <a:t> (conducting research at universities), </a:t>
            </a:r>
            <a:r>
              <a:rPr lang="en-GB" sz="2600" b="1" kern="100" dirty="0">
                <a:latin typeface="Montserrat" panose="00000500000000000000" pitchFamily="2" charset="0"/>
                <a:ea typeface="Aptos" panose="020B0004020202020204" pitchFamily="34" charset="0"/>
                <a:cs typeface="Calibri" panose="020F0502020204030204" pitchFamily="34" charset="0"/>
              </a:rPr>
              <a:t>industry</a:t>
            </a:r>
            <a:r>
              <a:rPr lang="en-GB" sz="2600" kern="100" dirty="0">
                <a:latin typeface="Montserrat" panose="00000500000000000000" pitchFamily="2" charset="0"/>
                <a:ea typeface="Aptos" panose="020B0004020202020204" pitchFamily="34" charset="0"/>
                <a:cs typeface="Calibri" panose="020F0502020204030204" pitchFamily="34" charset="0"/>
              </a:rPr>
              <a:t> (working for pharmaceutical companies), and </a:t>
            </a:r>
            <a:r>
              <a:rPr lang="en-GB" sz="2600" b="1" kern="100" dirty="0">
                <a:latin typeface="Montserrat" panose="00000500000000000000" pitchFamily="2" charset="0"/>
                <a:ea typeface="Aptos" panose="020B0004020202020204" pitchFamily="34" charset="0"/>
                <a:cs typeface="Calibri" panose="020F0502020204030204" pitchFamily="34" charset="0"/>
              </a:rPr>
              <a:t>government</a:t>
            </a:r>
            <a:r>
              <a:rPr lang="en-GB" sz="2600" kern="100" dirty="0">
                <a:latin typeface="Montserrat" panose="00000500000000000000" pitchFamily="2" charset="0"/>
                <a:ea typeface="Aptos" panose="020B0004020202020204" pitchFamily="34" charset="0"/>
                <a:cs typeface="Calibri" panose="020F0502020204030204" pitchFamily="34" charset="0"/>
              </a:rPr>
              <a:t> (working for organizations such as the </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National Cancer Institute</a:t>
            </a:r>
            <a:r>
              <a:rPr lang="en-GB" sz="2600" kern="100" dirty="0">
                <a:latin typeface="Montserrat" panose="00000500000000000000" pitchFamily="2" charset="0"/>
                <a:ea typeface="Aptos" panose="020B0004020202020204" pitchFamily="34" charset="0"/>
                <a:cs typeface="Calibri" panose="020F0502020204030204" pitchFamily="34" charset="0"/>
              </a:rPr>
              <a:t> or </a:t>
            </a:r>
            <a:r>
              <a:rPr lang="en-GB" sz="2600" kern="100" dirty="0">
                <a:latin typeface="Montserrat" panose="00000500000000000000" pitchFamily="2" charset="0"/>
                <a:ea typeface="Aptos" panose="020B0004020202020204" pitchFamily="34" charset="0"/>
                <a:cs typeface="Calibri" panose="020F0502020204030204" pitchFamily="34" charset="0"/>
                <a:hlinkClick r:id="rId4"/>
              </a:rPr>
              <a:t>Food and Drug Administration</a:t>
            </a:r>
            <a:r>
              <a:rPr lang="en-GB" sz="2600" kern="100" dirty="0">
                <a:latin typeface="Montserrat" panose="00000500000000000000" pitchFamily="2" charset="0"/>
                <a:ea typeface="Aptos" panose="020B0004020202020204" pitchFamily="34" charset="0"/>
                <a:cs typeface="Calibri" panose="020F0502020204030204" pitchFamily="34" charset="0"/>
              </a:rPr>
              <a:t>).</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Learn about cancer research and careers from the </a:t>
            </a:r>
            <a:r>
              <a:rPr lang="en-GB" sz="2600" kern="100" dirty="0">
                <a:latin typeface="Montserrat" panose="00000500000000000000" pitchFamily="2" charset="0"/>
                <a:ea typeface="Aptos" panose="020B0004020202020204" pitchFamily="34" charset="0"/>
                <a:cs typeface="Calibri" panose="020F0502020204030204" pitchFamily="34" charset="0"/>
                <a:hlinkClick r:id="rId5"/>
              </a:rPr>
              <a:t>American Association for Cancer Research</a:t>
            </a:r>
            <a:r>
              <a:rPr lang="en-GB" sz="2600" kern="100" dirty="0">
                <a:latin typeface="Montserrat" panose="00000500000000000000" pitchFamily="2" charset="0"/>
                <a:ea typeface="Aptos" panose="020B0004020202020204" pitchFamily="34" charset="0"/>
                <a:cs typeface="Calibri" panose="020F0502020204030204" pitchFamily="34" charset="0"/>
              </a:rPr>
              <a:t>, the </a:t>
            </a:r>
            <a:r>
              <a:rPr lang="en-GB" sz="2600" kern="100" dirty="0">
                <a:latin typeface="Montserrat" panose="00000500000000000000" pitchFamily="2" charset="0"/>
                <a:ea typeface="Aptos" panose="020B0004020202020204" pitchFamily="34" charset="0"/>
                <a:cs typeface="Calibri" panose="020F0502020204030204" pitchFamily="34" charset="0"/>
                <a:hlinkClick r:id="rId6"/>
              </a:rPr>
              <a:t>American Institute for Cancer Research</a:t>
            </a:r>
            <a:r>
              <a:rPr lang="en-GB" sz="2600" kern="100" dirty="0">
                <a:latin typeface="Montserrat" panose="00000500000000000000" pitchFamily="2" charset="0"/>
                <a:ea typeface="Aptos" panose="020B0004020202020204" pitchFamily="34" charset="0"/>
                <a:cs typeface="Calibri" panose="020F0502020204030204" pitchFamily="34" charset="0"/>
              </a:rPr>
              <a:t>, the </a:t>
            </a:r>
            <a:r>
              <a:rPr lang="en-GB" sz="2600" kern="100" dirty="0">
                <a:latin typeface="Montserrat" panose="00000500000000000000" pitchFamily="2" charset="0"/>
                <a:ea typeface="Aptos" panose="020B0004020202020204" pitchFamily="34" charset="0"/>
                <a:cs typeface="Calibri" panose="020F0502020204030204" pitchFamily="34" charset="0"/>
                <a:hlinkClick r:id="rId7"/>
              </a:rPr>
              <a:t>Cancer </a:t>
            </a:r>
            <a:r>
              <a:rPr lang="en-GB" sz="2600" kern="100">
                <a:latin typeface="Montserrat" panose="00000500000000000000" pitchFamily="2" charset="0"/>
                <a:ea typeface="Aptos" panose="020B0004020202020204" pitchFamily="34" charset="0"/>
                <a:cs typeface="Calibri" panose="020F0502020204030204" pitchFamily="34" charset="0"/>
                <a:hlinkClick r:id="rId7"/>
              </a:rPr>
              <a:t>Research Institute</a:t>
            </a:r>
            <a:r>
              <a:rPr lang="en-GB" sz="2600" kern="100">
                <a:latin typeface="Montserrat" panose="00000500000000000000" pitchFamily="2" charset="0"/>
                <a:ea typeface="Aptos" panose="020B0004020202020204" pitchFamily="34" charset="0"/>
                <a:cs typeface="Calibri" panose="020F0502020204030204" pitchFamily="34" charset="0"/>
              </a:rPr>
              <a:t>, and </a:t>
            </a:r>
            <a:r>
              <a:rPr lang="en-GB" sz="2600" kern="100" dirty="0">
                <a:latin typeface="Montserrat" panose="00000500000000000000" pitchFamily="2" charset="0"/>
                <a:ea typeface="Aptos" panose="020B0004020202020204" pitchFamily="34" charset="0"/>
                <a:cs typeface="Calibri" panose="020F0502020204030204" pitchFamily="34" charset="0"/>
              </a:rPr>
              <a:t>the </a:t>
            </a:r>
            <a:r>
              <a:rPr lang="en-GB" sz="2600" kern="100" dirty="0">
                <a:latin typeface="Montserrat" panose="00000500000000000000" pitchFamily="2" charset="0"/>
                <a:ea typeface="Aptos" panose="020B0004020202020204" pitchFamily="34" charset="0"/>
                <a:cs typeface="Calibri" panose="020F0502020204030204" pitchFamily="34" charset="0"/>
                <a:hlinkClick r:id="rId8"/>
              </a:rPr>
              <a:t>American Cancer Society</a:t>
            </a:r>
            <a:r>
              <a:rPr lang="en-GB" sz="2600" kern="100" dirty="0">
                <a:latin typeface="Montserrat" panose="00000500000000000000" pitchFamily="2" charset="0"/>
                <a:ea typeface="Aptos" panose="020B0004020202020204" pitchFamily="34" charset="0"/>
                <a:cs typeface="Calibri" panose="020F0502020204030204" pitchFamily="34" charset="0"/>
              </a:rPr>
              <a:t>.</a:t>
            </a:r>
          </a:p>
        </p:txBody>
      </p:sp>
      <p:sp>
        <p:nvSpPr>
          <p:cNvPr id="14" name="TextBox 13">
            <a:extLst>
              <a:ext uri="{FF2B5EF4-FFF2-40B4-BE49-F238E27FC236}">
                <a16:creationId xmlns:a16="http://schemas.microsoft.com/office/drawing/2014/main" id="{8E4F9F22-6218-688B-1AC4-E9C104E70C20}"/>
              </a:ext>
            </a:extLst>
          </p:cNvPr>
          <p:cNvSpPr txBox="1"/>
          <p:nvPr/>
        </p:nvSpPr>
        <p:spPr>
          <a:xfrm>
            <a:off x="1039784" y="1067349"/>
            <a:ext cx="10015022" cy="1569660"/>
          </a:xfrm>
          <a:prstGeom prst="rect">
            <a:avLst/>
          </a:prstGeom>
          <a:noFill/>
        </p:spPr>
        <p:txBody>
          <a:bodyPr wrap="square" rtlCol="0">
            <a:spAutoFit/>
          </a:bodyPr>
          <a:lstStyle/>
          <a:p>
            <a:r>
              <a:rPr lang="en-GB" sz="4800" dirty="0">
                <a:latin typeface="Montserrat SemiBold" panose="00000700000000000000" pitchFamily="2" charset="0"/>
              </a:rPr>
              <a:t>Explore Careers in Translational Cancer Research</a:t>
            </a:r>
          </a:p>
        </p:txBody>
      </p:sp>
      <p:sp>
        <p:nvSpPr>
          <p:cNvPr id="15" name="TextBox 14">
            <a:extLst>
              <a:ext uri="{FF2B5EF4-FFF2-40B4-BE49-F238E27FC236}">
                <a16:creationId xmlns:a16="http://schemas.microsoft.com/office/drawing/2014/main" id="{3ACA1346-2002-A982-F692-690F396AFA9B}"/>
              </a:ext>
            </a:extLst>
          </p:cNvPr>
          <p:cNvSpPr txBox="1"/>
          <p:nvPr/>
        </p:nvSpPr>
        <p:spPr>
          <a:xfrm>
            <a:off x="14630400" y="8345882"/>
            <a:ext cx="2978205" cy="802014"/>
          </a:xfrm>
          <a:prstGeom prst="rect">
            <a:avLst/>
          </a:prstGeom>
          <a:noFill/>
        </p:spPr>
        <p:txBody>
          <a:bodyPr wrap="square">
            <a:spAutoFit/>
          </a:bodyPr>
          <a:lstStyle/>
          <a:p>
            <a:pPr>
              <a:lnSpc>
                <a:spcPct val="120000"/>
              </a:lnSpc>
            </a:pPr>
            <a:r>
              <a:rPr lang="en-GB" sz="2000" dirty="0">
                <a:solidFill>
                  <a:schemeClr val="bg1"/>
                </a:solidFill>
                <a:effectLst/>
                <a:latin typeface="Montserrat" panose="00000500000000000000" pitchFamily="2" charset="0"/>
                <a:ea typeface="Aptos" panose="020B0004020202020204" pitchFamily="34" charset="0"/>
              </a:rPr>
              <a:t>Katherine presents her research</a:t>
            </a:r>
            <a:endParaRPr lang="en-GB" sz="20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15437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1000"/>
                                        <p:tgtEl>
                                          <p:spTgt spid="13">
                                            <p:txEl>
                                              <p:pRg st="2" end="2"/>
                                            </p:txEl>
                                          </p:spTgt>
                                        </p:tgtEl>
                                      </p:cBhvr>
                                    </p:animEffect>
                                    <p:anim calcmode="lin" valueType="num">
                                      <p:cBhvr>
                                        <p:cTn id="1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Effect transition="in" filter="fade">
                                      <p:cBhvr>
                                        <p:cTn id="21" dur="1000"/>
                                        <p:tgtEl>
                                          <p:spTgt spid="13">
                                            <p:txEl>
                                              <p:pRg st="4" end="4"/>
                                            </p:txEl>
                                          </p:spTgt>
                                        </p:tgtEl>
                                      </p:cBhvr>
                                    </p:animEffect>
                                    <p:anim calcmode="lin" valueType="num">
                                      <p:cBhvr>
                                        <p:cTn id="22"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CA190-F284-4480-93AF-3535B090CAF2}"/>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AEF042BF-99D9-22C7-AA59-9353776D7B5D}"/>
              </a:ext>
            </a:extLst>
          </p:cNvPr>
          <p:cNvPicPr>
            <a:picLocks noChangeAspect="1"/>
          </p:cNvPicPr>
          <p:nvPr/>
        </p:nvPicPr>
        <p:blipFill>
          <a:blip r:embed="rId2">
            <a:extLst>
              <a:ext uri="{28A0092B-C50C-407E-A947-70E740481C1C}">
                <a14:useLocalDpi xmlns:a14="http://schemas.microsoft.com/office/drawing/2010/main" val="0"/>
              </a:ext>
            </a:extLst>
          </a:blip>
          <a:srcRect l="14786" t="14415" r="11390"/>
          <a:stretch>
            <a:fillRect/>
          </a:stretch>
        </p:blipFill>
        <p:spPr>
          <a:xfrm>
            <a:off x="4191000" y="-1"/>
            <a:ext cx="13335001" cy="10287001"/>
          </a:xfrm>
          <a:prstGeom prst="rect">
            <a:avLst/>
          </a:prstGeom>
        </p:spPr>
      </p:pic>
      <p:grpSp>
        <p:nvGrpSpPr>
          <p:cNvPr id="4" name="Group 4">
            <a:extLst>
              <a:ext uri="{FF2B5EF4-FFF2-40B4-BE49-F238E27FC236}">
                <a16:creationId xmlns:a16="http://schemas.microsoft.com/office/drawing/2014/main" id="{71CFFD87-06A2-1C58-DC04-DBE34950211B}"/>
              </a:ext>
            </a:extLst>
          </p:cNvPr>
          <p:cNvGrpSpPr/>
          <p:nvPr/>
        </p:nvGrpSpPr>
        <p:grpSpPr>
          <a:xfrm>
            <a:off x="870424" y="3189912"/>
            <a:ext cx="12190123" cy="5915987"/>
            <a:chOff x="0" y="0"/>
            <a:chExt cx="7846638" cy="4409338"/>
          </a:xfrm>
          <a:solidFill>
            <a:srgbClr val="55B8AD"/>
          </a:solidFill>
        </p:grpSpPr>
        <p:sp>
          <p:nvSpPr>
            <p:cNvPr id="5" name="Freeform 5">
              <a:extLst>
                <a:ext uri="{FF2B5EF4-FFF2-40B4-BE49-F238E27FC236}">
                  <a16:creationId xmlns:a16="http://schemas.microsoft.com/office/drawing/2014/main" id="{1CB5932B-9AC2-D6F8-8FD1-6D9EAEBDEB22}"/>
                </a:ext>
              </a:extLst>
            </p:cNvPr>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FF2B5EF4-FFF2-40B4-BE49-F238E27FC236}">
                <a16:creationId xmlns:a16="http://schemas.microsoft.com/office/drawing/2014/main" id="{B1A5EE1F-9B5D-000B-89BD-E0A4CE5827E9}"/>
              </a:ext>
            </a:extLst>
          </p:cNvPr>
          <p:cNvGrpSpPr/>
          <p:nvPr/>
        </p:nvGrpSpPr>
        <p:grpSpPr>
          <a:xfrm rot="-5400000">
            <a:off x="10790355" y="2743896"/>
            <a:ext cx="10287000" cy="4799209"/>
            <a:chOff x="0" y="0"/>
            <a:chExt cx="3130550" cy="1460500"/>
          </a:xfrm>
          <a:solidFill>
            <a:srgbClr val="3660AA"/>
          </a:solidFill>
        </p:grpSpPr>
        <p:sp>
          <p:nvSpPr>
            <p:cNvPr id="7" name="Freeform 7">
              <a:extLst>
                <a:ext uri="{FF2B5EF4-FFF2-40B4-BE49-F238E27FC236}">
                  <a16:creationId xmlns:a16="http://schemas.microsoft.com/office/drawing/2014/main" id="{7C4534ED-D8C8-C359-E915-4DFF697FAA74}"/>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FF2B5EF4-FFF2-40B4-BE49-F238E27FC236}">
                <a16:creationId xmlns:a16="http://schemas.microsoft.com/office/drawing/2014/main" id="{9274BCE6-60A3-60D1-2DFB-57AF1C71D7C6}"/>
              </a:ext>
            </a:extLst>
          </p:cNvPr>
          <p:cNvGrpSpPr/>
          <p:nvPr/>
        </p:nvGrpSpPr>
        <p:grpSpPr>
          <a:xfrm rot="5400000">
            <a:off x="-937583" y="937583"/>
            <a:ext cx="10287000" cy="8411834"/>
            <a:chOff x="0" y="0"/>
            <a:chExt cx="3130550" cy="2559898"/>
          </a:xfrm>
          <a:solidFill>
            <a:srgbClr val="3660AA"/>
          </a:solidFill>
        </p:grpSpPr>
        <p:sp>
          <p:nvSpPr>
            <p:cNvPr id="11" name="Freeform 11">
              <a:extLst>
                <a:ext uri="{FF2B5EF4-FFF2-40B4-BE49-F238E27FC236}">
                  <a16:creationId xmlns:a16="http://schemas.microsoft.com/office/drawing/2014/main" id="{15E9418C-2BAD-E89F-81C9-9ECC07959439}"/>
                </a:ext>
              </a:extLst>
            </p:cNvPr>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FF2B5EF4-FFF2-40B4-BE49-F238E27FC236}">
                <a16:creationId xmlns:a16="http://schemas.microsoft.com/office/drawing/2014/main" id="{DC9CA81B-7308-B9A0-D407-16F9FAF0A78E}"/>
              </a:ext>
            </a:extLst>
          </p:cNvPr>
          <p:cNvGrpSpPr/>
          <p:nvPr/>
        </p:nvGrpSpPr>
        <p:grpSpPr>
          <a:xfrm>
            <a:off x="762000" y="3475411"/>
            <a:ext cx="11896251" cy="5173289"/>
            <a:chOff x="0" y="0"/>
            <a:chExt cx="7630634" cy="3996966"/>
          </a:xfrm>
        </p:grpSpPr>
        <p:sp>
          <p:nvSpPr>
            <p:cNvPr id="13" name="Freeform 13">
              <a:extLst>
                <a:ext uri="{FF2B5EF4-FFF2-40B4-BE49-F238E27FC236}">
                  <a16:creationId xmlns:a16="http://schemas.microsoft.com/office/drawing/2014/main" id="{FFDDC82B-AAC5-BB6F-E7E0-11DD3E1A3CA7}"/>
                </a:ext>
              </a:extLst>
            </p:cNvPr>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FF2B5EF4-FFF2-40B4-BE49-F238E27FC236}">
                <a16:creationId xmlns:a16="http://schemas.microsoft.com/office/drawing/2014/main" id="{84D23049-4B10-5064-F326-8A6134A14639}"/>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13953747" y="621291"/>
            <a:ext cx="699726" cy="814819"/>
          </a:xfrm>
          <a:prstGeom prst="rect">
            <a:avLst/>
          </a:prstGeom>
        </p:spPr>
      </p:pic>
      <p:grpSp>
        <p:nvGrpSpPr>
          <p:cNvPr id="15" name="Group 15">
            <a:extLst>
              <a:ext uri="{FF2B5EF4-FFF2-40B4-BE49-F238E27FC236}">
                <a16:creationId xmlns:a16="http://schemas.microsoft.com/office/drawing/2014/main" id="{BEF9EEAB-166A-F1F5-4A83-C69B0704B744}"/>
              </a:ext>
            </a:extLst>
          </p:cNvPr>
          <p:cNvGrpSpPr/>
          <p:nvPr/>
        </p:nvGrpSpPr>
        <p:grpSpPr>
          <a:xfrm rot="5400000">
            <a:off x="3298435" y="-2546936"/>
            <a:ext cx="1480331" cy="8077202"/>
            <a:chOff x="0" y="0"/>
            <a:chExt cx="3130550" cy="18248691"/>
          </a:xfrm>
          <a:solidFill>
            <a:srgbClr val="55B8AD"/>
          </a:solidFill>
        </p:grpSpPr>
        <p:sp>
          <p:nvSpPr>
            <p:cNvPr id="16" name="Freeform 16">
              <a:extLst>
                <a:ext uri="{FF2B5EF4-FFF2-40B4-BE49-F238E27FC236}">
                  <a16:creationId xmlns:a16="http://schemas.microsoft.com/office/drawing/2014/main" id="{9E3B1BC7-2A39-F8DE-AEFC-1A09D8AF648E}"/>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FF2B5EF4-FFF2-40B4-BE49-F238E27FC236}">
                <a16:creationId xmlns:a16="http://schemas.microsoft.com/office/drawing/2014/main" id="{7CD85210-FE22-23EB-1428-F4E18996BBF6}"/>
              </a:ext>
            </a:extLst>
          </p:cNvPr>
          <p:cNvGrpSpPr/>
          <p:nvPr/>
        </p:nvGrpSpPr>
        <p:grpSpPr>
          <a:xfrm>
            <a:off x="1082541" y="3816955"/>
            <a:ext cx="11143380" cy="4431736"/>
            <a:chOff x="0" y="0"/>
            <a:chExt cx="7208077" cy="3623869"/>
          </a:xfrm>
        </p:grpSpPr>
        <p:sp>
          <p:nvSpPr>
            <p:cNvPr id="18" name="Freeform 18">
              <a:extLst>
                <a:ext uri="{FF2B5EF4-FFF2-40B4-BE49-F238E27FC236}">
                  <a16:creationId xmlns:a16="http://schemas.microsoft.com/office/drawing/2014/main" id="{E5147E4E-6190-687D-A5C6-56687558E1D7}"/>
                </a:ext>
              </a:extLst>
            </p:cNvPr>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8" name="TextBox 7">
            <a:extLst>
              <a:ext uri="{FF2B5EF4-FFF2-40B4-BE49-F238E27FC236}">
                <a16:creationId xmlns:a16="http://schemas.microsoft.com/office/drawing/2014/main" id="{78DBE427-2F29-405A-BACD-873E31283025}"/>
              </a:ext>
            </a:extLst>
          </p:cNvPr>
          <p:cNvSpPr txBox="1"/>
          <p:nvPr/>
        </p:nvSpPr>
        <p:spPr>
          <a:xfrm>
            <a:off x="870423" y="920207"/>
            <a:ext cx="6934200" cy="1107996"/>
          </a:xfrm>
          <a:prstGeom prst="rect">
            <a:avLst/>
          </a:prstGeom>
          <a:noFill/>
        </p:spPr>
        <p:txBody>
          <a:bodyPr wrap="square" rtlCol="0">
            <a:spAutoFit/>
          </a:bodyPr>
          <a:lstStyle/>
          <a:p>
            <a:r>
              <a:rPr lang="en-GB" sz="6600" dirty="0">
                <a:latin typeface="Montserrat SemiBold" panose="00000700000000000000" pitchFamily="2" charset="0"/>
              </a:rPr>
              <a:t>Talking Points</a:t>
            </a:r>
          </a:p>
        </p:txBody>
      </p:sp>
      <p:sp>
        <p:nvSpPr>
          <p:cNvPr id="2" name="TextBox 13">
            <a:extLst>
              <a:ext uri="{FF2B5EF4-FFF2-40B4-BE49-F238E27FC236}">
                <a16:creationId xmlns:a16="http://schemas.microsoft.com/office/drawing/2014/main" id="{8BC4EEAC-F9AF-AF02-6918-ED1A03312B1D}"/>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14       </a:t>
            </a:r>
            <a:r>
              <a:rPr lang="en-US" sz="1700" dirty="0">
                <a:solidFill>
                  <a:srgbClr val="FFFFFF"/>
                </a:solidFill>
                <a:latin typeface="Montserrat Semi-Bold Bold"/>
              </a:rPr>
              <a:t>futurumcareers.com</a:t>
            </a:r>
          </a:p>
        </p:txBody>
      </p:sp>
      <p:sp>
        <p:nvSpPr>
          <p:cNvPr id="3" name="TextBox 2">
            <a:extLst>
              <a:ext uri="{FF2B5EF4-FFF2-40B4-BE49-F238E27FC236}">
                <a16:creationId xmlns:a16="http://schemas.microsoft.com/office/drawing/2014/main" id="{0E7CE808-078B-7FCB-D1D9-5051EAB5F144}"/>
              </a:ext>
            </a:extLst>
          </p:cNvPr>
          <p:cNvSpPr txBox="1"/>
          <p:nvPr/>
        </p:nvSpPr>
        <p:spPr>
          <a:xfrm>
            <a:off x="1295400" y="4117524"/>
            <a:ext cx="10901426" cy="3902094"/>
          </a:xfrm>
          <a:prstGeom prst="rect">
            <a:avLst/>
          </a:prstGeom>
          <a:noFill/>
        </p:spPr>
        <p:txBody>
          <a:bodyPr wrap="square" rtlCol="0">
            <a:spAutoFit/>
          </a:bodyPr>
          <a:lstStyle/>
          <a:p>
            <a:pPr marL="342900" indent="-342900">
              <a:lnSpc>
                <a:spcPct val="120000"/>
              </a:lnSpc>
              <a:spcAft>
                <a:spcPts val="600"/>
              </a:spcAft>
              <a:buAutoNum type="arabicPeriod"/>
            </a:pPr>
            <a:r>
              <a:rPr lang="en-GB" sz="2800" dirty="0">
                <a:latin typeface="Montserrat" panose="00000500000000000000" pitchFamily="2" charset="0"/>
              </a:rPr>
              <a:t>How is translational research different from basic science research?</a:t>
            </a:r>
          </a:p>
          <a:p>
            <a:pPr marL="342900" indent="-342900">
              <a:lnSpc>
                <a:spcPct val="120000"/>
              </a:lnSpc>
              <a:spcAft>
                <a:spcPts val="600"/>
              </a:spcAft>
              <a:buAutoNum type="arabicPeriod"/>
            </a:pPr>
            <a:r>
              <a:rPr lang="en-GB" sz="2800" dirty="0">
                <a:latin typeface="Montserrat" panose="00000500000000000000" pitchFamily="2" charset="0"/>
              </a:rPr>
              <a:t>In what way is Katherine’s research translational?</a:t>
            </a:r>
          </a:p>
          <a:p>
            <a:pPr marL="342900" indent="-342900">
              <a:lnSpc>
                <a:spcPct val="120000"/>
              </a:lnSpc>
              <a:spcAft>
                <a:spcPts val="600"/>
              </a:spcAft>
              <a:buAutoNum type="arabicPeriod"/>
            </a:pPr>
            <a:r>
              <a:rPr lang="en-GB" sz="2800" dirty="0">
                <a:latin typeface="Montserrat" panose="00000500000000000000" pitchFamily="2" charset="0"/>
              </a:rPr>
              <a:t>What do you think you would most enjoy about a career in translational cancer research, and why?</a:t>
            </a:r>
          </a:p>
          <a:p>
            <a:pPr marL="342900" indent="-342900">
              <a:lnSpc>
                <a:spcPct val="120000"/>
              </a:lnSpc>
              <a:spcAft>
                <a:spcPts val="600"/>
              </a:spcAft>
              <a:buAutoNum type="arabicPeriod"/>
            </a:pPr>
            <a:r>
              <a:rPr lang="en-GB" sz="2800" dirty="0">
                <a:latin typeface="Montserrat" panose="00000500000000000000" pitchFamily="2" charset="0"/>
              </a:rPr>
              <a:t>How could you find opportunities to get involved in scientific research projects?</a:t>
            </a:r>
          </a:p>
        </p:txBody>
      </p:sp>
      <p:sp>
        <p:nvSpPr>
          <p:cNvPr id="9" name="TextBox 8">
            <a:extLst>
              <a:ext uri="{FF2B5EF4-FFF2-40B4-BE49-F238E27FC236}">
                <a16:creationId xmlns:a16="http://schemas.microsoft.com/office/drawing/2014/main" id="{DD835F74-D581-E6F9-7D79-8864FC67F7C8}"/>
              </a:ext>
            </a:extLst>
          </p:cNvPr>
          <p:cNvSpPr txBox="1"/>
          <p:nvPr/>
        </p:nvSpPr>
        <p:spPr>
          <a:xfrm>
            <a:off x="8429323" y="10040779"/>
            <a:ext cx="3092140" cy="246221"/>
          </a:xfrm>
          <a:prstGeom prst="rect">
            <a:avLst/>
          </a:prstGeom>
          <a:noFill/>
        </p:spPr>
        <p:txBody>
          <a:bodyPr wrap="square">
            <a:spAutoFit/>
          </a:bodyPr>
          <a:lstStyle/>
          <a:p>
            <a:pPr marL="171450" indent="-171450" algn="r">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93815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rot="-5400000">
            <a:off x="14687265" y="1543334"/>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2" name="Group 2"/>
          <p:cNvGrpSpPr>
            <a:grpSpLocks noChangeAspect="1"/>
          </p:cNvGrpSpPr>
          <p:nvPr/>
        </p:nvGrpSpPr>
        <p:grpSpPr>
          <a:xfrm>
            <a:off x="668680" y="2171700"/>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p:cNvGrpSpPr>
            <a:grpSpLocks noChangeAspect="1"/>
          </p:cNvGrpSpPr>
          <p:nvPr/>
        </p:nvGrpSpPr>
        <p:grpSpPr>
          <a:xfrm>
            <a:off x="910279" y="2421386"/>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6" name="TextBox 16"/>
          <p:cNvSpPr txBox="1"/>
          <p:nvPr/>
        </p:nvSpPr>
        <p:spPr>
          <a:xfrm>
            <a:off x="7035146" y="723900"/>
            <a:ext cx="6929430" cy="816890"/>
          </a:xfrm>
          <a:prstGeom prst="rect">
            <a:avLst/>
          </a:prstGeom>
        </p:spPr>
        <p:txBody>
          <a:bodyPr wrap="square" lIns="0" tIns="0" rIns="0" bIns="0" rtlCol="0" anchor="t">
            <a:spAutoFit/>
          </a:bodyPr>
          <a:lstStyle/>
          <a:p>
            <a:pPr>
              <a:lnSpc>
                <a:spcPct val="120000"/>
              </a:lnSpc>
            </a:pPr>
            <a:r>
              <a:rPr lang="en-US" sz="4800" dirty="0">
                <a:latin typeface="Montserrat SemiBold" panose="00000700000000000000" pitchFamily="2" charset="0"/>
              </a:rPr>
              <a:t>Meet Katherine</a:t>
            </a:r>
          </a:p>
        </p:txBody>
      </p:sp>
      <p:sp>
        <p:nvSpPr>
          <p:cNvPr id="17" name="TextBox 16">
            <a:extLst>
              <a:ext uri="{FF2B5EF4-FFF2-40B4-BE49-F238E27FC236}">
                <a16:creationId xmlns:a16="http://schemas.microsoft.com/office/drawing/2014/main" id="{65407EF8-C830-7DFF-FB2F-035A85C4A841}"/>
              </a:ext>
            </a:extLst>
          </p:cNvPr>
          <p:cNvSpPr txBox="1"/>
          <p:nvPr/>
        </p:nvSpPr>
        <p:spPr>
          <a:xfrm>
            <a:off x="7035146" y="2012321"/>
            <a:ext cx="10433214" cy="5816272"/>
          </a:xfrm>
          <a:prstGeom prst="rect">
            <a:avLst/>
          </a:prstGeom>
          <a:noFill/>
        </p:spPr>
        <p:txBody>
          <a:bodyPr wrap="square">
            <a:spAutoFit/>
          </a:bodyPr>
          <a:lstStyle/>
          <a:p>
            <a:pPr>
              <a:lnSpc>
                <a:spcPct val="120000"/>
              </a:lnSpc>
            </a:pPr>
            <a:r>
              <a:rPr lang="en-GB" sz="2600" b="1" kern="100" dirty="0">
                <a:latin typeface="Montserrat" panose="00000500000000000000" pitchFamily="2" charset="0"/>
                <a:ea typeface="Aptos" panose="020B0004020202020204" pitchFamily="34" charset="0"/>
                <a:cs typeface="Times New Roman" panose="02020603050405020304" pitchFamily="18" charset="0"/>
              </a:rPr>
              <a:t>Breast cancer has profoundly impacted my family </a:t>
            </a:r>
            <a:r>
              <a:rPr lang="en-GB" sz="2600" kern="100" dirty="0">
                <a:latin typeface="Montserrat" panose="00000500000000000000" pitchFamily="2" charset="0"/>
                <a:ea typeface="Aptos" panose="020B0004020202020204" pitchFamily="34" charset="0"/>
                <a:cs typeface="Times New Roman" panose="02020603050405020304" pitchFamily="18" charset="0"/>
              </a:rPr>
              <a:t>and served as a driver behind my desire to become a breast cancer researcher. </a:t>
            </a:r>
          </a:p>
          <a:p>
            <a:pPr>
              <a:lnSpc>
                <a:spcPct val="120000"/>
              </a:lnSpc>
            </a:pPr>
            <a:endParaRPr lang="en-GB" sz="2600" kern="100" dirty="0">
              <a:latin typeface="Montserrat" panose="00000500000000000000" pitchFamily="2" charset="0"/>
              <a:ea typeface="Aptos" panose="020B0004020202020204" pitchFamily="34" charset="0"/>
              <a:cs typeface="Times New Roman" panose="02020603050405020304" pitchFamily="18" charset="0"/>
            </a:endParaRPr>
          </a:p>
          <a:p>
            <a:pPr>
              <a:lnSpc>
                <a:spcPct val="120000"/>
              </a:lnSpc>
            </a:pPr>
            <a:r>
              <a:rPr lang="en-GB" sz="2600" b="1" kern="100" dirty="0">
                <a:latin typeface="Montserrat" panose="00000500000000000000" pitchFamily="2" charset="0"/>
                <a:ea typeface="Aptos" panose="020B0004020202020204" pitchFamily="34" charset="0"/>
                <a:cs typeface="Times New Roman" panose="02020603050405020304" pitchFamily="18" charset="0"/>
              </a:rPr>
              <a:t>My grandmother was diagnosed with the disease </a:t>
            </a:r>
            <a:r>
              <a:rPr lang="en-GB" sz="2600" kern="100" dirty="0">
                <a:latin typeface="Montserrat" panose="00000500000000000000" pitchFamily="2" charset="0"/>
                <a:ea typeface="Aptos" panose="020B0004020202020204" pitchFamily="34" charset="0"/>
                <a:cs typeface="Times New Roman" panose="02020603050405020304" pitchFamily="18" charset="0"/>
              </a:rPr>
              <a:t>when I was young and, unfortunately, passed away. My mother and aunt have each had a double mastectomy (removal of both breasts). </a:t>
            </a:r>
          </a:p>
          <a:p>
            <a:pPr>
              <a:lnSpc>
                <a:spcPct val="120000"/>
              </a:lnSpc>
            </a:pPr>
            <a:endParaRPr lang="en-GB" sz="2600" kern="100" dirty="0">
              <a:latin typeface="Montserrat" panose="00000500000000000000" pitchFamily="2" charset="0"/>
              <a:ea typeface="Aptos" panose="020B0004020202020204" pitchFamily="34" charset="0"/>
              <a:cs typeface="Times New Roman" panose="02020603050405020304" pitchFamily="18" charset="0"/>
            </a:endParaRPr>
          </a:p>
          <a:p>
            <a:pPr>
              <a:lnSpc>
                <a:spcPct val="120000"/>
              </a:lnSpc>
            </a:pPr>
            <a:r>
              <a:rPr lang="en-GB" sz="2600" b="1" kern="100" dirty="0">
                <a:latin typeface="Montserrat" panose="00000500000000000000" pitchFamily="2" charset="0"/>
                <a:ea typeface="Aptos" panose="020B0004020202020204" pitchFamily="34" charset="0"/>
                <a:cs typeface="Times New Roman" panose="02020603050405020304" pitchFamily="18" charset="0"/>
              </a:rPr>
              <a:t>When I was in graduate school</a:t>
            </a:r>
            <a:r>
              <a:rPr lang="en-GB" sz="2600" kern="100" dirty="0">
                <a:latin typeface="Montserrat" panose="00000500000000000000" pitchFamily="2" charset="0"/>
                <a:ea typeface="Aptos" panose="020B0004020202020204" pitchFamily="34" charset="0"/>
                <a:cs typeface="Times New Roman" panose="02020603050405020304" pitchFamily="18" charset="0"/>
              </a:rPr>
              <a:t> I found my own breast lump. I underwent surgery to remove the lump which, thankfully, was benign (not cancerous). </a:t>
            </a:r>
            <a:endParaRPr lang="en-GB" sz="2600" kern="100" dirty="0">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8" name="TextBox 13">
            <a:extLst>
              <a:ext uri="{FF2B5EF4-FFF2-40B4-BE49-F238E27FC236}">
                <a16:creationId xmlns:a16="http://schemas.microsoft.com/office/drawing/2014/main" id="{E88F03DF-9918-8CED-44F2-D3692261023E}"/>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15       </a:t>
            </a:r>
            <a:r>
              <a:rPr lang="en-US" sz="1700" dirty="0">
                <a:solidFill>
                  <a:srgbClr val="FFFFFF"/>
                </a:solidFill>
                <a:latin typeface="Montserrat Semi-Bold Bold"/>
              </a:rPr>
              <a:t>futurumcareers.com</a:t>
            </a:r>
          </a:p>
        </p:txBody>
      </p:sp>
      <p:sp>
        <p:nvSpPr>
          <p:cNvPr id="10" name="TextBox 9">
            <a:extLst>
              <a:ext uri="{FF2B5EF4-FFF2-40B4-BE49-F238E27FC236}">
                <a16:creationId xmlns:a16="http://schemas.microsoft.com/office/drawing/2014/main" id="{4CD00DA4-1B64-E313-3CFC-6A64CE42D567}"/>
              </a:ext>
            </a:extLst>
          </p:cNvPr>
          <p:cNvSpPr txBox="1"/>
          <p:nvPr/>
        </p:nvSpPr>
        <p:spPr>
          <a:xfrm>
            <a:off x="1792802" y="8281024"/>
            <a:ext cx="3828560" cy="1015663"/>
          </a:xfrm>
          <a:prstGeom prst="rect">
            <a:avLst/>
          </a:prstGeom>
          <a:noFill/>
        </p:spPr>
        <p:txBody>
          <a:bodyPr wrap="square">
            <a:spAutoFit/>
          </a:bodyPr>
          <a:lstStyle/>
          <a:p>
            <a:r>
              <a:rPr lang="en-GB" sz="2000" b="0" u="none" strike="noStrike" baseline="0" dirty="0">
                <a:solidFill>
                  <a:schemeClr val="bg1"/>
                </a:solidFill>
                <a:latin typeface="Montserrat" panose="00000500000000000000" pitchFamily="2" charset="0"/>
              </a:rPr>
              <a:t>Katherine aged 8, with her grandmother Loree and Aunt Cindy </a:t>
            </a:r>
            <a:endParaRPr lang="en-GB" sz="20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540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1000"/>
                                        <p:tgtEl>
                                          <p:spTgt spid="17">
                                            <p:txEl>
                                              <p:pRg st="4" end="4"/>
                                            </p:txEl>
                                          </p:spTgt>
                                        </p:tgtEl>
                                      </p:cBhvr>
                                    </p:animEffect>
                                    <p:anim calcmode="lin" valueType="num">
                                      <p:cBhvr>
                                        <p:cTn id="22"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353800"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B92E5AB3-B341-0DE2-D059-F72EC57562CE}"/>
              </a:ext>
            </a:extLst>
          </p:cNvPr>
          <p:cNvGrpSpPr>
            <a:grpSpLocks noChangeAspect="1"/>
          </p:cNvGrpSpPr>
          <p:nvPr/>
        </p:nvGrpSpPr>
        <p:grpSpPr>
          <a:xfrm>
            <a:off x="11670281" y="2059464"/>
            <a:ext cx="5968305" cy="616807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F8CACF2-6356-F788-0F17-BC96EB92F8B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7" name="TextBox 6">
            <a:extLst>
              <a:ext uri="{FF2B5EF4-FFF2-40B4-BE49-F238E27FC236}">
                <a16:creationId xmlns:a16="http://schemas.microsoft.com/office/drawing/2014/main" id="{E76B305D-3315-EAC3-C5FB-02D789EE1411}"/>
              </a:ext>
            </a:extLst>
          </p:cNvPr>
          <p:cNvSpPr txBox="1"/>
          <p:nvPr/>
        </p:nvSpPr>
        <p:spPr>
          <a:xfrm>
            <a:off x="814519" y="1810738"/>
            <a:ext cx="10083423" cy="6776535"/>
          </a:xfrm>
          <a:prstGeom prst="rect">
            <a:avLst/>
          </a:prstGeom>
          <a:noFill/>
        </p:spPr>
        <p:txBody>
          <a:bodyPr wrap="square">
            <a:spAutoFit/>
          </a:bodyPr>
          <a:lstStyle/>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I’ve always been interested in science, </a:t>
            </a:r>
            <a:r>
              <a:rPr lang="en-GB" sz="2600" kern="100" dirty="0">
                <a:latin typeface="Montserrat" panose="00000500000000000000" pitchFamily="2" charset="0"/>
                <a:ea typeface="Aptos" panose="020B0004020202020204" pitchFamily="34" charset="0"/>
                <a:cs typeface="Calibri" panose="020F0502020204030204" pitchFamily="34" charset="0"/>
              </a:rPr>
              <a:t>taking advance placement biology and chemistry coursework during high school. I also played soccer throughout high school and for a local team. </a:t>
            </a:r>
          </a:p>
          <a:p>
            <a:pPr>
              <a:lnSpc>
                <a:spcPct val="120000"/>
              </a:lnSpc>
            </a:pPr>
            <a:endParaRPr lang="en-GB" sz="2600" b="1"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One of the most rewarding aspects of my job </a:t>
            </a:r>
            <a:r>
              <a:rPr lang="en-GB" sz="2600" kern="100" dirty="0">
                <a:latin typeface="Montserrat" panose="00000500000000000000" pitchFamily="2" charset="0"/>
                <a:ea typeface="Aptos" panose="020B0004020202020204" pitchFamily="34" charset="0"/>
                <a:cs typeface="Calibri" panose="020F0502020204030204" pitchFamily="34" charset="0"/>
              </a:rPr>
              <a:t>as a translational breast cancer researcher is seeing our laboratory-based discoveries move into the clinic. Working on clinical trial projects means participating in real-time to improve patients’ outcomes and quality-of-life.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My hopes for the future </a:t>
            </a:r>
            <a:r>
              <a:rPr lang="en-GB" sz="2600" kern="100" dirty="0">
                <a:latin typeface="Montserrat" panose="00000500000000000000" pitchFamily="2" charset="0"/>
                <a:ea typeface="Aptos" panose="020B0004020202020204" pitchFamily="34" charset="0"/>
                <a:cs typeface="Calibri" panose="020F0502020204030204" pitchFamily="34" charset="0"/>
              </a:rPr>
              <a:t>are to continue making meaningful advances in the field and to teach the next generation of cancer researchers. </a:t>
            </a:r>
          </a:p>
        </p:txBody>
      </p:sp>
      <p:sp>
        <p:nvSpPr>
          <p:cNvPr id="6" name="TextBox 13">
            <a:extLst>
              <a:ext uri="{FF2B5EF4-FFF2-40B4-BE49-F238E27FC236}">
                <a16:creationId xmlns:a16="http://schemas.microsoft.com/office/drawing/2014/main" id="{3806EA2D-F079-1293-DF83-096EA39942F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16       </a:t>
            </a:r>
            <a:r>
              <a:rPr lang="en-US" sz="1700" dirty="0">
                <a:solidFill>
                  <a:schemeClr val="tx1">
                    <a:lumMod val="50000"/>
                    <a:lumOff val="50000"/>
                  </a:schemeClr>
                </a:solidFill>
                <a:latin typeface="Montserrat Semi-Bold Bold"/>
              </a:rPr>
              <a:t>futurumcareers.com</a:t>
            </a:r>
          </a:p>
        </p:txBody>
      </p:sp>
      <p:sp>
        <p:nvSpPr>
          <p:cNvPr id="8" name="TextBox 16">
            <a:extLst>
              <a:ext uri="{FF2B5EF4-FFF2-40B4-BE49-F238E27FC236}">
                <a16:creationId xmlns:a16="http://schemas.microsoft.com/office/drawing/2014/main" id="{1299440D-E31A-3D3B-72EE-1921832B42A7}"/>
              </a:ext>
            </a:extLst>
          </p:cNvPr>
          <p:cNvSpPr txBox="1"/>
          <p:nvPr/>
        </p:nvSpPr>
        <p:spPr>
          <a:xfrm>
            <a:off x="914399" y="647700"/>
            <a:ext cx="6159819" cy="816890"/>
          </a:xfrm>
          <a:prstGeom prst="rect">
            <a:avLst/>
          </a:prstGeom>
        </p:spPr>
        <p:txBody>
          <a:bodyPr wrap="square" lIns="0" tIns="0" rIns="0" bIns="0" rtlCol="0" anchor="t">
            <a:spAutoFit/>
          </a:bodyPr>
          <a:lstStyle/>
          <a:p>
            <a:pPr>
              <a:lnSpc>
                <a:spcPct val="120000"/>
              </a:lnSpc>
            </a:pPr>
            <a:r>
              <a:rPr lang="en-US" sz="4800" dirty="0">
                <a:latin typeface="Montserrat SemiBold" panose="00000700000000000000" pitchFamily="2" charset="0"/>
              </a:rPr>
              <a:t>Meet Katherine</a:t>
            </a:r>
          </a:p>
        </p:txBody>
      </p:sp>
      <p:sp>
        <p:nvSpPr>
          <p:cNvPr id="9" name="TextBox 8">
            <a:extLst>
              <a:ext uri="{FF2B5EF4-FFF2-40B4-BE49-F238E27FC236}">
                <a16:creationId xmlns:a16="http://schemas.microsoft.com/office/drawing/2014/main" id="{2008C6C7-C286-A035-DADF-61F54A216973}"/>
              </a:ext>
            </a:extLst>
          </p:cNvPr>
          <p:cNvSpPr txBox="1"/>
          <p:nvPr/>
        </p:nvSpPr>
        <p:spPr>
          <a:xfrm>
            <a:off x="12967994" y="1738972"/>
            <a:ext cx="3372880" cy="246221"/>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
        <p:nvSpPr>
          <p:cNvPr id="10" name="TextBox 9">
            <a:extLst>
              <a:ext uri="{FF2B5EF4-FFF2-40B4-BE49-F238E27FC236}">
                <a16:creationId xmlns:a16="http://schemas.microsoft.com/office/drawing/2014/main" id="{CE3398E9-A06F-586B-582F-3AADDB109391}"/>
              </a:ext>
            </a:extLst>
          </p:cNvPr>
          <p:cNvSpPr txBox="1"/>
          <p:nvPr/>
        </p:nvSpPr>
        <p:spPr>
          <a:xfrm>
            <a:off x="14435376" y="8301817"/>
            <a:ext cx="3513104" cy="707886"/>
          </a:xfrm>
          <a:prstGeom prst="rect">
            <a:avLst/>
          </a:prstGeom>
          <a:noFill/>
        </p:spPr>
        <p:txBody>
          <a:bodyPr wrap="square">
            <a:spAutoFit/>
          </a:bodyPr>
          <a:lstStyle/>
          <a:p>
            <a:r>
              <a:rPr lang="en-GB" sz="2000" b="0" u="none" strike="noStrike" baseline="0" dirty="0">
                <a:solidFill>
                  <a:schemeClr val="bg1"/>
                </a:solidFill>
                <a:latin typeface="Montserrat" panose="00000500000000000000" pitchFamily="2" charset="0"/>
              </a:rPr>
              <a:t>Katherine discusses data with Dr. </a:t>
            </a:r>
            <a:r>
              <a:rPr lang="en-GB" sz="2000" b="0" u="none" strike="noStrike" baseline="0">
                <a:solidFill>
                  <a:schemeClr val="bg1"/>
                </a:solidFill>
                <a:latin typeface="Montserrat" panose="00000500000000000000" pitchFamily="2" charset="0"/>
              </a:rPr>
              <a:t>Alana Arnone</a:t>
            </a:r>
            <a:endParaRPr lang="en-GB" sz="20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2048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rot="-5400000">
            <a:off x="14687265" y="1543334"/>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2" name="Group 2"/>
          <p:cNvGrpSpPr>
            <a:grpSpLocks noChangeAspect="1"/>
          </p:cNvGrpSpPr>
          <p:nvPr/>
        </p:nvGrpSpPr>
        <p:grpSpPr>
          <a:xfrm>
            <a:off x="717235" y="2092440"/>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p:cNvGrpSpPr>
            <a:grpSpLocks noChangeAspect="1"/>
          </p:cNvGrpSpPr>
          <p:nvPr/>
        </p:nvGrpSpPr>
        <p:grpSpPr>
          <a:xfrm>
            <a:off x="958834" y="2342126"/>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6" name="TextBox 16"/>
          <p:cNvSpPr txBox="1"/>
          <p:nvPr/>
        </p:nvSpPr>
        <p:spPr>
          <a:xfrm>
            <a:off x="7696201" y="1359841"/>
            <a:ext cx="7322528" cy="738664"/>
          </a:xfrm>
          <a:prstGeom prst="rect">
            <a:avLst/>
          </a:prstGeom>
        </p:spPr>
        <p:txBody>
          <a:bodyPr wrap="square" lIns="0" tIns="0" rIns="0" bIns="0" rtlCol="0" anchor="t">
            <a:spAutoFit/>
          </a:bodyPr>
          <a:lstStyle/>
          <a:p>
            <a:r>
              <a:rPr lang="en-US" sz="4800" dirty="0">
                <a:latin typeface="Montserrat SemiBold" panose="00000700000000000000" pitchFamily="2" charset="0"/>
              </a:rPr>
              <a:t>Katherine’s Top Tips</a:t>
            </a:r>
          </a:p>
        </p:txBody>
      </p:sp>
      <p:sp>
        <p:nvSpPr>
          <p:cNvPr id="17" name="TextBox 16">
            <a:extLst>
              <a:ext uri="{FF2B5EF4-FFF2-40B4-BE49-F238E27FC236}">
                <a16:creationId xmlns:a16="http://schemas.microsoft.com/office/drawing/2014/main" id="{65407EF8-C830-7DFF-FB2F-035A85C4A841}"/>
              </a:ext>
            </a:extLst>
          </p:cNvPr>
          <p:cNvSpPr txBox="1"/>
          <p:nvPr/>
        </p:nvSpPr>
        <p:spPr>
          <a:xfrm>
            <a:off x="7696201" y="2893018"/>
            <a:ext cx="7848599" cy="4496103"/>
          </a:xfrm>
          <a:prstGeom prst="rect">
            <a:avLst/>
          </a:prstGeom>
          <a:noFill/>
        </p:spPr>
        <p:txBody>
          <a:bodyPr wrap="square">
            <a:spAutoFit/>
          </a:bodyPr>
          <a:lstStyle/>
          <a:p>
            <a:pPr marL="514350" indent="-514350">
              <a:lnSpc>
                <a:spcPct val="120000"/>
              </a:lnSpc>
              <a:spcAft>
                <a:spcPts val="1200"/>
              </a:spcAft>
              <a:buFont typeface="+mj-lt"/>
              <a:buAutoNum type="arabicPeriod"/>
            </a:pPr>
            <a:r>
              <a:rPr lang="en-GB" sz="2800" b="1" i="1" kern="100" dirty="0">
                <a:latin typeface="Montserrat" panose="00000500000000000000" pitchFamily="2" charset="0"/>
                <a:ea typeface="Aptos" panose="020B0004020202020204" pitchFamily="34" charset="0"/>
                <a:cs typeface="Calibri" panose="020F0502020204030204" pitchFamily="34" charset="0"/>
              </a:rPr>
              <a:t>Be curious </a:t>
            </a:r>
            <a:r>
              <a:rPr lang="en-GB" sz="2800" i="1" kern="100" dirty="0">
                <a:latin typeface="Montserrat" panose="00000500000000000000" pitchFamily="2" charset="0"/>
                <a:ea typeface="Aptos" panose="020B0004020202020204" pitchFamily="34" charset="0"/>
                <a:cs typeface="Calibri" panose="020F0502020204030204" pitchFamily="34" charset="0"/>
              </a:rPr>
              <a:t>and don’t be afraid of asking questions.</a:t>
            </a:r>
          </a:p>
          <a:p>
            <a:pPr marL="514350" indent="-514350">
              <a:lnSpc>
                <a:spcPct val="120000"/>
              </a:lnSpc>
              <a:spcAft>
                <a:spcPts val="1200"/>
              </a:spcAft>
              <a:buFont typeface="+mj-lt"/>
              <a:buAutoNum type="arabicPeriod"/>
            </a:pPr>
            <a:endParaRPr lang="en-GB" sz="2800" i="1" kern="100" dirty="0">
              <a:latin typeface="Montserrat" panose="00000500000000000000" pitchFamily="2" charset="0"/>
              <a:ea typeface="Aptos" panose="020B0004020202020204" pitchFamily="34" charset="0"/>
              <a:cs typeface="Calibri" panose="020F0502020204030204" pitchFamily="34" charset="0"/>
            </a:endParaRPr>
          </a:p>
          <a:p>
            <a:pPr marL="514350" indent="-514350">
              <a:lnSpc>
                <a:spcPct val="120000"/>
              </a:lnSpc>
              <a:spcAft>
                <a:spcPts val="1200"/>
              </a:spcAft>
              <a:buFont typeface="+mj-lt"/>
              <a:buAutoNum type="arabicPeriod"/>
            </a:pPr>
            <a:r>
              <a:rPr lang="en-GB" sz="2800" b="1" i="1" kern="100" dirty="0">
                <a:latin typeface="Montserrat" panose="00000500000000000000" pitchFamily="2" charset="0"/>
                <a:ea typeface="Aptos" panose="020B0004020202020204" pitchFamily="34" charset="0"/>
                <a:cs typeface="Calibri" panose="020F0502020204030204" pitchFamily="34" charset="0"/>
              </a:rPr>
              <a:t>Don’t be discouraged </a:t>
            </a:r>
            <a:r>
              <a:rPr lang="en-GB" sz="2800" i="1" kern="100" dirty="0">
                <a:latin typeface="Montserrat" panose="00000500000000000000" pitchFamily="2" charset="0"/>
                <a:ea typeface="Aptos" panose="020B0004020202020204" pitchFamily="34" charset="0"/>
                <a:cs typeface="Calibri" panose="020F0502020204030204" pitchFamily="34" charset="0"/>
              </a:rPr>
              <a:t>when things don’t work out. Keep trying. Sometimes, the experiment that doesn’t work will be the most informative and will point you in a new direction.</a:t>
            </a:r>
            <a:endParaRPr lang="en-GB" sz="2800" i="1" kern="100" dirty="0">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8" name="TextBox 13">
            <a:extLst>
              <a:ext uri="{FF2B5EF4-FFF2-40B4-BE49-F238E27FC236}">
                <a16:creationId xmlns:a16="http://schemas.microsoft.com/office/drawing/2014/main" id="{E0D0747B-0CF2-CE98-86E7-C867F131B106}"/>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17       </a:t>
            </a:r>
            <a:r>
              <a:rPr lang="en-US" sz="1700" dirty="0">
                <a:solidFill>
                  <a:srgbClr val="FFFFFF"/>
                </a:solidFill>
                <a:latin typeface="Montserrat Semi-Bold Bold"/>
              </a:rPr>
              <a:t>futurumcareers.com</a:t>
            </a:r>
          </a:p>
        </p:txBody>
      </p:sp>
      <p:sp>
        <p:nvSpPr>
          <p:cNvPr id="9" name="TextBox 8">
            <a:extLst>
              <a:ext uri="{FF2B5EF4-FFF2-40B4-BE49-F238E27FC236}">
                <a16:creationId xmlns:a16="http://schemas.microsoft.com/office/drawing/2014/main" id="{176AA0C9-61D8-CB60-4776-7F0CC70BF56E}"/>
              </a:ext>
            </a:extLst>
          </p:cNvPr>
          <p:cNvSpPr txBox="1"/>
          <p:nvPr/>
        </p:nvSpPr>
        <p:spPr>
          <a:xfrm>
            <a:off x="1924651" y="1822997"/>
            <a:ext cx="2045571" cy="400110"/>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56790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EAD4B-C829-C293-D8AB-058E9D5AE253}"/>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5B7FE28A-4DE6-ECD0-F9F4-49EEBDCD8217}"/>
              </a:ext>
            </a:extLst>
          </p:cNvPr>
          <p:cNvPicPr>
            <a:picLocks noChangeAspect="1"/>
          </p:cNvPicPr>
          <p:nvPr/>
        </p:nvPicPr>
        <p:blipFill>
          <a:blip r:embed="rId2">
            <a:extLst>
              <a:ext uri="{28A0092B-C50C-407E-A947-70E740481C1C}">
                <a14:useLocalDpi xmlns:a14="http://schemas.microsoft.com/office/drawing/2010/main" val="0"/>
              </a:ext>
            </a:extLst>
          </a:blip>
          <a:srcRect l="14786" t="14415" r="11390"/>
          <a:stretch>
            <a:fillRect/>
          </a:stretch>
        </p:blipFill>
        <p:spPr>
          <a:xfrm>
            <a:off x="4191000" y="-1"/>
            <a:ext cx="13335001" cy="10287001"/>
          </a:xfrm>
          <a:prstGeom prst="rect">
            <a:avLst/>
          </a:prstGeom>
        </p:spPr>
      </p:pic>
      <p:grpSp>
        <p:nvGrpSpPr>
          <p:cNvPr id="4" name="Group 4">
            <a:extLst>
              <a:ext uri="{FF2B5EF4-FFF2-40B4-BE49-F238E27FC236}">
                <a16:creationId xmlns:a16="http://schemas.microsoft.com/office/drawing/2014/main" id="{527BE7EF-D8FB-65E9-658E-B24E17438842}"/>
              </a:ext>
            </a:extLst>
          </p:cNvPr>
          <p:cNvGrpSpPr/>
          <p:nvPr/>
        </p:nvGrpSpPr>
        <p:grpSpPr>
          <a:xfrm>
            <a:off x="870424" y="3189912"/>
            <a:ext cx="12464576" cy="5611187"/>
            <a:chOff x="0" y="0"/>
            <a:chExt cx="7846638" cy="4409338"/>
          </a:xfrm>
          <a:solidFill>
            <a:srgbClr val="55B8AD"/>
          </a:solidFill>
        </p:grpSpPr>
        <p:sp>
          <p:nvSpPr>
            <p:cNvPr id="5" name="Freeform 5">
              <a:extLst>
                <a:ext uri="{FF2B5EF4-FFF2-40B4-BE49-F238E27FC236}">
                  <a16:creationId xmlns:a16="http://schemas.microsoft.com/office/drawing/2014/main" id="{52D94E6E-5704-BB55-5AAA-B3F70E8D47F5}"/>
                </a:ext>
              </a:extLst>
            </p:cNvPr>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FF2B5EF4-FFF2-40B4-BE49-F238E27FC236}">
                <a16:creationId xmlns:a16="http://schemas.microsoft.com/office/drawing/2014/main" id="{601C7702-BDCF-0B73-78BF-EAB196B8C830}"/>
              </a:ext>
            </a:extLst>
          </p:cNvPr>
          <p:cNvGrpSpPr/>
          <p:nvPr/>
        </p:nvGrpSpPr>
        <p:grpSpPr>
          <a:xfrm rot="-5400000">
            <a:off x="10790355" y="2743896"/>
            <a:ext cx="10287000" cy="4799209"/>
            <a:chOff x="0" y="0"/>
            <a:chExt cx="3130550" cy="1460500"/>
          </a:xfrm>
          <a:solidFill>
            <a:srgbClr val="3660AA"/>
          </a:solidFill>
        </p:grpSpPr>
        <p:sp>
          <p:nvSpPr>
            <p:cNvPr id="7" name="Freeform 7">
              <a:extLst>
                <a:ext uri="{FF2B5EF4-FFF2-40B4-BE49-F238E27FC236}">
                  <a16:creationId xmlns:a16="http://schemas.microsoft.com/office/drawing/2014/main" id="{A3C345AB-F292-33B5-0F96-E434B8ADDF18}"/>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FF2B5EF4-FFF2-40B4-BE49-F238E27FC236}">
                <a16:creationId xmlns:a16="http://schemas.microsoft.com/office/drawing/2014/main" id="{816C9F1F-2451-D360-FFF2-FBED32C919EA}"/>
              </a:ext>
            </a:extLst>
          </p:cNvPr>
          <p:cNvGrpSpPr/>
          <p:nvPr/>
        </p:nvGrpSpPr>
        <p:grpSpPr>
          <a:xfrm rot="5400000">
            <a:off x="-937583" y="937583"/>
            <a:ext cx="10287000" cy="8411834"/>
            <a:chOff x="0" y="0"/>
            <a:chExt cx="3130550" cy="2559898"/>
          </a:xfrm>
          <a:solidFill>
            <a:srgbClr val="3660AA"/>
          </a:solidFill>
        </p:grpSpPr>
        <p:sp>
          <p:nvSpPr>
            <p:cNvPr id="11" name="Freeform 11">
              <a:extLst>
                <a:ext uri="{FF2B5EF4-FFF2-40B4-BE49-F238E27FC236}">
                  <a16:creationId xmlns:a16="http://schemas.microsoft.com/office/drawing/2014/main" id="{EDD8F473-D600-9EE0-B003-405C26D44649}"/>
                </a:ext>
              </a:extLst>
            </p:cNvPr>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FF2B5EF4-FFF2-40B4-BE49-F238E27FC236}">
                <a16:creationId xmlns:a16="http://schemas.microsoft.com/office/drawing/2014/main" id="{8700F570-E9B3-B5DA-F6E2-B1F1BE5DBE7F}"/>
              </a:ext>
            </a:extLst>
          </p:cNvPr>
          <p:cNvGrpSpPr/>
          <p:nvPr/>
        </p:nvGrpSpPr>
        <p:grpSpPr>
          <a:xfrm>
            <a:off x="762000" y="3475411"/>
            <a:ext cx="12268199" cy="5031634"/>
            <a:chOff x="0" y="0"/>
            <a:chExt cx="7630634" cy="3996966"/>
          </a:xfrm>
        </p:grpSpPr>
        <p:sp>
          <p:nvSpPr>
            <p:cNvPr id="13" name="Freeform 13">
              <a:extLst>
                <a:ext uri="{FF2B5EF4-FFF2-40B4-BE49-F238E27FC236}">
                  <a16:creationId xmlns:a16="http://schemas.microsoft.com/office/drawing/2014/main" id="{2C2B8A2D-A40F-71DA-FEB2-16C641606019}"/>
                </a:ext>
              </a:extLst>
            </p:cNvPr>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FF2B5EF4-FFF2-40B4-BE49-F238E27FC236}">
                <a16:creationId xmlns:a16="http://schemas.microsoft.com/office/drawing/2014/main" id="{240518A6-9DB1-8125-4235-5973BDE71312}"/>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13953747" y="621291"/>
            <a:ext cx="699726" cy="814819"/>
          </a:xfrm>
          <a:prstGeom prst="rect">
            <a:avLst/>
          </a:prstGeom>
        </p:spPr>
      </p:pic>
      <p:grpSp>
        <p:nvGrpSpPr>
          <p:cNvPr id="15" name="Group 15">
            <a:extLst>
              <a:ext uri="{FF2B5EF4-FFF2-40B4-BE49-F238E27FC236}">
                <a16:creationId xmlns:a16="http://schemas.microsoft.com/office/drawing/2014/main" id="{526A400F-8528-F020-CC08-441C84298412}"/>
              </a:ext>
            </a:extLst>
          </p:cNvPr>
          <p:cNvGrpSpPr/>
          <p:nvPr/>
        </p:nvGrpSpPr>
        <p:grpSpPr>
          <a:xfrm rot="5400000">
            <a:off x="3298435" y="-2546936"/>
            <a:ext cx="1480331" cy="8077202"/>
            <a:chOff x="0" y="0"/>
            <a:chExt cx="3130550" cy="18248691"/>
          </a:xfrm>
          <a:solidFill>
            <a:srgbClr val="55B8AD"/>
          </a:solidFill>
        </p:grpSpPr>
        <p:sp>
          <p:nvSpPr>
            <p:cNvPr id="16" name="Freeform 16">
              <a:extLst>
                <a:ext uri="{FF2B5EF4-FFF2-40B4-BE49-F238E27FC236}">
                  <a16:creationId xmlns:a16="http://schemas.microsoft.com/office/drawing/2014/main" id="{5A703181-4F0B-6C37-1E25-B6308F84DC40}"/>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FF2B5EF4-FFF2-40B4-BE49-F238E27FC236}">
                <a16:creationId xmlns:a16="http://schemas.microsoft.com/office/drawing/2014/main" id="{D651060B-7944-2478-9795-142512098323}"/>
              </a:ext>
            </a:extLst>
          </p:cNvPr>
          <p:cNvGrpSpPr/>
          <p:nvPr/>
        </p:nvGrpSpPr>
        <p:grpSpPr>
          <a:xfrm>
            <a:off x="1082541" y="3816955"/>
            <a:ext cx="11644250" cy="4343913"/>
            <a:chOff x="0" y="0"/>
            <a:chExt cx="7208077" cy="3623869"/>
          </a:xfrm>
        </p:grpSpPr>
        <p:sp>
          <p:nvSpPr>
            <p:cNvPr id="18" name="Freeform 18">
              <a:extLst>
                <a:ext uri="{FF2B5EF4-FFF2-40B4-BE49-F238E27FC236}">
                  <a16:creationId xmlns:a16="http://schemas.microsoft.com/office/drawing/2014/main" id="{8197FBD5-2577-8B9F-B98D-B33BF54B91BE}"/>
                </a:ext>
              </a:extLst>
            </p:cNvPr>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8" name="TextBox 7">
            <a:extLst>
              <a:ext uri="{FF2B5EF4-FFF2-40B4-BE49-F238E27FC236}">
                <a16:creationId xmlns:a16="http://schemas.microsoft.com/office/drawing/2014/main" id="{0F504161-3E13-BF99-1B5A-D6702EE5E506}"/>
              </a:ext>
            </a:extLst>
          </p:cNvPr>
          <p:cNvSpPr txBox="1"/>
          <p:nvPr/>
        </p:nvSpPr>
        <p:spPr>
          <a:xfrm>
            <a:off x="870423" y="920207"/>
            <a:ext cx="6934200" cy="1107996"/>
          </a:xfrm>
          <a:prstGeom prst="rect">
            <a:avLst/>
          </a:prstGeom>
          <a:noFill/>
        </p:spPr>
        <p:txBody>
          <a:bodyPr wrap="square" rtlCol="0">
            <a:spAutoFit/>
          </a:bodyPr>
          <a:lstStyle/>
          <a:p>
            <a:r>
              <a:rPr lang="en-GB" sz="6600" dirty="0">
                <a:latin typeface="Montserrat SemiBold" panose="00000700000000000000" pitchFamily="2" charset="0"/>
              </a:rPr>
              <a:t>Talking Points</a:t>
            </a:r>
          </a:p>
        </p:txBody>
      </p:sp>
      <p:sp>
        <p:nvSpPr>
          <p:cNvPr id="2" name="TextBox 13">
            <a:extLst>
              <a:ext uri="{FF2B5EF4-FFF2-40B4-BE49-F238E27FC236}">
                <a16:creationId xmlns:a16="http://schemas.microsoft.com/office/drawing/2014/main" id="{51AA01A7-9ED6-2871-D7CC-6E5C3284635C}"/>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18       </a:t>
            </a:r>
            <a:r>
              <a:rPr lang="en-US" sz="1700" dirty="0">
                <a:solidFill>
                  <a:srgbClr val="FFFFFF"/>
                </a:solidFill>
                <a:latin typeface="Montserrat Semi-Bold Bold"/>
              </a:rPr>
              <a:t>futurumcareers.com</a:t>
            </a:r>
          </a:p>
        </p:txBody>
      </p:sp>
      <p:sp>
        <p:nvSpPr>
          <p:cNvPr id="3" name="TextBox 2">
            <a:extLst>
              <a:ext uri="{FF2B5EF4-FFF2-40B4-BE49-F238E27FC236}">
                <a16:creationId xmlns:a16="http://schemas.microsoft.com/office/drawing/2014/main" id="{1F06D7B6-6D92-6CDF-3B42-7048A0A9C147}"/>
              </a:ext>
            </a:extLst>
          </p:cNvPr>
          <p:cNvSpPr txBox="1"/>
          <p:nvPr/>
        </p:nvSpPr>
        <p:spPr>
          <a:xfrm>
            <a:off x="1295400" y="4117524"/>
            <a:ext cx="10901426" cy="568874"/>
          </a:xfrm>
          <a:prstGeom prst="rect">
            <a:avLst/>
          </a:prstGeom>
          <a:noFill/>
        </p:spPr>
        <p:txBody>
          <a:bodyPr wrap="square" rtlCol="0">
            <a:spAutoFit/>
          </a:bodyPr>
          <a:lstStyle/>
          <a:p>
            <a:pPr marL="342900" indent="-342900">
              <a:lnSpc>
                <a:spcPct val="120000"/>
              </a:lnSpc>
              <a:spcAft>
                <a:spcPts val="600"/>
              </a:spcAft>
              <a:buAutoNum type="arabicPeriod"/>
            </a:pPr>
            <a:endParaRPr lang="en-GB" sz="2800" dirty="0">
              <a:latin typeface="Montserrat" panose="00000500000000000000" pitchFamily="2" charset="0"/>
            </a:endParaRPr>
          </a:p>
        </p:txBody>
      </p:sp>
      <p:sp>
        <p:nvSpPr>
          <p:cNvPr id="9" name="TextBox 8">
            <a:extLst>
              <a:ext uri="{FF2B5EF4-FFF2-40B4-BE49-F238E27FC236}">
                <a16:creationId xmlns:a16="http://schemas.microsoft.com/office/drawing/2014/main" id="{3D0342CF-DC89-F41F-870D-2DAE2DB540F2}"/>
              </a:ext>
            </a:extLst>
          </p:cNvPr>
          <p:cNvSpPr txBox="1"/>
          <p:nvPr/>
        </p:nvSpPr>
        <p:spPr>
          <a:xfrm>
            <a:off x="8429323" y="10040779"/>
            <a:ext cx="3092140" cy="246221"/>
          </a:xfrm>
          <a:prstGeom prst="rect">
            <a:avLst/>
          </a:prstGeom>
          <a:noFill/>
        </p:spPr>
        <p:txBody>
          <a:bodyPr wrap="square">
            <a:spAutoFit/>
          </a:bodyPr>
          <a:lstStyle/>
          <a:p>
            <a:pPr marL="171450" indent="-171450" algn="r">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
        <p:nvSpPr>
          <p:cNvPr id="19" name="TextBox 18">
            <a:extLst>
              <a:ext uri="{FF2B5EF4-FFF2-40B4-BE49-F238E27FC236}">
                <a16:creationId xmlns:a16="http://schemas.microsoft.com/office/drawing/2014/main" id="{900FA1D7-9962-59EE-4D99-089A2B0F0A20}"/>
              </a:ext>
            </a:extLst>
          </p:cNvPr>
          <p:cNvSpPr txBox="1"/>
          <p:nvPr/>
        </p:nvSpPr>
        <p:spPr>
          <a:xfrm>
            <a:off x="1295400" y="4117524"/>
            <a:ext cx="11539814" cy="3825150"/>
          </a:xfrm>
          <a:prstGeom prst="rect">
            <a:avLst/>
          </a:prstGeom>
          <a:noFill/>
        </p:spPr>
        <p:txBody>
          <a:bodyPr wrap="square" rtlCol="0">
            <a:spAutoFit/>
          </a:bodyPr>
          <a:lstStyle/>
          <a:p>
            <a:pPr marL="342900" indent="-342900">
              <a:lnSpc>
                <a:spcPct val="120000"/>
              </a:lnSpc>
              <a:spcAft>
                <a:spcPts val="600"/>
              </a:spcAft>
              <a:buAutoNum type="arabicPeriod"/>
            </a:pPr>
            <a:r>
              <a:rPr lang="en-GB" sz="2800" dirty="0">
                <a:latin typeface="Montserrat" panose="00000500000000000000" pitchFamily="2" charset="0"/>
              </a:rPr>
              <a:t>What topic(s) are you passionate about due to a personal connection with the topic? How do you think this would influence your work if you had a career addressing the topic?</a:t>
            </a:r>
          </a:p>
          <a:p>
            <a:pPr marL="342900" indent="-342900">
              <a:lnSpc>
                <a:spcPct val="120000"/>
              </a:lnSpc>
              <a:spcAft>
                <a:spcPts val="600"/>
              </a:spcAft>
              <a:buAutoNum type="arabicPeriod"/>
            </a:pPr>
            <a:r>
              <a:rPr lang="en-GB" sz="2800" dirty="0">
                <a:latin typeface="Montserrat" panose="00000500000000000000" pitchFamily="2" charset="0"/>
              </a:rPr>
              <a:t>Why do you think it is rewarding to see laboratory-based discoveries move into the clinic?</a:t>
            </a:r>
          </a:p>
          <a:p>
            <a:pPr marL="342900" indent="-342900">
              <a:lnSpc>
                <a:spcPct val="120000"/>
              </a:lnSpc>
              <a:spcAft>
                <a:spcPts val="600"/>
              </a:spcAft>
              <a:buAutoNum type="arabicPeriod"/>
            </a:pPr>
            <a:r>
              <a:rPr lang="en-GB" sz="2800" dirty="0">
                <a:latin typeface="Montserrat" panose="00000500000000000000" pitchFamily="2" charset="0"/>
              </a:rPr>
              <a:t>How do you feel when things do not work out the way you had hoped?  </a:t>
            </a:r>
          </a:p>
        </p:txBody>
      </p:sp>
    </p:spTree>
    <p:extLst>
      <p:ext uri="{BB962C8B-B14F-4D97-AF65-F5344CB8AC3E}">
        <p14:creationId xmlns:p14="http://schemas.microsoft.com/office/powerpoint/2010/main" val="62398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Effect transition="in" filter="fade">
                                      <p:cBhvr>
                                        <p:cTn id="14" dur="1000"/>
                                        <p:tgtEl>
                                          <p:spTgt spid="19">
                                            <p:txEl>
                                              <p:pRg st="1" end="1"/>
                                            </p:txEl>
                                          </p:spTgt>
                                        </p:tgtEl>
                                      </p:cBhvr>
                                    </p:animEffect>
                                    <p:anim calcmode="lin" valueType="num">
                                      <p:cBhvr>
                                        <p:cTn id="15"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Effect transition="in" filter="fade">
                                      <p:cBhvr>
                                        <p:cTn id="21" dur="1000"/>
                                        <p:tgtEl>
                                          <p:spTgt spid="19">
                                            <p:txEl>
                                              <p:pRg st="2" end="2"/>
                                            </p:txEl>
                                          </p:spTgt>
                                        </p:tgtEl>
                                      </p:cBhvr>
                                    </p:animEffect>
                                    <p:anim calcmode="lin" valueType="num">
                                      <p:cBhvr>
                                        <p:cTn id="22"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826F54-59E1-DAA5-2AAA-9DC20015B9A1}"/>
              </a:ext>
            </a:extLst>
          </p:cNvPr>
          <p:cNvPicPr>
            <a:picLocks noChangeAspect="1"/>
          </p:cNvPicPr>
          <p:nvPr/>
        </p:nvPicPr>
        <p:blipFill>
          <a:blip r:embed="rId2">
            <a:extLst>
              <a:ext uri="{28A0092B-C50C-407E-A947-70E740481C1C}">
                <a14:useLocalDpi xmlns:a14="http://schemas.microsoft.com/office/drawing/2010/main" val="0"/>
              </a:ext>
            </a:extLst>
          </a:blip>
          <a:srcRect l="14786" t="14415" r="11390"/>
          <a:stretch>
            <a:fillRect/>
          </a:stretch>
        </p:blipFill>
        <p:spPr>
          <a:xfrm>
            <a:off x="4191000" y="-1"/>
            <a:ext cx="13335001" cy="10287001"/>
          </a:xfrm>
          <a:prstGeom prst="rect">
            <a:avLst/>
          </a:prstGeom>
        </p:spPr>
      </p:pic>
      <p:grpSp>
        <p:nvGrpSpPr>
          <p:cNvPr id="6" name="Group 6"/>
          <p:cNvGrpSpPr/>
          <p:nvPr/>
        </p:nvGrpSpPr>
        <p:grpSpPr>
          <a:xfrm rot="-5400000">
            <a:off x="10790355" y="2743896"/>
            <a:ext cx="10287000" cy="4799209"/>
            <a:chOff x="0" y="0"/>
            <a:chExt cx="3130550" cy="1460500"/>
          </a:xfrm>
          <a:solidFill>
            <a:srgbClr val="55B8AD"/>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55B8AD"/>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pic>
        <p:nvPicPr>
          <p:cNvPr id="14" name="Picture 14"/>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374634" y="-2623135"/>
            <a:ext cx="1480331" cy="8229600"/>
            <a:chOff x="0" y="0"/>
            <a:chExt cx="3130550" cy="18248691"/>
          </a:xfrm>
          <a:solidFill>
            <a:srgbClr val="3660AA"/>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sp>
        <p:nvSpPr>
          <p:cNvPr id="8" name="TextBox 7">
            <a:extLst>
              <a:ext uri="{FF2B5EF4-FFF2-40B4-BE49-F238E27FC236}">
                <a16:creationId xmlns:a16="http://schemas.microsoft.com/office/drawing/2014/main" id="{DEEFF541-76D0-5E12-6953-5C890BABB532}"/>
              </a:ext>
            </a:extLst>
          </p:cNvPr>
          <p:cNvSpPr txBox="1"/>
          <p:nvPr/>
        </p:nvSpPr>
        <p:spPr>
          <a:xfrm>
            <a:off x="457200" y="920207"/>
            <a:ext cx="7541411" cy="1107996"/>
          </a:xfrm>
          <a:prstGeom prst="rect">
            <a:avLst/>
          </a:prstGeom>
          <a:noFill/>
        </p:spPr>
        <p:txBody>
          <a:bodyPr wrap="square" rtlCol="0">
            <a:spAutoFit/>
          </a:bodyPr>
          <a:lstStyle/>
          <a:p>
            <a:r>
              <a:rPr lang="en-GB" sz="6600" dirty="0">
                <a:solidFill>
                  <a:schemeClr val="bg1"/>
                </a:solidFill>
                <a:latin typeface="Montserrat SemiBold" panose="00000700000000000000" pitchFamily="2" charset="0"/>
              </a:rPr>
              <a:t>More Resources</a:t>
            </a:r>
          </a:p>
        </p:txBody>
      </p:sp>
      <p:sp>
        <p:nvSpPr>
          <p:cNvPr id="27" name="Freeform 11">
            <a:extLst>
              <a:ext uri="{FF2B5EF4-FFF2-40B4-BE49-F238E27FC236}">
                <a16:creationId xmlns:a16="http://schemas.microsoft.com/office/drawing/2014/main" id="{5DF423A6-6F6A-D468-FC36-F391642F1EEC}"/>
              </a:ext>
            </a:extLst>
          </p:cNvPr>
          <p:cNvSpPr/>
          <p:nvPr/>
        </p:nvSpPr>
        <p:spPr>
          <a:xfrm>
            <a:off x="451274" y="7435175"/>
            <a:ext cx="227945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21" name="TextBox 20">
            <a:extLst>
              <a:ext uri="{FF2B5EF4-FFF2-40B4-BE49-F238E27FC236}">
                <a16:creationId xmlns:a16="http://schemas.microsoft.com/office/drawing/2014/main" id="{DE867C35-D621-FC09-86B5-0345FDC37254}"/>
              </a:ext>
            </a:extLst>
          </p:cNvPr>
          <p:cNvSpPr txBox="1"/>
          <p:nvPr/>
        </p:nvSpPr>
        <p:spPr>
          <a:xfrm>
            <a:off x="339007" y="7508485"/>
            <a:ext cx="2511539"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Read the </a:t>
            </a:r>
            <a:r>
              <a:rPr lang="en-GB" sz="2400" dirty="0">
                <a:solidFill>
                  <a:schemeClr val="bg1"/>
                </a:solidFill>
                <a:latin typeface="Montserrat" panose="00000500000000000000" pitchFamily="2" charset="0"/>
                <a:hlinkClick r:id="rId4">
                  <a:extLst>
                    <a:ext uri="{A12FA001-AC4F-418D-AE19-62706E023703}">
                      <ahyp:hlinkClr xmlns:ahyp="http://schemas.microsoft.com/office/drawing/2018/hyperlinkcolor" val="tx"/>
                    </a:ext>
                  </a:extLst>
                </a:hlinkClick>
              </a:rPr>
              <a:t>article</a:t>
            </a:r>
            <a:endParaRPr lang="en-GB" sz="2400" dirty="0">
              <a:solidFill>
                <a:schemeClr val="bg1"/>
              </a:solidFill>
              <a:latin typeface="Montserrat" panose="00000500000000000000" pitchFamily="2" charset="0"/>
            </a:endParaRPr>
          </a:p>
        </p:txBody>
      </p:sp>
      <p:sp>
        <p:nvSpPr>
          <p:cNvPr id="35" name="Freeform 11">
            <a:extLst>
              <a:ext uri="{FF2B5EF4-FFF2-40B4-BE49-F238E27FC236}">
                <a16:creationId xmlns:a16="http://schemas.microsoft.com/office/drawing/2014/main" id="{5EAB8308-34C0-B26E-1158-E7700E85D521}"/>
              </a:ext>
            </a:extLst>
          </p:cNvPr>
          <p:cNvSpPr/>
          <p:nvPr/>
        </p:nvSpPr>
        <p:spPr>
          <a:xfrm>
            <a:off x="3657600" y="7446805"/>
            <a:ext cx="2529936"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pic>
        <p:nvPicPr>
          <p:cNvPr id="30" name="Picture 29">
            <a:extLst>
              <a:ext uri="{FF2B5EF4-FFF2-40B4-BE49-F238E27FC236}">
                <a16:creationId xmlns:a16="http://schemas.microsoft.com/office/drawing/2014/main" id="{0D76E137-FE5C-D1BC-64B9-BC14BCE43C0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87000" y="4738037"/>
            <a:ext cx="3600000" cy="2340000"/>
          </a:xfrm>
          <a:prstGeom prst="rect">
            <a:avLst/>
          </a:prstGeom>
        </p:spPr>
      </p:pic>
      <p:pic>
        <p:nvPicPr>
          <p:cNvPr id="31" name="Picture 25">
            <a:extLst>
              <a:ext uri="{FF2B5EF4-FFF2-40B4-BE49-F238E27FC236}">
                <a16:creationId xmlns:a16="http://schemas.microsoft.com/office/drawing/2014/main" id="{196B93ED-E752-89BA-CD37-F94540B1346A}"/>
              </a:ext>
            </a:extLst>
          </p:cNvPr>
          <p:cNvPicPr>
            <a:picLocks noChangeAspect="1"/>
          </p:cNvPicPr>
          <p:nvPr/>
        </p:nvPicPr>
        <p:blipFill>
          <a:blip r:embed="rId6"/>
          <a:srcRect/>
          <a:stretch>
            <a:fillRect/>
          </a:stretch>
        </p:blipFill>
        <p:spPr>
          <a:xfrm>
            <a:off x="10649400" y="4651037"/>
            <a:ext cx="3600000" cy="2514000"/>
          </a:xfrm>
          <a:prstGeom prst="rect">
            <a:avLst/>
          </a:prstGeom>
        </p:spPr>
      </p:pic>
      <p:sp>
        <p:nvSpPr>
          <p:cNvPr id="36" name="Freeform 11">
            <a:extLst>
              <a:ext uri="{FF2B5EF4-FFF2-40B4-BE49-F238E27FC236}">
                <a16:creationId xmlns:a16="http://schemas.microsoft.com/office/drawing/2014/main" id="{C1BB1025-76AA-DE85-680C-F896D1A713E6}"/>
              </a:ext>
            </a:extLst>
          </p:cNvPr>
          <p:cNvSpPr/>
          <p:nvPr/>
        </p:nvSpPr>
        <p:spPr>
          <a:xfrm>
            <a:off x="7028756" y="7441172"/>
            <a:ext cx="252993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37" name="Freeform 11">
            <a:extLst>
              <a:ext uri="{FF2B5EF4-FFF2-40B4-BE49-F238E27FC236}">
                <a16:creationId xmlns:a16="http://schemas.microsoft.com/office/drawing/2014/main" id="{52A632BD-2829-093A-427E-0265AB166143}"/>
              </a:ext>
            </a:extLst>
          </p:cNvPr>
          <p:cNvSpPr/>
          <p:nvPr/>
        </p:nvSpPr>
        <p:spPr>
          <a:xfrm>
            <a:off x="11315506" y="7446805"/>
            <a:ext cx="227945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38" name="Freeform 11">
            <a:extLst>
              <a:ext uri="{FF2B5EF4-FFF2-40B4-BE49-F238E27FC236}">
                <a16:creationId xmlns:a16="http://schemas.microsoft.com/office/drawing/2014/main" id="{26E3AC9C-B984-55D6-EE55-FD439624A87A}"/>
              </a:ext>
            </a:extLst>
          </p:cNvPr>
          <p:cNvSpPr/>
          <p:nvPr/>
        </p:nvSpPr>
        <p:spPr>
          <a:xfrm>
            <a:off x="14937482" y="7435175"/>
            <a:ext cx="3121918"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22" name="TextBox 21">
            <a:extLst>
              <a:ext uri="{FF2B5EF4-FFF2-40B4-BE49-F238E27FC236}">
                <a16:creationId xmlns:a16="http://schemas.microsoft.com/office/drawing/2014/main" id="{D4255FF0-996E-6472-6435-AFEDD55D41AC}"/>
              </a:ext>
            </a:extLst>
          </p:cNvPr>
          <p:cNvSpPr txBox="1"/>
          <p:nvPr/>
        </p:nvSpPr>
        <p:spPr>
          <a:xfrm>
            <a:off x="3657602" y="7508487"/>
            <a:ext cx="2529935"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Complete the </a:t>
            </a:r>
            <a:r>
              <a:rPr lang="en-GB" sz="2400" dirty="0">
                <a:solidFill>
                  <a:schemeClr val="bg1"/>
                </a:solidFill>
                <a:latin typeface="Montserrat" panose="00000500000000000000" pitchFamily="2" charset="0"/>
                <a:hlinkClick r:id="rId4">
                  <a:extLst>
                    <a:ext uri="{A12FA001-AC4F-418D-AE19-62706E023703}">
                      <ahyp:hlinkClr xmlns:ahyp="http://schemas.microsoft.com/office/drawing/2018/hyperlinkcolor" val="tx"/>
                    </a:ext>
                  </a:extLst>
                </a:hlinkClick>
              </a:rPr>
              <a:t>activities</a:t>
            </a:r>
            <a:endParaRPr lang="en-GB" sz="2400" dirty="0">
              <a:solidFill>
                <a:schemeClr val="bg1"/>
              </a:solidFill>
              <a:latin typeface="Montserrat" panose="00000500000000000000" pitchFamily="2" charset="0"/>
            </a:endParaRPr>
          </a:p>
        </p:txBody>
      </p:sp>
      <p:sp>
        <p:nvSpPr>
          <p:cNvPr id="20" name="TextBox 19">
            <a:extLst>
              <a:ext uri="{FF2B5EF4-FFF2-40B4-BE49-F238E27FC236}">
                <a16:creationId xmlns:a16="http://schemas.microsoft.com/office/drawing/2014/main" id="{95713E3B-212D-0B48-AAF1-3AEC5E60B656}"/>
              </a:ext>
            </a:extLst>
          </p:cNvPr>
          <p:cNvSpPr txBox="1"/>
          <p:nvPr/>
        </p:nvSpPr>
        <p:spPr>
          <a:xfrm>
            <a:off x="6687000" y="7496855"/>
            <a:ext cx="3256144"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Listen to the </a:t>
            </a:r>
            <a:r>
              <a:rPr lang="en-GB" sz="2400" dirty="0">
                <a:solidFill>
                  <a:schemeClr val="bg1"/>
                </a:solidFill>
                <a:latin typeface="Montserrat" panose="00000500000000000000" pitchFamily="2" charset="0"/>
                <a:hlinkClick r:id="rId7">
                  <a:extLst>
                    <a:ext uri="{A12FA001-AC4F-418D-AE19-62706E023703}">
                      <ahyp:hlinkClr xmlns:ahyp="http://schemas.microsoft.com/office/drawing/2018/hyperlinkcolor" val="tx"/>
                    </a:ext>
                  </a:extLst>
                </a:hlinkClick>
              </a:rPr>
              <a:t>podcast</a:t>
            </a:r>
            <a:endParaRPr lang="en-GB" sz="2400" dirty="0">
              <a:solidFill>
                <a:schemeClr val="bg1"/>
              </a:solidFill>
              <a:latin typeface="Montserrat" panose="00000500000000000000" pitchFamily="2" charset="0"/>
            </a:endParaRPr>
          </a:p>
        </p:txBody>
      </p:sp>
      <p:sp>
        <p:nvSpPr>
          <p:cNvPr id="19" name="TextBox 18">
            <a:extLst>
              <a:ext uri="{FF2B5EF4-FFF2-40B4-BE49-F238E27FC236}">
                <a16:creationId xmlns:a16="http://schemas.microsoft.com/office/drawing/2014/main" id="{7F61A7AC-60BD-88A1-C9AC-45907F5FA217}"/>
              </a:ext>
            </a:extLst>
          </p:cNvPr>
          <p:cNvSpPr txBox="1"/>
          <p:nvPr/>
        </p:nvSpPr>
        <p:spPr>
          <a:xfrm>
            <a:off x="11315506" y="7508487"/>
            <a:ext cx="2279456"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Watch the </a:t>
            </a:r>
            <a:r>
              <a:rPr lang="en-GB" sz="2400" dirty="0">
                <a:solidFill>
                  <a:schemeClr val="bg1"/>
                </a:solidFill>
                <a:latin typeface="Montserrat" panose="00000500000000000000" pitchFamily="2" charset="0"/>
                <a:hlinkClick r:id="rId8">
                  <a:extLst>
                    <a:ext uri="{A12FA001-AC4F-418D-AE19-62706E023703}">
                      <ahyp:hlinkClr xmlns:ahyp="http://schemas.microsoft.com/office/drawing/2018/hyperlinkcolor" val="tx"/>
                    </a:ext>
                  </a:extLst>
                </a:hlinkClick>
              </a:rPr>
              <a:t>animation</a:t>
            </a:r>
            <a:endParaRPr lang="en-GB" sz="2400" dirty="0">
              <a:solidFill>
                <a:schemeClr val="bg1"/>
              </a:solidFill>
              <a:latin typeface="Montserrat" panose="00000500000000000000" pitchFamily="2" charset="0"/>
            </a:endParaRPr>
          </a:p>
        </p:txBody>
      </p:sp>
      <p:sp>
        <p:nvSpPr>
          <p:cNvPr id="2" name="TextBox 1">
            <a:extLst>
              <a:ext uri="{FF2B5EF4-FFF2-40B4-BE49-F238E27FC236}">
                <a16:creationId xmlns:a16="http://schemas.microsoft.com/office/drawing/2014/main" id="{CC399ECB-57AF-7D22-8A8D-D7FF6A13BA8F}"/>
              </a:ext>
            </a:extLst>
          </p:cNvPr>
          <p:cNvSpPr txBox="1"/>
          <p:nvPr/>
        </p:nvSpPr>
        <p:spPr>
          <a:xfrm>
            <a:off x="14937482" y="7508485"/>
            <a:ext cx="3121918"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Download the </a:t>
            </a:r>
            <a:r>
              <a:rPr lang="en-GB" sz="2400" dirty="0">
                <a:solidFill>
                  <a:schemeClr val="bg1"/>
                </a:solidFill>
                <a:latin typeface="Montserrat" panose="00000500000000000000" pitchFamily="2" charset="0"/>
                <a:hlinkClick r:id="rId4">
                  <a:extLst>
                    <a:ext uri="{A12FA001-AC4F-418D-AE19-62706E023703}">
                      <ahyp:hlinkClr xmlns:ahyp="http://schemas.microsoft.com/office/drawing/2018/hyperlinkcolor" val="tx"/>
                    </a:ext>
                  </a:extLst>
                </a:hlinkClick>
              </a:rPr>
              <a:t>Spanish resources</a:t>
            </a:r>
            <a:endParaRPr lang="en-GB" sz="2400" dirty="0">
              <a:solidFill>
                <a:schemeClr val="bg1"/>
              </a:solidFill>
              <a:latin typeface="Montserrat" panose="00000500000000000000" pitchFamily="2" charset="0"/>
            </a:endParaRPr>
          </a:p>
        </p:txBody>
      </p:sp>
      <p:sp>
        <p:nvSpPr>
          <p:cNvPr id="4" name="TextBox 13">
            <a:extLst>
              <a:ext uri="{FF2B5EF4-FFF2-40B4-BE49-F238E27FC236}">
                <a16:creationId xmlns:a16="http://schemas.microsoft.com/office/drawing/2014/main" id="{0FA8FFC5-8FD3-9485-6B05-F813B65D0A5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19       </a:t>
            </a:r>
            <a:r>
              <a:rPr lang="en-US" sz="1700" dirty="0">
                <a:solidFill>
                  <a:srgbClr val="FFFFFF"/>
                </a:solidFill>
                <a:latin typeface="Montserrat Semi-Bold Bold"/>
              </a:rPr>
              <a:t>futurumcareers.com</a:t>
            </a:r>
          </a:p>
        </p:txBody>
      </p:sp>
      <p:sp>
        <p:nvSpPr>
          <p:cNvPr id="13" name="TextBox 12">
            <a:extLst>
              <a:ext uri="{FF2B5EF4-FFF2-40B4-BE49-F238E27FC236}">
                <a16:creationId xmlns:a16="http://schemas.microsoft.com/office/drawing/2014/main" id="{E1A32862-2666-6ABC-ED93-5F36205D399C}"/>
              </a:ext>
            </a:extLst>
          </p:cNvPr>
          <p:cNvSpPr txBox="1"/>
          <p:nvPr/>
        </p:nvSpPr>
        <p:spPr>
          <a:xfrm>
            <a:off x="8429323" y="10040779"/>
            <a:ext cx="3092140" cy="246221"/>
          </a:xfrm>
          <a:prstGeom prst="rect">
            <a:avLst/>
          </a:prstGeom>
          <a:noFill/>
        </p:spPr>
        <p:txBody>
          <a:bodyPr wrap="square">
            <a:spAutoFit/>
          </a:bodyPr>
          <a:lstStyle/>
          <a:p>
            <a:pPr marL="171450" indent="-171450" algn="r">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pic>
        <p:nvPicPr>
          <p:cNvPr id="12" name="Picture 11">
            <a:extLst>
              <a:ext uri="{FF2B5EF4-FFF2-40B4-BE49-F238E27FC236}">
                <a16:creationId xmlns:a16="http://schemas.microsoft.com/office/drawing/2014/main" id="{18764DB8-068B-903A-649E-E9BB7DF7AB17}"/>
              </a:ext>
            </a:extLst>
          </p:cNvPr>
          <p:cNvPicPr>
            <a:picLocks noChangeAspect="1"/>
          </p:cNvPicPr>
          <p:nvPr/>
        </p:nvPicPr>
        <p:blipFill>
          <a:blip r:embed="rId9"/>
          <a:stretch>
            <a:fillRect/>
          </a:stretch>
        </p:blipFill>
        <p:spPr>
          <a:xfrm>
            <a:off x="317435" y="3472431"/>
            <a:ext cx="2532706" cy="3600000"/>
          </a:xfrm>
          <a:prstGeom prst="rect">
            <a:avLst/>
          </a:prstGeom>
        </p:spPr>
      </p:pic>
      <p:pic>
        <p:nvPicPr>
          <p:cNvPr id="24" name="Picture 23">
            <a:extLst>
              <a:ext uri="{FF2B5EF4-FFF2-40B4-BE49-F238E27FC236}">
                <a16:creationId xmlns:a16="http://schemas.microsoft.com/office/drawing/2014/main" id="{A7522CC1-C715-0358-BA6A-848F51A99A7D}"/>
              </a:ext>
            </a:extLst>
          </p:cNvPr>
          <p:cNvPicPr>
            <a:picLocks noChangeAspect="1"/>
          </p:cNvPicPr>
          <p:nvPr/>
        </p:nvPicPr>
        <p:blipFill>
          <a:blip r:embed="rId10"/>
          <a:stretch>
            <a:fillRect/>
          </a:stretch>
        </p:blipFill>
        <p:spPr>
          <a:xfrm>
            <a:off x="3650116" y="3456182"/>
            <a:ext cx="2537420" cy="3600000"/>
          </a:xfrm>
          <a:prstGeom prst="rect">
            <a:avLst/>
          </a:prstGeom>
        </p:spPr>
      </p:pic>
      <p:pic>
        <p:nvPicPr>
          <p:cNvPr id="9" name="Picture 8">
            <a:extLst>
              <a:ext uri="{FF2B5EF4-FFF2-40B4-BE49-F238E27FC236}">
                <a16:creationId xmlns:a16="http://schemas.microsoft.com/office/drawing/2014/main" id="{85EC1FBF-D556-9BC8-5F19-1129A5AF8B03}"/>
              </a:ext>
            </a:extLst>
          </p:cNvPr>
          <p:cNvPicPr>
            <a:picLocks noChangeAspect="1"/>
          </p:cNvPicPr>
          <p:nvPr/>
        </p:nvPicPr>
        <p:blipFill>
          <a:blip r:embed="rId11"/>
          <a:stretch>
            <a:fillRect/>
          </a:stretch>
        </p:blipFill>
        <p:spPr>
          <a:xfrm>
            <a:off x="15175640" y="3472431"/>
            <a:ext cx="2531561" cy="3600000"/>
          </a:xfrm>
          <a:prstGeom prst="rect">
            <a:avLst/>
          </a:prstGeom>
        </p:spPr>
      </p:pic>
      <p:pic>
        <p:nvPicPr>
          <p:cNvPr id="17" name="Picture 16">
            <a:extLst>
              <a:ext uri="{FF2B5EF4-FFF2-40B4-BE49-F238E27FC236}">
                <a16:creationId xmlns:a16="http://schemas.microsoft.com/office/drawing/2014/main" id="{0F621DE0-74CA-AB97-1F92-CC2565CAE6CA}"/>
              </a:ext>
            </a:extLst>
          </p:cNvPr>
          <p:cNvPicPr>
            <a:picLocks noChangeAspect="1"/>
          </p:cNvPicPr>
          <p:nvPr/>
        </p:nvPicPr>
        <p:blipFill>
          <a:blip r:embed="rId12"/>
          <a:srcRect r="3670"/>
          <a:stretch>
            <a:fillRect/>
          </a:stretch>
        </p:blipFill>
        <p:spPr>
          <a:xfrm>
            <a:off x="11006428" y="4834988"/>
            <a:ext cx="2861972" cy="1651345"/>
          </a:xfrm>
          <a:prstGeom prst="rect">
            <a:avLst/>
          </a:prstGeom>
        </p:spPr>
      </p:pic>
    </p:spTree>
    <p:extLst>
      <p:ext uri="{BB962C8B-B14F-4D97-AF65-F5344CB8AC3E}">
        <p14:creationId xmlns:p14="http://schemas.microsoft.com/office/powerpoint/2010/main" val="288792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p:blipFill>
        <p:spPr>
          <a:xfrm>
            <a:off x="671298" y="1974758"/>
            <a:ext cx="6631992" cy="6631992"/>
          </a:xfrm>
          <a:prstGeom prst="rect">
            <a:avLst/>
          </a:prstGeom>
        </p:spPr>
      </p:pic>
      <p:grpSp>
        <p:nvGrpSpPr>
          <p:cNvPr id="3" name="Group 3"/>
          <p:cNvGrpSpPr/>
          <p:nvPr/>
        </p:nvGrpSpPr>
        <p:grpSpPr>
          <a:xfrm rot="5400000">
            <a:off x="-1660237" y="1660237"/>
            <a:ext cx="10287000" cy="6966526"/>
            <a:chOff x="0" y="0"/>
            <a:chExt cx="3130550" cy="2120060"/>
          </a:xfrm>
          <a:solidFill>
            <a:srgbClr val="3660AA"/>
          </a:solidFill>
        </p:grpSpPr>
        <p:sp>
          <p:nvSpPr>
            <p:cNvPr id="4" name="Freeform 4"/>
            <p:cNvSpPr/>
            <p:nvPr/>
          </p:nvSpPr>
          <p:spPr>
            <a:xfrm>
              <a:off x="0" y="0"/>
              <a:ext cx="3130550" cy="2120060"/>
            </a:xfrm>
            <a:custGeom>
              <a:avLst/>
              <a:gdLst/>
              <a:ahLst/>
              <a:cxnLst/>
              <a:rect l="l" t="t" r="r" b="b"/>
              <a:pathLst>
                <a:path w="3130550" h="2120060">
                  <a:moveTo>
                    <a:pt x="0" y="1123950"/>
                  </a:moveTo>
                  <a:lnTo>
                    <a:pt x="0" y="2120060"/>
                  </a:lnTo>
                  <a:lnTo>
                    <a:pt x="3130550" y="2120060"/>
                  </a:lnTo>
                  <a:lnTo>
                    <a:pt x="3130550" y="0"/>
                  </a:lnTo>
                  <a:close/>
                </a:path>
              </a:pathLst>
            </a:custGeom>
            <a:grpFill/>
          </p:spPr>
          <p:txBody>
            <a:bodyPr/>
            <a:lstStyle/>
            <a:p>
              <a:endParaRPr lang="en-GB"/>
            </a:p>
          </p:txBody>
        </p:sp>
      </p:grpSp>
      <p:pic>
        <p:nvPicPr>
          <p:cNvPr id="5" name="Picture 5"/>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30113" y="2233573"/>
            <a:ext cx="6114362" cy="6114362"/>
          </a:xfrm>
          <a:prstGeom prst="rect">
            <a:avLst/>
          </a:prstGeom>
        </p:spPr>
      </p:pic>
      <p:grpSp>
        <p:nvGrpSpPr>
          <p:cNvPr id="8" name="Group 8"/>
          <p:cNvGrpSpPr/>
          <p:nvPr/>
        </p:nvGrpSpPr>
        <p:grpSpPr>
          <a:xfrm rot="-5400000">
            <a:off x="15547542" y="1159042"/>
            <a:ext cx="4345306" cy="2027222"/>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11" name="TextBox 11"/>
          <p:cNvSpPr txBox="1"/>
          <p:nvPr/>
        </p:nvSpPr>
        <p:spPr>
          <a:xfrm>
            <a:off x="8169113" y="1462102"/>
            <a:ext cx="8625930" cy="738664"/>
          </a:xfrm>
          <a:prstGeom prst="rect">
            <a:avLst/>
          </a:prstGeom>
        </p:spPr>
        <p:txBody>
          <a:bodyPr wrap="square" lIns="0" tIns="0" rIns="0" bIns="0" rtlCol="0" anchor="t">
            <a:spAutoFit/>
          </a:bodyPr>
          <a:lstStyle/>
          <a:p>
            <a:r>
              <a:rPr lang="en-US" sz="4800" dirty="0">
                <a:latin typeface="Montserrat SemiBold" panose="00000700000000000000" pitchFamily="2" charset="0"/>
              </a:rPr>
              <a:t>In this Presentation:</a:t>
            </a:r>
          </a:p>
        </p:txBody>
      </p:sp>
      <p:sp>
        <p:nvSpPr>
          <p:cNvPr id="13" name="TextBox 13"/>
          <p:cNvSpPr txBox="1"/>
          <p:nvPr/>
        </p:nvSpPr>
        <p:spPr>
          <a:xfrm>
            <a:off x="304800" y="9791700"/>
            <a:ext cx="4979916" cy="280615"/>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02       </a:t>
            </a:r>
            <a:r>
              <a:rPr lang="en-US" sz="1700" dirty="0">
                <a:solidFill>
                  <a:srgbClr val="FFFFFF"/>
                </a:solidFill>
                <a:latin typeface="Montserrat Semi-Bold Bold"/>
              </a:rPr>
              <a:t>futurumcareers.com</a:t>
            </a:r>
          </a:p>
        </p:txBody>
      </p:sp>
      <p:sp>
        <p:nvSpPr>
          <p:cNvPr id="6" name="Oval 5">
            <a:extLst>
              <a:ext uri="{FF2B5EF4-FFF2-40B4-BE49-F238E27FC236}">
                <a16:creationId xmlns:a16="http://schemas.microsoft.com/office/drawing/2014/main" id="{F7001C8D-02D8-3C19-19AD-844701555404}"/>
              </a:ext>
            </a:extLst>
          </p:cNvPr>
          <p:cNvSpPr>
            <a:spLocks noChangeAspect="1"/>
          </p:cNvSpPr>
          <p:nvPr/>
        </p:nvSpPr>
        <p:spPr>
          <a:xfrm>
            <a:off x="1219200" y="2490827"/>
            <a:ext cx="5562600" cy="55626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3565B56-1C40-04DF-60AD-F6FF1CDA1A6C}"/>
              </a:ext>
            </a:extLst>
          </p:cNvPr>
          <p:cNvSpPr txBox="1"/>
          <p:nvPr/>
        </p:nvSpPr>
        <p:spPr>
          <a:xfrm>
            <a:off x="8169113" y="2490827"/>
            <a:ext cx="8015981" cy="5739520"/>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sz="2800" dirty="0">
                <a:latin typeface="Montserrat" panose="00000500000000000000" pitchFamily="2" charset="0"/>
              </a:rPr>
              <a:t>Introduction</a:t>
            </a:r>
          </a:p>
          <a:p>
            <a:pPr marL="285750" indent="-285750">
              <a:lnSpc>
                <a:spcPct val="120000"/>
              </a:lnSpc>
              <a:buFont typeface="Arial" panose="020B0604020202020204" pitchFamily="34" charset="0"/>
              <a:buChar char="•"/>
            </a:pPr>
            <a:r>
              <a:rPr lang="en-GB" sz="2800" dirty="0">
                <a:latin typeface="Montserrat" panose="00000500000000000000" pitchFamily="2" charset="0"/>
              </a:rPr>
              <a:t>Katherine’s Research and Career Journey</a:t>
            </a:r>
          </a:p>
          <a:p>
            <a:pPr marL="285750" indent="-285750">
              <a:lnSpc>
                <a:spcPct val="120000"/>
              </a:lnSpc>
              <a:buFont typeface="Arial" panose="020B0604020202020204" pitchFamily="34" charset="0"/>
              <a:buChar char="•"/>
            </a:pPr>
            <a:r>
              <a:rPr lang="en-GB" sz="2800" b="1" dirty="0">
                <a:latin typeface="Montserrat" panose="00000500000000000000" pitchFamily="2" charset="0"/>
              </a:rPr>
              <a:t>Talking Points</a:t>
            </a:r>
          </a:p>
          <a:p>
            <a:pPr marL="285750" indent="-285750">
              <a:lnSpc>
                <a:spcPct val="120000"/>
              </a:lnSpc>
              <a:buFont typeface="Arial" panose="020B0604020202020204" pitchFamily="34" charset="0"/>
              <a:buChar char="•"/>
            </a:pPr>
            <a:r>
              <a:rPr lang="en-GB" sz="2800" dirty="0">
                <a:latin typeface="Montserrat" panose="00000500000000000000" pitchFamily="2" charset="0"/>
              </a:rPr>
              <a:t>About Translational Cancer Research</a:t>
            </a:r>
          </a:p>
          <a:p>
            <a:pPr marL="285750" indent="-285750">
              <a:lnSpc>
                <a:spcPct val="120000"/>
              </a:lnSpc>
              <a:buFont typeface="Arial" panose="020B0604020202020204" pitchFamily="34" charset="0"/>
              <a:buChar char="•"/>
            </a:pPr>
            <a:r>
              <a:rPr lang="en-GB" sz="2800" dirty="0">
                <a:latin typeface="Montserrat" panose="00000500000000000000" pitchFamily="2" charset="0"/>
              </a:rPr>
              <a:t>Pathway from School to Translational Cancer Research</a:t>
            </a:r>
          </a:p>
          <a:p>
            <a:pPr marL="285750" indent="-285750">
              <a:lnSpc>
                <a:spcPct val="120000"/>
              </a:lnSpc>
              <a:buFont typeface="Arial" panose="020B0604020202020204" pitchFamily="34" charset="0"/>
              <a:buChar char="•"/>
            </a:pPr>
            <a:r>
              <a:rPr lang="en-GB" sz="2800" dirty="0">
                <a:latin typeface="Montserrat" panose="00000500000000000000" pitchFamily="2" charset="0"/>
              </a:rPr>
              <a:t>Careers in Translational Cancer Research</a:t>
            </a:r>
          </a:p>
          <a:p>
            <a:pPr marL="285750" indent="-285750">
              <a:lnSpc>
                <a:spcPct val="120000"/>
              </a:lnSpc>
              <a:buFont typeface="Arial" panose="020B0604020202020204" pitchFamily="34" charset="0"/>
              <a:buChar char="•"/>
            </a:pPr>
            <a:r>
              <a:rPr lang="en-GB" sz="2800" b="1" dirty="0">
                <a:latin typeface="Montserrat" panose="00000500000000000000" pitchFamily="2" charset="0"/>
              </a:rPr>
              <a:t>Talking Points</a:t>
            </a:r>
          </a:p>
          <a:p>
            <a:pPr marL="285750" indent="-285750">
              <a:lnSpc>
                <a:spcPct val="120000"/>
              </a:lnSpc>
              <a:buFont typeface="Arial" panose="020B0604020202020204" pitchFamily="34" charset="0"/>
              <a:buChar char="•"/>
            </a:pPr>
            <a:r>
              <a:rPr lang="en-GB" sz="2800" dirty="0">
                <a:latin typeface="Montserrat" panose="00000500000000000000" pitchFamily="2" charset="0"/>
              </a:rPr>
              <a:t>Meet Katherine</a:t>
            </a:r>
          </a:p>
          <a:p>
            <a:pPr marL="285750" indent="-285750">
              <a:lnSpc>
                <a:spcPct val="120000"/>
              </a:lnSpc>
              <a:buFont typeface="Arial" panose="020B0604020202020204" pitchFamily="34" charset="0"/>
              <a:buChar char="•"/>
            </a:pPr>
            <a:r>
              <a:rPr lang="en-GB" sz="2800" b="1" dirty="0">
                <a:latin typeface="Montserrat" panose="00000500000000000000" pitchFamily="2" charset="0"/>
              </a:rPr>
              <a:t>Talking Points</a:t>
            </a:r>
          </a:p>
          <a:p>
            <a:pPr marL="285750" indent="-285750">
              <a:lnSpc>
                <a:spcPct val="120000"/>
              </a:lnSpc>
              <a:buFont typeface="Arial" panose="020B0604020202020204" pitchFamily="34" charset="0"/>
              <a:buChar char="•"/>
            </a:pPr>
            <a:r>
              <a:rPr lang="en-GB" sz="2800" dirty="0">
                <a:latin typeface="Montserrat" panose="00000500000000000000" pitchFamily="2" charset="0"/>
              </a:rPr>
              <a:t>More Resources</a:t>
            </a:r>
          </a:p>
        </p:txBody>
      </p:sp>
      <p:sp>
        <p:nvSpPr>
          <p:cNvPr id="12" name="TextBox 11">
            <a:extLst>
              <a:ext uri="{FF2B5EF4-FFF2-40B4-BE49-F238E27FC236}">
                <a16:creationId xmlns:a16="http://schemas.microsoft.com/office/drawing/2014/main" id="{4D0072FF-3E64-7150-A6C9-F9201538705F}"/>
              </a:ext>
            </a:extLst>
          </p:cNvPr>
          <p:cNvSpPr txBox="1"/>
          <p:nvPr/>
        </p:nvSpPr>
        <p:spPr>
          <a:xfrm>
            <a:off x="3124200" y="8420100"/>
            <a:ext cx="3200400" cy="246221"/>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DCCDE210-582C-51E7-7569-214364D72C4F}"/>
              </a:ext>
            </a:extLst>
          </p:cNvPr>
          <p:cNvGrpSpPr/>
          <p:nvPr/>
        </p:nvGrpSpPr>
        <p:grpSpPr>
          <a:xfrm rot="-5400000">
            <a:off x="9607391" y="1606393"/>
            <a:ext cx="10287000" cy="7074218"/>
            <a:chOff x="0" y="0"/>
            <a:chExt cx="3130550" cy="2152833"/>
          </a:xfrm>
          <a:solidFill>
            <a:srgbClr val="3660AA"/>
          </a:solidFill>
        </p:grpSpPr>
        <p:sp>
          <p:nvSpPr>
            <p:cNvPr id="8" name="Freeform 5">
              <a:extLst>
                <a:ext uri="{FF2B5EF4-FFF2-40B4-BE49-F238E27FC236}">
                  <a16:creationId xmlns:a16="http://schemas.microsoft.com/office/drawing/2014/main" id="{5B995855-9CF1-9FFE-24B6-9A38EC6E5668}"/>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pic>
        <p:nvPicPr>
          <p:cNvPr id="6" name="Picture 5" descr="A close-up of a signature&#10;&#10;Description automatically generated">
            <a:extLst>
              <a:ext uri="{FF2B5EF4-FFF2-40B4-BE49-F238E27FC236}">
                <a16:creationId xmlns:a16="http://schemas.microsoft.com/office/drawing/2014/main" id="{14290DDD-2EE6-416E-AED2-78950C44E5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7526" y="6913641"/>
            <a:ext cx="4784994" cy="1330827"/>
          </a:xfrm>
          <a:prstGeom prst="rect">
            <a:avLst/>
          </a:prstGeom>
        </p:spPr>
      </p:pic>
      <p:sp>
        <p:nvSpPr>
          <p:cNvPr id="10" name="TextBox 9">
            <a:extLst>
              <a:ext uri="{FF2B5EF4-FFF2-40B4-BE49-F238E27FC236}">
                <a16:creationId xmlns:a16="http://schemas.microsoft.com/office/drawing/2014/main" id="{AFE7B1AE-FD6F-023B-9D28-47DF476F614F}"/>
              </a:ext>
            </a:extLst>
          </p:cNvPr>
          <p:cNvSpPr txBox="1"/>
          <p:nvPr/>
        </p:nvSpPr>
        <p:spPr>
          <a:xfrm>
            <a:off x="366050" y="536727"/>
            <a:ext cx="10847732" cy="2308324"/>
          </a:xfrm>
          <a:prstGeom prst="rect">
            <a:avLst/>
          </a:prstGeom>
          <a:noFill/>
        </p:spPr>
        <p:txBody>
          <a:bodyPr wrap="square" rtlCol="0">
            <a:spAutoFit/>
          </a:bodyPr>
          <a:lstStyle/>
          <a:p>
            <a:pPr algn="ctr"/>
            <a:r>
              <a:rPr lang="en-GB" sz="2400" dirty="0">
                <a:latin typeface="Montserrat" panose="00000500000000000000" pitchFamily="2" charset="0"/>
              </a:rPr>
              <a:t>This educational material has been produced by </a:t>
            </a:r>
            <a:r>
              <a:rPr lang="en-GB" sz="2400" b="1" dirty="0">
                <a:latin typeface="Montserrat" panose="00000500000000000000" pitchFamily="2" charset="0"/>
              </a:rPr>
              <a:t>Wake Forest University School of Medicine </a:t>
            </a:r>
            <a:r>
              <a:rPr lang="en-GB" sz="2400" dirty="0">
                <a:latin typeface="Montserrat" panose="00000500000000000000" pitchFamily="2" charset="0"/>
              </a:rPr>
              <a:t>in partnership with </a:t>
            </a:r>
            <a:r>
              <a:rPr lang="en-GB" sz="2400" b="1" dirty="0">
                <a:latin typeface="Montserrat" panose="00000500000000000000" pitchFamily="2" charset="0"/>
              </a:rPr>
              <a:t>Futurum</a:t>
            </a:r>
            <a:r>
              <a:rPr lang="en-GB" sz="2400" dirty="0">
                <a:latin typeface="Montserrat" panose="00000500000000000000" pitchFamily="2" charset="0"/>
              </a:rPr>
              <a:t> and with grant support from </a:t>
            </a:r>
            <a:r>
              <a:rPr lang="en-GB" sz="2400" b="1" dirty="0">
                <a:latin typeface="Montserrat" panose="00000500000000000000" pitchFamily="2" charset="0"/>
              </a:rPr>
              <a:t>The Duke Endowment</a:t>
            </a:r>
            <a:r>
              <a:rPr lang="en-GB" sz="2400" dirty="0">
                <a:latin typeface="Montserrat" panose="00000500000000000000" pitchFamily="2" charset="0"/>
              </a:rPr>
              <a:t>. </a:t>
            </a:r>
          </a:p>
          <a:p>
            <a:pPr algn="ctr"/>
            <a:r>
              <a:rPr lang="en-GB" sz="2400" dirty="0">
                <a:latin typeface="Montserrat" panose="00000500000000000000" pitchFamily="2" charset="0"/>
              </a:rPr>
              <a:t>The Duke Endowment is a private foundation that strengthens communities in North Carolina and South Carolina by nurturing children, promoting health, educating minds and enriching spirits.</a:t>
            </a:r>
            <a:endParaRPr lang="en-GB" sz="3600" dirty="0">
              <a:latin typeface="Montserrat" panose="00000500000000000000" pitchFamily="2" charset="0"/>
            </a:endParaRPr>
          </a:p>
        </p:txBody>
      </p:sp>
      <p:sp>
        <p:nvSpPr>
          <p:cNvPr id="5" name="TextBox 4">
            <a:extLst>
              <a:ext uri="{FF2B5EF4-FFF2-40B4-BE49-F238E27FC236}">
                <a16:creationId xmlns:a16="http://schemas.microsoft.com/office/drawing/2014/main" id="{8882F683-3F6D-9B17-A3C1-1D62CE3ADD62}"/>
              </a:ext>
            </a:extLst>
          </p:cNvPr>
          <p:cNvSpPr txBox="1"/>
          <p:nvPr/>
        </p:nvSpPr>
        <p:spPr>
          <a:xfrm>
            <a:off x="1153097" y="3692822"/>
            <a:ext cx="6799073" cy="2739468"/>
          </a:xfrm>
          <a:prstGeom prst="rect">
            <a:avLst/>
          </a:prstGeom>
          <a:noFill/>
        </p:spPr>
        <p:txBody>
          <a:bodyPr wrap="square" rtlCol="0">
            <a:spAutoFit/>
          </a:bodyPr>
          <a:lstStyle/>
          <a:p>
            <a:pPr algn="ctr">
              <a:spcAft>
                <a:spcPts val="1200"/>
              </a:spcAft>
            </a:pPr>
            <a:r>
              <a:rPr lang="en-GB" sz="2801" b="1" dirty="0">
                <a:latin typeface="Montserrat" panose="00000500000000000000" pitchFamily="2" charset="0"/>
                <a:ea typeface="Aptos" panose="020B0004020202020204" pitchFamily="34" charset="0"/>
                <a:cs typeface="Aptos" panose="020B0004020202020204" pitchFamily="34" charset="0"/>
              </a:rPr>
              <a:t>Let us know what you think of this educational and career resource. </a:t>
            </a:r>
          </a:p>
          <a:p>
            <a:pPr algn="ctr">
              <a:spcAft>
                <a:spcPts val="1200"/>
              </a:spcAft>
            </a:pPr>
            <a:r>
              <a:rPr lang="en-US" sz="2400" dirty="0">
                <a:latin typeface="Montserrat" panose="00000500000000000000" pitchFamily="2" charset="0"/>
                <a:ea typeface="Aptos" panose="020B0004020202020204" pitchFamily="34" charset="0"/>
                <a:cs typeface="Aptos" panose="020B0004020202020204" pitchFamily="34" charset="0"/>
              </a:rPr>
              <a:t>To provide input, simply scan the QR code or access the link below:</a:t>
            </a:r>
          </a:p>
          <a:p>
            <a:pPr algn="ctr">
              <a:spcAft>
                <a:spcPts val="1200"/>
              </a:spcAft>
            </a:pPr>
            <a:r>
              <a:rPr lang="en-US" sz="2400" dirty="0">
                <a:latin typeface="Montserrat" panose="00000500000000000000" pitchFamily="2" charset="0"/>
                <a:ea typeface="Aptos" panose="020B0004020202020204" pitchFamily="34" charset="0"/>
                <a:cs typeface="Aptos" panose="020B0004020202020204" pitchFamily="34" charset="0"/>
                <a:hlinkClick r:id="rId3"/>
              </a:rPr>
              <a:t>redcap.school.wakehealth.edu/surveys/?s=NPK347RYHCR3FNDC</a:t>
            </a:r>
            <a:r>
              <a:rPr lang="en-US" sz="2400" dirty="0">
                <a:latin typeface="Montserrat" panose="00000500000000000000" pitchFamily="2" charset="0"/>
                <a:ea typeface="Aptos" panose="020B0004020202020204" pitchFamily="34" charset="0"/>
                <a:cs typeface="Aptos" panose="020B0004020202020204" pitchFamily="34" charset="0"/>
              </a:rPr>
              <a:t>   </a:t>
            </a:r>
          </a:p>
        </p:txBody>
      </p:sp>
      <p:pic>
        <p:nvPicPr>
          <p:cNvPr id="4" name="Picture 3" descr="A black background with yellow text&#10;&#10;Description automatically generated">
            <a:extLst>
              <a:ext uri="{FF2B5EF4-FFF2-40B4-BE49-F238E27FC236}">
                <a16:creationId xmlns:a16="http://schemas.microsoft.com/office/drawing/2014/main" id="{5DDF8EC3-071D-1C82-9046-80F6952398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116" y="7164468"/>
            <a:ext cx="6512292" cy="1080000"/>
          </a:xfrm>
          <a:prstGeom prst="rect">
            <a:avLst/>
          </a:prstGeom>
        </p:spPr>
      </p:pic>
      <p:pic>
        <p:nvPicPr>
          <p:cNvPr id="9" name="Picture 8" descr="A black and orange logo&#10;&#10;Description automatically generated">
            <a:extLst>
              <a:ext uri="{FF2B5EF4-FFF2-40B4-BE49-F238E27FC236}">
                <a16:creationId xmlns:a16="http://schemas.microsoft.com/office/drawing/2014/main" id="{10118615-ACCF-A4C9-9B1E-170632306D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8239" y="8830883"/>
            <a:ext cx="4614338" cy="1084301"/>
          </a:xfrm>
          <a:prstGeom prst="rect">
            <a:avLst/>
          </a:prstGeom>
        </p:spPr>
      </p:pic>
      <p:pic>
        <p:nvPicPr>
          <p:cNvPr id="11" name="Picture 10">
            <a:extLst>
              <a:ext uri="{FF2B5EF4-FFF2-40B4-BE49-F238E27FC236}">
                <a16:creationId xmlns:a16="http://schemas.microsoft.com/office/drawing/2014/main" id="{7013F17F-7B85-46B1-55B2-B0DC09D12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3000" y="3463740"/>
            <a:ext cx="2645426" cy="259921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p:cNvGrpSpPr>
            <a:grpSpLocks noChangeAspect="1"/>
          </p:cNvGrpSpPr>
          <p:nvPr/>
        </p:nvGrpSpPr>
        <p:grpSpPr>
          <a:xfrm>
            <a:off x="2202647" y="2041238"/>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10" name="Group 10"/>
          <p:cNvGrpSpPr/>
          <p:nvPr/>
        </p:nvGrpSpPr>
        <p:grpSpPr>
          <a:xfrm>
            <a:off x="2721194" y="7734300"/>
            <a:ext cx="4681612" cy="954356"/>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grpSp>
        <p:nvGrpSpPr>
          <p:cNvPr id="12" name="Group 12"/>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8" name="TextBox 7">
            <a:extLst>
              <a:ext uri="{FF2B5EF4-FFF2-40B4-BE49-F238E27FC236}">
                <a16:creationId xmlns:a16="http://schemas.microsoft.com/office/drawing/2014/main" id="{E9356FCA-1F05-863E-DE3C-A453B588AA44}"/>
              </a:ext>
            </a:extLst>
          </p:cNvPr>
          <p:cNvSpPr txBox="1"/>
          <p:nvPr/>
        </p:nvSpPr>
        <p:spPr>
          <a:xfrm>
            <a:off x="8761143" y="2367515"/>
            <a:ext cx="8231458" cy="3895746"/>
          </a:xfrm>
          <a:prstGeom prst="rect">
            <a:avLst/>
          </a:prstGeom>
          <a:noFill/>
        </p:spPr>
        <p:txBody>
          <a:bodyPr wrap="square" rtlCol="0">
            <a:spAutoFit/>
          </a:bodyPr>
          <a:lstStyle/>
          <a:p>
            <a:pPr>
              <a:lnSpc>
                <a:spcPct val="120000"/>
              </a:lnSpc>
            </a:pPr>
            <a:r>
              <a:rPr lang="en-GB" sz="2600" kern="100" dirty="0">
                <a:effectLst/>
                <a:latin typeface="Montserrat" panose="00000500000000000000" pitchFamily="2" charset="0"/>
                <a:ea typeface="Aptos" panose="020B0004020202020204" pitchFamily="34" charset="0"/>
                <a:cs typeface="Calibri" panose="020F0502020204030204" pitchFamily="34" charset="0"/>
              </a:rPr>
              <a:t>Dr. </a:t>
            </a:r>
            <a:r>
              <a:rPr lang="en-GB" sz="2600" kern="100" dirty="0">
                <a:latin typeface="Montserrat" panose="00000500000000000000" pitchFamily="2" charset="0"/>
                <a:ea typeface="Aptos" panose="020B0004020202020204" pitchFamily="34" charset="0"/>
                <a:cs typeface="Calibri" panose="020F0502020204030204" pitchFamily="34" charset="0"/>
              </a:rPr>
              <a:t>Katherine Cook </a:t>
            </a:r>
            <a:r>
              <a:rPr lang="en-GB" sz="2600" kern="100" dirty="0">
                <a:effectLst/>
                <a:latin typeface="Montserrat" panose="00000500000000000000" pitchFamily="2" charset="0"/>
                <a:ea typeface="Aptos" panose="020B0004020202020204" pitchFamily="34" charset="0"/>
                <a:cs typeface="Calibri" panose="020F0502020204030204" pitchFamily="34" charset="0"/>
              </a:rPr>
              <a:t>is a </a:t>
            </a:r>
            <a:r>
              <a:rPr lang="en-GB" sz="2600" b="1" kern="100" dirty="0">
                <a:effectLst/>
                <a:latin typeface="Montserrat" panose="00000500000000000000" pitchFamily="2" charset="0"/>
                <a:ea typeface="Aptos" panose="020B0004020202020204" pitchFamily="34" charset="0"/>
                <a:cs typeface="Calibri" panose="020F0502020204030204" pitchFamily="34" charset="0"/>
              </a:rPr>
              <a:t>translational cancer researcher </a:t>
            </a:r>
            <a:r>
              <a:rPr lang="en-GB" sz="2600" kern="100" dirty="0">
                <a:latin typeface="Montserrat" panose="00000500000000000000" pitchFamily="2" charset="0"/>
                <a:ea typeface="Aptos" panose="020B0004020202020204" pitchFamily="34" charset="0"/>
                <a:cs typeface="Calibri" panose="020F0502020204030204" pitchFamily="34" charset="0"/>
              </a:rPr>
              <a:t>at </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Wake Forest University School of Medicine</a:t>
            </a:r>
            <a:r>
              <a:rPr lang="en-GB" sz="2600" kern="100" dirty="0">
                <a:latin typeface="Montserrat" panose="00000500000000000000" pitchFamily="2" charset="0"/>
                <a:ea typeface="Aptos" panose="020B0004020202020204" pitchFamily="34" charset="0"/>
                <a:cs typeface="Calibri" panose="020F0502020204030204" pitchFamily="34" charset="0"/>
              </a:rPr>
              <a:t> in the US.</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She is </a:t>
            </a:r>
            <a:r>
              <a:rPr lang="en-GB" sz="2600" kern="100" dirty="0" err="1">
                <a:latin typeface="Montserrat" panose="00000500000000000000" pitchFamily="2" charset="0"/>
                <a:ea typeface="Aptos" panose="020B0004020202020204" pitchFamily="34" charset="0"/>
                <a:cs typeface="Calibri" panose="020F0502020204030204" pitchFamily="34" charset="0"/>
              </a:rPr>
              <a:t>analyzing</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kern="100" dirty="0" err="1">
                <a:latin typeface="Montserrat" panose="00000500000000000000" pitchFamily="2" charset="0"/>
                <a:ea typeface="Aptos" panose="020B0004020202020204" pitchFamily="34" charset="0"/>
                <a:cs typeface="Calibri" panose="020F0502020204030204" pitchFamily="34" charset="0"/>
              </a:rPr>
              <a:t>fecal</a:t>
            </a:r>
            <a:r>
              <a:rPr lang="en-GB" sz="2600" kern="100" dirty="0">
                <a:latin typeface="Montserrat" panose="00000500000000000000" pitchFamily="2" charset="0"/>
                <a:ea typeface="Aptos" panose="020B0004020202020204" pitchFamily="34" charset="0"/>
                <a:cs typeface="Calibri" panose="020F0502020204030204" pitchFamily="34" charset="0"/>
              </a:rPr>
              <a:t> samples from breast cancer patients and using mouse models to explore how the </a:t>
            </a:r>
            <a:r>
              <a:rPr lang="en-GB" sz="2600" b="1" kern="100" dirty="0">
                <a:latin typeface="Montserrat" panose="00000500000000000000" pitchFamily="2" charset="0"/>
                <a:ea typeface="Aptos" panose="020B0004020202020204" pitchFamily="34" charset="0"/>
                <a:cs typeface="Calibri" panose="020F0502020204030204" pitchFamily="34" charset="0"/>
              </a:rPr>
              <a:t>gut microbiome</a:t>
            </a:r>
            <a:r>
              <a:rPr lang="en-GB" sz="2600" kern="100" dirty="0">
                <a:latin typeface="Montserrat" panose="00000500000000000000" pitchFamily="2" charset="0"/>
                <a:ea typeface="Aptos" panose="020B0004020202020204" pitchFamily="34" charset="0"/>
                <a:cs typeface="Calibri" panose="020F0502020204030204" pitchFamily="34" charset="0"/>
              </a:rPr>
              <a:t> interacts with breast cancer therapies.</a:t>
            </a:r>
          </a:p>
        </p:txBody>
      </p:sp>
      <p:sp>
        <p:nvSpPr>
          <p:cNvPr id="9" name="TextBox 8">
            <a:extLst>
              <a:ext uri="{FF2B5EF4-FFF2-40B4-BE49-F238E27FC236}">
                <a16:creationId xmlns:a16="http://schemas.microsoft.com/office/drawing/2014/main" id="{B558A252-6693-5366-24D8-A962B5B69E80}"/>
              </a:ext>
            </a:extLst>
          </p:cNvPr>
          <p:cNvSpPr txBox="1"/>
          <p:nvPr/>
        </p:nvSpPr>
        <p:spPr>
          <a:xfrm>
            <a:off x="2741402" y="7980645"/>
            <a:ext cx="4661404" cy="461665"/>
          </a:xfrm>
          <a:prstGeom prst="rect">
            <a:avLst/>
          </a:prstGeom>
          <a:noFill/>
        </p:spPr>
        <p:txBody>
          <a:bodyPr wrap="square" rtlCol="0">
            <a:spAutoFit/>
          </a:bodyPr>
          <a:lstStyle/>
          <a:p>
            <a:pPr algn="ctr"/>
            <a:r>
              <a:rPr lang="en-GB" sz="2400" b="1" dirty="0">
                <a:latin typeface="Montserrat Bold" panose="00000800000000000000" charset="0"/>
                <a:cs typeface="Montserrat Bold" panose="00000800000000000000" charset="0"/>
              </a:rPr>
              <a:t>Dr. Katherine Cook</a:t>
            </a:r>
          </a:p>
        </p:txBody>
      </p:sp>
      <p:sp>
        <p:nvSpPr>
          <p:cNvPr id="15" name="TextBox 13">
            <a:extLst>
              <a:ext uri="{FF2B5EF4-FFF2-40B4-BE49-F238E27FC236}">
                <a16:creationId xmlns:a16="http://schemas.microsoft.com/office/drawing/2014/main" id="{4E87C9A4-2B7A-C139-7A26-16677174A8FB}"/>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03       </a:t>
            </a:r>
            <a:r>
              <a:rPr lang="en-US" sz="1700" dirty="0">
                <a:solidFill>
                  <a:srgbClr val="FFFFFF"/>
                </a:solidFill>
                <a:latin typeface="Montserrat Semi-Bold Bold"/>
              </a:rPr>
              <a:t>futurumcareers.com</a:t>
            </a:r>
          </a:p>
        </p:txBody>
      </p:sp>
      <p:sp>
        <p:nvSpPr>
          <p:cNvPr id="17" name="TextBox 16">
            <a:extLst>
              <a:ext uri="{FF2B5EF4-FFF2-40B4-BE49-F238E27FC236}">
                <a16:creationId xmlns:a16="http://schemas.microsoft.com/office/drawing/2014/main" id="{C9E8AF74-77E4-A04A-C7BB-91E39FC05416}"/>
              </a:ext>
            </a:extLst>
          </p:cNvPr>
          <p:cNvSpPr txBox="1"/>
          <p:nvPr/>
        </p:nvSpPr>
        <p:spPr>
          <a:xfrm>
            <a:off x="8761143" y="809777"/>
            <a:ext cx="9303172" cy="1081002"/>
          </a:xfrm>
          <a:prstGeom prst="rect">
            <a:avLst/>
          </a:prstGeom>
          <a:noFill/>
        </p:spPr>
        <p:txBody>
          <a:bodyPr wrap="square">
            <a:spAutoFit/>
          </a:bodyPr>
          <a:lstStyle/>
          <a:p>
            <a:pPr>
              <a:lnSpc>
                <a:spcPts val="8469"/>
              </a:lnSpc>
            </a:pPr>
            <a:r>
              <a:rPr lang="en-US" sz="4800" dirty="0">
                <a:latin typeface="Montserrat Semi-Bold" panose="020B0604020202020204" charset="0"/>
              </a:rPr>
              <a:t>Meet Katherine</a:t>
            </a:r>
          </a:p>
        </p:txBody>
      </p:sp>
      <p:sp>
        <p:nvSpPr>
          <p:cNvPr id="14" name="TextBox 13">
            <a:extLst>
              <a:ext uri="{FF2B5EF4-FFF2-40B4-BE49-F238E27FC236}">
                <a16:creationId xmlns:a16="http://schemas.microsoft.com/office/drawing/2014/main" id="{A220C7AE-6F30-822B-BAC5-160F56BD47C8}"/>
              </a:ext>
            </a:extLst>
          </p:cNvPr>
          <p:cNvSpPr txBox="1"/>
          <p:nvPr/>
        </p:nvSpPr>
        <p:spPr>
          <a:xfrm>
            <a:off x="3045198" y="8788713"/>
            <a:ext cx="3144766" cy="246221"/>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213782" y="2171700"/>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9" name="TextBox 8">
            <a:extLst>
              <a:ext uri="{FF2B5EF4-FFF2-40B4-BE49-F238E27FC236}">
                <a16:creationId xmlns:a16="http://schemas.microsoft.com/office/drawing/2014/main" id="{66973B15-2E6E-E13C-4185-462C8985F87B}"/>
              </a:ext>
            </a:extLst>
          </p:cNvPr>
          <p:cNvSpPr txBox="1"/>
          <p:nvPr/>
        </p:nvSpPr>
        <p:spPr>
          <a:xfrm>
            <a:off x="952165" y="3394865"/>
            <a:ext cx="8953835" cy="4375878"/>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The animation on the following slide will introduce you to Katherine’s research and career journey.</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You can also find it on Katherine’s Futurum page: </a:t>
            </a:r>
            <a:r>
              <a:rPr lang="en-GB" sz="2600" kern="100" dirty="0">
                <a:latin typeface="Montserrat" panose="00000500000000000000" pitchFamily="2" charset="0"/>
                <a:ea typeface="Aptos" panose="020B0004020202020204" pitchFamily="34" charset="0"/>
                <a:cs typeface="Calibri" panose="020F0502020204030204" pitchFamily="34" charset="0"/>
                <a:hlinkClick r:id="rId2"/>
              </a:rPr>
              <a:t>futurumcareers.com/translational-cancer-research-with-dr-</a:t>
            </a:r>
            <a:r>
              <a:rPr lang="en-GB" sz="2600" kern="100" dirty="0" err="1">
                <a:latin typeface="Montserrat" panose="00000500000000000000" pitchFamily="2" charset="0"/>
                <a:ea typeface="Aptos" panose="020B0004020202020204" pitchFamily="34" charset="0"/>
                <a:cs typeface="Calibri" panose="020F0502020204030204" pitchFamily="34" charset="0"/>
                <a:hlinkClick r:id="rId2"/>
              </a:rPr>
              <a:t>katherine</a:t>
            </a:r>
            <a:r>
              <a:rPr lang="en-GB" sz="2600" kern="100" dirty="0">
                <a:latin typeface="Montserrat" panose="00000500000000000000" pitchFamily="2" charset="0"/>
                <a:ea typeface="Aptos" panose="020B0004020202020204" pitchFamily="34" charset="0"/>
                <a:cs typeface="Calibri" panose="020F0502020204030204" pitchFamily="34" charset="0"/>
                <a:hlinkClick r:id="rId2"/>
              </a:rPr>
              <a:t>-cook</a:t>
            </a:r>
            <a:r>
              <a:rPr lang="en-GB" sz="2600" kern="100" dirty="0">
                <a:latin typeface="Montserrat" panose="00000500000000000000" pitchFamily="2" charset="0"/>
                <a:ea typeface="Aptos" panose="020B0004020202020204" pitchFamily="34" charset="0"/>
                <a:cs typeface="Calibri" panose="020F0502020204030204" pitchFamily="34" charset="0"/>
              </a:rPr>
              <a:t>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Or watch it on YouTube: </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youtube.com/</a:t>
            </a:r>
            <a:r>
              <a:rPr lang="en-GB" sz="2600" kern="100" dirty="0" err="1">
                <a:latin typeface="Montserrat" panose="00000500000000000000" pitchFamily="2" charset="0"/>
                <a:ea typeface="Aptos" panose="020B0004020202020204" pitchFamily="34" charset="0"/>
                <a:cs typeface="Calibri" panose="020F0502020204030204" pitchFamily="34" charset="0"/>
                <a:hlinkClick r:id="rId3"/>
              </a:rPr>
              <a:t>watch?v</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=wSyup8aKsNc</a:t>
            </a:r>
            <a:r>
              <a:rPr lang="en-GB" sz="2600" kern="100" dirty="0">
                <a:latin typeface="Montserrat" panose="00000500000000000000" pitchFamily="2" charset="0"/>
                <a:ea typeface="Aptos" panose="020B0004020202020204" pitchFamily="34" charset="0"/>
                <a:cs typeface="Calibri" panose="020F0502020204030204" pitchFamily="34" charset="0"/>
              </a:rPr>
              <a:t> </a:t>
            </a:r>
          </a:p>
        </p:txBody>
      </p:sp>
      <p:grpSp>
        <p:nvGrpSpPr>
          <p:cNvPr id="11" name="Group 6">
            <a:extLst>
              <a:ext uri="{FF2B5EF4-FFF2-40B4-BE49-F238E27FC236}">
                <a16:creationId xmlns:a16="http://schemas.microsoft.com/office/drawing/2014/main" id="{B92E5AB3-B341-0DE2-D059-F72EC57562CE}"/>
              </a:ext>
            </a:extLst>
          </p:cNvPr>
          <p:cNvGrpSpPr>
            <a:grpSpLocks noChangeAspect="1"/>
          </p:cNvGrpSpPr>
          <p:nvPr/>
        </p:nvGrpSpPr>
        <p:grpSpPr>
          <a:xfrm>
            <a:off x="11530263" y="2498768"/>
            <a:ext cx="5968305" cy="6168071"/>
            <a:chOff x="0" y="0"/>
            <a:chExt cx="6362700" cy="6575666"/>
          </a:xfrm>
          <a:blipFill dpi="0" rotWithShape="1">
            <a:blip r:embed="rId4">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F8CACF2-6356-F788-0F17-BC96EB92F8B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8" name="TextBox 17">
            <a:extLst>
              <a:ext uri="{FF2B5EF4-FFF2-40B4-BE49-F238E27FC236}">
                <a16:creationId xmlns:a16="http://schemas.microsoft.com/office/drawing/2014/main" id="{46141015-C4B9-7A97-8C75-6F5CB183B22A}"/>
              </a:ext>
            </a:extLst>
          </p:cNvPr>
          <p:cNvSpPr txBox="1"/>
          <p:nvPr/>
        </p:nvSpPr>
        <p:spPr>
          <a:xfrm>
            <a:off x="921686" y="954154"/>
            <a:ext cx="10614534" cy="1569660"/>
          </a:xfrm>
          <a:prstGeom prst="rect">
            <a:avLst/>
          </a:prstGeom>
          <a:noFill/>
        </p:spPr>
        <p:txBody>
          <a:bodyPr wrap="square">
            <a:spAutoFit/>
          </a:bodyPr>
          <a:lstStyle/>
          <a:p>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Learn about Katherine’s Research and Career </a:t>
            </a:r>
            <a:r>
              <a:rPr lang="en-GB" sz="4800" b="1" kern="100" dirty="0">
                <a:latin typeface="Montserrat SemiBold" panose="00000700000000000000" pitchFamily="2" charset="0"/>
                <a:ea typeface="Aptos" panose="020B0004020202020204" pitchFamily="34" charset="0"/>
                <a:cs typeface="Calibri" panose="020F0502020204030204" pitchFamily="34" charset="0"/>
              </a:rPr>
              <a:t>J</a:t>
            </a:r>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ourney</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sp>
        <p:nvSpPr>
          <p:cNvPr id="6" name="TextBox 13">
            <a:extLst>
              <a:ext uri="{FF2B5EF4-FFF2-40B4-BE49-F238E27FC236}">
                <a16:creationId xmlns:a16="http://schemas.microsoft.com/office/drawing/2014/main" id="{DC9F6520-EE26-4138-B9CA-CB868C68051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04       </a:t>
            </a:r>
            <a:r>
              <a:rPr lang="en-US" sz="1700" dirty="0">
                <a:solidFill>
                  <a:schemeClr val="tx1">
                    <a:lumMod val="50000"/>
                    <a:lumOff val="50000"/>
                  </a:schemeClr>
                </a:solidFill>
                <a:latin typeface="Montserrat Semi-Bold Bold"/>
              </a:rPr>
              <a:t>futurumcareers.com</a:t>
            </a:r>
          </a:p>
        </p:txBody>
      </p:sp>
    </p:spTree>
    <p:extLst>
      <p:ext uri="{BB962C8B-B14F-4D97-AF65-F5344CB8AC3E}">
        <p14:creationId xmlns:p14="http://schemas.microsoft.com/office/powerpoint/2010/main" val="172764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therine Cook animation">
            <a:hlinkClick r:id="" action="ppaction://media"/>
            <a:extLst>
              <a:ext uri="{FF2B5EF4-FFF2-40B4-BE49-F238E27FC236}">
                <a16:creationId xmlns:a16="http://schemas.microsoft.com/office/drawing/2014/main" id="{B5CED0A7-7E91-61B5-7D10-44AA9F813F5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129285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9ED99-8C6A-42E2-9102-3AFB66D7020B}"/>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A6EAF97E-0C32-4F1D-C94C-7FC5F303F3C0}"/>
              </a:ext>
            </a:extLst>
          </p:cNvPr>
          <p:cNvPicPr>
            <a:picLocks noChangeAspect="1"/>
          </p:cNvPicPr>
          <p:nvPr/>
        </p:nvPicPr>
        <p:blipFill>
          <a:blip r:embed="rId3"/>
          <a:srcRect l="11456" r="30303"/>
          <a:stretch>
            <a:fillRect/>
          </a:stretch>
        </p:blipFill>
        <p:spPr>
          <a:xfrm>
            <a:off x="7391400" y="-13406"/>
            <a:ext cx="10896600" cy="10287000"/>
          </a:xfrm>
          <a:prstGeom prst="rect">
            <a:avLst/>
          </a:prstGeom>
        </p:spPr>
      </p:pic>
      <p:grpSp>
        <p:nvGrpSpPr>
          <p:cNvPr id="5" name="Group 5">
            <a:extLst>
              <a:ext uri="{FF2B5EF4-FFF2-40B4-BE49-F238E27FC236}">
                <a16:creationId xmlns:a16="http://schemas.microsoft.com/office/drawing/2014/main" id="{DCBFE90A-95CD-B437-127B-E8AA1326E5DC}"/>
              </a:ext>
            </a:extLst>
          </p:cNvPr>
          <p:cNvGrpSpPr/>
          <p:nvPr/>
        </p:nvGrpSpPr>
        <p:grpSpPr>
          <a:xfrm rot="5400000">
            <a:off x="1868096" y="-231135"/>
            <a:ext cx="9281892" cy="11781190"/>
            <a:chOff x="0" y="0"/>
            <a:chExt cx="3130550" cy="3989417"/>
          </a:xfrm>
          <a:solidFill>
            <a:srgbClr val="3660AA"/>
          </a:solidFill>
        </p:grpSpPr>
        <p:sp>
          <p:nvSpPr>
            <p:cNvPr id="6" name="Freeform 6">
              <a:extLst>
                <a:ext uri="{FF2B5EF4-FFF2-40B4-BE49-F238E27FC236}">
                  <a16:creationId xmlns:a16="http://schemas.microsoft.com/office/drawing/2014/main" id="{BEFA282D-6318-70C6-86CE-E96CCEFF4E05}"/>
                </a:ext>
              </a:extLst>
            </p:cNvPr>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224026F7-6B39-BC9A-15D3-8368296338BA}"/>
              </a:ext>
            </a:extLst>
          </p:cNvPr>
          <p:cNvSpPr/>
          <p:nvPr/>
        </p:nvSpPr>
        <p:spPr>
          <a:xfrm rot="5400000">
            <a:off x="1563014" y="-239698"/>
            <a:ext cx="9281891" cy="11798318"/>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sp>
        <p:nvSpPr>
          <p:cNvPr id="14" name="Rectangle 13">
            <a:extLst>
              <a:ext uri="{FF2B5EF4-FFF2-40B4-BE49-F238E27FC236}">
                <a16:creationId xmlns:a16="http://schemas.microsoft.com/office/drawing/2014/main" id="{1CCD61E8-7A20-B230-F8AE-B5FB1ED618DC}"/>
              </a:ext>
            </a:extLst>
          </p:cNvPr>
          <p:cNvSpPr/>
          <p:nvPr/>
        </p:nvSpPr>
        <p:spPr>
          <a:xfrm>
            <a:off x="-29056" y="0"/>
            <a:ext cx="2857303" cy="10313814"/>
          </a:xfrm>
          <a:prstGeom prst="rect">
            <a:avLst/>
          </a:prstGeom>
          <a:solidFill>
            <a:srgbClr val="ADDD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oup 7">
            <a:extLst>
              <a:ext uri="{FF2B5EF4-FFF2-40B4-BE49-F238E27FC236}">
                <a16:creationId xmlns:a16="http://schemas.microsoft.com/office/drawing/2014/main" id="{0D89DE0E-74E7-C22B-DD72-8A22894365C5}"/>
              </a:ext>
            </a:extLst>
          </p:cNvPr>
          <p:cNvGrpSpPr/>
          <p:nvPr/>
        </p:nvGrpSpPr>
        <p:grpSpPr>
          <a:xfrm rot="5400000">
            <a:off x="1005251" y="-455327"/>
            <a:ext cx="10313814" cy="11197656"/>
            <a:chOff x="-4069" y="-13449"/>
            <a:chExt cx="3130550" cy="3511380"/>
          </a:xfrm>
          <a:solidFill>
            <a:srgbClr val="ADDDD7"/>
          </a:solidFill>
        </p:grpSpPr>
        <p:sp>
          <p:nvSpPr>
            <p:cNvPr id="8" name="Freeform 8">
              <a:extLst>
                <a:ext uri="{FF2B5EF4-FFF2-40B4-BE49-F238E27FC236}">
                  <a16:creationId xmlns:a16="http://schemas.microsoft.com/office/drawing/2014/main" id="{BF562B92-1659-F3FC-9638-C7F38A8FD6E9}"/>
                </a:ext>
              </a:extLst>
            </p:cNvPr>
            <p:cNvSpPr/>
            <p:nvPr/>
          </p:nvSpPr>
          <p:spPr>
            <a:xfrm>
              <a:off x="-4069" y="-13449"/>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dirty="0"/>
            </a:p>
          </p:txBody>
        </p:sp>
      </p:grpSp>
      <p:sp>
        <p:nvSpPr>
          <p:cNvPr id="2" name="TextBox 13">
            <a:extLst>
              <a:ext uri="{FF2B5EF4-FFF2-40B4-BE49-F238E27FC236}">
                <a16:creationId xmlns:a16="http://schemas.microsoft.com/office/drawing/2014/main" id="{2D88B65A-4537-02CF-9A6A-F02F772E107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06       </a:t>
            </a:r>
            <a:r>
              <a:rPr lang="en-US" sz="1700" dirty="0">
                <a:solidFill>
                  <a:schemeClr val="tx1">
                    <a:lumMod val="50000"/>
                    <a:lumOff val="50000"/>
                  </a:schemeClr>
                </a:solidFill>
                <a:latin typeface="Montserrat Semi-Bold Bold"/>
              </a:rPr>
              <a:t>futurumcareers.com</a:t>
            </a:r>
          </a:p>
        </p:txBody>
      </p:sp>
      <p:sp>
        <p:nvSpPr>
          <p:cNvPr id="12" name="TextBox 11">
            <a:extLst>
              <a:ext uri="{FF2B5EF4-FFF2-40B4-BE49-F238E27FC236}">
                <a16:creationId xmlns:a16="http://schemas.microsoft.com/office/drawing/2014/main" id="{DFB75CAC-52C9-1057-56F7-12957E180DA5}"/>
              </a:ext>
            </a:extLst>
          </p:cNvPr>
          <p:cNvSpPr txBox="1"/>
          <p:nvPr/>
        </p:nvSpPr>
        <p:spPr>
          <a:xfrm>
            <a:off x="533401" y="723900"/>
            <a:ext cx="8107214" cy="830997"/>
          </a:xfrm>
          <a:prstGeom prst="rect">
            <a:avLst/>
          </a:prstGeom>
          <a:noFill/>
        </p:spPr>
        <p:txBody>
          <a:bodyPr wrap="square" rtlCol="0">
            <a:spAutoFit/>
          </a:bodyPr>
          <a:lstStyle/>
          <a:p>
            <a:r>
              <a:rPr lang="en-GB" sz="4800" dirty="0">
                <a:latin typeface="Montserrat SemiBold" panose="00000700000000000000" pitchFamily="2" charset="0"/>
              </a:rPr>
              <a:t>Animation Summary</a:t>
            </a:r>
          </a:p>
        </p:txBody>
      </p:sp>
      <p:sp>
        <p:nvSpPr>
          <p:cNvPr id="4" name="TextBox 3">
            <a:extLst>
              <a:ext uri="{FF2B5EF4-FFF2-40B4-BE49-F238E27FC236}">
                <a16:creationId xmlns:a16="http://schemas.microsoft.com/office/drawing/2014/main" id="{D046624F-96B9-A43E-F689-FF43B219C744}"/>
              </a:ext>
            </a:extLst>
          </p:cNvPr>
          <p:cNvSpPr txBox="1"/>
          <p:nvPr/>
        </p:nvSpPr>
        <p:spPr>
          <a:xfrm>
            <a:off x="533400" y="1990621"/>
            <a:ext cx="8610600" cy="1975221"/>
          </a:xfrm>
          <a:prstGeom prst="rect">
            <a:avLst/>
          </a:prstGeom>
          <a:noFill/>
        </p:spPr>
        <p:txBody>
          <a:bodyPr wrap="square" rtlCol="0">
            <a:spAutoFit/>
          </a:bodyPr>
          <a:lstStyle/>
          <a:p>
            <a:pPr>
              <a:lnSpc>
                <a:spcPct val="120000"/>
              </a:lnSpc>
            </a:pPr>
            <a:r>
              <a:rPr lang="en-GB" sz="2600" dirty="0">
                <a:latin typeface="Montserrat" panose="00000500000000000000" pitchFamily="2" charset="0"/>
              </a:rPr>
              <a:t>In most countries, breast cancer is the most </a:t>
            </a:r>
            <a:r>
              <a:rPr lang="en-GB" sz="2600" b="1" dirty="0">
                <a:latin typeface="Montserrat" panose="00000500000000000000" pitchFamily="2" charset="0"/>
              </a:rPr>
              <a:t>common form of cancer in women</a:t>
            </a:r>
            <a:r>
              <a:rPr lang="en-GB" sz="2600" dirty="0">
                <a:latin typeface="Montserrat" panose="00000500000000000000" pitchFamily="2" charset="0"/>
              </a:rPr>
              <a:t>. And in the US, </a:t>
            </a:r>
            <a:r>
              <a:rPr lang="en-GB" sz="2600" b="1" dirty="0">
                <a:latin typeface="Montserrat" panose="00000500000000000000" pitchFamily="2" charset="0"/>
              </a:rPr>
              <a:t>one in eight </a:t>
            </a:r>
            <a:r>
              <a:rPr lang="en-GB" sz="2600" dirty="0">
                <a:latin typeface="Montserrat" panose="00000500000000000000" pitchFamily="2" charset="0"/>
              </a:rPr>
              <a:t>women will be diagnosed with breast cancer during their lifetime.</a:t>
            </a:r>
          </a:p>
        </p:txBody>
      </p:sp>
      <p:sp>
        <p:nvSpPr>
          <p:cNvPr id="9" name="TextBox 8">
            <a:extLst>
              <a:ext uri="{FF2B5EF4-FFF2-40B4-BE49-F238E27FC236}">
                <a16:creationId xmlns:a16="http://schemas.microsoft.com/office/drawing/2014/main" id="{D268C6C4-8304-0AB3-1904-E0ADB3816653}"/>
              </a:ext>
            </a:extLst>
          </p:cNvPr>
          <p:cNvSpPr txBox="1"/>
          <p:nvPr/>
        </p:nvSpPr>
        <p:spPr>
          <a:xfrm>
            <a:off x="563330" y="4234278"/>
            <a:ext cx="8991600" cy="1495089"/>
          </a:xfrm>
          <a:prstGeom prst="rect">
            <a:avLst/>
          </a:prstGeom>
          <a:noFill/>
        </p:spPr>
        <p:txBody>
          <a:bodyPr wrap="square" rtlCol="0">
            <a:spAutoFit/>
          </a:bodyPr>
          <a:lstStyle/>
          <a:p>
            <a:pPr>
              <a:lnSpc>
                <a:spcPct val="120000"/>
              </a:lnSpc>
            </a:pPr>
            <a:r>
              <a:rPr lang="en-GB" sz="2600" dirty="0">
                <a:latin typeface="Montserrat" panose="00000500000000000000" pitchFamily="2" charset="0"/>
              </a:rPr>
              <a:t>Katherine and her family have been impacted by breast cancer, which motived her to become a </a:t>
            </a:r>
            <a:r>
              <a:rPr lang="en-GB" sz="2600" b="1" dirty="0">
                <a:latin typeface="Montserrat" panose="00000500000000000000" pitchFamily="2" charset="0"/>
              </a:rPr>
              <a:t>translational cancer researcher</a:t>
            </a:r>
            <a:r>
              <a:rPr lang="en-GB" sz="2600" dirty="0">
                <a:latin typeface="Montserrat" panose="00000500000000000000" pitchFamily="2" charset="0"/>
              </a:rPr>
              <a:t>. </a:t>
            </a:r>
          </a:p>
        </p:txBody>
      </p:sp>
      <p:sp>
        <p:nvSpPr>
          <p:cNvPr id="10" name="TextBox 9">
            <a:extLst>
              <a:ext uri="{FF2B5EF4-FFF2-40B4-BE49-F238E27FC236}">
                <a16:creationId xmlns:a16="http://schemas.microsoft.com/office/drawing/2014/main" id="{371EFE4D-DFA5-FE76-9521-000819ECCA42}"/>
              </a:ext>
            </a:extLst>
          </p:cNvPr>
          <p:cNvSpPr txBox="1"/>
          <p:nvPr/>
        </p:nvSpPr>
        <p:spPr>
          <a:xfrm>
            <a:off x="533400" y="5994423"/>
            <a:ext cx="9677400" cy="1495089"/>
          </a:xfrm>
          <a:prstGeom prst="rect">
            <a:avLst/>
          </a:prstGeom>
          <a:noFill/>
        </p:spPr>
        <p:txBody>
          <a:bodyPr wrap="square" rtlCol="0">
            <a:spAutoFit/>
          </a:bodyPr>
          <a:lstStyle/>
          <a:p>
            <a:pPr>
              <a:lnSpc>
                <a:spcPct val="120000"/>
              </a:lnSpc>
            </a:pPr>
            <a:r>
              <a:rPr lang="en-GB" sz="2600" dirty="0">
                <a:latin typeface="Montserrat" panose="00000500000000000000" pitchFamily="2" charset="0"/>
              </a:rPr>
              <a:t>Katherine conducts </a:t>
            </a:r>
            <a:r>
              <a:rPr lang="en-GB" sz="2600" b="1" dirty="0">
                <a:latin typeface="Montserrat" panose="00000500000000000000" pitchFamily="2" charset="0"/>
              </a:rPr>
              <a:t>lab-based research </a:t>
            </a:r>
            <a:r>
              <a:rPr lang="en-GB" sz="2600" dirty="0">
                <a:latin typeface="Montserrat" panose="00000500000000000000" pitchFamily="2" charset="0"/>
              </a:rPr>
              <a:t>and leads </a:t>
            </a:r>
            <a:r>
              <a:rPr lang="en-GB" sz="2600" b="1" dirty="0">
                <a:latin typeface="Montserrat" panose="00000500000000000000" pitchFamily="2" charset="0"/>
              </a:rPr>
              <a:t>clinical trials</a:t>
            </a:r>
            <a:r>
              <a:rPr lang="en-GB" sz="2600" dirty="0">
                <a:latin typeface="Montserrat" panose="00000500000000000000" pitchFamily="2" charset="0"/>
              </a:rPr>
              <a:t> to study how the gut microbiome interacts with breast cancer treatments.</a:t>
            </a:r>
          </a:p>
        </p:txBody>
      </p:sp>
      <p:sp>
        <p:nvSpPr>
          <p:cNvPr id="13" name="TextBox 12">
            <a:extLst>
              <a:ext uri="{FF2B5EF4-FFF2-40B4-BE49-F238E27FC236}">
                <a16:creationId xmlns:a16="http://schemas.microsoft.com/office/drawing/2014/main" id="{0AD33E46-4E1A-8158-7B8C-ADB3044BE5AD}"/>
              </a:ext>
            </a:extLst>
          </p:cNvPr>
          <p:cNvSpPr txBox="1"/>
          <p:nvPr/>
        </p:nvSpPr>
        <p:spPr>
          <a:xfrm>
            <a:off x="533400" y="7645875"/>
            <a:ext cx="10439400" cy="1495089"/>
          </a:xfrm>
          <a:prstGeom prst="rect">
            <a:avLst/>
          </a:prstGeom>
          <a:noFill/>
        </p:spPr>
        <p:txBody>
          <a:bodyPr wrap="square" rtlCol="0">
            <a:spAutoFit/>
          </a:bodyPr>
          <a:lstStyle/>
          <a:p>
            <a:pPr>
              <a:lnSpc>
                <a:spcPct val="120000"/>
              </a:lnSpc>
            </a:pPr>
            <a:r>
              <a:rPr lang="en-GB" sz="2600" dirty="0">
                <a:latin typeface="Montserrat" panose="00000500000000000000" pitchFamily="2" charset="0"/>
              </a:rPr>
              <a:t>Your </a:t>
            </a:r>
            <a:r>
              <a:rPr lang="en-GB" sz="2600" b="1" dirty="0">
                <a:latin typeface="Montserrat" panose="00000500000000000000" pitchFamily="2" charset="0"/>
              </a:rPr>
              <a:t>gut microbiome</a:t>
            </a:r>
            <a:r>
              <a:rPr lang="en-GB" sz="2600" dirty="0">
                <a:latin typeface="Montserrat" panose="00000500000000000000" pitchFamily="2" charset="0"/>
              </a:rPr>
              <a:t>, which consists of the trillions of microorganisms living in your gut, can impact how well you respond to medical treatments.</a:t>
            </a:r>
          </a:p>
        </p:txBody>
      </p:sp>
    </p:spTree>
    <p:extLst>
      <p:ext uri="{BB962C8B-B14F-4D97-AF65-F5344CB8AC3E}">
        <p14:creationId xmlns:p14="http://schemas.microsoft.com/office/powerpoint/2010/main" val="95174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380E4-14C5-9E61-F34F-A25E8C6E858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A845BFF-C071-C1EF-B5B5-BBAF5CBE4494}"/>
              </a:ext>
            </a:extLst>
          </p:cNvPr>
          <p:cNvPicPr>
            <a:picLocks noChangeAspect="1"/>
          </p:cNvPicPr>
          <p:nvPr/>
        </p:nvPicPr>
        <p:blipFill>
          <a:blip r:embed="rId3">
            <a:extLst>
              <a:ext uri="{28A0092B-C50C-407E-A947-70E740481C1C}">
                <a14:useLocalDpi xmlns:a14="http://schemas.microsoft.com/office/drawing/2010/main" val="0"/>
              </a:ext>
            </a:extLst>
          </a:blip>
          <a:srcRect l="22679" r="18371"/>
          <a:stretch>
            <a:fillRect/>
          </a:stretch>
        </p:blipFill>
        <p:spPr>
          <a:xfrm>
            <a:off x="7467599" y="-13406"/>
            <a:ext cx="10831293" cy="10300406"/>
          </a:xfrm>
          <a:prstGeom prst="rect">
            <a:avLst/>
          </a:prstGeom>
        </p:spPr>
      </p:pic>
      <p:grpSp>
        <p:nvGrpSpPr>
          <p:cNvPr id="5" name="Group 5">
            <a:extLst>
              <a:ext uri="{FF2B5EF4-FFF2-40B4-BE49-F238E27FC236}">
                <a16:creationId xmlns:a16="http://schemas.microsoft.com/office/drawing/2014/main" id="{75516F74-793B-6816-F99B-EC903EE21AE6}"/>
              </a:ext>
            </a:extLst>
          </p:cNvPr>
          <p:cNvGrpSpPr/>
          <p:nvPr/>
        </p:nvGrpSpPr>
        <p:grpSpPr>
          <a:xfrm rot="5400000">
            <a:off x="1868096" y="-231135"/>
            <a:ext cx="9281892" cy="11781190"/>
            <a:chOff x="0" y="0"/>
            <a:chExt cx="3130550" cy="3989417"/>
          </a:xfrm>
          <a:solidFill>
            <a:srgbClr val="3660AA"/>
          </a:solidFill>
        </p:grpSpPr>
        <p:sp>
          <p:nvSpPr>
            <p:cNvPr id="6" name="Freeform 6">
              <a:extLst>
                <a:ext uri="{FF2B5EF4-FFF2-40B4-BE49-F238E27FC236}">
                  <a16:creationId xmlns:a16="http://schemas.microsoft.com/office/drawing/2014/main" id="{C1077137-57AA-9463-87BC-C74549C8207D}"/>
                </a:ext>
              </a:extLst>
            </p:cNvPr>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86140A74-89EB-5900-413E-4892027C12D8}"/>
              </a:ext>
            </a:extLst>
          </p:cNvPr>
          <p:cNvSpPr/>
          <p:nvPr/>
        </p:nvSpPr>
        <p:spPr>
          <a:xfrm rot="5400000">
            <a:off x="1563014" y="-239698"/>
            <a:ext cx="9281891" cy="11798318"/>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sp>
        <p:nvSpPr>
          <p:cNvPr id="14" name="Rectangle 13">
            <a:extLst>
              <a:ext uri="{FF2B5EF4-FFF2-40B4-BE49-F238E27FC236}">
                <a16:creationId xmlns:a16="http://schemas.microsoft.com/office/drawing/2014/main" id="{BD47AF22-C2E4-6021-B71E-8D58F49D7C74}"/>
              </a:ext>
            </a:extLst>
          </p:cNvPr>
          <p:cNvSpPr/>
          <p:nvPr/>
        </p:nvSpPr>
        <p:spPr>
          <a:xfrm>
            <a:off x="-29056" y="0"/>
            <a:ext cx="2857303" cy="10313814"/>
          </a:xfrm>
          <a:prstGeom prst="rect">
            <a:avLst/>
          </a:prstGeom>
          <a:solidFill>
            <a:srgbClr val="ADDD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oup 7">
            <a:extLst>
              <a:ext uri="{FF2B5EF4-FFF2-40B4-BE49-F238E27FC236}">
                <a16:creationId xmlns:a16="http://schemas.microsoft.com/office/drawing/2014/main" id="{B321C892-1482-7E23-B0A7-A849286392A9}"/>
              </a:ext>
            </a:extLst>
          </p:cNvPr>
          <p:cNvGrpSpPr/>
          <p:nvPr/>
        </p:nvGrpSpPr>
        <p:grpSpPr>
          <a:xfrm rot="5400000">
            <a:off x="1005251" y="-455327"/>
            <a:ext cx="10313814" cy="11197656"/>
            <a:chOff x="-4069" y="-13449"/>
            <a:chExt cx="3130550" cy="3511380"/>
          </a:xfrm>
          <a:solidFill>
            <a:srgbClr val="ADDDD7"/>
          </a:solidFill>
        </p:grpSpPr>
        <p:sp>
          <p:nvSpPr>
            <p:cNvPr id="8" name="Freeform 8">
              <a:extLst>
                <a:ext uri="{FF2B5EF4-FFF2-40B4-BE49-F238E27FC236}">
                  <a16:creationId xmlns:a16="http://schemas.microsoft.com/office/drawing/2014/main" id="{26B24517-5C30-1FFB-873C-B788C11AA47B}"/>
                </a:ext>
              </a:extLst>
            </p:cNvPr>
            <p:cNvSpPr/>
            <p:nvPr/>
          </p:nvSpPr>
          <p:spPr>
            <a:xfrm>
              <a:off x="-4069" y="-13449"/>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dirty="0"/>
            </a:p>
          </p:txBody>
        </p:sp>
      </p:grpSp>
      <p:sp>
        <p:nvSpPr>
          <p:cNvPr id="2" name="TextBox 13">
            <a:extLst>
              <a:ext uri="{FF2B5EF4-FFF2-40B4-BE49-F238E27FC236}">
                <a16:creationId xmlns:a16="http://schemas.microsoft.com/office/drawing/2014/main" id="{0C13695A-916D-0BD0-4378-76B70F6B699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07       </a:t>
            </a:r>
            <a:r>
              <a:rPr lang="en-US" sz="1700" dirty="0">
                <a:solidFill>
                  <a:schemeClr val="tx1">
                    <a:lumMod val="50000"/>
                    <a:lumOff val="50000"/>
                  </a:schemeClr>
                </a:solidFill>
                <a:latin typeface="Montserrat Semi-Bold Bold"/>
              </a:rPr>
              <a:t>futurumcareers.com</a:t>
            </a:r>
          </a:p>
        </p:txBody>
      </p:sp>
      <p:sp>
        <p:nvSpPr>
          <p:cNvPr id="4" name="TextBox 3">
            <a:extLst>
              <a:ext uri="{FF2B5EF4-FFF2-40B4-BE49-F238E27FC236}">
                <a16:creationId xmlns:a16="http://schemas.microsoft.com/office/drawing/2014/main" id="{BFFEF4FB-E0F6-D1E3-5046-2A727A275395}"/>
              </a:ext>
            </a:extLst>
          </p:cNvPr>
          <p:cNvSpPr txBox="1"/>
          <p:nvPr/>
        </p:nvSpPr>
        <p:spPr>
          <a:xfrm>
            <a:off x="533401" y="723900"/>
            <a:ext cx="8107214" cy="830997"/>
          </a:xfrm>
          <a:prstGeom prst="rect">
            <a:avLst/>
          </a:prstGeom>
          <a:noFill/>
        </p:spPr>
        <p:txBody>
          <a:bodyPr wrap="square" rtlCol="0">
            <a:spAutoFit/>
          </a:bodyPr>
          <a:lstStyle/>
          <a:p>
            <a:r>
              <a:rPr lang="en-GB" sz="4800" dirty="0">
                <a:latin typeface="Montserrat SemiBold" panose="00000700000000000000" pitchFamily="2" charset="0"/>
              </a:rPr>
              <a:t>Animation Summary</a:t>
            </a:r>
          </a:p>
        </p:txBody>
      </p:sp>
      <p:sp>
        <p:nvSpPr>
          <p:cNvPr id="9" name="TextBox 8">
            <a:extLst>
              <a:ext uri="{FF2B5EF4-FFF2-40B4-BE49-F238E27FC236}">
                <a16:creationId xmlns:a16="http://schemas.microsoft.com/office/drawing/2014/main" id="{9A28CFCF-D54B-4930-0C88-4B86A658DE5C}"/>
              </a:ext>
            </a:extLst>
          </p:cNvPr>
          <p:cNvSpPr txBox="1"/>
          <p:nvPr/>
        </p:nvSpPr>
        <p:spPr>
          <a:xfrm>
            <a:off x="533400" y="1990621"/>
            <a:ext cx="8382000" cy="1975221"/>
          </a:xfrm>
          <a:prstGeom prst="rect">
            <a:avLst/>
          </a:prstGeom>
          <a:noFill/>
        </p:spPr>
        <p:txBody>
          <a:bodyPr wrap="square" rtlCol="0">
            <a:spAutoFit/>
          </a:bodyPr>
          <a:lstStyle/>
          <a:p>
            <a:pPr>
              <a:lnSpc>
                <a:spcPct val="120000"/>
              </a:lnSpc>
            </a:pPr>
            <a:r>
              <a:rPr lang="en-GB" sz="2600" dirty="0">
                <a:latin typeface="Montserrat" panose="00000500000000000000" pitchFamily="2" charset="0"/>
              </a:rPr>
              <a:t>In one clinical trial, Katherine is collecting </a:t>
            </a:r>
            <a:r>
              <a:rPr lang="en-GB" sz="2600" b="1" dirty="0" err="1">
                <a:latin typeface="Montserrat" panose="00000500000000000000" pitchFamily="2" charset="0"/>
              </a:rPr>
              <a:t>fecal</a:t>
            </a:r>
            <a:r>
              <a:rPr lang="en-GB" sz="2600" b="1" dirty="0">
                <a:latin typeface="Montserrat" panose="00000500000000000000" pitchFamily="2" charset="0"/>
              </a:rPr>
              <a:t> samples</a:t>
            </a:r>
            <a:r>
              <a:rPr lang="en-GB" sz="2600" dirty="0">
                <a:latin typeface="Montserrat" panose="00000500000000000000" pitchFamily="2" charset="0"/>
              </a:rPr>
              <a:t>, </a:t>
            </a:r>
            <a:r>
              <a:rPr lang="en-GB" sz="2600" b="1" dirty="0">
                <a:latin typeface="Montserrat" panose="00000500000000000000" pitchFamily="2" charset="0"/>
              </a:rPr>
              <a:t>blood samples</a:t>
            </a:r>
            <a:r>
              <a:rPr lang="en-GB" sz="2600" dirty="0">
                <a:latin typeface="Montserrat" panose="00000500000000000000" pitchFamily="2" charset="0"/>
              </a:rPr>
              <a:t>, and </a:t>
            </a:r>
            <a:r>
              <a:rPr lang="en-GB" sz="2600" b="1" dirty="0">
                <a:latin typeface="Montserrat" panose="00000500000000000000" pitchFamily="2" charset="0"/>
              </a:rPr>
              <a:t>diet information </a:t>
            </a:r>
            <a:r>
              <a:rPr lang="en-GB" sz="2600" dirty="0">
                <a:latin typeface="Montserrat" panose="00000500000000000000" pitchFamily="2" charset="0"/>
              </a:rPr>
              <a:t>from breast cancer patients before and after they complete their treatment. </a:t>
            </a:r>
          </a:p>
        </p:txBody>
      </p:sp>
      <p:sp>
        <p:nvSpPr>
          <p:cNvPr id="10" name="TextBox 9">
            <a:extLst>
              <a:ext uri="{FF2B5EF4-FFF2-40B4-BE49-F238E27FC236}">
                <a16:creationId xmlns:a16="http://schemas.microsoft.com/office/drawing/2014/main" id="{5EA11167-CAF9-86E3-7E20-230BFC378226}"/>
              </a:ext>
            </a:extLst>
          </p:cNvPr>
          <p:cNvSpPr txBox="1"/>
          <p:nvPr/>
        </p:nvSpPr>
        <p:spPr>
          <a:xfrm>
            <a:off x="533399" y="4260457"/>
            <a:ext cx="9065601" cy="1495089"/>
          </a:xfrm>
          <a:prstGeom prst="rect">
            <a:avLst/>
          </a:prstGeom>
          <a:noFill/>
        </p:spPr>
        <p:txBody>
          <a:bodyPr wrap="square" rtlCol="0">
            <a:spAutoFit/>
          </a:bodyPr>
          <a:lstStyle/>
          <a:p>
            <a:pPr>
              <a:lnSpc>
                <a:spcPct val="120000"/>
              </a:lnSpc>
            </a:pPr>
            <a:r>
              <a:rPr lang="en-GB" sz="2600" dirty="0">
                <a:latin typeface="Montserrat" panose="00000500000000000000" pitchFamily="2" charset="0"/>
              </a:rPr>
              <a:t>In the lab, Katherine is using </a:t>
            </a:r>
            <a:r>
              <a:rPr lang="en-GB" sz="2600" b="1" dirty="0">
                <a:latin typeface="Montserrat" panose="00000500000000000000" pitchFamily="2" charset="0"/>
              </a:rPr>
              <a:t>mouse models </a:t>
            </a:r>
            <a:r>
              <a:rPr lang="en-GB" sz="2600" dirty="0">
                <a:latin typeface="Montserrat" panose="00000500000000000000" pitchFamily="2" charset="0"/>
              </a:rPr>
              <a:t>to test how different diets and gut bacteria impact cancer treatments. </a:t>
            </a:r>
          </a:p>
        </p:txBody>
      </p:sp>
      <p:sp>
        <p:nvSpPr>
          <p:cNvPr id="15" name="TextBox 14">
            <a:extLst>
              <a:ext uri="{FF2B5EF4-FFF2-40B4-BE49-F238E27FC236}">
                <a16:creationId xmlns:a16="http://schemas.microsoft.com/office/drawing/2014/main" id="{88E38E4A-598B-DD18-9568-862126CD84F9}"/>
              </a:ext>
            </a:extLst>
          </p:cNvPr>
          <p:cNvSpPr txBox="1"/>
          <p:nvPr/>
        </p:nvSpPr>
        <p:spPr>
          <a:xfrm>
            <a:off x="533398" y="6050161"/>
            <a:ext cx="10058401" cy="1495089"/>
          </a:xfrm>
          <a:prstGeom prst="rect">
            <a:avLst/>
          </a:prstGeom>
          <a:noFill/>
        </p:spPr>
        <p:txBody>
          <a:bodyPr wrap="square" rtlCol="0">
            <a:spAutoFit/>
          </a:bodyPr>
          <a:lstStyle/>
          <a:p>
            <a:pPr>
              <a:lnSpc>
                <a:spcPct val="120000"/>
              </a:lnSpc>
            </a:pPr>
            <a:r>
              <a:rPr lang="en-GB" sz="2600" dirty="0">
                <a:latin typeface="Montserrat" panose="00000500000000000000" pitchFamily="2" charset="0"/>
              </a:rPr>
              <a:t>Following her initial results, Katherine is conducting another clinical trial to investigate whether women who eat more healthy fats respond better to immunotherapy. </a:t>
            </a:r>
          </a:p>
        </p:txBody>
      </p:sp>
      <p:sp>
        <p:nvSpPr>
          <p:cNvPr id="16" name="TextBox 15">
            <a:extLst>
              <a:ext uri="{FF2B5EF4-FFF2-40B4-BE49-F238E27FC236}">
                <a16:creationId xmlns:a16="http://schemas.microsoft.com/office/drawing/2014/main" id="{22E7AAAB-0EA1-5B29-6B5B-F6F0FD06F215}"/>
              </a:ext>
            </a:extLst>
          </p:cNvPr>
          <p:cNvSpPr txBox="1"/>
          <p:nvPr/>
        </p:nvSpPr>
        <p:spPr>
          <a:xfrm>
            <a:off x="563330" y="7839865"/>
            <a:ext cx="10257070" cy="1014958"/>
          </a:xfrm>
          <a:prstGeom prst="rect">
            <a:avLst/>
          </a:prstGeom>
          <a:noFill/>
        </p:spPr>
        <p:txBody>
          <a:bodyPr wrap="square" rtlCol="0">
            <a:spAutoFit/>
          </a:bodyPr>
          <a:lstStyle/>
          <a:p>
            <a:pPr>
              <a:lnSpc>
                <a:spcPct val="120000"/>
              </a:lnSpc>
            </a:pPr>
            <a:r>
              <a:rPr lang="en-GB" sz="2600" dirty="0">
                <a:latin typeface="Montserrat" panose="00000500000000000000" pitchFamily="2" charset="0"/>
              </a:rPr>
              <a:t>Katherine hopes her research findings will </a:t>
            </a:r>
            <a:r>
              <a:rPr lang="en-GB" sz="2600" b="1" dirty="0">
                <a:latin typeface="Montserrat" panose="00000500000000000000" pitchFamily="2" charset="0"/>
              </a:rPr>
              <a:t>improve outcomes </a:t>
            </a:r>
            <a:r>
              <a:rPr lang="en-GB" sz="2600" dirty="0">
                <a:latin typeface="Montserrat" panose="00000500000000000000" pitchFamily="2" charset="0"/>
              </a:rPr>
              <a:t>for future breast cancer patients.</a:t>
            </a:r>
          </a:p>
        </p:txBody>
      </p:sp>
    </p:spTree>
    <p:extLst>
      <p:ext uri="{BB962C8B-B14F-4D97-AF65-F5344CB8AC3E}">
        <p14:creationId xmlns:p14="http://schemas.microsoft.com/office/powerpoint/2010/main" val="247678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fade">
                                      <p:cBhvr>
                                        <p:cTn id="28" dur="1000"/>
                                        <p:tgtEl>
                                          <p:spTgt spid="16">
                                            <p:txEl>
                                              <p:pRg st="0" end="0"/>
                                            </p:txEl>
                                          </p:spTgt>
                                        </p:tgtEl>
                                      </p:cBhvr>
                                    </p:animEffect>
                                    <p:anim calcmode="lin" valueType="num">
                                      <p:cBhvr>
                                        <p:cTn id="2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D3E2703-483A-6632-FBBE-B47BD7EEA9C1}"/>
              </a:ext>
            </a:extLst>
          </p:cNvPr>
          <p:cNvPicPr>
            <a:picLocks noChangeAspect="1"/>
          </p:cNvPicPr>
          <p:nvPr/>
        </p:nvPicPr>
        <p:blipFill>
          <a:blip r:embed="rId2">
            <a:extLst>
              <a:ext uri="{28A0092B-C50C-407E-A947-70E740481C1C}">
                <a14:useLocalDpi xmlns:a14="http://schemas.microsoft.com/office/drawing/2010/main" val="0"/>
              </a:ext>
            </a:extLst>
          </a:blip>
          <a:srcRect l="14786" t="14415" r="11390"/>
          <a:stretch>
            <a:fillRect/>
          </a:stretch>
        </p:blipFill>
        <p:spPr>
          <a:xfrm>
            <a:off x="4191000" y="-1"/>
            <a:ext cx="13335001" cy="10287001"/>
          </a:xfrm>
          <a:prstGeom prst="rect">
            <a:avLst/>
          </a:prstGeom>
        </p:spPr>
      </p:pic>
      <p:grpSp>
        <p:nvGrpSpPr>
          <p:cNvPr id="4" name="Group 4"/>
          <p:cNvGrpSpPr/>
          <p:nvPr/>
        </p:nvGrpSpPr>
        <p:grpSpPr>
          <a:xfrm>
            <a:off x="870423" y="3189912"/>
            <a:ext cx="15512577" cy="5915987"/>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p:cNvGrpSpPr/>
          <p:nvPr/>
        </p:nvGrpSpPr>
        <p:grpSpPr>
          <a:xfrm>
            <a:off x="761999" y="3475411"/>
            <a:ext cx="15240001" cy="5173289"/>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298435" y="-2546936"/>
            <a:ext cx="1480331" cy="8077202"/>
            <a:chOff x="0" y="0"/>
            <a:chExt cx="3130550" cy="18248691"/>
          </a:xfrm>
          <a:solidFill>
            <a:srgbClr val="55B8AD"/>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p:cNvGrpSpPr/>
          <p:nvPr/>
        </p:nvGrpSpPr>
        <p:grpSpPr>
          <a:xfrm>
            <a:off x="1082540" y="3816955"/>
            <a:ext cx="14599964" cy="4431736"/>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8" name="TextBox 7">
            <a:extLst>
              <a:ext uri="{FF2B5EF4-FFF2-40B4-BE49-F238E27FC236}">
                <a16:creationId xmlns:a16="http://schemas.microsoft.com/office/drawing/2014/main" id="{DEEFF541-76D0-5E12-6953-5C890BABB532}"/>
              </a:ext>
            </a:extLst>
          </p:cNvPr>
          <p:cNvSpPr txBox="1"/>
          <p:nvPr/>
        </p:nvSpPr>
        <p:spPr>
          <a:xfrm>
            <a:off x="870423" y="920207"/>
            <a:ext cx="6934200" cy="1107996"/>
          </a:xfrm>
          <a:prstGeom prst="rect">
            <a:avLst/>
          </a:prstGeom>
          <a:noFill/>
        </p:spPr>
        <p:txBody>
          <a:bodyPr wrap="square" rtlCol="0">
            <a:spAutoFit/>
          </a:bodyPr>
          <a:lstStyle/>
          <a:p>
            <a:r>
              <a:rPr lang="en-GB" sz="6600" dirty="0">
                <a:latin typeface="Montserrat SemiBold" panose="00000700000000000000" pitchFamily="2" charset="0"/>
              </a:rPr>
              <a:t>Talking Points</a:t>
            </a:r>
          </a:p>
        </p:txBody>
      </p:sp>
      <p:sp>
        <p:nvSpPr>
          <p:cNvPr id="2" name="TextBox 13">
            <a:extLst>
              <a:ext uri="{FF2B5EF4-FFF2-40B4-BE49-F238E27FC236}">
                <a16:creationId xmlns:a16="http://schemas.microsoft.com/office/drawing/2014/main" id="{22903EF9-BF1A-E37B-DF5D-10AEBCEAB915}"/>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08       </a:t>
            </a:r>
            <a:r>
              <a:rPr lang="en-US" sz="1700" dirty="0">
                <a:solidFill>
                  <a:srgbClr val="FFFFFF"/>
                </a:solidFill>
                <a:latin typeface="Montserrat Semi-Bold Bold"/>
              </a:rPr>
              <a:t>futurumcareers.com</a:t>
            </a:r>
          </a:p>
        </p:txBody>
      </p:sp>
      <p:sp>
        <p:nvSpPr>
          <p:cNvPr id="3" name="TextBox 2">
            <a:extLst>
              <a:ext uri="{FF2B5EF4-FFF2-40B4-BE49-F238E27FC236}">
                <a16:creationId xmlns:a16="http://schemas.microsoft.com/office/drawing/2014/main" id="{8EB7C70F-6FAD-08B4-CF64-BF56B8A9079E}"/>
              </a:ext>
            </a:extLst>
          </p:cNvPr>
          <p:cNvSpPr txBox="1"/>
          <p:nvPr/>
        </p:nvSpPr>
        <p:spPr>
          <a:xfrm>
            <a:off x="1444639" y="4076700"/>
            <a:ext cx="14237865" cy="3979038"/>
          </a:xfrm>
          <a:prstGeom prst="rect">
            <a:avLst/>
          </a:prstGeom>
          <a:noFill/>
        </p:spPr>
        <p:txBody>
          <a:bodyPr wrap="square" rtlCol="0">
            <a:spAutoFit/>
          </a:bodyPr>
          <a:lstStyle/>
          <a:p>
            <a:pPr marL="342900" indent="-342900">
              <a:lnSpc>
                <a:spcPct val="120000"/>
              </a:lnSpc>
              <a:spcAft>
                <a:spcPts val="600"/>
              </a:spcAft>
              <a:buAutoNum type="arabicPeriod"/>
            </a:pPr>
            <a:r>
              <a:rPr lang="en-GB" sz="2800" dirty="0">
                <a:latin typeface="Montserrat" panose="00000500000000000000" pitchFamily="2" charset="0"/>
              </a:rPr>
              <a:t>What proportion of women in the US are likely to develop breast cancer?</a:t>
            </a:r>
          </a:p>
          <a:p>
            <a:pPr marL="342900" indent="-342900">
              <a:lnSpc>
                <a:spcPct val="120000"/>
              </a:lnSpc>
              <a:spcAft>
                <a:spcPts val="600"/>
              </a:spcAft>
              <a:buAutoNum type="arabicPeriod"/>
            </a:pPr>
            <a:r>
              <a:rPr lang="en-GB" sz="2800" dirty="0">
                <a:latin typeface="Montserrat" panose="00000500000000000000" pitchFamily="2" charset="0"/>
              </a:rPr>
              <a:t>What is the gut microbiome?</a:t>
            </a:r>
          </a:p>
          <a:p>
            <a:pPr marL="342900" indent="-342900">
              <a:lnSpc>
                <a:spcPct val="120000"/>
              </a:lnSpc>
              <a:spcAft>
                <a:spcPts val="600"/>
              </a:spcAft>
              <a:buAutoNum type="arabicPeriod"/>
            </a:pPr>
            <a:r>
              <a:rPr lang="en-GB" sz="2800" dirty="0">
                <a:latin typeface="Montserrat" panose="00000500000000000000" pitchFamily="2" charset="0"/>
              </a:rPr>
              <a:t>What do you think Katherine can learn from </a:t>
            </a:r>
            <a:r>
              <a:rPr lang="en-GB" sz="2800" dirty="0" err="1">
                <a:latin typeface="Montserrat" panose="00000500000000000000" pitchFamily="2" charset="0"/>
              </a:rPr>
              <a:t>analyzing</a:t>
            </a:r>
            <a:r>
              <a:rPr lang="en-GB" sz="2800" dirty="0">
                <a:latin typeface="Montserrat" panose="00000500000000000000" pitchFamily="2" charset="0"/>
              </a:rPr>
              <a:t> </a:t>
            </a:r>
            <a:r>
              <a:rPr lang="en-GB" sz="2800" dirty="0" err="1">
                <a:latin typeface="Montserrat" panose="00000500000000000000" pitchFamily="2" charset="0"/>
              </a:rPr>
              <a:t>fecal</a:t>
            </a:r>
            <a:r>
              <a:rPr lang="en-GB" sz="2800" dirty="0">
                <a:latin typeface="Montserrat" panose="00000500000000000000" pitchFamily="2" charset="0"/>
              </a:rPr>
              <a:t> samples from breast cancer patients?</a:t>
            </a:r>
          </a:p>
          <a:p>
            <a:pPr marL="342900" indent="-342900">
              <a:lnSpc>
                <a:spcPct val="120000"/>
              </a:lnSpc>
              <a:spcAft>
                <a:spcPts val="600"/>
              </a:spcAft>
              <a:buAutoNum type="arabicPeriod"/>
            </a:pPr>
            <a:r>
              <a:rPr lang="en-GB" sz="2800" dirty="0">
                <a:latin typeface="Montserrat" panose="00000500000000000000" pitchFamily="2" charset="0"/>
              </a:rPr>
              <a:t>How and why is Katherine combining clinical trials and lab-based research?</a:t>
            </a:r>
          </a:p>
          <a:p>
            <a:pPr marL="342900" indent="-342900">
              <a:lnSpc>
                <a:spcPct val="120000"/>
              </a:lnSpc>
              <a:spcAft>
                <a:spcPts val="600"/>
              </a:spcAft>
              <a:buAutoNum type="arabicPeriod"/>
            </a:pPr>
            <a:r>
              <a:rPr lang="en-GB" sz="2800" dirty="0">
                <a:latin typeface="Montserrat" panose="00000500000000000000" pitchFamily="2" charset="0"/>
              </a:rPr>
              <a:t>How do you think Katherine’s research will improve treatment outcomes for future breast cancer patients?</a:t>
            </a:r>
          </a:p>
        </p:txBody>
      </p:sp>
      <p:sp>
        <p:nvSpPr>
          <p:cNvPr id="9" name="TextBox 8">
            <a:extLst>
              <a:ext uri="{FF2B5EF4-FFF2-40B4-BE49-F238E27FC236}">
                <a16:creationId xmlns:a16="http://schemas.microsoft.com/office/drawing/2014/main" id="{086FFB1D-858B-EA4E-9F1B-F3E870DB5CBA}"/>
              </a:ext>
            </a:extLst>
          </p:cNvPr>
          <p:cNvSpPr txBox="1"/>
          <p:nvPr/>
        </p:nvSpPr>
        <p:spPr>
          <a:xfrm>
            <a:off x="8429323" y="10040779"/>
            <a:ext cx="3092140" cy="246221"/>
          </a:xfrm>
          <a:prstGeom prst="rect">
            <a:avLst/>
          </a:prstGeom>
          <a:noFill/>
        </p:spPr>
        <p:txBody>
          <a:bodyPr wrap="square">
            <a:spAutoFit/>
          </a:bodyPr>
          <a:lstStyle/>
          <a:p>
            <a:pPr marL="171450" indent="-171450" algn="r">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A9CA1E-5593-1A97-AABB-15AF0E05F789}"/>
              </a:ext>
            </a:extLst>
          </p:cNvPr>
          <p:cNvPicPr>
            <a:picLocks noChangeAspect="1"/>
          </p:cNvPicPr>
          <p:nvPr/>
        </p:nvPicPr>
        <p:blipFill>
          <a:blip r:embed="rId3">
            <a:extLst>
              <a:ext uri="{28A0092B-C50C-407E-A947-70E740481C1C}">
                <a14:useLocalDpi xmlns:a14="http://schemas.microsoft.com/office/drawing/2010/main" val="0"/>
              </a:ext>
            </a:extLst>
          </a:blip>
          <a:srcRect l="6774" r="22683"/>
          <a:stretch>
            <a:fillRect/>
          </a:stretch>
        </p:blipFill>
        <p:spPr>
          <a:xfrm>
            <a:off x="7315200" y="-21768"/>
            <a:ext cx="10972800" cy="10350274"/>
          </a:xfrm>
          <a:prstGeom prst="rect">
            <a:avLst/>
          </a:prstGeom>
        </p:spPr>
      </p:pic>
      <p:grpSp>
        <p:nvGrpSpPr>
          <p:cNvPr id="17" name="Group 4">
            <a:extLst>
              <a:ext uri="{FF2B5EF4-FFF2-40B4-BE49-F238E27FC236}">
                <a16:creationId xmlns:a16="http://schemas.microsoft.com/office/drawing/2014/main" id="{30FCEBE4-1C7B-B78F-92BF-40B9D1647E8B}"/>
              </a:ext>
            </a:extLst>
          </p:cNvPr>
          <p:cNvGrpSpPr/>
          <p:nvPr/>
        </p:nvGrpSpPr>
        <p:grpSpPr>
          <a:xfrm rot="5400000">
            <a:off x="13969073" y="6181134"/>
            <a:ext cx="1056086" cy="6514968"/>
            <a:chOff x="0" y="0"/>
            <a:chExt cx="3130550" cy="18606430"/>
          </a:xfrm>
          <a:solidFill>
            <a:srgbClr val="3660AA"/>
          </a:solidFill>
        </p:grpSpPr>
        <p:sp>
          <p:nvSpPr>
            <p:cNvPr id="18" name="Freeform 5">
              <a:extLst>
                <a:ext uri="{FF2B5EF4-FFF2-40B4-BE49-F238E27FC236}">
                  <a16:creationId xmlns:a16="http://schemas.microsoft.com/office/drawing/2014/main" id="{DE2D5E10-6A52-4C66-212B-1BD092E28C6B}"/>
                </a:ext>
              </a:extLst>
            </p:cNvPr>
            <p:cNvSpPr/>
            <p:nvPr/>
          </p:nvSpPr>
          <p:spPr>
            <a:xfrm>
              <a:off x="0" y="0"/>
              <a:ext cx="3130550" cy="18606430"/>
            </a:xfrm>
            <a:custGeom>
              <a:avLst/>
              <a:gdLst/>
              <a:ahLst/>
              <a:cxnLst/>
              <a:rect l="l" t="t" r="r" b="b"/>
              <a:pathLst>
                <a:path w="3130550" h="18606430">
                  <a:moveTo>
                    <a:pt x="0" y="1123950"/>
                  </a:moveTo>
                  <a:lnTo>
                    <a:pt x="0" y="18606430"/>
                  </a:lnTo>
                  <a:lnTo>
                    <a:pt x="3130550" y="18606430"/>
                  </a:lnTo>
                  <a:lnTo>
                    <a:pt x="3130550" y="0"/>
                  </a:lnTo>
                  <a:close/>
                </a:path>
              </a:pathLst>
            </a:custGeom>
            <a:grpFill/>
          </p:spPr>
          <p:txBody>
            <a:bodyPr/>
            <a:lstStyle/>
            <a:p>
              <a:endParaRPr lang="en-GB" dirty="0"/>
            </a:p>
          </p:txBody>
        </p:sp>
      </p:grpSp>
      <p:grpSp>
        <p:nvGrpSpPr>
          <p:cNvPr id="5" name="Group 5"/>
          <p:cNvGrpSpPr/>
          <p:nvPr/>
        </p:nvGrpSpPr>
        <p:grpSpPr>
          <a:xfrm rot="5400000">
            <a:off x="1490650" y="-435336"/>
            <a:ext cx="9258300" cy="12239599"/>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Lst>
          </p:cNvPr>
          <p:cNvSpPr/>
          <p:nvPr/>
        </p:nvSpPr>
        <p:spPr>
          <a:xfrm rot="5400000">
            <a:off x="1258214" y="-214696"/>
            <a:ext cx="9281891" cy="11798318"/>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p:cNvGrpSpPr/>
          <p:nvPr/>
        </p:nvGrpSpPr>
        <p:grpSpPr>
          <a:xfrm rot="5400000">
            <a:off x="595925" y="-617384"/>
            <a:ext cx="10346559" cy="11538409"/>
            <a:chOff x="0" y="0"/>
            <a:chExt cx="3130550" cy="3511380"/>
          </a:xfrm>
          <a:solidFill>
            <a:srgbClr val="ADDDD7"/>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
            <a:extLst>
              <a:ext uri="{FF2B5EF4-FFF2-40B4-BE49-F238E27FC236}">
                <a16:creationId xmlns:a16="http://schemas.microsoft.com/office/drawing/2014/main" id="{26273DC6-DD7D-32C2-C854-612A32B2BA7A}"/>
              </a:ext>
            </a:extLst>
          </p:cNvPr>
          <p:cNvSpPr txBox="1"/>
          <p:nvPr/>
        </p:nvSpPr>
        <p:spPr>
          <a:xfrm>
            <a:off x="533399" y="1093104"/>
            <a:ext cx="7239001" cy="1569660"/>
          </a:xfrm>
          <a:prstGeom prst="rect">
            <a:avLst/>
          </a:prstGeom>
          <a:noFill/>
        </p:spPr>
        <p:txBody>
          <a:bodyPr wrap="square" rtlCol="0">
            <a:spAutoFit/>
          </a:bodyPr>
          <a:lstStyle/>
          <a:p>
            <a:r>
              <a:rPr lang="en-GB" sz="4800" dirty="0">
                <a:latin typeface="Montserrat SemiBold" panose="00000700000000000000" pitchFamily="2" charset="0"/>
              </a:rPr>
              <a:t>About Translational Cancer Research</a:t>
            </a:r>
          </a:p>
        </p:txBody>
      </p:sp>
      <p:sp>
        <p:nvSpPr>
          <p:cNvPr id="14" name="TextBox 13">
            <a:extLst>
              <a:ext uri="{FF2B5EF4-FFF2-40B4-BE49-F238E27FC236}">
                <a16:creationId xmlns:a16="http://schemas.microsoft.com/office/drawing/2014/main" id="{BD35257B-8733-CEE3-9046-A2EFCB2873B9}"/>
              </a:ext>
            </a:extLst>
          </p:cNvPr>
          <p:cNvSpPr txBox="1"/>
          <p:nvPr/>
        </p:nvSpPr>
        <p:spPr>
          <a:xfrm>
            <a:off x="543392" y="3015879"/>
            <a:ext cx="8372008" cy="1975221"/>
          </a:xfrm>
          <a:prstGeom prst="rect">
            <a:avLst/>
          </a:prstGeom>
          <a:noFill/>
        </p:spPr>
        <p:txBody>
          <a:bodyPr wrap="square">
            <a:spAutoFit/>
          </a:bodyPr>
          <a:lstStyle/>
          <a:p>
            <a:pPr>
              <a:lnSpc>
                <a:spcPct val="120000"/>
              </a:lnSpc>
            </a:pP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“Translational research bridges the gap between basic science and clinical practice to develop practical applications that will directly benefit patients.” </a:t>
            </a:r>
            <a:r>
              <a:rPr lang="en-GB" sz="2600" kern="100" dirty="0">
                <a:latin typeface="Montserrat" panose="00000500000000000000" pitchFamily="2" charset="0"/>
                <a:ea typeface="Aptos" panose="020B0004020202020204" pitchFamily="34" charset="0"/>
                <a:cs typeface="Calibri" panose="020F0502020204030204" pitchFamily="34" charset="0"/>
              </a:rPr>
              <a:t>– Katherine  </a:t>
            </a:r>
          </a:p>
        </p:txBody>
      </p:sp>
      <p:sp>
        <p:nvSpPr>
          <p:cNvPr id="4" name="TextBox 13">
            <a:extLst>
              <a:ext uri="{FF2B5EF4-FFF2-40B4-BE49-F238E27FC236}">
                <a16:creationId xmlns:a16="http://schemas.microsoft.com/office/drawing/2014/main" id="{A29575E1-84B7-6F57-3DC4-9904E38E426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09       </a:t>
            </a:r>
            <a:r>
              <a:rPr lang="en-US" sz="1700" dirty="0">
                <a:solidFill>
                  <a:schemeClr val="tx1">
                    <a:lumMod val="50000"/>
                    <a:lumOff val="50000"/>
                  </a:schemeClr>
                </a:solidFill>
                <a:latin typeface="Montserrat Semi-Bold Bold"/>
              </a:rPr>
              <a:t>futurumcareers.com</a:t>
            </a:r>
          </a:p>
        </p:txBody>
      </p:sp>
      <p:sp>
        <p:nvSpPr>
          <p:cNvPr id="13" name="TextBox 12">
            <a:extLst>
              <a:ext uri="{FF2B5EF4-FFF2-40B4-BE49-F238E27FC236}">
                <a16:creationId xmlns:a16="http://schemas.microsoft.com/office/drawing/2014/main" id="{94279667-DE0B-48DE-874C-F4A5887D2940}"/>
              </a:ext>
            </a:extLst>
          </p:cNvPr>
          <p:cNvSpPr txBox="1"/>
          <p:nvPr/>
        </p:nvSpPr>
        <p:spPr>
          <a:xfrm>
            <a:off x="521676" y="5233085"/>
            <a:ext cx="9220201" cy="2455352"/>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Translational cancer researchers use </a:t>
            </a:r>
            <a:r>
              <a:rPr lang="en-GB" sz="2600" b="1" kern="100" dirty="0">
                <a:latin typeface="Montserrat" panose="00000500000000000000" pitchFamily="2" charset="0"/>
                <a:ea typeface="Aptos" panose="020B0004020202020204" pitchFamily="34" charset="0"/>
                <a:cs typeface="Calibri" panose="020F0502020204030204" pitchFamily="34" charset="0"/>
              </a:rPr>
              <a:t>lab-based methods </a:t>
            </a:r>
            <a:r>
              <a:rPr lang="en-GB" sz="2600" kern="100" dirty="0">
                <a:latin typeface="Montserrat" panose="00000500000000000000" pitchFamily="2" charset="0"/>
                <a:ea typeface="Aptos" panose="020B0004020202020204" pitchFamily="34" charset="0"/>
                <a:cs typeface="Calibri" panose="020F0502020204030204" pitchFamily="34" charset="0"/>
              </a:rPr>
              <a:t>and </a:t>
            </a:r>
            <a:r>
              <a:rPr lang="en-GB" sz="2600" b="1" kern="100" dirty="0">
                <a:latin typeface="Montserrat" panose="00000500000000000000" pitchFamily="2" charset="0"/>
                <a:ea typeface="Aptos" panose="020B0004020202020204" pitchFamily="34" charset="0"/>
                <a:cs typeface="Calibri" panose="020F0502020204030204" pitchFamily="34" charset="0"/>
              </a:rPr>
              <a:t>clinical trials </a:t>
            </a:r>
            <a:r>
              <a:rPr lang="en-GB" sz="2600" kern="100" dirty="0">
                <a:latin typeface="Montserrat" panose="00000500000000000000" pitchFamily="2" charset="0"/>
                <a:ea typeface="Aptos" panose="020B0004020202020204" pitchFamily="34" charset="0"/>
                <a:cs typeface="Calibri" panose="020F0502020204030204" pitchFamily="34" charset="0"/>
              </a:rPr>
              <a:t>to explore questions such as how cancer cells grow, how the immune system reacts, and, in Katherine’s case, how the gut microbiome and diet might affect treatments. </a:t>
            </a:r>
            <a:endParaRPr lang="en-GB" sz="2600" kern="100" dirty="0">
              <a:effectLst/>
              <a:latin typeface="Montserrat" panose="00000500000000000000" pitchFamily="2" charset="0"/>
              <a:ea typeface="Aptos" panose="020B000402020202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BD27028-395E-C3AB-9331-E80BC975A728}"/>
              </a:ext>
            </a:extLst>
          </p:cNvPr>
          <p:cNvSpPr txBox="1"/>
          <p:nvPr/>
        </p:nvSpPr>
        <p:spPr>
          <a:xfrm>
            <a:off x="12072638" y="9084675"/>
            <a:ext cx="5034129" cy="707886"/>
          </a:xfrm>
          <a:prstGeom prst="rect">
            <a:avLst/>
          </a:prstGeom>
          <a:noFill/>
        </p:spPr>
        <p:txBody>
          <a:bodyPr wrap="square">
            <a:spAutoFit/>
          </a:bodyPr>
          <a:lstStyle/>
          <a:p>
            <a:r>
              <a:rPr lang="en-GB" sz="2000" b="0" u="none" strike="noStrike" baseline="0" dirty="0">
                <a:solidFill>
                  <a:schemeClr val="bg1"/>
                </a:solidFill>
                <a:latin typeface="Montserrat" panose="00000500000000000000" pitchFamily="2" charset="0"/>
              </a:rPr>
              <a:t>Katherine discusses experiments with PhD student Zipporah Cornelius</a:t>
            </a:r>
            <a:endParaRPr lang="en-GB" sz="2000" dirty="0">
              <a:solidFill>
                <a:schemeClr val="bg1"/>
              </a:solidFill>
              <a:latin typeface="Montserrat" panose="00000500000000000000" pitchFamily="2" charset="0"/>
            </a:endParaRPr>
          </a:p>
        </p:txBody>
      </p:sp>
      <p:sp>
        <p:nvSpPr>
          <p:cNvPr id="15" name="TextBox 14">
            <a:extLst>
              <a:ext uri="{FF2B5EF4-FFF2-40B4-BE49-F238E27FC236}">
                <a16:creationId xmlns:a16="http://schemas.microsoft.com/office/drawing/2014/main" id="{A48EDFB5-4F47-CB35-1593-E6C578A7C22F}"/>
              </a:ext>
            </a:extLst>
          </p:cNvPr>
          <p:cNvSpPr txBox="1"/>
          <p:nvPr/>
        </p:nvSpPr>
        <p:spPr>
          <a:xfrm>
            <a:off x="12239600" y="10040779"/>
            <a:ext cx="3092140" cy="246221"/>
          </a:xfrm>
          <a:prstGeom prst="rect">
            <a:avLst/>
          </a:prstGeom>
          <a:noFill/>
        </p:spPr>
        <p:txBody>
          <a:bodyPr wrap="square">
            <a:spAutoFit/>
          </a:bodyPr>
          <a:lstStyle/>
          <a:p>
            <a:pPr marL="171450" indent="-171450" algn="r">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
        <p:nvSpPr>
          <p:cNvPr id="20" name="TextBox 19">
            <a:extLst>
              <a:ext uri="{FF2B5EF4-FFF2-40B4-BE49-F238E27FC236}">
                <a16:creationId xmlns:a16="http://schemas.microsoft.com/office/drawing/2014/main" id="{ACFB5120-7F30-B199-50FC-7973AFF94E6D}"/>
              </a:ext>
            </a:extLst>
          </p:cNvPr>
          <p:cNvSpPr txBox="1"/>
          <p:nvPr/>
        </p:nvSpPr>
        <p:spPr>
          <a:xfrm>
            <a:off x="543392" y="7895617"/>
            <a:ext cx="9220201" cy="1014958"/>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Answering these questions will lead to more effective </a:t>
            </a:r>
            <a:r>
              <a:rPr lang="en-GB" sz="2600" b="1" kern="100" dirty="0">
                <a:latin typeface="Montserrat" panose="00000500000000000000" pitchFamily="2" charset="0"/>
                <a:ea typeface="Aptos" panose="020B0004020202020204" pitchFamily="34" charset="0"/>
                <a:cs typeface="Calibri" panose="020F0502020204030204" pitchFamily="34" charset="0"/>
              </a:rPr>
              <a:t>prevention strategies </a:t>
            </a:r>
            <a:r>
              <a:rPr lang="en-GB" sz="2600" kern="100" dirty="0">
                <a:latin typeface="Montserrat" panose="00000500000000000000" pitchFamily="2" charset="0"/>
                <a:ea typeface="Aptos" panose="020B0004020202020204" pitchFamily="34" charset="0"/>
                <a:cs typeface="Calibri" panose="020F0502020204030204" pitchFamily="34" charset="0"/>
              </a:rPr>
              <a:t>and better </a:t>
            </a:r>
            <a:r>
              <a:rPr lang="en-GB" sz="2600" b="1" kern="100" dirty="0">
                <a:latin typeface="Montserrat" panose="00000500000000000000" pitchFamily="2" charset="0"/>
                <a:ea typeface="Aptos" panose="020B0004020202020204" pitchFamily="34" charset="0"/>
                <a:cs typeface="Calibri" panose="020F0502020204030204" pitchFamily="34" charset="0"/>
              </a:rPr>
              <a:t>therapies</a:t>
            </a:r>
            <a:r>
              <a:rPr lang="en-GB" sz="2600" kern="100" dirty="0">
                <a:latin typeface="Montserrat" panose="00000500000000000000" pitchFamily="2" charset="0"/>
                <a:ea typeface="Aptos" panose="020B0004020202020204" pitchFamily="34" charset="0"/>
                <a:cs typeface="Calibri" panose="020F0502020204030204" pitchFamily="34" charset="0"/>
              </a:rPr>
              <a:t>. </a:t>
            </a:r>
            <a:endParaRPr lang="en-GB" sz="2600" kern="100" dirty="0">
              <a:effectLst/>
              <a:latin typeface="Montserrat" panose="00000500000000000000" pitchFamily="2"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72277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1000"/>
                                        <p:tgtEl>
                                          <p:spTgt spid="20">
                                            <p:txEl>
                                              <p:pRg st="0" end="0"/>
                                            </p:txEl>
                                          </p:spTgt>
                                        </p:tgtEl>
                                      </p:cBhvr>
                                    </p:animEffect>
                                    <p:anim calcmode="lin" valueType="num">
                                      <p:cBhvr>
                                        <p:cTn id="22"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e5eb4c-ad0d-4795-ae2e-baffe4a7a343" xsi:nil="true"/>
    <lcf76f155ced4ddcb4097134ff3c332f xmlns="4ef8ee0b-e025-4bd4-94a6-4c71df7778d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9" ma:contentTypeDescription="Create a new document." ma:contentTypeScope="" ma:versionID="92774c4978b0496b0f20fa32f3f2b0be">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1457492cf599239e3f08a612a755c80d"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27C9C9-1383-43CA-9F0A-3F7796B22DE4}">
  <ds:schemaRefs>
    <ds:schemaRef ds:uri="http://schemas.microsoft.com/office/2006/metadata/properties"/>
    <ds:schemaRef ds:uri="http://schemas.microsoft.com/office/infopath/2007/PartnerControls"/>
    <ds:schemaRef ds:uri="09e5eb4c-ad0d-4795-ae2e-baffe4a7a343"/>
    <ds:schemaRef ds:uri="4ef8ee0b-e025-4bd4-94a6-4c71df7778d2"/>
  </ds:schemaRefs>
</ds:datastoreItem>
</file>

<file path=customXml/itemProps2.xml><?xml version="1.0" encoding="utf-8"?>
<ds:datastoreItem xmlns:ds="http://schemas.openxmlformats.org/officeDocument/2006/customXml" ds:itemID="{006435EE-CF6F-497E-9D39-3227E849B5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880CE9-8CB5-4DBE-84D9-560466B5AC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1758</TotalTime>
  <Words>1512</Words>
  <Application>Microsoft Office PowerPoint</Application>
  <PresentationFormat>Custom</PresentationFormat>
  <Paragraphs>146</Paragraphs>
  <Slides>20</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Montserrat</vt:lpstr>
      <vt:lpstr>Montserrat Bold</vt:lpstr>
      <vt:lpstr>Montserrat Semi-Bold</vt:lpstr>
      <vt:lpstr>Arial</vt:lpstr>
      <vt:lpstr>Montserrat SemiBold</vt:lpstr>
      <vt:lpstr>Montserrat ExtraBold</vt:lpstr>
      <vt:lpstr>Calibri</vt:lpstr>
      <vt:lpstr>Montserrat Classic Bold Italics</vt:lpstr>
      <vt:lpstr>Montserrat Semi-Bold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Sciences Presentation</dc:title>
  <dc:creator>Isla</dc:creator>
  <cp:lastModifiedBy>Isla Foffa</cp:lastModifiedBy>
  <cp:revision>16</cp:revision>
  <dcterms:created xsi:type="dcterms:W3CDTF">2006-08-16T00:00:00Z</dcterms:created>
  <dcterms:modified xsi:type="dcterms:W3CDTF">2026-06-15T13:40:00Z</dcterms:modified>
  <dc:identifier>DAFb8zIHRfw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MediaServiceImageTags">
    <vt:lpwstr/>
  </property>
</Properties>
</file>