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00" r:id="rId12"/>
  </p:sldIdLst>
  <p:sldSz cx="18288000" cy="10287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Black" panose="00000A00000000000000" pitchFamily="2" charset="0"/>
      <p:bold r:id="rId18"/>
      <p:italic r:id="rId19"/>
      <p:boldItalic r:id="rId20"/>
    </p:embeddedFont>
    <p:embeddedFont>
      <p:font typeface="Montserrat Bold" panose="00000800000000000000" charset="0"/>
      <p:regular r:id="rId21"/>
      <p:bold r:id="rId22"/>
      <p:italic r:id="rId23"/>
      <p:boldItalic r:id="rId24"/>
    </p:embeddedFont>
    <p:embeddedFont>
      <p:font typeface="Montserrat Extra-Bold" panose="020B0604020202020204" charset="0"/>
      <p:regular r:id="rId25"/>
      <p:bold r:id="rId26"/>
    </p:embeddedFont>
    <p:embeddedFont>
      <p:font typeface="Montserrat Extra-Bold Bold" panose="020B0604020202020204" charset="0"/>
      <p:regular r:id="rId27"/>
      <p:bold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XuMnQZlT86VRmQN0PX3rA==" hashData="IrmvkK6nH1BmYk8GKa8rv/sG7irfcAHPQFInjDW4svEQHj5bWLOMGPBYLubFZgROJBU911EQTJVDuvFxXR5NI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CF1560-50C2-0BFA-E164-2ABB3D06025C}" name="Shea Gilliam" initials="SG" userId="S::sgilliam@wakehealth.onmicrosoft.com::25a896dc-8dd2-44ed-a492-858f737d8e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Aslett" initials="JA" lastIdx="6" clrIdx="0">
    <p:extLst>
      <p:ext uri="{19B8F6BF-5375-455C-9EA6-DF929625EA0E}">
        <p15:presenceInfo xmlns:p15="http://schemas.microsoft.com/office/powerpoint/2012/main" userId="S::joe@futurumcareers.com::7b6f269b-9023-4611-9a28-c55f9a45fd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AA"/>
    <a:srgbClr val="55B8AD"/>
    <a:srgbClr val="FFFEFD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umcareers.com/translational-cancer-research-with-dr-katherine-coo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umcareers.com/Katherine-Cook-animation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futurumcareers.com/translational-cancer-research-with-dr-katherine-coo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school.wakehealth.edu/surveys/?s=NPK347RYHCR3FND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1201170" y="1143280"/>
            <a:ext cx="3407082" cy="65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rgbClr val="FFFFFF"/>
                </a:solidFill>
                <a:latin typeface="Montserrat" panose="00000500000000000000" pitchFamily="2" charset="0"/>
              </a:rPr>
              <a:t>Inspiring the 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FFFFF"/>
                </a:solidFill>
                <a:latin typeface="Montserrat" panose="00000500000000000000" pitchFamily="2" charset="0"/>
              </a:rPr>
              <a:t>Next Generation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6438209" y="943713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latin typeface="Montserrat" pitchFamily="2" charset="77"/>
              </a:rPr>
              <a:t>FUTURUM</a:t>
            </a:r>
          </a:p>
          <a:p>
            <a:r>
              <a:rPr lang="en-GB" sz="3200" b="1" i="1">
                <a:latin typeface="Montserrat Black" pitchFamily="2" charset="77"/>
              </a:rPr>
              <a:t>PODCAST</a:t>
            </a:r>
            <a:endParaRPr lang="en-US" sz="3200" b="1" i="1"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0376" y="1020868"/>
            <a:ext cx="421629" cy="736550"/>
          </a:xfrm>
          <a:prstGeom prst="rect">
            <a:avLst/>
          </a:prstGeom>
        </p:spPr>
      </p:pic>
      <p:sp>
        <p:nvSpPr>
          <p:cNvPr id="11" name="Freeform 27">
            <a:extLst>
              <a:ext uri="{FF2B5EF4-FFF2-40B4-BE49-F238E27FC236}">
                <a16:creationId xmlns:a16="http://schemas.microsoft.com/office/drawing/2014/main" id="{EE506E1E-CBC5-B25E-CA47-3A6F795C1F9B}"/>
              </a:ext>
            </a:extLst>
          </p:cNvPr>
          <p:cNvSpPr>
            <a:spLocks noChangeAspect="1"/>
          </p:cNvSpPr>
          <p:nvPr/>
        </p:nvSpPr>
        <p:spPr>
          <a:xfrm>
            <a:off x="13136114" y="1942145"/>
            <a:ext cx="4509668" cy="4529881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5941586" y="3080033"/>
            <a:ext cx="7194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Montserrat" pitchFamily="2" charset="77"/>
              </a:rPr>
              <a:t>In Conversation with </a:t>
            </a:r>
          </a:p>
          <a:p>
            <a:pPr>
              <a:spcAft>
                <a:spcPts val="1200"/>
              </a:spcAft>
            </a:pPr>
            <a:r>
              <a:rPr lang="en-GB" sz="5400" b="1" dirty="0">
                <a:latin typeface="Montserrat" pitchFamily="2" charset="77"/>
              </a:rPr>
              <a:t>Dr. Katherine Cook</a:t>
            </a:r>
            <a:endParaRPr lang="en-US" sz="5400" b="1" dirty="0">
              <a:latin typeface="Montserrat" pitchFamily="2" charset="77"/>
            </a:endParaRP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C6AB2E-1CF9-D569-FEC7-8682E34A8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02" y="8344855"/>
            <a:ext cx="5529083" cy="917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8287998" cy="10299966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503036" y="704086"/>
            <a:ext cx="4614061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800" b="1" dirty="0">
                <a:solidFill>
                  <a:srgbClr val="000000"/>
                </a:solidFill>
                <a:latin typeface="Montserrat Extra-Bold Bold"/>
              </a:rPr>
              <a:t>Meet</a:t>
            </a:r>
          </a:p>
          <a:p>
            <a:pPr>
              <a:lnSpc>
                <a:spcPts val="4012"/>
              </a:lnSpc>
            </a:pPr>
            <a:r>
              <a:rPr lang="en-US" sz="3400" dirty="0">
                <a:solidFill>
                  <a:srgbClr val="000000"/>
                </a:solidFill>
                <a:latin typeface="Montserrat Bold"/>
              </a:rPr>
              <a:t>Dr. Katherine Cook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03038" y="4721050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n-US" sz="3700" b="1">
                <a:solidFill>
                  <a:srgbClr val="000000"/>
                </a:solidFill>
                <a:latin typeface="Montserrat Extra-Bold"/>
              </a:rPr>
              <a:t>Profile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501151" y="7883838"/>
            <a:ext cx="7475248" cy="1294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Montserrat" panose="00000500000000000000" pitchFamily="2" charset="0"/>
              </a:rPr>
              <a:t>“Be curious and don't be afraid to ask questions. I think that inquisitiveness is what makes a good scientist.”</a:t>
            </a:r>
            <a:endParaRPr lang="en-US" sz="2400" dirty="0">
              <a:latin typeface="Montserrat" panose="00000500000000000000" pitchFamily="2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3794973" y="1937532"/>
            <a:ext cx="3722682" cy="373936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4137198" y="2112815"/>
            <a:ext cx="3038237" cy="32135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</a:extLst>
          </p:cNvPr>
          <p:cNvSpPr txBox="1">
            <a:spLocks/>
          </p:cNvSpPr>
          <p:nvPr/>
        </p:nvSpPr>
        <p:spPr>
          <a:xfrm>
            <a:off x="926614" y="3083350"/>
            <a:ext cx="7849836" cy="4785425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latin typeface="Montserrat" pitchFamily="2" charset="0"/>
              </a:rPr>
              <a:t>In this podcast, Dr. Katherine Cook shares how her personal experiences with breast cancer have inspired her work and talks about the importance of curiosity for scientists.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400" b="1" dirty="0">
                <a:latin typeface="Montserrat" pitchFamily="2" charset="0"/>
              </a:rPr>
              <a:t>What do you think </a:t>
            </a:r>
            <a:r>
              <a:rPr lang="en-GB" sz="2400" dirty="0">
                <a:latin typeface="Montserrat" pitchFamily="2" charset="0"/>
              </a:rPr>
              <a:t>a career in translational cancer research involves?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400" b="1" dirty="0">
                <a:latin typeface="Montserrat" pitchFamily="2" charset="0"/>
              </a:rPr>
              <a:t>Why do you think </a:t>
            </a:r>
            <a:r>
              <a:rPr lang="en-GB" sz="2400" dirty="0">
                <a:latin typeface="Montserrat" pitchFamily="2" charset="0"/>
              </a:rPr>
              <a:t>curiosity is so important for scientists?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</a:extLst>
          </p:cNvPr>
          <p:cNvSpPr txBox="1"/>
          <p:nvPr/>
        </p:nvSpPr>
        <p:spPr>
          <a:xfrm>
            <a:off x="10516094" y="5476063"/>
            <a:ext cx="3722681" cy="85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0000"/>
                </a:solidFill>
                <a:latin typeface="Montserrat"/>
              </a:rPr>
              <a:t>Wake Forest University School of Medicine, 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3FE81-F0F7-08E5-5210-BE16F18FE6F9}"/>
              </a:ext>
            </a:extLst>
          </p:cNvPr>
          <p:cNvSpPr txBox="1"/>
          <p:nvPr/>
        </p:nvSpPr>
        <p:spPr>
          <a:xfrm>
            <a:off x="926614" y="2051730"/>
            <a:ext cx="7849836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>
                <a:solidFill>
                  <a:srgbClr val="55B8AD"/>
                </a:solidFill>
                <a:latin typeface="Montserrat Extra-Bold"/>
              </a:rPr>
              <a:t>Pre-listening: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22899-D23F-9EF2-96B1-162CAD21E7FF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Post-listening  |  Learn More</a:t>
            </a:r>
          </a:p>
        </p:txBody>
      </p:sp>
      <p:sp>
        <p:nvSpPr>
          <p:cNvPr id="2" name="TextBox 35">
            <a:extLst>
              <a:ext uri="{FF2B5EF4-FFF2-40B4-BE49-F238E27FC236}">
                <a16:creationId xmlns:a16="http://schemas.microsoft.com/office/drawing/2014/main" id="{E4F13071-CD89-19E1-340C-C76881ED21B8}"/>
              </a:ext>
            </a:extLst>
          </p:cNvPr>
          <p:cNvSpPr txBox="1"/>
          <p:nvPr/>
        </p:nvSpPr>
        <p:spPr>
          <a:xfrm>
            <a:off x="10503036" y="6260862"/>
            <a:ext cx="4894280" cy="1294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  <a:latin typeface="Montserrat" panose="00000500000000000000" pitchFamily="2" charset="0"/>
              </a:rPr>
              <a:t>Field of Research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Montserrat"/>
              </a:rPr>
              <a:t>Translational Cancer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974551" y="4753235"/>
            <a:ext cx="8480440" cy="3228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b="1" dirty="0">
                <a:latin typeface="Montserrat" panose="00000500000000000000" pitchFamily="2" charset="0"/>
              </a:rPr>
              <a:t>Why does Katherine </a:t>
            </a:r>
            <a:r>
              <a:rPr lang="en-GB" sz="2400" dirty="0">
                <a:latin typeface="Montserrat" panose="00000500000000000000" pitchFamily="2" charset="0"/>
              </a:rPr>
              <a:t>joke that “bacterial overlords are using us as a human incubator”?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b="1" dirty="0">
                <a:latin typeface="Montserrat" panose="00000500000000000000" pitchFamily="2" charset="0"/>
              </a:rPr>
              <a:t> What are some functions </a:t>
            </a:r>
            <a:r>
              <a:rPr lang="en-GB" sz="2400" dirty="0">
                <a:latin typeface="Montserrat" panose="00000500000000000000" pitchFamily="2" charset="0"/>
              </a:rPr>
              <a:t>of the gut microbiome?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b="1" dirty="0">
                <a:latin typeface="Montserrat" panose="00000500000000000000" pitchFamily="2" charset="0"/>
              </a:rPr>
              <a:t>How will Katherine’s research </a:t>
            </a:r>
            <a:r>
              <a:rPr lang="en-GB" sz="2400" dirty="0">
                <a:latin typeface="Montserrat" panose="00000500000000000000" pitchFamily="2" charset="0"/>
              </a:rPr>
              <a:t>help breast cancer patients?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606391" y="390296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Up to 05:30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3456044"/>
            <a:ext cx="859826" cy="9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D93360-D1DF-A627-8EB5-BF749E0944E1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DDC2B-D072-01DC-AE8C-5114FDC28823}"/>
              </a:ext>
            </a:extLst>
          </p:cNvPr>
          <p:cNvSpPr txBox="1"/>
          <p:nvPr/>
        </p:nvSpPr>
        <p:spPr>
          <a:xfrm>
            <a:off x="926614" y="1414475"/>
            <a:ext cx="8915399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dirty="0">
                <a:solidFill>
                  <a:srgbClr val="55B8AD"/>
                </a:solidFill>
                <a:latin typeface="Montserrat Extra-Bold"/>
              </a:rPr>
              <a:t>Break Katherine’s Conversation Down: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39B39E-33CD-4D49-BB2F-928E15F68A8D}"/>
              </a:ext>
            </a:extLst>
          </p:cNvPr>
          <p:cNvSpPr txBox="1">
            <a:spLocks/>
          </p:cNvSpPr>
          <p:nvPr/>
        </p:nvSpPr>
        <p:spPr>
          <a:xfrm>
            <a:off x="926615" y="3421320"/>
            <a:ext cx="8630340" cy="600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b="1" dirty="0">
                <a:latin typeface="Montserrat" panose="00000500000000000000" pitchFamily="2" charset="0"/>
              </a:rPr>
              <a:t>How have Katherine’s </a:t>
            </a:r>
            <a:r>
              <a:rPr lang="en-GB" sz="2400" dirty="0">
                <a:latin typeface="Montserrat" panose="00000500000000000000" pitchFamily="2" charset="0"/>
              </a:rPr>
              <a:t>personal experiences with breast cancer influenced her career as a scientist?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b="1" dirty="0">
                <a:latin typeface="Montserrat" panose="00000500000000000000" pitchFamily="2" charset="0"/>
              </a:rPr>
              <a:t>If you were a researcher </a:t>
            </a:r>
            <a:r>
              <a:rPr lang="en-GB" sz="2400" dirty="0">
                <a:latin typeface="Montserrat" panose="00000500000000000000" pitchFamily="2" charset="0"/>
              </a:rPr>
              <a:t>(in any field) studying a topic to which you had a strong personal connection, how do you think this would impact your work?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b="1" dirty="0">
                <a:latin typeface="Montserrat" panose="00000500000000000000" pitchFamily="2" charset="0"/>
              </a:rPr>
              <a:t>What motivates you </a:t>
            </a:r>
            <a:r>
              <a:rPr lang="en-GB" sz="2400" dirty="0">
                <a:latin typeface="Montserrat" panose="00000500000000000000" pitchFamily="2" charset="0"/>
              </a:rPr>
              <a:t>when you face hard times?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b="1" dirty="0">
                <a:latin typeface="Montserrat" panose="00000500000000000000" pitchFamily="2" charset="0"/>
              </a:rPr>
              <a:t>Why do you think </a:t>
            </a:r>
            <a:r>
              <a:rPr lang="en-GB" sz="2400" dirty="0">
                <a:latin typeface="Montserrat" panose="00000500000000000000" pitchFamily="2" charset="0"/>
              </a:rPr>
              <a:t>a negative result in science (when something doesn’t work) is still an important result? And how could you apply this mindset to other areas in your life?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0817D-B35C-338D-74F9-15B2DD366AA7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53FD9-32B1-FBC9-96B5-510FD92ED83A}"/>
              </a:ext>
            </a:extLst>
          </p:cNvPr>
          <p:cNvSpPr txBox="1"/>
          <p:nvPr/>
        </p:nvSpPr>
        <p:spPr>
          <a:xfrm>
            <a:off x="1606391" y="236457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05:30 – 09:20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B0007-4C5B-5077-0B1F-2024580F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1917654"/>
            <a:ext cx="859826" cy="98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3DB5-F8E7-303D-8681-1CD988AAD22E}"/>
              </a:ext>
            </a:extLst>
          </p:cNvPr>
          <p:cNvSpPr txBox="1">
            <a:spLocks/>
          </p:cNvSpPr>
          <p:nvPr/>
        </p:nvSpPr>
        <p:spPr>
          <a:xfrm>
            <a:off x="926613" y="3049432"/>
            <a:ext cx="9220019" cy="601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n-GB" sz="2400" b="1" dirty="0">
                <a:latin typeface="Montserrat" panose="00000500000000000000" pitchFamily="2" charset="0"/>
              </a:rPr>
              <a:t>How do you respond </a:t>
            </a:r>
            <a:r>
              <a:rPr lang="en-GB" sz="2400" dirty="0">
                <a:latin typeface="Montserrat" panose="00000500000000000000" pitchFamily="2" charset="0"/>
              </a:rPr>
              <a:t>to rejection and criticism? What could help you respond more constructively?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n-GB" sz="2400" b="1" dirty="0">
                <a:latin typeface="Montserrat" panose="00000500000000000000" pitchFamily="2" charset="0"/>
              </a:rPr>
              <a:t>Who are your mentors </a:t>
            </a:r>
            <a:r>
              <a:rPr lang="en-GB" sz="2400" dirty="0">
                <a:latin typeface="Montserrat" panose="00000500000000000000" pitchFamily="2" charset="0"/>
              </a:rPr>
              <a:t>who support you in your education and life? How could you find other mentors to support you?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n-GB" sz="2400" b="1" dirty="0">
                <a:latin typeface="Montserrat" panose="00000500000000000000" pitchFamily="2" charset="0"/>
              </a:rPr>
              <a:t>How do you think </a:t>
            </a:r>
            <a:r>
              <a:rPr lang="en-GB" sz="2400" dirty="0">
                <a:latin typeface="Montserrat" panose="00000500000000000000" pitchFamily="2" charset="0"/>
              </a:rPr>
              <a:t>you would benefit from practical, hands-on science experiences?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n-GB" sz="2400" b="1" dirty="0">
                <a:latin typeface="Montserrat" panose="00000500000000000000" pitchFamily="2" charset="0"/>
              </a:rPr>
              <a:t>Where could you look </a:t>
            </a:r>
            <a:r>
              <a:rPr lang="en-GB" sz="2400" dirty="0">
                <a:latin typeface="Montserrat" panose="00000500000000000000" pitchFamily="2" charset="0"/>
              </a:rPr>
              <a:t>to find practical, hands-on science experiences?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459BF-C755-7451-FE3F-BD408A0FDAE4}"/>
              </a:ext>
            </a:extLst>
          </p:cNvPr>
          <p:cNvSpPr txBox="1"/>
          <p:nvPr/>
        </p:nvSpPr>
        <p:spPr>
          <a:xfrm>
            <a:off x="1606391" y="2047322"/>
            <a:ext cx="293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09:20 – end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FF06F-299C-CD7C-73DD-EE1AF17DD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3" y="1600406"/>
            <a:ext cx="887503" cy="9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FF5C9-FC5B-7298-F602-C55E4322576D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2340530" y="8140585"/>
            <a:ext cx="4738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n-GB" sz="3200" b="1" dirty="0">
                <a:solidFill>
                  <a:schemeClr val="bg1"/>
                </a:solidFill>
                <a:latin typeface="Montserrat SemiBold" pitchFamily="2" charset="77"/>
              </a:rPr>
              <a:t>Submit questions to Katherine </a:t>
            </a:r>
            <a:r>
              <a:rPr lang="en-GB" sz="3200" b="1" dirty="0">
                <a:solidFill>
                  <a:schemeClr val="bg1"/>
                </a:solidFill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sz="3200" b="1" dirty="0">
              <a:solidFill>
                <a:schemeClr val="bg1"/>
              </a:solidFill>
              <a:latin typeface="Montserrat Black" pitchFamily="2" charset="77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1023" y="7974036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926614" y="2366092"/>
            <a:ext cx="16381777" cy="247260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have you learned </a:t>
            </a:r>
            <a:r>
              <a:rPr lang="en-GB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from Katherine about careers in biomedical science that you didn’t know before?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curious are you? </a:t>
            </a:r>
            <a:r>
              <a:rPr lang="en-GB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could you develop a more questioning and inquisitive mindset?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GB" sz="2200" dirty="0"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piece of Katherine’s advice </a:t>
            </a:r>
            <a:r>
              <a:rPr lang="en-GB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did you find most useful, and why?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further questions </a:t>
            </a:r>
            <a:r>
              <a:rPr lang="en-GB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would you ask Katherine about translational cancer research and/or her career?*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8313-ED43-561F-A392-ED760B7D99E2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Post-listening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DA858-931E-A816-0110-793E509C363E}"/>
              </a:ext>
            </a:extLst>
          </p:cNvPr>
          <p:cNvSpPr txBox="1"/>
          <p:nvPr/>
        </p:nvSpPr>
        <p:spPr>
          <a:xfrm>
            <a:off x="926614" y="1363399"/>
            <a:ext cx="8926982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>
                <a:solidFill>
                  <a:srgbClr val="55B8AD"/>
                </a:solidFill>
                <a:latin typeface="Montserrat Extra-Bold"/>
              </a:rPr>
              <a:t>Post-listening: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0"/>
            <a:ext cx="18264975" cy="102956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453108-A6D8-524E-D1F7-D53E64F41850}"/>
              </a:ext>
            </a:extLst>
          </p:cNvPr>
          <p:cNvSpPr/>
          <p:nvPr/>
        </p:nvSpPr>
        <p:spPr>
          <a:xfrm>
            <a:off x="10453371" y="6180710"/>
            <a:ext cx="7823116" cy="2019393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4560E-E6D6-4BBB-8B24-365545DF23FD}"/>
              </a:ext>
            </a:extLst>
          </p:cNvPr>
          <p:cNvSpPr txBox="1"/>
          <p:nvPr/>
        </p:nvSpPr>
        <p:spPr>
          <a:xfrm>
            <a:off x="14173200" y="9218619"/>
            <a:ext cx="3934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3660AA"/>
                </a:solidFill>
                <a:latin typeface="Montserrat Medium" pitchFamily="2" charset="77"/>
              </a:rPr>
              <a:t>Inspiring the </a:t>
            </a:r>
          </a:p>
          <a:p>
            <a:pPr algn="r"/>
            <a:r>
              <a:rPr lang="en-GB" sz="2800" b="1" dirty="0">
                <a:solidFill>
                  <a:srgbClr val="3660AA"/>
                </a:solidFill>
                <a:latin typeface="Montserrat Black" pitchFamily="2" charset="77"/>
              </a:rPr>
              <a:t>Next Generation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A9CA-08E6-F93F-7E22-A335F4CBA4AB}"/>
              </a:ext>
            </a:extLst>
          </p:cNvPr>
          <p:cNvSpPr txBox="1"/>
          <p:nvPr/>
        </p:nvSpPr>
        <p:spPr>
          <a:xfrm>
            <a:off x="10453371" y="5834506"/>
            <a:ext cx="76548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Watch Katherine’s </a:t>
            </a:r>
            <a:r>
              <a:rPr lang="en-GB" sz="2800" b="1" dirty="0">
                <a:latin typeface="Montserrat SemiBold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animation</a:t>
            </a:r>
            <a:endParaRPr lang="en-GB" sz="2800" b="1" dirty="0"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Download Katherine’s </a:t>
            </a:r>
            <a:r>
              <a:rPr lang="en-GB" sz="2800" b="1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 PowerPoint</a:t>
            </a:r>
            <a:endParaRPr lang="en-GB" sz="2800" b="1" dirty="0"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Read Katherine’s resources in </a:t>
            </a:r>
            <a:r>
              <a:rPr lang="en-GB" sz="2800" b="1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endParaRPr lang="en-GB" sz="2800" b="1" dirty="0">
              <a:latin typeface="Montserrat Black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DDF42-867E-1F42-438D-2ACB9D1639F9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Post-listening  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C4798-B90C-90FC-2807-34463E6D8935}"/>
              </a:ext>
            </a:extLst>
          </p:cNvPr>
          <p:cNvSpPr txBox="1"/>
          <p:nvPr/>
        </p:nvSpPr>
        <p:spPr>
          <a:xfrm>
            <a:off x="926613" y="1546992"/>
            <a:ext cx="6934277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dirty="0">
                <a:solidFill>
                  <a:srgbClr val="55B8AD"/>
                </a:solidFill>
                <a:latin typeface="Montserrat Extra-Bold"/>
              </a:rPr>
              <a:t>Learn More About Katherine’s Work:</a:t>
            </a:r>
          </a:p>
        </p:txBody>
      </p:sp>
      <p:pic>
        <p:nvPicPr>
          <p:cNvPr id="12" name="Picture 11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07DDB903-1AEC-27A2-7727-D111CF0485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9"/>
          <a:stretch>
            <a:fillRect/>
          </a:stretch>
        </p:blipFill>
        <p:spPr>
          <a:xfrm>
            <a:off x="12061661" y="2328836"/>
            <a:ext cx="4079033" cy="18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F1079-3820-8BF1-EC29-22DC157D01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96" y="5548901"/>
            <a:ext cx="6736094" cy="462382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CF320F5-FDB1-80BD-7F76-256FD6232D51}"/>
              </a:ext>
            </a:extLst>
          </p:cNvPr>
          <p:cNvSpPr txBox="1"/>
          <p:nvPr/>
        </p:nvSpPr>
        <p:spPr>
          <a:xfrm>
            <a:off x="4454013" y="4641827"/>
            <a:ext cx="51237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Read Katherine’s </a:t>
            </a: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lang="en-GB" sz="2800" b="1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Download Katherine’s </a:t>
            </a: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 sheet</a:t>
            </a:r>
            <a:endParaRPr lang="en-GB" sz="28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CCDE210-582C-51E7-7569-214364D72C4F}"/>
              </a:ext>
            </a:extLst>
          </p:cNvPr>
          <p:cNvGrpSpPr/>
          <p:nvPr/>
        </p:nvGrpSpPr>
        <p:grpSpPr>
          <a:xfrm rot="-5400000">
            <a:off x="9607391" y="1606393"/>
            <a:ext cx="10287000" cy="7074218"/>
            <a:chOff x="0" y="0"/>
            <a:chExt cx="3130550" cy="2152833"/>
          </a:xfrm>
          <a:solidFill>
            <a:srgbClr val="3660A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995855-9CF1-9FFE-24B6-9A38EC6E5668}"/>
                </a:ext>
              </a:extLst>
            </p:cNvPr>
            <p:cNvSpPr/>
            <p:nvPr/>
          </p:nvSpPr>
          <p:spPr>
            <a:xfrm>
              <a:off x="0" y="0"/>
              <a:ext cx="3130550" cy="2152833"/>
            </a:xfrm>
            <a:custGeom>
              <a:avLst/>
              <a:gdLst/>
              <a:ahLst/>
              <a:cxnLst/>
              <a:rect l="l" t="t" r="r" b="b"/>
              <a:pathLst>
                <a:path w="3130550" h="2152833">
                  <a:moveTo>
                    <a:pt x="0" y="1123950"/>
                  </a:moveTo>
                  <a:lnTo>
                    <a:pt x="0" y="2152833"/>
                  </a:lnTo>
                  <a:lnTo>
                    <a:pt x="3130550" y="2152833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 descr="A close-up of a signature&#10;&#10;Description automatically generated">
            <a:extLst>
              <a:ext uri="{FF2B5EF4-FFF2-40B4-BE49-F238E27FC236}">
                <a16:creationId xmlns:a16="http://schemas.microsoft.com/office/drawing/2014/main" id="{14290DDD-2EE6-416E-AED2-78950C44E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6" y="6913641"/>
            <a:ext cx="4784994" cy="1330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7B1AE-FD6F-023B-9D28-47DF476F614F}"/>
              </a:ext>
            </a:extLst>
          </p:cNvPr>
          <p:cNvSpPr txBox="1"/>
          <p:nvPr/>
        </p:nvSpPr>
        <p:spPr>
          <a:xfrm>
            <a:off x="366050" y="536727"/>
            <a:ext cx="10847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Montserrat" panose="00000500000000000000" pitchFamily="2" charset="0"/>
              </a:rPr>
              <a:t>This educational material has been produced by </a:t>
            </a:r>
            <a:r>
              <a:rPr lang="en-GB" sz="2400" b="1">
                <a:latin typeface="Montserrat" panose="00000500000000000000" pitchFamily="2" charset="0"/>
              </a:rPr>
              <a:t>Wake Forest University School of Medicine </a:t>
            </a:r>
            <a:r>
              <a:rPr lang="en-GB" sz="2400">
                <a:latin typeface="Montserrat" panose="00000500000000000000" pitchFamily="2" charset="0"/>
              </a:rPr>
              <a:t>in partnership with </a:t>
            </a:r>
            <a:r>
              <a:rPr lang="en-GB" sz="2400" b="1">
                <a:latin typeface="Montserrat" panose="00000500000000000000" pitchFamily="2" charset="0"/>
              </a:rPr>
              <a:t>Futurum</a:t>
            </a:r>
            <a:r>
              <a:rPr lang="en-GB" sz="2400">
                <a:latin typeface="Montserrat" panose="00000500000000000000" pitchFamily="2" charset="0"/>
              </a:rPr>
              <a:t> and with grant support from </a:t>
            </a:r>
            <a:r>
              <a:rPr lang="en-GB" sz="2400" b="1">
                <a:latin typeface="Montserrat" panose="00000500000000000000" pitchFamily="2" charset="0"/>
              </a:rPr>
              <a:t>The Duke Endowment</a:t>
            </a:r>
            <a:r>
              <a:rPr lang="en-GB" sz="2400">
                <a:latin typeface="Montserrat" panose="00000500000000000000" pitchFamily="2" charset="0"/>
              </a:rPr>
              <a:t>. </a:t>
            </a:r>
          </a:p>
          <a:p>
            <a:pPr algn="ctr"/>
            <a:r>
              <a:rPr lang="en-GB" sz="2400">
                <a:latin typeface="Montserrat" panose="00000500000000000000" pitchFamily="2" charset="0"/>
              </a:rPr>
              <a:t>The Duke Endowment is a private foundation that strengthens communities in North Carolina and South Carolina by nurturing children, promoting health, educating minds and enriching spirits.</a:t>
            </a:r>
            <a:endParaRPr lang="en-GB" sz="3600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2F683-3F6D-9B17-A3C1-1D62CE3ADD62}"/>
              </a:ext>
            </a:extLst>
          </p:cNvPr>
          <p:cNvSpPr txBox="1"/>
          <p:nvPr/>
        </p:nvSpPr>
        <p:spPr>
          <a:xfrm>
            <a:off x="1153097" y="3692822"/>
            <a:ext cx="6799073" cy="273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1" b="1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Let us know what you think of this educational and career resource. 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To provide input, simply scan the QR code or access the link below: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redcap.school.wakehealth.edu/surveys/?s=NPK347RYHCR3FNDC</a:t>
            </a:r>
            <a:r>
              <a:rPr lang="en-U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</p:txBody>
      </p:sp>
      <p:pic>
        <p:nvPicPr>
          <p:cNvPr id="4" name="Picture 3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DDF8EC3-071D-1C82-9046-80F695239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6" y="7164468"/>
            <a:ext cx="6512292" cy="1080000"/>
          </a:xfrm>
          <a:prstGeom prst="rect">
            <a:avLst/>
          </a:prstGeom>
        </p:spPr>
      </p:pic>
      <p:pic>
        <p:nvPicPr>
          <p:cNvPr id="9" name="Picture 8" descr="A black and orange logo&#10;&#10;Description automatically generated">
            <a:extLst>
              <a:ext uri="{FF2B5EF4-FFF2-40B4-BE49-F238E27FC236}">
                <a16:creationId xmlns:a16="http://schemas.microsoft.com/office/drawing/2014/main" id="{10118615-ACCF-A4C9-9B1E-170632306D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9" y="8830883"/>
            <a:ext cx="4614338" cy="1084301"/>
          </a:xfrm>
          <a:prstGeom prst="rect">
            <a:avLst/>
          </a:prstGeom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12F70E5D-AF6B-34A8-0FAF-C7FDB0037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67" y="3527094"/>
            <a:ext cx="2849912" cy="28001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9" ma:contentTypeDescription="Create a new document." ma:contentTypeScope="" ma:versionID="92774c4978b0496b0f20fa32f3f2b0be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1457492cf599239e3f08a612a755c80d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B6358-8F5B-47AE-8A49-0318661178F9}">
  <ds:schemaRefs>
    <ds:schemaRef ds:uri="09e5eb4c-ad0d-4795-ae2e-baffe4a7a343"/>
    <ds:schemaRef ds:uri="4ef8ee0b-e025-4bd4-94a6-4c71df7778d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B2942B-A416-4260-9FCB-A0A097505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573</Words>
  <Application>Microsoft Office PowerPoint</Application>
  <PresentationFormat>Custom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Montserrat</vt:lpstr>
      <vt:lpstr>Montserrat Extra-Bold Bold</vt:lpstr>
      <vt:lpstr>Montserrat Black</vt:lpstr>
      <vt:lpstr>Calibri</vt:lpstr>
      <vt:lpstr>Montserrat SemiBold</vt:lpstr>
      <vt:lpstr>Arial</vt:lpstr>
      <vt:lpstr>Montserrat Bold</vt:lpstr>
      <vt:lpstr>Montserrat Extra-Bold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user-lt04</dc:creator>
  <cp:lastModifiedBy>Isla Foffa</cp:lastModifiedBy>
  <cp:revision>10</cp:revision>
  <dcterms:created xsi:type="dcterms:W3CDTF">2006-08-16T00:00:00Z</dcterms:created>
  <dcterms:modified xsi:type="dcterms:W3CDTF">2026-04-20T09:17:03Z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