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8288000" cy="10287000"/>
  <p:notesSz cx="6858000" cy="9144000"/>
  <p:embeddedFontLst>
    <p:embeddedFont>
      <p:font typeface="Montserrat" pitchFamily="2" charset="0"/>
      <p:regular r:id="rId13"/>
      <p:bold r:id="rId14"/>
      <p:italic r:id="rId15"/>
      <p:boldItalic r:id="rId16"/>
    </p:embeddedFont>
    <p:embeddedFont>
      <p:font typeface="Montserrat Black" pitchFamily="2" charset="0"/>
      <p:bold r:id="rId17"/>
      <p:italic r:id="rId18"/>
      <p:boldItalic r:id="rId19"/>
    </p:embeddedFont>
    <p:embeddedFont>
      <p:font typeface="Montserrat Bold" pitchFamily="2" charset="0"/>
      <p:regular r:id="rId20"/>
      <p:bold r:id="rId21"/>
      <p:italic r:id="rId22"/>
      <p:boldItalic r:id="rId23"/>
    </p:embeddedFont>
    <p:embeddedFont>
      <p:font typeface="Montserrat Extra-Bold" panose="020B0604020202020204" charset="0"/>
      <p:regular r:id="rId24"/>
      <p:bold r:id="rId25"/>
    </p:embeddedFont>
    <p:embeddedFont>
      <p:font typeface="Montserrat Extra-Bold Bold" panose="020B0604020202020204" charset="0"/>
      <p:regular r:id="rId26"/>
      <p:bold r:id="rId27"/>
    </p:embeddedFont>
    <p:embeddedFont>
      <p:font typeface="Montserrat Light" pitchFamily="2" charset="0"/>
      <p:regular r:id="rId28"/>
      <p:italic r:id="rId29"/>
    </p:embeddedFont>
    <p:embeddedFont>
      <p:font typeface="Montserrat Medium" pitchFamily="2" charset="0"/>
      <p:regular r:id="rId30"/>
      <p:italic r:id="rId31"/>
    </p:embeddedFont>
    <p:embeddedFont>
      <p:font typeface="Montserrat SemiBold" pitchFamily="2" charset="0"/>
      <p:regular r:id="rId32"/>
      <p:bold r:id="rId33"/>
      <p:italic r:id="rId34"/>
      <p:boldItalic r:id="rId35"/>
    </p:embeddedFont>
    <p:embeddedFont>
      <p:font typeface="Social Circle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bXX9Yu6ZP8pHqxlN25/HQ==" hashData="e03dtkBNXENuY2+XhOPlbtZ5yABFiIMjrDGpE02ELkn2020slRuCNPWW4dnubrXTj8hIkeHPBR042bUDVfotm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BBC"/>
    <a:srgbClr val="60597F"/>
    <a:srgbClr val="46469A"/>
    <a:srgbClr val="59F79E"/>
    <a:srgbClr val="ABB500"/>
    <a:srgbClr val="EC6D3A"/>
    <a:srgbClr val="55782C"/>
    <a:srgbClr val="145D8D"/>
    <a:srgbClr val="B76CA9"/>
    <a:srgbClr val="E7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64953-BA69-4AB3-BC75-8D75450F1716}" v="3053" dt="2025-08-12T14:12:06.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94558" autoAdjust="0"/>
  </p:normalViewPr>
  <p:slideViewPr>
    <p:cSldViewPr>
      <p:cViewPr varScale="1">
        <p:scale>
          <a:sx n="52" d="100"/>
          <a:sy n="52" d="100"/>
        </p:scale>
        <p:origin x="98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heme" Target="theme/theme1.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a:p>
        </p:txBody>
      </p:sp>
    </p:spTree>
    <p:extLst>
      <p:ext uri="{BB962C8B-B14F-4D97-AF65-F5344CB8AC3E}">
        <p14:creationId xmlns:p14="http://schemas.microsoft.com/office/powerpoint/2010/main" val="243223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futurumcareers.com/engaging-history-the-educational-impact-of-medieval-objects"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futurumcareers.com/engaging-history-the-educational-impact-of-medieval-objects"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307851"/>
            <a:ext cx="6802509" cy="1986621"/>
            <a:chOff x="0" y="0"/>
            <a:chExt cx="1822422" cy="609600"/>
          </a:xfrm>
          <a:solidFill>
            <a:srgbClr val="EC6D3A"/>
          </a:solidFill>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solidFill>
              <a:srgbClr val="5BCBBC"/>
            </a:solidFill>
          </p:spPr>
          <p:txBody>
            <a:bodyPr/>
            <a:lstStyle/>
            <a:p>
              <a:endParaRPr lang="en-US" dirty="0"/>
            </a:p>
          </p:txBody>
        </p:sp>
        <p:sp>
          <p:nvSpPr>
            <p:cNvPr id="4" name="TextBox 4"/>
            <p:cNvSpPr txBox="1"/>
            <p:nvPr/>
          </p:nvSpPr>
          <p:spPr>
            <a:xfrm>
              <a:off x="101600" y="-38100"/>
              <a:ext cx="609600" cy="647700"/>
            </a:xfrm>
            <a:prstGeom prst="rect">
              <a:avLst/>
            </a:prstGeom>
            <a:solidFill>
              <a:srgbClr val="5BCBBC"/>
            </a:solidFill>
          </p:spPr>
          <p:txBody>
            <a:bodyPr lIns="50800" tIns="50800" rIns="50800" bIns="50800" rtlCol="0" anchor="ctr"/>
            <a:lstStyle/>
            <a:p>
              <a:pPr algn="ctr">
                <a:lnSpc>
                  <a:spcPts val="2659"/>
                </a:lnSpc>
              </a:pPr>
              <a:endParaRPr/>
            </a:p>
          </p:txBody>
        </p:sp>
      </p:grpSp>
      <p:grpSp>
        <p:nvGrpSpPr>
          <p:cNvPr id="5" name="Group 5"/>
          <p:cNvGrpSpPr/>
          <p:nvPr/>
        </p:nvGrpSpPr>
        <p:grpSpPr>
          <a:xfrm>
            <a:off x="715468" y="682666"/>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60597F"/>
            </a:solidFill>
          </p:spPr>
          <p:txBody>
            <a:bodyPr/>
            <a:lstStyle/>
            <a:p>
              <a:endParaRPr lang="en-US" dirty="0"/>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02375" y="-144661"/>
            <a:ext cx="13885625" cy="7782055"/>
            <a:chOff x="0" y="-38100"/>
            <a:chExt cx="3657119" cy="20495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5BCBBC"/>
            </a:solidFill>
          </p:spPr>
          <p:txBody>
            <a:bodyPr/>
            <a:lstStyle/>
            <a:p>
              <a:endParaRPr lang="en-US" dirty="0"/>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201900" y="34089"/>
            <a:ext cx="3086100" cy="7603305"/>
          </a:xfrm>
          <a:custGeom>
            <a:avLst/>
            <a:gdLst/>
            <a:ahLst/>
            <a:cxnLst/>
            <a:rect l="l" t="t" r="r" b="b"/>
            <a:pathLst>
              <a:path w="812800" h="2011495">
                <a:moveTo>
                  <a:pt x="0" y="0"/>
                </a:moveTo>
                <a:lnTo>
                  <a:pt x="812800" y="0"/>
                </a:lnTo>
                <a:lnTo>
                  <a:pt x="812800" y="2011495"/>
                </a:lnTo>
                <a:lnTo>
                  <a:pt x="0" y="2011495"/>
                </a:lnTo>
                <a:close/>
              </a:path>
            </a:pathLst>
          </a:custGeom>
          <a:solidFill>
            <a:srgbClr val="5BCBBC"/>
          </a:solidFill>
        </p:spPr>
        <p:txBody>
          <a:bodyPr/>
          <a:lstStyle/>
          <a:p>
            <a:endParaRPr lang="en-US" dirty="0"/>
          </a:p>
        </p:txBody>
      </p:sp>
      <p:sp>
        <p:nvSpPr>
          <p:cNvPr id="34" name="TextBox 34"/>
          <p:cNvSpPr txBox="1"/>
          <p:nvPr/>
        </p:nvSpPr>
        <p:spPr>
          <a:xfrm>
            <a:off x="1201170" y="1143280"/>
            <a:ext cx="3407082" cy="659476"/>
          </a:xfrm>
          <a:prstGeom prst="rect">
            <a:avLst/>
          </a:prstGeom>
        </p:spPr>
        <p:txBody>
          <a:bodyPr lIns="0" tIns="0" rIns="0" bIns="0" rtlCol="0" anchor="t">
            <a:spAutoFit/>
          </a:bodyPr>
          <a:lstStyle/>
          <a:p>
            <a:pPr>
              <a:lnSpc>
                <a:spcPts val="1819"/>
              </a:lnSpc>
            </a:pPr>
            <a:r>
              <a:rPr lang="en-US" sz="2599" dirty="0">
                <a:solidFill>
                  <a:srgbClr val="FFFFFF"/>
                </a:solidFill>
                <a:latin typeface="Montserrat"/>
              </a:rPr>
              <a:t>Inspiring the</a:t>
            </a:r>
          </a:p>
          <a:p>
            <a:pPr>
              <a:lnSpc>
                <a:spcPts val="3639"/>
              </a:lnSpc>
            </a:pPr>
            <a:r>
              <a:rPr lang="en-US" sz="2599" dirty="0">
                <a:solidFill>
                  <a:srgbClr val="FFFFFF"/>
                </a:solidFill>
                <a:latin typeface="Montserrat Extra-Bold Bold"/>
              </a:rPr>
              <a:t>next generation</a:t>
            </a:r>
          </a:p>
        </p:txBody>
      </p:sp>
      <p:sp>
        <p:nvSpPr>
          <p:cNvPr id="35" name="TextBox 35"/>
          <p:cNvSpPr txBox="1"/>
          <p:nvPr/>
        </p:nvSpPr>
        <p:spPr>
          <a:xfrm>
            <a:off x="13727830" y="9130667"/>
            <a:ext cx="3849618" cy="255519"/>
          </a:xfrm>
          <a:prstGeom prst="rect">
            <a:avLst/>
          </a:prstGeom>
        </p:spPr>
        <p:txBody>
          <a:bodyPr lIns="0" tIns="0" rIns="0" bIns="0" rtlCol="0" anchor="t">
            <a:spAutoFit/>
          </a:bodyPr>
          <a:lstStyle/>
          <a:p>
            <a:pPr>
              <a:lnSpc>
                <a:spcPts val="1819"/>
              </a:lnSpc>
            </a:pPr>
            <a:r>
              <a:rPr lang="en-US" sz="2599" dirty="0">
                <a:solidFill>
                  <a:srgbClr val="FFFFFF"/>
                </a:solidFill>
                <a:latin typeface="Montserrat Extra-Bold"/>
              </a:rPr>
              <a:t>futurumcareers.com</a:t>
            </a:r>
          </a:p>
        </p:txBody>
      </p:sp>
      <p:sp>
        <p:nvSpPr>
          <p:cNvPr id="36" name="TextBox 35">
            <a:extLst>
              <a:ext uri="{FF2B5EF4-FFF2-40B4-BE49-F238E27FC236}">
                <a16:creationId xmlns:a16="http://schemas.microsoft.com/office/drawing/2014/main" id="{1345F9D3-AE14-804C-BB1C-B14290FE7762}"/>
              </a:ext>
            </a:extLst>
          </p:cNvPr>
          <p:cNvSpPr txBox="1"/>
          <p:nvPr/>
        </p:nvSpPr>
        <p:spPr>
          <a:xfrm>
            <a:off x="5592070" y="2305506"/>
            <a:ext cx="12280866" cy="3416320"/>
          </a:xfrm>
          <a:prstGeom prst="rect">
            <a:avLst/>
          </a:prstGeom>
          <a:noFill/>
        </p:spPr>
        <p:txBody>
          <a:bodyPr wrap="square" rtlCol="0">
            <a:spAutoFit/>
          </a:bodyPr>
          <a:lstStyle/>
          <a:p>
            <a:r>
              <a:rPr lang="en-GB" sz="3600" b="1" dirty="0">
                <a:latin typeface="Montserrat" pitchFamily="2" charset="0"/>
              </a:rPr>
              <a:t>The Mobility of Objects</a:t>
            </a:r>
          </a:p>
          <a:p>
            <a:r>
              <a:rPr lang="en-GB" sz="3600" dirty="0">
                <a:latin typeface="Montserrat" pitchFamily="2" charset="0"/>
              </a:rPr>
              <a:t>Engaging history: the educational impact of medieval objects</a:t>
            </a:r>
          </a:p>
          <a:p>
            <a:endParaRPr lang="en-GB" sz="3600" dirty="0">
              <a:latin typeface="Montserrat" pitchFamily="2" charset="0"/>
            </a:endParaRPr>
          </a:p>
          <a:p>
            <a:r>
              <a:rPr lang="en-GB" sz="3600" b="1" dirty="0">
                <a:latin typeface="Montserrat" pitchFamily="2" charset="0"/>
              </a:rPr>
              <a:t>Professor Katherine Wilson </a:t>
            </a:r>
          </a:p>
          <a:p>
            <a:r>
              <a:rPr lang="en-GB" sz="3600" dirty="0">
                <a:latin typeface="Montserrat" pitchFamily="2" charset="0"/>
              </a:rPr>
              <a:t>and</a:t>
            </a:r>
            <a:r>
              <a:rPr lang="en-GB" sz="3600" b="1" dirty="0">
                <a:latin typeface="Montserrat" pitchFamily="2" charset="0"/>
              </a:rPr>
              <a:t> Dr Thomas Pickles</a:t>
            </a:r>
            <a:endParaRPr lang="en-US" sz="3600" b="1" dirty="0">
              <a:latin typeface="Montserrat" pitchFamily="2" charset="0"/>
            </a:endParaRPr>
          </a:p>
        </p:txBody>
      </p:sp>
      <p:sp>
        <p:nvSpPr>
          <p:cNvPr id="39" name="TextBox 38">
            <a:extLst>
              <a:ext uri="{FF2B5EF4-FFF2-40B4-BE49-F238E27FC236}">
                <a16:creationId xmlns:a16="http://schemas.microsoft.com/office/drawing/2014/main" id="{FB0CE55F-DA7D-87CC-04A1-A15FA3B327E5}"/>
              </a:ext>
            </a:extLst>
          </p:cNvPr>
          <p:cNvSpPr txBox="1"/>
          <p:nvPr/>
        </p:nvSpPr>
        <p:spPr>
          <a:xfrm>
            <a:off x="6423500" y="922110"/>
            <a:ext cx="2398328" cy="954107"/>
          </a:xfrm>
          <a:prstGeom prst="rect">
            <a:avLst/>
          </a:prstGeom>
          <a:noFill/>
        </p:spPr>
        <p:txBody>
          <a:bodyPr wrap="square" rtlCol="0">
            <a:spAutoFit/>
          </a:bodyPr>
          <a:lstStyle/>
          <a:p>
            <a:r>
              <a:rPr lang="en-GB" sz="2400" i="1" dirty="0">
                <a:latin typeface="Montserrat" pitchFamily="2" charset="77"/>
              </a:rPr>
              <a:t>FUTURUM</a:t>
            </a:r>
          </a:p>
          <a:p>
            <a:r>
              <a:rPr lang="en-GB" sz="3200" b="1" i="1" dirty="0">
                <a:latin typeface="Montserrat Black" pitchFamily="2" charset="77"/>
              </a:rPr>
              <a:t>PODCAST</a:t>
            </a:r>
            <a:endParaRPr lang="en-US" sz="3200" b="1" i="1" dirty="0">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9172"/>
          </a:xfrm>
          <a:prstGeom prst="rect">
            <a:avLst/>
          </a:prstGeom>
          <a:solidFill>
            <a:srgbClr val="5BC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8798" y="5038029"/>
            <a:ext cx="6290536" cy="4092638"/>
          </a:xfrm>
          <a:prstGeom prst="rect">
            <a:avLst/>
          </a:prstGeom>
        </p:spPr>
      </p:pic>
      <p:pic>
        <p:nvPicPr>
          <p:cNvPr id="33" name="Picture 32">
            <a:extLst>
              <a:ext uri="{FF2B5EF4-FFF2-40B4-BE49-F238E27FC236}">
                <a16:creationId xmlns:a16="http://schemas.microsoft.com/office/drawing/2014/main" id="{A41542B7-CA50-72E1-7A57-9FE12DCDEF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15047" y="34089"/>
            <a:ext cx="4152900" cy="2882900"/>
          </a:xfrm>
          <a:prstGeom prst="rect">
            <a:avLst/>
          </a:prstGeom>
        </p:spPr>
      </p:pic>
      <p:pic>
        <p:nvPicPr>
          <p:cNvPr id="15" name="Picture 14">
            <a:extLst>
              <a:ext uri="{FF2B5EF4-FFF2-40B4-BE49-F238E27FC236}">
                <a16:creationId xmlns:a16="http://schemas.microsoft.com/office/drawing/2014/main" id="{167FE66B-ACFC-8F8B-FDE7-DF8CA8C733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105" y="1019992"/>
            <a:ext cx="421785" cy="727003"/>
          </a:xfrm>
          <a:prstGeom prst="rect">
            <a:avLst/>
          </a:prstGeom>
        </p:spPr>
      </p:pic>
      <p:pic>
        <p:nvPicPr>
          <p:cNvPr id="12" name="Picture 11" descr="A blue and black background&#10;&#10;Description automatically generated">
            <a:extLst>
              <a:ext uri="{FF2B5EF4-FFF2-40B4-BE49-F238E27FC236}">
                <a16:creationId xmlns:a16="http://schemas.microsoft.com/office/drawing/2014/main" id="{46B34B9F-71F6-F679-874B-88B8C65BD1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7129" y="7464495"/>
            <a:ext cx="1859212" cy="1074345"/>
          </a:xfrm>
          <a:prstGeom prst="rect">
            <a:avLst/>
          </a:prstGeom>
        </p:spPr>
      </p:pic>
      <p:sp>
        <p:nvSpPr>
          <p:cNvPr id="11" name="TextBox 10">
            <a:extLst>
              <a:ext uri="{FF2B5EF4-FFF2-40B4-BE49-F238E27FC236}">
                <a16:creationId xmlns:a16="http://schemas.microsoft.com/office/drawing/2014/main" id="{4FF3D356-0AE5-C65C-18D5-30803AFDABE5}"/>
              </a:ext>
            </a:extLst>
          </p:cNvPr>
          <p:cNvSpPr txBox="1"/>
          <p:nvPr/>
        </p:nvSpPr>
        <p:spPr>
          <a:xfrm>
            <a:off x="10544742" y="7711012"/>
            <a:ext cx="1016784" cy="523220"/>
          </a:xfrm>
          <a:prstGeom prst="rect">
            <a:avLst/>
          </a:prstGeom>
          <a:noFill/>
        </p:spPr>
        <p:txBody>
          <a:bodyPr wrap="square" rtlCol="0">
            <a:spAutoFit/>
          </a:bodyPr>
          <a:lstStyle/>
          <a:p>
            <a:r>
              <a:rPr lang="en-GB" sz="2800" b="1" dirty="0">
                <a:solidFill>
                  <a:schemeClr val="bg1"/>
                </a:solidFill>
                <a:latin typeface="Montserrat" pitchFamily="2" charset="0"/>
              </a:rPr>
              <a:t>CPD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0CA7F4E-4CF1-47CD-C1B5-3195628DC3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750" y="0"/>
            <a:ext cx="18287998" cy="10299966"/>
          </a:xfrm>
          <a:prstGeom prst="rect">
            <a:avLst/>
          </a:prstGeom>
        </p:spPr>
      </p:pic>
      <p:sp>
        <p:nvSpPr>
          <p:cNvPr id="33" name="TextBox 33"/>
          <p:cNvSpPr txBox="1"/>
          <p:nvPr/>
        </p:nvSpPr>
        <p:spPr>
          <a:xfrm>
            <a:off x="10153471" y="568779"/>
            <a:ext cx="3564190" cy="2154436"/>
          </a:xfrm>
          <a:prstGeom prst="rect">
            <a:avLst/>
          </a:prstGeom>
        </p:spPr>
        <p:txBody>
          <a:bodyPr wrap="square" lIns="0" tIns="0" rIns="0" bIns="0" rtlCol="0" anchor="t">
            <a:spAutoFit/>
          </a:bodyPr>
          <a:lstStyle/>
          <a:p>
            <a:r>
              <a:rPr lang="en-US" sz="2800" b="1" dirty="0">
                <a:solidFill>
                  <a:schemeClr val="bg1"/>
                </a:solidFill>
                <a:latin typeface="Montserrat" pitchFamily="2" charset="0"/>
              </a:rPr>
              <a:t>Professor Katherine Wilson</a:t>
            </a:r>
          </a:p>
          <a:p>
            <a:r>
              <a:rPr lang="en-GB" sz="2800" dirty="0">
                <a:solidFill>
                  <a:schemeClr val="bg1"/>
                </a:solidFill>
                <a:latin typeface="Montserrat" pitchFamily="2" charset="0"/>
              </a:rPr>
              <a:t>Professor of Later Medieval European History</a:t>
            </a:r>
            <a:endParaRPr lang="en-US" sz="2800" dirty="0">
              <a:solidFill>
                <a:schemeClr val="bg1"/>
              </a:solidFill>
              <a:latin typeface="Montserrat" pitchFamily="2" charset="0"/>
            </a:endParaRPr>
          </a:p>
        </p:txBody>
      </p:sp>
      <p:sp>
        <p:nvSpPr>
          <p:cNvPr id="34" name="TextBox 34"/>
          <p:cNvSpPr txBox="1"/>
          <p:nvPr/>
        </p:nvSpPr>
        <p:spPr>
          <a:xfrm>
            <a:off x="457200" y="1094228"/>
            <a:ext cx="4731720" cy="726161"/>
          </a:xfrm>
          <a:prstGeom prst="rect">
            <a:avLst/>
          </a:prstGeom>
        </p:spPr>
        <p:txBody>
          <a:bodyPr lIns="0" tIns="0" rIns="0" bIns="0" rtlCol="0" anchor="t">
            <a:spAutoFit/>
          </a:bodyPr>
          <a:lstStyle/>
          <a:p>
            <a:pPr>
              <a:lnSpc>
                <a:spcPts val="6135"/>
              </a:lnSpc>
            </a:pPr>
            <a:r>
              <a:rPr lang="en-US" sz="4400" dirty="0">
                <a:solidFill>
                  <a:srgbClr val="60597F"/>
                </a:solidFill>
                <a:latin typeface="Montserrat Extra-Bold"/>
              </a:rPr>
              <a:t>Pre-listening:</a:t>
            </a:r>
          </a:p>
        </p:txBody>
      </p:sp>
      <p:sp>
        <p:nvSpPr>
          <p:cNvPr id="55" name="TextBox 55"/>
          <p:cNvSpPr txBox="1"/>
          <p:nvPr/>
        </p:nvSpPr>
        <p:spPr>
          <a:xfrm>
            <a:off x="457200" y="426432"/>
            <a:ext cx="7849836" cy="284693"/>
          </a:xfrm>
          <a:prstGeom prst="rect">
            <a:avLst/>
          </a:prstGeom>
        </p:spPr>
        <p:txBody>
          <a:bodyPr lIns="0" tIns="0" rIns="0" bIns="0" rtlCol="0" anchor="t">
            <a:spAutoFit/>
          </a:bodyPr>
          <a:lstStyle/>
          <a:p>
            <a:pPr algn="ctr">
              <a:lnSpc>
                <a:spcPts val="2380"/>
              </a:lnSpc>
            </a:pPr>
            <a:r>
              <a:rPr lang="en-US" sz="1700" dirty="0">
                <a:solidFill>
                  <a:srgbClr val="5BCBBC"/>
                </a:solidFill>
                <a:latin typeface="Montserrat Bold"/>
              </a:rPr>
              <a:t>Pre-listening</a:t>
            </a:r>
            <a:r>
              <a:rPr lang="en-US" sz="1700" dirty="0">
                <a:solidFill>
                  <a:srgbClr val="60597F"/>
                </a:solidFill>
                <a:latin typeface="Montserrat Bold"/>
              </a:rPr>
              <a:t> </a:t>
            </a:r>
            <a:r>
              <a:rPr lang="en-US" sz="1700" dirty="0">
                <a:solidFill>
                  <a:srgbClr val="60597F"/>
                </a:solidFill>
                <a:latin typeface="Montserrat"/>
              </a:rPr>
              <a:t> |  Break the down  |  Post-listening  |  Learn more podcast</a:t>
            </a:r>
          </a:p>
        </p:txBody>
      </p:sp>
      <p:sp>
        <p:nvSpPr>
          <p:cNvPr id="27" name="Freeform 27"/>
          <p:cNvSpPr/>
          <p:nvPr/>
        </p:nvSpPr>
        <p:spPr>
          <a:xfrm>
            <a:off x="13979932" y="258303"/>
            <a:ext cx="3473510" cy="348213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2" name="Content Placeholder 2">
            <a:extLst>
              <a:ext uri="{FF2B5EF4-FFF2-40B4-BE49-F238E27FC236}">
                <a16:creationId xmlns:a16="http://schemas.microsoft.com/office/drawing/2014/main" id="{40D1A517-6FD6-4505-92FE-20BA4FDD87E9}"/>
              </a:ext>
            </a:extLst>
          </p:cNvPr>
          <p:cNvSpPr txBox="1">
            <a:spLocks/>
          </p:cNvSpPr>
          <p:nvPr/>
        </p:nvSpPr>
        <p:spPr>
          <a:xfrm>
            <a:off x="395100" y="2388524"/>
            <a:ext cx="8305800" cy="2102908"/>
          </a:xfrm>
          <a:prstGeom prst="rect">
            <a:avLst/>
          </a:prstGeom>
        </p:spPr>
        <p:txBody>
          <a:bodyPr numCol="1"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IN" sz="2100" b="1" dirty="0">
                <a:latin typeface="Montserrat" pitchFamily="2" charset="0"/>
              </a:rPr>
              <a:t>Professor Katherine Wilson</a:t>
            </a:r>
            <a:r>
              <a:rPr lang="en-IN" sz="2100" dirty="0">
                <a:latin typeface="Montserrat" pitchFamily="2" charset="0"/>
              </a:rPr>
              <a:t> and </a:t>
            </a:r>
            <a:r>
              <a:rPr lang="en-IN" sz="2100" b="1" dirty="0">
                <a:latin typeface="Montserrat" pitchFamily="2" charset="0"/>
              </a:rPr>
              <a:t>Dr Thomas Pickles</a:t>
            </a:r>
            <a:r>
              <a:rPr lang="en-IN" sz="2100" dirty="0">
                <a:latin typeface="Montserrat" pitchFamily="2" charset="0"/>
              </a:rPr>
              <a:t> have developed the </a:t>
            </a:r>
            <a:r>
              <a:rPr lang="en-IN" sz="2100" b="1" dirty="0">
                <a:latin typeface="Montserrat" pitchFamily="2" charset="0"/>
              </a:rPr>
              <a:t>Mobility of Objects</a:t>
            </a:r>
            <a:r>
              <a:rPr lang="en-IN" sz="2100" dirty="0">
                <a:latin typeface="Montserrat" pitchFamily="2" charset="0"/>
              </a:rPr>
              <a:t> project, which aims to reinvigorate history education by empowering teachers and students to work with historical objects in the classroom.</a:t>
            </a:r>
            <a:endParaRPr lang="en-GB" sz="2100" dirty="0">
              <a:latin typeface="Montserrat" pitchFamily="2" charset="0"/>
            </a:endParaRPr>
          </a:p>
          <a:p>
            <a:pPr marL="0" indent="0">
              <a:buNone/>
            </a:pPr>
            <a:endParaRPr lang="en-GB" sz="2200" dirty="0">
              <a:latin typeface="Montserrat" pitchFamily="2" charset="0"/>
            </a:endParaRPr>
          </a:p>
        </p:txBody>
      </p:sp>
      <p:sp>
        <p:nvSpPr>
          <p:cNvPr id="3" name="Freeform 27">
            <a:extLst>
              <a:ext uri="{FF2B5EF4-FFF2-40B4-BE49-F238E27FC236}">
                <a16:creationId xmlns:a16="http://schemas.microsoft.com/office/drawing/2014/main" id="{597D5AA6-96A9-09FD-4A41-A64B04877D2E}"/>
              </a:ext>
            </a:extLst>
          </p:cNvPr>
          <p:cNvSpPr/>
          <p:nvPr/>
        </p:nvSpPr>
        <p:spPr>
          <a:xfrm>
            <a:off x="14073513" y="4154739"/>
            <a:ext cx="3379929" cy="32992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4" name="TextBox 33">
            <a:extLst>
              <a:ext uri="{FF2B5EF4-FFF2-40B4-BE49-F238E27FC236}">
                <a16:creationId xmlns:a16="http://schemas.microsoft.com/office/drawing/2014/main" id="{55FD18F1-22C1-3F2B-7BF9-4E218C57E75B}"/>
              </a:ext>
            </a:extLst>
          </p:cNvPr>
          <p:cNvSpPr txBox="1"/>
          <p:nvPr/>
        </p:nvSpPr>
        <p:spPr>
          <a:xfrm>
            <a:off x="10287000" y="4935655"/>
            <a:ext cx="3564190" cy="2154436"/>
          </a:xfrm>
          <a:prstGeom prst="rect">
            <a:avLst/>
          </a:prstGeom>
        </p:spPr>
        <p:txBody>
          <a:bodyPr wrap="square" lIns="0" tIns="0" rIns="0" bIns="0" rtlCol="0" anchor="t">
            <a:spAutoFit/>
          </a:bodyPr>
          <a:lstStyle/>
          <a:p>
            <a:r>
              <a:rPr lang="en-US" sz="2800" b="1" dirty="0">
                <a:solidFill>
                  <a:schemeClr val="bg1"/>
                </a:solidFill>
                <a:latin typeface="Montserrat" pitchFamily="2" charset="0"/>
              </a:rPr>
              <a:t>Dr Thomas </a:t>
            </a:r>
          </a:p>
          <a:p>
            <a:r>
              <a:rPr lang="en-US" sz="2800" b="1" dirty="0">
                <a:solidFill>
                  <a:schemeClr val="bg1"/>
                </a:solidFill>
                <a:latin typeface="Montserrat" pitchFamily="2" charset="0"/>
              </a:rPr>
              <a:t>Pickles</a:t>
            </a:r>
          </a:p>
          <a:p>
            <a:r>
              <a:rPr lang="en-GB" sz="2800" dirty="0">
                <a:solidFill>
                  <a:schemeClr val="bg1"/>
                </a:solidFill>
                <a:latin typeface="Montserrat" pitchFamily="2" charset="0"/>
              </a:rPr>
              <a:t>Associate Professor of Early Medieval European History</a:t>
            </a:r>
            <a:endParaRPr lang="en-US" sz="2800" dirty="0">
              <a:solidFill>
                <a:schemeClr val="bg1"/>
              </a:solidFill>
              <a:latin typeface="Montserrat" pitchFamily="2" charset="0"/>
            </a:endParaRPr>
          </a:p>
        </p:txBody>
      </p:sp>
      <p:sp>
        <p:nvSpPr>
          <p:cNvPr id="5" name="TextBox 4">
            <a:extLst>
              <a:ext uri="{FF2B5EF4-FFF2-40B4-BE49-F238E27FC236}">
                <a16:creationId xmlns:a16="http://schemas.microsoft.com/office/drawing/2014/main" id="{3F0F2CD9-51B1-3549-B975-D11542308FEE}"/>
              </a:ext>
            </a:extLst>
          </p:cNvPr>
          <p:cNvSpPr txBox="1"/>
          <p:nvPr/>
        </p:nvSpPr>
        <p:spPr>
          <a:xfrm>
            <a:off x="10296832" y="8282555"/>
            <a:ext cx="7315200" cy="523220"/>
          </a:xfrm>
          <a:prstGeom prst="rect">
            <a:avLst/>
          </a:prstGeom>
          <a:noFill/>
        </p:spPr>
        <p:txBody>
          <a:bodyPr wrap="square" rtlCol="0">
            <a:spAutoFit/>
          </a:bodyPr>
          <a:lstStyle/>
          <a:p>
            <a:r>
              <a:rPr lang="en-GB" sz="2800" b="1" dirty="0">
                <a:solidFill>
                  <a:schemeClr val="bg1"/>
                </a:solidFill>
                <a:latin typeface="Montserrat" pitchFamily="2" charset="0"/>
              </a:rPr>
              <a:t>University of Chester, UK</a:t>
            </a:r>
          </a:p>
        </p:txBody>
      </p:sp>
      <p:sp>
        <p:nvSpPr>
          <p:cNvPr id="6" name="TextBox 5">
            <a:extLst>
              <a:ext uri="{FF2B5EF4-FFF2-40B4-BE49-F238E27FC236}">
                <a16:creationId xmlns:a16="http://schemas.microsoft.com/office/drawing/2014/main" id="{CC8AE4BF-3580-113F-A3A8-61C7BE86A34A}"/>
              </a:ext>
            </a:extLst>
          </p:cNvPr>
          <p:cNvSpPr txBox="1"/>
          <p:nvPr/>
        </p:nvSpPr>
        <p:spPr>
          <a:xfrm>
            <a:off x="372977" y="4370036"/>
            <a:ext cx="8466223" cy="3083921"/>
          </a:xfrm>
          <a:prstGeom prst="rect">
            <a:avLst/>
          </a:prstGeom>
          <a:noFill/>
        </p:spPr>
        <p:txBody>
          <a:bodyPr wrap="square" rtlCol="0">
            <a:spAutoFit/>
          </a:bodyPr>
          <a:lstStyle/>
          <a:p>
            <a:pPr marL="457200" indent="-457200">
              <a:lnSpc>
                <a:spcPct val="120000"/>
              </a:lnSpc>
              <a:buFont typeface="+mj-lt"/>
              <a:buAutoNum type="arabicPeriod"/>
            </a:pPr>
            <a:r>
              <a:rPr lang="en-IN" sz="2100" b="1" dirty="0">
                <a:latin typeface="Montserrat" pitchFamily="2" charset="0"/>
              </a:rPr>
              <a:t>What experience </a:t>
            </a:r>
            <a:r>
              <a:rPr lang="en-IN" sz="2100" dirty="0">
                <a:latin typeface="Montserrat" pitchFamily="2" charset="0"/>
              </a:rPr>
              <a:t>do you have of handling historical objects with students in your classroom? What did you and your students gain from this experience?</a:t>
            </a:r>
          </a:p>
          <a:p>
            <a:pPr marL="457200" indent="-457200">
              <a:lnSpc>
                <a:spcPct val="120000"/>
              </a:lnSpc>
              <a:buFont typeface="+mj-lt"/>
              <a:buAutoNum type="arabicPeriod"/>
            </a:pPr>
            <a:endParaRPr lang="en-IN" sz="2100" dirty="0">
              <a:latin typeface="Montserrat" pitchFamily="2" charset="0"/>
            </a:endParaRPr>
          </a:p>
          <a:p>
            <a:pPr marL="457200" indent="-457200">
              <a:lnSpc>
                <a:spcPct val="120000"/>
              </a:lnSpc>
              <a:buFont typeface="+mj-lt"/>
              <a:buAutoNum type="arabicPeriod"/>
            </a:pPr>
            <a:r>
              <a:rPr lang="en-IN" sz="2100" b="1" dirty="0">
                <a:latin typeface="Montserrat" pitchFamily="2" charset="0"/>
              </a:rPr>
              <a:t>If you haven’t </a:t>
            </a:r>
            <a:r>
              <a:rPr lang="en-IN" sz="2100" dirty="0">
                <a:latin typeface="Montserrat" pitchFamily="2" charset="0"/>
              </a:rPr>
              <a:t>used this strategy before, how do you think handling historical objects could engage your students and aid your teaching?</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8432" y="1376585"/>
            <a:ext cx="9253929" cy="726161"/>
          </a:xfrm>
          <a:prstGeom prst="rect">
            <a:avLst/>
          </a:prstGeom>
        </p:spPr>
        <p:txBody>
          <a:bodyPr lIns="0" tIns="0" rIns="0" bIns="0" rtlCol="0" anchor="t">
            <a:spAutoFit/>
          </a:bodyPr>
          <a:lstStyle/>
          <a:p>
            <a:pPr>
              <a:lnSpc>
                <a:spcPts val="6135"/>
              </a:lnSpc>
            </a:pPr>
            <a:r>
              <a:rPr lang="en-US" sz="4400" dirty="0">
                <a:solidFill>
                  <a:srgbClr val="60597F"/>
                </a:solidFill>
                <a:latin typeface="Montserrat Extra-Bold"/>
              </a:rPr>
              <a:t>Break the podcast down:</a:t>
            </a:r>
          </a:p>
        </p:txBody>
      </p:sp>
      <p:sp>
        <p:nvSpPr>
          <p:cNvPr id="9" name="TextBox 9"/>
          <p:cNvSpPr txBox="1"/>
          <p:nvPr/>
        </p:nvSpPr>
        <p:spPr>
          <a:xfrm>
            <a:off x="533400" y="585258"/>
            <a:ext cx="7849836" cy="284693"/>
          </a:xfrm>
          <a:prstGeom prst="rect">
            <a:avLst/>
          </a:prstGeom>
        </p:spPr>
        <p:txBody>
          <a:bodyPr lIns="0" tIns="0" rIns="0" bIns="0" rtlCol="0" anchor="t">
            <a:spAutoFit/>
          </a:bodyPr>
          <a:lstStyle/>
          <a:p>
            <a:pPr algn="ctr">
              <a:lnSpc>
                <a:spcPts val="2380"/>
              </a:lnSpc>
            </a:pPr>
            <a:r>
              <a:rPr lang="en-US" sz="1700" dirty="0">
                <a:solidFill>
                  <a:srgbClr val="60597F"/>
                </a:solidFill>
                <a:latin typeface="Montserrat"/>
              </a:rPr>
              <a:t>Pre-listening  |  </a:t>
            </a:r>
            <a:r>
              <a:rPr lang="en-US" sz="1700" dirty="0">
                <a:solidFill>
                  <a:srgbClr val="5BCBBC"/>
                </a:solidFill>
                <a:latin typeface="Montserrat Bold"/>
              </a:rPr>
              <a:t>Break the down</a:t>
            </a:r>
            <a:r>
              <a:rPr lang="en-US" sz="1700" dirty="0">
                <a:solidFill>
                  <a:srgbClr val="5BCBBC"/>
                </a:solidFill>
                <a:latin typeface="Montserrat"/>
              </a:rPr>
              <a:t>  </a:t>
            </a:r>
            <a:r>
              <a:rPr lang="en-US" sz="1700" dirty="0">
                <a:solidFill>
                  <a:srgbClr val="60597F"/>
                </a:solidFill>
                <a:latin typeface="Montserrat"/>
              </a:rPr>
              <a:t>|  Post-listening  |  Learn more podcast</a:t>
            </a:r>
          </a:p>
        </p:txBody>
      </p:sp>
      <p:pic>
        <p:nvPicPr>
          <p:cNvPr id="29" name="Picture 28">
            <a:extLst>
              <a:ext uri="{FF2B5EF4-FFF2-40B4-BE49-F238E27FC236}">
                <a16:creationId xmlns:a16="http://schemas.microsoft.com/office/drawing/2014/main" id="{B1E9455F-C122-33A9-00CA-E748F6F67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72600" y="12700"/>
            <a:ext cx="8915399" cy="10309821"/>
          </a:xfrm>
          <a:prstGeom prst="rect">
            <a:avLst/>
          </a:prstGeom>
        </p:spPr>
      </p:pic>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533400" y="3922765"/>
            <a:ext cx="8610600" cy="1366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a:pPr>
            <a:r>
              <a:rPr lang="en-GB" sz="2100" b="1" dirty="0">
                <a:latin typeface="Montserrat" pitchFamily="2" charset="0"/>
              </a:rPr>
              <a:t>The Mobility of Objects (MOB) project focuses on everyday, </a:t>
            </a:r>
            <a:r>
              <a:rPr lang="en-GB" sz="2100" dirty="0">
                <a:latin typeface="Montserrat" pitchFamily="2" charset="0"/>
              </a:rPr>
              <a:t>rather than luxury, medieval objects. What are the educational benefits of looking at everyday objects?</a:t>
            </a:r>
          </a:p>
          <a:p>
            <a:pPr marL="457200" indent="-457200">
              <a:lnSpc>
                <a:spcPct val="120000"/>
              </a:lnSpc>
              <a:spcBef>
                <a:spcPts val="0"/>
              </a:spcBef>
              <a:buFont typeface="+mj-lt"/>
              <a:buAutoNum type="arabicPeriod"/>
            </a:pPr>
            <a:endParaRPr lang="en-GB" sz="2100" dirty="0">
              <a:latin typeface="Montserrat" pitchFamily="2" charset="0"/>
            </a:endParaRPr>
          </a:p>
          <a:p>
            <a:pPr marL="457200" indent="-457200">
              <a:lnSpc>
                <a:spcPct val="120000"/>
              </a:lnSpc>
              <a:spcBef>
                <a:spcPts val="0"/>
              </a:spcBef>
              <a:buFont typeface="+mj-lt"/>
              <a:buAutoNum type="arabicPeriod"/>
            </a:pPr>
            <a:r>
              <a:rPr lang="en-GB" sz="2100" b="1" dirty="0">
                <a:latin typeface="Montserrat" pitchFamily="2" charset="0"/>
              </a:rPr>
              <a:t>A key premise of MOB </a:t>
            </a:r>
            <a:r>
              <a:rPr lang="en-GB" sz="2100" dirty="0">
                <a:latin typeface="Montserrat" pitchFamily="2" charset="0"/>
              </a:rPr>
              <a:t>is that students handle the objects and ask the questions </a:t>
            </a:r>
            <a:r>
              <a:rPr lang="en-GB" sz="2100" i="1" dirty="0">
                <a:latin typeface="Montserrat" pitchFamily="2" charset="0"/>
              </a:rPr>
              <a:t>they</a:t>
            </a:r>
            <a:r>
              <a:rPr lang="en-GB" sz="2100" dirty="0">
                <a:latin typeface="Montserrat" pitchFamily="2" charset="0"/>
              </a:rPr>
              <a:t> want to ask about them. How do you envisage your students engaging with and responding to this activity? What support would your students need to get the most out of this activity?</a:t>
            </a:r>
          </a:p>
        </p:txBody>
      </p:sp>
      <p:sp>
        <p:nvSpPr>
          <p:cNvPr id="5" name="TextBox 4">
            <a:extLst>
              <a:ext uri="{FF2B5EF4-FFF2-40B4-BE49-F238E27FC236}">
                <a16:creationId xmlns:a16="http://schemas.microsoft.com/office/drawing/2014/main" id="{5A9261F7-FCBE-40C2-FAC7-0983D2834D45}"/>
              </a:ext>
            </a:extLst>
          </p:cNvPr>
          <p:cNvSpPr txBox="1"/>
          <p:nvPr/>
        </p:nvSpPr>
        <p:spPr>
          <a:xfrm>
            <a:off x="1203338" y="2999746"/>
            <a:ext cx="3603407" cy="707886"/>
          </a:xfrm>
          <a:prstGeom prst="rect">
            <a:avLst/>
          </a:prstGeom>
          <a:noFill/>
        </p:spPr>
        <p:txBody>
          <a:bodyPr wrap="square" rtlCol="0">
            <a:spAutoFit/>
          </a:bodyPr>
          <a:lstStyle/>
          <a:p>
            <a:r>
              <a:rPr lang="en-GB" sz="2200" b="1" dirty="0">
                <a:solidFill>
                  <a:srgbClr val="60597F"/>
                </a:solidFill>
                <a:latin typeface="Montserrat Black" pitchFamily="2" charset="77"/>
                <a:ea typeface="Calibri" panose="020F0502020204030204" pitchFamily="34" charset="0"/>
                <a:cs typeface="Calibri Light" panose="020F0302020204030204" pitchFamily="34" charset="0"/>
              </a:rPr>
              <a:t>Up to 04.33 minutes:</a:t>
            </a:r>
          </a:p>
          <a:p>
            <a:endParaRPr lang="en-US" dirty="0"/>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3400" y="2485501"/>
            <a:ext cx="931420" cy="10545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09975" y="517437"/>
            <a:ext cx="7849836" cy="284693"/>
          </a:xfrm>
          <a:prstGeom prst="rect">
            <a:avLst/>
          </a:prstGeom>
        </p:spPr>
        <p:txBody>
          <a:bodyPr lIns="0" tIns="0" rIns="0" bIns="0" rtlCol="0" anchor="t">
            <a:spAutoFit/>
          </a:bodyPr>
          <a:lstStyle/>
          <a:p>
            <a:pPr algn="ctr">
              <a:lnSpc>
                <a:spcPts val="2380"/>
              </a:lnSpc>
            </a:pPr>
            <a:r>
              <a:rPr lang="en-US" sz="1700" dirty="0">
                <a:solidFill>
                  <a:srgbClr val="60597F"/>
                </a:solidFill>
                <a:latin typeface="Montserrat"/>
              </a:rPr>
              <a:t>Pre-listening  |  </a:t>
            </a:r>
            <a:r>
              <a:rPr lang="en-US" sz="1700" dirty="0">
                <a:solidFill>
                  <a:srgbClr val="5BCBBC"/>
                </a:solidFill>
                <a:latin typeface="Montserrat Bold"/>
              </a:rPr>
              <a:t>Break the down</a:t>
            </a:r>
            <a:r>
              <a:rPr lang="en-US" sz="1700" dirty="0">
                <a:solidFill>
                  <a:srgbClr val="5BCBBC"/>
                </a:solidFill>
                <a:latin typeface="Montserrat"/>
              </a:rPr>
              <a:t>  </a:t>
            </a:r>
            <a:r>
              <a:rPr lang="en-US" sz="1700" dirty="0">
                <a:solidFill>
                  <a:srgbClr val="60597F"/>
                </a:solidFill>
                <a:latin typeface="Montserrat"/>
              </a:rPr>
              <a:t>|  Post-listening  |  Learn more podcast</a:t>
            </a:r>
          </a:p>
        </p:txBody>
      </p:sp>
      <p:sp>
        <p:nvSpPr>
          <p:cNvPr id="3" name="Content Placeholder 2">
            <a:extLst>
              <a:ext uri="{FF2B5EF4-FFF2-40B4-BE49-F238E27FC236}">
                <a16:creationId xmlns:a16="http://schemas.microsoft.com/office/drawing/2014/main" id="{248F7BD3-563C-2234-079D-7A86EEDA8C72}"/>
              </a:ext>
            </a:extLst>
          </p:cNvPr>
          <p:cNvSpPr txBox="1">
            <a:spLocks/>
          </p:cNvSpPr>
          <p:nvPr/>
        </p:nvSpPr>
        <p:spPr>
          <a:xfrm>
            <a:off x="381000" y="3578324"/>
            <a:ext cx="9765633" cy="5865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startAt="3"/>
            </a:pPr>
            <a:r>
              <a:rPr lang="en-GB" sz="2100" b="1" dirty="0">
                <a:latin typeface="Montserrat" pitchFamily="2" charset="77"/>
                <a:ea typeface="Times New Roman" panose="02020603050405020304" pitchFamily="18" charset="0"/>
                <a:cs typeface="Calibri Light" panose="020F0302020204030204" pitchFamily="34" charset="0"/>
              </a:rPr>
              <a:t>What do you think are the benefits </a:t>
            </a:r>
            <a:r>
              <a:rPr lang="en-GB" sz="2100" dirty="0">
                <a:latin typeface="Montserrat" pitchFamily="2" charset="77"/>
                <a:ea typeface="Times New Roman" panose="02020603050405020304" pitchFamily="18" charset="0"/>
                <a:cs typeface="Calibri Light" panose="020F0302020204030204" pitchFamily="34" charset="0"/>
              </a:rPr>
              <a:t>of encouraging students to record their ideas in ‘non-traditional’ ways, such as writing on paper plates? What non-traditional methods do you use with your students, and what is the impact? What other methods could you use to encourage your students’ creative reflection? </a:t>
            </a:r>
          </a:p>
          <a:p>
            <a:pPr marL="457200" indent="-457200">
              <a:lnSpc>
                <a:spcPct val="120000"/>
              </a:lnSpc>
              <a:spcBef>
                <a:spcPts val="0"/>
              </a:spcBef>
              <a:buFont typeface="+mj-lt"/>
              <a:buAutoNum type="arabicPeriod" startAt="3"/>
            </a:pPr>
            <a:endParaRPr lang="en-GB" sz="2100" dirty="0">
              <a:latin typeface="Montserrat" pitchFamily="2" charset="77"/>
              <a:ea typeface="Times New Roman" panose="02020603050405020304" pitchFamily="18" charset="0"/>
              <a:cs typeface="Calibri Light" panose="020F0302020204030204" pitchFamily="34" charset="0"/>
            </a:endParaRPr>
          </a:p>
          <a:p>
            <a:pPr marL="457200" indent="-457200">
              <a:lnSpc>
                <a:spcPct val="120000"/>
              </a:lnSpc>
              <a:spcBef>
                <a:spcPts val="0"/>
              </a:spcBef>
              <a:buFont typeface="+mj-lt"/>
              <a:buAutoNum type="arabicPeriod" startAt="3"/>
            </a:pPr>
            <a:r>
              <a:rPr lang="en-GB" sz="2100" b="1" dirty="0">
                <a:latin typeface="Montserrat" pitchFamily="2" charset="77"/>
                <a:ea typeface="Times New Roman" panose="02020603050405020304" pitchFamily="18" charset="0"/>
                <a:cs typeface="Calibri Light" panose="020F0302020204030204" pitchFamily="34" charset="0"/>
              </a:rPr>
              <a:t>The mystery of historical objects can mean </a:t>
            </a:r>
            <a:r>
              <a:rPr lang="en-GB" sz="2100" dirty="0">
                <a:latin typeface="Montserrat" pitchFamily="2" charset="77"/>
                <a:ea typeface="Times New Roman" panose="02020603050405020304" pitchFamily="18" charset="0"/>
                <a:cs typeface="Calibri Light" panose="020F0302020204030204" pitchFamily="34" charset="0"/>
              </a:rPr>
              <a:t>that “nobody’s got the right answer”. How do your students react to having the freedom to imagine things for themselves? What support or encouragement do they need to run with their imaginations?</a:t>
            </a:r>
          </a:p>
          <a:p>
            <a:pPr marL="0" indent="0">
              <a:lnSpc>
                <a:spcPct val="120000"/>
              </a:lnSpc>
              <a:spcBef>
                <a:spcPts val="0"/>
              </a:spcBef>
              <a:buNone/>
            </a:pPr>
            <a:endParaRPr lang="en-GB" sz="2200" dirty="0">
              <a:latin typeface="Montserrat" pitchFamily="2" charset="77"/>
              <a:ea typeface="Times New Roman" panose="02020603050405020304" pitchFamily="18" charset="0"/>
              <a:cs typeface="Calibri Light" panose="020F0302020204030204" pitchFamily="34" charset="0"/>
            </a:endParaRPr>
          </a:p>
          <a:p>
            <a:pPr marL="0" indent="0">
              <a:lnSpc>
                <a:spcPct val="120000"/>
              </a:lnSpc>
              <a:spcBef>
                <a:spcPts val="0"/>
              </a:spcBef>
              <a:buNone/>
            </a:pPr>
            <a:endParaRPr lang="en-GB" sz="2200" dirty="0">
              <a:latin typeface="Montserrat" pitchFamily="2" charset="77"/>
              <a:ea typeface="Times New Roman" panose="02020603050405020304" pitchFamily="18" charset="0"/>
              <a:cs typeface="Calibri Light" panose="020F0302020204030204" pitchFamily="34" charset="0"/>
            </a:endParaRPr>
          </a:p>
          <a:p>
            <a:pPr marL="457200" indent="-457200">
              <a:lnSpc>
                <a:spcPct val="120000"/>
              </a:lnSpc>
              <a:spcBef>
                <a:spcPts val="0"/>
              </a:spcBef>
              <a:buFont typeface="+mj-lt"/>
              <a:buAutoNum type="arabicPeriod" startAt="3"/>
            </a:pPr>
            <a:endParaRPr lang="en-GB" sz="2200" dirty="0">
              <a:latin typeface="Montserrat" pitchFamily="2" charset="77"/>
              <a:ea typeface="Times New Roman" panose="02020603050405020304" pitchFamily="18" charset="0"/>
              <a:cs typeface="Calibri Light" panose="020F0302020204030204" pitchFamily="34" charset="0"/>
            </a:endParaRPr>
          </a:p>
        </p:txBody>
      </p:sp>
      <p:sp>
        <p:nvSpPr>
          <p:cNvPr id="6" name="TextBox 2">
            <a:extLst>
              <a:ext uri="{FF2B5EF4-FFF2-40B4-BE49-F238E27FC236}">
                <a16:creationId xmlns:a16="http://schemas.microsoft.com/office/drawing/2014/main" id="{2DE36F03-DA2F-5A01-AE7E-37F65DAA3B25}"/>
              </a:ext>
            </a:extLst>
          </p:cNvPr>
          <p:cNvSpPr txBox="1"/>
          <p:nvPr/>
        </p:nvSpPr>
        <p:spPr>
          <a:xfrm>
            <a:off x="509975" y="1317587"/>
            <a:ext cx="9253929" cy="726161"/>
          </a:xfrm>
          <a:prstGeom prst="rect">
            <a:avLst/>
          </a:prstGeom>
        </p:spPr>
        <p:txBody>
          <a:bodyPr lIns="0" tIns="0" rIns="0" bIns="0" rtlCol="0" anchor="t">
            <a:spAutoFit/>
          </a:bodyPr>
          <a:lstStyle/>
          <a:p>
            <a:pPr>
              <a:lnSpc>
                <a:spcPts val="6135"/>
              </a:lnSpc>
            </a:pPr>
            <a:r>
              <a:rPr lang="en-US" sz="4400" dirty="0">
                <a:solidFill>
                  <a:srgbClr val="60597F"/>
                </a:solidFill>
                <a:latin typeface="Montserrat Extra-Bold"/>
              </a:rPr>
              <a:t>Break the podcast down:</a:t>
            </a:r>
          </a:p>
        </p:txBody>
      </p:sp>
      <p:sp>
        <p:nvSpPr>
          <p:cNvPr id="7" name="TextBox 6">
            <a:extLst>
              <a:ext uri="{FF2B5EF4-FFF2-40B4-BE49-F238E27FC236}">
                <a16:creationId xmlns:a16="http://schemas.microsoft.com/office/drawing/2014/main" id="{4395EFD7-2B81-8E6D-C596-2C80708997A6}"/>
              </a:ext>
            </a:extLst>
          </p:cNvPr>
          <p:cNvSpPr txBox="1"/>
          <p:nvPr/>
        </p:nvSpPr>
        <p:spPr>
          <a:xfrm>
            <a:off x="1143000" y="2870438"/>
            <a:ext cx="2841523" cy="707886"/>
          </a:xfrm>
          <a:prstGeom prst="rect">
            <a:avLst/>
          </a:prstGeom>
          <a:noFill/>
        </p:spPr>
        <p:txBody>
          <a:bodyPr wrap="square" rtlCol="0">
            <a:spAutoFit/>
          </a:bodyPr>
          <a:lstStyle/>
          <a:p>
            <a:r>
              <a:rPr lang="en-GB" sz="2200" b="1" dirty="0">
                <a:solidFill>
                  <a:srgbClr val="60597F"/>
                </a:solidFill>
                <a:latin typeface="Montserrat Black" pitchFamily="2" charset="77"/>
                <a:ea typeface="Calibri" panose="020F0502020204030204" pitchFamily="34" charset="0"/>
                <a:cs typeface="Calibri Light" panose="020F0302020204030204" pitchFamily="34" charset="0"/>
              </a:rPr>
              <a:t>04.33 – 08.24:</a:t>
            </a:r>
          </a:p>
          <a:p>
            <a:endParaRPr lang="en-US" dirty="0"/>
          </a:p>
        </p:txBody>
      </p:sp>
      <p:pic>
        <p:nvPicPr>
          <p:cNvPr id="2" name="Picture 1">
            <a:extLst>
              <a:ext uri="{FF2B5EF4-FFF2-40B4-BE49-F238E27FC236}">
                <a16:creationId xmlns:a16="http://schemas.microsoft.com/office/drawing/2014/main" id="{C6BC0535-CD4A-FAE1-8504-607067D536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3400" y="2343184"/>
            <a:ext cx="931420" cy="1054509"/>
          </a:xfrm>
          <a:prstGeom prst="rect">
            <a:avLst/>
          </a:prstGeom>
        </p:spPr>
      </p:pic>
      <p:pic>
        <p:nvPicPr>
          <p:cNvPr id="31" name="Picture 30">
            <a:extLst>
              <a:ext uri="{FF2B5EF4-FFF2-40B4-BE49-F238E27FC236}">
                <a16:creationId xmlns:a16="http://schemas.microsoft.com/office/drawing/2014/main" id="{9D5B3611-DDE5-917F-8C87-59DBE0132B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146633" y="-30446"/>
            <a:ext cx="8141367" cy="10291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B068FC-E714-5834-70D7-7BD47A569F9B}"/>
              </a:ext>
            </a:extLst>
          </p:cNvPr>
          <p:cNvSpPr txBox="1"/>
          <p:nvPr/>
        </p:nvSpPr>
        <p:spPr>
          <a:xfrm>
            <a:off x="1273393" y="3054650"/>
            <a:ext cx="2841523" cy="707886"/>
          </a:xfrm>
          <a:prstGeom prst="rect">
            <a:avLst/>
          </a:prstGeom>
          <a:noFill/>
        </p:spPr>
        <p:txBody>
          <a:bodyPr wrap="square" rtlCol="0">
            <a:spAutoFit/>
          </a:bodyPr>
          <a:lstStyle/>
          <a:p>
            <a:r>
              <a:rPr lang="en-GB" sz="2200" b="1" dirty="0">
                <a:solidFill>
                  <a:srgbClr val="60597F"/>
                </a:solidFill>
                <a:latin typeface="Montserrat Black" pitchFamily="2" charset="77"/>
                <a:ea typeface="Calibri" panose="020F0502020204030204" pitchFamily="34" charset="0"/>
                <a:cs typeface="Calibri Light" panose="020F0302020204030204" pitchFamily="34" charset="0"/>
              </a:rPr>
              <a:t>08.24 – end:</a:t>
            </a:r>
          </a:p>
          <a:p>
            <a:endParaRPr lang="en-US" dirty="0"/>
          </a:p>
        </p:txBody>
      </p:sp>
      <p:sp>
        <p:nvSpPr>
          <p:cNvPr id="5" name="Content Placeholder 2">
            <a:extLst>
              <a:ext uri="{FF2B5EF4-FFF2-40B4-BE49-F238E27FC236}">
                <a16:creationId xmlns:a16="http://schemas.microsoft.com/office/drawing/2014/main" id="{E68B2D3E-0974-D799-0351-F8E5EE3C5282}"/>
              </a:ext>
            </a:extLst>
          </p:cNvPr>
          <p:cNvSpPr txBox="1">
            <a:spLocks/>
          </p:cNvSpPr>
          <p:nvPr/>
        </p:nvSpPr>
        <p:spPr>
          <a:xfrm>
            <a:off x="799197" y="3987670"/>
            <a:ext cx="9012713" cy="4584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startAt="5"/>
            </a:pPr>
            <a:r>
              <a:rPr lang="en-GB" sz="2100" b="1" dirty="0">
                <a:latin typeface="Montserrat" pitchFamily="2" charset="77"/>
                <a:ea typeface="Times New Roman" panose="02020603050405020304" pitchFamily="18" charset="0"/>
                <a:cs typeface="Calibri Light" panose="020F0302020204030204" pitchFamily="34" charset="0"/>
              </a:rPr>
              <a:t>What would you enjoy </a:t>
            </a:r>
            <a:r>
              <a:rPr lang="en-GB" sz="2100" dirty="0">
                <a:latin typeface="Montserrat" pitchFamily="2" charset="77"/>
                <a:ea typeface="Times New Roman" panose="02020603050405020304" pitchFamily="18" charset="0"/>
                <a:cs typeface="Calibri Light" panose="020F0302020204030204" pitchFamily="34" charset="0"/>
              </a:rPr>
              <a:t>about exploring the ‘mobility of objects’ with your students? How do you think handling historical objects in the classroom would aid your teaching?</a:t>
            </a:r>
          </a:p>
          <a:p>
            <a:pPr marL="457200" indent="-457200">
              <a:lnSpc>
                <a:spcPct val="120000"/>
              </a:lnSpc>
              <a:spcBef>
                <a:spcPts val="0"/>
              </a:spcBef>
              <a:buFont typeface="+mj-lt"/>
              <a:buAutoNum type="arabicPeriod" startAt="5"/>
            </a:pPr>
            <a:endParaRPr lang="en-GB" sz="2100" dirty="0">
              <a:latin typeface="Montserrat" pitchFamily="2" charset="77"/>
              <a:ea typeface="Times New Roman" panose="02020603050405020304" pitchFamily="18" charset="0"/>
              <a:cs typeface="Calibri Light" panose="020F0302020204030204" pitchFamily="34" charset="0"/>
            </a:endParaRPr>
          </a:p>
          <a:p>
            <a:pPr marL="457200" indent="-457200">
              <a:lnSpc>
                <a:spcPct val="120000"/>
              </a:lnSpc>
              <a:spcBef>
                <a:spcPts val="0"/>
              </a:spcBef>
              <a:buFont typeface="+mj-lt"/>
              <a:buAutoNum type="arabicPeriod" startAt="5"/>
            </a:pPr>
            <a:r>
              <a:rPr lang="en-GB" sz="2100" b="1" dirty="0">
                <a:latin typeface="Montserrat" pitchFamily="2" charset="77"/>
                <a:ea typeface="Times New Roman" panose="02020603050405020304" pitchFamily="18" charset="0"/>
                <a:cs typeface="Calibri Light" panose="020F0302020204030204" pitchFamily="34" charset="0"/>
              </a:rPr>
              <a:t>Which other curriculum areas </a:t>
            </a:r>
            <a:r>
              <a:rPr lang="en-GB" sz="2100" dirty="0">
                <a:latin typeface="Montserrat" pitchFamily="2" charset="77"/>
                <a:ea typeface="Times New Roman" panose="02020603050405020304" pitchFamily="18" charset="0"/>
                <a:cs typeface="Calibri Light" panose="020F0302020204030204" pitchFamily="34" charset="0"/>
              </a:rPr>
              <a:t>can you envisage your classroom discussions about these objects leading to?</a:t>
            </a:r>
          </a:p>
          <a:p>
            <a:pPr marL="457200" indent="-457200">
              <a:lnSpc>
                <a:spcPct val="120000"/>
              </a:lnSpc>
              <a:spcBef>
                <a:spcPts val="0"/>
              </a:spcBef>
              <a:buFont typeface="+mj-lt"/>
              <a:buAutoNum type="arabicPeriod" startAt="5"/>
            </a:pPr>
            <a:endParaRPr lang="en-GB" sz="2100" dirty="0">
              <a:latin typeface="Montserrat" pitchFamily="2" charset="77"/>
              <a:ea typeface="Times New Roman" panose="02020603050405020304" pitchFamily="18" charset="0"/>
              <a:cs typeface="Calibri Light" panose="020F0302020204030204" pitchFamily="34" charset="0"/>
            </a:endParaRPr>
          </a:p>
          <a:p>
            <a:pPr marL="457200" indent="-457200">
              <a:lnSpc>
                <a:spcPct val="120000"/>
              </a:lnSpc>
              <a:spcBef>
                <a:spcPts val="0"/>
              </a:spcBef>
              <a:buFont typeface="+mj-lt"/>
              <a:buAutoNum type="arabicPeriod" startAt="5"/>
            </a:pPr>
            <a:r>
              <a:rPr lang="en-GB" sz="2100" b="1" dirty="0">
                <a:latin typeface="Montserrat" pitchFamily="2" charset="77"/>
                <a:ea typeface="Times New Roman" panose="02020603050405020304" pitchFamily="18" charset="0"/>
                <a:cs typeface="Calibri Light" panose="020F0302020204030204" pitchFamily="34" charset="0"/>
              </a:rPr>
              <a:t>What apprehensions </a:t>
            </a:r>
            <a:r>
              <a:rPr lang="en-GB" sz="2100" dirty="0">
                <a:latin typeface="Montserrat" pitchFamily="2" charset="77"/>
                <a:ea typeface="Times New Roman" panose="02020603050405020304" pitchFamily="18" charset="0"/>
                <a:cs typeface="Calibri Light" panose="020F0302020204030204" pitchFamily="34" charset="0"/>
              </a:rPr>
              <a:t>do you have, if any, about handling historical objects with your students? How could any concerns you have be addressed?</a:t>
            </a:r>
          </a:p>
        </p:txBody>
      </p:sp>
      <p:sp>
        <p:nvSpPr>
          <p:cNvPr id="6" name="TextBox 9">
            <a:extLst>
              <a:ext uri="{FF2B5EF4-FFF2-40B4-BE49-F238E27FC236}">
                <a16:creationId xmlns:a16="http://schemas.microsoft.com/office/drawing/2014/main" id="{A8A749AB-7471-E365-A989-39A852F17DBC}"/>
              </a:ext>
            </a:extLst>
          </p:cNvPr>
          <p:cNvSpPr txBox="1"/>
          <p:nvPr/>
        </p:nvSpPr>
        <p:spPr>
          <a:xfrm>
            <a:off x="526026" y="473278"/>
            <a:ext cx="7849836" cy="284693"/>
          </a:xfrm>
          <a:prstGeom prst="rect">
            <a:avLst/>
          </a:prstGeom>
        </p:spPr>
        <p:txBody>
          <a:bodyPr lIns="0" tIns="0" rIns="0" bIns="0" rtlCol="0" anchor="t">
            <a:spAutoFit/>
          </a:bodyPr>
          <a:lstStyle/>
          <a:p>
            <a:pPr algn="ctr">
              <a:lnSpc>
                <a:spcPts val="2380"/>
              </a:lnSpc>
            </a:pPr>
            <a:r>
              <a:rPr lang="en-US" sz="1700" dirty="0">
                <a:solidFill>
                  <a:srgbClr val="60597F"/>
                </a:solidFill>
                <a:latin typeface="Montserrat"/>
              </a:rPr>
              <a:t>Pre-listening  |  </a:t>
            </a:r>
            <a:r>
              <a:rPr lang="en-US" sz="1700" dirty="0">
                <a:solidFill>
                  <a:srgbClr val="5BCBBC"/>
                </a:solidFill>
                <a:latin typeface="Montserrat Bold"/>
              </a:rPr>
              <a:t>Break the down</a:t>
            </a:r>
            <a:r>
              <a:rPr lang="en-US" sz="1700" dirty="0">
                <a:solidFill>
                  <a:srgbClr val="5BCBBC"/>
                </a:solidFill>
                <a:latin typeface="Montserrat"/>
              </a:rPr>
              <a:t>  </a:t>
            </a:r>
            <a:r>
              <a:rPr lang="en-US" sz="1700" dirty="0">
                <a:solidFill>
                  <a:srgbClr val="60597F"/>
                </a:solidFill>
                <a:latin typeface="Montserrat"/>
              </a:rPr>
              <a:t>|  Post-listening  |  Learn more podcast</a:t>
            </a:r>
          </a:p>
        </p:txBody>
      </p:sp>
      <p:sp>
        <p:nvSpPr>
          <p:cNvPr id="7" name="TextBox 2">
            <a:extLst>
              <a:ext uri="{FF2B5EF4-FFF2-40B4-BE49-F238E27FC236}">
                <a16:creationId xmlns:a16="http://schemas.microsoft.com/office/drawing/2014/main" id="{7CAC0630-A01F-12D4-0243-2B5FACC6CC6D}"/>
              </a:ext>
            </a:extLst>
          </p:cNvPr>
          <p:cNvSpPr txBox="1"/>
          <p:nvPr/>
        </p:nvSpPr>
        <p:spPr>
          <a:xfrm>
            <a:off x="557981" y="1172430"/>
            <a:ext cx="9253929" cy="726161"/>
          </a:xfrm>
          <a:prstGeom prst="rect">
            <a:avLst/>
          </a:prstGeom>
        </p:spPr>
        <p:txBody>
          <a:bodyPr lIns="0" tIns="0" rIns="0" bIns="0" rtlCol="0" anchor="t">
            <a:spAutoFit/>
          </a:bodyPr>
          <a:lstStyle/>
          <a:p>
            <a:pPr>
              <a:lnSpc>
                <a:spcPts val="6135"/>
              </a:lnSpc>
            </a:pPr>
            <a:r>
              <a:rPr lang="en-US" sz="4400" dirty="0">
                <a:solidFill>
                  <a:srgbClr val="60597F"/>
                </a:solidFill>
                <a:latin typeface="Montserrat Extra-Bold"/>
              </a:rPr>
              <a:t>Break the podcast down:</a:t>
            </a:r>
          </a:p>
        </p:txBody>
      </p:sp>
      <p:pic>
        <p:nvPicPr>
          <p:cNvPr id="2" name="Picture 1">
            <a:extLst>
              <a:ext uri="{FF2B5EF4-FFF2-40B4-BE49-F238E27FC236}">
                <a16:creationId xmlns:a16="http://schemas.microsoft.com/office/drawing/2014/main" id="{AEDFA136-73DA-0D72-D453-80F066FEB8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3400" y="2485501"/>
            <a:ext cx="931420" cy="1054509"/>
          </a:xfrm>
          <a:prstGeom prst="rect">
            <a:avLst/>
          </a:prstGeom>
        </p:spPr>
      </p:pic>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190" y="-5443"/>
            <a:ext cx="8337620" cy="102924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7200" y="1108238"/>
            <a:ext cx="9253929" cy="726161"/>
          </a:xfrm>
          <a:prstGeom prst="rect">
            <a:avLst/>
          </a:prstGeom>
        </p:spPr>
        <p:txBody>
          <a:bodyPr lIns="0" tIns="0" rIns="0" bIns="0" rtlCol="0" anchor="t">
            <a:spAutoFit/>
          </a:bodyPr>
          <a:lstStyle/>
          <a:p>
            <a:pPr>
              <a:lnSpc>
                <a:spcPts val="6135"/>
              </a:lnSpc>
            </a:pPr>
            <a:r>
              <a:rPr lang="en-US" sz="4400" dirty="0">
                <a:solidFill>
                  <a:srgbClr val="60597F"/>
                </a:solidFill>
                <a:latin typeface="Montserrat Extra-Bold"/>
              </a:rPr>
              <a:t>Post-listening:</a:t>
            </a:r>
          </a:p>
        </p:txBody>
      </p:sp>
      <p:sp>
        <p:nvSpPr>
          <p:cNvPr id="3" name="TextBox 3"/>
          <p:cNvSpPr txBox="1"/>
          <p:nvPr/>
        </p:nvSpPr>
        <p:spPr>
          <a:xfrm>
            <a:off x="457200" y="416459"/>
            <a:ext cx="7849836" cy="284693"/>
          </a:xfrm>
          <a:prstGeom prst="rect">
            <a:avLst/>
          </a:prstGeom>
        </p:spPr>
        <p:txBody>
          <a:bodyPr lIns="0" tIns="0" rIns="0" bIns="0" rtlCol="0" anchor="t">
            <a:spAutoFit/>
          </a:bodyPr>
          <a:lstStyle/>
          <a:p>
            <a:pPr algn="ctr">
              <a:lnSpc>
                <a:spcPts val="2380"/>
              </a:lnSpc>
            </a:pPr>
            <a:r>
              <a:rPr lang="en-US" sz="1700" dirty="0">
                <a:solidFill>
                  <a:srgbClr val="60597F"/>
                </a:solidFill>
                <a:latin typeface="Montserrat"/>
              </a:rPr>
              <a:t>Pre-listening  |  </a:t>
            </a:r>
            <a:r>
              <a:rPr lang="en-US" sz="1700" dirty="0">
                <a:solidFill>
                  <a:srgbClr val="60597F"/>
                </a:solidFill>
                <a:latin typeface="Montserrat Light" pitchFamily="2" charset="77"/>
              </a:rPr>
              <a:t>Break the down  </a:t>
            </a:r>
            <a:r>
              <a:rPr lang="en-US" sz="1700" dirty="0">
                <a:solidFill>
                  <a:srgbClr val="60597F"/>
                </a:solidFill>
                <a:latin typeface="Montserrat"/>
              </a:rPr>
              <a:t>|  </a:t>
            </a:r>
            <a:r>
              <a:rPr lang="en-US" sz="1700" dirty="0">
                <a:solidFill>
                  <a:srgbClr val="5BCBBC"/>
                </a:solidFill>
                <a:latin typeface="Montserrat Bold"/>
              </a:rPr>
              <a:t>Post-listening</a:t>
            </a:r>
            <a:r>
              <a:rPr lang="en-US" sz="1700" dirty="0">
                <a:solidFill>
                  <a:srgbClr val="60597F"/>
                </a:solidFill>
                <a:latin typeface="Montserrat"/>
              </a:rPr>
              <a:t>  |  Learn more podcast</a:t>
            </a:r>
          </a:p>
        </p:txBody>
      </p:sp>
      <p:pic>
        <p:nvPicPr>
          <p:cNvPr id="29" name="Picture 28">
            <a:extLst>
              <a:ext uri="{FF2B5EF4-FFF2-40B4-BE49-F238E27FC236}">
                <a16:creationId xmlns:a16="http://schemas.microsoft.com/office/drawing/2014/main" id="{7D7D0129-3015-1EA1-D0BC-18FA051576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89" y="5725647"/>
            <a:ext cx="18277108" cy="4591493"/>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331908" y="8021394"/>
            <a:ext cx="4343400" cy="1384995"/>
          </a:xfrm>
          <a:prstGeom prst="rect">
            <a:avLst/>
          </a:prstGeom>
          <a:noFill/>
        </p:spPr>
        <p:txBody>
          <a:bodyPr wrap="square" rtlCol="0">
            <a:spAutoFit/>
          </a:bodyPr>
          <a:lstStyle/>
          <a:p>
            <a:r>
              <a:rPr lang="en-GB" sz="2800" b="1" dirty="0">
                <a:latin typeface="Montserrat" pitchFamily="2" charset="0"/>
              </a:rPr>
              <a:t>*Submit questions to Katherine and Thomas </a:t>
            </a:r>
            <a:r>
              <a:rPr lang="en-GB" sz="2800" b="1" dirty="0">
                <a:latin typeface="Montserrat" pitchFamily="2" charset="0"/>
                <a:hlinkClick r:id="rId3">
                  <a:extLst>
                    <a:ext uri="{A12FA001-AC4F-418D-AE19-62706E023703}">
                      <ahyp:hlinkClr xmlns:ahyp="http://schemas.microsoft.com/office/drawing/2018/hyperlinkcolor" val="tx"/>
                    </a:ext>
                  </a:extLst>
                </a:hlinkClick>
              </a:rPr>
              <a:t>here</a:t>
            </a:r>
            <a:r>
              <a:rPr lang="en-GB" sz="2800" b="1" dirty="0">
                <a:latin typeface="Montserrat" pitchFamily="2" charset="0"/>
              </a:rPr>
              <a:t>.</a:t>
            </a: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676557" y="7868226"/>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435077" y="2136549"/>
            <a:ext cx="16598795" cy="2339218"/>
          </a:xfrm>
          <a:prstGeom prst="rect">
            <a:avLst/>
          </a:prstGeom>
        </p:spPr>
        <p:txBody>
          <a:bodyPr numCol="1"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20000"/>
              </a:lnSpc>
              <a:spcBef>
                <a:spcPts val="0"/>
              </a:spcBef>
              <a:buFont typeface="+mj-lt"/>
              <a:buAutoNum type="arabicPeriod"/>
            </a:pPr>
            <a:r>
              <a:rPr lang="en-GB" sz="2100" b="1" dirty="0">
                <a:latin typeface="Montserrat" pitchFamily="2" charset="77"/>
                <a:ea typeface="Calibri" panose="020F0502020204030204" pitchFamily="34" charset="0"/>
                <a:cs typeface="Calibri" panose="020F0502020204030204" pitchFamily="34" charset="0"/>
              </a:rPr>
              <a:t>Having listened to Katharine and Thomas</a:t>
            </a:r>
            <a:r>
              <a:rPr lang="en-GB" sz="2100" dirty="0">
                <a:latin typeface="Montserrat" pitchFamily="2" charset="77"/>
                <a:ea typeface="Calibri" panose="020F0502020204030204" pitchFamily="34" charset="0"/>
                <a:cs typeface="Calibri" panose="020F0502020204030204" pitchFamily="34" charset="0"/>
              </a:rPr>
              <a:t>, how do you feel </a:t>
            </a:r>
            <a:r>
              <a:rPr lang="en-GB" sz="2100" i="1" dirty="0">
                <a:latin typeface="Montserrat" pitchFamily="2" charset="77"/>
                <a:ea typeface="Calibri" panose="020F0502020204030204" pitchFamily="34" charset="0"/>
                <a:cs typeface="Calibri" panose="020F0502020204030204" pitchFamily="34" charset="0"/>
              </a:rPr>
              <a:t>your</a:t>
            </a:r>
            <a:r>
              <a:rPr lang="en-GB" sz="2100" dirty="0">
                <a:latin typeface="Montserrat" pitchFamily="2" charset="77"/>
                <a:ea typeface="Calibri" panose="020F0502020204030204" pitchFamily="34" charset="0"/>
                <a:cs typeface="Calibri" panose="020F0502020204030204" pitchFamily="34" charset="0"/>
              </a:rPr>
              <a:t> students would benefit from handling historical objects in the classroom? </a:t>
            </a:r>
          </a:p>
          <a:p>
            <a:pPr marL="457200" indent="-457200">
              <a:lnSpc>
                <a:spcPct val="120000"/>
              </a:lnSpc>
              <a:spcBef>
                <a:spcPts val="0"/>
              </a:spcBef>
              <a:buFont typeface="+mj-lt"/>
              <a:buAutoNum type="arabicPeriod"/>
            </a:pPr>
            <a:endParaRPr lang="en-GB" sz="2100" dirty="0">
              <a:latin typeface="Montserrat" pitchFamily="2" charset="77"/>
              <a:ea typeface="Calibri" panose="020F0502020204030204" pitchFamily="34" charset="0"/>
              <a:cs typeface="Calibri" panose="020F0502020204030204" pitchFamily="34" charset="0"/>
            </a:endParaRPr>
          </a:p>
          <a:p>
            <a:pPr marL="457200" indent="-457200">
              <a:lnSpc>
                <a:spcPct val="120000"/>
              </a:lnSpc>
              <a:spcBef>
                <a:spcPts val="0"/>
              </a:spcBef>
              <a:buFont typeface="+mj-lt"/>
              <a:buAutoNum type="arabicPeriod"/>
            </a:pPr>
            <a:r>
              <a:rPr lang="en-GB" sz="2100" b="1" dirty="0">
                <a:latin typeface="Montserrat" pitchFamily="2" charset="77"/>
                <a:ea typeface="Calibri" panose="020F0502020204030204" pitchFamily="34" charset="0"/>
                <a:cs typeface="Calibri" panose="020F0502020204030204" pitchFamily="34" charset="0"/>
              </a:rPr>
              <a:t>What support would you need </a:t>
            </a:r>
            <a:r>
              <a:rPr lang="en-GB" sz="2100" dirty="0">
                <a:latin typeface="Montserrat" pitchFamily="2" charset="77"/>
                <a:ea typeface="Calibri" panose="020F0502020204030204" pitchFamily="34" charset="0"/>
                <a:cs typeface="Calibri" panose="020F0502020204030204" pitchFamily="34" charset="0"/>
              </a:rPr>
              <a:t>to feel confident in implementing this type of activity in your classroom?</a:t>
            </a:r>
          </a:p>
          <a:p>
            <a:pPr marL="457200" indent="-457200">
              <a:lnSpc>
                <a:spcPct val="120000"/>
              </a:lnSpc>
              <a:spcBef>
                <a:spcPts val="0"/>
              </a:spcBef>
              <a:buFont typeface="+mj-lt"/>
              <a:buAutoNum type="arabicPeriod"/>
            </a:pPr>
            <a:endParaRPr lang="en-GB" sz="2100" dirty="0">
              <a:latin typeface="Montserrat" pitchFamily="2" charset="77"/>
              <a:ea typeface="Calibri" panose="020F0502020204030204" pitchFamily="34" charset="0"/>
              <a:cs typeface="Calibri" panose="020F0502020204030204" pitchFamily="34" charset="0"/>
            </a:endParaRPr>
          </a:p>
          <a:p>
            <a:pPr marL="457200" indent="-457200">
              <a:lnSpc>
                <a:spcPct val="120000"/>
              </a:lnSpc>
              <a:spcBef>
                <a:spcPts val="0"/>
              </a:spcBef>
              <a:buFont typeface="+mj-lt"/>
              <a:buAutoNum type="arabicPeriod"/>
            </a:pPr>
            <a:r>
              <a:rPr lang="en-GB" sz="2100" b="1" dirty="0">
                <a:latin typeface="Montserrat" pitchFamily="2" charset="77"/>
                <a:ea typeface="Calibri" panose="020F0502020204030204" pitchFamily="34" charset="0"/>
                <a:cs typeface="Calibri" panose="020F0502020204030204" pitchFamily="34" charset="0"/>
              </a:rPr>
              <a:t>How likely are you </a:t>
            </a:r>
            <a:r>
              <a:rPr lang="en-GB" sz="2100" dirty="0">
                <a:latin typeface="Montserrat" pitchFamily="2" charset="77"/>
                <a:ea typeface="Calibri" panose="020F0502020204030204" pitchFamily="34" charset="0"/>
                <a:cs typeface="Calibri" panose="020F0502020204030204" pitchFamily="34" charset="0"/>
              </a:rPr>
              <a:t>to incorporate the handling of historical objects into your classroom, and why? </a:t>
            </a:r>
          </a:p>
          <a:p>
            <a:pPr marL="457200" indent="-457200">
              <a:lnSpc>
                <a:spcPct val="120000"/>
              </a:lnSpc>
              <a:spcBef>
                <a:spcPts val="0"/>
              </a:spcBef>
              <a:buFont typeface="+mj-lt"/>
              <a:buAutoNum type="arabicPeriod"/>
            </a:pPr>
            <a:endParaRPr lang="en-GB" sz="2100" dirty="0">
              <a:latin typeface="Montserrat" pitchFamily="2" charset="77"/>
              <a:ea typeface="Calibri" panose="020F0502020204030204" pitchFamily="34" charset="0"/>
              <a:cs typeface="Calibri" panose="020F0502020204030204" pitchFamily="34" charset="0"/>
            </a:endParaRPr>
          </a:p>
          <a:p>
            <a:pPr marL="457200" indent="-457200">
              <a:lnSpc>
                <a:spcPct val="120000"/>
              </a:lnSpc>
              <a:spcBef>
                <a:spcPts val="0"/>
              </a:spcBef>
              <a:buFont typeface="+mj-lt"/>
              <a:buAutoNum type="arabicPeriod"/>
            </a:pPr>
            <a:r>
              <a:rPr lang="en-GB" sz="2100" b="1" dirty="0">
                <a:latin typeface="Montserrat" pitchFamily="2" charset="77"/>
                <a:ea typeface="Calibri" panose="020F0502020204030204" pitchFamily="34" charset="0"/>
                <a:cs typeface="Calibri" panose="020F0502020204030204" pitchFamily="34" charset="0"/>
              </a:rPr>
              <a:t>What are your </a:t>
            </a:r>
            <a:r>
              <a:rPr lang="en-GB" sz="2100" dirty="0">
                <a:latin typeface="Montserrat" pitchFamily="2" charset="77"/>
                <a:ea typeface="Calibri" panose="020F0502020204030204" pitchFamily="34" charset="0"/>
                <a:cs typeface="Calibri" panose="020F0502020204030204" pitchFamily="34" charset="0"/>
              </a:rPr>
              <a:t>next steps for moving forward?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4F3F13D-1F73-0471-030F-D8DECFE458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512" y="0"/>
            <a:ext cx="18264975" cy="10286999"/>
          </a:xfrm>
          <a:prstGeom prst="rect">
            <a:avLst/>
          </a:prstGeom>
        </p:spPr>
      </p:pic>
      <p:sp>
        <p:nvSpPr>
          <p:cNvPr id="8" name="TextBox 8"/>
          <p:cNvSpPr txBox="1"/>
          <p:nvPr/>
        </p:nvSpPr>
        <p:spPr>
          <a:xfrm>
            <a:off x="685154" y="1714500"/>
            <a:ext cx="9253929" cy="1379801"/>
          </a:xfrm>
          <a:prstGeom prst="rect">
            <a:avLst/>
          </a:prstGeom>
        </p:spPr>
        <p:txBody>
          <a:bodyPr lIns="0" tIns="0" rIns="0" bIns="0" rtlCol="0" anchor="t">
            <a:spAutoFit/>
          </a:bodyPr>
          <a:lstStyle/>
          <a:p>
            <a:pPr>
              <a:lnSpc>
                <a:spcPts val="6135"/>
              </a:lnSpc>
            </a:pPr>
            <a:r>
              <a:rPr lang="en-US" sz="4400" b="1" dirty="0">
                <a:solidFill>
                  <a:srgbClr val="60597F"/>
                </a:solidFill>
                <a:latin typeface="Montserrat" pitchFamily="2" charset="0"/>
              </a:rPr>
              <a:t>Learn more about </a:t>
            </a:r>
          </a:p>
          <a:p>
            <a:pPr>
              <a:lnSpc>
                <a:spcPts val="4523"/>
              </a:lnSpc>
            </a:pPr>
            <a:r>
              <a:rPr lang="en-US" sz="4400" b="1" dirty="0">
                <a:solidFill>
                  <a:srgbClr val="60597F"/>
                </a:solidFill>
                <a:latin typeface="Montserrat" pitchFamily="2" charset="0"/>
              </a:rPr>
              <a:t>Katherine and Thomas’s work:</a:t>
            </a:r>
          </a:p>
        </p:txBody>
      </p:sp>
      <p:sp>
        <p:nvSpPr>
          <p:cNvPr id="9" name="TextBox 9"/>
          <p:cNvSpPr txBox="1"/>
          <p:nvPr/>
        </p:nvSpPr>
        <p:spPr>
          <a:xfrm>
            <a:off x="685154" y="568779"/>
            <a:ext cx="7849836" cy="284693"/>
          </a:xfrm>
          <a:prstGeom prst="rect">
            <a:avLst/>
          </a:prstGeom>
        </p:spPr>
        <p:txBody>
          <a:bodyPr lIns="0" tIns="0" rIns="0" bIns="0" rtlCol="0" anchor="t">
            <a:spAutoFit/>
          </a:bodyPr>
          <a:lstStyle/>
          <a:p>
            <a:pPr algn="ctr">
              <a:lnSpc>
                <a:spcPts val="2380"/>
              </a:lnSpc>
            </a:pPr>
            <a:r>
              <a:rPr lang="en-US" sz="1700" dirty="0">
                <a:solidFill>
                  <a:srgbClr val="60597F"/>
                </a:solidFill>
                <a:latin typeface="Montserrat"/>
              </a:rPr>
              <a:t>Pre-listening  |  Break the down  |  Post-listening  |  </a:t>
            </a:r>
            <a:r>
              <a:rPr lang="en-US" sz="1700" dirty="0">
                <a:solidFill>
                  <a:srgbClr val="5BCBBC"/>
                </a:solidFill>
                <a:latin typeface="Montserrat Bold"/>
              </a:rPr>
              <a:t>Learn more podcast</a:t>
            </a:r>
          </a:p>
        </p:txBody>
      </p:sp>
      <p:sp>
        <p:nvSpPr>
          <p:cNvPr id="55" name="TextBox 54">
            <a:extLst>
              <a:ext uri="{FF2B5EF4-FFF2-40B4-BE49-F238E27FC236}">
                <a16:creationId xmlns:a16="http://schemas.microsoft.com/office/drawing/2014/main" id="{4BC94A6A-208B-FCEE-9583-A08BC44BB658}"/>
              </a:ext>
            </a:extLst>
          </p:cNvPr>
          <p:cNvSpPr txBox="1"/>
          <p:nvPr/>
        </p:nvSpPr>
        <p:spPr>
          <a:xfrm>
            <a:off x="14630400" y="9299462"/>
            <a:ext cx="3429000" cy="400110"/>
          </a:xfrm>
          <a:prstGeom prst="rect">
            <a:avLst/>
          </a:prstGeom>
          <a:noFill/>
        </p:spPr>
        <p:txBody>
          <a:bodyPr wrap="square" rtlCol="0">
            <a:spAutoFit/>
          </a:bodyPr>
          <a:lstStyle/>
          <a:p>
            <a:r>
              <a:rPr lang="en-US" sz="2000" b="1" dirty="0">
                <a:solidFill>
                  <a:srgbClr val="5BCBBC"/>
                </a:solidFill>
                <a:latin typeface="Montserrat" pitchFamily="2" charset="77"/>
              </a:rPr>
              <a:t>futurumcareers.com</a:t>
            </a:r>
          </a:p>
        </p:txBody>
      </p:sp>
      <p:sp>
        <p:nvSpPr>
          <p:cNvPr id="56" name="TextBox 55">
            <a:extLst>
              <a:ext uri="{FF2B5EF4-FFF2-40B4-BE49-F238E27FC236}">
                <a16:creationId xmlns:a16="http://schemas.microsoft.com/office/drawing/2014/main" id="{B4A4560E-E6D6-4BBB-8B24-365545DF23FD}"/>
              </a:ext>
            </a:extLst>
          </p:cNvPr>
          <p:cNvSpPr txBox="1"/>
          <p:nvPr/>
        </p:nvSpPr>
        <p:spPr>
          <a:xfrm>
            <a:off x="13476782" y="8158038"/>
            <a:ext cx="3934988" cy="954107"/>
          </a:xfrm>
          <a:prstGeom prst="rect">
            <a:avLst/>
          </a:prstGeom>
          <a:noFill/>
        </p:spPr>
        <p:txBody>
          <a:bodyPr wrap="square" rtlCol="0">
            <a:spAutoFit/>
          </a:bodyPr>
          <a:lstStyle/>
          <a:p>
            <a:pPr algn="r"/>
            <a:r>
              <a:rPr lang="en-GB" sz="2800" dirty="0">
                <a:solidFill>
                  <a:srgbClr val="60597F"/>
                </a:solidFill>
                <a:latin typeface="Montserrat Medium" pitchFamily="2" charset="77"/>
              </a:rPr>
              <a:t>Inspiring the</a:t>
            </a:r>
          </a:p>
          <a:p>
            <a:pPr algn="r"/>
            <a:r>
              <a:rPr lang="en-GB" sz="2800" b="1" dirty="0">
                <a:solidFill>
                  <a:srgbClr val="60597F"/>
                </a:solidFill>
                <a:latin typeface="Montserrat Black" pitchFamily="2" charset="77"/>
              </a:rPr>
              <a:t>next generation</a:t>
            </a:r>
          </a:p>
        </p:txBody>
      </p:sp>
      <p:sp>
        <p:nvSpPr>
          <p:cNvPr id="57" name="TextBox 56">
            <a:extLst>
              <a:ext uri="{FF2B5EF4-FFF2-40B4-BE49-F238E27FC236}">
                <a16:creationId xmlns:a16="http://schemas.microsoft.com/office/drawing/2014/main" id="{AAC51DA4-D40E-B29F-D505-80BE9D0BF281}"/>
              </a:ext>
            </a:extLst>
          </p:cNvPr>
          <p:cNvSpPr txBox="1"/>
          <p:nvPr/>
        </p:nvSpPr>
        <p:spPr>
          <a:xfrm>
            <a:off x="11744108" y="5952372"/>
            <a:ext cx="7458292" cy="523220"/>
          </a:xfrm>
          <a:prstGeom prst="rect">
            <a:avLst/>
          </a:prstGeom>
          <a:noFill/>
        </p:spPr>
        <p:txBody>
          <a:bodyPr wrap="square" rtlCol="0">
            <a:spAutoFit/>
          </a:bodyPr>
          <a:lstStyle/>
          <a:p>
            <a:r>
              <a:rPr lang="en-GB" sz="2800" b="1" dirty="0">
                <a:solidFill>
                  <a:schemeClr val="bg1"/>
                </a:solidFill>
                <a:latin typeface="Montserrat SemiBold" pitchFamily="2" charset="77"/>
              </a:rPr>
              <a:t>Watch the animation </a:t>
            </a:r>
            <a:r>
              <a:rPr lang="en-GB" sz="2800" b="1" dirty="0">
                <a:solidFill>
                  <a:schemeClr val="bg1"/>
                </a:solidFill>
                <a:latin typeface="Montserrat Black" pitchFamily="2" charset="77"/>
                <a:hlinkClick r:id="rId3"/>
              </a:rPr>
              <a:t>here</a:t>
            </a:r>
            <a:r>
              <a:rPr lang="en-GB" sz="2800" b="1" dirty="0">
                <a:solidFill>
                  <a:schemeClr val="bg1"/>
                </a:solidFill>
                <a:latin typeface="Montserrat Black" pitchFamily="2" charset="77"/>
              </a:rPr>
              <a:t>.</a:t>
            </a:r>
            <a:endParaRPr lang="en-US" sz="2800" dirty="0">
              <a:solidFill>
                <a:schemeClr val="bg1"/>
              </a:solidFill>
              <a:latin typeface="Montserrat" pitchFamily="2" charset="77"/>
            </a:endParaRPr>
          </a:p>
        </p:txBody>
      </p:sp>
      <p:sp>
        <p:nvSpPr>
          <p:cNvPr id="58" name="TextBox 57">
            <a:extLst>
              <a:ext uri="{FF2B5EF4-FFF2-40B4-BE49-F238E27FC236}">
                <a16:creationId xmlns:a16="http://schemas.microsoft.com/office/drawing/2014/main" id="{00EE8627-5405-71BD-B49D-6D9BCB7AF628}"/>
              </a:ext>
            </a:extLst>
          </p:cNvPr>
          <p:cNvSpPr txBox="1"/>
          <p:nvPr/>
        </p:nvSpPr>
        <p:spPr>
          <a:xfrm>
            <a:off x="11290753" y="5913900"/>
            <a:ext cx="545513" cy="646331"/>
          </a:xfrm>
          <a:prstGeom prst="rect">
            <a:avLst/>
          </a:prstGeom>
          <a:noFill/>
        </p:spPr>
        <p:txBody>
          <a:bodyPr wrap="square" rtlCol="0">
            <a:spAutoFit/>
          </a:bodyPr>
          <a:lstStyle/>
          <a:p>
            <a:r>
              <a:rPr lang="en-US" sz="3600" dirty="0">
                <a:solidFill>
                  <a:srgbClr val="EC6D3A"/>
                </a:solidFill>
                <a:latin typeface="Social Circles" panose="02000500000000000000" pitchFamily="2" charset="0"/>
              </a:rPr>
              <a:t>A</a:t>
            </a:r>
          </a:p>
        </p:txBody>
      </p:sp>
      <p:sp>
        <p:nvSpPr>
          <p:cNvPr id="60" name="TextBox 59">
            <a:extLst>
              <a:ext uri="{FF2B5EF4-FFF2-40B4-BE49-F238E27FC236}">
                <a16:creationId xmlns:a16="http://schemas.microsoft.com/office/drawing/2014/main" id="{2DE63003-758B-4CE0-1DE9-0E9E93D5D1E4}"/>
              </a:ext>
            </a:extLst>
          </p:cNvPr>
          <p:cNvSpPr txBox="1"/>
          <p:nvPr/>
        </p:nvSpPr>
        <p:spPr>
          <a:xfrm>
            <a:off x="4155435" y="4684707"/>
            <a:ext cx="545513" cy="646331"/>
          </a:xfrm>
          <a:prstGeom prst="rect">
            <a:avLst/>
          </a:prstGeom>
          <a:noFill/>
        </p:spPr>
        <p:txBody>
          <a:bodyPr wrap="square" rtlCol="0">
            <a:spAutoFit/>
          </a:bodyPr>
          <a:lstStyle/>
          <a:p>
            <a:r>
              <a:rPr lang="en-US" sz="3600" dirty="0">
                <a:solidFill>
                  <a:srgbClr val="ABB500"/>
                </a:solidFill>
                <a:latin typeface="Social Circles" panose="02000500000000000000" pitchFamily="2" charset="0"/>
              </a:rPr>
              <a:t>A</a:t>
            </a:r>
          </a:p>
        </p:txBody>
      </p:sp>
      <p:pic>
        <p:nvPicPr>
          <p:cNvPr id="4" name="Picture 3">
            <a:extLst>
              <a:ext uri="{FF2B5EF4-FFF2-40B4-BE49-F238E27FC236}">
                <a16:creationId xmlns:a16="http://schemas.microsoft.com/office/drawing/2014/main" id="{98489546-3D72-2966-6478-2A9D2E2B6B30}"/>
              </a:ext>
            </a:extLst>
          </p:cNvPr>
          <p:cNvPicPr>
            <a:picLocks noChangeAspect="1"/>
          </p:cNvPicPr>
          <p:nvPr/>
        </p:nvPicPr>
        <p:blipFill>
          <a:blip r:embed="rId4"/>
          <a:stretch>
            <a:fillRect/>
          </a:stretch>
        </p:blipFill>
        <p:spPr>
          <a:xfrm>
            <a:off x="12015544" y="2264098"/>
            <a:ext cx="4091285" cy="2064385"/>
          </a:xfrm>
          <a:prstGeom prst="rect">
            <a:avLst/>
          </a:prstGeom>
        </p:spPr>
      </p:pic>
      <p:pic>
        <p:nvPicPr>
          <p:cNvPr id="3" name="Picture 2" descr="A book with a picture of kids&#10;&#10;AI-generated content may be incorrect.">
            <a:extLst>
              <a:ext uri="{FF2B5EF4-FFF2-40B4-BE49-F238E27FC236}">
                <a16:creationId xmlns:a16="http://schemas.microsoft.com/office/drawing/2014/main" id="{A15E6F05-0994-C994-CEB6-61B15062C3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644" y="2832751"/>
            <a:ext cx="8719897" cy="8719897"/>
          </a:xfrm>
          <a:prstGeom prst="rect">
            <a:avLst/>
          </a:prstGeom>
        </p:spPr>
      </p:pic>
      <p:sp>
        <p:nvSpPr>
          <p:cNvPr id="59" name="TextBox 58">
            <a:extLst>
              <a:ext uri="{FF2B5EF4-FFF2-40B4-BE49-F238E27FC236}">
                <a16:creationId xmlns:a16="http://schemas.microsoft.com/office/drawing/2014/main" id="{8CF320F5-FDB1-80BD-7F76-256FD6232D51}"/>
              </a:ext>
            </a:extLst>
          </p:cNvPr>
          <p:cNvSpPr txBox="1"/>
          <p:nvPr/>
        </p:nvSpPr>
        <p:spPr>
          <a:xfrm>
            <a:off x="4572000" y="4723179"/>
            <a:ext cx="7458292" cy="523220"/>
          </a:xfrm>
          <a:prstGeom prst="rect">
            <a:avLst/>
          </a:prstGeom>
          <a:noFill/>
        </p:spPr>
        <p:txBody>
          <a:bodyPr wrap="square" rtlCol="0">
            <a:spAutoFit/>
          </a:bodyPr>
          <a:lstStyle/>
          <a:p>
            <a:r>
              <a:rPr lang="en-GB" sz="2800" b="1" dirty="0">
                <a:solidFill>
                  <a:schemeClr val="bg1"/>
                </a:solidFill>
                <a:latin typeface="Montserrat SemiBold" pitchFamily="2" charset="77"/>
              </a:rPr>
              <a:t>Read the article </a:t>
            </a:r>
            <a:r>
              <a:rPr lang="en-GB" sz="2800" b="1" dirty="0">
                <a:solidFill>
                  <a:schemeClr val="bg1"/>
                </a:solidFill>
                <a:latin typeface="Montserrat Black" pitchFamily="2" charset="77"/>
                <a:hlinkClick r:id="rId3">
                  <a:extLst>
                    <a:ext uri="{A12FA001-AC4F-418D-AE19-62706E023703}">
                      <ahyp:hlinkClr xmlns:ahyp="http://schemas.microsoft.com/office/drawing/2018/hyperlinkcolor" val="tx"/>
                    </a:ext>
                  </a:extLst>
                </a:hlinkClick>
              </a:rPr>
              <a:t>here</a:t>
            </a:r>
            <a:r>
              <a:rPr lang="en-GB" sz="2800" b="1" dirty="0">
                <a:solidFill>
                  <a:schemeClr val="bg1"/>
                </a:solidFill>
                <a:latin typeface="Montserrat Black" pitchFamily="2" charset="77"/>
              </a:rPr>
              <a:t>.</a:t>
            </a:r>
            <a:endParaRPr lang="en-US" sz="2800" dirty="0">
              <a:solidFill>
                <a:schemeClr val="bg1"/>
              </a:solidFill>
              <a:latin typeface="Montserrat" pitchFamily="2" charset="77"/>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9" ma:contentTypeDescription="Create a new document." ma:contentTypeScope="" ma:versionID="bf83f35ff049bc7dd6924bae9cbaedf9">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6cf61f82c6d0f8d8775c8253a80d8f72"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2.xml><?xml version="1.0" encoding="utf-8"?>
<ds:datastoreItem xmlns:ds="http://schemas.openxmlformats.org/officeDocument/2006/customXml" ds:itemID="{2741FA26-4886-4E3B-A8D7-EE8DB18A22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B2317D-F0D0-49A4-A41C-0B3504CBB448}">
  <ds:schemaRefs>
    <ds:schemaRef ds:uri="http://schemas.microsoft.com/office/2006/metadata/properties"/>
    <ds:schemaRef ds:uri="http://schemas.microsoft.com/office/infopath/2007/PartnerControls"/>
    <ds:schemaRef ds:uri="09e5eb4c-ad0d-4795-ae2e-baffe4a7a343"/>
    <ds:schemaRef ds:uri="4ef8ee0b-e025-4bd4-94a6-4c71df7778d2"/>
  </ds:schemaRefs>
</ds:datastoreItem>
</file>

<file path=docProps/app.xml><?xml version="1.0" encoding="utf-8"?>
<Properties xmlns="http://schemas.openxmlformats.org/officeDocument/2006/extended-properties" xmlns:vt="http://schemas.openxmlformats.org/officeDocument/2006/docPropsVTypes">
  <TotalTime>634</TotalTime>
  <Words>596</Words>
  <Application>Microsoft Office PowerPoint</Application>
  <PresentationFormat>Custom</PresentationFormat>
  <Paragraphs>65</Paragraphs>
  <Slides>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vt:lpstr>
      <vt:lpstr>Montserrat Medium</vt:lpstr>
      <vt:lpstr>Montserrat</vt:lpstr>
      <vt:lpstr>Montserrat Black</vt:lpstr>
      <vt:lpstr>Montserrat Extra-Bold Bold</vt:lpstr>
      <vt:lpstr>Calibri</vt:lpstr>
      <vt:lpstr>Montserrat SemiBold</vt:lpstr>
      <vt:lpstr>Montserrat Extra-Bold</vt:lpstr>
      <vt:lpstr>Montserrat Light</vt:lpstr>
      <vt:lpstr>Social Circles</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dc:creator>Erica</dc:creator>
  <cp:lastModifiedBy>Erica Morgan</cp:lastModifiedBy>
  <cp:revision>7</cp:revision>
  <dcterms:created xsi:type="dcterms:W3CDTF">2006-08-16T00:00:00Z</dcterms:created>
  <dcterms:modified xsi:type="dcterms:W3CDTF">2025-08-18T09:06:02Z</dcterms:modified>
  <dc:identifier>DAFU7K6HS2U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