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301" r:id="rId5"/>
    <p:sldId id="257" r:id="rId6"/>
    <p:sldId id="258" r:id="rId7"/>
    <p:sldId id="298" r:id="rId8"/>
    <p:sldId id="285" r:id="rId9"/>
    <p:sldId id="307" r:id="rId10"/>
    <p:sldId id="309" r:id="rId11"/>
    <p:sldId id="266" r:id="rId12"/>
    <p:sldId id="286" r:id="rId13"/>
    <p:sldId id="289" r:id="rId14"/>
    <p:sldId id="303" r:id="rId15"/>
    <p:sldId id="304" r:id="rId16"/>
    <p:sldId id="305" r:id="rId17"/>
    <p:sldId id="306" r:id="rId18"/>
    <p:sldId id="283" r:id="rId19"/>
    <p:sldId id="284" r:id="rId20"/>
    <p:sldId id="293" r:id="rId21"/>
    <p:sldId id="310" r:id="rId22"/>
    <p:sldId id="295" r:id="rId23"/>
    <p:sldId id="302" r:id="rId24"/>
  </p:sldIdLst>
  <p:sldSz cx="18288000" cy="10287000"/>
  <p:notesSz cx="6858000" cy="9144000"/>
  <p:embeddedFontLst>
    <p:embeddedFont>
      <p:font typeface="Montserrat" panose="00000500000000000000" pitchFamily="2" charset="0"/>
      <p:regular r:id="rId26"/>
      <p:bold r:id="rId27"/>
      <p:italic r:id="rId28"/>
      <p:boldItalic r:id="rId29"/>
    </p:embeddedFont>
    <p:embeddedFont>
      <p:font typeface="Montserrat Bold" panose="00000800000000000000" charset="0"/>
      <p:regular r:id="rId30"/>
      <p:bold r:id="rId31"/>
      <p:italic r:id="rId32"/>
      <p:boldItalic r:id="rId33"/>
    </p:embeddedFont>
    <p:embeddedFont>
      <p:font typeface="Montserrat Classic Bold Italics" panose="020B0604020202020204" charset="0"/>
      <p:bold r:id="rId34"/>
      <p:italic r:id="rId35"/>
      <p:boldItalic r:id="rId36"/>
    </p:embeddedFont>
    <p:embeddedFont>
      <p:font typeface="Montserrat ExtraBold" panose="00000900000000000000" pitchFamily="2" charset="0"/>
      <p:bold r:id="rId37"/>
      <p:boldItalic r:id="rId38"/>
    </p:embeddedFont>
    <p:embeddedFont>
      <p:font typeface="Montserrat SemiBold" panose="00000700000000000000" pitchFamily="2" charset="0"/>
      <p:bold r:id="rId39"/>
      <p:boldItalic r:id="rId40"/>
    </p:embeddedFont>
    <p:embeddedFont>
      <p:font typeface="Montserrat Semi-Bold" panose="020B0604020202020204" charset="0"/>
      <p:regular r:id="rId41"/>
      <p:bold r:id="rId42"/>
      <p:italic r:id="rId43"/>
      <p:boldItalic r:id="rId44"/>
    </p:embeddedFont>
    <p:embeddedFont>
      <p:font typeface="Montserrat Semi-Bold Bold"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nRy/HBq03ckCKm9it7O+Q==" hashData="tHuFOoyeui7T1Rqnpqewsx9Op/WPC7oROdwjkgxPaAHhrxOFeD+VXg/qjSIxxc83EFGWoVpmNfW0nS0+3pagV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660AA"/>
    <a:srgbClr val="EBEFF2"/>
    <a:srgbClr val="ADDDD7"/>
    <a:srgbClr val="FEFEFE"/>
    <a:srgbClr val="416FC3"/>
    <a:srgbClr val="84A2D8"/>
    <a:srgbClr val="55B8AD"/>
    <a:srgbClr val="30746C"/>
    <a:srgbClr val="3D9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F28DA-AB22-4D25-87E1-BD512E964A8F}" v="15" dt="2026-04-21T08:33:25.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3" autoAdjust="0"/>
    <p:restoredTop sz="94626" autoAdjust="0"/>
  </p:normalViewPr>
  <p:slideViewPr>
    <p:cSldViewPr>
      <p:cViewPr varScale="1">
        <p:scale>
          <a:sx n="70" d="100"/>
          <a:sy n="70" d="100"/>
        </p:scale>
        <p:origin x="54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la Foffa" userId="237bb2e1-a752-4b88-b59e-e8cd0f246259" providerId="ADAL" clId="{DC58C304-F544-40DA-A9E0-6167247A980E}"/>
    <pc:docChg chg="modSld">
      <pc:chgData name="Isla Foffa" userId="237bb2e1-a752-4b88-b59e-e8cd0f246259" providerId="ADAL" clId="{DC58C304-F544-40DA-A9E0-6167247A980E}" dt="2026-04-21T08:33:25.303" v="13" actId="20577"/>
      <pc:docMkLst>
        <pc:docMk/>
      </pc:docMkLst>
      <pc:sldChg chg="modSp">
        <pc:chgData name="Isla Foffa" userId="237bb2e1-a752-4b88-b59e-e8cd0f246259" providerId="ADAL" clId="{DC58C304-F544-40DA-A9E0-6167247A980E}" dt="2026-04-21T08:33:25.303" v="13" actId="20577"/>
        <pc:sldMkLst>
          <pc:docMk/>
          <pc:sldMk cId="1727645248" sldId="298"/>
        </pc:sldMkLst>
        <pc:spChg chg="mod">
          <ac:chgData name="Isla Foffa" userId="237bb2e1-a752-4b88-b59e-e8cd0f246259" providerId="ADAL" clId="{DC58C304-F544-40DA-A9E0-6167247A980E}" dt="2026-04-21T08:33:25.303" v="13" actId="20577"/>
          <ac:spMkLst>
            <pc:docMk/>
            <pc:sldMk cId="1727645248" sldId="298"/>
            <ac:spMk id="9" creationId="{66973B15-2E6E-E13C-4185-462C8985F8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21/04/2026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28116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5BC7-17FB-F1F2-30F0-A68E22A1D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D9999-AF2B-A328-5296-E737827CF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5B948-FE96-CE6D-AE24-A188711CFE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7D24B8-CD0E-4F53-25CB-7394D8EB6D1D}"/>
              </a:ext>
            </a:extLst>
          </p:cNvPr>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3243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624E-B455-5924-F00B-D1387B4C1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335C7-82EC-736D-CC90-A3FEEFB6C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C7204-DC7B-3EE9-BD17-2CBC743609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E17435-8646-4D2F-DE3C-8F8F0605006D}"/>
              </a:ext>
            </a:extLst>
          </p:cNvPr>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54374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62535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school.wakehealth.edu/departments/cancer-biology" TargetMode="External"/><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hyperlink" Target="https://www.training.nih.gov/research-training/pb/si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futurumcareers.com/cancer-biology-with-dr-kelsey-fisher-wellman" TargetMode="External"/><Relationship Id="rId13" Type="http://schemas.openxmlformats.org/officeDocument/2006/relationships/image" Target="../media/image26.png"/><Relationship Id="rId3" Type="http://schemas.openxmlformats.org/officeDocument/2006/relationships/image" Target="../media/image13.svg"/><Relationship Id="rId7" Type="http://schemas.openxmlformats.org/officeDocument/2006/relationships/hyperlink" Target="http://www.futurumcareers.com/Kelsey-Fisher-Wellman-activity-sheet-ES.pdf" TargetMode="External"/><Relationship Id="rId12" Type="http://schemas.openxmlformats.org/officeDocument/2006/relationships/image" Target="../media/image25.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hyperlink" Target="http://www.futurumcareers.com/Kelsey-Fisher-Wellman-brochure-ES.pdf" TargetMode="External"/><Relationship Id="rId9" Type="http://schemas.openxmlformats.org/officeDocument/2006/relationships/hyperlink" Target="http://www.futurumcareers.com/Kelsey-Fisher-Wellman-animation-ES.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s://redcap.school.wakehealth.edu/surveys/?s=NPK347RYHCR3FNDC"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s://school.wakehealth.edu/"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qXdnMnmInfI" TargetMode="External"/><Relationship Id="rId2" Type="http://schemas.openxmlformats.org/officeDocument/2006/relationships/hyperlink" Target="https://futurumcareers.com/cancer-biology-with-dr-kelsey-fisher-wellman"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a laboratory&#10;&#10;AI-generated content may be incorrect.">
            <a:extLst>
              <a:ext uri="{FF2B5EF4-FFF2-40B4-BE49-F238E27FC236}">
                <a16:creationId xmlns:a16="http://schemas.microsoft.com/office/drawing/2014/main" id="{93F4CA40-C8E5-FC4C-F194-05C441840234}"/>
              </a:ext>
            </a:extLst>
          </p:cNvPr>
          <p:cNvPicPr>
            <a:picLocks noChangeAspect="1"/>
          </p:cNvPicPr>
          <p:nvPr/>
        </p:nvPicPr>
        <p:blipFill>
          <a:blip r:embed="rId3">
            <a:extLst>
              <a:ext uri="{28A0092B-C50C-407E-A947-70E740481C1C}">
                <a14:useLocalDpi xmlns:a14="http://schemas.microsoft.com/office/drawing/2010/main" val="0"/>
              </a:ext>
            </a:extLst>
          </a:blip>
          <a:srcRect l="14738" t="8825" r="30376"/>
          <a:stretch>
            <a:fillRect/>
          </a:stretch>
        </p:blipFill>
        <p:spPr>
          <a:xfrm>
            <a:off x="9019765" y="-3688"/>
            <a:ext cx="9280665" cy="10290688"/>
          </a:xfrm>
          <a:prstGeom prst="rect">
            <a:avLst/>
          </a:prstGeom>
        </p:spPr>
      </p:pic>
      <p:sp>
        <p:nvSpPr>
          <p:cNvPr id="10" name="Rectangle 9">
            <a:extLst>
              <a:ext uri="{FF2B5EF4-FFF2-40B4-BE49-F238E27FC236}">
                <a16:creationId xmlns:a16="http://schemas.microsoft.com/office/drawing/2014/main" id="{BFC0223D-8139-D3B0-5D2F-FF356CB72F93}"/>
              </a:ext>
            </a:extLst>
          </p:cNvPr>
          <p:cNvSpPr/>
          <p:nvPr/>
        </p:nvSpPr>
        <p:spPr>
          <a:xfrm>
            <a:off x="0" y="-1"/>
            <a:ext cx="2674374" cy="10287001"/>
          </a:xfrm>
          <a:prstGeom prst="rect">
            <a:avLst/>
          </a:prstGeom>
          <a:solidFill>
            <a:srgbClr val="36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4"/>
          <p:cNvGrpSpPr/>
          <p:nvPr/>
        </p:nvGrpSpPr>
        <p:grpSpPr>
          <a:xfrm rot="5400000">
            <a:off x="2731224" y="54407"/>
            <a:ext cx="9258300" cy="11214260"/>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2058336" y="-318597"/>
            <a:ext cx="10290688" cy="10927880"/>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330584" y="8285308"/>
            <a:ext cx="250816" cy="250816"/>
          </a:xfrm>
          <a:prstGeom prst="rect">
            <a:avLst/>
          </a:prstGeom>
        </p:spPr>
      </p:pic>
      <p:sp>
        <p:nvSpPr>
          <p:cNvPr id="17" name="TextBox 17"/>
          <p:cNvSpPr txBox="1"/>
          <p:nvPr/>
        </p:nvSpPr>
        <p:spPr>
          <a:xfrm>
            <a:off x="1752601" y="8255875"/>
            <a:ext cx="1992798" cy="316625"/>
          </a:xfrm>
          <a:prstGeom prst="rect">
            <a:avLst/>
          </a:prstGeom>
        </p:spPr>
        <p:txBody>
          <a:bodyPr wrap="square" lIns="0" tIns="0" rIns="0" bIns="0" rtlCol="0" anchor="t">
            <a:spAutoFit/>
          </a:bodyPr>
          <a:lstStyle/>
          <a:p>
            <a:pPr>
              <a:lnSpc>
                <a:spcPts val="2603"/>
              </a:lnSpc>
            </a:pPr>
            <a:r>
              <a:rPr lang="en-US" sz="2099" dirty="0" err="1">
                <a:solidFill>
                  <a:srgbClr val="FFFFFF"/>
                </a:solidFill>
                <a:latin typeface="Montserrat Classic Bold Italics"/>
              </a:rPr>
              <a:t>Comenzar</a:t>
            </a:r>
            <a:endParaRPr lang="en-US" sz="2099" dirty="0">
              <a:solidFill>
                <a:srgbClr val="FFFFFF"/>
              </a:solidFill>
              <a:latin typeface="Montserrat Classic Bold Italics"/>
            </a:endParaRPr>
          </a:p>
        </p:txBody>
      </p:sp>
      <p:sp>
        <p:nvSpPr>
          <p:cNvPr id="2" name="TextBox 1">
            <a:extLst>
              <a:ext uri="{FF2B5EF4-FFF2-40B4-BE49-F238E27FC236}">
                <a16:creationId xmlns:a16="http://schemas.microsoft.com/office/drawing/2014/main" id="{EDA1B6C2-930F-4D57-EA8A-AA6FB8BE5AE6}"/>
              </a:ext>
            </a:extLst>
          </p:cNvPr>
          <p:cNvSpPr txBox="1"/>
          <p:nvPr/>
        </p:nvSpPr>
        <p:spPr>
          <a:xfrm>
            <a:off x="1630669" y="3619500"/>
            <a:ext cx="8656331" cy="1015663"/>
          </a:xfrm>
          <a:prstGeom prst="rect">
            <a:avLst/>
          </a:prstGeom>
          <a:noFill/>
        </p:spPr>
        <p:txBody>
          <a:bodyPr wrap="square" rtlCol="0">
            <a:spAutoFit/>
          </a:bodyPr>
          <a:lstStyle/>
          <a:p>
            <a:r>
              <a:rPr lang="en-GB" sz="6000" b="1" dirty="0" err="1">
                <a:solidFill>
                  <a:schemeClr val="bg1"/>
                </a:solidFill>
                <a:latin typeface="Montserrat Bold" panose="00000800000000000000" charset="0"/>
                <a:cs typeface="Montserrat Bold" panose="00000800000000000000" charset="0"/>
              </a:rPr>
              <a:t>Biología</a:t>
            </a:r>
            <a:r>
              <a:rPr lang="en-GB" sz="6000" b="1" dirty="0">
                <a:solidFill>
                  <a:schemeClr val="bg1"/>
                </a:solidFill>
                <a:latin typeface="Montserrat Bold" panose="00000800000000000000" charset="0"/>
                <a:cs typeface="Montserrat Bold" panose="00000800000000000000" charset="0"/>
              </a:rPr>
              <a:t> del </a:t>
            </a:r>
            <a:r>
              <a:rPr lang="en-GB" sz="6000" b="1" dirty="0" err="1">
                <a:solidFill>
                  <a:schemeClr val="bg1"/>
                </a:solidFill>
                <a:latin typeface="Montserrat Bold" panose="00000800000000000000" charset="0"/>
                <a:cs typeface="Montserrat Bold" panose="00000800000000000000" charset="0"/>
              </a:rPr>
              <a:t>cáncer</a:t>
            </a:r>
            <a:r>
              <a:rPr lang="en-GB" sz="6000" b="1" dirty="0">
                <a:solidFill>
                  <a:schemeClr val="bg1"/>
                </a:solidFill>
                <a:latin typeface="Montserrat Bold" panose="00000800000000000000" charset="0"/>
                <a:cs typeface="Montserrat Bold" panose="00000800000000000000" charset="0"/>
              </a:rPr>
              <a:t> </a:t>
            </a:r>
            <a:endParaRPr lang="en-GB" sz="6000" dirty="0">
              <a:latin typeface="Montserrat ExtraBold" panose="00000900000000000000" pitchFamily="2" charset="0"/>
            </a:endParaRPr>
          </a:p>
        </p:txBody>
      </p:sp>
      <p:sp>
        <p:nvSpPr>
          <p:cNvPr id="3" name="TextBox 2">
            <a:extLst>
              <a:ext uri="{FF2B5EF4-FFF2-40B4-BE49-F238E27FC236}">
                <a16:creationId xmlns:a16="http://schemas.microsoft.com/office/drawing/2014/main" id="{7CB0FFB4-BC00-C11C-1668-805CF9CE1341}"/>
              </a:ext>
            </a:extLst>
          </p:cNvPr>
          <p:cNvSpPr txBox="1"/>
          <p:nvPr/>
        </p:nvSpPr>
        <p:spPr>
          <a:xfrm>
            <a:off x="1630670" y="4797453"/>
            <a:ext cx="4971069" cy="646331"/>
          </a:xfrm>
          <a:prstGeom prst="rect">
            <a:avLst/>
          </a:prstGeom>
          <a:noFill/>
        </p:spPr>
        <p:txBody>
          <a:bodyPr wrap="square" rtlCol="0">
            <a:spAutoFit/>
          </a:bodyPr>
          <a:lstStyle/>
          <a:p>
            <a:r>
              <a:rPr lang="en-GB" sz="3600" dirty="0">
                <a:solidFill>
                  <a:schemeClr val="bg1"/>
                </a:solidFill>
                <a:latin typeface="Montserrat SemiBold" panose="00000700000000000000" pitchFamily="2" charset="0"/>
              </a:rPr>
              <a:t>con </a:t>
            </a:r>
            <a:r>
              <a:rPr lang="en-GB" sz="3600" dirty="0" err="1">
                <a:solidFill>
                  <a:schemeClr val="bg1"/>
                </a:solidFill>
                <a:latin typeface="Montserrat SemiBold" panose="00000700000000000000" pitchFamily="2" charset="0"/>
              </a:rPr>
              <a:t>el</a:t>
            </a:r>
            <a:endParaRPr lang="en-GB" sz="3600" dirty="0">
              <a:solidFill>
                <a:schemeClr val="bg1"/>
              </a:solidFill>
              <a:latin typeface="Montserrat SemiBold" panose="00000700000000000000" pitchFamily="2" charset="0"/>
            </a:endParaRPr>
          </a:p>
        </p:txBody>
      </p:sp>
      <p:sp>
        <p:nvSpPr>
          <p:cNvPr id="22" name="TextBox 21">
            <a:extLst>
              <a:ext uri="{FF2B5EF4-FFF2-40B4-BE49-F238E27FC236}">
                <a16:creationId xmlns:a16="http://schemas.microsoft.com/office/drawing/2014/main" id="{98E24B15-CA7E-6D2C-4878-868C7AE525D8}"/>
              </a:ext>
            </a:extLst>
          </p:cNvPr>
          <p:cNvSpPr txBox="1"/>
          <p:nvPr/>
        </p:nvSpPr>
        <p:spPr>
          <a:xfrm>
            <a:off x="1630669" y="5568192"/>
            <a:ext cx="6675131" cy="1938992"/>
          </a:xfrm>
          <a:prstGeom prst="rect">
            <a:avLst/>
          </a:prstGeom>
          <a:noFill/>
        </p:spPr>
        <p:txBody>
          <a:bodyPr wrap="square" rtlCol="0">
            <a:spAutoFit/>
          </a:bodyPr>
          <a:lstStyle/>
          <a:p>
            <a:r>
              <a:rPr lang="en-GB" sz="6000" b="1" dirty="0">
                <a:solidFill>
                  <a:schemeClr val="bg1"/>
                </a:solidFill>
                <a:latin typeface="Montserrat Bold" panose="00000800000000000000" charset="0"/>
                <a:cs typeface="Montserrat Bold" panose="00000800000000000000" charset="0"/>
              </a:rPr>
              <a:t>Dr. Kelsey Fisher-Wellman</a:t>
            </a:r>
            <a:endParaRPr lang="en-GB" sz="6000" b="1" dirty="0">
              <a:latin typeface="Montserrat Bold" panose="00000800000000000000" charset="0"/>
              <a:cs typeface="Montserrat Bold" panose="00000800000000000000" charset="0"/>
            </a:endParaRPr>
          </a:p>
        </p:txBody>
      </p:sp>
      <p:pic>
        <p:nvPicPr>
          <p:cNvPr id="14" name="Picture 13" descr="A black background with white text&#10;&#10;Description automatically generated">
            <a:extLst>
              <a:ext uri="{FF2B5EF4-FFF2-40B4-BE49-F238E27FC236}">
                <a16:creationId xmlns:a16="http://schemas.microsoft.com/office/drawing/2014/main" id="{CF73E0C9-0664-A3BF-75FB-2570E9667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68" y="571463"/>
            <a:ext cx="5529083" cy="917450"/>
          </a:xfrm>
          <a:prstGeom prst="rect">
            <a:avLst/>
          </a:prstGeom>
        </p:spPr>
      </p:pic>
      <p:sp>
        <p:nvSpPr>
          <p:cNvPr id="9" name="TextBox 8">
            <a:extLst>
              <a:ext uri="{FF2B5EF4-FFF2-40B4-BE49-F238E27FC236}">
                <a16:creationId xmlns:a16="http://schemas.microsoft.com/office/drawing/2014/main" id="{1084E564-F0A7-13AB-5E5E-987EC5FCA0D6}"/>
              </a:ext>
            </a:extLst>
          </p:cNvPr>
          <p:cNvSpPr txBox="1"/>
          <p:nvPr/>
        </p:nvSpPr>
        <p:spPr>
          <a:xfrm>
            <a:off x="15030448" y="15977"/>
            <a:ext cx="3269982" cy="246221"/>
          </a:xfrm>
          <a:prstGeom prst="rect">
            <a:avLst/>
          </a:prstGeom>
          <a:noFill/>
        </p:spPr>
        <p:txBody>
          <a:bodyPr wrap="square">
            <a:spAutoFit/>
          </a:bodyPr>
          <a:lstStyle/>
          <a:p>
            <a:pPr algn="r"/>
            <a:r>
              <a:rPr lang="en-GB" sz="1000" b="0" u="none" strike="noStrike" baseline="0" dirty="0">
                <a:solidFill>
                  <a:schemeClr val="bg1"/>
                </a:solidFill>
                <a:latin typeface="Montserrat" panose="00000500000000000000" pitchFamily="2" charset="0"/>
              </a:rPr>
              <a:t>© </a:t>
            </a: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5683" y="1623518"/>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6" name="Group 6">
            <a:extLst>
              <a:ext uri="{FF2B5EF4-FFF2-40B4-BE49-F238E27FC236}">
                <a16:creationId xmlns:a16="http://schemas.microsoft.com/office/drawing/2014/main" id="{61B38839-A02E-DFB2-55DE-5394992E816A}"/>
              </a:ext>
            </a:extLst>
          </p:cNvPr>
          <p:cNvGrpSpPr>
            <a:grpSpLocks noChangeAspect="1"/>
          </p:cNvGrpSpPr>
          <p:nvPr/>
        </p:nvGrpSpPr>
        <p:grpSpPr>
          <a:xfrm>
            <a:off x="727282" y="1873204"/>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93E09595-7B05-3F11-34B7-1733C2A94E3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24657A61-6A67-1B42-58D0-9CB5908A4D62}"/>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10       </a:t>
            </a:r>
            <a:r>
              <a:rPr lang="en-US" sz="1700" dirty="0">
                <a:solidFill>
                  <a:srgbClr val="FFFFFF"/>
                </a:solidFill>
                <a:latin typeface="Montserrat Semi-Bold Bold"/>
              </a:rPr>
              <a:t>futurumcareers.com</a:t>
            </a:r>
          </a:p>
        </p:txBody>
      </p:sp>
      <p:sp>
        <p:nvSpPr>
          <p:cNvPr id="10" name="TextBox 9">
            <a:extLst>
              <a:ext uri="{FF2B5EF4-FFF2-40B4-BE49-F238E27FC236}">
                <a16:creationId xmlns:a16="http://schemas.microsoft.com/office/drawing/2014/main" id="{66973B15-2E6E-E13C-4185-462C8985F87B}"/>
              </a:ext>
            </a:extLst>
          </p:cNvPr>
          <p:cNvSpPr txBox="1"/>
          <p:nvPr/>
        </p:nvSpPr>
        <p:spPr>
          <a:xfrm>
            <a:off x="7180442" y="3050440"/>
            <a:ext cx="10269358" cy="5336141"/>
          </a:xfrm>
          <a:prstGeom prst="rect">
            <a:avLst/>
          </a:prstGeom>
          <a:noFill/>
        </p:spPr>
        <p:txBody>
          <a:bodyPr wrap="square">
            <a:spAutoFit/>
          </a:bodyPr>
          <a:lstStyle/>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En la escuela, sería útil estudiar </a:t>
            </a:r>
            <a:r>
              <a:rPr lang="es-ES" sz="2600" b="1" kern="100" dirty="0">
                <a:latin typeface="Montserrat" panose="00000500000000000000" pitchFamily="2" charset="0"/>
                <a:ea typeface="Aptos" panose="020B0004020202020204" pitchFamily="34" charset="0"/>
                <a:cs typeface="Calibri" panose="020F0502020204030204" pitchFamily="34" charset="0"/>
              </a:rPr>
              <a:t>biología</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b="1" kern="100" dirty="0">
                <a:latin typeface="Montserrat" panose="00000500000000000000" pitchFamily="2" charset="0"/>
                <a:ea typeface="Aptos" panose="020B0004020202020204" pitchFamily="34" charset="0"/>
                <a:cs typeface="Calibri" panose="020F0502020204030204" pitchFamily="34" charset="0"/>
              </a:rPr>
              <a:t>química</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b="1" kern="100" dirty="0">
                <a:latin typeface="Montserrat" panose="00000500000000000000" pitchFamily="2" charset="0"/>
                <a:ea typeface="Aptos" panose="020B0004020202020204" pitchFamily="34" charset="0"/>
                <a:cs typeface="Calibri" panose="020F0502020204030204" pitchFamily="34" charset="0"/>
              </a:rPr>
              <a:t>matemáticas</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b="1" kern="100" dirty="0">
                <a:latin typeface="Montserrat" panose="00000500000000000000" pitchFamily="2" charset="0"/>
                <a:ea typeface="Aptos" panose="020B0004020202020204" pitchFamily="34" charset="0"/>
                <a:cs typeface="Calibri" panose="020F0502020204030204" pitchFamily="34" charset="0"/>
              </a:rPr>
              <a:t>física</a:t>
            </a:r>
            <a:r>
              <a:rPr lang="es-ES" sz="2600" kern="100" dirty="0">
                <a:latin typeface="Montserrat" panose="00000500000000000000" pitchFamily="2" charset="0"/>
                <a:ea typeface="Aptos" panose="020B0004020202020204" pitchFamily="34" charset="0"/>
                <a:cs typeface="Calibri" panose="020F0502020204030204" pitchFamily="34" charset="0"/>
              </a:rPr>
              <a:t> e </a:t>
            </a:r>
            <a:r>
              <a:rPr lang="es-ES" sz="2600" b="1" kern="100" dirty="0">
                <a:latin typeface="Montserrat" panose="00000500000000000000" pitchFamily="2" charset="0"/>
                <a:ea typeface="Aptos" panose="020B0004020202020204" pitchFamily="34" charset="0"/>
                <a:cs typeface="Calibri" panose="020F0502020204030204" pitchFamily="34" charset="0"/>
              </a:rPr>
              <a:t>informática</a:t>
            </a:r>
            <a:r>
              <a:rPr lang="es-ES"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En la universidad, un título en </a:t>
            </a:r>
            <a:r>
              <a:rPr lang="es-ES" sz="2600" b="1" kern="100" dirty="0">
                <a:latin typeface="Montserrat" panose="00000500000000000000" pitchFamily="2" charset="0"/>
                <a:ea typeface="Aptos" panose="020B0004020202020204" pitchFamily="34" charset="0"/>
                <a:cs typeface="Calibri" panose="020F0502020204030204" pitchFamily="34" charset="0"/>
              </a:rPr>
              <a:t>biología</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b="1" kern="100" dirty="0">
                <a:latin typeface="Montserrat" panose="00000500000000000000" pitchFamily="2" charset="0"/>
                <a:ea typeface="Aptos" panose="020B0004020202020204" pitchFamily="34" charset="0"/>
                <a:cs typeface="Calibri" panose="020F0502020204030204" pitchFamily="34" charset="0"/>
              </a:rPr>
              <a:t>ciencias biomédicas </a:t>
            </a:r>
            <a:r>
              <a:rPr lang="es-ES" sz="2600" kern="100" dirty="0">
                <a:latin typeface="Montserrat" panose="00000500000000000000" pitchFamily="2" charset="0"/>
                <a:ea typeface="Aptos" panose="020B0004020202020204" pitchFamily="34" charset="0"/>
                <a:cs typeface="Calibri" panose="020F0502020204030204" pitchFamily="34" charset="0"/>
              </a:rPr>
              <a:t>o </a:t>
            </a:r>
            <a:r>
              <a:rPr lang="es-ES" sz="2600" b="1" kern="100" dirty="0">
                <a:latin typeface="Montserrat" panose="00000500000000000000" pitchFamily="2" charset="0"/>
                <a:ea typeface="Aptos" panose="020B0004020202020204" pitchFamily="34" charset="0"/>
                <a:cs typeface="Calibri" panose="020F0502020204030204" pitchFamily="34" charset="0"/>
              </a:rPr>
              <a:t>bioquímica</a:t>
            </a:r>
            <a:r>
              <a:rPr lang="es-ES" sz="2600" kern="100" dirty="0">
                <a:latin typeface="Montserrat" panose="00000500000000000000" pitchFamily="2" charset="0"/>
                <a:ea typeface="Aptos" panose="020B0004020202020204" pitchFamily="34" charset="0"/>
                <a:cs typeface="Calibri" panose="020F0502020204030204" pitchFamily="34" charset="0"/>
              </a:rPr>
              <a:t> proporcionaría un camino directo hacia una carrera en biología del cáncer. </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Para convertirse en investigador académico, necesitará completar un </a:t>
            </a:r>
            <a:r>
              <a:rPr lang="es-ES" sz="2600" b="1" kern="100" dirty="0">
                <a:latin typeface="Montserrat" panose="00000500000000000000" pitchFamily="2" charset="0"/>
                <a:ea typeface="Aptos" panose="020B0004020202020204" pitchFamily="34" charset="0"/>
                <a:cs typeface="Calibri" panose="020F0502020204030204" pitchFamily="34" charset="0"/>
              </a:rPr>
              <a:t>doctorado</a:t>
            </a:r>
            <a:r>
              <a:rPr lang="es-ES" sz="2600" kern="100" dirty="0">
                <a:latin typeface="Montserrat" panose="00000500000000000000" pitchFamily="2" charset="0"/>
                <a:ea typeface="Aptos" panose="020B0004020202020204" pitchFamily="34" charset="0"/>
                <a:cs typeface="Calibri" panose="020F0502020204030204" pitchFamily="34" charset="0"/>
              </a:rPr>
              <a:t>, una forma financiada de educación avanzada en la que le pagan por aprender y contribuir a la ciencia.</a:t>
            </a:r>
          </a:p>
        </p:txBody>
      </p:sp>
      <p:sp>
        <p:nvSpPr>
          <p:cNvPr id="18" name="TextBox 17">
            <a:extLst>
              <a:ext uri="{FF2B5EF4-FFF2-40B4-BE49-F238E27FC236}">
                <a16:creationId xmlns:a16="http://schemas.microsoft.com/office/drawing/2014/main" id="{46141015-C4B9-7A97-8C75-6F5CB183B22A}"/>
              </a:ext>
            </a:extLst>
          </p:cNvPr>
          <p:cNvSpPr txBox="1"/>
          <p:nvPr/>
        </p:nvSpPr>
        <p:spPr>
          <a:xfrm>
            <a:off x="7180443" y="898241"/>
            <a:ext cx="7696200" cy="1569660"/>
          </a:xfrm>
          <a:prstGeom prst="rect">
            <a:avLst/>
          </a:prstGeom>
          <a:noFill/>
        </p:spPr>
        <p:txBody>
          <a:bodyPr wrap="square">
            <a:spAutoFit/>
          </a:bodyPr>
          <a:lstStyle/>
          <a:p>
            <a:r>
              <a:rPr lang="es-ES" sz="4800" kern="100" dirty="0">
                <a:effectLst/>
                <a:latin typeface="Montserrat SemiBold" panose="00000700000000000000" pitchFamily="2" charset="0"/>
                <a:ea typeface="Aptos" panose="020B0004020202020204" pitchFamily="34" charset="0"/>
                <a:cs typeface="Calibri" panose="020F0502020204030204" pitchFamily="34" charset="0"/>
              </a:rPr>
              <a:t>De la escuela a la biología del cáncer</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8D5012F-4888-045F-2462-408A175E0240}"/>
              </a:ext>
            </a:extLst>
          </p:cNvPr>
          <p:cNvSpPr txBox="1"/>
          <p:nvPr/>
        </p:nvSpPr>
        <p:spPr>
          <a:xfrm>
            <a:off x="1157160" y="7734300"/>
            <a:ext cx="4479710" cy="1171346"/>
          </a:xfrm>
          <a:prstGeom prst="rect">
            <a:avLst/>
          </a:prstGeom>
          <a:noFill/>
        </p:spPr>
        <p:txBody>
          <a:bodyPr wrap="square">
            <a:spAutoFit/>
          </a:bodyPr>
          <a:lstStyle/>
          <a:p>
            <a:pPr>
              <a:lnSpc>
                <a:spcPct val="120000"/>
              </a:lnSpc>
            </a:pPr>
            <a:r>
              <a:rPr lang="es-ES" sz="2000" dirty="0">
                <a:solidFill>
                  <a:schemeClr val="bg1"/>
                </a:solidFill>
                <a:effectLst/>
                <a:latin typeface="Montserrat" panose="00000500000000000000" pitchFamily="2" charset="0"/>
                <a:ea typeface="Aptos" panose="020B0004020202020204" pitchFamily="34" charset="0"/>
              </a:rPr>
              <a:t>Miembros del Laboratorio Fisher-Wellman en la Reunión de Fisiología Metabólica 2025</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6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85CD0-237F-F8D4-2E3D-D767D70A2F7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F54016-9D37-2820-3B30-C1AA7128806C}"/>
              </a:ext>
            </a:extLst>
          </p:cNvPr>
          <p:cNvGrpSpPr>
            <a:grpSpLocks noChangeAspect="1"/>
          </p:cNvGrpSpPr>
          <p:nvPr/>
        </p:nvGrpSpPr>
        <p:grpSpPr>
          <a:xfrm>
            <a:off x="485683" y="1623518"/>
            <a:ext cx="6076795" cy="6280192"/>
            <a:chOff x="0" y="0"/>
            <a:chExt cx="6362700" cy="6575666"/>
          </a:xfrm>
          <a:solidFill>
            <a:srgbClr val="55B8AD"/>
          </a:solidFill>
        </p:grpSpPr>
        <p:sp>
          <p:nvSpPr>
            <p:cNvPr id="3" name="Freeform 3">
              <a:extLst>
                <a:ext uri="{FF2B5EF4-FFF2-40B4-BE49-F238E27FC236}">
                  <a16:creationId xmlns:a16="http://schemas.microsoft.com/office/drawing/2014/main" id="{1AD57027-2482-F85B-FC79-8C2E1B2E20F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a:extLst>
              <a:ext uri="{FF2B5EF4-FFF2-40B4-BE49-F238E27FC236}">
                <a16:creationId xmlns:a16="http://schemas.microsoft.com/office/drawing/2014/main" id="{398A6494-FB35-FAFD-A6DD-25184C16407D}"/>
              </a:ext>
            </a:extLst>
          </p:cNvPr>
          <p:cNvGrpSpPr/>
          <p:nvPr/>
        </p:nvGrpSpPr>
        <p:grpSpPr>
          <a:xfrm rot="5400000">
            <a:off x="-1746485" y="1746485"/>
            <a:ext cx="10287000" cy="6794030"/>
            <a:chOff x="0" y="0"/>
            <a:chExt cx="3130550" cy="2067566"/>
          </a:xfrm>
          <a:solidFill>
            <a:srgbClr val="3660AA"/>
          </a:solidFill>
        </p:grpSpPr>
        <p:sp>
          <p:nvSpPr>
            <p:cNvPr id="5" name="Freeform 5">
              <a:extLst>
                <a:ext uri="{FF2B5EF4-FFF2-40B4-BE49-F238E27FC236}">
                  <a16:creationId xmlns:a16="http://schemas.microsoft.com/office/drawing/2014/main" id="{04786B49-9836-117A-4B79-1C2A333627D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FF2B5EF4-FFF2-40B4-BE49-F238E27FC236}">
                <a16:creationId xmlns:a16="http://schemas.microsoft.com/office/drawing/2014/main" id="{FB69A8FF-59B9-E2FF-4318-2E0BDB1A7F35}"/>
              </a:ext>
            </a:extLst>
          </p:cNvPr>
          <p:cNvGrpSpPr/>
          <p:nvPr/>
        </p:nvGrpSpPr>
        <p:grpSpPr>
          <a:xfrm rot="-5400000">
            <a:off x="14658813" y="1552792"/>
            <a:ext cx="5821495" cy="2715910"/>
            <a:chOff x="0" y="0"/>
            <a:chExt cx="3130550" cy="1460500"/>
          </a:xfrm>
          <a:solidFill>
            <a:srgbClr val="55B8AD"/>
          </a:solidFill>
        </p:grpSpPr>
        <p:sp>
          <p:nvSpPr>
            <p:cNvPr id="9" name="Freeform 9">
              <a:extLst>
                <a:ext uri="{FF2B5EF4-FFF2-40B4-BE49-F238E27FC236}">
                  <a16:creationId xmlns:a16="http://schemas.microsoft.com/office/drawing/2014/main" id="{C12AE9FC-48D1-3ABA-07EF-7BFA75F9C8CC}"/>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6" name="TextBox 13">
            <a:extLst>
              <a:ext uri="{FF2B5EF4-FFF2-40B4-BE49-F238E27FC236}">
                <a16:creationId xmlns:a16="http://schemas.microsoft.com/office/drawing/2014/main" id="{26014C7D-7B83-454B-C19F-8C2551BCA3A9}"/>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11       </a:t>
            </a:r>
            <a:r>
              <a:rPr lang="en-US" sz="1700" dirty="0">
                <a:solidFill>
                  <a:srgbClr val="FFFFFF"/>
                </a:solidFill>
                <a:latin typeface="Montserrat Semi-Bold Bold"/>
              </a:rPr>
              <a:t>futurumcareers.com</a:t>
            </a:r>
          </a:p>
        </p:txBody>
      </p:sp>
      <p:grpSp>
        <p:nvGrpSpPr>
          <p:cNvPr id="7" name="Group 6">
            <a:extLst>
              <a:ext uri="{FF2B5EF4-FFF2-40B4-BE49-F238E27FC236}">
                <a16:creationId xmlns:a16="http://schemas.microsoft.com/office/drawing/2014/main" id="{4C6B4716-4FE6-7413-E976-CA5F955122B5}"/>
              </a:ext>
            </a:extLst>
          </p:cNvPr>
          <p:cNvGrpSpPr>
            <a:grpSpLocks noChangeAspect="1"/>
          </p:cNvGrpSpPr>
          <p:nvPr/>
        </p:nvGrpSpPr>
        <p:grpSpPr>
          <a:xfrm>
            <a:off x="624341" y="1846906"/>
            <a:ext cx="5650999" cy="5840145"/>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C3CC0F99-8024-3547-BD45-D6DCD3B7E97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4" name="TextBox 13">
            <a:extLst>
              <a:ext uri="{FF2B5EF4-FFF2-40B4-BE49-F238E27FC236}">
                <a16:creationId xmlns:a16="http://schemas.microsoft.com/office/drawing/2014/main" id="{E2C9EAC0-2838-7152-3607-E2F152258424}"/>
              </a:ext>
            </a:extLst>
          </p:cNvPr>
          <p:cNvSpPr txBox="1"/>
          <p:nvPr/>
        </p:nvSpPr>
        <p:spPr>
          <a:xfrm>
            <a:off x="7180443" y="2890232"/>
            <a:ext cx="9603137" cy="4375878"/>
          </a:xfrm>
          <a:prstGeom prst="rect">
            <a:avLst/>
          </a:prstGeom>
          <a:noFill/>
        </p:spPr>
        <p:txBody>
          <a:bodyPr wrap="square">
            <a:spAutoFit/>
          </a:bodyPr>
          <a:lstStyle/>
          <a:p>
            <a:pPr>
              <a:lnSpc>
                <a:spcPct val="120000"/>
              </a:lnSpc>
            </a:pP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enfatiza que muchas innovaciones en biología del cáncer provienen de personas que siguen </a:t>
            </a:r>
            <a:r>
              <a:rPr lang="es-ES" sz="2600" b="1" kern="100" dirty="0">
                <a:latin typeface="Montserrat" panose="00000500000000000000" pitchFamily="2" charset="0"/>
                <a:ea typeface="Aptos" panose="020B0004020202020204" pitchFamily="34" charset="0"/>
                <a:cs typeface="Calibri" panose="020F0502020204030204" pitchFamily="34" charset="0"/>
              </a:rPr>
              <a:t>caminos educativos y profesionales poco convencionales</a:t>
            </a:r>
            <a:r>
              <a:rPr lang="es-ES"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“En lugar de enfocarte en un solo campo durante el entrenamiento, te animaría a explorar más allá. No te limites a ti mismo. Cuanta más diversa sea tu base de conocimientos, más creativas e impactantes pueden ser tus contribuciones.” </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a:t>
            </a:r>
          </a:p>
        </p:txBody>
      </p:sp>
      <p:sp>
        <p:nvSpPr>
          <p:cNvPr id="15" name="TextBox 14">
            <a:extLst>
              <a:ext uri="{FF2B5EF4-FFF2-40B4-BE49-F238E27FC236}">
                <a16:creationId xmlns:a16="http://schemas.microsoft.com/office/drawing/2014/main" id="{4967B0F4-6F31-1CC4-EE2A-664D76057163}"/>
              </a:ext>
            </a:extLst>
          </p:cNvPr>
          <p:cNvSpPr txBox="1"/>
          <p:nvPr/>
        </p:nvSpPr>
        <p:spPr>
          <a:xfrm>
            <a:off x="1828801" y="7719614"/>
            <a:ext cx="3455916" cy="802014"/>
          </a:xfrm>
          <a:prstGeom prst="rect">
            <a:avLst/>
          </a:prstGeom>
          <a:noFill/>
        </p:spPr>
        <p:txBody>
          <a:bodyPr wrap="square">
            <a:spAutoFit/>
          </a:bodyPr>
          <a:lstStyle/>
          <a:p>
            <a:pPr>
              <a:lnSpc>
                <a:spcPct val="120000"/>
              </a:lnSpc>
            </a:pPr>
            <a:r>
              <a:rPr lang="en-GB" sz="2000" dirty="0" err="1">
                <a:solidFill>
                  <a:schemeClr val="bg1"/>
                </a:solidFill>
                <a:effectLst/>
                <a:latin typeface="Montserrat" panose="00000500000000000000" pitchFamily="2" charset="0"/>
                <a:ea typeface="Aptos" panose="020B0004020202020204" pitchFamily="34" charset="0"/>
              </a:rPr>
              <a:t>Miembros</a:t>
            </a:r>
            <a:r>
              <a:rPr lang="en-GB" sz="2000" dirty="0">
                <a:solidFill>
                  <a:schemeClr val="bg1"/>
                </a:solidFill>
                <a:effectLst/>
                <a:latin typeface="Montserrat" panose="00000500000000000000" pitchFamily="2" charset="0"/>
                <a:ea typeface="Aptos" panose="020B0004020202020204" pitchFamily="34" charset="0"/>
              </a:rPr>
              <a:t> del </a:t>
            </a:r>
            <a:r>
              <a:rPr lang="en-GB" sz="2000" dirty="0" err="1">
                <a:solidFill>
                  <a:schemeClr val="bg1"/>
                </a:solidFill>
                <a:effectLst/>
                <a:latin typeface="Montserrat" panose="00000500000000000000" pitchFamily="2" charset="0"/>
                <a:ea typeface="Aptos" panose="020B0004020202020204" pitchFamily="34" charset="0"/>
              </a:rPr>
              <a:t>laboratorio</a:t>
            </a:r>
            <a:r>
              <a:rPr lang="en-GB" sz="2000" dirty="0">
                <a:solidFill>
                  <a:schemeClr val="bg1"/>
                </a:solidFill>
                <a:effectLst/>
                <a:latin typeface="Montserrat" panose="00000500000000000000" pitchFamily="2" charset="0"/>
                <a:ea typeface="Aptos" panose="020B0004020202020204" pitchFamily="34" charset="0"/>
              </a:rPr>
              <a:t> Fisher-Wellman</a:t>
            </a:r>
            <a:endParaRPr lang="en-GB" sz="2000" dirty="0">
              <a:solidFill>
                <a:schemeClr val="bg1"/>
              </a:solidFill>
              <a:latin typeface="Montserrat" panose="00000500000000000000" pitchFamily="2" charset="0"/>
            </a:endParaRPr>
          </a:p>
        </p:txBody>
      </p:sp>
      <p:sp>
        <p:nvSpPr>
          <p:cNvPr id="11" name="TextBox 10">
            <a:extLst>
              <a:ext uri="{FF2B5EF4-FFF2-40B4-BE49-F238E27FC236}">
                <a16:creationId xmlns:a16="http://schemas.microsoft.com/office/drawing/2014/main" id="{D3BED86C-6A62-967D-94A2-3DA580A8E25D}"/>
              </a:ext>
            </a:extLst>
          </p:cNvPr>
          <p:cNvSpPr txBox="1"/>
          <p:nvPr/>
        </p:nvSpPr>
        <p:spPr>
          <a:xfrm>
            <a:off x="7180443" y="898241"/>
            <a:ext cx="7696200" cy="1569660"/>
          </a:xfrm>
          <a:prstGeom prst="rect">
            <a:avLst/>
          </a:prstGeom>
          <a:noFill/>
        </p:spPr>
        <p:txBody>
          <a:bodyPr wrap="square">
            <a:spAutoFit/>
          </a:bodyPr>
          <a:lstStyle/>
          <a:p>
            <a:r>
              <a:rPr lang="es-ES" sz="4800" kern="100" dirty="0">
                <a:effectLst/>
                <a:latin typeface="Montserrat SemiBold" panose="00000700000000000000" pitchFamily="2" charset="0"/>
                <a:ea typeface="Aptos" panose="020B0004020202020204" pitchFamily="34" charset="0"/>
                <a:cs typeface="Calibri" panose="020F0502020204030204" pitchFamily="34" charset="0"/>
              </a:rPr>
              <a:t>De la escuela a la biología del cáncer</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55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1000"/>
                                        <p:tgtEl>
                                          <p:spTgt spid="14">
                                            <p:txEl>
                                              <p:pRg st="2" end="2"/>
                                            </p:txEl>
                                          </p:spTgt>
                                        </p:tgtEl>
                                      </p:cBhvr>
                                    </p:animEffect>
                                    <p:anim calcmode="lin" valueType="num">
                                      <p:cBhvr>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6165-8830-A533-C01B-B1564D9F23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B04C2D-F02B-883F-A9D5-C308847394A7}"/>
              </a:ext>
            </a:extLst>
          </p:cNvPr>
          <p:cNvGrpSpPr>
            <a:grpSpLocks noChangeAspect="1"/>
          </p:cNvGrpSpPr>
          <p:nvPr/>
        </p:nvGrpSpPr>
        <p:grpSpPr>
          <a:xfrm>
            <a:off x="11534344" y="1732396"/>
            <a:ext cx="6601256" cy="6822207"/>
            <a:chOff x="0" y="0"/>
            <a:chExt cx="6362700" cy="6575666"/>
          </a:xfrm>
        </p:grpSpPr>
        <p:sp>
          <p:nvSpPr>
            <p:cNvPr id="3" name="Freeform 3">
              <a:extLst>
                <a:ext uri="{FF2B5EF4-FFF2-40B4-BE49-F238E27FC236}">
                  <a16:creationId xmlns:a16="http://schemas.microsoft.com/office/drawing/2014/main" id="{9E70DA60-8F31-092B-1235-6AC3E9B9E722}"/>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CAEFADED-3984-3647-C152-10FF31344260}"/>
              </a:ext>
            </a:extLst>
          </p:cNvPr>
          <p:cNvGrpSpPr/>
          <p:nvPr/>
        </p:nvGrpSpPr>
        <p:grpSpPr>
          <a:xfrm rot="-5400000">
            <a:off x="9607391" y="1606391"/>
            <a:ext cx="10287000" cy="7074218"/>
            <a:chOff x="0" y="0"/>
            <a:chExt cx="3130550" cy="2152833"/>
          </a:xfrm>
          <a:solidFill>
            <a:srgbClr val="3660AA"/>
          </a:solidFill>
        </p:grpSpPr>
        <p:sp>
          <p:nvSpPr>
            <p:cNvPr id="5" name="Freeform 5">
              <a:extLst>
                <a:ext uri="{FF2B5EF4-FFF2-40B4-BE49-F238E27FC236}">
                  <a16:creationId xmlns:a16="http://schemas.microsoft.com/office/drawing/2014/main" id="{0D1AAF24-5726-2815-4B7C-1DFE88BDEFB4}"/>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596003FA-021A-20A3-E324-EDBCAB693439}"/>
              </a:ext>
            </a:extLst>
          </p:cNvPr>
          <p:cNvGrpSpPr>
            <a:grpSpLocks noChangeAspect="1"/>
          </p:cNvGrpSpPr>
          <p:nvPr/>
        </p:nvGrpSpPr>
        <p:grpSpPr>
          <a:xfrm>
            <a:off x="11850825"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68218A83-2FF1-2FCA-62AE-240142C49DE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dirty="0"/>
            </a:p>
          </p:txBody>
        </p:sp>
      </p:grpSp>
      <p:sp>
        <p:nvSpPr>
          <p:cNvPr id="6" name="TextBox 13">
            <a:extLst>
              <a:ext uri="{FF2B5EF4-FFF2-40B4-BE49-F238E27FC236}">
                <a16:creationId xmlns:a16="http://schemas.microsoft.com/office/drawing/2014/main" id="{0E64126C-69B9-56CC-0B59-AEF3A9483EAF}"/>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12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EBA96C72-9889-320F-AF14-23448B510CDC}"/>
              </a:ext>
            </a:extLst>
          </p:cNvPr>
          <p:cNvSpPr txBox="1"/>
          <p:nvPr/>
        </p:nvSpPr>
        <p:spPr>
          <a:xfrm>
            <a:off x="12417895" y="1729069"/>
            <a:ext cx="3584105"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6F258377-EE6B-FEB4-43EB-04C0DA19F740}"/>
              </a:ext>
            </a:extLst>
          </p:cNvPr>
          <p:cNvSpPr txBox="1"/>
          <p:nvPr/>
        </p:nvSpPr>
        <p:spPr>
          <a:xfrm>
            <a:off x="1039784" y="3035332"/>
            <a:ext cx="9858158" cy="5816272"/>
          </a:xfrm>
          <a:prstGeom prst="rect">
            <a:avLst/>
          </a:prstGeom>
          <a:noFill/>
        </p:spPr>
        <p:txBody>
          <a:bodyPr wrap="square">
            <a:spAutoFit/>
          </a:bodyPr>
          <a:lstStyle/>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Las carreras en biología del cáncer suelen implicar investigación en laboratorio. Esto puede ser en una </a:t>
            </a:r>
            <a:r>
              <a:rPr lang="es-ES" sz="2600" b="1" kern="100" dirty="0">
                <a:latin typeface="Montserrat" panose="00000500000000000000" pitchFamily="2" charset="0"/>
                <a:ea typeface="Aptos" panose="020B0004020202020204" pitchFamily="34" charset="0"/>
                <a:cs typeface="Calibri" panose="020F0502020204030204" pitchFamily="34" charset="0"/>
              </a:rPr>
              <a:t>universidad</a:t>
            </a:r>
            <a:r>
              <a:rPr lang="es-ES" sz="2600" kern="100" dirty="0">
                <a:latin typeface="Montserrat" panose="00000500000000000000" pitchFamily="2" charset="0"/>
                <a:ea typeface="Aptos" panose="020B0004020202020204" pitchFamily="34" charset="0"/>
                <a:cs typeface="Calibri" panose="020F0502020204030204" pitchFamily="34" charset="0"/>
              </a:rPr>
              <a:t>, en una </a:t>
            </a:r>
            <a:r>
              <a:rPr lang="es-ES" sz="2600" b="1" kern="100" dirty="0">
                <a:latin typeface="Montserrat" panose="00000500000000000000" pitchFamily="2" charset="0"/>
                <a:ea typeface="Aptos" panose="020B0004020202020204" pitchFamily="34" charset="0"/>
                <a:cs typeface="Calibri" panose="020F0502020204030204" pitchFamily="34" charset="0"/>
              </a:rPr>
              <a:t>empresa biotecnológica </a:t>
            </a:r>
            <a:r>
              <a:rPr lang="es-ES" sz="2600" kern="100" dirty="0">
                <a:latin typeface="Montserrat" panose="00000500000000000000" pitchFamily="2" charset="0"/>
                <a:ea typeface="Aptos" panose="020B0004020202020204" pitchFamily="34" charset="0"/>
                <a:cs typeface="Calibri" panose="020F0502020204030204" pitchFamily="34" charset="0"/>
              </a:rPr>
              <a:t>o </a:t>
            </a:r>
            <a:r>
              <a:rPr lang="es-ES" sz="2600" b="1" kern="100" dirty="0">
                <a:latin typeface="Montserrat" panose="00000500000000000000" pitchFamily="2" charset="0"/>
                <a:ea typeface="Aptos" panose="020B0004020202020204" pitchFamily="34" charset="0"/>
                <a:cs typeface="Calibri" panose="020F0502020204030204" pitchFamily="34" charset="0"/>
              </a:rPr>
              <a:t>farmacéutica</a:t>
            </a:r>
            <a:r>
              <a:rPr lang="es-ES" sz="2600" kern="100" dirty="0">
                <a:latin typeface="Montserrat" panose="00000500000000000000" pitchFamily="2" charset="0"/>
                <a:ea typeface="Aptos" panose="020B0004020202020204" pitchFamily="34" charset="0"/>
                <a:cs typeface="Calibri" panose="020F0502020204030204" pitchFamily="34" charset="0"/>
              </a:rPr>
              <a:t>, o en una </a:t>
            </a:r>
            <a:r>
              <a:rPr lang="es-ES" sz="2600" b="1" kern="100" dirty="0">
                <a:latin typeface="Montserrat" panose="00000500000000000000" pitchFamily="2" charset="0"/>
                <a:ea typeface="Aptos" panose="020B0004020202020204" pitchFamily="34" charset="0"/>
                <a:cs typeface="Calibri" panose="020F0502020204030204" pitchFamily="34" charset="0"/>
              </a:rPr>
              <a:t>organización de investigación del cáncer</a:t>
            </a:r>
            <a:r>
              <a:rPr lang="es-ES"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“Es importante recordar que los avances científicos pueden tardar años, incluso décadas, en materializarse. Aunque el impacto de tu trabajo no sea visible de inmediato, eso no lo hace menos valioso. Hay algo profundamente gratificante en contribuir a este legado y esfuerzo compartido en continuidad.” </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8E4F9F22-6218-688B-1AC4-E9C104E70C20}"/>
              </a:ext>
            </a:extLst>
          </p:cNvPr>
          <p:cNvSpPr txBox="1"/>
          <p:nvPr/>
        </p:nvSpPr>
        <p:spPr>
          <a:xfrm>
            <a:off x="1039784" y="1067349"/>
            <a:ext cx="8046974" cy="1569660"/>
          </a:xfrm>
          <a:prstGeom prst="rect">
            <a:avLst/>
          </a:prstGeom>
          <a:noFill/>
        </p:spPr>
        <p:txBody>
          <a:bodyPr wrap="square" rtlCol="0">
            <a:spAutoFit/>
          </a:bodyPr>
          <a:lstStyle/>
          <a:p>
            <a:r>
              <a:rPr lang="es-ES" sz="4800" dirty="0">
                <a:latin typeface="Montserrat SemiBold" panose="00000700000000000000" pitchFamily="2" charset="0"/>
              </a:rPr>
              <a:t>Explore carreras en biología del cáncer</a:t>
            </a:r>
            <a:endParaRPr lang="en-GB" sz="4800" dirty="0">
              <a:latin typeface="Montserrat SemiBold" panose="00000700000000000000" pitchFamily="2" charset="0"/>
            </a:endParaRPr>
          </a:p>
        </p:txBody>
      </p:sp>
      <p:sp>
        <p:nvSpPr>
          <p:cNvPr id="15" name="TextBox 14">
            <a:extLst>
              <a:ext uri="{FF2B5EF4-FFF2-40B4-BE49-F238E27FC236}">
                <a16:creationId xmlns:a16="http://schemas.microsoft.com/office/drawing/2014/main" id="{3ACA1346-2002-A982-F692-690F396AFA9B}"/>
              </a:ext>
            </a:extLst>
          </p:cNvPr>
          <p:cNvSpPr txBox="1"/>
          <p:nvPr/>
        </p:nvSpPr>
        <p:spPr>
          <a:xfrm>
            <a:off x="14834978" y="8251022"/>
            <a:ext cx="3453022" cy="1540678"/>
          </a:xfrm>
          <a:prstGeom prst="rect">
            <a:avLst/>
          </a:prstGeom>
          <a:noFill/>
        </p:spPr>
        <p:txBody>
          <a:bodyPr wrap="square">
            <a:spAutoFit/>
          </a:bodyPr>
          <a:lstStyle/>
          <a:p>
            <a:pPr>
              <a:lnSpc>
                <a:spcPct val="120000"/>
              </a:lnSpc>
            </a:pPr>
            <a:r>
              <a:rPr lang="es-ES" sz="2000" dirty="0" err="1">
                <a:solidFill>
                  <a:schemeClr val="bg1"/>
                </a:solidFill>
                <a:effectLst/>
                <a:latin typeface="Montserrat" panose="00000500000000000000" pitchFamily="2" charset="0"/>
                <a:ea typeface="Aptos" panose="020B0004020202020204" pitchFamily="34" charset="0"/>
              </a:rPr>
              <a:t>Kelsey</a:t>
            </a:r>
            <a:r>
              <a:rPr lang="es-ES" sz="2000" dirty="0">
                <a:solidFill>
                  <a:schemeClr val="bg1"/>
                </a:solidFill>
                <a:effectLst/>
                <a:latin typeface="Montserrat" panose="00000500000000000000" pitchFamily="2" charset="0"/>
                <a:ea typeface="Aptos" panose="020B0004020202020204" pitchFamily="34" charset="0"/>
              </a:rPr>
              <a:t> trabaja en el laboratorio con el investigador postdoctoral Dr. </a:t>
            </a:r>
            <a:r>
              <a:rPr lang="es-ES" sz="2000" dirty="0" err="1">
                <a:solidFill>
                  <a:schemeClr val="bg1"/>
                </a:solidFill>
                <a:effectLst/>
                <a:latin typeface="Montserrat" panose="00000500000000000000" pitchFamily="2" charset="0"/>
                <a:ea typeface="Aptos" panose="020B0004020202020204" pitchFamily="34" charset="0"/>
              </a:rPr>
              <a:t>Edziu</a:t>
            </a:r>
            <a:r>
              <a:rPr lang="es-ES" sz="2000" dirty="0">
                <a:solidFill>
                  <a:schemeClr val="bg1"/>
                </a:solidFill>
                <a:effectLst/>
                <a:latin typeface="Montserrat" panose="00000500000000000000" pitchFamily="2" charset="0"/>
                <a:ea typeface="Aptos" panose="020B0004020202020204" pitchFamily="34" charset="0"/>
              </a:rPr>
              <a:t> </a:t>
            </a:r>
            <a:r>
              <a:rPr lang="es-ES" sz="2000" dirty="0" err="1">
                <a:solidFill>
                  <a:schemeClr val="bg1"/>
                </a:solidFill>
                <a:effectLst/>
                <a:latin typeface="Montserrat" panose="00000500000000000000" pitchFamily="2" charset="0"/>
                <a:ea typeface="Aptos" panose="020B0004020202020204" pitchFamily="34" charset="0"/>
              </a:rPr>
              <a:t>Franczak</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1543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AF9EC-BF0B-70ED-7657-6190305CA2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2AFE6E-098E-FDBB-5005-D04FC5BD58A6}"/>
              </a:ext>
            </a:extLst>
          </p:cNvPr>
          <p:cNvGrpSpPr>
            <a:grpSpLocks noChangeAspect="1"/>
          </p:cNvGrpSpPr>
          <p:nvPr/>
        </p:nvGrpSpPr>
        <p:grpSpPr>
          <a:xfrm>
            <a:off x="11534344" y="1732396"/>
            <a:ext cx="6601256" cy="6822207"/>
            <a:chOff x="0" y="0"/>
            <a:chExt cx="6362700" cy="6575666"/>
          </a:xfrm>
        </p:grpSpPr>
        <p:sp>
          <p:nvSpPr>
            <p:cNvPr id="3" name="Freeform 3">
              <a:extLst>
                <a:ext uri="{FF2B5EF4-FFF2-40B4-BE49-F238E27FC236}">
                  <a16:creationId xmlns:a16="http://schemas.microsoft.com/office/drawing/2014/main" id="{0821EA31-EEBF-A3A4-B2A5-EB278376318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60127437-F87F-0CCD-F189-A43FB5C47423}"/>
              </a:ext>
            </a:extLst>
          </p:cNvPr>
          <p:cNvGrpSpPr/>
          <p:nvPr/>
        </p:nvGrpSpPr>
        <p:grpSpPr>
          <a:xfrm rot="-5400000">
            <a:off x="9607391" y="1606391"/>
            <a:ext cx="10287000" cy="7074218"/>
            <a:chOff x="0" y="0"/>
            <a:chExt cx="3130550" cy="2152833"/>
          </a:xfrm>
          <a:solidFill>
            <a:srgbClr val="3660AA"/>
          </a:solidFill>
        </p:grpSpPr>
        <p:sp>
          <p:nvSpPr>
            <p:cNvPr id="5" name="Freeform 5">
              <a:extLst>
                <a:ext uri="{FF2B5EF4-FFF2-40B4-BE49-F238E27FC236}">
                  <a16:creationId xmlns:a16="http://schemas.microsoft.com/office/drawing/2014/main" id="{BD25D3F9-D0E1-0B98-EFAA-F2A2EA96FC16}"/>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9CD6DEF8-42F3-05E5-8768-EC65203242D6}"/>
              </a:ext>
            </a:extLst>
          </p:cNvPr>
          <p:cNvGrpSpPr>
            <a:grpSpLocks noChangeAspect="1"/>
          </p:cNvGrpSpPr>
          <p:nvPr/>
        </p:nvGrpSpPr>
        <p:grpSpPr>
          <a:xfrm>
            <a:off x="11850825"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D9415B6-9BB9-4F61-D262-DEAB8D60F329}"/>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dirty="0"/>
            </a:p>
          </p:txBody>
        </p:sp>
      </p:grpSp>
      <p:sp>
        <p:nvSpPr>
          <p:cNvPr id="6" name="TextBox 13">
            <a:extLst>
              <a:ext uri="{FF2B5EF4-FFF2-40B4-BE49-F238E27FC236}">
                <a16:creationId xmlns:a16="http://schemas.microsoft.com/office/drawing/2014/main" id="{8C157BB3-57FE-8CEF-97E4-9026EB33BD1A}"/>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13       </a:t>
            </a:r>
            <a:r>
              <a:rPr lang="en-US" sz="1700" dirty="0">
                <a:solidFill>
                  <a:schemeClr val="tx1">
                    <a:lumMod val="50000"/>
                    <a:lumOff val="50000"/>
                  </a:schemeClr>
                </a:solidFill>
                <a:latin typeface="Montserrat Semi-Bold Bold"/>
              </a:rPr>
              <a:t>futurumcareers.com</a:t>
            </a:r>
          </a:p>
        </p:txBody>
      </p:sp>
      <p:sp>
        <p:nvSpPr>
          <p:cNvPr id="8" name="TextBox 7">
            <a:extLst>
              <a:ext uri="{FF2B5EF4-FFF2-40B4-BE49-F238E27FC236}">
                <a16:creationId xmlns:a16="http://schemas.microsoft.com/office/drawing/2014/main" id="{9B0E83EF-410A-A739-BC7F-F8BF04A1CDBF}"/>
              </a:ext>
            </a:extLst>
          </p:cNvPr>
          <p:cNvSpPr txBox="1"/>
          <p:nvPr/>
        </p:nvSpPr>
        <p:spPr>
          <a:xfrm>
            <a:off x="470217" y="1813763"/>
            <a:ext cx="10907140" cy="7736798"/>
          </a:xfrm>
          <a:prstGeom prst="rect">
            <a:avLst/>
          </a:prstGeom>
          <a:noFill/>
        </p:spPr>
        <p:txBody>
          <a:bodyPr wrap="square">
            <a:spAutoFit/>
          </a:bodyPr>
          <a:lstStyle/>
          <a:p>
            <a:pPr>
              <a:lnSpc>
                <a:spcPct val="120000"/>
              </a:lnSpc>
            </a:pP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recomienda contactar con científicos biomédicos para pedir </a:t>
            </a:r>
            <a:r>
              <a:rPr lang="es-ES" sz="2600" b="1" kern="100" dirty="0">
                <a:latin typeface="Montserrat" panose="00000500000000000000" pitchFamily="2" charset="0"/>
                <a:ea typeface="Aptos" panose="020B0004020202020204" pitchFamily="34" charset="0"/>
                <a:cs typeface="Calibri" panose="020F0502020204030204" pitchFamily="34" charset="0"/>
              </a:rPr>
              <a:t>consejo</a:t>
            </a:r>
            <a:r>
              <a:rPr lang="es-ES" sz="2600" kern="100" dirty="0">
                <a:latin typeface="Montserrat" panose="00000500000000000000" pitchFamily="2" charset="0"/>
                <a:ea typeface="Aptos" panose="020B0004020202020204" pitchFamily="34" charset="0"/>
                <a:cs typeface="Calibri" panose="020F0502020204030204" pitchFamily="34" charset="0"/>
              </a:rPr>
              <a:t> y preguntar sobre </a:t>
            </a:r>
            <a:r>
              <a:rPr lang="es-ES" sz="2600" b="1" kern="100" dirty="0">
                <a:latin typeface="Montserrat" panose="00000500000000000000" pitchFamily="2" charset="0"/>
                <a:ea typeface="Aptos" panose="020B0004020202020204" pitchFamily="34" charset="0"/>
                <a:cs typeface="Calibri" panose="020F0502020204030204" pitchFamily="34" charset="0"/>
              </a:rPr>
              <a:t>oportunidades</a:t>
            </a:r>
            <a:r>
              <a:rPr lang="es-ES" sz="2600" kern="100" dirty="0">
                <a:latin typeface="Montserrat" panose="00000500000000000000" pitchFamily="2" charset="0"/>
                <a:ea typeface="Aptos" panose="020B0004020202020204" pitchFamily="34" charset="0"/>
                <a:cs typeface="Calibri" panose="020F0502020204030204" pitchFamily="34" charset="0"/>
              </a:rPr>
              <a:t> para trabajar en su laboratorio. </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“La experiencia práctica, especialmente en un laboratorio de investigación biomédica, es realmente invaluable. Muchas de las oportunidades que marcaron mi carrera comenzaron cuando envié un simple correo electrónico pidiendo participar.” </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Muchos laboratorios del </a:t>
            </a:r>
            <a:r>
              <a:rPr lang="es-ES" sz="2600" kern="100" dirty="0">
                <a:latin typeface="Montserrat" panose="00000500000000000000" pitchFamily="2" charset="0"/>
                <a:ea typeface="Aptos" panose="020B0004020202020204" pitchFamily="34" charset="0"/>
                <a:cs typeface="Calibri" panose="020F0502020204030204" pitchFamily="34" charset="0"/>
                <a:hlinkClick r:id="rId3"/>
              </a:rPr>
              <a:t>Departamento de Biología del Cáncer </a:t>
            </a:r>
            <a:r>
              <a:rPr lang="es-ES" sz="2600" kern="100" dirty="0">
                <a:latin typeface="Montserrat" panose="00000500000000000000" pitchFamily="2" charset="0"/>
                <a:ea typeface="Aptos" panose="020B0004020202020204" pitchFamily="34" charset="0"/>
                <a:cs typeface="Calibri" panose="020F0502020204030204" pitchFamily="34" charset="0"/>
              </a:rPr>
              <a:t>de la Universidad Wake Forest ofrecen programas de prácticas de verano para estudiantes de secundaria y grado.</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El </a:t>
            </a:r>
            <a:r>
              <a:rPr lang="es-ES" sz="2600" kern="100" dirty="0">
                <a:latin typeface="Montserrat" panose="00000500000000000000" pitchFamily="2" charset="0"/>
                <a:ea typeface="Aptos" panose="020B0004020202020204" pitchFamily="34" charset="0"/>
                <a:cs typeface="Calibri" panose="020F0502020204030204" pitchFamily="34" charset="0"/>
                <a:hlinkClick r:id="rId4"/>
              </a:rPr>
              <a:t>Programa de Prácticas de Verano de los NIH</a:t>
            </a:r>
            <a:r>
              <a:rPr lang="es-ES" sz="2600" kern="100" dirty="0">
                <a:latin typeface="Montserrat" panose="00000500000000000000" pitchFamily="2" charset="0"/>
                <a:ea typeface="Aptos" panose="020B0004020202020204" pitchFamily="34" charset="0"/>
                <a:cs typeface="Calibri" panose="020F0502020204030204" pitchFamily="34" charset="0"/>
              </a:rPr>
              <a:t> ofrece experiencias remuneradas de investigación biomédica para estudiantes de secundaria.</a:t>
            </a:r>
          </a:p>
        </p:txBody>
      </p:sp>
      <p:sp>
        <p:nvSpPr>
          <p:cNvPr id="10" name="TextBox 9">
            <a:extLst>
              <a:ext uri="{FF2B5EF4-FFF2-40B4-BE49-F238E27FC236}">
                <a16:creationId xmlns:a16="http://schemas.microsoft.com/office/drawing/2014/main" id="{49DBA4A1-689B-4021-1D97-6E778914C542}"/>
              </a:ext>
            </a:extLst>
          </p:cNvPr>
          <p:cNvSpPr txBox="1"/>
          <p:nvPr/>
        </p:nvSpPr>
        <p:spPr>
          <a:xfrm>
            <a:off x="470217" y="741628"/>
            <a:ext cx="10743565" cy="830997"/>
          </a:xfrm>
          <a:prstGeom prst="rect">
            <a:avLst/>
          </a:prstGeom>
          <a:noFill/>
        </p:spPr>
        <p:txBody>
          <a:bodyPr wrap="square" rtlCol="0">
            <a:spAutoFit/>
          </a:bodyPr>
          <a:lstStyle/>
          <a:p>
            <a:r>
              <a:rPr lang="en-GB" sz="4800" dirty="0" err="1">
                <a:latin typeface="Montserrat SemiBold" panose="00000700000000000000" pitchFamily="2" charset="0"/>
              </a:rPr>
              <a:t>Oportunidades</a:t>
            </a:r>
            <a:r>
              <a:rPr lang="en-GB" sz="4800" dirty="0">
                <a:latin typeface="Montserrat SemiBold" panose="00000700000000000000" pitchFamily="2" charset="0"/>
              </a:rPr>
              <a:t> para </a:t>
            </a:r>
            <a:r>
              <a:rPr lang="en-GB" sz="4800" dirty="0" err="1">
                <a:latin typeface="Montserrat SemiBold" panose="00000700000000000000" pitchFamily="2" charset="0"/>
              </a:rPr>
              <a:t>estudiantes</a:t>
            </a:r>
            <a:endParaRPr lang="en-GB" sz="4800" dirty="0">
              <a:latin typeface="Montserrat SemiBold" panose="00000700000000000000" pitchFamily="2" charset="0"/>
            </a:endParaRPr>
          </a:p>
        </p:txBody>
      </p:sp>
      <p:sp>
        <p:nvSpPr>
          <p:cNvPr id="7" name="TextBox 6">
            <a:extLst>
              <a:ext uri="{FF2B5EF4-FFF2-40B4-BE49-F238E27FC236}">
                <a16:creationId xmlns:a16="http://schemas.microsoft.com/office/drawing/2014/main" id="{FD65E13A-AC85-6F4E-ADCF-8C18AF54FEA4}"/>
              </a:ext>
            </a:extLst>
          </p:cNvPr>
          <p:cNvSpPr txBox="1"/>
          <p:nvPr/>
        </p:nvSpPr>
        <p:spPr>
          <a:xfrm>
            <a:off x="14703313" y="8311720"/>
            <a:ext cx="3505199" cy="1323439"/>
          </a:xfrm>
          <a:prstGeom prst="rect">
            <a:avLst/>
          </a:prstGeom>
          <a:noFill/>
        </p:spPr>
        <p:txBody>
          <a:bodyPr wrap="square">
            <a:spAutoFit/>
          </a:bodyPr>
          <a:lstStyle/>
          <a:p>
            <a:r>
              <a:rPr lang="es-ES" sz="2000" b="0" u="none" strike="noStrike" baseline="0" dirty="0" err="1">
                <a:solidFill>
                  <a:schemeClr val="bg1"/>
                </a:solidFill>
                <a:latin typeface="Montserrat" panose="00000500000000000000" pitchFamily="2" charset="0"/>
              </a:rPr>
              <a:t>Kelsey</a:t>
            </a:r>
            <a:r>
              <a:rPr lang="es-ES" sz="2000" b="0" u="none" strike="noStrike" baseline="0" dirty="0">
                <a:solidFill>
                  <a:schemeClr val="bg1"/>
                </a:solidFill>
                <a:latin typeface="Montserrat" panose="00000500000000000000" pitchFamily="2" charset="0"/>
              </a:rPr>
              <a:t> trabaja en el laboratorio con la científica del equipo, la </a:t>
            </a:r>
          </a:p>
          <a:p>
            <a:r>
              <a:rPr lang="es-ES" sz="2000" b="0" u="none" strike="noStrike" baseline="0" dirty="0">
                <a:solidFill>
                  <a:schemeClr val="bg1"/>
                </a:solidFill>
                <a:latin typeface="Montserrat" panose="00000500000000000000" pitchFamily="2" charset="0"/>
              </a:rPr>
              <a:t>Dra. </a:t>
            </a:r>
            <a:r>
              <a:rPr lang="es-ES" sz="2000" b="0" u="none" strike="noStrike" baseline="0" dirty="0" err="1">
                <a:solidFill>
                  <a:schemeClr val="bg1"/>
                </a:solidFill>
                <a:latin typeface="Montserrat" panose="00000500000000000000" pitchFamily="2" charset="0"/>
              </a:rPr>
              <a:t>Polina</a:t>
            </a:r>
            <a:r>
              <a:rPr lang="es-ES" sz="2000" b="0" u="none" strike="noStrike" baseline="0" dirty="0">
                <a:solidFill>
                  <a:schemeClr val="bg1"/>
                </a:solidFill>
                <a:latin typeface="Montserrat" panose="00000500000000000000" pitchFamily="2" charset="0"/>
              </a:rPr>
              <a:t> </a:t>
            </a:r>
            <a:r>
              <a:rPr lang="es-ES" sz="2000" b="0" u="none" strike="noStrike" baseline="0" dirty="0" err="1">
                <a:solidFill>
                  <a:schemeClr val="bg1"/>
                </a:solidFill>
                <a:latin typeface="Montserrat" panose="00000500000000000000" pitchFamily="2" charset="0"/>
              </a:rPr>
              <a:t>Krassovskaia</a:t>
            </a:r>
            <a:endParaRPr lang="en-GB" sz="2000" dirty="0">
              <a:solidFill>
                <a:schemeClr val="bg1"/>
              </a:solidFill>
              <a:latin typeface="Montserrat" panose="00000500000000000000" pitchFamily="2" charset="0"/>
            </a:endParaRPr>
          </a:p>
        </p:txBody>
      </p:sp>
      <p:sp>
        <p:nvSpPr>
          <p:cNvPr id="9" name="TextBox 8">
            <a:extLst>
              <a:ext uri="{FF2B5EF4-FFF2-40B4-BE49-F238E27FC236}">
                <a16:creationId xmlns:a16="http://schemas.microsoft.com/office/drawing/2014/main" id="{53C36EB6-6ABF-5BFB-5B81-49F32E6C529B}"/>
              </a:ext>
            </a:extLst>
          </p:cNvPr>
          <p:cNvSpPr txBox="1"/>
          <p:nvPr/>
        </p:nvSpPr>
        <p:spPr>
          <a:xfrm>
            <a:off x="12417895" y="1729069"/>
            <a:ext cx="3584105"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5395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000"/>
                                        <p:tgtEl>
                                          <p:spTgt spid="8">
                                            <p:txEl>
                                              <p:pRg st="6" end="6"/>
                                            </p:txEl>
                                          </p:spTgt>
                                        </p:tgtEl>
                                      </p:cBhvr>
                                    </p:animEffect>
                                    <p:anim calcmode="lin" valueType="num">
                                      <p:cBhvr>
                                        <p:cTn id="29"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A190-F284-4480-93AF-3535B090CAF2}"/>
            </a:ext>
          </a:extLst>
        </p:cNvPr>
        <p:cNvGrpSpPr/>
        <p:nvPr/>
      </p:nvGrpSpPr>
      <p:grpSpPr>
        <a:xfrm>
          <a:off x="0" y="0"/>
          <a:ext cx="0" cy="0"/>
          <a:chOff x="0" y="0"/>
          <a:chExt cx="0" cy="0"/>
        </a:xfrm>
      </p:grpSpPr>
      <p:pic>
        <p:nvPicPr>
          <p:cNvPr id="23" name="Picture 22" descr="A person in a blue shirt and gloves working in a laboratory&#10;&#10;AI-generated content may be incorrect.">
            <a:extLst>
              <a:ext uri="{FF2B5EF4-FFF2-40B4-BE49-F238E27FC236}">
                <a16:creationId xmlns:a16="http://schemas.microsoft.com/office/drawing/2014/main" id="{594C343C-36E5-7DD3-C071-2170F94F0066}"/>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701175" y="0"/>
            <a:ext cx="13455429" cy="10287000"/>
          </a:xfrm>
          <a:prstGeom prst="rect">
            <a:avLst/>
          </a:prstGeom>
        </p:spPr>
      </p:pic>
      <p:grpSp>
        <p:nvGrpSpPr>
          <p:cNvPr id="4" name="Group 4">
            <a:extLst>
              <a:ext uri="{FF2B5EF4-FFF2-40B4-BE49-F238E27FC236}">
                <a16:creationId xmlns:a16="http://schemas.microsoft.com/office/drawing/2014/main" id="{71CFFD87-06A2-1C58-DC04-DBE34950211B}"/>
              </a:ext>
            </a:extLst>
          </p:cNvPr>
          <p:cNvGrpSpPr/>
          <p:nvPr/>
        </p:nvGrpSpPr>
        <p:grpSpPr>
          <a:xfrm>
            <a:off x="870424" y="3189912"/>
            <a:ext cx="13455429" cy="6601787"/>
            <a:chOff x="0" y="0"/>
            <a:chExt cx="7846638" cy="4409338"/>
          </a:xfrm>
          <a:solidFill>
            <a:srgbClr val="55B8AD"/>
          </a:solidFill>
        </p:grpSpPr>
        <p:sp>
          <p:nvSpPr>
            <p:cNvPr id="5" name="Freeform 5">
              <a:extLst>
                <a:ext uri="{FF2B5EF4-FFF2-40B4-BE49-F238E27FC236}">
                  <a16:creationId xmlns:a16="http://schemas.microsoft.com/office/drawing/2014/main" id="{1CB5932B-9AC2-D6F8-8FD1-6D9EAEBDEB22}"/>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B1A5EE1F-9B5D-000B-89BD-E0A4CE5827E9}"/>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7C4534ED-D8C8-C359-E915-4DFF697FAA74}"/>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9274BCE6-60A3-60D1-2DFB-57AF1C71D7C6}"/>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15E9418C-2BAD-E89F-81C9-9ECC07959439}"/>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DC9CA81B-7308-B9A0-D407-16F9FAF0A78E}"/>
              </a:ext>
            </a:extLst>
          </p:cNvPr>
          <p:cNvGrpSpPr/>
          <p:nvPr/>
        </p:nvGrpSpPr>
        <p:grpSpPr>
          <a:xfrm>
            <a:off x="762001" y="3475411"/>
            <a:ext cx="13258800" cy="5915987"/>
            <a:chOff x="0" y="0"/>
            <a:chExt cx="7630634" cy="3996966"/>
          </a:xfrm>
        </p:grpSpPr>
        <p:sp>
          <p:nvSpPr>
            <p:cNvPr id="13" name="Freeform 13">
              <a:extLst>
                <a:ext uri="{FF2B5EF4-FFF2-40B4-BE49-F238E27FC236}">
                  <a16:creationId xmlns:a16="http://schemas.microsoft.com/office/drawing/2014/main" id="{FFDDC82B-AAC5-BB6F-E7E0-11DD3E1A3CA7}"/>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84D23049-4B10-5064-F326-8A6134A14639}"/>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7" name="Group 17">
            <a:extLst>
              <a:ext uri="{FF2B5EF4-FFF2-40B4-BE49-F238E27FC236}">
                <a16:creationId xmlns:a16="http://schemas.microsoft.com/office/drawing/2014/main" id="{7CD85210-FE22-23EB-1428-F4E18996BBF6}"/>
              </a:ext>
            </a:extLst>
          </p:cNvPr>
          <p:cNvGrpSpPr/>
          <p:nvPr/>
        </p:nvGrpSpPr>
        <p:grpSpPr>
          <a:xfrm>
            <a:off x="1082541" y="3816955"/>
            <a:ext cx="12557260" cy="5288944"/>
            <a:chOff x="0" y="0"/>
            <a:chExt cx="7208077" cy="3623869"/>
          </a:xfrm>
        </p:grpSpPr>
        <p:sp>
          <p:nvSpPr>
            <p:cNvPr id="18" name="Freeform 18">
              <a:extLst>
                <a:ext uri="{FF2B5EF4-FFF2-40B4-BE49-F238E27FC236}">
                  <a16:creationId xmlns:a16="http://schemas.microsoft.com/office/drawing/2014/main" id="{E5147E4E-6190-687D-A5C6-56687558E1D7}"/>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 name="TextBox 13">
            <a:extLst>
              <a:ext uri="{FF2B5EF4-FFF2-40B4-BE49-F238E27FC236}">
                <a16:creationId xmlns:a16="http://schemas.microsoft.com/office/drawing/2014/main" id="{8BC4EEAC-F9AF-AF02-6918-ED1A03312B1D}"/>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0E7CE808-078B-7FCB-D1D9-5051EAB5F144}"/>
              </a:ext>
            </a:extLst>
          </p:cNvPr>
          <p:cNvSpPr txBox="1"/>
          <p:nvPr/>
        </p:nvSpPr>
        <p:spPr>
          <a:xfrm>
            <a:off x="1295400" y="4117524"/>
            <a:ext cx="12190123" cy="4936223"/>
          </a:xfrm>
          <a:prstGeom prst="rect">
            <a:avLst/>
          </a:prstGeom>
          <a:noFill/>
        </p:spPr>
        <p:txBody>
          <a:bodyPr wrap="square" rtlCol="0">
            <a:spAutoFit/>
          </a:bodyPr>
          <a:lstStyle/>
          <a:p>
            <a:pPr marL="342900" indent="-342900">
              <a:lnSpc>
                <a:spcPct val="120000"/>
              </a:lnSpc>
              <a:spcAft>
                <a:spcPts val="600"/>
              </a:spcAft>
              <a:buAutoNum type="arabicPeriod"/>
            </a:pPr>
            <a:r>
              <a:rPr lang="es-ES" sz="2800" dirty="0">
                <a:latin typeface="Montserrat" panose="00000500000000000000" pitchFamily="2" charset="0"/>
              </a:rPr>
              <a:t>¿Qué proporción de personas en Estados Unidos presentará cáncer?</a:t>
            </a:r>
          </a:p>
          <a:p>
            <a:pPr marL="342900" indent="-342900">
              <a:lnSpc>
                <a:spcPct val="120000"/>
              </a:lnSpc>
              <a:spcAft>
                <a:spcPts val="600"/>
              </a:spcAft>
              <a:buAutoNum type="arabicPeriod"/>
            </a:pPr>
            <a:r>
              <a:rPr lang="es-ES" sz="2800" dirty="0">
                <a:latin typeface="Montserrat" panose="00000500000000000000" pitchFamily="2" charset="0"/>
              </a:rPr>
              <a:t>¿Por qué cree que muchas innovaciones en biología del cáncer provienen de quienes han tomado caminos poco convencionales?</a:t>
            </a:r>
          </a:p>
          <a:p>
            <a:pPr marL="342900" indent="-342900">
              <a:lnSpc>
                <a:spcPct val="120000"/>
              </a:lnSpc>
              <a:spcAft>
                <a:spcPts val="600"/>
              </a:spcAft>
              <a:buAutoNum type="arabicPeriod"/>
            </a:pPr>
            <a:r>
              <a:rPr lang="es-ES" sz="2800" dirty="0">
                <a:latin typeface="Montserrat" panose="00000500000000000000" pitchFamily="2" charset="0"/>
              </a:rPr>
              <a:t>¿Qué cree que le resultaría más gratificante de una carrera en biología del cáncer y por qué?</a:t>
            </a:r>
          </a:p>
          <a:p>
            <a:pPr marL="342900" indent="-342900">
              <a:lnSpc>
                <a:spcPct val="120000"/>
              </a:lnSpc>
              <a:spcAft>
                <a:spcPts val="600"/>
              </a:spcAft>
              <a:buAutoNum type="arabicPeriod"/>
            </a:pPr>
            <a:r>
              <a:rPr lang="es-ES" sz="2800" dirty="0">
                <a:latin typeface="Montserrat" panose="00000500000000000000" pitchFamily="2" charset="0"/>
              </a:rPr>
              <a:t>¿Cómo podría encontrar oportunidades para adquirir experiencia práctica en un laboratorio de investigación biomédica? </a:t>
            </a:r>
          </a:p>
        </p:txBody>
      </p:sp>
      <p:sp>
        <p:nvSpPr>
          <p:cNvPr id="9" name="TextBox 8">
            <a:extLst>
              <a:ext uri="{FF2B5EF4-FFF2-40B4-BE49-F238E27FC236}">
                <a16:creationId xmlns:a16="http://schemas.microsoft.com/office/drawing/2014/main" id="{DD835F74-D581-E6F9-7D79-8864FC67F7C8}"/>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grpSp>
        <p:nvGrpSpPr>
          <p:cNvPr id="19" name="Group 15">
            <a:extLst>
              <a:ext uri="{FF2B5EF4-FFF2-40B4-BE49-F238E27FC236}">
                <a16:creationId xmlns:a16="http://schemas.microsoft.com/office/drawing/2014/main" id="{E7B62F9A-38F7-F518-5977-3FB1E775830D}"/>
              </a:ext>
            </a:extLst>
          </p:cNvPr>
          <p:cNvGrpSpPr/>
          <p:nvPr/>
        </p:nvGrpSpPr>
        <p:grpSpPr>
          <a:xfrm rot="5400000">
            <a:off x="3527035" y="-2775535"/>
            <a:ext cx="1480331" cy="8534402"/>
            <a:chOff x="0" y="0"/>
            <a:chExt cx="3130550" cy="18248691"/>
          </a:xfrm>
          <a:solidFill>
            <a:srgbClr val="55B8AD"/>
          </a:solidFill>
        </p:grpSpPr>
        <p:sp>
          <p:nvSpPr>
            <p:cNvPr id="20" name="Freeform 16">
              <a:extLst>
                <a:ext uri="{FF2B5EF4-FFF2-40B4-BE49-F238E27FC236}">
                  <a16:creationId xmlns:a16="http://schemas.microsoft.com/office/drawing/2014/main" id="{F6279A08-9CE5-3FF8-40D3-3489A8060334}"/>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21" name="TextBox 20">
            <a:extLst>
              <a:ext uri="{FF2B5EF4-FFF2-40B4-BE49-F238E27FC236}">
                <a16:creationId xmlns:a16="http://schemas.microsoft.com/office/drawing/2014/main" id="{C4CA8EE3-A56C-78FF-A331-340309773028}"/>
              </a:ext>
            </a:extLst>
          </p:cNvPr>
          <p:cNvSpPr txBox="1"/>
          <p:nvPr/>
        </p:nvSpPr>
        <p:spPr>
          <a:xfrm>
            <a:off x="281354" y="937667"/>
            <a:ext cx="7902284" cy="1107996"/>
          </a:xfrm>
          <a:prstGeom prst="rect">
            <a:avLst/>
          </a:prstGeom>
          <a:noFill/>
        </p:spPr>
        <p:txBody>
          <a:bodyPr wrap="square" rtlCol="0">
            <a:spAutoFit/>
          </a:bodyPr>
          <a:lstStyle/>
          <a:p>
            <a:r>
              <a:rPr lang="en-GB" sz="6600" dirty="0">
                <a:latin typeface="Montserrat SemiBold" panose="00000700000000000000" pitchFamily="2" charset="0"/>
              </a:rPr>
              <a:t>Puntos de debate</a:t>
            </a:r>
          </a:p>
        </p:txBody>
      </p:sp>
    </p:spTree>
    <p:extLst>
      <p:ext uri="{BB962C8B-B14F-4D97-AF65-F5344CB8AC3E}">
        <p14:creationId xmlns:p14="http://schemas.microsoft.com/office/powerpoint/2010/main" val="9381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668680" y="217170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10279" y="242138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035146" y="723900"/>
            <a:ext cx="6929430" cy="816890"/>
          </a:xfrm>
          <a:prstGeom prst="rect">
            <a:avLst/>
          </a:prstGeom>
        </p:spPr>
        <p:txBody>
          <a:bodyPr wrap="square" lIns="0" tIns="0" rIns="0" bIns="0" rtlCol="0" anchor="t">
            <a:spAutoFit/>
          </a:bodyPr>
          <a:lstStyle/>
          <a:p>
            <a:pPr>
              <a:lnSpc>
                <a:spcPct val="120000"/>
              </a:lnSpc>
            </a:pPr>
            <a:r>
              <a:rPr lang="en-US" sz="4800" dirty="0" err="1">
                <a:latin typeface="Montserrat SemiBold" panose="00000700000000000000" pitchFamily="2" charset="0"/>
              </a:rPr>
              <a:t>Conozca</a:t>
            </a:r>
            <a:r>
              <a:rPr lang="en-US" sz="4800" dirty="0">
                <a:latin typeface="Montserrat SemiBold" panose="00000700000000000000" pitchFamily="2" charset="0"/>
              </a:rPr>
              <a:t> a Kelsey</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035145" y="1842979"/>
            <a:ext cx="10001169" cy="7736798"/>
          </a:xfrm>
          <a:prstGeom prst="rect">
            <a:avLst/>
          </a:prstGeom>
          <a:noFill/>
        </p:spPr>
        <p:txBody>
          <a:bodyPr wrap="square">
            <a:spAutoFit/>
          </a:bodyPr>
          <a:lstStyle/>
          <a:p>
            <a:pPr>
              <a:lnSpc>
                <a:spcPct val="120000"/>
              </a:lnSpc>
            </a:pPr>
            <a:r>
              <a:rPr lang="es-ES" sz="2600" b="1" kern="100" dirty="0">
                <a:latin typeface="Montserrat" panose="00000500000000000000" pitchFamily="2" charset="0"/>
                <a:ea typeface="Aptos" panose="020B0004020202020204" pitchFamily="34" charset="0"/>
                <a:cs typeface="Calibri" panose="020F0502020204030204" pitchFamily="34" charset="0"/>
              </a:rPr>
              <a:t>De adolescente, me interesaba el béisbol. </a:t>
            </a:r>
            <a:r>
              <a:rPr lang="es-ES" sz="2600" kern="100" dirty="0">
                <a:latin typeface="Montserrat" panose="00000500000000000000" pitchFamily="2" charset="0"/>
                <a:ea typeface="Aptos" panose="020B0004020202020204" pitchFamily="34" charset="0"/>
                <a:cs typeface="Calibri" panose="020F0502020204030204" pitchFamily="34" charset="0"/>
              </a:rPr>
              <a:t>Los deportes de equipo me enseñaron valiosas lecciones de vida sobre cómo recuperarse del fracaso y crecer a partir de estas experiencias. </a:t>
            </a:r>
          </a:p>
          <a:p>
            <a:pPr>
              <a:lnSpc>
                <a:spcPct val="120000"/>
              </a:lnSpc>
            </a:pPr>
            <a:endParaRPr lang="es-ES"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b="1" kern="100" dirty="0">
                <a:latin typeface="Montserrat" panose="00000500000000000000" pitchFamily="2" charset="0"/>
                <a:ea typeface="Aptos" panose="020B0004020202020204" pitchFamily="34" charset="0"/>
                <a:cs typeface="Calibri" panose="020F0502020204030204" pitchFamily="34" charset="0"/>
              </a:rPr>
              <a:t>Fui a la universidad para estudiar ciencias del ejercicio, </a:t>
            </a:r>
            <a:r>
              <a:rPr lang="es-ES" sz="2600" kern="100" dirty="0">
                <a:latin typeface="Montserrat" panose="00000500000000000000" pitchFamily="2" charset="0"/>
                <a:ea typeface="Aptos" panose="020B0004020202020204" pitchFamily="34" charset="0"/>
                <a:cs typeface="Calibri" panose="020F0502020204030204" pitchFamily="34" charset="0"/>
              </a:rPr>
              <a:t>con el objetivo de convertirme en entrenador de fuerza y acondicionamiento físico. Pero eso cambió cuando unas prácticas en un laboratorio de investigación me mostraron parte de la vida de un científico académico. </a:t>
            </a:r>
          </a:p>
          <a:p>
            <a:pPr>
              <a:lnSpc>
                <a:spcPct val="120000"/>
              </a:lnSpc>
            </a:pPr>
            <a:endParaRPr lang="es-ES"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b="1" kern="100" dirty="0">
                <a:latin typeface="Montserrat" panose="00000500000000000000" pitchFamily="2" charset="0"/>
                <a:ea typeface="Aptos" panose="020B0004020202020204" pitchFamily="34" charset="0"/>
                <a:cs typeface="Calibri" panose="020F0502020204030204" pitchFamily="34" charset="0"/>
              </a:rPr>
              <a:t>La experiencia fue transformadora: </a:t>
            </a:r>
            <a:r>
              <a:rPr lang="es-ES" sz="2600" kern="100" dirty="0">
                <a:latin typeface="Montserrat" panose="00000500000000000000" pitchFamily="2" charset="0"/>
                <a:ea typeface="Aptos" panose="020B0004020202020204" pitchFamily="34" charset="0"/>
                <a:cs typeface="Calibri" panose="020F0502020204030204" pitchFamily="34" charset="0"/>
              </a:rPr>
              <a:t>al ver a mi mentor trabajar, vi a alguien tan comprometido en resolver problemas complejos que importan al mundo. Esas prácticas cambiaron mis objetivos profesionales y me pusieron en un camino que me apasiona desde entonces. </a:t>
            </a: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15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72D76944-5242-10C5-7F9C-EC02D28BFC49}"/>
              </a:ext>
            </a:extLst>
          </p:cNvPr>
          <p:cNvSpPr txBox="1"/>
          <p:nvPr/>
        </p:nvSpPr>
        <p:spPr>
          <a:xfrm>
            <a:off x="1905000" y="1902257"/>
            <a:ext cx="2045571" cy="400110"/>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4CD00DA4-1B64-E313-3CFC-6A64CE42D567}"/>
              </a:ext>
            </a:extLst>
          </p:cNvPr>
          <p:cNvSpPr txBox="1"/>
          <p:nvPr/>
        </p:nvSpPr>
        <p:spPr>
          <a:xfrm>
            <a:off x="1219200" y="8323026"/>
            <a:ext cx="4979916" cy="707886"/>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Kelsey </a:t>
            </a:r>
            <a:r>
              <a:rPr lang="en-GB" sz="2000" b="0" u="none" strike="noStrike" baseline="0" dirty="0" err="1">
                <a:solidFill>
                  <a:schemeClr val="bg1"/>
                </a:solidFill>
                <a:latin typeface="Montserrat" panose="00000500000000000000" pitchFamily="2" charset="0"/>
              </a:rPr>
              <a:t>traslada</a:t>
            </a:r>
            <a:r>
              <a:rPr lang="en-GB" sz="2000" b="0" u="none" strike="noStrike" baseline="0" dirty="0">
                <a:solidFill>
                  <a:schemeClr val="bg1"/>
                </a:solidFill>
                <a:latin typeface="Montserrat" panose="00000500000000000000" pitchFamily="2" charset="0"/>
              </a:rPr>
              <a:t> </a:t>
            </a:r>
            <a:r>
              <a:rPr lang="en-GB" sz="2000" b="0" u="none" strike="noStrike" baseline="0" dirty="0" err="1">
                <a:solidFill>
                  <a:schemeClr val="bg1"/>
                </a:solidFill>
                <a:latin typeface="Montserrat" panose="00000500000000000000" pitchFamily="2" charset="0"/>
              </a:rPr>
              <a:t>medios</a:t>
            </a:r>
            <a:r>
              <a:rPr lang="en-GB" sz="2000" b="0" u="none" strike="noStrike" baseline="0" dirty="0">
                <a:solidFill>
                  <a:schemeClr val="bg1"/>
                </a:solidFill>
                <a:latin typeface="Montserrat" panose="00000500000000000000" pitchFamily="2" charset="0"/>
              </a:rPr>
              <a:t> de </a:t>
            </a:r>
            <a:r>
              <a:rPr lang="en-GB" sz="2000" b="0" u="none" strike="noStrike" baseline="0" dirty="0" err="1">
                <a:solidFill>
                  <a:schemeClr val="bg1"/>
                </a:solidFill>
                <a:latin typeface="Montserrat" panose="00000500000000000000" pitchFamily="2" charset="0"/>
              </a:rPr>
              <a:t>cultivo</a:t>
            </a:r>
            <a:r>
              <a:rPr lang="en-GB" sz="2000" b="0" u="none" strike="noStrike" baseline="0" dirty="0">
                <a:solidFill>
                  <a:schemeClr val="bg1"/>
                </a:solidFill>
                <a:latin typeface="Montserrat" panose="00000500000000000000" pitchFamily="2" charset="0"/>
              </a:rPr>
              <a:t> a </a:t>
            </a:r>
            <a:r>
              <a:rPr lang="en-GB" sz="2000" b="0" u="none" strike="noStrike" baseline="0" dirty="0" err="1">
                <a:solidFill>
                  <a:schemeClr val="bg1"/>
                </a:solidFill>
                <a:latin typeface="Montserrat" panose="00000500000000000000" pitchFamily="2" charset="0"/>
              </a:rPr>
              <a:t>células</a:t>
            </a:r>
            <a:r>
              <a:rPr lang="en-GB" sz="2000" b="0" u="none" strike="noStrike" baseline="0" dirty="0">
                <a:solidFill>
                  <a:schemeClr val="bg1"/>
                </a:solidFill>
                <a:latin typeface="Montserrat" panose="00000500000000000000" pitchFamily="2" charset="0"/>
              </a:rPr>
              <a:t> de </a:t>
            </a:r>
            <a:r>
              <a:rPr lang="en-GB" sz="2000" b="0" u="none" strike="noStrike" baseline="0" dirty="0" err="1">
                <a:solidFill>
                  <a:schemeClr val="bg1"/>
                </a:solidFill>
                <a:latin typeface="Montserrat" panose="00000500000000000000" pitchFamily="2" charset="0"/>
              </a:rPr>
              <a:t>leucemia</a:t>
            </a:r>
            <a:r>
              <a:rPr lang="en-GB" sz="2000" b="0" u="none" strike="noStrike" baseline="0" dirty="0">
                <a:solidFill>
                  <a:schemeClr val="bg1"/>
                </a:solidFill>
                <a:latin typeface="Montserrat" panose="00000500000000000000" pitchFamily="2" charset="0"/>
              </a:rPr>
              <a:t> </a:t>
            </a:r>
            <a:r>
              <a:rPr lang="en-GB" sz="2000" b="0" u="none" strike="noStrike" baseline="0" dirty="0" err="1">
                <a:solidFill>
                  <a:schemeClr val="bg1"/>
                </a:solidFill>
                <a:latin typeface="Montserrat" panose="00000500000000000000" pitchFamily="2" charset="0"/>
              </a:rPr>
              <a:t>mieloide</a:t>
            </a:r>
            <a:r>
              <a:rPr lang="en-GB" sz="2000" b="0" u="none" strike="noStrike" baseline="0" dirty="0">
                <a:solidFill>
                  <a:schemeClr val="bg1"/>
                </a:solidFill>
                <a:latin typeface="Montserrat" panose="00000500000000000000" pitchFamily="2" charset="0"/>
              </a:rPr>
              <a:t> </a:t>
            </a:r>
            <a:r>
              <a:rPr lang="en-GB" sz="2000" b="0" u="none" strike="noStrike" baseline="0" dirty="0" err="1">
                <a:solidFill>
                  <a:schemeClr val="bg1"/>
                </a:solidFill>
                <a:latin typeface="Montserrat" panose="00000500000000000000" pitchFamily="2" charset="0"/>
              </a:rPr>
              <a:t>aguda</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53800"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70281"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7" name="TextBox 6">
            <a:extLst>
              <a:ext uri="{FF2B5EF4-FFF2-40B4-BE49-F238E27FC236}">
                <a16:creationId xmlns:a16="http://schemas.microsoft.com/office/drawing/2014/main" id="{E76B305D-3315-EAC3-C5FB-02D789EE1411}"/>
              </a:ext>
            </a:extLst>
          </p:cNvPr>
          <p:cNvSpPr txBox="1"/>
          <p:nvPr/>
        </p:nvSpPr>
        <p:spPr>
          <a:xfrm>
            <a:off x="533401" y="1409700"/>
            <a:ext cx="10680381" cy="8216929"/>
          </a:xfrm>
          <a:prstGeom prst="rect">
            <a:avLst/>
          </a:prstGeom>
          <a:noFill/>
        </p:spPr>
        <p:txBody>
          <a:bodyPr wrap="square">
            <a:spAutoFit/>
          </a:bodyPr>
          <a:lstStyle/>
          <a:p>
            <a:pPr>
              <a:lnSpc>
                <a:spcPct val="120000"/>
              </a:lnSpc>
            </a:pPr>
            <a:r>
              <a:rPr lang="es-ES" sz="2600" b="1" kern="100" dirty="0">
                <a:latin typeface="Montserrat" panose="00000500000000000000" pitchFamily="2" charset="0"/>
                <a:ea typeface="Aptos" panose="020B0004020202020204" pitchFamily="34" charset="0"/>
                <a:cs typeface="Calibri" panose="020F0502020204030204" pitchFamily="34" charset="0"/>
              </a:rPr>
              <a:t>Entrar en un programa de doctorado no fue fácil </a:t>
            </a:r>
            <a:r>
              <a:rPr lang="es-ES" sz="2600" kern="100" dirty="0">
                <a:latin typeface="Montserrat" panose="00000500000000000000" pitchFamily="2" charset="0"/>
                <a:ea typeface="Aptos" panose="020B0004020202020204" pitchFamily="34" charset="0"/>
                <a:cs typeface="Calibri" panose="020F0502020204030204" pitchFamily="34" charset="0"/>
              </a:rPr>
              <a:t>porque la ciencia del ejercicio no es una base típica para la investigación biomédica. Al principio iba rezagada respecto a mis compañeros, sin haber estudiado física ni bioquímica, así que me enseñé por mi cuenta a partir de libros de texto para ponerme al día. </a:t>
            </a:r>
          </a:p>
          <a:p>
            <a:pPr>
              <a:lnSpc>
                <a:spcPct val="120000"/>
              </a:lnSpc>
            </a:pPr>
            <a:endParaRPr lang="es-ES"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b="1" kern="100" dirty="0">
                <a:latin typeface="Montserrat" panose="00000500000000000000" pitchFamily="2" charset="0"/>
                <a:ea typeface="Aptos" panose="020B0004020202020204" pitchFamily="34" charset="0"/>
                <a:cs typeface="Calibri" panose="020F0502020204030204" pitchFamily="34" charset="0"/>
              </a:rPr>
              <a:t>Tras mi doctorado, pasé varios años estudiando enfermedades metabólicas en los músculos. </a:t>
            </a:r>
            <a:r>
              <a:rPr lang="es-ES" sz="2600" kern="100" dirty="0">
                <a:latin typeface="Montserrat" panose="00000500000000000000" pitchFamily="2" charset="0"/>
                <a:ea typeface="Aptos" panose="020B0004020202020204" pitchFamily="34" charset="0"/>
                <a:cs typeface="Calibri" panose="020F0502020204030204" pitchFamily="34" charset="0"/>
              </a:rPr>
              <a:t>No tengo formación formal en biología del cáncer, así que pasar al campo fue otro reto.</a:t>
            </a:r>
          </a:p>
          <a:p>
            <a:pPr>
              <a:lnSpc>
                <a:spcPct val="120000"/>
              </a:lnSpc>
            </a:pPr>
            <a:endParaRPr lang="es-ES"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b="1" kern="100" dirty="0">
                <a:latin typeface="Montserrat" panose="00000500000000000000" pitchFamily="2" charset="0"/>
                <a:ea typeface="Aptos" panose="020B0004020202020204" pitchFamily="34" charset="0"/>
                <a:cs typeface="Calibri" panose="020F0502020204030204" pitchFamily="34" charset="0"/>
              </a:rPr>
              <a:t>Cada transición en mi carrera ha tenido una curva de aprendizaje pronunciada. </a:t>
            </a:r>
            <a:r>
              <a:rPr lang="es-ES" sz="2600" kern="100" dirty="0">
                <a:latin typeface="Montserrat" panose="00000500000000000000" pitchFamily="2" charset="0"/>
                <a:ea typeface="Aptos" panose="020B0004020202020204" pitchFamily="34" charset="0"/>
                <a:cs typeface="Calibri" panose="020F0502020204030204" pitchFamily="34" charset="0"/>
              </a:rPr>
              <a:t>Pero siempre me han atraído caminos no tradicionales y estoy dispuesto a trabajar más que los demás para tener éxito. Esto tuvo sus desafíos: he tenido bastantes fracasos en el camino. </a:t>
            </a:r>
          </a:p>
        </p:txBody>
      </p:sp>
      <p:sp>
        <p:nvSpPr>
          <p:cNvPr id="6" name="TextBox 13">
            <a:extLst>
              <a:ext uri="{FF2B5EF4-FFF2-40B4-BE49-F238E27FC236}">
                <a16:creationId xmlns:a16="http://schemas.microsoft.com/office/drawing/2014/main" id="{3806EA2D-F079-1293-DF83-096EA39942F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16       </a:t>
            </a:r>
            <a:r>
              <a:rPr lang="en-US" sz="1700" dirty="0">
                <a:solidFill>
                  <a:schemeClr val="tx1">
                    <a:lumMod val="50000"/>
                    <a:lumOff val="50000"/>
                  </a:schemeClr>
                </a:solidFill>
                <a:latin typeface="Montserrat Semi-Bold Bold"/>
              </a:rPr>
              <a:t>futurumcareers.com</a:t>
            </a:r>
          </a:p>
        </p:txBody>
      </p:sp>
      <p:sp>
        <p:nvSpPr>
          <p:cNvPr id="8" name="TextBox 16">
            <a:extLst>
              <a:ext uri="{FF2B5EF4-FFF2-40B4-BE49-F238E27FC236}">
                <a16:creationId xmlns:a16="http://schemas.microsoft.com/office/drawing/2014/main" id="{1299440D-E31A-3D3B-72EE-1921832B42A7}"/>
              </a:ext>
            </a:extLst>
          </p:cNvPr>
          <p:cNvSpPr txBox="1"/>
          <p:nvPr/>
        </p:nvSpPr>
        <p:spPr>
          <a:xfrm>
            <a:off x="533401" y="495300"/>
            <a:ext cx="7455217" cy="816890"/>
          </a:xfrm>
          <a:prstGeom prst="rect">
            <a:avLst/>
          </a:prstGeom>
        </p:spPr>
        <p:txBody>
          <a:bodyPr wrap="square" lIns="0" tIns="0" rIns="0" bIns="0" rtlCol="0" anchor="t">
            <a:spAutoFit/>
          </a:bodyPr>
          <a:lstStyle/>
          <a:p>
            <a:pPr>
              <a:lnSpc>
                <a:spcPct val="120000"/>
              </a:lnSpc>
            </a:pPr>
            <a:r>
              <a:rPr lang="en-US" sz="4800" dirty="0" err="1">
                <a:latin typeface="Montserrat SemiBold" panose="00000700000000000000" pitchFamily="2" charset="0"/>
              </a:rPr>
              <a:t>Conozca</a:t>
            </a:r>
            <a:r>
              <a:rPr lang="en-US" sz="4800" dirty="0">
                <a:latin typeface="Montserrat SemiBold" panose="00000700000000000000" pitchFamily="2" charset="0"/>
              </a:rPr>
              <a:t> a Kelsey</a:t>
            </a:r>
          </a:p>
        </p:txBody>
      </p:sp>
      <p:sp>
        <p:nvSpPr>
          <p:cNvPr id="9" name="TextBox 8">
            <a:extLst>
              <a:ext uri="{FF2B5EF4-FFF2-40B4-BE49-F238E27FC236}">
                <a16:creationId xmlns:a16="http://schemas.microsoft.com/office/drawing/2014/main" id="{2008C6C7-C286-A035-DADF-61F54A216973}"/>
              </a:ext>
            </a:extLst>
          </p:cNvPr>
          <p:cNvSpPr txBox="1"/>
          <p:nvPr/>
        </p:nvSpPr>
        <p:spPr>
          <a:xfrm>
            <a:off x="12967994" y="1738972"/>
            <a:ext cx="3372880"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CE3398E9-A06F-586B-582F-3AADDB109391}"/>
              </a:ext>
            </a:extLst>
          </p:cNvPr>
          <p:cNvSpPr txBox="1"/>
          <p:nvPr/>
        </p:nvSpPr>
        <p:spPr>
          <a:xfrm>
            <a:off x="14530669" y="8301817"/>
            <a:ext cx="2404824" cy="707886"/>
          </a:xfrm>
          <a:prstGeom prst="rect">
            <a:avLst/>
          </a:prstGeom>
          <a:noFill/>
        </p:spPr>
        <p:txBody>
          <a:bodyPr wrap="square">
            <a:spAutoFit/>
          </a:bodyPr>
          <a:lstStyle/>
          <a:p>
            <a:r>
              <a:rPr lang="es-ES" sz="2000" b="0" u="none" strike="noStrike" baseline="0" dirty="0" err="1">
                <a:solidFill>
                  <a:schemeClr val="bg1"/>
                </a:solidFill>
                <a:latin typeface="Montserrat" panose="00000500000000000000" pitchFamily="2" charset="0"/>
              </a:rPr>
              <a:t>Kelsey</a:t>
            </a:r>
            <a:r>
              <a:rPr lang="es-ES" sz="2000" b="0" u="none" strike="noStrike" baseline="0" dirty="0">
                <a:solidFill>
                  <a:schemeClr val="bg1"/>
                </a:solidFill>
                <a:latin typeface="Montserrat" panose="00000500000000000000" pitchFamily="2" charset="0"/>
              </a:rPr>
              <a:t> trabaja en el laboratorio</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048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717235" y="209244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58834" y="234212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696200" y="1359841"/>
            <a:ext cx="8839199" cy="738664"/>
          </a:xfrm>
          <a:prstGeom prst="rect">
            <a:avLst/>
          </a:prstGeom>
        </p:spPr>
        <p:txBody>
          <a:bodyPr wrap="square" lIns="0" tIns="0" rIns="0" bIns="0" rtlCol="0" anchor="t">
            <a:spAutoFit/>
          </a:bodyPr>
          <a:lstStyle/>
          <a:p>
            <a:r>
              <a:rPr lang="es-ES" sz="4800" dirty="0">
                <a:latin typeface="Montserrat SemiBold" panose="00000700000000000000" pitchFamily="2" charset="0"/>
              </a:rPr>
              <a:t>El mejor consejo de </a:t>
            </a:r>
            <a:r>
              <a:rPr lang="es-ES" sz="4800" dirty="0" err="1">
                <a:latin typeface="Montserrat SemiBold" panose="00000700000000000000" pitchFamily="2" charset="0"/>
              </a:rPr>
              <a:t>Kelsey</a:t>
            </a:r>
            <a:endParaRPr lang="en-US" sz="4800" dirty="0">
              <a:latin typeface="Montserrat SemiBold" panose="00000700000000000000" pitchFamily="2" charset="0"/>
            </a:endParaRPr>
          </a:p>
        </p:txBody>
      </p:sp>
      <p:sp>
        <p:nvSpPr>
          <p:cNvPr id="17" name="TextBox 16">
            <a:extLst>
              <a:ext uri="{FF2B5EF4-FFF2-40B4-BE49-F238E27FC236}">
                <a16:creationId xmlns:a16="http://schemas.microsoft.com/office/drawing/2014/main" id="{65407EF8-C830-7DFF-FB2F-035A85C4A841}"/>
              </a:ext>
            </a:extLst>
          </p:cNvPr>
          <p:cNvSpPr txBox="1"/>
          <p:nvPr/>
        </p:nvSpPr>
        <p:spPr>
          <a:xfrm>
            <a:off x="7696201" y="2893018"/>
            <a:ext cx="8153399" cy="5222455"/>
          </a:xfrm>
          <a:prstGeom prst="rect">
            <a:avLst/>
          </a:prstGeom>
          <a:noFill/>
        </p:spPr>
        <p:txBody>
          <a:bodyPr wrap="square">
            <a:spAutoFit/>
          </a:bodyPr>
          <a:lstStyle/>
          <a:p>
            <a:pPr>
              <a:lnSpc>
                <a:spcPct val="120000"/>
              </a:lnSpc>
              <a:spcAft>
                <a:spcPts val="1200"/>
              </a:spcAft>
            </a:pPr>
            <a:r>
              <a:rPr lang="es-ES" sz="2800" b="1" i="1" kern="100" dirty="0">
                <a:latin typeface="Montserrat" panose="00000500000000000000" pitchFamily="2" charset="0"/>
                <a:ea typeface="Aptos" panose="020B0004020202020204" pitchFamily="34" charset="0"/>
                <a:cs typeface="Calibri" panose="020F0502020204030204" pitchFamily="34" charset="0"/>
              </a:rPr>
              <a:t>No podemos controlar nuestro punto de partida </a:t>
            </a:r>
            <a:r>
              <a:rPr lang="es-ES" sz="2800" i="1" kern="100" dirty="0">
                <a:latin typeface="Montserrat" panose="00000500000000000000" pitchFamily="2" charset="0"/>
                <a:ea typeface="Aptos" panose="020B0004020202020204" pitchFamily="34" charset="0"/>
                <a:cs typeface="Calibri" panose="020F0502020204030204" pitchFamily="34" charset="0"/>
              </a:rPr>
              <a:t>(es decir, los recursos que tenemos al crecer) pero sí podemos controlar cómo seguimos adelante. En mi opinión, la ciencia académica sigue siendo un ámbito donde aún se pueden abrir puertas para quienes tienen talento y determinación, sin importar su origen. Con persistencia y trabajo duro, las oportunidades son reales y están al alcance.</a:t>
            </a:r>
            <a:endParaRPr lang="en-GB" sz="2800" i="1"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0D0747B-0CF2-CE98-86E7-C867F131B10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176AA0C9-61D8-CB60-4776-7F0CC70BF56E}"/>
              </a:ext>
            </a:extLst>
          </p:cNvPr>
          <p:cNvSpPr txBox="1"/>
          <p:nvPr/>
        </p:nvSpPr>
        <p:spPr>
          <a:xfrm>
            <a:off x="1924651" y="1822997"/>
            <a:ext cx="2045571" cy="400110"/>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5679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D4B-C829-C293-D8AB-058E9D5AE253}"/>
            </a:ext>
          </a:extLst>
        </p:cNvPr>
        <p:cNvGrpSpPr/>
        <p:nvPr/>
      </p:nvGrpSpPr>
      <p:grpSpPr>
        <a:xfrm>
          <a:off x="0" y="0"/>
          <a:ext cx="0" cy="0"/>
          <a:chOff x="0" y="0"/>
          <a:chExt cx="0" cy="0"/>
        </a:xfrm>
      </p:grpSpPr>
      <p:pic>
        <p:nvPicPr>
          <p:cNvPr id="22" name="Picture 21" descr="A person in a blue shirt and gloves working in a laboratory&#10;&#10;AI-generated content may be incorrect.">
            <a:extLst>
              <a:ext uri="{FF2B5EF4-FFF2-40B4-BE49-F238E27FC236}">
                <a16:creationId xmlns:a16="http://schemas.microsoft.com/office/drawing/2014/main" id="{50DD7431-539A-E7C1-D34F-80A729447C77}"/>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701175" y="0"/>
            <a:ext cx="13455429" cy="10287000"/>
          </a:xfrm>
          <a:prstGeom prst="rect">
            <a:avLst/>
          </a:prstGeom>
        </p:spPr>
      </p:pic>
      <p:grpSp>
        <p:nvGrpSpPr>
          <p:cNvPr id="4" name="Group 4">
            <a:extLst>
              <a:ext uri="{FF2B5EF4-FFF2-40B4-BE49-F238E27FC236}">
                <a16:creationId xmlns:a16="http://schemas.microsoft.com/office/drawing/2014/main" id="{527BE7EF-D8FB-65E9-658E-B24E17438842}"/>
              </a:ext>
            </a:extLst>
          </p:cNvPr>
          <p:cNvGrpSpPr/>
          <p:nvPr/>
        </p:nvGrpSpPr>
        <p:grpSpPr>
          <a:xfrm>
            <a:off x="870424" y="3189913"/>
            <a:ext cx="11702576" cy="5031634"/>
            <a:chOff x="0" y="0"/>
            <a:chExt cx="7846638" cy="4409338"/>
          </a:xfrm>
          <a:solidFill>
            <a:srgbClr val="55B8AD"/>
          </a:solidFill>
        </p:grpSpPr>
        <p:sp>
          <p:nvSpPr>
            <p:cNvPr id="5" name="Freeform 5">
              <a:extLst>
                <a:ext uri="{FF2B5EF4-FFF2-40B4-BE49-F238E27FC236}">
                  <a16:creationId xmlns:a16="http://schemas.microsoft.com/office/drawing/2014/main" id="{52D94E6E-5704-BB55-5AAA-B3F70E8D47F5}"/>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601C7702-BDCF-0B73-78BF-EAB196B8C830}"/>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A3C345AB-F292-33B5-0F96-E434B8ADDF18}"/>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816C9F1F-2451-D360-FFF2-FBED32C919EA}"/>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EDD8F473-D600-9EE0-B003-405C26D44649}"/>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8700F570-E9B3-B5DA-F6E2-B1F1BE5DBE7F}"/>
              </a:ext>
            </a:extLst>
          </p:cNvPr>
          <p:cNvGrpSpPr/>
          <p:nvPr/>
        </p:nvGrpSpPr>
        <p:grpSpPr>
          <a:xfrm>
            <a:off x="762001" y="3475411"/>
            <a:ext cx="11480584" cy="4399959"/>
            <a:chOff x="0" y="0"/>
            <a:chExt cx="7630634" cy="3996966"/>
          </a:xfrm>
        </p:grpSpPr>
        <p:sp>
          <p:nvSpPr>
            <p:cNvPr id="13" name="Freeform 13">
              <a:extLst>
                <a:ext uri="{FF2B5EF4-FFF2-40B4-BE49-F238E27FC236}">
                  <a16:creationId xmlns:a16="http://schemas.microsoft.com/office/drawing/2014/main" id="{2C2B8A2D-A40F-71DA-FEB2-16C641606019}"/>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240518A6-9DB1-8125-4235-5973BDE71312}"/>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7" name="Group 17">
            <a:extLst>
              <a:ext uri="{FF2B5EF4-FFF2-40B4-BE49-F238E27FC236}">
                <a16:creationId xmlns:a16="http://schemas.microsoft.com/office/drawing/2014/main" id="{D651060B-7944-2478-9795-142512098323}"/>
              </a:ext>
            </a:extLst>
          </p:cNvPr>
          <p:cNvGrpSpPr/>
          <p:nvPr/>
        </p:nvGrpSpPr>
        <p:grpSpPr>
          <a:xfrm>
            <a:off x="1082541" y="3816955"/>
            <a:ext cx="10901426" cy="3769257"/>
            <a:chOff x="0" y="0"/>
            <a:chExt cx="7208077" cy="3623869"/>
          </a:xfrm>
        </p:grpSpPr>
        <p:sp>
          <p:nvSpPr>
            <p:cNvPr id="18" name="Freeform 18">
              <a:extLst>
                <a:ext uri="{FF2B5EF4-FFF2-40B4-BE49-F238E27FC236}">
                  <a16:creationId xmlns:a16="http://schemas.microsoft.com/office/drawing/2014/main" id="{8197FBD5-2577-8B9F-B98D-B33BF54B91BE}"/>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 name="TextBox 13">
            <a:extLst>
              <a:ext uri="{FF2B5EF4-FFF2-40B4-BE49-F238E27FC236}">
                <a16:creationId xmlns:a16="http://schemas.microsoft.com/office/drawing/2014/main" id="{51AA01A7-9ED6-2871-D7CC-6E5C3284635C}"/>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1F06D7B6-6D92-6CDF-3B42-7048A0A9C147}"/>
              </a:ext>
            </a:extLst>
          </p:cNvPr>
          <p:cNvSpPr txBox="1"/>
          <p:nvPr/>
        </p:nvSpPr>
        <p:spPr>
          <a:xfrm>
            <a:off x="1295400" y="4117524"/>
            <a:ext cx="10901426" cy="568874"/>
          </a:xfrm>
          <a:prstGeom prst="rect">
            <a:avLst/>
          </a:prstGeom>
          <a:noFill/>
        </p:spPr>
        <p:txBody>
          <a:bodyPr wrap="square" rtlCol="0">
            <a:spAutoFit/>
          </a:bodyPr>
          <a:lstStyle/>
          <a:p>
            <a:pPr marL="342900" indent="-342900">
              <a:lnSpc>
                <a:spcPct val="120000"/>
              </a:lnSpc>
              <a:spcAft>
                <a:spcPts val="600"/>
              </a:spcAft>
              <a:buAutoNum type="arabicPeriod"/>
            </a:pPr>
            <a:endParaRPr lang="en-GB" sz="2800" dirty="0">
              <a:latin typeface="Montserrat" panose="00000500000000000000" pitchFamily="2" charset="0"/>
            </a:endParaRPr>
          </a:p>
        </p:txBody>
      </p:sp>
      <p:sp>
        <p:nvSpPr>
          <p:cNvPr id="9" name="TextBox 8">
            <a:extLst>
              <a:ext uri="{FF2B5EF4-FFF2-40B4-BE49-F238E27FC236}">
                <a16:creationId xmlns:a16="http://schemas.microsoft.com/office/drawing/2014/main" id="{3D0342CF-DC89-F41F-870D-2DAE2DB540F2}"/>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900FA1D7-9962-59EE-4D99-089A2B0F0A20}"/>
              </a:ext>
            </a:extLst>
          </p:cNvPr>
          <p:cNvSpPr txBox="1"/>
          <p:nvPr/>
        </p:nvSpPr>
        <p:spPr>
          <a:xfrm>
            <a:off x="1295400" y="4117524"/>
            <a:ext cx="10606432" cy="3308085"/>
          </a:xfrm>
          <a:prstGeom prst="rect">
            <a:avLst/>
          </a:prstGeom>
          <a:noFill/>
        </p:spPr>
        <p:txBody>
          <a:bodyPr wrap="square" rtlCol="0">
            <a:spAutoFit/>
          </a:bodyPr>
          <a:lstStyle/>
          <a:p>
            <a:pPr marL="342900" indent="-342900">
              <a:lnSpc>
                <a:spcPct val="120000"/>
              </a:lnSpc>
              <a:spcAft>
                <a:spcPts val="600"/>
              </a:spcAft>
              <a:buAutoNum type="arabicPeriod"/>
            </a:pPr>
            <a:r>
              <a:rPr lang="es-ES" sz="2800" dirty="0">
                <a:latin typeface="Montserrat" panose="00000500000000000000" pitchFamily="2" charset="0"/>
              </a:rPr>
              <a:t>¿Qué lecciones de vida está aprendiendo de sus aficiones e intereses?</a:t>
            </a:r>
          </a:p>
          <a:p>
            <a:pPr marL="342900" indent="-342900">
              <a:lnSpc>
                <a:spcPct val="120000"/>
              </a:lnSpc>
              <a:spcAft>
                <a:spcPts val="600"/>
              </a:spcAft>
              <a:buAutoNum type="arabicPeriod"/>
            </a:pPr>
            <a:r>
              <a:rPr lang="es-ES" sz="2800" dirty="0">
                <a:latin typeface="Montserrat" panose="00000500000000000000" pitchFamily="2" charset="0"/>
              </a:rPr>
              <a:t>¿Cómo afronta los retos en su vida?</a:t>
            </a:r>
          </a:p>
          <a:p>
            <a:pPr marL="342900" indent="-342900">
              <a:lnSpc>
                <a:spcPct val="120000"/>
              </a:lnSpc>
              <a:spcAft>
                <a:spcPts val="600"/>
              </a:spcAft>
              <a:buAutoNum type="arabicPeriod"/>
            </a:pPr>
            <a:r>
              <a:rPr lang="es-ES" sz="2800" dirty="0">
                <a:latin typeface="Montserrat" panose="00000500000000000000" pitchFamily="2" charset="0"/>
              </a:rPr>
              <a:t>¿Hasta qué punto le inspira el consejo de </a:t>
            </a:r>
            <a:r>
              <a:rPr lang="es-ES" sz="2800" dirty="0" err="1">
                <a:latin typeface="Montserrat" panose="00000500000000000000" pitchFamily="2" charset="0"/>
              </a:rPr>
              <a:t>Kelsey</a:t>
            </a:r>
            <a:r>
              <a:rPr lang="es-ES" sz="2800" dirty="0">
                <a:latin typeface="Montserrat" panose="00000500000000000000" pitchFamily="2" charset="0"/>
              </a:rPr>
              <a:t> de que, aunque no podemos controlar nuestro punto de partida, sí podemos controlar cómo seguimos adelante?</a:t>
            </a:r>
          </a:p>
        </p:txBody>
      </p:sp>
      <p:grpSp>
        <p:nvGrpSpPr>
          <p:cNvPr id="20" name="Group 15">
            <a:extLst>
              <a:ext uri="{FF2B5EF4-FFF2-40B4-BE49-F238E27FC236}">
                <a16:creationId xmlns:a16="http://schemas.microsoft.com/office/drawing/2014/main" id="{2A36B847-B5BB-EE5D-3770-0EE23C4B1560}"/>
              </a:ext>
            </a:extLst>
          </p:cNvPr>
          <p:cNvGrpSpPr/>
          <p:nvPr/>
        </p:nvGrpSpPr>
        <p:grpSpPr>
          <a:xfrm rot="5400000">
            <a:off x="3527035" y="-2775535"/>
            <a:ext cx="1480331" cy="8534402"/>
            <a:chOff x="0" y="0"/>
            <a:chExt cx="3130550" cy="18248691"/>
          </a:xfrm>
          <a:solidFill>
            <a:srgbClr val="55B8AD"/>
          </a:solidFill>
        </p:grpSpPr>
        <p:sp>
          <p:nvSpPr>
            <p:cNvPr id="21" name="Freeform 16">
              <a:extLst>
                <a:ext uri="{FF2B5EF4-FFF2-40B4-BE49-F238E27FC236}">
                  <a16:creationId xmlns:a16="http://schemas.microsoft.com/office/drawing/2014/main" id="{2F0B630D-073F-6E05-1C34-DC9FED835536}"/>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23" name="TextBox 22">
            <a:extLst>
              <a:ext uri="{FF2B5EF4-FFF2-40B4-BE49-F238E27FC236}">
                <a16:creationId xmlns:a16="http://schemas.microsoft.com/office/drawing/2014/main" id="{77302DB1-49F1-07A5-B4CE-2ACA1EDBC8A5}"/>
              </a:ext>
            </a:extLst>
          </p:cNvPr>
          <p:cNvSpPr txBox="1"/>
          <p:nvPr/>
        </p:nvSpPr>
        <p:spPr>
          <a:xfrm>
            <a:off x="281354" y="937667"/>
            <a:ext cx="7902284" cy="1107996"/>
          </a:xfrm>
          <a:prstGeom prst="rect">
            <a:avLst/>
          </a:prstGeom>
          <a:noFill/>
        </p:spPr>
        <p:txBody>
          <a:bodyPr wrap="square" rtlCol="0">
            <a:spAutoFit/>
          </a:bodyPr>
          <a:lstStyle/>
          <a:p>
            <a:r>
              <a:rPr lang="en-GB" sz="6600" dirty="0">
                <a:latin typeface="Montserrat SemiBold" panose="00000700000000000000" pitchFamily="2" charset="0"/>
              </a:rPr>
              <a:t>Puntos de debate</a:t>
            </a:r>
          </a:p>
        </p:txBody>
      </p:sp>
    </p:spTree>
    <p:extLst>
      <p:ext uri="{BB962C8B-B14F-4D97-AF65-F5344CB8AC3E}">
        <p14:creationId xmlns:p14="http://schemas.microsoft.com/office/powerpoint/2010/main" val="6239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1000"/>
                                        <p:tgtEl>
                                          <p:spTgt spid="19">
                                            <p:txEl>
                                              <p:pRg st="2" end="2"/>
                                            </p:txEl>
                                          </p:spTgt>
                                        </p:tgtEl>
                                      </p:cBhvr>
                                    </p:animEffect>
                                    <p:anim calcmode="lin" valueType="num">
                                      <p:cBhvr>
                                        <p:cTn id="22"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blue shirt and gloves working in a laboratory&#10;&#10;AI-generated content may be incorrect.">
            <a:extLst>
              <a:ext uri="{FF2B5EF4-FFF2-40B4-BE49-F238E27FC236}">
                <a16:creationId xmlns:a16="http://schemas.microsoft.com/office/drawing/2014/main" id="{FB7EF9B4-5238-0875-3DF8-8C27040BF2D9}"/>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551217" y="0"/>
            <a:ext cx="13455429" cy="10287000"/>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374634" y="-2623135"/>
            <a:ext cx="1480331" cy="8229600"/>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990600" y="920207"/>
            <a:ext cx="7008011"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Más </a:t>
            </a:r>
            <a:r>
              <a:rPr lang="en-GB" sz="6600" dirty="0" err="1">
                <a:solidFill>
                  <a:schemeClr val="bg1"/>
                </a:solidFill>
                <a:latin typeface="Montserrat SemiBold" panose="00000700000000000000" pitchFamily="2" charset="0"/>
              </a:rPr>
              <a:t>recursos</a:t>
            </a:r>
            <a:endParaRPr lang="en-GB" sz="6600" dirty="0">
              <a:solidFill>
                <a:schemeClr val="bg1"/>
              </a:solidFill>
              <a:latin typeface="Montserrat SemiBold" panose="00000700000000000000" pitchFamily="2" charset="0"/>
            </a:endParaRPr>
          </a:p>
        </p:txBody>
      </p:sp>
      <p:sp>
        <p:nvSpPr>
          <p:cNvPr id="27" name="Freeform 11">
            <a:extLst>
              <a:ext uri="{FF2B5EF4-FFF2-40B4-BE49-F238E27FC236}">
                <a16:creationId xmlns:a16="http://schemas.microsoft.com/office/drawing/2014/main" id="{5DF423A6-6F6A-D468-FC36-F391642F1EEC}"/>
              </a:ext>
            </a:extLst>
          </p:cNvPr>
          <p:cNvSpPr/>
          <p:nvPr/>
        </p:nvSpPr>
        <p:spPr>
          <a:xfrm>
            <a:off x="451274" y="743517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451272" y="7508485"/>
            <a:ext cx="2240503"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Lea </a:t>
            </a:r>
            <a:r>
              <a:rPr lang="en-GB" sz="2400" dirty="0" err="1">
                <a:solidFill>
                  <a:schemeClr val="bg1"/>
                </a:solidFill>
                <a:latin typeface="Montserrat" panose="00000500000000000000" pitchFamily="2" charset="0"/>
              </a:rPr>
              <a:t>el</a:t>
            </a:r>
            <a:r>
              <a:rPr lang="en-GB" sz="2400" dirty="0">
                <a:solidFill>
                  <a:schemeClr val="bg1"/>
                </a:solidFill>
                <a:latin typeface="Montserrat" panose="00000500000000000000" pitchFamily="2" charset="0"/>
              </a:rPr>
              <a:t> </a:t>
            </a:r>
            <a:r>
              <a:rPr lang="en-GB" sz="2400" dirty="0" err="1">
                <a:solidFill>
                  <a:schemeClr val="bg1"/>
                </a:solidFill>
                <a:latin typeface="Montserrat" panose="00000500000000000000" pitchFamily="2" charset="0"/>
                <a:hlinkClick r:id="rId4">
                  <a:extLst>
                    <a:ext uri="{A12FA001-AC4F-418D-AE19-62706E023703}">
                      <ahyp:hlinkClr xmlns:ahyp="http://schemas.microsoft.com/office/drawing/2018/hyperlinkcolor" val="tx"/>
                    </a:ext>
                  </a:extLst>
                </a:hlinkClick>
              </a:rPr>
              <a:t>artículo</a:t>
            </a:r>
            <a:endParaRPr lang="en-GB" sz="2400" dirty="0">
              <a:solidFill>
                <a:schemeClr val="bg1"/>
              </a:solidFill>
              <a:latin typeface="Montserrat" panose="00000500000000000000" pitchFamily="2" charset="0"/>
            </a:endParaRPr>
          </a:p>
        </p:txBody>
      </p:sp>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6"/>
          <a:srcRect/>
          <a:stretch>
            <a:fillRect/>
          </a:stretch>
        </p:blipFill>
        <p:spPr>
          <a:xfrm>
            <a:off x="10649400" y="4651037"/>
            <a:ext cx="3600000" cy="2514000"/>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028756" y="7441172"/>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las </a:t>
            </a:r>
            <a:r>
              <a:rPr lang="en-GB" sz="2400" dirty="0" err="1">
                <a:solidFill>
                  <a:schemeClr val="bg1"/>
                </a:solidFill>
                <a:latin typeface="Montserrat" panose="00000500000000000000" pitchFamily="2" charset="0"/>
                <a:hlinkClick r:id="rId7">
                  <a:extLst>
                    <a:ext uri="{A12FA001-AC4F-418D-AE19-62706E023703}">
                      <ahyp:hlinkClr xmlns:ahyp="http://schemas.microsoft.com/office/drawing/2018/hyperlinkcolor" val="tx"/>
                    </a:ext>
                  </a:extLst>
                </a:hlinkClick>
              </a:rPr>
              <a:t>actividades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7028755" y="7496855"/>
            <a:ext cx="2529936" cy="830997"/>
          </a:xfrm>
          <a:prstGeom prst="rect">
            <a:avLst/>
          </a:prstGeom>
          <a:noFill/>
        </p:spPr>
        <p:txBody>
          <a:bodyPr wrap="square" rtlCol="0">
            <a:spAutoFit/>
          </a:bodyPr>
          <a:lstStyle/>
          <a:p>
            <a:pPr algn="ctr"/>
            <a:r>
              <a:rPr lang="en-GB" sz="2400" dirty="0" err="1">
                <a:solidFill>
                  <a:schemeClr val="bg1"/>
                </a:solidFill>
                <a:latin typeface="Montserrat" panose="00000500000000000000" pitchFamily="2" charset="0"/>
              </a:rPr>
              <a:t>Escuche</a:t>
            </a:r>
            <a:r>
              <a:rPr lang="en-GB" sz="2400" dirty="0">
                <a:solidFill>
                  <a:schemeClr val="bg1"/>
                </a:solidFill>
                <a:latin typeface="Montserrat" panose="00000500000000000000" pitchFamily="2" charset="0"/>
              </a:rPr>
              <a:t> </a:t>
            </a:r>
            <a:r>
              <a:rPr lang="en-GB" sz="2400" dirty="0" err="1">
                <a:solidFill>
                  <a:schemeClr val="bg1"/>
                </a:solidFill>
                <a:latin typeface="Montserrat" panose="00000500000000000000" pitchFamily="2" charset="0"/>
              </a:rPr>
              <a:t>el</a:t>
            </a:r>
            <a:r>
              <a:rPr lang="en-GB" sz="2400" dirty="0">
                <a:solidFill>
                  <a:schemeClr val="bg1"/>
                </a:solidFill>
                <a:latin typeface="Montserrat" panose="00000500000000000000" pitchFamily="2" charset="0"/>
              </a:rPr>
              <a:t> </a:t>
            </a:r>
            <a:r>
              <a:rPr lang="en-GB" sz="2400" dirty="0" err="1">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pódcast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Vea la </a:t>
            </a:r>
            <a:r>
              <a:rPr lang="en-GB" sz="2400" dirty="0" err="1">
                <a:solidFill>
                  <a:schemeClr val="bg1"/>
                </a:solidFill>
                <a:latin typeface="Montserrat" panose="00000500000000000000" pitchFamily="2" charset="0"/>
                <a:hlinkClick r:id="rId9">
                  <a:extLst>
                    <a:ext uri="{A12FA001-AC4F-418D-AE19-62706E023703}">
                      <ahyp:hlinkClr xmlns:ahyp="http://schemas.microsoft.com/office/drawing/2018/hyperlinkcolor" val="tx"/>
                    </a:ext>
                  </a:extLst>
                </a:hlinkClick>
              </a:rPr>
              <a:t>animación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s-ES" sz="2400" dirty="0">
                <a:solidFill>
                  <a:schemeClr val="bg1"/>
                </a:solidFill>
                <a:latin typeface="Montserrat" panose="00000500000000000000" pitchFamily="2" charset="0"/>
              </a:rPr>
              <a:t>Descargue los recursos en </a:t>
            </a:r>
            <a:r>
              <a:rPr lang="es-ES" sz="2400" dirty="0">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inglés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pic>
        <p:nvPicPr>
          <p:cNvPr id="25" name="Picture 24" descr="A person smiling for a picture&#10;&#10;AI-generated content may be incorrect.">
            <a:extLst>
              <a:ext uri="{FF2B5EF4-FFF2-40B4-BE49-F238E27FC236}">
                <a16:creationId xmlns:a16="http://schemas.microsoft.com/office/drawing/2014/main" id="{3D40A619-0184-F7FD-366D-C828AA509D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40321" y="3570643"/>
            <a:ext cx="2537493" cy="3594394"/>
          </a:xfrm>
          <a:prstGeom prst="rect">
            <a:avLst/>
          </a:prstGeom>
        </p:spPr>
      </p:pic>
      <p:sp>
        <p:nvSpPr>
          <p:cNvPr id="13" name="TextBox 12">
            <a:extLst>
              <a:ext uri="{FF2B5EF4-FFF2-40B4-BE49-F238E27FC236}">
                <a16:creationId xmlns:a16="http://schemas.microsoft.com/office/drawing/2014/main" id="{E1A32862-2666-6ABC-ED93-5F36205D399C}"/>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pic>
        <p:nvPicPr>
          <p:cNvPr id="18" name="Picture 17">
            <a:extLst>
              <a:ext uri="{FF2B5EF4-FFF2-40B4-BE49-F238E27FC236}">
                <a16:creationId xmlns:a16="http://schemas.microsoft.com/office/drawing/2014/main" id="{58D2684A-8B4C-953F-2E73-EF53E8C82FC1}"/>
              </a:ext>
            </a:extLst>
          </p:cNvPr>
          <p:cNvPicPr>
            <a:picLocks noChangeAspect="1"/>
          </p:cNvPicPr>
          <p:nvPr/>
        </p:nvPicPr>
        <p:blipFill>
          <a:blip r:embed="rId11"/>
          <a:stretch>
            <a:fillRect/>
          </a:stretch>
        </p:blipFill>
        <p:spPr>
          <a:xfrm>
            <a:off x="3657600" y="3472431"/>
            <a:ext cx="2551958" cy="3600000"/>
          </a:xfrm>
          <a:prstGeom prst="rect">
            <a:avLst/>
          </a:prstGeom>
        </p:spPr>
      </p:pic>
      <p:pic>
        <p:nvPicPr>
          <p:cNvPr id="9" name="Picture 8" descr="A cartoon of a person reading a book&#10;&#10;AI-generated content may be incorrect.">
            <a:extLst>
              <a:ext uri="{FF2B5EF4-FFF2-40B4-BE49-F238E27FC236}">
                <a16:creationId xmlns:a16="http://schemas.microsoft.com/office/drawing/2014/main" id="{4872B761-74F1-C992-ABFE-1D2B5D1DD2AB}"/>
              </a:ext>
            </a:extLst>
          </p:cNvPr>
          <p:cNvPicPr>
            <a:picLocks noChangeAspect="1"/>
          </p:cNvPicPr>
          <p:nvPr/>
        </p:nvPicPr>
        <p:blipFill>
          <a:blip r:embed="rId12" cstate="print">
            <a:extLst>
              <a:ext uri="{28A0092B-C50C-407E-A947-70E740481C1C}">
                <a14:useLocalDpi xmlns:a14="http://schemas.microsoft.com/office/drawing/2010/main" val="0"/>
              </a:ext>
            </a:extLst>
          </a:blip>
          <a:srcRect l="2599" t="3088" r="2751"/>
          <a:stretch>
            <a:fillRect/>
          </a:stretch>
        </p:blipFill>
        <p:spPr>
          <a:xfrm>
            <a:off x="10987469" y="4838700"/>
            <a:ext cx="2874818" cy="1647871"/>
          </a:xfrm>
          <a:prstGeom prst="rect">
            <a:avLst/>
          </a:prstGeom>
        </p:spPr>
      </p:pic>
      <p:pic>
        <p:nvPicPr>
          <p:cNvPr id="23" name="Picture 22" descr="A person smiling for a picture&#10;&#10;AI-generated content may be incorrect.">
            <a:extLst>
              <a:ext uri="{FF2B5EF4-FFF2-40B4-BE49-F238E27FC236}">
                <a16:creationId xmlns:a16="http://schemas.microsoft.com/office/drawing/2014/main" id="{5C4B70E2-C75D-6FE5-2BEE-A123DD74F67B}"/>
              </a:ext>
            </a:extLst>
          </p:cNvPr>
          <p:cNvPicPr>
            <a:picLocks noChangeAspect="1"/>
          </p:cNvPicPr>
          <p:nvPr/>
        </p:nvPicPr>
        <p:blipFill>
          <a:blip r:embed="rId13"/>
          <a:stretch>
            <a:fillRect/>
          </a:stretch>
        </p:blipFill>
        <p:spPr>
          <a:xfrm>
            <a:off x="351708" y="3472431"/>
            <a:ext cx="2528335" cy="3600000"/>
          </a:xfrm>
          <a:prstGeom prst="rect">
            <a:avLst/>
          </a:prstGeom>
        </p:spPr>
      </p:pic>
    </p:spTree>
    <p:extLst>
      <p:ext uri="{BB962C8B-B14F-4D97-AF65-F5344CB8AC3E}">
        <p14:creationId xmlns:p14="http://schemas.microsoft.com/office/powerpoint/2010/main" val="28879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69113" y="1462102"/>
            <a:ext cx="8625930" cy="738664"/>
          </a:xfrm>
          <a:prstGeom prst="rect">
            <a:avLst/>
          </a:prstGeom>
        </p:spPr>
        <p:txBody>
          <a:bodyPr wrap="square" lIns="0" tIns="0" rIns="0" bIns="0" rtlCol="0" anchor="t">
            <a:spAutoFit/>
          </a:bodyPr>
          <a:lstStyle/>
          <a:p>
            <a:r>
              <a:rPr lang="en-US" sz="4800" dirty="0">
                <a:latin typeface="Montserrat SemiBold" panose="00000700000000000000" pitchFamily="2" charset="0"/>
              </a:rPr>
              <a:t>En </a:t>
            </a:r>
            <a:r>
              <a:rPr lang="en-US" sz="4800" dirty="0" err="1">
                <a:latin typeface="Montserrat SemiBold" panose="00000700000000000000" pitchFamily="2" charset="0"/>
              </a:rPr>
              <a:t>esta</a:t>
            </a:r>
            <a:r>
              <a:rPr lang="en-US" sz="4800" dirty="0">
                <a:latin typeface="Montserrat SemiBold" panose="00000700000000000000" pitchFamily="2" charset="0"/>
              </a:rPr>
              <a:t> </a:t>
            </a:r>
            <a:r>
              <a:rPr lang="en-US" sz="4800" dirty="0" err="1">
                <a:latin typeface="Montserrat SemiBold" panose="00000700000000000000" pitchFamily="2" charset="0"/>
              </a:rPr>
              <a:t>presentación</a:t>
            </a:r>
            <a:r>
              <a:rPr lang="en-US" sz="4800" dirty="0">
                <a:latin typeface="Montserrat SemiBold" panose="00000700000000000000" pitchFamily="2" charset="0"/>
              </a:rPr>
              <a:t>:</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219200" y="2490827"/>
            <a:ext cx="5562600" cy="55626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3565B56-1C40-04DF-60AD-F6FF1CDA1A6C}"/>
              </a:ext>
            </a:extLst>
          </p:cNvPr>
          <p:cNvSpPr txBox="1"/>
          <p:nvPr/>
        </p:nvSpPr>
        <p:spPr>
          <a:xfrm>
            <a:off x="8169112" y="2490827"/>
            <a:ext cx="7832887" cy="573952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s-ES" sz="2800" dirty="0">
                <a:latin typeface="Montserrat" panose="00000500000000000000" pitchFamily="2" charset="0"/>
              </a:rPr>
              <a:t>Introducción</a:t>
            </a:r>
          </a:p>
          <a:p>
            <a:pPr marL="285750" indent="-285750">
              <a:lnSpc>
                <a:spcPct val="120000"/>
              </a:lnSpc>
              <a:buFont typeface="Arial" panose="020B0604020202020204" pitchFamily="34" charset="0"/>
              <a:buChar char="•"/>
            </a:pPr>
            <a:r>
              <a:rPr lang="es-ES" sz="2800" dirty="0">
                <a:latin typeface="Montserrat" panose="00000500000000000000" pitchFamily="2" charset="0"/>
              </a:rPr>
              <a:t>La investigación y trayectoria profesional de </a:t>
            </a:r>
            <a:r>
              <a:rPr lang="es-ES" sz="2800" dirty="0" err="1">
                <a:latin typeface="Montserrat" panose="00000500000000000000" pitchFamily="2" charset="0"/>
              </a:rPr>
              <a:t>Kelsey</a:t>
            </a:r>
            <a:endParaRPr lang="es-ES" sz="2800" dirty="0">
              <a:latin typeface="Montserrat" panose="00000500000000000000" pitchFamily="2" charset="0"/>
            </a:endParaRPr>
          </a:p>
          <a:p>
            <a:pPr marL="285750" indent="-285750">
              <a:lnSpc>
                <a:spcPct val="120000"/>
              </a:lnSpc>
              <a:buFont typeface="Arial" panose="020B0604020202020204" pitchFamily="34" charset="0"/>
              <a:buChar char="•"/>
            </a:pPr>
            <a:r>
              <a:rPr lang="es-ES" sz="2800" b="1" dirty="0">
                <a:latin typeface="Montserrat" panose="00000500000000000000" pitchFamily="2" charset="0"/>
              </a:rPr>
              <a:t>Puntos de debate</a:t>
            </a:r>
          </a:p>
          <a:p>
            <a:pPr marL="285750" indent="-285750">
              <a:lnSpc>
                <a:spcPct val="120000"/>
              </a:lnSpc>
              <a:buFont typeface="Arial" panose="020B0604020202020204" pitchFamily="34" charset="0"/>
              <a:buChar char="•"/>
            </a:pPr>
            <a:r>
              <a:rPr lang="es-ES" sz="2800" dirty="0">
                <a:latin typeface="Montserrat" panose="00000500000000000000" pitchFamily="2" charset="0"/>
              </a:rPr>
              <a:t>Sobre la biología del cáncer</a:t>
            </a:r>
          </a:p>
          <a:p>
            <a:pPr marL="285750" indent="-285750">
              <a:lnSpc>
                <a:spcPct val="120000"/>
              </a:lnSpc>
              <a:buFont typeface="Arial" panose="020B0604020202020204" pitchFamily="34" charset="0"/>
              <a:buChar char="•"/>
            </a:pPr>
            <a:r>
              <a:rPr lang="es-ES" sz="2800" dirty="0">
                <a:latin typeface="Montserrat" panose="00000500000000000000" pitchFamily="2" charset="0"/>
              </a:rPr>
              <a:t>De la escuela a la biología del cáncer</a:t>
            </a:r>
          </a:p>
          <a:p>
            <a:pPr marL="285750" indent="-285750">
              <a:lnSpc>
                <a:spcPct val="120000"/>
              </a:lnSpc>
              <a:buFont typeface="Arial" panose="020B0604020202020204" pitchFamily="34" charset="0"/>
              <a:buChar char="•"/>
            </a:pPr>
            <a:r>
              <a:rPr lang="es-ES" sz="2800" dirty="0">
                <a:latin typeface="Montserrat" panose="00000500000000000000" pitchFamily="2" charset="0"/>
              </a:rPr>
              <a:t>Carreras en biología del cáncer</a:t>
            </a:r>
          </a:p>
          <a:p>
            <a:pPr marL="285750" indent="-285750">
              <a:lnSpc>
                <a:spcPct val="120000"/>
              </a:lnSpc>
              <a:buFont typeface="Arial" panose="020B0604020202020204" pitchFamily="34" charset="0"/>
              <a:buChar char="•"/>
            </a:pPr>
            <a:r>
              <a:rPr lang="es-ES" sz="2800" b="1" dirty="0">
                <a:latin typeface="Montserrat" panose="00000500000000000000" pitchFamily="2" charset="0"/>
              </a:rPr>
              <a:t>Puntos de debate</a:t>
            </a:r>
          </a:p>
          <a:p>
            <a:pPr marL="285750" indent="-285750">
              <a:lnSpc>
                <a:spcPct val="120000"/>
              </a:lnSpc>
              <a:buFont typeface="Arial" panose="020B0604020202020204" pitchFamily="34" charset="0"/>
              <a:buChar char="•"/>
            </a:pPr>
            <a:r>
              <a:rPr lang="es-ES" sz="2800" dirty="0">
                <a:latin typeface="Montserrat" panose="00000500000000000000" pitchFamily="2" charset="0"/>
              </a:rPr>
              <a:t>Conozca a </a:t>
            </a:r>
            <a:r>
              <a:rPr lang="es-ES" sz="2800" dirty="0" err="1">
                <a:latin typeface="Montserrat" panose="00000500000000000000" pitchFamily="2" charset="0"/>
              </a:rPr>
              <a:t>Kelsey</a:t>
            </a:r>
            <a:endParaRPr lang="es-ES" sz="2800" dirty="0">
              <a:latin typeface="Montserrat" panose="00000500000000000000" pitchFamily="2" charset="0"/>
            </a:endParaRPr>
          </a:p>
          <a:p>
            <a:pPr marL="285750" indent="-285750">
              <a:lnSpc>
                <a:spcPct val="120000"/>
              </a:lnSpc>
              <a:buFont typeface="Arial" panose="020B0604020202020204" pitchFamily="34" charset="0"/>
              <a:buChar char="•"/>
            </a:pPr>
            <a:r>
              <a:rPr lang="es-ES" sz="2800" b="1" dirty="0">
                <a:latin typeface="Montserrat" panose="00000500000000000000" pitchFamily="2" charset="0"/>
              </a:rPr>
              <a:t>Puntos de debate</a:t>
            </a:r>
          </a:p>
          <a:p>
            <a:pPr marL="285750" indent="-285750">
              <a:lnSpc>
                <a:spcPct val="120000"/>
              </a:lnSpc>
              <a:buFont typeface="Arial" panose="020B0604020202020204" pitchFamily="34" charset="0"/>
              <a:buChar char="•"/>
            </a:pPr>
            <a:r>
              <a:rPr lang="es-ES" sz="2800" dirty="0">
                <a:latin typeface="Montserrat" panose="00000500000000000000" pitchFamily="2" charset="0"/>
              </a:rPr>
              <a:t>Más recursos</a:t>
            </a:r>
          </a:p>
        </p:txBody>
      </p:sp>
      <p:sp>
        <p:nvSpPr>
          <p:cNvPr id="12" name="TextBox 11">
            <a:extLst>
              <a:ext uri="{FF2B5EF4-FFF2-40B4-BE49-F238E27FC236}">
                <a16:creationId xmlns:a16="http://schemas.microsoft.com/office/drawing/2014/main" id="{4D0072FF-3E64-7150-A6C9-F9201538705F}"/>
              </a:ext>
            </a:extLst>
          </p:cNvPr>
          <p:cNvSpPr txBox="1"/>
          <p:nvPr/>
        </p:nvSpPr>
        <p:spPr>
          <a:xfrm>
            <a:off x="3124200" y="8420100"/>
            <a:ext cx="3200400"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987750" cy="2308324"/>
          </a:xfrm>
          <a:prstGeom prst="rect">
            <a:avLst/>
          </a:prstGeom>
          <a:noFill/>
        </p:spPr>
        <p:txBody>
          <a:bodyPr wrap="square" rtlCol="0">
            <a:spAutoFit/>
          </a:bodyPr>
          <a:lstStyle/>
          <a:p>
            <a:pPr algn="ctr"/>
            <a:r>
              <a:rPr lang="es-ES" sz="2400" dirty="0">
                <a:latin typeface="Montserrat" panose="00000500000000000000" pitchFamily="2" charset="0"/>
              </a:rPr>
              <a:t>Este material educativo fue producido por </a:t>
            </a:r>
            <a:r>
              <a:rPr lang="es-ES" sz="2400" b="1" dirty="0">
                <a:latin typeface="Montserrat" panose="00000500000000000000" pitchFamily="2" charset="0"/>
              </a:rPr>
              <a:t>la Facultad de Medicina de Universidad de Wake Forest </a:t>
            </a:r>
            <a:r>
              <a:rPr lang="es-ES" sz="2400" dirty="0">
                <a:latin typeface="Montserrat" panose="00000500000000000000" pitchFamily="2" charset="0"/>
              </a:rPr>
              <a:t>en asociación con </a:t>
            </a:r>
            <a:r>
              <a:rPr lang="es-ES" sz="2400" b="1" dirty="0">
                <a:latin typeface="Montserrat" panose="00000500000000000000" pitchFamily="2" charset="0"/>
              </a:rPr>
              <a:t>Futurum</a:t>
            </a:r>
            <a:r>
              <a:rPr lang="es-ES" sz="2400" dirty="0">
                <a:latin typeface="Montserrat" panose="00000500000000000000" pitchFamily="2" charset="0"/>
              </a:rPr>
              <a:t> y con el apoyo de subvenciones de </a:t>
            </a:r>
            <a:r>
              <a:rPr lang="es-ES" sz="2400" b="1" dirty="0">
                <a:latin typeface="Montserrat" panose="00000500000000000000" pitchFamily="2" charset="0"/>
              </a:rPr>
              <a:t>The Duke </a:t>
            </a:r>
            <a:r>
              <a:rPr lang="es-ES" sz="2400" b="1" dirty="0" err="1">
                <a:latin typeface="Montserrat" panose="00000500000000000000" pitchFamily="2" charset="0"/>
              </a:rPr>
              <a:t>Endowment</a:t>
            </a:r>
            <a:r>
              <a:rPr lang="es-ES" sz="2400" dirty="0">
                <a:latin typeface="Montserrat" panose="00000500000000000000" pitchFamily="2" charset="0"/>
              </a:rPr>
              <a:t>. </a:t>
            </a:r>
          </a:p>
          <a:p>
            <a:pPr algn="ctr"/>
            <a:r>
              <a:rPr lang="es-ES" sz="2400" dirty="0">
                <a:latin typeface="Montserrat" panose="00000500000000000000" pitchFamily="2" charset="0"/>
              </a:rPr>
              <a:t>The Duke </a:t>
            </a:r>
            <a:r>
              <a:rPr lang="es-ES" sz="2400" dirty="0" err="1">
                <a:latin typeface="Montserrat" panose="00000500000000000000" pitchFamily="2" charset="0"/>
              </a:rPr>
              <a:t>Endowment</a:t>
            </a:r>
            <a:r>
              <a:rPr lang="es-ES" sz="2400" dirty="0">
                <a:latin typeface="Montserrat" panose="00000500000000000000" pitchFamily="2" charset="0"/>
              </a:rPr>
              <a:t> es una fundación privada que fortalece comunidades en Carolina del Norte y Carolina del Sur formando niños, promoviendo la salud, educando mentes y enriqueciendo el espíritu.</a:t>
            </a:r>
            <a:endParaRPr lang="en-GB" sz="3600" dirty="0">
              <a:latin typeface="Montserrat" panose="00000500000000000000" pitchFamily="2" charset="0"/>
            </a:endParaRPr>
          </a:p>
        </p:txBody>
      </p:sp>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585580"/>
          </a:xfrm>
          <a:prstGeom prst="rect">
            <a:avLst/>
          </a:prstGeom>
          <a:noFill/>
        </p:spPr>
        <p:txBody>
          <a:bodyPr wrap="square" rtlCol="0">
            <a:spAutoFit/>
          </a:bodyPr>
          <a:lstStyle/>
          <a:p>
            <a:pPr algn="ctr">
              <a:spcAft>
                <a:spcPts val="1200"/>
              </a:spcAft>
            </a:pPr>
            <a:r>
              <a:rPr lang="es-ES" sz="2801" b="1" dirty="0">
                <a:latin typeface="Montserrat" panose="00000500000000000000" pitchFamily="2" charset="0"/>
                <a:ea typeface="Aptos" panose="020B0004020202020204" pitchFamily="34" charset="0"/>
                <a:cs typeface="Aptos" panose="020B0004020202020204" pitchFamily="34" charset="0"/>
              </a:rPr>
              <a:t>Comparta su opinión sobre este recurso educativo y profesional.</a:t>
            </a:r>
          </a:p>
          <a:p>
            <a:pPr algn="ctr">
              <a:spcAft>
                <a:spcPts val="1200"/>
              </a:spcAft>
            </a:pPr>
            <a:r>
              <a:rPr lang="es-ES" sz="2400" dirty="0">
                <a:latin typeface="Montserrat" panose="00000500000000000000" pitchFamily="2" charset="0"/>
                <a:ea typeface="Aptos" panose="020B0004020202020204" pitchFamily="34" charset="0"/>
                <a:cs typeface="Aptos" panose="020B0004020202020204" pitchFamily="34" charset="0"/>
              </a:rPr>
              <a:t>Para comentar, escanee el código QR o visite el siguiente enlace</a:t>
            </a:r>
            <a:r>
              <a:rPr lang="en-US" sz="2400" dirty="0">
                <a:latin typeface="Montserrat" panose="00000500000000000000" pitchFamily="2" charset="0"/>
                <a:ea typeface="Aptos" panose="020B0004020202020204" pitchFamily="34" charset="0"/>
                <a:cs typeface="Aptos" panose="020B0004020202020204" pitchFamily="34" charset="0"/>
              </a:rPr>
              <a:t>: </a:t>
            </a:r>
            <a:r>
              <a:rPr lang="en-US" sz="2400" dirty="0">
                <a:latin typeface="Montserrat" panose="00000500000000000000" pitchFamily="2" charset="0"/>
                <a:ea typeface="Aptos" panose="020B0004020202020204" pitchFamily="34" charset="0"/>
                <a:cs typeface="Aptos" panose="020B0004020202020204" pitchFamily="34" charset="0"/>
                <a:hlinkClick r:id="rId3"/>
              </a:rPr>
              <a:t>redcap.school.wakehealth.edu/surveys/?s=NPK347RYHCR3FNDC</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pic>
        <p:nvPicPr>
          <p:cNvPr id="11" name="Picture 10">
            <a:extLst>
              <a:ext uri="{FF2B5EF4-FFF2-40B4-BE49-F238E27FC236}">
                <a16:creationId xmlns:a16="http://schemas.microsoft.com/office/drawing/2014/main" id="{89596498-95D8-E3D8-BD18-F9C69A589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0" y="3525388"/>
            <a:ext cx="3049790" cy="29965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0" name="Group 10"/>
          <p:cNvGrpSpPr/>
          <p:nvPr/>
        </p:nvGrpSpPr>
        <p:grpSpPr>
          <a:xfrm>
            <a:off x="2721194" y="7734300"/>
            <a:ext cx="4681612"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E9356FCA-1F05-863E-DE3C-A453B588AA44}"/>
              </a:ext>
            </a:extLst>
          </p:cNvPr>
          <p:cNvSpPr txBox="1"/>
          <p:nvPr/>
        </p:nvSpPr>
        <p:spPr>
          <a:xfrm>
            <a:off x="8761142" y="2367515"/>
            <a:ext cx="8447105" cy="6776535"/>
          </a:xfrm>
          <a:prstGeom prst="rect">
            <a:avLst/>
          </a:prstGeom>
          <a:noFill/>
        </p:spPr>
        <p:txBody>
          <a:bodyPr wrap="square" rtlCol="0">
            <a:spAutoFit/>
          </a:bodyPr>
          <a:lstStyle/>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El Dr.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Fisher-Wellman es un </a:t>
            </a:r>
            <a:r>
              <a:rPr lang="es-ES" sz="2600" b="1" kern="100" dirty="0">
                <a:latin typeface="Montserrat" panose="00000500000000000000" pitchFamily="2" charset="0"/>
                <a:ea typeface="Aptos" panose="020B0004020202020204" pitchFamily="34" charset="0"/>
                <a:cs typeface="Calibri" panose="020F0502020204030204" pitchFamily="34" charset="0"/>
              </a:rPr>
              <a:t>biólogo del cáncer</a:t>
            </a:r>
            <a:r>
              <a:rPr lang="es-ES" sz="2600" kern="100" dirty="0">
                <a:latin typeface="Montserrat" panose="00000500000000000000" pitchFamily="2" charset="0"/>
                <a:ea typeface="Aptos" panose="020B0004020202020204" pitchFamily="34" charset="0"/>
                <a:cs typeface="Calibri" panose="020F0502020204030204" pitchFamily="34" charset="0"/>
              </a:rPr>
              <a:t> en la Facultad de Medicina de la </a:t>
            </a:r>
            <a:r>
              <a:rPr lang="es-ES" sz="2600" kern="100" dirty="0">
                <a:latin typeface="Montserrat" panose="00000500000000000000" pitchFamily="2" charset="0"/>
                <a:ea typeface="Aptos" panose="020B0004020202020204" pitchFamily="34" charset="0"/>
                <a:cs typeface="Calibri" panose="020F0502020204030204" pitchFamily="34" charset="0"/>
                <a:hlinkClick r:id="rId3"/>
              </a:rPr>
              <a:t>Universidad Wake Forest</a:t>
            </a:r>
            <a:r>
              <a:rPr lang="es-ES" sz="2600" kern="100" dirty="0">
                <a:latin typeface="Montserrat" panose="00000500000000000000" pitchFamily="2" charset="0"/>
                <a:ea typeface="Aptos" panose="020B0004020202020204" pitchFamily="34" charset="0"/>
                <a:cs typeface="Calibri" panose="020F0502020204030204" pitchFamily="34" charset="0"/>
              </a:rPr>
              <a:t> en Estados Unidos.</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Estudia la </a:t>
            </a:r>
            <a:r>
              <a:rPr lang="es-ES" sz="2600" b="1" kern="100" dirty="0">
                <a:latin typeface="Montserrat" panose="00000500000000000000" pitchFamily="2" charset="0"/>
                <a:ea typeface="Aptos" panose="020B0004020202020204" pitchFamily="34" charset="0"/>
                <a:cs typeface="Calibri" panose="020F0502020204030204" pitchFamily="34" charset="0"/>
              </a:rPr>
              <a:t>leucemia mieloide aguda (LMA), </a:t>
            </a:r>
            <a:r>
              <a:rPr lang="es-ES" sz="2600" kern="100" dirty="0">
                <a:latin typeface="Montserrat" panose="00000500000000000000" pitchFamily="2" charset="0"/>
                <a:ea typeface="Aptos" panose="020B0004020202020204" pitchFamily="34" charset="0"/>
                <a:cs typeface="Calibri" panose="020F0502020204030204" pitchFamily="34" charset="0"/>
              </a:rPr>
              <a:t>un tipo de </a:t>
            </a:r>
            <a:r>
              <a:rPr lang="es-ES" sz="2600" b="1" kern="100" dirty="0">
                <a:latin typeface="Montserrat" panose="00000500000000000000" pitchFamily="2" charset="0"/>
                <a:ea typeface="Aptos" panose="020B0004020202020204" pitchFamily="34" charset="0"/>
                <a:cs typeface="Calibri" panose="020F0502020204030204" pitchFamily="34" charset="0"/>
              </a:rPr>
              <a:t>cáncer de la sangre </a:t>
            </a:r>
            <a:r>
              <a:rPr lang="es-ES" sz="2600" kern="100" dirty="0">
                <a:latin typeface="Montserrat" panose="00000500000000000000" pitchFamily="2" charset="0"/>
                <a:ea typeface="Aptos" panose="020B0004020202020204" pitchFamily="34" charset="0"/>
                <a:cs typeface="Calibri" panose="020F0502020204030204" pitchFamily="34" charset="0"/>
              </a:rPr>
              <a:t>causado cuando las células madre no se especializan en células sanguíneas.</a:t>
            </a:r>
          </a:p>
          <a:p>
            <a:pPr>
              <a:lnSpc>
                <a:spcPct val="120000"/>
              </a:lnSpc>
            </a:pPr>
            <a:endParaRPr lang="es-ES"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está investigando cómo se diferencian las </a:t>
            </a:r>
            <a:r>
              <a:rPr lang="es-ES" sz="2600" b="1" kern="100" dirty="0">
                <a:latin typeface="Montserrat" panose="00000500000000000000" pitchFamily="2" charset="0"/>
                <a:ea typeface="Aptos" panose="020B0004020202020204" pitchFamily="34" charset="0"/>
                <a:cs typeface="Calibri" panose="020F0502020204030204" pitchFamily="34" charset="0"/>
              </a:rPr>
              <a:t>mitocondrias</a:t>
            </a:r>
            <a:r>
              <a:rPr lang="es-ES" sz="2600" kern="100" dirty="0">
                <a:latin typeface="Montserrat" panose="00000500000000000000" pitchFamily="2" charset="0"/>
                <a:ea typeface="Aptos" panose="020B0004020202020204" pitchFamily="34" charset="0"/>
                <a:cs typeface="Calibri" panose="020F0502020204030204" pitchFamily="34" charset="0"/>
              </a:rPr>
              <a:t> en células cancerosas de LMA de las células sanas, ya que estas diferencias podrían aprovecharse para desarrollar tratamientos nuevos contra el cáncer. </a:t>
            </a:r>
          </a:p>
        </p:txBody>
      </p:sp>
      <p:sp>
        <p:nvSpPr>
          <p:cNvPr id="9" name="TextBox 8">
            <a:extLst>
              <a:ext uri="{FF2B5EF4-FFF2-40B4-BE49-F238E27FC236}">
                <a16:creationId xmlns:a16="http://schemas.microsoft.com/office/drawing/2014/main" id="{B558A252-6693-5366-24D8-A962B5B69E80}"/>
              </a:ext>
            </a:extLst>
          </p:cNvPr>
          <p:cNvSpPr txBox="1"/>
          <p:nvPr/>
        </p:nvSpPr>
        <p:spPr>
          <a:xfrm>
            <a:off x="2741402" y="7980645"/>
            <a:ext cx="4661404" cy="461665"/>
          </a:xfrm>
          <a:prstGeom prst="rect">
            <a:avLst/>
          </a:prstGeom>
          <a:noFill/>
        </p:spPr>
        <p:txBody>
          <a:bodyPr wrap="square" rtlCol="0">
            <a:spAutoFit/>
          </a:bodyPr>
          <a:lstStyle/>
          <a:p>
            <a:pPr algn="ctr"/>
            <a:r>
              <a:rPr lang="en-GB" sz="2400" b="1" dirty="0">
                <a:latin typeface="Montserrat Bold" panose="00000800000000000000" charset="0"/>
                <a:cs typeface="Montserrat Bold" panose="00000800000000000000" charset="0"/>
              </a:rPr>
              <a:t>Dr. Kelsey Fisher-Wellman</a:t>
            </a: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9E8AF74-77E4-A04A-C7BB-91E39FC05416}"/>
              </a:ext>
            </a:extLst>
          </p:cNvPr>
          <p:cNvSpPr txBox="1"/>
          <p:nvPr/>
        </p:nvSpPr>
        <p:spPr>
          <a:xfrm>
            <a:off x="8761143" y="809777"/>
            <a:ext cx="9303172" cy="1081002"/>
          </a:xfrm>
          <a:prstGeom prst="rect">
            <a:avLst/>
          </a:prstGeom>
          <a:noFill/>
        </p:spPr>
        <p:txBody>
          <a:bodyPr wrap="square">
            <a:spAutoFit/>
          </a:bodyPr>
          <a:lstStyle/>
          <a:p>
            <a:pPr>
              <a:lnSpc>
                <a:spcPts val="8469"/>
              </a:lnSpc>
            </a:pPr>
            <a:r>
              <a:rPr lang="en-US" sz="4800" dirty="0" err="1">
                <a:latin typeface="Montserrat Semi-Bold" panose="020B0604020202020204" charset="0"/>
              </a:rPr>
              <a:t>Conozca</a:t>
            </a:r>
            <a:r>
              <a:rPr lang="en-US" sz="4800" dirty="0">
                <a:latin typeface="Montserrat Semi-Bold" panose="020B0604020202020204" charset="0"/>
              </a:rPr>
              <a:t> a Kelsey</a:t>
            </a:r>
          </a:p>
        </p:txBody>
      </p:sp>
      <p:sp>
        <p:nvSpPr>
          <p:cNvPr id="14" name="TextBox 13">
            <a:extLst>
              <a:ext uri="{FF2B5EF4-FFF2-40B4-BE49-F238E27FC236}">
                <a16:creationId xmlns:a16="http://schemas.microsoft.com/office/drawing/2014/main" id="{A220C7AE-6F30-822B-BAC5-160F56BD47C8}"/>
              </a:ext>
            </a:extLst>
          </p:cNvPr>
          <p:cNvSpPr txBox="1"/>
          <p:nvPr/>
        </p:nvSpPr>
        <p:spPr>
          <a:xfrm>
            <a:off x="3045198" y="8788713"/>
            <a:ext cx="3144766"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13782" y="2171700"/>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952165" y="3394865"/>
            <a:ext cx="8953835" cy="3895746"/>
          </a:xfrm>
          <a:prstGeom prst="rect">
            <a:avLst/>
          </a:prstGeom>
          <a:noFill/>
        </p:spPr>
        <p:txBody>
          <a:bodyPr wrap="square">
            <a:spAutoFit/>
          </a:bodyPr>
          <a:lstStyle/>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La animación en la siguiente diapositiva presentará la investigación y la trayectoria profesional de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También la puede encontrar en la página de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en Futurum: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futurumcareers.com/cancer-biology-with-dr-</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kelsey</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-fisher-</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wellman</a:t>
            </a: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O puede verla en YouTube: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youtu.be/</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3"/>
              </a:rPr>
              <a:t>qXdnMnmInfI</a:t>
            </a:r>
            <a:r>
              <a:rPr lang="en-GB" sz="2600" kern="100" dirty="0">
                <a:latin typeface="Montserrat" panose="00000500000000000000" pitchFamily="2" charset="0"/>
                <a:ea typeface="Aptos" panose="020B0004020202020204" pitchFamily="34" charset="0"/>
                <a:cs typeface="Calibri" panose="020F0502020204030204" pitchFamily="34" charset="0"/>
              </a:rPr>
              <a:t> </a:t>
            </a:r>
          </a:p>
        </p:txBody>
      </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530263" y="2498768"/>
            <a:ext cx="5968305" cy="6168071"/>
            <a:chOff x="0" y="0"/>
            <a:chExt cx="6362700" cy="6575666"/>
          </a:xfrm>
          <a:blipFill dpi="0" rotWithShape="1">
            <a:blip r:embed="rId4">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921685" y="954154"/>
            <a:ext cx="10813115" cy="1569660"/>
          </a:xfrm>
          <a:prstGeom prst="rect">
            <a:avLst/>
          </a:prstGeom>
          <a:noFill/>
        </p:spPr>
        <p:txBody>
          <a:bodyPr wrap="square">
            <a:spAutoFit/>
          </a:bodyPr>
          <a:lstStyle/>
          <a:p>
            <a:r>
              <a:rPr lang="es-ES" sz="4800" b="1" kern="100" dirty="0">
                <a:effectLst/>
                <a:latin typeface="Montserrat SemiBold" panose="00000700000000000000" pitchFamily="2" charset="0"/>
                <a:ea typeface="Aptos" panose="020B0004020202020204" pitchFamily="34" charset="0"/>
                <a:cs typeface="Calibri" panose="020F0502020204030204" pitchFamily="34" charset="0"/>
              </a:rPr>
              <a:t>Conozca la investigación y la trayectoria profesional de </a:t>
            </a:r>
            <a:r>
              <a:rPr lang="es-ES" sz="4800" b="1" kern="100" dirty="0" err="1">
                <a:effectLst/>
                <a:latin typeface="Montserrat SemiBold" panose="00000700000000000000" pitchFamily="2" charset="0"/>
                <a:ea typeface="Aptos" panose="020B0004020202020204" pitchFamily="34" charset="0"/>
                <a:cs typeface="Calibri" panose="020F0502020204030204" pitchFamily="34" charset="0"/>
              </a:rPr>
              <a:t>Kelsey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04       </a:t>
            </a:r>
            <a:r>
              <a:rPr lang="en-US" sz="1700" dirty="0">
                <a:solidFill>
                  <a:schemeClr val="tx1">
                    <a:lumMod val="50000"/>
                    <a:lumOff val="50000"/>
                  </a:schemeClr>
                </a:solidFill>
                <a:latin typeface="Montserrat Semi-Bold Bold"/>
              </a:rPr>
              <a:t>futurumcareers.com</a:t>
            </a:r>
          </a:p>
        </p:txBody>
      </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lsey Fisher-Wellman animation ES">
            <a:hlinkClick r:id="" action="ppaction://media"/>
            <a:extLst>
              <a:ext uri="{FF2B5EF4-FFF2-40B4-BE49-F238E27FC236}">
                <a16:creationId xmlns:a16="http://schemas.microsoft.com/office/drawing/2014/main" id="{F156AF02-0265-5F96-D553-658BCBB8AF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8288000" cy="10287000"/>
          </a:xfrm>
          <a:prstGeom prst="rect">
            <a:avLst/>
          </a:prstGeom>
        </p:spPr>
      </p:pic>
    </p:spTree>
    <p:extLst>
      <p:ext uri="{BB962C8B-B14F-4D97-AF65-F5344CB8AC3E}">
        <p14:creationId xmlns:p14="http://schemas.microsoft.com/office/powerpoint/2010/main" val="12928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ED99-8C6A-42E2-9102-3AFB66D7020B}"/>
            </a:ext>
          </a:extLst>
        </p:cNvPr>
        <p:cNvGrpSpPr/>
        <p:nvPr/>
      </p:nvGrpSpPr>
      <p:grpSpPr>
        <a:xfrm>
          <a:off x="0" y="0"/>
          <a:ext cx="0" cy="0"/>
          <a:chOff x="0" y="0"/>
          <a:chExt cx="0" cy="0"/>
        </a:xfrm>
      </p:grpSpPr>
      <p:pic>
        <p:nvPicPr>
          <p:cNvPr id="17" name="Picture 16" descr="A cartoon of a person holding a bat&#10;&#10;AI-generated content may be incorrect.">
            <a:extLst>
              <a:ext uri="{FF2B5EF4-FFF2-40B4-BE49-F238E27FC236}">
                <a16:creationId xmlns:a16="http://schemas.microsoft.com/office/drawing/2014/main" id="{4EAA752C-ACD8-586F-4696-7E6010AB7DA5}"/>
              </a:ext>
            </a:extLst>
          </p:cNvPr>
          <p:cNvPicPr>
            <a:picLocks noChangeAspect="1"/>
          </p:cNvPicPr>
          <p:nvPr/>
        </p:nvPicPr>
        <p:blipFill>
          <a:blip r:embed="rId3"/>
          <a:stretch>
            <a:fillRect/>
          </a:stretch>
        </p:blipFill>
        <p:spPr>
          <a:xfrm>
            <a:off x="7287304" y="0"/>
            <a:ext cx="11000697" cy="10313815"/>
          </a:xfrm>
          <a:prstGeom prst="rect">
            <a:avLst/>
          </a:prstGeom>
        </p:spPr>
      </p:pic>
      <p:grpSp>
        <p:nvGrpSpPr>
          <p:cNvPr id="5" name="Group 5">
            <a:extLst>
              <a:ext uri="{FF2B5EF4-FFF2-40B4-BE49-F238E27FC236}">
                <a16:creationId xmlns:a16="http://schemas.microsoft.com/office/drawing/2014/main" id="{DCBFE90A-95CD-B437-127B-E8AA1326E5DC}"/>
              </a:ext>
            </a:extLst>
          </p:cNvPr>
          <p:cNvGrpSpPr/>
          <p:nvPr/>
        </p:nvGrpSpPr>
        <p:grpSpPr>
          <a:xfrm rot="5400000">
            <a:off x="1868096" y="-231135"/>
            <a:ext cx="9281892" cy="11781190"/>
            <a:chOff x="0" y="0"/>
            <a:chExt cx="3130550" cy="3989417"/>
          </a:xfrm>
          <a:solidFill>
            <a:srgbClr val="3660AA"/>
          </a:solidFill>
        </p:grpSpPr>
        <p:sp>
          <p:nvSpPr>
            <p:cNvPr id="6" name="Freeform 6">
              <a:extLst>
                <a:ext uri="{FF2B5EF4-FFF2-40B4-BE49-F238E27FC236}">
                  <a16:creationId xmlns:a16="http://schemas.microsoft.com/office/drawing/2014/main" id="{BEFA282D-6318-70C6-86CE-E96CCEFF4E05}"/>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224026F7-6B39-BC9A-15D3-8368296338BA}"/>
              </a:ext>
            </a:extLst>
          </p:cNvPr>
          <p:cNvSpPr/>
          <p:nvPr/>
        </p:nvSpPr>
        <p:spPr>
          <a:xfrm rot="5400000">
            <a:off x="156301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1CCD61E8-7A20-B230-F8AE-B5FB1ED618DC}"/>
              </a:ext>
            </a:extLst>
          </p:cNvPr>
          <p:cNvSpPr/>
          <p:nvPr/>
        </p:nvSpPr>
        <p:spPr>
          <a:xfrm>
            <a:off x="-29056" y="0"/>
            <a:ext cx="2857303" cy="10313814"/>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7">
            <a:extLst>
              <a:ext uri="{FF2B5EF4-FFF2-40B4-BE49-F238E27FC236}">
                <a16:creationId xmlns:a16="http://schemas.microsoft.com/office/drawing/2014/main" id="{0D89DE0E-74E7-C22B-DD72-8A22894365C5}"/>
              </a:ext>
            </a:extLst>
          </p:cNvPr>
          <p:cNvGrpSpPr/>
          <p:nvPr/>
        </p:nvGrpSpPr>
        <p:grpSpPr>
          <a:xfrm rot="5400000">
            <a:off x="1005251" y="-455327"/>
            <a:ext cx="10313814" cy="11197656"/>
            <a:chOff x="-4069" y="-13449"/>
            <a:chExt cx="3130550" cy="3511380"/>
          </a:xfrm>
          <a:solidFill>
            <a:srgbClr val="ADDDD7"/>
          </a:solidFill>
        </p:grpSpPr>
        <p:sp>
          <p:nvSpPr>
            <p:cNvPr id="8" name="Freeform 8">
              <a:extLst>
                <a:ext uri="{FF2B5EF4-FFF2-40B4-BE49-F238E27FC236}">
                  <a16:creationId xmlns:a16="http://schemas.microsoft.com/office/drawing/2014/main" id="{BF562B92-1659-F3FC-9638-C7F38A8FD6E9}"/>
                </a:ext>
              </a:extLst>
            </p:cNvPr>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2D88B65A-4537-02CF-9A6A-F02F772E107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06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DFB75CAC-52C9-1057-56F7-12957E180DA5}"/>
              </a:ext>
            </a:extLst>
          </p:cNvPr>
          <p:cNvSpPr txBox="1"/>
          <p:nvPr/>
        </p:nvSpPr>
        <p:spPr>
          <a:xfrm>
            <a:off x="316105" y="1161174"/>
            <a:ext cx="8610600" cy="830997"/>
          </a:xfrm>
          <a:prstGeom prst="rect">
            <a:avLst/>
          </a:prstGeom>
          <a:noFill/>
        </p:spPr>
        <p:txBody>
          <a:bodyPr wrap="square" rtlCol="0">
            <a:spAutoFit/>
          </a:bodyPr>
          <a:lstStyle/>
          <a:p>
            <a:r>
              <a:rPr lang="en-GB" sz="4800" dirty="0" err="1">
                <a:latin typeface="Montserrat SemiBold" panose="00000700000000000000" pitchFamily="2" charset="0"/>
              </a:rPr>
              <a:t>Resumen</a:t>
            </a:r>
            <a:r>
              <a:rPr lang="en-GB" sz="4800" dirty="0">
                <a:latin typeface="Montserrat SemiBold" panose="00000700000000000000" pitchFamily="2" charset="0"/>
              </a:rPr>
              <a:t> de la </a:t>
            </a:r>
            <a:r>
              <a:rPr lang="en-GB" sz="4800" dirty="0" err="1">
                <a:latin typeface="Montserrat SemiBold" panose="00000700000000000000" pitchFamily="2" charset="0"/>
              </a:rPr>
              <a:t>animación</a:t>
            </a:r>
            <a:endParaRPr lang="en-GB" sz="4800" dirty="0">
              <a:latin typeface="Montserrat SemiBold" panose="00000700000000000000" pitchFamily="2" charset="0"/>
            </a:endParaRPr>
          </a:p>
        </p:txBody>
      </p:sp>
      <p:sp>
        <p:nvSpPr>
          <p:cNvPr id="4" name="TextBox 3">
            <a:extLst>
              <a:ext uri="{FF2B5EF4-FFF2-40B4-BE49-F238E27FC236}">
                <a16:creationId xmlns:a16="http://schemas.microsoft.com/office/drawing/2014/main" id="{D046624F-96B9-A43E-F689-FF43B219C744}"/>
              </a:ext>
            </a:extLst>
          </p:cNvPr>
          <p:cNvSpPr txBox="1"/>
          <p:nvPr/>
        </p:nvSpPr>
        <p:spPr>
          <a:xfrm>
            <a:off x="316105" y="2215214"/>
            <a:ext cx="8935532" cy="1975221"/>
          </a:xfrm>
          <a:prstGeom prst="rect">
            <a:avLst/>
          </a:prstGeom>
          <a:noFill/>
        </p:spPr>
        <p:txBody>
          <a:bodyPr wrap="square" rtlCol="0">
            <a:spAutoFit/>
          </a:bodyPr>
          <a:lstStyle/>
          <a:p>
            <a:pPr>
              <a:lnSpc>
                <a:spcPct val="120000"/>
              </a:lnSpc>
            </a:pPr>
            <a:r>
              <a:rPr lang="es-ES" sz="2600" dirty="0">
                <a:latin typeface="Montserrat" panose="00000500000000000000" pitchFamily="2" charset="0"/>
              </a:rPr>
              <a:t>De adolescente, a </a:t>
            </a:r>
            <a:r>
              <a:rPr lang="es-ES" sz="2600" dirty="0" err="1">
                <a:latin typeface="Montserrat" panose="00000500000000000000" pitchFamily="2" charset="0"/>
              </a:rPr>
              <a:t>Kelsey</a:t>
            </a:r>
            <a:r>
              <a:rPr lang="es-ES" sz="2600" dirty="0">
                <a:latin typeface="Montserrat" panose="00000500000000000000" pitchFamily="2" charset="0"/>
              </a:rPr>
              <a:t> le encantaba el fisicoculturismo y jugar al béisbol. En la universidad, estudió </a:t>
            </a:r>
            <a:r>
              <a:rPr lang="es-ES" sz="2600" b="1" dirty="0">
                <a:latin typeface="Montserrat" panose="00000500000000000000" pitchFamily="2" charset="0"/>
              </a:rPr>
              <a:t>ciencias del ejercicio </a:t>
            </a:r>
            <a:r>
              <a:rPr lang="es-ES" sz="2600" dirty="0">
                <a:latin typeface="Montserrat" panose="00000500000000000000" pitchFamily="2" charset="0"/>
              </a:rPr>
              <a:t>y trabajó como entrenador personal. </a:t>
            </a:r>
            <a:endParaRPr lang="en-GB" sz="2600" dirty="0">
              <a:latin typeface="Montserrat" panose="00000500000000000000" pitchFamily="2" charset="0"/>
            </a:endParaRPr>
          </a:p>
        </p:txBody>
      </p:sp>
      <p:sp>
        <p:nvSpPr>
          <p:cNvPr id="9" name="TextBox 8">
            <a:extLst>
              <a:ext uri="{FF2B5EF4-FFF2-40B4-BE49-F238E27FC236}">
                <a16:creationId xmlns:a16="http://schemas.microsoft.com/office/drawing/2014/main" id="{2EA201CE-096B-1A60-8180-01989A687A2B}"/>
              </a:ext>
            </a:extLst>
          </p:cNvPr>
          <p:cNvSpPr txBox="1"/>
          <p:nvPr/>
        </p:nvSpPr>
        <p:spPr>
          <a:xfrm>
            <a:off x="343194" y="4390126"/>
            <a:ext cx="9791406" cy="2455352"/>
          </a:xfrm>
          <a:prstGeom prst="rect">
            <a:avLst/>
          </a:prstGeom>
          <a:noFill/>
        </p:spPr>
        <p:txBody>
          <a:bodyPr wrap="square" rtlCol="0">
            <a:spAutoFit/>
          </a:bodyPr>
          <a:lstStyle/>
          <a:p>
            <a:pPr>
              <a:lnSpc>
                <a:spcPct val="120000"/>
              </a:lnSpc>
            </a:pPr>
            <a:r>
              <a:rPr lang="es-ES" sz="2600" dirty="0">
                <a:latin typeface="Montserrat" panose="00000500000000000000" pitchFamily="2" charset="0"/>
              </a:rPr>
              <a:t>No disfrutó de sus prácticas en el equipo de fútbol americano de la universidad, así que hizo unas prácticas en un </a:t>
            </a:r>
            <a:r>
              <a:rPr lang="es-ES" sz="2600" b="1" dirty="0">
                <a:latin typeface="Montserrat" panose="00000500000000000000" pitchFamily="2" charset="0"/>
              </a:rPr>
              <a:t>laboratorio de investigación</a:t>
            </a:r>
            <a:r>
              <a:rPr lang="es-ES" sz="2600" dirty="0">
                <a:latin typeface="Montserrat" panose="00000500000000000000" pitchFamily="2" charset="0"/>
              </a:rPr>
              <a:t>. Allí descubrió su amor por la ciencia de laboratorio y se inspiró para convertirse en </a:t>
            </a:r>
            <a:r>
              <a:rPr lang="es-ES" sz="2600" b="1" dirty="0">
                <a:latin typeface="Montserrat" panose="00000500000000000000" pitchFamily="2" charset="0"/>
              </a:rPr>
              <a:t>científico biomédico</a:t>
            </a:r>
            <a:r>
              <a:rPr lang="es-ES" sz="2600" dirty="0">
                <a:latin typeface="Montserrat" panose="00000500000000000000" pitchFamily="2" charset="0"/>
              </a:rPr>
              <a:t>.</a:t>
            </a:r>
            <a:endParaRPr lang="en-GB" sz="2600" dirty="0">
              <a:latin typeface="Montserrat" panose="00000500000000000000" pitchFamily="2" charset="0"/>
            </a:endParaRPr>
          </a:p>
        </p:txBody>
      </p:sp>
      <p:sp>
        <p:nvSpPr>
          <p:cNvPr id="10" name="TextBox 9">
            <a:extLst>
              <a:ext uri="{FF2B5EF4-FFF2-40B4-BE49-F238E27FC236}">
                <a16:creationId xmlns:a16="http://schemas.microsoft.com/office/drawing/2014/main" id="{739DB689-7F19-4956-3B26-9874E4DCB06B}"/>
              </a:ext>
            </a:extLst>
          </p:cNvPr>
          <p:cNvSpPr txBox="1"/>
          <p:nvPr/>
        </p:nvSpPr>
        <p:spPr>
          <a:xfrm>
            <a:off x="348060" y="7045169"/>
            <a:ext cx="10396140" cy="1975221"/>
          </a:xfrm>
          <a:prstGeom prst="rect">
            <a:avLst/>
          </a:prstGeom>
          <a:noFill/>
        </p:spPr>
        <p:txBody>
          <a:bodyPr wrap="square" rtlCol="0">
            <a:spAutoFit/>
          </a:bodyPr>
          <a:lstStyle/>
          <a:p>
            <a:pPr>
              <a:lnSpc>
                <a:spcPct val="120000"/>
              </a:lnSpc>
            </a:pPr>
            <a:r>
              <a:rPr lang="es-ES" sz="2600" dirty="0">
                <a:latin typeface="Montserrat" panose="00000500000000000000" pitchFamily="2" charset="0"/>
              </a:rPr>
              <a:t>Con su formación en ciencias del ejercicio, </a:t>
            </a:r>
            <a:r>
              <a:rPr lang="es-ES" sz="2600" dirty="0" err="1">
                <a:latin typeface="Montserrat" panose="00000500000000000000" pitchFamily="2" charset="0"/>
              </a:rPr>
              <a:t>Kelsey</a:t>
            </a:r>
            <a:r>
              <a:rPr lang="es-ES" sz="2600" dirty="0">
                <a:latin typeface="Montserrat" panose="00000500000000000000" pitchFamily="2" charset="0"/>
              </a:rPr>
              <a:t> tuvo dificultades para acceder a un programa de doctorado en biomedicina. Luego, cuando lo hizo, tuvo que </a:t>
            </a:r>
            <a:r>
              <a:rPr lang="es-ES" sz="2600" b="1" dirty="0">
                <a:latin typeface="Montserrat" panose="00000500000000000000" pitchFamily="2" charset="0"/>
              </a:rPr>
              <a:t>esforzarse mucho</a:t>
            </a:r>
            <a:r>
              <a:rPr lang="es-ES" sz="2600" dirty="0">
                <a:latin typeface="Montserrat" panose="00000500000000000000" pitchFamily="2" charset="0"/>
              </a:rPr>
              <a:t> para ponerse al día con sus compañeros. </a:t>
            </a:r>
            <a:endParaRPr lang="en-GB" sz="2600" dirty="0">
              <a:latin typeface="Montserrat" panose="00000500000000000000" pitchFamily="2" charset="0"/>
            </a:endParaRPr>
          </a:p>
        </p:txBody>
      </p:sp>
    </p:spTree>
    <p:extLst>
      <p:ext uri="{BB962C8B-B14F-4D97-AF65-F5344CB8AC3E}">
        <p14:creationId xmlns:p14="http://schemas.microsoft.com/office/powerpoint/2010/main" val="9517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80E4-14C5-9E61-F34F-A25E8C6E8587}"/>
            </a:ext>
          </a:extLst>
        </p:cNvPr>
        <p:cNvGrpSpPr/>
        <p:nvPr/>
      </p:nvGrpSpPr>
      <p:grpSpPr>
        <a:xfrm>
          <a:off x="0" y="0"/>
          <a:ext cx="0" cy="0"/>
          <a:chOff x="0" y="0"/>
          <a:chExt cx="0" cy="0"/>
        </a:xfrm>
      </p:grpSpPr>
      <p:pic>
        <p:nvPicPr>
          <p:cNvPr id="17" name="Picture 16" descr="A cartoon of a person holding two food items&#10;&#10;AI-generated content may be incorrect.">
            <a:extLst>
              <a:ext uri="{FF2B5EF4-FFF2-40B4-BE49-F238E27FC236}">
                <a16:creationId xmlns:a16="http://schemas.microsoft.com/office/drawing/2014/main" id="{1F79F98E-484D-3E58-BAF9-BC15B6A17A15}"/>
              </a:ext>
            </a:extLst>
          </p:cNvPr>
          <p:cNvPicPr>
            <a:picLocks noChangeAspect="1"/>
          </p:cNvPicPr>
          <p:nvPr/>
        </p:nvPicPr>
        <p:blipFill>
          <a:blip r:embed="rId3"/>
          <a:srcRect l="-1" r="37665"/>
          <a:stretch>
            <a:fillRect/>
          </a:stretch>
        </p:blipFill>
        <p:spPr>
          <a:xfrm>
            <a:off x="7566983" y="0"/>
            <a:ext cx="10721018" cy="10300407"/>
          </a:xfrm>
          <a:prstGeom prst="rect">
            <a:avLst/>
          </a:prstGeom>
        </p:spPr>
      </p:pic>
      <p:grpSp>
        <p:nvGrpSpPr>
          <p:cNvPr id="5" name="Group 5">
            <a:extLst>
              <a:ext uri="{FF2B5EF4-FFF2-40B4-BE49-F238E27FC236}">
                <a16:creationId xmlns:a16="http://schemas.microsoft.com/office/drawing/2014/main" id="{75516F74-793B-6816-F99B-EC903EE21AE6}"/>
              </a:ext>
            </a:extLst>
          </p:cNvPr>
          <p:cNvGrpSpPr/>
          <p:nvPr/>
        </p:nvGrpSpPr>
        <p:grpSpPr>
          <a:xfrm rot="5400000">
            <a:off x="1868096" y="-231135"/>
            <a:ext cx="9281892" cy="11781190"/>
            <a:chOff x="0" y="0"/>
            <a:chExt cx="3130550" cy="3989417"/>
          </a:xfrm>
          <a:solidFill>
            <a:srgbClr val="3660AA"/>
          </a:solidFill>
        </p:grpSpPr>
        <p:sp>
          <p:nvSpPr>
            <p:cNvPr id="6" name="Freeform 6">
              <a:extLst>
                <a:ext uri="{FF2B5EF4-FFF2-40B4-BE49-F238E27FC236}">
                  <a16:creationId xmlns:a16="http://schemas.microsoft.com/office/drawing/2014/main" id="{C1077137-57AA-9463-87BC-C74549C8207D}"/>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86140A74-89EB-5900-413E-4892027C12D8}"/>
              </a:ext>
            </a:extLst>
          </p:cNvPr>
          <p:cNvSpPr/>
          <p:nvPr/>
        </p:nvSpPr>
        <p:spPr>
          <a:xfrm rot="5400000">
            <a:off x="156301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BD47AF22-C2E4-6021-B71E-8D58F49D7C74}"/>
              </a:ext>
            </a:extLst>
          </p:cNvPr>
          <p:cNvSpPr/>
          <p:nvPr/>
        </p:nvSpPr>
        <p:spPr>
          <a:xfrm>
            <a:off x="-29056" y="0"/>
            <a:ext cx="2857303" cy="10313814"/>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7">
            <a:extLst>
              <a:ext uri="{FF2B5EF4-FFF2-40B4-BE49-F238E27FC236}">
                <a16:creationId xmlns:a16="http://schemas.microsoft.com/office/drawing/2014/main" id="{B321C892-1482-7E23-B0A7-A849286392A9}"/>
              </a:ext>
            </a:extLst>
          </p:cNvPr>
          <p:cNvGrpSpPr/>
          <p:nvPr/>
        </p:nvGrpSpPr>
        <p:grpSpPr>
          <a:xfrm rot="5400000">
            <a:off x="1005251" y="-455327"/>
            <a:ext cx="10313814" cy="11197656"/>
            <a:chOff x="-4069" y="-13449"/>
            <a:chExt cx="3130550" cy="3511380"/>
          </a:xfrm>
          <a:solidFill>
            <a:srgbClr val="ADDDD7"/>
          </a:solidFill>
        </p:grpSpPr>
        <p:sp>
          <p:nvSpPr>
            <p:cNvPr id="8" name="Freeform 8">
              <a:extLst>
                <a:ext uri="{FF2B5EF4-FFF2-40B4-BE49-F238E27FC236}">
                  <a16:creationId xmlns:a16="http://schemas.microsoft.com/office/drawing/2014/main" id="{26B24517-5C30-1FFB-873C-B788C11AA47B}"/>
                </a:ext>
              </a:extLst>
            </p:cNvPr>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0C13695A-916D-0BD0-4378-76B70F6B699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07       </a:t>
            </a:r>
            <a:r>
              <a:rPr lang="en-US" sz="1700" dirty="0">
                <a:solidFill>
                  <a:schemeClr val="tx1">
                    <a:lumMod val="50000"/>
                    <a:lumOff val="50000"/>
                  </a:schemeClr>
                </a:solidFill>
                <a:latin typeface="Montserrat Semi-Bold Bold"/>
              </a:rPr>
              <a:t>futurumcareers.com</a:t>
            </a:r>
          </a:p>
        </p:txBody>
      </p:sp>
      <p:sp>
        <p:nvSpPr>
          <p:cNvPr id="4" name="TextBox 3">
            <a:extLst>
              <a:ext uri="{FF2B5EF4-FFF2-40B4-BE49-F238E27FC236}">
                <a16:creationId xmlns:a16="http://schemas.microsoft.com/office/drawing/2014/main" id="{DFA1B759-E67C-9EC2-970A-89660F00B4BC}"/>
              </a:ext>
            </a:extLst>
          </p:cNvPr>
          <p:cNvSpPr txBox="1"/>
          <p:nvPr/>
        </p:nvSpPr>
        <p:spPr>
          <a:xfrm>
            <a:off x="316105" y="2183312"/>
            <a:ext cx="9145971" cy="2455352"/>
          </a:xfrm>
          <a:prstGeom prst="rect">
            <a:avLst/>
          </a:prstGeom>
          <a:noFill/>
        </p:spPr>
        <p:txBody>
          <a:bodyPr wrap="square" rtlCol="0">
            <a:spAutoFit/>
          </a:bodyPr>
          <a:lstStyle/>
          <a:p>
            <a:pPr>
              <a:lnSpc>
                <a:spcPct val="120000"/>
              </a:lnSpc>
            </a:pPr>
            <a:r>
              <a:rPr lang="es-ES" sz="2600" dirty="0">
                <a:latin typeface="Montserrat" panose="00000500000000000000" pitchFamily="2" charset="0"/>
              </a:rPr>
              <a:t>Hoy en día, </a:t>
            </a:r>
            <a:r>
              <a:rPr lang="es-ES" sz="2600" dirty="0" err="1">
                <a:latin typeface="Montserrat" panose="00000500000000000000" pitchFamily="2" charset="0"/>
              </a:rPr>
              <a:t>Kelsey</a:t>
            </a:r>
            <a:r>
              <a:rPr lang="es-ES" sz="2600" dirty="0">
                <a:latin typeface="Montserrat" panose="00000500000000000000" pitchFamily="2" charset="0"/>
              </a:rPr>
              <a:t> estudia las </a:t>
            </a:r>
            <a:r>
              <a:rPr lang="es-ES" sz="2600" b="1" dirty="0">
                <a:latin typeface="Montserrat" panose="00000500000000000000" pitchFamily="2" charset="0"/>
              </a:rPr>
              <a:t>mitocondrias</a:t>
            </a:r>
            <a:r>
              <a:rPr lang="es-ES" sz="2600" dirty="0">
                <a:latin typeface="Montserrat" panose="00000500000000000000" pitchFamily="2" charset="0"/>
              </a:rPr>
              <a:t> en las células de LMA. Las mitocondrias proporcionan </a:t>
            </a:r>
            <a:r>
              <a:rPr lang="es-ES" sz="2600" b="1" dirty="0">
                <a:latin typeface="Montserrat" panose="00000500000000000000" pitchFamily="2" charset="0"/>
              </a:rPr>
              <a:t>energía</a:t>
            </a:r>
            <a:r>
              <a:rPr lang="es-ES" sz="2600" dirty="0">
                <a:latin typeface="Montserrat" panose="00000500000000000000" pitchFamily="2" charset="0"/>
              </a:rPr>
              <a:t> a las células al convertir la energía de los alimentos en una forma que nuestras células pueden utilizar: una molécula llamada </a:t>
            </a:r>
            <a:r>
              <a:rPr lang="es-ES" sz="2600" b="1" dirty="0">
                <a:latin typeface="Montserrat" panose="00000500000000000000" pitchFamily="2" charset="0"/>
              </a:rPr>
              <a:t>ATP</a:t>
            </a:r>
            <a:r>
              <a:rPr lang="es-ES" sz="2600" dirty="0">
                <a:latin typeface="Montserrat" panose="00000500000000000000" pitchFamily="2" charset="0"/>
              </a:rPr>
              <a:t>. </a:t>
            </a:r>
            <a:endParaRPr lang="en-GB" sz="2600" dirty="0">
              <a:latin typeface="Montserrat" panose="00000500000000000000" pitchFamily="2" charset="0"/>
            </a:endParaRPr>
          </a:p>
        </p:txBody>
      </p:sp>
      <p:sp>
        <p:nvSpPr>
          <p:cNvPr id="9" name="TextBox 8">
            <a:extLst>
              <a:ext uri="{FF2B5EF4-FFF2-40B4-BE49-F238E27FC236}">
                <a16:creationId xmlns:a16="http://schemas.microsoft.com/office/drawing/2014/main" id="{C974CD40-C494-E4CE-645D-C9543A89C7B4}"/>
              </a:ext>
            </a:extLst>
          </p:cNvPr>
          <p:cNvSpPr txBox="1"/>
          <p:nvPr/>
        </p:nvSpPr>
        <p:spPr>
          <a:xfrm>
            <a:off x="316105" y="4829805"/>
            <a:ext cx="9398633" cy="1495089"/>
          </a:xfrm>
          <a:prstGeom prst="rect">
            <a:avLst/>
          </a:prstGeom>
          <a:noFill/>
        </p:spPr>
        <p:txBody>
          <a:bodyPr wrap="square" rtlCol="0">
            <a:spAutoFit/>
          </a:bodyPr>
          <a:lstStyle/>
          <a:p>
            <a:pPr>
              <a:lnSpc>
                <a:spcPct val="120000"/>
              </a:lnSpc>
            </a:pPr>
            <a:r>
              <a:rPr lang="es-ES" sz="2600" dirty="0" err="1">
                <a:latin typeface="Montserrat" panose="00000500000000000000" pitchFamily="2" charset="0"/>
              </a:rPr>
              <a:t>Kelsey</a:t>
            </a:r>
            <a:r>
              <a:rPr lang="es-ES" sz="2600" dirty="0">
                <a:latin typeface="Montserrat" panose="00000500000000000000" pitchFamily="2" charset="0"/>
              </a:rPr>
              <a:t> ha descubierto que las mitocondrias en las células de LMA ejecutan este proceso al revés y </a:t>
            </a:r>
            <a:r>
              <a:rPr lang="es-ES" sz="2600" b="1" dirty="0">
                <a:latin typeface="Montserrat" panose="00000500000000000000" pitchFamily="2" charset="0"/>
              </a:rPr>
              <a:t>consumen ATP </a:t>
            </a:r>
            <a:r>
              <a:rPr lang="es-ES" sz="2600" dirty="0">
                <a:latin typeface="Montserrat" panose="00000500000000000000" pitchFamily="2" charset="0"/>
              </a:rPr>
              <a:t>en su lugar. </a:t>
            </a:r>
            <a:endParaRPr lang="en-GB" sz="2600" dirty="0">
              <a:latin typeface="Montserrat" panose="00000500000000000000" pitchFamily="2" charset="0"/>
            </a:endParaRPr>
          </a:p>
        </p:txBody>
      </p:sp>
      <p:sp>
        <p:nvSpPr>
          <p:cNvPr id="10" name="TextBox 9">
            <a:extLst>
              <a:ext uri="{FF2B5EF4-FFF2-40B4-BE49-F238E27FC236}">
                <a16:creationId xmlns:a16="http://schemas.microsoft.com/office/drawing/2014/main" id="{5177E30F-30E1-F8A3-30E5-64CAA12D9B15}"/>
              </a:ext>
            </a:extLst>
          </p:cNvPr>
          <p:cNvSpPr txBox="1"/>
          <p:nvPr/>
        </p:nvSpPr>
        <p:spPr>
          <a:xfrm>
            <a:off x="316105" y="6516035"/>
            <a:ext cx="10123295" cy="1975221"/>
          </a:xfrm>
          <a:prstGeom prst="rect">
            <a:avLst/>
          </a:prstGeom>
          <a:noFill/>
        </p:spPr>
        <p:txBody>
          <a:bodyPr wrap="square" rtlCol="0">
            <a:spAutoFit/>
          </a:bodyPr>
          <a:lstStyle/>
          <a:p>
            <a:pPr>
              <a:lnSpc>
                <a:spcPct val="120000"/>
              </a:lnSpc>
            </a:pPr>
            <a:r>
              <a:rPr lang="es-ES" sz="2600" dirty="0">
                <a:latin typeface="Montserrat" panose="00000500000000000000" pitchFamily="2" charset="0"/>
              </a:rPr>
              <a:t>Espera que los científicos puedan utilizar este descubrimiento para desarrollar </a:t>
            </a:r>
            <a:r>
              <a:rPr lang="es-ES" sz="2600" b="1" dirty="0">
                <a:latin typeface="Montserrat" panose="00000500000000000000" pitchFamily="2" charset="0"/>
              </a:rPr>
              <a:t>tratamientos</a:t>
            </a:r>
            <a:r>
              <a:rPr lang="es-ES" sz="2600" dirty="0">
                <a:latin typeface="Montserrat" panose="00000500000000000000" pitchFamily="2" charset="0"/>
              </a:rPr>
              <a:t> nuevos para la LMA que destruyan las mitocondrias en las células de LMA, dejando intactas las células sanas. </a:t>
            </a:r>
            <a:endParaRPr lang="en-GB" sz="2600" dirty="0">
              <a:latin typeface="Montserrat" panose="00000500000000000000" pitchFamily="2" charset="0"/>
            </a:endParaRPr>
          </a:p>
        </p:txBody>
      </p:sp>
      <p:sp>
        <p:nvSpPr>
          <p:cNvPr id="11" name="TextBox 10">
            <a:extLst>
              <a:ext uri="{FF2B5EF4-FFF2-40B4-BE49-F238E27FC236}">
                <a16:creationId xmlns:a16="http://schemas.microsoft.com/office/drawing/2014/main" id="{A12C41EE-8EF1-A553-6D5B-B5594DC2A826}"/>
              </a:ext>
            </a:extLst>
          </p:cNvPr>
          <p:cNvSpPr txBox="1"/>
          <p:nvPr/>
        </p:nvSpPr>
        <p:spPr>
          <a:xfrm>
            <a:off x="316105" y="1161174"/>
            <a:ext cx="8610600" cy="830997"/>
          </a:xfrm>
          <a:prstGeom prst="rect">
            <a:avLst/>
          </a:prstGeom>
          <a:noFill/>
        </p:spPr>
        <p:txBody>
          <a:bodyPr wrap="square" rtlCol="0">
            <a:spAutoFit/>
          </a:bodyPr>
          <a:lstStyle/>
          <a:p>
            <a:r>
              <a:rPr lang="en-GB" sz="4800" dirty="0" err="1">
                <a:latin typeface="Montserrat SemiBold" panose="00000700000000000000" pitchFamily="2" charset="0"/>
              </a:rPr>
              <a:t>Resumen</a:t>
            </a:r>
            <a:r>
              <a:rPr lang="en-GB" sz="4800" dirty="0">
                <a:latin typeface="Montserrat SemiBold" panose="00000700000000000000" pitchFamily="2" charset="0"/>
              </a:rPr>
              <a:t> de la </a:t>
            </a:r>
            <a:r>
              <a:rPr lang="en-GB" sz="4800" dirty="0" err="1">
                <a:latin typeface="Montserrat SemiBold" panose="00000700000000000000" pitchFamily="2" charset="0"/>
              </a:rPr>
              <a:t>animación</a:t>
            </a:r>
            <a:endParaRPr lang="en-GB" sz="4800" dirty="0">
              <a:latin typeface="Montserrat SemiBold" panose="00000700000000000000" pitchFamily="2" charset="0"/>
            </a:endParaRPr>
          </a:p>
        </p:txBody>
      </p:sp>
    </p:spTree>
    <p:extLst>
      <p:ext uri="{BB962C8B-B14F-4D97-AF65-F5344CB8AC3E}">
        <p14:creationId xmlns:p14="http://schemas.microsoft.com/office/powerpoint/2010/main" val="247678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blue shirt and gloves working in a laboratory&#10;&#10;AI-generated content may be incorrect.">
            <a:extLst>
              <a:ext uri="{FF2B5EF4-FFF2-40B4-BE49-F238E27FC236}">
                <a16:creationId xmlns:a16="http://schemas.microsoft.com/office/drawing/2014/main" id="{F80E3F7F-8040-3BA2-F598-9EF17A849138}"/>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701175" y="0"/>
            <a:ext cx="13455429" cy="10287000"/>
          </a:xfrm>
          <a:prstGeom prst="rect">
            <a:avLst/>
          </a:prstGeom>
        </p:spPr>
      </p:pic>
      <p:grpSp>
        <p:nvGrpSpPr>
          <p:cNvPr id="4" name="Group 4"/>
          <p:cNvGrpSpPr/>
          <p:nvPr/>
        </p:nvGrpSpPr>
        <p:grpSpPr>
          <a:xfrm>
            <a:off x="870424" y="3189912"/>
            <a:ext cx="13024700" cy="6159421"/>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761999" y="3475411"/>
            <a:ext cx="12772251" cy="5478089"/>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27035" y="-2775535"/>
            <a:ext cx="1480331" cy="8534402"/>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082541" y="3816954"/>
            <a:ext cx="12090836" cy="4831745"/>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281354" y="937667"/>
            <a:ext cx="7902284" cy="1107996"/>
          </a:xfrm>
          <a:prstGeom prst="rect">
            <a:avLst/>
          </a:prstGeom>
          <a:noFill/>
        </p:spPr>
        <p:txBody>
          <a:bodyPr wrap="square" rtlCol="0">
            <a:spAutoFit/>
          </a:bodyPr>
          <a:lstStyle/>
          <a:p>
            <a:r>
              <a:rPr lang="en-GB" sz="6600" dirty="0">
                <a:latin typeface="Montserrat SemiBold" panose="00000700000000000000" pitchFamily="2" charset="0"/>
              </a:rPr>
              <a:t>Puntos de debate</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8EB7C70F-6FAD-08B4-CF64-BF56B8A9079E}"/>
              </a:ext>
            </a:extLst>
          </p:cNvPr>
          <p:cNvSpPr txBox="1"/>
          <p:nvPr/>
        </p:nvSpPr>
        <p:spPr>
          <a:xfrm>
            <a:off x="1444640" y="4076700"/>
            <a:ext cx="11762796" cy="4496103"/>
          </a:xfrm>
          <a:prstGeom prst="rect">
            <a:avLst/>
          </a:prstGeom>
          <a:noFill/>
        </p:spPr>
        <p:txBody>
          <a:bodyPr wrap="square" rtlCol="0">
            <a:spAutoFit/>
          </a:bodyPr>
          <a:lstStyle/>
          <a:p>
            <a:pPr marL="342900" indent="-342900">
              <a:lnSpc>
                <a:spcPct val="120000"/>
              </a:lnSpc>
              <a:spcAft>
                <a:spcPts val="600"/>
              </a:spcAft>
              <a:buAutoNum type="arabicPeriod"/>
            </a:pPr>
            <a:r>
              <a:rPr lang="es-ES" sz="2800" dirty="0">
                <a:latin typeface="Montserrat" panose="00000500000000000000" pitchFamily="2" charset="0"/>
              </a:rPr>
              <a:t>¿Qué causa la leucemia mieloide aguda (LMA)?</a:t>
            </a:r>
          </a:p>
          <a:p>
            <a:pPr marL="342900" indent="-342900">
              <a:lnSpc>
                <a:spcPct val="120000"/>
              </a:lnSpc>
              <a:spcAft>
                <a:spcPts val="600"/>
              </a:spcAft>
              <a:buAutoNum type="arabicPeriod"/>
            </a:pPr>
            <a:r>
              <a:rPr lang="es-ES" sz="2800" dirty="0">
                <a:latin typeface="Montserrat" panose="00000500000000000000" pitchFamily="2" charset="0"/>
              </a:rPr>
              <a:t>¿Qué son las mitocondrias?</a:t>
            </a:r>
          </a:p>
          <a:p>
            <a:pPr marL="342900" indent="-342900">
              <a:lnSpc>
                <a:spcPct val="120000"/>
              </a:lnSpc>
              <a:spcAft>
                <a:spcPts val="600"/>
              </a:spcAft>
              <a:buAutoNum type="arabicPeriod"/>
            </a:pPr>
            <a:r>
              <a:rPr lang="es-ES" sz="2800" dirty="0">
                <a:latin typeface="Montserrat" panose="00000500000000000000" pitchFamily="2" charset="0"/>
              </a:rPr>
              <a:t>¿Cómo influyeron los pasatiempos adolescentes de </a:t>
            </a:r>
            <a:r>
              <a:rPr lang="es-ES" sz="2800" dirty="0" err="1">
                <a:latin typeface="Montserrat" panose="00000500000000000000" pitchFamily="2" charset="0"/>
              </a:rPr>
              <a:t>Kelsey</a:t>
            </a:r>
            <a:r>
              <a:rPr lang="es-ES" sz="2800" dirty="0">
                <a:latin typeface="Montserrat" panose="00000500000000000000" pitchFamily="2" charset="0"/>
              </a:rPr>
              <a:t> en su trayectoria educativa?</a:t>
            </a:r>
          </a:p>
          <a:p>
            <a:pPr marL="342900" indent="-342900">
              <a:lnSpc>
                <a:spcPct val="120000"/>
              </a:lnSpc>
              <a:spcAft>
                <a:spcPts val="600"/>
              </a:spcAft>
              <a:buAutoNum type="arabicPeriod"/>
            </a:pPr>
            <a:r>
              <a:rPr lang="es-ES" sz="2800" dirty="0">
                <a:latin typeface="Montserrat" panose="00000500000000000000" pitchFamily="2" charset="0"/>
              </a:rPr>
              <a:t>¿Cómo superó </a:t>
            </a:r>
            <a:r>
              <a:rPr lang="es-ES" sz="2800" dirty="0" err="1">
                <a:latin typeface="Montserrat" panose="00000500000000000000" pitchFamily="2" charset="0"/>
              </a:rPr>
              <a:t>Kelsey</a:t>
            </a:r>
            <a:r>
              <a:rPr lang="es-ES" sz="2800" dirty="0">
                <a:latin typeface="Montserrat" panose="00000500000000000000" pitchFamily="2" charset="0"/>
              </a:rPr>
              <a:t> los desafíos que enfrentó durante su trayectoria educativa y profesional?</a:t>
            </a:r>
          </a:p>
          <a:p>
            <a:pPr marL="342900" indent="-342900">
              <a:lnSpc>
                <a:spcPct val="120000"/>
              </a:lnSpc>
              <a:spcAft>
                <a:spcPts val="600"/>
              </a:spcAft>
              <a:buAutoNum type="arabicPeriod"/>
            </a:pPr>
            <a:r>
              <a:rPr lang="es-ES" sz="2800" dirty="0">
                <a:latin typeface="Montserrat" panose="00000500000000000000" pitchFamily="2" charset="0"/>
              </a:rPr>
              <a:t>¿Qué ha descubierto </a:t>
            </a:r>
            <a:r>
              <a:rPr lang="es-ES" sz="2800" dirty="0" err="1">
                <a:latin typeface="Montserrat" panose="00000500000000000000" pitchFamily="2" charset="0"/>
              </a:rPr>
              <a:t>Kelsey</a:t>
            </a:r>
            <a:r>
              <a:rPr lang="es-ES" sz="2800" dirty="0">
                <a:latin typeface="Montserrat" panose="00000500000000000000" pitchFamily="2" charset="0"/>
              </a:rPr>
              <a:t> sobre las mitocondrias en las células de LMA?</a:t>
            </a:r>
          </a:p>
        </p:txBody>
      </p:sp>
      <p:sp>
        <p:nvSpPr>
          <p:cNvPr id="9" name="TextBox 8">
            <a:extLst>
              <a:ext uri="{FF2B5EF4-FFF2-40B4-BE49-F238E27FC236}">
                <a16:creationId xmlns:a16="http://schemas.microsoft.com/office/drawing/2014/main" id="{086FFB1D-858B-EA4E-9F1B-F3E870DB5CBA}"/>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ointing at a computer screen&#10;&#10;AI-generated content may be incorrect.">
            <a:extLst>
              <a:ext uri="{FF2B5EF4-FFF2-40B4-BE49-F238E27FC236}">
                <a16:creationId xmlns:a16="http://schemas.microsoft.com/office/drawing/2014/main" id="{BAA64C3A-DDC8-B8EE-A618-886E5C5B25B5}"/>
              </a:ext>
            </a:extLst>
          </p:cNvPr>
          <p:cNvPicPr>
            <a:picLocks noChangeAspect="1"/>
          </p:cNvPicPr>
          <p:nvPr/>
        </p:nvPicPr>
        <p:blipFill>
          <a:blip r:embed="rId3">
            <a:extLst>
              <a:ext uri="{28A0092B-C50C-407E-A947-70E740481C1C}">
                <a14:useLocalDpi xmlns:a14="http://schemas.microsoft.com/office/drawing/2010/main" val="0"/>
              </a:ext>
            </a:extLst>
          </a:blip>
          <a:srcRect r="31719"/>
          <a:stretch>
            <a:fillRect/>
          </a:stretch>
        </p:blipFill>
        <p:spPr>
          <a:xfrm>
            <a:off x="7755693" y="-9202"/>
            <a:ext cx="10532308" cy="10296202"/>
          </a:xfrm>
          <a:prstGeom prst="rect">
            <a:avLst/>
          </a:prstGeom>
        </p:spPr>
      </p:pic>
      <p:grpSp>
        <p:nvGrpSpPr>
          <p:cNvPr id="17" name="Group 4">
            <a:extLst>
              <a:ext uri="{FF2B5EF4-FFF2-40B4-BE49-F238E27FC236}">
                <a16:creationId xmlns:a16="http://schemas.microsoft.com/office/drawing/2014/main" id="{30FCEBE4-1C7B-B78F-92BF-40B9D1647E8B}"/>
              </a:ext>
            </a:extLst>
          </p:cNvPr>
          <p:cNvGrpSpPr/>
          <p:nvPr/>
        </p:nvGrpSpPr>
        <p:grpSpPr>
          <a:xfrm rot="5400000">
            <a:off x="13321241" y="6181134"/>
            <a:ext cx="1056086" cy="6514968"/>
            <a:chOff x="0" y="0"/>
            <a:chExt cx="3130550" cy="18606430"/>
          </a:xfrm>
          <a:solidFill>
            <a:srgbClr val="3660AA"/>
          </a:solidFill>
        </p:grpSpPr>
        <p:sp>
          <p:nvSpPr>
            <p:cNvPr id="18" name="Freeform 5">
              <a:extLst>
                <a:ext uri="{FF2B5EF4-FFF2-40B4-BE49-F238E27FC236}">
                  <a16:creationId xmlns:a16="http://schemas.microsoft.com/office/drawing/2014/main" id="{DE2D5E10-6A52-4C66-212B-1BD092E28C6B}"/>
                </a:ext>
              </a:extLst>
            </p:cNvPr>
            <p:cNvSpPr/>
            <p:nvPr/>
          </p:nvSpPr>
          <p:spPr>
            <a:xfrm>
              <a:off x="0" y="0"/>
              <a:ext cx="3130550" cy="18606430"/>
            </a:xfrm>
            <a:custGeom>
              <a:avLst/>
              <a:gdLst/>
              <a:ahLst/>
              <a:cxnLst/>
              <a:rect l="l" t="t" r="r" b="b"/>
              <a:pathLst>
                <a:path w="3130550" h="18606430">
                  <a:moveTo>
                    <a:pt x="0" y="1123950"/>
                  </a:moveTo>
                  <a:lnTo>
                    <a:pt x="0" y="18606430"/>
                  </a:lnTo>
                  <a:lnTo>
                    <a:pt x="3130550" y="18606430"/>
                  </a:lnTo>
                  <a:lnTo>
                    <a:pt x="3130550" y="0"/>
                  </a:lnTo>
                  <a:close/>
                </a:path>
              </a:pathLst>
            </a:custGeom>
            <a:grpFill/>
          </p:spPr>
          <p:txBody>
            <a:bodyPr/>
            <a:lstStyle/>
            <a:p>
              <a:endParaRPr lang="en-GB" dirty="0"/>
            </a:p>
          </p:txBody>
        </p:sp>
      </p:grpSp>
      <p:grpSp>
        <p:nvGrpSpPr>
          <p:cNvPr id="5" name="Group 5"/>
          <p:cNvGrpSpPr/>
          <p:nvPr/>
        </p:nvGrpSpPr>
        <p:grpSpPr>
          <a:xfrm rot="5400000">
            <a:off x="1490650" y="-435336"/>
            <a:ext cx="9258300" cy="12239599"/>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1258214" y="-214696"/>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595925" y="-617384"/>
            <a:ext cx="10346559" cy="11538409"/>
            <a:chOff x="0" y="0"/>
            <a:chExt cx="3130550" cy="3511380"/>
          </a:xfrm>
          <a:solidFill>
            <a:srgbClr val="ADDDD7"/>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533399" y="1093104"/>
            <a:ext cx="7239001" cy="1569660"/>
          </a:xfrm>
          <a:prstGeom prst="rect">
            <a:avLst/>
          </a:prstGeom>
          <a:noFill/>
        </p:spPr>
        <p:txBody>
          <a:bodyPr wrap="square" rtlCol="0">
            <a:spAutoFit/>
          </a:bodyPr>
          <a:lstStyle/>
          <a:p>
            <a:r>
              <a:rPr lang="es-ES" sz="4800" dirty="0">
                <a:latin typeface="Montserrat SemiBold" panose="00000700000000000000" pitchFamily="2" charset="0"/>
              </a:rPr>
              <a:t>Sobre la biología del cáncer</a:t>
            </a:r>
            <a:endParaRPr lang="en-GB" sz="4800" dirty="0">
              <a:latin typeface="Montserrat SemiBold" panose="00000700000000000000" pitchFamily="2" charset="0"/>
            </a:endParaRPr>
          </a:p>
        </p:txBody>
      </p:sp>
      <p:sp>
        <p:nvSpPr>
          <p:cNvPr id="14" name="TextBox 13">
            <a:extLst>
              <a:ext uri="{FF2B5EF4-FFF2-40B4-BE49-F238E27FC236}">
                <a16:creationId xmlns:a16="http://schemas.microsoft.com/office/drawing/2014/main" id="{BD35257B-8733-CEE3-9046-A2EFCB2873B9}"/>
              </a:ext>
            </a:extLst>
          </p:cNvPr>
          <p:cNvSpPr txBox="1"/>
          <p:nvPr/>
        </p:nvSpPr>
        <p:spPr>
          <a:xfrm>
            <a:off x="533399" y="2727872"/>
            <a:ext cx="8458200" cy="1975221"/>
          </a:xfrm>
          <a:prstGeom prst="rect">
            <a:avLst/>
          </a:prstGeom>
          <a:noFill/>
        </p:spPr>
        <p:txBody>
          <a:bodyPr wrap="square">
            <a:spAutoFit/>
          </a:bodyPr>
          <a:lstStyle/>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La biología del cáncer es el estudio de los </a:t>
            </a:r>
            <a:r>
              <a:rPr lang="es-ES" sz="2600" b="1" kern="100" dirty="0">
                <a:latin typeface="Montserrat" panose="00000500000000000000" pitchFamily="2" charset="0"/>
                <a:ea typeface="Aptos" panose="020B0004020202020204" pitchFamily="34" charset="0"/>
                <a:cs typeface="Calibri" panose="020F0502020204030204" pitchFamily="34" charset="0"/>
              </a:rPr>
              <a:t>mecanismos biológicos </a:t>
            </a:r>
            <a:r>
              <a:rPr lang="es-ES" sz="2600" kern="100" dirty="0">
                <a:latin typeface="Montserrat" panose="00000500000000000000" pitchFamily="2" charset="0"/>
                <a:ea typeface="Aptos" panose="020B0004020202020204" pitchFamily="34" charset="0"/>
                <a:cs typeface="Calibri" panose="020F0502020204030204" pitchFamily="34" charset="0"/>
              </a:rPr>
              <a:t>que subyacen al desarrollo del cáncer y cómo abordarlos mediante el tratamiento. </a:t>
            </a:r>
            <a:endParaRPr lang="en-GB" sz="2600" kern="100" dirty="0">
              <a:latin typeface="Montserrat" panose="00000500000000000000" pitchFamily="2" charset="0"/>
              <a:ea typeface="Aptos" panose="020B0004020202020204" pitchFamily="34" charset="0"/>
              <a:cs typeface="Calibri" panose="020F0502020204030204" pitchFamily="34" charset="0"/>
            </a:endParaRP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13" name="TextBox 12">
            <a:extLst>
              <a:ext uri="{FF2B5EF4-FFF2-40B4-BE49-F238E27FC236}">
                <a16:creationId xmlns:a16="http://schemas.microsoft.com/office/drawing/2014/main" id="{94279667-DE0B-48DE-874C-F4A5887D2940}"/>
              </a:ext>
            </a:extLst>
          </p:cNvPr>
          <p:cNvSpPr txBox="1"/>
          <p:nvPr/>
        </p:nvSpPr>
        <p:spPr>
          <a:xfrm>
            <a:off x="533399" y="4779997"/>
            <a:ext cx="9448801" cy="1975221"/>
          </a:xfrm>
          <a:prstGeom prst="rect">
            <a:avLst/>
          </a:prstGeom>
          <a:noFill/>
        </p:spPr>
        <p:txBody>
          <a:bodyPr wrap="square">
            <a:spAutoFit/>
          </a:bodyPr>
          <a:lstStyle/>
          <a:p>
            <a:pPr>
              <a:lnSpc>
                <a:spcPct val="120000"/>
              </a:lnSpc>
            </a:pPr>
            <a:r>
              <a:rPr lang="es-ES"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“El cáncer sigue siendo uno de los desafíos más complejos y urgentes a los que se enfrenta la sociedad. Dedicar tu vida a comprender y tratar esta enfermedad es una búsqueda valiosa.” </a:t>
            </a:r>
            <a:r>
              <a:rPr lang="es-ES" sz="2600" kern="100" dirty="0">
                <a:latin typeface="Montserrat" panose="00000500000000000000" pitchFamily="2" charset="0"/>
                <a:ea typeface="Aptos" panose="020B0004020202020204" pitchFamily="34" charset="0"/>
                <a:cs typeface="Calibri" panose="020F0502020204030204" pitchFamily="34" charset="0"/>
              </a:rPr>
              <a:t>– </a:t>
            </a:r>
            <a:r>
              <a:rPr lang="es-ES" sz="2600" kern="100" dirty="0" err="1">
                <a:latin typeface="Montserrat" panose="00000500000000000000" pitchFamily="2" charset="0"/>
                <a:ea typeface="Aptos" panose="020B0004020202020204" pitchFamily="34" charset="0"/>
                <a:cs typeface="Calibri" panose="020F0502020204030204" pitchFamily="34" charset="0"/>
              </a:rPr>
              <a:t>Kelsey</a:t>
            </a:r>
            <a:r>
              <a:rPr lang="es-ES" sz="2600" kern="100" dirty="0">
                <a:latin typeface="Montserrat" panose="00000500000000000000" pitchFamily="2" charset="0"/>
                <a:ea typeface="Aptos" panose="020B0004020202020204" pitchFamily="34" charset="0"/>
                <a:cs typeface="Calibri" panose="020F0502020204030204" pitchFamily="34" charset="0"/>
              </a:rPr>
              <a:t>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8A9CD20-D9FD-38CA-BD8D-6D2C264726A9}"/>
              </a:ext>
            </a:extLst>
          </p:cNvPr>
          <p:cNvSpPr txBox="1"/>
          <p:nvPr/>
        </p:nvSpPr>
        <p:spPr>
          <a:xfrm>
            <a:off x="533399" y="6832122"/>
            <a:ext cx="9671539" cy="2459712"/>
          </a:xfrm>
          <a:prstGeom prst="rect">
            <a:avLst/>
          </a:prstGeom>
          <a:noFill/>
        </p:spPr>
        <p:txBody>
          <a:bodyPr wrap="square">
            <a:spAutoFit/>
          </a:bodyPr>
          <a:lstStyle/>
          <a:p>
            <a:pPr>
              <a:lnSpc>
                <a:spcPct val="120000"/>
              </a:lnSpc>
            </a:pPr>
            <a:r>
              <a:rPr lang="es-ES" sz="2600" kern="100" dirty="0">
                <a:latin typeface="Montserrat" panose="00000500000000000000" pitchFamily="2" charset="0"/>
                <a:ea typeface="Aptos" panose="020B0004020202020204" pitchFamily="34" charset="0"/>
                <a:cs typeface="Calibri" panose="020F0502020204030204" pitchFamily="34" charset="0"/>
              </a:rPr>
              <a:t>Según el Instituto Nacional del Cáncer de EE. UU., </a:t>
            </a:r>
            <a:r>
              <a:rPr lang="es-ES" sz="2600" b="1" kern="100" dirty="0">
                <a:latin typeface="Montserrat" panose="00000500000000000000" pitchFamily="2" charset="0"/>
                <a:ea typeface="Aptos" panose="020B0004020202020204" pitchFamily="34" charset="0"/>
                <a:cs typeface="Calibri" panose="020F0502020204030204" pitchFamily="34" charset="0"/>
              </a:rPr>
              <a:t>dos de cada cinco </a:t>
            </a:r>
            <a:r>
              <a:rPr lang="es-ES" sz="2600" kern="100" dirty="0">
                <a:latin typeface="Montserrat" panose="00000500000000000000" pitchFamily="2" charset="0"/>
                <a:ea typeface="Aptos" panose="020B0004020202020204" pitchFamily="34" charset="0"/>
                <a:cs typeface="Calibri" panose="020F0502020204030204" pitchFamily="34" charset="0"/>
              </a:rPr>
              <a:t>personas en el país presentarán cáncer a lo largo de su vida, por lo que desarrollar formas nuevas y mejoradas de detectar y tratar la enfermedad es esencial para una sociedad sana. </a:t>
            </a:r>
            <a:endParaRPr lang="en-GB" sz="2600" dirty="0"/>
          </a:p>
        </p:txBody>
      </p:sp>
      <p:sp>
        <p:nvSpPr>
          <p:cNvPr id="19" name="TextBox 18">
            <a:extLst>
              <a:ext uri="{FF2B5EF4-FFF2-40B4-BE49-F238E27FC236}">
                <a16:creationId xmlns:a16="http://schemas.microsoft.com/office/drawing/2014/main" id="{9BD27028-395E-C3AB-9331-E80BC975A728}"/>
              </a:ext>
            </a:extLst>
          </p:cNvPr>
          <p:cNvSpPr txBox="1"/>
          <p:nvPr/>
        </p:nvSpPr>
        <p:spPr>
          <a:xfrm>
            <a:off x="12413076" y="8950998"/>
            <a:ext cx="4310361" cy="1015663"/>
          </a:xfrm>
          <a:prstGeom prst="rect">
            <a:avLst/>
          </a:prstGeom>
          <a:noFill/>
        </p:spPr>
        <p:txBody>
          <a:bodyPr wrap="square">
            <a:spAutoFit/>
          </a:bodyPr>
          <a:lstStyle/>
          <a:p>
            <a:r>
              <a:rPr lang="es-ES" sz="2000" b="0" u="none" strike="noStrike" baseline="0" dirty="0" err="1">
                <a:solidFill>
                  <a:schemeClr val="bg1"/>
                </a:solidFill>
                <a:latin typeface="Montserrat" panose="00000500000000000000" pitchFamily="2" charset="0"/>
              </a:rPr>
              <a:t>Kelsey</a:t>
            </a:r>
            <a:r>
              <a:rPr lang="es-ES" sz="2000" b="0" u="none" strike="noStrike" baseline="0" dirty="0">
                <a:solidFill>
                  <a:schemeClr val="bg1"/>
                </a:solidFill>
                <a:latin typeface="Montserrat" panose="00000500000000000000" pitchFamily="2" charset="0"/>
              </a:rPr>
              <a:t> habla sobre datos de la investigación con el científico Dr. Raphael </a:t>
            </a:r>
            <a:r>
              <a:rPr lang="es-ES" sz="2000" b="0" u="none" strike="noStrike" baseline="0" dirty="0" err="1">
                <a:solidFill>
                  <a:schemeClr val="bg1"/>
                </a:solidFill>
                <a:latin typeface="Montserrat" panose="00000500000000000000" pitchFamily="2" charset="0"/>
              </a:rPr>
              <a:t>Aruleba</a:t>
            </a:r>
            <a:r>
              <a:rPr lang="es-ES" sz="2000" b="0" u="none" strike="noStrike" baseline="0" dirty="0">
                <a:solidFill>
                  <a:schemeClr val="bg1"/>
                </a:solidFill>
                <a:latin typeface="Montserrat" panose="00000500000000000000" pitchFamily="2" charset="0"/>
              </a:rPr>
              <a:t> </a:t>
            </a:r>
            <a:endParaRPr lang="en-GB" sz="2000" dirty="0">
              <a:solidFill>
                <a:schemeClr val="bg1"/>
              </a:solidFill>
              <a:latin typeface="Montserrat" panose="00000500000000000000" pitchFamily="2" charset="0"/>
            </a:endParaRPr>
          </a:p>
        </p:txBody>
      </p:sp>
      <p:sp>
        <p:nvSpPr>
          <p:cNvPr id="12" name="TextBox 11">
            <a:extLst>
              <a:ext uri="{FF2B5EF4-FFF2-40B4-BE49-F238E27FC236}">
                <a16:creationId xmlns:a16="http://schemas.microsoft.com/office/drawing/2014/main" id="{2A423CF1-88FE-8565-FDC7-410CF3D8B88A}"/>
              </a:ext>
            </a:extLst>
          </p:cNvPr>
          <p:cNvSpPr txBox="1"/>
          <p:nvPr/>
        </p:nvSpPr>
        <p:spPr>
          <a:xfrm>
            <a:off x="15195860" y="74118"/>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7227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92774c4978b0496b0f20fa32f3f2b0be">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1457492cf599239e3f08a612a755c80d"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2.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3.xml><?xml version="1.0" encoding="utf-8"?>
<ds:datastoreItem xmlns:ds="http://schemas.openxmlformats.org/officeDocument/2006/customXml" ds:itemID="{72E33D76-C2C7-448E-A566-CE3C1AF84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1518</TotalTime>
  <Words>1748</Words>
  <Application>Microsoft Office PowerPoint</Application>
  <PresentationFormat>Custom</PresentationFormat>
  <Paragraphs>144</Paragraphs>
  <Slides>20</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Montserrat Bold</vt:lpstr>
      <vt:lpstr>Montserrat</vt:lpstr>
      <vt:lpstr>Montserrat Classic Bold Italics</vt:lpstr>
      <vt:lpstr>Arial</vt:lpstr>
      <vt:lpstr>Montserrat Semi-Bold</vt:lpstr>
      <vt:lpstr>Montserrat Semi-Bold Bold</vt:lpstr>
      <vt:lpstr>Montserrat ExtraBold</vt:lpstr>
      <vt:lpstr>Montserrat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Isla Foffa</cp:lastModifiedBy>
  <cp:revision>15</cp:revision>
  <dcterms:created xsi:type="dcterms:W3CDTF">2006-08-16T00:00:00Z</dcterms:created>
  <dcterms:modified xsi:type="dcterms:W3CDTF">2026-04-21T08:38:01Z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