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301" r:id="rId5"/>
    <p:sldId id="257" r:id="rId6"/>
    <p:sldId id="258" r:id="rId7"/>
    <p:sldId id="298" r:id="rId8"/>
    <p:sldId id="285" r:id="rId9"/>
    <p:sldId id="307" r:id="rId10"/>
    <p:sldId id="309" r:id="rId11"/>
    <p:sldId id="266" r:id="rId12"/>
    <p:sldId id="286" r:id="rId13"/>
    <p:sldId id="289" r:id="rId14"/>
    <p:sldId id="303" r:id="rId15"/>
    <p:sldId id="304" r:id="rId16"/>
    <p:sldId id="305" r:id="rId17"/>
    <p:sldId id="306" r:id="rId18"/>
    <p:sldId id="283" r:id="rId19"/>
    <p:sldId id="284" r:id="rId20"/>
    <p:sldId id="293" r:id="rId21"/>
    <p:sldId id="310" r:id="rId22"/>
    <p:sldId id="295" r:id="rId23"/>
    <p:sldId id="302" r:id="rId24"/>
  </p:sldIdLst>
  <p:sldSz cx="18288000" cy="10287000"/>
  <p:notesSz cx="6858000" cy="9144000"/>
  <p:embeddedFontLst>
    <p:embeddedFont>
      <p:font typeface="Montserrat" panose="00000500000000000000" pitchFamily="2" charset="0"/>
      <p:regular r:id="rId26"/>
      <p:bold r:id="rId27"/>
      <p:italic r:id="rId28"/>
      <p:boldItalic r:id="rId29"/>
    </p:embeddedFont>
    <p:embeddedFont>
      <p:font typeface="Montserrat Bold" panose="00000800000000000000" charset="0"/>
      <p:regular r:id="rId30"/>
      <p:bold r:id="rId31"/>
      <p:italic r:id="rId32"/>
      <p:boldItalic r:id="rId33"/>
    </p:embeddedFont>
    <p:embeddedFont>
      <p:font typeface="Montserrat Classic Bold Italics" panose="020B0604020202020204" charset="0"/>
      <p:bold r:id="rId34"/>
      <p:italic r:id="rId35"/>
      <p:boldItalic r:id="rId36"/>
    </p:embeddedFont>
    <p:embeddedFont>
      <p:font typeface="Montserrat ExtraBold" panose="00000900000000000000" pitchFamily="2" charset="0"/>
      <p:bold r:id="rId37"/>
      <p:boldItalic r:id="rId38"/>
    </p:embeddedFont>
    <p:embeddedFont>
      <p:font typeface="Montserrat SemiBold" panose="00000700000000000000" pitchFamily="2" charset="0"/>
      <p:bold r:id="rId39"/>
      <p:boldItalic r:id="rId40"/>
    </p:embeddedFont>
    <p:embeddedFont>
      <p:font typeface="Montserrat Semi-Bold" panose="020B0604020202020204" charset="0"/>
      <p:regular r:id="rId41"/>
      <p:bold r:id="rId42"/>
      <p:italic r:id="rId43"/>
      <p:boldItalic r:id="rId44"/>
    </p:embeddedFont>
    <p:embeddedFont>
      <p:font typeface="Montserrat Semi-Bold Bold" panose="020B060402020202020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PGnLwBKJ/O8UGe5pG8C8A==" hashData="kiugPbZCRKuB98xF03MrMht6hpayKYBy9DaQXE2ImSPWdjqowfPBZyFRiz1kEoBqkSSvp6C6/1tH6swaD+hRl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3D115E-6ED3-5FF1-F5AE-EB933C271959}" name="Erica Morgan" initials="EM" userId="S::Erica@scicomsult.com::39ed17eb-1fe1-4e30-9f9d-69b034d5bc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660AA"/>
    <a:srgbClr val="EBEFF2"/>
    <a:srgbClr val="ADDDD7"/>
    <a:srgbClr val="FEFEFE"/>
    <a:srgbClr val="416FC3"/>
    <a:srgbClr val="84A2D8"/>
    <a:srgbClr val="55B8AD"/>
    <a:srgbClr val="30746C"/>
    <a:srgbClr val="3D9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3A70D-34F5-4CAA-978D-4E3D965BD8DE}" v="6" dt="2026-01-07T15:22:33.7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83" autoAdjust="0"/>
    <p:restoredTop sz="94626" autoAdjust="0"/>
  </p:normalViewPr>
  <p:slideViewPr>
    <p:cSldViewPr>
      <p:cViewPr varScale="1">
        <p:scale>
          <a:sx n="52" d="100"/>
          <a:sy n="52" d="100"/>
        </p:scale>
        <p:origin x="662" y="6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font" Target="fonts/font16.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la Foffa" userId="237bb2e1-a752-4b88-b59e-e8cd0f246259" providerId="ADAL" clId="{DC58C304-F544-40DA-A9E0-6167247A980E}"/>
    <pc:docChg chg="undo custSel modSld">
      <pc:chgData name="Isla Foffa" userId="237bb2e1-a752-4b88-b59e-e8cd0f246259" providerId="ADAL" clId="{DC58C304-F544-40DA-A9E0-6167247A980E}" dt="2026-01-07T15:23:52.880" v="13" actId="6549"/>
      <pc:docMkLst>
        <pc:docMk/>
      </pc:docMkLst>
      <pc:sldChg chg="modSp mod">
        <pc:chgData name="Isla Foffa" userId="237bb2e1-a752-4b88-b59e-e8cd0f246259" providerId="ADAL" clId="{DC58C304-F544-40DA-A9E0-6167247A980E}" dt="2026-01-07T15:23:47.720" v="12" actId="20577"/>
        <pc:sldMkLst>
          <pc:docMk/>
          <pc:sldMk cId="35409535" sldId="283"/>
        </pc:sldMkLst>
        <pc:spChg chg="mod">
          <ac:chgData name="Isla Foffa" userId="237bb2e1-a752-4b88-b59e-e8cd0f246259" providerId="ADAL" clId="{DC58C304-F544-40DA-A9E0-6167247A980E}" dt="2026-01-07T15:23:47.720" v="12" actId="20577"/>
          <ac:spMkLst>
            <pc:docMk/>
            <pc:sldMk cId="35409535" sldId="283"/>
            <ac:spMk id="10" creationId="{4CD00DA4-1B64-E313-3CFC-6A64CE42D567}"/>
          </ac:spMkLst>
        </pc:spChg>
      </pc:sldChg>
      <pc:sldChg chg="modSp mod">
        <pc:chgData name="Isla Foffa" userId="237bb2e1-a752-4b88-b59e-e8cd0f246259" providerId="ADAL" clId="{DC58C304-F544-40DA-A9E0-6167247A980E}" dt="2026-01-07T15:23:52.880" v="13" actId="6549"/>
        <pc:sldMkLst>
          <pc:docMk/>
          <pc:sldMk cId="3204851241" sldId="284"/>
        </pc:sldMkLst>
        <pc:spChg chg="mod">
          <ac:chgData name="Isla Foffa" userId="237bb2e1-a752-4b88-b59e-e8cd0f246259" providerId="ADAL" clId="{DC58C304-F544-40DA-A9E0-6167247A980E}" dt="2026-01-07T15:23:52.880" v="13" actId="6549"/>
          <ac:spMkLst>
            <pc:docMk/>
            <pc:sldMk cId="3204851241" sldId="284"/>
            <ac:spMk id="10" creationId="{CE3398E9-A06F-586B-582F-3AADDB109391}"/>
          </ac:spMkLst>
        </pc:spChg>
      </pc:sldChg>
      <pc:sldChg chg="modSp mod">
        <pc:chgData name="Isla Foffa" userId="237bb2e1-a752-4b88-b59e-e8cd0f246259" providerId="ADAL" clId="{DC58C304-F544-40DA-A9E0-6167247A980E}" dt="2026-01-07T15:23:17.181" v="6" actId="6549"/>
        <pc:sldMkLst>
          <pc:docMk/>
          <pc:sldMk cId="3722778945" sldId="286"/>
        </pc:sldMkLst>
        <pc:spChg chg="mod">
          <ac:chgData name="Isla Foffa" userId="237bb2e1-a752-4b88-b59e-e8cd0f246259" providerId="ADAL" clId="{DC58C304-F544-40DA-A9E0-6167247A980E}" dt="2026-01-07T15:23:17.181" v="6" actId="6549"/>
          <ac:spMkLst>
            <pc:docMk/>
            <pc:sldMk cId="3722778945" sldId="286"/>
            <ac:spMk id="19" creationId="{9BD27028-395E-C3AB-9331-E80BC975A728}"/>
          </ac:spMkLst>
        </pc:spChg>
      </pc:sldChg>
      <pc:sldChg chg="modSp mod">
        <pc:chgData name="Isla Foffa" userId="237bb2e1-a752-4b88-b59e-e8cd0f246259" providerId="ADAL" clId="{DC58C304-F544-40DA-A9E0-6167247A980E}" dt="2026-01-07T15:23:32.557" v="9" actId="14100"/>
        <pc:sldMkLst>
          <pc:docMk/>
          <pc:sldMk cId="3672370329" sldId="289"/>
        </pc:sldMkLst>
        <pc:spChg chg="mod">
          <ac:chgData name="Isla Foffa" userId="237bb2e1-a752-4b88-b59e-e8cd0f246259" providerId="ADAL" clId="{DC58C304-F544-40DA-A9E0-6167247A980E}" dt="2026-01-07T15:23:32.557" v="9" actId="14100"/>
          <ac:spMkLst>
            <pc:docMk/>
            <pc:sldMk cId="3672370329" sldId="289"/>
            <ac:spMk id="12" creationId="{48D5012F-4888-045F-2462-408A175E0240}"/>
          </ac:spMkLst>
        </pc:spChg>
      </pc:sldChg>
      <pc:sldChg chg="modSp">
        <pc:chgData name="Isla Foffa" userId="237bb2e1-a752-4b88-b59e-e8cd0f246259" providerId="ADAL" clId="{DC58C304-F544-40DA-A9E0-6167247A980E}" dt="2026-01-07T15:22:33.769" v="5" actId="20577"/>
        <pc:sldMkLst>
          <pc:docMk/>
          <pc:sldMk cId="2567900972" sldId="293"/>
        </pc:sldMkLst>
        <pc:spChg chg="mod">
          <ac:chgData name="Isla Foffa" userId="237bb2e1-a752-4b88-b59e-e8cd0f246259" providerId="ADAL" clId="{DC58C304-F544-40DA-A9E0-6167247A980E}" dt="2026-01-07T15:22:33.769" v="5" actId="20577"/>
          <ac:spMkLst>
            <pc:docMk/>
            <pc:sldMk cId="2567900972" sldId="293"/>
            <ac:spMk id="17" creationId="{65407EF8-C830-7DFF-FB2F-035A85C4A841}"/>
          </ac:spMkLst>
        </pc:spChg>
      </pc:sldChg>
      <pc:sldChg chg="modSp mod">
        <pc:chgData name="Isla Foffa" userId="237bb2e1-a752-4b88-b59e-e8cd0f246259" providerId="ADAL" clId="{DC58C304-F544-40DA-A9E0-6167247A980E}" dt="2026-01-07T15:23:37.124" v="10" actId="20577"/>
        <pc:sldMkLst>
          <pc:docMk/>
          <pc:sldMk cId="3154378818" sldId="304"/>
        </pc:sldMkLst>
        <pc:spChg chg="mod">
          <ac:chgData name="Isla Foffa" userId="237bb2e1-a752-4b88-b59e-e8cd0f246259" providerId="ADAL" clId="{DC58C304-F544-40DA-A9E0-6167247A980E}" dt="2026-01-07T15:23:37.124" v="10" actId="20577"/>
          <ac:spMkLst>
            <pc:docMk/>
            <pc:sldMk cId="3154378818" sldId="304"/>
            <ac:spMk id="15" creationId="{3ACA1346-2002-A982-F692-690F396AFA9B}"/>
          </ac:spMkLst>
        </pc:spChg>
      </pc:sldChg>
      <pc:sldChg chg="modSp mod">
        <pc:chgData name="Isla Foffa" userId="237bb2e1-a752-4b88-b59e-e8cd0f246259" providerId="ADAL" clId="{DC58C304-F544-40DA-A9E0-6167247A980E}" dt="2026-01-07T15:23:41.405" v="11" actId="6549"/>
        <pc:sldMkLst>
          <pc:docMk/>
          <pc:sldMk cId="539524578" sldId="305"/>
        </pc:sldMkLst>
        <pc:spChg chg="mod">
          <ac:chgData name="Isla Foffa" userId="237bb2e1-a752-4b88-b59e-e8cd0f246259" providerId="ADAL" clId="{DC58C304-F544-40DA-A9E0-6167247A980E}" dt="2026-01-07T15:23:41.405" v="11" actId="6549"/>
          <ac:spMkLst>
            <pc:docMk/>
            <pc:sldMk cId="539524578" sldId="305"/>
            <ac:spMk id="7" creationId="{FD65E13A-AC85-6F4E-ADCF-8C18AF54FEA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07127-7964-4D3A-83D8-62309D0AB206}" type="datetimeFigureOut">
              <a:rPr lang="en-GB" smtClean="0"/>
              <a:t>12/01/2026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C36B7-325C-4173-AEA5-C43F54510295}" type="slidenum">
              <a:rPr lang="en-GB" smtClean="0"/>
              <a:t>‹#›</a:t>
            </a:fld>
            <a:endParaRPr lang="en-GB"/>
          </a:p>
        </p:txBody>
      </p:sp>
    </p:spTree>
    <p:extLst>
      <p:ext uri="{BB962C8B-B14F-4D97-AF65-F5344CB8AC3E}">
        <p14:creationId xmlns:p14="http://schemas.microsoft.com/office/powerpoint/2010/main" val="29011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AC36B7-325C-4173-AEA5-C43F54510295}" type="slidenum">
              <a:rPr lang="en-GB" smtClean="0"/>
              <a:t>1</a:t>
            </a:fld>
            <a:endParaRPr lang="en-GB"/>
          </a:p>
        </p:txBody>
      </p:sp>
    </p:spTree>
    <p:extLst>
      <p:ext uri="{BB962C8B-B14F-4D97-AF65-F5344CB8AC3E}">
        <p14:creationId xmlns:p14="http://schemas.microsoft.com/office/powerpoint/2010/main" val="92285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5</a:t>
            </a:fld>
            <a:endParaRPr lang="en-GB"/>
          </a:p>
        </p:txBody>
      </p:sp>
    </p:spTree>
    <p:extLst>
      <p:ext uri="{BB962C8B-B14F-4D97-AF65-F5344CB8AC3E}">
        <p14:creationId xmlns:p14="http://schemas.microsoft.com/office/powerpoint/2010/main" val="281161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5BC7-17FB-F1F2-30F0-A68E22A1D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D9999-AF2B-A328-5296-E737827CF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5B948-FE96-CE6D-AE24-A188711CFE9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7D24B8-CD0E-4F53-25CB-7394D8EB6D1D}"/>
              </a:ext>
            </a:extLst>
          </p:cNvPr>
          <p:cNvSpPr>
            <a:spLocks noGrp="1"/>
          </p:cNvSpPr>
          <p:nvPr>
            <p:ph type="sldNum" sz="quarter" idx="5"/>
          </p:nvPr>
        </p:nvSpPr>
        <p:spPr/>
        <p:txBody>
          <a:bodyPr/>
          <a:lstStyle/>
          <a:p>
            <a:fld id="{53AC36B7-325C-4173-AEA5-C43F54510295}" type="slidenum">
              <a:rPr lang="en-GB" smtClean="0"/>
              <a:t>6</a:t>
            </a:fld>
            <a:endParaRPr lang="en-GB"/>
          </a:p>
        </p:txBody>
      </p:sp>
    </p:spTree>
    <p:extLst>
      <p:ext uri="{BB962C8B-B14F-4D97-AF65-F5344CB8AC3E}">
        <p14:creationId xmlns:p14="http://schemas.microsoft.com/office/powerpoint/2010/main" val="32439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A624E-B455-5924-F00B-D1387B4C1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335C7-82EC-736D-CC90-A3FEEFB6C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9C7204-DC7B-3EE9-BD17-2CBC743609C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DE17435-8646-4D2F-DE3C-8F8F0605006D}"/>
              </a:ext>
            </a:extLst>
          </p:cNvPr>
          <p:cNvSpPr>
            <a:spLocks noGrp="1"/>
          </p:cNvSpPr>
          <p:nvPr>
            <p:ph type="sldNum" sz="quarter" idx="5"/>
          </p:nvPr>
        </p:nvSpPr>
        <p:spPr/>
        <p:txBody>
          <a:bodyPr/>
          <a:lstStyle/>
          <a:p>
            <a:fld id="{53AC36B7-325C-4173-AEA5-C43F54510295}" type="slidenum">
              <a:rPr lang="en-GB" smtClean="0"/>
              <a:t>7</a:t>
            </a:fld>
            <a:endParaRPr lang="en-GB"/>
          </a:p>
        </p:txBody>
      </p:sp>
    </p:spTree>
    <p:extLst>
      <p:ext uri="{BB962C8B-B14F-4D97-AF65-F5344CB8AC3E}">
        <p14:creationId xmlns:p14="http://schemas.microsoft.com/office/powerpoint/2010/main" val="54374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9</a:t>
            </a:fld>
            <a:endParaRPr lang="en-GB"/>
          </a:p>
        </p:txBody>
      </p:sp>
    </p:spTree>
    <p:extLst>
      <p:ext uri="{BB962C8B-B14F-4D97-AF65-F5344CB8AC3E}">
        <p14:creationId xmlns:p14="http://schemas.microsoft.com/office/powerpoint/2010/main" val="625352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school.wakehealth.edu/departments/cancer-biology" TargetMode="External"/><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hyperlink" Target="https://www.training.nih.gov/research-training/pb/si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hyperlink" Target="https://cdn.atriumhealth.org/-/media/wakeforest/school/files/departments/department-of-internal-medicine/section-on-cardiovascular-medicine/envision/kelsey-fisher-wellman-activity-sheet-hr.pdf?rev=4525d08228af4b8a88f44fa689434f52&amp;hash=06594777161677983B729C12EB29850A" TargetMode="External"/><Relationship Id="rId13"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hyperlink" Target="https://futurumcareers.com/cancer-biology-with-dr-kelsey-fisher-wellman" TargetMode="External"/><Relationship Id="rId5" Type="http://schemas.openxmlformats.org/officeDocument/2006/relationships/hyperlink" Target="https://cdn.atriumhealth.org/-/media/wakeforest/school/files/departments/department-of-internal-medicine/section-on-cardiovascular-medicine/envision/kelsey-fisher-wellman-article-hr.pdf?rev=de7ca3cca7714e1c8917b5b173a2b711&amp;hash=F055EC5FCBAE3498512E674F009D369E" TargetMode="External"/><Relationship Id="rId15" Type="http://schemas.openxmlformats.org/officeDocument/2006/relationships/image" Target="../media/image30.png"/><Relationship Id="rId10" Type="http://schemas.openxmlformats.org/officeDocument/2006/relationships/hyperlink" Target="https://futurumcareers.com/Kelsey-Fisher-Wellman-animation.mp4" TargetMode="External"/><Relationship Id="rId4" Type="http://schemas.openxmlformats.org/officeDocument/2006/relationships/image" Target="../media/image17.svg"/><Relationship Id="rId9" Type="http://schemas.openxmlformats.org/officeDocument/2006/relationships/hyperlink" Target="https://soundcloud.com/futurum-podcasts/cancer-biology-in-conversation-with-dr-kelsey-fisher-wellman" TargetMode="External"/><Relationship Id="rId1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redcap.wakehealth.edu/redcap/surveys/?s=RP3XPRFPWX3NRWPK" TargetMode="External"/><Relationship Id="rId7"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hyperlink" Target="https://redcap.link/dh5j1nes"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https://school.wakehealth.edu/"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kuiXesbXdwg" TargetMode="External"/><Relationship Id="rId2" Type="http://schemas.openxmlformats.org/officeDocument/2006/relationships/hyperlink" Target="https://futurumcareers.com/cancer-biology-with-dr-kelsey-fisher-wellman" TargetMode="Externa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tanding in a laboratory&#10;&#10;AI-generated content may be incorrect.">
            <a:extLst>
              <a:ext uri="{FF2B5EF4-FFF2-40B4-BE49-F238E27FC236}">
                <a16:creationId xmlns:a16="http://schemas.microsoft.com/office/drawing/2014/main" id="{93F4CA40-C8E5-FC4C-F194-05C441840234}"/>
              </a:ext>
            </a:extLst>
          </p:cNvPr>
          <p:cNvPicPr>
            <a:picLocks noChangeAspect="1"/>
          </p:cNvPicPr>
          <p:nvPr/>
        </p:nvPicPr>
        <p:blipFill>
          <a:blip r:embed="rId3">
            <a:extLst>
              <a:ext uri="{28A0092B-C50C-407E-A947-70E740481C1C}">
                <a14:useLocalDpi xmlns:a14="http://schemas.microsoft.com/office/drawing/2010/main" val="0"/>
              </a:ext>
            </a:extLst>
          </a:blip>
          <a:srcRect l="14738" t="8825" r="30376"/>
          <a:stretch>
            <a:fillRect/>
          </a:stretch>
        </p:blipFill>
        <p:spPr>
          <a:xfrm>
            <a:off x="9019765" y="-3688"/>
            <a:ext cx="9280665" cy="10290688"/>
          </a:xfrm>
          <a:prstGeom prst="rect">
            <a:avLst/>
          </a:prstGeom>
        </p:spPr>
      </p:pic>
      <p:sp>
        <p:nvSpPr>
          <p:cNvPr id="10" name="Rectangle 9">
            <a:extLst>
              <a:ext uri="{FF2B5EF4-FFF2-40B4-BE49-F238E27FC236}">
                <a16:creationId xmlns:a16="http://schemas.microsoft.com/office/drawing/2014/main" id="{BFC0223D-8139-D3B0-5D2F-FF356CB72F93}"/>
              </a:ext>
            </a:extLst>
          </p:cNvPr>
          <p:cNvSpPr/>
          <p:nvPr/>
        </p:nvSpPr>
        <p:spPr>
          <a:xfrm>
            <a:off x="0" y="-1"/>
            <a:ext cx="2674374" cy="10287001"/>
          </a:xfrm>
          <a:prstGeom prst="rect">
            <a:avLst/>
          </a:prstGeom>
          <a:solidFill>
            <a:srgbClr val="36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4"/>
          <p:cNvGrpSpPr/>
          <p:nvPr/>
        </p:nvGrpSpPr>
        <p:grpSpPr>
          <a:xfrm rot="5400000">
            <a:off x="2731224" y="54407"/>
            <a:ext cx="9258300" cy="11214260"/>
            <a:chOff x="0" y="0"/>
            <a:chExt cx="3130550" cy="3989417"/>
          </a:xfrm>
          <a:solidFill>
            <a:srgbClr val="55B8AD"/>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6" name="Group 6"/>
          <p:cNvGrpSpPr/>
          <p:nvPr/>
        </p:nvGrpSpPr>
        <p:grpSpPr>
          <a:xfrm rot="5400000">
            <a:off x="2058336" y="-318597"/>
            <a:ext cx="10290688" cy="10927880"/>
            <a:chOff x="0" y="0"/>
            <a:chExt cx="3130550" cy="3511380"/>
          </a:xfrm>
          <a:solidFill>
            <a:srgbClr val="0066CC"/>
          </a:solidFill>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3660AA"/>
            </a:solidFill>
          </p:spPr>
          <p:txBody>
            <a:bodyPr/>
            <a:lstStyle/>
            <a:p>
              <a:endParaRPr lang="en-GB"/>
            </a:p>
          </p:txBody>
        </p:sp>
      </p:grpSp>
      <p:pic>
        <p:nvPicPr>
          <p:cNvPr id="12" name="Picture 12"/>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3851742" y="8285308"/>
            <a:ext cx="250816" cy="250816"/>
          </a:xfrm>
          <a:prstGeom prst="rect">
            <a:avLst/>
          </a:prstGeom>
        </p:spPr>
      </p:pic>
      <p:sp>
        <p:nvSpPr>
          <p:cNvPr id="17" name="TextBox 17"/>
          <p:cNvSpPr txBox="1"/>
          <p:nvPr/>
        </p:nvSpPr>
        <p:spPr>
          <a:xfrm>
            <a:off x="1752601" y="8255875"/>
            <a:ext cx="1992798" cy="316625"/>
          </a:xfrm>
          <a:prstGeom prst="rect">
            <a:avLst/>
          </a:prstGeom>
        </p:spPr>
        <p:txBody>
          <a:bodyPr wrap="square" lIns="0" tIns="0" rIns="0" bIns="0" rtlCol="0" anchor="t">
            <a:spAutoFit/>
          </a:bodyPr>
          <a:lstStyle/>
          <a:p>
            <a:pPr>
              <a:lnSpc>
                <a:spcPts val="2603"/>
              </a:lnSpc>
            </a:pPr>
            <a:r>
              <a:rPr lang="en-US" sz="2099" dirty="0">
                <a:solidFill>
                  <a:srgbClr val="FFFFFF"/>
                </a:solidFill>
                <a:latin typeface="Montserrat Classic Bold Italics"/>
              </a:rPr>
              <a:t>GET STARTED</a:t>
            </a:r>
          </a:p>
        </p:txBody>
      </p:sp>
      <p:sp>
        <p:nvSpPr>
          <p:cNvPr id="2" name="TextBox 1">
            <a:extLst>
              <a:ext uri="{FF2B5EF4-FFF2-40B4-BE49-F238E27FC236}">
                <a16:creationId xmlns:a16="http://schemas.microsoft.com/office/drawing/2014/main" id="{EDA1B6C2-930F-4D57-EA8A-AA6FB8BE5AE6}"/>
              </a:ext>
            </a:extLst>
          </p:cNvPr>
          <p:cNvSpPr txBox="1"/>
          <p:nvPr/>
        </p:nvSpPr>
        <p:spPr>
          <a:xfrm>
            <a:off x="1630669" y="3619500"/>
            <a:ext cx="7437131" cy="1015663"/>
          </a:xfrm>
          <a:prstGeom prst="rect">
            <a:avLst/>
          </a:prstGeom>
          <a:noFill/>
        </p:spPr>
        <p:txBody>
          <a:bodyPr wrap="square" rtlCol="0">
            <a:spAutoFit/>
          </a:bodyPr>
          <a:lstStyle/>
          <a:p>
            <a:r>
              <a:rPr lang="en-GB" sz="6000" b="1" dirty="0">
                <a:solidFill>
                  <a:schemeClr val="bg1"/>
                </a:solidFill>
                <a:latin typeface="Montserrat Bold" panose="00000800000000000000" charset="0"/>
                <a:cs typeface="Montserrat Bold" panose="00000800000000000000" charset="0"/>
              </a:rPr>
              <a:t>Cancer Biology</a:t>
            </a:r>
            <a:endParaRPr lang="en-GB" sz="6000" dirty="0">
              <a:latin typeface="Montserrat ExtraBold" panose="00000900000000000000" pitchFamily="2" charset="0"/>
            </a:endParaRPr>
          </a:p>
        </p:txBody>
      </p:sp>
      <p:sp>
        <p:nvSpPr>
          <p:cNvPr id="3" name="TextBox 2">
            <a:extLst>
              <a:ext uri="{FF2B5EF4-FFF2-40B4-BE49-F238E27FC236}">
                <a16:creationId xmlns:a16="http://schemas.microsoft.com/office/drawing/2014/main" id="{7CB0FFB4-BC00-C11C-1668-805CF9CE1341}"/>
              </a:ext>
            </a:extLst>
          </p:cNvPr>
          <p:cNvSpPr txBox="1"/>
          <p:nvPr/>
        </p:nvSpPr>
        <p:spPr>
          <a:xfrm>
            <a:off x="1630670" y="4797453"/>
            <a:ext cx="4971069" cy="646331"/>
          </a:xfrm>
          <a:prstGeom prst="rect">
            <a:avLst/>
          </a:prstGeom>
          <a:noFill/>
        </p:spPr>
        <p:txBody>
          <a:bodyPr wrap="square" rtlCol="0">
            <a:spAutoFit/>
          </a:bodyPr>
          <a:lstStyle/>
          <a:p>
            <a:r>
              <a:rPr lang="en-GB" sz="3600">
                <a:solidFill>
                  <a:schemeClr val="bg1"/>
                </a:solidFill>
                <a:latin typeface="Montserrat SemiBold" panose="00000700000000000000" pitchFamily="2" charset="0"/>
              </a:rPr>
              <a:t>with</a:t>
            </a:r>
          </a:p>
        </p:txBody>
      </p:sp>
      <p:sp>
        <p:nvSpPr>
          <p:cNvPr id="22" name="TextBox 21">
            <a:extLst>
              <a:ext uri="{FF2B5EF4-FFF2-40B4-BE49-F238E27FC236}">
                <a16:creationId xmlns:a16="http://schemas.microsoft.com/office/drawing/2014/main" id="{98E24B15-CA7E-6D2C-4878-868C7AE525D8}"/>
              </a:ext>
            </a:extLst>
          </p:cNvPr>
          <p:cNvSpPr txBox="1"/>
          <p:nvPr/>
        </p:nvSpPr>
        <p:spPr>
          <a:xfrm>
            <a:off x="1630669" y="5568192"/>
            <a:ext cx="6675131" cy="1938992"/>
          </a:xfrm>
          <a:prstGeom prst="rect">
            <a:avLst/>
          </a:prstGeom>
          <a:noFill/>
        </p:spPr>
        <p:txBody>
          <a:bodyPr wrap="square" rtlCol="0">
            <a:spAutoFit/>
          </a:bodyPr>
          <a:lstStyle/>
          <a:p>
            <a:r>
              <a:rPr lang="en-GB" sz="6000" b="1" dirty="0">
                <a:solidFill>
                  <a:schemeClr val="bg1"/>
                </a:solidFill>
                <a:latin typeface="Montserrat Bold" panose="00000800000000000000" charset="0"/>
                <a:cs typeface="Montserrat Bold" panose="00000800000000000000" charset="0"/>
              </a:rPr>
              <a:t>Dr. Kelsey Fisher-Wellman</a:t>
            </a:r>
            <a:endParaRPr lang="en-GB" sz="6000" b="1" dirty="0">
              <a:latin typeface="Montserrat Bold" panose="00000800000000000000" charset="0"/>
              <a:cs typeface="Montserrat Bold" panose="00000800000000000000" charset="0"/>
            </a:endParaRPr>
          </a:p>
        </p:txBody>
      </p:sp>
      <p:pic>
        <p:nvPicPr>
          <p:cNvPr id="14" name="Picture 13" descr="A black background with white text&#10;&#10;Description automatically generated">
            <a:extLst>
              <a:ext uri="{FF2B5EF4-FFF2-40B4-BE49-F238E27FC236}">
                <a16:creationId xmlns:a16="http://schemas.microsoft.com/office/drawing/2014/main" id="{CF73E0C9-0664-A3BF-75FB-2570E96673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468" y="571463"/>
            <a:ext cx="5529083" cy="917450"/>
          </a:xfrm>
          <a:prstGeom prst="rect">
            <a:avLst/>
          </a:prstGeom>
        </p:spPr>
      </p:pic>
      <p:sp>
        <p:nvSpPr>
          <p:cNvPr id="9" name="TextBox 8">
            <a:extLst>
              <a:ext uri="{FF2B5EF4-FFF2-40B4-BE49-F238E27FC236}">
                <a16:creationId xmlns:a16="http://schemas.microsoft.com/office/drawing/2014/main" id="{1084E564-F0A7-13AB-5E5E-987EC5FCA0D6}"/>
              </a:ext>
            </a:extLst>
          </p:cNvPr>
          <p:cNvSpPr txBox="1"/>
          <p:nvPr/>
        </p:nvSpPr>
        <p:spPr>
          <a:xfrm>
            <a:off x="15030448" y="15977"/>
            <a:ext cx="3269982" cy="246221"/>
          </a:xfrm>
          <a:prstGeom prst="rect">
            <a:avLst/>
          </a:prstGeom>
          <a:noFill/>
        </p:spPr>
        <p:txBody>
          <a:bodyPr wrap="square">
            <a:spAutoFit/>
          </a:bodyPr>
          <a:lstStyle/>
          <a:p>
            <a:pPr algn="r"/>
            <a:r>
              <a:rPr lang="en-GB" sz="1000" b="0" u="none" strike="noStrike" baseline="0" dirty="0">
                <a:solidFill>
                  <a:schemeClr val="bg1"/>
                </a:solidFill>
                <a:latin typeface="Montserrat" panose="00000500000000000000" pitchFamily="2" charset="0"/>
              </a:rPr>
              <a:t>© </a:t>
            </a: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5683" y="1623518"/>
            <a:ext cx="6076795" cy="6280192"/>
            <a:chOff x="0" y="0"/>
            <a:chExt cx="6362700" cy="6575666"/>
          </a:xfrm>
          <a:solidFill>
            <a:srgbClr val="55B8AD"/>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p:cNvGrpSpPr/>
          <p:nvPr/>
        </p:nvGrpSpPr>
        <p:grpSpPr>
          <a:xfrm rot="-5400000">
            <a:off x="14658813" y="1552792"/>
            <a:ext cx="5821495" cy="2715910"/>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6" name="Group 6">
            <a:extLst>
              <a:ext uri="{FF2B5EF4-FFF2-40B4-BE49-F238E27FC236}">
                <a16:creationId xmlns:a16="http://schemas.microsoft.com/office/drawing/2014/main" id="{61B38839-A02E-DFB2-55DE-5394992E816A}"/>
              </a:ext>
            </a:extLst>
          </p:cNvPr>
          <p:cNvGrpSpPr>
            <a:grpSpLocks noChangeAspect="1"/>
          </p:cNvGrpSpPr>
          <p:nvPr/>
        </p:nvGrpSpPr>
        <p:grpSpPr>
          <a:xfrm>
            <a:off x="727282" y="1873204"/>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7" name="Freeform 7">
              <a:extLst>
                <a:ext uri="{FF2B5EF4-FFF2-40B4-BE49-F238E27FC236}">
                  <a16:creationId xmlns:a16="http://schemas.microsoft.com/office/drawing/2014/main" id="{93E09595-7B05-3F11-34B7-1733C2A94E34}"/>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6" name="TextBox 13">
            <a:extLst>
              <a:ext uri="{FF2B5EF4-FFF2-40B4-BE49-F238E27FC236}">
                <a16:creationId xmlns:a16="http://schemas.microsoft.com/office/drawing/2014/main" id="{24657A61-6A67-1B42-58D0-9CB5908A4D62}"/>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10       </a:t>
            </a:r>
            <a:r>
              <a:rPr lang="en-US" sz="1700" dirty="0">
                <a:solidFill>
                  <a:srgbClr val="FFFFFF"/>
                </a:solidFill>
                <a:latin typeface="Montserrat Semi-Bold Bold"/>
              </a:rPr>
              <a:t>futurumcareers.com</a:t>
            </a:r>
          </a:p>
        </p:txBody>
      </p:sp>
      <p:sp>
        <p:nvSpPr>
          <p:cNvPr id="10" name="TextBox 9">
            <a:extLst>
              <a:ext uri="{FF2B5EF4-FFF2-40B4-BE49-F238E27FC236}">
                <a16:creationId xmlns:a16="http://schemas.microsoft.com/office/drawing/2014/main" id="{66973B15-2E6E-E13C-4185-462C8985F87B}"/>
              </a:ext>
            </a:extLst>
          </p:cNvPr>
          <p:cNvSpPr txBox="1"/>
          <p:nvPr/>
        </p:nvSpPr>
        <p:spPr>
          <a:xfrm>
            <a:off x="7180442" y="3050440"/>
            <a:ext cx="10269358" cy="4856009"/>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At high school, it would be useful to study </a:t>
            </a:r>
            <a:r>
              <a:rPr lang="en-GB" sz="2600" b="1" kern="100" dirty="0">
                <a:latin typeface="Montserrat" panose="00000500000000000000" pitchFamily="2" charset="0"/>
                <a:ea typeface="Aptos" panose="020B0004020202020204" pitchFamily="34" charset="0"/>
                <a:cs typeface="Calibri" panose="020F0502020204030204" pitchFamily="34" charset="0"/>
              </a:rPr>
              <a:t>biology</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chemistry</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mathematics</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physics</a:t>
            </a:r>
            <a:r>
              <a:rPr lang="en-GB" sz="2600" kern="100" dirty="0">
                <a:latin typeface="Montserrat" panose="00000500000000000000" pitchFamily="2" charset="0"/>
                <a:ea typeface="Aptos" panose="020B0004020202020204" pitchFamily="34" charset="0"/>
                <a:cs typeface="Calibri" panose="020F0502020204030204" pitchFamily="34" charset="0"/>
              </a:rPr>
              <a:t>, and </a:t>
            </a:r>
            <a:r>
              <a:rPr lang="en-GB" sz="2600" b="1" kern="100" dirty="0">
                <a:latin typeface="Montserrat" panose="00000500000000000000" pitchFamily="2" charset="0"/>
                <a:ea typeface="Aptos" panose="020B0004020202020204" pitchFamily="34" charset="0"/>
                <a:cs typeface="Calibri" panose="020F0502020204030204" pitchFamily="34" charset="0"/>
              </a:rPr>
              <a:t>computer science</a:t>
            </a:r>
            <a:r>
              <a:rPr lang="en-GB" sz="2600" kern="100" dirty="0">
                <a:latin typeface="Montserrat" panose="00000500000000000000" pitchFamily="2" charset="0"/>
                <a:ea typeface="Aptos" panose="020B0004020202020204" pitchFamily="34" charset="0"/>
                <a:cs typeface="Calibri" panose="020F0502020204030204" pitchFamily="34" charset="0"/>
              </a:rPr>
              <a:t>.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At college, a degree in </a:t>
            </a:r>
            <a:r>
              <a:rPr lang="en-GB" sz="2600" b="1" kern="100" dirty="0">
                <a:latin typeface="Montserrat" panose="00000500000000000000" pitchFamily="2" charset="0"/>
                <a:ea typeface="Aptos" panose="020B0004020202020204" pitchFamily="34" charset="0"/>
                <a:cs typeface="Calibri" panose="020F0502020204030204" pitchFamily="34" charset="0"/>
              </a:rPr>
              <a:t>biology</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biomedical science</a:t>
            </a:r>
            <a:r>
              <a:rPr lang="en-GB" sz="2600" kern="100" dirty="0">
                <a:latin typeface="Montserrat" panose="00000500000000000000" pitchFamily="2" charset="0"/>
                <a:ea typeface="Aptos" panose="020B0004020202020204" pitchFamily="34" charset="0"/>
                <a:cs typeface="Calibri" panose="020F0502020204030204" pitchFamily="34" charset="0"/>
              </a:rPr>
              <a:t>, or </a:t>
            </a:r>
            <a:r>
              <a:rPr lang="en-GB" sz="2600" b="1" kern="100" dirty="0">
                <a:latin typeface="Montserrat" panose="00000500000000000000" pitchFamily="2" charset="0"/>
                <a:ea typeface="Aptos" panose="020B0004020202020204" pitchFamily="34" charset="0"/>
                <a:cs typeface="Calibri" panose="020F0502020204030204" pitchFamily="34" charset="0"/>
              </a:rPr>
              <a:t>biochemistry</a:t>
            </a:r>
            <a:r>
              <a:rPr lang="en-GB" sz="2600" kern="100" dirty="0">
                <a:latin typeface="Montserrat" panose="00000500000000000000" pitchFamily="2" charset="0"/>
                <a:ea typeface="Aptos" panose="020B0004020202020204" pitchFamily="34" charset="0"/>
                <a:cs typeface="Calibri" panose="020F0502020204030204" pitchFamily="34" charset="0"/>
              </a:rPr>
              <a:t> would provide a direct path to a career in cancer biology.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To become an academic researcher, you will need to complete a </a:t>
            </a:r>
            <a:r>
              <a:rPr lang="en-GB" sz="2600" b="1" kern="100" dirty="0">
                <a:latin typeface="Montserrat" panose="00000500000000000000" pitchFamily="2" charset="0"/>
                <a:ea typeface="Aptos" panose="020B0004020202020204" pitchFamily="34" charset="0"/>
                <a:cs typeface="Calibri" panose="020F0502020204030204" pitchFamily="34" charset="0"/>
              </a:rPr>
              <a:t>PhD</a:t>
            </a:r>
            <a:r>
              <a:rPr lang="en-GB" sz="2600" kern="100" dirty="0">
                <a:latin typeface="Montserrat" panose="00000500000000000000" pitchFamily="2" charset="0"/>
                <a:ea typeface="Aptos" panose="020B0004020202020204" pitchFamily="34" charset="0"/>
                <a:cs typeface="Calibri" panose="020F0502020204030204" pitchFamily="34" charset="0"/>
              </a:rPr>
              <a:t> – a funded form of advanced education where you get paid to learn and contribute to science.</a:t>
            </a:r>
          </a:p>
        </p:txBody>
      </p:sp>
      <p:sp>
        <p:nvSpPr>
          <p:cNvPr id="18" name="TextBox 17">
            <a:extLst>
              <a:ext uri="{FF2B5EF4-FFF2-40B4-BE49-F238E27FC236}">
                <a16:creationId xmlns:a16="http://schemas.microsoft.com/office/drawing/2014/main" id="{46141015-C4B9-7A97-8C75-6F5CB183B22A}"/>
              </a:ext>
            </a:extLst>
          </p:cNvPr>
          <p:cNvSpPr txBox="1"/>
          <p:nvPr/>
        </p:nvSpPr>
        <p:spPr>
          <a:xfrm>
            <a:off x="7180443" y="898241"/>
            <a:ext cx="7696200" cy="1569660"/>
          </a:xfrm>
          <a:prstGeom prst="rect">
            <a:avLst/>
          </a:prstGeom>
          <a:noFill/>
        </p:spPr>
        <p:txBody>
          <a:bodyPr wrap="square">
            <a:spAutoFit/>
          </a:bodyPr>
          <a:lstStyle/>
          <a:p>
            <a:r>
              <a:rPr lang="en-GB" sz="4800" kern="100" dirty="0">
                <a:effectLst/>
                <a:latin typeface="Montserrat SemiBold" panose="00000700000000000000" pitchFamily="2" charset="0"/>
                <a:ea typeface="Aptos" panose="020B0004020202020204" pitchFamily="34" charset="0"/>
                <a:cs typeface="Calibri" panose="020F0502020204030204" pitchFamily="34" charset="0"/>
              </a:rPr>
              <a:t>Pathway from School to Cancer Biology</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8D5012F-4888-045F-2462-408A175E0240}"/>
              </a:ext>
            </a:extLst>
          </p:cNvPr>
          <p:cNvSpPr txBox="1"/>
          <p:nvPr/>
        </p:nvSpPr>
        <p:spPr>
          <a:xfrm>
            <a:off x="1157160" y="7734300"/>
            <a:ext cx="4479710" cy="1171346"/>
          </a:xfrm>
          <a:prstGeom prst="rect">
            <a:avLst/>
          </a:prstGeom>
          <a:noFill/>
        </p:spPr>
        <p:txBody>
          <a:bodyPr wrap="square">
            <a:spAutoFit/>
          </a:bodyPr>
          <a:lstStyle/>
          <a:p>
            <a:pPr>
              <a:lnSpc>
                <a:spcPct val="120000"/>
              </a:lnSpc>
            </a:pPr>
            <a:r>
              <a:rPr lang="en-GB" sz="2000" dirty="0">
                <a:solidFill>
                  <a:schemeClr val="bg1"/>
                </a:solidFill>
                <a:effectLst/>
                <a:latin typeface="Montserrat" panose="00000500000000000000" pitchFamily="2" charset="0"/>
                <a:ea typeface="Aptos" panose="020B0004020202020204" pitchFamily="34" charset="0"/>
              </a:rPr>
              <a:t>Members of the Fisher-Wellman Lab at the 2025 Metabolic Physiology Meeting</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67237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1000"/>
                                        <p:tgtEl>
                                          <p:spTgt spid="10">
                                            <p:txEl>
                                              <p:pRg st="4" end="4"/>
                                            </p:txEl>
                                          </p:spTgt>
                                        </p:tgtEl>
                                      </p:cBhvr>
                                    </p:animEffect>
                                    <p:anim calcmode="lin" valueType="num">
                                      <p:cBhvr>
                                        <p:cTn id="2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85CD0-237F-F8D4-2E3D-D767D70A2F7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6F54016-9D37-2820-3B30-C1AA7128806C}"/>
              </a:ext>
            </a:extLst>
          </p:cNvPr>
          <p:cNvGrpSpPr>
            <a:grpSpLocks noChangeAspect="1"/>
          </p:cNvGrpSpPr>
          <p:nvPr/>
        </p:nvGrpSpPr>
        <p:grpSpPr>
          <a:xfrm>
            <a:off x="485683" y="1623518"/>
            <a:ext cx="6076795" cy="6280192"/>
            <a:chOff x="0" y="0"/>
            <a:chExt cx="6362700" cy="6575666"/>
          </a:xfrm>
          <a:solidFill>
            <a:srgbClr val="55B8AD"/>
          </a:solidFill>
        </p:grpSpPr>
        <p:sp>
          <p:nvSpPr>
            <p:cNvPr id="3" name="Freeform 3">
              <a:extLst>
                <a:ext uri="{FF2B5EF4-FFF2-40B4-BE49-F238E27FC236}">
                  <a16:creationId xmlns:a16="http://schemas.microsoft.com/office/drawing/2014/main" id="{1AD57027-2482-F85B-FC79-8C2E1B2E20F1}"/>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a:extLst>
              <a:ext uri="{FF2B5EF4-FFF2-40B4-BE49-F238E27FC236}">
                <a16:creationId xmlns:a16="http://schemas.microsoft.com/office/drawing/2014/main" id="{398A6494-FB35-FAFD-A6DD-25184C16407D}"/>
              </a:ext>
            </a:extLst>
          </p:cNvPr>
          <p:cNvGrpSpPr/>
          <p:nvPr/>
        </p:nvGrpSpPr>
        <p:grpSpPr>
          <a:xfrm rot="5400000">
            <a:off x="-1746485" y="1746485"/>
            <a:ext cx="10287000" cy="6794030"/>
            <a:chOff x="0" y="0"/>
            <a:chExt cx="3130550" cy="2067566"/>
          </a:xfrm>
          <a:solidFill>
            <a:srgbClr val="3660AA"/>
          </a:solidFill>
        </p:grpSpPr>
        <p:sp>
          <p:nvSpPr>
            <p:cNvPr id="5" name="Freeform 5">
              <a:extLst>
                <a:ext uri="{FF2B5EF4-FFF2-40B4-BE49-F238E27FC236}">
                  <a16:creationId xmlns:a16="http://schemas.microsoft.com/office/drawing/2014/main" id="{04786B49-9836-117A-4B79-1C2A333627D1}"/>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a:extLst>
              <a:ext uri="{FF2B5EF4-FFF2-40B4-BE49-F238E27FC236}">
                <a16:creationId xmlns:a16="http://schemas.microsoft.com/office/drawing/2014/main" id="{FB69A8FF-59B9-E2FF-4318-2E0BDB1A7F35}"/>
              </a:ext>
            </a:extLst>
          </p:cNvPr>
          <p:cNvGrpSpPr/>
          <p:nvPr/>
        </p:nvGrpSpPr>
        <p:grpSpPr>
          <a:xfrm rot="-5400000">
            <a:off x="14658813" y="1552792"/>
            <a:ext cx="5821495" cy="2715910"/>
            <a:chOff x="0" y="0"/>
            <a:chExt cx="3130550" cy="1460500"/>
          </a:xfrm>
          <a:solidFill>
            <a:srgbClr val="55B8AD"/>
          </a:solidFill>
        </p:grpSpPr>
        <p:sp>
          <p:nvSpPr>
            <p:cNvPr id="9" name="Freeform 9">
              <a:extLst>
                <a:ext uri="{FF2B5EF4-FFF2-40B4-BE49-F238E27FC236}">
                  <a16:creationId xmlns:a16="http://schemas.microsoft.com/office/drawing/2014/main" id="{C12AE9FC-48D1-3ABA-07EF-7BFA75F9C8CC}"/>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6" name="TextBox 13">
            <a:extLst>
              <a:ext uri="{FF2B5EF4-FFF2-40B4-BE49-F238E27FC236}">
                <a16:creationId xmlns:a16="http://schemas.microsoft.com/office/drawing/2014/main" id="{26014C7D-7B83-454B-C19F-8C2551BCA3A9}"/>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11       </a:t>
            </a:r>
            <a:r>
              <a:rPr lang="en-US" sz="1700" dirty="0">
                <a:solidFill>
                  <a:srgbClr val="FFFFFF"/>
                </a:solidFill>
                <a:latin typeface="Montserrat Semi-Bold Bold"/>
              </a:rPr>
              <a:t>futurumcareers.com</a:t>
            </a:r>
          </a:p>
        </p:txBody>
      </p:sp>
      <p:grpSp>
        <p:nvGrpSpPr>
          <p:cNvPr id="7" name="Group 6">
            <a:extLst>
              <a:ext uri="{FF2B5EF4-FFF2-40B4-BE49-F238E27FC236}">
                <a16:creationId xmlns:a16="http://schemas.microsoft.com/office/drawing/2014/main" id="{4C6B4716-4FE6-7413-E976-CA5F955122B5}"/>
              </a:ext>
            </a:extLst>
          </p:cNvPr>
          <p:cNvGrpSpPr>
            <a:grpSpLocks noChangeAspect="1"/>
          </p:cNvGrpSpPr>
          <p:nvPr/>
        </p:nvGrpSpPr>
        <p:grpSpPr>
          <a:xfrm>
            <a:off x="624341" y="1846906"/>
            <a:ext cx="5650999" cy="5840145"/>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C3CC0F99-8024-3547-BD45-D6DCD3B7E975}"/>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4" name="TextBox 13">
            <a:extLst>
              <a:ext uri="{FF2B5EF4-FFF2-40B4-BE49-F238E27FC236}">
                <a16:creationId xmlns:a16="http://schemas.microsoft.com/office/drawing/2014/main" id="{E2C9EAC0-2838-7152-3607-E2F152258424}"/>
              </a:ext>
            </a:extLst>
          </p:cNvPr>
          <p:cNvSpPr txBox="1"/>
          <p:nvPr/>
        </p:nvSpPr>
        <p:spPr>
          <a:xfrm>
            <a:off x="7180443" y="2890232"/>
            <a:ext cx="9603137" cy="4375878"/>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Kelsey emphasizes that many innovations in cancer biology come from people who take </a:t>
            </a:r>
            <a:r>
              <a:rPr lang="en-GB" sz="2600" b="1" kern="100" dirty="0">
                <a:latin typeface="Montserrat" panose="00000500000000000000" pitchFamily="2" charset="0"/>
                <a:ea typeface="Aptos" panose="020B0004020202020204" pitchFamily="34" charset="0"/>
                <a:cs typeface="Calibri" panose="020F0502020204030204" pitchFamily="34" charset="0"/>
              </a:rPr>
              <a:t>unconventional educational and career paths</a:t>
            </a:r>
            <a:r>
              <a:rPr lang="en-GB" sz="2600" kern="100" dirty="0">
                <a:latin typeface="Montserrat" panose="00000500000000000000" pitchFamily="2" charset="0"/>
                <a:ea typeface="Aptos" panose="020B0004020202020204" pitchFamily="34" charset="0"/>
                <a:cs typeface="Calibri" panose="020F0502020204030204" pitchFamily="34" charset="0"/>
              </a:rPr>
              <a:t>.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“Instead of sticking to one field during your training, I’d encourage you to explore more broadly. Don’t limit yourself. The more diverse your knowledge base, the more creative and impactful your contributions can be.” </a:t>
            </a:r>
            <a:r>
              <a:rPr lang="en-GB" sz="2600" kern="100" dirty="0">
                <a:latin typeface="Montserrat" panose="00000500000000000000" pitchFamily="2" charset="0"/>
                <a:ea typeface="Aptos" panose="020B0004020202020204" pitchFamily="34" charset="0"/>
                <a:cs typeface="Calibri" panose="020F0502020204030204" pitchFamily="34" charset="0"/>
              </a:rPr>
              <a:t>– Kelsey </a:t>
            </a:r>
          </a:p>
        </p:txBody>
      </p:sp>
      <p:sp>
        <p:nvSpPr>
          <p:cNvPr id="15" name="TextBox 14">
            <a:extLst>
              <a:ext uri="{FF2B5EF4-FFF2-40B4-BE49-F238E27FC236}">
                <a16:creationId xmlns:a16="http://schemas.microsoft.com/office/drawing/2014/main" id="{4967B0F4-6F31-1CC4-EE2A-664D76057163}"/>
              </a:ext>
            </a:extLst>
          </p:cNvPr>
          <p:cNvSpPr txBox="1"/>
          <p:nvPr/>
        </p:nvSpPr>
        <p:spPr>
          <a:xfrm>
            <a:off x="907057" y="7717065"/>
            <a:ext cx="4979916" cy="432683"/>
          </a:xfrm>
          <a:prstGeom prst="rect">
            <a:avLst/>
          </a:prstGeom>
          <a:noFill/>
        </p:spPr>
        <p:txBody>
          <a:bodyPr wrap="square">
            <a:spAutoFit/>
          </a:bodyPr>
          <a:lstStyle/>
          <a:p>
            <a:pPr>
              <a:lnSpc>
                <a:spcPct val="120000"/>
              </a:lnSpc>
            </a:pPr>
            <a:r>
              <a:rPr lang="en-GB" sz="2000" dirty="0">
                <a:solidFill>
                  <a:schemeClr val="bg1"/>
                </a:solidFill>
                <a:effectLst/>
                <a:latin typeface="Montserrat" panose="00000500000000000000" pitchFamily="2" charset="0"/>
                <a:ea typeface="Aptos" panose="020B0004020202020204" pitchFamily="34" charset="0"/>
              </a:rPr>
              <a:t>Members of the Fisher-Wellman Lab</a:t>
            </a:r>
            <a:endParaRPr lang="en-GB" sz="2000" dirty="0">
              <a:solidFill>
                <a:schemeClr val="bg1"/>
              </a:solidFill>
              <a:latin typeface="Montserrat" panose="00000500000000000000" pitchFamily="2" charset="0"/>
            </a:endParaRPr>
          </a:p>
        </p:txBody>
      </p:sp>
      <p:sp>
        <p:nvSpPr>
          <p:cNvPr id="11" name="TextBox 10">
            <a:extLst>
              <a:ext uri="{FF2B5EF4-FFF2-40B4-BE49-F238E27FC236}">
                <a16:creationId xmlns:a16="http://schemas.microsoft.com/office/drawing/2014/main" id="{D3BED86C-6A62-967D-94A2-3DA580A8E25D}"/>
              </a:ext>
            </a:extLst>
          </p:cNvPr>
          <p:cNvSpPr txBox="1"/>
          <p:nvPr/>
        </p:nvSpPr>
        <p:spPr>
          <a:xfrm>
            <a:off x="7180443" y="898241"/>
            <a:ext cx="7696200" cy="1569660"/>
          </a:xfrm>
          <a:prstGeom prst="rect">
            <a:avLst/>
          </a:prstGeom>
          <a:noFill/>
        </p:spPr>
        <p:txBody>
          <a:bodyPr wrap="square">
            <a:spAutoFit/>
          </a:bodyPr>
          <a:lstStyle/>
          <a:p>
            <a:r>
              <a:rPr lang="en-GB" sz="4800" kern="100" dirty="0">
                <a:effectLst/>
                <a:latin typeface="Montserrat SemiBold" panose="00000700000000000000" pitchFamily="2" charset="0"/>
                <a:ea typeface="Aptos" panose="020B0004020202020204" pitchFamily="34" charset="0"/>
                <a:cs typeface="Calibri" panose="020F0502020204030204" pitchFamily="34" charset="0"/>
              </a:rPr>
              <a:t>Pathway from School to Cancer Biology</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552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animEffect transition="in" filter="fade">
                                      <p:cBhvr>
                                        <p:cTn id="14" dur="1000"/>
                                        <p:tgtEl>
                                          <p:spTgt spid="14">
                                            <p:txEl>
                                              <p:pRg st="2" end="2"/>
                                            </p:txEl>
                                          </p:spTgt>
                                        </p:tgtEl>
                                      </p:cBhvr>
                                    </p:animEffect>
                                    <p:anim calcmode="lin" valueType="num">
                                      <p:cBhvr>
                                        <p:cTn id="1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06165-8830-A533-C01B-B1564D9F231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9B04C2D-F02B-883F-A9D5-C308847394A7}"/>
              </a:ext>
            </a:extLst>
          </p:cNvPr>
          <p:cNvGrpSpPr>
            <a:grpSpLocks noChangeAspect="1"/>
          </p:cNvGrpSpPr>
          <p:nvPr/>
        </p:nvGrpSpPr>
        <p:grpSpPr>
          <a:xfrm>
            <a:off x="11534344" y="1732396"/>
            <a:ext cx="6601256" cy="6822207"/>
            <a:chOff x="0" y="0"/>
            <a:chExt cx="6362700" cy="6575666"/>
          </a:xfrm>
        </p:grpSpPr>
        <p:sp>
          <p:nvSpPr>
            <p:cNvPr id="3" name="Freeform 3">
              <a:extLst>
                <a:ext uri="{FF2B5EF4-FFF2-40B4-BE49-F238E27FC236}">
                  <a16:creationId xmlns:a16="http://schemas.microsoft.com/office/drawing/2014/main" id="{9E70DA60-8F31-092B-1235-6AC3E9B9E722}"/>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FF2B5EF4-FFF2-40B4-BE49-F238E27FC236}">
                <a16:creationId xmlns:a16="http://schemas.microsoft.com/office/drawing/2014/main" id="{CAEFADED-3984-3647-C152-10FF31344260}"/>
              </a:ext>
            </a:extLst>
          </p:cNvPr>
          <p:cNvGrpSpPr/>
          <p:nvPr/>
        </p:nvGrpSpPr>
        <p:grpSpPr>
          <a:xfrm rot="-5400000">
            <a:off x="9607391" y="1606391"/>
            <a:ext cx="10287000" cy="7074218"/>
            <a:chOff x="0" y="0"/>
            <a:chExt cx="3130550" cy="2152833"/>
          </a:xfrm>
          <a:solidFill>
            <a:srgbClr val="3660AA"/>
          </a:solidFill>
        </p:grpSpPr>
        <p:sp>
          <p:nvSpPr>
            <p:cNvPr id="5" name="Freeform 5">
              <a:extLst>
                <a:ext uri="{FF2B5EF4-FFF2-40B4-BE49-F238E27FC236}">
                  <a16:creationId xmlns:a16="http://schemas.microsoft.com/office/drawing/2014/main" id="{0D1AAF24-5726-2815-4B7C-1DFE88BDEFB4}"/>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596003FA-021A-20A3-E324-EDBCAB693439}"/>
              </a:ext>
            </a:extLst>
          </p:cNvPr>
          <p:cNvGrpSpPr>
            <a:grpSpLocks noChangeAspect="1"/>
          </p:cNvGrpSpPr>
          <p:nvPr/>
        </p:nvGrpSpPr>
        <p:grpSpPr>
          <a:xfrm>
            <a:off x="11850825" y="2059464"/>
            <a:ext cx="5968305" cy="616807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68218A83-2FF1-2FCA-62AE-240142C49DE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dirty="0"/>
            </a:p>
          </p:txBody>
        </p:sp>
      </p:grpSp>
      <p:sp>
        <p:nvSpPr>
          <p:cNvPr id="6" name="TextBox 13">
            <a:extLst>
              <a:ext uri="{FF2B5EF4-FFF2-40B4-BE49-F238E27FC236}">
                <a16:creationId xmlns:a16="http://schemas.microsoft.com/office/drawing/2014/main" id="{0E64126C-69B9-56CC-0B59-AEF3A9483EAF}"/>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12       </a:t>
            </a:r>
            <a:r>
              <a:rPr lang="en-US" sz="1700" dirty="0">
                <a:solidFill>
                  <a:schemeClr val="tx1">
                    <a:lumMod val="50000"/>
                    <a:lumOff val="50000"/>
                  </a:schemeClr>
                </a:solidFill>
                <a:latin typeface="Montserrat Semi-Bold Bold"/>
              </a:rPr>
              <a:t>futurumcareers.com</a:t>
            </a:r>
          </a:p>
        </p:txBody>
      </p:sp>
      <p:sp>
        <p:nvSpPr>
          <p:cNvPr id="9" name="TextBox 8">
            <a:extLst>
              <a:ext uri="{FF2B5EF4-FFF2-40B4-BE49-F238E27FC236}">
                <a16:creationId xmlns:a16="http://schemas.microsoft.com/office/drawing/2014/main" id="{EBA96C72-9889-320F-AF14-23448B510CDC}"/>
              </a:ext>
            </a:extLst>
          </p:cNvPr>
          <p:cNvSpPr txBox="1"/>
          <p:nvPr/>
        </p:nvSpPr>
        <p:spPr>
          <a:xfrm>
            <a:off x="12417895" y="1729069"/>
            <a:ext cx="3584105"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
        <p:nvSpPr>
          <p:cNvPr id="13" name="TextBox 12">
            <a:extLst>
              <a:ext uri="{FF2B5EF4-FFF2-40B4-BE49-F238E27FC236}">
                <a16:creationId xmlns:a16="http://schemas.microsoft.com/office/drawing/2014/main" id="{6F258377-EE6B-FEB4-43EB-04C0DA19F740}"/>
              </a:ext>
            </a:extLst>
          </p:cNvPr>
          <p:cNvSpPr txBox="1"/>
          <p:nvPr/>
        </p:nvSpPr>
        <p:spPr>
          <a:xfrm>
            <a:off x="1039784" y="3035332"/>
            <a:ext cx="9858158" cy="5336141"/>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Careers in cancer biology often involve lab-based research. This might be at a </a:t>
            </a:r>
            <a:r>
              <a:rPr lang="en-GB" sz="2600" b="1" kern="100" dirty="0">
                <a:latin typeface="Montserrat" panose="00000500000000000000" pitchFamily="2" charset="0"/>
                <a:ea typeface="Aptos" panose="020B0004020202020204" pitchFamily="34" charset="0"/>
                <a:cs typeface="Calibri" panose="020F0502020204030204" pitchFamily="34" charset="0"/>
              </a:rPr>
              <a:t>university</a:t>
            </a:r>
            <a:r>
              <a:rPr lang="en-GB" sz="2600" kern="100" dirty="0">
                <a:latin typeface="Montserrat" panose="00000500000000000000" pitchFamily="2" charset="0"/>
                <a:ea typeface="Aptos" panose="020B0004020202020204" pitchFamily="34" charset="0"/>
                <a:cs typeface="Calibri" panose="020F0502020204030204" pitchFamily="34" charset="0"/>
              </a:rPr>
              <a:t>, for a </a:t>
            </a:r>
            <a:r>
              <a:rPr lang="en-GB" sz="2600" b="1" kern="100" dirty="0">
                <a:latin typeface="Montserrat" panose="00000500000000000000" pitchFamily="2" charset="0"/>
                <a:ea typeface="Aptos" panose="020B0004020202020204" pitchFamily="34" charset="0"/>
                <a:cs typeface="Calibri" panose="020F0502020204030204" pitchFamily="34" charset="0"/>
              </a:rPr>
              <a:t>biotechnology</a:t>
            </a:r>
            <a:r>
              <a:rPr lang="en-GB" sz="2600" kern="100" dirty="0">
                <a:latin typeface="Montserrat" panose="00000500000000000000" pitchFamily="2" charset="0"/>
                <a:ea typeface="Aptos" panose="020B0004020202020204" pitchFamily="34" charset="0"/>
                <a:cs typeface="Calibri" panose="020F0502020204030204" pitchFamily="34" charset="0"/>
              </a:rPr>
              <a:t> or </a:t>
            </a:r>
            <a:r>
              <a:rPr lang="en-GB" sz="2600" b="1" kern="100" dirty="0">
                <a:latin typeface="Montserrat" panose="00000500000000000000" pitchFamily="2" charset="0"/>
                <a:ea typeface="Aptos" panose="020B0004020202020204" pitchFamily="34" charset="0"/>
                <a:cs typeface="Calibri" panose="020F0502020204030204" pitchFamily="34" charset="0"/>
              </a:rPr>
              <a:t>pharmaceutical company</a:t>
            </a:r>
            <a:r>
              <a:rPr lang="en-GB" sz="2600" kern="100" dirty="0">
                <a:latin typeface="Montserrat" panose="00000500000000000000" pitchFamily="2" charset="0"/>
                <a:ea typeface="Aptos" panose="020B0004020202020204" pitchFamily="34" charset="0"/>
                <a:cs typeface="Calibri" panose="020F0502020204030204" pitchFamily="34" charset="0"/>
              </a:rPr>
              <a:t>, or for a </a:t>
            </a:r>
            <a:r>
              <a:rPr lang="en-GB" sz="2600" b="1" kern="100" dirty="0">
                <a:latin typeface="Montserrat" panose="00000500000000000000" pitchFamily="2" charset="0"/>
                <a:ea typeface="Aptos" panose="020B0004020202020204" pitchFamily="34" charset="0"/>
                <a:cs typeface="Calibri" panose="020F0502020204030204" pitchFamily="34" charset="0"/>
              </a:rPr>
              <a:t>cancer research organization</a:t>
            </a:r>
            <a:r>
              <a:rPr lang="en-GB" sz="2600" kern="100" dirty="0">
                <a:latin typeface="Montserrat" panose="00000500000000000000" pitchFamily="2" charset="0"/>
                <a:ea typeface="Aptos" panose="020B0004020202020204" pitchFamily="34" charset="0"/>
                <a:cs typeface="Calibri" panose="020F0502020204030204" pitchFamily="34" charset="0"/>
              </a:rPr>
              <a:t>.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“It’s important to remember that scientific breakthroughs can take years, even decades, to materialize. Even though the impact of your work may not be immediately visible, that doesn’t make it any less worthwhile. There’s something deeply fulfilling about contributing to this ongoing legacy and shared </a:t>
            </a:r>
            <a:r>
              <a:rPr lang="en-GB" sz="2600" kern="100" dirty="0" err="1">
                <a:solidFill>
                  <a:srgbClr val="003399"/>
                </a:solidFill>
                <a:latin typeface="Montserrat" panose="00000500000000000000" pitchFamily="2" charset="0"/>
                <a:ea typeface="Aptos" panose="020B0004020202020204" pitchFamily="34" charset="0"/>
                <a:cs typeface="Calibri" panose="020F0502020204030204" pitchFamily="34" charset="0"/>
              </a:rPr>
              <a:t>endeavor</a:t>
            </a: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 </a:t>
            </a:r>
            <a:r>
              <a:rPr lang="en-GB" sz="2600" kern="100" dirty="0">
                <a:latin typeface="Montserrat" panose="00000500000000000000" pitchFamily="2" charset="0"/>
                <a:ea typeface="Aptos" panose="020B0004020202020204" pitchFamily="34" charset="0"/>
                <a:cs typeface="Calibri" panose="020F0502020204030204" pitchFamily="34" charset="0"/>
              </a:rPr>
              <a:t>– Kelsey </a:t>
            </a:r>
          </a:p>
        </p:txBody>
      </p:sp>
      <p:sp>
        <p:nvSpPr>
          <p:cNvPr id="14" name="TextBox 13">
            <a:extLst>
              <a:ext uri="{FF2B5EF4-FFF2-40B4-BE49-F238E27FC236}">
                <a16:creationId xmlns:a16="http://schemas.microsoft.com/office/drawing/2014/main" id="{8E4F9F22-6218-688B-1AC4-E9C104E70C20}"/>
              </a:ext>
            </a:extLst>
          </p:cNvPr>
          <p:cNvSpPr txBox="1"/>
          <p:nvPr/>
        </p:nvSpPr>
        <p:spPr>
          <a:xfrm>
            <a:off x="1039784" y="1067349"/>
            <a:ext cx="8046974" cy="1569660"/>
          </a:xfrm>
          <a:prstGeom prst="rect">
            <a:avLst/>
          </a:prstGeom>
          <a:noFill/>
        </p:spPr>
        <p:txBody>
          <a:bodyPr wrap="square" rtlCol="0">
            <a:spAutoFit/>
          </a:bodyPr>
          <a:lstStyle/>
          <a:p>
            <a:r>
              <a:rPr lang="en-GB" sz="4800" dirty="0">
                <a:latin typeface="Montserrat SemiBold" panose="00000700000000000000" pitchFamily="2" charset="0"/>
              </a:rPr>
              <a:t>Explore Careers in Cancer Biology</a:t>
            </a:r>
          </a:p>
        </p:txBody>
      </p:sp>
      <p:sp>
        <p:nvSpPr>
          <p:cNvPr id="15" name="TextBox 14">
            <a:extLst>
              <a:ext uri="{FF2B5EF4-FFF2-40B4-BE49-F238E27FC236}">
                <a16:creationId xmlns:a16="http://schemas.microsoft.com/office/drawing/2014/main" id="{3ACA1346-2002-A982-F692-690F396AFA9B}"/>
              </a:ext>
            </a:extLst>
          </p:cNvPr>
          <p:cNvSpPr txBox="1"/>
          <p:nvPr/>
        </p:nvSpPr>
        <p:spPr>
          <a:xfrm>
            <a:off x="14834978" y="8251022"/>
            <a:ext cx="3316859" cy="1540678"/>
          </a:xfrm>
          <a:prstGeom prst="rect">
            <a:avLst/>
          </a:prstGeom>
          <a:noFill/>
        </p:spPr>
        <p:txBody>
          <a:bodyPr wrap="square">
            <a:spAutoFit/>
          </a:bodyPr>
          <a:lstStyle/>
          <a:p>
            <a:pPr>
              <a:lnSpc>
                <a:spcPct val="120000"/>
              </a:lnSpc>
            </a:pPr>
            <a:r>
              <a:rPr lang="en-GB" sz="2000" dirty="0">
                <a:solidFill>
                  <a:schemeClr val="bg1"/>
                </a:solidFill>
                <a:effectLst/>
                <a:latin typeface="Montserrat" panose="00000500000000000000" pitchFamily="2" charset="0"/>
                <a:ea typeface="Aptos" panose="020B0004020202020204" pitchFamily="34" charset="0"/>
              </a:rPr>
              <a:t>Kelsey works in the lab with postdoctoral researcher Dr. Edziu Franczak</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15437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AF9EC-BF0B-70ED-7657-6190305CA2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22AFE6E-098E-FDBB-5005-D04FC5BD58A6}"/>
              </a:ext>
            </a:extLst>
          </p:cNvPr>
          <p:cNvGrpSpPr>
            <a:grpSpLocks noChangeAspect="1"/>
          </p:cNvGrpSpPr>
          <p:nvPr/>
        </p:nvGrpSpPr>
        <p:grpSpPr>
          <a:xfrm>
            <a:off x="11534344" y="1732396"/>
            <a:ext cx="6601256" cy="6822207"/>
            <a:chOff x="0" y="0"/>
            <a:chExt cx="6362700" cy="6575666"/>
          </a:xfrm>
        </p:grpSpPr>
        <p:sp>
          <p:nvSpPr>
            <p:cNvPr id="3" name="Freeform 3">
              <a:extLst>
                <a:ext uri="{FF2B5EF4-FFF2-40B4-BE49-F238E27FC236}">
                  <a16:creationId xmlns:a16="http://schemas.microsoft.com/office/drawing/2014/main" id="{0821EA31-EEBF-A3A4-B2A5-EB2783763184}"/>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FF2B5EF4-FFF2-40B4-BE49-F238E27FC236}">
                <a16:creationId xmlns:a16="http://schemas.microsoft.com/office/drawing/2014/main" id="{60127437-F87F-0CCD-F189-A43FB5C47423}"/>
              </a:ext>
            </a:extLst>
          </p:cNvPr>
          <p:cNvGrpSpPr/>
          <p:nvPr/>
        </p:nvGrpSpPr>
        <p:grpSpPr>
          <a:xfrm rot="-5400000">
            <a:off x="9607391" y="1606391"/>
            <a:ext cx="10287000" cy="7074218"/>
            <a:chOff x="0" y="0"/>
            <a:chExt cx="3130550" cy="2152833"/>
          </a:xfrm>
          <a:solidFill>
            <a:srgbClr val="3660AA"/>
          </a:solidFill>
        </p:grpSpPr>
        <p:sp>
          <p:nvSpPr>
            <p:cNvPr id="5" name="Freeform 5">
              <a:extLst>
                <a:ext uri="{FF2B5EF4-FFF2-40B4-BE49-F238E27FC236}">
                  <a16:creationId xmlns:a16="http://schemas.microsoft.com/office/drawing/2014/main" id="{BD25D3F9-D0E1-0B98-EFAA-F2A2EA96FC16}"/>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9CD6DEF8-42F3-05E5-8768-EC65203242D6}"/>
              </a:ext>
            </a:extLst>
          </p:cNvPr>
          <p:cNvGrpSpPr>
            <a:grpSpLocks noChangeAspect="1"/>
          </p:cNvGrpSpPr>
          <p:nvPr/>
        </p:nvGrpSpPr>
        <p:grpSpPr>
          <a:xfrm>
            <a:off x="11850825" y="2059464"/>
            <a:ext cx="5968305" cy="616807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D9415B6-9BB9-4F61-D262-DEAB8D60F329}"/>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dirty="0"/>
            </a:p>
          </p:txBody>
        </p:sp>
      </p:grpSp>
      <p:sp>
        <p:nvSpPr>
          <p:cNvPr id="6" name="TextBox 13">
            <a:extLst>
              <a:ext uri="{FF2B5EF4-FFF2-40B4-BE49-F238E27FC236}">
                <a16:creationId xmlns:a16="http://schemas.microsoft.com/office/drawing/2014/main" id="{8C157BB3-57FE-8CEF-97E4-9026EB33BD1A}"/>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13       </a:t>
            </a:r>
            <a:r>
              <a:rPr lang="en-US" sz="1700" dirty="0">
                <a:solidFill>
                  <a:schemeClr val="tx1">
                    <a:lumMod val="50000"/>
                    <a:lumOff val="50000"/>
                  </a:schemeClr>
                </a:solidFill>
                <a:latin typeface="Montserrat Semi-Bold Bold"/>
              </a:rPr>
              <a:t>futurumcareers.com</a:t>
            </a:r>
          </a:p>
        </p:txBody>
      </p:sp>
      <p:sp>
        <p:nvSpPr>
          <p:cNvPr id="8" name="TextBox 7">
            <a:extLst>
              <a:ext uri="{FF2B5EF4-FFF2-40B4-BE49-F238E27FC236}">
                <a16:creationId xmlns:a16="http://schemas.microsoft.com/office/drawing/2014/main" id="{9B0E83EF-410A-A739-BC7F-F8BF04A1CDBF}"/>
              </a:ext>
            </a:extLst>
          </p:cNvPr>
          <p:cNvSpPr txBox="1"/>
          <p:nvPr/>
        </p:nvSpPr>
        <p:spPr>
          <a:xfrm>
            <a:off x="673598" y="2053829"/>
            <a:ext cx="10708358" cy="6776535"/>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Kelsey recommends reaching out to biomedical scientists to seek </a:t>
            </a:r>
            <a:r>
              <a:rPr lang="en-GB" sz="2600" b="1" kern="100" dirty="0">
                <a:latin typeface="Montserrat" panose="00000500000000000000" pitchFamily="2" charset="0"/>
                <a:ea typeface="Aptos" panose="020B0004020202020204" pitchFamily="34" charset="0"/>
                <a:cs typeface="Calibri" panose="020F0502020204030204" pitchFamily="34" charset="0"/>
              </a:rPr>
              <a:t>advice</a:t>
            </a:r>
            <a:r>
              <a:rPr lang="en-GB" sz="2600" kern="100" dirty="0">
                <a:latin typeface="Montserrat" panose="00000500000000000000" pitchFamily="2" charset="0"/>
                <a:ea typeface="Aptos" panose="020B0004020202020204" pitchFamily="34" charset="0"/>
                <a:cs typeface="Calibri" panose="020F0502020204030204" pitchFamily="34" charset="0"/>
              </a:rPr>
              <a:t> and ask about </a:t>
            </a:r>
            <a:r>
              <a:rPr lang="en-GB" sz="2600" b="1" kern="100" dirty="0">
                <a:latin typeface="Montserrat" panose="00000500000000000000" pitchFamily="2" charset="0"/>
                <a:ea typeface="Aptos" panose="020B0004020202020204" pitchFamily="34" charset="0"/>
                <a:cs typeface="Calibri" panose="020F0502020204030204" pitchFamily="34" charset="0"/>
              </a:rPr>
              <a:t>opportunities</a:t>
            </a:r>
            <a:r>
              <a:rPr lang="en-GB" sz="2600" kern="100" dirty="0">
                <a:latin typeface="Montserrat" panose="00000500000000000000" pitchFamily="2" charset="0"/>
                <a:ea typeface="Aptos" panose="020B0004020202020204" pitchFamily="34" charset="0"/>
                <a:cs typeface="Calibri" panose="020F0502020204030204" pitchFamily="34" charset="0"/>
              </a:rPr>
              <a:t> to work in their lab.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“Hands-on experience, especially in a biomedical research lab, is truly invaluable. Many of the opportunities that shaped my career began with me sending a simple email asking to get involved.” </a:t>
            </a:r>
            <a:r>
              <a:rPr lang="en-GB" sz="2600" kern="100" dirty="0">
                <a:latin typeface="Montserrat" panose="00000500000000000000" pitchFamily="2" charset="0"/>
                <a:ea typeface="Aptos" panose="020B0004020202020204" pitchFamily="34" charset="0"/>
                <a:cs typeface="Calibri" panose="020F0502020204030204" pitchFamily="34" charset="0"/>
              </a:rPr>
              <a:t>– Kelsey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Many labs in the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Department of Cancer Biology</a:t>
            </a:r>
            <a:r>
              <a:rPr lang="en-GB" sz="2600" kern="100" dirty="0">
                <a:latin typeface="Montserrat" panose="00000500000000000000" pitchFamily="2" charset="0"/>
                <a:ea typeface="Aptos" panose="020B0004020202020204" pitchFamily="34" charset="0"/>
                <a:cs typeface="Calibri" panose="020F0502020204030204" pitchFamily="34" charset="0"/>
              </a:rPr>
              <a:t> at Wake Forest University School of Medicine offer summer internship programs for high school and undergraduate students.</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The </a:t>
            </a:r>
            <a:r>
              <a:rPr lang="en-GB" sz="2600" kern="100" dirty="0">
                <a:latin typeface="Montserrat" panose="00000500000000000000" pitchFamily="2" charset="0"/>
                <a:ea typeface="Aptos" panose="020B0004020202020204" pitchFamily="34" charset="0"/>
                <a:cs typeface="Calibri" panose="020F0502020204030204" pitchFamily="34" charset="0"/>
                <a:hlinkClick r:id="rId4"/>
              </a:rPr>
              <a:t>NIH Summer Internship Program</a:t>
            </a:r>
            <a:r>
              <a:rPr lang="en-GB" sz="2600" kern="100" dirty="0">
                <a:latin typeface="Montserrat" panose="00000500000000000000" pitchFamily="2" charset="0"/>
                <a:ea typeface="Aptos" panose="020B0004020202020204" pitchFamily="34" charset="0"/>
                <a:cs typeface="Calibri" panose="020F0502020204030204" pitchFamily="34" charset="0"/>
              </a:rPr>
              <a:t> offers paid biomedical research experiences for high school students.</a:t>
            </a:r>
          </a:p>
        </p:txBody>
      </p:sp>
      <p:sp>
        <p:nvSpPr>
          <p:cNvPr id="10" name="TextBox 9">
            <a:extLst>
              <a:ext uri="{FF2B5EF4-FFF2-40B4-BE49-F238E27FC236}">
                <a16:creationId xmlns:a16="http://schemas.microsoft.com/office/drawing/2014/main" id="{49DBA4A1-689B-4021-1D97-6E778914C542}"/>
              </a:ext>
            </a:extLst>
          </p:cNvPr>
          <p:cNvSpPr txBox="1"/>
          <p:nvPr/>
        </p:nvSpPr>
        <p:spPr>
          <a:xfrm>
            <a:off x="673598" y="741628"/>
            <a:ext cx="9384802" cy="830997"/>
          </a:xfrm>
          <a:prstGeom prst="rect">
            <a:avLst/>
          </a:prstGeom>
          <a:noFill/>
        </p:spPr>
        <p:txBody>
          <a:bodyPr wrap="square" rtlCol="0">
            <a:spAutoFit/>
          </a:bodyPr>
          <a:lstStyle/>
          <a:p>
            <a:r>
              <a:rPr lang="en-GB" sz="4800" dirty="0">
                <a:latin typeface="Montserrat SemiBold" panose="00000700000000000000" pitchFamily="2" charset="0"/>
              </a:rPr>
              <a:t>Student Opportunities</a:t>
            </a:r>
          </a:p>
        </p:txBody>
      </p:sp>
      <p:sp>
        <p:nvSpPr>
          <p:cNvPr id="7" name="TextBox 6">
            <a:extLst>
              <a:ext uri="{FF2B5EF4-FFF2-40B4-BE49-F238E27FC236}">
                <a16:creationId xmlns:a16="http://schemas.microsoft.com/office/drawing/2014/main" id="{FD65E13A-AC85-6F4E-ADCF-8C18AF54FEA4}"/>
              </a:ext>
            </a:extLst>
          </p:cNvPr>
          <p:cNvSpPr txBox="1"/>
          <p:nvPr/>
        </p:nvSpPr>
        <p:spPr>
          <a:xfrm>
            <a:off x="14750891" y="8267700"/>
            <a:ext cx="3513104" cy="1015663"/>
          </a:xfrm>
          <a:prstGeom prst="rect">
            <a:avLst/>
          </a:prstGeom>
          <a:noFill/>
        </p:spPr>
        <p:txBody>
          <a:bodyPr wrap="square">
            <a:spAutoFit/>
          </a:bodyPr>
          <a:lstStyle/>
          <a:p>
            <a:r>
              <a:rPr lang="en-GB" sz="2000" b="0" u="none" strike="noStrike" baseline="0" dirty="0">
                <a:solidFill>
                  <a:schemeClr val="bg1"/>
                </a:solidFill>
                <a:latin typeface="Montserrat" panose="00000500000000000000" pitchFamily="2" charset="0"/>
              </a:rPr>
              <a:t>Kelsey works in the lab with staff scientist </a:t>
            </a:r>
          </a:p>
          <a:p>
            <a:r>
              <a:rPr lang="en-GB" sz="2000" b="0" u="none" strike="noStrike" baseline="0" dirty="0">
                <a:solidFill>
                  <a:schemeClr val="bg1"/>
                </a:solidFill>
                <a:latin typeface="Montserrat" panose="00000500000000000000" pitchFamily="2" charset="0"/>
              </a:rPr>
              <a:t>Dr. Polina </a:t>
            </a:r>
            <a:r>
              <a:rPr lang="en-GB" sz="2000" b="0" u="none" strike="noStrike" baseline="0" dirty="0" err="1">
                <a:solidFill>
                  <a:schemeClr val="bg1"/>
                </a:solidFill>
                <a:latin typeface="Montserrat" panose="00000500000000000000" pitchFamily="2" charset="0"/>
              </a:rPr>
              <a:t>Krassovskaia</a:t>
            </a:r>
            <a:r>
              <a:rPr lang="en-GB" sz="2000" b="0" u="none" strike="noStrike" baseline="0" dirty="0">
                <a:solidFill>
                  <a:schemeClr val="bg1"/>
                </a:solidFill>
                <a:latin typeface="Montserrat" panose="00000500000000000000" pitchFamily="2" charset="0"/>
              </a:rPr>
              <a:t> </a:t>
            </a:r>
            <a:endParaRPr lang="en-GB" sz="2000" dirty="0">
              <a:solidFill>
                <a:schemeClr val="bg1"/>
              </a:solidFill>
              <a:latin typeface="Montserrat" panose="00000500000000000000" pitchFamily="2" charset="0"/>
            </a:endParaRPr>
          </a:p>
        </p:txBody>
      </p:sp>
      <p:sp>
        <p:nvSpPr>
          <p:cNvPr id="9" name="TextBox 8">
            <a:extLst>
              <a:ext uri="{FF2B5EF4-FFF2-40B4-BE49-F238E27FC236}">
                <a16:creationId xmlns:a16="http://schemas.microsoft.com/office/drawing/2014/main" id="{53C36EB6-6ABF-5BFB-5B81-49F32E6C529B}"/>
              </a:ext>
            </a:extLst>
          </p:cNvPr>
          <p:cNvSpPr txBox="1"/>
          <p:nvPr/>
        </p:nvSpPr>
        <p:spPr>
          <a:xfrm>
            <a:off x="12417895" y="1729069"/>
            <a:ext cx="3584105"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53952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1000"/>
                                        <p:tgtEl>
                                          <p:spTgt spid="8">
                                            <p:txEl>
                                              <p:pRg st="6" end="6"/>
                                            </p:txEl>
                                          </p:spTgt>
                                        </p:tgtEl>
                                      </p:cBhvr>
                                    </p:animEffect>
                                    <p:anim calcmode="lin" valueType="num">
                                      <p:cBhvr>
                                        <p:cTn id="29"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CA190-F284-4480-93AF-3535B090CAF2}"/>
            </a:ext>
          </a:extLst>
        </p:cNvPr>
        <p:cNvGrpSpPr/>
        <p:nvPr/>
      </p:nvGrpSpPr>
      <p:grpSpPr>
        <a:xfrm>
          <a:off x="0" y="0"/>
          <a:ext cx="0" cy="0"/>
          <a:chOff x="0" y="0"/>
          <a:chExt cx="0" cy="0"/>
        </a:xfrm>
      </p:grpSpPr>
      <p:pic>
        <p:nvPicPr>
          <p:cNvPr id="22" name="Picture 21" descr="A person in a blue shirt and gloves working in a laboratory&#10;&#10;AI-generated content may be incorrect.">
            <a:extLst>
              <a:ext uri="{FF2B5EF4-FFF2-40B4-BE49-F238E27FC236}">
                <a16:creationId xmlns:a16="http://schemas.microsoft.com/office/drawing/2014/main" id="{92F45441-8956-14E0-B3A7-4A0CF087065E}"/>
              </a:ext>
            </a:extLst>
          </p:cNvPr>
          <p:cNvPicPr>
            <a:picLocks noChangeAspect="1"/>
          </p:cNvPicPr>
          <p:nvPr/>
        </p:nvPicPr>
        <p:blipFill>
          <a:blip r:embed="rId2">
            <a:extLst>
              <a:ext uri="{28A0092B-C50C-407E-A947-70E740481C1C}">
                <a14:useLocalDpi xmlns:a14="http://schemas.microsoft.com/office/drawing/2010/main" val="0"/>
              </a:ext>
            </a:extLst>
          </a:blip>
          <a:srcRect t="12052" r="23214"/>
          <a:stretch>
            <a:fillRect/>
          </a:stretch>
        </p:blipFill>
        <p:spPr>
          <a:xfrm flipH="1">
            <a:off x="4551217" y="0"/>
            <a:ext cx="13455429" cy="10287000"/>
          </a:xfrm>
          <a:prstGeom prst="rect">
            <a:avLst/>
          </a:prstGeom>
        </p:spPr>
      </p:pic>
      <p:grpSp>
        <p:nvGrpSpPr>
          <p:cNvPr id="4" name="Group 4">
            <a:extLst>
              <a:ext uri="{FF2B5EF4-FFF2-40B4-BE49-F238E27FC236}">
                <a16:creationId xmlns:a16="http://schemas.microsoft.com/office/drawing/2014/main" id="{71CFFD87-06A2-1C58-DC04-DBE34950211B}"/>
              </a:ext>
            </a:extLst>
          </p:cNvPr>
          <p:cNvGrpSpPr/>
          <p:nvPr/>
        </p:nvGrpSpPr>
        <p:grpSpPr>
          <a:xfrm>
            <a:off x="870424" y="3189912"/>
            <a:ext cx="12190123" cy="5915987"/>
            <a:chOff x="0" y="0"/>
            <a:chExt cx="7846638" cy="4409338"/>
          </a:xfrm>
          <a:solidFill>
            <a:srgbClr val="55B8AD"/>
          </a:solidFill>
        </p:grpSpPr>
        <p:sp>
          <p:nvSpPr>
            <p:cNvPr id="5" name="Freeform 5">
              <a:extLst>
                <a:ext uri="{FF2B5EF4-FFF2-40B4-BE49-F238E27FC236}">
                  <a16:creationId xmlns:a16="http://schemas.microsoft.com/office/drawing/2014/main" id="{1CB5932B-9AC2-D6F8-8FD1-6D9EAEBDEB22}"/>
                </a:ext>
              </a:extLst>
            </p:cNvPr>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FF2B5EF4-FFF2-40B4-BE49-F238E27FC236}">
                <a16:creationId xmlns:a16="http://schemas.microsoft.com/office/drawing/2014/main" id="{B1A5EE1F-9B5D-000B-89BD-E0A4CE5827E9}"/>
              </a:ext>
            </a:extLst>
          </p:cNvPr>
          <p:cNvGrpSpPr/>
          <p:nvPr/>
        </p:nvGrpSpPr>
        <p:grpSpPr>
          <a:xfrm rot="-5400000">
            <a:off x="10790355" y="2743896"/>
            <a:ext cx="10287000" cy="4799209"/>
            <a:chOff x="0" y="0"/>
            <a:chExt cx="3130550" cy="1460500"/>
          </a:xfrm>
          <a:solidFill>
            <a:srgbClr val="3660AA"/>
          </a:solidFill>
        </p:grpSpPr>
        <p:sp>
          <p:nvSpPr>
            <p:cNvPr id="7" name="Freeform 7">
              <a:extLst>
                <a:ext uri="{FF2B5EF4-FFF2-40B4-BE49-F238E27FC236}">
                  <a16:creationId xmlns:a16="http://schemas.microsoft.com/office/drawing/2014/main" id="{7C4534ED-D8C8-C359-E915-4DFF697FAA74}"/>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FF2B5EF4-FFF2-40B4-BE49-F238E27FC236}">
                <a16:creationId xmlns:a16="http://schemas.microsoft.com/office/drawing/2014/main" id="{9274BCE6-60A3-60D1-2DFB-57AF1C71D7C6}"/>
              </a:ext>
            </a:extLst>
          </p:cNvPr>
          <p:cNvGrpSpPr/>
          <p:nvPr/>
        </p:nvGrpSpPr>
        <p:grpSpPr>
          <a:xfrm rot="5400000">
            <a:off x="-937583" y="937583"/>
            <a:ext cx="10287000" cy="8411834"/>
            <a:chOff x="0" y="0"/>
            <a:chExt cx="3130550" cy="2559898"/>
          </a:xfrm>
          <a:solidFill>
            <a:srgbClr val="3660AA"/>
          </a:solidFill>
        </p:grpSpPr>
        <p:sp>
          <p:nvSpPr>
            <p:cNvPr id="11" name="Freeform 11">
              <a:extLst>
                <a:ext uri="{FF2B5EF4-FFF2-40B4-BE49-F238E27FC236}">
                  <a16:creationId xmlns:a16="http://schemas.microsoft.com/office/drawing/2014/main" id="{15E9418C-2BAD-E89F-81C9-9ECC07959439}"/>
                </a:ext>
              </a:extLst>
            </p:cNvPr>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FF2B5EF4-FFF2-40B4-BE49-F238E27FC236}">
                <a16:creationId xmlns:a16="http://schemas.microsoft.com/office/drawing/2014/main" id="{DC9CA81B-7308-B9A0-D407-16F9FAF0A78E}"/>
              </a:ext>
            </a:extLst>
          </p:cNvPr>
          <p:cNvGrpSpPr/>
          <p:nvPr/>
        </p:nvGrpSpPr>
        <p:grpSpPr>
          <a:xfrm>
            <a:off x="762000" y="3475411"/>
            <a:ext cx="11896251" cy="5173289"/>
            <a:chOff x="0" y="0"/>
            <a:chExt cx="7630634" cy="3996966"/>
          </a:xfrm>
        </p:grpSpPr>
        <p:sp>
          <p:nvSpPr>
            <p:cNvPr id="13" name="Freeform 13">
              <a:extLst>
                <a:ext uri="{FF2B5EF4-FFF2-40B4-BE49-F238E27FC236}">
                  <a16:creationId xmlns:a16="http://schemas.microsoft.com/office/drawing/2014/main" id="{FFDDC82B-AAC5-BB6F-E7E0-11DD3E1A3CA7}"/>
                </a:ext>
              </a:extLst>
            </p:cNvPr>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FF2B5EF4-FFF2-40B4-BE49-F238E27FC236}">
                <a16:creationId xmlns:a16="http://schemas.microsoft.com/office/drawing/2014/main" id="{84D23049-4B10-5064-F326-8A6134A14639}"/>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a:extLst>
              <a:ext uri="{FF2B5EF4-FFF2-40B4-BE49-F238E27FC236}">
                <a16:creationId xmlns:a16="http://schemas.microsoft.com/office/drawing/2014/main" id="{BEF9EEAB-166A-F1F5-4A83-C69B0704B744}"/>
              </a:ext>
            </a:extLst>
          </p:cNvPr>
          <p:cNvGrpSpPr/>
          <p:nvPr/>
        </p:nvGrpSpPr>
        <p:grpSpPr>
          <a:xfrm rot="5400000">
            <a:off x="3298435" y="-2546936"/>
            <a:ext cx="1480331" cy="8077202"/>
            <a:chOff x="0" y="0"/>
            <a:chExt cx="3130550" cy="18248691"/>
          </a:xfrm>
          <a:solidFill>
            <a:srgbClr val="55B8AD"/>
          </a:solidFill>
        </p:grpSpPr>
        <p:sp>
          <p:nvSpPr>
            <p:cNvPr id="16" name="Freeform 16">
              <a:extLst>
                <a:ext uri="{FF2B5EF4-FFF2-40B4-BE49-F238E27FC236}">
                  <a16:creationId xmlns:a16="http://schemas.microsoft.com/office/drawing/2014/main" id="{9E3B1BC7-2A39-F8DE-AEFC-1A09D8AF648E}"/>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FF2B5EF4-FFF2-40B4-BE49-F238E27FC236}">
                <a16:creationId xmlns:a16="http://schemas.microsoft.com/office/drawing/2014/main" id="{7CD85210-FE22-23EB-1428-F4E18996BBF6}"/>
              </a:ext>
            </a:extLst>
          </p:cNvPr>
          <p:cNvGrpSpPr/>
          <p:nvPr/>
        </p:nvGrpSpPr>
        <p:grpSpPr>
          <a:xfrm>
            <a:off x="1082541" y="3816955"/>
            <a:ext cx="11143380" cy="4431736"/>
            <a:chOff x="0" y="0"/>
            <a:chExt cx="7208077" cy="3623869"/>
          </a:xfrm>
        </p:grpSpPr>
        <p:sp>
          <p:nvSpPr>
            <p:cNvPr id="18" name="Freeform 18">
              <a:extLst>
                <a:ext uri="{FF2B5EF4-FFF2-40B4-BE49-F238E27FC236}">
                  <a16:creationId xmlns:a16="http://schemas.microsoft.com/office/drawing/2014/main" id="{E5147E4E-6190-687D-A5C6-56687558E1D7}"/>
                </a:ext>
              </a:extLst>
            </p:cNvPr>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78DBE427-2F29-405A-BACD-873E31283025}"/>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2" name="TextBox 13">
            <a:extLst>
              <a:ext uri="{FF2B5EF4-FFF2-40B4-BE49-F238E27FC236}">
                <a16:creationId xmlns:a16="http://schemas.microsoft.com/office/drawing/2014/main" id="{8BC4EEAC-F9AF-AF02-6918-ED1A03312B1D}"/>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14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0E7CE808-078B-7FCB-D1D9-5051EAB5F144}"/>
              </a:ext>
            </a:extLst>
          </p:cNvPr>
          <p:cNvSpPr txBox="1"/>
          <p:nvPr/>
        </p:nvSpPr>
        <p:spPr>
          <a:xfrm>
            <a:off x="1295400" y="4117524"/>
            <a:ext cx="10901426" cy="3902094"/>
          </a:xfrm>
          <a:prstGeom prst="rect">
            <a:avLst/>
          </a:prstGeom>
          <a:noFill/>
        </p:spPr>
        <p:txBody>
          <a:bodyPr wrap="square" rtlCol="0">
            <a:spAutoFit/>
          </a:bodyPr>
          <a:lstStyle/>
          <a:p>
            <a:pPr marL="342900" indent="-342900">
              <a:lnSpc>
                <a:spcPct val="120000"/>
              </a:lnSpc>
              <a:spcAft>
                <a:spcPts val="600"/>
              </a:spcAft>
              <a:buAutoNum type="arabicPeriod"/>
            </a:pPr>
            <a:r>
              <a:rPr lang="en-GB" sz="2800" dirty="0">
                <a:latin typeface="Montserrat" panose="00000500000000000000" pitchFamily="2" charset="0"/>
              </a:rPr>
              <a:t>What proportion of people in the US will develop cancer?</a:t>
            </a:r>
          </a:p>
          <a:p>
            <a:pPr marL="342900" indent="-342900">
              <a:lnSpc>
                <a:spcPct val="120000"/>
              </a:lnSpc>
              <a:spcAft>
                <a:spcPts val="600"/>
              </a:spcAft>
              <a:buAutoNum type="arabicPeriod"/>
            </a:pPr>
            <a:r>
              <a:rPr lang="en-GB" sz="2800" dirty="0">
                <a:latin typeface="Montserrat" panose="00000500000000000000" pitchFamily="2" charset="0"/>
              </a:rPr>
              <a:t>Why do you think many innovations in cancer biology come from those who have taken unconventional paths?</a:t>
            </a:r>
          </a:p>
          <a:p>
            <a:pPr marL="342900" indent="-342900">
              <a:lnSpc>
                <a:spcPct val="120000"/>
              </a:lnSpc>
              <a:spcAft>
                <a:spcPts val="600"/>
              </a:spcAft>
              <a:buAutoNum type="arabicPeriod"/>
            </a:pPr>
            <a:r>
              <a:rPr lang="en-GB" sz="2800" dirty="0">
                <a:latin typeface="Montserrat" panose="00000500000000000000" pitchFamily="2" charset="0"/>
              </a:rPr>
              <a:t>What do you think you would find most rewarding about a career in cancer biology, and why?</a:t>
            </a:r>
          </a:p>
          <a:p>
            <a:pPr marL="342900" indent="-342900">
              <a:lnSpc>
                <a:spcPct val="120000"/>
              </a:lnSpc>
              <a:spcAft>
                <a:spcPts val="600"/>
              </a:spcAft>
              <a:buAutoNum type="arabicPeriod"/>
            </a:pPr>
            <a:r>
              <a:rPr lang="en-GB" sz="2800" dirty="0">
                <a:latin typeface="Montserrat" panose="00000500000000000000" pitchFamily="2" charset="0"/>
              </a:rPr>
              <a:t>How could you find opportunities to gain hands-on experience in a biomedical research lab? </a:t>
            </a:r>
          </a:p>
        </p:txBody>
      </p:sp>
      <p:sp>
        <p:nvSpPr>
          <p:cNvPr id="9" name="TextBox 8">
            <a:extLst>
              <a:ext uri="{FF2B5EF4-FFF2-40B4-BE49-F238E27FC236}">
                <a16:creationId xmlns:a16="http://schemas.microsoft.com/office/drawing/2014/main" id="{DD835F74-D581-E6F9-7D79-8864FC67F7C8}"/>
              </a:ext>
            </a:extLst>
          </p:cNvPr>
          <p:cNvSpPr txBox="1"/>
          <p:nvPr/>
        </p:nvSpPr>
        <p:spPr>
          <a:xfrm>
            <a:off x="8429323"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93815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14687265" y="1543334"/>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p:cNvGrpSpPr>
            <a:grpSpLocks noChangeAspect="1"/>
          </p:cNvGrpSpPr>
          <p:nvPr/>
        </p:nvGrpSpPr>
        <p:grpSpPr>
          <a:xfrm>
            <a:off x="668680" y="2171700"/>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910279" y="2421386"/>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6" name="TextBox 16"/>
          <p:cNvSpPr txBox="1"/>
          <p:nvPr/>
        </p:nvSpPr>
        <p:spPr>
          <a:xfrm>
            <a:off x="7035146" y="723900"/>
            <a:ext cx="6929430" cy="816890"/>
          </a:xfrm>
          <a:prstGeom prst="rect">
            <a:avLst/>
          </a:prstGeom>
        </p:spPr>
        <p:txBody>
          <a:bodyPr wrap="square" lIns="0" tIns="0" rIns="0" bIns="0" rtlCol="0" anchor="t">
            <a:spAutoFit/>
          </a:bodyPr>
          <a:lstStyle/>
          <a:p>
            <a:pPr>
              <a:lnSpc>
                <a:spcPct val="120000"/>
              </a:lnSpc>
            </a:pPr>
            <a:r>
              <a:rPr lang="en-US" sz="4800" dirty="0">
                <a:latin typeface="Montserrat SemiBold" panose="00000700000000000000" pitchFamily="2" charset="0"/>
              </a:rPr>
              <a:t>Meet Kelsey</a:t>
            </a:r>
          </a:p>
        </p:txBody>
      </p:sp>
      <p:sp>
        <p:nvSpPr>
          <p:cNvPr id="17" name="TextBox 16">
            <a:extLst>
              <a:ext uri="{FF2B5EF4-FFF2-40B4-BE49-F238E27FC236}">
                <a16:creationId xmlns:a16="http://schemas.microsoft.com/office/drawing/2014/main" id="{65407EF8-C830-7DFF-FB2F-035A85C4A841}"/>
              </a:ext>
            </a:extLst>
          </p:cNvPr>
          <p:cNvSpPr txBox="1"/>
          <p:nvPr/>
        </p:nvSpPr>
        <p:spPr>
          <a:xfrm>
            <a:off x="7035146" y="2012321"/>
            <a:ext cx="10433214" cy="6776535"/>
          </a:xfrm>
          <a:prstGeom prst="rect">
            <a:avLst/>
          </a:prstGeom>
          <a:noFill/>
        </p:spPr>
        <p:txBody>
          <a:bodyPr wrap="square">
            <a:spAutoFit/>
          </a:bodyPr>
          <a:lstStyle/>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As a teenager, I was interested in baseball. </a:t>
            </a:r>
            <a:r>
              <a:rPr lang="en-GB" sz="2600" kern="100" dirty="0">
                <a:latin typeface="Montserrat" panose="00000500000000000000" pitchFamily="2" charset="0"/>
                <a:ea typeface="Aptos" panose="020B0004020202020204" pitchFamily="34" charset="0"/>
                <a:cs typeface="Calibri" panose="020F0502020204030204" pitchFamily="34" charset="0"/>
              </a:rPr>
              <a:t>Team sports taught me valuable life lessons about how to recover from failure and grow from these experiences. </a:t>
            </a:r>
          </a:p>
          <a:p>
            <a:pPr>
              <a:lnSpc>
                <a:spcPct val="120000"/>
              </a:lnSpc>
            </a:pP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b="1" kern="100" dirty="0">
                <a:latin typeface="Montserrat" panose="00000500000000000000" pitchFamily="2" charset="0"/>
                <a:ea typeface="Aptos" panose="020B0004020202020204" pitchFamily="34" charset="0"/>
                <a:cs typeface="Times New Roman" panose="02020603050405020304" pitchFamily="18" charset="0"/>
              </a:rPr>
              <a:t>I went to college to study exercise science</a:t>
            </a:r>
            <a:r>
              <a:rPr lang="en-GB" sz="2600" kern="100" dirty="0">
                <a:latin typeface="Montserrat" panose="00000500000000000000" pitchFamily="2" charset="0"/>
                <a:ea typeface="Aptos" panose="020B0004020202020204" pitchFamily="34" charset="0"/>
                <a:cs typeface="Times New Roman" panose="02020603050405020304" pitchFamily="18" charset="0"/>
              </a:rPr>
              <a:t>, with the goal of becoming a strength and conditioning coach. But that changed when an internship in a research lab gave me a glimpse into the life of an academic scientist. </a:t>
            </a:r>
          </a:p>
          <a:p>
            <a:pPr>
              <a:lnSpc>
                <a:spcPct val="120000"/>
              </a:lnSpc>
            </a:pPr>
            <a:endParaRPr lang="en-GB" sz="2600" kern="100" dirty="0">
              <a:latin typeface="Montserrat" panose="00000500000000000000" pitchFamily="2" charset="0"/>
              <a:ea typeface="Aptos" panose="020B0004020202020204" pitchFamily="34" charset="0"/>
              <a:cs typeface="Times New Roman" panose="02020603050405020304" pitchFamily="18" charset="0"/>
            </a:endParaRPr>
          </a:p>
          <a:p>
            <a:pPr>
              <a:lnSpc>
                <a:spcPct val="120000"/>
              </a:lnSpc>
            </a:pPr>
            <a:r>
              <a:rPr lang="en-GB" sz="2600" b="1" kern="100" dirty="0">
                <a:latin typeface="Montserrat" panose="00000500000000000000" pitchFamily="2" charset="0"/>
                <a:ea typeface="Aptos" panose="020B0004020202020204" pitchFamily="34" charset="0"/>
                <a:cs typeface="Times New Roman" panose="02020603050405020304" pitchFamily="18" charset="0"/>
              </a:rPr>
              <a:t>The experience was transformative</a:t>
            </a:r>
            <a:r>
              <a:rPr lang="en-GB" sz="2600" kern="100" dirty="0">
                <a:latin typeface="Montserrat" panose="00000500000000000000" pitchFamily="2" charset="0"/>
                <a:ea typeface="Aptos" panose="020B0004020202020204" pitchFamily="34" charset="0"/>
                <a:cs typeface="Times New Roman" panose="02020603050405020304" pitchFamily="18" charset="0"/>
              </a:rPr>
              <a:t> – watching my mentor work, I saw someone deeply engaged in solving complex problems that matter to the world. That internship shifted my career goals and set me on a path that I’ve been passionate about ever since. </a:t>
            </a:r>
            <a:endParaRPr lang="en-GB" sz="2600"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8" name="TextBox 13">
            <a:extLst>
              <a:ext uri="{FF2B5EF4-FFF2-40B4-BE49-F238E27FC236}">
                <a16:creationId xmlns:a16="http://schemas.microsoft.com/office/drawing/2014/main" id="{E88F03DF-9918-8CED-44F2-D3692261023E}"/>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15       </a:t>
            </a:r>
            <a:r>
              <a:rPr lang="en-US" sz="1700" dirty="0">
                <a:solidFill>
                  <a:srgbClr val="FFFFFF"/>
                </a:solidFill>
                <a:latin typeface="Montserrat Semi-Bold Bold"/>
              </a:rPr>
              <a:t>futurumcareers.com</a:t>
            </a:r>
          </a:p>
        </p:txBody>
      </p:sp>
      <p:sp>
        <p:nvSpPr>
          <p:cNvPr id="9" name="TextBox 8">
            <a:extLst>
              <a:ext uri="{FF2B5EF4-FFF2-40B4-BE49-F238E27FC236}">
                <a16:creationId xmlns:a16="http://schemas.microsoft.com/office/drawing/2014/main" id="{72D76944-5242-10C5-7F9C-EC02D28BFC49}"/>
              </a:ext>
            </a:extLst>
          </p:cNvPr>
          <p:cNvSpPr txBox="1"/>
          <p:nvPr/>
        </p:nvSpPr>
        <p:spPr>
          <a:xfrm>
            <a:off x="1905000" y="1902257"/>
            <a:ext cx="2045571" cy="400110"/>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4CD00DA4-1B64-E313-3CFC-6A64CE42D567}"/>
              </a:ext>
            </a:extLst>
          </p:cNvPr>
          <p:cNvSpPr txBox="1"/>
          <p:nvPr/>
        </p:nvSpPr>
        <p:spPr>
          <a:xfrm>
            <a:off x="1474113" y="8328857"/>
            <a:ext cx="4465938" cy="707886"/>
          </a:xfrm>
          <a:prstGeom prst="rect">
            <a:avLst/>
          </a:prstGeom>
          <a:noFill/>
        </p:spPr>
        <p:txBody>
          <a:bodyPr wrap="square">
            <a:spAutoFit/>
          </a:bodyPr>
          <a:lstStyle/>
          <a:p>
            <a:r>
              <a:rPr lang="en-GB" sz="2000" b="0" u="none" strike="noStrike" baseline="0" dirty="0">
                <a:solidFill>
                  <a:schemeClr val="bg1"/>
                </a:solidFill>
                <a:latin typeface="Montserrat" panose="00000500000000000000" pitchFamily="2" charset="0"/>
              </a:rPr>
              <a:t>Kelsey transfers growth media to acute myeloid </a:t>
            </a:r>
            <a:r>
              <a:rPr lang="en-GB" sz="2000" b="0" u="none" strike="noStrike" baseline="0" dirty="0" err="1">
                <a:solidFill>
                  <a:schemeClr val="bg1"/>
                </a:solidFill>
                <a:latin typeface="Montserrat" panose="00000500000000000000" pitchFamily="2" charset="0"/>
              </a:rPr>
              <a:t>leukemia</a:t>
            </a:r>
            <a:r>
              <a:rPr lang="en-GB" sz="2000" b="0" u="none" strike="noStrike" baseline="0" dirty="0">
                <a:solidFill>
                  <a:schemeClr val="bg1"/>
                </a:solidFill>
                <a:latin typeface="Montserrat" panose="00000500000000000000" pitchFamily="2" charset="0"/>
              </a:rPr>
              <a:t> cells</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54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1000"/>
                                        <p:tgtEl>
                                          <p:spTgt spid="17">
                                            <p:txEl>
                                              <p:pRg st="4" end="4"/>
                                            </p:txEl>
                                          </p:spTgt>
                                        </p:tgtEl>
                                      </p:cBhvr>
                                    </p:animEffect>
                                    <p:anim calcmode="lin" valueType="num">
                                      <p:cBhvr>
                                        <p:cTn id="2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353800"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1670281" y="2059464"/>
            <a:ext cx="5968305" cy="616807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7" name="TextBox 6">
            <a:extLst>
              <a:ext uri="{FF2B5EF4-FFF2-40B4-BE49-F238E27FC236}">
                <a16:creationId xmlns:a16="http://schemas.microsoft.com/office/drawing/2014/main" id="{E76B305D-3315-EAC3-C5FB-02D789EE1411}"/>
              </a:ext>
            </a:extLst>
          </p:cNvPr>
          <p:cNvSpPr txBox="1"/>
          <p:nvPr/>
        </p:nvSpPr>
        <p:spPr>
          <a:xfrm>
            <a:off x="814519" y="1810738"/>
            <a:ext cx="10230029" cy="6776535"/>
          </a:xfrm>
          <a:prstGeom prst="rect">
            <a:avLst/>
          </a:prstGeom>
          <a:noFill/>
        </p:spPr>
        <p:txBody>
          <a:bodyPr wrap="square">
            <a:spAutoFit/>
          </a:bodyPr>
          <a:lstStyle/>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Getting into a PhD program wasn’t easy </a:t>
            </a:r>
            <a:r>
              <a:rPr lang="en-GB" sz="2600" kern="100" dirty="0">
                <a:latin typeface="Montserrat" panose="00000500000000000000" pitchFamily="2" charset="0"/>
                <a:ea typeface="Aptos" panose="020B0004020202020204" pitchFamily="34" charset="0"/>
                <a:cs typeface="Calibri" panose="020F0502020204030204" pitchFamily="34" charset="0"/>
              </a:rPr>
              <a:t>because exercise science isn’t a typical background for biomedical research. I started behind my peers, having never studied physics or biochemistry, so I taught myself from textbooks to catch up. </a:t>
            </a:r>
          </a:p>
          <a:p>
            <a:pPr>
              <a:lnSpc>
                <a:spcPct val="120000"/>
              </a:lnSpc>
            </a:pPr>
            <a:endParaRPr lang="en-GB" sz="2600" b="1"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After my PhD, I spent several years studying metabolic diseases in muscles</a:t>
            </a:r>
            <a:r>
              <a:rPr lang="en-GB" sz="2600" kern="100" dirty="0">
                <a:latin typeface="Montserrat" panose="00000500000000000000" pitchFamily="2" charset="0"/>
                <a:ea typeface="Aptos" panose="020B0004020202020204" pitchFamily="34" charset="0"/>
                <a:cs typeface="Calibri" panose="020F0502020204030204" pitchFamily="34" charset="0"/>
              </a:rPr>
              <a:t>. I have no formal training in cancer biology, so moving into the field was another challenge.</a:t>
            </a:r>
          </a:p>
          <a:p>
            <a:pPr>
              <a:lnSpc>
                <a:spcPct val="120000"/>
              </a:lnSpc>
            </a:pPr>
            <a:endParaRPr lang="en-GB" sz="2600" b="1"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Each transition in my career has come with a steep learning curve</a:t>
            </a:r>
            <a:r>
              <a:rPr lang="en-GB" sz="2600" kern="100" dirty="0">
                <a:latin typeface="Montserrat" panose="00000500000000000000" pitchFamily="2" charset="0"/>
                <a:ea typeface="Aptos" panose="020B0004020202020204" pitchFamily="34" charset="0"/>
                <a:cs typeface="Calibri" panose="020F0502020204030204" pitchFamily="34" charset="0"/>
              </a:rPr>
              <a:t>. But I’ve always been drawn to non-traditional paths and willing to outwork others to succeed. This hasn’t been without challenges – I’ve had plenty of failures along the way. </a:t>
            </a:r>
          </a:p>
        </p:txBody>
      </p:sp>
      <p:sp>
        <p:nvSpPr>
          <p:cNvPr id="6" name="TextBox 13">
            <a:extLst>
              <a:ext uri="{FF2B5EF4-FFF2-40B4-BE49-F238E27FC236}">
                <a16:creationId xmlns:a16="http://schemas.microsoft.com/office/drawing/2014/main" id="{3806EA2D-F079-1293-DF83-096EA39942F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16       </a:t>
            </a:r>
            <a:r>
              <a:rPr lang="en-US" sz="1700" dirty="0">
                <a:solidFill>
                  <a:schemeClr val="tx1">
                    <a:lumMod val="50000"/>
                    <a:lumOff val="50000"/>
                  </a:schemeClr>
                </a:solidFill>
                <a:latin typeface="Montserrat Semi-Bold Bold"/>
              </a:rPr>
              <a:t>futurumcareers.com</a:t>
            </a:r>
          </a:p>
        </p:txBody>
      </p:sp>
      <p:sp>
        <p:nvSpPr>
          <p:cNvPr id="8" name="TextBox 16">
            <a:extLst>
              <a:ext uri="{FF2B5EF4-FFF2-40B4-BE49-F238E27FC236}">
                <a16:creationId xmlns:a16="http://schemas.microsoft.com/office/drawing/2014/main" id="{1299440D-E31A-3D3B-72EE-1921832B42A7}"/>
              </a:ext>
            </a:extLst>
          </p:cNvPr>
          <p:cNvSpPr txBox="1"/>
          <p:nvPr/>
        </p:nvSpPr>
        <p:spPr>
          <a:xfrm>
            <a:off x="914400" y="647700"/>
            <a:ext cx="4800600" cy="816890"/>
          </a:xfrm>
          <a:prstGeom prst="rect">
            <a:avLst/>
          </a:prstGeom>
        </p:spPr>
        <p:txBody>
          <a:bodyPr wrap="square" lIns="0" tIns="0" rIns="0" bIns="0" rtlCol="0" anchor="t">
            <a:spAutoFit/>
          </a:bodyPr>
          <a:lstStyle/>
          <a:p>
            <a:pPr>
              <a:lnSpc>
                <a:spcPct val="120000"/>
              </a:lnSpc>
            </a:pPr>
            <a:r>
              <a:rPr lang="en-US" sz="4800" dirty="0">
                <a:latin typeface="Montserrat SemiBold" panose="00000700000000000000" pitchFamily="2" charset="0"/>
              </a:rPr>
              <a:t>Meet Kelsey</a:t>
            </a:r>
          </a:p>
        </p:txBody>
      </p:sp>
      <p:sp>
        <p:nvSpPr>
          <p:cNvPr id="9" name="TextBox 8">
            <a:extLst>
              <a:ext uri="{FF2B5EF4-FFF2-40B4-BE49-F238E27FC236}">
                <a16:creationId xmlns:a16="http://schemas.microsoft.com/office/drawing/2014/main" id="{2008C6C7-C286-A035-DADF-61F54A216973}"/>
              </a:ext>
            </a:extLst>
          </p:cNvPr>
          <p:cNvSpPr txBox="1"/>
          <p:nvPr/>
        </p:nvSpPr>
        <p:spPr>
          <a:xfrm>
            <a:off x="12967994" y="1738972"/>
            <a:ext cx="3372880"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CE3398E9-A06F-586B-582F-3AADDB109391}"/>
              </a:ext>
            </a:extLst>
          </p:cNvPr>
          <p:cNvSpPr txBox="1"/>
          <p:nvPr/>
        </p:nvSpPr>
        <p:spPr>
          <a:xfrm>
            <a:off x="14435376" y="8301817"/>
            <a:ext cx="3513104" cy="400110"/>
          </a:xfrm>
          <a:prstGeom prst="rect">
            <a:avLst/>
          </a:prstGeom>
          <a:noFill/>
        </p:spPr>
        <p:txBody>
          <a:bodyPr wrap="square">
            <a:spAutoFit/>
          </a:bodyPr>
          <a:lstStyle/>
          <a:p>
            <a:r>
              <a:rPr lang="en-GB" sz="2000" b="0" u="none" strike="noStrike" baseline="0" dirty="0">
                <a:solidFill>
                  <a:schemeClr val="bg1"/>
                </a:solidFill>
                <a:latin typeface="Montserrat" panose="00000500000000000000" pitchFamily="2" charset="0"/>
              </a:rPr>
              <a:t>Kelsey works in the lab</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2048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14687265" y="1543334"/>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p:cNvGrpSpPr>
            <a:grpSpLocks noChangeAspect="1"/>
          </p:cNvGrpSpPr>
          <p:nvPr/>
        </p:nvGrpSpPr>
        <p:grpSpPr>
          <a:xfrm>
            <a:off x="717235" y="2092440"/>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958834" y="2342126"/>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6" name="TextBox 16"/>
          <p:cNvSpPr txBox="1"/>
          <p:nvPr/>
        </p:nvSpPr>
        <p:spPr>
          <a:xfrm>
            <a:off x="7696201" y="1359841"/>
            <a:ext cx="7322528" cy="738664"/>
          </a:xfrm>
          <a:prstGeom prst="rect">
            <a:avLst/>
          </a:prstGeom>
        </p:spPr>
        <p:txBody>
          <a:bodyPr wrap="square" lIns="0" tIns="0" rIns="0" bIns="0" rtlCol="0" anchor="t">
            <a:spAutoFit/>
          </a:bodyPr>
          <a:lstStyle/>
          <a:p>
            <a:r>
              <a:rPr lang="en-US" sz="4800" dirty="0">
                <a:latin typeface="Montserrat SemiBold" panose="00000700000000000000" pitchFamily="2" charset="0"/>
              </a:rPr>
              <a:t>Kelsey’s Top Tip</a:t>
            </a:r>
          </a:p>
        </p:txBody>
      </p:sp>
      <p:sp>
        <p:nvSpPr>
          <p:cNvPr id="17" name="TextBox 16">
            <a:extLst>
              <a:ext uri="{FF2B5EF4-FFF2-40B4-BE49-F238E27FC236}">
                <a16:creationId xmlns:a16="http://schemas.microsoft.com/office/drawing/2014/main" id="{65407EF8-C830-7DFF-FB2F-035A85C4A841}"/>
              </a:ext>
            </a:extLst>
          </p:cNvPr>
          <p:cNvSpPr txBox="1"/>
          <p:nvPr/>
        </p:nvSpPr>
        <p:spPr>
          <a:xfrm>
            <a:off x="7696201" y="2893018"/>
            <a:ext cx="8153399" cy="4705391"/>
          </a:xfrm>
          <a:prstGeom prst="rect">
            <a:avLst/>
          </a:prstGeom>
          <a:noFill/>
        </p:spPr>
        <p:txBody>
          <a:bodyPr wrap="square">
            <a:spAutoFit/>
          </a:bodyPr>
          <a:lstStyle/>
          <a:p>
            <a:pPr>
              <a:lnSpc>
                <a:spcPct val="120000"/>
              </a:lnSpc>
              <a:spcAft>
                <a:spcPts val="1200"/>
              </a:spcAft>
            </a:pPr>
            <a:r>
              <a:rPr lang="en-GB" sz="2800" b="1" i="1" kern="100" dirty="0">
                <a:latin typeface="Montserrat" panose="00000500000000000000" pitchFamily="2" charset="0"/>
                <a:ea typeface="Aptos" panose="020B0004020202020204" pitchFamily="34" charset="0"/>
                <a:cs typeface="Calibri" panose="020F0502020204030204" pitchFamily="34" charset="0"/>
              </a:rPr>
              <a:t>We can’t control our starting point </a:t>
            </a:r>
            <a:r>
              <a:rPr lang="en-GB" sz="2800" i="1" kern="100" dirty="0">
                <a:latin typeface="Montserrat" panose="00000500000000000000" pitchFamily="2" charset="0"/>
                <a:ea typeface="Aptos" panose="020B0004020202020204" pitchFamily="34" charset="0"/>
                <a:cs typeface="Calibri" panose="020F0502020204030204" pitchFamily="34" charset="0"/>
              </a:rPr>
              <a:t>– namely the resources we have available to us growing up – but we can control how we respond to it. In my view, academic science remains a place where doors can still open for those with talent and determination, regardless of their background. With persistence and hard work, the opportunities are real and within reach.</a:t>
            </a:r>
            <a:endParaRPr lang="en-GB" sz="2800" i="1"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8" name="TextBox 13">
            <a:extLst>
              <a:ext uri="{FF2B5EF4-FFF2-40B4-BE49-F238E27FC236}">
                <a16:creationId xmlns:a16="http://schemas.microsoft.com/office/drawing/2014/main" id="{E0D0747B-0CF2-CE98-86E7-C867F131B106}"/>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17       </a:t>
            </a:r>
            <a:r>
              <a:rPr lang="en-US" sz="1700" dirty="0">
                <a:solidFill>
                  <a:srgbClr val="FFFFFF"/>
                </a:solidFill>
                <a:latin typeface="Montserrat Semi-Bold Bold"/>
              </a:rPr>
              <a:t>futurumcareers.com</a:t>
            </a:r>
          </a:p>
        </p:txBody>
      </p:sp>
      <p:sp>
        <p:nvSpPr>
          <p:cNvPr id="9" name="TextBox 8">
            <a:extLst>
              <a:ext uri="{FF2B5EF4-FFF2-40B4-BE49-F238E27FC236}">
                <a16:creationId xmlns:a16="http://schemas.microsoft.com/office/drawing/2014/main" id="{176AA0C9-61D8-CB60-4776-7F0CC70BF56E}"/>
              </a:ext>
            </a:extLst>
          </p:cNvPr>
          <p:cNvSpPr txBox="1"/>
          <p:nvPr/>
        </p:nvSpPr>
        <p:spPr>
          <a:xfrm>
            <a:off x="1924651" y="1822997"/>
            <a:ext cx="2045571" cy="400110"/>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56790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D4B-C829-C293-D8AB-058E9D5AE253}"/>
            </a:ext>
          </a:extLst>
        </p:cNvPr>
        <p:cNvGrpSpPr/>
        <p:nvPr/>
      </p:nvGrpSpPr>
      <p:grpSpPr>
        <a:xfrm>
          <a:off x="0" y="0"/>
          <a:ext cx="0" cy="0"/>
          <a:chOff x="0" y="0"/>
          <a:chExt cx="0" cy="0"/>
        </a:xfrm>
      </p:grpSpPr>
      <p:pic>
        <p:nvPicPr>
          <p:cNvPr id="22" name="Picture 21" descr="A person in a blue shirt and gloves working in a laboratory&#10;&#10;AI-generated content may be incorrect.">
            <a:extLst>
              <a:ext uri="{FF2B5EF4-FFF2-40B4-BE49-F238E27FC236}">
                <a16:creationId xmlns:a16="http://schemas.microsoft.com/office/drawing/2014/main" id="{50DD7431-539A-E7C1-D34F-80A729447C77}"/>
              </a:ext>
            </a:extLst>
          </p:cNvPr>
          <p:cNvPicPr>
            <a:picLocks noChangeAspect="1"/>
          </p:cNvPicPr>
          <p:nvPr/>
        </p:nvPicPr>
        <p:blipFill>
          <a:blip r:embed="rId2">
            <a:extLst>
              <a:ext uri="{28A0092B-C50C-407E-A947-70E740481C1C}">
                <a14:useLocalDpi xmlns:a14="http://schemas.microsoft.com/office/drawing/2010/main" val="0"/>
              </a:ext>
            </a:extLst>
          </a:blip>
          <a:srcRect t="12052" r="23214"/>
          <a:stretch>
            <a:fillRect/>
          </a:stretch>
        </p:blipFill>
        <p:spPr>
          <a:xfrm flipH="1">
            <a:off x="4551217" y="0"/>
            <a:ext cx="13455429" cy="10287000"/>
          </a:xfrm>
          <a:prstGeom prst="rect">
            <a:avLst/>
          </a:prstGeom>
        </p:spPr>
      </p:pic>
      <p:grpSp>
        <p:nvGrpSpPr>
          <p:cNvPr id="4" name="Group 4">
            <a:extLst>
              <a:ext uri="{FF2B5EF4-FFF2-40B4-BE49-F238E27FC236}">
                <a16:creationId xmlns:a16="http://schemas.microsoft.com/office/drawing/2014/main" id="{527BE7EF-D8FB-65E9-658E-B24E17438842}"/>
              </a:ext>
            </a:extLst>
          </p:cNvPr>
          <p:cNvGrpSpPr/>
          <p:nvPr/>
        </p:nvGrpSpPr>
        <p:grpSpPr>
          <a:xfrm>
            <a:off x="870424" y="3189913"/>
            <a:ext cx="10819291" cy="5031634"/>
            <a:chOff x="0" y="0"/>
            <a:chExt cx="7846638" cy="4409338"/>
          </a:xfrm>
          <a:solidFill>
            <a:srgbClr val="55B8AD"/>
          </a:solidFill>
        </p:grpSpPr>
        <p:sp>
          <p:nvSpPr>
            <p:cNvPr id="5" name="Freeform 5">
              <a:extLst>
                <a:ext uri="{FF2B5EF4-FFF2-40B4-BE49-F238E27FC236}">
                  <a16:creationId xmlns:a16="http://schemas.microsoft.com/office/drawing/2014/main" id="{52D94E6E-5704-BB55-5AAA-B3F70E8D47F5}"/>
                </a:ext>
              </a:extLst>
            </p:cNvPr>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FF2B5EF4-FFF2-40B4-BE49-F238E27FC236}">
                <a16:creationId xmlns:a16="http://schemas.microsoft.com/office/drawing/2014/main" id="{601C7702-BDCF-0B73-78BF-EAB196B8C830}"/>
              </a:ext>
            </a:extLst>
          </p:cNvPr>
          <p:cNvGrpSpPr/>
          <p:nvPr/>
        </p:nvGrpSpPr>
        <p:grpSpPr>
          <a:xfrm rot="-5400000">
            <a:off x="10790355" y="2743896"/>
            <a:ext cx="10287000" cy="4799209"/>
            <a:chOff x="0" y="0"/>
            <a:chExt cx="3130550" cy="1460500"/>
          </a:xfrm>
          <a:solidFill>
            <a:srgbClr val="3660AA"/>
          </a:solidFill>
        </p:grpSpPr>
        <p:sp>
          <p:nvSpPr>
            <p:cNvPr id="7" name="Freeform 7">
              <a:extLst>
                <a:ext uri="{FF2B5EF4-FFF2-40B4-BE49-F238E27FC236}">
                  <a16:creationId xmlns:a16="http://schemas.microsoft.com/office/drawing/2014/main" id="{A3C345AB-F292-33B5-0F96-E434B8ADDF18}"/>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FF2B5EF4-FFF2-40B4-BE49-F238E27FC236}">
                <a16:creationId xmlns:a16="http://schemas.microsoft.com/office/drawing/2014/main" id="{816C9F1F-2451-D360-FFF2-FBED32C919EA}"/>
              </a:ext>
            </a:extLst>
          </p:cNvPr>
          <p:cNvGrpSpPr/>
          <p:nvPr/>
        </p:nvGrpSpPr>
        <p:grpSpPr>
          <a:xfrm rot="5400000">
            <a:off x="-937583" y="937583"/>
            <a:ext cx="10287000" cy="8411834"/>
            <a:chOff x="0" y="0"/>
            <a:chExt cx="3130550" cy="2559898"/>
          </a:xfrm>
          <a:solidFill>
            <a:srgbClr val="3660AA"/>
          </a:solidFill>
        </p:grpSpPr>
        <p:sp>
          <p:nvSpPr>
            <p:cNvPr id="11" name="Freeform 11">
              <a:extLst>
                <a:ext uri="{FF2B5EF4-FFF2-40B4-BE49-F238E27FC236}">
                  <a16:creationId xmlns:a16="http://schemas.microsoft.com/office/drawing/2014/main" id="{EDD8F473-D600-9EE0-B003-405C26D44649}"/>
                </a:ext>
              </a:extLst>
            </p:cNvPr>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FF2B5EF4-FFF2-40B4-BE49-F238E27FC236}">
                <a16:creationId xmlns:a16="http://schemas.microsoft.com/office/drawing/2014/main" id="{8700F570-E9B3-B5DA-F6E2-B1F1BE5DBE7F}"/>
              </a:ext>
            </a:extLst>
          </p:cNvPr>
          <p:cNvGrpSpPr/>
          <p:nvPr/>
        </p:nvGrpSpPr>
        <p:grpSpPr>
          <a:xfrm>
            <a:off x="762001" y="3475411"/>
            <a:ext cx="10558466" cy="4399959"/>
            <a:chOff x="0" y="0"/>
            <a:chExt cx="7630634" cy="3996966"/>
          </a:xfrm>
        </p:grpSpPr>
        <p:sp>
          <p:nvSpPr>
            <p:cNvPr id="13" name="Freeform 13">
              <a:extLst>
                <a:ext uri="{FF2B5EF4-FFF2-40B4-BE49-F238E27FC236}">
                  <a16:creationId xmlns:a16="http://schemas.microsoft.com/office/drawing/2014/main" id="{2C2B8A2D-A40F-71DA-FEB2-16C641606019}"/>
                </a:ext>
              </a:extLst>
            </p:cNvPr>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FF2B5EF4-FFF2-40B4-BE49-F238E27FC236}">
                <a16:creationId xmlns:a16="http://schemas.microsoft.com/office/drawing/2014/main" id="{240518A6-9DB1-8125-4235-5973BDE71312}"/>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a:extLst>
              <a:ext uri="{FF2B5EF4-FFF2-40B4-BE49-F238E27FC236}">
                <a16:creationId xmlns:a16="http://schemas.microsoft.com/office/drawing/2014/main" id="{526A400F-8528-F020-CC08-441C84298412}"/>
              </a:ext>
            </a:extLst>
          </p:cNvPr>
          <p:cNvGrpSpPr/>
          <p:nvPr/>
        </p:nvGrpSpPr>
        <p:grpSpPr>
          <a:xfrm rot="5400000">
            <a:off x="3298435" y="-2546936"/>
            <a:ext cx="1480331" cy="8077202"/>
            <a:chOff x="0" y="0"/>
            <a:chExt cx="3130550" cy="18248691"/>
          </a:xfrm>
          <a:solidFill>
            <a:srgbClr val="55B8AD"/>
          </a:solidFill>
        </p:grpSpPr>
        <p:sp>
          <p:nvSpPr>
            <p:cNvPr id="16" name="Freeform 16">
              <a:extLst>
                <a:ext uri="{FF2B5EF4-FFF2-40B4-BE49-F238E27FC236}">
                  <a16:creationId xmlns:a16="http://schemas.microsoft.com/office/drawing/2014/main" id="{5A703181-4F0B-6C37-1E25-B6308F84DC40}"/>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FF2B5EF4-FFF2-40B4-BE49-F238E27FC236}">
                <a16:creationId xmlns:a16="http://schemas.microsoft.com/office/drawing/2014/main" id="{D651060B-7944-2478-9795-142512098323}"/>
              </a:ext>
            </a:extLst>
          </p:cNvPr>
          <p:cNvGrpSpPr/>
          <p:nvPr/>
        </p:nvGrpSpPr>
        <p:grpSpPr>
          <a:xfrm>
            <a:off x="1082541" y="3816955"/>
            <a:ext cx="9890259" cy="3769257"/>
            <a:chOff x="0" y="0"/>
            <a:chExt cx="7208077" cy="3623869"/>
          </a:xfrm>
        </p:grpSpPr>
        <p:sp>
          <p:nvSpPr>
            <p:cNvPr id="18" name="Freeform 18">
              <a:extLst>
                <a:ext uri="{FF2B5EF4-FFF2-40B4-BE49-F238E27FC236}">
                  <a16:creationId xmlns:a16="http://schemas.microsoft.com/office/drawing/2014/main" id="{8197FBD5-2577-8B9F-B98D-B33BF54B91BE}"/>
                </a:ext>
              </a:extLst>
            </p:cNvPr>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0F504161-3E13-BF99-1B5A-D6702EE5E506}"/>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2" name="TextBox 13">
            <a:extLst>
              <a:ext uri="{FF2B5EF4-FFF2-40B4-BE49-F238E27FC236}">
                <a16:creationId xmlns:a16="http://schemas.microsoft.com/office/drawing/2014/main" id="{51AA01A7-9ED6-2871-D7CC-6E5C3284635C}"/>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18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1F06D7B6-6D92-6CDF-3B42-7048A0A9C147}"/>
              </a:ext>
            </a:extLst>
          </p:cNvPr>
          <p:cNvSpPr txBox="1"/>
          <p:nvPr/>
        </p:nvSpPr>
        <p:spPr>
          <a:xfrm>
            <a:off x="1295400" y="4117524"/>
            <a:ext cx="10901426" cy="568874"/>
          </a:xfrm>
          <a:prstGeom prst="rect">
            <a:avLst/>
          </a:prstGeom>
          <a:noFill/>
        </p:spPr>
        <p:txBody>
          <a:bodyPr wrap="square" rtlCol="0">
            <a:spAutoFit/>
          </a:bodyPr>
          <a:lstStyle/>
          <a:p>
            <a:pPr marL="342900" indent="-342900">
              <a:lnSpc>
                <a:spcPct val="120000"/>
              </a:lnSpc>
              <a:spcAft>
                <a:spcPts val="600"/>
              </a:spcAft>
              <a:buAutoNum type="arabicPeriod"/>
            </a:pPr>
            <a:endParaRPr lang="en-GB" sz="2800" dirty="0">
              <a:latin typeface="Montserrat" panose="00000500000000000000" pitchFamily="2" charset="0"/>
            </a:endParaRPr>
          </a:p>
        </p:txBody>
      </p:sp>
      <p:sp>
        <p:nvSpPr>
          <p:cNvPr id="9" name="TextBox 8">
            <a:extLst>
              <a:ext uri="{FF2B5EF4-FFF2-40B4-BE49-F238E27FC236}">
                <a16:creationId xmlns:a16="http://schemas.microsoft.com/office/drawing/2014/main" id="{3D0342CF-DC89-F41F-870D-2DAE2DB540F2}"/>
              </a:ext>
            </a:extLst>
          </p:cNvPr>
          <p:cNvSpPr txBox="1"/>
          <p:nvPr/>
        </p:nvSpPr>
        <p:spPr>
          <a:xfrm>
            <a:off x="8429323"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
        <p:nvSpPr>
          <p:cNvPr id="19" name="TextBox 18">
            <a:extLst>
              <a:ext uri="{FF2B5EF4-FFF2-40B4-BE49-F238E27FC236}">
                <a16:creationId xmlns:a16="http://schemas.microsoft.com/office/drawing/2014/main" id="{900FA1D7-9962-59EE-4D99-089A2B0F0A20}"/>
              </a:ext>
            </a:extLst>
          </p:cNvPr>
          <p:cNvSpPr txBox="1"/>
          <p:nvPr/>
        </p:nvSpPr>
        <p:spPr>
          <a:xfrm>
            <a:off x="1295400" y="4117524"/>
            <a:ext cx="9677400" cy="3308085"/>
          </a:xfrm>
          <a:prstGeom prst="rect">
            <a:avLst/>
          </a:prstGeom>
          <a:noFill/>
        </p:spPr>
        <p:txBody>
          <a:bodyPr wrap="square" rtlCol="0">
            <a:spAutoFit/>
          </a:bodyPr>
          <a:lstStyle/>
          <a:p>
            <a:pPr marL="342900" indent="-342900">
              <a:lnSpc>
                <a:spcPct val="120000"/>
              </a:lnSpc>
              <a:spcAft>
                <a:spcPts val="600"/>
              </a:spcAft>
              <a:buAutoNum type="arabicPeriod"/>
            </a:pPr>
            <a:r>
              <a:rPr lang="en-GB" sz="2800" dirty="0">
                <a:latin typeface="Montserrat" panose="00000500000000000000" pitchFamily="2" charset="0"/>
              </a:rPr>
              <a:t>What life lessons are you learning from your hobbies and interests?</a:t>
            </a:r>
          </a:p>
          <a:p>
            <a:pPr marL="342900" indent="-342900">
              <a:lnSpc>
                <a:spcPct val="120000"/>
              </a:lnSpc>
              <a:spcAft>
                <a:spcPts val="600"/>
              </a:spcAft>
              <a:buAutoNum type="arabicPeriod"/>
            </a:pPr>
            <a:r>
              <a:rPr lang="en-GB" sz="2800" dirty="0">
                <a:latin typeface="Montserrat" panose="00000500000000000000" pitchFamily="2" charset="0"/>
              </a:rPr>
              <a:t>How do you cope with challenges in your life?</a:t>
            </a:r>
          </a:p>
          <a:p>
            <a:pPr marL="342900" indent="-342900">
              <a:lnSpc>
                <a:spcPct val="120000"/>
              </a:lnSpc>
              <a:spcAft>
                <a:spcPts val="600"/>
              </a:spcAft>
              <a:buAutoNum type="arabicPeriod"/>
            </a:pPr>
            <a:r>
              <a:rPr lang="en-GB" sz="2800" dirty="0">
                <a:latin typeface="Montserrat" panose="00000500000000000000" pitchFamily="2" charset="0"/>
              </a:rPr>
              <a:t>To what extent are you inspired by Kelsey’s advice that, although we can’t control our starting point, we can control how we respond to it?</a:t>
            </a:r>
          </a:p>
        </p:txBody>
      </p:sp>
    </p:spTree>
    <p:extLst>
      <p:ext uri="{BB962C8B-B14F-4D97-AF65-F5344CB8AC3E}">
        <p14:creationId xmlns:p14="http://schemas.microsoft.com/office/powerpoint/2010/main" val="6239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1000"/>
                                        <p:tgtEl>
                                          <p:spTgt spid="19">
                                            <p:txEl>
                                              <p:pRg st="1" end="1"/>
                                            </p:txEl>
                                          </p:spTgt>
                                        </p:tgtEl>
                                      </p:cBhvr>
                                    </p:animEffect>
                                    <p:anim calcmode="lin" valueType="num">
                                      <p:cBhvr>
                                        <p:cTn id="15"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1000"/>
                                        <p:tgtEl>
                                          <p:spTgt spid="19">
                                            <p:txEl>
                                              <p:pRg st="2" end="2"/>
                                            </p:txEl>
                                          </p:spTgt>
                                        </p:tgtEl>
                                      </p:cBhvr>
                                    </p:animEffect>
                                    <p:anim calcmode="lin" valueType="num">
                                      <p:cBhvr>
                                        <p:cTn id="22"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blue shirt and gloves working in a laboratory&#10;&#10;AI-generated content may be incorrect.">
            <a:extLst>
              <a:ext uri="{FF2B5EF4-FFF2-40B4-BE49-F238E27FC236}">
                <a16:creationId xmlns:a16="http://schemas.microsoft.com/office/drawing/2014/main" id="{FB7EF9B4-5238-0875-3DF8-8C27040BF2D9}"/>
              </a:ext>
            </a:extLst>
          </p:cNvPr>
          <p:cNvPicPr>
            <a:picLocks noChangeAspect="1"/>
          </p:cNvPicPr>
          <p:nvPr/>
        </p:nvPicPr>
        <p:blipFill>
          <a:blip r:embed="rId2">
            <a:extLst>
              <a:ext uri="{28A0092B-C50C-407E-A947-70E740481C1C}">
                <a14:useLocalDpi xmlns:a14="http://schemas.microsoft.com/office/drawing/2010/main" val="0"/>
              </a:ext>
            </a:extLst>
          </a:blip>
          <a:srcRect t="12052" r="23214"/>
          <a:stretch>
            <a:fillRect/>
          </a:stretch>
        </p:blipFill>
        <p:spPr>
          <a:xfrm flipH="1">
            <a:off x="4551217" y="0"/>
            <a:ext cx="13455429" cy="10287000"/>
          </a:xfrm>
          <a:prstGeom prst="rect">
            <a:avLst/>
          </a:prstGeom>
        </p:spPr>
      </p:pic>
      <p:grpSp>
        <p:nvGrpSpPr>
          <p:cNvPr id="6" name="Group 6"/>
          <p:cNvGrpSpPr/>
          <p:nvPr/>
        </p:nvGrpSpPr>
        <p:grpSpPr>
          <a:xfrm rot="-5400000">
            <a:off x="10790355" y="2743896"/>
            <a:ext cx="10287000" cy="4799209"/>
            <a:chOff x="0" y="0"/>
            <a:chExt cx="3130550" cy="1460500"/>
          </a:xfrm>
          <a:solidFill>
            <a:srgbClr val="55B8AD"/>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55B8AD"/>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374634" y="-2623135"/>
            <a:ext cx="1480331" cy="8229600"/>
            <a:chOff x="0" y="0"/>
            <a:chExt cx="3130550" cy="18248691"/>
          </a:xfrm>
          <a:solidFill>
            <a:srgbClr val="3660AA"/>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457200" y="920207"/>
            <a:ext cx="7541411" cy="1107996"/>
          </a:xfrm>
          <a:prstGeom prst="rect">
            <a:avLst/>
          </a:prstGeom>
          <a:noFill/>
        </p:spPr>
        <p:txBody>
          <a:bodyPr wrap="square" rtlCol="0">
            <a:spAutoFit/>
          </a:bodyPr>
          <a:lstStyle/>
          <a:p>
            <a:r>
              <a:rPr lang="en-GB" sz="6600" dirty="0">
                <a:solidFill>
                  <a:schemeClr val="bg1"/>
                </a:solidFill>
                <a:latin typeface="Montserrat SemiBold" panose="00000700000000000000" pitchFamily="2" charset="0"/>
              </a:rPr>
              <a:t>More Resources</a:t>
            </a:r>
          </a:p>
        </p:txBody>
      </p:sp>
      <p:sp>
        <p:nvSpPr>
          <p:cNvPr id="27" name="Freeform 11">
            <a:extLst>
              <a:ext uri="{FF2B5EF4-FFF2-40B4-BE49-F238E27FC236}">
                <a16:creationId xmlns:a16="http://schemas.microsoft.com/office/drawing/2014/main" id="{5DF423A6-6F6A-D468-FC36-F391642F1EEC}"/>
              </a:ext>
            </a:extLst>
          </p:cNvPr>
          <p:cNvSpPr/>
          <p:nvPr/>
        </p:nvSpPr>
        <p:spPr>
          <a:xfrm>
            <a:off x="451274" y="743517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1" name="TextBox 20">
            <a:extLst>
              <a:ext uri="{FF2B5EF4-FFF2-40B4-BE49-F238E27FC236}">
                <a16:creationId xmlns:a16="http://schemas.microsoft.com/office/drawing/2014/main" id="{DE867C35-D621-FC09-86B5-0345FDC37254}"/>
              </a:ext>
            </a:extLst>
          </p:cNvPr>
          <p:cNvSpPr txBox="1"/>
          <p:nvPr/>
        </p:nvSpPr>
        <p:spPr>
          <a:xfrm>
            <a:off x="339007" y="7508485"/>
            <a:ext cx="2511539"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Read the </a:t>
            </a:r>
            <a:r>
              <a:rPr lang="en-GB" sz="2400" dirty="0">
                <a:solidFill>
                  <a:schemeClr val="bg1"/>
                </a:solidFill>
                <a:latin typeface="Montserrat" panose="00000500000000000000" pitchFamily="2" charset="0"/>
                <a:hlinkClick r:id="rId5">
                  <a:extLst>
                    <a:ext uri="{A12FA001-AC4F-418D-AE19-62706E023703}">
                      <ahyp:hlinkClr xmlns:ahyp="http://schemas.microsoft.com/office/drawing/2018/hyperlinkcolor" val="tx"/>
                    </a:ext>
                  </a:extLst>
                </a:hlinkClick>
              </a:rPr>
              <a:t>article</a:t>
            </a:r>
            <a:endParaRPr lang="en-GB" sz="2400" dirty="0">
              <a:solidFill>
                <a:schemeClr val="bg1"/>
              </a:solidFill>
              <a:latin typeface="Montserrat" panose="00000500000000000000" pitchFamily="2" charset="0"/>
            </a:endParaRPr>
          </a:p>
        </p:txBody>
      </p:sp>
      <p:sp>
        <p:nvSpPr>
          <p:cNvPr id="35" name="Freeform 11">
            <a:extLst>
              <a:ext uri="{FF2B5EF4-FFF2-40B4-BE49-F238E27FC236}">
                <a16:creationId xmlns:a16="http://schemas.microsoft.com/office/drawing/2014/main" id="{5EAB8308-34C0-B26E-1158-E7700E85D521}"/>
              </a:ext>
            </a:extLst>
          </p:cNvPr>
          <p:cNvSpPr/>
          <p:nvPr/>
        </p:nvSpPr>
        <p:spPr>
          <a:xfrm>
            <a:off x="3657600" y="7446805"/>
            <a:ext cx="2529936"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pic>
        <p:nvPicPr>
          <p:cNvPr id="30" name="Picture 29">
            <a:extLst>
              <a:ext uri="{FF2B5EF4-FFF2-40B4-BE49-F238E27FC236}">
                <a16:creationId xmlns:a16="http://schemas.microsoft.com/office/drawing/2014/main" id="{0D76E137-FE5C-D1BC-64B9-BC14BCE43C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687000" y="4738037"/>
            <a:ext cx="3600000" cy="2340000"/>
          </a:xfrm>
          <a:prstGeom prst="rect">
            <a:avLst/>
          </a:prstGeom>
        </p:spPr>
      </p:pic>
      <p:pic>
        <p:nvPicPr>
          <p:cNvPr id="31" name="Picture 25">
            <a:extLst>
              <a:ext uri="{FF2B5EF4-FFF2-40B4-BE49-F238E27FC236}">
                <a16:creationId xmlns:a16="http://schemas.microsoft.com/office/drawing/2014/main" id="{196B93ED-E752-89BA-CD37-F94540B1346A}"/>
              </a:ext>
            </a:extLst>
          </p:cNvPr>
          <p:cNvPicPr>
            <a:picLocks noChangeAspect="1"/>
          </p:cNvPicPr>
          <p:nvPr/>
        </p:nvPicPr>
        <p:blipFill>
          <a:blip r:embed="rId7"/>
          <a:srcRect/>
          <a:stretch>
            <a:fillRect/>
          </a:stretch>
        </p:blipFill>
        <p:spPr>
          <a:xfrm>
            <a:off x="10649400" y="4651037"/>
            <a:ext cx="3600000" cy="2514000"/>
          </a:xfrm>
          <a:prstGeom prst="rect">
            <a:avLst/>
          </a:prstGeom>
        </p:spPr>
      </p:pic>
      <p:sp>
        <p:nvSpPr>
          <p:cNvPr id="36" name="Freeform 11">
            <a:extLst>
              <a:ext uri="{FF2B5EF4-FFF2-40B4-BE49-F238E27FC236}">
                <a16:creationId xmlns:a16="http://schemas.microsoft.com/office/drawing/2014/main" id="{C1BB1025-76AA-DE85-680C-F896D1A713E6}"/>
              </a:ext>
            </a:extLst>
          </p:cNvPr>
          <p:cNvSpPr/>
          <p:nvPr/>
        </p:nvSpPr>
        <p:spPr>
          <a:xfrm>
            <a:off x="7028756" y="7441172"/>
            <a:ext cx="252993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7" name="Freeform 11">
            <a:extLst>
              <a:ext uri="{FF2B5EF4-FFF2-40B4-BE49-F238E27FC236}">
                <a16:creationId xmlns:a16="http://schemas.microsoft.com/office/drawing/2014/main" id="{52A632BD-2829-093A-427E-0265AB166143}"/>
              </a:ext>
            </a:extLst>
          </p:cNvPr>
          <p:cNvSpPr/>
          <p:nvPr/>
        </p:nvSpPr>
        <p:spPr>
          <a:xfrm>
            <a:off x="11315506" y="744680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8" name="Freeform 11">
            <a:extLst>
              <a:ext uri="{FF2B5EF4-FFF2-40B4-BE49-F238E27FC236}">
                <a16:creationId xmlns:a16="http://schemas.microsoft.com/office/drawing/2014/main" id="{26E3AC9C-B984-55D6-EE55-FD439624A87A}"/>
              </a:ext>
            </a:extLst>
          </p:cNvPr>
          <p:cNvSpPr/>
          <p:nvPr/>
        </p:nvSpPr>
        <p:spPr>
          <a:xfrm>
            <a:off x="14937482" y="7435175"/>
            <a:ext cx="3121918"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2" name="TextBox 21">
            <a:extLst>
              <a:ext uri="{FF2B5EF4-FFF2-40B4-BE49-F238E27FC236}">
                <a16:creationId xmlns:a16="http://schemas.microsoft.com/office/drawing/2014/main" id="{D4255FF0-996E-6472-6435-AFEDD55D41AC}"/>
              </a:ext>
            </a:extLst>
          </p:cNvPr>
          <p:cNvSpPr txBox="1"/>
          <p:nvPr/>
        </p:nvSpPr>
        <p:spPr>
          <a:xfrm>
            <a:off x="3657602" y="7508487"/>
            <a:ext cx="2529935"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Complete the </a:t>
            </a:r>
            <a:r>
              <a:rPr lang="en-GB" sz="2400" dirty="0">
                <a:solidFill>
                  <a:schemeClr val="bg1"/>
                </a:solidFill>
                <a:latin typeface="Montserrat" panose="00000500000000000000" pitchFamily="2" charset="0"/>
                <a:hlinkClick r:id="rId8">
                  <a:extLst>
                    <a:ext uri="{A12FA001-AC4F-418D-AE19-62706E023703}">
                      <ahyp:hlinkClr xmlns:ahyp="http://schemas.microsoft.com/office/drawing/2018/hyperlinkcolor" val="tx"/>
                    </a:ext>
                  </a:extLst>
                </a:hlinkClick>
              </a:rPr>
              <a:t>activities</a:t>
            </a:r>
            <a:endParaRPr lang="en-GB" sz="2400" dirty="0">
              <a:solidFill>
                <a:schemeClr val="bg1"/>
              </a:solidFill>
              <a:latin typeface="Montserrat" panose="00000500000000000000" pitchFamily="2" charset="0"/>
            </a:endParaRPr>
          </a:p>
        </p:txBody>
      </p:sp>
      <p:sp>
        <p:nvSpPr>
          <p:cNvPr id="20" name="TextBox 19">
            <a:extLst>
              <a:ext uri="{FF2B5EF4-FFF2-40B4-BE49-F238E27FC236}">
                <a16:creationId xmlns:a16="http://schemas.microsoft.com/office/drawing/2014/main" id="{95713E3B-212D-0B48-AAF1-3AEC5E60B656}"/>
              </a:ext>
            </a:extLst>
          </p:cNvPr>
          <p:cNvSpPr txBox="1"/>
          <p:nvPr/>
        </p:nvSpPr>
        <p:spPr>
          <a:xfrm>
            <a:off x="6687000" y="7496855"/>
            <a:ext cx="3256144"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Listen to the </a:t>
            </a:r>
            <a:r>
              <a:rPr lang="en-GB" sz="2400" dirty="0">
                <a:solidFill>
                  <a:schemeClr val="bg1"/>
                </a:solidFill>
                <a:latin typeface="Montserrat" panose="00000500000000000000" pitchFamily="2" charset="0"/>
                <a:hlinkClick r:id="rId9">
                  <a:extLst>
                    <a:ext uri="{A12FA001-AC4F-418D-AE19-62706E023703}">
                      <ahyp:hlinkClr xmlns:ahyp="http://schemas.microsoft.com/office/drawing/2018/hyperlinkcolor" val="tx"/>
                    </a:ext>
                  </a:extLst>
                </a:hlinkClick>
              </a:rPr>
              <a:t>podcast</a:t>
            </a:r>
            <a:endParaRPr lang="en-GB" sz="2400" dirty="0">
              <a:solidFill>
                <a:schemeClr val="bg1"/>
              </a:solidFill>
              <a:latin typeface="Montserrat" panose="00000500000000000000" pitchFamily="2" charset="0"/>
            </a:endParaRPr>
          </a:p>
        </p:txBody>
      </p:sp>
      <p:sp>
        <p:nvSpPr>
          <p:cNvPr id="19" name="TextBox 18">
            <a:extLst>
              <a:ext uri="{FF2B5EF4-FFF2-40B4-BE49-F238E27FC236}">
                <a16:creationId xmlns:a16="http://schemas.microsoft.com/office/drawing/2014/main" id="{7F61A7AC-60BD-88A1-C9AC-45907F5FA217}"/>
              </a:ext>
            </a:extLst>
          </p:cNvPr>
          <p:cNvSpPr txBox="1"/>
          <p:nvPr/>
        </p:nvSpPr>
        <p:spPr>
          <a:xfrm>
            <a:off x="11315506" y="7508487"/>
            <a:ext cx="2279456"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Watch the </a:t>
            </a:r>
            <a:r>
              <a:rPr lang="en-GB" sz="2400" dirty="0">
                <a:solidFill>
                  <a:schemeClr val="bg1"/>
                </a:solidFill>
                <a:latin typeface="Montserrat" panose="00000500000000000000" pitchFamily="2" charset="0"/>
                <a:hlinkClick r:id="rId10">
                  <a:extLst>
                    <a:ext uri="{A12FA001-AC4F-418D-AE19-62706E023703}">
                      <ahyp:hlinkClr xmlns:ahyp="http://schemas.microsoft.com/office/drawing/2018/hyperlinkcolor" val="tx"/>
                    </a:ext>
                  </a:extLst>
                </a:hlinkClick>
              </a:rPr>
              <a:t>animation</a:t>
            </a:r>
            <a:endParaRPr lang="en-GB" sz="2400" dirty="0">
              <a:solidFill>
                <a:schemeClr val="bg1"/>
              </a:solidFill>
              <a:latin typeface="Montserrat" panose="00000500000000000000" pitchFamily="2" charset="0"/>
            </a:endParaRPr>
          </a:p>
        </p:txBody>
      </p:sp>
      <p:sp>
        <p:nvSpPr>
          <p:cNvPr id="2" name="TextBox 1">
            <a:extLst>
              <a:ext uri="{FF2B5EF4-FFF2-40B4-BE49-F238E27FC236}">
                <a16:creationId xmlns:a16="http://schemas.microsoft.com/office/drawing/2014/main" id="{CC399ECB-57AF-7D22-8A8D-D7FF6A13BA8F}"/>
              </a:ext>
            </a:extLst>
          </p:cNvPr>
          <p:cNvSpPr txBox="1"/>
          <p:nvPr/>
        </p:nvSpPr>
        <p:spPr>
          <a:xfrm>
            <a:off x="14937482" y="7508485"/>
            <a:ext cx="3121918"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Download the </a:t>
            </a:r>
            <a:r>
              <a:rPr lang="en-GB" sz="2400" dirty="0">
                <a:solidFill>
                  <a:schemeClr val="bg1"/>
                </a:solidFill>
                <a:latin typeface="Montserrat" panose="00000500000000000000" pitchFamily="2" charset="0"/>
                <a:hlinkClick r:id="rId11">
                  <a:extLst>
                    <a:ext uri="{A12FA001-AC4F-418D-AE19-62706E023703}">
                      <ahyp:hlinkClr xmlns:ahyp="http://schemas.microsoft.com/office/drawing/2018/hyperlinkcolor" val="tx"/>
                    </a:ext>
                  </a:extLst>
                </a:hlinkClick>
              </a:rPr>
              <a:t>Spanish resources</a:t>
            </a:r>
            <a:endParaRPr lang="en-GB" sz="2400" dirty="0">
              <a:solidFill>
                <a:schemeClr val="bg1"/>
              </a:solidFill>
              <a:latin typeface="Montserrat" panose="00000500000000000000" pitchFamily="2" charset="0"/>
            </a:endParaRPr>
          </a:p>
        </p:txBody>
      </p:sp>
      <p:sp>
        <p:nvSpPr>
          <p:cNvPr id="4" name="TextBox 13">
            <a:extLst>
              <a:ext uri="{FF2B5EF4-FFF2-40B4-BE49-F238E27FC236}">
                <a16:creationId xmlns:a16="http://schemas.microsoft.com/office/drawing/2014/main" id="{0FA8FFC5-8FD3-9485-6B05-F813B65D0A5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19       </a:t>
            </a:r>
            <a:r>
              <a:rPr lang="en-US" sz="1700" dirty="0">
                <a:solidFill>
                  <a:srgbClr val="FFFFFF"/>
                </a:solidFill>
                <a:latin typeface="Montserrat Semi-Bold Bold"/>
              </a:rPr>
              <a:t>futurumcareers.com</a:t>
            </a:r>
          </a:p>
        </p:txBody>
      </p:sp>
      <p:pic>
        <p:nvPicPr>
          <p:cNvPr id="25" name="Picture 24" descr="A person smiling for a picture&#10;&#10;AI-generated content may be incorrect.">
            <a:extLst>
              <a:ext uri="{FF2B5EF4-FFF2-40B4-BE49-F238E27FC236}">
                <a16:creationId xmlns:a16="http://schemas.microsoft.com/office/drawing/2014/main" id="{3D40A619-0184-F7FD-366D-C828AA509D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4723" y="3478037"/>
            <a:ext cx="2537493" cy="3594394"/>
          </a:xfrm>
          <a:prstGeom prst="rect">
            <a:avLst/>
          </a:prstGeom>
        </p:spPr>
      </p:pic>
      <p:sp>
        <p:nvSpPr>
          <p:cNvPr id="13" name="TextBox 12">
            <a:extLst>
              <a:ext uri="{FF2B5EF4-FFF2-40B4-BE49-F238E27FC236}">
                <a16:creationId xmlns:a16="http://schemas.microsoft.com/office/drawing/2014/main" id="{E1A32862-2666-6ABC-ED93-5F36205D399C}"/>
              </a:ext>
            </a:extLst>
          </p:cNvPr>
          <p:cNvSpPr txBox="1"/>
          <p:nvPr/>
        </p:nvSpPr>
        <p:spPr>
          <a:xfrm>
            <a:off x="8429323"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pic>
        <p:nvPicPr>
          <p:cNvPr id="18" name="Picture 17">
            <a:extLst>
              <a:ext uri="{FF2B5EF4-FFF2-40B4-BE49-F238E27FC236}">
                <a16:creationId xmlns:a16="http://schemas.microsoft.com/office/drawing/2014/main" id="{58D2684A-8B4C-953F-2E73-EF53E8C82FC1}"/>
              </a:ext>
            </a:extLst>
          </p:cNvPr>
          <p:cNvPicPr>
            <a:picLocks noChangeAspect="1"/>
          </p:cNvPicPr>
          <p:nvPr/>
        </p:nvPicPr>
        <p:blipFill>
          <a:blip r:embed="rId13"/>
          <a:stretch>
            <a:fillRect/>
          </a:stretch>
        </p:blipFill>
        <p:spPr>
          <a:xfrm>
            <a:off x="3657600" y="3472431"/>
            <a:ext cx="2551958" cy="3600000"/>
          </a:xfrm>
          <a:prstGeom prst="rect">
            <a:avLst/>
          </a:prstGeom>
        </p:spPr>
      </p:pic>
      <p:pic>
        <p:nvPicPr>
          <p:cNvPr id="9" name="Picture 8" descr="A cartoon of a person reading a book&#10;&#10;AI-generated content may be incorrect.">
            <a:extLst>
              <a:ext uri="{FF2B5EF4-FFF2-40B4-BE49-F238E27FC236}">
                <a16:creationId xmlns:a16="http://schemas.microsoft.com/office/drawing/2014/main" id="{4872B761-74F1-C992-ABFE-1D2B5D1DD2AB}"/>
              </a:ext>
            </a:extLst>
          </p:cNvPr>
          <p:cNvPicPr>
            <a:picLocks noChangeAspect="1"/>
          </p:cNvPicPr>
          <p:nvPr/>
        </p:nvPicPr>
        <p:blipFill>
          <a:blip r:embed="rId14" cstate="print">
            <a:extLst>
              <a:ext uri="{28A0092B-C50C-407E-A947-70E740481C1C}">
                <a14:useLocalDpi xmlns:a14="http://schemas.microsoft.com/office/drawing/2010/main" val="0"/>
              </a:ext>
            </a:extLst>
          </a:blip>
          <a:srcRect l="2599" t="3088" r="2751"/>
          <a:stretch>
            <a:fillRect/>
          </a:stretch>
        </p:blipFill>
        <p:spPr>
          <a:xfrm>
            <a:off x="10987469" y="4838700"/>
            <a:ext cx="2874818" cy="1647871"/>
          </a:xfrm>
          <a:prstGeom prst="rect">
            <a:avLst/>
          </a:prstGeom>
        </p:spPr>
      </p:pic>
      <p:pic>
        <p:nvPicPr>
          <p:cNvPr id="23" name="Picture 22" descr="A person smiling for a picture&#10;&#10;AI-generated content may be incorrect.">
            <a:extLst>
              <a:ext uri="{FF2B5EF4-FFF2-40B4-BE49-F238E27FC236}">
                <a16:creationId xmlns:a16="http://schemas.microsoft.com/office/drawing/2014/main" id="{5C4B70E2-C75D-6FE5-2BEE-A123DD74F67B}"/>
              </a:ext>
            </a:extLst>
          </p:cNvPr>
          <p:cNvPicPr>
            <a:picLocks noChangeAspect="1"/>
          </p:cNvPicPr>
          <p:nvPr/>
        </p:nvPicPr>
        <p:blipFill>
          <a:blip r:embed="rId15"/>
          <a:stretch>
            <a:fillRect/>
          </a:stretch>
        </p:blipFill>
        <p:spPr>
          <a:xfrm>
            <a:off x="15144900" y="3565037"/>
            <a:ext cx="2528335" cy="3600000"/>
          </a:xfrm>
          <a:prstGeom prst="rect">
            <a:avLst/>
          </a:prstGeom>
        </p:spPr>
      </p:pic>
    </p:spTree>
    <p:extLst>
      <p:ext uri="{BB962C8B-B14F-4D97-AF65-F5344CB8AC3E}">
        <p14:creationId xmlns:p14="http://schemas.microsoft.com/office/powerpoint/2010/main" val="288792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71298" y="1974758"/>
            <a:ext cx="6631992" cy="6631992"/>
          </a:xfrm>
          <a:prstGeom prst="rect">
            <a:avLst/>
          </a:prstGeom>
        </p:spPr>
      </p:pic>
      <p:grpSp>
        <p:nvGrpSpPr>
          <p:cNvPr id="3" name="Group 3"/>
          <p:cNvGrpSpPr/>
          <p:nvPr/>
        </p:nvGrpSpPr>
        <p:grpSpPr>
          <a:xfrm rot="5400000">
            <a:off x="-1660237" y="1660237"/>
            <a:ext cx="10287000" cy="6966526"/>
            <a:chOff x="0" y="0"/>
            <a:chExt cx="3130550" cy="2120060"/>
          </a:xfrm>
          <a:solidFill>
            <a:srgbClr val="3660AA"/>
          </a:solidFill>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grpFill/>
          </p:spPr>
          <p:txBody>
            <a:bodyPr/>
            <a:lstStyle/>
            <a:p>
              <a:endParaRPr lang="en-GB"/>
            </a:p>
          </p:txBody>
        </p:sp>
      </p:grpSp>
      <p:pic>
        <p:nvPicPr>
          <p:cNvPr id="5" name="Picture 5"/>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930113" y="2233573"/>
            <a:ext cx="6114362" cy="6114362"/>
          </a:xfrm>
          <a:prstGeom prst="rect">
            <a:avLst/>
          </a:prstGeom>
        </p:spPr>
      </p:pic>
      <p:grpSp>
        <p:nvGrpSpPr>
          <p:cNvPr id="8" name="Group 8"/>
          <p:cNvGrpSpPr/>
          <p:nvPr/>
        </p:nvGrpSpPr>
        <p:grpSpPr>
          <a:xfrm rot="-5400000">
            <a:off x="15547542" y="1159042"/>
            <a:ext cx="4345306" cy="2027222"/>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1" name="TextBox 11"/>
          <p:cNvSpPr txBox="1"/>
          <p:nvPr/>
        </p:nvSpPr>
        <p:spPr>
          <a:xfrm>
            <a:off x="8169113" y="1462102"/>
            <a:ext cx="8625930" cy="738664"/>
          </a:xfrm>
          <a:prstGeom prst="rect">
            <a:avLst/>
          </a:prstGeom>
        </p:spPr>
        <p:txBody>
          <a:bodyPr wrap="square" lIns="0" tIns="0" rIns="0" bIns="0" rtlCol="0" anchor="t">
            <a:spAutoFit/>
          </a:bodyPr>
          <a:lstStyle/>
          <a:p>
            <a:r>
              <a:rPr lang="en-US" sz="4800" dirty="0">
                <a:latin typeface="Montserrat SemiBold" panose="00000700000000000000" pitchFamily="2" charset="0"/>
              </a:rPr>
              <a:t>In this Presentation:</a:t>
            </a:r>
          </a:p>
        </p:txBody>
      </p:sp>
      <p:sp>
        <p:nvSpPr>
          <p:cNvPr id="13" name="TextBox 13"/>
          <p:cNvSpPr txBox="1"/>
          <p:nvPr/>
        </p:nvSpPr>
        <p:spPr>
          <a:xfrm>
            <a:off x="304800" y="9791700"/>
            <a:ext cx="4979916" cy="280615"/>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02       </a:t>
            </a:r>
            <a:r>
              <a:rPr lang="en-US" sz="1700" dirty="0">
                <a:solidFill>
                  <a:srgbClr val="FFFFFF"/>
                </a:solidFill>
                <a:latin typeface="Montserrat Semi-Bold Bold"/>
              </a:rPr>
              <a:t>futurumcareers.com</a:t>
            </a:r>
          </a:p>
        </p:txBody>
      </p:sp>
      <p:sp>
        <p:nvSpPr>
          <p:cNvPr id="6" name="Oval 5">
            <a:extLst>
              <a:ext uri="{FF2B5EF4-FFF2-40B4-BE49-F238E27FC236}">
                <a16:creationId xmlns:a16="http://schemas.microsoft.com/office/drawing/2014/main" id="{F7001C8D-02D8-3C19-19AD-844701555404}"/>
              </a:ext>
            </a:extLst>
          </p:cNvPr>
          <p:cNvSpPr>
            <a:spLocks noChangeAspect="1"/>
          </p:cNvSpPr>
          <p:nvPr/>
        </p:nvSpPr>
        <p:spPr>
          <a:xfrm>
            <a:off x="1219200" y="2490827"/>
            <a:ext cx="5562600" cy="55626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3565B56-1C40-04DF-60AD-F6FF1CDA1A6C}"/>
              </a:ext>
            </a:extLst>
          </p:cNvPr>
          <p:cNvSpPr txBox="1"/>
          <p:nvPr/>
        </p:nvSpPr>
        <p:spPr>
          <a:xfrm>
            <a:off x="8169113" y="2490827"/>
            <a:ext cx="8625930" cy="4705391"/>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sz="2800" dirty="0">
                <a:latin typeface="Montserrat" panose="00000500000000000000" pitchFamily="2" charset="0"/>
              </a:rPr>
              <a:t>Introduction</a:t>
            </a:r>
          </a:p>
          <a:p>
            <a:pPr marL="285750" indent="-285750">
              <a:lnSpc>
                <a:spcPct val="120000"/>
              </a:lnSpc>
              <a:buFont typeface="Arial" panose="020B0604020202020204" pitchFamily="34" charset="0"/>
              <a:buChar char="•"/>
            </a:pPr>
            <a:r>
              <a:rPr lang="en-GB" sz="2800" dirty="0">
                <a:latin typeface="Montserrat" panose="00000500000000000000" pitchFamily="2" charset="0"/>
              </a:rPr>
              <a:t>Kelsey’s Research and Career Journey</a:t>
            </a: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About Cancer Biology</a:t>
            </a:r>
          </a:p>
          <a:p>
            <a:pPr marL="285750" indent="-285750">
              <a:lnSpc>
                <a:spcPct val="120000"/>
              </a:lnSpc>
              <a:buFont typeface="Arial" panose="020B0604020202020204" pitchFamily="34" charset="0"/>
              <a:buChar char="•"/>
            </a:pPr>
            <a:r>
              <a:rPr lang="en-GB" sz="2800" dirty="0">
                <a:latin typeface="Montserrat" panose="00000500000000000000" pitchFamily="2" charset="0"/>
              </a:rPr>
              <a:t>Pathway from School to Cancer Biology</a:t>
            </a:r>
          </a:p>
          <a:p>
            <a:pPr marL="285750" indent="-285750">
              <a:lnSpc>
                <a:spcPct val="120000"/>
              </a:lnSpc>
              <a:buFont typeface="Arial" panose="020B0604020202020204" pitchFamily="34" charset="0"/>
              <a:buChar char="•"/>
            </a:pPr>
            <a:r>
              <a:rPr lang="en-GB" sz="2800" dirty="0">
                <a:latin typeface="Montserrat" panose="00000500000000000000" pitchFamily="2" charset="0"/>
              </a:rPr>
              <a:t>Careers in Cancer Biology</a:t>
            </a:r>
          </a:p>
          <a:p>
            <a:pPr marL="285750" indent="-285750">
              <a:lnSpc>
                <a:spcPct val="120000"/>
              </a:lnSpc>
              <a:buFont typeface="Arial" panose="020B0604020202020204" pitchFamily="34" charset="0"/>
              <a:buChar char="•"/>
            </a:pPr>
            <a:r>
              <a:rPr lang="en-GB" sz="2800" dirty="0">
                <a:latin typeface="Montserrat" panose="00000500000000000000" pitchFamily="2" charset="0"/>
              </a:rPr>
              <a:t>Meet Kelsey</a:t>
            </a: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More Resources</a:t>
            </a:r>
          </a:p>
        </p:txBody>
      </p:sp>
      <p:sp>
        <p:nvSpPr>
          <p:cNvPr id="12" name="TextBox 11">
            <a:extLst>
              <a:ext uri="{FF2B5EF4-FFF2-40B4-BE49-F238E27FC236}">
                <a16:creationId xmlns:a16="http://schemas.microsoft.com/office/drawing/2014/main" id="{4D0072FF-3E64-7150-A6C9-F9201538705F}"/>
              </a:ext>
            </a:extLst>
          </p:cNvPr>
          <p:cNvSpPr txBox="1"/>
          <p:nvPr/>
        </p:nvSpPr>
        <p:spPr>
          <a:xfrm>
            <a:off x="3124200" y="8420100"/>
            <a:ext cx="3200400"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DCCDE210-582C-51E7-7569-214364D72C4F}"/>
              </a:ext>
            </a:extLst>
          </p:cNvPr>
          <p:cNvGrpSpPr/>
          <p:nvPr/>
        </p:nvGrpSpPr>
        <p:grpSpPr>
          <a:xfrm rot="-5400000">
            <a:off x="9607391" y="1606393"/>
            <a:ext cx="10287000" cy="7074218"/>
            <a:chOff x="0" y="0"/>
            <a:chExt cx="3130550" cy="2152833"/>
          </a:xfrm>
          <a:solidFill>
            <a:srgbClr val="3660AA"/>
          </a:solidFill>
        </p:grpSpPr>
        <p:sp>
          <p:nvSpPr>
            <p:cNvPr id="8" name="Freeform 5">
              <a:extLst>
                <a:ext uri="{FF2B5EF4-FFF2-40B4-BE49-F238E27FC236}">
                  <a16:creationId xmlns:a16="http://schemas.microsoft.com/office/drawing/2014/main" id="{5B995855-9CF1-9FFE-24B6-9A38EC6E5668}"/>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pic>
        <p:nvPicPr>
          <p:cNvPr id="6" name="Picture 5" descr="A close-up of a signature&#10;&#10;Description automatically generated">
            <a:extLst>
              <a:ext uri="{FF2B5EF4-FFF2-40B4-BE49-F238E27FC236}">
                <a16:creationId xmlns:a16="http://schemas.microsoft.com/office/drawing/2014/main" id="{14290DDD-2EE6-416E-AED2-78950C44E5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526" y="6913641"/>
            <a:ext cx="4784994" cy="1330827"/>
          </a:xfrm>
          <a:prstGeom prst="rect">
            <a:avLst/>
          </a:prstGeom>
        </p:spPr>
      </p:pic>
      <p:sp>
        <p:nvSpPr>
          <p:cNvPr id="10" name="TextBox 9">
            <a:extLst>
              <a:ext uri="{FF2B5EF4-FFF2-40B4-BE49-F238E27FC236}">
                <a16:creationId xmlns:a16="http://schemas.microsoft.com/office/drawing/2014/main" id="{AFE7B1AE-FD6F-023B-9D28-47DF476F614F}"/>
              </a:ext>
            </a:extLst>
          </p:cNvPr>
          <p:cNvSpPr txBox="1"/>
          <p:nvPr/>
        </p:nvSpPr>
        <p:spPr>
          <a:xfrm>
            <a:off x="366050" y="536727"/>
            <a:ext cx="10847732" cy="2308324"/>
          </a:xfrm>
          <a:prstGeom prst="rect">
            <a:avLst/>
          </a:prstGeom>
          <a:noFill/>
        </p:spPr>
        <p:txBody>
          <a:bodyPr wrap="square" rtlCol="0">
            <a:spAutoFit/>
          </a:bodyPr>
          <a:lstStyle/>
          <a:p>
            <a:pPr algn="ctr"/>
            <a:r>
              <a:rPr lang="en-GB" sz="2400" dirty="0">
                <a:latin typeface="Montserrat" panose="00000500000000000000" pitchFamily="2" charset="0"/>
              </a:rPr>
              <a:t>This educational material has been produced by </a:t>
            </a:r>
            <a:r>
              <a:rPr lang="en-GB" sz="2400" b="1" dirty="0">
                <a:latin typeface="Montserrat" panose="00000500000000000000" pitchFamily="2" charset="0"/>
              </a:rPr>
              <a:t>Wake Forest University School of Medicine </a:t>
            </a:r>
            <a:r>
              <a:rPr lang="en-GB" sz="2400" dirty="0">
                <a:latin typeface="Montserrat" panose="00000500000000000000" pitchFamily="2" charset="0"/>
              </a:rPr>
              <a:t>in partnership with </a:t>
            </a:r>
            <a:r>
              <a:rPr lang="en-GB" sz="2400" b="1" dirty="0">
                <a:latin typeface="Montserrat" panose="00000500000000000000" pitchFamily="2" charset="0"/>
              </a:rPr>
              <a:t>Futurum</a:t>
            </a:r>
            <a:r>
              <a:rPr lang="en-GB" sz="2400" dirty="0">
                <a:latin typeface="Montserrat" panose="00000500000000000000" pitchFamily="2" charset="0"/>
              </a:rPr>
              <a:t> and with grant support from </a:t>
            </a:r>
            <a:r>
              <a:rPr lang="en-GB" sz="2400" b="1" dirty="0">
                <a:latin typeface="Montserrat" panose="00000500000000000000" pitchFamily="2" charset="0"/>
              </a:rPr>
              <a:t>The Duke Endowment</a:t>
            </a:r>
            <a:r>
              <a:rPr lang="en-GB" sz="2400" dirty="0">
                <a:latin typeface="Montserrat" panose="00000500000000000000" pitchFamily="2" charset="0"/>
              </a:rPr>
              <a:t>. </a:t>
            </a:r>
          </a:p>
          <a:p>
            <a:pPr algn="ctr"/>
            <a:r>
              <a:rPr lang="en-GB" sz="2400" dirty="0">
                <a:latin typeface="Montserrat" panose="00000500000000000000" pitchFamily="2" charset="0"/>
              </a:rPr>
              <a:t>The Duke Endowment is a private foundation that strengthens communities in North Carolina and South Carolina by nurturing children, promoting health, educating minds and enriching spirits.</a:t>
            </a:r>
            <a:endParaRPr lang="en-GB" sz="3600" dirty="0">
              <a:latin typeface="Montserrat" panose="00000500000000000000" pitchFamily="2" charset="0"/>
            </a:endParaRPr>
          </a:p>
        </p:txBody>
      </p:sp>
      <p:pic>
        <p:nvPicPr>
          <p:cNvPr id="3" name="Picture 2" descr="A qr code on a white background&#10;&#10;Description automatically generated">
            <a:hlinkClick r:id="rId3"/>
            <a:extLst>
              <a:ext uri="{FF2B5EF4-FFF2-40B4-BE49-F238E27FC236}">
                <a16:creationId xmlns:a16="http://schemas.microsoft.com/office/drawing/2014/main" id="{5A009037-C05E-EF09-4EF8-4068C1F10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0348" y="3228247"/>
            <a:ext cx="2960324" cy="2960324"/>
          </a:xfrm>
          <a:prstGeom prst="rect">
            <a:avLst/>
          </a:prstGeom>
        </p:spPr>
      </p:pic>
      <p:sp>
        <p:nvSpPr>
          <p:cNvPr id="5" name="TextBox 4">
            <a:extLst>
              <a:ext uri="{FF2B5EF4-FFF2-40B4-BE49-F238E27FC236}">
                <a16:creationId xmlns:a16="http://schemas.microsoft.com/office/drawing/2014/main" id="{8882F683-3F6D-9B17-A3C1-1D62CE3ADD62}"/>
              </a:ext>
            </a:extLst>
          </p:cNvPr>
          <p:cNvSpPr txBox="1"/>
          <p:nvPr/>
        </p:nvSpPr>
        <p:spPr>
          <a:xfrm>
            <a:off x="1153097" y="3692822"/>
            <a:ext cx="6799073" cy="2370136"/>
          </a:xfrm>
          <a:prstGeom prst="rect">
            <a:avLst/>
          </a:prstGeom>
          <a:noFill/>
        </p:spPr>
        <p:txBody>
          <a:bodyPr wrap="square" rtlCol="0">
            <a:spAutoFit/>
          </a:bodyPr>
          <a:lstStyle/>
          <a:p>
            <a:pPr algn="ctr">
              <a:spcAft>
                <a:spcPts val="1200"/>
              </a:spcAft>
            </a:pPr>
            <a:r>
              <a:rPr lang="en-GB" sz="2801" b="1" dirty="0">
                <a:latin typeface="Montserrat" panose="00000500000000000000" pitchFamily="2" charset="0"/>
                <a:ea typeface="Aptos" panose="020B0004020202020204" pitchFamily="34" charset="0"/>
                <a:cs typeface="Aptos" panose="020B0004020202020204" pitchFamily="34" charset="0"/>
              </a:rPr>
              <a:t>Let us know what you think of this educational and career resource. </a:t>
            </a:r>
          </a:p>
          <a:p>
            <a:pPr algn="ctr">
              <a:spcAft>
                <a:spcPts val="1200"/>
              </a:spcAft>
            </a:pPr>
            <a:r>
              <a:rPr lang="en-US" sz="2400" dirty="0">
                <a:latin typeface="Montserrat" panose="00000500000000000000" pitchFamily="2" charset="0"/>
                <a:ea typeface="Aptos" panose="020B0004020202020204" pitchFamily="34" charset="0"/>
                <a:cs typeface="Aptos" panose="020B0004020202020204" pitchFamily="34" charset="0"/>
              </a:rPr>
              <a:t>To provide input, simply scan the QR code </a:t>
            </a:r>
            <a:r>
              <a:rPr lang="en-US" sz="2400">
                <a:latin typeface="Montserrat" panose="00000500000000000000" pitchFamily="2" charset="0"/>
                <a:ea typeface="Aptos" panose="020B0004020202020204" pitchFamily="34" charset="0"/>
                <a:cs typeface="Aptos" panose="020B0004020202020204" pitchFamily="34" charset="0"/>
              </a:rPr>
              <a:t>or access the </a:t>
            </a:r>
            <a:r>
              <a:rPr lang="en-US" sz="2400" dirty="0">
                <a:latin typeface="Montserrat" panose="00000500000000000000" pitchFamily="2" charset="0"/>
                <a:ea typeface="Aptos" panose="020B0004020202020204" pitchFamily="34" charset="0"/>
                <a:cs typeface="Aptos" panose="020B0004020202020204" pitchFamily="34" charset="0"/>
              </a:rPr>
              <a:t>link below:</a:t>
            </a:r>
          </a:p>
          <a:p>
            <a:pPr algn="ctr">
              <a:spcAft>
                <a:spcPts val="1200"/>
              </a:spcAft>
            </a:pPr>
            <a:r>
              <a:rPr lang="en-US" sz="2400" dirty="0" err="1">
                <a:latin typeface="Montserrat" panose="00000500000000000000" pitchFamily="2" charset="0"/>
                <a:ea typeface="Aptos" panose="020B0004020202020204" pitchFamily="34" charset="0"/>
                <a:cs typeface="Aptos" panose="020B0004020202020204" pitchFamily="34" charset="0"/>
                <a:hlinkClick r:id="rId5"/>
              </a:rPr>
              <a:t>redcap.link</a:t>
            </a:r>
            <a:r>
              <a:rPr lang="en-US" sz="2400" dirty="0">
                <a:latin typeface="Montserrat" panose="00000500000000000000" pitchFamily="2" charset="0"/>
                <a:ea typeface="Aptos" panose="020B0004020202020204" pitchFamily="34" charset="0"/>
                <a:cs typeface="Aptos" panose="020B0004020202020204" pitchFamily="34" charset="0"/>
                <a:hlinkClick r:id="rId5"/>
              </a:rPr>
              <a:t>/dh5j1nes</a:t>
            </a:r>
            <a:r>
              <a:rPr lang="en-US" sz="2400" dirty="0">
                <a:latin typeface="Montserrat" panose="00000500000000000000" pitchFamily="2" charset="0"/>
                <a:ea typeface="Aptos" panose="020B0004020202020204" pitchFamily="34" charset="0"/>
                <a:cs typeface="Aptos" panose="020B0004020202020204" pitchFamily="34" charset="0"/>
              </a:rPr>
              <a:t>  </a:t>
            </a:r>
          </a:p>
        </p:txBody>
      </p:sp>
      <p:pic>
        <p:nvPicPr>
          <p:cNvPr id="4" name="Picture 3" descr="A black background with yellow text&#10;&#10;Description automatically generated">
            <a:extLst>
              <a:ext uri="{FF2B5EF4-FFF2-40B4-BE49-F238E27FC236}">
                <a16:creationId xmlns:a16="http://schemas.microsoft.com/office/drawing/2014/main" id="{5DDF8EC3-071D-1C82-9046-80F6952398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116" y="7164468"/>
            <a:ext cx="6512292" cy="1080000"/>
          </a:xfrm>
          <a:prstGeom prst="rect">
            <a:avLst/>
          </a:prstGeom>
        </p:spPr>
      </p:pic>
      <p:pic>
        <p:nvPicPr>
          <p:cNvPr id="9" name="Picture 8" descr="A black and orange logo&#10;&#10;Description automatically generated">
            <a:extLst>
              <a:ext uri="{FF2B5EF4-FFF2-40B4-BE49-F238E27FC236}">
                <a16:creationId xmlns:a16="http://schemas.microsoft.com/office/drawing/2014/main" id="{10118615-ACCF-A4C9-9B1E-170632306D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8239" y="8830883"/>
            <a:ext cx="4614338" cy="10843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2202647" y="2041238"/>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10" name="Group 10"/>
          <p:cNvGrpSpPr/>
          <p:nvPr/>
        </p:nvGrpSpPr>
        <p:grpSpPr>
          <a:xfrm>
            <a:off x="2721194" y="7734300"/>
            <a:ext cx="4681612" cy="954356"/>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8" name="TextBox 7">
            <a:extLst>
              <a:ext uri="{FF2B5EF4-FFF2-40B4-BE49-F238E27FC236}">
                <a16:creationId xmlns:a16="http://schemas.microsoft.com/office/drawing/2014/main" id="{E9356FCA-1F05-863E-DE3C-A453B588AA44}"/>
              </a:ext>
            </a:extLst>
          </p:cNvPr>
          <p:cNvSpPr txBox="1"/>
          <p:nvPr/>
        </p:nvSpPr>
        <p:spPr>
          <a:xfrm>
            <a:off x="8761143" y="2367515"/>
            <a:ext cx="8231458" cy="5816272"/>
          </a:xfrm>
          <a:prstGeom prst="rect">
            <a:avLst/>
          </a:prstGeom>
          <a:noFill/>
        </p:spPr>
        <p:txBody>
          <a:bodyPr wrap="square" rtlCol="0">
            <a:spAutoFit/>
          </a:bodyPr>
          <a:lstStyle/>
          <a:p>
            <a:pPr>
              <a:lnSpc>
                <a:spcPct val="120000"/>
              </a:lnSpc>
            </a:pPr>
            <a:r>
              <a:rPr lang="en-GB" sz="2600" kern="100" dirty="0">
                <a:effectLst/>
                <a:latin typeface="Montserrat" panose="00000500000000000000" pitchFamily="2" charset="0"/>
                <a:ea typeface="Aptos" panose="020B0004020202020204" pitchFamily="34" charset="0"/>
                <a:cs typeface="Calibri" panose="020F0502020204030204" pitchFamily="34" charset="0"/>
              </a:rPr>
              <a:t>Dr. </a:t>
            </a:r>
            <a:r>
              <a:rPr lang="en-GB" sz="2600" kern="100" dirty="0">
                <a:latin typeface="Montserrat" panose="00000500000000000000" pitchFamily="2" charset="0"/>
                <a:ea typeface="Aptos" panose="020B0004020202020204" pitchFamily="34" charset="0"/>
                <a:cs typeface="Calibri" panose="020F0502020204030204" pitchFamily="34" charset="0"/>
              </a:rPr>
              <a:t>Kelsey Fisher-Wellman </a:t>
            </a:r>
            <a:r>
              <a:rPr lang="en-GB" sz="2600" kern="100" dirty="0">
                <a:effectLst/>
                <a:latin typeface="Montserrat" panose="00000500000000000000" pitchFamily="2" charset="0"/>
                <a:ea typeface="Aptos" panose="020B0004020202020204" pitchFamily="34" charset="0"/>
                <a:cs typeface="Calibri" panose="020F0502020204030204" pitchFamily="34" charset="0"/>
              </a:rPr>
              <a:t>is a </a:t>
            </a:r>
            <a:r>
              <a:rPr lang="en-GB" sz="2600" b="1" kern="100" dirty="0">
                <a:effectLst/>
                <a:latin typeface="Montserrat" panose="00000500000000000000" pitchFamily="2" charset="0"/>
                <a:ea typeface="Aptos" panose="020B0004020202020204" pitchFamily="34" charset="0"/>
                <a:cs typeface="Calibri" panose="020F0502020204030204" pitchFamily="34" charset="0"/>
              </a:rPr>
              <a:t>cancer biologist </a:t>
            </a:r>
            <a:r>
              <a:rPr lang="en-GB" sz="2600" kern="100" dirty="0">
                <a:latin typeface="Montserrat" panose="00000500000000000000" pitchFamily="2" charset="0"/>
                <a:ea typeface="Aptos" panose="020B0004020202020204" pitchFamily="34" charset="0"/>
                <a:cs typeface="Calibri" panose="020F0502020204030204" pitchFamily="34" charset="0"/>
              </a:rPr>
              <a:t>at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Wake Forest University School of Medicine</a:t>
            </a:r>
            <a:r>
              <a:rPr lang="en-GB" sz="2600" kern="100" dirty="0">
                <a:latin typeface="Montserrat" panose="00000500000000000000" pitchFamily="2" charset="0"/>
                <a:ea typeface="Aptos" panose="020B0004020202020204" pitchFamily="34" charset="0"/>
                <a:cs typeface="Calibri" panose="020F0502020204030204" pitchFamily="34" charset="0"/>
              </a:rPr>
              <a:t> in the US.</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He is studying </a:t>
            </a:r>
            <a:r>
              <a:rPr lang="en-GB" sz="2600" b="1" kern="100" dirty="0">
                <a:latin typeface="Montserrat" panose="00000500000000000000" pitchFamily="2" charset="0"/>
                <a:ea typeface="Aptos" panose="020B0004020202020204" pitchFamily="34" charset="0"/>
                <a:cs typeface="Calibri" panose="020F0502020204030204" pitchFamily="34" charset="0"/>
              </a:rPr>
              <a:t>acute myeloid </a:t>
            </a:r>
            <a:r>
              <a:rPr lang="en-GB" sz="2600" b="1" kern="100" dirty="0" err="1">
                <a:latin typeface="Montserrat" panose="00000500000000000000" pitchFamily="2" charset="0"/>
                <a:ea typeface="Aptos" panose="020B0004020202020204" pitchFamily="34" charset="0"/>
                <a:cs typeface="Calibri" panose="020F0502020204030204" pitchFamily="34" charset="0"/>
              </a:rPr>
              <a:t>leukemia</a:t>
            </a:r>
            <a:r>
              <a:rPr lang="en-GB" sz="2600" b="1"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a:latin typeface="Montserrat" panose="00000500000000000000" pitchFamily="2" charset="0"/>
                <a:ea typeface="Aptos" panose="020B0004020202020204" pitchFamily="34" charset="0"/>
                <a:cs typeface="Calibri" panose="020F0502020204030204" pitchFamily="34" charset="0"/>
              </a:rPr>
              <a:t>(AML), a type of </a:t>
            </a:r>
            <a:r>
              <a:rPr lang="en-GB" sz="2600" b="1" kern="100" dirty="0">
                <a:latin typeface="Montserrat" panose="00000500000000000000" pitchFamily="2" charset="0"/>
                <a:ea typeface="Aptos" panose="020B0004020202020204" pitchFamily="34" charset="0"/>
                <a:cs typeface="Calibri" panose="020F0502020204030204" pitchFamily="34" charset="0"/>
              </a:rPr>
              <a:t>blood cancer </a:t>
            </a:r>
            <a:r>
              <a:rPr lang="en-GB" sz="2600" kern="100" dirty="0">
                <a:latin typeface="Montserrat" panose="00000500000000000000" pitchFamily="2" charset="0"/>
                <a:ea typeface="Aptos" panose="020B0004020202020204" pitchFamily="34" charset="0"/>
                <a:cs typeface="Calibri" panose="020F0502020204030204" pitchFamily="34" charset="0"/>
              </a:rPr>
              <a:t>caused when stem cells fail to specialize into blood cells.</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Kelsey is investigating how </a:t>
            </a:r>
            <a:r>
              <a:rPr lang="en-GB" sz="2600" b="1" kern="100" dirty="0">
                <a:latin typeface="Montserrat" panose="00000500000000000000" pitchFamily="2" charset="0"/>
                <a:ea typeface="Aptos" panose="020B0004020202020204" pitchFamily="34" charset="0"/>
                <a:cs typeface="Calibri" panose="020F0502020204030204" pitchFamily="34" charset="0"/>
              </a:rPr>
              <a:t>mitochondria</a:t>
            </a:r>
            <a:r>
              <a:rPr lang="en-GB" sz="2600" kern="100" dirty="0">
                <a:latin typeface="Montserrat" panose="00000500000000000000" pitchFamily="2" charset="0"/>
                <a:ea typeface="Aptos" panose="020B0004020202020204" pitchFamily="34" charset="0"/>
                <a:cs typeface="Calibri" panose="020F0502020204030204" pitchFamily="34" charset="0"/>
              </a:rPr>
              <a:t> in cancerous AML cells differ from those in healthy cells, as these differences could be exploited to develop new cancer treatments. </a:t>
            </a:r>
          </a:p>
        </p:txBody>
      </p:sp>
      <p:sp>
        <p:nvSpPr>
          <p:cNvPr id="9" name="TextBox 8">
            <a:extLst>
              <a:ext uri="{FF2B5EF4-FFF2-40B4-BE49-F238E27FC236}">
                <a16:creationId xmlns:a16="http://schemas.microsoft.com/office/drawing/2014/main" id="{B558A252-6693-5366-24D8-A962B5B69E80}"/>
              </a:ext>
            </a:extLst>
          </p:cNvPr>
          <p:cNvSpPr txBox="1"/>
          <p:nvPr/>
        </p:nvSpPr>
        <p:spPr>
          <a:xfrm>
            <a:off x="2741402" y="7980645"/>
            <a:ext cx="4661404" cy="461665"/>
          </a:xfrm>
          <a:prstGeom prst="rect">
            <a:avLst/>
          </a:prstGeom>
          <a:noFill/>
        </p:spPr>
        <p:txBody>
          <a:bodyPr wrap="square" rtlCol="0">
            <a:spAutoFit/>
          </a:bodyPr>
          <a:lstStyle/>
          <a:p>
            <a:pPr algn="ctr"/>
            <a:r>
              <a:rPr lang="en-GB" sz="2400" b="1" dirty="0">
                <a:latin typeface="Montserrat Bold" panose="00000800000000000000" charset="0"/>
                <a:cs typeface="Montserrat Bold" panose="00000800000000000000" charset="0"/>
              </a:rPr>
              <a:t>Dr. Kelsey Fisher-Wellman</a:t>
            </a:r>
          </a:p>
        </p:txBody>
      </p:sp>
      <p:sp>
        <p:nvSpPr>
          <p:cNvPr id="15" name="TextBox 13">
            <a:extLst>
              <a:ext uri="{FF2B5EF4-FFF2-40B4-BE49-F238E27FC236}">
                <a16:creationId xmlns:a16="http://schemas.microsoft.com/office/drawing/2014/main" id="{4E87C9A4-2B7A-C139-7A26-16677174A8FB}"/>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03       </a:t>
            </a:r>
            <a:r>
              <a:rPr lang="en-US" sz="1700" dirty="0">
                <a:solidFill>
                  <a:srgbClr val="FFFFFF"/>
                </a:solidFill>
                <a:latin typeface="Montserrat Semi-Bold Bold"/>
              </a:rPr>
              <a:t>futurumcareers.com</a:t>
            </a:r>
          </a:p>
        </p:txBody>
      </p:sp>
      <p:sp>
        <p:nvSpPr>
          <p:cNvPr id="17" name="TextBox 16">
            <a:extLst>
              <a:ext uri="{FF2B5EF4-FFF2-40B4-BE49-F238E27FC236}">
                <a16:creationId xmlns:a16="http://schemas.microsoft.com/office/drawing/2014/main" id="{C9E8AF74-77E4-A04A-C7BB-91E39FC05416}"/>
              </a:ext>
            </a:extLst>
          </p:cNvPr>
          <p:cNvSpPr txBox="1"/>
          <p:nvPr/>
        </p:nvSpPr>
        <p:spPr>
          <a:xfrm>
            <a:off x="8761143" y="809777"/>
            <a:ext cx="9303172" cy="1081002"/>
          </a:xfrm>
          <a:prstGeom prst="rect">
            <a:avLst/>
          </a:prstGeom>
          <a:noFill/>
        </p:spPr>
        <p:txBody>
          <a:bodyPr wrap="square">
            <a:spAutoFit/>
          </a:bodyPr>
          <a:lstStyle/>
          <a:p>
            <a:pPr>
              <a:lnSpc>
                <a:spcPts val="8469"/>
              </a:lnSpc>
            </a:pPr>
            <a:r>
              <a:rPr lang="en-US" sz="4800" dirty="0">
                <a:latin typeface="Montserrat Semi-Bold" panose="020B0604020202020204" charset="0"/>
              </a:rPr>
              <a:t>Meet Kelsey</a:t>
            </a:r>
          </a:p>
        </p:txBody>
      </p:sp>
      <p:sp>
        <p:nvSpPr>
          <p:cNvPr id="14" name="TextBox 13">
            <a:extLst>
              <a:ext uri="{FF2B5EF4-FFF2-40B4-BE49-F238E27FC236}">
                <a16:creationId xmlns:a16="http://schemas.microsoft.com/office/drawing/2014/main" id="{A220C7AE-6F30-822B-BAC5-160F56BD47C8}"/>
              </a:ext>
            </a:extLst>
          </p:cNvPr>
          <p:cNvSpPr txBox="1"/>
          <p:nvPr/>
        </p:nvSpPr>
        <p:spPr>
          <a:xfrm>
            <a:off x="3045198" y="8788713"/>
            <a:ext cx="3144766" cy="246221"/>
          </a:xfrm>
          <a:prstGeom prst="rect">
            <a:avLst/>
          </a:prstGeom>
          <a:noFill/>
        </p:spPr>
        <p:txBody>
          <a:bodyPr wrap="square">
            <a:spAutoFit/>
          </a:bodyPr>
          <a:lstStyle/>
          <a:p>
            <a:pPr marL="171450" indent="-171450">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213782" y="2171700"/>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extBox 8">
            <a:extLst>
              <a:ext uri="{FF2B5EF4-FFF2-40B4-BE49-F238E27FC236}">
                <a16:creationId xmlns:a16="http://schemas.microsoft.com/office/drawing/2014/main" id="{66973B15-2E6E-E13C-4185-462C8985F87B}"/>
              </a:ext>
            </a:extLst>
          </p:cNvPr>
          <p:cNvSpPr txBox="1"/>
          <p:nvPr/>
        </p:nvSpPr>
        <p:spPr>
          <a:xfrm>
            <a:off x="952165" y="3394865"/>
            <a:ext cx="8953835" cy="4375878"/>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The animation on the following slide will introduce you to Kelsey’s research and career journey.</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You can also find it on Kelsey’s Futurum page: </a:t>
            </a:r>
            <a:r>
              <a:rPr lang="en-GB" sz="2600" kern="100" dirty="0">
                <a:latin typeface="Montserrat" panose="00000500000000000000" pitchFamily="2" charset="0"/>
                <a:ea typeface="Aptos" panose="020B0004020202020204" pitchFamily="34" charset="0"/>
                <a:cs typeface="Calibri" panose="020F0502020204030204" pitchFamily="34" charset="0"/>
                <a:hlinkClick r:id="rId2"/>
              </a:rPr>
              <a:t>futurumcareers.com/cancer-biology-with-dr-</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2"/>
              </a:rPr>
              <a:t>kelsey</a:t>
            </a:r>
            <a:r>
              <a:rPr lang="en-GB" sz="2600" kern="100" dirty="0">
                <a:latin typeface="Montserrat" panose="00000500000000000000" pitchFamily="2" charset="0"/>
                <a:ea typeface="Aptos" panose="020B0004020202020204" pitchFamily="34" charset="0"/>
                <a:cs typeface="Calibri" panose="020F0502020204030204" pitchFamily="34" charset="0"/>
                <a:hlinkClick r:id="rId2"/>
              </a:rPr>
              <a:t>-fisher-</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2"/>
              </a:rPr>
              <a:t>wellman</a:t>
            </a: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Or watch it on YouTube: </a:t>
            </a: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www.youtube.com/watch?v=kuiXesbXdwg</a:t>
            </a:r>
            <a:r>
              <a:rPr lang="en-GB" sz="2600" kern="100" dirty="0">
                <a:latin typeface="Montserrat" panose="00000500000000000000" pitchFamily="2" charset="0"/>
                <a:ea typeface="Aptos" panose="020B0004020202020204" pitchFamily="34" charset="0"/>
                <a:cs typeface="Calibri" panose="020F0502020204030204" pitchFamily="34" charset="0"/>
              </a:rPr>
              <a:t> </a:t>
            </a:r>
          </a:p>
        </p:txBody>
      </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1530263" y="2498768"/>
            <a:ext cx="5968305" cy="6168071"/>
            <a:chOff x="0" y="0"/>
            <a:chExt cx="6362700" cy="6575666"/>
          </a:xfrm>
          <a:blipFill dpi="0" rotWithShape="1">
            <a:blip r:embed="rId4">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8" name="TextBox 17">
            <a:extLst>
              <a:ext uri="{FF2B5EF4-FFF2-40B4-BE49-F238E27FC236}">
                <a16:creationId xmlns:a16="http://schemas.microsoft.com/office/drawing/2014/main" id="{46141015-C4B9-7A97-8C75-6F5CB183B22A}"/>
              </a:ext>
            </a:extLst>
          </p:cNvPr>
          <p:cNvSpPr txBox="1"/>
          <p:nvPr/>
        </p:nvSpPr>
        <p:spPr>
          <a:xfrm>
            <a:off x="921685" y="954154"/>
            <a:ext cx="10813115" cy="1569660"/>
          </a:xfrm>
          <a:prstGeom prst="rect">
            <a:avLst/>
          </a:prstGeom>
          <a:noFill/>
        </p:spPr>
        <p:txBody>
          <a:bodyPr wrap="square">
            <a:spAutoFit/>
          </a:bodyPr>
          <a:lstStyle/>
          <a:p>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Learn about Kelsey’s Research and Career </a:t>
            </a:r>
            <a:r>
              <a:rPr lang="en-GB" sz="4800" b="1" kern="100" dirty="0">
                <a:latin typeface="Montserrat SemiBold" panose="00000700000000000000" pitchFamily="2" charset="0"/>
                <a:ea typeface="Aptos" panose="020B0004020202020204" pitchFamily="34" charset="0"/>
                <a:cs typeface="Calibri" panose="020F0502020204030204" pitchFamily="34" charset="0"/>
              </a:rPr>
              <a:t>J</a:t>
            </a:r>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ourney</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6" name="TextBox 13">
            <a:extLst>
              <a:ext uri="{FF2B5EF4-FFF2-40B4-BE49-F238E27FC236}">
                <a16:creationId xmlns:a16="http://schemas.microsoft.com/office/drawing/2014/main" id="{DC9F6520-EE26-4138-B9CA-CB868C68051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04       </a:t>
            </a:r>
            <a:r>
              <a:rPr lang="en-US" sz="1700" dirty="0">
                <a:solidFill>
                  <a:schemeClr val="tx1">
                    <a:lumMod val="50000"/>
                    <a:lumOff val="50000"/>
                  </a:schemeClr>
                </a:solidFill>
                <a:latin typeface="Montserrat Semi-Bold Bold"/>
              </a:rPr>
              <a:t>futurumcareers.com</a:t>
            </a:r>
          </a:p>
        </p:txBody>
      </p:sp>
    </p:spTree>
    <p:extLst>
      <p:ext uri="{BB962C8B-B14F-4D97-AF65-F5344CB8AC3E}">
        <p14:creationId xmlns:p14="http://schemas.microsoft.com/office/powerpoint/2010/main" val="17276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1000"/>
                                        <p:tgtEl>
                                          <p:spTgt spid="9">
                                            <p:txEl>
                                              <p:pRg st="5" end="5"/>
                                            </p:txEl>
                                          </p:spTgt>
                                        </p:tgtEl>
                                      </p:cBhvr>
                                    </p:animEffect>
                                    <p:anim calcmode="lin" valueType="num">
                                      <p:cBhvr>
                                        <p:cTn id="2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lsey Fisher-Wellman animation">
            <a:hlinkClick r:id="" action="ppaction://media"/>
            <a:extLst>
              <a:ext uri="{FF2B5EF4-FFF2-40B4-BE49-F238E27FC236}">
                <a16:creationId xmlns:a16="http://schemas.microsoft.com/office/drawing/2014/main" id="{46516CE2-7DAE-0B81-7557-055325AA06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129285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1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9ED99-8C6A-42E2-9102-3AFB66D7020B}"/>
            </a:ext>
          </a:extLst>
        </p:cNvPr>
        <p:cNvGrpSpPr/>
        <p:nvPr/>
      </p:nvGrpSpPr>
      <p:grpSpPr>
        <a:xfrm>
          <a:off x="0" y="0"/>
          <a:ext cx="0" cy="0"/>
          <a:chOff x="0" y="0"/>
          <a:chExt cx="0" cy="0"/>
        </a:xfrm>
      </p:grpSpPr>
      <p:pic>
        <p:nvPicPr>
          <p:cNvPr id="17" name="Picture 16" descr="A cartoon of a person holding a bat&#10;&#10;AI-generated content may be incorrect.">
            <a:extLst>
              <a:ext uri="{FF2B5EF4-FFF2-40B4-BE49-F238E27FC236}">
                <a16:creationId xmlns:a16="http://schemas.microsoft.com/office/drawing/2014/main" id="{4EAA752C-ACD8-586F-4696-7E6010AB7DA5}"/>
              </a:ext>
            </a:extLst>
          </p:cNvPr>
          <p:cNvPicPr>
            <a:picLocks noChangeAspect="1"/>
          </p:cNvPicPr>
          <p:nvPr/>
        </p:nvPicPr>
        <p:blipFill>
          <a:blip r:embed="rId3"/>
          <a:stretch>
            <a:fillRect/>
          </a:stretch>
        </p:blipFill>
        <p:spPr>
          <a:xfrm>
            <a:off x="7287304" y="0"/>
            <a:ext cx="11000697" cy="10313815"/>
          </a:xfrm>
          <a:prstGeom prst="rect">
            <a:avLst/>
          </a:prstGeom>
        </p:spPr>
      </p:pic>
      <p:grpSp>
        <p:nvGrpSpPr>
          <p:cNvPr id="5" name="Group 5">
            <a:extLst>
              <a:ext uri="{FF2B5EF4-FFF2-40B4-BE49-F238E27FC236}">
                <a16:creationId xmlns:a16="http://schemas.microsoft.com/office/drawing/2014/main" id="{DCBFE90A-95CD-B437-127B-E8AA1326E5DC}"/>
              </a:ext>
            </a:extLst>
          </p:cNvPr>
          <p:cNvGrpSpPr/>
          <p:nvPr/>
        </p:nvGrpSpPr>
        <p:grpSpPr>
          <a:xfrm rot="5400000">
            <a:off x="1868096" y="-231135"/>
            <a:ext cx="9281892" cy="11781190"/>
            <a:chOff x="0" y="0"/>
            <a:chExt cx="3130550" cy="3989417"/>
          </a:xfrm>
          <a:solidFill>
            <a:srgbClr val="3660AA"/>
          </a:solidFill>
        </p:grpSpPr>
        <p:sp>
          <p:nvSpPr>
            <p:cNvPr id="6" name="Freeform 6">
              <a:extLst>
                <a:ext uri="{FF2B5EF4-FFF2-40B4-BE49-F238E27FC236}">
                  <a16:creationId xmlns:a16="http://schemas.microsoft.com/office/drawing/2014/main" id="{BEFA282D-6318-70C6-86CE-E96CCEFF4E05}"/>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224026F7-6B39-BC9A-15D3-8368296338BA}"/>
              </a:ext>
            </a:extLst>
          </p:cNvPr>
          <p:cNvSpPr/>
          <p:nvPr/>
        </p:nvSpPr>
        <p:spPr>
          <a:xfrm rot="5400000">
            <a:off x="1563014" y="-239698"/>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1CCD61E8-7A20-B230-F8AE-B5FB1ED618DC}"/>
              </a:ext>
            </a:extLst>
          </p:cNvPr>
          <p:cNvSpPr/>
          <p:nvPr/>
        </p:nvSpPr>
        <p:spPr>
          <a:xfrm>
            <a:off x="-29056" y="0"/>
            <a:ext cx="2857303" cy="10313814"/>
          </a:xfrm>
          <a:prstGeom prst="rect">
            <a:avLst/>
          </a:prstGeom>
          <a:solidFill>
            <a:srgbClr val="ADDD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7">
            <a:extLst>
              <a:ext uri="{FF2B5EF4-FFF2-40B4-BE49-F238E27FC236}">
                <a16:creationId xmlns:a16="http://schemas.microsoft.com/office/drawing/2014/main" id="{0D89DE0E-74E7-C22B-DD72-8A22894365C5}"/>
              </a:ext>
            </a:extLst>
          </p:cNvPr>
          <p:cNvGrpSpPr/>
          <p:nvPr/>
        </p:nvGrpSpPr>
        <p:grpSpPr>
          <a:xfrm rot="5400000">
            <a:off x="1005251" y="-455327"/>
            <a:ext cx="10313814" cy="11197656"/>
            <a:chOff x="-4069" y="-13449"/>
            <a:chExt cx="3130550" cy="3511380"/>
          </a:xfrm>
          <a:solidFill>
            <a:srgbClr val="ADDDD7"/>
          </a:solidFill>
        </p:grpSpPr>
        <p:sp>
          <p:nvSpPr>
            <p:cNvPr id="8" name="Freeform 8">
              <a:extLst>
                <a:ext uri="{FF2B5EF4-FFF2-40B4-BE49-F238E27FC236}">
                  <a16:creationId xmlns:a16="http://schemas.microsoft.com/office/drawing/2014/main" id="{BF562B92-1659-F3FC-9638-C7F38A8FD6E9}"/>
                </a:ext>
              </a:extLst>
            </p:cNvPr>
            <p:cNvSpPr/>
            <p:nvPr/>
          </p:nvSpPr>
          <p:spPr>
            <a:xfrm>
              <a:off x="-4069" y="-13449"/>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dirty="0"/>
            </a:p>
          </p:txBody>
        </p:sp>
      </p:grpSp>
      <p:sp>
        <p:nvSpPr>
          <p:cNvPr id="2" name="TextBox 13">
            <a:extLst>
              <a:ext uri="{FF2B5EF4-FFF2-40B4-BE49-F238E27FC236}">
                <a16:creationId xmlns:a16="http://schemas.microsoft.com/office/drawing/2014/main" id="{2D88B65A-4537-02CF-9A6A-F02F772E107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06       </a:t>
            </a:r>
            <a:r>
              <a:rPr lang="en-US" sz="1700" dirty="0">
                <a:solidFill>
                  <a:schemeClr val="tx1">
                    <a:lumMod val="50000"/>
                    <a:lumOff val="50000"/>
                  </a:schemeClr>
                </a:solidFill>
                <a:latin typeface="Montserrat Semi-Bold Bold"/>
              </a:rPr>
              <a:t>futurumcareers.com</a:t>
            </a:r>
          </a:p>
        </p:txBody>
      </p:sp>
      <p:sp>
        <p:nvSpPr>
          <p:cNvPr id="12" name="TextBox 11">
            <a:extLst>
              <a:ext uri="{FF2B5EF4-FFF2-40B4-BE49-F238E27FC236}">
                <a16:creationId xmlns:a16="http://schemas.microsoft.com/office/drawing/2014/main" id="{DFB75CAC-52C9-1057-56F7-12957E180DA5}"/>
              </a:ext>
            </a:extLst>
          </p:cNvPr>
          <p:cNvSpPr txBox="1"/>
          <p:nvPr/>
        </p:nvSpPr>
        <p:spPr>
          <a:xfrm>
            <a:off x="533401" y="1188170"/>
            <a:ext cx="8107214" cy="830997"/>
          </a:xfrm>
          <a:prstGeom prst="rect">
            <a:avLst/>
          </a:prstGeom>
          <a:noFill/>
        </p:spPr>
        <p:txBody>
          <a:bodyPr wrap="square" rtlCol="0">
            <a:spAutoFit/>
          </a:bodyPr>
          <a:lstStyle/>
          <a:p>
            <a:r>
              <a:rPr lang="en-GB" sz="4800" dirty="0">
                <a:latin typeface="Montserrat SemiBold" panose="00000700000000000000" pitchFamily="2" charset="0"/>
              </a:rPr>
              <a:t>Animation Summary</a:t>
            </a:r>
          </a:p>
        </p:txBody>
      </p:sp>
      <p:sp>
        <p:nvSpPr>
          <p:cNvPr id="4" name="TextBox 3">
            <a:extLst>
              <a:ext uri="{FF2B5EF4-FFF2-40B4-BE49-F238E27FC236}">
                <a16:creationId xmlns:a16="http://schemas.microsoft.com/office/drawing/2014/main" id="{D046624F-96B9-A43E-F689-FF43B219C744}"/>
              </a:ext>
            </a:extLst>
          </p:cNvPr>
          <p:cNvSpPr txBox="1"/>
          <p:nvPr/>
        </p:nvSpPr>
        <p:spPr>
          <a:xfrm>
            <a:off x="533400" y="2454891"/>
            <a:ext cx="8991600" cy="1495089"/>
          </a:xfrm>
          <a:prstGeom prst="rect">
            <a:avLst/>
          </a:prstGeom>
          <a:noFill/>
        </p:spPr>
        <p:txBody>
          <a:bodyPr wrap="square" rtlCol="0">
            <a:spAutoFit/>
          </a:bodyPr>
          <a:lstStyle/>
          <a:p>
            <a:pPr>
              <a:lnSpc>
                <a:spcPct val="120000"/>
              </a:lnSpc>
            </a:pPr>
            <a:r>
              <a:rPr lang="en-GB" sz="2600" dirty="0">
                <a:latin typeface="Montserrat" panose="00000500000000000000" pitchFamily="2" charset="0"/>
              </a:rPr>
              <a:t>As a teenager, Kelsey loved bodybuilding and playing baseball. At university, he studied </a:t>
            </a:r>
            <a:r>
              <a:rPr lang="en-GB" sz="2600" b="1" dirty="0">
                <a:latin typeface="Montserrat" panose="00000500000000000000" pitchFamily="2" charset="0"/>
              </a:rPr>
              <a:t>exercise science </a:t>
            </a:r>
            <a:r>
              <a:rPr lang="en-GB" sz="2600" dirty="0">
                <a:latin typeface="Montserrat" panose="00000500000000000000" pitchFamily="2" charset="0"/>
              </a:rPr>
              <a:t>and worked as a personal trainer. </a:t>
            </a:r>
          </a:p>
        </p:txBody>
      </p:sp>
      <p:sp>
        <p:nvSpPr>
          <p:cNvPr id="9" name="TextBox 8">
            <a:extLst>
              <a:ext uri="{FF2B5EF4-FFF2-40B4-BE49-F238E27FC236}">
                <a16:creationId xmlns:a16="http://schemas.microsoft.com/office/drawing/2014/main" id="{2EA201CE-096B-1A60-8180-01989A687A2B}"/>
              </a:ext>
            </a:extLst>
          </p:cNvPr>
          <p:cNvSpPr txBox="1"/>
          <p:nvPr/>
        </p:nvSpPr>
        <p:spPr>
          <a:xfrm>
            <a:off x="533400" y="4179375"/>
            <a:ext cx="9181338" cy="1975221"/>
          </a:xfrm>
          <a:prstGeom prst="rect">
            <a:avLst/>
          </a:prstGeom>
          <a:noFill/>
        </p:spPr>
        <p:txBody>
          <a:bodyPr wrap="square" rtlCol="0">
            <a:spAutoFit/>
          </a:bodyPr>
          <a:lstStyle/>
          <a:p>
            <a:pPr>
              <a:lnSpc>
                <a:spcPct val="120000"/>
              </a:lnSpc>
            </a:pPr>
            <a:r>
              <a:rPr lang="en-GB" sz="2600" dirty="0">
                <a:latin typeface="Montserrat" panose="00000500000000000000" pitchFamily="2" charset="0"/>
              </a:rPr>
              <a:t>He didn’t enjoy his internship with the university football team, so he did an internship in a research lab. There, he discovered a love for </a:t>
            </a:r>
            <a:r>
              <a:rPr lang="en-GB" sz="2600" b="1" dirty="0">
                <a:latin typeface="Montserrat" panose="00000500000000000000" pitchFamily="2" charset="0"/>
              </a:rPr>
              <a:t>lab science </a:t>
            </a:r>
            <a:r>
              <a:rPr lang="en-GB" sz="2600" dirty="0">
                <a:latin typeface="Montserrat" panose="00000500000000000000" pitchFamily="2" charset="0"/>
              </a:rPr>
              <a:t>and was inspired to become a </a:t>
            </a:r>
            <a:r>
              <a:rPr lang="en-GB" sz="2600" b="1" dirty="0">
                <a:latin typeface="Montserrat" panose="00000500000000000000" pitchFamily="2" charset="0"/>
              </a:rPr>
              <a:t>biomedical scientist</a:t>
            </a:r>
            <a:r>
              <a:rPr lang="en-GB" sz="2600" dirty="0">
                <a:latin typeface="Montserrat" panose="00000500000000000000" pitchFamily="2" charset="0"/>
              </a:rPr>
              <a:t>.</a:t>
            </a:r>
          </a:p>
        </p:txBody>
      </p:sp>
      <p:sp>
        <p:nvSpPr>
          <p:cNvPr id="10" name="TextBox 9">
            <a:extLst>
              <a:ext uri="{FF2B5EF4-FFF2-40B4-BE49-F238E27FC236}">
                <a16:creationId xmlns:a16="http://schemas.microsoft.com/office/drawing/2014/main" id="{739DB689-7F19-4956-3B26-9874E4DCB06B}"/>
              </a:ext>
            </a:extLst>
          </p:cNvPr>
          <p:cNvSpPr txBox="1"/>
          <p:nvPr/>
        </p:nvSpPr>
        <p:spPr>
          <a:xfrm>
            <a:off x="570739" y="6391611"/>
            <a:ext cx="9906000" cy="1495089"/>
          </a:xfrm>
          <a:prstGeom prst="rect">
            <a:avLst/>
          </a:prstGeom>
          <a:noFill/>
        </p:spPr>
        <p:txBody>
          <a:bodyPr wrap="square" rtlCol="0">
            <a:spAutoFit/>
          </a:bodyPr>
          <a:lstStyle/>
          <a:p>
            <a:pPr>
              <a:lnSpc>
                <a:spcPct val="120000"/>
              </a:lnSpc>
            </a:pPr>
            <a:r>
              <a:rPr lang="en-GB" sz="2600" dirty="0">
                <a:latin typeface="Montserrat" panose="00000500000000000000" pitchFamily="2" charset="0"/>
              </a:rPr>
              <a:t>With his background in exercise science, Kelsey struggled to get into a biomedical PhD program. Then, when he did, he had to </a:t>
            </a:r>
            <a:r>
              <a:rPr lang="en-GB" sz="2600" b="1" dirty="0">
                <a:latin typeface="Montserrat" panose="00000500000000000000" pitchFamily="2" charset="0"/>
              </a:rPr>
              <a:t>work hard </a:t>
            </a:r>
            <a:r>
              <a:rPr lang="en-GB" sz="2600" dirty="0">
                <a:latin typeface="Montserrat" panose="00000500000000000000" pitchFamily="2" charset="0"/>
              </a:rPr>
              <a:t>to catch up with his peers. </a:t>
            </a:r>
          </a:p>
        </p:txBody>
      </p:sp>
    </p:spTree>
    <p:extLst>
      <p:ext uri="{BB962C8B-B14F-4D97-AF65-F5344CB8AC3E}">
        <p14:creationId xmlns:p14="http://schemas.microsoft.com/office/powerpoint/2010/main" val="95174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380E4-14C5-9E61-F34F-A25E8C6E8587}"/>
            </a:ext>
          </a:extLst>
        </p:cNvPr>
        <p:cNvGrpSpPr/>
        <p:nvPr/>
      </p:nvGrpSpPr>
      <p:grpSpPr>
        <a:xfrm>
          <a:off x="0" y="0"/>
          <a:ext cx="0" cy="0"/>
          <a:chOff x="0" y="0"/>
          <a:chExt cx="0" cy="0"/>
        </a:xfrm>
      </p:grpSpPr>
      <p:pic>
        <p:nvPicPr>
          <p:cNvPr id="17" name="Picture 16" descr="A cartoon of a person holding two food items&#10;&#10;AI-generated content may be incorrect.">
            <a:extLst>
              <a:ext uri="{FF2B5EF4-FFF2-40B4-BE49-F238E27FC236}">
                <a16:creationId xmlns:a16="http://schemas.microsoft.com/office/drawing/2014/main" id="{1F79F98E-484D-3E58-BAF9-BC15B6A17A15}"/>
              </a:ext>
            </a:extLst>
          </p:cNvPr>
          <p:cNvPicPr>
            <a:picLocks noChangeAspect="1"/>
          </p:cNvPicPr>
          <p:nvPr/>
        </p:nvPicPr>
        <p:blipFill>
          <a:blip r:embed="rId3"/>
          <a:srcRect l="-1" r="37665"/>
          <a:stretch>
            <a:fillRect/>
          </a:stretch>
        </p:blipFill>
        <p:spPr>
          <a:xfrm>
            <a:off x="7566983" y="0"/>
            <a:ext cx="10721018" cy="10300407"/>
          </a:xfrm>
          <a:prstGeom prst="rect">
            <a:avLst/>
          </a:prstGeom>
        </p:spPr>
      </p:pic>
      <p:grpSp>
        <p:nvGrpSpPr>
          <p:cNvPr id="5" name="Group 5">
            <a:extLst>
              <a:ext uri="{FF2B5EF4-FFF2-40B4-BE49-F238E27FC236}">
                <a16:creationId xmlns:a16="http://schemas.microsoft.com/office/drawing/2014/main" id="{75516F74-793B-6816-F99B-EC903EE21AE6}"/>
              </a:ext>
            </a:extLst>
          </p:cNvPr>
          <p:cNvGrpSpPr/>
          <p:nvPr/>
        </p:nvGrpSpPr>
        <p:grpSpPr>
          <a:xfrm rot="5400000">
            <a:off x="1868096" y="-231135"/>
            <a:ext cx="9281892" cy="11781190"/>
            <a:chOff x="0" y="0"/>
            <a:chExt cx="3130550" cy="3989417"/>
          </a:xfrm>
          <a:solidFill>
            <a:srgbClr val="3660AA"/>
          </a:solidFill>
        </p:grpSpPr>
        <p:sp>
          <p:nvSpPr>
            <p:cNvPr id="6" name="Freeform 6">
              <a:extLst>
                <a:ext uri="{FF2B5EF4-FFF2-40B4-BE49-F238E27FC236}">
                  <a16:creationId xmlns:a16="http://schemas.microsoft.com/office/drawing/2014/main" id="{C1077137-57AA-9463-87BC-C74549C8207D}"/>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86140A74-89EB-5900-413E-4892027C12D8}"/>
              </a:ext>
            </a:extLst>
          </p:cNvPr>
          <p:cNvSpPr/>
          <p:nvPr/>
        </p:nvSpPr>
        <p:spPr>
          <a:xfrm rot="5400000">
            <a:off x="1563014" y="-239698"/>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BD47AF22-C2E4-6021-B71E-8D58F49D7C74}"/>
              </a:ext>
            </a:extLst>
          </p:cNvPr>
          <p:cNvSpPr/>
          <p:nvPr/>
        </p:nvSpPr>
        <p:spPr>
          <a:xfrm>
            <a:off x="-29056" y="0"/>
            <a:ext cx="2857303" cy="10313814"/>
          </a:xfrm>
          <a:prstGeom prst="rect">
            <a:avLst/>
          </a:prstGeom>
          <a:solidFill>
            <a:srgbClr val="ADDD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7">
            <a:extLst>
              <a:ext uri="{FF2B5EF4-FFF2-40B4-BE49-F238E27FC236}">
                <a16:creationId xmlns:a16="http://schemas.microsoft.com/office/drawing/2014/main" id="{B321C892-1482-7E23-B0A7-A849286392A9}"/>
              </a:ext>
            </a:extLst>
          </p:cNvPr>
          <p:cNvGrpSpPr/>
          <p:nvPr/>
        </p:nvGrpSpPr>
        <p:grpSpPr>
          <a:xfrm rot="5400000">
            <a:off x="1005251" y="-455327"/>
            <a:ext cx="10313814" cy="11197656"/>
            <a:chOff x="-4069" y="-13449"/>
            <a:chExt cx="3130550" cy="3511380"/>
          </a:xfrm>
          <a:solidFill>
            <a:srgbClr val="ADDDD7"/>
          </a:solidFill>
        </p:grpSpPr>
        <p:sp>
          <p:nvSpPr>
            <p:cNvPr id="8" name="Freeform 8">
              <a:extLst>
                <a:ext uri="{FF2B5EF4-FFF2-40B4-BE49-F238E27FC236}">
                  <a16:creationId xmlns:a16="http://schemas.microsoft.com/office/drawing/2014/main" id="{26B24517-5C30-1FFB-873C-B788C11AA47B}"/>
                </a:ext>
              </a:extLst>
            </p:cNvPr>
            <p:cNvSpPr/>
            <p:nvPr/>
          </p:nvSpPr>
          <p:spPr>
            <a:xfrm>
              <a:off x="-4069" y="-13449"/>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dirty="0"/>
            </a:p>
          </p:txBody>
        </p:sp>
      </p:grpSp>
      <p:sp>
        <p:nvSpPr>
          <p:cNvPr id="2" name="TextBox 13">
            <a:extLst>
              <a:ext uri="{FF2B5EF4-FFF2-40B4-BE49-F238E27FC236}">
                <a16:creationId xmlns:a16="http://schemas.microsoft.com/office/drawing/2014/main" id="{0C13695A-916D-0BD0-4378-76B70F6B699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07       </a:t>
            </a:r>
            <a:r>
              <a:rPr lang="en-US" sz="1700" dirty="0">
                <a:solidFill>
                  <a:schemeClr val="tx1">
                    <a:lumMod val="50000"/>
                    <a:lumOff val="50000"/>
                  </a:schemeClr>
                </a:solidFill>
                <a:latin typeface="Montserrat Semi-Bold Bold"/>
              </a:rPr>
              <a:t>futurumcareers.com</a:t>
            </a:r>
          </a:p>
        </p:txBody>
      </p:sp>
      <p:sp>
        <p:nvSpPr>
          <p:cNvPr id="12" name="TextBox 11">
            <a:extLst>
              <a:ext uri="{FF2B5EF4-FFF2-40B4-BE49-F238E27FC236}">
                <a16:creationId xmlns:a16="http://schemas.microsoft.com/office/drawing/2014/main" id="{CC23C1B9-9E25-7C07-9A42-BE332CC8AD2B}"/>
              </a:ext>
            </a:extLst>
          </p:cNvPr>
          <p:cNvSpPr txBox="1"/>
          <p:nvPr/>
        </p:nvSpPr>
        <p:spPr>
          <a:xfrm>
            <a:off x="533401" y="1188170"/>
            <a:ext cx="8107214" cy="830997"/>
          </a:xfrm>
          <a:prstGeom prst="rect">
            <a:avLst/>
          </a:prstGeom>
          <a:noFill/>
        </p:spPr>
        <p:txBody>
          <a:bodyPr wrap="square" rtlCol="0">
            <a:spAutoFit/>
          </a:bodyPr>
          <a:lstStyle/>
          <a:p>
            <a:r>
              <a:rPr lang="en-GB" sz="4800" dirty="0">
                <a:latin typeface="Montserrat SemiBold" panose="00000700000000000000" pitchFamily="2" charset="0"/>
              </a:rPr>
              <a:t>Animation Summary</a:t>
            </a:r>
          </a:p>
        </p:txBody>
      </p:sp>
      <p:sp>
        <p:nvSpPr>
          <p:cNvPr id="4" name="TextBox 3">
            <a:extLst>
              <a:ext uri="{FF2B5EF4-FFF2-40B4-BE49-F238E27FC236}">
                <a16:creationId xmlns:a16="http://schemas.microsoft.com/office/drawing/2014/main" id="{DFA1B759-E67C-9EC2-970A-89660F00B4BC}"/>
              </a:ext>
            </a:extLst>
          </p:cNvPr>
          <p:cNvSpPr txBox="1"/>
          <p:nvPr/>
        </p:nvSpPr>
        <p:spPr>
          <a:xfrm>
            <a:off x="533400" y="2454891"/>
            <a:ext cx="8915400" cy="1975221"/>
          </a:xfrm>
          <a:prstGeom prst="rect">
            <a:avLst/>
          </a:prstGeom>
          <a:noFill/>
        </p:spPr>
        <p:txBody>
          <a:bodyPr wrap="square" rtlCol="0">
            <a:spAutoFit/>
          </a:bodyPr>
          <a:lstStyle/>
          <a:p>
            <a:pPr>
              <a:lnSpc>
                <a:spcPct val="120000"/>
              </a:lnSpc>
            </a:pPr>
            <a:r>
              <a:rPr lang="en-GB" sz="2600" dirty="0">
                <a:latin typeface="Montserrat" panose="00000500000000000000" pitchFamily="2" charset="0"/>
              </a:rPr>
              <a:t>Today, Kelsey studies </a:t>
            </a:r>
            <a:r>
              <a:rPr lang="en-GB" sz="2600" b="1" dirty="0">
                <a:latin typeface="Montserrat" panose="00000500000000000000" pitchFamily="2" charset="0"/>
              </a:rPr>
              <a:t>mitochondria</a:t>
            </a:r>
            <a:r>
              <a:rPr lang="en-GB" sz="2600" dirty="0">
                <a:latin typeface="Montserrat" panose="00000500000000000000" pitchFamily="2" charset="0"/>
              </a:rPr>
              <a:t> in AML cells. Mitochondria provide cells with </a:t>
            </a:r>
            <a:r>
              <a:rPr lang="en-GB" sz="2600" b="1" dirty="0">
                <a:latin typeface="Montserrat" panose="00000500000000000000" pitchFamily="2" charset="0"/>
              </a:rPr>
              <a:t>energy</a:t>
            </a:r>
            <a:r>
              <a:rPr lang="en-GB" sz="2600" dirty="0">
                <a:latin typeface="Montserrat" panose="00000500000000000000" pitchFamily="2" charset="0"/>
              </a:rPr>
              <a:t> by converting energy from food into a form that our cells can use – a molecule called </a:t>
            </a:r>
            <a:r>
              <a:rPr lang="en-GB" sz="2600" b="1" dirty="0">
                <a:latin typeface="Montserrat" panose="00000500000000000000" pitchFamily="2" charset="0"/>
              </a:rPr>
              <a:t>ATP</a:t>
            </a:r>
            <a:r>
              <a:rPr lang="en-GB" sz="2600" dirty="0">
                <a:latin typeface="Montserrat" panose="00000500000000000000" pitchFamily="2" charset="0"/>
              </a:rPr>
              <a:t>. </a:t>
            </a:r>
          </a:p>
        </p:txBody>
      </p:sp>
      <p:sp>
        <p:nvSpPr>
          <p:cNvPr id="9" name="TextBox 8">
            <a:extLst>
              <a:ext uri="{FF2B5EF4-FFF2-40B4-BE49-F238E27FC236}">
                <a16:creationId xmlns:a16="http://schemas.microsoft.com/office/drawing/2014/main" id="{C974CD40-C494-E4CE-645D-C9543A89C7B4}"/>
              </a:ext>
            </a:extLst>
          </p:cNvPr>
          <p:cNvSpPr txBox="1"/>
          <p:nvPr/>
        </p:nvSpPr>
        <p:spPr>
          <a:xfrm>
            <a:off x="533400" y="4671849"/>
            <a:ext cx="9181338" cy="1014958"/>
          </a:xfrm>
          <a:prstGeom prst="rect">
            <a:avLst/>
          </a:prstGeom>
          <a:noFill/>
        </p:spPr>
        <p:txBody>
          <a:bodyPr wrap="square" rtlCol="0">
            <a:spAutoFit/>
          </a:bodyPr>
          <a:lstStyle/>
          <a:p>
            <a:pPr>
              <a:lnSpc>
                <a:spcPct val="120000"/>
              </a:lnSpc>
            </a:pPr>
            <a:r>
              <a:rPr lang="en-GB" sz="2600" dirty="0">
                <a:latin typeface="Montserrat" panose="00000500000000000000" pitchFamily="2" charset="0"/>
              </a:rPr>
              <a:t>Kelsey has discovered mitochondria in AML cells run this process in reverse and </a:t>
            </a:r>
            <a:r>
              <a:rPr lang="en-GB" sz="2600" b="1" dirty="0">
                <a:latin typeface="Montserrat" panose="00000500000000000000" pitchFamily="2" charset="0"/>
              </a:rPr>
              <a:t>consume ATP </a:t>
            </a:r>
            <a:r>
              <a:rPr lang="en-GB" sz="2600" dirty="0">
                <a:latin typeface="Montserrat" panose="00000500000000000000" pitchFamily="2" charset="0"/>
              </a:rPr>
              <a:t>instead. </a:t>
            </a:r>
          </a:p>
        </p:txBody>
      </p:sp>
      <p:sp>
        <p:nvSpPr>
          <p:cNvPr id="10" name="TextBox 9">
            <a:extLst>
              <a:ext uri="{FF2B5EF4-FFF2-40B4-BE49-F238E27FC236}">
                <a16:creationId xmlns:a16="http://schemas.microsoft.com/office/drawing/2014/main" id="{5177E30F-30E1-F8A3-30E5-64CAA12D9B15}"/>
              </a:ext>
            </a:extLst>
          </p:cNvPr>
          <p:cNvSpPr txBox="1"/>
          <p:nvPr/>
        </p:nvSpPr>
        <p:spPr>
          <a:xfrm>
            <a:off x="533400" y="5928544"/>
            <a:ext cx="9906000" cy="1975221"/>
          </a:xfrm>
          <a:prstGeom prst="rect">
            <a:avLst/>
          </a:prstGeom>
          <a:noFill/>
        </p:spPr>
        <p:txBody>
          <a:bodyPr wrap="square" rtlCol="0">
            <a:spAutoFit/>
          </a:bodyPr>
          <a:lstStyle/>
          <a:p>
            <a:pPr>
              <a:lnSpc>
                <a:spcPct val="120000"/>
              </a:lnSpc>
            </a:pPr>
            <a:r>
              <a:rPr lang="en-GB" sz="2600" dirty="0">
                <a:latin typeface="Montserrat" panose="00000500000000000000" pitchFamily="2" charset="0"/>
              </a:rPr>
              <a:t>He hopes scientists will be able to use this discovery to develop new </a:t>
            </a:r>
            <a:r>
              <a:rPr lang="en-GB" sz="2600" b="1" dirty="0">
                <a:latin typeface="Montserrat" panose="00000500000000000000" pitchFamily="2" charset="0"/>
              </a:rPr>
              <a:t>treatments</a:t>
            </a:r>
            <a:r>
              <a:rPr lang="en-GB" sz="2600" dirty="0">
                <a:latin typeface="Montserrat" panose="00000500000000000000" pitchFamily="2" charset="0"/>
              </a:rPr>
              <a:t> for AML that destroy the mitochondria in AML cells, while leaving healthy cells unharmed. </a:t>
            </a:r>
          </a:p>
        </p:txBody>
      </p:sp>
    </p:spTree>
    <p:extLst>
      <p:ext uri="{BB962C8B-B14F-4D97-AF65-F5344CB8AC3E}">
        <p14:creationId xmlns:p14="http://schemas.microsoft.com/office/powerpoint/2010/main" val="247678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in a blue shirt and gloves working in a laboratory&#10;&#10;AI-generated content may be incorrect.">
            <a:extLst>
              <a:ext uri="{FF2B5EF4-FFF2-40B4-BE49-F238E27FC236}">
                <a16:creationId xmlns:a16="http://schemas.microsoft.com/office/drawing/2014/main" id="{06CC0BA1-6654-406D-D0C5-EF362FA82C71}"/>
              </a:ext>
            </a:extLst>
          </p:cNvPr>
          <p:cNvPicPr>
            <a:picLocks noChangeAspect="1"/>
          </p:cNvPicPr>
          <p:nvPr/>
        </p:nvPicPr>
        <p:blipFill>
          <a:blip r:embed="rId2">
            <a:extLst>
              <a:ext uri="{28A0092B-C50C-407E-A947-70E740481C1C}">
                <a14:useLocalDpi xmlns:a14="http://schemas.microsoft.com/office/drawing/2010/main" val="0"/>
              </a:ext>
            </a:extLst>
          </a:blip>
          <a:srcRect t="12052" r="23214"/>
          <a:stretch>
            <a:fillRect/>
          </a:stretch>
        </p:blipFill>
        <p:spPr>
          <a:xfrm flipH="1">
            <a:off x="4551217" y="0"/>
            <a:ext cx="13455429" cy="10287000"/>
          </a:xfrm>
          <a:prstGeom prst="rect">
            <a:avLst/>
          </a:prstGeom>
        </p:spPr>
      </p:pic>
      <p:grpSp>
        <p:nvGrpSpPr>
          <p:cNvPr id="4" name="Group 4"/>
          <p:cNvGrpSpPr/>
          <p:nvPr/>
        </p:nvGrpSpPr>
        <p:grpSpPr>
          <a:xfrm>
            <a:off x="870423" y="3189912"/>
            <a:ext cx="13226577" cy="5915987"/>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p:cNvGrpSpPr/>
          <p:nvPr/>
        </p:nvGrpSpPr>
        <p:grpSpPr>
          <a:xfrm>
            <a:off x="761999" y="3475411"/>
            <a:ext cx="12907719" cy="5173289"/>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298435" y="-2546936"/>
            <a:ext cx="1480331" cy="8077202"/>
            <a:chOff x="0" y="0"/>
            <a:chExt cx="3130550" cy="18248691"/>
          </a:xfrm>
          <a:solidFill>
            <a:srgbClr val="55B8AD"/>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p:cNvGrpSpPr/>
          <p:nvPr/>
        </p:nvGrpSpPr>
        <p:grpSpPr>
          <a:xfrm>
            <a:off x="1082541" y="3816955"/>
            <a:ext cx="12090836" cy="4431736"/>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2" name="TextBox 13">
            <a:extLst>
              <a:ext uri="{FF2B5EF4-FFF2-40B4-BE49-F238E27FC236}">
                <a16:creationId xmlns:a16="http://schemas.microsoft.com/office/drawing/2014/main" id="{22903EF9-BF1A-E37B-DF5D-10AEBCEAB915}"/>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08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8EB7C70F-6FAD-08B4-CF64-BF56B8A9079E}"/>
              </a:ext>
            </a:extLst>
          </p:cNvPr>
          <p:cNvSpPr txBox="1"/>
          <p:nvPr/>
        </p:nvSpPr>
        <p:spPr>
          <a:xfrm>
            <a:off x="1444640" y="4076700"/>
            <a:ext cx="11762796" cy="3979038"/>
          </a:xfrm>
          <a:prstGeom prst="rect">
            <a:avLst/>
          </a:prstGeom>
          <a:noFill/>
        </p:spPr>
        <p:txBody>
          <a:bodyPr wrap="square" rtlCol="0">
            <a:spAutoFit/>
          </a:bodyPr>
          <a:lstStyle/>
          <a:p>
            <a:pPr marL="342900" indent="-342900">
              <a:lnSpc>
                <a:spcPct val="120000"/>
              </a:lnSpc>
              <a:spcAft>
                <a:spcPts val="600"/>
              </a:spcAft>
              <a:buAutoNum type="arabicPeriod"/>
            </a:pPr>
            <a:r>
              <a:rPr lang="en-GB" sz="2800" dirty="0">
                <a:latin typeface="Montserrat" panose="00000500000000000000" pitchFamily="2" charset="0"/>
              </a:rPr>
              <a:t>What causes acute myeloid </a:t>
            </a:r>
            <a:r>
              <a:rPr lang="en-GB" sz="2800" dirty="0" err="1">
                <a:latin typeface="Montserrat" panose="00000500000000000000" pitchFamily="2" charset="0"/>
              </a:rPr>
              <a:t>leukemia</a:t>
            </a:r>
            <a:r>
              <a:rPr lang="en-GB" sz="2800" dirty="0">
                <a:latin typeface="Montserrat" panose="00000500000000000000" pitchFamily="2" charset="0"/>
              </a:rPr>
              <a:t> (AML)?</a:t>
            </a:r>
          </a:p>
          <a:p>
            <a:pPr marL="342900" indent="-342900">
              <a:lnSpc>
                <a:spcPct val="120000"/>
              </a:lnSpc>
              <a:spcAft>
                <a:spcPts val="600"/>
              </a:spcAft>
              <a:buAutoNum type="arabicPeriod"/>
            </a:pPr>
            <a:r>
              <a:rPr lang="en-GB" sz="2800" dirty="0">
                <a:latin typeface="Montserrat" panose="00000500000000000000" pitchFamily="2" charset="0"/>
              </a:rPr>
              <a:t>What are mitochondria?</a:t>
            </a:r>
          </a:p>
          <a:p>
            <a:pPr marL="342900" indent="-342900">
              <a:lnSpc>
                <a:spcPct val="120000"/>
              </a:lnSpc>
              <a:spcAft>
                <a:spcPts val="600"/>
              </a:spcAft>
              <a:buAutoNum type="arabicPeriod"/>
            </a:pPr>
            <a:r>
              <a:rPr lang="en-GB" sz="2800" dirty="0">
                <a:latin typeface="Montserrat" panose="00000500000000000000" pitchFamily="2" charset="0"/>
              </a:rPr>
              <a:t> How did Kelsey’s teenage hobbies influence his educational journey?</a:t>
            </a:r>
          </a:p>
          <a:p>
            <a:pPr marL="342900" indent="-342900">
              <a:lnSpc>
                <a:spcPct val="120000"/>
              </a:lnSpc>
              <a:spcAft>
                <a:spcPts val="600"/>
              </a:spcAft>
              <a:buAutoNum type="arabicPeriod"/>
            </a:pPr>
            <a:r>
              <a:rPr lang="en-GB" sz="2800" dirty="0">
                <a:latin typeface="Montserrat" panose="00000500000000000000" pitchFamily="2" charset="0"/>
              </a:rPr>
              <a:t>How did Kelsey overcome the challenges he faced during his educational and career journey?</a:t>
            </a:r>
          </a:p>
          <a:p>
            <a:pPr marL="342900" indent="-342900">
              <a:lnSpc>
                <a:spcPct val="120000"/>
              </a:lnSpc>
              <a:spcAft>
                <a:spcPts val="600"/>
              </a:spcAft>
              <a:buAutoNum type="arabicPeriod"/>
            </a:pPr>
            <a:r>
              <a:rPr lang="en-GB" sz="2800" dirty="0">
                <a:latin typeface="Montserrat" panose="00000500000000000000" pitchFamily="2" charset="0"/>
              </a:rPr>
              <a:t>What has Kelsey discovered about mitochondria in AML cells?</a:t>
            </a:r>
          </a:p>
        </p:txBody>
      </p:sp>
      <p:sp>
        <p:nvSpPr>
          <p:cNvPr id="9" name="TextBox 8">
            <a:extLst>
              <a:ext uri="{FF2B5EF4-FFF2-40B4-BE49-F238E27FC236}">
                <a16:creationId xmlns:a16="http://schemas.microsoft.com/office/drawing/2014/main" id="{086FFB1D-858B-EA4E-9F1B-F3E870DB5CBA}"/>
              </a:ext>
            </a:extLst>
          </p:cNvPr>
          <p:cNvSpPr txBox="1"/>
          <p:nvPr/>
        </p:nvSpPr>
        <p:spPr>
          <a:xfrm>
            <a:off x="8429323" y="10040779"/>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pointing at a computer screen&#10;&#10;AI-generated content may be incorrect.">
            <a:extLst>
              <a:ext uri="{FF2B5EF4-FFF2-40B4-BE49-F238E27FC236}">
                <a16:creationId xmlns:a16="http://schemas.microsoft.com/office/drawing/2014/main" id="{BAA64C3A-DDC8-B8EE-A618-886E5C5B25B5}"/>
              </a:ext>
            </a:extLst>
          </p:cNvPr>
          <p:cNvPicPr>
            <a:picLocks noChangeAspect="1"/>
          </p:cNvPicPr>
          <p:nvPr/>
        </p:nvPicPr>
        <p:blipFill>
          <a:blip r:embed="rId3">
            <a:extLst>
              <a:ext uri="{28A0092B-C50C-407E-A947-70E740481C1C}">
                <a14:useLocalDpi xmlns:a14="http://schemas.microsoft.com/office/drawing/2010/main" val="0"/>
              </a:ext>
            </a:extLst>
          </a:blip>
          <a:srcRect r="31719"/>
          <a:stretch>
            <a:fillRect/>
          </a:stretch>
        </p:blipFill>
        <p:spPr>
          <a:xfrm>
            <a:off x="7755693" y="-9202"/>
            <a:ext cx="10532308" cy="10296202"/>
          </a:xfrm>
          <a:prstGeom prst="rect">
            <a:avLst/>
          </a:prstGeom>
        </p:spPr>
      </p:pic>
      <p:grpSp>
        <p:nvGrpSpPr>
          <p:cNvPr id="17" name="Group 4">
            <a:extLst>
              <a:ext uri="{FF2B5EF4-FFF2-40B4-BE49-F238E27FC236}">
                <a16:creationId xmlns:a16="http://schemas.microsoft.com/office/drawing/2014/main" id="{30FCEBE4-1C7B-B78F-92BF-40B9D1647E8B}"/>
              </a:ext>
            </a:extLst>
          </p:cNvPr>
          <p:cNvGrpSpPr/>
          <p:nvPr/>
        </p:nvGrpSpPr>
        <p:grpSpPr>
          <a:xfrm rot="5400000">
            <a:off x="13321241" y="6181134"/>
            <a:ext cx="1056086" cy="6514968"/>
            <a:chOff x="0" y="0"/>
            <a:chExt cx="3130550" cy="18606430"/>
          </a:xfrm>
          <a:solidFill>
            <a:srgbClr val="3660AA"/>
          </a:solidFill>
        </p:grpSpPr>
        <p:sp>
          <p:nvSpPr>
            <p:cNvPr id="18" name="Freeform 5">
              <a:extLst>
                <a:ext uri="{FF2B5EF4-FFF2-40B4-BE49-F238E27FC236}">
                  <a16:creationId xmlns:a16="http://schemas.microsoft.com/office/drawing/2014/main" id="{DE2D5E10-6A52-4C66-212B-1BD092E28C6B}"/>
                </a:ext>
              </a:extLst>
            </p:cNvPr>
            <p:cNvSpPr/>
            <p:nvPr/>
          </p:nvSpPr>
          <p:spPr>
            <a:xfrm>
              <a:off x="0" y="0"/>
              <a:ext cx="3130550" cy="18606430"/>
            </a:xfrm>
            <a:custGeom>
              <a:avLst/>
              <a:gdLst/>
              <a:ahLst/>
              <a:cxnLst/>
              <a:rect l="l" t="t" r="r" b="b"/>
              <a:pathLst>
                <a:path w="3130550" h="18606430">
                  <a:moveTo>
                    <a:pt x="0" y="1123950"/>
                  </a:moveTo>
                  <a:lnTo>
                    <a:pt x="0" y="18606430"/>
                  </a:lnTo>
                  <a:lnTo>
                    <a:pt x="3130550" y="18606430"/>
                  </a:lnTo>
                  <a:lnTo>
                    <a:pt x="3130550" y="0"/>
                  </a:lnTo>
                  <a:close/>
                </a:path>
              </a:pathLst>
            </a:custGeom>
            <a:grpFill/>
          </p:spPr>
          <p:txBody>
            <a:bodyPr/>
            <a:lstStyle/>
            <a:p>
              <a:endParaRPr lang="en-GB" dirty="0"/>
            </a:p>
          </p:txBody>
        </p:sp>
      </p:grpSp>
      <p:grpSp>
        <p:nvGrpSpPr>
          <p:cNvPr id="5" name="Group 5"/>
          <p:cNvGrpSpPr/>
          <p:nvPr/>
        </p:nvGrpSpPr>
        <p:grpSpPr>
          <a:xfrm rot="5400000">
            <a:off x="1490650" y="-435336"/>
            <a:ext cx="9258300" cy="12239599"/>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Lst>
          </p:cNvPr>
          <p:cNvSpPr/>
          <p:nvPr/>
        </p:nvSpPr>
        <p:spPr>
          <a:xfrm rot="5400000">
            <a:off x="1258214" y="-214696"/>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p:cNvGrpSpPr/>
          <p:nvPr/>
        </p:nvGrpSpPr>
        <p:grpSpPr>
          <a:xfrm rot="5400000">
            <a:off x="595925" y="-617384"/>
            <a:ext cx="10346559" cy="11538409"/>
            <a:chOff x="0" y="0"/>
            <a:chExt cx="3130550" cy="3511380"/>
          </a:xfrm>
          <a:solidFill>
            <a:srgbClr val="ADDDD7"/>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
            <a:extLst>
              <a:ext uri="{FF2B5EF4-FFF2-40B4-BE49-F238E27FC236}">
                <a16:creationId xmlns:a16="http://schemas.microsoft.com/office/drawing/2014/main" id="{26273DC6-DD7D-32C2-C854-612A32B2BA7A}"/>
              </a:ext>
            </a:extLst>
          </p:cNvPr>
          <p:cNvSpPr txBox="1"/>
          <p:nvPr/>
        </p:nvSpPr>
        <p:spPr>
          <a:xfrm>
            <a:off x="533399" y="1093104"/>
            <a:ext cx="7239001" cy="830997"/>
          </a:xfrm>
          <a:prstGeom prst="rect">
            <a:avLst/>
          </a:prstGeom>
          <a:noFill/>
        </p:spPr>
        <p:txBody>
          <a:bodyPr wrap="square" rtlCol="0">
            <a:spAutoFit/>
          </a:bodyPr>
          <a:lstStyle/>
          <a:p>
            <a:r>
              <a:rPr lang="en-GB" sz="4800" dirty="0">
                <a:latin typeface="Montserrat SemiBold" panose="00000700000000000000" pitchFamily="2" charset="0"/>
              </a:rPr>
              <a:t>About Cancer Biology</a:t>
            </a:r>
          </a:p>
        </p:txBody>
      </p:sp>
      <p:sp>
        <p:nvSpPr>
          <p:cNvPr id="14" name="TextBox 13">
            <a:extLst>
              <a:ext uri="{FF2B5EF4-FFF2-40B4-BE49-F238E27FC236}">
                <a16:creationId xmlns:a16="http://schemas.microsoft.com/office/drawing/2014/main" id="{BD35257B-8733-CEE3-9046-A2EFCB2873B9}"/>
              </a:ext>
            </a:extLst>
          </p:cNvPr>
          <p:cNvSpPr txBox="1"/>
          <p:nvPr/>
        </p:nvSpPr>
        <p:spPr>
          <a:xfrm>
            <a:off x="533400" y="2628900"/>
            <a:ext cx="8382000" cy="1495089"/>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Cancer biology is the study of the </a:t>
            </a:r>
            <a:r>
              <a:rPr lang="en-GB" sz="2600" b="1" kern="100" dirty="0">
                <a:latin typeface="Montserrat" panose="00000500000000000000" pitchFamily="2" charset="0"/>
                <a:ea typeface="Aptos" panose="020B0004020202020204" pitchFamily="34" charset="0"/>
                <a:cs typeface="Calibri" panose="020F0502020204030204" pitchFamily="34" charset="0"/>
              </a:rPr>
              <a:t>biological mechanisms </a:t>
            </a:r>
            <a:r>
              <a:rPr lang="en-GB" sz="2600" kern="100" dirty="0">
                <a:latin typeface="Montserrat" panose="00000500000000000000" pitchFamily="2" charset="0"/>
                <a:ea typeface="Aptos" panose="020B0004020202020204" pitchFamily="34" charset="0"/>
                <a:cs typeface="Calibri" panose="020F0502020204030204" pitchFamily="34" charset="0"/>
              </a:rPr>
              <a:t>underlying cancer development and how to address them through treatment. </a:t>
            </a:r>
          </a:p>
        </p:txBody>
      </p:sp>
      <p:sp>
        <p:nvSpPr>
          <p:cNvPr id="4" name="TextBox 13">
            <a:extLst>
              <a:ext uri="{FF2B5EF4-FFF2-40B4-BE49-F238E27FC236}">
                <a16:creationId xmlns:a16="http://schemas.microsoft.com/office/drawing/2014/main" id="{A29575E1-84B7-6F57-3DC4-9904E38E426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09       </a:t>
            </a:r>
            <a:r>
              <a:rPr lang="en-US" sz="1700" dirty="0">
                <a:solidFill>
                  <a:schemeClr val="tx1">
                    <a:lumMod val="50000"/>
                    <a:lumOff val="50000"/>
                  </a:schemeClr>
                </a:solidFill>
                <a:latin typeface="Montserrat Semi-Bold Bold"/>
              </a:rPr>
              <a:t>futurumcareers.com</a:t>
            </a:r>
          </a:p>
        </p:txBody>
      </p:sp>
      <p:sp>
        <p:nvSpPr>
          <p:cNvPr id="13" name="TextBox 12">
            <a:extLst>
              <a:ext uri="{FF2B5EF4-FFF2-40B4-BE49-F238E27FC236}">
                <a16:creationId xmlns:a16="http://schemas.microsoft.com/office/drawing/2014/main" id="{94279667-DE0B-48DE-874C-F4A5887D2940}"/>
              </a:ext>
            </a:extLst>
          </p:cNvPr>
          <p:cNvSpPr txBox="1"/>
          <p:nvPr/>
        </p:nvSpPr>
        <p:spPr>
          <a:xfrm>
            <a:off x="521676" y="4417383"/>
            <a:ext cx="9220201" cy="1975221"/>
          </a:xfrm>
          <a:prstGeom prst="rect">
            <a:avLst/>
          </a:prstGeom>
          <a:noFill/>
        </p:spPr>
        <p:txBody>
          <a:bodyPr wrap="square">
            <a:spAutoFit/>
          </a:bodyPr>
          <a:lstStyle/>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“Cancer remains one of the most complex and pressing challenges facing society. Dedicating your life to understanding and treating this disease is a valuable pursuit.” </a:t>
            </a:r>
            <a:r>
              <a:rPr lang="en-GB" sz="2600" kern="100" dirty="0">
                <a:latin typeface="Montserrat" panose="00000500000000000000" pitchFamily="2" charset="0"/>
                <a:ea typeface="Aptos" panose="020B0004020202020204" pitchFamily="34" charset="0"/>
                <a:cs typeface="Calibri" panose="020F0502020204030204" pitchFamily="34" charset="0"/>
              </a:rPr>
              <a:t>– Kelsey </a:t>
            </a: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8A9CD20-D9FD-38CA-BD8D-6D2C264726A9}"/>
              </a:ext>
            </a:extLst>
          </p:cNvPr>
          <p:cNvSpPr txBox="1"/>
          <p:nvPr/>
        </p:nvSpPr>
        <p:spPr>
          <a:xfrm>
            <a:off x="539261" y="6685998"/>
            <a:ext cx="9671539" cy="1979581"/>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According to the US National Cancer Institute, </a:t>
            </a:r>
            <a:r>
              <a:rPr lang="en-GB" sz="2600" b="1" kern="100" dirty="0">
                <a:latin typeface="Montserrat" panose="00000500000000000000" pitchFamily="2" charset="0"/>
                <a:ea typeface="Aptos" panose="020B0004020202020204" pitchFamily="34" charset="0"/>
                <a:cs typeface="Calibri" panose="020F0502020204030204" pitchFamily="34" charset="0"/>
              </a:rPr>
              <a:t>two in five people</a:t>
            </a:r>
            <a:r>
              <a:rPr lang="en-GB" sz="2600" kern="100" dirty="0">
                <a:latin typeface="Montserrat" panose="00000500000000000000" pitchFamily="2" charset="0"/>
                <a:ea typeface="Aptos" panose="020B0004020202020204" pitchFamily="34" charset="0"/>
                <a:cs typeface="Calibri" panose="020F0502020204030204" pitchFamily="34" charset="0"/>
              </a:rPr>
              <a:t> in the US will develop cancer in their lifetime, so developing new and improved ways to detect and treat the disease is essential for a healthy society. </a:t>
            </a:r>
            <a:endParaRPr lang="en-GB" sz="2600" dirty="0"/>
          </a:p>
        </p:txBody>
      </p:sp>
      <p:sp>
        <p:nvSpPr>
          <p:cNvPr id="19" name="TextBox 18">
            <a:extLst>
              <a:ext uri="{FF2B5EF4-FFF2-40B4-BE49-F238E27FC236}">
                <a16:creationId xmlns:a16="http://schemas.microsoft.com/office/drawing/2014/main" id="{9BD27028-395E-C3AB-9331-E80BC975A728}"/>
              </a:ext>
            </a:extLst>
          </p:cNvPr>
          <p:cNvSpPr txBox="1"/>
          <p:nvPr/>
        </p:nvSpPr>
        <p:spPr>
          <a:xfrm>
            <a:off x="12072639" y="9084675"/>
            <a:ext cx="4922738" cy="707886"/>
          </a:xfrm>
          <a:prstGeom prst="rect">
            <a:avLst/>
          </a:prstGeom>
          <a:noFill/>
        </p:spPr>
        <p:txBody>
          <a:bodyPr wrap="square">
            <a:spAutoFit/>
          </a:bodyPr>
          <a:lstStyle/>
          <a:p>
            <a:r>
              <a:rPr lang="en-GB" sz="2000" b="0" u="none" strike="noStrike" baseline="0" dirty="0">
                <a:solidFill>
                  <a:schemeClr val="bg1"/>
                </a:solidFill>
                <a:latin typeface="Montserrat" panose="00000500000000000000" pitchFamily="2" charset="0"/>
              </a:rPr>
              <a:t>Kelsey discusses research data with staff scientist Dr. Raphael </a:t>
            </a:r>
            <a:r>
              <a:rPr lang="en-GB" sz="2000" b="0" u="none" strike="noStrike" baseline="0" dirty="0" err="1">
                <a:solidFill>
                  <a:schemeClr val="bg1"/>
                </a:solidFill>
                <a:latin typeface="Montserrat" panose="00000500000000000000" pitchFamily="2" charset="0"/>
              </a:rPr>
              <a:t>Aruleba</a:t>
            </a:r>
            <a:r>
              <a:rPr lang="en-GB" sz="2000" b="0" u="none" strike="noStrike" baseline="0" dirty="0">
                <a:solidFill>
                  <a:schemeClr val="bg1"/>
                </a:solidFill>
                <a:latin typeface="Montserrat" panose="00000500000000000000" pitchFamily="2" charset="0"/>
              </a:rPr>
              <a:t> </a:t>
            </a:r>
            <a:endParaRPr lang="en-GB" sz="2000" dirty="0">
              <a:solidFill>
                <a:schemeClr val="bg1"/>
              </a:solidFill>
              <a:latin typeface="Montserrat" panose="00000500000000000000" pitchFamily="2" charset="0"/>
            </a:endParaRPr>
          </a:p>
        </p:txBody>
      </p:sp>
      <p:sp>
        <p:nvSpPr>
          <p:cNvPr id="12" name="TextBox 11">
            <a:extLst>
              <a:ext uri="{FF2B5EF4-FFF2-40B4-BE49-F238E27FC236}">
                <a16:creationId xmlns:a16="http://schemas.microsoft.com/office/drawing/2014/main" id="{2A423CF1-88FE-8565-FDC7-410CF3D8B88A}"/>
              </a:ext>
            </a:extLst>
          </p:cNvPr>
          <p:cNvSpPr txBox="1"/>
          <p:nvPr/>
        </p:nvSpPr>
        <p:spPr>
          <a:xfrm>
            <a:off x="15195860" y="74118"/>
            <a:ext cx="3092140" cy="246221"/>
          </a:xfrm>
          <a:prstGeom prst="rect">
            <a:avLst/>
          </a:prstGeom>
          <a:noFill/>
        </p:spPr>
        <p:txBody>
          <a:bodyPr wrap="square">
            <a:spAutoFit/>
          </a:bodyPr>
          <a:lstStyle/>
          <a:p>
            <a:pPr marL="171450" indent="-171450" algn="r">
              <a:buFont typeface="Montserrat" panose="00000500000000000000" pitchFamily="2" charset="0"/>
              <a:buChar char="©"/>
            </a:pPr>
            <a:r>
              <a:rPr lang="en-GB" sz="1000" dirty="0">
                <a:solidFill>
                  <a:schemeClr val="bg1"/>
                </a:solidFill>
                <a:latin typeface="Montserrat" panose="00000500000000000000" pitchFamily="2" charset="0"/>
              </a:rPr>
              <a:t>Wake Forest University School of Medicine</a:t>
            </a:r>
            <a:endParaRPr lang="en-GB"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72277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9" ma:contentTypeDescription="Create a new document." ma:contentTypeScope="" ma:versionID="92774c4978b0496b0f20fa32f3f2b0be">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1457492cf599239e3f08a612a755c80d"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880CE9-8CB5-4DBE-84D9-560466B5AC72}">
  <ds:schemaRefs>
    <ds:schemaRef ds:uri="http://schemas.microsoft.com/sharepoint/v3/contenttype/forms"/>
  </ds:schemaRefs>
</ds:datastoreItem>
</file>

<file path=customXml/itemProps2.xml><?xml version="1.0" encoding="utf-8"?>
<ds:datastoreItem xmlns:ds="http://schemas.openxmlformats.org/officeDocument/2006/customXml" ds:itemID="{DD27C9C9-1383-43CA-9F0A-3F7796B22DE4}">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customXml/itemProps3.xml><?xml version="1.0" encoding="utf-8"?>
<ds:datastoreItem xmlns:ds="http://schemas.openxmlformats.org/officeDocument/2006/customXml" ds:itemID="{91FB78E6-64CA-4967-965A-11A12266D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1444</TotalTime>
  <Words>1590</Words>
  <Application>Microsoft Office PowerPoint</Application>
  <PresentationFormat>Custom</PresentationFormat>
  <Paragraphs>145</Paragraphs>
  <Slides>20</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Montserrat SemiBold</vt:lpstr>
      <vt:lpstr>Montserrat Bold</vt:lpstr>
      <vt:lpstr>Montserrat Semi-Bold</vt:lpstr>
      <vt:lpstr>Montserrat Classic Bold Italics</vt:lpstr>
      <vt:lpstr>Calibri</vt:lpstr>
      <vt:lpstr>Montserrat Semi-Bold Bold</vt:lpstr>
      <vt:lpstr>Arial</vt:lpstr>
      <vt:lpstr>Montserrat ExtraBold</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Sciences Presentation</dc:title>
  <dc:creator>Isla</dc:creator>
  <cp:lastModifiedBy>Isla Foffa</cp:lastModifiedBy>
  <cp:revision>12</cp:revision>
  <dcterms:created xsi:type="dcterms:W3CDTF">2006-08-16T00:00:00Z</dcterms:created>
  <dcterms:modified xsi:type="dcterms:W3CDTF">2026-01-12T11:38:34Z</dcterms:modified>
  <dc:identifier>DAFb8zIHRfw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