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00" r:id="rId12"/>
  </p:sldIdLst>
  <p:sldSz cx="18288000" cy="10287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Black" panose="00000A00000000000000" pitchFamily="2" charset="0"/>
      <p:bold r:id="rId18"/>
      <p:italic r:id="rId19"/>
      <p:boldItalic r:id="rId20"/>
    </p:embeddedFont>
    <p:embeddedFont>
      <p:font typeface="Montserrat Bold" panose="020B0604020202020204" charset="0"/>
      <p:regular r:id="rId21"/>
      <p:bold r:id="rId22"/>
      <p:italic r:id="rId23"/>
      <p:boldItalic r:id="rId24"/>
    </p:embeddedFont>
    <p:embeddedFont>
      <p:font typeface="Montserrat Extra-Bold" panose="020B0604020202020204" charset="0"/>
      <p:regular r:id="rId25"/>
      <p:bold r:id="rId26"/>
    </p:embeddedFont>
    <p:embeddedFont>
      <p:font typeface="Montserrat Extra-Bold Bold" panose="020B0604020202020204" charset="0"/>
      <p:regular r:id="rId27"/>
      <p:bold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6yoG2qfKE/2NQoF7736SA==" hashData="cex7O7F5SVarfTMpnEY6PYLyWSbWGa0m4RWNG9rRebIYUgUUPGsEBiOfvocyZwbTj9RLDw8PBpCIw0M36nNiT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Aslett" initials="JA" lastIdx="2" clrIdx="0">
    <p:extLst>
      <p:ext uri="{19B8F6BF-5375-455C-9EA6-DF929625EA0E}">
        <p15:presenceInfo xmlns:p15="http://schemas.microsoft.com/office/powerpoint/2012/main" userId="S::joe@futurumcareers.com::7b6f269b-9023-4611-9a28-c55f9a45fd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AA"/>
    <a:srgbClr val="55B8AD"/>
    <a:srgbClr val="FFFEFD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0569A-F88B-4A46-9E20-B31492942264}" v="4" dt="2026-04-21T08:09:10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umcareers.com/cancer-biology-with-dr-kelsey-fisher-wellma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png"/><Relationship Id="rId7" Type="http://schemas.openxmlformats.org/officeDocument/2006/relationships/hyperlink" Target="https://futurumcareers.com/Kelsey-Fisher-Wellman-activity-sheet-ES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uturumcareers.com/Kelsey-Fisher-Wellman-brochure-ES.pdf" TargetMode="External"/><Relationship Id="rId5" Type="http://schemas.openxmlformats.org/officeDocument/2006/relationships/hyperlink" Target="https://futurumcareers.com/cancer-biology-with-dr-kelsey-fisher-wellman" TargetMode="External"/><Relationship Id="rId4" Type="http://schemas.openxmlformats.org/officeDocument/2006/relationships/hyperlink" Target="http://www.futurumcareers.com/Kelsey-Fisher-Wellman-animation-ES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school.wakehealth.edu/surveys/?s=NPK347RYHCR3FND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1149454" y="1053599"/>
            <a:ext cx="3407082" cy="79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ES" sz="2599" dirty="0">
                <a:solidFill>
                  <a:srgbClr val="FFFFFF"/>
                </a:solidFill>
                <a:latin typeface="Montserrat" panose="00000500000000000000" pitchFamily="2" charset="0"/>
              </a:rPr>
              <a:t>Inspiramos a la próxima generación</a:t>
            </a:r>
            <a:endParaRPr lang="en-US" sz="2599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6438209" y="943713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latin typeface="Montserrat" pitchFamily="2" charset="77"/>
              </a:rPr>
              <a:t>FUTURUM</a:t>
            </a:r>
          </a:p>
          <a:p>
            <a:r>
              <a:rPr lang="en-GB" sz="3200" b="1" i="1">
                <a:latin typeface="Montserrat Black" pitchFamily="2" charset="77"/>
              </a:rPr>
              <a:t>PODCAST</a:t>
            </a:r>
            <a:endParaRPr lang="en-US" sz="3200" b="1" i="1"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0376" y="1020868"/>
            <a:ext cx="421629" cy="736550"/>
          </a:xfrm>
          <a:prstGeom prst="rect">
            <a:avLst/>
          </a:prstGeom>
        </p:spPr>
      </p:pic>
      <p:sp>
        <p:nvSpPr>
          <p:cNvPr id="11" name="Freeform 27">
            <a:extLst>
              <a:ext uri="{FF2B5EF4-FFF2-40B4-BE49-F238E27FC236}">
                <a16:creationId xmlns:a16="http://schemas.microsoft.com/office/drawing/2014/main" id="{EE506E1E-CBC5-B25E-CA47-3A6F795C1F9B}"/>
              </a:ext>
            </a:extLst>
          </p:cNvPr>
          <p:cNvSpPr>
            <a:spLocks noChangeAspect="1"/>
          </p:cNvSpPr>
          <p:nvPr/>
        </p:nvSpPr>
        <p:spPr>
          <a:xfrm>
            <a:off x="13136114" y="1942145"/>
            <a:ext cx="4509668" cy="4529881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5941586" y="3080033"/>
            <a:ext cx="6304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Montserrat" pitchFamily="2" charset="77"/>
              </a:rPr>
              <a:t>Conversación</a:t>
            </a:r>
            <a:r>
              <a:rPr lang="en-GB" sz="3600" dirty="0">
                <a:latin typeface="Montserrat" pitchFamily="2" charset="77"/>
              </a:rPr>
              <a:t> con </a:t>
            </a:r>
            <a:r>
              <a:rPr lang="en-GB" sz="3600" dirty="0" err="1">
                <a:latin typeface="Montserrat" pitchFamily="2" charset="77"/>
              </a:rPr>
              <a:t>el</a:t>
            </a:r>
            <a:r>
              <a:rPr lang="en-GB" sz="3600" dirty="0">
                <a:latin typeface="Montserrat" pitchFamily="2" charset="77"/>
              </a:rPr>
              <a:t> </a:t>
            </a:r>
          </a:p>
          <a:p>
            <a:r>
              <a:rPr lang="en-GB" sz="5400" b="1" dirty="0">
                <a:latin typeface="Montserrat" pitchFamily="2" charset="77"/>
              </a:rPr>
              <a:t>Dr. Kelsey Fisher-Wellman</a:t>
            </a:r>
            <a:endParaRPr lang="en-US" sz="5400" b="1" dirty="0">
              <a:latin typeface="Montserrat" pitchFamily="2" charset="77"/>
            </a:endParaRP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C6AB2E-1CF9-D569-FEC7-8682E34A8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02" y="8344855"/>
            <a:ext cx="5529083" cy="917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8287998" cy="10299966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503036" y="704086"/>
            <a:ext cx="3722681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800" b="1" dirty="0" err="1">
                <a:solidFill>
                  <a:srgbClr val="000000"/>
                </a:solidFill>
                <a:latin typeface="Montserrat Extra-Bold Bold"/>
              </a:rPr>
              <a:t>Conozca</a:t>
            </a:r>
            <a:r>
              <a:rPr lang="en-US" sz="4800" b="1" dirty="0">
                <a:solidFill>
                  <a:srgbClr val="000000"/>
                </a:solidFill>
                <a:latin typeface="Montserrat Extra-Bold Bold"/>
              </a:rPr>
              <a:t> al </a:t>
            </a:r>
          </a:p>
          <a:p>
            <a:pPr>
              <a:lnSpc>
                <a:spcPts val="4012"/>
              </a:lnSpc>
            </a:pPr>
            <a:r>
              <a:rPr lang="en-US" sz="3400" dirty="0">
                <a:solidFill>
                  <a:srgbClr val="000000"/>
                </a:solidFill>
                <a:latin typeface="Montserrat Bold"/>
              </a:rPr>
              <a:t>Dr. Kelsey Fisher-Wellman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03038" y="4588318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n-US" sz="3700" b="1" dirty="0" err="1">
                <a:solidFill>
                  <a:srgbClr val="000000"/>
                </a:solidFill>
                <a:latin typeface="Montserrat Extra-Bold"/>
              </a:rPr>
              <a:t>Perfil</a:t>
            </a:r>
            <a:endParaRPr lang="en-US" sz="3700" b="1" dirty="0">
              <a:solidFill>
                <a:srgbClr val="000000"/>
              </a:solidFill>
              <a:latin typeface="Montserrat Extra-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516094" y="8250228"/>
            <a:ext cx="7403964" cy="1294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400" dirty="0">
                <a:latin typeface="Montserrat" panose="00000500000000000000" pitchFamily="2" charset="0"/>
              </a:rPr>
              <a:t>“Tener un trasfondo variado es una verdadera fortaleza porque seguro que piensas las cosas de forma un poco diferente.”</a:t>
            </a:r>
            <a:endParaRPr lang="en-US" sz="2400" dirty="0">
              <a:latin typeface="Montserrat" panose="00000500000000000000" pitchFamily="2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3794973" y="1937532"/>
            <a:ext cx="3722682" cy="373936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4137198" y="2112815"/>
            <a:ext cx="3038237" cy="32135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</a:extLst>
          </p:cNvPr>
          <p:cNvSpPr txBox="1">
            <a:spLocks/>
          </p:cNvSpPr>
          <p:nvPr/>
        </p:nvSpPr>
        <p:spPr>
          <a:xfrm>
            <a:off x="926614" y="3083350"/>
            <a:ext cx="7849836" cy="4785425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dirty="0">
                <a:latin typeface="Montserrat" pitchFamily="2" charset="0"/>
              </a:rPr>
              <a:t>En este pódcast, el Dr. </a:t>
            </a:r>
            <a:r>
              <a:rPr lang="es-ES" sz="2200" dirty="0" err="1">
                <a:latin typeface="Montserrat" pitchFamily="2" charset="0"/>
              </a:rPr>
              <a:t>Kelsey</a:t>
            </a:r>
            <a:r>
              <a:rPr lang="es-ES" sz="2200" dirty="0">
                <a:latin typeface="Montserrat" pitchFamily="2" charset="0"/>
              </a:rPr>
              <a:t> Fisher-Wellman comparte cómo se ha convertido en un biólogo del cáncer exitoso a pesar de venir de un entorno educativo poco convencional y habla sobre los beneficios de seguir un camino diferente al de los demás.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0"/>
              </a:rPr>
              <a:t>¿Qué cree que </a:t>
            </a:r>
            <a:r>
              <a:rPr lang="es-ES" sz="2200" dirty="0">
                <a:latin typeface="Montserrat" pitchFamily="2" charset="0"/>
              </a:rPr>
              <a:t>implica una carrera en biología del cáncer?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0"/>
              </a:rPr>
              <a:t>¿Qué beneficios cree </a:t>
            </a:r>
            <a:r>
              <a:rPr lang="es-ES" sz="2200" dirty="0">
                <a:latin typeface="Montserrat" pitchFamily="2" charset="0"/>
              </a:rPr>
              <a:t>que pueden surgir al tomar un camino diferente al de los demás?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</a:extLst>
          </p:cNvPr>
          <p:cNvSpPr txBox="1"/>
          <p:nvPr/>
        </p:nvSpPr>
        <p:spPr>
          <a:xfrm>
            <a:off x="10516094" y="5343331"/>
            <a:ext cx="4040564" cy="262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400" dirty="0">
                <a:solidFill>
                  <a:srgbClr val="000000"/>
                </a:solidFill>
                <a:latin typeface="Montserrat"/>
              </a:rPr>
              <a:t>Facultad de Medicina de la Universidad Wake Forest, EE. UU.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120000"/>
              </a:lnSpc>
            </a:pPr>
            <a:r>
              <a:rPr lang="es-ES" sz="2400" b="1" dirty="0">
                <a:solidFill>
                  <a:srgbClr val="000000"/>
                </a:solidFill>
                <a:latin typeface="Montserrat" panose="00000500000000000000" pitchFamily="2" charset="0"/>
              </a:rPr>
              <a:t>Campo de investigación</a:t>
            </a:r>
          </a:p>
          <a:p>
            <a:pPr>
              <a:lnSpc>
                <a:spcPct val="120000"/>
              </a:lnSpc>
            </a:pPr>
            <a:r>
              <a:rPr lang="es-ES" sz="2400" dirty="0">
                <a:solidFill>
                  <a:srgbClr val="000000"/>
                </a:solidFill>
                <a:latin typeface="Montserrat" panose="00000500000000000000" pitchFamily="2" charset="0"/>
              </a:rPr>
              <a:t>Biología del cáncer</a:t>
            </a:r>
            <a:endParaRPr lang="en-US" sz="24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3FE81-F0F7-08E5-5210-BE16F18FE6F9}"/>
              </a:ext>
            </a:extLst>
          </p:cNvPr>
          <p:cNvSpPr txBox="1"/>
          <p:nvPr/>
        </p:nvSpPr>
        <p:spPr>
          <a:xfrm>
            <a:off x="926614" y="2051730"/>
            <a:ext cx="7849836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dirty="0" err="1">
                <a:solidFill>
                  <a:srgbClr val="55B8AD"/>
                </a:solidFill>
                <a:latin typeface="Montserrat Extra-Bold"/>
              </a:rPr>
              <a:t>Preescucha</a:t>
            </a:r>
            <a:r>
              <a:rPr lang="en-US" sz="4400" dirty="0">
                <a:solidFill>
                  <a:srgbClr val="55B8AD"/>
                </a:solidFill>
                <a:latin typeface="Montserrat Extra-Bold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22899-D23F-9EF2-96B1-162CAD21E7FF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s-ES" sz="1700" b="1" dirty="0" err="1">
                <a:solidFill>
                  <a:srgbClr val="3660AA"/>
                </a:solidFill>
                <a:latin typeface="Montserrat" panose="00000500000000000000" pitchFamily="2" charset="0"/>
              </a:rPr>
              <a:t>Preescucha</a:t>
            </a:r>
            <a:r>
              <a:rPr lang="es-E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Resumen  |  </a:t>
            </a:r>
            <a:r>
              <a:rPr lang="es-E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Más Información</a:t>
            </a:r>
            <a:endParaRPr lang="en-US" sz="1700" dirty="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974551" y="4753235"/>
            <a:ext cx="8480440" cy="2778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Según </a:t>
            </a:r>
            <a:r>
              <a:rPr lang="es-ES" sz="2200" b="1" dirty="0" err="1">
                <a:latin typeface="Montserrat" panose="00000500000000000000" pitchFamily="2" charset="0"/>
              </a:rPr>
              <a:t>Kelsey</a:t>
            </a:r>
            <a:r>
              <a:rPr lang="es-ES" sz="2200" b="1" dirty="0">
                <a:latin typeface="Montserrat" panose="00000500000000000000" pitchFamily="2" charset="0"/>
              </a:rPr>
              <a:t>, </a:t>
            </a:r>
            <a:r>
              <a:rPr lang="es-ES" sz="2200" dirty="0">
                <a:latin typeface="Montserrat" panose="00000500000000000000" pitchFamily="2" charset="0"/>
              </a:rPr>
              <a:t>¿cuál debería ser el objetivo de cada laboratorio de biología del cáncer?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¿Por qué es difícil </a:t>
            </a:r>
            <a:r>
              <a:rPr lang="es-ES" sz="2200" dirty="0">
                <a:latin typeface="Montserrat" panose="00000500000000000000" pitchFamily="2" charset="0"/>
              </a:rPr>
              <a:t>tratar el cáncer?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anose="00000500000000000000" pitchFamily="2" charset="0"/>
              </a:rPr>
              <a:t>¿Qué intenta identificar </a:t>
            </a:r>
            <a:r>
              <a:rPr lang="es-ES" sz="2200" b="1" dirty="0" err="1">
                <a:latin typeface="Montserrat" panose="00000500000000000000" pitchFamily="2" charset="0"/>
              </a:rPr>
              <a:t>Kelsey</a:t>
            </a:r>
            <a:r>
              <a:rPr lang="es-ES" sz="2200" b="1" dirty="0">
                <a:latin typeface="Montserrat" panose="00000500000000000000" pitchFamily="2" charset="0"/>
              </a:rPr>
              <a:t> </a:t>
            </a:r>
            <a:r>
              <a:rPr lang="es-ES" sz="2200" dirty="0">
                <a:latin typeface="Montserrat" panose="00000500000000000000" pitchFamily="2" charset="0"/>
              </a:rPr>
              <a:t>en las células cancerosas?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606391" y="390296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Hasta 04:15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3456044"/>
            <a:ext cx="859826" cy="981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ADDC2B-D072-01DC-AE8C-5114FDC28823}"/>
              </a:ext>
            </a:extLst>
          </p:cNvPr>
          <p:cNvSpPr txBox="1"/>
          <p:nvPr/>
        </p:nvSpPr>
        <p:spPr>
          <a:xfrm>
            <a:off x="926614" y="1414475"/>
            <a:ext cx="8915399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Resumen de la conversación con </a:t>
            </a:r>
            <a:r>
              <a:rPr lang="es-ES" sz="4400" dirty="0" err="1">
                <a:solidFill>
                  <a:srgbClr val="55B8AD"/>
                </a:solidFill>
                <a:latin typeface="Montserrat Extra-Bold"/>
              </a:rPr>
              <a:t>Kelsey</a:t>
            </a: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:</a:t>
            </a:r>
            <a:endParaRPr lang="en-US" sz="4400" dirty="0">
              <a:solidFill>
                <a:srgbClr val="55B8AD"/>
              </a:solidFill>
              <a:latin typeface="Montserrat Extra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EE8F0-F07F-7403-1532-CFDF962105A8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s-E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s-E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s-E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Resumen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s-E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Más Información</a:t>
            </a:r>
            <a:endParaRPr lang="en-US" sz="1700" dirty="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39B39E-33CD-4D49-BB2F-928E15F68A8D}"/>
              </a:ext>
            </a:extLst>
          </p:cNvPr>
          <p:cNvSpPr txBox="1">
            <a:spLocks/>
          </p:cNvSpPr>
          <p:nvPr/>
        </p:nvSpPr>
        <p:spPr>
          <a:xfrm>
            <a:off x="926615" y="3421320"/>
            <a:ext cx="8217386" cy="5409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ES" sz="2400" b="1" dirty="0">
                <a:latin typeface="Montserrat" panose="00000500000000000000" pitchFamily="2" charset="0"/>
              </a:rPr>
              <a:t>¿Cuáles son sus pasatiempos e intereses? </a:t>
            </a:r>
            <a:r>
              <a:rPr lang="es-ES" sz="2400" dirty="0">
                <a:latin typeface="Montserrat" panose="00000500000000000000" pitchFamily="2" charset="0"/>
              </a:rPr>
              <a:t>¿Qué asignaturas podría estudiar para seguir una trayectoria educativa y, a la vez, seguir sus intereses?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ES" sz="2400" b="1" dirty="0">
                <a:latin typeface="Montserrat" panose="00000500000000000000" pitchFamily="2" charset="0"/>
              </a:rPr>
              <a:t>Si pudiera hacer unas prácticas, </a:t>
            </a:r>
            <a:r>
              <a:rPr lang="es-ES" sz="2400" dirty="0">
                <a:latin typeface="Montserrat" panose="00000500000000000000" pitchFamily="2" charset="0"/>
              </a:rPr>
              <a:t>¿qué le gustaría hacer y por qué? ¿Qué cree que le daría la experiencia?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ES" sz="2400" b="1" dirty="0">
                <a:latin typeface="Montserrat" panose="00000500000000000000" pitchFamily="2" charset="0"/>
              </a:rPr>
              <a:t>¿Alguna vez se ha emocionado </a:t>
            </a:r>
            <a:r>
              <a:rPr lang="es-ES" sz="2400" dirty="0">
                <a:latin typeface="Montserrat" panose="00000500000000000000" pitchFamily="2" charset="0"/>
              </a:rPr>
              <a:t>por hacer algo que luego no salió como esperaba? ¿Cómo se sintió y qué aprendió de esa experiencia?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53FD9-32B1-FBC9-96B5-510FD92ED83A}"/>
              </a:ext>
            </a:extLst>
          </p:cNvPr>
          <p:cNvSpPr txBox="1"/>
          <p:nvPr/>
        </p:nvSpPr>
        <p:spPr>
          <a:xfrm>
            <a:off x="1606391" y="236457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04:15 – 06:00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B0007-4C5B-5077-0B1F-2024580F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1917654"/>
            <a:ext cx="859826" cy="981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342C68-FD17-2467-9BB1-0CEEE4F5CEAB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s-E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s-E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s-E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Resumen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s-E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Más Información</a:t>
            </a:r>
            <a:endParaRPr lang="en-US" sz="1700" dirty="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3DB5-F8E7-303D-8681-1CD988AAD22E}"/>
              </a:ext>
            </a:extLst>
          </p:cNvPr>
          <p:cNvSpPr txBox="1">
            <a:spLocks/>
          </p:cNvSpPr>
          <p:nvPr/>
        </p:nvSpPr>
        <p:spPr>
          <a:xfrm>
            <a:off x="926613" y="3049432"/>
            <a:ext cx="9220019" cy="601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s-ES" sz="2400" b="1" dirty="0">
                <a:latin typeface="Montserrat" panose="00000500000000000000" pitchFamily="2" charset="0"/>
              </a:rPr>
              <a:t>¿Alguna vez se ha </a:t>
            </a:r>
            <a:r>
              <a:rPr lang="es-ES" sz="2400" b="1">
                <a:latin typeface="Montserrat" panose="00000500000000000000" pitchFamily="2" charset="0"/>
              </a:rPr>
              <a:t>sentido rezagado? </a:t>
            </a:r>
            <a:r>
              <a:rPr lang="es-ES" sz="2400" dirty="0">
                <a:latin typeface="Montserrat" panose="00000500000000000000" pitchFamily="2" charset="0"/>
              </a:rPr>
              <a:t>¿Cómo le hizo sentir esto y cómo respondió?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s-ES" sz="2400" b="1" dirty="0">
                <a:latin typeface="Montserrat" panose="00000500000000000000" pitchFamily="2" charset="0"/>
              </a:rPr>
              <a:t>¿Hasta qué punto está motivado </a:t>
            </a:r>
            <a:r>
              <a:rPr lang="es-ES" sz="2400" dirty="0">
                <a:latin typeface="Montserrat" panose="00000500000000000000" pitchFamily="2" charset="0"/>
              </a:rPr>
              <a:t>para dirigir su propio aprendizaje, como </a:t>
            </a:r>
            <a:r>
              <a:rPr lang="es-ES" sz="2400" dirty="0" err="1">
                <a:latin typeface="Montserrat" panose="00000500000000000000" pitchFamily="2" charset="0"/>
              </a:rPr>
              <a:t>Kelsey</a:t>
            </a:r>
            <a:r>
              <a:rPr lang="es-ES" sz="2400" dirty="0">
                <a:latin typeface="Montserrat" panose="00000500000000000000" pitchFamily="2" charset="0"/>
              </a:rPr>
              <a:t>? ¿Qué pasos podría tomar para mejorar su capacidad de aprender de forma independiente?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s-ES" sz="2400" b="1" dirty="0">
                <a:latin typeface="Montserrat" panose="00000500000000000000" pitchFamily="2" charset="0"/>
              </a:rPr>
              <a:t>¿Por qué cree </a:t>
            </a:r>
            <a:r>
              <a:rPr lang="es-ES" sz="2400" dirty="0">
                <a:latin typeface="Montserrat" panose="00000500000000000000" pitchFamily="2" charset="0"/>
              </a:rPr>
              <a:t>que </a:t>
            </a:r>
            <a:r>
              <a:rPr lang="es-ES" sz="2400" dirty="0" err="1">
                <a:latin typeface="Montserrat" panose="00000500000000000000" pitchFamily="2" charset="0"/>
              </a:rPr>
              <a:t>Kelsey</a:t>
            </a:r>
            <a:r>
              <a:rPr lang="es-ES" sz="2400" dirty="0">
                <a:latin typeface="Montserrat" panose="00000500000000000000" pitchFamily="2" charset="0"/>
              </a:rPr>
              <a:t> se sintió incómodo al principio por tener un perfil diferente al de la mayoría de la gente en ciencias biomédicas?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s-ES" sz="2400" b="1" dirty="0">
                <a:latin typeface="Montserrat" panose="00000500000000000000" pitchFamily="2" charset="0"/>
              </a:rPr>
              <a:t>¿Por qué es una fortaleza </a:t>
            </a:r>
            <a:r>
              <a:rPr lang="es-ES" sz="2400" dirty="0">
                <a:latin typeface="Montserrat" panose="00000500000000000000" pitchFamily="2" charset="0"/>
              </a:rPr>
              <a:t>tener un origen diferente al de quienes nos rodean?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459BF-C755-7451-FE3F-BD408A0FDAE4}"/>
              </a:ext>
            </a:extLst>
          </p:cNvPr>
          <p:cNvSpPr txBox="1"/>
          <p:nvPr/>
        </p:nvSpPr>
        <p:spPr>
          <a:xfrm>
            <a:off x="1606391" y="2047322"/>
            <a:ext cx="293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06:00 – fin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FF06F-299C-CD7C-73DD-EE1AF17DD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3" y="1600406"/>
            <a:ext cx="887503" cy="981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8B155-1670-11E6-529B-C883DF33F4B3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s-E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s-E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s-E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Resumen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s-E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Más Información</a:t>
            </a:r>
            <a:endParaRPr lang="en-US" sz="1700" dirty="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3022574" y="7809975"/>
            <a:ext cx="3794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s-ES" sz="3200" b="1" dirty="0">
                <a:solidFill>
                  <a:schemeClr val="bg1"/>
                </a:solidFill>
                <a:latin typeface="Montserrat SemiBold" pitchFamily="2" charset="77"/>
              </a:rPr>
              <a:t>Envíe sus preguntas a </a:t>
            </a:r>
            <a:r>
              <a:rPr lang="es-ES" sz="3200" b="1" dirty="0" err="1">
                <a:solidFill>
                  <a:schemeClr val="bg1"/>
                </a:solidFill>
                <a:latin typeface="Montserrat SemiBold" pitchFamily="2" charset="77"/>
              </a:rPr>
              <a:t>Kelsey</a:t>
            </a:r>
            <a:r>
              <a:rPr lang="es-ES" sz="32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  <a:r>
              <a:rPr lang="es-ES" sz="3200" b="1" dirty="0">
                <a:solidFill>
                  <a:schemeClr val="bg1"/>
                </a:solidFill>
                <a:latin typeface="Montserrat SemiBold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endParaRPr lang="en-GB" sz="3200" b="1" dirty="0">
              <a:solidFill>
                <a:schemeClr val="bg1"/>
              </a:solidFill>
              <a:latin typeface="Montserrat Black" pitchFamily="2" charset="77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8791" y="7971807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926614" y="2366091"/>
            <a:ext cx="16381777" cy="2312201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¿Hasta qué punto cree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que una carrera en biología del cáncer le resultaría gratificante e interesante?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¿Cómo podría encontrar mentores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que lo apoyen en la siguiente etapa de su trayectoria educativa o profesional?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¿Qué consejo de </a:t>
            </a:r>
            <a:r>
              <a:rPr lang="es-ES" sz="2200" b="1" dirty="0" err="1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Kelsey</a:t>
            </a: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le resultó más útil y por qué?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2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¿Qué otras preguntas 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le haría a </a:t>
            </a:r>
            <a:r>
              <a:rPr lang="es-ES" sz="2200" dirty="0" err="1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Kelsey</a:t>
            </a:r>
            <a:r>
              <a:rPr lang="es-ES" sz="22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sobre la biología del cáncer y/o su carrera?*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DA858-931E-A816-0110-793E509C363E}"/>
              </a:ext>
            </a:extLst>
          </p:cNvPr>
          <p:cNvSpPr txBox="1"/>
          <p:nvPr/>
        </p:nvSpPr>
        <p:spPr>
          <a:xfrm>
            <a:off x="926614" y="1363399"/>
            <a:ext cx="8926982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dirty="0" err="1">
                <a:solidFill>
                  <a:srgbClr val="55B8AD"/>
                </a:solidFill>
                <a:latin typeface="Montserrat Extra-Bold"/>
              </a:rPr>
              <a:t>Posescucha</a:t>
            </a:r>
            <a:r>
              <a:rPr lang="en-US" sz="4400" dirty="0">
                <a:solidFill>
                  <a:srgbClr val="55B8AD"/>
                </a:solidFill>
                <a:latin typeface="Montserrat Extra-Bold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07682-731D-A26F-1AD4-3717AFE18C8B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s-E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s-E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Resumen  |  </a:t>
            </a:r>
            <a:r>
              <a:rPr lang="es-ES" sz="1700" b="1" dirty="0" err="1">
                <a:solidFill>
                  <a:srgbClr val="3660AA"/>
                </a:solidFill>
                <a:latin typeface="Montserrat" panose="00000500000000000000" pitchFamily="2" charset="0"/>
              </a:rPr>
              <a:t>Posescucha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Más Información</a:t>
            </a:r>
            <a:endParaRPr lang="en-US" sz="1700" dirty="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0"/>
            <a:ext cx="18264975" cy="10295618"/>
          </a:xfrm>
          <a:prstGeom prst="rect">
            <a:avLst/>
          </a:prstGeom>
        </p:spPr>
      </p:pic>
      <p:pic>
        <p:nvPicPr>
          <p:cNvPr id="9" name="Picture 8" descr="A person in a blue shirt and a magazine&#10;&#10;AI-generated content may be incorrect.">
            <a:extLst>
              <a:ext uri="{FF2B5EF4-FFF2-40B4-BE49-F238E27FC236}">
                <a16:creationId xmlns:a16="http://schemas.microsoft.com/office/drawing/2014/main" id="{353D54DE-33FC-9E4D-FC34-F276FA00E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5" y="4358468"/>
            <a:ext cx="7199391" cy="71993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453108-A6D8-524E-D1F7-D53E64F41850}"/>
              </a:ext>
            </a:extLst>
          </p:cNvPr>
          <p:cNvSpPr/>
          <p:nvPr/>
        </p:nvSpPr>
        <p:spPr>
          <a:xfrm>
            <a:off x="10453371" y="6180710"/>
            <a:ext cx="7823116" cy="2019393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4560E-E6D6-4BBB-8B24-365545DF23FD}"/>
              </a:ext>
            </a:extLst>
          </p:cNvPr>
          <p:cNvSpPr txBox="1"/>
          <p:nvPr/>
        </p:nvSpPr>
        <p:spPr>
          <a:xfrm>
            <a:off x="14173200" y="9218619"/>
            <a:ext cx="3934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rgbClr val="3660AA"/>
                </a:solidFill>
                <a:latin typeface="Montserrat Medium" pitchFamily="2" charset="77"/>
              </a:rPr>
              <a:t>Inspiramos a la próxima generación</a:t>
            </a:r>
            <a:endParaRPr lang="en-GB" sz="2800" b="1" dirty="0">
              <a:solidFill>
                <a:srgbClr val="3660AA"/>
              </a:solidFill>
              <a:latin typeface="Montserrat Blac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A9CA-08E6-F93F-7E22-A335F4CBA4AB}"/>
              </a:ext>
            </a:extLst>
          </p:cNvPr>
          <p:cNvSpPr txBox="1"/>
          <p:nvPr/>
        </p:nvSpPr>
        <p:spPr>
          <a:xfrm>
            <a:off x="10623471" y="5834506"/>
            <a:ext cx="74847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Vea la </a:t>
            </a:r>
            <a:r>
              <a:rPr lang="es-ES" sz="2800" b="1" dirty="0"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animación</a:t>
            </a:r>
            <a:r>
              <a:rPr lang="es-ES" sz="2800" b="1" dirty="0">
                <a:latin typeface="Montserrat SemiBold" pitchFamily="2" charset="77"/>
              </a:rPr>
              <a:t> de </a:t>
            </a:r>
            <a:r>
              <a:rPr lang="es-ES" sz="2800" b="1" dirty="0" err="1">
                <a:latin typeface="Montserrat SemiBold" pitchFamily="2" charset="77"/>
              </a:rPr>
              <a:t>Kelsey</a:t>
            </a:r>
            <a:endParaRPr lang="es-ES" sz="2800" b="1" dirty="0"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Descargue la </a:t>
            </a:r>
            <a:r>
              <a:rPr lang="es-ES" sz="2800" b="1" dirty="0"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presentación de las carreras</a:t>
            </a:r>
            <a:r>
              <a:rPr lang="es-ES" sz="2800" b="1" dirty="0">
                <a:latin typeface="Montserrat SemiBold" pitchFamily="2" charset="77"/>
              </a:rPr>
              <a:t> de </a:t>
            </a:r>
            <a:r>
              <a:rPr lang="es-ES" sz="2800" b="1" dirty="0" err="1">
                <a:latin typeface="Montserrat SemiBold" pitchFamily="2" charset="77"/>
              </a:rPr>
              <a:t>Kelsey</a:t>
            </a:r>
            <a:endParaRPr lang="es-ES" sz="2800" b="1" dirty="0"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Lea los recursos de </a:t>
            </a:r>
            <a:r>
              <a:rPr lang="es-ES" sz="2800" b="1" dirty="0" err="1">
                <a:latin typeface="Montserrat SemiBold" pitchFamily="2" charset="77"/>
              </a:rPr>
              <a:t>Kelsey</a:t>
            </a:r>
            <a:r>
              <a:rPr lang="es-ES" sz="2800" b="1" dirty="0">
                <a:latin typeface="Montserrat SemiBold" pitchFamily="2" charset="77"/>
              </a:rPr>
              <a:t> en </a:t>
            </a:r>
            <a:r>
              <a:rPr lang="es-ES" sz="2800" b="1" dirty="0"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inglés</a:t>
            </a:r>
            <a:endParaRPr lang="es-ES" sz="2800" b="1" dirty="0">
              <a:latin typeface="Montserrat SemiBold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F320F5-FDB1-80BD-7F76-256FD6232D51}"/>
              </a:ext>
            </a:extLst>
          </p:cNvPr>
          <p:cNvSpPr txBox="1"/>
          <p:nvPr/>
        </p:nvSpPr>
        <p:spPr>
          <a:xfrm>
            <a:off x="4822723" y="4523840"/>
            <a:ext cx="47932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Lea el </a:t>
            </a: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artículo</a:t>
            </a: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 de </a:t>
            </a:r>
            <a:r>
              <a:rPr lang="es-ES" sz="2800" b="1" dirty="0" err="1">
                <a:solidFill>
                  <a:schemeClr val="bg1"/>
                </a:solidFill>
                <a:latin typeface="Montserrat SemiBold" pitchFamily="2" charset="77"/>
              </a:rPr>
              <a:t>Kelsey</a:t>
            </a:r>
            <a:endParaRPr lang="es-ES" sz="2800" b="1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Descargue la </a:t>
            </a: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hoja de actividades</a:t>
            </a:r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 de </a:t>
            </a:r>
            <a:r>
              <a:rPr lang="es-ES" sz="2800" b="1" dirty="0" err="1">
                <a:solidFill>
                  <a:schemeClr val="bg1"/>
                </a:solidFill>
                <a:latin typeface="Montserrat SemiBold" pitchFamily="2" charset="77"/>
              </a:rPr>
              <a:t>Kelsey</a:t>
            </a:r>
            <a:endParaRPr lang="es-ES" sz="28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C4798-B90C-90FC-2807-34463E6D8935}"/>
              </a:ext>
            </a:extLst>
          </p:cNvPr>
          <p:cNvSpPr txBox="1"/>
          <p:nvPr/>
        </p:nvSpPr>
        <p:spPr>
          <a:xfrm>
            <a:off x="926613" y="1546992"/>
            <a:ext cx="7391477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Más información sobre el trabajo de </a:t>
            </a:r>
            <a:r>
              <a:rPr lang="es-ES" sz="4400" dirty="0" err="1">
                <a:solidFill>
                  <a:srgbClr val="55B8AD"/>
                </a:solidFill>
                <a:latin typeface="Montserrat Extra-Bold"/>
              </a:rPr>
              <a:t>Kelsey</a:t>
            </a: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:</a:t>
            </a:r>
            <a:endParaRPr lang="en-US" sz="4400" dirty="0">
              <a:solidFill>
                <a:srgbClr val="55B8AD"/>
              </a:solidFill>
              <a:latin typeface="Montserrat Extra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EA6213-D86D-A527-59E9-57E47F163030}"/>
              </a:ext>
            </a:extLst>
          </p:cNvPr>
          <p:cNvSpPr txBox="1"/>
          <p:nvPr/>
        </p:nvSpPr>
        <p:spPr>
          <a:xfrm>
            <a:off x="926614" y="645633"/>
            <a:ext cx="7524212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s-E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s-E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Resumen  |  </a:t>
            </a:r>
            <a:r>
              <a:rPr lang="es-E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s-E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s-E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Más Información</a:t>
            </a:r>
            <a:endParaRPr lang="en-US" sz="1700" b="1" dirty="0">
              <a:solidFill>
                <a:srgbClr val="3660AA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A cartoon of a person reading a book&#10;&#10;AI-generated content may be incorrect.">
            <a:extLst>
              <a:ext uri="{FF2B5EF4-FFF2-40B4-BE49-F238E27FC236}">
                <a16:creationId xmlns:a16="http://schemas.microsoft.com/office/drawing/2014/main" id="{BCC3F569-C54A-75A8-3BB4-16B72148FF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t="12348" r="121" b="4601"/>
          <a:stretch>
            <a:fillRect/>
          </a:stretch>
        </p:blipFill>
        <p:spPr>
          <a:xfrm>
            <a:off x="12055405" y="2289492"/>
            <a:ext cx="4044345" cy="19003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CCDE210-582C-51E7-7569-214364D72C4F}"/>
              </a:ext>
            </a:extLst>
          </p:cNvPr>
          <p:cNvGrpSpPr/>
          <p:nvPr/>
        </p:nvGrpSpPr>
        <p:grpSpPr>
          <a:xfrm rot="-5400000">
            <a:off x="9607391" y="1606393"/>
            <a:ext cx="10287000" cy="7074218"/>
            <a:chOff x="0" y="0"/>
            <a:chExt cx="3130550" cy="2152833"/>
          </a:xfrm>
          <a:solidFill>
            <a:srgbClr val="3660A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995855-9CF1-9FFE-24B6-9A38EC6E5668}"/>
                </a:ext>
              </a:extLst>
            </p:cNvPr>
            <p:cNvSpPr/>
            <p:nvPr/>
          </p:nvSpPr>
          <p:spPr>
            <a:xfrm>
              <a:off x="0" y="0"/>
              <a:ext cx="3130550" cy="2152833"/>
            </a:xfrm>
            <a:custGeom>
              <a:avLst/>
              <a:gdLst/>
              <a:ahLst/>
              <a:cxnLst/>
              <a:rect l="l" t="t" r="r" b="b"/>
              <a:pathLst>
                <a:path w="3130550" h="2152833">
                  <a:moveTo>
                    <a:pt x="0" y="1123950"/>
                  </a:moveTo>
                  <a:lnTo>
                    <a:pt x="0" y="2152833"/>
                  </a:lnTo>
                  <a:lnTo>
                    <a:pt x="3130550" y="2152833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 descr="A close-up of a signature&#10;&#10;Description automatically generated">
            <a:extLst>
              <a:ext uri="{FF2B5EF4-FFF2-40B4-BE49-F238E27FC236}">
                <a16:creationId xmlns:a16="http://schemas.microsoft.com/office/drawing/2014/main" id="{14290DDD-2EE6-416E-AED2-78950C44E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6" y="6913641"/>
            <a:ext cx="4784994" cy="1330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7B1AE-FD6F-023B-9D28-47DF476F614F}"/>
              </a:ext>
            </a:extLst>
          </p:cNvPr>
          <p:cNvSpPr txBox="1"/>
          <p:nvPr/>
        </p:nvSpPr>
        <p:spPr>
          <a:xfrm>
            <a:off x="366050" y="536727"/>
            <a:ext cx="11049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Montserrat" panose="00000500000000000000" pitchFamily="2" charset="0"/>
              </a:rPr>
              <a:t>Este material educativo fue producido por la F</a:t>
            </a:r>
            <a:r>
              <a:rPr lang="es-ES" sz="2400" b="1" dirty="0">
                <a:latin typeface="Montserrat" panose="00000500000000000000" pitchFamily="2" charset="0"/>
              </a:rPr>
              <a:t>acultad de Medicina de Universidad de Wake Forest </a:t>
            </a:r>
            <a:r>
              <a:rPr lang="es-ES" sz="2400" dirty="0">
                <a:latin typeface="Montserrat" panose="00000500000000000000" pitchFamily="2" charset="0"/>
              </a:rPr>
              <a:t>en asociación con </a:t>
            </a:r>
            <a:r>
              <a:rPr lang="es-ES" sz="2400" b="1" dirty="0">
                <a:latin typeface="Montserrat" panose="00000500000000000000" pitchFamily="2" charset="0"/>
              </a:rPr>
              <a:t>Futurum</a:t>
            </a:r>
            <a:r>
              <a:rPr lang="es-ES" sz="2400" dirty="0">
                <a:latin typeface="Montserrat" panose="00000500000000000000" pitchFamily="2" charset="0"/>
              </a:rPr>
              <a:t> y con el apoyo de subvenciones de </a:t>
            </a:r>
            <a:r>
              <a:rPr lang="es-ES" sz="2400" b="1" dirty="0">
                <a:latin typeface="Montserrat" panose="00000500000000000000" pitchFamily="2" charset="0"/>
              </a:rPr>
              <a:t>The Duke </a:t>
            </a:r>
            <a:r>
              <a:rPr lang="es-ES" sz="2400" b="1" dirty="0" err="1">
                <a:latin typeface="Montserrat" panose="00000500000000000000" pitchFamily="2" charset="0"/>
              </a:rPr>
              <a:t>Endowment</a:t>
            </a:r>
            <a:r>
              <a:rPr lang="es-ES" sz="2400" dirty="0">
                <a:latin typeface="Montserrat" panose="00000500000000000000" pitchFamily="2" charset="0"/>
              </a:rPr>
              <a:t>. </a:t>
            </a:r>
          </a:p>
          <a:p>
            <a:pPr algn="ctr"/>
            <a:r>
              <a:rPr lang="es-ES" sz="2400" dirty="0">
                <a:latin typeface="Montserrat" panose="00000500000000000000" pitchFamily="2" charset="0"/>
              </a:rPr>
              <a:t>The Duke </a:t>
            </a:r>
            <a:r>
              <a:rPr lang="es-ES" sz="2400" dirty="0" err="1">
                <a:latin typeface="Montserrat" panose="00000500000000000000" pitchFamily="2" charset="0"/>
              </a:rPr>
              <a:t>Endowment</a:t>
            </a:r>
            <a:r>
              <a:rPr lang="es-ES" sz="2400" dirty="0">
                <a:latin typeface="Montserrat" panose="00000500000000000000" pitchFamily="2" charset="0"/>
              </a:rPr>
              <a:t> es una fundación privada que fortalece comunidades en Carolina del Norte y Carolina del Sur formando niños, promoviendo la salud, educando mentes y enriqueciendo el espíritu.</a:t>
            </a:r>
            <a:endParaRPr lang="en-GB" sz="3600" dirty="0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2F683-3F6D-9B17-A3C1-1D62CE3ADD62}"/>
              </a:ext>
            </a:extLst>
          </p:cNvPr>
          <p:cNvSpPr txBox="1"/>
          <p:nvPr/>
        </p:nvSpPr>
        <p:spPr>
          <a:xfrm>
            <a:off x="1153097" y="3692822"/>
            <a:ext cx="6799073" cy="258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801" b="1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Comparta su opinión sobre este recurso educativo y profesional. </a:t>
            </a:r>
          </a:p>
          <a:p>
            <a:pPr algn="ctr">
              <a:spcAft>
                <a:spcPts val="1200"/>
              </a:spcAft>
            </a:pPr>
            <a:r>
              <a:rPr lang="es-E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Para comentar, escanee el código QR o visite el siguiente enlace</a:t>
            </a:r>
            <a:r>
              <a:rPr lang="en-U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en-U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redcap.school.wakehealth.edu/surveys/?s=NPK347RYHCR3FNDC</a:t>
            </a:r>
            <a:r>
              <a:rPr lang="en-U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</a:p>
        </p:txBody>
      </p:sp>
      <p:pic>
        <p:nvPicPr>
          <p:cNvPr id="4" name="Picture 3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DDF8EC3-071D-1C82-9046-80F695239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6" y="7164468"/>
            <a:ext cx="6512292" cy="1080000"/>
          </a:xfrm>
          <a:prstGeom prst="rect">
            <a:avLst/>
          </a:prstGeom>
        </p:spPr>
      </p:pic>
      <p:pic>
        <p:nvPicPr>
          <p:cNvPr id="9" name="Picture 8" descr="A black and orange logo&#10;&#10;Description automatically generated">
            <a:extLst>
              <a:ext uri="{FF2B5EF4-FFF2-40B4-BE49-F238E27FC236}">
                <a16:creationId xmlns:a16="http://schemas.microsoft.com/office/drawing/2014/main" id="{10118615-ACCF-A4C9-9B1E-170632306D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9" y="8830883"/>
            <a:ext cx="4614338" cy="1084301"/>
          </a:xfrm>
          <a:prstGeom prst="rect">
            <a:avLst/>
          </a:prstGeom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1A9897B3-2D74-5D8D-0DCB-0B6EADA29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37" y="3542049"/>
            <a:ext cx="2784371" cy="2735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9" ma:contentTypeDescription="Create a new document." ma:contentTypeScope="" ma:versionID="92774c4978b0496b0f20fa32f3f2b0be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1457492cf599239e3f08a612a755c80d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2B6358-8F5B-47AE-8A49-0318661178F9}">
  <ds:schemaRefs>
    <ds:schemaRef ds:uri="09e5eb4c-ad0d-4795-ae2e-baffe4a7a343"/>
    <ds:schemaRef ds:uri="4ef8ee0b-e025-4bd4-94a6-4c71df7778d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9B6DD5-7AB0-4A15-9DD2-3A5B58FE8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627</Words>
  <Application>Microsoft Office PowerPoint</Application>
  <PresentationFormat>Custom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Montserrat</vt:lpstr>
      <vt:lpstr>Montserrat Bold</vt:lpstr>
      <vt:lpstr>Arial</vt:lpstr>
      <vt:lpstr>Montserrat SemiBold</vt:lpstr>
      <vt:lpstr>Montserrat Extra-Bold</vt:lpstr>
      <vt:lpstr>Montserrat Medium</vt:lpstr>
      <vt:lpstr>Montserrat Black</vt:lpstr>
      <vt:lpstr>Calibri</vt:lpstr>
      <vt:lpstr>Montserrat Extra-Bold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user-lt04</dc:creator>
  <cp:lastModifiedBy>Isla Foffa</cp:lastModifiedBy>
  <cp:revision>9</cp:revision>
  <dcterms:created xsi:type="dcterms:W3CDTF">2006-08-16T00:00:00Z</dcterms:created>
  <dcterms:modified xsi:type="dcterms:W3CDTF">2026-04-21T08:11:55Z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