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300" r:id="rId12"/>
  </p:sldIdLst>
  <p:sldSz cx="18288000" cy="10287000"/>
  <p:notesSz cx="6858000" cy="9144000"/>
  <p:embeddedFontLs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Montserrat Black" panose="00000A00000000000000" pitchFamily="2" charset="0"/>
      <p:bold r:id="rId18"/>
      <p:italic r:id="rId19"/>
      <p:boldItalic r:id="rId20"/>
    </p:embeddedFont>
    <p:embeddedFont>
      <p:font typeface="Montserrat Bold" panose="00000800000000000000" charset="0"/>
      <p:regular r:id="rId21"/>
      <p:bold r:id="rId22"/>
      <p:italic r:id="rId23"/>
      <p:boldItalic r:id="rId24"/>
    </p:embeddedFont>
    <p:embeddedFont>
      <p:font typeface="Montserrat Extra-Bold" panose="020B0604020202020204" charset="0"/>
      <p:regular r:id="rId25"/>
      <p:bold r:id="rId26"/>
    </p:embeddedFont>
    <p:embeddedFont>
      <p:font typeface="Montserrat Extra-Bold Bold" panose="020B0604020202020204" charset="0"/>
      <p:regular r:id="rId27"/>
      <p:bold r:id="rId28"/>
    </p:embeddedFont>
    <p:embeddedFont>
      <p:font typeface="Montserrat Medium" panose="00000600000000000000" pitchFamily="2" charset="0"/>
      <p:regular r:id="rId29"/>
      <p:italic r:id="rId30"/>
    </p:embeddedFont>
    <p:embeddedFont>
      <p:font typeface="Montserrat SemiBold" panose="00000700000000000000" pitchFamily="2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Lb1ka2+RVe0+IIbbJrQjjg==" hashData="81vYhCI1bQFJ5OWDW4+hmQiQ7wOno0qLwIzFljLP7/lC6+yGGJAFiRwANSnauk2LoP0EuLzuem8n8Loux9ZaJ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 Aslett" initials="JA" lastIdx="2" clrIdx="0">
    <p:extLst>
      <p:ext uri="{19B8F6BF-5375-455C-9EA6-DF929625EA0E}">
        <p15:presenceInfo xmlns:p15="http://schemas.microsoft.com/office/powerpoint/2012/main" userId="S::joe@futurumcareers.com::7b6f269b-9023-4611-9a28-c55f9a45fd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AA"/>
    <a:srgbClr val="55B8AD"/>
    <a:srgbClr val="FFFEFD"/>
    <a:srgbClr val="0066CC"/>
    <a:srgbClr val="ABB500"/>
    <a:srgbClr val="EC6D3A"/>
    <a:srgbClr val="55782C"/>
    <a:srgbClr val="145D8D"/>
    <a:srgbClr val="B76CA9"/>
    <a:srgbClr val="E7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50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ableStyles" Target="tableStyles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la Foffa" userId="237bb2e1-a752-4b88-b59e-e8cd0f246259" providerId="ADAL" clId="{DC58C304-F544-40DA-A9E0-6167247A980E}"/>
    <pc:docChg chg="modSld">
      <pc:chgData name="Isla Foffa" userId="237bb2e1-a752-4b88-b59e-e8cd0f246259" providerId="ADAL" clId="{DC58C304-F544-40DA-A9E0-6167247A980E}" dt="2025-10-16T14:05:22.712" v="14" actId="20577"/>
      <pc:docMkLst>
        <pc:docMk/>
      </pc:docMkLst>
      <pc:sldChg chg="modSp">
        <pc:chgData name="Isla Foffa" userId="237bb2e1-a752-4b88-b59e-e8cd0f246259" providerId="ADAL" clId="{DC58C304-F544-40DA-A9E0-6167247A980E}" dt="2025-10-16T14:04:53.554" v="8" actId="20577"/>
        <pc:sldMkLst>
          <pc:docMk/>
          <pc:sldMk cId="0" sldId="257"/>
        </pc:sldMkLst>
        <pc:spChg chg="mod">
          <ac:chgData name="Isla Foffa" userId="237bb2e1-a752-4b88-b59e-e8cd0f246259" providerId="ADAL" clId="{DC58C304-F544-40DA-A9E0-6167247A980E}" dt="2025-10-16T14:04:53.554" v="8" actId="20577"/>
          <ac:spMkLst>
            <pc:docMk/>
            <pc:sldMk cId="0" sldId="257"/>
            <ac:spMk id="3" creationId="{FEF2B7B4-B3FF-0F56-6C33-1C53CEEAD37D}"/>
          </ac:spMkLst>
        </pc:spChg>
      </pc:sldChg>
      <pc:sldChg chg="modSp">
        <pc:chgData name="Isla Foffa" userId="237bb2e1-a752-4b88-b59e-e8cd0f246259" providerId="ADAL" clId="{DC58C304-F544-40DA-A9E0-6167247A980E}" dt="2025-10-16T14:05:22.712" v="14" actId="20577"/>
        <pc:sldMkLst>
          <pc:docMk/>
          <pc:sldMk cId="0" sldId="260"/>
        </pc:sldMkLst>
        <pc:spChg chg="mod">
          <ac:chgData name="Isla Foffa" userId="237bb2e1-a752-4b88-b59e-e8cd0f246259" providerId="ADAL" clId="{DC58C304-F544-40DA-A9E0-6167247A980E}" dt="2025-10-16T14:05:22.712" v="14" actId="20577"/>
          <ac:spMkLst>
            <pc:docMk/>
            <pc:sldMk cId="0" sldId="260"/>
            <ac:spMk id="3" creationId="{A0AA3DB5-F8E7-303D-8681-1CD988AAD22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54068-8357-0E48-AACD-4BA6E40A7C97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7CBB8-ADE2-6C44-A825-86EAAF74A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0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7CBB8-ADE2-6C44-A825-86EAAF74A7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38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uturumcareers.com/cancer-biology-with-dr-kelsey-fisher-wellman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dn.atriumhealth.org/-/media/wakeforest/school/files/departments/department-of-internal-medicine/section-on-cardiovascular-medicine/envision/kelsey-fisher-wellman-activity-sheet-hr.pdf?rev=4525d08228af4b8a88f44fa689434f52&amp;hash=06594777161677983B729C12EB29850A" TargetMode="External"/><Relationship Id="rId5" Type="http://schemas.openxmlformats.org/officeDocument/2006/relationships/hyperlink" Target="https://cdn.atriumhealth.org/-/media/wakeforest/school/files/departments/department-of-internal-medicine/section-on-cardiovascular-medicine/envision/kelsey-fisher-wellman-article-hr.pdf?rev=de7ca3cca7714e1c8917b5b173a2b711&amp;hash=F055EC5FCBAE3498512E674F009D369E" TargetMode="External"/><Relationship Id="rId4" Type="http://schemas.openxmlformats.org/officeDocument/2006/relationships/hyperlink" Target="https://futurumcareers.com/cancer-biology-with-dr-kelsey-fisher-wellma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dcap.wakehealth.edu/redcap/surveys/?s=RP3XPRFPWX3NRWPK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hyperlink" Target="https://redcap.link/dh5j1nes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307851"/>
            <a:ext cx="6802509" cy="1986621"/>
            <a:chOff x="0" y="0"/>
            <a:chExt cx="1822422" cy="609600"/>
          </a:xfrm>
          <a:solidFill>
            <a:srgbClr val="55B8AD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822422" cy="609600"/>
            </a:xfrm>
            <a:custGeom>
              <a:avLst/>
              <a:gdLst/>
              <a:ahLst/>
              <a:cxnLst/>
              <a:rect l="l" t="t" r="r" b="b"/>
              <a:pathLst>
                <a:path w="1822422" h="609600">
                  <a:moveTo>
                    <a:pt x="203200" y="0"/>
                  </a:moveTo>
                  <a:lnTo>
                    <a:pt x="1822422" y="0"/>
                  </a:lnTo>
                  <a:lnTo>
                    <a:pt x="1619222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5468" y="682666"/>
            <a:ext cx="16930314" cy="8921668"/>
            <a:chOff x="0" y="0"/>
            <a:chExt cx="4459013" cy="23497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59013" cy="2349740"/>
            </a:xfrm>
            <a:custGeom>
              <a:avLst/>
              <a:gdLst/>
              <a:ahLst/>
              <a:cxnLst/>
              <a:rect l="l" t="t" r="r" b="b"/>
              <a:pathLst>
                <a:path w="4459013" h="2349740">
                  <a:moveTo>
                    <a:pt x="0" y="0"/>
                  </a:moveTo>
                  <a:lnTo>
                    <a:pt x="4459013" y="0"/>
                  </a:lnTo>
                  <a:lnTo>
                    <a:pt x="4459013" y="2349740"/>
                  </a:lnTo>
                  <a:lnTo>
                    <a:pt x="0" y="2349740"/>
                  </a:lnTo>
                  <a:close/>
                </a:path>
              </a:pathLst>
            </a:custGeom>
            <a:solidFill>
              <a:srgbClr val="3660A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02375" y="-144661"/>
            <a:ext cx="13885625" cy="7782055"/>
            <a:chOff x="0" y="-38100"/>
            <a:chExt cx="3657119" cy="20495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57119" cy="2011495"/>
            </a:xfrm>
            <a:custGeom>
              <a:avLst/>
              <a:gdLst/>
              <a:ahLst/>
              <a:cxnLst/>
              <a:rect l="l" t="t" r="r" b="b"/>
              <a:pathLst>
                <a:path w="3657119" h="2011495">
                  <a:moveTo>
                    <a:pt x="203200" y="0"/>
                  </a:moveTo>
                  <a:lnTo>
                    <a:pt x="3657119" y="0"/>
                  </a:lnTo>
                  <a:lnTo>
                    <a:pt x="3453919" y="2011495"/>
                  </a:lnTo>
                  <a:lnTo>
                    <a:pt x="0" y="201149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5B8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201900" y="56147"/>
            <a:ext cx="3086100" cy="7581247"/>
          </a:xfrm>
          <a:custGeom>
            <a:avLst/>
            <a:gdLst/>
            <a:ahLst/>
            <a:cxnLst/>
            <a:rect l="l" t="t" r="r" b="b"/>
            <a:pathLst>
              <a:path w="812800" h="2011495">
                <a:moveTo>
                  <a:pt x="0" y="0"/>
                </a:moveTo>
                <a:lnTo>
                  <a:pt x="812800" y="0"/>
                </a:lnTo>
                <a:lnTo>
                  <a:pt x="812800" y="2011495"/>
                </a:lnTo>
                <a:lnTo>
                  <a:pt x="0" y="2011495"/>
                </a:lnTo>
                <a:close/>
              </a:path>
            </a:pathLst>
          </a:custGeom>
          <a:solidFill>
            <a:srgbClr val="55B8AD"/>
          </a:solidFill>
        </p:spPr>
        <p:txBody>
          <a:bodyPr/>
          <a:lstStyle/>
          <a:p>
            <a:endParaRPr lang="en-GB"/>
          </a:p>
        </p:txBody>
      </p:sp>
      <p:sp>
        <p:nvSpPr>
          <p:cNvPr id="34" name="TextBox 34"/>
          <p:cNvSpPr txBox="1"/>
          <p:nvPr/>
        </p:nvSpPr>
        <p:spPr>
          <a:xfrm>
            <a:off x="1201170" y="1143280"/>
            <a:ext cx="3407082" cy="659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19"/>
              </a:lnSpc>
            </a:pPr>
            <a:r>
              <a:rPr lang="en-US" sz="2599" dirty="0">
                <a:solidFill>
                  <a:srgbClr val="FFFFFF"/>
                </a:solidFill>
                <a:latin typeface="Montserrat" panose="00000500000000000000" pitchFamily="2" charset="0"/>
              </a:rPr>
              <a:t>Inspiring the </a:t>
            </a:r>
          </a:p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FFFFFF"/>
                </a:solidFill>
                <a:latin typeface="Montserrat" panose="00000500000000000000" pitchFamily="2" charset="0"/>
              </a:rPr>
              <a:t>Next Generation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0CE55F-DA7D-87CC-04A1-A15FA3B327E5}"/>
              </a:ext>
            </a:extLst>
          </p:cNvPr>
          <p:cNvSpPr txBox="1"/>
          <p:nvPr/>
        </p:nvSpPr>
        <p:spPr>
          <a:xfrm>
            <a:off x="6438209" y="943713"/>
            <a:ext cx="2398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>
                <a:latin typeface="Montserrat" pitchFamily="2" charset="77"/>
              </a:rPr>
              <a:t>FUTURUM</a:t>
            </a:r>
          </a:p>
          <a:p>
            <a:r>
              <a:rPr lang="en-GB" sz="3200" b="1" i="1">
                <a:latin typeface="Montserrat Black" pitchFamily="2" charset="77"/>
              </a:rPr>
              <a:t>PODCAST</a:t>
            </a:r>
            <a:endParaRPr lang="en-US" sz="3200" b="1" i="1">
              <a:latin typeface="Montserrat Black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FC4E707-6232-5085-579A-C41D0A18B673}"/>
              </a:ext>
            </a:extLst>
          </p:cNvPr>
          <p:cNvSpPr/>
          <p:nvPr/>
        </p:nvSpPr>
        <p:spPr>
          <a:xfrm>
            <a:off x="0" y="8115300"/>
            <a:ext cx="715468" cy="2179172"/>
          </a:xfrm>
          <a:prstGeom prst="rect">
            <a:avLst/>
          </a:prstGeom>
          <a:solidFill>
            <a:srgbClr val="55B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25DDC04-D7CE-105D-F1CE-01A4F1187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614" y="4461004"/>
            <a:ext cx="6969047" cy="452988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41542B7-CA50-72E1-7A57-9FE12DCDEF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22608" y="0"/>
            <a:ext cx="4152900" cy="2882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7FE66B-ACFC-8F8B-FDE7-DF8CA8C733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0376" y="1020868"/>
            <a:ext cx="421629" cy="736550"/>
          </a:xfrm>
          <a:prstGeom prst="rect">
            <a:avLst/>
          </a:prstGeom>
        </p:spPr>
      </p:pic>
      <p:sp>
        <p:nvSpPr>
          <p:cNvPr id="11" name="Freeform 27">
            <a:extLst>
              <a:ext uri="{FF2B5EF4-FFF2-40B4-BE49-F238E27FC236}">
                <a16:creationId xmlns:a16="http://schemas.microsoft.com/office/drawing/2014/main" id="{EE506E1E-CBC5-B25E-CA47-3A6F795C1F9B}"/>
              </a:ext>
            </a:extLst>
          </p:cNvPr>
          <p:cNvSpPr>
            <a:spLocks noChangeAspect="1"/>
          </p:cNvSpPr>
          <p:nvPr/>
        </p:nvSpPr>
        <p:spPr>
          <a:xfrm>
            <a:off x="13136114" y="1942145"/>
            <a:ext cx="4509668" cy="4529881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45F9D3-AE14-804C-BB1C-B14290FE7762}"/>
              </a:ext>
            </a:extLst>
          </p:cNvPr>
          <p:cNvSpPr txBox="1"/>
          <p:nvPr/>
        </p:nvSpPr>
        <p:spPr>
          <a:xfrm>
            <a:off x="5941586" y="3080033"/>
            <a:ext cx="63040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Montserrat" pitchFamily="2" charset="77"/>
              </a:rPr>
              <a:t>In Conversation with </a:t>
            </a:r>
          </a:p>
          <a:p>
            <a:pPr>
              <a:spcAft>
                <a:spcPts val="1200"/>
              </a:spcAft>
            </a:pPr>
            <a:r>
              <a:rPr lang="en-GB" sz="5400" b="1" dirty="0">
                <a:latin typeface="Montserrat" pitchFamily="2" charset="77"/>
              </a:rPr>
              <a:t>Dr. Kelsey Fisher-Wellman</a:t>
            </a:r>
            <a:endParaRPr lang="en-US" sz="5400" b="1" dirty="0">
              <a:latin typeface="Montserrat" pitchFamily="2" charset="77"/>
            </a:endParaRPr>
          </a:p>
        </p:txBody>
      </p:sp>
      <p:pic>
        <p:nvPicPr>
          <p:cNvPr id="17" name="Picture 1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CC6AB2E-1CF9-D569-FEC7-8682E34A80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802" y="8344855"/>
            <a:ext cx="5529083" cy="9174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30CA7F4E-4CF1-47CD-C1B5-3195628DC3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18287998" cy="10299966"/>
          </a:xfrm>
          <a:prstGeom prst="rect">
            <a:avLst/>
          </a:prstGeom>
        </p:spPr>
      </p:pic>
      <p:sp>
        <p:nvSpPr>
          <p:cNvPr id="32" name="TextBox 32"/>
          <p:cNvSpPr txBox="1"/>
          <p:nvPr/>
        </p:nvSpPr>
        <p:spPr>
          <a:xfrm>
            <a:off x="10503036" y="704086"/>
            <a:ext cx="3722681" cy="1756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64"/>
              </a:lnSpc>
            </a:pPr>
            <a:r>
              <a:rPr lang="en-US" sz="4800" b="1" dirty="0">
                <a:solidFill>
                  <a:srgbClr val="000000"/>
                </a:solidFill>
                <a:latin typeface="Montserrat Extra-Bold Bold"/>
              </a:rPr>
              <a:t>Meet</a:t>
            </a:r>
          </a:p>
          <a:p>
            <a:pPr>
              <a:lnSpc>
                <a:spcPts val="4012"/>
              </a:lnSpc>
            </a:pPr>
            <a:r>
              <a:rPr lang="en-US" sz="3400" dirty="0">
                <a:solidFill>
                  <a:srgbClr val="000000"/>
                </a:solidFill>
                <a:latin typeface="Montserrat Bold"/>
              </a:rPr>
              <a:t>Dr. Kelsey Fisher-Wellman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503038" y="4721050"/>
            <a:ext cx="2118132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66"/>
              </a:lnSpc>
            </a:pPr>
            <a:r>
              <a:rPr lang="en-US" sz="3700" b="1">
                <a:solidFill>
                  <a:srgbClr val="000000"/>
                </a:solidFill>
                <a:latin typeface="Montserrat Extra-Bold"/>
              </a:rPr>
              <a:t>Profile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503036" y="8100125"/>
            <a:ext cx="7403964" cy="1294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>
                <a:latin typeface="Montserrat" panose="00000500000000000000" pitchFamily="2" charset="0"/>
              </a:rPr>
              <a:t>“Having a varied background is a real strength because you're bound to think about things a little bit differently.”</a:t>
            </a:r>
            <a:endParaRPr lang="en-US" sz="2400" dirty="0">
              <a:latin typeface="Montserrat" panose="00000500000000000000" pitchFamily="2" charset="0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13794973" y="1937532"/>
            <a:ext cx="3722682" cy="3739368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14137198" y="2112815"/>
            <a:ext cx="3038237" cy="32135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2B7B4-B3FF-0F56-6C33-1C53CEEAD37D}"/>
              </a:ext>
            </a:extLst>
          </p:cNvPr>
          <p:cNvSpPr txBox="1">
            <a:spLocks/>
          </p:cNvSpPr>
          <p:nvPr/>
        </p:nvSpPr>
        <p:spPr>
          <a:xfrm>
            <a:off x="926614" y="3083350"/>
            <a:ext cx="7849836" cy="4785425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200" dirty="0">
                <a:latin typeface="Montserrat" pitchFamily="2" charset="0"/>
              </a:rPr>
              <a:t>In this podcast, Dr. Kelsey Fisher-Wellman shares how he has become a successful cancer biologist despite coming from an unconventional educational background and he discusses the benefits of taking a different path from everyone else.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GB" sz="2200" b="1" dirty="0">
                <a:latin typeface="Montserrat" pitchFamily="2" charset="0"/>
              </a:rPr>
              <a:t>What do you think </a:t>
            </a:r>
            <a:r>
              <a:rPr lang="en-GB" sz="2200" dirty="0">
                <a:latin typeface="Montserrat" pitchFamily="2" charset="0"/>
              </a:rPr>
              <a:t>a career in cancer biology involves?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GB" sz="2200" b="1" dirty="0">
                <a:latin typeface="Montserrat" pitchFamily="2" charset="0"/>
              </a:rPr>
              <a:t>What benefits do you think</a:t>
            </a:r>
            <a:r>
              <a:rPr lang="en-GB" sz="2200" dirty="0">
                <a:latin typeface="Montserrat" pitchFamily="2" charset="0"/>
              </a:rPr>
              <a:t> can come from taking a different path compared to everyone else?</a:t>
            </a:r>
          </a:p>
        </p:txBody>
      </p:sp>
      <p:sp>
        <p:nvSpPr>
          <p:cNvPr id="4" name="TextBox 35">
            <a:extLst>
              <a:ext uri="{FF2B5EF4-FFF2-40B4-BE49-F238E27FC236}">
                <a16:creationId xmlns:a16="http://schemas.microsoft.com/office/drawing/2014/main" id="{232BF716-C9AC-505C-A199-DD5665901D0B}"/>
              </a:ext>
            </a:extLst>
          </p:cNvPr>
          <p:cNvSpPr txBox="1"/>
          <p:nvPr/>
        </p:nvSpPr>
        <p:spPr>
          <a:xfrm>
            <a:off x="10516094" y="5476063"/>
            <a:ext cx="3722681" cy="2181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>
                <a:solidFill>
                  <a:srgbClr val="000000"/>
                </a:solidFill>
                <a:latin typeface="Montserrat"/>
              </a:rPr>
              <a:t>Wake Forest University School of Medicine, USA</a:t>
            </a:r>
          </a:p>
          <a:p>
            <a:pPr>
              <a:lnSpc>
                <a:spcPct val="120000"/>
              </a:lnSpc>
            </a:pPr>
            <a:endParaRPr lang="en-US" sz="2400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000000"/>
                </a:solidFill>
                <a:latin typeface="Montserrat" panose="00000500000000000000" pitchFamily="2" charset="0"/>
              </a:rPr>
              <a:t>Field of Research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  <a:latin typeface="Montserrat"/>
              </a:rPr>
              <a:t>Cancer Biology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13FE81-F0F7-08E5-5210-BE16F18FE6F9}"/>
              </a:ext>
            </a:extLst>
          </p:cNvPr>
          <p:cNvSpPr txBox="1"/>
          <p:nvPr/>
        </p:nvSpPr>
        <p:spPr>
          <a:xfrm>
            <a:off x="926614" y="2051730"/>
            <a:ext cx="7849836" cy="818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135"/>
              </a:lnSpc>
            </a:pPr>
            <a:r>
              <a:rPr lang="en-US" sz="4400">
                <a:solidFill>
                  <a:srgbClr val="55B8AD"/>
                </a:solidFill>
                <a:latin typeface="Montserrat Extra-Bold"/>
              </a:rPr>
              <a:t>Pre-listening: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22899-D23F-9EF2-96B1-162CAD21E7FF}"/>
              </a:ext>
            </a:extLst>
          </p:cNvPr>
          <p:cNvSpPr txBox="1"/>
          <p:nvPr/>
        </p:nvSpPr>
        <p:spPr>
          <a:xfrm>
            <a:off x="926614" y="645633"/>
            <a:ext cx="7524212" cy="380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b="1" dirty="0">
                <a:solidFill>
                  <a:srgbClr val="3660AA"/>
                </a:solidFill>
                <a:latin typeface="Montserrat" panose="00000500000000000000" pitchFamily="2" charset="0"/>
              </a:rPr>
              <a:t>Pre-listening</a:t>
            </a:r>
            <a:r>
              <a:rPr lang="en-US" sz="1700" dirty="0">
                <a:solidFill>
                  <a:srgbClr val="3660AA"/>
                </a:solidFill>
                <a:latin typeface="Montserrat" panose="00000500000000000000" pitchFamily="2" charset="0"/>
              </a:rPr>
              <a:t>  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|  Break it Down  |  Post-listening  |  Learn 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1E9455F-C122-33A9-00CA-E748F6F67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2600" y="0"/>
            <a:ext cx="8915399" cy="1030982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AA8134-E568-BC47-ED49-B684404FDB7F}"/>
              </a:ext>
            </a:extLst>
          </p:cNvPr>
          <p:cNvSpPr txBox="1">
            <a:spLocks/>
          </p:cNvSpPr>
          <p:nvPr/>
        </p:nvSpPr>
        <p:spPr>
          <a:xfrm>
            <a:off x="974551" y="4753235"/>
            <a:ext cx="8480440" cy="2778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200" b="1" dirty="0">
                <a:latin typeface="Montserrat" panose="00000500000000000000" pitchFamily="2" charset="0"/>
              </a:rPr>
              <a:t>According to Kelsey, </a:t>
            </a:r>
            <a:r>
              <a:rPr lang="en-GB" sz="2200" dirty="0">
                <a:latin typeface="Montserrat" panose="00000500000000000000" pitchFamily="2" charset="0"/>
              </a:rPr>
              <a:t>what should the goal of every cancer biology lab be?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200" b="1" dirty="0">
                <a:latin typeface="Montserrat" panose="00000500000000000000" pitchFamily="2" charset="0"/>
              </a:rPr>
              <a:t>Why is it challenging </a:t>
            </a:r>
            <a:r>
              <a:rPr lang="en-GB" sz="2200" dirty="0">
                <a:latin typeface="Montserrat" panose="00000500000000000000" pitchFamily="2" charset="0"/>
              </a:rPr>
              <a:t>to treat cancer?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200" b="1" dirty="0">
                <a:latin typeface="Montserrat" panose="00000500000000000000" pitchFamily="2" charset="0"/>
              </a:rPr>
              <a:t>What is Kelsey trying to identify </a:t>
            </a:r>
            <a:r>
              <a:rPr lang="en-GB" sz="2200" dirty="0">
                <a:latin typeface="Montserrat" panose="00000500000000000000" pitchFamily="2" charset="0"/>
              </a:rPr>
              <a:t>in cancer cells?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9261F7-FCBE-40C2-FAC7-0983D2834D45}"/>
              </a:ext>
            </a:extLst>
          </p:cNvPr>
          <p:cNvSpPr txBox="1"/>
          <p:nvPr/>
        </p:nvSpPr>
        <p:spPr>
          <a:xfrm>
            <a:off x="1606391" y="3902960"/>
            <a:ext cx="284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660AA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Up to 04:15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2F84F4-C6B8-83C1-192C-4AC6BBCFC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614" y="3456044"/>
            <a:ext cx="859826" cy="9816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D93360-D1DF-A627-8EB5-BF749E0944E1}"/>
              </a:ext>
            </a:extLst>
          </p:cNvPr>
          <p:cNvSpPr txBox="1"/>
          <p:nvPr/>
        </p:nvSpPr>
        <p:spPr>
          <a:xfrm>
            <a:off x="926614" y="645633"/>
            <a:ext cx="7524212" cy="380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Pre-listening</a:t>
            </a:r>
            <a:r>
              <a:rPr lang="en-US" sz="1700" dirty="0">
                <a:solidFill>
                  <a:srgbClr val="3660AA"/>
                </a:solidFill>
                <a:latin typeface="Montserrat" panose="00000500000000000000" pitchFamily="2" charset="0"/>
              </a:rPr>
              <a:t>  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|  </a:t>
            </a:r>
            <a:r>
              <a:rPr lang="en-US" sz="1700" b="1" dirty="0">
                <a:solidFill>
                  <a:srgbClr val="3660AA"/>
                </a:solidFill>
                <a:latin typeface="Montserrat" panose="00000500000000000000" pitchFamily="2" charset="0"/>
              </a:rPr>
              <a:t>Break it Down  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|  Post-listening  |  Learn More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ADDC2B-D072-01DC-AE8C-5114FDC28823}"/>
              </a:ext>
            </a:extLst>
          </p:cNvPr>
          <p:cNvSpPr txBox="1"/>
          <p:nvPr/>
        </p:nvSpPr>
        <p:spPr>
          <a:xfrm>
            <a:off x="926614" y="1414475"/>
            <a:ext cx="8915399" cy="1600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135"/>
              </a:lnSpc>
            </a:pPr>
            <a:r>
              <a:rPr lang="en-US" sz="4400" dirty="0">
                <a:solidFill>
                  <a:srgbClr val="55B8AD"/>
                </a:solidFill>
                <a:latin typeface="Montserrat Extra-Bold"/>
              </a:rPr>
              <a:t>Break Kelsey’s Conversation Down: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450F3D4-CDBB-7808-977F-7982A780F7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0380" y="-5443"/>
            <a:ext cx="8337620" cy="1029244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39B39E-33CD-4D49-BB2F-928E15F68A8D}"/>
              </a:ext>
            </a:extLst>
          </p:cNvPr>
          <p:cNvSpPr txBox="1">
            <a:spLocks/>
          </p:cNvSpPr>
          <p:nvPr/>
        </p:nvSpPr>
        <p:spPr>
          <a:xfrm>
            <a:off x="926615" y="3421320"/>
            <a:ext cx="8217386" cy="54098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n-GB" sz="2400" b="1" dirty="0">
                <a:latin typeface="Montserrat" panose="00000500000000000000" pitchFamily="2" charset="0"/>
              </a:rPr>
              <a:t>What are your hobbies and interests? </a:t>
            </a:r>
            <a:r>
              <a:rPr lang="en-GB" sz="2400" dirty="0">
                <a:latin typeface="Montserrat" panose="00000500000000000000" pitchFamily="2" charset="0"/>
              </a:rPr>
              <a:t>What subject(s) could you study to follow an educational path while also pursuing your interests?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n-GB" sz="2400" b="1" dirty="0">
                <a:latin typeface="Montserrat" panose="00000500000000000000" pitchFamily="2" charset="0"/>
              </a:rPr>
              <a:t>If you could do an internship, </a:t>
            </a:r>
            <a:r>
              <a:rPr lang="en-GB" sz="2400" dirty="0">
                <a:latin typeface="Montserrat" panose="00000500000000000000" pitchFamily="2" charset="0"/>
              </a:rPr>
              <a:t>what would you like to do, and why? What do you think you would gain from the experience?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n-GB" sz="2400" b="1" dirty="0">
                <a:latin typeface="Montserrat" panose="00000500000000000000" pitchFamily="2" charset="0"/>
              </a:rPr>
              <a:t>Have you ever been excited </a:t>
            </a:r>
            <a:r>
              <a:rPr lang="en-GB" sz="2400" dirty="0">
                <a:latin typeface="Montserrat" panose="00000500000000000000" pitchFamily="2" charset="0"/>
              </a:rPr>
              <a:t>to do something that then didn’t turn out as you had hoped? How did you feel, and what did you learn from the experience?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70817D-B35C-338D-74F9-15B2DD366AA7}"/>
              </a:ext>
            </a:extLst>
          </p:cNvPr>
          <p:cNvSpPr txBox="1"/>
          <p:nvPr/>
        </p:nvSpPr>
        <p:spPr>
          <a:xfrm>
            <a:off x="926614" y="645633"/>
            <a:ext cx="7524212" cy="380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Pre-listening</a:t>
            </a:r>
            <a:r>
              <a:rPr lang="en-US" sz="1700" dirty="0">
                <a:solidFill>
                  <a:srgbClr val="3660AA"/>
                </a:solidFill>
                <a:latin typeface="Montserrat" panose="00000500000000000000" pitchFamily="2" charset="0"/>
              </a:rPr>
              <a:t>  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|  </a:t>
            </a:r>
            <a:r>
              <a:rPr lang="en-US" sz="1700" b="1" dirty="0">
                <a:solidFill>
                  <a:srgbClr val="3660AA"/>
                </a:solidFill>
                <a:latin typeface="Montserrat" panose="00000500000000000000" pitchFamily="2" charset="0"/>
              </a:rPr>
              <a:t>Break it Down  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|  Post-listening  |  Learn More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553FD9-32B1-FBC9-96B5-510FD92ED83A}"/>
              </a:ext>
            </a:extLst>
          </p:cNvPr>
          <p:cNvSpPr txBox="1"/>
          <p:nvPr/>
        </p:nvSpPr>
        <p:spPr>
          <a:xfrm>
            <a:off x="1606391" y="2364570"/>
            <a:ext cx="284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660AA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04:15 – 06:00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7B0007-4C5B-5077-0B1F-2024580F9E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614" y="1917654"/>
            <a:ext cx="859826" cy="981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9D5B3611-DDE5-917F-8C87-59DBE0132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6632" y="1"/>
            <a:ext cx="8141367" cy="1029163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A3DB5-F8E7-303D-8681-1CD988AAD22E}"/>
              </a:ext>
            </a:extLst>
          </p:cNvPr>
          <p:cNvSpPr txBox="1">
            <a:spLocks/>
          </p:cNvSpPr>
          <p:nvPr/>
        </p:nvSpPr>
        <p:spPr>
          <a:xfrm>
            <a:off x="926613" y="3049432"/>
            <a:ext cx="9220019" cy="601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7"/>
            </a:pPr>
            <a:r>
              <a:rPr lang="en-GB" sz="2400" b="1" dirty="0">
                <a:latin typeface="Montserrat" panose="00000500000000000000" pitchFamily="2" charset="0"/>
              </a:rPr>
              <a:t>Have you ever felt behind? </a:t>
            </a:r>
            <a:r>
              <a:rPr lang="en-GB" sz="2400" dirty="0">
                <a:latin typeface="Montserrat" panose="00000500000000000000" pitchFamily="2" charset="0"/>
              </a:rPr>
              <a:t>How did this make you feel, and how did you respond?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7"/>
            </a:pPr>
            <a:r>
              <a:rPr lang="en-GB" sz="2400" b="1" dirty="0">
                <a:latin typeface="Montserrat" panose="00000500000000000000" pitchFamily="2" charset="0"/>
              </a:rPr>
              <a:t>To what extent are you motivated </a:t>
            </a:r>
            <a:r>
              <a:rPr lang="en-GB" sz="2400" dirty="0">
                <a:latin typeface="Montserrat" panose="00000500000000000000" pitchFamily="2" charset="0"/>
              </a:rPr>
              <a:t>to direct your own learning, like Kelsey? What steps could you take to improve your ability to learn independently?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7"/>
            </a:pPr>
            <a:r>
              <a:rPr lang="en-GB" sz="2400" b="1" dirty="0">
                <a:latin typeface="Montserrat" panose="00000500000000000000" pitchFamily="2" charset="0"/>
              </a:rPr>
              <a:t>Why do you think </a:t>
            </a:r>
            <a:r>
              <a:rPr lang="en-GB" sz="2400" dirty="0">
                <a:latin typeface="Montserrat" panose="00000500000000000000" pitchFamily="2" charset="0"/>
              </a:rPr>
              <a:t>Kelsey initially felt uncomfortable about having a different background from most people in biomedical science?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7"/>
            </a:pPr>
            <a:r>
              <a:rPr lang="en-GB" sz="2400" b="1" dirty="0">
                <a:latin typeface="Montserrat" panose="00000500000000000000" pitchFamily="2" charset="0"/>
              </a:rPr>
              <a:t>Why is it a strength</a:t>
            </a:r>
            <a:r>
              <a:rPr lang="en-GB" sz="2400" dirty="0">
                <a:latin typeface="Montserrat" panose="00000500000000000000" pitchFamily="2" charset="0"/>
              </a:rPr>
              <a:t> to have a different background from those around you?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E459BF-C755-7451-FE3F-BD408A0FDAE4}"/>
              </a:ext>
            </a:extLst>
          </p:cNvPr>
          <p:cNvSpPr txBox="1"/>
          <p:nvPr/>
        </p:nvSpPr>
        <p:spPr>
          <a:xfrm>
            <a:off x="1606391" y="2047322"/>
            <a:ext cx="2932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660AA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06:00 – end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FF06F-299C-CD7C-73DD-EE1AF17DD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613" y="1600406"/>
            <a:ext cx="887503" cy="9816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EFF5C9-FC5B-7298-F602-C55E4322576D}"/>
              </a:ext>
            </a:extLst>
          </p:cNvPr>
          <p:cNvSpPr txBox="1"/>
          <p:nvPr/>
        </p:nvSpPr>
        <p:spPr>
          <a:xfrm>
            <a:off x="926614" y="645633"/>
            <a:ext cx="7524212" cy="380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Pre-listening</a:t>
            </a:r>
            <a:r>
              <a:rPr lang="en-US" sz="1700" dirty="0">
                <a:solidFill>
                  <a:srgbClr val="3660AA"/>
                </a:solidFill>
                <a:latin typeface="Montserrat" panose="00000500000000000000" pitchFamily="2" charset="0"/>
              </a:rPr>
              <a:t>  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|  </a:t>
            </a:r>
            <a:r>
              <a:rPr lang="en-US" sz="1700" b="1" dirty="0">
                <a:solidFill>
                  <a:srgbClr val="3660AA"/>
                </a:solidFill>
                <a:latin typeface="Montserrat" panose="00000500000000000000" pitchFamily="2" charset="0"/>
              </a:rPr>
              <a:t>Break it Down  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|  Post-listening  |  Learn 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7D7D0129-3015-1EA1-D0BC-18FA051576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9" y="5644185"/>
            <a:ext cx="18277108" cy="475441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F0BB14D-F682-CFF4-056F-4F38F170055A}"/>
              </a:ext>
            </a:extLst>
          </p:cNvPr>
          <p:cNvSpPr txBox="1"/>
          <p:nvPr/>
        </p:nvSpPr>
        <p:spPr>
          <a:xfrm>
            <a:off x="12340531" y="8140585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*"/>
            </a:pPr>
            <a:r>
              <a:rPr lang="en-GB" sz="3200" b="1" dirty="0">
                <a:solidFill>
                  <a:schemeClr val="bg1"/>
                </a:solidFill>
                <a:latin typeface="Montserrat SemiBold" pitchFamily="2" charset="77"/>
              </a:rPr>
              <a:t>Submit questions to Kelsey </a:t>
            </a:r>
            <a:r>
              <a:rPr lang="en-GB" sz="3200" b="1" dirty="0">
                <a:solidFill>
                  <a:schemeClr val="bg1"/>
                </a:solidFill>
                <a:latin typeface="Montserrat Black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GB" sz="3200" b="1" dirty="0">
              <a:solidFill>
                <a:schemeClr val="bg1"/>
              </a:solidFill>
              <a:latin typeface="Montserrat Black" pitchFamily="2" charset="77"/>
            </a:endParaRPr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0A10E188-0C0A-5EF7-4FE8-32A27056277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8791" y="8020164"/>
            <a:ext cx="1219200" cy="124599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C4CD32-D133-7D01-8591-CFE77DF0053C}"/>
              </a:ext>
            </a:extLst>
          </p:cNvPr>
          <p:cNvSpPr txBox="1">
            <a:spLocks/>
          </p:cNvSpPr>
          <p:nvPr/>
        </p:nvSpPr>
        <p:spPr>
          <a:xfrm>
            <a:off x="926614" y="2366092"/>
            <a:ext cx="16381777" cy="2145652"/>
          </a:xfrm>
          <a:prstGeom prst="rect">
            <a:avLst/>
          </a:prstGeom>
        </p:spPr>
        <p:txBody>
          <a:bodyPr numCol="2" spcCol="36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2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To what extent do you think </a:t>
            </a:r>
            <a:r>
              <a:rPr lang="en-GB" sz="22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you would find a career in cancer biology to be rewarding and interesting?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2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How could you find mentors </a:t>
            </a:r>
            <a:r>
              <a:rPr lang="en-GB" sz="22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to support you on the next stage of your educational or career journey?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2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Which piece of Kelsey’s advice </a:t>
            </a:r>
            <a:r>
              <a:rPr lang="en-GB" sz="22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did you find most useful, and why?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2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What further questions </a:t>
            </a:r>
            <a:r>
              <a:rPr lang="en-GB" sz="22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would you ask Kelsey about cancer biology and/or his career?*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EC8313-ED43-561F-A392-ED760B7D99E2}"/>
              </a:ext>
            </a:extLst>
          </p:cNvPr>
          <p:cNvSpPr txBox="1"/>
          <p:nvPr/>
        </p:nvSpPr>
        <p:spPr>
          <a:xfrm>
            <a:off x="926614" y="645633"/>
            <a:ext cx="7524212" cy="380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Pre-listening</a:t>
            </a:r>
            <a:r>
              <a:rPr lang="en-US" sz="1700" dirty="0">
                <a:solidFill>
                  <a:srgbClr val="3660AA"/>
                </a:solidFill>
                <a:latin typeface="Montserrat" panose="00000500000000000000" pitchFamily="2" charset="0"/>
              </a:rPr>
              <a:t>  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|  Break it Down  |  </a:t>
            </a:r>
            <a:r>
              <a:rPr lang="en-US" sz="1700" b="1" dirty="0">
                <a:solidFill>
                  <a:srgbClr val="3660AA"/>
                </a:solidFill>
                <a:latin typeface="Montserrat" panose="00000500000000000000" pitchFamily="2" charset="0"/>
              </a:rPr>
              <a:t>Post-listening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  |  Learn More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DA858-931E-A816-0110-793E509C363E}"/>
              </a:ext>
            </a:extLst>
          </p:cNvPr>
          <p:cNvSpPr txBox="1"/>
          <p:nvPr/>
        </p:nvSpPr>
        <p:spPr>
          <a:xfrm>
            <a:off x="926614" y="1363399"/>
            <a:ext cx="8926982" cy="818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135"/>
              </a:lnSpc>
            </a:pPr>
            <a:r>
              <a:rPr lang="en-US" sz="4400">
                <a:solidFill>
                  <a:srgbClr val="55B8AD"/>
                </a:solidFill>
                <a:latin typeface="Montserrat Extra-Bold"/>
              </a:rPr>
              <a:t>Post-listening: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84F3F13D-1F73-0471-030F-D8DECFE45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12" y="0"/>
            <a:ext cx="18264975" cy="10295618"/>
          </a:xfrm>
          <a:prstGeom prst="rect">
            <a:avLst/>
          </a:prstGeom>
        </p:spPr>
      </p:pic>
      <p:pic>
        <p:nvPicPr>
          <p:cNvPr id="9" name="Picture 8" descr="A person in a blue shirt and a magazine&#10;&#10;AI-generated content may be incorrect.">
            <a:extLst>
              <a:ext uri="{FF2B5EF4-FFF2-40B4-BE49-F238E27FC236}">
                <a16:creationId xmlns:a16="http://schemas.microsoft.com/office/drawing/2014/main" id="{353D54DE-33FC-9E4D-FC34-F276FA00E7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46" y="4102780"/>
            <a:ext cx="7199391" cy="71993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E453108-A6D8-524E-D1F7-D53E64F41850}"/>
              </a:ext>
            </a:extLst>
          </p:cNvPr>
          <p:cNvSpPr/>
          <p:nvPr/>
        </p:nvSpPr>
        <p:spPr>
          <a:xfrm>
            <a:off x="10453371" y="6180710"/>
            <a:ext cx="7823116" cy="2019393"/>
          </a:xfrm>
          <a:prstGeom prst="rect">
            <a:avLst/>
          </a:prstGeom>
          <a:solidFill>
            <a:srgbClr val="55B8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4A4560E-E6D6-4BBB-8B24-365545DF23FD}"/>
              </a:ext>
            </a:extLst>
          </p:cNvPr>
          <p:cNvSpPr txBox="1"/>
          <p:nvPr/>
        </p:nvSpPr>
        <p:spPr>
          <a:xfrm>
            <a:off x="14173200" y="9218619"/>
            <a:ext cx="3934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rgbClr val="3660AA"/>
                </a:solidFill>
                <a:latin typeface="Montserrat Medium" pitchFamily="2" charset="77"/>
              </a:rPr>
              <a:t>Inspiring the </a:t>
            </a:r>
          </a:p>
          <a:p>
            <a:pPr algn="r"/>
            <a:r>
              <a:rPr lang="en-GB" sz="2800" b="1" dirty="0">
                <a:solidFill>
                  <a:srgbClr val="3660AA"/>
                </a:solidFill>
                <a:latin typeface="Montserrat Black" pitchFamily="2" charset="77"/>
              </a:rPr>
              <a:t>Next Generation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B1A9CA-08E6-F93F-7E22-A335F4CBA4AB}"/>
              </a:ext>
            </a:extLst>
          </p:cNvPr>
          <p:cNvSpPr txBox="1"/>
          <p:nvPr/>
        </p:nvSpPr>
        <p:spPr>
          <a:xfrm>
            <a:off x="10623471" y="5834506"/>
            <a:ext cx="74847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latin typeface="Montserrat SemiBold" pitchFamily="2" charset="77"/>
              </a:rPr>
              <a:t>Watch Kelsey’s </a:t>
            </a:r>
            <a:r>
              <a:rPr lang="en-GB" sz="2800" b="1" dirty="0">
                <a:latin typeface="Montserrat SemiBold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animation</a:t>
            </a:r>
            <a:endParaRPr lang="en-GB" sz="2800" b="1" dirty="0">
              <a:latin typeface="Montserrat SemiBold" pitchFamily="2" charset="77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latin typeface="Montserrat SemiBold" pitchFamily="2" charset="77"/>
              </a:rPr>
              <a:t>Download Kelsey’s </a:t>
            </a:r>
            <a:r>
              <a:rPr lang="en-GB" sz="2800" b="1" dirty="0">
                <a:latin typeface="Montserrat SemiBold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careers PowerPoint</a:t>
            </a:r>
            <a:endParaRPr lang="en-GB" sz="2800" b="1" dirty="0">
              <a:latin typeface="Montserrat SemiBold" pitchFamily="2" charset="77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latin typeface="Montserrat SemiBold" pitchFamily="2" charset="77"/>
              </a:rPr>
              <a:t>Read Kelsey’s resources in </a:t>
            </a:r>
            <a:r>
              <a:rPr lang="en-GB" sz="2800" b="1" u="sng" dirty="0">
                <a:latin typeface="Montserrat SemiBold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Spanish</a:t>
            </a:r>
            <a:endParaRPr lang="en-GB" sz="2800" b="1" u="sng" dirty="0">
              <a:latin typeface="Montserrat Black" pitchFamily="2" charset="77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CF320F5-FDB1-80BD-7F76-256FD6232D51}"/>
              </a:ext>
            </a:extLst>
          </p:cNvPr>
          <p:cNvSpPr txBox="1"/>
          <p:nvPr/>
        </p:nvSpPr>
        <p:spPr>
          <a:xfrm>
            <a:off x="5102942" y="4641827"/>
            <a:ext cx="447480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Montserrat SemiBold" pitchFamily="2" charset="77"/>
              </a:rPr>
              <a:t>Read Kelsey’s </a:t>
            </a:r>
            <a:r>
              <a:rPr lang="en-GB" sz="2800" b="1" u="sng" dirty="0">
                <a:solidFill>
                  <a:schemeClr val="bg1"/>
                </a:solidFill>
                <a:latin typeface="Montserrat SemiBold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article</a:t>
            </a:r>
            <a:endParaRPr lang="en-GB" sz="2800" b="1" u="sng" dirty="0">
              <a:solidFill>
                <a:schemeClr val="bg1"/>
              </a:solidFill>
              <a:latin typeface="Montserrat SemiBold" pitchFamily="2" charset="77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Montserrat SemiBold" pitchFamily="2" charset="77"/>
              </a:rPr>
              <a:t>Download Kelsey’s </a:t>
            </a:r>
            <a:r>
              <a:rPr lang="en-GB" sz="2800" b="1" u="sng" dirty="0">
                <a:solidFill>
                  <a:schemeClr val="bg1"/>
                </a:solidFill>
                <a:latin typeface="Montserrat SemiBold" pitchFamily="2" charset="7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activity sheet</a:t>
            </a:r>
            <a:endParaRPr lang="en-GB" sz="2800" b="1" u="sng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7DDF42-867E-1F42-438D-2ACB9D1639F9}"/>
              </a:ext>
            </a:extLst>
          </p:cNvPr>
          <p:cNvSpPr txBox="1"/>
          <p:nvPr/>
        </p:nvSpPr>
        <p:spPr>
          <a:xfrm>
            <a:off x="926614" y="645633"/>
            <a:ext cx="7524212" cy="380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Pre-listening</a:t>
            </a:r>
            <a:r>
              <a:rPr lang="en-US" sz="1700" dirty="0">
                <a:solidFill>
                  <a:srgbClr val="3660AA"/>
                </a:solidFill>
                <a:latin typeface="Montserrat" panose="00000500000000000000" pitchFamily="2" charset="0"/>
              </a:rPr>
              <a:t>  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|  Break it Down  |  Post-listening  |  </a:t>
            </a:r>
            <a:r>
              <a:rPr lang="en-US" sz="1700" b="1" dirty="0">
                <a:solidFill>
                  <a:srgbClr val="3660AA"/>
                </a:solidFill>
                <a:latin typeface="Montserrat" panose="00000500000000000000" pitchFamily="2" charset="0"/>
              </a:rPr>
              <a:t>Learn More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EC4798-B90C-90FC-2807-34463E6D8935}"/>
              </a:ext>
            </a:extLst>
          </p:cNvPr>
          <p:cNvSpPr txBox="1"/>
          <p:nvPr/>
        </p:nvSpPr>
        <p:spPr>
          <a:xfrm>
            <a:off x="926613" y="1546992"/>
            <a:ext cx="6934277" cy="1600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135"/>
              </a:lnSpc>
            </a:pPr>
            <a:r>
              <a:rPr lang="en-US" sz="4400" dirty="0">
                <a:solidFill>
                  <a:srgbClr val="55B8AD"/>
                </a:solidFill>
                <a:latin typeface="Montserrat Extra-Bold"/>
              </a:rPr>
              <a:t>Learn More About Kelsey’s Work:</a:t>
            </a:r>
          </a:p>
        </p:txBody>
      </p:sp>
      <p:pic>
        <p:nvPicPr>
          <p:cNvPr id="12" name="Picture 11" descr="A group of people in a room&#10;&#10;AI-generated content may be incorrect.">
            <a:extLst>
              <a:ext uri="{FF2B5EF4-FFF2-40B4-BE49-F238E27FC236}">
                <a16:creationId xmlns:a16="http://schemas.microsoft.com/office/drawing/2014/main" id="{07DDB903-1AEC-27A2-7727-D111CF0485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9"/>
          <a:stretch>
            <a:fillRect/>
          </a:stretch>
        </p:blipFill>
        <p:spPr>
          <a:xfrm>
            <a:off x="12061661" y="2328836"/>
            <a:ext cx="4079033" cy="18585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DCCDE210-582C-51E7-7569-214364D72C4F}"/>
              </a:ext>
            </a:extLst>
          </p:cNvPr>
          <p:cNvGrpSpPr/>
          <p:nvPr/>
        </p:nvGrpSpPr>
        <p:grpSpPr>
          <a:xfrm rot="-5400000">
            <a:off x="9607391" y="1606393"/>
            <a:ext cx="10287000" cy="7074218"/>
            <a:chOff x="0" y="0"/>
            <a:chExt cx="3130550" cy="2152833"/>
          </a:xfrm>
          <a:solidFill>
            <a:srgbClr val="3660AA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B995855-9CF1-9FFE-24B6-9A38EC6E5668}"/>
                </a:ext>
              </a:extLst>
            </p:cNvPr>
            <p:cNvSpPr/>
            <p:nvPr/>
          </p:nvSpPr>
          <p:spPr>
            <a:xfrm>
              <a:off x="0" y="0"/>
              <a:ext cx="3130550" cy="2152833"/>
            </a:xfrm>
            <a:custGeom>
              <a:avLst/>
              <a:gdLst/>
              <a:ahLst/>
              <a:cxnLst/>
              <a:rect l="l" t="t" r="r" b="b"/>
              <a:pathLst>
                <a:path w="3130550" h="2152833">
                  <a:moveTo>
                    <a:pt x="0" y="1123950"/>
                  </a:moveTo>
                  <a:lnTo>
                    <a:pt x="0" y="2152833"/>
                  </a:lnTo>
                  <a:lnTo>
                    <a:pt x="3130550" y="2152833"/>
                  </a:lnTo>
                  <a:lnTo>
                    <a:pt x="313055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6" name="Picture 5" descr="A close-up of a signature&#10;&#10;Description automatically generated">
            <a:extLst>
              <a:ext uri="{FF2B5EF4-FFF2-40B4-BE49-F238E27FC236}">
                <a16:creationId xmlns:a16="http://schemas.microsoft.com/office/drawing/2014/main" id="{14290DDD-2EE6-416E-AED2-78950C44E5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526" y="6913641"/>
            <a:ext cx="4784994" cy="13308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E7B1AE-FD6F-023B-9D28-47DF476F614F}"/>
              </a:ext>
            </a:extLst>
          </p:cNvPr>
          <p:cNvSpPr txBox="1"/>
          <p:nvPr/>
        </p:nvSpPr>
        <p:spPr>
          <a:xfrm>
            <a:off x="366050" y="536727"/>
            <a:ext cx="108477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latin typeface="Montserrat" panose="00000500000000000000" pitchFamily="2" charset="0"/>
              </a:rPr>
              <a:t>This educational material has been produced by </a:t>
            </a:r>
            <a:r>
              <a:rPr lang="en-GB" sz="2400" b="1">
                <a:latin typeface="Montserrat" panose="00000500000000000000" pitchFamily="2" charset="0"/>
              </a:rPr>
              <a:t>Wake Forest University School of Medicine </a:t>
            </a:r>
            <a:r>
              <a:rPr lang="en-GB" sz="2400">
                <a:latin typeface="Montserrat" panose="00000500000000000000" pitchFamily="2" charset="0"/>
              </a:rPr>
              <a:t>in partnership with </a:t>
            </a:r>
            <a:r>
              <a:rPr lang="en-GB" sz="2400" b="1">
                <a:latin typeface="Montserrat" panose="00000500000000000000" pitchFamily="2" charset="0"/>
              </a:rPr>
              <a:t>Futurum</a:t>
            </a:r>
            <a:r>
              <a:rPr lang="en-GB" sz="2400">
                <a:latin typeface="Montserrat" panose="00000500000000000000" pitchFamily="2" charset="0"/>
              </a:rPr>
              <a:t> and with grant support from </a:t>
            </a:r>
            <a:r>
              <a:rPr lang="en-GB" sz="2400" b="1">
                <a:latin typeface="Montserrat" panose="00000500000000000000" pitchFamily="2" charset="0"/>
              </a:rPr>
              <a:t>The Duke Endowment</a:t>
            </a:r>
            <a:r>
              <a:rPr lang="en-GB" sz="2400">
                <a:latin typeface="Montserrat" panose="00000500000000000000" pitchFamily="2" charset="0"/>
              </a:rPr>
              <a:t>. </a:t>
            </a:r>
          </a:p>
          <a:p>
            <a:pPr algn="ctr"/>
            <a:r>
              <a:rPr lang="en-GB" sz="2400">
                <a:latin typeface="Montserrat" panose="00000500000000000000" pitchFamily="2" charset="0"/>
              </a:rPr>
              <a:t>The Duke Endowment is a private foundation that strengthens communities in North Carolina and South Carolina by nurturing children, promoting health, educating minds and enriching spirits.</a:t>
            </a:r>
            <a:endParaRPr lang="en-GB" sz="3600">
              <a:latin typeface="Montserrat" panose="00000500000000000000" pitchFamily="2" charset="0"/>
            </a:endParaRPr>
          </a:p>
        </p:txBody>
      </p:sp>
      <p:pic>
        <p:nvPicPr>
          <p:cNvPr id="3" name="Picture 2" descr="A qr code on a white background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5A009037-C05E-EF09-4EF8-4068C1F10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348" y="3228247"/>
            <a:ext cx="2960324" cy="29603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82F683-3F6D-9B17-A3C1-1D62CE3ADD62}"/>
              </a:ext>
            </a:extLst>
          </p:cNvPr>
          <p:cNvSpPr txBox="1"/>
          <p:nvPr/>
        </p:nvSpPr>
        <p:spPr>
          <a:xfrm>
            <a:off x="1153097" y="3692822"/>
            <a:ext cx="6799073" cy="2370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801" b="1"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Let us know what you think of this educational and career resource. </a:t>
            </a:r>
          </a:p>
          <a:p>
            <a:pPr algn="ctr">
              <a:spcAft>
                <a:spcPts val="1200"/>
              </a:spcAft>
            </a:pPr>
            <a:r>
              <a:rPr lang="en-US" sz="2400"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To provide input, simply scan the QR code or access the link below:</a:t>
            </a:r>
          </a:p>
          <a:p>
            <a:pPr algn="ctr">
              <a:spcAft>
                <a:spcPts val="1200"/>
              </a:spcAft>
            </a:pPr>
            <a:r>
              <a:rPr lang="en-US" sz="2400" err="1"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  <a:hlinkClick r:id="rId5"/>
              </a:rPr>
              <a:t>redcap.link</a:t>
            </a:r>
            <a:r>
              <a:rPr lang="en-US" sz="2400"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  <a:hlinkClick r:id="rId5"/>
              </a:rPr>
              <a:t>/dh5j1nes</a:t>
            </a:r>
            <a:r>
              <a:rPr lang="en-US" sz="2400"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  </a:t>
            </a:r>
          </a:p>
        </p:txBody>
      </p:sp>
      <p:pic>
        <p:nvPicPr>
          <p:cNvPr id="4" name="Picture 3" descr="A black background with yellow text&#10;&#10;Description automatically generated">
            <a:extLst>
              <a:ext uri="{FF2B5EF4-FFF2-40B4-BE49-F238E27FC236}">
                <a16:creationId xmlns:a16="http://schemas.microsoft.com/office/drawing/2014/main" id="{5DDF8EC3-071D-1C82-9046-80F6952398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16" y="7164468"/>
            <a:ext cx="6512292" cy="1080000"/>
          </a:xfrm>
          <a:prstGeom prst="rect">
            <a:avLst/>
          </a:prstGeom>
        </p:spPr>
      </p:pic>
      <p:pic>
        <p:nvPicPr>
          <p:cNvPr id="9" name="Picture 8" descr="A black and orange logo&#10;&#10;Description automatically generated">
            <a:extLst>
              <a:ext uri="{FF2B5EF4-FFF2-40B4-BE49-F238E27FC236}">
                <a16:creationId xmlns:a16="http://schemas.microsoft.com/office/drawing/2014/main" id="{10118615-ACCF-A4C9-9B1E-170632306D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239" y="8830883"/>
            <a:ext cx="4614338" cy="10843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e5eb4c-ad0d-4795-ae2e-baffe4a7a343" xsi:nil="true"/>
    <lcf76f155ced4ddcb4097134ff3c332f xmlns="4ef8ee0b-e025-4bd4-94a6-4c71df7778d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CAB894FB2DAA46A83F7930F35AC280" ma:contentTypeVersion="19" ma:contentTypeDescription="Create a new document." ma:contentTypeScope="" ma:versionID="7f19d9f870af9dd0e43d825ed6f8c1b6">
  <xsd:schema xmlns:xsd="http://www.w3.org/2001/XMLSchema" xmlns:xs="http://www.w3.org/2001/XMLSchema" xmlns:p="http://schemas.microsoft.com/office/2006/metadata/properties" xmlns:ns2="4ef8ee0b-e025-4bd4-94a6-4c71df7778d2" xmlns:ns3="09e5eb4c-ad0d-4795-ae2e-baffe4a7a343" targetNamespace="http://schemas.microsoft.com/office/2006/metadata/properties" ma:root="true" ma:fieldsID="4203185eb95da823c87da84e07752480" ns2:_="" ns3:_="">
    <xsd:import namespace="4ef8ee0b-e025-4bd4-94a6-4c71df7778d2"/>
    <xsd:import namespace="09e5eb4c-ad0d-4795-ae2e-baffe4a7a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8ee0b-e025-4bd4-94a6-4c71df7778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f782564-be43-449e-9829-86f2ca8ed8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e5eb4c-ad0d-4795-ae2e-baffe4a7a34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7e7737c-4f54-4668-836a-4369b242694b}" ma:internalName="TaxCatchAll" ma:showField="CatchAllData" ma:web="09e5eb4c-ad0d-4795-ae2e-baffe4a7a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2B03F3-B0DB-491D-A879-09A349BDDD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2B6358-8F5B-47AE-8A49-0318661178F9}">
  <ds:schemaRefs>
    <ds:schemaRef ds:uri="09e5eb4c-ad0d-4795-ae2e-baffe4a7a343"/>
    <ds:schemaRef ds:uri="4ef8ee0b-e025-4bd4-94a6-4c71df7778d2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ED380F4-46E2-4890-AF02-98447D3AE1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f8ee0b-e025-4bd4-94a6-4c71df7778d2"/>
    <ds:schemaRef ds:uri="09e5eb4c-ad0d-4795-ae2e-baffe4a7a3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590</Words>
  <Application>Microsoft Office PowerPoint</Application>
  <PresentationFormat>Custom</PresentationFormat>
  <Paragraphs>58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Montserrat SemiBold</vt:lpstr>
      <vt:lpstr>Montserrat Extra-Bold</vt:lpstr>
      <vt:lpstr>Montserrat Extra-Bold Bold</vt:lpstr>
      <vt:lpstr>Calibri</vt:lpstr>
      <vt:lpstr>Montserrat Black</vt:lpstr>
      <vt:lpstr>Arial</vt:lpstr>
      <vt:lpstr>Montserrat</vt:lpstr>
      <vt:lpstr>Montserrat Medium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FUTURUM PODCAST</dc:title>
  <dc:creator>user-lt04</dc:creator>
  <cp:lastModifiedBy>Isla Foffa</cp:lastModifiedBy>
  <cp:revision>6</cp:revision>
  <dcterms:created xsi:type="dcterms:W3CDTF">2006-08-16T00:00:00Z</dcterms:created>
  <dcterms:modified xsi:type="dcterms:W3CDTF">2025-11-05T10:36:23Z</dcterms:modified>
  <dc:identifier>DAFU7K6HS2U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0x010100F6CAB894FB2DAA46A83F7930F35AC280</vt:lpwstr>
  </property>
  <property fmtid="{D5CDD505-2E9C-101B-9397-08002B2CF9AE}" pid="3" name="MediaServiceImageTags">
    <vt:lpwstr/>
  </property>
</Properties>
</file>