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6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5"/>
  </p:notesMasterIdLst>
  <p:sldIdLst>
    <p:sldId id="256" r:id="rId5"/>
    <p:sldId id="257" r:id="rId6"/>
    <p:sldId id="258" r:id="rId7"/>
    <p:sldId id="298" r:id="rId8"/>
    <p:sldId id="311" r:id="rId9"/>
    <p:sldId id="308" r:id="rId10"/>
    <p:sldId id="309" r:id="rId11"/>
    <p:sldId id="266" r:id="rId12"/>
    <p:sldId id="286" r:id="rId13"/>
    <p:sldId id="303" r:id="rId14"/>
    <p:sldId id="280" r:id="rId15"/>
    <p:sldId id="290" r:id="rId16"/>
    <p:sldId id="306" r:id="rId17"/>
    <p:sldId id="283" r:id="rId18"/>
    <p:sldId id="284" r:id="rId19"/>
    <p:sldId id="304" r:id="rId20"/>
    <p:sldId id="305" r:id="rId21"/>
    <p:sldId id="302" r:id="rId22"/>
    <p:sldId id="295" r:id="rId23"/>
    <p:sldId id="310" r:id="rId24"/>
  </p:sldIdLst>
  <p:sldSz cx="18288000" cy="10287000"/>
  <p:notesSz cx="6858000" cy="9144000"/>
  <p:embeddedFontLst>
    <p:embeddedFont>
      <p:font typeface="Montserrat" pitchFamily="2" charset="0"/>
      <p:regular r:id="rId26"/>
      <p:bold r:id="rId27"/>
      <p:italic r:id="rId28"/>
      <p:boldItalic r:id="rId29"/>
    </p:embeddedFont>
    <p:embeddedFont>
      <p:font typeface="Montserrat Bold" pitchFamily="2" charset="0"/>
      <p:regular r:id="rId30"/>
      <p:bold r:id="rId31"/>
      <p:italic r:id="rId32"/>
      <p:boldItalic r:id="rId33"/>
    </p:embeddedFont>
    <p:embeddedFont>
      <p:font typeface="Montserrat SemiBold" pitchFamily="2" charset="0"/>
      <p:bold r:id="rId34"/>
      <p:boldItalic r:id="rId35"/>
    </p:embeddedFont>
    <p:embeddedFont>
      <p:font typeface="Montserrat Semi-Bold" panose="020B0604020202020204" charset="0"/>
      <p:regular r:id="rId36"/>
      <p:bold r:id="rId37"/>
      <p:italic r:id="rId38"/>
      <p:boldItalic r:id="rId39"/>
    </p:embeddedFont>
    <p:embeddedFont>
      <p:font typeface="Montserrat Semi-Bold Bold" panose="020B060402020202020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qvz0Y5xWcUfpL8UUcFXnHA==" hashData="KAWo8nOycNpkWDctDfaCWQz9+rtHhIcxmz8RbjEjpnzltWQeAak/RCCiFCENpmWtdWmSMyZRfZmxbaXQ+hdUn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13D115E-6ED3-5FF1-F5AE-EB933C271959}" name="Erica Morgan" initials="EM" userId="S::Erica@scicomsult.com::39ed17eb-1fe1-4e30-9f9d-69b034d5bc7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e Aslett" initials="JA" lastIdx="1" clrIdx="0">
    <p:extLst>
      <p:ext uri="{19B8F6BF-5375-455C-9EA6-DF929625EA0E}">
        <p15:presenceInfo xmlns:p15="http://schemas.microsoft.com/office/powerpoint/2012/main" userId="S::joe@futurumcareers.com::7b6f269b-9023-4611-9a28-c55f9a45fd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3399"/>
    <a:srgbClr val="646464"/>
    <a:srgbClr val="6B6B6B"/>
    <a:srgbClr val="606060"/>
    <a:srgbClr val="5F5F5F"/>
    <a:srgbClr val="777777"/>
    <a:srgbClr val="ADDDD7"/>
    <a:srgbClr val="FEFEFE"/>
    <a:srgbClr val="3660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547DA0-B1DE-432A-9C9C-683FD86C28C9}" v="8" dt="2025-11-19T17:03:44.4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83" autoAdjust="0"/>
    <p:restoredTop sz="94626" autoAdjust="0"/>
  </p:normalViewPr>
  <p:slideViewPr>
    <p:cSldViewPr>
      <p:cViewPr varScale="1">
        <p:scale>
          <a:sx n="52" d="100"/>
          <a:sy n="52" d="100"/>
        </p:scale>
        <p:origin x="662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50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4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1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27T04:17:17.9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23524 8149 16383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27T04:17:18.4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14846 9302 16383 0 0,'0'0'0'0'0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27T04:17:18.4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16234 9184 16383 0 0,'0'0'0'0'0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27T04:17:18.4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16328 9184 16383 0 0,'8'8'0'0'0,"3"3"0"0"0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27T04:17:18.4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16751 9843 16383 0 0,'0'0'0'0'0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27T04:20:17.8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14776 8149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07127-7964-4D3A-83D8-62309D0AB206}" type="datetimeFigureOut">
              <a:rPr lang="en-GB" smtClean="0"/>
              <a:t>19/11/2025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C36B7-325C-4173-AEA5-C43F54510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12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8521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369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551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65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7A87B-8EEC-24D1-ECC9-7C0443BFA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AB9C19-EA86-9A41-55CC-36BC11871F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12A0DD-8B10-A789-B9E5-11A2A795C9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CE23A-1561-2F64-99DC-DE98D52F7C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686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024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352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7CA2F-6E49-634A-F978-D27900334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202FB9-4BC3-0134-2094-DB47C6868E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511256-76F2-1458-A9AD-0EABF99D97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0CBB4-38FF-C557-BC54-63FBCC7604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011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314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498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705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c.org/" TargetMode="External"/><Relationship Id="rId7" Type="http://schemas.openxmlformats.org/officeDocument/2006/relationships/image" Target="../media/image20.jpeg"/><Relationship Id="rId2" Type="http://schemas.openxmlformats.org/officeDocument/2006/relationships/hyperlink" Target="https://www.heart.org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hyperlink" Target="https://school.wakehealth.edu/departments/internal-medicine/cardiovascular-medicine" TargetMode="External"/><Relationship Id="rId4" Type="http://schemas.openxmlformats.org/officeDocument/2006/relationships/hyperlink" Target="https://www.bmj.com/careers/article/the-complete-guide-to-becoming-a-cardiology-doctor-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7.png"/><Relationship Id="rId3" Type="http://schemas.openxmlformats.org/officeDocument/2006/relationships/image" Target="../media/image13.jpeg"/><Relationship Id="rId7" Type="http://schemas.openxmlformats.org/officeDocument/2006/relationships/image" Target="../media/image24.png"/><Relationship Id="rId12" Type="http://schemas.openxmlformats.org/officeDocument/2006/relationships/hyperlink" Target="https://futurumcareers.com/getriatric-cardiology-with-dr-maria-octavia-rangel" TargetMode="Externa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uturumcareers.com/M-Octavia-Rangel-Article-ES.pdf" TargetMode="External"/><Relationship Id="rId11" Type="http://schemas.openxmlformats.org/officeDocument/2006/relationships/hyperlink" Target="https://futurumcareers.com/Maria-Octavia-Rangel_animation_Spanish.mp4" TargetMode="External"/><Relationship Id="rId5" Type="http://schemas.openxmlformats.org/officeDocument/2006/relationships/image" Target="../media/image15.svg"/><Relationship Id="rId15" Type="http://schemas.openxmlformats.org/officeDocument/2006/relationships/image" Target="../media/image29.png"/><Relationship Id="rId10" Type="http://schemas.openxmlformats.org/officeDocument/2006/relationships/hyperlink" Target="https://soundcloud.com/futurum-podcasts/why-is-geriatric-cardiology-a-rewarding-field-to-work-in" TargetMode="External"/><Relationship Id="rId4" Type="http://schemas.openxmlformats.org/officeDocument/2006/relationships/image" Target="../media/image14.png"/><Relationship Id="rId9" Type="http://schemas.openxmlformats.org/officeDocument/2006/relationships/hyperlink" Target="https://futurumcareers.com/M-Octavia-Rangel-Activity-sheet-ES.pdf" TargetMode="External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edcap.link/dh5j1nes" TargetMode="External"/><Relationship Id="rId5" Type="http://schemas.openxmlformats.org/officeDocument/2006/relationships/image" Target="../media/image32.png"/><Relationship Id="rId10" Type="http://schemas.openxmlformats.org/officeDocument/2006/relationships/image" Target="../media/image13.png"/><Relationship Id="rId4" Type="http://schemas.openxmlformats.org/officeDocument/2006/relationships/hyperlink" Target="https://redcap.wakehealth.edu/redcap/surveys/?s=RP3XPRFPWX3NRWPK" TargetMode="External"/><Relationship Id="rId9" Type="http://schemas.openxmlformats.org/officeDocument/2006/relationships/customXml" Target="../ink/ink6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3" Type="http://schemas.openxmlformats.org/officeDocument/2006/relationships/hyperlink" Target="https://school.wakehealth.edu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XSS5K-Oi4Y" TargetMode="External"/><Relationship Id="rId2" Type="http://schemas.openxmlformats.org/officeDocument/2006/relationships/hyperlink" Target="http://www.futurumcareers.com/geriatric-cardiology-with-maria-octavia-range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jpg"/><Relationship Id="rId7" Type="http://schemas.openxmlformats.org/officeDocument/2006/relationships/customXml" Target="../ink/ink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5" Type="http://schemas.openxmlformats.org/officeDocument/2006/relationships/image" Target="../media/image13.png"/><Relationship Id="rId4" Type="http://schemas.openxmlformats.org/officeDocument/2006/relationships/customXml" Target="../ink/ink2.xml"/><Relationship Id="rId9" Type="http://schemas.openxmlformats.org/officeDocument/2006/relationships/customXml" Target="../ink/ink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edium shot of a person wearing a white coat&#10;&#10;AI-generated content may be incorrect.">
            <a:extLst>
              <a:ext uri="{FF2B5EF4-FFF2-40B4-BE49-F238E27FC236}">
                <a16:creationId xmlns:a16="http://schemas.microsoft.com/office/drawing/2014/main" id="{808BE492-8F29-456C-8C49-BE38C0476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6" b="14256"/>
          <a:stretch/>
        </p:blipFill>
        <p:spPr>
          <a:xfrm>
            <a:off x="9004382" y="-14026"/>
            <a:ext cx="9264568" cy="1032007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5400000">
            <a:off x="779003" y="-791706"/>
            <a:ext cx="10320075" cy="11878085"/>
            <a:chOff x="0" y="0"/>
            <a:chExt cx="3130550" cy="3989417"/>
          </a:xfrm>
          <a:solidFill>
            <a:srgbClr val="55B8AD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380999" y="-381002"/>
            <a:ext cx="10287000" cy="11049002"/>
            <a:chOff x="0" y="0"/>
            <a:chExt cx="3130550" cy="3511380"/>
          </a:xfrm>
          <a:solidFill>
            <a:srgbClr val="0066CC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3660AA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DA1B6C2-930F-4D57-EA8A-AA6FB8BE5AE6}"/>
              </a:ext>
            </a:extLst>
          </p:cNvPr>
          <p:cNvSpPr txBox="1"/>
          <p:nvPr/>
        </p:nvSpPr>
        <p:spPr>
          <a:xfrm>
            <a:off x="599953" y="3848100"/>
            <a:ext cx="88803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4800" b="1" dirty="0">
                <a:solidFill>
                  <a:schemeClr val="bg1"/>
                </a:solidFill>
                <a:latin typeface="Montserrat Bold" pitchFamily="2" charset="0"/>
              </a:rPr>
              <a:t>Cardiología Geriátrica </a:t>
            </a:r>
            <a:endParaRPr lang="en-GB" sz="4800" dirty="0">
              <a:solidFill>
                <a:schemeClr val="bg1"/>
              </a:solidFill>
              <a:latin typeface="Montserrat Bold" pitchFamily="2" charset="0"/>
            </a:endParaRPr>
          </a:p>
          <a:p>
            <a:r>
              <a:rPr lang="es-US" sz="4800" b="1" dirty="0">
                <a:solidFill>
                  <a:schemeClr val="bg1"/>
                </a:solidFill>
                <a:latin typeface="Montserrat Bold" pitchFamily="2" charset="0"/>
              </a:rPr>
              <a:t>con la </a:t>
            </a:r>
          </a:p>
          <a:p>
            <a:r>
              <a:rPr lang="es-US" sz="4800" b="1" dirty="0">
                <a:solidFill>
                  <a:schemeClr val="bg1"/>
                </a:solidFill>
                <a:latin typeface="Montserrat Bold" pitchFamily="2" charset="0"/>
              </a:rPr>
              <a:t>Dra. Maria Octavia Rangel</a:t>
            </a:r>
            <a:endParaRPr lang="en-GB" sz="4800" dirty="0">
              <a:solidFill>
                <a:schemeClr val="bg1"/>
              </a:solidFill>
              <a:latin typeface="Montserrat Bold" pitchFamily="2" charset="0"/>
            </a:endParaRPr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16998DF-17C8-47C7-7F5D-E1D756934F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62" y="723900"/>
            <a:ext cx="6289538" cy="104363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7C04B-8963-45A3-AB3E-755592FE1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pointing at a computer screen&#10;&#10;AI-generated content may be incorrect.">
            <a:extLst>
              <a:ext uri="{FF2B5EF4-FFF2-40B4-BE49-F238E27FC236}">
                <a16:creationId xmlns:a16="http://schemas.microsoft.com/office/drawing/2014/main" id="{9E04C273-9E2A-7E9C-8452-289157E8D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784" r="33146" b="19885"/>
          <a:stretch>
            <a:fillRect/>
          </a:stretch>
        </p:blipFill>
        <p:spPr>
          <a:xfrm>
            <a:off x="4408022" y="0"/>
            <a:ext cx="13904560" cy="10287000"/>
          </a:xfrm>
          <a:prstGeom prst="rect">
            <a:avLst/>
          </a:prstGeom>
        </p:spPr>
      </p:pic>
      <p:grpSp>
        <p:nvGrpSpPr>
          <p:cNvPr id="10" name="Group 15">
            <a:extLst>
              <a:ext uri="{FF2B5EF4-FFF2-40B4-BE49-F238E27FC236}">
                <a16:creationId xmlns:a16="http://schemas.microsoft.com/office/drawing/2014/main" id="{A9BAA096-4F25-E528-590B-8650B6F0D552}"/>
              </a:ext>
            </a:extLst>
          </p:cNvPr>
          <p:cNvGrpSpPr/>
          <p:nvPr/>
        </p:nvGrpSpPr>
        <p:grpSpPr>
          <a:xfrm rot="5400000">
            <a:off x="12969958" y="4023132"/>
            <a:ext cx="1480331" cy="8675048"/>
            <a:chOff x="0" y="0"/>
            <a:chExt cx="3130550" cy="18248691"/>
          </a:xfrm>
          <a:solidFill>
            <a:srgbClr val="3660AA"/>
          </a:solidFill>
        </p:grpSpPr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FB1EB9FB-7B4F-3F5E-DAC0-EB2CD24EF01D}"/>
                </a:ext>
              </a:extLst>
            </p:cNvPr>
            <p:cNvSpPr/>
            <p:nvPr/>
          </p:nvSpPr>
          <p:spPr>
            <a:xfrm>
              <a:off x="0" y="0"/>
              <a:ext cx="3130550" cy="18248691"/>
            </a:xfrm>
            <a:custGeom>
              <a:avLst/>
              <a:gdLst/>
              <a:ahLst/>
              <a:cxnLst/>
              <a:rect l="l" t="t" r="r" b="b"/>
              <a:pathLst>
                <a:path w="3130550" h="18248691">
                  <a:moveTo>
                    <a:pt x="0" y="1123950"/>
                  </a:moveTo>
                  <a:lnTo>
                    <a:pt x="0" y="18248691"/>
                  </a:lnTo>
                  <a:lnTo>
                    <a:pt x="3130550" y="18248691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C7E82CD0-7299-42AB-E683-9219633EB25F}"/>
              </a:ext>
            </a:extLst>
          </p:cNvPr>
          <p:cNvGrpSpPr/>
          <p:nvPr/>
        </p:nvGrpSpPr>
        <p:grpSpPr>
          <a:xfrm rot="5400000">
            <a:off x="2147893" y="-1092579"/>
            <a:ext cx="9258300" cy="13554086"/>
            <a:chOff x="0" y="0"/>
            <a:chExt cx="3130550" cy="3989417"/>
          </a:xfrm>
          <a:solidFill>
            <a:srgbClr val="3660AA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58A56DC-3ACF-F43B-6089-EFCD4C68783D}"/>
                </a:ext>
              </a:extLst>
            </p:cNvPr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" name="Freeform 5">
            <a:extLst>
              <a:ext uri="{FF2B5EF4-FFF2-40B4-BE49-F238E27FC236}">
                <a16:creationId xmlns:a16="http://schemas.microsoft.com/office/drawing/2014/main" id="{C67D2730-A72E-8070-1A19-5F6003CD22CA}"/>
              </a:ext>
            </a:extLst>
          </p:cNvPr>
          <p:cNvSpPr/>
          <p:nvPr/>
        </p:nvSpPr>
        <p:spPr>
          <a:xfrm rot="5400000">
            <a:off x="1950355" y="-906837"/>
            <a:ext cx="9281891" cy="13182601"/>
          </a:xfrm>
          <a:custGeom>
            <a:avLst/>
            <a:gdLst/>
            <a:ahLst/>
            <a:cxnLst/>
            <a:rect l="l" t="t" r="r" b="b"/>
            <a:pathLst>
              <a:path w="3130550" h="3989417">
                <a:moveTo>
                  <a:pt x="0" y="1123950"/>
                </a:moveTo>
                <a:lnTo>
                  <a:pt x="0" y="3989417"/>
                </a:lnTo>
                <a:lnTo>
                  <a:pt x="3130550" y="3989417"/>
                </a:lnTo>
                <a:lnTo>
                  <a:pt x="313055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719499EC-65FF-3999-FFD2-B87E0BEDAB4F}"/>
              </a:ext>
            </a:extLst>
          </p:cNvPr>
          <p:cNvGrpSpPr/>
          <p:nvPr/>
        </p:nvGrpSpPr>
        <p:grpSpPr>
          <a:xfrm rot="5400000">
            <a:off x="1227519" y="-1248979"/>
            <a:ext cx="10346559" cy="12801600"/>
            <a:chOff x="0" y="0"/>
            <a:chExt cx="3130550" cy="3511380"/>
          </a:xfrm>
          <a:solidFill>
            <a:srgbClr val="ADDDD7"/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CAA7A517-500F-8495-E400-6F97E8AA1416}"/>
                </a:ext>
              </a:extLst>
            </p:cNvPr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FE4AB86-0BF0-F121-1F86-779C75C84F3C}"/>
              </a:ext>
            </a:extLst>
          </p:cNvPr>
          <p:cNvSpPr txBox="1"/>
          <p:nvPr/>
        </p:nvSpPr>
        <p:spPr>
          <a:xfrm>
            <a:off x="304800" y="830104"/>
            <a:ext cx="86192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4800" b="1" dirty="0">
                <a:latin typeface="Montserrat SemiBold" pitchFamily="2" charset="0"/>
              </a:rPr>
              <a:t>Acerca de la </a:t>
            </a:r>
          </a:p>
          <a:p>
            <a:r>
              <a:rPr lang="es-US" sz="4800" b="1" dirty="0">
                <a:latin typeface="Montserrat SemiBold" pitchFamily="2" charset="0"/>
              </a:rPr>
              <a:t>Cardiología Geriátrica</a:t>
            </a:r>
            <a:endParaRPr lang="en-GB" sz="4800" b="1" dirty="0">
              <a:latin typeface="Montserrat SemiBold" pitchFamily="2" charset="0"/>
            </a:endParaRP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E99BED61-2C50-495B-CE26-FAEC87734718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10    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CBD9A0-C1EF-894D-EED9-DBAD0DD7CDE8}"/>
              </a:ext>
            </a:extLst>
          </p:cNvPr>
          <p:cNvSpPr txBox="1"/>
          <p:nvPr/>
        </p:nvSpPr>
        <p:spPr>
          <a:xfrm>
            <a:off x="323934" y="2231089"/>
            <a:ext cx="9561433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b="0" i="0" u="none" strike="noStrike" baseline="0" dirty="0">
              <a:solidFill>
                <a:srgbClr val="000000"/>
              </a:solidFill>
              <a:latin typeface="Montserrat" pitchFamily="2" charset="0"/>
            </a:endParaRPr>
          </a:p>
          <a:p>
            <a:r>
              <a:rPr lang="es-US" sz="2600" dirty="0">
                <a:latin typeface="Montserrat" pitchFamily="2" charset="0"/>
              </a:rPr>
              <a:t>Octavia es una persona muy entusiasta con su trabajo. </a:t>
            </a:r>
            <a:endParaRPr lang="en-GB" sz="2600" dirty="0">
              <a:latin typeface="Montserrat" pitchFamily="2" charset="0"/>
            </a:endParaRPr>
          </a:p>
          <a:p>
            <a:pPr>
              <a:lnSpc>
                <a:spcPct val="120000"/>
              </a:lnSpc>
            </a:pPr>
            <a:endParaRPr lang="en-GB" sz="2600" dirty="0">
              <a:solidFill>
                <a:srgbClr val="000000"/>
              </a:solidFill>
              <a:latin typeface="Montserrat" pitchFamily="2" charset="0"/>
            </a:endParaRPr>
          </a:p>
          <a:p>
            <a:pPr>
              <a:lnSpc>
                <a:spcPct val="120000"/>
              </a:lnSpc>
            </a:pPr>
            <a:r>
              <a:rPr lang="es-US" sz="2600" dirty="0">
                <a:solidFill>
                  <a:srgbClr val="003399"/>
                </a:solidFill>
                <a:latin typeface="Montserrat" pitchFamily="2" charset="0"/>
              </a:rPr>
              <a:t>“El campo de la cardiología está en continua </a:t>
            </a:r>
            <a:r>
              <a:rPr lang="es-US" sz="2600" b="1" dirty="0">
                <a:solidFill>
                  <a:srgbClr val="003399"/>
                </a:solidFill>
                <a:latin typeface="Montserrat" pitchFamily="2" charset="0"/>
              </a:rPr>
              <a:t>evolución </a:t>
            </a:r>
            <a:r>
              <a:rPr lang="es-US" sz="2600" dirty="0">
                <a:solidFill>
                  <a:srgbClr val="003399"/>
                </a:solidFill>
                <a:latin typeface="Montserrat" pitchFamily="2" charset="0"/>
              </a:rPr>
              <a:t>en múltiples aspectos, desde el</a:t>
            </a:r>
            <a:r>
              <a:rPr lang="es-US" sz="2600" b="1" dirty="0">
                <a:solidFill>
                  <a:srgbClr val="003399"/>
                </a:solidFill>
                <a:latin typeface="Montserrat" pitchFamily="2" charset="0"/>
              </a:rPr>
              <a:t> desarrollo de medicamentos, las terapias</a:t>
            </a:r>
            <a:r>
              <a:rPr lang="es-US" sz="2600" dirty="0">
                <a:solidFill>
                  <a:srgbClr val="003399"/>
                </a:solidFill>
                <a:latin typeface="Montserrat" pitchFamily="2" charset="0"/>
              </a:rPr>
              <a:t> con dispositivos intravasculares y las</a:t>
            </a:r>
            <a:r>
              <a:rPr lang="es-US" sz="2600" b="1" dirty="0">
                <a:solidFill>
                  <a:srgbClr val="003399"/>
                </a:solidFill>
                <a:latin typeface="Montserrat" pitchFamily="2" charset="0"/>
              </a:rPr>
              <a:t> cirugías</a:t>
            </a:r>
            <a:r>
              <a:rPr lang="es-US" sz="2600" dirty="0">
                <a:solidFill>
                  <a:srgbClr val="003399"/>
                </a:solidFill>
                <a:latin typeface="Montserrat" pitchFamily="2" charset="0"/>
              </a:rPr>
              <a:t>, hasta las cirugías </a:t>
            </a:r>
            <a:r>
              <a:rPr lang="es-US" sz="2600" b="1" dirty="0">
                <a:solidFill>
                  <a:srgbClr val="003399"/>
                </a:solidFill>
                <a:latin typeface="Montserrat" pitchFamily="2" charset="0"/>
              </a:rPr>
              <a:t>preventivas </a:t>
            </a:r>
            <a:r>
              <a:rPr lang="es-US" sz="2600" dirty="0">
                <a:solidFill>
                  <a:srgbClr val="003399"/>
                </a:solidFill>
                <a:latin typeface="Montserrat" pitchFamily="2" charset="0"/>
              </a:rPr>
              <a:t>y las</a:t>
            </a:r>
            <a:r>
              <a:rPr lang="es-US" sz="2600" b="1" dirty="0">
                <a:solidFill>
                  <a:srgbClr val="003399"/>
                </a:solidFill>
                <a:latin typeface="Montserrat" pitchFamily="2" charset="0"/>
              </a:rPr>
              <a:t> imágenes cardíacas</a:t>
            </a:r>
            <a:r>
              <a:rPr lang="es-US" sz="2600" dirty="0">
                <a:solidFill>
                  <a:srgbClr val="003399"/>
                </a:solidFill>
                <a:latin typeface="Montserrat" pitchFamily="2" charset="0"/>
              </a:rPr>
              <a:t>. Dado que las enfermedades cardiovasculares siguen siendo la principal causa de muerte en los Estados Unidos, también es un campo de gran interés y crecimiento para la</a:t>
            </a:r>
            <a:r>
              <a:rPr lang="es-US" sz="2600" b="1" dirty="0">
                <a:solidFill>
                  <a:srgbClr val="003399"/>
                </a:solidFill>
                <a:latin typeface="Montserrat" pitchFamily="2" charset="0"/>
              </a:rPr>
              <a:t> salud pública</a:t>
            </a:r>
            <a:r>
              <a:rPr lang="es-US" sz="2600" dirty="0">
                <a:solidFill>
                  <a:srgbClr val="003399"/>
                </a:solidFill>
                <a:latin typeface="Montserrat" pitchFamily="2" charset="0"/>
              </a:rPr>
              <a:t>”. </a:t>
            </a:r>
            <a:r>
              <a:rPr lang="en-GB" sz="2600" b="0" i="0" u="none" strike="noStrike" baseline="0" dirty="0">
                <a:solidFill>
                  <a:srgbClr val="000000"/>
                </a:solidFill>
                <a:latin typeface="Montserrat" pitchFamily="2" charset="0"/>
              </a:rPr>
              <a:t>– Octavia </a:t>
            </a:r>
          </a:p>
          <a:p>
            <a:endParaRPr lang="en-GB" sz="2400" dirty="0">
              <a:latin typeface="Montserra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F3C8AA-D38C-64B6-5581-7A19D6CCCDBA}"/>
              </a:ext>
            </a:extLst>
          </p:cNvPr>
          <p:cNvSpPr txBox="1"/>
          <p:nvPr/>
        </p:nvSpPr>
        <p:spPr>
          <a:xfrm>
            <a:off x="12754887" y="7886789"/>
            <a:ext cx="464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2000" dirty="0">
                <a:solidFill>
                  <a:schemeClr val="bg1"/>
                </a:solidFill>
                <a:latin typeface="Montserrat" pitchFamily="2" charset="0"/>
              </a:rPr>
              <a:t>Octavia enseñando resonancia magnética cardíaca a un médico residente en cardiología</a:t>
            </a:r>
            <a:endParaRPr lang="en-GB" sz="2000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52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013583" y="2676924"/>
            <a:ext cx="4241351" cy="4371576"/>
            <a:chOff x="6350" y="6350"/>
            <a:chExt cx="6350012" cy="622667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226676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10172700" y="2171700"/>
            <a:ext cx="10287000" cy="5943600"/>
            <a:chOff x="0" y="0"/>
            <a:chExt cx="3130550" cy="2152833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B92E5AB3-B341-0DE2-D059-F72EC57562CE}"/>
              </a:ext>
            </a:extLst>
          </p:cNvPr>
          <p:cNvGrpSpPr>
            <a:grpSpLocks noChangeAspect="1"/>
          </p:cNvGrpSpPr>
          <p:nvPr/>
        </p:nvGrpSpPr>
        <p:grpSpPr>
          <a:xfrm>
            <a:off x="13265305" y="2933700"/>
            <a:ext cx="4815219" cy="3846035"/>
            <a:chOff x="0" y="0"/>
            <a:chExt cx="6362700" cy="657566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F8CACF2-6356-F788-0F17-BC96EB92F8B3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6141015-C4B9-7A97-8C75-6F5CB183B22A}"/>
              </a:ext>
            </a:extLst>
          </p:cNvPr>
          <p:cNvSpPr txBox="1"/>
          <p:nvPr/>
        </p:nvSpPr>
        <p:spPr>
          <a:xfrm>
            <a:off x="533400" y="495300"/>
            <a:ext cx="799371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US" sz="4800" b="1" dirty="0">
                <a:latin typeface="Montserrat SemiBold" pitchFamily="2" charset="0"/>
              </a:rPr>
              <a:t>De la escuela a la Cardiología Geriátrica</a:t>
            </a:r>
            <a:endParaRPr lang="en-GB" sz="4800" b="1" dirty="0">
              <a:latin typeface="Montserrat SemiBold" pitchFamily="2" charset="0"/>
            </a:endParaRPr>
          </a:p>
          <a:p>
            <a:endParaRPr lang="en-GB" sz="4800" dirty="0">
              <a:latin typeface="Montserrat Semi-Bold" panose="020B0604020202020204" charset="0"/>
            </a:endParaRPr>
          </a:p>
          <a:p>
            <a:endParaRPr lang="en-GB" sz="4800" dirty="0">
              <a:latin typeface="Montserrat Semi-Bold" panose="020B0604020202020204" charset="0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DC9F6520-EE26-4138-B9CA-CB868C680513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11    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AFBA86-02A5-1064-F796-742E41DE33D8}"/>
              </a:ext>
            </a:extLst>
          </p:cNvPr>
          <p:cNvSpPr txBox="1"/>
          <p:nvPr/>
        </p:nvSpPr>
        <p:spPr>
          <a:xfrm>
            <a:off x="447868" y="2400300"/>
            <a:ext cx="12565716" cy="677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US" sz="2600" dirty="0">
                <a:latin typeface="Montserrat" pitchFamily="2" charset="0"/>
              </a:rPr>
              <a:t>La</a:t>
            </a:r>
            <a:r>
              <a:rPr lang="es-US" sz="2600" b="1" dirty="0">
                <a:latin typeface="Montserrat" pitchFamily="2" charset="0"/>
              </a:rPr>
              <a:t> biología</a:t>
            </a:r>
            <a:r>
              <a:rPr lang="es-US" sz="2600" dirty="0">
                <a:latin typeface="Montserrat" pitchFamily="2" charset="0"/>
              </a:rPr>
              <a:t>, la</a:t>
            </a:r>
            <a:r>
              <a:rPr lang="es-US" sz="2600" b="1" dirty="0">
                <a:latin typeface="Montserrat" pitchFamily="2" charset="0"/>
              </a:rPr>
              <a:t> química </a:t>
            </a:r>
            <a:r>
              <a:rPr lang="es-US" sz="2600" dirty="0">
                <a:latin typeface="Montserrat" pitchFamily="2" charset="0"/>
              </a:rPr>
              <a:t>y la</a:t>
            </a:r>
            <a:r>
              <a:rPr lang="es-US" sz="2600" b="1" dirty="0">
                <a:latin typeface="Montserrat" pitchFamily="2" charset="0"/>
              </a:rPr>
              <a:t> física </a:t>
            </a:r>
            <a:r>
              <a:rPr lang="es-US" sz="2600" dirty="0">
                <a:latin typeface="Montserrat" pitchFamily="2" charset="0"/>
              </a:rPr>
              <a:t>constituyen la base para comprender la cardiología, y es probable que se requiera un alto nivel de competencia en estas materias para continuar los estudios de medicina.</a:t>
            </a:r>
          </a:p>
          <a:p>
            <a:pPr>
              <a:lnSpc>
                <a:spcPct val="120000"/>
              </a:lnSpc>
            </a:pPr>
            <a:endParaRPr lang="en-GB" sz="2600" dirty="0">
              <a:latin typeface="Montserrat" pitchFamily="2" charset="0"/>
            </a:endParaRPr>
          </a:p>
          <a:p>
            <a:pPr>
              <a:lnSpc>
                <a:spcPct val="120000"/>
              </a:lnSpc>
            </a:pPr>
            <a:r>
              <a:rPr lang="es-US" sz="2600" dirty="0">
                <a:latin typeface="Montserrat" pitchFamily="2" charset="0"/>
              </a:rPr>
              <a:t>En la universidad, materias como </a:t>
            </a:r>
            <a:r>
              <a:rPr lang="es-US" sz="2600" b="1" dirty="0">
                <a:latin typeface="Montserrat" pitchFamily="2" charset="0"/>
              </a:rPr>
              <a:t>bioquímica</a:t>
            </a:r>
            <a:r>
              <a:rPr lang="es-US" sz="2600" dirty="0">
                <a:latin typeface="Montserrat" pitchFamily="2" charset="0"/>
              </a:rPr>
              <a:t>, </a:t>
            </a:r>
            <a:r>
              <a:rPr lang="es-US" sz="2600" b="1" dirty="0">
                <a:latin typeface="Montserrat" pitchFamily="2" charset="0"/>
              </a:rPr>
              <a:t>fisiología</a:t>
            </a:r>
            <a:r>
              <a:rPr lang="es-US" sz="2600" dirty="0">
                <a:latin typeface="Montserrat" pitchFamily="2" charset="0"/>
              </a:rPr>
              <a:t>, </a:t>
            </a:r>
            <a:r>
              <a:rPr lang="es-US" sz="2600" b="1" dirty="0">
                <a:latin typeface="Montserrat" pitchFamily="2" charset="0"/>
              </a:rPr>
              <a:t>dinámica de fluidos</a:t>
            </a:r>
            <a:r>
              <a:rPr lang="es-US" sz="2600" dirty="0">
                <a:latin typeface="Montserrat" pitchFamily="2" charset="0"/>
              </a:rPr>
              <a:t>, </a:t>
            </a:r>
            <a:r>
              <a:rPr lang="es-US" sz="2600" b="1" dirty="0">
                <a:latin typeface="Montserrat" pitchFamily="2" charset="0"/>
              </a:rPr>
              <a:t>electrofisiología </a:t>
            </a:r>
            <a:r>
              <a:rPr lang="es-US" sz="2600" dirty="0">
                <a:latin typeface="Montserrat" pitchFamily="2" charset="0"/>
              </a:rPr>
              <a:t>y </a:t>
            </a:r>
            <a:r>
              <a:rPr lang="es-US" sz="2600" b="1" dirty="0">
                <a:latin typeface="Montserrat" pitchFamily="2" charset="0"/>
              </a:rPr>
              <a:t>farmacología </a:t>
            </a:r>
            <a:r>
              <a:rPr lang="es-US" sz="2600" dirty="0">
                <a:latin typeface="Montserrat" pitchFamily="2" charset="0"/>
              </a:rPr>
              <a:t>contribuirán a su comprensión de la cardiología.</a:t>
            </a:r>
          </a:p>
          <a:p>
            <a:pPr>
              <a:lnSpc>
                <a:spcPct val="120000"/>
              </a:lnSpc>
            </a:pPr>
            <a:endParaRPr lang="en-GB" sz="2600" dirty="0">
              <a:latin typeface="Montserrat" pitchFamily="2" charset="0"/>
            </a:endParaRPr>
          </a:p>
          <a:p>
            <a:pPr>
              <a:lnSpc>
                <a:spcPct val="120000"/>
              </a:lnSpc>
            </a:pPr>
            <a:r>
              <a:rPr lang="es-US" sz="2600" dirty="0">
                <a:solidFill>
                  <a:srgbClr val="003399"/>
                </a:solidFill>
                <a:latin typeface="Montserrat" pitchFamily="2" charset="0"/>
              </a:rPr>
              <a:t>“Estar en contacto con la psicología ayuda a cuidar mejor a los pacientes”. </a:t>
            </a:r>
            <a:r>
              <a:rPr lang="es-US" sz="2600" dirty="0">
                <a:latin typeface="Montserrat" pitchFamily="2" charset="0"/>
              </a:rPr>
              <a:t>— Octavia </a:t>
            </a:r>
          </a:p>
          <a:p>
            <a:pPr>
              <a:lnSpc>
                <a:spcPct val="120000"/>
              </a:lnSpc>
            </a:pPr>
            <a:endParaRPr lang="en-GB" sz="2600" dirty="0">
              <a:latin typeface="Montserrat" pitchFamily="2" charset="0"/>
            </a:endParaRPr>
          </a:p>
          <a:p>
            <a:pPr>
              <a:lnSpc>
                <a:spcPct val="120000"/>
              </a:lnSpc>
            </a:pPr>
            <a:r>
              <a:rPr lang="es-US" sz="2600" dirty="0">
                <a:latin typeface="Montserrat" pitchFamily="2" charset="0"/>
              </a:rPr>
              <a:t>Durante sus estudios universitarios, participe en </a:t>
            </a:r>
            <a:r>
              <a:rPr lang="es-US" sz="2600" b="1" dirty="0">
                <a:latin typeface="Montserrat" pitchFamily="2" charset="0"/>
              </a:rPr>
              <a:t>proyectos de investigación </a:t>
            </a:r>
            <a:r>
              <a:rPr lang="es-US" sz="2600" dirty="0">
                <a:latin typeface="Montserrat" pitchFamily="2" charset="0"/>
              </a:rPr>
              <a:t>que se lleven a cabo en su departamento para adquirir experiencia directa en investigación biológica.</a:t>
            </a:r>
            <a:endParaRPr lang="en-GB" sz="2600" dirty="0">
              <a:latin typeface="Montserra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F9A7E8-60B3-900A-F874-CA5EAA908A04}"/>
              </a:ext>
            </a:extLst>
          </p:cNvPr>
          <p:cNvSpPr txBox="1"/>
          <p:nvPr/>
        </p:nvSpPr>
        <p:spPr>
          <a:xfrm>
            <a:off x="13534209" y="1505578"/>
            <a:ext cx="4571999" cy="1171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US" sz="2000" dirty="0">
                <a:solidFill>
                  <a:schemeClr val="bg1"/>
                </a:solidFill>
                <a:latin typeface="Montserrat" pitchFamily="2" charset="0"/>
              </a:rPr>
              <a:t>Octavia Rangel presenta un póster científico de su investigación sobre </a:t>
            </a:r>
            <a:r>
              <a:rPr lang="es-US" sz="2000" dirty="0" err="1">
                <a:solidFill>
                  <a:schemeClr val="bg1"/>
                </a:solidFill>
                <a:latin typeface="Montserrat" pitchFamily="2" charset="0"/>
              </a:rPr>
              <a:t>Regadenosón</a:t>
            </a:r>
            <a:endParaRPr lang="en-GB" sz="2000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35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C24C44A6-9834-B2BB-0043-7421DE75A025}"/>
              </a:ext>
            </a:extLst>
          </p:cNvPr>
          <p:cNvGrpSpPr>
            <a:grpSpLocks noChangeAspect="1"/>
          </p:cNvGrpSpPr>
          <p:nvPr/>
        </p:nvGrpSpPr>
        <p:grpSpPr>
          <a:xfrm>
            <a:off x="11049000" y="1714500"/>
            <a:ext cx="6858000" cy="5808047"/>
            <a:chOff x="0" y="0"/>
            <a:chExt cx="6362700" cy="6575666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45B7AFC7-37BE-C649-606E-E9DC72991D3D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9607391" y="1606391"/>
            <a:ext cx="10287000" cy="7074218"/>
            <a:chOff x="0" y="0"/>
            <a:chExt cx="3130550" cy="2152833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6141015-C4B9-7A97-8C75-6F5CB183B22A}"/>
              </a:ext>
            </a:extLst>
          </p:cNvPr>
          <p:cNvSpPr txBox="1"/>
          <p:nvPr/>
        </p:nvSpPr>
        <p:spPr>
          <a:xfrm>
            <a:off x="414480" y="654072"/>
            <a:ext cx="97429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US" sz="4800" b="1" dirty="0">
                <a:latin typeface="Montserrat SemiBold" pitchFamily="2" charset="0"/>
              </a:rPr>
              <a:t>Explore las Carreras en Cardiología Geriátrica</a:t>
            </a:r>
            <a:endParaRPr lang="en-GB" sz="4800" dirty="0">
              <a:latin typeface="Montserrat SemiBold" pitchFamily="2" charset="0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5E91D5D9-325A-C108-A710-65F717D21DAE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12    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E42B55-DEEA-0E5C-CE39-F778611FB706}"/>
              </a:ext>
            </a:extLst>
          </p:cNvPr>
          <p:cNvSpPr txBox="1"/>
          <p:nvPr/>
        </p:nvSpPr>
        <p:spPr>
          <a:xfrm>
            <a:off x="414480" y="2324100"/>
            <a:ext cx="10562395" cy="677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US" sz="2600" dirty="0">
                <a:latin typeface="Montserrat" pitchFamily="2" charset="0"/>
              </a:rPr>
              <a:t>La </a:t>
            </a:r>
            <a:r>
              <a:rPr lang="es-US" sz="2600" u="sng" dirty="0">
                <a:latin typeface="Montserrat" pitchFamily="2" charset="0"/>
                <a:hlinkClick r:id="rId2"/>
              </a:rPr>
              <a:t>Asociación Americana del Corazón</a:t>
            </a:r>
            <a:r>
              <a:rPr lang="en-US" sz="2600" dirty="0">
                <a:latin typeface="Montserrat" pitchFamily="2" charset="0"/>
              </a:rPr>
              <a:t> </a:t>
            </a:r>
            <a:r>
              <a:rPr lang="es-US" sz="2600" dirty="0">
                <a:latin typeface="Montserrat" pitchFamily="2" charset="0"/>
              </a:rPr>
              <a:t>y el </a:t>
            </a:r>
            <a:r>
              <a:rPr lang="es-US" sz="2600" u="sng" dirty="0">
                <a:latin typeface="Montserrat" pitchFamily="2" charset="0"/>
                <a:hlinkClick r:id="rId3"/>
              </a:rPr>
              <a:t>Colegio Estadounidense de Cardiología</a:t>
            </a:r>
            <a:r>
              <a:rPr lang="es-US" sz="2600" dirty="0">
                <a:latin typeface="Montserrat" pitchFamily="2" charset="0"/>
              </a:rPr>
              <a:t> proporcionan </a:t>
            </a:r>
            <a:r>
              <a:rPr lang="es-US" sz="2600" b="1" dirty="0">
                <a:latin typeface="Montserrat" pitchFamily="2" charset="0"/>
              </a:rPr>
              <a:t>información</a:t>
            </a:r>
            <a:r>
              <a:rPr lang="es-US" sz="2600" dirty="0">
                <a:latin typeface="Montserrat" pitchFamily="2" charset="0"/>
              </a:rPr>
              <a:t> útil, </a:t>
            </a:r>
            <a:r>
              <a:rPr lang="es-US" sz="2600" b="1" dirty="0">
                <a:latin typeface="Montserrat" pitchFamily="2" charset="0"/>
              </a:rPr>
              <a:t>recursos </a:t>
            </a:r>
            <a:r>
              <a:rPr lang="es-US" sz="2600" dirty="0">
                <a:latin typeface="Montserrat" pitchFamily="2" charset="0"/>
              </a:rPr>
              <a:t>y </a:t>
            </a:r>
            <a:r>
              <a:rPr lang="es-US" sz="2600" b="1" dirty="0">
                <a:latin typeface="Montserrat" pitchFamily="2" charset="0"/>
              </a:rPr>
              <a:t>oportunidades de voluntariado</a:t>
            </a:r>
            <a:r>
              <a:rPr lang="es-US" sz="2600" dirty="0">
                <a:latin typeface="Montserrat" pitchFamily="2" charset="0"/>
              </a:rPr>
              <a:t>. Incluso podría considerar la posibilidad de convertirse en miembro estudiante, lo que le daría acceso a más información, </a:t>
            </a:r>
            <a:r>
              <a:rPr lang="es-US" sz="2600" b="1" dirty="0">
                <a:latin typeface="Montserrat" pitchFamily="2" charset="0"/>
              </a:rPr>
              <a:t>reuniones</a:t>
            </a:r>
            <a:r>
              <a:rPr lang="es-US" sz="2600" dirty="0">
                <a:latin typeface="Montserrat" pitchFamily="2" charset="0"/>
              </a:rPr>
              <a:t>, </a:t>
            </a:r>
            <a:r>
              <a:rPr lang="es-US" sz="2600" b="1" dirty="0">
                <a:latin typeface="Montserrat" pitchFamily="2" charset="0"/>
              </a:rPr>
              <a:t>conferencias </a:t>
            </a:r>
            <a:r>
              <a:rPr lang="es-US" sz="2600" dirty="0">
                <a:latin typeface="Montserrat" pitchFamily="2" charset="0"/>
              </a:rPr>
              <a:t>y oportunidades de conocer a profesionales que trabajan en el campo.</a:t>
            </a:r>
          </a:p>
          <a:p>
            <a:pPr>
              <a:lnSpc>
                <a:spcPct val="120000"/>
              </a:lnSpc>
            </a:pPr>
            <a:endParaRPr lang="en-GB" sz="2600" dirty="0">
              <a:latin typeface="Montserrat" pitchFamily="2" charset="0"/>
            </a:endParaRPr>
          </a:p>
          <a:p>
            <a:pPr>
              <a:lnSpc>
                <a:spcPct val="120000"/>
              </a:lnSpc>
            </a:pPr>
            <a:r>
              <a:rPr lang="es-US" sz="2600" dirty="0">
                <a:latin typeface="Montserrat" pitchFamily="2" charset="0"/>
              </a:rPr>
              <a:t>La revista British Medical </a:t>
            </a:r>
            <a:r>
              <a:rPr lang="es-US" sz="2600" dirty="0" err="1">
                <a:latin typeface="Montserrat" pitchFamily="2" charset="0"/>
              </a:rPr>
              <a:t>Journal</a:t>
            </a:r>
            <a:r>
              <a:rPr lang="es-US" sz="2600" dirty="0">
                <a:latin typeface="Montserrat" pitchFamily="2" charset="0"/>
              </a:rPr>
              <a:t> ha publicado un </a:t>
            </a:r>
            <a:r>
              <a:rPr lang="es-US" sz="2600" u="sng" dirty="0">
                <a:latin typeface="Montserrat" pitchFamily="2" charset="0"/>
                <a:hlinkClick r:id="rId4"/>
              </a:rPr>
              <a:t>artículo</a:t>
            </a:r>
            <a:r>
              <a:rPr lang="es-US" sz="2600" dirty="0">
                <a:latin typeface="Montserrat" pitchFamily="2" charset="0"/>
              </a:rPr>
              <a:t> muy útil sobre cómo convertirse en cardiólogo.</a:t>
            </a:r>
          </a:p>
          <a:p>
            <a:pPr>
              <a:lnSpc>
                <a:spcPct val="120000"/>
              </a:lnSpc>
            </a:pPr>
            <a:endParaRPr lang="en-GB" sz="2600" dirty="0">
              <a:latin typeface="Montserrat" pitchFamily="2" charset="0"/>
            </a:endParaRPr>
          </a:p>
          <a:p>
            <a:pPr>
              <a:lnSpc>
                <a:spcPct val="120000"/>
              </a:lnSpc>
            </a:pPr>
            <a:r>
              <a:rPr lang="es-US" sz="2600" dirty="0">
                <a:latin typeface="Montserrat" pitchFamily="2" charset="0"/>
              </a:rPr>
              <a:t>Obtenga más información sobre el trabajo de Octavia y sus colegas en la </a:t>
            </a:r>
            <a:r>
              <a:rPr lang="es-US" sz="2600" u="sng" dirty="0">
                <a:latin typeface="Montserrat" pitchFamily="2" charset="0"/>
                <a:hlinkClick r:id="rId5"/>
              </a:rPr>
              <a:t>Sección de Medicina Cardiovascular</a:t>
            </a:r>
            <a:r>
              <a:rPr lang="es-US" sz="2600" dirty="0">
                <a:latin typeface="Montserrat" pitchFamily="2" charset="0"/>
              </a:rPr>
              <a:t> de la Facultad de Medicina de Universidad de Wake Forest.</a:t>
            </a:r>
            <a:endParaRPr lang="en-GB" sz="2600" dirty="0">
              <a:latin typeface="Montserrat" pitchFamily="2" charset="0"/>
            </a:endParaRP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B5077E26-4DB7-6383-8014-54EF560CB391}"/>
              </a:ext>
            </a:extLst>
          </p:cNvPr>
          <p:cNvGrpSpPr>
            <a:grpSpLocks noChangeAspect="1"/>
          </p:cNvGrpSpPr>
          <p:nvPr/>
        </p:nvGrpSpPr>
        <p:grpSpPr>
          <a:xfrm>
            <a:off x="11213782" y="1866900"/>
            <a:ext cx="6915596" cy="5399818"/>
            <a:chOff x="-63317" y="-700700"/>
            <a:chExt cx="6635865" cy="7168868"/>
          </a:xfr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DA9720FE-23B9-1B46-C42E-1924F9637EF5}"/>
                </a:ext>
              </a:extLst>
            </p:cNvPr>
            <p:cNvSpPr/>
            <p:nvPr/>
          </p:nvSpPr>
          <p:spPr>
            <a:xfrm>
              <a:off x="-63317" y="-700700"/>
              <a:ext cx="6635865" cy="7168868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74781D0-2316-2092-7944-30AF8555B62D}"/>
              </a:ext>
            </a:extLst>
          </p:cNvPr>
          <p:cNvSpPr txBox="1"/>
          <p:nvPr/>
        </p:nvSpPr>
        <p:spPr>
          <a:xfrm>
            <a:off x="12279331" y="445322"/>
            <a:ext cx="4943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US" sz="2000" dirty="0">
                <a:solidFill>
                  <a:schemeClr val="bg1"/>
                </a:solidFill>
                <a:latin typeface="Montserrat" pitchFamily="2" charset="0"/>
              </a:rPr>
              <a:t>Octavia realizando una ecocardiografía transesofágica con un médico residente en cardiología</a:t>
            </a:r>
            <a:endParaRPr lang="en-GB" sz="2000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8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CB53E-97C8-2EA4-44B2-A47524F0E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fireworks in the sky&#10;&#10;AI-generated content may be incorrect.">
            <a:extLst>
              <a:ext uri="{FF2B5EF4-FFF2-40B4-BE49-F238E27FC236}">
                <a16:creationId xmlns:a16="http://schemas.microsoft.com/office/drawing/2014/main" id="{7437FA9D-5012-0D73-B261-7D5553446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0" t="11911"/>
          <a:stretch/>
        </p:blipFill>
        <p:spPr>
          <a:xfrm>
            <a:off x="0" y="-1"/>
            <a:ext cx="17749834" cy="10303523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4CCC244C-2F01-687E-0607-399197925C03}"/>
              </a:ext>
            </a:extLst>
          </p:cNvPr>
          <p:cNvGrpSpPr/>
          <p:nvPr/>
        </p:nvGrpSpPr>
        <p:grpSpPr>
          <a:xfrm>
            <a:off x="1083284" y="2705100"/>
            <a:ext cx="13242316" cy="6233333"/>
            <a:chOff x="0" y="0"/>
            <a:chExt cx="7846638" cy="4409338"/>
          </a:xfrm>
          <a:solidFill>
            <a:srgbClr val="55B8AD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3E81786-1694-0EA7-A3B0-B5C2ED70B3A6}"/>
                </a:ext>
              </a:extLst>
            </p:cNvPr>
            <p:cNvSpPr/>
            <p:nvPr/>
          </p:nvSpPr>
          <p:spPr>
            <a:xfrm>
              <a:off x="0" y="0"/>
              <a:ext cx="7846638" cy="4409338"/>
            </a:xfrm>
            <a:custGeom>
              <a:avLst/>
              <a:gdLst/>
              <a:ahLst/>
              <a:cxnLst/>
              <a:rect l="l" t="t" r="r" b="b"/>
              <a:pathLst>
                <a:path w="7846638" h="4409338">
                  <a:moveTo>
                    <a:pt x="7722178" y="4409338"/>
                  </a:moveTo>
                  <a:lnTo>
                    <a:pt x="124460" y="4409338"/>
                  </a:lnTo>
                  <a:cubicBezTo>
                    <a:pt x="55880" y="4409338"/>
                    <a:pt x="0" y="4353458"/>
                    <a:pt x="0" y="428487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22178" y="0"/>
                  </a:lnTo>
                  <a:cubicBezTo>
                    <a:pt x="7790759" y="0"/>
                    <a:pt x="7846638" y="55880"/>
                    <a:pt x="7846638" y="124460"/>
                  </a:cubicBezTo>
                  <a:lnTo>
                    <a:pt x="7846638" y="4284878"/>
                  </a:lnTo>
                  <a:cubicBezTo>
                    <a:pt x="7846638" y="4353458"/>
                    <a:pt x="7790759" y="4409338"/>
                    <a:pt x="7722178" y="440933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74E3BE50-ED0A-03D7-12B3-7D70AD6C48DC}"/>
              </a:ext>
            </a:extLst>
          </p:cNvPr>
          <p:cNvGrpSpPr/>
          <p:nvPr/>
        </p:nvGrpSpPr>
        <p:grpSpPr>
          <a:xfrm rot="-5400000">
            <a:off x="10790355" y="2743896"/>
            <a:ext cx="10287000" cy="4799209"/>
            <a:chOff x="0" y="0"/>
            <a:chExt cx="3130550" cy="1460500"/>
          </a:xfrm>
          <a:solidFill>
            <a:srgbClr val="3660AA"/>
          </a:solid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549AA90-9720-7D12-1583-115E2C69AD71}"/>
                </a:ext>
              </a:extLst>
            </p:cNvPr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89B02718-8EA3-D2FC-7498-1689C8FAE557}"/>
              </a:ext>
            </a:extLst>
          </p:cNvPr>
          <p:cNvGrpSpPr/>
          <p:nvPr/>
        </p:nvGrpSpPr>
        <p:grpSpPr>
          <a:xfrm rot="5400000">
            <a:off x="-937583" y="937583"/>
            <a:ext cx="10287000" cy="8411834"/>
            <a:chOff x="0" y="0"/>
            <a:chExt cx="3130550" cy="2559898"/>
          </a:xfrm>
          <a:solidFill>
            <a:srgbClr val="3660AA"/>
          </a:solidFill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2040ED7C-82A3-5CBC-38B5-64CEE52EB265}"/>
                </a:ext>
              </a:extLst>
            </p:cNvPr>
            <p:cNvSpPr/>
            <p:nvPr/>
          </p:nvSpPr>
          <p:spPr>
            <a:xfrm>
              <a:off x="0" y="0"/>
              <a:ext cx="3130550" cy="2559898"/>
            </a:xfrm>
            <a:custGeom>
              <a:avLst/>
              <a:gdLst/>
              <a:ahLst/>
              <a:cxnLst/>
              <a:rect l="l" t="t" r="r" b="b"/>
              <a:pathLst>
                <a:path w="3130550" h="2559898">
                  <a:moveTo>
                    <a:pt x="0" y="1123950"/>
                  </a:moveTo>
                  <a:lnTo>
                    <a:pt x="0" y="2559898"/>
                  </a:lnTo>
                  <a:lnTo>
                    <a:pt x="3130550" y="2559898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54228ECD-04D3-0431-F19E-47E8644F730F}"/>
              </a:ext>
            </a:extLst>
          </p:cNvPr>
          <p:cNvGrpSpPr/>
          <p:nvPr/>
        </p:nvGrpSpPr>
        <p:grpSpPr>
          <a:xfrm>
            <a:off x="538166" y="2983328"/>
            <a:ext cx="13558834" cy="5923614"/>
            <a:chOff x="0" y="0"/>
            <a:chExt cx="7630634" cy="3996966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0A1966D-3C78-5EC5-4A0F-24CEA5A2C62C}"/>
                </a:ext>
              </a:extLst>
            </p:cNvPr>
            <p:cNvSpPr/>
            <p:nvPr/>
          </p:nvSpPr>
          <p:spPr>
            <a:xfrm>
              <a:off x="0" y="0"/>
              <a:ext cx="7630634" cy="3996966"/>
            </a:xfrm>
            <a:custGeom>
              <a:avLst/>
              <a:gdLst/>
              <a:ahLst/>
              <a:cxnLst/>
              <a:rect l="l" t="t" r="r" b="b"/>
              <a:pathLst>
                <a:path w="7630634" h="3996966">
                  <a:moveTo>
                    <a:pt x="7506174" y="3996966"/>
                  </a:moveTo>
                  <a:lnTo>
                    <a:pt x="124460" y="3996966"/>
                  </a:lnTo>
                  <a:cubicBezTo>
                    <a:pt x="55880" y="3996966"/>
                    <a:pt x="0" y="3941087"/>
                    <a:pt x="0" y="38725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506174" y="0"/>
                  </a:lnTo>
                  <a:cubicBezTo>
                    <a:pt x="7574754" y="0"/>
                    <a:pt x="7630634" y="55880"/>
                    <a:pt x="7630634" y="124460"/>
                  </a:cubicBezTo>
                  <a:lnTo>
                    <a:pt x="7630634" y="3872507"/>
                  </a:lnTo>
                  <a:cubicBezTo>
                    <a:pt x="7630634" y="3941087"/>
                    <a:pt x="7574754" y="3996966"/>
                    <a:pt x="7506174" y="399696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4" name="Picture 14">
            <a:extLst>
              <a:ext uri="{FF2B5EF4-FFF2-40B4-BE49-F238E27FC236}">
                <a16:creationId xmlns:a16="http://schemas.microsoft.com/office/drawing/2014/main" id="{D34FCC9A-61E3-0FB1-79F9-73E87AD205B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3953747" y="621291"/>
            <a:ext cx="699726" cy="814819"/>
          </a:xfrm>
          <a:prstGeom prst="rect">
            <a:avLst/>
          </a:prstGeom>
        </p:spPr>
      </p:pic>
      <p:grpSp>
        <p:nvGrpSpPr>
          <p:cNvPr id="17" name="Group 17">
            <a:extLst>
              <a:ext uri="{FF2B5EF4-FFF2-40B4-BE49-F238E27FC236}">
                <a16:creationId xmlns:a16="http://schemas.microsoft.com/office/drawing/2014/main" id="{09CA65F8-BAC8-7B22-FF73-1921B10BC70A}"/>
              </a:ext>
            </a:extLst>
          </p:cNvPr>
          <p:cNvGrpSpPr/>
          <p:nvPr/>
        </p:nvGrpSpPr>
        <p:grpSpPr>
          <a:xfrm>
            <a:off x="685801" y="3083200"/>
            <a:ext cx="13250612" cy="5717900"/>
            <a:chOff x="-59013" y="0"/>
            <a:chExt cx="7208077" cy="3623869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71E7881D-D7B9-4CE0-986F-0C7B1100EC25}"/>
                </a:ext>
              </a:extLst>
            </p:cNvPr>
            <p:cNvSpPr/>
            <p:nvPr/>
          </p:nvSpPr>
          <p:spPr>
            <a:xfrm>
              <a:off x="-59013" y="0"/>
              <a:ext cx="7208077" cy="3623869"/>
            </a:xfrm>
            <a:custGeom>
              <a:avLst/>
              <a:gdLst/>
              <a:ahLst/>
              <a:cxnLst/>
              <a:rect l="l" t="t" r="r" b="b"/>
              <a:pathLst>
                <a:path w="7208077" h="3623869">
                  <a:moveTo>
                    <a:pt x="7083616" y="3623869"/>
                  </a:moveTo>
                  <a:lnTo>
                    <a:pt x="124460" y="3623869"/>
                  </a:lnTo>
                  <a:cubicBezTo>
                    <a:pt x="55880" y="3623869"/>
                    <a:pt x="0" y="3567988"/>
                    <a:pt x="0" y="3499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83617" y="0"/>
                  </a:lnTo>
                  <a:cubicBezTo>
                    <a:pt x="7152197" y="0"/>
                    <a:pt x="7208077" y="55880"/>
                    <a:pt x="7208077" y="124460"/>
                  </a:cubicBezTo>
                  <a:lnTo>
                    <a:pt x="7208077" y="3499408"/>
                  </a:lnTo>
                  <a:cubicBezTo>
                    <a:pt x="7208077" y="3567989"/>
                    <a:pt x="7152197" y="3623869"/>
                    <a:pt x="7083617" y="3623869"/>
                  </a:cubicBez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en-GB" sz="2400" dirty="0">
                <a:latin typeface="Montserrat" pitchFamily="2" charset="0"/>
              </a:endParaRPr>
            </a:p>
          </p:txBody>
        </p:sp>
      </p:grpSp>
      <p:sp>
        <p:nvSpPr>
          <p:cNvPr id="2" name="TextBox 13">
            <a:extLst>
              <a:ext uri="{FF2B5EF4-FFF2-40B4-BE49-F238E27FC236}">
                <a16:creationId xmlns:a16="http://schemas.microsoft.com/office/drawing/2014/main" id="{FFB3D1E6-6B0C-EACB-A9F4-74093F51B5D0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13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12BA80-5B4C-EEE2-BA20-DAC141C9727C}"/>
              </a:ext>
            </a:extLst>
          </p:cNvPr>
          <p:cNvSpPr txBox="1"/>
          <p:nvPr/>
        </p:nvSpPr>
        <p:spPr>
          <a:xfrm>
            <a:off x="685801" y="3148031"/>
            <a:ext cx="13411199" cy="565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es-US" sz="2600" dirty="0">
                <a:latin typeface="Montserrat" pitchFamily="2" charset="0"/>
              </a:rPr>
              <a:t>¿Qué es la enfermedad cardiovascular (ECV)?</a:t>
            </a: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endParaRPr lang="en-GB" sz="2600" dirty="0">
              <a:latin typeface="Montserrat" pitchFamily="2" charset="0"/>
            </a:endParaRP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es-US" sz="2600" dirty="0">
                <a:latin typeface="Montserrat" pitchFamily="2" charset="0"/>
              </a:rPr>
              <a:t>¿A quiénes se especializan en ayudar los cardiólogos geriátricos?</a:t>
            </a: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endParaRPr lang="en-GB" sz="2600" dirty="0">
              <a:latin typeface="Montserrat" pitchFamily="2" charset="0"/>
            </a:endParaRP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es-US" sz="2600" dirty="0">
                <a:latin typeface="Montserrat" pitchFamily="2" charset="0"/>
              </a:rPr>
              <a:t>¿Qué deben aprender los cardiólogos geriátricos sobre sus pacientes para poder ayudarlos de forma eficaz?</a:t>
            </a: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endParaRPr lang="en-GB" sz="2600" dirty="0">
              <a:latin typeface="Montserrat" pitchFamily="2" charset="0"/>
            </a:endParaRP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es-US" sz="2600" dirty="0">
                <a:latin typeface="Montserrat" pitchFamily="2" charset="0"/>
              </a:rPr>
              <a:t>¿De qué manera está evolucionando el campo de la cardiología?</a:t>
            </a: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endParaRPr lang="en-GB" sz="2600" dirty="0">
              <a:latin typeface="Montserrat" pitchFamily="2" charset="0"/>
            </a:endParaRP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es-US" sz="2600" dirty="0">
                <a:latin typeface="Montserrat" pitchFamily="2" charset="0"/>
              </a:rPr>
              <a:t>¿Qué nivel de conocimientos tiene en biología, química y física? ¿Qué áreas necesita reforzar y cómo podría hacerlo?</a:t>
            </a:r>
            <a:endParaRPr lang="en-GB" sz="2600" dirty="0">
              <a:latin typeface="Montserrat" pitchFamily="2" charset="0"/>
            </a:endParaRPr>
          </a:p>
          <a:p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E2860B-4915-381D-4821-8C3064C3F660}"/>
              </a:ext>
            </a:extLst>
          </p:cNvPr>
          <p:cNvSpPr txBox="1"/>
          <p:nvPr/>
        </p:nvSpPr>
        <p:spPr>
          <a:xfrm>
            <a:off x="14935200" y="9784080"/>
            <a:ext cx="22592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 i="1" u="none" strike="noStrike" baseline="0" dirty="0">
                <a:solidFill>
                  <a:schemeClr val="bg1"/>
                </a:solidFill>
                <a:latin typeface="Montserrat" pitchFamily="2" charset="0"/>
              </a:rPr>
              <a:t>© Have a nice day Photo/Shutterstock.com </a:t>
            </a:r>
            <a:endParaRPr lang="en-GB" sz="1000" dirty="0">
              <a:solidFill>
                <a:schemeClr val="bg1"/>
              </a:solidFill>
              <a:latin typeface="Montserrat" pitchFamily="2" charset="0"/>
            </a:endParaRPr>
          </a:p>
        </p:txBody>
      </p:sp>
      <p:grpSp>
        <p:nvGrpSpPr>
          <p:cNvPr id="9" name="Group 15">
            <a:extLst>
              <a:ext uri="{FF2B5EF4-FFF2-40B4-BE49-F238E27FC236}">
                <a16:creationId xmlns:a16="http://schemas.microsoft.com/office/drawing/2014/main" id="{A72C0496-7839-8DF1-9556-BD1A6469E36C}"/>
              </a:ext>
            </a:extLst>
          </p:cNvPr>
          <p:cNvGrpSpPr/>
          <p:nvPr/>
        </p:nvGrpSpPr>
        <p:grpSpPr>
          <a:xfrm rot="5400000">
            <a:off x="3391033" y="-2639534"/>
            <a:ext cx="1480331" cy="8262399"/>
            <a:chOff x="0" y="0"/>
            <a:chExt cx="3130550" cy="18248691"/>
          </a:xfrm>
          <a:solidFill>
            <a:srgbClr val="55B8AD"/>
          </a:solidFill>
        </p:grpSpPr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8D686019-BD8E-D922-6CA9-241B1DBA8911}"/>
                </a:ext>
              </a:extLst>
            </p:cNvPr>
            <p:cNvSpPr/>
            <p:nvPr/>
          </p:nvSpPr>
          <p:spPr>
            <a:xfrm>
              <a:off x="0" y="0"/>
              <a:ext cx="3130550" cy="18248691"/>
            </a:xfrm>
            <a:custGeom>
              <a:avLst/>
              <a:gdLst/>
              <a:ahLst/>
              <a:cxnLst/>
              <a:rect l="l" t="t" r="r" b="b"/>
              <a:pathLst>
                <a:path w="3130550" h="18248691">
                  <a:moveTo>
                    <a:pt x="0" y="1123950"/>
                  </a:moveTo>
                  <a:lnTo>
                    <a:pt x="0" y="18248691"/>
                  </a:lnTo>
                  <a:lnTo>
                    <a:pt x="3130550" y="18248691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B301788-0F28-CB23-A33C-A5DB6948984D}"/>
              </a:ext>
            </a:extLst>
          </p:cNvPr>
          <p:cNvSpPr txBox="1"/>
          <p:nvPr/>
        </p:nvSpPr>
        <p:spPr>
          <a:xfrm>
            <a:off x="-2" y="903991"/>
            <a:ext cx="8237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6600" b="1" dirty="0">
                <a:latin typeface="Montserrat SemiBold" pitchFamily="2" charset="0"/>
              </a:rPr>
              <a:t>Puntos de Debate</a:t>
            </a:r>
            <a:endParaRPr lang="en-GB" sz="6600" dirty="0">
              <a:latin typeface="Montserrat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11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-5400000">
            <a:off x="14687265" y="1543334"/>
            <a:ext cx="5786039" cy="2699369"/>
            <a:chOff x="0" y="0"/>
            <a:chExt cx="3130550" cy="1460500"/>
          </a:xfrm>
          <a:solidFill>
            <a:srgbClr val="55B8AD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930415" y="1562100"/>
            <a:ext cx="4622786" cy="6400800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155627" y="818556"/>
            <a:ext cx="695991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US" sz="4800" b="1" dirty="0">
                <a:latin typeface="Montserrat SemiBold" pitchFamily="2" charset="0"/>
              </a:rPr>
              <a:t>Conozca a Octavia</a:t>
            </a:r>
            <a:endParaRPr lang="en-GB" sz="4800" dirty="0">
              <a:latin typeface="Montserrat SemiBold" pitchFamily="2" charset="0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E88F03DF-9918-8CED-44F2-D3692261023E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14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36252B-898B-BCD3-E324-011E391BA1CF}"/>
              </a:ext>
            </a:extLst>
          </p:cNvPr>
          <p:cNvSpPr txBox="1"/>
          <p:nvPr/>
        </p:nvSpPr>
        <p:spPr>
          <a:xfrm>
            <a:off x="7135962" y="1823790"/>
            <a:ext cx="10313837" cy="6296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US" sz="2600" b="1" dirty="0">
                <a:latin typeface="Montserrat" pitchFamily="2" charset="0"/>
              </a:rPr>
              <a:t>¡Me gustaba mucho el colegio y aprender de todo! </a:t>
            </a:r>
            <a:r>
              <a:rPr lang="es-US" sz="2600" dirty="0">
                <a:latin typeface="Montserrat" pitchFamily="2" charset="0"/>
              </a:rPr>
              <a:t>Disfrutaba leyendo y bailando. Practiqué ballet clásico durante muchos años mientras crecía, lo que me dio la disciplina que necesitaría en mis años de facultad de medicina y me proporcionó una forma de expresarme. </a:t>
            </a:r>
          </a:p>
          <a:p>
            <a:pPr>
              <a:lnSpc>
                <a:spcPct val="120000"/>
              </a:lnSpc>
            </a:pPr>
            <a:endParaRPr lang="en-GB" sz="2600" dirty="0">
              <a:latin typeface="Montserrat" pitchFamily="2" charset="0"/>
            </a:endParaRPr>
          </a:p>
          <a:p>
            <a:pPr>
              <a:lnSpc>
                <a:spcPct val="120000"/>
              </a:lnSpc>
            </a:pPr>
            <a:r>
              <a:rPr lang="es-US" sz="2600" b="1" dirty="0">
                <a:latin typeface="Montserrat" pitchFamily="2" charset="0"/>
              </a:rPr>
              <a:t>Mi padre me inspiró a estudiar medicina. </a:t>
            </a:r>
            <a:r>
              <a:rPr lang="es-US" sz="2600" dirty="0">
                <a:latin typeface="Montserrat" pitchFamily="2" charset="0"/>
              </a:rPr>
              <a:t>Era médico especialista en obstetricia y atendía a pacientes durante el embarazo y el parto en Venezuela, mi país natal. Era un apasionado de la vida y el aprendizaje, y era filántropo. A pesar de que padecía una enfermedad cardiovascular desde muy joven, vivió hasta los 74 años, contra todo pronóstico para la época. </a:t>
            </a:r>
            <a:endParaRPr lang="en-GB" sz="2600" dirty="0">
              <a:latin typeface="Montserrat" pitchFamily="2" charset="0"/>
            </a:endParaRPr>
          </a:p>
        </p:txBody>
      </p:sp>
      <p:grpSp>
        <p:nvGrpSpPr>
          <p:cNvPr id="11" name="Group 6">
            <a:extLst>
              <a:ext uri="{FF2B5EF4-FFF2-40B4-BE49-F238E27FC236}">
                <a16:creationId xmlns:a16="http://schemas.microsoft.com/office/drawing/2014/main" id="{7BB88D27-8DE9-63A3-5E57-BEC421F79F8A}"/>
              </a:ext>
            </a:extLst>
          </p:cNvPr>
          <p:cNvGrpSpPr>
            <a:grpSpLocks noChangeAspect="1"/>
          </p:cNvGrpSpPr>
          <p:nvPr/>
        </p:nvGrpSpPr>
        <p:grpSpPr>
          <a:xfrm>
            <a:off x="1689596" y="1707839"/>
            <a:ext cx="4682360" cy="6036040"/>
            <a:chOff x="788232" y="6350"/>
            <a:chExt cx="5568130" cy="6562979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1A023CF6-1F58-C3F5-A014-5CB08FF2439B}"/>
                </a:ext>
              </a:extLst>
            </p:cNvPr>
            <p:cNvSpPr/>
            <p:nvPr/>
          </p:nvSpPr>
          <p:spPr>
            <a:xfrm>
              <a:off x="788232" y="6350"/>
              <a:ext cx="5568130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40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038132" y="1916479"/>
            <a:ext cx="5221167" cy="4903421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9570520" y="1641705"/>
            <a:ext cx="10287000" cy="7074218"/>
            <a:chOff x="0" y="0"/>
            <a:chExt cx="3130550" cy="2152833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B92E5AB3-B341-0DE2-D059-F72EC57562CE}"/>
              </a:ext>
            </a:extLst>
          </p:cNvPr>
          <p:cNvGrpSpPr>
            <a:grpSpLocks noChangeAspect="1"/>
          </p:cNvGrpSpPr>
          <p:nvPr/>
        </p:nvGrpSpPr>
        <p:grpSpPr>
          <a:xfrm>
            <a:off x="12188876" y="2110415"/>
            <a:ext cx="5594970" cy="4515557"/>
            <a:chOff x="2869551" y="333918"/>
            <a:chExt cx="3647226" cy="4860274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F8CACF2-6356-F788-0F17-BC96EB92F8B3}"/>
                </a:ext>
              </a:extLst>
            </p:cNvPr>
            <p:cNvSpPr/>
            <p:nvPr/>
          </p:nvSpPr>
          <p:spPr>
            <a:xfrm>
              <a:off x="2869551" y="333918"/>
              <a:ext cx="3647226" cy="4860274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" r="-12680"/>
              </a:stretch>
            </a:blip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TextBox 13">
            <a:extLst>
              <a:ext uri="{FF2B5EF4-FFF2-40B4-BE49-F238E27FC236}">
                <a16:creationId xmlns:a16="http://schemas.microsoft.com/office/drawing/2014/main" id="{3806EA2D-F079-1293-DF83-096EA39942F4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15    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95A11D-9D41-5A9A-693D-BE671AEC2679}"/>
              </a:ext>
            </a:extLst>
          </p:cNvPr>
          <p:cNvSpPr txBox="1"/>
          <p:nvPr/>
        </p:nvSpPr>
        <p:spPr>
          <a:xfrm>
            <a:off x="372923" y="1515472"/>
            <a:ext cx="11348671" cy="773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US" sz="2600" b="1" dirty="0">
                <a:latin typeface="Montserrat" pitchFamily="2" charset="0"/>
              </a:rPr>
              <a:t>Cuando empecé a involucrarme en la investigación clínica</a:t>
            </a:r>
            <a:r>
              <a:rPr lang="es-US" sz="2600" dirty="0">
                <a:latin typeface="Montserrat" pitchFamily="2" charset="0"/>
              </a:rPr>
              <a:t>, sentí la necesidad de adquirir habilidades para comprender mejor y llevar a cabo ensayos clínicos. Mi maestría me proporcionó conocimientos en bioestadística, bioinformática, diseño de investigaciones clínicas y procesos éticos y normativos.</a:t>
            </a:r>
          </a:p>
          <a:p>
            <a:pPr>
              <a:lnSpc>
                <a:spcPct val="120000"/>
              </a:lnSpc>
            </a:pPr>
            <a:endParaRPr lang="en-GB" sz="2600" dirty="0">
              <a:latin typeface="Montserrat" pitchFamily="2" charset="0"/>
            </a:endParaRPr>
          </a:p>
          <a:p>
            <a:pPr>
              <a:lnSpc>
                <a:spcPct val="120000"/>
              </a:lnSpc>
            </a:pPr>
            <a:r>
              <a:rPr lang="es-US" sz="2600" b="1" dirty="0">
                <a:latin typeface="Montserrat" pitchFamily="2" charset="0"/>
              </a:rPr>
              <a:t>Había pensado en estudiar ingeniería</a:t>
            </a:r>
            <a:r>
              <a:rPr lang="es-US" sz="2600" dirty="0">
                <a:latin typeface="Montserrat" pitchFamily="2" charset="0"/>
              </a:rPr>
              <a:t>, así que, mientras estaba en la facultad de medicina, me pareció fascinante aplicar conceptos de física, mecánica de fluidos y electricidad para comprender cómo funcionaba el corazón. Estos conceptos también eran fundamentales para comprender los diferentes procesos patológicos que afectaban al corazón y cómo se manifestaban en el organismo. ¡Todo tenía mucho sentido! También fue muy alentador saber que muchas afecciones cardíacas son tratables y que una afección potencialmente mortal puede superarse con una intervención oportuna. </a:t>
            </a:r>
            <a:endParaRPr lang="en-GB" sz="2600" dirty="0">
              <a:latin typeface="Montserrat" pitchFamily="2" charset="0"/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3A30B23B-6E47-6EC8-0B4B-2B2448E3E203}"/>
              </a:ext>
            </a:extLst>
          </p:cNvPr>
          <p:cNvSpPr txBox="1"/>
          <p:nvPr/>
        </p:nvSpPr>
        <p:spPr>
          <a:xfrm>
            <a:off x="404878" y="606710"/>
            <a:ext cx="695991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US" sz="4800" b="1" dirty="0">
                <a:latin typeface="Montserrat SemiBold" pitchFamily="2" charset="0"/>
              </a:rPr>
              <a:t>Conozca a Octavia</a:t>
            </a:r>
            <a:endParaRPr lang="en-GB" sz="4800" dirty="0">
              <a:latin typeface="Montserrat SemiBol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81D1E1-86B2-4146-3563-98A6FC524BE6}"/>
              </a:ext>
            </a:extLst>
          </p:cNvPr>
          <p:cNvSpPr txBox="1"/>
          <p:nvPr/>
        </p:nvSpPr>
        <p:spPr>
          <a:xfrm>
            <a:off x="12530890" y="1114465"/>
            <a:ext cx="43662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US" sz="2000" dirty="0">
                <a:solidFill>
                  <a:schemeClr val="bg1"/>
                </a:solidFill>
                <a:latin typeface="Montserrat" pitchFamily="2" charset="0"/>
              </a:rPr>
              <a:t>Octavia dando clases desde el laboratorio de ecocardiografía</a:t>
            </a:r>
            <a:endParaRPr lang="en-GB" sz="2000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85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B1A1B-9ED6-1D96-A31A-E92698633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0B840A2-D457-69B6-043C-089BAB9E63B5}"/>
              </a:ext>
            </a:extLst>
          </p:cNvPr>
          <p:cNvGrpSpPr>
            <a:grpSpLocks noChangeAspect="1"/>
          </p:cNvGrpSpPr>
          <p:nvPr/>
        </p:nvGrpSpPr>
        <p:grpSpPr>
          <a:xfrm>
            <a:off x="12990184" y="1638300"/>
            <a:ext cx="5297815" cy="5773965"/>
            <a:chOff x="361766" y="255700"/>
            <a:chExt cx="5348772" cy="610465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5B6CFE0-31B1-80E7-86EE-12ABF6F95BF2}"/>
                </a:ext>
              </a:extLst>
            </p:cNvPr>
            <p:cNvSpPr/>
            <p:nvPr/>
          </p:nvSpPr>
          <p:spPr>
            <a:xfrm>
              <a:off x="361766" y="255700"/>
              <a:ext cx="5348772" cy="6104657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5DEBEDB8-241F-AD10-72CE-653D6993C8E2}"/>
              </a:ext>
            </a:extLst>
          </p:cNvPr>
          <p:cNvGrpSpPr/>
          <p:nvPr/>
        </p:nvGrpSpPr>
        <p:grpSpPr>
          <a:xfrm rot="-5400000">
            <a:off x="10096500" y="2095500"/>
            <a:ext cx="10287000" cy="6096000"/>
            <a:chOff x="0" y="0"/>
            <a:chExt cx="3130550" cy="2152833"/>
          </a:xfrm>
          <a:solidFill>
            <a:srgbClr val="3660AA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0D56DEE-487F-2585-149A-34C0220D9582}"/>
                </a:ext>
              </a:extLst>
            </p:cNvPr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2898CD05-9B26-66EE-9BD5-3A24AAC0E214}"/>
              </a:ext>
            </a:extLst>
          </p:cNvPr>
          <p:cNvGrpSpPr>
            <a:grpSpLocks noChangeAspect="1"/>
          </p:cNvGrpSpPr>
          <p:nvPr/>
        </p:nvGrpSpPr>
        <p:grpSpPr>
          <a:xfrm>
            <a:off x="13197412" y="1674960"/>
            <a:ext cx="4856811" cy="5449740"/>
            <a:chOff x="410331" y="6350"/>
            <a:chExt cx="5946031" cy="6060848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EFCA38F-A588-B1CF-E5CD-E05CDADF435E}"/>
                </a:ext>
              </a:extLst>
            </p:cNvPr>
            <p:cNvSpPr/>
            <p:nvPr/>
          </p:nvSpPr>
          <p:spPr>
            <a:xfrm>
              <a:off x="410331" y="6350"/>
              <a:ext cx="5946031" cy="6060848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TextBox 13">
            <a:extLst>
              <a:ext uri="{FF2B5EF4-FFF2-40B4-BE49-F238E27FC236}">
                <a16:creationId xmlns:a16="http://schemas.microsoft.com/office/drawing/2014/main" id="{C8D11065-62A3-D76F-B884-B1D9A104C643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16    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AE4D01-0B03-52C0-FC2E-042999D4DFDB}"/>
              </a:ext>
            </a:extLst>
          </p:cNvPr>
          <p:cNvSpPr txBox="1"/>
          <p:nvPr/>
        </p:nvSpPr>
        <p:spPr>
          <a:xfrm>
            <a:off x="356033" y="1275101"/>
            <a:ext cx="12064567" cy="2935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US" sz="2600" b="1" dirty="0">
                <a:latin typeface="Montserrat" pitchFamily="2" charset="0"/>
              </a:rPr>
              <a:t>Enfrento los retos centrándome en lo que realmente importa </a:t>
            </a:r>
            <a:r>
              <a:rPr lang="es-US" sz="2600" dirty="0">
                <a:latin typeface="Montserrat" pitchFamily="2" charset="0"/>
              </a:rPr>
              <a:t>y</a:t>
            </a:r>
            <a:r>
              <a:rPr lang="es-US" sz="2600" b="1" dirty="0">
                <a:latin typeface="Montserrat" pitchFamily="2" charset="0"/>
              </a:rPr>
              <a:t> </a:t>
            </a:r>
            <a:r>
              <a:rPr lang="es-US" sz="2600" dirty="0">
                <a:latin typeface="Montserrat" pitchFamily="2" charset="0"/>
              </a:rPr>
              <a:t>en</a:t>
            </a:r>
            <a:r>
              <a:rPr lang="es-US" sz="2600" b="1" dirty="0">
                <a:latin typeface="Montserrat" pitchFamily="2" charset="0"/>
              </a:rPr>
              <a:t> </a:t>
            </a:r>
            <a:r>
              <a:rPr lang="es-US" sz="2600" dirty="0">
                <a:latin typeface="Montserrat" pitchFamily="2" charset="0"/>
              </a:rPr>
              <a:t>lo que hay que hacer para superar la situación. Pienso en las opciones y en las situaciones alternativas, aunque no sean exactamente lo que quiero. Me pregunto: “Si ocurre esto o aquello, ¿es una alternativa aceptable?”. Y siempre intento encontrar puntos en común cuando un reto afecta a otras personas. </a:t>
            </a: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A2F0B473-D180-1CB0-AF33-32B29DA7630F}"/>
              </a:ext>
            </a:extLst>
          </p:cNvPr>
          <p:cNvSpPr txBox="1"/>
          <p:nvPr/>
        </p:nvSpPr>
        <p:spPr>
          <a:xfrm>
            <a:off x="356033" y="334338"/>
            <a:ext cx="695991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US" sz="4800" b="1" dirty="0">
                <a:latin typeface="Montserrat SemiBold" pitchFamily="2" charset="0"/>
              </a:rPr>
              <a:t>Conozca a Octavia</a:t>
            </a:r>
            <a:endParaRPr lang="en-GB" sz="4800" dirty="0">
              <a:latin typeface="Montserrat SemiBol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261500-090C-7203-FBEA-E55DC96ECE21}"/>
              </a:ext>
            </a:extLst>
          </p:cNvPr>
          <p:cNvSpPr txBox="1"/>
          <p:nvPr/>
        </p:nvSpPr>
        <p:spPr>
          <a:xfrm>
            <a:off x="12990185" y="642849"/>
            <a:ext cx="52978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US" sz="2000" dirty="0">
                <a:solidFill>
                  <a:schemeClr val="bg1"/>
                </a:solidFill>
                <a:latin typeface="Montserrat" pitchFamily="2" charset="0"/>
              </a:rPr>
              <a:t>Octavia realizando una </a:t>
            </a:r>
          </a:p>
          <a:p>
            <a:r>
              <a:rPr lang="es-US" sz="2000" dirty="0">
                <a:solidFill>
                  <a:schemeClr val="bg1"/>
                </a:solidFill>
                <a:latin typeface="Montserrat" pitchFamily="2" charset="0"/>
              </a:rPr>
              <a:t>ecocardiografía transesofágica</a:t>
            </a:r>
            <a:endParaRPr lang="en-GB" sz="20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03C847-2FAF-F8E6-F103-99B43989BE69}"/>
              </a:ext>
            </a:extLst>
          </p:cNvPr>
          <p:cNvSpPr txBox="1"/>
          <p:nvPr/>
        </p:nvSpPr>
        <p:spPr>
          <a:xfrm>
            <a:off x="356033" y="4412684"/>
            <a:ext cx="12400375" cy="1975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US" sz="2600" b="1" dirty="0">
                <a:latin typeface="Montserrat" pitchFamily="2" charset="0"/>
              </a:rPr>
              <a:t>Me desconecto del trabajo pasando tiempo al aire libre, en la naturaleza</a:t>
            </a:r>
            <a:r>
              <a:rPr lang="es-US" sz="2600" dirty="0">
                <a:latin typeface="Montserrat" pitchFamily="2" charset="0"/>
              </a:rPr>
              <a:t>, y con mi familia y amigos. Me gusta cantar y bailar, y también me gusta hacer álbumes de fotos con recuerdos entrañables de viajes, ocasiones especiales y acontecimientos cotidianos.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4A4F20-81D5-C061-E90C-71FEBE16E293}"/>
              </a:ext>
            </a:extLst>
          </p:cNvPr>
          <p:cNvSpPr txBox="1"/>
          <p:nvPr/>
        </p:nvSpPr>
        <p:spPr>
          <a:xfrm>
            <a:off x="356033" y="6559278"/>
            <a:ext cx="12607603" cy="3250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US" sz="2600" b="1" dirty="0">
                <a:latin typeface="Montserrat" pitchFamily="2" charset="0"/>
              </a:rPr>
              <a:t>Mi objetivo es seguir aprendiendo y adaptándome para ofrecer la mejor atención médica </a:t>
            </a:r>
            <a:r>
              <a:rPr lang="es-US" sz="2600" dirty="0">
                <a:latin typeface="Montserrat" pitchFamily="2" charset="0"/>
              </a:rPr>
              <a:t>posible a mis pacientes. Espero poder seguir disfrutando de enseñar. Mi objetivo es seguir contribuyendo a reducir lo que no se sabe todavía en cuanto a la atención médica para los adultos mayores con enfermedades cardiovasculares mediante mi participación en ensayos clínicos. </a:t>
            </a:r>
            <a:endParaRPr lang="en-GB" sz="2600" dirty="0">
              <a:latin typeface="Montserrat" pitchFamily="2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137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5DBEE-722D-558B-A810-D7D63E4B5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>
            <a:extLst>
              <a:ext uri="{FF2B5EF4-FFF2-40B4-BE49-F238E27FC236}">
                <a16:creationId xmlns:a16="http://schemas.microsoft.com/office/drawing/2014/main" id="{D5254908-CF3A-352F-366B-3340F1A00B91}"/>
              </a:ext>
            </a:extLst>
          </p:cNvPr>
          <p:cNvGrpSpPr/>
          <p:nvPr/>
        </p:nvGrpSpPr>
        <p:grpSpPr>
          <a:xfrm rot="-5400000">
            <a:off x="14687265" y="1543334"/>
            <a:ext cx="5786039" cy="2699369"/>
            <a:chOff x="0" y="0"/>
            <a:chExt cx="3130550" cy="1460500"/>
          </a:xfrm>
          <a:solidFill>
            <a:srgbClr val="55B8AD"/>
          </a:solidFill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21E5C678-0BE3-3530-CFF2-FA3003C51285}"/>
                </a:ext>
              </a:extLst>
            </p:cNvPr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" name="Group 2">
            <a:extLst>
              <a:ext uri="{FF2B5EF4-FFF2-40B4-BE49-F238E27FC236}">
                <a16:creationId xmlns:a16="http://schemas.microsoft.com/office/drawing/2014/main" id="{C5982206-6265-1F0D-4413-691007FCE7E0}"/>
              </a:ext>
            </a:extLst>
          </p:cNvPr>
          <p:cNvGrpSpPr>
            <a:grpSpLocks noChangeAspect="1"/>
          </p:cNvGrpSpPr>
          <p:nvPr/>
        </p:nvGrpSpPr>
        <p:grpSpPr>
          <a:xfrm>
            <a:off x="1930415" y="1409700"/>
            <a:ext cx="4622786" cy="6632304"/>
            <a:chOff x="0" y="0"/>
            <a:chExt cx="6362700" cy="657566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E85F41A-81EB-8D00-7FEC-483D1D81BCE3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A486C529-6C0B-CA37-512D-BACA5E7D8C1F}"/>
              </a:ext>
            </a:extLst>
          </p:cNvPr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  <a:solidFill>
            <a:srgbClr val="3660AA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0A01E00-4247-6D51-581F-98DA12E5D1F6}"/>
                </a:ext>
              </a:extLst>
            </p:cNvPr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A03951CE-6239-38F6-84AB-E8AC6881D1F2}"/>
              </a:ext>
            </a:extLst>
          </p:cNvPr>
          <p:cNvSpPr txBox="1"/>
          <p:nvPr/>
        </p:nvSpPr>
        <p:spPr>
          <a:xfrm>
            <a:off x="7039462" y="495300"/>
            <a:ext cx="705753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US" sz="4800" b="1" dirty="0">
                <a:latin typeface="Montserrat SemiBold" pitchFamily="2" charset="0"/>
              </a:rPr>
              <a:t>Los Mejores Consejos de Octavia</a:t>
            </a:r>
            <a:endParaRPr lang="en-GB" sz="4800" dirty="0">
              <a:latin typeface="Montserrat SemiBold" pitchFamily="2" charset="0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8B0541F3-1D6B-6E70-E0DA-73062AEBD2BE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17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4D325-59B7-F401-7F52-6E04A86C4249}"/>
              </a:ext>
            </a:extLst>
          </p:cNvPr>
          <p:cNvSpPr txBox="1"/>
          <p:nvPr/>
        </p:nvSpPr>
        <p:spPr>
          <a:xfrm>
            <a:off x="7039463" y="2247900"/>
            <a:ext cx="9724536" cy="6546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es-US" sz="3200" b="1" i="1" dirty="0">
                <a:latin typeface="Montserrat" pitchFamily="2" charset="0"/>
              </a:rPr>
              <a:t>Mantenga usted abierto al aprendizaje y a la exploración</a:t>
            </a:r>
            <a:r>
              <a:rPr lang="es-US" sz="3200" i="1" dirty="0">
                <a:latin typeface="Montserrat" pitchFamily="2" charset="0"/>
              </a:rPr>
              <a:t>. Mantenga una forma de pensar ingeniosa, de asombro y curiosidad. </a:t>
            </a: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endParaRPr lang="en-GB" sz="3200" dirty="0">
              <a:latin typeface="Montserrat" pitchFamily="2" charset="0"/>
            </a:endParaRP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es-US" sz="3200" b="1" i="1" dirty="0">
                <a:latin typeface="Montserrat" pitchFamily="2" charset="0"/>
              </a:rPr>
              <a:t>Sea humilde</a:t>
            </a:r>
            <a:r>
              <a:rPr lang="es-US" sz="3200" i="1" dirty="0">
                <a:latin typeface="Montserrat" pitchFamily="2" charset="0"/>
              </a:rPr>
              <a:t>. Honre la confianza que las personas depositan en usted.</a:t>
            </a: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endParaRPr lang="en-GB" sz="3200" dirty="0">
              <a:latin typeface="Montserrat" pitchFamily="2" charset="0"/>
            </a:endParaRP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es-US" sz="3200" b="1" i="1" dirty="0">
                <a:latin typeface="Montserrat" pitchFamily="2" charset="0"/>
              </a:rPr>
              <a:t>La vida es impredecible y no es lineal</a:t>
            </a:r>
            <a:r>
              <a:rPr lang="es-US" sz="3200" i="1" dirty="0">
                <a:latin typeface="Montserrat" pitchFamily="2" charset="0"/>
              </a:rPr>
              <a:t>. Puede hacer y lograr cualquier cosa que usted  proponga, ¡pero no pasa nada si no lo consigue de inmediato! </a:t>
            </a:r>
            <a:endParaRPr lang="en-GB" sz="3200" dirty="0">
              <a:latin typeface="Montserrat" pitchFamily="2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73B9AD4-2236-35CA-A0C1-CF94E76681E2}"/>
              </a:ext>
            </a:extLst>
          </p:cNvPr>
          <p:cNvSpPr/>
          <p:nvPr/>
        </p:nvSpPr>
        <p:spPr>
          <a:xfrm>
            <a:off x="1689596" y="1707839"/>
            <a:ext cx="4682360" cy="6036040"/>
          </a:xfrm>
          <a:custGeom>
            <a:avLst/>
            <a:gdLst/>
            <a:ahLst/>
            <a:cxnLst/>
            <a:rect l="l" t="t" r="r" b="b"/>
            <a:pathLst>
              <a:path w="6350012" h="6562979">
                <a:moveTo>
                  <a:pt x="6350000" y="5480583"/>
                </a:moveTo>
                <a:cubicBezTo>
                  <a:pt x="6350000" y="6078372"/>
                  <a:pt x="5865419" y="6562979"/>
                  <a:pt x="5267617" y="6562979"/>
                </a:cubicBezTo>
                <a:lnTo>
                  <a:pt x="1082383" y="6562979"/>
                </a:lnTo>
                <a:cubicBezTo>
                  <a:pt x="484594" y="6562979"/>
                  <a:pt x="0" y="6078385"/>
                  <a:pt x="0" y="5480583"/>
                </a:cubicBezTo>
                <a:lnTo>
                  <a:pt x="0" y="1082383"/>
                </a:lnTo>
                <a:cubicBezTo>
                  <a:pt x="0" y="484594"/>
                  <a:pt x="484581" y="0"/>
                  <a:pt x="1082383" y="0"/>
                </a:cubicBezTo>
                <a:lnTo>
                  <a:pt x="5267630" y="0"/>
                </a:lnTo>
                <a:cubicBezTo>
                  <a:pt x="5865419" y="0"/>
                  <a:pt x="6350012" y="484594"/>
                  <a:pt x="6350012" y="1082383"/>
                </a:cubicBezTo>
                <a:lnTo>
                  <a:pt x="6350012" y="5480583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1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14A74-CC4D-6A3B-56AA-3F0247540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fireworks in the sky&#10;&#10;AI-generated content may be incorrect.">
            <a:extLst>
              <a:ext uri="{FF2B5EF4-FFF2-40B4-BE49-F238E27FC236}">
                <a16:creationId xmlns:a16="http://schemas.microsoft.com/office/drawing/2014/main" id="{B4D86617-C45F-5AC6-91A1-EF53597F9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0" t="11911"/>
          <a:stretch/>
        </p:blipFill>
        <p:spPr>
          <a:xfrm>
            <a:off x="0" y="-1"/>
            <a:ext cx="17749834" cy="10303523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75BF3C24-DB7D-96CF-0581-32A6279CBA72}"/>
              </a:ext>
            </a:extLst>
          </p:cNvPr>
          <p:cNvGrpSpPr/>
          <p:nvPr/>
        </p:nvGrpSpPr>
        <p:grpSpPr>
          <a:xfrm>
            <a:off x="1083284" y="2705100"/>
            <a:ext cx="13089916" cy="6542700"/>
            <a:chOff x="0" y="0"/>
            <a:chExt cx="7846638" cy="4409338"/>
          </a:xfrm>
          <a:solidFill>
            <a:srgbClr val="55B8AD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C4D178B-7B65-0E5C-F0CD-7335F32446B6}"/>
                </a:ext>
              </a:extLst>
            </p:cNvPr>
            <p:cNvSpPr/>
            <p:nvPr/>
          </p:nvSpPr>
          <p:spPr>
            <a:xfrm>
              <a:off x="0" y="0"/>
              <a:ext cx="7846638" cy="4409338"/>
            </a:xfrm>
            <a:custGeom>
              <a:avLst/>
              <a:gdLst/>
              <a:ahLst/>
              <a:cxnLst/>
              <a:rect l="l" t="t" r="r" b="b"/>
              <a:pathLst>
                <a:path w="7846638" h="4409338">
                  <a:moveTo>
                    <a:pt x="7722178" y="4409338"/>
                  </a:moveTo>
                  <a:lnTo>
                    <a:pt x="124460" y="4409338"/>
                  </a:lnTo>
                  <a:cubicBezTo>
                    <a:pt x="55880" y="4409338"/>
                    <a:pt x="0" y="4353458"/>
                    <a:pt x="0" y="428487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22178" y="0"/>
                  </a:lnTo>
                  <a:cubicBezTo>
                    <a:pt x="7790759" y="0"/>
                    <a:pt x="7846638" y="55880"/>
                    <a:pt x="7846638" y="124460"/>
                  </a:cubicBezTo>
                  <a:lnTo>
                    <a:pt x="7846638" y="4284878"/>
                  </a:lnTo>
                  <a:cubicBezTo>
                    <a:pt x="7846638" y="4353458"/>
                    <a:pt x="7790759" y="4409338"/>
                    <a:pt x="7722178" y="440933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4B2191B4-C226-2C64-3AB4-DD39B37DA617}"/>
              </a:ext>
            </a:extLst>
          </p:cNvPr>
          <p:cNvGrpSpPr/>
          <p:nvPr/>
        </p:nvGrpSpPr>
        <p:grpSpPr>
          <a:xfrm rot="-5400000">
            <a:off x="10790355" y="2743896"/>
            <a:ext cx="10287000" cy="4799209"/>
            <a:chOff x="0" y="0"/>
            <a:chExt cx="3130550" cy="1460500"/>
          </a:xfrm>
          <a:solidFill>
            <a:srgbClr val="3660AA"/>
          </a:solid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476219B0-0CE0-46A2-C7CC-6975E56DA5E9}"/>
                </a:ext>
              </a:extLst>
            </p:cNvPr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C02AA364-2AEF-3FDC-EC70-E97751421ABF}"/>
              </a:ext>
            </a:extLst>
          </p:cNvPr>
          <p:cNvGrpSpPr/>
          <p:nvPr/>
        </p:nvGrpSpPr>
        <p:grpSpPr>
          <a:xfrm rot="5400000">
            <a:off x="-937583" y="937583"/>
            <a:ext cx="10287000" cy="8411834"/>
            <a:chOff x="0" y="0"/>
            <a:chExt cx="3130550" cy="2559898"/>
          </a:xfrm>
          <a:solidFill>
            <a:srgbClr val="3660AA"/>
          </a:solidFill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8B8308BF-0BD7-1190-9244-5E31B38BEBE4}"/>
                </a:ext>
              </a:extLst>
            </p:cNvPr>
            <p:cNvSpPr/>
            <p:nvPr/>
          </p:nvSpPr>
          <p:spPr>
            <a:xfrm>
              <a:off x="0" y="0"/>
              <a:ext cx="3130550" cy="2559898"/>
            </a:xfrm>
            <a:custGeom>
              <a:avLst/>
              <a:gdLst/>
              <a:ahLst/>
              <a:cxnLst/>
              <a:rect l="l" t="t" r="r" b="b"/>
              <a:pathLst>
                <a:path w="3130550" h="2559898">
                  <a:moveTo>
                    <a:pt x="0" y="1123950"/>
                  </a:moveTo>
                  <a:lnTo>
                    <a:pt x="0" y="2559898"/>
                  </a:lnTo>
                  <a:lnTo>
                    <a:pt x="3130550" y="2559898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DEE4AC7D-6BB8-3F3E-0C84-30E6C34C04F8}"/>
              </a:ext>
            </a:extLst>
          </p:cNvPr>
          <p:cNvGrpSpPr/>
          <p:nvPr/>
        </p:nvGrpSpPr>
        <p:grpSpPr>
          <a:xfrm>
            <a:off x="838200" y="2983331"/>
            <a:ext cx="13089917" cy="6028192"/>
            <a:chOff x="0" y="0"/>
            <a:chExt cx="7630634" cy="3996966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A9E4F95-747F-B935-FAD3-26D6884B16D7}"/>
                </a:ext>
              </a:extLst>
            </p:cNvPr>
            <p:cNvSpPr/>
            <p:nvPr/>
          </p:nvSpPr>
          <p:spPr>
            <a:xfrm>
              <a:off x="0" y="0"/>
              <a:ext cx="7630634" cy="3996966"/>
            </a:xfrm>
            <a:custGeom>
              <a:avLst/>
              <a:gdLst/>
              <a:ahLst/>
              <a:cxnLst/>
              <a:rect l="l" t="t" r="r" b="b"/>
              <a:pathLst>
                <a:path w="7630634" h="3996966">
                  <a:moveTo>
                    <a:pt x="7506174" y="3996966"/>
                  </a:moveTo>
                  <a:lnTo>
                    <a:pt x="124460" y="3996966"/>
                  </a:lnTo>
                  <a:cubicBezTo>
                    <a:pt x="55880" y="3996966"/>
                    <a:pt x="0" y="3941087"/>
                    <a:pt x="0" y="38725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506174" y="0"/>
                  </a:lnTo>
                  <a:cubicBezTo>
                    <a:pt x="7574754" y="0"/>
                    <a:pt x="7630634" y="55880"/>
                    <a:pt x="7630634" y="124460"/>
                  </a:cubicBezTo>
                  <a:lnTo>
                    <a:pt x="7630634" y="3872507"/>
                  </a:lnTo>
                  <a:cubicBezTo>
                    <a:pt x="7630634" y="3941087"/>
                    <a:pt x="7574754" y="3996966"/>
                    <a:pt x="7506174" y="399696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4" name="Picture 14">
            <a:extLst>
              <a:ext uri="{FF2B5EF4-FFF2-40B4-BE49-F238E27FC236}">
                <a16:creationId xmlns:a16="http://schemas.microsoft.com/office/drawing/2014/main" id="{716C19D7-901B-B3C0-2A2E-B3FB3F7A8A1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3953747" y="621291"/>
            <a:ext cx="699726" cy="814819"/>
          </a:xfrm>
          <a:prstGeom prst="rect">
            <a:avLst/>
          </a:prstGeom>
        </p:spPr>
      </p:pic>
      <p:grpSp>
        <p:nvGrpSpPr>
          <p:cNvPr id="17" name="Group 17">
            <a:extLst>
              <a:ext uri="{FF2B5EF4-FFF2-40B4-BE49-F238E27FC236}">
                <a16:creationId xmlns:a16="http://schemas.microsoft.com/office/drawing/2014/main" id="{3A1E770A-DBAC-404F-87D2-CB791A592429}"/>
              </a:ext>
            </a:extLst>
          </p:cNvPr>
          <p:cNvGrpSpPr/>
          <p:nvPr/>
        </p:nvGrpSpPr>
        <p:grpSpPr>
          <a:xfrm>
            <a:off x="1295400" y="3238500"/>
            <a:ext cx="12030220" cy="4495800"/>
            <a:chOff x="0" y="0"/>
            <a:chExt cx="7208077" cy="3623869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BFC770D-8D4E-1328-C007-86DD1ECF9847}"/>
                </a:ext>
              </a:extLst>
            </p:cNvPr>
            <p:cNvSpPr/>
            <p:nvPr/>
          </p:nvSpPr>
          <p:spPr>
            <a:xfrm>
              <a:off x="0" y="0"/>
              <a:ext cx="7208077" cy="3623869"/>
            </a:xfrm>
            <a:custGeom>
              <a:avLst/>
              <a:gdLst/>
              <a:ahLst/>
              <a:cxnLst/>
              <a:rect l="l" t="t" r="r" b="b"/>
              <a:pathLst>
                <a:path w="7208077" h="3623869">
                  <a:moveTo>
                    <a:pt x="7083616" y="3623869"/>
                  </a:moveTo>
                  <a:lnTo>
                    <a:pt x="124460" y="3623869"/>
                  </a:lnTo>
                  <a:cubicBezTo>
                    <a:pt x="55880" y="3623869"/>
                    <a:pt x="0" y="3567988"/>
                    <a:pt x="0" y="3499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83617" y="0"/>
                  </a:lnTo>
                  <a:cubicBezTo>
                    <a:pt x="7152197" y="0"/>
                    <a:pt x="7208077" y="55880"/>
                    <a:pt x="7208077" y="124460"/>
                  </a:cubicBezTo>
                  <a:lnTo>
                    <a:pt x="7208077" y="3499408"/>
                  </a:lnTo>
                  <a:cubicBezTo>
                    <a:pt x="7208077" y="3567989"/>
                    <a:pt x="7152197" y="3623869"/>
                    <a:pt x="7083617" y="3623869"/>
                  </a:cubicBez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extBox 13">
            <a:extLst>
              <a:ext uri="{FF2B5EF4-FFF2-40B4-BE49-F238E27FC236}">
                <a16:creationId xmlns:a16="http://schemas.microsoft.com/office/drawing/2014/main" id="{467651B3-C2A4-DEAA-F9FF-03ACAE77F069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18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3" name="Freeform 18">
            <a:extLst>
              <a:ext uri="{FF2B5EF4-FFF2-40B4-BE49-F238E27FC236}">
                <a16:creationId xmlns:a16="http://schemas.microsoft.com/office/drawing/2014/main" id="{939C42F1-0E3C-8747-C083-E9E603FEE6E1}"/>
              </a:ext>
            </a:extLst>
          </p:cNvPr>
          <p:cNvSpPr/>
          <p:nvPr/>
        </p:nvSpPr>
        <p:spPr>
          <a:xfrm>
            <a:off x="930884" y="3119095"/>
            <a:ext cx="12785116" cy="5716913"/>
          </a:xfrm>
          <a:custGeom>
            <a:avLst/>
            <a:gdLst/>
            <a:ahLst/>
            <a:cxnLst/>
            <a:rect l="l" t="t" r="r" b="b"/>
            <a:pathLst>
              <a:path w="7208077" h="3623869">
                <a:moveTo>
                  <a:pt x="7083616" y="3623869"/>
                </a:moveTo>
                <a:lnTo>
                  <a:pt x="124460" y="3623869"/>
                </a:lnTo>
                <a:cubicBezTo>
                  <a:pt x="55880" y="3623869"/>
                  <a:pt x="0" y="3567988"/>
                  <a:pt x="0" y="349940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7083617" y="0"/>
                </a:lnTo>
                <a:cubicBezTo>
                  <a:pt x="7152197" y="0"/>
                  <a:pt x="7208077" y="55880"/>
                  <a:pt x="7208077" y="124460"/>
                </a:cubicBezTo>
                <a:lnTo>
                  <a:pt x="7208077" y="3499408"/>
                </a:lnTo>
                <a:cubicBezTo>
                  <a:pt x="7208077" y="3567989"/>
                  <a:pt x="7152197" y="3623869"/>
                  <a:pt x="7083617" y="3623869"/>
                </a:cubicBezTo>
                <a:close/>
              </a:path>
            </a:pathLst>
          </a:custGeom>
          <a:solidFill>
            <a:srgbClr val="F1F1F1"/>
          </a:solidFill>
        </p:spPr>
        <p:txBody>
          <a:bodyPr/>
          <a:lstStyle/>
          <a:p>
            <a:endParaRPr lang="en-GB" sz="2400" dirty="0">
              <a:latin typeface="Montserra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915FF8-E559-458B-EA94-1C32EF98B7CD}"/>
              </a:ext>
            </a:extLst>
          </p:cNvPr>
          <p:cNvSpPr txBox="1"/>
          <p:nvPr/>
        </p:nvSpPr>
        <p:spPr>
          <a:xfrm>
            <a:off x="960381" y="3084737"/>
            <a:ext cx="12600800" cy="613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es-US" sz="2600" dirty="0">
                <a:latin typeface="Montserrat" pitchFamily="2" charset="0"/>
              </a:rPr>
              <a:t>Por lo que ha leído sobre él, ¿por qué cree que el padre de Octavia fue una inspiración tan grande para ella?</a:t>
            </a: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endParaRPr lang="en-GB" sz="2600" dirty="0">
              <a:latin typeface="Montserrat" pitchFamily="2" charset="0"/>
            </a:endParaRP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es-US" sz="2600" dirty="0">
                <a:latin typeface="Montserrat" pitchFamily="2" charset="0"/>
              </a:rPr>
              <a:t>¿Cómo relaciona Octavia su interés por la ingeniería con la cardiología? ¿Qué revela esto sobre una mente científica y la curiosidad científica?</a:t>
            </a:r>
            <a:endParaRPr lang="en-GB" sz="2600" dirty="0">
              <a:latin typeface="Montserrat" pitchFamily="2" charset="0"/>
            </a:endParaRP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endParaRPr lang="es-US" sz="2600" dirty="0">
              <a:latin typeface="Montserrat" pitchFamily="2" charset="0"/>
            </a:endParaRP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es-US" sz="2600" dirty="0">
                <a:latin typeface="Montserrat" pitchFamily="2" charset="0"/>
              </a:rPr>
              <a:t>Octavia afronta los retos centrándose en lo que realmente importa y en situaciones alternativas. ¿Cómo supera usted los retos?</a:t>
            </a: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endParaRPr lang="en-GB" sz="2600" dirty="0">
              <a:latin typeface="Montserrat" pitchFamily="2" charset="0"/>
            </a:endParaRP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es-US" sz="2600" dirty="0">
                <a:latin typeface="Montserrat" pitchFamily="2" charset="0"/>
              </a:rPr>
              <a:t>¿Cómo se desconecta del trabajo? ¿Por qué es importante hacerlo?</a:t>
            </a: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endParaRPr lang="en-GB" sz="2600" dirty="0">
              <a:latin typeface="Montserrat" pitchFamily="2" charset="0"/>
            </a:endParaRP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es-US" sz="2600" dirty="0">
                <a:latin typeface="Montserrat" pitchFamily="2" charset="0"/>
              </a:rPr>
              <a:t>¿Cuál de los consejos de Octavia le parece más útil y por qué?</a:t>
            </a:r>
            <a:endParaRPr lang="en-GB" sz="2600" dirty="0">
              <a:latin typeface="Montserrat" pitchFamily="2" charset="0"/>
            </a:endParaRPr>
          </a:p>
          <a:p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7F4D20-0D2E-90F3-2A44-BC5C34B971BD}"/>
              </a:ext>
            </a:extLst>
          </p:cNvPr>
          <p:cNvSpPr txBox="1"/>
          <p:nvPr/>
        </p:nvSpPr>
        <p:spPr>
          <a:xfrm>
            <a:off x="14935200" y="9784080"/>
            <a:ext cx="22592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 i="1" u="none" strike="noStrike" baseline="0" dirty="0">
                <a:solidFill>
                  <a:schemeClr val="bg1"/>
                </a:solidFill>
                <a:latin typeface="Montserrat" pitchFamily="2" charset="0"/>
              </a:rPr>
              <a:t>© Have a nice day Photo/Shutterstock.com </a:t>
            </a:r>
            <a:endParaRPr lang="en-GB" sz="1000" dirty="0">
              <a:solidFill>
                <a:schemeClr val="bg1"/>
              </a:solidFill>
              <a:latin typeface="Montserrat" pitchFamily="2" charset="0"/>
            </a:endParaRPr>
          </a:p>
        </p:txBody>
      </p:sp>
      <p:grpSp>
        <p:nvGrpSpPr>
          <p:cNvPr id="19" name="Group 15">
            <a:extLst>
              <a:ext uri="{FF2B5EF4-FFF2-40B4-BE49-F238E27FC236}">
                <a16:creationId xmlns:a16="http://schemas.microsoft.com/office/drawing/2014/main" id="{189A0DE4-6918-9FAB-A173-BCBB11C8817D}"/>
              </a:ext>
            </a:extLst>
          </p:cNvPr>
          <p:cNvGrpSpPr/>
          <p:nvPr/>
        </p:nvGrpSpPr>
        <p:grpSpPr>
          <a:xfrm rot="5400000">
            <a:off x="3391033" y="-2639534"/>
            <a:ext cx="1480331" cy="8262399"/>
            <a:chOff x="0" y="0"/>
            <a:chExt cx="3130550" cy="18248691"/>
          </a:xfrm>
          <a:solidFill>
            <a:srgbClr val="55B8AD"/>
          </a:solidFill>
        </p:grpSpPr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8AD23563-DC94-8183-CE93-B9AF52091D3D}"/>
                </a:ext>
              </a:extLst>
            </p:cNvPr>
            <p:cNvSpPr/>
            <p:nvPr/>
          </p:nvSpPr>
          <p:spPr>
            <a:xfrm>
              <a:off x="0" y="0"/>
              <a:ext cx="3130550" cy="18248691"/>
            </a:xfrm>
            <a:custGeom>
              <a:avLst/>
              <a:gdLst/>
              <a:ahLst/>
              <a:cxnLst/>
              <a:rect l="l" t="t" r="r" b="b"/>
              <a:pathLst>
                <a:path w="3130550" h="18248691">
                  <a:moveTo>
                    <a:pt x="0" y="1123950"/>
                  </a:moveTo>
                  <a:lnTo>
                    <a:pt x="0" y="18248691"/>
                  </a:lnTo>
                  <a:lnTo>
                    <a:pt x="3130550" y="18248691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019CD8F-4C0E-65BB-2CFA-6F8DB25F6B75}"/>
              </a:ext>
            </a:extLst>
          </p:cNvPr>
          <p:cNvSpPr txBox="1"/>
          <p:nvPr/>
        </p:nvSpPr>
        <p:spPr>
          <a:xfrm>
            <a:off x="-2" y="903991"/>
            <a:ext cx="8237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6600" b="1" dirty="0">
                <a:latin typeface="Montserrat SemiBold" pitchFamily="2" charset="0"/>
              </a:rPr>
              <a:t>Puntos de Debate</a:t>
            </a:r>
            <a:endParaRPr lang="en-GB" sz="6600" dirty="0">
              <a:latin typeface="Montserrat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59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fireworks in the sky&#10;&#10;AI-generated content may be incorrect.">
            <a:extLst>
              <a:ext uri="{FF2B5EF4-FFF2-40B4-BE49-F238E27FC236}">
                <a16:creationId xmlns:a16="http://schemas.microsoft.com/office/drawing/2014/main" id="{215CD549-1DB0-C858-2724-EE8F80D4E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0" t="11911"/>
          <a:stretch/>
        </p:blipFill>
        <p:spPr>
          <a:xfrm>
            <a:off x="0" y="-1"/>
            <a:ext cx="17749834" cy="1030352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5400000">
            <a:off x="10790355" y="2743896"/>
            <a:ext cx="10287000" cy="4799209"/>
            <a:chOff x="0" y="0"/>
            <a:chExt cx="3130550" cy="1460500"/>
          </a:xfrm>
          <a:solidFill>
            <a:srgbClr val="55B8AD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-937583" y="937583"/>
            <a:ext cx="10287000" cy="8411834"/>
            <a:chOff x="0" y="0"/>
            <a:chExt cx="3130550" cy="2559898"/>
          </a:xfrm>
          <a:solidFill>
            <a:srgbClr val="55B8AD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30550" cy="2559898"/>
            </a:xfrm>
            <a:custGeom>
              <a:avLst/>
              <a:gdLst/>
              <a:ahLst/>
              <a:cxnLst/>
              <a:rect l="l" t="t" r="r" b="b"/>
              <a:pathLst>
                <a:path w="3130550" h="2559898">
                  <a:moveTo>
                    <a:pt x="0" y="1123950"/>
                  </a:moveTo>
                  <a:lnTo>
                    <a:pt x="0" y="2559898"/>
                  </a:lnTo>
                  <a:lnTo>
                    <a:pt x="3130550" y="2559898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3953747" y="621291"/>
            <a:ext cx="699726" cy="814819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 rot="5400000">
            <a:off x="3597358" y="-2845860"/>
            <a:ext cx="1480331" cy="8675048"/>
            <a:chOff x="0" y="0"/>
            <a:chExt cx="3130550" cy="18248691"/>
          </a:xfrm>
          <a:solidFill>
            <a:srgbClr val="3660AA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3130550" cy="18248691"/>
            </a:xfrm>
            <a:custGeom>
              <a:avLst/>
              <a:gdLst/>
              <a:ahLst/>
              <a:cxnLst/>
              <a:rect l="l" t="t" r="r" b="b"/>
              <a:pathLst>
                <a:path w="3130550" h="18248691">
                  <a:moveTo>
                    <a:pt x="0" y="1123950"/>
                  </a:moveTo>
                  <a:lnTo>
                    <a:pt x="0" y="18248691"/>
                  </a:lnTo>
                  <a:lnTo>
                    <a:pt x="3130550" y="18248691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EEFF541-76D0-5E12-6953-5C890BABB532}"/>
              </a:ext>
            </a:extLst>
          </p:cNvPr>
          <p:cNvSpPr txBox="1"/>
          <p:nvPr/>
        </p:nvSpPr>
        <p:spPr>
          <a:xfrm>
            <a:off x="870423" y="920207"/>
            <a:ext cx="6934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6600" b="1" dirty="0">
                <a:solidFill>
                  <a:schemeClr val="bg1"/>
                </a:solidFill>
                <a:latin typeface="Montserrat SemiBold" pitchFamily="2" charset="0"/>
              </a:rPr>
              <a:t>Más Recursos</a:t>
            </a:r>
            <a:endParaRPr lang="en-GB" sz="6600" dirty="0">
              <a:solidFill>
                <a:schemeClr val="bg1"/>
              </a:solidFill>
              <a:latin typeface="Montserrat SemiBold" pitchFamily="2" charset="0"/>
            </a:endParaRPr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5DF423A6-6F6A-D468-FC36-F391642F1EEC}"/>
              </a:ext>
            </a:extLst>
          </p:cNvPr>
          <p:cNvSpPr/>
          <p:nvPr/>
        </p:nvSpPr>
        <p:spPr>
          <a:xfrm>
            <a:off x="451274" y="7435175"/>
            <a:ext cx="2279455" cy="954356"/>
          </a:xfrm>
          <a:custGeom>
            <a:avLst/>
            <a:gdLst/>
            <a:ahLst/>
            <a:cxnLst/>
            <a:rect l="l" t="t" r="r" b="b"/>
            <a:pathLst>
              <a:path w="3186708" h="1012978">
                <a:moveTo>
                  <a:pt x="3062248" y="1012978"/>
                </a:moveTo>
                <a:lnTo>
                  <a:pt x="124460" y="1012978"/>
                </a:lnTo>
                <a:cubicBezTo>
                  <a:pt x="55880" y="1012978"/>
                  <a:pt x="0" y="957098"/>
                  <a:pt x="0" y="88851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62248" y="0"/>
                </a:lnTo>
                <a:cubicBezTo>
                  <a:pt x="3130828" y="0"/>
                  <a:pt x="3186708" y="55880"/>
                  <a:pt x="3186708" y="124460"/>
                </a:cubicBezTo>
                <a:lnTo>
                  <a:pt x="3186708" y="888518"/>
                </a:lnTo>
                <a:cubicBezTo>
                  <a:pt x="3186708" y="957098"/>
                  <a:pt x="3130828" y="1012978"/>
                  <a:pt x="3062248" y="1012978"/>
                </a:cubicBezTo>
                <a:close/>
              </a:path>
            </a:pathLst>
          </a:custGeom>
          <a:solidFill>
            <a:srgbClr val="3660AA"/>
          </a:solidFill>
        </p:spPr>
        <p:txBody>
          <a:bodyPr/>
          <a:lstStyle/>
          <a:p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867C35-D621-FC09-86B5-0345FDC37254}"/>
              </a:ext>
            </a:extLst>
          </p:cNvPr>
          <p:cNvSpPr txBox="1"/>
          <p:nvPr/>
        </p:nvSpPr>
        <p:spPr>
          <a:xfrm>
            <a:off x="339007" y="7508485"/>
            <a:ext cx="2511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2400" dirty="0">
                <a:solidFill>
                  <a:schemeClr val="bg1"/>
                </a:solidFill>
                <a:latin typeface="Montserrat" pitchFamily="2" charset="0"/>
              </a:rPr>
              <a:t>Lea el </a:t>
            </a:r>
            <a:r>
              <a:rPr lang="es-US" sz="2400" dirty="0">
                <a:solidFill>
                  <a:schemeClr val="bg1"/>
                </a:solidFill>
                <a:latin typeface="Montserrat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artículo</a:t>
            </a:r>
            <a:endParaRPr lang="en-GB" sz="24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35" name="Freeform 11">
            <a:extLst>
              <a:ext uri="{FF2B5EF4-FFF2-40B4-BE49-F238E27FC236}">
                <a16:creationId xmlns:a16="http://schemas.microsoft.com/office/drawing/2014/main" id="{5EAB8308-34C0-B26E-1158-E7700E85D521}"/>
              </a:ext>
            </a:extLst>
          </p:cNvPr>
          <p:cNvSpPr/>
          <p:nvPr/>
        </p:nvSpPr>
        <p:spPr>
          <a:xfrm>
            <a:off x="3657600" y="7446805"/>
            <a:ext cx="2529936" cy="954356"/>
          </a:xfrm>
          <a:custGeom>
            <a:avLst/>
            <a:gdLst/>
            <a:ahLst/>
            <a:cxnLst/>
            <a:rect l="l" t="t" r="r" b="b"/>
            <a:pathLst>
              <a:path w="3186708" h="1012978">
                <a:moveTo>
                  <a:pt x="3062248" y="1012978"/>
                </a:moveTo>
                <a:lnTo>
                  <a:pt x="124460" y="1012978"/>
                </a:lnTo>
                <a:cubicBezTo>
                  <a:pt x="55880" y="1012978"/>
                  <a:pt x="0" y="957098"/>
                  <a:pt x="0" y="88851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62248" y="0"/>
                </a:lnTo>
                <a:cubicBezTo>
                  <a:pt x="3130828" y="0"/>
                  <a:pt x="3186708" y="55880"/>
                  <a:pt x="3186708" y="124460"/>
                </a:cubicBezTo>
                <a:lnTo>
                  <a:pt x="3186708" y="888518"/>
                </a:lnTo>
                <a:cubicBezTo>
                  <a:pt x="3186708" y="957098"/>
                  <a:pt x="3130828" y="1012978"/>
                  <a:pt x="3062248" y="1012978"/>
                </a:cubicBezTo>
                <a:close/>
              </a:path>
            </a:pathLst>
          </a:custGeom>
          <a:solidFill>
            <a:srgbClr val="3660AA"/>
          </a:solidFill>
        </p:spPr>
        <p:txBody>
          <a:bodyPr/>
          <a:lstStyle/>
          <a:p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D76E137-FE5C-D1BC-64B9-BC14BCE43C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7000" y="4738037"/>
            <a:ext cx="3600000" cy="2340000"/>
          </a:xfrm>
          <a:prstGeom prst="rect">
            <a:avLst/>
          </a:prstGeom>
        </p:spPr>
      </p:pic>
      <p:pic>
        <p:nvPicPr>
          <p:cNvPr id="31" name="Picture 25">
            <a:extLst>
              <a:ext uri="{FF2B5EF4-FFF2-40B4-BE49-F238E27FC236}">
                <a16:creationId xmlns:a16="http://schemas.microsoft.com/office/drawing/2014/main" id="{196B93ED-E752-89BA-CD37-F94540B1346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607936" y="4385187"/>
            <a:ext cx="3985972" cy="2783537"/>
          </a:xfrm>
          <a:prstGeom prst="rect">
            <a:avLst/>
          </a:prstGeom>
        </p:spPr>
      </p:pic>
      <p:sp>
        <p:nvSpPr>
          <p:cNvPr id="36" name="Freeform 11">
            <a:extLst>
              <a:ext uri="{FF2B5EF4-FFF2-40B4-BE49-F238E27FC236}">
                <a16:creationId xmlns:a16="http://schemas.microsoft.com/office/drawing/2014/main" id="{C1BB1025-76AA-DE85-680C-F896D1A713E6}"/>
              </a:ext>
            </a:extLst>
          </p:cNvPr>
          <p:cNvSpPr/>
          <p:nvPr/>
        </p:nvSpPr>
        <p:spPr>
          <a:xfrm>
            <a:off x="7028756" y="7441172"/>
            <a:ext cx="2529935" cy="1359928"/>
          </a:xfrm>
          <a:custGeom>
            <a:avLst/>
            <a:gdLst/>
            <a:ahLst/>
            <a:cxnLst/>
            <a:rect l="l" t="t" r="r" b="b"/>
            <a:pathLst>
              <a:path w="3186708" h="1012978">
                <a:moveTo>
                  <a:pt x="3062248" y="1012978"/>
                </a:moveTo>
                <a:lnTo>
                  <a:pt x="124460" y="1012978"/>
                </a:lnTo>
                <a:cubicBezTo>
                  <a:pt x="55880" y="1012978"/>
                  <a:pt x="0" y="957098"/>
                  <a:pt x="0" y="88851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62248" y="0"/>
                </a:lnTo>
                <a:cubicBezTo>
                  <a:pt x="3130828" y="0"/>
                  <a:pt x="3186708" y="55880"/>
                  <a:pt x="3186708" y="124460"/>
                </a:cubicBezTo>
                <a:lnTo>
                  <a:pt x="3186708" y="888518"/>
                </a:lnTo>
                <a:cubicBezTo>
                  <a:pt x="3186708" y="957098"/>
                  <a:pt x="3130828" y="1012978"/>
                  <a:pt x="3062248" y="1012978"/>
                </a:cubicBezTo>
                <a:close/>
              </a:path>
            </a:pathLst>
          </a:custGeom>
          <a:solidFill>
            <a:srgbClr val="3660AA"/>
          </a:solidFill>
        </p:spPr>
        <p:txBody>
          <a:bodyPr/>
          <a:lstStyle/>
          <a:p>
            <a:endParaRPr lang="en-GB"/>
          </a:p>
        </p:txBody>
      </p:sp>
      <p:sp>
        <p:nvSpPr>
          <p:cNvPr id="37" name="Freeform 11">
            <a:extLst>
              <a:ext uri="{FF2B5EF4-FFF2-40B4-BE49-F238E27FC236}">
                <a16:creationId xmlns:a16="http://schemas.microsoft.com/office/drawing/2014/main" id="{52A632BD-2829-093A-427E-0265AB166143}"/>
              </a:ext>
            </a:extLst>
          </p:cNvPr>
          <p:cNvSpPr/>
          <p:nvPr/>
        </p:nvSpPr>
        <p:spPr>
          <a:xfrm>
            <a:off x="11315506" y="7446805"/>
            <a:ext cx="2279455" cy="954356"/>
          </a:xfrm>
          <a:custGeom>
            <a:avLst/>
            <a:gdLst/>
            <a:ahLst/>
            <a:cxnLst/>
            <a:rect l="l" t="t" r="r" b="b"/>
            <a:pathLst>
              <a:path w="3186708" h="1012978">
                <a:moveTo>
                  <a:pt x="3062248" y="1012978"/>
                </a:moveTo>
                <a:lnTo>
                  <a:pt x="124460" y="1012978"/>
                </a:lnTo>
                <a:cubicBezTo>
                  <a:pt x="55880" y="1012978"/>
                  <a:pt x="0" y="957098"/>
                  <a:pt x="0" y="88851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62248" y="0"/>
                </a:lnTo>
                <a:cubicBezTo>
                  <a:pt x="3130828" y="0"/>
                  <a:pt x="3186708" y="55880"/>
                  <a:pt x="3186708" y="124460"/>
                </a:cubicBezTo>
                <a:lnTo>
                  <a:pt x="3186708" y="888518"/>
                </a:lnTo>
                <a:cubicBezTo>
                  <a:pt x="3186708" y="957098"/>
                  <a:pt x="3130828" y="1012978"/>
                  <a:pt x="3062248" y="1012978"/>
                </a:cubicBezTo>
                <a:close/>
              </a:path>
            </a:pathLst>
          </a:custGeom>
          <a:solidFill>
            <a:srgbClr val="3660AA"/>
          </a:solidFill>
        </p:spPr>
        <p:txBody>
          <a:bodyPr/>
          <a:lstStyle/>
          <a:p>
            <a:endParaRPr lang="en-GB"/>
          </a:p>
        </p:txBody>
      </p:sp>
      <p:sp>
        <p:nvSpPr>
          <p:cNvPr id="38" name="Freeform 11">
            <a:extLst>
              <a:ext uri="{FF2B5EF4-FFF2-40B4-BE49-F238E27FC236}">
                <a16:creationId xmlns:a16="http://schemas.microsoft.com/office/drawing/2014/main" id="{26E3AC9C-B984-55D6-EE55-FD439624A87A}"/>
              </a:ext>
            </a:extLst>
          </p:cNvPr>
          <p:cNvSpPr/>
          <p:nvPr/>
        </p:nvSpPr>
        <p:spPr>
          <a:xfrm>
            <a:off x="14813840" y="7415359"/>
            <a:ext cx="3299449" cy="954356"/>
          </a:xfrm>
          <a:custGeom>
            <a:avLst/>
            <a:gdLst/>
            <a:ahLst/>
            <a:cxnLst/>
            <a:rect l="l" t="t" r="r" b="b"/>
            <a:pathLst>
              <a:path w="3186708" h="1012978">
                <a:moveTo>
                  <a:pt x="3062248" y="1012978"/>
                </a:moveTo>
                <a:lnTo>
                  <a:pt x="124460" y="1012978"/>
                </a:lnTo>
                <a:cubicBezTo>
                  <a:pt x="55880" y="1012978"/>
                  <a:pt x="0" y="957098"/>
                  <a:pt x="0" y="88851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62248" y="0"/>
                </a:lnTo>
                <a:cubicBezTo>
                  <a:pt x="3130828" y="0"/>
                  <a:pt x="3186708" y="55880"/>
                  <a:pt x="3186708" y="124460"/>
                </a:cubicBezTo>
                <a:lnTo>
                  <a:pt x="3186708" y="888518"/>
                </a:lnTo>
                <a:cubicBezTo>
                  <a:pt x="3186708" y="957098"/>
                  <a:pt x="3130828" y="1012978"/>
                  <a:pt x="3062248" y="1012978"/>
                </a:cubicBezTo>
                <a:close/>
              </a:path>
            </a:pathLst>
          </a:custGeom>
          <a:solidFill>
            <a:srgbClr val="3660AA"/>
          </a:solidFill>
        </p:spPr>
        <p:txBody>
          <a:bodyPr/>
          <a:lstStyle/>
          <a:p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255FF0-996E-6472-6435-AFEDD55D41AC}"/>
              </a:ext>
            </a:extLst>
          </p:cNvPr>
          <p:cNvSpPr txBox="1"/>
          <p:nvPr/>
        </p:nvSpPr>
        <p:spPr>
          <a:xfrm>
            <a:off x="3657602" y="7508487"/>
            <a:ext cx="2529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2400" dirty="0">
                <a:solidFill>
                  <a:schemeClr val="bg1"/>
                </a:solidFill>
                <a:latin typeface="Montserrat" pitchFamily="2" charset="0"/>
              </a:rPr>
              <a:t>Realice las </a:t>
            </a:r>
            <a:r>
              <a:rPr lang="es-US" sz="2400" dirty="0">
                <a:solidFill>
                  <a:schemeClr val="bg1"/>
                </a:solidFill>
                <a:latin typeface="Montserrat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actividades</a:t>
            </a:r>
            <a:endParaRPr lang="en-GB" sz="2400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en-GB" sz="24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713E3B-212D-0B48-AAF1-3AEC5E60B656}"/>
              </a:ext>
            </a:extLst>
          </p:cNvPr>
          <p:cNvSpPr txBox="1"/>
          <p:nvPr/>
        </p:nvSpPr>
        <p:spPr>
          <a:xfrm>
            <a:off x="6644605" y="7508485"/>
            <a:ext cx="3256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2400" dirty="0">
                <a:solidFill>
                  <a:schemeClr val="bg1"/>
                </a:solidFill>
                <a:latin typeface="Montserrat" pitchFamily="2" charset="0"/>
              </a:rPr>
              <a:t>Escuche el </a:t>
            </a:r>
          </a:p>
          <a:p>
            <a:pPr algn="ctr"/>
            <a:r>
              <a:rPr lang="es-US" sz="2400" dirty="0">
                <a:solidFill>
                  <a:schemeClr val="bg1"/>
                </a:solidFill>
                <a:latin typeface="Montserrat" pitchFamily="2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pódcast</a:t>
            </a:r>
            <a:r>
              <a:rPr lang="es-US" sz="2400" dirty="0">
                <a:solidFill>
                  <a:schemeClr val="bg1"/>
                </a:solidFill>
                <a:latin typeface="Montserrat" pitchFamily="2" charset="0"/>
              </a:rPr>
              <a:t> </a:t>
            </a:r>
          </a:p>
          <a:p>
            <a:pPr algn="ctr"/>
            <a:r>
              <a:rPr lang="es-US" sz="2400" dirty="0">
                <a:solidFill>
                  <a:schemeClr val="bg1"/>
                </a:solidFill>
                <a:latin typeface="Montserrat" pitchFamily="2" charset="0"/>
              </a:rPr>
              <a:t>(en inglés)</a:t>
            </a:r>
            <a:endParaRPr lang="en-GB" sz="24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61A7AC-60BD-88A1-C9AC-45907F5FA217}"/>
              </a:ext>
            </a:extLst>
          </p:cNvPr>
          <p:cNvSpPr txBox="1"/>
          <p:nvPr/>
        </p:nvSpPr>
        <p:spPr>
          <a:xfrm>
            <a:off x="11315506" y="7508487"/>
            <a:ext cx="2279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2400" dirty="0">
                <a:solidFill>
                  <a:schemeClr val="bg1"/>
                </a:solidFill>
                <a:latin typeface="Montserrat" pitchFamily="2" charset="0"/>
              </a:rPr>
              <a:t>Vea la </a:t>
            </a:r>
            <a:r>
              <a:rPr lang="es-US" sz="2400" dirty="0">
                <a:solidFill>
                  <a:schemeClr val="bg1"/>
                </a:solidFill>
                <a:latin typeface="Montserrat" pitchFamily="2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animación</a:t>
            </a:r>
            <a:endParaRPr lang="en-GB" sz="2400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en-GB" sz="24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399ECB-57AF-7D22-8A8D-D7FF6A13BA8F}"/>
              </a:ext>
            </a:extLst>
          </p:cNvPr>
          <p:cNvSpPr txBox="1"/>
          <p:nvPr/>
        </p:nvSpPr>
        <p:spPr>
          <a:xfrm>
            <a:off x="14772651" y="7446189"/>
            <a:ext cx="33505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2400" dirty="0">
                <a:solidFill>
                  <a:schemeClr val="bg1"/>
                </a:solidFill>
                <a:latin typeface="Montserrat" pitchFamily="2" charset="0"/>
              </a:rPr>
              <a:t>Descargue los </a:t>
            </a:r>
            <a:r>
              <a:rPr lang="es-US" sz="2400" dirty="0">
                <a:solidFill>
                  <a:schemeClr val="bg1"/>
                </a:solidFill>
                <a:latin typeface="Montserrat" pitchFamily="2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recursos </a:t>
            </a:r>
            <a:r>
              <a:rPr lang="es-US" sz="2400" dirty="0">
                <a:solidFill>
                  <a:schemeClr val="bg1"/>
                </a:solidFill>
                <a:latin typeface="Montserrat" pitchFamily="2" charset="0"/>
              </a:rPr>
              <a:t>en ingles</a:t>
            </a:r>
            <a:endParaRPr lang="en-GB" sz="2400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en-GB" sz="24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0FA8FFC5-8FD3-9485-6B05-F813B65D0A54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19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pic>
        <p:nvPicPr>
          <p:cNvPr id="3" name="Picture 2" descr="A cartoon of a person and a doctor&#10;&#10;AI-generated content may be incorrect.">
            <a:extLst>
              <a:ext uri="{FF2B5EF4-FFF2-40B4-BE49-F238E27FC236}">
                <a16:creationId xmlns:a16="http://schemas.microsoft.com/office/drawing/2014/main" id="{681E11C6-18FD-E37F-2551-95AA3AE5CFF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3" r="17840" b="20567"/>
          <a:stretch/>
        </p:blipFill>
        <p:spPr>
          <a:xfrm>
            <a:off x="11049000" y="4578740"/>
            <a:ext cx="3048000" cy="18410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DD33F6-F7B6-F021-8DC2-1734217173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34718" y="3746034"/>
            <a:ext cx="2527446" cy="35702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FBD19F-3416-994E-1C90-0081EE117E5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30994" y="3507772"/>
            <a:ext cx="2535769" cy="360535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09D5AF1-8CA9-A0A6-EFDC-5B3AA20188FC}"/>
              </a:ext>
            </a:extLst>
          </p:cNvPr>
          <p:cNvSpPr txBox="1"/>
          <p:nvPr/>
        </p:nvSpPr>
        <p:spPr>
          <a:xfrm>
            <a:off x="14935200" y="9784080"/>
            <a:ext cx="22592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 i="1" u="none" strike="noStrike" baseline="0" dirty="0">
                <a:solidFill>
                  <a:schemeClr val="bg1"/>
                </a:solidFill>
                <a:latin typeface="Montserrat" pitchFamily="2" charset="0"/>
              </a:rPr>
              <a:t>© Have a nice day Photo/Shutterstock.com </a:t>
            </a:r>
            <a:endParaRPr lang="en-GB" sz="1000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7D767E-01D3-E2AD-3516-4DD14E12D1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7639" y="3494898"/>
            <a:ext cx="2535769" cy="356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927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1298" y="1974758"/>
            <a:ext cx="6631992" cy="663199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-1660237" y="1660237"/>
            <a:ext cx="10287000" cy="6966526"/>
            <a:chOff x="0" y="0"/>
            <a:chExt cx="3130550" cy="2120060"/>
          </a:xfrm>
          <a:solidFill>
            <a:srgbClr val="3660AA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130550" cy="2120060"/>
            </a:xfrm>
            <a:custGeom>
              <a:avLst/>
              <a:gdLst/>
              <a:ahLst/>
              <a:cxnLst/>
              <a:rect l="l" t="t" r="r" b="b"/>
              <a:pathLst>
                <a:path w="3130550" h="2120060">
                  <a:moveTo>
                    <a:pt x="0" y="1123950"/>
                  </a:moveTo>
                  <a:lnTo>
                    <a:pt x="0" y="2120060"/>
                  </a:lnTo>
                  <a:lnTo>
                    <a:pt x="3130550" y="212006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0113" y="2233573"/>
            <a:ext cx="6114362" cy="611436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-5400000">
            <a:off x="15547542" y="1159042"/>
            <a:ext cx="4345306" cy="2027222"/>
            <a:chOff x="0" y="0"/>
            <a:chExt cx="3130550" cy="1460500"/>
          </a:xfrm>
          <a:solidFill>
            <a:srgbClr val="55B8AD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848600" y="1028700"/>
            <a:ext cx="10220015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s-US" sz="4800" b="1" dirty="0">
                <a:latin typeface="Montserrat SemiBold" pitchFamily="2" charset="0"/>
              </a:rPr>
              <a:t>En esta Presentación:</a:t>
            </a:r>
            <a:endParaRPr lang="en-GB" sz="4800" dirty="0">
              <a:latin typeface="Montserrat SemiBold" pitchFamily="2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04800" y="9791700"/>
            <a:ext cx="4979916" cy="2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02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7001C8D-02D8-3C19-19AD-844701555404}"/>
              </a:ext>
            </a:extLst>
          </p:cNvPr>
          <p:cNvSpPr>
            <a:spLocks noChangeAspect="1"/>
          </p:cNvSpPr>
          <p:nvPr/>
        </p:nvSpPr>
        <p:spPr>
          <a:xfrm>
            <a:off x="1110364" y="2395003"/>
            <a:ext cx="5753859" cy="5821415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434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565B56-1C40-04DF-60AD-F6FF1CDA1A6C}"/>
              </a:ext>
            </a:extLst>
          </p:cNvPr>
          <p:cNvSpPr txBox="1"/>
          <p:nvPr/>
        </p:nvSpPr>
        <p:spPr>
          <a:xfrm>
            <a:off x="7907594" y="2180344"/>
            <a:ext cx="8625930" cy="573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US" sz="2800" dirty="0">
                <a:latin typeface="Montserrat" pitchFamily="2" charset="0"/>
              </a:rPr>
              <a:t>Introducción</a:t>
            </a:r>
            <a:endParaRPr lang="en-GB" sz="2800" dirty="0">
              <a:latin typeface="Montserrat" pitchFamily="2" charset="0"/>
            </a:endParaRP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US" sz="2800" dirty="0">
                <a:latin typeface="Montserrat" pitchFamily="2" charset="0"/>
              </a:rPr>
              <a:t>La trayectoria profesional y de investigación de Octavia</a:t>
            </a:r>
            <a:endParaRPr lang="en-GB" sz="2800" dirty="0">
              <a:latin typeface="Montserrat" pitchFamily="2" charset="0"/>
            </a:endParaRP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US" sz="2800" b="1" dirty="0">
                <a:latin typeface="Montserrat" pitchFamily="2" charset="0"/>
              </a:rPr>
              <a:t>Puntos de debate</a:t>
            </a:r>
            <a:endParaRPr lang="en-GB" sz="2800" dirty="0">
              <a:latin typeface="Montserrat" pitchFamily="2" charset="0"/>
            </a:endParaRP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US" sz="2800" dirty="0">
                <a:latin typeface="Montserrat" pitchFamily="2" charset="0"/>
              </a:rPr>
              <a:t>Acerca de la cardiología geriátrica</a:t>
            </a:r>
            <a:endParaRPr lang="en-GB" sz="2800" dirty="0">
              <a:latin typeface="Montserrat" pitchFamily="2" charset="0"/>
            </a:endParaRP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US" sz="2800" dirty="0">
                <a:latin typeface="Montserrat" pitchFamily="2" charset="0"/>
              </a:rPr>
              <a:t>De la universidad a la cardiología geriátrica</a:t>
            </a:r>
            <a:endParaRPr lang="en-GB" sz="2800" dirty="0">
              <a:latin typeface="Montserrat" pitchFamily="2" charset="0"/>
            </a:endParaRP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US" sz="2800" dirty="0">
                <a:latin typeface="Montserrat" pitchFamily="2" charset="0"/>
              </a:rPr>
              <a:t>Carreras profesionales en cardiología geriátrica</a:t>
            </a:r>
            <a:endParaRPr lang="en-GB" sz="2800" dirty="0">
              <a:latin typeface="Montserrat" pitchFamily="2" charset="0"/>
            </a:endParaRP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US" sz="2800" dirty="0">
                <a:latin typeface="Montserrat" pitchFamily="2" charset="0"/>
              </a:rPr>
              <a:t>Conozca a Octavia</a:t>
            </a:r>
            <a:endParaRPr lang="en-GB" sz="2800" dirty="0">
              <a:latin typeface="Montserrat" pitchFamily="2" charset="0"/>
            </a:endParaRP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US" sz="2800" b="1" dirty="0">
                <a:latin typeface="Montserrat" pitchFamily="2" charset="0"/>
              </a:rPr>
              <a:t>Puntos de debate</a:t>
            </a:r>
            <a:endParaRPr lang="en-GB" sz="2800" dirty="0">
              <a:latin typeface="Montserrat" pitchFamily="2" charset="0"/>
            </a:endParaRPr>
          </a:p>
          <a:p>
            <a:pPr marL="457200" lvl="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US" sz="2800" dirty="0">
                <a:latin typeface="Montserrat" pitchFamily="2" charset="0"/>
              </a:rPr>
              <a:t>Más recursos</a:t>
            </a:r>
            <a:endParaRPr lang="en-GB" sz="2800" dirty="0">
              <a:latin typeface="Montserra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2B8D41-8D34-5BDC-0E6F-3BE151DF1E58}"/>
              </a:ext>
            </a:extLst>
          </p:cNvPr>
          <p:cNvSpPr txBox="1"/>
          <p:nvPr/>
        </p:nvSpPr>
        <p:spPr>
          <a:xfrm>
            <a:off x="3025514" y="7653317"/>
            <a:ext cx="22592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 i="1" u="none" strike="noStrike" baseline="0" dirty="0">
                <a:solidFill>
                  <a:schemeClr val="bg1"/>
                </a:solidFill>
                <a:latin typeface="Montserrat" pitchFamily="2" charset="0"/>
              </a:rPr>
              <a:t>© Have a nice day Photo/Shutterstock.com </a:t>
            </a:r>
            <a:endParaRPr lang="en-GB" sz="1000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>
            <a:extLst>
              <a:ext uri="{FF2B5EF4-FFF2-40B4-BE49-F238E27FC236}">
                <a16:creationId xmlns:a16="http://schemas.microsoft.com/office/drawing/2014/main" id="{DCCDE210-582C-51E7-7569-214364D72C4F}"/>
              </a:ext>
            </a:extLst>
          </p:cNvPr>
          <p:cNvGrpSpPr/>
          <p:nvPr/>
        </p:nvGrpSpPr>
        <p:grpSpPr>
          <a:xfrm rot="-5400000">
            <a:off x="9607391" y="1606393"/>
            <a:ext cx="10287000" cy="7074218"/>
            <a:chOff x="0" y="0"/>
            <a:chExt cx="3130550" cy="2152833"/>
          </a:xfrm>
          <a:solidFill>
            <a:srgbClr val="3660AA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B995855-9CF1-9FFE-24B6-9A38EC6E5668}"/>
                </a:ext>
              </a:extLst>
            </p:cNvPr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6" name="Picture 5" descr="A close-up of a signature&#10;&#10;Description automatically generated">
            <a:extLst>
              <a:ext uri="{FF2B5EF4-FFF2-40B4-BE49-F238E27FC236}">
                <a16:creationId xmlns:a16="http://schemas.microsoft.com/office/drawing/2014/main" id="{14290DDD-2EE6-416E-AED2-78950C44E5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526" y="6913641"/>
            <a:ext cx="4784994" cy="13308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E7B1AE-FD6F-023B-9D28-47DF476F614F}"/>
              </a:ext>
            </a:extLst>
          </p:cNvPr>
          <p:cNvSpPr txBox="1"/>
          <p:nvPr/>
        </p:nvSpPr>
        <p:spPr>
          <a:xfrm>
            <a:off x="366050" y="536727"/>
            <a:ext cx="10847732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400" dirty="0">
                <a:latin typeface="Montserrat" panose="00000500000000000000" pitchFamily="2" charset="0"/>
              </a:rPr>
              <a:t>Este material educativo fue producido por la </a:t>
            </a:r>
            <a:r>
              <a:rPr lang="es-ES" sz="2400" b="1" dirty="0">
                <a:latin typeface="Montserrat" panose="00000500000000000000" pitchFamily="2" charset="0"/>
              </a:rPr>
              <a:t>Facultad de Medicina de Universidad de Wake Forest</a:t>
            </a:r>
            <a:r>
              <a:rPr lang="es-ES" sz="2400" dirty="0">
                <a:latin typeface="Montserrat" panose="00000500000000000000" pitchFamily="2" charset="0"/>
              </a:rPr>
              <a:t> en asociación con </a:t>
            </a:r>
            <a:r>
              <a:rPr lang="es-ES" sz="2400" b="1" dirty="0">
                <a:latin typeface="Montserrat" panose="00000500000000000000" pitchFamily="2" charset="0"/>
              </a:rPr>
              <a:t>Futurum</a:t>
            </a:r>
            <a:r>
              <a:rPr lang="es-ES" sz="2400" dirty="0">
                <a:latin typeface="Montserrat" panose="00000500000000000000" pitchFamily="2" charset="0"/>
              </a:rPr>
              <a:t> y con el apoyo de subvenciones de </a:t>
            </a:r>
            <a:r>
              <a:rPr lang="es-ES" sz="2400" b="1" dirty="0" err="1">
                <a:latin typeface="Montserrat" panose="00000500000000000000" pitchFamily="2" charset="0"/>
              </a:rPr>
              <a:t>The</a:t>
            </a:r>
            <a:r>
              <a:rPr lang="es-ES" sz="2400" b="1" dirty="0">
                <a:latin typeface="Montserrat" panose="00000500000000000000" pitchFamily="2" charset="0"/>
              </a:rPr>
              <a:t> Duke </a:t>
            </a:r>
            <a:r>
              <a:rPr lang="es-ES" sz="2400" b="1" dirty="0" err="1">
                <a:latin typeface="Montserrat" panose="00000500000000000000" pitchFamily="2" charset="0"/>
              </a:rPr>
              <a:t>Endowment</a:t>
            </a:r>
            <a:r>
              <a:rPr lang="es-ES" sz="2400" dirty="0">
                <a:latin typeface="Montserrat" panose="00000500000000000000" pitchFamily="2" charset="0"/>
              </a:rPr>
              <a:t>. </a:t>
            </a:r>
          </a:p>
          <a:p>
            <a:pPr algn="ctr">
              <a:spcAft>
                <a:spcPts val="600"/>
              </a:spcAft>
            </a:pPr>
            <a:r>
              <a:rPr lang="es-ES" sz="2400" dirty="0" err="1">
                <a:latin typeface="Montserrat" panose="00000500000000000000" pitchFamily="2" charset="0"/>
              </a:rPr>
              <a:t>The</a:t>
            </a:r>
            <a:r>
              <a:rPr lang="es-ES" sz="2400" dirty="0">
                <a:latin typeface="Montserrat" panose="00000500000000000000" pitchFamily="2" charset="0"/>
              </a:rPr>
              <a:t> Duke </a:t>
            </a:r>
            <a:r>
              <a:rPr lang="es-ES" sz="2400" dirty="0" err="1">
                <a:latin typeface="Montserrat" panose="00000500000000000000" pitchFamily="2" charset="0"/>
              </a:rPr>
              <a:t>Endowment</a:t>
            </a:r>
            <a:r>
              <a:rPr lang="es-ES" sz="2400" dirty="0">
                <a:latin typeface="Montserrat" panose="00000500000000000000" pitchFamily="2" charset="0"/>
              </a:rPr>
              <a:t> es una fundación privada que fortalece comunidades en Carolina del Norte y Carolina del Sur formando niños, promoviendo la salud, educando mentes y enriqueciendo el espíritu.</a:t>
            </a:r>
            <a:endParaRPr lang="en-GB" sz="3600" dirty="0">
              <a:latin typeface="Montserrat" panose="00000500000000000000" pitchFamily="2" charset="0"/>
            </a:endParaRPr>
          </a:p>
        </p:txBody>
      </p:sp>
      <p:pic>
        <p:nvPicPr>
          <p:cNvPr id="3" name="Picture 2" descr="A qr code on a white background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5A009037-C05E-EF09-4EF8-4068C1F10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348" y="3228247"/>
            <a:ext cx="2960324" cy="29603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82F683-3F6D-9B17-A3C1-1D62CE3ADD62}"/>
              </a:ext>
            </a:extLst>
          </p:cNvPr>
          <p:cNvSpPr txBox="1"/>
          <p:nvPr/>
        </p:nvSpPr>
        <p:spPr>
          <a:xfrm>
            <a:off x="1153097" y="3692822"/>
            <a:ext cx="67990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s-ES" sz="2400" b="1" dirty="0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Comparta su opinión sobre este recurso educativo y profesional. </a:t>
            </a:r>
          </a:p>
          <a:p>
            <a:pPr algn="ctr">
              <a:spcAft>
                <a:spcPts val="1200"/>
              </a:spcAft>
            </a:pPr>
            <a:r>
              <a:rPr lang="es-ES" sz="2400" dirty="0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Para comentar, escanee el código QR o visite el siguiente enlace:</a:t>
            </a:r>
          </a:p>
          <a:p>
            <a:pPr algn="ctr">
              <a:spcAft>
                <a:spcPts val="1200"/>
              </a:spcAft>
            </a:pPr>
            <a:r>
              <a:rPr lang="en-US" sz="2400" dirty="0" err="1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  <a:hlinkClick r:id="rId6"/>
              </a:rPr>
              <a:t>redcap.link</a:t>
            </a:r>
            <a:r>
              <a:rPr lang="en-US" sz="2400" dirty="0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  <a:hlinkClick r:id="rId6"/>
              </a:rPr>
              <a:t>/dh5j1nes</a:t>
            </a:r>
            <a:r>
              <a:rPr lang="en-US" sz="2400" dirty="0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  </a:t>
            </a:r>
          </a:p>
        </p:txBody>
      </p:sp>
      <p:pic>
        <p:nvPicPr>
          <p:cNvPr id="4" name="Picture 3" descr="A black background with yellow text&#10;&#10;Description automatically generated">
            <a:extLst>
              <a:ext uri="{FF2B5EF4-FFF2-40B4-BE49-F238E27FC236}">
                <a16:creationId xmlns:a16="http://schemas.microsoft.com/office/drawing/2014/main" id="{5DDF8EC3-071D-1C82-9046-80F6952398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16" y="7164468"/>
            <a:ext cx="6512292" cy="1080000"/>
          </a:xfrm>
          <a:prstGeom prst="rect">
            <a:avLst/>
          </a:prstGeom>
        </p:spPr>
      </p:pic>
      <p:pic>
        <p:nvPicPr>
          <p:cNvPr id="9" name="Picture 8" descr="A black and orange logo&#10;&#10;Description automatically generated">
            <a:extLst>
              <a:ext uri="{FF2B5EF4-FFF2-40B4-BE49-F238E27FC236}">
                <a16:creationId xmlns:a16="http://schemas.microsoft.com/office/drawing/2014/main" id="{10118615-ACCF-A4C9-9B1E-170632306D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39" y="8830883"/>
            <a:ext cx="4614338" cy="10843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738FA2E-593A-4C6B-F4CA-B77D4B027BD2}"/>
                  </a:ext>
                </a:extLst>
              </p14:cNvPr>
              <p14:cNvContentPartPr/>
              <p14:nvPr/>
            </p14:nvContentPartPr>
            <p14:xfrm>
              <a:off x="9105616" y="5757649"/>
              <a:ext cx="19192" cy="19192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738FA2E-593A-4C6B-F4CA-B77D4B027BD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65208" y="4798049"/>
                <a:ext cx="1919200" cy="1919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36286" y="1755754"/>
            <a:ext cx="6076795" cy="6359546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667000" y="1941495"/>
            <a:ext cx="4682360" cy="6036040"/>
            <a:chOff x="788232" y="6350"/>
            <a:chExt cx="5568130" cy="6562979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7" name="Freeform 7"/>
            <p:cNvSpPr/>
            <p:nvPr/>
          </p:nvSpPr>
          <p:spPr>
            <a:xfrm>
              <a:off x="788232" y="6350"/>
              <a:ext cx="5568130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208834" y="7566698"/>
            <a:ext cx="3743034" cy="954356"/>
            <a:chOff x="0" y="0"/>
            <a:chExt cx="3186708" cy="1012978"/>
          </a:xfrm>
          <a:solidFill>
            <a:srgbClr val="55B8AD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86708" cy="1012978"/>
            </a:xfrm>
            <a:custGeom>
              <a:avLst/>
              <a:gdLst/>
              <a:ahLst/>
              <a:cxnLst/>
              <a:rect l="l" t="t" r="r" b="b"/>
              <a:pathLst>
                <a:path w="3186708" h="1012978">
                  <a:moveTo>
                    <a:pt x="3062248" y="1012978"/>
                  </a:moveTo>
                  <a:lnTo>
                    <a:pt x="124460" y="1012978"/>
                  </a:lnTo>
                  <a:cubicBezTo>
                    <a:pt x="55880" y="1012978"/>
                    <a:pt x="0" y="957098"/>
                    <a:pt x="0" y="8885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62248" y="0"/>
                  </a:lnTo>
                  <a:cubicBezTo>
                    <a:pt x="3130828" y="0"/>
                    <a:pt x="3186708" y="55880"/>
                    <a:pt x="3186708" y="124460"/>
                  </a:cubicBezTo>
                  <a:lnTo>
                    <a:pt x="3186708" y="888518"/>
                  </a:lnTo>
                  <a:cubicBezTo>
                    <a:pt x="3186708" y="957098"/>
                    <a:pt x="3130828" y="1012978"/>
                    <a:pt x="3062248" y="101297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/>
          <p:cNvGrpSpPr/>
          <p:nvPr/>
        </p:nvGrpSpPr>
        <p:grpSpPr>
          <a:xfrm rot="16200000">
            <a:off x="14625622" y="1057133"/>
            <a:ext cx="4660099" cy="2852906"/>
            <a:chOff x="0" y="0"/>
            <a:chExt cx="3130550" cy="1460500"/>
          </a:xfrm>
          <a:solidFill>
            <a:srgbClr val="55B8AD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457697" y="1020192"/>
            <a:ext cx="6064677" cy="969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69"/>
              </a:lnSpc>
            </a:pPr>
            <a:r>
              <a:rPr lang="es-US" sz="4800" b="1" dirty="0">
                <a:latin typeface="Montserrat SemiBold" pitchFamily="2" charset="0"/>
              </a:rPr>
              <a:t>Conozca a </a:t>
            </a:r>
            <a:r>
              <a:rPr lang="en-US" sz="4800" b="1" dirty="0">
                <a:latin typeface="Montserrat SemiBold" pitchFamily="2" charset="0"/>
              </a:rPr>
              <a:t>Octavia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356FCA-1F05-863E-DE3C-A453B588AA44}"/>
              </a:ext>
            </a:extLst>
          </p:cNvPr>
          <p:cNvSpPr txBox="1"/>
          <p:nvPr/>
        </p:nvSpPr>
        <p:spPr>
          <a:xfrm>
            <a:off x="8458200" y="2400300"/>
            <a:ext cx="8458200" cy="58162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s-US" sz="2600" dirty="0">
                <a:latin typeface="Montserrat" pitchFamily="2" charset="0"/>
              </a:rPr>
              <a:t>La Dra. Maria Octavia Rangel es </a:t>
            </a:r>
            <a:r>
              <a:rPr lang="es-US" sz="2600" b="1" dirty="0">
                <a:latin typeface="Montserrat" pitchFamily="2" charset="0"/>
              </a:rPr>
              <a:t>cardióloga geriátrica </a:t>
            </a:r>
            <a:r>
              <a:rPr lang="es-US" sz="2600" dirty="0">
                <a:latin typeface="Montserrat" pitchFamily="2" charset="0"/>
              </a:rPr>
              <a:t>en la</a:t>
            </a:r>
            <a:r>
              <a:rPr lang="es-US" sz="2600" b="1" dirty="0">
                <a:latin typeface="Montserrat" pitchFamily="2" charset="0"/>
              </a:rPr>
              <a:t> </a:t>
            </a:r>
            <a:r>
              <a:rPr lang="es-US" sz="2600" u="sng" dirty="0">
                <a:latin typeface="Montserrat" pitchFamily="2" charset="0"/>
                <a:hlinkClick r:id="rId3"/>
              </a:rPr>
              <a:t>Facultad de Medicina </a:t>
            </a:r>
            <a:r>
              <a:rPr lang="es-US" sz="2600" u="sng" dirty="0">
                <a:solidFill>
                  <a:srgbClr val="0000CC"/>
                </a:solidFill>
                <a:latin typeface="Montserrat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</a:t>
            </a:r>
            <a:r>
              <a:rPr lang="es-US" sz="2600" u="sng" dirty="0">
                <a:latin typeface="Montserrat" pitchFamily="2" charset="0"/>
              </a:rPr>
              <a:t> </a:t>
            </a:r>
            <a:r>
              <a:rPr lang="es-US" sz="2600" u="sng" dirty="0">
                <a:latin typeface="Montserrat" pitchFamily="2" charset="0"/>
                <a:hlinkClick r:id="rId3"/>
              </a:rPr>
              <a:t>Universidad de Wake Forest</a:t>
            </a:r>
            <a:r>
              <a:rPr lang="es-US" sz="2600" dirty="0">
                <a:latin typeface="Montserrat" pitchFamily="2" charset="0"/>
              </a:rPr>
              <a:t> en los Estados Unidos.</a:t>
            </a:r>
          </a:p>
          <a:p>
            <a:pPr>
              <a:lnSpc>
                <a:spcPct val="120000"/>
              </a:lnSpc>
            </a:pPr>
            <a:endParaRPr lang="en-GB" sz="2600" dirty="0">
              <a:latin typeface="Montserrat" pitchFamily="2" charset="0"/>
            </a:endParaRPr>
          </a:p>
          <a:p>
            <a:pPr>
              <a:lnSpc>
                <a:spcPct val="120000"/>
              </a:lnSpc>
            </a:pPr>
            <a:r>
              <a:rPr lang="es-US" sz="2600" dirty="0">
                <a:latin typeface="Montserrat" pitchFamily="2" charset="0"/>
              </a:rPr>
              <a:t>Octavia siente una gran pasión por mejorar la vida de los adultos mayores que padecen problemas </a:t>
            </a:r>
            <a:r>
              <a:rPr lang="es-US" sz="2600" b="1" dirty="0">
                <a:latin typeface="Montserrat" pitchFamily="2" charset="0"/>
              </a:rPr>
              <a:t>cardíacos</a:t>
            </a:r>
            <a:r>
              <a:rPr lang="es-US" sz="2600" dirty="0">
                <a:latin typeface="Montserrat" pitchFamily="2" charset="0"/>
              </a:rPr>
              <a:t>. Su carrera combina la práctica</a:t>
            </a:r>
            <a:r>
              <a:rPr lang="es-US" sz="2600" b="1" dirty="0">
                <a:latin typeface="Montserrat" pitchFamily="2" charset="0"/>
              </a:rPr>
              <a:t> clínica</a:t>
            </a:r>
            <a:r>
              <a:rPr lang="es-US" sz="2600" dirty="0">
                <a:latin typeface="Montserrat" pitchFamily="2" charset="0"/>
              </a:rPr>
              <a:t>, la </a:t>
            </a:r>
            <a:r>
              <a:rPr lang="es-US" sz="2600" b="1" dirty="0">
                <a:latin typeface="Montserrat" pitchFamily="2" charset="0"/>
              </a:rPr>
              <a:t>investigación</a:t>
            </a:r>
            <a:r>
              <a:rPr lang="es-US" sz="2600" dirty="0">
                <a:latin typeface="Montserrat" pitchFamily="2" charset="0"/>
              </a:rPr>
              <a:t> clínica y la</a:t>
            </a:r>
            <a:r>
              <a:rPr lang="es-US" sz="2600" b="1" dirty="0">
                <a:latin typeface="Montserrat" pitchFamily="2" charset="0"/>
              </a:rPr>
              <a:t> enseñanza </a:t>
            </a:r>
            <a:r>
              <a:rPr lang="es-US" sz="2600" dirty="0">
                <a:latin typeface="Montserrat" pitchFamily="2" charset="0"/>
              </a:rPr>
              <a:t>y </a:t>
            </a:r>
            <a:r>
              <a:rPr lang="es-US" sz="2600" b="1" dirty="0">
                <a:latin typeface="Montserrat" pitchFamily="2" charset="0"/>
              </a:rPr>
              <a:t>mentoría </a:t>
            </a:r>
            <a:r>
              <a:rPr lang="es-US" sz="2600" dirty="0">
                <a:latin typeface="Montserrat" pitchFamily="2" charset="0"/>
              </a:rPr>
              <a:t>de la próxima generación de profesionales médicos.</a:t>
            </a:r>
            <a:endParaRPr lang="en-GB" sz="2600" dirty="0">
              <a:latin typeface="Montserrat" pitchFamily="2" charset="0"/>
            </a:endParaRPr>
          </a:p>
          <a:p>
            <a:pPr>
              <a:lnSpc>
                <a:spcPct val="120000"/>
              </a:lnSpc>
            </a:pPr>
            <a:endParaRPr lang="en-GB" sz="2600" kern="100" dirty="0">
              <a:effectLst/>
              <a:latin typeface="Montserra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58A252-6693-5366-24D8-A962B5B69E80}"/>
              </a:ext>
            </a:extLst>
          </p:cNvPr>
          <p:cNvSpPr txBox="1"/>
          <p:nvPr/>
        </p:nvSpPr>
        <p:spPr>
          <a:xfrm>
            <a:off x="3219799" y="7624924"/>
            <a:ext cx="3576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Montserrat Bold" panose="00000800000000000000" charset="0"/>
                <a:cs typeface="Montserrat Bold" panose="00000800000000000000" charset="0"/>
              </a:rPr>
              <a:t>Dra. Maria Octavia Rangel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4E87C9A4-2B7A-C139-7A26-16677174A8FB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03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76E780-6233-FF6C-AF14-B49CEC5A34D8}"/>
              </a:ext>
            </a:extLst>
          </p:cNvPr>
          <p:cNvSpPr txBox="1"/>
          <p:nvPr/>
        </p:nvSpPr>
        <p:spPr>
          <a:xfrm>
            <a:off x="15854575" y="2917549"/>
            <a:ext cx="2495272" cy="1074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B90BF2-AEE1-DAB9-5833-430DB87EAFB1}"/>
              </a:ext>
            </a:extLst>
          </p:cNvPr>
          <p:cNvSpPr txBox="1"/>
          <p:nvPr/>
        </p:nvSpPr>
        <p:spPr>
          <a:xfrm>
            <a:off x="15163577" y="1746690"/>
            <a:ext cx="3531769" cy="7677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2DE2F5C-4194-F3CE-A562-F0A51690CAF5}"/>
                  </a:ext>
                </a:extLst>
              </p14:cNvPr>
              <p14:cNvContentPartPr/>
              <p14:nvPr/>
            </p14:nvContentPartPr>
            <p14:xfrm>
              <a:off x="15144751" y="5642496"/>
              <a:ext cx="19192" cy="19192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2DE2F5C-4194-F3CE-A562-F0A51690CAF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185151" y="4682896"/>
                <a:ext cx="1919200" cy="1919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658044" y="1732397"/>
            <a:ext cx="6601256" cy="5849503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9607391" y="1606391"/>
            <a:ext cx="10287000" cy="7074218"/>
            <a:chOff x="0" y="0"/>
            <a:chExt cx="3130550" cy="2152833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6973B15-2E6E-E13C-4185-462C8985F87B}"/>
              </a:ext>
            </a:extLst>
          </p:cNvPr>
          <p:cNvSpPr txBox="1"/>
          <p:nvPr/>
        </p:nvSpPr>
        <p:spPr>
          <a:xfrm>
            <a:off x="576825" y="3390900"/>
            <a:ext cx="9340037" cy="4375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US" sz="2600" dirty="0">
                <a:latin typeface="Montserrat" pitchFamily="2" charset="0"/>
              </a:rPr>
              <a:t>La animación de la siguiente diapositiva le presentará la trayectoria profesional de Octavia.</a:t>
            </a:r>
          </a:p>
          <a:p>
            <a:pPr>
              <a:lnSpc>
                <a:spcPct val="120000"/>
              </a:lnSpc>
            </a:pPr>
            <a:endParaRPr lang="en-GB" sz="2600" dirty="0">
              <a:latin typeface="Montserrat" pitchFamily="2" charset="0"/>
            </a:endParaRPr>
          </a:p>
          <a:p>
            <a:pPr>
              <a:lnSpc>
                <a:spcPct val="120000"/>
              </a:lnSpc>
            </a:pPr>
            <a:r>
              <a:rPr lang="es-US" sz="2600" dirty="0">
                <a:latin typeface="Montserrat" pitchFamily="2" charset="0"/>
              </a:rPr>
              <a:t>También puede encontrarla en la página Futurum de Octavia: </a:t>
            </a:r>
            <a:r>
              <a:rPr lang="es-US" sz="2600" u="sng" dirty="0">
                <a:latin typeface="Montserrat" pitchFamily="2" charset="0"/>
                <a:hlinkClick r:id="rId2"/>
              </a:rPr>
              <a:t>www.futurumcareers.com/geriatric-cardiology-with-maria-octavia-rangel</a:t>
            </a:r>
            <a:endParaRPr lang="es-US" sz="2600" u="sng" dirty="0">
              <a:latin typeface="Montserrat" pitchFamily="2" charset="0"/>
            </a:endParaRPr>
          </a:p>
          <a:p>
            <a:pPr>
              <a:lnSpc>
                <a:spcPct val="120000"/>
              </a:lnSpc>
            </a:pPr>
            <a:endParaRPr lang="en-GB" sz="2600" dirty="0">
              <a:latin typeface="Montserrat" pitchFamily="2" charset="0"/>
            </a:endParaRPr>
          </a:p>
          <a:p>
            <a:pPr>
              <a:lnSpc>
                <a:spcPct val="120000"/>
              </a:lnSpc>
            </a:pPr>
            <a:r>
              <a:rPr lang="es-US" sz="2600" dirty="0">
                <a:latin typeface="Montserrat" pitchFamily="2" charset="0"/>
              </a:rPr>
              <a:t>O véala en YouTube: </a:t>
            </a:r>
            <a:r>
              <a:rPr lang="es-US" sz="2600" u="sng" dirty="0">
                <a:latin typeface="Montserrat" pitchFamily="2" charset="0"/>
                <a:hlinkClick r:id="rId3"/>
              </a:rPr>
              <a:t>www.youtube.com/watch?v=1XSS5K-Oi4Y</a:t>
            </a:r>
            <a:endParaRPr lang="en-GB" sz="2600" dirty="0">
              <a:highlight>
                <a:srgbClr val="FFFF00"/>
              </a:highlight>
              <a:latin typeface="Montserrat" pitchFamily="2" charset="0"/>
            </a:endParaRPr>
          </a:p>
        </p:txBody>
      </p:sp>
      <p:grpSp>
        <p:nvGrpSpPr>
          <p:cNvPr id="11" name="Group 6">
            <a:extLst>
              <a:ext uri="{FF2B5EF4-FFF2-40B4-BE49-F238E27FC236}">
                <a16:creationId xmlns:a16="http://schemas.microsoft.com/office/drawing/2014/main" id="{B92E5AB3-B341-0DE2-D059-F72EC57562CE}"/>
              </a:ext>
            </a:extLst>
          </p:cNvPr>
          <p:cNvGrpSpPr>
            <a:grpSpLocks noChangeAspect="1"/>
          </p:cNvGrpSpPr>
          <p:nvPr/>
        </p:nvGrpSpPr>
        <p:grpSpPr>
          <a:xfrm>
            <a:off x="10897934" y="1943100"/>
            <a:ext cx="6642297" cy="5312236"/>
            <a:chOff x="-139440" y="-42818"/>
            <a:chExt cx="6845614" cy="5474840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F8CACF2-6356-F788-0F17-BC96EB92F8B3}"/>
                </a:ext>
              </a:extLst>
            </p:cNvPr>
            <p:cNvSpPr/>
            <p:nvPr/>
          </p:nvSpPr>
          <p:spPr>
            <a:xfrm>
              <a:off x="-139440" y="-42818"/>
              <a:ext cx="6845614" cy="5474840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6141015-C4B9-7A97-8C75-6F5CB183B22A}"/>
              </a:ext>
            </a:extLst>
          </p:cNvPr>
          <p:cNvSpPr txBox="1"/>
          <p:nvPr/>
        </p:nvSpPr>
        <p:spPr>
          <a:xfrm>
            <a:off x="533399" y="723900"/>
            <a:ext cx="1044708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US" sz="4800" b="1" dirty="0">
                <a:latin typeface="Montserrat SemiBold" pitchFamily="2" charset="0"/>
              </a:rPr>
              <a:t>Conozca la Trayectoria Profesional y de Investigadora de Octavia </a:t>
            </a:r>
            <a:endParaRPr lang="en-GB" sz="4800" dirty="0">
              <a:latin typeface="Montserrat SemiBold" pitchFamily="2" charset="0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DC9F6520-EE26-4138-B9CA-CB868C680513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0</a:t>
            </a:r>
            <a:r>
              <a:rPr lang="en-US" sz="170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4    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</p:spTree>
    <p:extLst>
      <p:ext uri="{BB962C8B-B14F-4D97-AF65-F5344CB8AC3E}">
        <p14:creationId xmlns:p14="http://schemas.microsoft.com/office/powerpoint/2010/main" val="172764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ia Octavia Rangel_animation_Spanish">
            <a:hlinkClick r:id="" action="ppaction://media"/>
            <a:extLst>
              <a:ext uri="{FF2B5EF4-FFF2-40B4-BE49-F238E27FC236}">
                <a16:creationId xmlns:a16="http://schemas.microsoft.com/office/drawing/2014/main" id="{4D54D2E3-FE7B-B1A8-ABDA-86A0EB4CC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145"/>
            <a:ext cx="18440398" cy="1037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7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A4C2463-E256-7EDE-B9D1-4D0E4D9C7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601" y="6951"/>
            <a:ext cx="7772400" cy="1028004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5400000">
            <a:off x="4083836" y="-1670533"/>
            <a:ext cx="9281892" cy="14633174"/>
            <a:chOff x="0" y="0"/>
            <a:chExt cx="3130550" cy="3989417"/>
          </a:xfrm>
          <a:solidFill>
            <a:srgbClr val="3660AA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" name="Freeform 5">
            <a:extLst>
              <a:ext uri="{FF2B5EF4-FFF2-40B4-BE49-F238E27FC236}">
                <a16:creationId xmlns:a16="http://schemas.microsoft.com/office/drawing/2014/main" id="{06FBB253-6086-031C-8D99-18D229BCE51F}"/>
              </a:ext>
            </a:extLst>
          </p:cNvPr>
          <p:cNvSpPr/>
          <p:nvPr/>
        </p:nvSpPr>
        <p:spPr>
          <a:xfrm rot="5400000">
            <a:off x="3739668" y="-1671096"/>
            <a:ext cx="9281891" cy="14633171"/>
          </a:xfrm>
          <a:custGeom>
            <a:avLst/>
            <a:gdLst/>
            <a:ahLst/>
            <a:cxnLst/>
            <a:rect l="l" t="t" r="r" b="b"/>
            <a:pathLst>
              <a:path w="3130550" h="3989417">
                <a:moveTo>
                  <a:pt x="0" y="1123950"/>
                </a:moveTo>
                <a:lnTo>
                  <a:pt x="0" y="3989417"/>
                </a:lnTo>
                <a:lnTo>
                  <a:pt x="3130550" y="3989417"/>
                </a:lnTo>
                <a:lnTo>
                  <a:pt x="313055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468A76-7090-E9BA-7D3D-5AD7C5ECCA99}"/>
              </a:ext>
            </a:extLst>
          </p:cNvPr>
          <p:cNvSpPr/>
          <p:nvPr/>
        </p:nvSpPr>
        <p:spPr>
          <a:xfrm>
            <a:off x="0" y="-9667"/>
            <a:ext cx="1981200" cy="10296667"/>
          </a:xfrm>
          <a:prstGeom prst="rect">
            <a:avLst/>
          </a:prstGeom>
          <a:solidFill>
            <a:srgbClr val="C9E9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7"/>
          <p:cNvGrpSpPr/>
          <p:nvPr/>
        </p:nvGrpSpPr>
        <p:grpSpPr>
          <a:xfrm rot="5400000">
            <a:off x="3212955" y="-1893009"/>
            <a:ext cx="10296667" cy="14062222"/>
            <a:chOff x="0" y="0"/>
            <a:chExt cx="3130550" cy="3511380"/>
          </a:xfrm>
          <a:solidFill>
            <a:srgbClr val="C9E9E5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extBox 13">
            <a:extLst>
              <a:ext uri="{FF2B5EF4-FFF2-40B4-BE49-F238E27FC236}">
                <a16:creationId xmlns:a16="http://schemas.microsoft.com/office/drawing/2014/main" id="{EB73596A-795A-5C0E-A2A2-663F3FBB885B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06       </a:t>
            </a:r>
            <a:r>
              <a:rPr lang="en-US" sz="170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DDB444-1505-63D1-92A9-D3D26A633F58}"/>
              </a:ext>
            </a:extLst>
          </p:cNvPr>
          <p:cNvSpPr txBox="1"/>
          <p:nvPr/>
        </p:nvSpPr>
        <p:spPr>
          <a:xfrm>
            <a:off x="337132" y="337959"/>
            <a:ext cx="8460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4800" b="1" dirty="0">
                <a:latin typeface="Montserrat SemiBold" pitchFamily="2" charset="0"/>
              </a:rPr>
              <a:t>Resumen de la Animación</a:t>
            </a:r>
            <a:endParaRPr lang="en-GB" sz="4800" dirty="0">
              <a:latin typeface="Montserrat SemiBold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9A32AA-4AC0-BF53-D8B2-33841D1CBFFC}"/>
              </a:ext>
            </a:extLst>
          </p:cNvPr>
          <p:cNvSpPr txBox="1"/>
          <p:nvPr/>
        </p:nvSpPr>
        <p:spPr>
          <a:xfrm>
            <a:off x="314632" y="1516582"/>
            <a:ext cx="11574214" cy="2455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US" sz="2600" dirty="0">
                <a:latin typeface="Montserrat" pitchFamily="2" charset="0"/>
              </a:rPr>
              <a:t>Desde pequeña, a Octavia le encantaba </a:t>
            </a:r>
            <a:r>
              <a:rPr lang="es-US" sz="2600" b="1" dirty="0">
                <a:latin typeface="Montserrat" pitchFamily="2" charset="0"/>
              </a:rPr>
              <a:t>aprender</a:t>
            </a:r>
            <a:r>
              <a:rPr lang="es-US" sz="2600" dirty="0">
                <a:latin typeface="Montserrat" pitchFamily="2" charset="0"/>
              </a:rPr>
              <a:t>. Practicó </a:t>
            </a:r>
            <a:r>
              <a:rPr lang="es-US" sz="2600" b="1" dirty="0">
                <a:latin typeface="Montserrat" pitchFamily="2" charset="0"/>
              </a:rPr>
              <a:t>ballet</a:t>
            </a:r>
            <a:r>
              <a:rPr lang="es-US" sz="2600" dirty="0">
                <a:latin typeface="Montserrat" pitchFamily="2" charset="0"/>
              </a:rPr>
              <a:t> clásico durante muchos años, lo que le permitió </a:t>
            </a:r>
            <a:r>
              <a:rPr lang="es-US" sz="2600" b="1" dirty="0">
                <a:latin typeface="Montserrat" pitchFamily="2" charset="0"/>
              </a:rPr>
              <a:t>expresarse </a:t>
            </a:r>
            <a:r>
              <a:rPr lang="es-US" sz="2600" dirty="0">
                <a:latin typeface="Montserrat" pitchFamily="2" charset="0"/>
              </a:rPr>
              <a:t>y le enseñó </a:t>
            </a:r>
            <a:r>
              <a:rPr lang="es-US" sz="2600" b="1" dirty="0">
                <a:latin typeface="Montserrat" pitchFamily="2" charset="0"/>
              </a:rPr>
              <a:t>disciplina</a:t>
            </a:r>
            <a:r>
              <a:rPr lang="es-US" sz="2600" dirty="0">
                <a:latin typeface="Montserrat" pitchFamily="2" charset="0"/>
              </a:rPr>
              <a:t>, algo que necesitaría cuando fuera a la facultad de medicina.</a:t>
            </a:r>
            <a:endParaRPr lang="en-GB" sz="2600" dirty="0">
              <a:latin typeface="Montserrat" pitchFamily="2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2600" kern="100" dirty="0">
                <a:latin typeface="Montserrat" pitchFamily="2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DADCE3-99EA-3100-35D1-9F6C0ED47EBC}"/>
              </a:ext>
            </a:extLst>
          </p:cNvPr>
          <p:cNvSpPr txBox="1"/>
          <p:nvPr/>
        </p:nvSpPr>
        <p:spPr>
          <a:xfrm>
            <a:off x="314632" y="3697244"/>
            <a:ext cx="12434913" cy="373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US" sz="2600" dirty="0">
                <a:latin typeface="Montserrat" pitchFamily="2" charset="0"/>
              </a:rPr>
              <a:t>El</a:t>
            </a:r>
            <a:r>
              <a:rPr lang="es-US" sz="2600" b="1" dirty="0">
                <a:latin typeface="Montserrat" pitchFamily="2" charset="0"/>
              </a:rPr>
              <a:t> padre de Octavia </a:t>
            </a:r>
            <a:r>
              <a:rPr lang="es-US" sz="2600" dirty="0">
                <a:latin typeface="Montserrat" pitchFamily="2" charset="0"/>
              </a:rPr>
              <a:t>la inspiró a estudiar </a:t>
            </a:r>
            <a:r>
              <a:rPr lang="es-US" sz="2600" b="1" dirty="0">
                <a:latin typeface="Montserrat" pitchFamily="2" charset="0"/>
              </a:rPr>
              <a:t>medicina</a:t>
            </a:r>
            <a:r>
              <a:rPr lang="es-US" sz="2600" dirty="0">
                <a:latin typeface="Montserrat" pitchFamily="2" charset="0"/>
              </a:rPr>
              <a:t>. Era médico especialista en </a:t>
            </a:r>
            <a:r>
              <a:rPr lang="es-US" sz="2600" b="1" dirty="0">
                <a:latin typeface="Montserrat" pitchFamily="2" charset="0"/>
              </a:rPr>
              <a:t>obstetricia </a:t>
            </a:r>
            <a:r>
              <a:rPr lang="es-US" sz="2600" dirty="0">
                <a:latin typeface="Montserrat" pitchFamily="2" charset="0"/>
              </a:rPr>
              <a:t>—ayudaba a las pacientes durante el embarazo y el parto— en Venezuela, el país natal de Octavia. A pesar de padecer una enfermedad cardíaca desde muy joven, vivió hasta los 74 años. En su funeral, Octavia conoció a muchas de sus pacientes, que le estaban muy agradecidas por cómo las había ayudado. Ver el valor de </a:t>
            </a:r>
            <a:r>
              <a:rPr lang="es-US" sz="2600" b="1" dirty="0">
                <a:latin typeface="Montserrat" pitchFamily="2" charset="0"/>
              </a:rPr>
              <a:t>ayudar a los demás </a:t>
            </a:r>
            <a:r>
              <a:rPr lang="es-US" sz="2600" dirty="0">
                <a:latin typeface="Montserrat" pitchFamily="2" charset="0"/>
              </a:rPr>
              <a:t>consolidó el deseo de Octavia de convertirse en médica.</a:t>
            </a:r>
            <a:endParaRPr lang="en-GB" sz="2600" dirty="0">
              <a:latin typeface="Montserrat" pitchFamily="2" charset="0"/>
            </a:endParaRPr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367346-89A6-1AC5-1E97-00BB4522B9AA}"/>
              </a:ext>
            </a:extLst>
          </p:cNvPr>
          <p:cNvSpPr txBox="1"/>
          <p:nvPr/>
        </p:nvSpPr>
        <p:spPr>
          <a:xfrm>
            <a:off x="337132" y="7318300"/>
            <a:ext cx="13860214" cy="228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US" sz="2600" dirty="0">
                <a:latin typeface="Montserrat" pitchFamily="2" charset="0"/>
              </a:rPr>
              <a:t>Hoy en día, Octavia es </a:t>
            </a:r>
            <a:r>
              <a:rPr lang="es-US" sz="2600" b="1" dirty="0">
                <a:latin typeface="Montserrat" pitchFamily="2" charset="0"/>
              </a:rPr>
              <a:t>cardióloga geriátrica </a:t>
            </a:r>
            <a:r>
              <a:rPr lang="es-US" sz="2600" dirty="0">
                <a:latin typeface="Montserrat" pitchFamily="2" charset="0"/>
              </a:rPr>
              <a:t>en la</a:t>
            </a:r>
            <a:r>
              <a:rPr lang="es-US" sz="2600" b="1" dirty="0">
                <a:latin typeface="Montserrat" pitchFamily="2" charset="0"/>
              </a:rPr>
              <a:t> Facultad de Medicina de Universidad de Wake Forest</a:t>
            </a:r>
            <a:r>
              <a:rPr lang="es-US" sz="2600" dirty="0">
                <a:latin typeface="Montserrat" pitchFamily="2" charset="0"/>
              </a:rPr>
              <a:t>, en los Estados Unidos. Ayuda a adultos mayores con enfermedades cardiovasculares y estudia nuevas formas de mejorar la esperanza y la calidad de vida.</a:t>
            </a:r>
            <a:endParaRPr lang="en-GB" sz="2600" dirty="0">
              <a:latin typeface="Montserrat" pitchFamily="2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632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24838-0D28-9FF1-ACA1-C920EBF31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artoon of a person and a doctor&#10;&#10;AI-generated content may be incorrect.">
            <a:extLst>
              <a:ext uri="{FF2B5EF4-FFF2-40B4-BE49-F238E27FC236}">
                <a16:creationId xmlns:a16="http://schemas.microsoft.com/office/drawing/2014/main" id="{85E83DAD-18E4-5671-AE84-D73C33F3A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40"/>
          <a:stretch/>
        </p:blipFill>
        <p:spPr>
          <a:xfrm>
            <a:off x="7086600" y="-19997"/>
            <a:ext cx="11201400" cy="10326690"/>
          </a:xfrm>
          <a:prstGeom prst="rect">
            <a:avLst/>
          </a:prstGeom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227206EB-D7AB-F120-4760-46C010FCAE02}"/>
              </a:ext>
            </a:extLst>
          </p:cNvPr>
          <p:cNvGrpSpPr/>
          <p:nvPr/>
        </p:nvGrpSpPr>
        <p:grpSpPr>
          <a:xfrm rot="5400000">
            <a:off x="4178454" y="-1765152"/>
            <a:ext cx="9281892" cy="14822411"/>
            <a:chOff x="0" y="0"/>
            <a:chExt cx="3130550" cy="3989417"/>
          </a:xfrm>
          <a:solidFill>
            <a:srgbClr val="3660AA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75B8E27-C265-A9B5-FE10-DE517416DBFE}"/>
                </a:ext>
              </a:extLst>
            </p:cNvPr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" name="Freeform 5">
            <a:extLst>
              <a:ext uri="{FF2B5EF4-FFF2-40B4-BE49-F238E27FC236}">
                <a16:creationId xmlns:a16="http://schemas.microsoft.com/office/drawing/2014/main" id="{AF755746-7B7C-81AE-8AFA-69336678E82C}"/>
              </a:ext>
            </a:extLst>
          </p:cNvPr>
          <p:cNvSpPr/>
          <p:nvPr/>
        </p:nvSpPr>
        <p:spPr>
          <a:xfrm rot="5400000">
            <a:off x="3834290" y="-1765717"/>
            <a:ext cx="9281891" cy="14822413"/>
          </a:xfrm>
          <a:custGeom>
            <a:avLst/>
            <a:gdLst/>
            <a:ahLst/>
            <a:cxnLst/>
            <a:rect l="l" t="t" r="r" b="b"/>
            <a:pathLst>
              <a:path w="3130550" h="3989417">
                <a:moveTo>
                  <a:pt x="0" y="1123950"/>
                </a:moveTo>
                <a:lnTo>
                  <a:pt x="0" y="3989417"/>
                </a:lnTo>
                <a:lnTo>
                  <a:pt x="3130550" y="3989417"/>
                </a:lnTo>
                <a:lnTo>
                  <a:pt x="313055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4E7C8D-CC5C-C621-8C54-44BD147EB65F}"/>
              </a:ext>
            </a:extLst>
          </p:cNvPr>
          <p:cNvSpPr/>
          <p:nvPr/>
        </p:nvSpPr>
        <p:spPr>
          <a:xfrm>
            <a:off x="0" y="-9667"/>
            <a:ext cx="1981200" cy="10296667"/>
          </a:xfrm>
          <a:prstGeom prst="rect">
            <a:avLst/>
          </a:prstGeom>
          <a:solidFill>
            <a:srgbClr val="C9E9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61FDEFB-AD06-686B-1DE3-D82F9A07C6DD}"/>
              </a:ext>
            </a:extLst>
          </p:cNvPr>
          <p:cNvGrpSpPr/>
          <p:nvPr/>
        </p:nvGrpSpPr>
        <p:grpSpPr>
          <a:xfrm rot="5400000">
            <a:off x="3271762" y="-1976365"/>
            <a:ext cx="10296667" cy="14249407"/>
            <a:chOff x="0" y="0"/>
            <a:chExt cx="3130550" cy="3511380"/>
          </a:xfrm>
          <a:solidFill>
            <a:srgbClr val="C9E9E5"/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E0C7AA27-29EF-E941-EF7D-CD70887BDB09}"/>
                </a:ext>
              </a:extLst>
            </p:cNvPr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extBox 13">
            <a:extLst>
              <a:ext uri="{FF2B5EF4-FFF2-40B4-BE49-F238E27FC236}">
                <a16:creationId xmlns:a16="http://schemas.microsoft.com/office/drawing/2014/main" id="{8559B4D3-5ADD-3828-AE4C-631F2F08E758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07    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84DDC1-6017-92CA-7AEA-B06AD487006E}"/>
              </a:ext>
            </a:extLst>
          </p:cNvPr>
          <p:cNvSpPr txBox="1"/>
          <p:nvPr/>
        </p:nvSpPr>
        <p:spPr>
          <a:xfrm>
            <a:off x="465386" y="1582367"/>
            <a:ext cx="11726614" cy="337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US" sz="2600" dirty="0">
                <a:latin typeface="Montserrat" pitchFamily="2" charset="0"/>
              </a:rPr>
              <a:t>Ya durante su </a:t>
            </a:r>
            <a:r>
              <a:rPr lang="es-US" sz="2600" b="1" dirty="0">
                <a:latin typeface="Montserrat" pitchFamily="2" charset="0"/>
              </a:rPr>
              <a:t>maestría</a:t>
            </a:r>
            <a:r>
              <a:rPr lang="es-US" sz="2600" dirty="0">
                <a:latin typeface="Montserrat" pitchFamily="2" charset="0"/>
              </a:rPr>
              <a:t>, Octavia llevó a cabo una investigación impactante para averiguar si un medicamento llamado </a:t>
            </a:r>
            <a:r>
              <a:rPr lang="es-US" sz="2600" b="1" dirty="0" err="1">
                <a:latin typeface="Montserrat" pitchFamily="2" charset="0"/>
              </a:rPr>
              <a:t>Regadenosón</a:t>
            </a:r>
            <a:r>
              <a:rPr lang="es-US" sz="2600" b="1" dirty="0">
                <a:latin typeface="Montserrat" pitchFamily="2" charset="0"/>
              </a:rPr>
              <a:t> </a:t>
            </a:r>
            <a:r>
              <a:rPr lang="es-US" sz="2600" dirty="0">
                <a:latin typeface="Montserrat" pitchFamily="2" charset="0"/>
              </a:rPr>
              <a:t>era seguro para las personas con un tipo de </a:t>
            </a:r>
            <a:r>
              <a:rPr lang="es-US" sz="2600" b="1" dirty="0">
                <a:latin typeface="Montserrat" pitchFamily="2" charset="0"/>
              </a:rPr>
              <a:t>enfermedad renal </a:t>
            </a:r>
            <a:r>
              <a:rPr lang="es-US" sz="2600" dirty="0">
                <a:latin typeface="Montserrat" pitchFamily="2" charset="0"/>
              </a:rPr>
              <a:t>que querían evaluar su </a:t>
            </a:r>
            <a:r>
              <a:rPr lang="es-US" sz="2600" b="1" dirty="0">
                <a:latin typeface="Montserrat" pitchFamily="2" charset="0"/>
              </a:rPr>
              <a:t>salud cardíaca</a:t>
            </a:r>
            <a:r>
              <a:rPr lang="es-US" sz="2600" dirty="0">
                <a:latin typeface="Montserrat" pitchFamily="2" charset="0"/>
              </a:rPr>
              <a:t>. El estudio de Octavia proporcionó </a:t>
            </a:r>
            <a:r>
              <a:rPr lang="es-US" sz="2600" b="1" dirty="0">
                <a:latin typeface="Montserrat" pitchFamily="2" charset="0"/>
              </a:rPr>
              <a:t>pruebas </a:t>
            </a:r>
            <a:r>
              <a:rPr lang="es-US" sz="2600" dirty="0">
                <a:latin typeface="Montserrat" pitchFamily="2" charset="0"/>
              </a:rPr>
              <a:t>de que </a:t>
            </a:r>
            <a:r>
              <a:rPr lang="es-US" sz="2600" dirty="0" err="1">
                <a:latin typeface="Montserrat" pitchFamily="2" charset="0"/>
              </a:rPr>
              <a:t>Regadenosón</a:t>
            </a:r>
            <a:r>
              <a:rPr lang="es-US" sz="2600" dirty="0">
                <a:latin typeface="Montserrat" pitchFamily="2" charset="0"/>
              </a:rPr>
              <a:t> </a:t>
            </a:r>
            <a:r>
              <a:rPr lang="es-US" sz="2600" i="1" dirty="0">
                <a:latin typeface="Montserrat" pitchFamily="2" charset="0"/>
              </a:rPr>
              <a:t>es </a:t>
            </a:r>
            <a:r>
              <a:rPr lang="es-US" sz="2600" dirty="0">
                <a:latin typeface="Montserrat" pitchFamily="2" charset="0"/>
              </a:rPr>
              <a:t>seguro para pacientes con enfermedad renal avanzada.</a:t>
            </a:r>
            <a:endParaRPr lang="en-GB" sz="2600" dirty="0">
              <a:latin typeface="Montserrat" pitchFamily="2" charset="0"/>
            </a:endParaRPr>
          </a:p>
          <a:p>
            <a:endParaRPr lang="en-GB" sz="2600" dirty="0">
              <a:latin typeface="Montserrat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ED22E6-FA01-3261-C98D-A36AF8FDEB9C}"/>
              </a:ext>
            </a:extLst>
          </p:cNvPr>
          <p:cNvSpPr txBox="1"/>
          <p:nvPr/>
        </p:nvSpPr>
        <p:spPr>
          <a:xfrm>
            <a:off x="460470" y="4751904"/>
            <a:ext cx="12760841" cy="1495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US" sz="2600" dirty="0">
                <a:latin typeface="Montserrat" pitchFamily="2" charset="0"/>
              </a:rPr>
              <a:t>Actualmente, Octavia está trabajando en un ensayo de investigación llamado </a:t>
            </a:r>
            <a:r>
              <a:rPr lang="es-US" sz="2600" b="1" dirty="0">
                <a:latin typeface="Montserrat" pitchFamily="2" charset="0"/>
              </a:rPr>
              <a:t>REHAB-</a:t>
            </a:r>
            <a:r>
              <a:rPr lang="es-US" sz="2600" b="1" dirty="0" err="1">
                <a:latin typeface="Montserrat" pitchFamily="2" charset="0"/>
              </a:rPr>
              <a:t>HFpEF</a:t>
            </a:r>
            <a:r>
              <a:rPr lang="es-US" sz="2600" dirty="0">
                <a:latin typeface="Montserrat" pitchFamily="2" charset="0"/>
              </a:rPr>
              <a:t>, que explora el impacto de la</a:t>
            </a:r>
            <a:r>
              <a:rPr lang="es-US" sz="2600" b="1" dirty="0">
                <a:latin typeface="Montserrat" pitchFamily="2" charset="0"/>
              </a:rPr>
              <a:t> rehabilitación física personalizada </a:t>
            </a:r>
            <a:r>
              <a:rPr lang="es-US" sz="2600" dirty="0">
                <a:latin typeface="Montserrat" pitchFamily="2" charset="0"/>
              </a:rPr>
              <a:t>en adultos mayores con insuficiencia cardíaca. </a:t>
            </a:r>
            <a:endParaRPr lang="en-GB" sz="2600" dirty="0">
              <a:latin typeface="Montserra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8795EB-13D8-60BE-4167-252DA6FFE3F9}"/>
              </a:ext>
            </a:extLst>
          </p:cNvPr>
          <p:cNvSpPr txBox="1"/>
          <p:nvPr/>
        </p:nvSpPr>
        <p:spPr>
          <a:xfrm>
            <a:off x="460470" y="6634352"/>
            <a:ext cx="1390661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US" sz="2600" dirty="0">
                <a:latin typeface="Montserrat" pitchFamily="2" charset="0"/>
              </a:rPr>
              <a:t>La experiencia clínica de Octavia la inspiró a crear el </a:t>
            </a:r>
            <a:r>
              <a:rPr lang="es-US" sz="2600" b="1" dirty="0">
                <a:latin typeface="Montserrat" pitchFamily="2" charset="0"/>
              </a:rPr>
              <a:t>Programa de Cardiología Geriátrica </a:t>
            </a:r>
            <a:r>
              <a:rPr lang="es-US" sz="2600" dirty="0">
                <a:latin typeface="Montserrat" pitchFamily="2" charset="0"/>
              </a:rPr>
              <a:t>en la Facultad de Medicina de Universidad de Wake Forest, con el fin de proporcionar una</a:t>
            </a:r>
            <a:r>
              <a:rPr lang="es-US" sz="2600" b="1" dirty="0">
                <a:latin typeface="Montserrat" pitchFamily="2" charset="0"/>
              </a:rPr>
              <a:t> atención multidisciplinaria</a:t>
            </a:r>
            <a:r>
              <a:rPr lang="es-US" sz="2600" dirty="0">
                <a:latin typeface="Montserrat" pitchFamily="2" charset="0"/>
              </a:rPr>
              <a:t> de alta calidad a los pacientes geriátricos. También comparte su pasión y experiencia </a:t>
            </a:r>
            <a:r>
              <a:rPr lang="es-US" sz="2600" b="1" dirty="0">
                <a:latin typeface="Montserrat" pitchFamily="2" charset="0"/>
              </a:rPr>
              <a:t>enseñando </a:t>
            </a:r>
            <a:r>
              <a:rPr lang="es-US" sz="2600" dirty="0">
                <a:latin typeface="Montserrat" pitchFamily="2" charset="0"/>
              </a:rPr>
              <a:t>y </a:t>
            </a:r>
            <a:r>
              <a:rPr lang="es-US" sz="2600" b="1" dirty="0">
                <a:latin typeface="Montserrat" pitchFamily="2" charset="0"/>
              </a:rPr>
              <a:t>asesorando </a:t>
            </a:r>
            <a:r>
              <a:rPr lang="es-US" sz="2600" dirty="0">
                <a:latin typeface="Montserrat" pitchFamily="2" charset="0"/>
              </a:rPr>
              <a:t>a otras personas que siguen sus pasos, lo que le resulta increíblemente gratificante. </a:t>
            </a:r>
            <a:endParaRPr lang="en-GB" sz="2600" dirty="0">
              <a:latin typeface="Montserrat" pitchFamily="2" charset="0"/>
            </a:endParaRPr>
          </a:p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614568-3CEF-BEE0-ADAC-42472F8B2FB4}"/>
              </a:ext>
            </a:extLst>
          </p:cNvPr>
          <p:cNvSpPr txBox="1"/>
          <p:nvPr/>
        </p:nvSpPr>
        <p:spPr>
          <a:xfrm>
            <a:off x="465386" y="337959"/>
            <a:ext cx="8460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4800" b="1" dirty="0">
                <a:latin typeface="Montserrat SemiBold" pitchFamily="2" charset="0"/>
              </a:rPr>
              <a:t>Resumen de la Animación</a:t>
            </a:r>
            <a:endParaRPr lang="en-GB" sz="4800" dirty="0">
              <a:latin typeface="Montserrat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55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fireworks in the sky&#10;&#10;AI-generated content may be incorrect.">
            <a:extLst>
              <a:ext uri="{FF2B5EF4-FFF2-40B4-BE49-F238E27FC236}">
                <a16:creationId xmlns:a16="http://schemas.microsoft.com/office/drawing/2014/main" id="{E3C091E5-DAAE-7646-8C98-AF9E6F356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0" t="11911"/>
          <a:stretch/>
        </p:blipFill>
        <p:spPr>
          <a:xfrm>
            <a:off x="0" y="-1"/>
            <a:ext cx="17749834" cy="1030352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83284" y="2557116"/>
            <a:ext cx="13394716" cy="6978384"/>
            <a:chOff x="0" y="0"/>
            <a:chExt cx="7846638" cy="4409338"/>
          </a:xfrm>
          <a:solidFill>
            <a:srgbClr val="55B8AD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7846638" cy="4409338"/>
            </a:xfrm>
            <a:custGeom>
              <a:avLst/>
              <a:gdLst/>
              <a:ahLst/>
              <a:cxnLst/>
              <a:rect l="l" t="t" r="r" b="b"/>
              <a:pathLst>
                <a:path w="7846638" h="4409338">
                  <a:moveTo>
                    <a:pt x="7722178" y="4409338"/>
                  </a:moveTo>
                  <a:lnTo>
                    <a:pt x="124460" y="4409338"/>
                  </a:lnTo>
                  <a:cubicBezTo>
                    <a:pt x="55880" y="4409338"/>
                    <a:pt x="0" y="4353458"/>
                    <a:pt x="0" y="428487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22178" y="0"/>
                  </a:lnTo>
                  <a:cubicBezTo>
                    <a:pt x="7790759" y="0"/>
                    <a:pt x="7846638" y="55880"/>
                    <a:pt x="7846638" y="124460"/>
                  </a:cubicBezTo>
                  <a:lnTo>
                    <a:pt x="7846638" y="4284878"/>
                  </a:lnTo>
                  <a:cubicBezTo>
                    <a:pt x="7846638" y="4353458"/>
                    <a:pt x="7790759" y="4409338"/>
                    <a:pt x="7722178" y="440933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10790355" y="2743896"/>
            <a:ext cx="10287000" cy="4799209"/>
            <a:chOff x="0" y="0"/>
            <a:chExt cx="3130550" cy="1460500"/>
          </a:xfrm>
          <a:solidFill>
            <a:srgbClr val="3660AA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-937583" y="937583"/>
            <a:ext cx="10287000" cy="8411834"/>
            <a:chOff x="0" y="0"/>
            <a:chExt cx="3130550" cy="2559898"/>
          </a:xfrm>
          <a:solidFill>
            <a:srgbClr val="3660AA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30550" cy="2559898"/>
            </a:xfrm>
            <a:custGeom>
              <a:avLst/>
              <a:gdLst/>
              <a:ahLst/>
              <a:cxnLst/>
              <a:rect l="l" t="t" r="r" b="b"/>
              <a:pathLst>
                <a:path w="3130550" h="2559898">
                  <a:moveTo>
                    <a:pt x="0" y="1123950"/>
                  </a:moveTo>
                  <a:lnTo>
                    <a:pt x="0" y="2559898"/>
                  </a:lnTo>
                  <a:lnTo>
                    <a:pt x="3130550" y="2559898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38166" y="2907393"/>
            <a:ext cx="13787434" cy="6475616"/>
            <a:chOff x="0" y="0"/>
            <a:chExt cx="7630634" cy="399696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630634" cy="3996966"/>
            </a:xfrm>
            <a:custGeom>
              <a:avLst/>
              <a:gdLst/>
              <a:ahLst/>
              <a:cxnLst/>
              <a:rect l="l" t="t" r="r" b="b"/>
              <a:pathLst>
                <a:path w="7630634" h="3996966">
                  <a:moveTo>
                    <a:pt x="7506174" y="3996966"/>
                  </a:moveTo>
                  <a:lnTo>
                    <a:pt x="124460" y="3996966"/>
                  </a:lnTo>
                  <a:cubicBezTo>
                    <a:pt x="55880" y="3996966"/>
                    <a:pt x="0" y="3941087"/>
                    <a:pt x="0" y="38725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506174" y="0"/>
                  </a:lnTo>
                  <a:cubicBezTo>
                    <a:pt x="7574754" y="0"/>
                    <a:pt x="7630634" y="55880"/>
                    <a:pt x="7630634" y="124460"/>
                  </a:cubicBezTo>
                  <a:lnTo>
                    <a:pt x="7630634" y="3872507"/>
                  </a:lnTo>
                  <a:cubicBezTo>
                    <a:pt x="7630634" y="3941087"/>
                    <a:pt x="7574754" y="3996966"/>
                    <a:pt x="7506174" y="399696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3953747" y="621291"/>
            <a:ext cx="699726" cy="814819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 rot="5400000">
            <a:off x="3391033" y="-2639534"/>
            <a:ext cx="1480331" cy="8262399"/>
            <a:chOff x="0" y="0"/>
            <a:chExt cx="3130550" cy="18248691"/>
          </a:xfrm>
          <a:solidFill>
            <a:srgbClr val="55B8AD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3130550" cy="18248691"/>
            </a:xfrm>
            <a:custGeom>
              <a:avLst/>
              <a:gdLst/>
              <a:ahLst/>
              <a:cxnLst/>
              <a:rect l="l" t="t" r="r" b="b"/>
              <a:pathLst>
                <a:path w="3130550" h="18248691">
                  <a:moveTo>
                    <a:pt x="0" y="1123950"/>
                  </a:moveTo>
                  <a:lnTo>
                    <a:pt x="0" y="18248691"/>
                  </a:lnTo>
                  <a:lnTo>
                    <a:pt x="3130550" y="18248691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38166" y="2983330"/>
            <a:ext cx="13711233" cy="6299269"/>
            <a:chOff x="-1307" y="96132"/>
            <a:chExt cx="7208077" cy="4444368"/>
          </a:xfrm>
        </p:grpSpPr>
        <p:sp>
          <p:nvSpPr>
            <p:cNvPr id="18" name="Freeform 18"/>
            <p:cNvSpPr/>
            <p:nvPr/>
          </p:nvSpPr>
          <p:spPr>
            <a:xfrm>
              <a:off x="-1307" y="96132"/>
              <a:ext cx="7208077" cy="4444368"/>
            </a:xfrm>
            <a:custGeom>
              <a:avLst/>
              <a:gdLst/>
              <a:ahLst/>
              <a:cxnLst/>
              <a:rect l="l" t="t" r="r" b="b"/>
              <a:pathLst>
                <a:path w="7208077" h="3623869">
                  <a:moveTo>
                    <a:pt x="7083616" y="3623869"/>
                  </a:moveTo>
                  <a:lnTo>
                    <a:pt x="124460" y="3623869"/>
                  </a:lnTo>
                  <a:cubicBezTo>
                    <a:pt x="55880" y="3623869"/>
                    <a:pt x="0" y="3567988"/>
                    <a:pt x="0" y="3499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83617" y="0"/>
                  </a:lnTo>
                  <a:cubicBezTo>
                    <a:pt x="7152197" y="0"/>
                    <a:pt x="7208077" y="55880"/>
                    <a:pt x="7208077" y="124460"/>
                  </a:cubicBezTo>
                  <a:lnTo>
                    <a:pt x="7208077" y="3499408"/>
                  </a:lnTo>
                  <a:cubicBezTo>
                    <a:pt x="7208077" y="3567989"/>
                    <a:pt x="7152197" y="3623869"/>
                    <a:pt x="7083617" y="3623869"/>
                  </a:cubicBez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en-GB" sz="2400" dirty="0">
                <a:latin typeface="Montserrat" pitchFamily="2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EEFF541-76D0-5E12-6953-5C890BABB532}"/>
              </a:ext>
            </a:extLst>
          </p:cNvPr>
          <p:cNvSpPr txBox="1"/>
          <p:nvPr/>
        </p:nvSpPr>
        <p:spPr>
          <a:xfrm>
            <a:off x="-2" y="903991"/>
            <a:ext cx="8237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6600" b="1" dirty="0">
                <a:latin typeface="Montserrat SemiBold" pitchFamily="2" charset="0"/>
              </a:rPr>
              <a:t>Puntos de Debate</a:t>
            </a:r>
            <a:endParaRPr lang="en-GB" sz="6600" dirty="0">
              <a:latin typeface="Montserrat SemiBold" pitchFamily="2" charset="0"/>
            </a:endParaRP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22903EF9-BF1A-E37B-DF5D-10AEBCEAB915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08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344CA8-1182-9938-B6BF-42023D1ECC34}"/>
              </a:ext>
            </a:extLst>
          </p:cNvPr>
          <p:cNvSpPr txBox="1"/>
          <p:nvPr/>
        </p:nvSpPr>
        <p:spPr>
          <a:xfrm>
            <a:off x="609600" y="3046678"/>
            <a:ext cx="13639799" cy="661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es-US" sz="2600" dirty="0">
                <a:latin typeface="Montserrat" pitchFamily="2" charset="0"/>
              </a:rPr>
              <a:t>¿Cuáles fueron los beneficios de practicar ballet clásico para Octavia? ¿Cómo cree que este pasatiempo la ayudó cuando decidió estudiar medicina?</a:t>
            </a: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endParaRPr lang="en-GB" sz="2600" dirty="0">
              <a:latin typeface="Montserrat" pitchFamily="2" charset="0"/>
            </a:endParaRP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es-US" sz="2600" dirty="0">
                <a:latin typeface="Montserrat" pitchFamily="2" charset="0"/>
              </a:rPr>
              <a:t>¿Qué pasatiempos le gustan? ¿Cuáles son los beneficios de estos pasatiempos para usted?</a:t>
            </a: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endParaRPr lang="en-GB" sz="2600" dirty="0">
              <a:latin typeface="Montserrat" pitchFamily="2" charset="0"/>
            </a:endParaRP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es-US" sz="2600" dirty="0">
                <a:latin typeface="Montserrat" pitchFamily="2" charset="0"/>
              </a:rPr>
              <a:t>¿Qué inspiró a Octavia a dedicarse a la cardiología geriátrica?</a:t>
            </a: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endParaRPr lang="en-GB" sz="2600" dirty="0">
              <a:latin typeface="Montserrat" pitchFamily="2" charset="0"/>
            </a:endParaRP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es-US" sz="2600" dirty="0">
                <a:latin typeface="Montserrat" pitchFamily="2" charset="0"/>
              </a:rPr>
              <a:t>¿Qué investigó Octavia para su maestría? ¿Qué pruebas aportó su investigación?</a:t>
            </a: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endParaRPr lang="en-GB" sz="2600" dirty="0">
              <a:latin typeface="Montserrat" pitchFamily="2" charset="0"/>
            </a:endParaRP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es-US" sz="2600" dirty="0">
                <a:latin typeface="Montserrat" pitchFamily="2" charset="0"/>
              </a:rPr>
              <a:t>¿En qué proyecto de investigación participa actualmente? ¿Cuál es el papel de Octavia en el proyecto?</a:t>
            </a:r>
            <a:endParaRPr lang="en-GB" sz="2600" dirty="0">
              <a:latin typeface="Montserrat" pitchFamily="2" charset="0"/>
            </a:endParaRPr>
          </a:p>
          <a:p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B05C07-719C-C6C9-F696-C1C779D56A3C}"/>
              </a:ext>
            </a:extLst>
          </p:cNvPr>
          <p:cNvSpPr txBox="1"/>
          <p:nvPr/>
        </p:nvSpPr>
        <p:spPr>
          <a:xfrm>
            <a:off x="14935200" y="9784080"/>
            <a:ext cx="22592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 i="1" u="none" strike="noStrike" baseline="0" dirty="0">
                <a:solidFill>
                  <a:schemeClr val="bg1"/>
                </a:solidFill>
                <a:latin typeface="Montserrat" pitchFamily="2" charset="0"/>
              </a:rPr>
              <a:t>© Have a nice day Photo/Shutterstock.com </a:t>
            </a:r>
            <a:endParaRPr lang="en-GB" sz="1000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human heart model on a table&#10;&#10;AI-generated content may be incorrect.">
            <a:extLst>
              <a:ext uri="{FF2B5EF4-FFF2-40B4-BE49-F238E27FC236}">
                <a16:creationId xmlns:a16="http://schemas.microsoft.com/office/drawing/2014/main" id="{6AA73535-3DF5-1BAD-3DED-D3D1D2304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4" r="18685" b="23340"/>
          <a:stretch/>
        </p:blipFill>
        <p:spPr>
          <a:xfrm>
            <a:off x="9832258" y="-21457"/>
            <a:ext cx="8458200" cy="10308458"/>
          </a:xfrm>
          <a:prstGeom prst="rect">
            <a:avLst/>
          </a:prstGeom>
        </p:spPr>
      </p:pic>
      <p:grpSp>
        <p:nvGrpSpPr>
          <p:cNvPr id="15" name="Group 15">
            <a:extLst>
              <a:ext uri="{FF2B5EF4-FFF2-40B4-BE49-F238E27FC236}">
                <a16:creationId xmlns:a16="http://schemas.microsoft.com/office/drawing/2014/main" id="{F8A4F7D0-C424-094A-D918-17E46954D959}"/>
              </a:ext>
            </a:extLst>
          </p:cNvPr>
          <p:cNvGrpSpPr/>
          <p:nvPr/>
        </p:nvGrpSpPr>
        <p:grpSpPr>
          <a:xfrm rot="5400000">
            <a:off x="13064867" y="4095716"/>
            <a:ext cx="1771218" cy="8675048"/>
            <a:chOff x="0" y="0"/>
            <a:chExt cx="3130550" cy="18248691"/>
          </a:xfrm>
          <a:solidFill>
            <a:srgbClr val="3660AA"/>
          </a:solidFill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1FE5316B-A9E1-FDC2-D9F7-305EFB28AAEF}"/>
                </a:ext>
              </a:extLst>
            </p:cNvPr>
            <p:cNvSpPr/>
            <p:nvPr/>
          </p:nvSpPr>
          <p:spPr>
            <a:xfrm>
              <a:off x="0" y="0"/>
              <a:ext cx="3130550" cy="18248691"/>
            </a:xfrm>
            <a:custGeom>
              <a:avLst/>
              <a:gdLst/>
              <a:ahLst/>
              <a:cxnLst/>
              <a:rect l="l" t="t" r="r" b="b"/>
              <a:pathLst>
                <a:path w="3130550" h="18248691">
                  <a:moveTo>
                    <a:pt x="0" y="1123950"/>
                  </a:moveTo>
                  <a:lnTo>
                    <a:pt x="0" y="18248691"/>
                  </a:lnTo>
                  <a:lnTo>
                    <a:pt x="3130550" y="18248691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2952750" y="-1897436"/>
            <a:ext cx="9258300" cy="15163800"/>
            <a:chOff x="0" y="0"/>
            <a:chExt cx="3130550" cy="3989417"/>
          </a:xfrm>
          <a:solidFill>
            <a:srgbClr val="3660AA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" name="Freeform 5">
            <a:extLst>
              <a:ext uri="{FF2B5EF4-FFF2-40B4-BE49-F238E27FC236}">
                <a16:creationId xmlns:a16="http://schemas.microsoft.com/office/drawing/2014/main" id="{06FBB253-6086-031C-8D99-18D229BCE51F}"/>
              </a:ext>
            </a:extLst>
          </p:cNvPr>
          <p:cNvSpPr/>
          <p:nvPr/>
        </p:nvSpPr>
        <p:spPr>
          <a:xfrm rot="5400000">
            <a:off x="2788554" y="-1745036"/>
            <a:ext cx="9281891" cy="14859004"/>
          </a:xfrm>
          <a:custGeom>
            <a:avLst/>
            <a:gdLst/>
            <a:ahLst/>
            <a:cxnLst/>
            <a:rect l="l" t="t" r="r" b="b"/>
            <a:pathLst>
              <a:path w="3130550" h="3989417">
                <a:moveTo>
                  <a:pt x="0" y="1123950"/>
                </a:moveTo>
                <a:lnTo>
                  <a:pt x="0" y="3989417"/>
                </a:lnTo>
                <a:lnTo>
                  <a:pt x="3130550" y="3989417"/>
                </a:lnTo>
                <a:lnTo>
                  <a:pt x="313055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7" name="Group 7"/>
          <p:cNvGrpSpPr/>
          <p:nvPr/>
        </p:nvGrpSpPr>
        <p:grpSpPr>
          <a:xfrm rot="5400000">
            <a:off x="2103818" y="-2125280"/>
            <a:ext cx="10346559" cy="14554203"/>
            <a:chOff x="0" y="-191879"/>
            <a:chExt cx="3130550" cy="3703259"/>
          </a:xfrm>
          <a:solidFill>
            <a:srgbClr val="ADDDD7"/>
          </a:solidFill>
        </p:grpSpPr>
        <p:sp>
          <p:nvSpPr>
            <p:cNvPr id="8" name="Freeform 8"/>
            <p:cNvSpPr/>
            <p:nvPr/>
          </p:nvSpPr>
          <p:spPr>
            <a:xfrm>
              <a:off x="0" y="-191879"/>
              <a:ext cx="3130550" cy="3703259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6273DC6-DD7D-32C2-C854-612A32B2BA7A}"/>
              </a:ext>
            </a:extLst>
          </p:cNvPr>
          <p:cNvSpPr txBox="1"/>
          <p:nvPr/>
        </p:nvSpPr>
        <p:spPr>
          <a:xfrm>
            <a:off x="366728" y="338104"/>
            <a:ext cx="89336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4800" b="1" dirty="0">
                <a:latin typeface="Montserrat SemiBold" pitchFamily="2" charset="0"/>
              </a:rPr>
              <a:t>Acerca de la </a:t>
            </a:r>
          </a:p>
          <a:p>
            <a:r>
              <a:rPr lang="es-US" sz="4800" b="1" dirty="0">
                <a:latin typeface="Montserrat SemiBold" pitchFamily="2" charset="0"/>
              </a:rPr>
              <a:t>Cardiología Geriátrica</a:t>
            </a:r>
            <a:endParaRPr lang="en-GB" sz="4800" b="1" dirty="0">
              <a:latin typeface="Montserrat SemiBold" pitchFamily="2" charset="0"/>
            </a:endParaRP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A29575E1-84B7-6F57-3DC4-9904E38E4263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09    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4C3913-8915-C7C4-3DE7-04F0A08D4BCC}"/>
              </a:ext>
            </a:extLst>
          </p:cNvPr>
          <p:cNvSpPr txBox="1"/>
          <p:nvPr/>
        </p:nvSpPr>
        <p:spPr>
          <a:xfrm>
            <a:off x="366728" y="2131466"/>
            <a:ext cx="10606072" cy="2935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US" sz="2600" dirty="0">
                <a:latin typeface="Montserrat" pitchFamily="2" charset="0"/>
              </a:rPr>
              <a:t>La cardiología geriátrica es un campo </a:t>
            </a:r>
            <a:r>
              <a:rPr lang="es-US" sz="2600" b="1" dirty="0">
                <a:latin typeface="Montserrat" pitchFamily="2" charset="0"/>
              </a:rPr>
              <a:t>apasionante </a:t>
            </a:r>
            <a:r>
              <a:rPr lang="es-US" sz="2600" dirty="0">
                <a:latin typeface="Montserrat" pitchFamily="2" charset="0"/>
              </a:rPr>
              <a:t>en el que se puede trabajar, con una gran variedad de posibles formas de mejorar la vida de los</a:t>
            </a:r>
            <a:r>
              <a:rPr lang="es-US" sz="2600" b="1" dirty="0">
                <a:latin typeface="Montserrat" pitchFamily="2" charset="0"/>
              </a:rPr>
              <a:t> adultos mayores </a:t>
            </a:r>
            <a:r>
              <a:rPr lang="es-US" sz="2600" dirty="0">
                <a:latin typeface="Montserrat" pitchFamily="2" charset="0"/>
              </a:rPr>
              <a:t>que padecen </a:t>
            </a:r>
            <a:r>
              <a:rPr lang="es-US" sz="2600" b="1" dirty="0">
                <a:latin typeface="Montserrat" pitchFamily="2" charset="0"/>
              </a:rPr>
              <a:t>enfermedades cardiovasculares (ECV)</a:t>
            </a:r>
            <a:r>
              <a:rPr lang="es-US" sz="2600" dirty="0">
                <a:latin typeface="Montserrat" pitchFamily="2" charset="0"/>
              </a:rPr>
              <a:t>, que son enfermedades del </a:t>
            </a:r>
            <a:r>
              <a:rPr lang="es-US" sz="2600" b="1" dirty="0">
                <a:latin typeface="Montserrat" pitchFamily="2" charset="0"/>
              </a:rPr>
              <a:t>corazón</a:t>
            </a:r>
            <a:r>
              <a:rPr lang="es-US" sz="2600" dirty="0">
                <a:latin typeface="Montserrat" pitchFamily="2" charset="0"/>
              </a:rPr>
              <a:t>, los</a:t>
            </a:r>
            <a:r>
              <a:rPr lang="es-US" sz="2600" b="1" dirty="0">
                <a:latin typeface="Montserrat" pitchFamily="2" charset="0"/>
              </a:rPr>
              <a:t> vasos sanguíneos </a:t>
            </a:r>
            <a:r>
              <a:rPr lang="es-US" sz="2600" dirty="0">
                <a:latin typeface="Montserrat" pitchFamily="2" charset="0"/>
              </a:rPr>
              <a:t>y el </a:t>
            </a:r>
            <a:r>
              <a:rPr lang="es-US" sz="2600" b="1" dirty="0">
                <a:latin typeface="Montserrat" pitchFamily="2" charset="0"/>
              </a:rPr>
              <a:t>sistema circulatorio</a:t>
            </a:r>
            <a:r>
              <a:rPr lang="es-US" sz="2600" dirty="0">
                <a:latin typeface="Montserrat" pitchFamily="2" charset="0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FA5E38-C4E3-A1FB-9FA4-475EF5706533}"/>
              </a:ext>
            </a:extLst>
          </p:cNvPr>
          <p:cNvSpPr txBox="1"/>
          <p:nvPr/>
        </p:nvSpPr>
        <p:spPr>
          <a:xfrm>
            <a:off x="14536995" y="7600470"/>
            <a:ext cx="37829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2000" dirty="0">
                <a:solidFill>
                  <a:schemeClr val="bg1"/>
                </a:solidFill>
                <a:latin typeface="Montserrat" pitchFamily="2" charset="0"/>
              </a:rPr>
              <a:t>Ejemplo de un modelo </a:t>
            </a:r>
          </a:p>
          <a:p>
            <a:r>
              <a:rPr lang="es-US" sz="2000" dirty="0">
                <a:solidFill>
                  <a:schemeClr val="bg1"/>
                </a:solidFill>
                <a:latin typeface="Montserrat" pitchFamily="2" charset="0"/>
              </a:rPr>
              <a:t>de corazón utilizado por </a:t>
            </a:r>
          </a:p>
          <a:p>
            <a:r>
              <a:rPr lang="es-US" sz="2000" dirty="0">
                <a:solidFill>
                  <a:schemeClr val="bg1"/>
                </a:solidFill>
                <a:latin typeface="Montserrat" pitchFamily="2" charset="0"/>
              </a:rPr>
              <a:t>Octavia para explicar las enfermedades cardíacas a los alumnos </a:t>
            </a:r>
            <a:endParaRPr lang="en-GB" sz="20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552EAB-CF94-6F39-BFC7-2E7072ADCAA3}"/>
              </a:ext>
            </a:extLst>
          </p:cNvPr>
          <p:cNvSpPr txBox="1"/>
          <p:nvPr/>
        </p:nvSpPr>
        <p:spPr>
          <a:xfrm>
            <a:off x="381476" y="7264621"/>
            <a:ext cx="12648724" cy="228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US" sz="2600" dirty="0">
                <a:latin typeface="Montserrat" pitchFamily="2" charset="0"/>
              </a:rPr>
              <a:t>Los cardiólogos geriátricos también utilizan herramientas como </a:t>
            </a:r>
            <a:r>
              <a:rPr lang="es-US" sz="2600" b="1" dirty="0">
                <a:latin typeface="Montserrat" pitchFamily="2" charset="0"/>
              </a:rPr>
              <a:t>pruebas de esfuerzo cardíaco</a:t>
            </a:r>
            <a:r>
              <a:rPr lang="es-US" sz="2600" dirty="0">
                <a:latin typeface="Montserrat" pitchFamily="2" charset="0"/>
              </a:rPr>
              <a:t>, </a:t>
            </a:r>
            <a:r>
              <a:rPr lang="es-US" sz="2600" b="1" dirty="0">
                <a:latin typeface="Montserrat" pitchFamily="2" charset="0"/>
              </a:rPr>
              <a:t>ecocardiografías </a:t>
            </a:r>
            <a:r>
              <a:rPr lang="es-US" sz="2600" dirty="0">
                <a:latin typeface="Montserrat" pitchFamily="2" charset="0"/>
              </a:rPr>
              <a:t>y </a:t>
            </a:r>
            <a:r>
              <a:rPr lang="es-US" sz="2600" b="1" dirty="0">
                <a:latin typeface="Montserrat" pitchFamily="2" charset="0"/>
              </a:rPr>
              <a:t>análisis de sangre </a:t>
            </a:r>
            <a:r>
              <a:rPr lang="es-US" sz="2600" dirty="0">
                <a:latin typeface="Montserrat" pitchFamily="2" charset="0"/>
              </a:rPr>
              <a:t>para ayudar con el diagnóstico, el seguimiento del progreso y los resultados del tratamiento.</a:t>
            </a:r>
            <a:endParaRPr lang="en-GB" sz="2600" dirty="0">
              <a:latin typeface="Montserrat" pitchFamily="2" charset="0"/>
            </a:endParaRPr>
          </a:p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3B6589-AC83-36A2-0B8A-DDC41ED222E2}"/>
              </a:ext>
            </a:extLst>
          </p:cNvPr>
          <p:cNvSpPr txBox="1"/>
          <p:nvPr/>
        </p:nvSpPr>
        <p:spPr>
          <a:xfrm>
            <a:off x="381475" y="5151821"/>
            <a:ext cx="11886724" cy="228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US" sz="2600" dirty="0">
                <a:latin typeface="Montserrat" pitchFamily="2" charset="0"/>
              </a:rPr>
              <a:t>Los cardiólogos geriátricos suelen trabajar en la </a:t>
            </a:r>
            <a:r>
              <a:rPr lang="es-US" sz="2600" b="1" dirty="0">
                <a:latin typeface="Montserrat" pitchFamily="2" charset="0"/>
              </a:rPr>
              <a:t>salud </a:t>
            </a:r>
            <a:r>
              <a:rPr lang="es-US" sz="2600" dirty="0">
                <a:latin typeface="Montserrat" pitchFamily="2" charset="0"/>
              </a:rPr>
              <a:t>y el </a:t>
            </a:r>
            <a:r>
              <a:rPr lang="es-US" sz="2600" b="1" dirty="0">
                <a:latin typeface="Montserrat" pitchFamily="2" charset="0"/>
              </a:rPr>
              <a:t>bienestar </a:t>
            </a:r>
            <a:r>
              <a:rPr lang="es-US" sz="2600" dirty="0">
                <a:latin typeface="Montserrat" pitchFamily="2" charset="0"/>
              </a:rPr>
              <a:t>general de sus pacientes, conociendo sus </a:t>
            </a:r>
            <a:r>
              <a:rPr lang="es-US" sz="2600" b="1" dirty="0">
                <a:latin typeface="Montserrat" pitchFamily="2" charset="0"/>
              </a:rPr>
              <a:t>valores</a:t>
            </a:r>
            <a:r>
              <a:rPr lang="es-US" sz="2600" dirty="0">
                <a:latin typeface="Montserrat" pitchFamily="2" charset="0"/>
              </a:rPr>
              <a:t> personales, sus </a:t>
            </a:r>
            <a:r>
              <a:rPr lang="es-US" sz="2600" b="1" dirty="0">
                <a:latin typeface="Montserrat" pitchFamily="2" charset="0"/>
              </a:rPr>
              <a:t>objetivos </a:t>
            </a:r>
            <a:r>
              <a:rPr lang="es-US" sz="2600" dirty="0">
                <a:latin typeface="Montserrat" pitchFamily="2" charset="0"/>
              </a:rPr>
              <a:t>y otras afecciones médicas que puedan tener, y colaborando con ellos para crear su plan de tratamiento. </a:t>
            </a:r>
          </a:p>
          <a:p>
            <a:endParaRPr lang="en-GB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085A507-C04A-C452-57B5-AF0E33D423B3}"/>
                  </a:ext>
                </a:extLst>
              </p14:cNvPr>
              <p14:cNvContentPartPr/>
              <p14:nvPr/>
            </p14:nvContentPartPr>
            <p14:xfrm>
              <a:off x="8849721" y="7116028"/>
              <a:ext cx="19192" cy="19192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085A507-C04A-C452-57B5-AF0E33D423B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90121" y="6175620"/>
                <a:ext cx="1919200" cy="191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DD547F0-B0C1-8E02-BD58-120B55762049}"/>
                  </a:ext>
                </a:extLst>
              </p14:cNvPr>
              <p14:cNvContentPartPr/>
              <p14:nvPr/>
            </p14:nvContentPartPr>
            <p14:xfrm>
              <a:off x="9856242" y="7030729"/>
              <a:ext cx="19192" cy="19192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DD547F0-B0C1-8E02-BD58-120B5576204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15834" y="6090321"/>
                <a:ext cx="1919200" cy="191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BB6E366-5D2D-E5BD-D955-E2C49FFBA3CC}"/>
                  </a:ext>
                </a:extLst>
              </p14:cNvPr>
              <p14:cNvContentPartPr/>
              <p14:nvPr/>
            </p14:nvContentPartPr>
            <p14:xfrm>
              <a:off x="9924483" y="7030729"/>
              <a:ext cx="19192" cy="19192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BB6E366-5D2D-E5BD-D955-E2C49FFBA3C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77463" y="6983709"/>
                <a:ext cx="114192" cy="1141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09B25A0-476C-FE96-CB19-4DF31A93E450}"/>
                  </a:ext>
                </a:extLst>
              </p14:cNvPr>
              <p14:cNvContentPartPr/>
              <p14:nvPr/>
            </p14:nvContentPartPr>
            <p14:xfrm>
              <a:off x="10231556" y="9265550"/>
              <a:ext cx="19192" cy="19192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09B25A0-476C-FE96-CB19-4DF31A93E45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71956" y="8325142"/>
                <a:ext cx="1919200" cy="191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277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CAB894FB2DAA46A83F7930F35AC280" ma:contentTypeVersion="19" ma:contentTypeDescription="Create a new document." ma:contentTypeScope="" ma:versionID="40dbcd6343282e421749c6815b95dfd4">
  <xsd:schema xmlns:xsd="http://www.w3.org/2001/XMLSchema" xmlns:xs="http://www.w3.org/2001/XMLSchema" xmlns:p="http://schemas.microsoft.com/office/2006/metadata/properties" xmlns:ns2="4ef8ee0b-e025-4bd4-94a6-4c71df7778d2" xmlns:ns3="09e5eb4c-ad0d-4795-ae2e-baffe4a7a343" targetNamespace="http://schemas.microsoft.com/office/2006/metadata/properties" ma:root="true" ma:fieldsID="6c47980bf23f220e19b4493ad0e7241b" ns2:_="" ns3:_="">
    <xsd:import namespace="4ef8ee0b-e025-4bd4-94a6-4c71df7778d2"/>
    <xsd:import namespace="09e5eb4c-ad0d-4795-ae2e-baffe4a7a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f8ee0b-e025-4bd4-94a6-4c71df7778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f782564-be43-449e-9829-86f2ca8ed8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e5eb4c-ad0d-4795-ae2e-baffe4a7a34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7e7737c-4f54-4668-836a-4369b242694b}" ma:internalName="TaxCatchAll" ma:showField="CatchAllData" ma:web="09e5eb4c-ad0d-4795-ae2e-baffe4a7a3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e5eb4c-ad0d-4795-ae2e-baffe4a7a343" xsi:nil="true"/>
    <lcf76f155ced4ddcb4097134ff3c332f xmlns="4ef8ee0b-e025-4bd4-94a6-4c71df7778d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525D3E5-01D8-485C-A5A6-D226A6E6BE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f8ee0b-e025-4bd4-94a6-4c71df7778d2"/>
    <ds:schemaRef ds:uri="09e5eb4c-ad0d-4795-ae2e-baffe4a7a3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D27C9C9-1383-43CA-9F0A-3F7796B22DE4}">
  <ds:schemaRefs>
    <ds:schemaRef ds:uri="http://schemas.microsoft.com/office/2006/metadata/properties"/>
    <ds:schemaRef ds:uri="http://schemas.microsoft.com/office/infopath/2007/PartnerControls"/>
    <ds:schemaRef ds:uri="09e5eb4c-ad0d-4795-ae2e-baffe4a7a343"/>
    <ds:schemaRef ds:uri="4ef8ee0b-e025-4bd4-94a6-4c71df7778d2"/>
    <ds:schemaRef ds:uri="c862fd4a-af22-48a3-a723-1cc0abbe7658"/>
    <ds:schemaRef ds:uri="c1b8ea6a-a120-4755-8325-50f5aa1d4d40"/>
  </ds:schemaRefs>
</ds:datastoreItem>
</file>

<file path=customXml/itemProps3.xml><?xml version="1.0" encoding="utf-8"?>
<ds:datastoreItem xmlns:ds="http://schemas.openxmlformats.org/officeDocument/2006/customXml" ds:itemID="{AF880CE9-8CB5-4DBE-84D9-560466B5AC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2151</TotalTime>
  <Words>2032</Words>
  <Application>Microsoft Office PowerPoint</Application>
  <PresentationFormat>Custom</PresentationFormat>
  <Paragraphs>161</Paragraphs>
  <Slides>20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Montserrat Semi-Bold</vt:lpstr>
      <vt:lpstr>Montserrat</vt:lpstr>
      <vt:lpstr>Montserrat SemiBold</vt:lpstr>
      <vt:lpstr>Montserrat Bold</vt:lpstr>
      <vt:lpstr>Calibri</vt:lpstr>
      <vt:lpstr>Montserrat Semi-Bold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Sciences Presentation</dc:title>
  <dc:creator>Isla</dc:creator>
  <cp:lastModifiedBy>Erica Morgan</cp:lastModifiedBy>
  <cp:revision>105</cp:revision>
  <dcterms:created xsi:type="dcterms:W3CDTF">2006-08-16T00:00:00Z</dcterms:created>
  <dcterms:modified xsi:type="dcterms:W3CDTF">2025-11-19T17:10:40Z</dcterms:modified>
  <dc:identifier>DAFb8zIHRfw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0x010100F6CAB894FB2DAA46A83F7930F35AC280</vt:lpwstr>
  </property>
  <property fmtid="{D5CDD505-2E9C-101B-9397-08002B2CF9AE}" pid="3" name="MediaServiceImageTags">
    <vt:lpwstr/>
  </property>
</Properties>
</file>