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98" r:id="rId8"/>
    <p:sldId id="311" r:id="rId9"/>
    <p:sldId id="308" r:id="rId10"/>
    <p:sldId id="309" r:id="rId11"/>
    <p:sldId id="266" r:id="rId12"/>
    <p:sldId id="286" r:id="rId13"/>
    <p:sldId id="303" r:id="rId14"/>
    <p:sldId id="280" r:id="rId15"/>
    <p:sldId id="290" r:id="rId16"/>
    <p:sldId id="306" r:id="rId17"/>
    <p:sldId id="283" r:id="rId18"/>
    <p:sldId id="284" r:id="rId19"/>
    <p:sldId id="304" r:id="rId20"/>
    <p:sldId id="305" r:id="rId21"/>
    <p:sldId id="302" r:id="rId22"/>
    <p:sldId id="295" r:id="rId23"/>
    <p:sldId id="310" r:id="rId24"/>
  </p:sldIdLst>
  <p:sldSz cx="18288000" cy="10287000"/>
  <p:notesSz cx="6858000" cy="9144000"/>
  <p:embeddedFontLst>
    <p:embeddedFont>
      <p:font typeface="Montserrat" pitchFamily="2" charset="0"/>
      <p:regular r:id="rId26"/>
      <p:bold r:id="rId27"/>
      <p:italic r:id="rId28"/>
      <p:boldItalic r:id="rId29"/>
    </p:embeddedFont>
    <p:embeddedFont>
      <p:font typeface="Montserrat Bold" pitchFamily="2" charset="0"/>
      <p:regular r:id="rId30"/>
      <p:bold r:id="rId31"/>
      <p:italic r:id="rId32"/>
      <p:boldItalic r:id="rId33"/>
    </p:embeddedFont>
    <p:embeddedFont>
      <p:font typeface="Montserrat Classic Bold Italics" panose="020B0604020202020204" charset="0"/>
      <p:bold r:id="rId34"/>
      <p:italic r:id="rId35"/>
      <p:boldItalic r:id="rId36"/>
    </p:embeddedFont>
    <p:embeddedFont>
      <p:font typeface="Montserrat SemiBold" pitchFamily="2" charset="0"/>
      <p:bold r:id="rId37"/>
      <p:boldItalic r:id="rId38"/>
    </p:embeddedFont>
    <p:embeddedFont>
      <p:font typeface="Montserrat Semi-Bold" panose="020B0604020202020204" charset="0"/>
      <p:regular r:id="rId39"/>
      <p:bold r:id="rId40"/>
      <p:italic r:id="rId41"/>
      <p:boldItalic r:id="rId42"/>
    </p:embeddedFont>
    <p:embeddedFont>
      <p:font typeface="Montserrat Semi-Bold Bold" panose="020B060402020202020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FABdYMCuP5uSw+y+OB8Ng==" hashData="ydULH7eUlKh9/USiuV3y56pfuJcME7i3xBa0udE6ESJhJ3o+q+lR9oRUVl8+QCVmQsWYq6LoeGZifxMQolg2e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e Aslett" initials="JA" lastIdx="1" clrIdx="0">
    <p:extLst>
      <p:ext uri="{19B8F6BF-5375-455C-9EA6-DF929625EA0E}">
        <p15:presenceInfo xmlns:p15="http://schemas.microsoft.com/office/powerpoint/2012/main" userId="S::joe@futurumcareers.com::7b6f269b-9023-4611-9a28-c55f9a45fd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646464"/>
    <a:srgbClr val="6B6B6B"/>
    <a:srgbClr val="606060"/>
    <a:srgbClr val="5F5F5F"/>
    <a:srgbClr val="777777"/>
    <a:srgbClr val="0000CC"/>
    <a:srgbClr val="ADDDD7"/>
    <a:srgbClr val="FEFEFE"/>
    <a:srgbClr val="366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3EEFE-9E6C-4E8E-861F-7701F19CBDBD}" v="9" dt="2025-08-20T12:01:11.472"/>
    <p1510:client id="{B92BB621-BF78-4F4D-AC69-CCA810825DDC}" v="11" dt="2025-08-20T14:03:2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3" autoAdjust="0"/>
    <p:restoredTop sz="94626" autoAdjust="0"/>
  </p:normalViewPr>
  <p:slideViewPr>
    <p:cSldViewPr>
      <p:cViewPr varScale="1">
        <p:scale>
          <a:sx n="50" d="100"/>
          <a:sy n="50" d="100"/>
        </p:scale>
        <p:origin x="29" y="6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8B50D345-A306-432F-850B-6A7FBE8705FA}"/>
    <pc:docChg chg="modSld">
      <pc:chgData name="Erica Morgan" userId="39ed17eb-1fe1-4e30-9f9d-69b034d5bc77" providerId="ADAL" clId="{8B50D345-A306-432F-850B-6A7FBE8705FA}" dt="2025-09-23T14:36:56.346" v="1" actId="114"/>
      <pc:docMkLst>
        <pc:docMk/>
      </pc:docMkLst>
      <pc:sldChg chg="modSp">
        <pc:chgData name="Erica Morgan" userId="39ed17eb-1fe1-4e30-9f9d-69b034d5bc77" providerId="ADAL" clId="{8B50D345-A306-432F-850B-6A7FBE8705FA}" dt="2025-09-23T14:36:56.346" v="1" actId="114"/>
        <pc:sldMkLst>
          <pc:docMk/>
          <pc:sldMk cId="1832353795" sldId="280"/>
        </pc:sldMkLst>
        <pc:spChg chg="mod">
          <ac:chgData name="Erica Morgan" userId="39ed17eb-1fe1-4e30-9f9d-69b034d5bc77" providerId="ADAL" clId="{8B50D345-A306-432F-850B-6A7FBE8705FA}" dt="2025-09-23T14:36:56.346" v="1" actId="114"/>
          <ac:spMkLst>
            <pc:docMk/>
            <pc:sldMk cId="1832353795" sldId="280"/>
            <ac:spMk id="7" creationId="{33AFBA86-02A5-1064-F796-742E41DE33D8}"/>
          </ac:spMkLst>
        </pc:spChg>
      </pc:sldChg>
      <pc:sldChg chg="modSp">
        <pc:chgData name="Erica Morgan" userId="39ed17eb-1fe1-4e30-9f9d-69b034d5bc77" providerId="ADAL" clId="{8B50D345-A306-432F-850B-6A7FBE8705FA}" dt="2025-09-23T14:36:45.242" v="0" actId="114"/>
        <pc:sldMkLst>
          <pc:docMk/>
          <pc:sldMk cId="540522856" sldId="303"/>
        </pc:sldMkLst>
        <pc:spChg chg="mod">
          <ac:chgData name="Erica Morgan" userId="39ed17eb-1fe1-4e30-9f9d-69b034d5bc77" providerId="ADAL" clId="{8B50D345-A306-432F-850B-6A7FBE8705FA}" dt="2025-09-23T14:36:45.242" v="0" actId="114"/>
          <ac:spMkLst>
            <pc:docMk/>
            <pc:sldMk cId="540522856" sldId="303"/>
            <ac:spMk id="9" creationId="{A7CBD9A0-C1EF-894D-EED9-DBAD0DD7CD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23/09/2025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19</a:t>
            </a:fld>
            <a:endParaRPr lang="en-GB"/>
          </a:p>
        </p:txBody>
      </p:sp>
    </p:spTree>
    <p:extLst>
      <p:ext uri="{BB962C8B-B14F-4D97-AF65-F5344CB8AC3E}">
        <p14:creationId xmlns:p14="http://schemas.microsoft.com/office/powerpoint/2010/main" val="282836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20</a:t>
            </a:fld>
            <a:endParaRPr lang="en-GB"/>
          </a:p>
        </p:txBody>
      </p:sp>
    </p:spTree>
    <p:extLst>
      <p:ext uri="{BB962C8B-B14F-4D97-AF65-F5344CB8AC3E}">
        <p14:creationId xmlns:p14="http://schemas.microsoft.com/office/powerpoint/2010/main" val="1931551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41576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A87B-8EEC-24D1-ECC9-7C0443BFA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B9C19-EA86-9A41-55CC-36BC11871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2A0DD-8B10-A789-B9E5-11A2A795C9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1CE23A-1561-2F64-99DC-DE98D52F7CDF}"/>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172268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8</a:t>
            </a:fld>
            <a:endParaRPr lang="en-GB"/>
          </a:p>
        </p:txBody>
      </p:sp>
    </p:spTree>
    <p:extLst>
      <p:ext uri="{BB962C8B-B14F-4D97-AF65-F5344CB8AC3E}">
        <p14:creationId xmlns:p14="http://schemas.microsoft.com/office/powerpoint/2010/main" val="385702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2535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CA2F-6E49-634A-F978-D27900334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02FB9-4BC3-0134-2094-DB47C6868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11256-76F2-1458-A9AD-0EABF99D97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00CBB4-38FF-C557-BC54-63FBCC760466}"/>
              </a:ext>
            </a:extLst>
          </p:cNvPr>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304101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13</a:t>
            </a:fld>
            <a:endParaRPr lang="en-GB"/>
          </a:p>
        </p:txBody>
      </p:sp>
    </p:spTree>
    <p:extLst>
      <p:ext uri="{BB962C8B-B14F-4D97-AF65-F5344CB8AC3E}">
        <p14:creationId xmlns:p14="http://schemas.microsoft.com/office/powerpoint/2010/main" val="292931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14</a:t>
            </a:fld>
            <a:endParaRPr lang="en-GB"/>
          </a:p>
        </p:txBody>
      </p:sp>
    </p:spTree>
    <p:extLst>
      <p:ext uri="{BB962C8B-B14F-4D97-AF65-F5344CB8AC3E}">
        <p14:creationId xmlns:p14="http://schemas.microsoft.com/office/powerpoint/2010/main" val="162749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16</a:t>
            </a:fld>
            <a:endParaRPr lang="en-GB"/>
          </a:p>
        </p:txBody>
      </p:sp>
    </p:spTree>
    <p:extLst>
      <p:ext uri="{BB962C8B-B14F-4D97-AF65-F5344CB8AC3E}">
        <p14:creationId xmlns:p14="http://schemas.microsoft.com/office/powerpoint/2010/main" val="385870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cc.org/" TargetMode="External"/><Relationship Id="rId7" Type="http://schemas.openxmlformats.org/officeDocument/2006/relationships/image" Target="../media/image22.jpeg"/><Relationship Id="rId2" Type="http://schemas.openxmlformats.org/officeDocument/2006/relationships/hyperlink" Target="https://www.heart.org/" TargetMode="Externa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hyperlink" Target="https://school.wakehealth.edu/departments/internal-medicine/cardiovascular-medicine" TargetMode="External"/><Relationship Id="rId4" Type="http://schemas.openxmlformats.org/officeDocument/2006/relationships/hyperlink" Target="https://www.bmj.com/careers/article/the-complete-guide-to-becoming-a-cardiology-doct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3" Type="http://schemas.openxmlformats.org/officeDocument/2006/relationships/image" Target="../media/image15.jpeg"/><Relationship Id="rId7" Type="http://schemas.openxmlformats.org/officeDocument/2006/relationships/image" Target="../media/image26.png"/><Relationship Id="rId12" Type="http://schemas.openxmlformats.org/officeDocument/2006/relationships/hyperlink" Target="https://futurumcareers.com/getriatric-cardiology-with-dr-maria-octavia-range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cdn.atriumhealth.org/-/media/wakeforest/school/files/departments/department-of-internal-medicine/section-on-cardiovascular-medicine/envision/maria-octavia-rangel-article-hr.pdf?rev=d64c14546ccd4cad82b312125f73da50&amp;hash=7CCF4D5CE0A0EC2BC442EA3A3004F02A" TargetMode="External"/><Relationship Id="rId11" Type="http://schemas.openxmlformats.org/officeDocument/2006/relationships/hyperlink" Target="https://www.youtube.com/watch?v=uzEoSnQ2DCY" TargetMode="External"/><Relationship Id="rId5" Type="http://schemas.openxmlformats.org/officeDocument/2006/relationships/image" Target="../media/image17.svg"/><Relationship Id="rId15" Type="http://schemas.openxmlformats.org/officeDocument/2006/relationships/image" Target="../media/image30.png"/><Relationship Id="rId10" Type="http://schemas.openxmlformats.org/officeDocument/2006/relationships/hyperlink" Target="https://soundcloud.com/futurum-podcasts/why-is-geriatric-cardiology-a-rewarding-field-to-work-in" TargetMode="External"/><Relationship Id="rId4" Type="http://schemas.openxmlformats.org/officeDocument/2006/relationships/image" Target="../media/image16.png"/><Relationship Id="rId9" Type="http://schemas.openxmlformats.org/officeDocument/2006/relationships/hyperlink" Target="https://cdn.atriumhealth.org/-/media/wakeforest/school/files/departments/department-of-internal-medicine/section-on-cardiovascular-medicine/envision/maria-octavia-rangel-activity-sheet-hr.pdf?rev=2eb0150f821444ce938560554bb11b62&amp;hash=37E44AC036C36CCBC727E1208BACB6B3" TargetMode="External"/><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redcap.link/dh5j1nes" TargetMode="External"/><Relationship Id="rId5" Type="http://schemas.openxmlformats.org/officeDocument/2006/relationships/image" Target="../media/image32.png"/><Relationship Id="rId4" Type="http://schemas.openxmlformats.org/officeDocument/2006/relationships/hyperlink" Target="https://redcap.wakehealth.edu/redcap/surveys/?s=RP3XPRFPWX3NRWP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uzEoSnQ2DCY" TargetMode="External"/><Relationship Id="rId2" Type="http://schemas.openxmlformats.org/officeDocument/2006/relationships/hyperlink" Target="https://futurumcareers.com/getriatric-cardiology-with-dr-maria-octavia-rangel" TargetMode="Externa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6464"/>
        </a:solidFill>
        <a:effectLst/>
      </p:bgPr>
    </p:bg>
    <p:spTree>
      <p:nvGrpSpPr>
        <p:cNvPr id="1" name=""/>
        <p:cNvGrpSpPr/>
        <p:nvPr/>
      </p:nvGrpSpPr>
      <p:grpSpPr>
        <a:xfrm>
          <a:off x="0" y="0"/>
          <a:ext cx="0" cy="0"/>
          <a:chOff x="0" y="0"/>
          <a:chExt cx="0" cy="0"/>
        </a:xfrm>
      </p:grpSpPr>
      <p:pic>
        <p:nvPicPr>
          <p:cNvPr id="13" name="Picture 12" descr="Medium shot of a person wearing a white coat&#10;&#10;AI-generated content may be incorrect.">
            <a:extLst>
              <a:ext uri="{FF2B5EF4-FFF2-40B4-BE49-F238E27FC236}">
                <a16:creationId xmlns:a16="http://schemas.microsoft.com/office/drawing/2014/main" id="{808BE492-8F29-456C-8C49-BE38C04760C0}"/>
              </a:ext>
            </a:extLst>
          </p:cNvPr>
          <p:cNvPicPr>
            <a:picLocks noChangeAspect="1"/>
          </p:cNvPicPr>
          <p:nvPr/>
        </p:nvPicPr>
        <p:blipFill>
          <a:blip r:embed="rId3">
            <a:extLst>
              <a:ext uri="{28A0092B-C50C-407E-A947-70E740481C1C}">
                <a14:useLocalDpi xmlns:a14="http://schemas.microsoft.com/office/drawing/2010/main" val="0"/>
              </a:ext>
            </a:extLst>
          </a:blip>
          <a:srcRect t="11176" b="14256"/>
          <a:stretch/>
        </p:blipFill>
        <p:spPr>
          <a:xfrm>
            <a:off x="9004382" y="-14026"/>
            <a:ext cx="9264568" cy="10320075"/>
          </a:xfrm>
          <a:prstGeom prst="rect">
            <a:avLst/>
          </a:prstGeom>
        </p:spPr>
      </p:pic>
      <p:grpSp>
        <p:nvGrpSpPr>
          <p:cNvPr id="4" name="Group 4"/>
          <p:cNvGrpSpPr/>
          <p:nvPr/>
        </p:nvGrpSpPr>
        <p:grpSpPr>
          <a:xfrm rot="5400000">
            <a:off x="779003" y="-791706"/>
            <a:ext cx="10320075" cy="11878085"/>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380999" y="-381002"/>
            <a:ext cx="10287000" cy="11049002"/>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2606609" y="8935608"/>
            <a:ext cx="250816" cy="250816"/>
          </a:xfrm>
          <a:prstGeom prst="rect">
            <a:avLst/>
          </a:prstGeom>
        </p:spPr>
      </p:pic>
      <p:sp>
        <p:nvSpPr>
          <p:cNvPr id="17" name="TextBox 17"/>
          <p:cNvSpPr txBox="1"/>
          <p:nvPr/>
        </p:nvSpPr>
        <p:spPr>
          <a:xfrm>
            <a:off x="599953" y="8935608"/>
            <a:ext cx="1988874" cy="322693"/>
          </a:xfrm>
          <a:prstGeom prst="rect">
            <a:avLst/>
          </a:prstGeom>
        </p:spPr>
        <p:txBody>
          <a:bodyPr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2" name="TextBox 1">
            <a:extLst>
              <a:ext uri="{FF2B5EF4-FFF2-40B4-BE49-F238E27FC236}">
                <a16:creationId xmlns:a16="http://schemas.microsoft.com/office/drawing/2014/main" id="{EDA1B6C2-930F-4D57-EA8A-AA6FB8BE5AE6}"/>
              </a:ext>
            </a:extLst>
          </p:cNvPr>
          <p:cNvSpPr txBox="1"/>
          <p:nvPr/>
        </p:nvSpPr>
        <p:spPr>
          <a:xfrm>
            <a:off x="644662" y="3842052"/>
            <a:ext cx="7958428" cy="830997"/>
          </a:xfrm>
          <a:prstGeom prst="rect">
            <a:avLst/>
          </a:prstGeom>
          <a:noFill/>
        </p:spPr>
        <p:txBody>
          <a:bodyPr wrap="square" rtlCol="0">
            <a:spAutoFit/>
          </a:bodyPr>
          <a:lstStyle/>
          <a:p>
            <a:r>
              <a:rPr lang="en-GB" sz="4800" b="1" dirty="0">
                <a:solidFill>
                  <a:schemeClr val="bg1"/>
                </a:solidFill>
                <a:latin typeface="Montserrat Bold" charset="0"/>
                <a:cs typeface="Montserrat Bold" charset="0"/>
              </a:rPr>
              <a:t>Geriatric Cardiology </a:t>
            </a:r>
          </a:p>
        </p:txBody>
      </p:sp>
      <p:pic>
        <p:nvPicPr>
          <p:cNvPr id="9" name="Picture 8" descr="A black background with white text&#10;&#10;Description automatically generated">
            <a:extLst>
              <a:ext uri="{FF2B5EF4-FFF2-40B4-BE49-F238E27FC236}">
                <a16:creationId xmlns:a16="http://schemas.microsoft.com/office/drawing/2014/main" id="{116998DF-17C8-47C7-7F5D-E1D756934F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662" y="723900"/>
            <a:ext cx="6289538" cy="1043633"/>
          </a:xfrm>
          <a:prstGeom prst="rect">
            <a:avLst/>
          </a:prstGeom>
        </p:spPr>
      </p:pic>
      <p:sp>
        <p:nvSpPr>
          <p:cNvPr id="3" name="TextBox 2">
            <a:extLst>
              <a:ext uri="{FF2B5EF4-FFF2-40B4-BE49-F238E27FC236}">
                <a16:creationId xmlns:a16="http://schemas.microsoft.com/office/drawing/2014/main" id="{899A40F1-8B5C-7A2F-069D-2DC5F45B02CA}"/>
              </a:ext>
            </a:extLst>
          </p:cNvPr>
          <p:cNvSpPr txBox="1"/>
          <p:nvPr/>
        </p:nvSpPr>
        <p:spPr>
          <a:xfrm>
            <a:off x="637400" y="4933355"/>
            <a:ext cx="1988874" cy="646331"/>
          </a:xfrm>
          <a:prstGeom prst="rect">
            <a:avLst/>
          </a:prstGeom>
          <a:noFill/>
        </p:spPr>
        <p:txBody>
          <a:bodyPr wrap="square" rtlCol="0">
            <a:spAutoFit/>
          </a:bodyPr>
          <a:lstStyle/>
          <a:p>
            <a:r>
              <a:rPr lang="en-GB" sz="3600" dirty="0">
                <a:solidFill>
                  <a:schemeClr val="bg1"/>
                </a:solidFill>
                <a:latin typeface="Montserrat Bold" charset="0"/>
                <a:cs typeface="Montserrat Bold" charset="0"/>
              </a:rPr>
              <a:t>with</a:t>
            </a:r>
          </a:p>
        </p:txBody>
      </p:sp>
      <p:sp>
        <p:nvSpPr>
          <p:cNvPr id="8" name="TextBox 7">
            <a:extLst>
              <a:ext uri="{FF2B5EF4-FFF2-40B4-BE49-F238E27FC236}">
                <a16:creationId xmlns:a16="http://schemas.microsoft.com/office/drawing/2014/main" id="{01C5276C-5D98-F7F2-5B34-AB7DDA47787B}"/>
              </a:ext>
            </a:extLst>
          </p:cNvPr>
          <p:cNvSpPr txBox="1"/>
          <p:nvPr/>
        </p:nvSpPr>
        <p:spPr>
          <a:xfrm>
            <a:off x="676616" y="5787546"/>
            <a:ext cx="8467383" cy="830997"/>
          </a:xfrm>
          <a:prstGeom prst="rect">
            <a:avLst/>
          </a:prstGeom>
          <a:noFill/>
        </p:spPr>
        <p:txBody>
          <a:bodyPr wrap="square" rtlCol="0">
            <a:spAutoFit/>
          </a:bodyPr>
          <a:lstStyle/>
          <a:p>
            <a:r>
              <a:rPr lang="en-GB" sz="4800" b="1" dirty="0">
                <a:solidFill>
                  <a:schemeClr val="bg1"/>
                </a:solidFill>
                <a:latin typeface="Montserrat Bold" charset="0"/>
                <a:cs typeface="Montserrat Bold" charset="0"/>
              </a:rPr>
              <a:t>Dr. Maria Octavia Rangel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C04B-8963-45A3-AB3E-755592FE18B7}"/>
            </a:ext>
          </a:extLst>
        </p:cNvPr>
        <p:cNvGrpSpPr/>
        <p:nvPr/>
      </p:nvGrpSpPr>
      <p:grpSpPr>
        <a:xfrm>
          <a:off x="0" y="0"/>
          <a:ext cx="0" cy="0"/>
          <a:chOff x="0" y="0"/>
          <a:chExt cx="0" cy="0"/>
        </a:xfrm>
      </p:grpSpPr>
      <p:pic>
        <p:nvPicPr>
          <p:cNvPr id="11" name="Picture 10" descr="A person pointing at a computer screen&#10;&#10;AI-generated content may be incorrect.">
            <a:extLst>
              <a:ext uri="{FF2B5EF4-FFF2-40B4-BE49-F238E27FC236}">
                <a16:creationId xmlns:a16="http://schemas.microsoft.com/office/drawing/2014/main" id="{9E04C273-9E2A-7E9C-8452-289157E8D895}"/>
              </a:ext>
            </a:extLst>
          </p:cNvPr>
          <p:cNvPicPr>
            <a:picLocks noChangeAspect="1"/>
          </p:cNvPicPr>
          <p:nvPr/>
        </p:nvPicPr>
        <p:blipFill>
          <a:blip r:embed="rId3">
            <a:extLst>
              <a:ext uri="{28A0092B-C50C-407E-A947-70E740481C1C}">
                <a14:useLocalDpi xmlns:a14="http://schemas.microsoft.com/office/drawing/2010/main" val="0"/>
              </a:ext>
            </a:extLst>
          </a:blip>
          <a:srcRect l="-1" t="5784" r="33146" b="19885"/>
          <a:stretch>
            <a:fillRect/>
          </a:stretch>
        </p:blipFill>
        <p:spPr>
          <a:xfrm>
            <a:off x="4408022" y="0"/>
            <a:ext cx="13904560" cy="10287000"/>
          </a:xfrm>
          <a:prstGeom prst="rect">
            <a:avLst/>
          </a:prstGeom>
        </p:spPr>
      </p:pic>
      <p:grpSp>
        <p:nvGrpSpPr>
          <p:cNvPr id="10" name="Group 15">
            <a:extLst>
              <a:ext uri="{FF2B5EF4-FFF2-40B4-BE49-F238E27FC236}">
                <a16:creationId xmlns:a16="http://schemas.microsoft.com/office/drawing/2014/main" id="{A9BAA096-4F25-E528-590B-8650B6F0D552}"/>
              </a:ext>
            </a:extLst>
          </p:cNvPr>
          <p:cNvGrpSpPr/>
          <p:nvPr/>
        </p:nvGrpSpPr>
        <p:grpSpPr>
          <a:xfrm rot="5400000">
            <a:off x="12969958" y="4023132"/>
            <a:ext cx="1480331" cy="8675048"/>
            <a:chOff x="0" y="0"/>
            <a:chExt cx="3130550" cy="18248691"/>
          </a:xfrm>
          <a:solidFill>
            <a:srgbClr val="3660AA"/>
          </a:solidFill>
        </p:grpSpPr>
        <p:sp>
          <p:nvSpPr>
            <p:cNvPr id="13" name="Freeform 16">
              <a:extLst>
                <a:ext uri="{FF2B5EF4-FFF2-40B4-BE49-F238E27FC236}">
                  <a16:creationId xmlns:a16="http://schemas.microsoft.com/office/drawing/2014/main" id="{FB1EB9FB-7B4F-3F5E-DAC0-EB2CD24EF01D}"/>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5" name="Group 5">
            <a:extLst>
              <a:ext uri="{FF2B5EF4-FFF2-40B4-BE49-F238E27FC236}">
                <a16:creationId xmlns:a16="http://schemas.microsoft.com/office/drawing/2014/main" id="{C7E82CD0-7299-42AB-E683-9219633EB25F}"/>
              </a:ext>
            </a:extLst>
          </p:cNvPr>
          <p:cNvGrpSpPr/>
          <p:nvPr/>
        </p:nvGrpSpPr>
        <p:grpSpPr>
          <a:xfrm rot="5400000">
            <a:off x="2147893" y="-1092579"/>
            <a:ext cx="9258300" cy="13554086"/>
            <a:chOff x="0" y="0"/>
            <a:chExt cx="3130550" cy="3989417"/>
          </a:xfrm>
          <a:solidFill>
            <a:srgbClr val="3660AA"/>
          </a:solidFill>
        </p:grpSpPr>
        <p:sp>
          <p:nvSpPr>
            <p:cNvPr id="6" name="Freeform 6">
              <a:extLst>
                <a:ext uri="{FF2B5EF4-FFF2-40B4-BE49-F238E27FC236}">
                  <a16:creationId xmlns:a16="http://schemas.microsoft.com/office/drawing/2014/main" id="{258A56DC-3ACF-F43B-6089-EFCD4C68783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C67D2730-A72E-8070-1A19-5F6003CD22CA}"/>
              </a:ext>
            </a:extLst>
          </p:cNvPr>
          <p:cNvSpPr/>
          <p:nvPr/>
        </p:nvSpPr>
        <p:spPr>
          <a:xfrm rot="5400000">
            <a:off x="1950355" y="-906837"/>
            <a:ext cx="9281891" cy="1318260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FF2B5EF4-FFF2-40B4-BE49-F238E27FC236}">
                <a16:creationId xmlns:a16="http://schemas.microsoft.com/office/drawing/2014/main" id="{719499EC-65FF-3999-FFD2-B87E0BEDAB4F}"/>
              </a:ext>
            </a:extLst>
          </p:cNvPr>
          <p:cNvGrpSpPr/>
          <p:nvPr/>
        </p:nvGrpSpPr>
        <p:grpSpPr>
          <a:xfrm rot="5400000">
            <a:off x="1227519" y="-1248979"/>
            <a:ext cx="10346559" cy="12801600"/>
            <a:chOff x="0" y="0"/>
            <a:chExt cx="3130550" cy="3511380"/>
          </a:xfrm>
          <a:solidFill>
            <a:srgbClr val="ADDDD7"/>
          </a:solidFill>
        </p:grpSpPr>
        <p:sp>
          <p:nvSpPr>
            <p:cNvPr id="8" name="Freeform 8">
              <a:extLst>
                <a:ext uri="{FF2B5EF4-FFF2-40B4-BE49-F238E27FC236}">
                  <a16:creationId xmlns:a16="http://schemas.microsoft.com/office/drawing/2014/main" id="{CAA7A517-500F-8495-E400-6F97E8AA1416}"/>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AFE4AB86-0BF0-F121-1F86-779C75C84F3C}"/>
              </a:ext>
            </a:extLst>
          </p:cNvPr>
          <p:cNvSpPr txBox="1"/>
          <p:nvPr/>
        </p:nvSpPr>
        <p:spPr>
          <a:xfrm>
            <a:off x="280918" y="779160"/>
            <a:ext cx="8795524" cy="830997"/>
          </a:xfrm>
          <a:prstGeom prst="rect">
            <a:avLst/>
          </a:prstGeom>
          <a:noFill/>
        </p:spPr>
        <p:txBody>
          <a:bodyPr wrap="square" rtlCol="0">
            <a:spAutoFit/>
          </a:bodyPr>
          <a:lstStyle/>
          <a:p>
            <a:r>
              <a:rPr lang="en-GB" sz="4800" b="1" dirty="0">
                <a:latin typeface="Montserrat" pitchFamily="2" charset="0"/>
              </a:rPr>
              <a:t>About Geriatric Cardiology</a:t>
            </a:r>
          </a:p>
        </p:txBody>
      </p:sp>
      <p:sp>
        <p:nvSpPr>
          <p:cNvPr id="4" name="TextBox 13">
            <a:extLst>
              <a:ext uri="{FF2B5EF4-FFF2-40B4-BE49-F238E27FC236}">
                <a16:creationId xmlns:a16="http://schemas.microsoft.com/office/drawing/2014/main" id="{E99BED61-2C50-495B-CE26-FAEC87734718}"/>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10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A7CBD9A0-C1EF-894D-EED9-DBAD0DD7CDE8}"/>
              </a:ext>
            </a:extLst>
          </p:cNvPr>
          <p:cNvSpPr txBox="1"/>
          <p:nvPr/>
        </p:nvSpPr>
        <p:spPr>
          <a:xfrm>
            <a:off x="323934" y="2231089"/>
            <a:ext cx="9561433" cy="5152180"/>
          </a:xfrm>
          <a:prstGeom prst="rect">
            <a:avLst/>
          </a:prstGeom>
          <a:noFill/>
        </p:spPr>
        <p:txBody>
          <a:bodyPr wrap="square" rtlCol="0">
            <a:spAutoFit/>
          </a:bodyPr>
          <a:lstStyle/>
          <a:p>
            <a:endParaRPr lang="en-GB" sz="2400" b="0" i="0" u="none" strike="noStrike" baseline="0" dirty="0">
              <a:solidFill>
                <a:srgbClr val="000000"/>
              </a:solidFill>
              <a:latin typeface="Montserrat" pitchFamily="2" charset="0"/>
            </a:endParaRPr>
          </a:p>
          <a:p>
            <a:pPr>
              <a:lnSpc>
                <a:spcPct val="120000"/>
              </a:lnSpc>
            </a:pPr>
            <a:r>
              <a:rPr lang="en-GB" sz="2600" b="0" i="0" u="none" strike="noStrike" baseline="0" dirty="0">
                <a:solidFill>
                  <a:srgbClr val="000000"/>
                </a:solidFill>
                <a:latin typeface="Montserrat" pitchFamily="2" charset="0"/>
              </a:rPr>
              <a:t>Octavia is incredibly enthusiastic about her work. </a:t>
            </a:r>
          </a:p>
          <a:p>
            <a:pPr>
              <a:lnSpc>
                <a:spcPct val="120000"/>
              </a:lnSpc>
            </a:pPr>
            <a:endParaRPr lang="en-GB" sz="2600" dirty="0">
              <a:solidFill>
                <a:srgbClr val="000000"/>
              </a:solidFill>
              <a:latin typeface="Montserrat" pitchFamily="2" charset="0"/>
            </a:endParaRPr>
          </a:p>
          <a:p>
            <a:pPr>
              <a:lnSpc>
                <a:spcPct val="120000"/>
              </a:lnSpc>
            </a:pPr>
            <a:r>
              <a:rPr lang="en-GB" sz="2600" b="0" u="none" strike="noStrike" baseline="0" dirty="0">
                <a:solidFill>
                  <a:srgbClr val="003399"/>
                </a:solidFill>
                <a:latin typeface="Montserrat" pitchFamily="2" charset="0"/>
              </a:rPr>
              <a:t>“The field of cardiology is continuously </a:t>
            </a:r>
            <a:r>
              <a:rPr lang="en-GB" sz="2600" b="1" u="none" strike="noStrike" baseline="0" dirty="0">
                <a:solidFill>
                  <a:srgbClr val="003399"/>
                </a:solidFill>
                <a:latin typeface="Montserrat" pitchFamily="2" charset="0"/>
              </a:rPr>
              <a:t>evolving</a:t>
            </a:r>
            <a:r>
              <a:rPr lang="en-GB" sz="2600" b="0" u="none" strike="noStrike" baseline="0" dirty="0">
                <a:solidFill>
                  <a:srgbClr val="003399"/>
                </a:solidFill>
                <a:latin typeface="Montserrat" pitchFamily="2" charset="0"/>
              </a:rPr>
              <a:t> in multiple aspects, from </a:t>
            </a:r>
            <a:r>
              <a:rPr lang="en-GB" sz="2600" b="1" u="none" strike="noStrike" baseline="0" dirty="0">
                <a:solidFill>
                  <a:srgbClr val="003399"/>
                </a:solidFill>
                <a:latin typeface="Montserrat" pitchFamily="2" charset="0"/>
              </a:rPr>
              <a:t>drug development</a:t>
            </a:r>
            <a:r>
              <a:rPr lang="en-GB" sz="2600" b="0" u="none" strike="noStrike" baseline="0" dirty="0">
                <a:solidFill>
                  <a:srgbClr val="003399"/>
                </a:solidFill>
                <a:latin typeface="Montserrat" pitchFamily="2" charset="0"/>
              </a:rPr>
              <a:t>, intravascular device </a:t>
            </a:r>
            <a:r>
              <a:rPr lang="en-GB" sz="2600" b="1" u="none" strike="noStrike" baseline="0" dirty="0">
                <a:solidFill>
                  <a:srgbClr val="003399"/>
                </a:solidFill>
                <a:latin typeface="Montserrat" pitchFamily="2" charset="0"/>
              </a:rPr>
              <a:t>therapies,</a:t>
            </a:r>
            <a:r>
              <a:rPr lang="en-GB" sz="2600" b="0" u="none" strike="noStrike" baseline="0" dirty="0">
                <a:solidFill>
                  <a:srgbClr val="003399"/>
                </a:solidFill>
                <a:latin typeface="Montserrat" pitchFamily="2" charset="0"/>
              </a:rPr>
              <a:t> and </a:t>
            </a:r>
            <a:r>
              <a:rPr lang="en-GB" sz="2600" b="1" u="none" strike="noStrike" baseline="0" dirty="0">
                <a:solidFill>
                  <a:srgbClr val="003399"/>
                </a:solidFill>
                <a:latin typeface="Montserrat" pitchFamily="2" charset="0"/>
              </a:rPr>
              <a:t>interventions</a:t>
            </a:r>
            <a:r>
              <a:rPr lang="en-GB" sz="2600" b="0" u="none" strike="noStrike" baseline="0" dirty="0">
                <a:solidFill>
                  <a:srgbClr val="003399"/>
                </a:solidFill>
                <a:latin typeface="Montserrat" pitchFamily="2" charset="0"/>
              </a:rPr>
              <a:t>, to </a:t>
            </a:r>
            <a:r>
              <a:rPr lang="en-GB" sz="2600" b="1" u="none" strike="noStrike" baseline="0" dirty="0">
                <a:solidFill>
                  <a:srgbClr val="003399"/>
                </a:solidFill>
                <a:latin typeface="Montserrat" pitchFamily="2" charset="0"/>
              </a:rPr>
              <a:t>preventative</a:t>
            </a:r>
            <a:r>
              <a:rPr lang="en-GB" sz="2600" b="0" u="none" strike="noStrike" baseline="0" dirty="0">
                <a:solidFill>
                  <a:srgbClr val="003399"/>
                </a:solidFill>
                <a:latin typeface="Montserrat" pitchFamily="2" charset="0"/>
              </a:rPr>
              <a:t> interventions and </a:t>
            </a:r>
            <a:r>
              <a:rPr lang="en-GB" sz="2600" b="1" u="none" strike="noStrike" baseline="0" dirty="0">
                <a:solidFill>
                  <a:srgbClr val="003399"/>
                </a:solidFill>
                <a:latin typeface="Montserrat" pitchFamily="2" charset="0"/>
              </a:rPr>
              <a:t>cardiac imaging</a:t>
            </a:r>
            <a:r>
              <a:rPr lang="en-GB" sz="2600" b="0" u="none" strike="noStrike" baseline="0" dirty="0">
                <a:solidFill>
                  <a:srgbClr val="003399"/>
                </a:solidFill>
                <a:latin typeface="Montserrat" pitchFamily="2" charset="0"/>
              </a:rPr>
              <a:t>. Since cardiovascular disease remains the number one cause of death in the US, it is also a field of great </a:t>
            </a:r>
            <a:r>
              <a:rPr lang="en-GB" sz="2600" b="1" u="none" strike="noStrike" baseline="0" dirty="0">
                <a:solidFill>
                  <a:srgbClr val="003399"/>
                </a:solidFill>
                <a:latin typeface="Montserrat" pitchFamily="2" charset="0"/>
              </a:rPr>
              <a:t>public health </a:t>
            </a:r>
            <a:r>
              <a:rPr lang="en-GB" sz="2600" b="0" u="none" strike="noStrike" baseline="0" dirty="0">
                <a:solidFill>
                  <a:srgbClr val="003399"/>
                </a:solidFill>
                <a:latin typeface="Montserrat" pitchFamily="2" charset="0"/>
              </a:rPr>
              <a:t>interest and growth.” </a:t>
            </a:r>
            <a:r>
              <a:rPr lang="en-GB" sz="2600" b="0" i="0" u="none" strike="noStrike" baseline="0" dirty="0">
                <a:solidFill>
                  <a:srgbClr val="000000"/>
                </a:solidFill>
                <a:latin typeface="Montserrat" pitchFamily="2" charset="0"/>
              </a:rPr>
              <a:t>– Octavia </a:t>
            </a:r>
          </a:p>
          <a:p>
            <a:endParaRPr lang="en-GB" sz="2400" dirty="0">
              <a:latin typeface="Montserrat" pitchFamily="2" charset="0"/>
            </a:endParaRPr>
          </a:p>
        </p:txBody>
      </p:sp>
      <p:sp>
        <p:nvSpPr>
          <p:cNvPr id="12" name="TextBox 11">
            <a:extLst>
              <a:ext uri="{FF2B5EF4-FFF2-40B4-BE49-F238E27FC236}">
                <a16:creationId xmlns:a16="http://schemas.microsoft.com/office/drawing/2014/main" id="{98F3C8AA-D38C-64B6-5581-7A19D6CCCDBA}"/>
              </a:ext>
            </a:extLst>
          </p:cNvPr>
          <p:cNvSpPr txBox="1"/>
          <p:nvPr/>
        </p:nvSpPr>
        <p:spPr>
          <a:xfrm>
            <a:off x="12754887" y="7886789"/>
            <a:ext cx="4648200" cy="802014"/>
          </a:xfrm>
          <a:prstGeom prst="rect">
            <a:avLst/>
          </a:prstGeom>
          <a:noFill/>
        </p:spPr>
        <p:txBody>
          <a:bodyPr wrap="square" rtlCol="0">
            <a:spAutoFit/>
          </a:bodyPr>
          <a:lstStyle/>
          <a:p>
            <a:pPr>
              <a:lnSpc>
                <a:spcPct val="120000"/>
              </a:lnSpc>
            </a:pPr>
            <a:r>
              <a:rPr lang="en-GB" sz="2000" b="0" u="none" strike="noStrike" baseline="0" dirty="0">
                <a:solidFill>
                  <a:schemeClr val="bg1"/>
                </a:solidFill>
                <a:latin typeface="Montserrat" pitchFamily="2" charset="0"/>
              </a:rPr>
              <a:t>Octavia teaching cardiac magnetic resonance to a cardiology fellow</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5405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013583" y="2676924"/>
            <a:ext cx="4241351" cy="4371576"/>
            <a:chOff x="6350" y="6350"/>
            <a:chExt cx="6350012" cy="6226676"/>
          </a:xfrm>
        </p:grpSpPr>
        <p:sp>
          <p:nvSpPr>
            <p:cNvPr id="3" name="Freeform 3"/>
            <p:cNvSpPr/>
            <p:nvPr/>
          </p:nvSpPr>
          <p:spPr>
            <a:xfrm>
              <a:off x="6350" y="6350"/>
              <a:ext cx="6350012" cy="622667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0172700" y="2171700"/>
            <a:ext cx="10287000" cy="5943600"/>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3265305" y="2933700"/>
            <a:ext cx="4815219" cy="3846035"/>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447868" y="415320"/>
            <a:ext cx="7993715" cy="1569660"/>
          </a:xfrm>
          <a:prstGeom prst="rect">
            <a:avLst/>
          </a:prstGeom>
          <a:noFill/>
        </p:spPr>
        <p:txBody>
          <a:bodyPr wrap="square">
            <a:spAutoFit/>
          </a:bodyPr>
          <a:lstStyle/>
          <a:p>
            <a:r>
              <a:rPr lang="en-GB" sz="4800" b="1" dirty="0">
                <a:latin typeface="Montserrat Semi-Bold" panose="020B0604020202020204" charset="0"/>
              </a:rPr>
              <a:t>Pathway from School to Geriatric Cardiology</a:t>
            </a: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11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33AFBA86-02A5-1064-F796-742E41DE33D8}"/>
              </a:ext>
            </a:extLst>
          </p:cNvPr>
          <p:cNvSpPr txBox="1"/>
          <p:nvPr/>
        </p:nvSpPr>
        <p:spPr>
          <a:xfrm>
            <a:off x="447868" y="2400300"/>
            <a:ext cx="12565716" cy="6776535"/>
          </a:xfrm>
          <a:prstGeom prst="rect">
            <a:avLst/>
          </a:prstGeom>
          <a:noFill/>
        </p:spPr>
        <p:txBody>
          <a:bodyPr wrap="square" rtlCol="0">
            <a:spAutoFit/>
          </a:bodyPr>
          <a:lstStyle/>
          <a:p>
            <a:pPr>
              <a:lnSpc>
                <a:spcPct val="120000"/>
              </a:lnSpc>
            </a:pPr>
            <a:r>
              <a:rPr lang="en-GB" sz="2600" b="1" i="0" u="none" strike="noStrike" baseline="0" dirty="0">
                <a:solidFill>
                  <a:srgbClr val="000000"/>
                </a:solidFill>
                <a:latin typeface="Montserrat" pitchFamily="2" charset="0"/>
              </a:rPr>
              <a:t>Biology</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chemistry</a:t>
            </a:r>
            <a:r>
              <a:rPr lang="en-GB" sz="2600" b="0" i="0" u="none" strike="noStrike" baseline="0" dirty="0">
                <a:solidFill>
                  <a:srgbClr val="000000"/>
                </a:solidFill>
                <a:latin typeface="Montserrat" pitchFamily="2" charset="0"/>
              </a:rPr>
              <a:t>, and </a:t>
            </a:r>
            <a:r>
              <a:rPr lang="en-GB" sz="2600" b="1" i="0" u="none" strike="noStrike" baseline="0" dirty="0">
                <a:solidFill>
                  <a:srgbClr val="000000"/>
                </a:solidFill>
                <a:latin typeface="Montserrat" pitchFamily="2" charset="0"/>
              </a:rPr>
              <a:t>physics</a:t>
            </a:r>
            <a:r>
              <a:rPr lang="en-GB" sz="2600" b="0" i="0" u="none" strike="noStrike" baseline="0" dirty="0">
                <a:solidFill>
                  <a:srgbClr val="000000"/>
                </a:solidFill>
                <a:latin typeface="Montserrat" pitchFamily="2" charset="0"/>
              </a:rPr>
              <a:t> form the foundation for an understanding of cardiology and a high competence in them is likely to be required for further study in medicine.</a:t>
            </a:r>
          </a:p>
          <a:p>
            <a:pPr>
              <a:lnSpc>
                <a:spcPct val="120000"/>
              </a:lnSpc>
            </a:pPr>
            <a:endParaRPr lang="en-GB" sz="2600" b="0" i="0" u="none" strike="noStrike" baseline="0" dirty="0">
              <a:solidFill>
                <a:srgbClr val="000000"/>
              </a:solidFill>
              <a:latin typeface="Montserrat" pitchFamily="2" charset="0"/>
            </a:endParaRPr>
          </a:p>
          <a:p>
            <a:pPr>
              <a:lnSpc>
                <a:spcPct val="120000"/>
              </a:lnSpc>
            </a:pPr>
            <a:r>
              <a:rPr lang="en-GB" sz="2600" b="0" i="0" u="none" strike="noStrike" baseline="0" dirty="0">
                <a:solidFill>
                  <a:srgbClr val="000000"/>
                </a:solidFill>
                <a:latin typeface="Montserrat" pitchFamily="2" charset="0"/>
              </a:rPr>
              <a:t>At college or university, topics such as </a:t>
            </a:r>
            <a:r>
              <a:rPr lang="en-GB" sz="2600" b="1" i="0" u="none" strike="noStrike" baseline="0" dirty="0">
                <a:solidFill>
                  <a:srgbClr val="000000"/>
                </a:solidFill>
                <a:latin typeface="Montserrat" pitchFamily="2" charset="0"/>
              </a:rPr>
              <a:t>biochemistry</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physiology</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fluid dynamics</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electrophysiology</a:t>
            </a:r>
            <a:r>
              <a:rPr lang="en-GB" sz="2600" b="0" i="0" u="none" strike="noStrike" baseline="0" dirty="0">
                <a:solidFill>
                  <a:srgbClr val="000000"/>
                </a:solidFill>
                <a:latin typeface="Montserrat" pitchFamily="2" charset="0"/>
              </a:rPr>
              <a:t>, and </a:t>
            </a:r>
            <a:r>
              <a:rPr lang="en-GB" sz="2600" b="1" i="0" u="none" strike="noStrike" baseline="0" dirty="0">
                <a:solidFill>
                  <a:srgbClr val="000000"/>
                </a:solidFill>
                <a:latin typeface="Montserrat" pitchFamily="2" charset="0"/>
              </a:rPr>
              <a:t>pharmacology</a:t>
            </a:r>
            <a:r>
              <a:rPr lang="en-GB" sz="2600" b="0" i="0" u="none" strike="noStrike" baseline="0" dirty="0">
                <a:solidFill>
                  <a:srgbClr val="000000"/>
                </a:solidFill>
                <a:latin typeface="Montserrat" pitchFamily="2" charset="0"/>
              </a:rPr>
              <a:t> will all contribute to your understanding of cardiology.</a:t>
            </a:r>
          </a:p>
          <a:p>
            <a:pPr>
              <a:lnSpc>
                <a:spcPct val="120000"/>
              </a:lnSpc>
            </a:pPr>
            <a:endParaRPr lang="en-GB" sz="2600" b="0" i="0" u="none" strike="noStrike" baseline="0" dirty="0">
              <a:solidFill>
                <a:srgbClr val="000000"/>
              </a:solidFill>
              <a:latin typeface="Montserrat" pitchFamily="2" charset="0"/>
            </a:endParaRPr>
          </a:p>
          <a:p>
            <a:pPr>
              <a:lnSpc>
                <a:spcPct val="120000"/>
              </a:lnSpc>
            </a:pPr>
            <a:r>
              <a:rPr lang="en-GB" sz="2600" b="0" u="none" strike="noStrike" baseline="0" dirty="0">
                <a:solidFill>
                  <a:srgbClr val="003399"/>
                </a:solidFill>
                <a:latin typeface="Montserrat" pitchFamily="2" charset="0"/>
              </a:rPr>
              <a:t>“Having exposure to psychology helps you take better care of patients.” </a:t>
            </a:r>
            <a:r>
              <a:rPr lang="en-GB" sz="2600" b="0" i="0" u="none" strike="noStrike" baseline="0" dirty="0">
                <a:solidFill>
                  <a:srgbClr val="000000"/>
                </a:solidFill>
                <a:latin typeface="Montserrat" pitchFamily="2" charset="0"/>
              </a:rPr>
              <a:t>– Octavia </a:t>
            </a:r>
          </a:p>
          <a:p>
            <a:pPr>
              <a:lnSpc>
                <a:spcPct val="120000"/>
              </a:lnSpc>
            </a:pPr>
            <a:endParaRPr lang="en-GB" sz="2600" b="0" i="0" u="none" strike="noStrike" baseline="0" dirty="0">
              <a:solidFill>
                <a:srgbClr val="000000"/>
              </a:solidFill>
              <a:latin typeface="Montserrat" pitchFamily="2" charset="0"/>
            </a:endParaRPr>
          </a:p>
          <a:p>
            <a:pPr>
              <a:lnSpc>
                <a:spcPct val="120000"/>
              </a:lnSpc>
            </a:pPr>
            <a:r>
              <a:rPr lang="en-GB" sz="2600" b="0" i="0" u="none" strike="noStrike" baseline="0" dirty="0">
                <a:solidFill>
                  <a:srgbClr val="000000"/>
                </a:solidFill>
                <a:latin typeface="Montserrat" pitchFamily="2" charset="0"/>
              </a:rPr>
              <a:t>During your college or university studies, get involved in </a:t>
            </a:r>
            <a:r>
              <a:rPr lang="en-GB" sz="2600" b="1" i="0" u="none" strike="noStrike" baseline="0" dirty="0">
                <a:solidFill>
                  <a:srgbClr val="000000"/>
                </a:solidFill>
                <a:latin typeface="Montserrat" pitchFamily="2" charset="0"/>
              </a:rPr>
              <a:t>research projects</a:t>
            </a:r>
            <a:r>
              <a:rPr lang="en-GB" sz="2600" b="0" i="0" u="none" strike="noStrike" baseline="0" dirty="0">
                <a:solidFill>
                  <a:srgbClr val="000000"/>
                </a:solidFill>
                <a:latin typeface="Montserrat" pitchFamily="2" charset="0"/>
              </a:rPr>
              <a:t> being conducted in your department to gain direct experience of biological research.</a:t>
            </a:r>
            <a:endParaRPr lang="en-GB" sz="2600" dirty="0">
              <a:latin typeface="Montserrat" pitchFamily="2" charset="0"/>
            </a:endParaRPr>
          </a:p>
        </p:txBody>
      </p:sp>
      <p:sp>
        <p:nvSpPr>
          <p:cNvPr id="9" name="TextBox 8">
            <a:extLst>
              <a:ext uri="{FF2B5EF4-FFF2-40B4-BE49-F238E27FC236}">
                <a16:creationId xmlns:a16="http://schemas.microsoft.com/office/drawing/2014/main" id="{C0F9A7E8-60B3-900A-F874-CA5EAA908A04}"/>
              </a:ext>
            </a:extLst>
          </p:cNvPr>
          <p:cNvSpPr txBox="1"/>
          <p:nvPr/>
        </p:nvSpPr>
        <p:spPr>
          <a:xfrm>
            <a:off x="13534209" y="1505578"/>
            <a:ext cx="4571999" cy="1171346"/>
          </a:xfrm>
          <a:prstGeom prst="rect">
            <a:avLst/>
          </a:prstGeom>
          <a:noFill/>
        </p:spPr>
        <p:txBody>
          <a:bodyPr wrap="square">
            <a:spAutoFit/>
          </a:bodyPr>
          <a:lstStyle/>
          <a:p>
            <a:pPr>
              <a:lnSpc>
                <a:spcPct val="120000"/>
              </a:lnSpc>
            </a:pPr>
            <a:r>
              <a:rPr lang="en-GB" sz="2000" b="0" u="none" strike="noStrike" baseline="0" dirty="0">
                <a:solidFill>
                  <a:schemeClr val="bg1"/>
                </a:solidFill>
                <a:latin typeface="Montserrat" pitchFamily="2" charset="0"/>
              </a:rPr>
              <a:t>Octavia Rangel presents a scientific poster </a:t>
            </a:r>
            <a:r>
              <a:rPr lang="en-GB" sz="2000" dirty="0">
                <a:solidFill>
                  <a:schemeClr val="bg1"/>
                </a:solidFill>
                <a:latin typeface="Montserrat" pitchFamily="2" charset="0"/>
              </a:rPr>
              <a:t>about</a:t>
            </a:r>
            <a:r>
              <a:rPr lang="en-GB" sz="2000" b="0" u="none" strike="noStrike" baseline="0" dirty="0">
                <a:solidFill>
                  <a:schemeClr val="bg1"/>
                </a:solidFill>
                <a:latin typeface="Montserrat" pitchFamily="2" charset="0"/>
              </a:rPr>
              <a:t> her research on </a:t>
            </a:r>
            <a:r>
              <a:rPr lang="en-GB" sz="2000" b="0" u="none" strike="noStrike" baseline="0" dirty="0" err="1">
                <a:solidFill>
                  <a:schemeClr val="bg1"/>
                </a:solidFill>
                <a:latin typeface="Montserrat" pitchFamily="2" charset="0"/>
              </a:rPr>
              <a:t>Regadenoson</a:t>
            </a:r>
            <a:r>
              <a:rPr lang="en-GB" sz="2000" b="0" u="none" strike="noStrike" baseline="0" dirty="0">
                <a:solidFill>
                  <a:schemeClr val="bg1"/>
                </a:solidFill>
                <a:latin typeface="Montserrat" pitchFamily="2" charset="0"/>
              </a:rPr>
              <a:t> </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18323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24C44A6-9834-B2BB-0043-7421DE75A025}"/>
              </a:ext>
            </a:extLst>
          </p:cNvPr>
          <p:cNvGrpSpPr>
            <a:grpSpLocks noChangeAspect="1"/>
          </p:cNvGrpSpPr>
          <p:nvPr/>
        </p:nvGrpSpPr>
        <p:grpSpPr>
          <a:xfrm>
            <a:off x="11049000" y="1714500"/>
            <a:ext cx="6858000" cy="5808047"/>
            <a:chOff x="0" y="0"/>
            <a:chExt cx="6362700" cy="6575666"/>
          </a:xfrm>
        </p:grpSpPr>
        <p:sp>
          <p:nvSpPr>
            <p:cNvPr id="8" name="Freeform 3">
              <a:extLst>
                <a:ext uri="{FF2B5EF4-FFF2-40B4-BE49-F238E27FC236}">
                  <a16:creationId xmlns:a16="http://schemas.microsoft.com/office/drawing/2014/main" id="{45B7AFC7-37BE-C649-606E-E9DC72991D3D}"/>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609600" y="571500"/>
            <a:ext cx="9742947" cy="1569660"/>
          </a:xfrm>
          <a:prstGeom prst="rect">
            <a:avLst/>
          </a:prstGeom>
          <a:noFill/>
        </p:spPr>
        <p:txBody>
          <a:bodyPr wrap="square">
            <a:spAutoFit/>
          </a:bodyPr>
          <a:lstStyle/>
          <a:p>
            <a:r>
              <a:rPr lang="en-GB" sz="4800" b="1" kern="100" dirty="0">
                <a:effectLst/>
                <a:latin typeface="Montserrat Semi-Bold" panose="020B0604020202020204" charset="0"/>
                <a:ea typeface="Aptos" panose="020B0004020202020204" pitchFamily="34" charset="0"/>
                <a:cs typeface="Calibri" panose="020F0502020204030204" pitchFamily="34" charset="0"/>
              </a:rPr>
              <a:t>Explore Careers in</a:t>
            </a:r>
          </a:p>
          <a:p>
            <a:r>
              <a:rPr lang="en-GB" sz="4800" b="1" kern="100" dirty="0">
                <a:latin typeface="Montserrat Semi-Bold" panose="020B0604020202020204" charset="0"/>
                <a:ea typeface="Aptos" panose="020B0004020202020204" pitchFamily="34" charset="0"/>
                <a:cs typeface="Calibri" panose="020F0502020204030204" pitchFamily="34" charset="0"/>
              </a:rPr>
              <a:t>G</a:t>
            </a:r>
            <a:r>
              <a:rPr lang="en-GB" sz="4800" b="1" kern="100" dirty="0">
                <a:effectLst/>
                <a:latin typeface="Montserrat Semi-Bold" panose="020B0604020202020204" charset="0"/>
                <a:ea typeface="Aptos" panose="020B0004020202020204" pitchFamily="34" charset="0"/>
                <a:cs typeface="Calibri" panose="020F0502020204030204" pitchFamily="34" charset="0"/>
              </a:rPr>
              <a:t>eriatric </a:t>
            </a:r>
            <a:r>
              <a:rPr lang="en-GB" sz="4800" b="1" kern="100" dirty="0">
                <a:latin typeface="Montserrat Semi-Bold" panose="020B0604020202020204" charset="0"/>
                <a:ea typeface="Aptos" panose="020B0004020202020204" pitchFamily="34" charset="0"/>
                <a:cs typeface="Calibri" panose="020F0502020204030204" pitchFamily="34" charset="0"/>
              </a:rPr>
              <a:t>C</a:t>
            </a:r>
            <a:r>
              <a:rPr lang="en-GB" sz="4800" b="1" kern="100" dirty="0">
                <a:effectLst/>
                <a:latin typeface="Montserrat Semi-Bold" panose="020B0604020202020204" charset="0"/>
                <a:ea typeface="Aptos" panose="020B0004020202020204" pitchFamily="34" charset="0"/>
                <a:cs typeface="Calibri" panose="020F0502020204030204" pitchFamily="34" charset="0"/>
              </a:rPr>
              <a:t>ardiology</a:t>
            </a:r>
            <a:endParaRPr lang="en-GB" sz="4800" kern="100" dirty="0">
              <a:effectLst/>
              <a:latin typeface="Montserrat Semi-Bold" panose="020B0604020202020204"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5E91D5D9-325A-C108-A710-65F717D21DA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12       </a:t>
            </a:r>
            <a:r>
              <a:rPr lang="en-US" sz="1700" dirty="0">
                <a:solidFill>
                  <a:schemeClr val="tx1">
                    <a:lumMod val="50000"/>
                    <a:lumOff val="50000"/>
                  </a:schemeClr>
                </a:solidFill>
                <a:latin typeface="Montserrat Semi-Bold Bold"/>
              </a:rPr>
              <a:t>futurumcareers.com</a:t>
            </a:r>
          </a:p>
        </p:txBody>
      </p:sp>
      <p:sp>
        <p:nvSpPr>
          <p:cNvPr id="2" name="TextBox 1">
            <a:extLst>
              <a:ext uri="{FF2B5EF4-FFF2-40B4-BE49-F238E27FC236}">
                <a16:creationId xmlns:a16="http://schemas.microsoft.com/office/drawing/2014/main" id="{6BE42B55-DEEA-0E5C-CE39-F778611FB706}"/>
              </a:ext>
            </a:extLst>
          </p:cNvPr>
          <p:cNvSpPr txBox="1"/>
          <p:nvPr/>
        </p:nvSpPr>
        <p:spPr>
          <a:xfrm>
            <a:off x="685800" y="2628900"/>
            <a:ext cx="10140834" cy="6296404"/>
          </a:xfrm>
          <a:prstGeom prst="rect">
            <a:avLst/>
          </a:prstGeom>
          <a:noFill/>
        </p:spPr>
        <p:txBody>
          <a:bodyPr wrap="square" rtlCol="0">
            <a:spAutoFit/>
          </a:bodyPr>
          <a:lstStyle/>
          <a:p>
            <a:pPr>
              <a:lnSpc>
                <a:spcPct val="120000"/>
              </a:lnSpc>
            </a:pPr>
            <a:r>
              <a:rPr lang="en-GB" sz="2600" b="0" i="0" u="none" strike="noStrike" baseline="0" dirty="0">
                <a:solidFill>
                  <a:srgbClr val="000000"/>
                </a:solidFill>
                <a:latin typeface="Montserrat" pitchFamily="2" charset="0"/>
              </a:rPr>
              <a:t>The </a:t>
            </a:r>
            <a:r>
              <a:rPr lang="en-GB" sz="2600" b="0" i="0" u="none" strike="noStrike" baseline="0" dirty="0">
                <a:solidFill>
                  <a:srgbClr val="000000"/>
                </a:solidFill>
                <a:latin typeface="Montserrat" pitchFamily="2" charset="0"/>
                <a:hlinkClick r:id="rId2"/>
              </a:rPr>
              <a:t>American Heart Association</a:t>
            </a:r>
            <a:r>
              <a:rPr lang="en-GB" sz="2600" b="0" i="0" u="none" strike="noStrike" baseline="0" dirty="0">
                <a:solidFill>
                  <a:srgbClr val="000000"/>
                </a:solidFill>
                <a:latin typeface="Montserrat" pitchFamily="2" charset="0"/>
              </a:rPr>
              <a:t> and the </a:t>
            </a:r>
            <a:r>
              <a:rPr lang="en-GB" sz="2600" b="0" i="0" u="none" strike="noStrike" baseline="0" dirty="0">
                <a:solidFill>
                  <a:srgbClr val="000000"/>
                </a:solidFill>
                <a:latin typeface="Montserrat" pitchFamily="2" charset="0"/>
                <a:hlinkClick r:id="rId3"/>
              </a:rPr>
              <a:t>American College of Cardiology</a:t>
            </a:r>
            <a:r>
              <a:rPr lang="en-GB" sz="2600" dirty="0">
                <a:solidFill>
                  <a:srgbClr val="000000"/>
                </a:solidFill>
                <a:latin typeface="Montserrat" pitchFamily="2" charset="0"/>
              </a:rPr>
              <a:t> </a:t>
            </a:r>
            <a:r>
              <a:rPr lang="en-GB" sz="2600" b="0" i="0" u="none" strike="noStrike" baseline="0" dirty="0">
                <a:solidFill>
                  <a:srgbClr val="000000"/>
                </a:solidFill>
                <a:latin typeface="Montserrat" pitchFamily="2" charset="0"/>
              </a:rPr>
              <a:t>provide useful </a:t>
            </a:r>
            <a:r>
              <a:rPr lang="en-GB" sz="2600" b="1" i="0" u="none" strike="noStrike" baseline="0" dirty="0">
                <a:solidFill>
                  <a:srgbClr val="000000"/>
                </a:solidFill>
                <a:latin typeface="Montserrat" pitchFamily="2" charset="0"/>
              </a:rPr>
              <a:t>information</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resources</a:t>
            </a:r>
            <a:r>
              <a:rPr lang="en-GB" sz="2600" b="0" i="0" u="none" strike="noStrike" baseline="0" dirty="0">
                <a:solidFill>
                  <a:srgbClr val="000000"/>
                </a:solidFill>
                <a:latin typeface="Montserrat" pitchFamily="2" charset="0"/>
              </a:rPr>
              <a:t> and </a:t>
            </a:r>
            <a:r>
              <a:rPr lang="en-GB" sz="2600" b="1" i="0" u="none" strike="noStrike" baseline="0" dirty="0">
                <a:solidFill>
                  <a:srgbClr val="000000"/>
                </a:solidFill>
                <a:latin typeface="Montserrat" pitchFamily="2" charset="0"/>
              </a:rPr>
              <a:t>volunteering opportunities</a:t>
            </a:r>
            <a:r>
              <a:rPr lang="en-GB" sz="2600" b="0" i="0" u="none" strike="noStrike" baseline="0" dirty="0">
                <a:solidFill>
                  <a:srgbClr val="000000"/>
                </a:solidFill>
                <a:latin typeface="Montserrat" pitchFamily="2" charset="0"/>
              </a:rPr>
              <a:t>. You could even consider becoming a Student Member, which gives you access to more information, </a:t>
            </a:r>
            <a:r>
              <a:rPr lang="en-GB" sz="2600" b="1" i="0" u="none" strike="noStrike" baseline="0" dirty="0">
                <a:solidFill>
                  <a:srgbClr val="000000"/>
                </a:solidFill>
                <a:latin typeface="Montserrat" pitchFamily="2" charset="0"/>
              </a:rPr>
              <a:t>meetings</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conferences</a:t>
            </a:r>
            <a:r>
              <a:rPr lang="en-GB" sz="2600" b="0" i="0" u="none" strike="noStrike" baseline="0" dirty="0">
                <a:solidFill>
                  <a:srgbClr val="000000"/>
                </a:solidFill>
                <a:latin typeface="Montserrat" pitchFamily="2" charset="0"/>
              </a:rPr>
              <a:t>, and opportunities to meet professionals working in the field.</a:t>
            </a:r>
          </a:p>
          <a:p>
            <a:pPr>
              <a:lnSpc>
                <a:spcPct val="120000"/>
              </a:lnSpc>
            </a:pPr>
            <a:endParaRPr lang="en-GB" sz="2600" b="0" i="0" u="none" strike="noStrike" baseline="0" dirty="0">
              <a:solidFill>
                <a:srgbClr val="000000"/>
              </a:solidFill>
              <a:latin typeface="Montserrat" pitchFamily="2" charset="0"/>
            </a:endParaRPr>
          </a:p>
          <a:p>
            <a:pPr>
              <a:lnSpc>
                <a:spcPct val="120000"/>
              </a:lnSpc>
            </a:pPr>
            <a:r>
              <a:rPr lang="en-GB" sz="2600" b="0" i="0" u="none" strike="noStrike" baseline="0" dirty="0">
                <a:solidFill>
                  <a:srgbClr val="000000"/>
                </a:solidFill>
                <a:latin typeface="Montserrat" pitchFamily="2" charset="0"/>
              </a:rPr>
              <a:t>The British Medical Journal has published a helpful </a:t>
            </a:r>
            <a:r>
              <a:rPr lang="en-GB" sz="2600" b="0" i="0" u="none" strike="noStrike" baseline="0" dirty="0">
                <a:solidFill>
                  <a:srgbClr val="000000"/>
                </a:solidFill>
                <a:latin typeface="Montserrat" pitchFamily="2" charset="0"/>
                <a:hlinkClick r:id="rId4"/>
              </a:rPr>
              <a:t>article</a:t>
            </a:r>
            <a:r>
              <a:rPr lang="en-GB" sz="2600" b="0" i="0" u="none" strike="noStrike" baseline="0" dirty="0">
                <a:solidFill>
                  <a:srgbClr val="000000"/>
                </a:solidFill>
                <a:latin typeface="Montserrat" pitchFamily="2" charset="0"/>
              </a:rPr>
              <a:t> about becoming a cardiologist.</a:t>
            </a:r>
          </a:p>
          <a:p>
            <a:pPr>
              <a:lnSpc>
                <a:spcPct val="120000"/>
              </a:lnSpc>
            </a:pPr>
            <a:endParaRPr lang="en-GB" sz="2600" b="0" i="0" u="none" strike="noStrike" baseline="0" dirty="0">
              <a:solidFill>
                <a:srgbClr val="000000"/>
              </a:solidFill>
              <a:latin typeface="Montserrat" pitchFamily="2" charset="0"/>
            </a:endParaRPr>
          </a:p>
          <a:p>
            <a:pPr>
              <a:lnSpc>
                <a:spcPct val="120000"/>
              </a:lnSpc>
            </a:pPr>
            <a:r>
              <a:rPr lang="en-GB" sz="2600" b="0" i="0" u="none" strike="noStrike" baseline="0" dirty="0">
                <a:solidFill>
                  <a:srgbClr val="000000"/>
                </a:solidFill>
                <a:latin typeface="Montserrat" pitchFamily="2" charset="0"/>
              </a:rPr>
              <a:t>Learn more about the work of Octavia and her colleagues in the </a:t>
            </a:r>
            <a:r>
              <a:rPr lang="en-GB" sz="2600" b="0" i="0" u="none" strike="noStrike" baseline="0" dirty="0">
                <a:solidFill>
                  <a:srgbClr val="000000"/>
                </a:solidFill>
                <a:latin typeface="Montserrat" pitchFamily="2" charset="0"/>
                <a:hlinkClick r:id="rId5"/>
              </a:rPr>
              <a:t>Section of Cardiovascular Medicine</a:t>
            </a:r>
            <a:r>
              <a:rPr lang="en-GB" sz="2600" b="0" i="0" u="none" strike="noStrike" baseline="0" dirty="0">
                <a:solidFill>
                  <a:srgbClr val="000000"/>
                </a:solidFill>
                <a:latin typeface="Montserrat" pitchFamily="2" charset="0"/>
              </a:rPr>
              <a:t> at the Wake Forest University School of Medicine.</a:t>
            </a:r>
            <a:endParaRPr lang="en-GB" sz="2600" dirty="0">
              <a:latin typeface="Montserrat" pitchFamily="2" charset="0"/>
            </a:endParaRPr>
          </a:p>
        </p:txBody>
      </p:sp>
      <p:grpSp>
        <p:nvGrpSpPr>
          <p:cNvPr id="3" name="Group 6">
            <a:extLst>
              <a:ext uri="{FF2B5EF4-FFF2-40B4-BE49-F238E27FC236}">
                <a16:creationId xmlns:a16="http://schemas.microsoft.com/office/drawing/2014/main" id="{B5077E26-4DB7-6383-8014-54EF560CB391}"/>
              </a:ext>
            </a:extLst>
          </p:cNvPr>
          <p:cNvGrpSpPr>
            <a:grpSpLocks noChangeAspect="1"/>
          </p:cNvGrpSpPr>
          <p:nvPr/>
        </p:nvGrpSpPr>
        <p:grpSpPr>
          <a:xfrm>
            <a:off x="11213782" y="1866900"/>
            <a:ext cx="6915596" cy="5399818"/>
            <a:chOff x="-63317" y="-700700"/>
            <a:chExt cx="6635865" cy="7168868"/>
          </a:xfrm>
          <a:blipFill dpi="0" rotWithShape="1">
            <a:blip r:embed="rId6">
              <a:extLst>
                <a:ext uri="{28A0092B-C50C-407E-A947-70E740481C1C}">
                  <a14:useLocalDpi xmlns:a14="http://schemas.microsoft.com/office/drawing/2010/main" val="0"/>
                </a:ext>
              </a:extLst>
            </a:blip>
            <a:srcRect/>
            <a:stretch>
              <a:fillRect/>
            </a:stretch>
          </a:blipFill>
        </p:grpSpPr>
        <p:sp>
          <p:nvSpPr>
            <p:cNvPr id="9" name="Freeform 7">
              <a:extLst>
                <a:ext uri="{FF2B5EF4-FFF2-40B4-BE49-F238E27FC236}">
                  <a16:creationId xmlns:a16="http://schemas.microsoft.com/office/drawing/2014/main" id="{DA9720FE-23B9-1B46-C42E-1924F9637EF5}"/>
                </a:ext>
              </a:extLst>
            </p:cNvPr>
            <p:cNvSpPr/>
            <p:nvPr/>
          </p:nvSpPr>
          <p:spPr>
            <a:xfrm>
              <a:off x="-63317" y="-700700"/>
              <a:ext cx="6635865" cy="716886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
        <p:nvSpPr>
          <p:cNvPr id="11" name="TextBox 10">
            <a:extLst>
              <a:ext uri="{FF2B5EF4-FFF2-40B4-BE49-F238E27FC236}">
                <a16:creationId xmlns:a16="http://schemas.microsoft.com/office/drawing/2014/main" id="{074781D0-2316-2092-7944-30AF8555B62D}"/>
              </a:ext>
            </a:extLst>
          </p:cNvPr>
          <p:cNvSpPr txBox="1"/>
          <p:nvPr/>
        </p:nvSpPr>
        <p:spPr>
          <a:xfrm>
            <a:off x="12279331" y="445322"/>
            <a:ext cx="4943120" cy="1171346"/>
          </a:xfrm>
          <a:prstGeom prst="rect">
            <a:avLst/>
          </a:prstGeom>
          <a:noFill/>
        </p:spPr>
        <p:txBody>
          <a:bodyPr wrap="square">
            <a:spAutoFit/>
          </a:bodyPr>
          <a:lstStyle/>
          <a:p>
            <a:pPr>
              <a:lnSpc>
                <a:spcPct val="120000"/>
              </a:lnSpc>
            </a:pPr>
            <a:r>
              <a:rPr lang="en-GB" sz="2000" b="0" u="none" strike="noStrike" baseline="0" dirty="0">
                <a:solidFill>
                  <a:schemeClr val="bg1"/>
                </a:solidFill>
                <a:latin typeface="Montserrat" pitchFamily="2" charset="0"/>
              </a:rPr>
              <a:t>Octavia performing a </a:t>
            </a:r>
            <a:r>
              <a:rPr lang="en-GB" sz="2000" b="0" u="none" strike="noStrike" baseline="0" dirty="0" err="1">
                <a:solidFill>
                  <a:schemeClr val="bg1"/>
                </a:solidFill>
                <a:latin typeface="Montserrat" pitchFamily="2" charset="0"/>
              </a:rPr>
              <a:t>transesophageal</a:t>
            </a:r>
            <a:r>
              <a:rPr lang="en-GB" sz="2000" b="0" u="none" strike="noStrike" baseline="0" dirty="0">
                <a:solidFill>
                  <a:schemeClr val="bg1"/>
                </a:solidFill>
                <a:latin typeface="Montserrat" pitchFamily="2" charset="0"/>
              </a:rPr>
              <a:t> echocardiogram with a cardiology fellow in training</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977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B53E-97C8-2EA4-44B2-A47524F0E51C}"/>
            </a:ext>
          </a:extLst>
        </p:cNvPr>
        <p:cNvGrpSpPr/>
        <p:nvPr/>
      </p:nvGrpSpPr>
      <p:grpSpPr>
        <a:xfrm>
          <a:off x="0" y="0"/>
          <a:ext cx="0" cy="0"/>
          <a:chOff x="0" y="0"/>
          <a:chExt cx="0" cy="0"/>
        </a:xfrm>
      </p:grpSpPr>
      <p:pic>
        <p:nvPicPr>
          <p:cNvPr id="19" name="Picture 18" descr="A fireworks in the sky&#10;&#10;AI-generated content may be incorrect.">
            <a:extLst>
              <a:ext uri="{FF2B5EF4-FFF2-40B4-BE49-F238E27FC236}">
                <a16:creationId xmlns:a16="http://schemas.microsoft.com/office/drawing/2014/main" id="{7437FA9D-5012-0D73-B261-7D55534464F4}"/>
              </a:ext>
            </a:extLst>
          </p:cNvPr>
          <p:cNvPicPr>
            <a:picLocks noChangeAspect="1"/>
          </p:cNvPicPr>
          <p:nvPr/>
        </p:nvPicPr>
        <p:blipFill>
          <a:blip r:embed="rId3">
            <a:extLst>
              <a:ext uri="{28A0092B-C50C-407E-A947-70E740481C1C}">
                <a14:useLocalDpi xmlns:a14="http://schemas.microsoft.com/office/drawing/2010/main" val="0"/>
              </a:ext>
            </a:extLst>
          </a:blip>
          <a:srcRect l="35620" t="11911"/>
          <a:stretch/>
        </p:blipFill>
        <p:spPr>
          <a:xfrm>
            <a:off x="0" y="-1"/>
            <a:ext cx="17749834" cy="10303523"/>
          </a:xfrm>
          <a:prstGeom prst="rect">
            <a:avLst/>
          </a:prstGeom>
        </p:spPr>
      </p:pic>
      <p:grpSp>
        <p:nvGrpSpPr>
          <p:cNvPr id="4" name="Group 4">
            <a:extLst>
              <a:ext uri="{FF2B5EF4-FFF2-40B4-BE49-F238E27FC236}">
                <a16:creationId xmlns:a16="http://schemas.microsoft.com/office/drawing/2014/main" id="{4CCC244C-2F01-687E-0607-399197925C03}"/>
              </a:ext>
            </a:extLst>
          </p:cNvPr>
          <p:cNvGrpSpPr/>
          <p:nvPr/>
        </p:nvGrpSpPr>
        <p:grpSpPr>
          <a:xfrm>
            <a:off x="1083284" y="2705100"/>
            <a:ext cx="13242316" cy="5690675"/>
            <a:chOff x="0" y="0"/>
            <a:chExt cx="7846638" cy="4409338"/>
          </a:xfrm>
          <a:solidFill>
            <a:srgbClr val="55B8AD"/>
          </a:solidFill>
        </p:grpSpPr>
        <p:sp>
          <p:nvSpPr>
            <p:cNvPr id="5" name="Freeform 5">
              <a:extLst>
                <a:ext uri="{FF2B5EF4-FFF2-40B4-BE49-F238E27FC236}">
                  <a16:creationId xmlns:a16="http://schemas.microsoft.com/office/drawing/2014/main" id="{B3E81786-1694-0EA7-A3B0-B5C2ED70B3A6}"/>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74E3BE50-ED0A-03D7-12B3-7D70AD6C48DC}"/>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E549AA90-9720-7D12-1583-115E2C69AD71}"/>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89B02718-8EA3-D2FC-7498-1689C8FAE557}"/>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2040ED7C-82A3-5CBC-38B5-64CEE52EB265}"/>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54228ECD-04D3-0431-F19E-47E8644F730F}"/>
              </a:ext>
            </a:extLst>
          </p:cNvPr>
          <p:cNvGrpSpPr/>
          <p:nvPr/>
        </p:nvGrpSpPr>
        <p:grpSpPr>
          <a:xfrm>
            <a:off x="1028700" y="2983328"/>
            <a:ext cx="13068300" cy="5208172"/>
            <a:chOff x="0" y="0"/>
            <a:chExt cx="7630634" cy="3996966"/>
          </a:xfrm>
        </p:grpSpPr>
        <p:sp>
          <p:nvSpPr>
            <p:cNvPr id="13" name="Freeform 13">
              <a:extLst>
                <a:ext uri="{FF2B5EF4-FFF2-40B4-BE49-F238E27FC236}">
                  <a16:creationId xmlns:a16="http://schemas.microsoft.com/office/drawing/2014/main" id="{C0A1966D-3C78-5EC5-4A0F-24CEA5A2C62C}"/>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D34FCC9A-61E3-0FB1-79F9-73E87AD205BB}"/>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2979B17D-070E-8069-1DD5-39F0DBB9CFF9}"/>
              </a:ext>
            </a:extLst>
          </p:cNvPr>
          <p:cNvGrpSpPr/>
          <p:nvPr/>
        </p:nvGrpSpPr>
        <p:grpSpPr>
          <a:xfrm rot="5400000">
            <a:off x="3260335" y="-2508836"/>
            <a:ext cx="1480331" cy="8001002"/>
            <a:chOff x="0" y="0"/>
            <a:chExt cx="3130550" cy="18248691"/>
          </a:xfrm>
          <a:solidFill>
            <a:srgbClr val="55B8AD"/>
          </a:solidFill>
        </p:grpSpPr>
        <p:sp>
          <p:nvSpPr>
            <p:cNvPr id="16" name="Freeform 16">
              <a:extLst>
                <a:ext uri="{FF2B5EF4-FFF2-40B4-BE49-F238E27FC236}">
                  <a16:creationId xmlns:a16="http://schemas.microsoft.com/office/drawing/2014/main" id="{2806E0D7-A3DC-5837-133E-F87D25E1E2B9}"/>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09CA65F8-BAC8-7B22-FF73-1921B10BC70A}"/>
              </a:ext>
            </a:extLst>
          </p:cNvPr>
          <p:cNvGrpSpPr/>
          <p:nvPr/>
        </p:nvGrpSpPr>
        <p:grpSpPr>
          <a:xfrm>
            <a:off x="1114101" y="3083200"/>
            <a:ext cx="12822312" cy="4995484"/>
            <a:chOff x="-59013" y="0"/>
            <a:chExt cx="7208077" cy="3623869"/>
          </a:xfrm>
        </p:grpSpPr>
        <p:sp>
          <p:nvSpPr>
            <p:cNvPr id="18" name="Freeform 18">
              <a:extLst>
                <a:ext uri="{FF2B5EF4-FFF2-40B4-BE49-F238E27FC236}">
                  <a16:creationId xmlns:a16="http://schemas.microsoft.com/office/drawing/2014/main" id="{71E7881D-D7B9-4CE0-986F-0C7B1100EC25}"/>
                </a:ext>
              </a:extLst>
            </p:cNvPr>
            <p:cNvSpPr/>
            <p:nvPr/>
          </p:nvSpPr>
          <p:spPr>
            <a:xfrm>
              <a:off x="-59013"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grpSp>
      <p:sp>
        <p:nvSpPr>
          <p:cNvPr id="8" name="TextBox 7">
            <a:extLst>
              <a:ext uri="{FF2B5EF4-FFF2-40B4-BE49-F238E27FC236}">
                <a16:creationId xmlns:a16="http://schemas.microsoft.com/office/drawing/2014/main" id="{43508F8F-5A78-565D-25F4-3E2919666888}"/>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FFB3D1E6-6B0C-EACB-A9F4-74093F51B5D0}"/>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0212BA80-5B4C-EEE2-BA20-DAC141C9727C}"/>
              </a:ext>
            </a:extLst>
          </p:cNvPr>
          <p:cNvSpPr txBox="1"/>
          <p:nvPr/>
        </p:nvSpPr>
        <p:spPr>
          <a:xfrm>
            <a:off x="1187154" y="3308147"/>
            <a:ext cx="12749259" cy="4770537"/>
          </a:xfrm>
          <a:prstGeom prst="rect">
            <a:avLst/>
          </a:prstGeom>
          <a:noFill/>
        </p:spPr>
        <p:txBody>
          <a:bodyPr wrap="square" rtlCol="0">
            <a:spAutoFit/>
          </a:bodyPr>
          <a:lstStyle/>
          <a:p>
            <a:pPr marL="457200" indent="-457200">
              <a:buFont typeface="+mj-lt"/>
              <a:buAutoNum type="arabicPeriod"/>
            </a:pPr>
            <a:r>
              <a:rPr lang="en-GB" sz="2600" dirty="0">
                <a:latin typeface="Montserrat" pitchFamily="2" charset="0"/>
              </a:rPr>
              <a:t>What is cardiovascular disease (CVD)?</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Who do geriatric cardiologists specialize in helping?</a:t>
            </a:r>
          </a:p>
          <a:p>
            <a:pPr marL="2743200" lvl="5"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What do geriatric cardiologists need to learn about their patients to be able to help them effectively?</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In what way is the field of cardiology evolving?</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How strong are your skills in biology, chemistry, and physics? Which areas do you need to strengthen, and how could you go about doing so?</a:t>
            </a:r>
          </a:p>
          <a:p>
            <a:endParaRPr lang="en-GB" dirty="0"/>
          </a:p>
        </p:txBody>
      </p:sp>
      <p:sp>
        <p:nvSpPr>
          <p:cNvPr id="20" name="TextBox 19">
            <a:extLst>
              <a:ext uri="{FF2B5EF4-FFF2-40B4-BE49-F238E27FC236}">
                <a16:creationId xmlns:a16="http://schemas.microsoft.com/office/drawing/2014/main" id="{A2E2860B-4915-381D-4821-8C3064C3F660}"/>
              </a:ext>
            </a:extLst>
          </p:cNvPr>
          <p:cNvSpPr txBox="1"/>
          <p:nvPr/>
        </p:nvSpPr>
        <p:spPr>
          <a:xfrm>
            <a:off x="14935200" y="9784080"/>
            <a:ext cx="2259202" cy="400110"/>
          </a:xfrm>
          <a:prstGeom prst="rect">
            <a:avLst/>
          </a:prstGeom>
          <a:noFill/>
        </p:spPr>
        <p:txBody>
          <a:bodyPr wrap="square">
            <a:spAutoFit/>
          </a:bodyPr>
          <a:lstStyle/>
          <a:p>
            <a:r>
              <a:rPr lang="en-GB" sz="1000" b="0" i="1" u="none" strike="noStrike" baseline="0" dirty="0">
                <a:solidFill>
                  <a:schemeClr val="bg1"/>
                </a:solidFill>
                <a:latin typeface="Montserrat" pitchFamily="2" charset="0"/>
              </a:rPr>
              <a:t>© Have a nice day Photo/Shutterstock.com </a:t>
            </a:r>
            <a:endParaRPr lang="en-GB" sz="1000" dirty="0">
              <a:solidFill>
                <a:schemeClr val="bg1"/>
              </a:solidFill>
              <a:latin typeface="Montserrat" pitchFamily="2" charset="0"/>
            </a:endParaRPr>
          </a:p>
        </p:txBody>
      </p:sp>
    </p:spTree>
    <p:extLst>
      <p:ext uri="{BB962C8B-B14F-4D97-AF65-F5344CB8AC3E}">
        <p14:creationId xmlns:p14="http://schemas.microsoft.com/office/powerpoint/2010/main" val="159211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1930415" y="1562100"/>
            <a:ext cx="4622786" cy="640080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p:cNvSpPr txBox="1"/>
          <p:nvPr/>
        </p:nvSpPr>
        <p:spPr>
          <a:xfrm>
            <a:off x="7151203" y="446844"/>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Octavia</a:t>
            </a: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5A36252B-898B-BCD3-E324-011E391BA1CF}"/>
              </a:ext>
            </a:extLst>
          </p:cNvPr>
          <p:cNvSpPr txBox="1"/>
          <p:nvPr/>
        </p:nvSpPr>
        <p:spPr>
          <a:xfrm>
            <a:off x="7135962" y="1823790"/>
            <a:ext cx="10313837" cy="6296404"/>
          </a:xfrm>
          <a:prstGeom prst="rect">
            <a:avLst/>
          </a:prstGeom>
          <a:noFill/>
        </p:spPr>
        <p:txBody>
          <a:bodyPr wrap="square" rtlCol="0">
            <a:spAutoFit/>
          </a:bodyPr>
          <a:lstStyle/>
          <a:p>
            <a:pPr>
              <a:lnSpc>
                <a:spcPct val="120000"/>
              </a:lnSpc>
            </a:pPr>
            <a:r>
              <a:rPr lang="en-GB" sz="2600" b="1" i="0" u="none" strike="noStrike" baseline="0" dirty="0">
                <a:latin typeface="Montserrat" pitchFamily="2" charset="0"/>
              </a:rPr>
              <a:t>I really liked school and learning about anything and everything! </a:t>
            </a:r>
            <a:r>
              <a:rPr lang="en-GB" sz="2600" b="0" i="0" u="none" strike="noStrike" baseline="0" dirty="0">
                <a:latin typeface="Montserrat" pitchFamily="2" charset="0"/>
              </a:rPr>
              <a:t>I enjoyed reading and dancing. I practiced classic ballet for many years while growing up, which equipped me with the discipline I would need in my medical school years and gave me an outlet for self-expression. </a:t>
            </a:r>
          </a:p>
          <a:p>
            <a:pPr>
              <a:lnSpc>
                <a:spcPct val="120000"/>
              </a:lnSpc>
            </a:pPr>
            <a:endParaRPr lang="en-GB" sz="2600" b="0" i="0" u="none" strike="noStrike" baseline="0" dirty="0">
              <a:latin typeface="Montserrat" pitchFamily="2" charset="0"/>
            </a:endParaRPr>
          </a:p>
          <a:p>
            <a:pPr>
              <a:lnSpc>
                <a:spcPct val="120000"/>
              </a:lnSpc>
            </a:pPr>
            <a:r>
              <a:rPr lang="en-GB" sz="2600" b="1" i="0" u="none" strike="noStrike" baseline="0" dirty="0">
                <a:latin typeface="Montserrat" pitchFamily="2" charset="0"/>
              </a:rPr>
              <a:t>My father inspired me to study medicine. </a:t>
            </a:r>
            <a:r>
              <a:rPr lang="en-GB" sz="2600" b="0" i="0" u="none" strike="noStrike" baseline="0" dirty="0">
                <a:latin typeface="Montserrat" pitchFamily="2" charset="0"/>
              </a:rPr>
              <a:t>He was a physician specializing in obstetrics, supporting patients throughout pregnancy and childbirth, in Venezuela, my home country. He was deeply passionate about life and learning, and he was a philanthropist. Despite suffering from cardiovascular disease from an early age, he lived to be 74 years old, against the odds for the time. </a:t>
            </a:r>
            <a:endParaRPr lang="en-GB" sz="2600" dirty="0">
              <a:latin typeface="Montserrat" pitchFamily="2" charset="0"/>
            </a:endParaRPr>
          </a:p>
        </p:txBody>
      </p:sp>
      <p:grpSp>
        <p:nvGrpSpPr>
          <p:cNvPr id="11" name="Group 6">
            <a:extLst>
              <a:ext uri="{FF2B5EF4-FFF2-40B4-BE49-F238E27FC236}">
                <a16:creationId xmlns:a16="http://schemas.microsoft.com/office/drawing/2014/main" id="{7BB88D27-8DE9-63A3-5E57-BEC421F79F8A}"/>
              </a:ext>
            </a:extLst>
          </p:cNvPr>
          <p:cNvGrpSpPr>
            <a:grpSpLocks noChangeAspect="1"/>
          </p:cNvGrpSpPr>
          <p:nvPr/>
        </p:nvGrpSpPr>
        <p:grpSpPr>
          <a:xfrm>
            <a:off x="1689596" y="1707839"/>
            <a:ext cx="4682360" cy="6036040"/>
            <a:chOff x="788232" y="6350"/>
            <a:chExt cx="5568130" cy="6562979"/>
          </a:xfrm>
          <a:blipFill dpi="0" rotWithShape="1">
            <a:blip r:embed="rId3">
              <a:extLst>
                <a:ext uri="{28A0092B-C50C-407E-A947-70E740481C1C}">
                  <a14:useLocalDpi xmlns:a14="http://schemas.microsoft.com/office/drawing/2010/main" val="0"/>
                </a:ext>
              </a:extLst>
            </a:blip>
            <a:srcRect/>
            <a:stretch>
              <a:fillRect/>
            </a:stretch>
          </a:blipFill>
        </p:grpSpPr>
        <p:sp>
          <p:nvSpPr>
            <p:cNvPr id="14" name="Freeform 7">
              <a:extLst>
                <a:ext uri="{FF2B5EF4-FFF2-40B4-BE49-F238E27FC236}">
                  <a16:creationId xmlns:a16="http://schemas.microsoft.com/office/drawing/2014/main" id="{1A023CF6-1F58-C3F5-A014-5CB08FF2439B}"/>
                </a:ext>
              </a:extLst>
            </p:cNvPr>
            <p:cNvSpPr/>
            <p:nvPr/>
          </p:nvSpPr>
          <p:spPr>
            <a:xfrm>
              <a:off x="788232" y="6350"/>
              <a:ext cx="5568130"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06202" y="1916479"/>
            <a:ext cx="5753098" cy="490342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570520" y="1641705"/>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58600" y="2095500"/>
            <a:ext cx="6304468" cy="4515557"/>
            <a:chOff x="2869551" y="333918"/>
            <a:chExt cx="4109731" cy="4860274"/>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2869551" y="333918"/>
              <a:ext cx="4109731" cy="486027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15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9A95A11D-9D41-5A9A-693D-BE671AEC2679}"/>
              </a:ext>
            </a:extLst>
          </p:cNvPr>
          <p:cNvSpPr txBox="1"/>
          <p:nvPr/>
        </p:nvSpPr>
        <p:spPr>
          <a:xfrm>
            <a:off x="526050" y="1725965"/>
            <a:ext cx="10912566" cy="7736798"/>
          </a:xfrm>
          <a:prstGeom prst="rect">
            <a:avLst/>
          </a:prstGeom>
          <a:noFill/>
        </p:spPr>
        <p:txBody>
          <a:bodyPr wrap="square" rtlCol="0">
            <a:spAutoFit/>
          </a:bodyPr>
          <a:lstStyle/>
          <a:p>
            <a:pPr>
              <a:lnSpc>
                <a:spcPct val="120000"/>
              </a:lnSpc>
            </a:pPr>
            <a:r>
              <a:rPr lang="en-GB" sz="2600" b="1" i="0" u="none" strike="noStrike" baseline="0" dirty="0">
                <a:latin typeface="Montserrat" pitchFamily="2" charset="0"/>
              </a:rPr>
              <a:t>When I started to get involved in clinical research</a:t>
            </a:r>
            <a:r>
              <a:rPr lang="en-GB" sz="2600" b="0" i="0" u="none" strike="noStrike" baseline="0" dirty="0">
                <a:latin typeface="Montserrat" pitchFamily="2" charset="0"/>
              </a:rPr>
              <a:t>, I felt the need to acquire skills to better understand and conduct clinical trials. My master’s degree equipped me with knowledge in biostatistics, bioinformatics, clinical research design, and ethics and regulatory processes.</a:t>
            </a:r>
          </a:p>
          <a:p>
            <a:pPr>
              <a:lnSpc>
                <a:spcPct val="120000"/>
              </a:lnSpc>
            </a:pPr>
            <a:r>
              <a:rPr lang="en-GB" sz="2600" b="0" i="0" u="none" strike="noStrike" baseline="0" dirty="0">
                <a:latin typeface="Montserrat" pitchFamily="2" charset="0"/>
              </a:rPr>
              <a:t> </a:t>
            </a:r>
          </a:p>
          <a:p>
            <a:pPr>
              <a:lnSpc>
                <a:spcPct val="120000"/>
              </a:lnSpc>
            </a:pPr>
            <a:r>
              <a:rPr lang="en-GB" sz="2600" b="1" i="0" u="none" strike="noStrike" baseline="0" dirty="0">
                <a:latin typeface="Montserrat" pitchFamily="2" charset="0"/>
              </a:rPr>
              <a:t>I had contemplated studying engineering</a:t>
            </a:r>
            <a:r>
              <a:rPr lang="en-GB" sz="2600" b="0" i="0" u="none" strike="noStrike" baseline="0" dirty="0">
                <a:latin typeface="Montserrat" pitchFamily="2" charset="0"/>
              </a:rPr>
              <a:t>, so while in medical school, I thought that applying concepts of physics, fluid mechanics, and electricity to understanding how the heart worked was fascinating. These concepts were also fundamental to understanding the different disease processes that affected the heart and how they manifest in the body. It all just made so much sense! It was also very uplifting to learn that many heart-related conditions are treatable and that a potentially life-threatening condition could be overcome with timely intervention. </a:t>
            </a:r>
            <a:endParaRPr lang="en-GB" sz="2600" dirty="0">
              <a:latin typeface="Montserrat" pitchFamily="2" charset="0"/>
            </a:endParaRPr>
          </a:p>
        </p:txBody>
      </p:sp>
      <p:sp>
        <p:nvSpPr>
          <p:cNvPr id="8" name="TextBox 16">
            <a:extLst>
              <a:ext uri="{FF2B5EF4-FFF2-40B4-BE49-F238E27FC236}">
                <a16:creationId xmlns:a16="http://schemas.microsoft.com/office/drawing/2014/main" id="{3A30B23B-6E47-6EC8-0B4B-2B2448E3E203}"/>
              </a:ext>
            </a:extLst>
          </p:cNvPr>
          <p:cNvSpPr txBox="1"/>
          <p:nvPr/>
        </p:nvSpPr>
        <p:spPr>
          <a:xfrm>
            <a:off x="593635" y="427404"/>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Octavia</a:t>
            </a:r>
          </a:p>
        </p:txBody>
      </p:sp>
      <p:sp>
        <p:nvSpPr>
          <p:cNvPr id="10" name="TextBox 9">
            <a:extLst>
              <a:ext uri="{FF2B5EF4-FFF2-40B4-BE49-F238E27FC236}">
                <a16:creationId xmlns:a16="http://schemas.microsoft.com/office/drawing/2014/main" id="{4C81D1E1-86B2-4146-3563-98A6FC524BE6}"/>
              </a:ext>
            </a:extLst>
          </p:cNvPr>
          <p:cNvSpPr txBox="1"/>
          <p:nvPr/>
        </p:nvSpPr>
        <p:spPr>
          <a:xfrm>
            <a:off x="12530890" y="1114465"/>
            <a:ext cx="4366260" cy="802014"/>
          </a:xfrm>
          <a:prstGeom prst="rect">
            <a:avLst/>
          </a:prstGeom>
          <a:noFill/>
        </p:spPr>
        <p:txBody>
          <a:bodyPr wrap="square">
            <a:spAutoFit/>
          </a:bodyPr>
          <a:lstStyle/>
          <a:p>
            <a:pPr>
              <a:lnSpc>
                <a:spcPct val="120000"/>
              </a:lnSpc>
            </a:pPr>
            <a:r>
              <a:rPr lang="en-GB" sz="2000" b="0" u="none" strike="noStrike" baseline="0" dirty="0">
                <a:solidFill>
                  <a:schemeClr val="bg1"/>
                </a:solidFill>
                <a:latin typeface="Montserrat" pitchFamily="2" charset="0"/>
              </a:rPr>
              <a:t>Octavia teaching in the echocardiography laboratory </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1A1B-9ED6-1D96-A31A-E92698633F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B840A2-D457-69B6-043C-089BAB9E63B5}"/>
              </a:ext>
            </a:extLst>
          </p:cNvPr>
          <p:cNvGrpSpPr>
            <a:grpSpLocks noChangeAspect="1"/>
          </p:cNvGrpSpPr>
          <p:nvPr/>
        </p:nvGrpSpPr>
        <p:grpSpPr>
          <a:xfrm>
            <a:off x="12694706" y="1638300"/>
            <a:ext cx="5593293" cy="6096000"/>
            <a:chOff x="361766" y="255700"/>
            <a:chExt cx="5348772" cy="6104657"/>
          </a:xfrm>
        </p:grpSpPr>
        <p:sp>
          <p:nvSpPr>
            <p:cNvPr id="3" name="Freeform 3">
              <a:extLst>
                <a:ext uri="{FF2B5EF4-FFF2-40B4-BE49-F238E27FC236}">
                  <a16:creationId xmlns:a16="http://schemas.microsoft.com/office/drawing/2014/main" id="{95B6CFE0-31B1-80E7-86EE-12ABF6F95BF2}"/>
                </a:ext>
              </a:extLst>
            </p:cNvPr>
            <p:cNvSpPr/>
            <p:nvPr/>
          </p:nvSpPr>
          <p:spPr>
            <a:xfrm>
              <a:off x="361766" y="255700"/>
              <a:ext cx="5348772" cy="610465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5DEBEDB8-241F-AD10-72CE-653D6993C8E2}"/>
              </a:ext>
            </a:extLst>
          </p:cNvPr>
          <p:cNvGrpSpPr/>
          <p:nvPr/>
        </p:nvGrpSpPr>
        <p:grpSpPr>
          <a:xfrm rot="-5400000">
            <a:off x="10096500" y="2095500"/>
            <a:ext cx="10287000" cy="6096000"/>
            <a:chOff x="0" y="0"/>
            <a:chExt cx="3130550" cy="2152833"/>
          </a:xfrm>
          <a:solidFill>
            <a:srgbClr val="3660AA"/>
          </a:solidFill>
        </p:grpSpPr>
        <p:sp>
          <p:nvSpPr>
            <p:cNvPr id="5" name="Freeform 5">
              <a:extLst>
                <a:ext uri="{FF2B5EF4-FFF2-40B4-BE49-F238E27FC236}">
                  <a16:creationId xmlns:a16="http://schemas.microsoft.com/office/drawing/2014/main" id="{10D56DEE-487F-2585-149A-34C0220D9582}"/>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2898CD05-9B26-66EE-9BD5-3A24AAC0E214}"/>
              </a:ext>
            </a:extLst>
          </p:cNvPr>
          <p:cNvGrpSpPr>
            <a:grpSpLocks noChangeAspect="1"/>
          </p:cNvGrpSpPr>
          <p:nvPr/>
        </p:nvGrpSpPr>
        <p:grpSpPr>
          <a:xfrm>
            <a:off x="12862247" y="1669250"/>
            <a:ext cx="5197153" cy="5912650"/>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EFCA38F-A588-B1CF-E5CD-E05CDADF435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
        <p:nvSpPr>
          <p:cNvPr id="6" name="TextBox 13">
            <a:extLst>
              <a:ext uri="{FF2B5EF4-FFF2-40B4-BE49-F238E27FC236}">
                <a16:creationId xmlns:a16="http://schemas.microsoft.com/office/drawing/2014/main" id="{C8D11065-62A3-D76F-B884-B1D9A104C64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16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D4AE4D01-0B03-52C0-FC2E-042999D4DFDB}"/>
              </a:ext>
            </a:extLst>
          </p:cNvPr>
          <p:cNvSpPr txBox="1"/>
          <p:nvPr/>
        </p:nvSpPr>
        <p:spPr>
          <a:xfrm>
            <a:off x="356033" y="1638300"/>
            <a:ext cx="12338673" cy="7256667"/>
          </a:xfrm>
          <a:prstGeom prst="rect">
            <a:avLst/>
          </a:prstGeom>
          <a:noFill/>
        </p:spPr>
        <p:txBody>
          <a:bodyPr wrap="square" rtlCol="0">
            <a:spAutoFit/>
          </a:bodyPr>
          <a:lstStyle/>
          <a:p>
            <a:pPr>
              <a:lnSpc>
                <a:spcPct val="120000"/>
              </a:lnSpc>
            </a:pPr>
            <a:r>
              <a:rPr lang="en-GB" sz="2600" b="1" i="0" u="none" strike="noStrike" baseline="0" dirty="0">
                <a:latin typeface="Montserrat" pitchFamily="2" charset="0"/>
              </a:rPr>
              <a:t>I tackle challenges by focusing on what really matters </a:t>
            </a:r>
            <a:r>
              <a:rPr lang="en-GB" sz="2600" b="0" i="0" u="none" strike="noStrike" baseline="0" dirty="0">
                <a:latin typeface="Montserrat" pitchFamily="2" charset="0"/>
              </a:rPr>
              <a:t>and what needs to be done to overcome the situation. I think about options and alternative scenarios, even if they are not exactly what I want. I ask myself, “If this or that happens, is this an acceptable alternative?” And I always try to find common ground when a challenge involves others. </a:t>
            </a:r>
          </a:p>
          <a:p>
            <a:pPr>
              <a:lnSpc>
                <a:spcPct val="120000"/>
              </a:lnSpc>
            </a:pPr>
            <a:endParaRPr lang="en-GB" sz="2600" b="0" i="0" u="none" strike="noStrike" baseline="0" dirty="0">
              <a:latin typeface="Montserrat" pitchFamily="2" charset="0"/>
            </a:endParaRPr>
          </a:p>
          <a:p>
            <a:pPr>
              <a:lnSpc>
                <a:spcPct val="120000"/>
              </a:lnSpc>
            </a:pPr>
            <a:r>
              <a:rPr lang="en-GB" sz="2600" b="1" i="0" u="none" strike="noStrike" baseline="0" dirty="0">
                <a:latin typeface="Montserrat" pitchFamily="2" charset="0"/>
              </a:rPr>
              <a:t>I switch off from work by spending time outside in nature </a:t>
            </a:r>
            <a:r>
              <a:rPr lang="en-GB" sz="2600" b="0" i="0" u="none" strike="noStrike" baseline="0" dirty="0">
                <a:latin typeface="Montserrat" pitchFamily="2" charset="0"/>
              </a:rPr>
              <a:t>and with my family and friends. I enjoy singing and dancing, and I also like to make photo books of cherished memories from trips, special occasions, and day-to-day events. </a:t>
            </a:r>
          </a:p>
          <a:p>
            <a:pPr>
              <a:lnSpc>
                <a:spcPct val="120000"/>
              </a:lnSpc>
            </a:pPr>
            <a:endParaRPr lang="en-GB" sz="2600" b="0" i="0" u="none" strike="noStrike" baseline="0" dirty="0">
              <a:latin typeface="Montserrat" pitchFamily="2" charset="0"/>
            </a:endParaRPr>
          </a:p>
          <a:p>
            <a:pPr>
              <a:lnSpc>
                <a:spcPct val="120000"/>
              </a:lnSpc>
            </a:pPr>
            <a:r>
              <a:rPr lang="en-GB" sz="2600" b="1" i="0" u="none" strike="noStrike" baseline="0" dirty="0">
                <a:latin typeface="Montserrat" pitchFamily="2" charset="0"/>
              </a:rPr>
              <a:t>I aim to keep learning and adapting to deliver the best care </a:t>
            </a:r>
            <a:r>
              <a:rPr lang="en-GB" sz="2600" b="0" i="0" u="none" strike="noStrike" baseline="0" dirty="0">
                <a:latin typeface="Montserrat" pitchFamily="2" charset="0"/>
              </a:rPr>
              <a:t>possible to my patients. I hope I continue to experience the joy of teaching. I aim to continue to help close knowledge gaps in the care of older adults with cardiovascular disease through my participation in clinical trials. </a:t>
            </a:r>
            <a:endParaRPr lang="en-GB" sz="2600" dirty="0">
              <a:latin typeface="Montserrat" pitchFamily="2" charset="0"/>
            </a:endParaRPr>
          </a:p>
        </p:txBody>
      </p:sp>
      <p:sp>
        <p:nvSpPr>
          <p:cNvPr id="8" name="TextBox 16">
            <a:extLst>
              <a:ext uri="{FF2B5EF4-FFF2-40B4-BE49-F238E27FC236}">
                <a16:creationId xmlns:a16="http://schemas.microsoft.com/office/drawing/2014/main" id="{A2F0B473-D180-1CB0-AF33-32B29DA7630F}"/>
              </a:ext>
            </a:extLst>
          </p:cNvPr>
          <p:cNvSpPr txBox="1"/>
          <p:nvPr/>
        </p:nvSpPr>
        <p:spPr>
          <a:xfrm>
            <a:off x="356033" y="334338"/>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Octavia</a:t>
            </a:r>
          </a:p>
        </p:txBody>
      </p:sp>
      <p:sp>
        <p:nvSpPr>
          <p:cNvPr id="10" name="TextBox 9">
            <a:extLst>
              <a:ext uri="{FF2B5EF4-FFF2-40B4-BE49-F238E27FC236}">
                <a16:creationId xmlns:a16="http://schemas.microsoft.com/office/drawing/2014/main" id="{BA261500-090C-7203-FBEA-E55DC96ECE21}"/>
              </a:ext>
            </a:extLst>
          </p:cNvPr>
          <p:cNvSpPr txBox="1"/>
          <p:nvPr/>
        </p:nvSpPr>
        <p:spPr>
          <a:xfrm>
            <a:off x="12990185" y="477633"/>
            <a:ext cx="5297815" cy="802014"/>
          </a:xfrm>
          <a:prstGeom prst="rect">
            <a:avLst/>
          </a:prstGeom>
          <a:noFill/>
        </p:spPr>
        <p:txBody>
          <a:bodyPr wrap="square">
            <a:spAutoFit/>
          </a:bodyPr>
          <a:lstStyle/>
          <a:p>
            <a:pPr>
              <a:lnSpc>
                <a:spcPct val="120000"/>
              </a:lnSpc>
            </a:pPr>
            <a:r>
              <a:rPr lang="en-GB" sz="2000" b="0" u="none" strike="noStrike" baseline="0" dirty="0">
                <a:solidFill>
                  <a:schemeClr val="bg1"/>
                </a:solidFill>
                <a:latin typeface="Montserrat" pitchFamily="2" charset="0"/>
              </a:rPr>
              <a:t>Octavia performing a </a:t>
            </a:r>
          </a:p>
          <a:p>
            <a:pPr>
              <a:lnSpc>
                <a:spcPct val="120000"/>
              </a:lnSpc>
            </a:pPr>
            <a:r>
              <a:rPr lang="en-GB" sz="2000" b="0" u="none" strike="noStrike" baseline="0" dirty="0" err="1">
                <a:solidFill>
                  <a:schemeClr val="bg1"/>
                </a:solidFill>
                <a:latin typeface="Montserrat" pitchFamily="2" charset="0"/>
              </a:rPr>
              <a:t>transesophageal</a:t>
            </a:r>
            <a:r>
              <a:rPr lang="en-GB" sz="2000" b="0" u="none" strike="noStrike" baseline="0" dirty="0">
                <a:solidFill>
                  <a:schemeClr val="bg1"/>
                </a:solidFill>
                <a:latin typeface="Montserrat" pitchFamily="2" charset="0"/>
              </a:rPr>
              <a:t> echocardiogram</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41413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5DBEE-722D-558B-A810-D7D63E4B5D54}"/>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D5254908-CF3A-352F-366B-3340F1A00B91}"/>
              </a:ext>
            </a:extLst>
          </p:cNvPr>
          <p:cNvGrpSpPr/>
          <p:nvPr/>
        </p:nvGrpSpPr>
        <p:grpSpPr>
          <a:xfrm rot="-5400000">
            <a:off x="14687265" y="1543334"/>
            <a:ext cx="5786039" cy="2699369"/>
            <a:chOff x="0" y="0"/>
            <a:chExt cx="3130550" cy="1460500"/>
          </a:xfrm>
          <a:solidFill>
            <a:srgbClr val="55B8AD"/>
          </a:solidFill>
        </p:grpSpPr>
        <p:sp>
          <p:nvSpPr>
            <p:cNvPr id="13" name="Freeform 13">
              <a:extLst>
                <a:ext uri="{FF2B5EF4-FFF2-40B4-BE49-F238E27FC236}">
                  <a16:creationId xmlns:a16="http://schemas.microsoft.com/office/drawing/2014/main" id="{21E5C678-0BE3-3530-CFF2-FA3003C51285}"/>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a:extLst>
              <a:ext uri="{FF2B5EF4-FFF2-40B4-BE49-F238E27FC236}">
                <a16:creationId xmlns:a16="http://schemas.microsoft.com/office/drawing/2014/main" id="{C5982206-6265-1F0D-4413-691007FCE7E0}"/>
              </a:ext>
            </a:extLst>
          </p:cNvPr>
          <p:cNvGrpSpPr>
            <a:grpSpLocks noChangeAspect="1"/>
          </p:cNvGrpSpPr>
          <p:nvPr/>
        </p:nvGrpSpPr>
        <p:grpSpPr>
          <a:xfrm>
            <a:off x="1930415" y="1409700"/>
            <a:ext cx="4622786" cy="6632304"/>
            <a:chOff x="0" y="0"/>
            <a:chExt cx="6362700" cy="6575666"/>
          </a:xfrm>
        </p:grpSpPr>
        <p:sp>
          <p:nvSpPr>
            <p:cNvPr id="3" name="Freeform 3">
              <a:extLst>
                <a:ext uri="{FF2B5EF4-FFF2-40B4-BE49-F238E27FC236}">
                  <a16:creationId xmlns:a16="http://schemas.microsoft.com/office/drawing/2014/main" id="{DE85F41A-81EB-8D00-7FEC-483D1D81BC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A486C529-6C0B-CA37-512D-BACA5E7D8C1F}"/>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C0A01E00-4247-6D51-581F-98DA12E5D1F6}"/>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a:extLst>
              <a:ext uri="{FF2B5EF4-FFF2-40B4-BE49-F238E27FC236}">
                <a16:creationId xmlns:a16="http://schemas.microsoft.com/office/drawing/2014/main" id="{A03951CE-6239-38F6-84AB-E8AC6881D1F2}"/>
              </a:ext>
            </a:extLst>
          </p:cNvPr>
          <p:cNvSpPr txBox="1"/>
          <p:nvPr/>
        </p:nvSpPr>
        <p:spPr>
          <a:xfrm>
            <a:off x="7366156" y="571500"/>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Octavia’s Top Tips</a:t>
            </a:r>
          </a:p>
        </p:txBody>
      </p:sp>
      <p:sp>
        <p:nvSpPr>
          <p:cNvPr id="8" name="TextBox 13">
            <a:extLst>
              <a:ext uri="{FF2B5EF4-FFF2-40B4-BE49-F238E27FC236}">
                <a16:creationId xmlns:a16="http://schemas.microsoft.com/office/drawing/2014/main" id="{8B0541F3-1D6B-6E70-E0DA-73062AEBD2B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05D4D325-59B7-F401-7F52-6E04A86C4249}"/>
              </a:ext>
            </a:extLst>
          </p:cNvPr>
          <p:cNvSpPr txBox="1"/>
          <p:nvPr/>
        </p:nvSpPr>
        <p:spPr>
          <a:xfrm>
            <a:off x="7381396" y="2019300"/>
            <a:ext cx="8971575" cy="6546216"/>
          </a:xfrm>
          <a:prstGeom prst="rect">
            <a:avLst/>
          </a:prstGeom>
          <a:noFill/>
        </p:spPr>
        <p:txBody>
          <a:bodyPr wrap="square" rtlCol="0">
            <a:spAutoFit/>
          </a:bodyPr>
          <a:lstStyle/>
          <a:p>
            <a:pPr marL="514350" indent="-514350">
              <a:lnSpc>
                <a:spcPct val="120000"/>
              </a:lnSpc>
              <a:buFont typeface="+mj-lt"/>
              <a:buAutoNum type="arabicPeriod"/>
            </a:pPr>
            <a:r>
              <a:rPr lang="en-GB" sz="3200" b="1" i="1" u="none" strike="noStrike" baseline="0" dirty="0">
                <a:latin typeface="Montserrat" pitchFamily="2" charset="0"/>
              </a:rPr>
              <a:t>Stay open to learning and exploring</a:t>
            </a:r>
            <a:r>
              <a:rPr lang="en-GB" sz="3200" b="0" i="1" u="none" strike="noStrike" baseline="0" dirty="0">
                <a:latin typeface="Montserrat" pitchFamily="2" charset="0"/>
              </a:rPr>
              <a:t>. Keep a mindset of ingenuity, wonder, and curiosity. </a:t>
            </a:r>
          </a:p>
          <a:p>
            <a:pPr marL="457200" indent="-457200">
              <a:lnSpc>
                <a:spcPct val="120000"/>
              </a:lnSpc>
              <a:buFont typeface="+mj-lt"/>
              <a:buAutoNum type="arabicPeriod"/>
            </a:pPr>
            <a:endParaRPr lang="en-GB" sz="3200" i="1" dirty="0">
              <a:latin typeface="Montserrat" pitchFamily="2" charset="0"/>
            </a:endParaRPr>
          </a:p>
          <a:p>
            <a:pPr marL="514350" indent="-514350">
              <a:lnSpc>
                <a:spcPct val="120000"/>
              </a:lnSpc>
              <a:buFont typeface="+mj-lt"/>
              <a:buAutoNum type="arabicPeriod"/>
            </a:pPr>
            <a:r>
              <a:rPr lang="en-GB" sz="3200" b="1" i="1" u="none" strike="noStrike" baseline="0" dirty="0">
                <a:latin typeface="Montserrat" pitchFamily="2" charset="0"/>
              </a:rPr>
              <a:t>Be humble</a:t>
            </a:r>
            <a:r>
              <a:rPr lang="en-GB" sz="3200" b="0" i="1" u="none" strike="noStrike" baseline="0" dirty="0">
                <a:latin typeface="Montserrat" pitchFamily="2" charset="0"/>
              </a:rPr>
              <a:t>. Honor the trust that people put in you.</a:t>
            </a:r>
          </a:p>
          <a:p>
            <a:pPr marL="457200" indent="-457200">
              <a:lnSpc>
                <a:spcPct val="120000"/>
              </a:lnSpc>
              <a:buFont typeface="+mj-lt"/>
              <a:buAutoNum type="arabicPeriod"/>
            </a:pPr>
            <a:endParaRPr lang="en-GB" sz="3200" b="0" i="1" u="none" strike="noStrike" baseline="0" dirty="0">
              <a:latin typeface="Montserrat" pitchFamily="2" charset="0"/>
            </a:endParaRPr>
          </a:p>
          <a:p>
            <a:pPr marL="514350" indent="-514350">
              <a:lnSpc>
                <a:spcPct val="120000"/>
              </a:lnSpc>
              <a:buFont typeface="+mj-lt"/>
              <a:buAutoNum type="arabicPeriod"/>
            </a:pPr>
            <a:r>
              <a:rPr lang="en-GB" sz="3200" b="1" i="1" u="none" strike="noStrike" baseline="0" dirty="0">
                <a:latin typeface="Montserrat" pitchFamily="2" charset="0"/>
              </a:rPr>
              <a:t>Life happens, and it is not linear</a:t>
            </a:r>
            <a:r>
              <a:rPr lang="en-GB" sz="3200" b="0" i="1" u="none" strike="noStrike" baseline="0" dirty="0">
                <a:latin typeface="Montserrat" pitchFamily="2" charset="0"/>
              </a:rPr>
              <a:t>. You can do and achieve anything you put your mind to, but it is okay if it does not happen all at once! </a:t>
            </a:r>
            <a:endParaRPr lang="en-GB" sz="3200" i="1" dirty="0">
              <a:latin typeface="Montserrat" pitchFamily="2" charset="0"/>
            </a:endParaRPr>
          </a:p>
        </p:txBody>
      </p:sp>
      <p:sp>
        <p:nvSpPr>
          <p:cNvPr id="7" name="Freeform 7">
            <a:extLst>
              <a:ext uri="{FF2B5EF4-FFF2-40B4-BE49-F238E27FC236}">
                <a16:creationId xmlns:a16="http://schemas.microsoft.com/office/drawing/2014/main" id="{673B9AD4-2236-35CA-A0C1-CF94E76681E2}"/>
              </a:ext>
            </a:extLst>
          </p:cNvPr>
          <p:cNvSpPr/>
          <p:nvPr/>
        </p:nvSpPr>
        <p:spPr>
          <a:xfrm>
            <a:off x="1689596" y="1707839"/>
            <a:ext cx="4682360" cy="603604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Tree>
    <p:extLst>
      <p:ext uri="{BB962C8B-B14F-4D97-AF65-F5344CB8AC3E}">
        <p14:creationId xmlns:p14="http://schemas.microsoft.com/office/powerpoint/2010/main" val="429012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14A74-CC4D-6A3B-56AA-3F02475401BF}"/>
            </a:ext>
          </a:extLst>
        </p:cNvPr>
        <p:cNvGrpSpPr/>
        <p:nvPr/>
      </p:nvGrpSpPr>
      <p:grpSpPr>
        <a:xfrm>
          <a:off x="0" y="0"/>
          <a:ext cx="0" cy="0"/>
          <a:chOff x="0" y="0"/>
          <a:chExt cx="0" cy="0"/>
        </a:xfrm>
      </p:grpSpPr>
      <p:pic>
        <p:nvPicPr>
          <p:cNvPr id="20" name="Picture 19" descr="A fireworks in the sky&#10;&#10;AI-generated content may be incorrect.">
            <a:extLst>
              <a:ext uri="{FF2B5EF4-FFF2-40B4-BE49-F238E27FC236}">
                <a16:creationId xmlns:a16="http://schemas.microsoft.com/office/drawing/2014/main" id="{B4D86617-C45F-5AC6-91A1-EF53597F94AF}"/>
              </a:ext>
            </a:extLst>
          </p:cNvPr>
          <p:cNvPicPr>
            <a:picLocks noChangeAspect="1"/>
          </p:cNvPicPr>
          <p:nvPr/>
        </p:nvPicPr>
        <p:blipFill>
          <a:blip r:embed="rId2">
            <a:extLst>
              <a:ext uri="{28A0092B-C50C-407E-A947-70E740481C1C}">
                <a14:useLocalDpi xmlns:a14="http://schemas.microsoft.com/office/drawing/2010/main" val="0"/>
              </a:ext>
            </a:extLst>
          </a:blip>
          <a:srcRect l="35620" t="11911"/>
          <a:stretch/>
        </p:blipFill>
        <p:spPr>
          <a:xfrm>
            <a:off x="0" y="-1"/>
            <a:ext cx="17749834" cy="10303523"/>
          </a:xfrm>
          <a:prstGeom prst="rect">
            <a:avLst/>
          </a:prstGeom>
        </p:spPr>
      </p:pic>
      <p:grpSp>
        <p:nvGrpSpPr>
          <p:cNvPr id="4" name="Group 4">
            <a:extLst>
              <a:ext uri="{FF2B5EF4-FFF2-40B4-BE49-F238E27FC236}">
                <a16:creationId xmlns:a16="http://schemas.microsoft.com/office/drawing/2014/main" id="{75BF3C24-DB7D-96CF-0581-32A6279CBA72}"/>
              </a:ext>
            </a:extLst>
          </p:cNvPr>
          <p:cNvGrpSpPr/>
          <p:nvPr/>
        </p:nvGrpSpPr>
        <p:grpSpPr>
          <a:xfrm>
            <a:off x="1083284" y="2705100"/>
            <a:ext cx="13089916" cy="5791200"/>
            <a:chOff x="0" y="0"/>
            <a:chExt cx="7846638" cy="4409338"/>
          </a:xfrm>
          <a:solidFill>
            <a:srgbClr val="55B8AD"/>
          </a:solidFill>
        </p:grpSpPr>
        <p:sp>
          <p:nvSpPr>
            <p:cNvPr id="5" name="Freeform 5">
              <a:extLst>
                <a:ext uri="{FF2B5EF4-FFF2-40B4-BE49-F238E27FC236}">
                  <a16:creationId xmlns:a16="http://schemas.microsoft.com/office/drawing/2014/main" id="{7C4D178B-7B65-0E5C-F0CD-7335F32446B6}"/>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4B2191B4-C226-2C64-3AB4-DD39B37DA617}"/>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476219B0-0CE0-46A2-C7CC-6975E56DA5E9}"/>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C02AA364-2AEF-3FDC-EC70-E97751421ABF}"/>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8B8308BF-0BD7-1190-9244-5E31B38BEBE4}"/>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DEE4AC7D-6BB8-3F3E-0C84-30E6C34C04F8}"/>
              </a:ext>
            </a:extLst>
          </p:cNvPr>
          <p:cNvGrpSpPr/>
          <p:nvPr/>
        </p:nvGrpSpPr>
        <p:grpSpPr>
          <a:xfrm>
            <a:off x="1028700" y="2983328"/>
            <a:ext cx="13089916" cy="5284372"/>
            <a:chOff x="0" y="0"/>
            <a:chExt cx="7630634" cy="3996966"/>
          </a:xfrm>
        </p:grpSpPr>
        <p:sp>
          <p:nvSpPr>
            <p:cNvPr id="13" name="Freeform 13">
              <a:extLst>
                <a:ext uri="{FF2B5EF4-FFF2-40B4-BE49-F238E27FC236}">
                  <a16:creationId xmlns:a16="http://schemas.microsoft.com/office/drawing/2014/main" id="{0A9E4F95-747F-B935-FAD3-26D6884B16D7}"/>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716C19D7-901B-B3C0-2A2E-B3FB3F7A8A1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B782141D-5A63-11CB-1349-5B97401A8761}"/>
              </a:ext>
            </a:extLst>
          </p:cNvPr>
          <p:cNvGrpSpPr/>
          <p:nvPr/>
        </p:nvGrpSpPr>
        <p:grpSpPr>
          <a:xfrm rot="5400000">
            <a:off x="3260335" y="-2508836"/>
            <a:ext cx="1480331" cy="8001002"/>
            <a:chOff x="0" y="0"/>
            <a:chExt cx="3130550" cy="18248691"/>
          </a:xfrm>
          <a:solidFill>
            <a:srgbClr val="55B8AD"/>
          </a:solidFill>
        </p:grpSpPr>
        <p:sp>
          <p:nvSpPr>
            <p:cNvPr id="16" name="Freeform 16">
              <a:extLst>
                <a:ext uri="{FF2B5EF4-FFF2-40B4-BE49-F238E27FC236}">
                  <a16:creationId xmlns:a16="http://schemas.microsoft.com/office/drawing/2014/main" id="{7B29590C-AF28-8452-CD02-886EA3561769}"/>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3A1E770A-DBAC-404F-87D2-CB791A592429}"/>
              </a:ext>
            </a:extLst>
          </p:cNvPr>
          <p:cNvGrpSpPr/>
          <p:nvPr/>
        </p:nvGrpSpPr>
        <p:grpSpPr>
          <a:xfrm>
            <a:off x="1295400" y="3238500"/>
            <a:ext cx="12030220" cy="4495800"/>
            <a:chOff x="0" y="0"/>
            <a:chExt cx="7208077" cy="3623869"/>
          </a:xfrm>
        </p:grpSpPr>
        <p:sp>
          <p:nvSpPr>
            <p:cNvPr id="18" name="Freeform 18">
              <a:extLst>
                <a:ext uri="{FF2B5EF4-FFF2-40B4-BE49-F238E27FC236}">
                  <a16:creationId xmlns:a16="http://schemas.microsoft.com/office/drawing/2014/main" id="{9BFC770D-8D4E-1328-C007-86DD1ECF9847}"/>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4532D44F-A140-0B5E-4DCA-45B02214FD24}"/>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467651B3-C2A4-DEAA-F9FF-03ACAE77F06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
        <p:nvSpPr>
          <p:cNvPr id="3" name="Freeform 18">
            <a:extLst>
              <a:ext uri="{FF2B5EF4-FFF2-40B4-BE49-F238E27FC236}">
                <a16:creationId xmlns:a16="http://schemas.microsoft.com/office/drawing/2014/main" id="{939C42F1-0E3C-8747-C083-E9E603FEE6E1}"/>
              </a:ext>
            </a:extLst>
          </p:cNvPr>
          <p:cNvSpPr/>
          <p:nvPr/>
        </p:nvSpPr>
        <p:spPr>
          <a:xfrm>
            <a:off x="1152380" y="3119096"/>
            <a:ext cx="12868420" cy="4996204"/>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sp>
        <p:nvSpPr>
          <p:cNvPr id="9" name="TextBox 8">
            <a:extLst>
              <a:ext uri="{FF2B5EF4-FFF2-40B4-BE49-F238E27FC236}">
                <a16:creationId xmlns:a16="http://schemas.microsoft.com/office/drawing/2014/main" id="{BE915FF8-E559-458B-EA94-1C32EF98B7CD}"/>
              </a:ext>
            </a:extLst>
          </p:cNvPr>
          <p:cNvSpPr txBox="1"/>
          <p:nvPr/>
        </p:nvSpPr>
        <p:spPr>
          <a:xfrm>
            <a:off x="1270819" y="3211354"/>
            <a:ext cx="12600800" cy="5170646"/>
          </a:xfrm>
          <a:prstGeom prst="rect">
            <a:avLst/>
          </a:prstGeom>
          <a:noFill/>
        </p:spPr>
        <p:txBody>
          <a:bodyPr wrap="square" rtlCol="0">
            <a:spAutoFit/>
          </a:bodyPr>
          <a:lstStyle/>
          <a:p>
            <a:pPr marL="457200" indent="-457200">
              <a:buFont typeface="+mj-lt"/>
              <a:buAutoNum type="arabicPeriod"/>
            </a:pPr>
            <a:r>
              <a:rPr lang="en-GB" sz="2600" dirty="0">
                <a:latin typeface="Montserrat" pitchFamily="2" charset="0"/>
              </a:rPr>
              <a:t>From what you have read about him, why do you think Octavia’s father was such an </a:t>
            </a:r>
            <a:r>
              <a:rPr lang="en-GB" sz="2600">
                <a:latin typeface="Montserrat" pitchFamily="2" charset="0"/>
              </a:rPr>
              <a:t>inspiration to </a:t>
            </a:r>
            <a:r>
              <a:rPr lang="en-GB" sz="2600" dirty="0">
                <a:latin typeface="Montserrat" pitchFamily="2" charset="0"/>
              </a:rPr>
              <a:t>her?</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How does Octavia relate her interest in engineering to cardiology? What does this reveal about a scientific mind and scientific curiosity?</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Octavia tackles challenges by focusing on what really matters and alternative scenarios. How do you overcome challenges?</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How do you switch off from your work? Why is it important to do so?</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Which of Octavia’s top tips do you find most useful, and why?</a:t>
            </a:r>
          </a:p>
          <a:p>
            <a:endParaRPr lang="en-GB" dirty="0"/>
          </a:p>
        </p:txBody>
      </p:sp>
      <p:sp>
        <p:nvSpPr>
          <p:cNvPr id="21" name="TextBox 20">
            <a:extLst>
              <a:ext uri="{FF2B5EF4-FFF2-40B4-BE49-F238E27FC236}">
                <a16:creationId xmlns:a16="http://schemas.microsoft.com/office/drawing/2014/main" id="{B17F4D20-0D2E-90F3-2A44-BC5C34B971BD}"/>
              </a:ext>
            </a:extLst>
          </p:cNvPr>
          <p:cNvSpPr txBox="1"/>
          <p:nvPr/>
        </p:nvSpPr>
        <p:spPr>
          <a:xfrm>
            <a:off x="14935200" y="9784080"/>
            <a:ext cx="2259202" cy="400110"/>
          </a:xfrm>
          <a:prstGeom prst="rect">
            <a:avLst/>
          </a:prstGeom>
          <a:noFill/>
        </p:spPr>
        <p:txBody>
          <a:bodyPr wrap="square">
            <a:spAutoFit/>
          </a:bodyPr>
          <a:lstStyle/>
          <a:p>
            <a:r>
              <a:rPr lang="en-GB" sz="1000" b="0" i="1" u="none" strike="noStrike" baseline="0" dirty="0">
                <a:solidFill>
                  <a:schemeClr val="bg1"/>
                </a:solidFill>
                <a:latin typeface="Montserrat" pitchFamily="2" charset="0"/>
              </a:rPr>
              <a:t>© Have a nice day Photo/Shutterstock.com </a:t>
            </a:r>
            <a:endParaRPr lang="en-GB" sz="1000" dirty="0">
              <a:solidFill>
                <a:schemeClr val="bg1"/>
              </a:solidFill>
              <a:latin typeface="Montserrat" pitchFamily="2" charset="0"/>
            </a:endParaRPr>
          </a:p>
        </p:txBody>
      </p:sp>
    </p:spTree>
    <p:extLst>
      <p:ext uri="{BB962C8B-B14F-4D97-AF65-F5344CB8AC3E}">
        <p14:creationId xmlns:p14="http://schemas.microsoft.com/office/powerpoint/2010/main" val="32625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fireworks in the sky&#10;&#10;AI-generated content may be incorrect.">
            <a:extLst>
              <a:ext uri="{FF2B5EF4-FFF2-40B4-BE49-F238E27FC236}">
                <a16:creationId xmlns:a16="http://schemas.microsoft.com/office/drawing/2014/main" id="{215CD549-1DB0-C858-2724-EE8F80D4E1BA}"/>
              </a:ext>
            </a:extLst>
          </p:cNvPr>
          <p:cNvPicPr>
            <a:picLocks noChangeAspect="1"/>
          </p:cNvPicPr>
          <p:nvPr/>
        </p:nvPicPr>
        <p:blipFill>
          <a:blip r:embed="rId3">
            <a:extLst>
              <a:ext uri="{28A0092B-C50C-407E-A947-70E740481C1C}">
                <a14:useLocalDpi xmlns:a14="http://schemas.microsoft.com/office/drawing/2010/main" val="0"/>
              </a:ext>
            </a:extLst>
          </a:blip>
          <a:srcRect l="35620" t="11911"/>
          <a:stretch/>
        </p:blipFill>
        <p:spPr>
          <a:xfrm>
            <a:off x="0" y="-1"/>
            <a:ext cx="17749834" cy="10303523"/>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39007" y="7508485"/>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6">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8"/>
          <a:srcRect/>
          <a:stretch>
            <a:fillRect/>
          </a:stretch>
        </p:blipFill>
        <p:spPr>
          <a:xfrm>
            <a:off x="10607936" y="4385187"/>
            <a:ext cx="3985972" cy="2783537"/>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9">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6687000" y="7496855"/>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12">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sp>
        <p:nvSpPr>
          <p:cNvPr id="5" name="Rectangle 4">
            <a:extLst>
              <a:ext uri="{FF2B5EF4-FFF2-40B4-BE49-F238E27FC236}">
                <a16:creationId xmlns:a16="http://schemas.microsoft.com/office/drawing/2014/main" id="{000AF11E-36BE-6874-6D25-02C923CF76F7}"/>
              </a:ext>
            </a:extLst>
          </p:cNvPr>
          <p:cNvSpPr/>
          <p:nvPr/>
        </p:nvSpPr>
        <p:spPr>
          <a:xfrm>
            <a:off x="15197173" y="3481724"/>
            <a:ext cx="2511539" cy="368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artoon of a person and a doctor&#10;&#10;AI-generated content may be incorrect.">
            <a:extLst>
              <a:ext uri="{FF2B5EF4-FFF2-40B4-BE49-F238E27FC236}">
                <a16:creationId xmlns:a16="http://schemas.microsoft.com/office/drawing/2014/main" id="{681E11C6-18FD-E37F-2551-95AA3AE5CFF9}"/>
              </a:ext>
            </a:extLst>
          </p:cNvPr>
          <p:cNvPicPr>
            <a:picLocks noChangeAspect="1"/>
          </p:cNvPicPr>
          <p:nvPr/>
        </p:nvPicPr>
        <p:blipFill>
          <a:blip r:embed="rId13" cstate="print">
            <a:extLst>
              <a:ext uri="{28A0092B-C50C-407E-A947-70E740481C1C}">
                <a14:useLocalDpi xmlns:a14="http://schemas.microsoft.com/office/drawing/2010/main" val="0"/>
              </a:ext>
            </a:extLst>
          </a:blip>
          <a:srcRect t="9293" r="17840" b="20567"/>
          <a:stretch/>
        </p:blipFill>
        <p:spPr>
          <a:xfrm>
            <a:off x="11049000" y="4578740"/>
            <a:ext cx="3048000" cy="1841096"/>
          </a:xfrm>
          <a:prstGeom prst="rect">
            <a:avLst/>
          </a:prstGeom>
        </p:spPr>
      </p:pic>
      <p:pic>
        <p:nvPicPr>
          <p:cNvPr id="12" name="Picture 11">
            <a:extLst>
              <a:ext uri="{FF2B5EF4-FFF2-40B4-BE49-F238E27FC236}">
                <a16:creationId xmlns:a16="http://schemas.microsoft.com/office/drawing/2014/main" id="{F5DD33F6-F7B6-F021-8DC2-173421717367}"/>
              </a:ext>
            </a:extLst>
          </p:cNvPr>
          <p:cNvPicPr>
            <a:picLocks noChangeAspect="1"/>
          </p:cNvPicPr>
          <p:nvPr/>
        </p:nvPicPr>
        <p:blipFill>
          <a:blip r:embed="rId14"/>
          <a:stretch>
            <a:fillRect/>
          </a:stretch>
        </p:blipFill>
        <p:spPr>
          <a:xfrm>
            <a:off x="298639" y="3507771"/>
            <a:ext cx="2527446" cy="3570266"/>
          </a:xfrm>
          <a:prstGeom prst="rect">
            <a:avLst/>
          </a:prstGeom>
        </p:spPr>
      </p:pic>
      <p:pic>
        <p:nvPicPr>
          <p:cNvPr id="17" name="Picture 16">
            <a:extLst>
              <a:ext uri="{FF2B5EF4-FFF2-40B4-BE49-F238E27FC236}">
                <a16:creationId xmlns:a16="http://schemas.microsoft.com/office/drawing/2014/main" id="{E5FBD19F-3416-994E-1C90-0081EE117E5B}"/>
              </a:ext>
            </a:extLst>
          </p:cNvPr>
          <p:cNvPicPr>
            <a:picLocks noChangeAspect="1"/>
          </p:cNvPicPr>
          <p:nvPr/>
        </p:nvPicPr>
        <p:blipFill>
          <a:blip r:embed="rId15"/>
          <a:stretch>
            <a:fillRect/>
          </a:stretch>
        </p:blipFill>
        <p:spPr>
          <a:xfrm>
            <a:off x="3730994" y="3507772"/>
            <a:ext cx="2535769" cy="3605358"/>
          </a:xfrm>
          <a:prstGeom prst="rect">
            <a:avLst/>
          </a:prstGeom>
        </p:spPr>
      </p:pic>
      <p:pic>
        <p:nvPicPr>
          <p:cNvPr id="18" name="Picture 17">
            <a:extLst>
              <a:ext uri="{FF2B5EF4-FFF2-40B4-BE49-F238E27FC236}">
                <a16:creationId xmlns:a16="http://schemas.microsoft.com/office/drawing/2014/main" id="{E7790B56-7534-9C70-E238-53A49D81D545}"/>
              </a:ext>
            </a:extLst>
          </p:cNvPr>
          <p:cNvPicPr>
            <a:picLocks noChangeAspect="1"/>
          </p:cNvPicPr>
          <p:nvPr/>
        </p:nvPicPr>
        <p:blipFill>
          <a:blip r:embed="rId14"/>
          <a:stretch>
            <a:fillRect/>
          </a:stretch>
        </p:blipFill>
        <p:spPr>
          <a:xfrm>
            <a:off x="15189219" y="3551888"/>
            <a:ext cx="2527446" cy="3570266"/>
          </a:xfrm>
          <a:prstGeom prst="rect">
            <a:avLst/>
          </a:prstGeom>
        </p:spPr>
      </p:pic>
      <p:sp>
        <p:nvSpPr>
          <p:cNvPr id="23" name="TextBox 22">
            <a:extLst>
              <a:ext uri="{FF2B5EF4-FFF2-40B4-BE49-F238E27FC236}">
                <a16:creationId xmlns:a16="http://schemas.microsoft.com/office/drawing/2014/main" id="{609D5AF1-8CA9-A0A6-EFDC-5B3AA20188FC}"/>
              </a:ext>
            </a:extLst>
          </p:cNvPr>
          <p:cNvSpPr txBox="1"/>
          <p:nvPr/>
        </p:nvSpPr>
        <p:spPr>
          <a:xfrm>
            <a:off x="14935200" y="9784080"/>
            <a:ext cx="2259202" cy="400110"/>
          </a:xfrm>
          <a:prstGeom prst="rect">
            <a:avLst/>
          </a:prstGeom>
          <a:noFill/>
        </p:spPr>
        <p:txBody>
          <a:bodyPr wrap="square">
            <a:spAutoFit/>
          </a:bodyPr>
          <a:lstStyle/>
          <a:p>
            <a:r>
              <a:rPr lang="en-GB" sz="1000" b="0" i="1" u="none" strike="noStrike" baseline="0" dirty="0">
                <a:solidFill>
                  <a:schemeClr val="bg1"/>
                </a:solidFill>
                <a:latin typeface="Montserrat" pitchFamily="2" charset="0"/>
              </a:rPr>
              <a:t>© Have a nice day Photo/Shutterstock.com </a:t>
            </a:r>
            <a:endParaRPr lang="en-GB" sz="1000" dirty="0">
              <a:solidFill>
                <a:schemeClr val="bg1"/>
              </a:solidFill>
              <a:latin typeface="Montserrat" pitchFamily="2" charset="0"/>
            </a:endParaRPr>
          </a:p>
        </p:txBody>
      </p:sp>
    </p:spTree>
    <p:extLst>
      <p:ext uri="{BB962C8B-B14F-4D97-AF65-F5344CB8AC3E}">
        <p14:creationId xmlns:p14="http://schemas.microsoft.com/office/powerpoint/2010/main" val="28879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93694" y="1379756"/>
            <a:ext cx="10220015" cy="738664"/>
          </a:xfrm>
          <a:prstGeom prst="rect">
            <a:avLst/>
          </a:prstGeom>
        </p:spPr>
        <p:txBody>
          <a:bodyPr lIns="0" tIns="0" rIns="0" bIns="0" rtlCol="0" anchor="t">
            <a:spAutoFit/>
          </a:bodyPr>
          <a:lstStyle/>
          <a:p>
            <a:r>
              <a:rPr lang="en-US" sz="4800" dirty="0">
                <a:latin typeface="Montserrat Semi-Bold" panose="020B0604020202020204"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110364" y="2395003"/>
            <a:ext cx="5753859" cy="5821415"/>
          </a:xfrm>
          <a:prstGeom prst="ellipse">
            <a:avLst/>
          </a:prstGeom>
          <a:blipFill dpi="0" rotWithShape="1">
            <a:blip r:embed="rId6" cstate="print">
              <a:extLst>
                <a:ext uri="{28A0092B-C50C-407E-A947-70E740481C1C}">
                  <a14:useLocalDpi xmlns:a14="http://schemas.microsoft.com/office/drawing/2010/main" val="0"/>
                </a:ext>
              </a:extLst>
            </a:blip>
            <a:srcRect/>
            <a:stretch>
              <a:fillRect l="-1443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3" y="2490827"/>
            <a:ext cx="8625930" cy="470532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Octavia’s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Geriatric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Geriatric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Geriatric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Octavia</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
        <p:nvSpPr>
          <p:cNvPr id="14" name="TextBox 13">
            <a:extLst>
              <a:ext uri="{FF2B5EF4-FFF2-40B4-BE49-F238E27FC236}">
                <a16:creationId xmlns:a16="http://schemas.microsoft.com/office/drawing/2014/main" id="{4E2B8D41-8D34-5BDC-0E6F-3BE151DF1E58}"/>
              </a:ext>
            </a:extLst>
          </p:cNvPr>
          <p:cNvSpPr txBox="1"/>
          <p:nvPr/>
        </p:nvSpPr>
        <p:spPr>
          <a:xfrm>
            <a:off x="3025514" y="7653317"/>
            <a:ext cx="2259202" cy="400110"/>
          </a:xfrm>
          <a:prstGeom prst="rect">
            <a:avLst/>
          </a:prstGeom>
          <a:noFill/>
        </p:spPr>
        <p:txBody>
          <a:bodyPr wrap="square">
            <a:spAutoFit/>
          </a:bodyPr>
          <a:lstStyle/>
          <a:p>
            <a:r>
              <a:rPr lang="en-GB" sz="1000" b="0" i="1" u="none" strike="noStrike" baseline="0" dirty="0">
                <a:solidFill>
                  <a:schemeClr val="bg1"/>
                </a:solidFill>
                <a:latin typeface="Montserrat" pitchFamily="2" charset="0"/>
              </a:rPr>
              <a:t>© Have a nice day Photo/Shutterstock.com </a:t>
            </a:r>
            <a:endParaRPr lang="en-GB" sz="1000" dirty="0">
              <a:solidFill>
                <a:schemeClr val="bg1"/>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a:latin typeface="Montserrat" panose="00000500000000000000" pitchFamily="2" charset="0"/>
              </a:rPr>
              <a:t>This educational material has been produced by </a:t>
            </a:r>
            <a:r>
              <a:rPr lang="en-GB" sz="2400" b="1">
                <a:latin typeface="Montserrat" panose="00000500000000000000" pitchFamily="2" charset="0"/>
              </a:rPr>
              <a:t>Wake Forest University School of Medicine </a:t>
            </a:r>
            <a:r>
              <a:rPr lang="en-GB" sz="2400">
                <a:latin typeface="Montserrat" panose="00000500000000000000" pitchFamily="2" charset="0"/>
              </a:rPr>
              <a:t>in partnership with </a:t>
            </a:r>
            <a:r>
              <a:rPr lang="en-GB" sz="2400" b="1">
                <a:latin typeface="Montserrat" panose="00000500000000000000" pitchFamily="2" charset="0"/>
              </a:rPr>
              <a:t>Futurum</a:t>
            </a:r>
            <a:r>
              <a:rPr lang="en-GB" sz="2400">
                <a:latin typeface="Montserrat" panose="00000500000000000000" pitchFamily="2" charset="0"/>
              </a:rPr>
              <a:t> and with grant support from </a:t>
            </a:r>
            <a:r>
              <a:rPr lang="en-GB" sz="2400" b="1">
                <a:latin typeface="Montserrat" panose="00000500000000000000" pitchFamily="2" charset="0"/>
              </a:rPr>
              <a:t>The Duke Endowment</a:t>
            </a:r>
            <a:r>
              <a:rPr lang="en-GB" sz="2400">
                <a:latin typeface="Montserrat" panose="00000500000000000000" pitchFamily="2" charset="0"/>
              </a:rPr>
              <a:t>. </a:t>
            </a:r>
          </a:p>
          <a:p>
            <a:pPr algn="ctr"/>
            <a:r>
              <a:rPr lang="en-GB" sz="240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a:latin typeface="Montserrat" panose="00000500000000000000" pitchFamily="2" charset="0"/>
            </a:endParaRPr>
          </a:p>
        </p:txBody>
      </p:sp>
      <p:pic>
        <p:nvPicPr>
          <p:cNvPr id="3" name="Picture 2" descr="A qr code on a white background&#10;&#10;Description automatically generated">
            <a:hlinkClick r:id="rId4"/>
            <a:extLst>
              <a:ext uri="{FF2B5EF4-FFF2-40B4-BE49-F238E27FC236}">
                <a16:creationId xmlns:a16="http://schemas.microsoft.com/office/drawing/2014/main" id="{5A009037-C05E-EF09-4EF8-4068C1F10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0348" y="3228247"/>
            <a:ext cx="2960324" cy="2960324"/>
          </a:xfrm>
          <a:prstGeom prst="rect">
            <a:avLst/>
          </a:prstGeom>
        </p:spPr>
      </p:pic>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370136"/>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or access the link below:</a:t>
            </a:r>
          </a:p>
          <a:p>
            <a:pPr algn="ctr">
              <a:spcAft>
                <a:spcPts val="1200"/>
              </a:spcAft>
            </a:pPr>
            <a:r>
              <a:rPr lang="en-US" sz="2400" dirty="0" err="1">
                <a:latin typeface="Montserrat" panose="00000500000000000000" pitchFamily="2" charset="0"/>
                <a:ea typeface="Aptos" panose="020B0004020202020204" pitchFamily="34" charset="0"/>
                <a:cs typeface="Aptos" panose="020B0004020202020204" pitchFamily="34" charset="0"/>
                <a:hlinkClick r:id="rId6"/>
              </a:rPr>
              <a:t>redcap.link</a:t>
            </a:r>
            <a:r>
              <a:rPr lang="en-US" sz="2400" dirty="0">
                <a:latin typeface="Montserrat" panose="00000500000000000000" pitchFamily="2" charset="0"/>
                <a:ea typeface="Aptos" panose="020B0004020202020204" pitchFamily="34" charset="0"/>
                <a:cs typeface="Aptos" panose="020B0004020202020204" pitchFamily="34" charset="0"/>
                <a:hlinkClick r:id="rId6"/>
              </a:rPr>
              <a:t>/dh5j1nes</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36286" y="1755754"/>
            <a:ext cx="6076795" cy="635954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2667000" y="1941495"/>
            <a:ext cx="4682360" cy="6036040"/>
            <a:chOff x="788232" y="6350"/>
            <a:chExt cx="5568130" cy="6562979"/>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788232" y="6350"/>
              <a:ext cx="5568130"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3208834" y="7566698"/>
            <a:ext cx="3743034"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6" name="TextBox 16"/>
          <p:cNvSpPr txBox="1"/>
          <p:nvPr/>
        </p:nvSpPr>
        <p:spPr>
          <a:xfrm>
            <a:off x="8457697" y="1020192"/>
            <a:ext cx="6064677"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Octavia</a:t>
            </a:r>
          </a:p>
        </p:txBody>
      </p:sp>
      <p:sp>
        <p:nvSpPr>
          <p:cNvPr id="8" name="TextBox 7">
            <a:extLst>
              <a:ext uri="{FF2B5EF4-FFF2-40B4-BE49-F238E27FC236}">
                <a16:creationId xmlns:a16="http://schemas.microsoft.com/office/drawing/2014/main" id="{E9356FCA-1F05-863E-DE3C-A453B588AA44}"/>
              </a:ext>
            </a:extLst>
          </p:cNvPr>
          <p:cNvSpPr txBox="1"/>
          <p:nvPr/>
        </p:nvSpPr>
        <p:spPr>
          <a:xfrm>
            <a:off x="8458200" y="2400300"/>
            <a:ext cx="8231458" cy="4856009"/>
          </a:xfrm>
          <a:prstGeom prst="rect">
            <a:avLst/>
          </a:prstGeom>
          <a:noFill/>
        </p:spPr>
        <p:txBody>
          <a:bodyPr wrap="square" rtlCol="0">
            <a:spAutoFit/>
          </a:bodyPr>
          <a:lstStyle/>
          <a:p>
            <a:pPr>
              <a:lnSpc>
                <a:spcPct val="120000"/>
              </a:lnSpc>
            </a:pPr>
            <a:r>
              <a:rPr lang="en-GB" sz="2600" kern="100" dirty="0" err="1">
                <a:latin typeface="Montserrat" panose="00000500000000000000" pitchFamily="2" charset="0"/>
                <a:ea typeface="Aptos" panose="020B0004020202020204" pitchFamily="34" charset="0"/>
                <a:cs typeface="Calibri" panose="020F0502020204030204" pitchFamily="34" charset="0"/>
              </a:rPr>
              <a:t>Dr.</a:t>
            </a:r>
            <a:r>
              <a:rPr lang="en-GB" sz="2600" kern="100" dirty="0">
                <a:latin typeface="Montserrat" panose="00000500000000000000" pitchFamily="2" charset="0"/>
                <a:ea typeface="Aptos" panose="020B0004020202020204" pitchFamily="34" charset="0"/>
                <a:cs typeface="Calibri" panose="020F0502020204030204" pitchFamily="34" charset="0"/>
              </a:rPr>
              <a:t> Maria Octavia Rangel </a:t>
            </a:r>
            <a:r>
              <a:rPr lang="en-GB" sz="2600" kern="100" dirty="0">
                <a:effectLst/>
                <a:latin typeface="Montserrat" panose="00000500000000000000" pitchFamily="2" charset="0"/>
                <a:ea typeface="Aptos" panose="020B0004020202020204" pitchFamily="34" charset="0"/>
                <a:cs typeface="Calibri" panose="020F0502020204030204" pitchFamily="34" charset="0"/>
              </a:rPr>
              <a:t>is a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geriatric cardiologist </a:t>
            </a:r>
            <a:r>
              <a:rPr lang="en-GB" sz="2600" kern="100" dirty="0">
                <a:effectLst/>
                <a:latin typeface="Montserrat" panose="00000500000000000000" pitchFamily="2" charset="0"/>
                <a:ea typeface="Aptos" panose="020B0004020202020204" pitchFamily="34" charset="0"/>
                <a:cs typeface="Calibri" panose="020F0502020204030204" pitchFamily="34" charset="0"/>
              </a:rPr>
              <a:t>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effectLst/>
                <a:latin typeface="Montserrat" panose="00000500000000000000" pitchFamily="2" charset="0"/>
                <a:ea typeface="Aptos" panose="020B0004020202020204" pitchFamily="34" charset="0"/>
                <a:cs typeface="Calibri" panose="020F0502020204030204" pitchFamily="34" charset="0"/>
              </a:rPr>
              <a:t>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dirty="0">
                <a:latin typeface="Montserrat" pitchFamily="2" charset="0"/>
              </a:rPr>
              <a:t>Octavia is passionate about improving the lives of older adults living with </a:t>
            </a:r>
            <a:r>
              <a:rPr lang="en-GB" sz="2600" b="1" dirty="0">
                <a:latin typeface="Montserrat" pitchFamily="2" charset="0"/>
              </a:rPr>
              <a:t>heart</a:t>
            </a:r>
            <a:r>
              <a:rPr lang="en-GB" sz="2600" dirty="0">
                <a:latin typeface="Montserrat" pitchFamily="2" charset="0"/>
              </a:rPr>
              <a:t> problems. Her career combines </a:t>
            </a:r>
            <a:r>
              <a:rPr lang="en-GB" sz="2600" b="1" dirty="0">
                <a:latin typeface="Montserrat" pitchFamily="2" charset="0"/>
              </a:rPr>
              <a:t>clinical </a:t>
            </a:r>
            <a:r>
              <a:rPr lang="en-GB" sz="2600" dirty="0">
                <a:latin typeface="Montserrat" pitchFamily="2" charset="0"/>
              </a:rPr>
              <a:t>practice, clinical </a:t>
            </a:r>
            <a:r>
              <a:rPr lang="en-GB" sz="2600" b="1" dirty="0">
                <a:latin typeface="Montserrat" pitchFamily="2" charset="0"/>
              </a:rPr>
              <a:t>research</a:t>
            </a:r>
            <a:r>
              <a:rPr lang="en-GB" sz="2600" dirty="0">
                <a:latin typeface="Montserrat" pitchFamily="2" charset="0"/>
              </a:rPr>
              <a:t>, and </a:t>
            </a:r>
            <a:r>
              <a:rPr lang="en-GB" sz="2600" b="1" dirty="0">
                <a:latin typeface="Montserrat" pitchFamily="2" charset="0"/>
              </a:rPr>
              <a:t>teaching </a:t>
            </a:r>
            <a:r>
              <a:rPr lang="en-GB" sz="2600" dirty="0">
                <a:latin typeface="Montserrat" pitchFamily="2" charset="0"/>
              </a:rPr>
              <a:t>and </a:t>
            </a:r>
            <a:r>
              <a:rPr lang="en-GB" sz="2600" b="1" dirty="0">
                <a:latin typeface="Montserrat" pitchFamily="2" charset="0"/>
              </a:rPr>
              <a:t>mentoring</a:t>
            </a:r>
            <a:r>
              <a:rPr lang="en-GB" sz="2600" dirty="0">
                <a:latin typeface="Montserrat" pitchFamily="2" charset="0"/>
              </a:rPr>
              <a:t> the next generation of medical professionals.</a:t>
            </a:r>
          </a:p>
          <a:p>
            <a:pPr>
              <a:lnSpc>
                <a:spcPct val="120000"/>
              </a:lnSpc>
            </a:pPr>
            <a:endParaRPr lang="en-GB" sz="2600" kern="100" dirty="0">
              <a:effectLst/>
              <a:latin typeface="Montserrat" pitchFamily="2"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58A252-6693-5366-24D8-A962B5B69E80}"/>
              </a:ext>
            </a:extLst>
          </p:cNvPr>
          <p:cNvSpPr txBox="1"/>
          <p:nvPr/>
        </p:nvSpPr>
        <p:spPr>
          <a:xfrm>
            <a:off x="3219799" y="7624924"/>
            <a:ext cx="3576762" cy="830997"/>
          </a:xfrm>
          <a:prstGeom prst="rect">
            <a:avLst/>
          </a:prstGeom>
          <a:noFill/>
        </p:spPr>
        <p:txBody>
          <a:bodyPr wrap="square" rtlCol="0">
            <a:spAutoFit/>
          </a:bodyPr>
          <a:lstStyle/>
          <a:p>
            <a:pPr algn="ctr"/>
            <a:r>
              <a:rPr lang="en-GB" sz="2400" b="1" dirty="0" err="1">
                <a:latin typeface="Montserrat Bold" panose="00000800000000000000" charset="0"/>
                <a:cs typeface="Montserrat Bold" panose="00000800000000000000" charset="0"/>
              </a:rPr>
              <a:t>Dr.</a:t>
            </a:r>
            <a:r>
              <a:rPr lang="en-GB" sz="2400" b="1" dirty="0">
                <a:latin typeface="Montserrat Bold" panose="00000800000000000000" charset="0"/>
                <a:cs typeface="Montserrat Bold" panose="00000800000000000000" charset="0"/>
              </a:rPr>
              <a:t> Maria Octavia Rangel</a:t>
            </a: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7"/>
            <a:ext cx="6601256" cy="5849503"/>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619596" y="2857500"/>
            <a:ext cx="8554884"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Octavia’s career.</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Octavia’s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www.futurumcareers.com/geriatric-cardiology-with-dr-m-octavia-rangel</a:t>
            </a: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www.youtube.com/watch?v=uzEoSnQ2DCY</a:t>
            </a:r>
            <a:endParaRPr lang="en-GB" sz="2600" kern="100" dirty="0">
              <a:latin typeface="Montserrat" panose="00000500000000000000" pitchFamily="2" charset="0"/>
              <a:ea typeface="Aptos" panose="020B0004020202020204" pitchFamily="34" charset="0"/>
              <a:cs typeface="Calibri" panose="020F0502020204030204" pitchFamily="34" charset="0"/>
            </a:endParaRPr>
          </a:p>
        </p:txBody>
      </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0897934" y="1943100"/>
            <a:ext cx="6642297" cy="5312236"/>
            <a:chOff x="-139440" y="-42818"/>
            <a:chExt cx="6845614" cy="5474840"/>
          </a:xfrm>
          <a:blipFill dpi="0" rotWithShape="1">
            <a:blip r:embed="rId4">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139440" y="-42818"/>
              <a:ext cx="6845614" cy="547484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533399" y="723900"/>
            <a:ext cx="10447081"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Octavia’s </a:t>
            </a:r>
          </a:p>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Research and Career Journey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a:t>
            </a:r>
            <a:r>
              <a:rPr lang="en-US" sz="1700">
                <a:solidFill>
                  <a:schemeClr val="tx1">
                    <a:lumMod val="50000"/>
                    <a:lumOff val="50000"/>
                  </a:schemeClr>
                </a:solidFill>
                <a:latin typeface="Montserrat Semi-Bold"/>
              </a:rPr>
              <a:t>4       </a:t>
            </a:r>
            <a:r>
              <a:rPr lang="en-US" sz="1700" dirty="0">
                <a:solidFill>
                  <a:schemeClr val="tx1">
                    <a:lumMod val="50000"/>
                    <a:lumOff val="50000"/>
                  </a:schemeClr>
                </a:solidFill>
                <a:latin typeface="Montserrat Semi-Bold Bold"/>
              </a:rPr>
              <a:t>futurumcareers.com</a:t>
            </a:r>
          </a:p>
        </p:txBody>
      </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ia Octavia Rangel 11">
            <a:hlinkClick r:id="" action="ppaction://media"/>
            <a:extLst>
              <a:ext uri="{FF2B5EF4-FFF2-40B4-BE49-F238E27FC236}">
                <a16:creationId xmlns:a16="http://schemas.microsoft.com/office/drawing/2014/main" id="{C3506612-AF62-0B44-E99D-5D4695F80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6051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7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4C2463-E256-7EDE-B9D1-4D0E4D9C7BAF}"/>
              </a:ext>
            </a:extLst>
          </p:cNvPr>
          <p:cNvPicPr>
            <a:picLocks noChangeAspect="1"/>
          </p:cNvPicPr>
          <p:nvPr/>
        </p:nvPicPr>
        <p:blipFill>
          <a:blip r:embed="rId3"/>
          <a:stretch>
            <a:fillRect/>
          </a:stretch>
        </p:blipFill>
        <p:spPr>
          <a:xfrm>
            <a:off x="10515601" y="6951"/>
            <a:ext cx="7772400" cy="10280049"/>
          </a:xfrm>
          <a:prstGeom prst="rect">
            <a:avLst/>
          </a:prstGeom>
        </p:spPr>
      </p:pic>
      <p:grpSp>
        <p:nvGrpSpPr>
          <p:cNvPr id="5" name="Group 5"/>
          <p:cNvGrpSpPr/>
          <p:nvPr/>
        </p:nvGrpSpPr>
        <p:grpSpPr>
          <a:xfrm rot="5400000">
            <a:off x="4083836" y="-1670533"/>
            <a:ext cx="9281892" cy="14633174"/>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3739668" y="-1671096"/>
            <a:ext cx="9281891" cy="1463317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7D468A76-7090-E9BA-7D3D-5AD7C5ECCA99}"/>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p:cNvGrpSpPr/>
          <p:nvPr/>
        </p:nvGrpSpPr>
        <p:grpSpPr>
          <a:xfrm rot="5400000">
            <a:off x="3212955" y="-1893009"/>
            <a:ext cx="10296667" cy="14062222"/>
            <a:chOff x="0" y="0"/>
            <a:chExt cx="3130550" cy="3511380"/>
          </a:xfrm>
          <a:solidFill>
            <a:srgbClr val="C9E9E5"/>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EB73596A-795A-5C0E-A2A2-663F3FBB885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a:solidFill>
                  <a:schemeClr val="tx1">
                    <a:lumMod val="50000"/>
                    <a:lumOff val="50000"/>
                  </a:schemeClr>
                </a:solidFill>
                <a:latin typeface="Montserrat Semi-Bold"/>
              </a:rPr>
              <a:t>06       </a:t>
            </a:r>
            <a:r>
              <a:rPr lang="en-US" sz="170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3DDDB444-1505-63D1-92A9-D3D26A633F58}"/>
              </a:ext>
            </a:extLst>
          </p:cNvPr>
          <p:cNvSpPr txBox="1"/>
          <p:nvPr/>
        </p:nvSpPr>
        <p:spPr>
          <a:xfrm>
            <a:off x="465386"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FB9A32AA-4AC0-BF53-D8B2-33841D1CBFFC}"/>
              </a:ext>
            </a:extLst>
          </p:cNvPr>
          <p:cNvSpPr txBox="1"/>
          <p:nvPr/>
        </p:nvSpPr>
        <p:spPr>
          <a:xfrm>
            <a:off x="465386" y="1584737"/>
            <a:ext cx="11574214" cy="2455352"/>
          </a:xfrm>
          <a:prstGeom prst="rect">
            <a:avLst/>
          </a:prstGeom>
          <a:noFill/>
        </p:spPr>
        <p:txBody>
          <a:bodyPr wrap="square" rtlCol="0">
            <a:spAutoFit/>
          </a:bodyPr>
          <a:lstStyle/>
          <a:p>
            <a:pPr>
              <a:lnSpc>
                <a:spcPct val="120000"/>
              </a:lnSpc>
              <a:buNone/>
            </a:pPr>
            <a:r>
              <a:rPr lang="en-GB" sz="2600" kern="100" dirty="0">
                <a:latin typeface="Montserrat" pitchFamily="2" charset="0"/>
                <a:ea typeface="Aptos" panose="020B0004020202020204" pitchFamily="34" charset="0"/>
                <a:cs typeface="Arial" panose="020B0604020202020204" pitchFamily="34" charset="0"/>
              </a:rPr>
              <a:t>As a youngster, Octavia loved </a:t>
            </a:r>
            <a:r>
              <a:rPr lang="en-GB" sz="2600" b="1" kern="100" dirty="0">
                <a:latin typeface="Montserrat" pitchFamily="2" charset="0"/>
                <a:ea typeface="Aptos" panose="020B0004020202020204" pitchFamily="34" charset="0"/>
                <a:cs typeface="Arial" panose="020B0604020202020204" pitchFamily="34" charset="0"/>
              </a:rPr>
              <a:t>learning</a:t>
            </a:r>
            <a:r>
              <a:rPr lang="en-GB" sz="2600" kern="100" dirty="0">
                <a:latin typeface="Montserrat" pitchFamily="2" charset="0"/>
                <a:ea typeface="Aptos" panose="020B0004020202020204" pitchFamily="34" charset="0"/>
                <a:cs typeface="Arial" panose="020B0604020202020204" pitchFamily="34" charset="0"/>
              </a:rPr>
              <a:t>. She practiced classic </a:t>
            </a:r>
            <a:r>
              <a:rPr lang="en-GB" sz="2600" b="1" kern="100" dirty="0">
                <a:latin typeface="Montserrat" pitchFamily="2" charset="0"/>
                <a:ea typeface="Aptos" panose="020B0004020202020204" pitchFamily="34" charset="0"/>
                <a:cs typeface="Arial" panose="020B0604020202020204" pitchFamily="34" charset="0"/>
              </a:rPr>
              <a:t>ballet</a:t>
            </a:r>
            <a:r>
              <a:rPr lang="en-GB" sz="2600" kern="100" dirty="0">
                <a:latin typeface="Montserrat" pitchFamily="2" charset="0"/>
                <a:ea typeface="Aptos" panose="020B0004020202020204" pitchFamily="34" charset="0"/>
                <a:cs typeface="Arial" panose="020B0604020202020204" pitchFamily="34" charset="0"/>
              </a:rPr>
              <a:t> for many years, which enabled </a:t>
            </a:r>
            <a:r>
              <a:rPr lang="en-GB" sz="2600" b="1" kern="100" dirty="0">
                <a:latin typeface="Montserrat" pitchFamily="2" charset="0"/>
                <a:ea typeface="Aptos" panose="020B0004020202020204" pitchFamily="34" charset="0"/>
                <a:cs typeface="Arial" panose="020B0604020202020204" pitchFamily="34" charset="0"/>
              </a:rPr>
              <a:t>self-expression</a:t>
            </a:r>
            <a:r>
              <a:rPr lang="en-GB" sz="2600" kern="100" dirty="0">
                <a:latin typeface="Montserrat" pitchFamily="2" charset="0"/>
                <a:ea typeface="Aptos" panose="020B0004020202020204" pitchFamily="34" charset="0"/>
                <a:cs typeface="Arial" panose="020B0604020202020204" pitchFamily="34" charset="0"/>
              </a:rPr>
              <a:t> and taught her </a:t>
            </a:r>
            <a:r>
              <a:rPr lang="en-GB" sz="2600" b="1" kern="100" dirty="0">
                <a:latin typeface="Montserrat" pitchFamily="2" charset="0"/>
                <a:ea typeface="Aptos" panose="020B0004020202020204" pitchFamily="34" charset="0"/>
                <a:cs typeface="Arial" panose="020B0604020202020204" pitchFamily="34" charset="0"/>
              </a:rPr>
              <a:t>discipline</a:t>
            </a:r>
            <a:r>
              <a:rPr lang="en-GB" sz="2600" kern="100" dirty="0">
                <a:latin typeface="Montserrat" pitchFamily="2" charset="0"/>
                <a:ea typeface="Aptos" panose="020B0004020202020204" pitchFamily="34" charset="0"/>
                <a:cs typeface="Arial" panose="020B0604020202020204" pitchFamily="34" charset="0"/>
              </a:rPr>
              <a:t> – something she would need when she went to medical school.</a:t>
            </a:r>
          </a:p>
          <a:p>
            <a:pPr>
              <a:lnSpc>
                <a:spcPct val="120000"/>
              </a:lnSpc>
              <a:buNone/>
            </a:pPr>
            <a:r>
              <a:rPr lang="en-GB" sz="2600" kern="100" dirty="0">
                <a:latin typeface="Montserrat" pitchFamily="2" charset="0"/>
                <a:ea typeface="Aptos" panose="020B00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13DADCE3-99EA-3100-35D1-9F6C0ED47EBC}"/>
              </a:ext>
            </a:extLst>
          </p:cNvPr>
          <p:cNvSpPr txBox="1"/>
          <p:nvPr/>
        </p:nvSpPr>
        <p:spPr>
          <a:xfrm>
            <a:off x="465386" y="3793956"/>
            <a:ext cx="12270964" cy="3730252"/>
          </a:xfrm>
          <a:prstGeom prst="rect">
            <a:avLst/>
          </a:prstGeom>
          <a:noFill/>
        </p:spPr>
        <p:txBody>
          <a:bodyPr wrap="square" rtlCol="0">
            <a:spAutoFit/>
          </a:bodyPr>
          <a:lstStyle/>
          <a:p>
            <a:pPr>
              <a:lnSpc>
                <a:spcPct val="120000"/>
              </a:lnSpc>
              <a:buNone/>
            </a:pPr>
            <a:r>
              <a:rPr lang="en-GB" sz="2600" b="1" kern="100" dirty="0">
                <a:latin typeface="Montserrat" pitchFamily="2" charset="0"/>
                <a:ea typeface="Aptos" panose="020B0004020202020204" pitchFamily="34" charset="0"/>
                <a:cs typeface="Arial" panose="020B0604020202020204" pitchFamily="34" charset="0"/>
              </a:rPr>
              <a:t>Octavia’s father </a:t>
            </a:r>
            <a:r>
              <a:rPr lang="en-GB" sz="2600" kern="100" dirty="0">
                <a:latin typeface="Montserrat" pitchFamily="2" charset="0"/>
                <a:ea typeface="Aptos" panose="020B0004020202020204" pitchFamily="34" charset="0"/>
                <a:cs typeface="Arial" panose="020B0604020202020204" pitchFamily="34" charset="0"/>
              </a:rPr>
              <a:t>inspired her to study </a:t>
            </a:r>
            <a:r>
              <a:rPr lang="en-GB" sz="2600" b="1" kern="100" dirty="0">
                <a:latin typeface="Montserrat" pitchFamily="2" charset="0"/>
                <a:ea typeface="Aptos" panose="020B0004020202020204" pitchFamily="34" charset="0"/>
                <a:cs typeface="Arial" panose="020B0604020202020204" pitchFamily="34" charset="0"/>
              </a:rPr>
              <a:t>medicine</a:t>
            </a:r>
            <a:r>
              <a:rPr lang="en-GB" sz="2600" kern="100" dirty="0">
                <a:latin typeface="Montserrat" pitchFamily="2" charset="0"/>
                <a:ea typeface="Aptos" panose="020B0004020202020204" pitchFamily="34" charset="0"/>
                <a:cs typeface="Arial" panose="020B0604020202020204" pitchFamily="34" charset="0"/>
              </a:rPr>
              <a:t>. He was a physician specializing in </a:t>
            </a:r>
            <a:r>
              <a:rPr lang="en-GB" sz="2600" b="1" kern="100" dirty="0">
                <a:latin typeface="Montserrat" pitchFamily="2" charset="0"/>
                <a:ea typeface="Aptos" panose="020B0004020202020204" pitchFamily="34" charset="0"/>
                <a:cs typeface="Arial" panose="020B0604020202020204" pitchFamily="34" charset="0"/>
              </a:rPr>
              <a:t>obstetrics </a:t>
            </a:r>
            <a:r>
              <a:rPr lang="en-GB" sz="2600" kern="100" dirty="0">
                <a:latin typeface="Montserrat" pitchFamily="2" charset="0"/>
                <a:ea typeface="Aptos" panose="020B0004020202020204" pitchFamily="34" charset="0"/>
                <a:cs typeface="Arial" panose="020B0604020202020204" pitchFamily="34" charset="0"/>
              </a:rPr>
              <a:t>– supporting patients in pregnancy and childbirth – in Venezuela, Octavia’s home country. Despite suffering from heart disease from an early age, he lived to be 74-years-old. At his funeral, Octavia met many of his patients who were very grateful for how he had helped them. Seeing the value of </a:t>
            </a:r>
            <a:r>
              <a:rPr lang="en-GB" sz="2600" b="1" kern="100" dirty="0">
                <a:latin typeface="Montserrat" pitchFamily="2" charset="0"/>
                <a:ea typeface="Aptos" panose="020B0004020202020204" pitchFamily="34" charset="0"/>
                <a:cs typeface="Arial" panose="020B0604020202020204" pitchFamily="34" charset="0"/>
              </a:rPr>
              <a:t>helping others </a:t>
            </a:r>
            <a:r>
              <a:rPr lang="en-GB" sz="2600" kern="100" dirty="0">
                <a:latin typeface="Montserrat" pitchFamily="2" charset="0"/>
                <a:ea typeface="Aptos" panose="020B0004020202020204" pitchFamily="34" charset="0"/>
                <a:cs typeface="Arial" panose="020B0604020202020204" pitchFamily="34" charset="0"/>
              </a:rPr>
              <a:t>cemented Octavia’s desire to become a doctor.</a:t>
            </a:r>
          </a:p>
          <a:p>
            <a:endParaRPr lang="en-GB" dirty="0"/>
          </a:p>
        </p:txBody>
      </p:sp>
      <p:sp>
        <p:nvSpPr>
          <p:cNvPr id="9" name="TextBox 8">
            <a:extLst>
              <a:ext uri="{FF2B5EF4-FFF2-40B4-BE49-F238E27FC236}">
                <a16:creationId xmlns:a16="http://schemas.microsoft.com/office/drawing/2014/main" id="{AB367346-89A6-1AC5-1E97-00BB4522B9AA}"/>
              </a:ext>
            </a:extLst>
          </p:cNvPr>
          <p:cNvSpPr txBox="1"/>
          <p:nvPr/>
        </p:nvSpPr>
        <p:spPr>
          <a:xfrm>
            <a:off x="465386" y="7474587"/>
            <a:ext cx="13190779" cy="1809726"/>
          </a:xfrm>
          <a:prstGeom prst="rect">
            <a:avLst/>
          </a:prstGeom>
          <a:noFill/>
        </p:spPr>
        <p:txBody>
          <a:bodyPr wrap="square" rtlCol="0">
            <a:spAutoFit/>
          </a:bodyPr>
          <a:lstStyle/>
          <a:p>
            <a:pPr>
              <a:lnSpc>
                <a:spcPct val="120000"/>
              </a:lnSpc>
            </a:pPr>
            <a:r>
              <a:rPr lang="en-GB" sz="2600" kern="100" dirty="0">
                <a:latin typeface="Montserrat" pitchFamily="2" charset="0"/>
                <a:ea typeface="Aptos" panose="020B0004020202020204" pitchFamily="34" charset="0"/>
                <a:cs typeface="Arial" panose="020B0604020202020204" pitchFamily="34" charset="0"/>
              </a:rPr>
              <a:t>Today, Octavia is a </a:t>
            </a:r>
            <a:r>
              <a:rPr lang="en-GB" sz="2600" b="1" kern="100" dirty="0">
                <a:latin typeface="Montserrat" pitchFamily="2" charset="0"/>
                <a:ea typeface="Aptos" panose="020B0004020202020204" pitchFamily="34" charset="0"/>
                <a:cs typeface="Arial" panose="020B0604020202020204" pitchFamily="34" charset="0"/>
              </a:rPr>
              <a:t>geriatric cardiologist </a:t>
            </a:r>
            <a:r>
              <a:rPr lang="en-GB" sz="2600" kern="100" dirty="0">
                <a:latin typeface="Montserrat" pitchFamily="2" charset="0"/>
                <a:ea typeface="Aptos" panose="020B0004020202020204" pitchFamily="34" charset="0"/>
                <a:cs typeface="Arial" panose="020B0604020202020204" pitchFamily="34" charset="0"/>
              </a:rPr>
              <a:t>at </a:t>
            </a:r>
            <a:r>
              <a:rPr lang="en-GB" sz="2600" b="1" kern="100" dirty="0">
                <a:latin typeface="Montserrat" pitchFamily="2" charset="0"/>
                <a:ea typeface="Aptos" panose="020B0004020202020204" pitchFamily="34" charset="0"/>
                <a:cs typeface="Arial" panose="020B0604020202020204" pitchFamily="34" charset="0"/>
              </a:rPr>
              <a:t>Wake Forest University School of Medicine</a:t>
            </a:r>
            <a:r>
              <a:rPr lang="en-GB" sz="2600" kern="100" dirty="0">
                <a:latin typeface="Montserrat" pitchFamily="2" charset="0"/>
                <a:ea typeface="Aptos" panose="020B0004020202020204" pitchFamily="34" charset="0"/>
                <a:cs typeface="Arial" panose="020B0604020202020204" pitchFamily="34" charset="0"/>
              </a:rPr>
              <a:t> in the US. She supports older adults with cardiovascular disease and studies new ways of improving life expectancy and quality of life.</a:t>
            </a:r>
          </a:p>
          <a:p>
            <a:endParaRPr lang="en-GB" dirty="0"/>
          </a:p>
        </p:txBody>
      </p:sp>
    </p:spTree>
    <p:extLst>
      <p:ext uri="{BB962C8B-B14F-4D97-AF65-F5344CB8AC3E}">
        <p14:creationId xmlns:p14="http://schemas.microsoft.com/office/powerpoint/2010/main" val="7863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24838-0D28-9FF1-ACA1-C920EBF312CC}"/>
            </a:ext>
          </a:extLst>
        </p:cNvPr>
        <p:cNvGrpSpPr/>
        <p:nvPr/>
      </p:nvGrpSpPr>
      <p:grpSpPr>
        <a:xfrm>
          <a:off x="0" y="0"/>
          <a:ext cx="0" cy="0"/>
          <a:chOff x="0" y="0"/>
          <a:chExt cx="0" cy="0"/>
        </a:xfrm>
      </p:grpSpPr>
      <p:pic>
        <p:nvPicPr>
          <p:cNvPr id="13" name="Picture 12" descr="A cartoon of a person and a doctor&#10;&#10;AI-generated content may be incorrect.">
            <a:extLst>
              <a:ext uri="{FF2B5EF4-FFF2-40B4-BE49-F238E27FC236}">
                <a16:creationId xmlns:a16="http://schemas.microsoft.com/office/drawing/2014/main" id="{85E83DAD-18E4-5671-AE84-D73C33F3A26E}"/>
              </a:ext>
            </a:extLst>
          </p:cNvPr>
          <p:cNvPicPr>
            <a:picLocks noChangeAspect="1"/>
          </p:cNvPicPr>
          <p:nvPr/>
        </p:nvPicPr>
        <p:blipFill>
          <a:blip r:embed="rId3">
            <a:extLst>
              <a:ext uri="{28A0092B-C50C-407E-A947-70E740481C1C}">
                <a14:useLocalDpi xmlns:a14="http://schemas.microsoft.com/office/drawing/2010/main" val="0"/>
              </a:ext>
            </a:extLst>
          </a:blip>
          <a:srcRect r="17840"/>
          <a:stretch/>
        </p:blipFill>
        <p:spPr>
          <a:xfrm>
            <a:off x="7086600" y="-19997"/>
            <a:ext cx="11201400" cy="10326690"/>
          </a:xfrm>
          <a:prstGeom prst="rect">
            <a:avLst/>
          </a:prstGeom>
        </p:spPr>
      </p:pic>
      <p:grpSp>
        <p:nvGrpSpPr>
          <p:cNvPr id="5" name="Group 5">
            <a:extLst>
              <a:ext uri="{FF2B5EF4-FFF2-40B4-BE49-F238E27FC236}">
                <a16:creationId xmlns:a16="http://schemas.microsoft.com/office/drawing/2014/main" id="{227206EB-D7AB-F120-4760-46C010FCAE02}"/>
              </a:ext>
            </a:extLst>
          </p:cNvPr>
          <p:cNvGrpSpPr/>
          <p:nvPr/>
        </p:nvGrpSpPr>
        <p:grpSpPr>
          <a:xfrm rot="5400000">
            <a:off x="4178454" y="-1765152"/>
            <a:ext cx="9281892" cy="14822411"/>
            <a:chOff x="0" y="0"/>
            <a:chExt cx="3130550" cy="3989417"/>
          </a:xfrm>
          <a:solidFill>
            <a:srgbClr val="3660AA"/>
          </a:solidFill>
        </p:grpSpPr>
        <p:sp>
          <p:nvSpPr>
            <p:cNvPr id="6" name="Freeform 6">
              <a:extLst>
                <a:ext uri="{FF2B5EF4-FFF2-40B4-BE49-F238E27FC236}">
                  <a16:creationId xmlns:a16="http://schemas.microsoft.com/office/drawing/2014/main" id="{275B8E27-C265-A9B5-FE10-DE517416DBFE}"/>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AF755746-7B7C-81AE-8AFA-69336678E82C}"/>
              </a:ext>
            </a:extLst>
          </p:cNvPr>
          <p:cNvSpPr/>
          <p:nvPr/>
        </p:nvSpPr>
        <p:spPr>
          <a:xfrm rot="5400000">
            <a:off x="3834290" y="-1765717"/>
            <a:ext cx="9281891" cy="14822413"/>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434E7C8D-CC5C-C621-8C54-44BD147EB65F}"/>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a:extLst>
              <a:ext uri="{FF2B5EF4-FFF2-40B4-BE49-F238E27FC236}">
                <a16:creationId xmlns:a16="http://schemas.microsoft.com/office/drawing/2014/main" id="{461FDEFB-AD06-686B-1DE3-D82F9A07C6DD}"/>
              </a:ext>
            </a:extLst>
          </p:cNvPr>
          <p:cNvGrpSpPr/>
          <p:nvPr/>
        </p:nvGrpSpPr>
        <p:grpSpPr>
          <a:xfrm rot="5400000">
            <a:off x="3271762" y="-1976365"/>
            <a:ext cx="10296667" cy="14249407"/>
            <a:chOff x="0" y="0"/>
            <a:chExt cx="3130550" cy="3511380"/>
          </a:xfrm>
          <a:solidFill>
            <a:srgbClr val="C9E9E5"/>
          </a:solidFill>
        </p:grpSpPr>
        <p:sp>
          <p:nvSpPr>
            <p:cNvPr id="8" name="Freeform 8">
              <a:extLst>
                <a:ext uri="{FF2B5EF4-FFF2-40B4-BE49-F238E27FC236}">
                  <a16:creationId xmlns:a16="http://schemas.microsoft.com/office/drawing/2014/main" id="{E0C7AA27-29EF-E941-EF7D-CD70887BDB09}"/>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8559B4D3-5ADD-3828-AE4C-631F2F08E758}"/>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489C4C29-D662-3A59-A134-6FF0E3E99B3E}"/>
              </a:ext>
            </a:extLst>
          </p:cNvPr>
          <p:cNvSpPr txBox="1"/>
          <p:nvPr/>
        </p:nvSpPr>
        <p:spPr>
          <a:xfrm>
            <a:off x="465386"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0F84DDC1-6017-92CA-7AEA-B06AD487006E}"/>
              </a:ext>
            </a:extLst>
          </p:cNvPr>
          <p:cNvSpPr txBox="1"/>
          <p:nvPr/>
        </p:nvSpPr>
        <p:spPr>
          <a:xfrm>
            <a:off x="465386" y="1582367"/>
            <a:ext cx="11726614" cy="2893100"/>
          </a:xfrm>
          <a:prstGeom prst="rect">
            <a:avLst/>
          </a:prstGeom>
          <a:noFill/>
        </p:spPr>
        <p:txBody>
          <a:bodyPr wrap="square" rtlCol="0">
            <a:spAutoFit/>
          </a:bodyPr>
          <a:lstStyle/>
          <a:p>
            <a:pPr>
              <a:lnSpc>
                <a:spcPct val="120000"/>
              </a:lnSpc>
            </a:pPr>
            <a:r>
              <a:rPr lang="en-GB" sz="2600" dirty="0">
                <a:latin typeface="Montserrat" pitchFamily="2" charset="0"/>
              </a:rPr>
              <a:t>As early as her </a:t>
            </a:r>
            <a:r>
              <a:rPr lang="en-GB" sz="2600" b="1" dirty="0">
                <a:latin typeface="Montserrat" pitchFamily="2" charset="0"/>
              </a:rPr>
              <a:t>master’s degree</a:t>
            </a:r>
            <a:r>
              <a:rPr lang="en-GB" sz="2600" dirty="0">
                <a:latin typeface="Montserrat" pitchFamily="2" charset="0"/>
              </a:rPr>
              <a:t>, Octavia carried out impactful research to learn if a drug called </a:t>
            </a:r>
            <a:r>
              <a:rPr lang="en-GB" sz="2600" b="1" dirty="0" err="1">
                <a:latin typeface="Montserrat" pitchFamily="2" charset="0"/>
              </a:rPr>
              <a:t>Regadenoson</a:t>
            </a:r>
            <a:r>
              <a:rPr lang="en-GB" sz="2600" b="1" dirty="0">
                <a:latin typeface="Montserrat" pitchFamily="2" charset="0"/>
              </a:rPr>
              <a:t> </a:t>
            </a:r>
            <a:r>
              <a:rPr lang="en-GB" sz="2600" dirty="0">
                <a:latin typeface="Montserrat" pitchFamily="2" charset="0"/>
              </a:rPr>
              <a:t>was safe for individuals with a type of </a:t>
            </a:r>
            <a:r>
              <a:rPr lang="en-GB" sz="2600" b="1" dirty="0">
                <a:latin typeface="Montserrat" pitchFamily="2" charset="0"/>
              </a:rPr>
              <a:t>kidney disease </a:t>
            </a:r>
            <a:r>
              <a:rPr lang="en-GB" sz="2600" dirty="0">
                <a:latin typeface="Montserrat" pitchFamily="2" charset="0"/>
              </a:rPr>
              <a:t>to take to assess their </a:t>
            </a:r>
            <a:r>
              <a:rPr lang="en-GB" sz="2600" b="1" dirty="0">
                <a:latin typeface="Montserrat" pitchFamily="2" charset="0"/>
              </a:rPr>
              <a:t>heart health</a:t>
            </a:r>
            <a:r>
              <a:rPr lang="en-GB" sz="2600" dirty="0">
                <a:latin typeface="Montserrat" pitchFamily="2" charset="0"/>
              </a:rPr>
              <a:t>. Octavia’s study provided </a:t>
            </a:r>
            <a:r>
              <a:rPr lang="en-GB" sz="2600" b="1" dirty="0">
                <a:latin typeface="Montserrat" pitchFamily="2" charset="0"/>
              </a:rPr>
              <a:t>evidence</a:t>
            </a:r>
            <a:r>
              <a:rPr lang="en-GB" sz="2600" dirty="0">
                <a:latin typeface="Montserrat" pitchFamily="2" charset="0"/>
              </a:rPr>
              <a:t> that </a:t>
            </a:r>
            <a:r>
              <a:rPr lang="en-GB" sz="2600" dirty="0" err="1">
                <a:latin typeface="Montserrat" pitchFamily="2" charset="0"/>
              </a:rPr>
              <a:t>Regadenoson</a:t>
            </a:r>
            <a:r>
              <a:rPr lang="en-GB" sz="2600" dirty="0">
                <a:latin typeface="Montserrat" pitchFamily="2" charset="0"/>
              </a:rPr>
              <a:t> </a:t>
            </a:r>
            <a:r>
              <a:rPr lang="en-GB" sz="2600" i="1" dirty="0">
                <a:latin typeface="Montserrat" pitchFamily="2" charset="0"/>
              </a:rPr>
              <a:t>is</a:t>
            </a:r>
            <a:r>
              <a:rPr lang="en-GB" sz="2600" dirty="0">
                <a:latin typeface="Montserrat" pitchFamily="2" charset="0"/>
              </a:rPr>
              <a:t> safe to use in patients with advanced kidney disease.</a:t>
            </a:r>
          </a:p>
          <a:p>
            <a:endParaRPr lang="en-GB" sz="2600" dirty="0">
              <a:latin typeface="Montserrat" pitchFamily="2" charset="0"/>
            </a:endParaRPr>
          </a:p>
        </p:txBody>
      </p:sp>
      <p:sp>
        <p:nvSpPr>
          <p:cNvPr id="4" name="TextBox 3">
            <a:extLst>
              <a:ext uri="{FF2B5EF4-FFF2-40B4-BE49-F238E27FC236}">
                <a16:creationId xmlns:a16="http://schemas.microsoft.com/office/drawing/2014/main" id="{CFED22E6-FA01-3261-C98D-A36AF8FDEB9C}"/>
              </a:ext>
            </a:extLst>
          </p:cNvPr>
          <p:cNvSpPr txBox="1"/>
          <p:nvPr/>
        </p:nvSpPr>
        <p:spPr>
          <a:xfrm>
            <a:off x="495188" y="4472678"/>
            <a:ext cx="12760841" cy="1499449"/>
          </a:xfrm>
          <a:prstGeom prst="rect">
            <a:avLst/>
          </a:prstGeom>
          <a:noFill/>
        </p:spPr>
        <p:txBody>
          <a:bodyPr wrap="square" rtlCol="0">
            <a:spAutoFit/>
          </a:bodyPr>
          <a:lstStyle/>
          <a:p>
            <a:pPr>
              <a:lnSpc>
                <a:spcPct val="120000"/>
              </a:lnSpc>
            </a:pPr>
            <a:r>
              <a:rPr lang="en-GB" sz="2600" dirty="0">
                <a:latin typeface="Montserrat" pitchFamily="2" charset="0"/>
              </a:rPr>
              <a:t>Currently, Octavia is working on a research trial called </a:t>
            </a:r>
            <a:r>
              <a:rPr lang="en-GB" sz="2600" b="1" dirty="0">
                <a:latin typeface="Montserrat" pitchFamily="2" charset="0"/>
              </a:rPr>
              <a:t>REHAB-</a:t>
            </a:r>
            <a:r>
              <a:rPr lang="en-GB" sz="2600" b="1" dirty="0" err="1">
                <a:latin typeface="Montserrat" pitchFamily="2" charset="0"/>
              </a:rPr>
              <a:t>HFpEF</a:t>
            </a:r>
            <a:r>
              <a:rPr lang="en-GB" sz="2600" dirty="0">
                <a:latin typeface="Montserrat" pitchFamily="2" charset="0"/>
              </a:rPr>
              <a:t>,  </a:t>
            </a:r>
          </a:p>
          <a:p>
            <a:pPr>
              <a:lnSpc>
                <a:spcPct val="120000"/>
              </a:lnSpc>
            </a:pPr>
            <a:r>
              <a:rPr lang="en-GB" sz="2600" dirty="0">
                <a:latin typeface="Montserrat" pitchFamily="2" charset="0"/>
              </a:rPr>
              <a:t>exploring the impact of </a:t>
            </a:r>
            <a:r>
              <a:rPr lang="en-GB" sz="2600" b="1" dirty="0">
                <a:latin typeface="Montserrat" pitchFamily="2" charset="0"/>
              </a:rPr>
              <a:t>personalized physical rehabilitation </a:t>
            </a:r>
            <a:r>
              <a:rPr lang="en-GB" sz="2600" dirty="0">
                <a:latin typeface="Montserrat" pitchFamily="2" charset="0"/>
              </a:rPr>
              <a:t>on older adults with heart failure. </a:t>
            </a:r>
            <a:endParaRPr lang="en-GB" dirty="0"/>
          </a:p>
        </p:txBody>
      </p:sp>
      <p:sp>
        <p:nvSpPr>
          <p:cNvPr id="9" name="TextBox 8">
            <a:extLst>
              <a:ext uri="{FF2B5EF4-FFF2-40B4-BE49-F238E27FC236}">
                <a16:creationId xmlns:a16="http://schemas.microsoft.com/office/drawing/2014/main" id="{4B8795EB-13D8-60BE-4167-252DA6FFE3F9}"/>
              </a:ext>
            </a:extLst>
          </p:cNvPr>
          <p:cNvSpPr txBox="1"/>
          <p:nvPr/>
        </p:nvSpPr>
        <p:spPr>
          <a:xfrm>
            <a:off x="495188" y="6413438"/>
            <a:ext cx="13906612" cy="2769989"/>
          </a:xfrm>
          <a:prstGeom prst="rect">
            <a:avLst/>
          </a:prstGeom>
          <a:noFill/>
        </p:spPr>
        <p:txBody>
          <a:bodyPr wrap="square" rtlCol="0">
            <a:spAutoFit/>
          </a:bodyPr>
          <a:lstStyle/>
          <a:p>
            <a:pPr>
              <a:lnSpc>
                <a:spcPct val="120000"/>
              </a:lnSpc>
            </a:pPr>
            <a:r>
              <a:rPr lang="en-GB" sz="2600" dirty="0">
                <a:latin typeface="Montserrat" pitchFamily="2" charset="0"/>
              </a:rPr>
              <a:t>Octavia’s clinical experience inspired her to create the </a:t>
            </a:r>
            <a:r>
              <a:rPr lang="en-GB" sz="2600" b="1" dirty="0">
                <a:latin typeface="Montserrat" pitchFamily="2" charset="0"/>
              </a:rPr>
              <a:t>Geriatric Cardiology Program </a:t>
            </a:r>
            <a:r>
              <a:rPr lang="en-GB" sz="2600" dirty="0">
                <a:latin typeface="Montserrat" pitchFamily="2" charset="0"/>
              </a:rPr>
              <a:t>at Wake Forest University School of Medicine, to provide high quality, </a:t>
            </a:r>
            <a:r>
              <a:rPr lang="en-GB" sz="2600" b="1" dirty="0">
                <a:latin typeface="Montserrat" pitchFamily="2" charset="0"/>
              </a:rPr>
              <a:t>multidisciplinary care </a:t>
            </a:r>
            <a:r>
              <a:rPr lang="en-GB" sz="2600" dirty="0">
                <a:latin typeface="Montserrat" pitchFamily="2" charset="0"/>
              </a:rPr>
              <a:t>to geriatric patients. She also shares her passion and expertise by </a:t>
            </a:r>
            <a:r>
              <a:rPr lang="en-GB" sz="2600" b="1" dirty="0">
                <a:latin typeface="Montserrat" pitchFamily="2" charset="0"/>
              </a:rPr>
              <a:t>teaching</a:t>
            </a:r>
            <a:r>
              <a:rPr lang="en-GB" sz="2600" dirty="0">
                <a:latin typeface="Montserrat" pitchFamily="2" charset="0"/>
              </a:rPr>
              <a:t> and </a:t>
            </a:r>
            <a:r>
              <a:rPr lang="en-GB" sz="2600" b="1" dirty="0">
                <a:latin typeface="Montserrat" pitchFamily="2" charset="0"/>
              </a:rPr>
              <a:t>mentoring</a:t>
            </a:r>
            <a:r>
              <a:rPr lang="en-GB" sz="2600" dirty="0">
                <a:latin typeface="Montserrat" pitchFamily="2" charset="0"/>
              </a:rPr>
              <a:t> others following in her path, which she finds incredibly rewarding. </a:t>
            </a:r>
          </a:p>
          <a:p>
            <a:endParaRPr lang="en-GB" dirty="0"/>
          </a:p>
        </p:txBody>
      </p:sp>
    </p:spTree>
    <p:extLst>
      <p:ext uri="{BB962C8B-B14F-4D97-AF65-F5344CB8AC3E}">
        <p14:creationId xmlns:p14="http://schemas.microsoft.com/office/powerpoint/2010/main" val="24575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1000"/>
                                        <p:tgtEl>
                                          <p:spTgt spid="9">
                                            <p:txEl>
                                              <p:pRg st="0" end="0"/>
                                            </p:txEl>
                                          </p:spTgt>
                                        </p:tgtEl>
                                      </p:cBhvr>
                                    </p:animEffect>
                                    <p:anim calcmode="lin" valueType="num">
                                      <p:cBhvr>
                                        <p:cTn id="2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fireworks in the sky&#10;&#10;AI-generated content may be incorrect.">
            <a:extLst>
              <a:ext uri="{FF2B5EF4-FFF2-40B4-BE49-F238E27FC236}">
                <a16:creationId xmlns:a16="http://schemas.microsoft.com/office/drawing/2014/main" id="{E3C091E5-DAAE-7646-8C98-AF9E6F356B6C}"/>
              </a:ext>
            </a:extLst>
          </p:cNvPr>
          <p:cNvPicPr>
            <a:picLocks noChangeAspect="1"/>
          </p:cNvPicPr>
          <p:nvPr/>
        </p:nvPicPr>
        <p:blipFill>
          <a:blip r:embed="rId3">
            <a:extLst>
              <a:ext uri="{28A0092B-C50C-407E-A947-70E740481C1C}">
                <a14:useLocalDpi xmlns:a14="http://schemas.microsoft.com/office/drawing/2010/main" val="0"/>
              </a:ext>
            </a:extLst>
          </a:blip>
          <a:srcRect l="35620" t="11911"/>
          <a:stretch/>
        </p:blipFill>
        <p:spPr>
          <a:xfrm>
            <a:off x="0" y="-1"/>
            <a:ext cx="17749834" cy="10303523"/>
          </a:xfrm>
          <a:prstGeom prst="rect">
            <a:avLst/>
          </a:prstGeom>
        </p:spPr>
      </p:pic>
      <p:grpSp>
        <p:nvGrpSpPr>
          <p:cNvPr id="4" name="Group 4"/>
          <p:cNvGrpSpPr/>
          <p:nvPr/>
        </p:nvGrpSpPr>
        <p:grpSpPr>
          <a:xfrm>
            <a:off x="1083284" y="2705099"/>
            <a:ext cx="13216452" cy="6191195"/>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983328"/>
            <a:ext cx="13068300" cy="566537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260335" y="-2508836"/>
            <a:ext cx="1480331" cy="8001002"/>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199592" y="3156154"/>
            <a:ext cx="12696607" cy="5340145"/>
            <a:chOff x="-1307" y="96132"/>
            <a:chExt cx="7208077" cy="4444368"/>
          </a:xfrm>
        </p:grpSpPr>
        <p:sp>
          <p:nvSpPr>
            <p:cNvPr id="18" name="Freeform 18"/>
            <p:cNvSpPr/>
            <p:nvPr/>
          </p:nvSpPr>
          <p:spPr>
            <a:xfrm>
              <a:off x="-1307" y="96132"/>
              <a:ext cx="7208077" cy="4444368"/>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E7344CA8-1182-9938-B6BF-42023D1ECC34}"/>
              </a:ext>
            </a:extLst>
          </p:cNvPr>
          <p:cNvSpPr txBox="1"/>
          <p:nvPr/>
        </p:nvSpPr>
        <p:spPr>
          <a:xfrm>
            <a:off x="1323695" y="3201741"/>
            <a:ext cx="12448399" cy="5570756"/>
          </a:xfrm>
          <a:prstGeom prst="rect">
            <a:avLst/>
          </a:prstGeom>
          <a:noFill/>
        </p:spPr>
        <p:txBody>
          <a:bodyPr wrap="square" rtlCol="0">
            <a:spAutoFit/>
          </a:bodyPr>
          <a:lstStyle/>
          <a:p>
            <a:pPr marL="457200" indent="-457200">
              <a:buFont typeface="+mj-lt"/>
              <a:buAutoNum type="arabicPeriod"/>
            </a:pPr>
            <a:r>
              <a:rPr lang="en-GB" sz="2600" dirty="0">
                <a:latin typeface="Montserrat" pitchFamily="2" charset="0"/>
              </a:rPr>
              <a:t>What were the benefits of practicing classic ballet for Octavia? How do you think this hobby helped her when she went on to study medicine?</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What hobbies do you enjoy? What are the benefits of these hobbies for you?</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What inspired Octavia to pursue geriatric cardiology?</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What did Octavia research for her master’s degree? What evidence did her research provide?</a:t>
            </a:r>
          </a:p>
          <a:p>
            <a:pPr marL="457200" indent="-457200">
              <a:buFont typeface="+mj-lt"/>
              <a:buAutoNum type="arabicPeriod"/>
            </a:pPr>
            <a:endParaRPr lang="en-GB" sz="2600" dirty="0">
              <a:latin typeface="Montserrat" pitchFamily="2" charset="0"/>
            </a:endParaRPr>
          </a:p>
          <a:p>
            <a:pPr marL="457200" indent="-457200">
              <a:buFont typeface="+mj-lt"/>
              <a:buAutoNum type="arabicPeriod"/>
            </a:pPr>
            <a:r>
              <a:rPr lang="en-GB" sz="2600" dirty="0">
                <a:latin typeface="Montserrat" pitchFamily="2" charset="0"/>
              </a:rPr>
              <a:t>What research project is she currently involved with? What is Octavia’s role on this project?</a:t>
            </a:r>
          </a:p>
          <a:p>
            <a:endParaRPr lang="en-GB" dirty="0"/>
          </a:p>
        </p:txBody>
      </p:sp>
      <p:sp>
        <p:nvSpPr>
          <p:cNvPr id="21" name="TextBox 20">
            <a:extLst>
              <a:ext uri="{FF2B5EF4-FFF2-40B4-BE49-F238E27FC236}">
                <a16:creationId xmlns:a16="http://schemas.microsoft.com/office/drawing/2014/main" id="{AAB05C07-719C-C6C9-F696-C1C779D56A3C}"/>
              </a:ext>
            </a:extLst>
          </p:cNvPr>
          <p:cNvSpPr txBox="1"/>
          <p:nvPr/>
        </p:nvSpPr>
        <p:spPr>
          <a:xfrm>
            <a:off x="14935200" y="9784080"/>
            <a:ext cx="2259202" cy="400110"/>
          </a:xfrm>
          <a:prstGeom prst="rect">
            <a:avLst/>
          </a:prstGeom>
          <a:noFill/>
        </p:spPr>
        <p:txBody>
          <a:bodyPr wrap="square">
            <a:spAutoFit/>
          </a:bodyPr>
          <a:lstStyle/>
          <a:p>
            <a:r>
              <a:rPr lang="en-GB" sz="1000" b="0" i="1" u="none" strike="noStrike" baseline="0" dirty="0">
                <a:solidFill>
                  <a:schemeClr val="bg1"/>
                </a:solidFill>
                <a:latin typeface="Montserrat" pitchFamily="2" charset="0"/>
              </a:rPr>
              <a:t>© Have a nice day Photo/Shutterstock.com </a:t>
            </a:r>
            <a:endParaRPr lang="en-GB" sz="1000" dirty="0">
              <a:solidFill>
                <a:schemeClr val="bg1"/>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uman heart model on a table&#10;&#10;AI-generated content may be incorrect.">
            <a:extLst>
              <a:ext uri="{FF2B5EF4-FFF2-40B4-BE49-F238E27FC236}">
                <a16:creationId xmlns:a16="http://schemas.microsoft.com/office/drawing/2014/main" id="{6AA73535-3DF5-1BAD-3DED-D3D1D2304087}"/>
              </a:ext>
            </a:extLst>
          </p:cNvPr>
          <p:cNvPicPr>
            <a:picLocks noChangeAspect="1"/>
          </p:cNvPicPr>
          <p:nvPr/>
        </p:nvPicPr>
        <p:blipFill>
          <a:blip r:embed="rId3">
            <a:extLst>
              <a:ext uri="{28A0092B-C50C-407E-A947-70E740481C1C}">
                <a14:useLocalDpi xmlns:a14="http://schemas.microsoft.com/office/drawing/2010/main" val="0"/>
              </a:ext>
            </a:extLst>
          </a:blip>
          <a:srcRect t="5884" r="18685" b="23340"/>
          <a:stretch/>
        </p:blipFill>
        <p:spPr>
          <a:xfrm>
            <a:off x="9832258" y="-21457"/>
            <a:ext cx="8458200" cy="10308458"/>
          </a:xfrm>
          <a:prstGeom prst="rect">
            <a:avLst/>
          </a:prstGeom>
        </p:spPr>
      </p:pic>
      <p:grpSp>
        <p:nvGrpSpPr>
          <p:cNvPr id="15" name="Group 15">
            <a:extLst>
              <a:ext uri="{FF2B5EF4-FFF2-40B4-BE49-F238E27FC236}">
                <a16:creationId xmlns:a16="http://schemas.microsoft.com/office/drawing/2014/main" id="{F8A4F7D0-C424-094A-D918-17E46954D959}"/>
              </a:ext>
            </a:extLst>
          </p:cNvPr>
          <p:cNvGrpSpPr/>
          <p:nvPr/>
        </p:nvGrpSpPr>
        <p:grpSpPr>
          <a:xfrm rot="5400000">
            <a:off x="13210310" y="3950272"/>
            <a:ext cx="1480331" cy="8675048"/>
            <a:chOff x="0" y="0"/>
            <a:chExt cx="3130550" cy="18248691"/>
          </a:xfrm>
          <a:solidFill>
            <a:srgbClr val="3660AA"/>
          </a:solidFill>
        </p:grpSpPr>
        <p:sp>
          <p:nvSpPr>
            <p:cNvPr id="16" name="Freeform 16">
              <a:extLst>
                <a:ext uri="{FF2B5EF4-FFF2-40B4-BE49-F238E27FC236}">
                  <a16:creationId xmlns:a16="http://schemas.microsoft.com/office/drawing/2014/main" id="{1FE5316B-A9E1-FDC2-D9F7-305EFB28AAEF}"/>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5" name="Group 5"/>
          <p:cNvGrpSpPr/>
          <p:nvPr/>
        </p:nvGrpSpPr>
        <p:grpSpPr>
          <a:xfrm rot="5400000">
            <a:off x="2952750" y="-1897436"/>
            <a:ext cx="9258300" cy="15163800"/>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2788554" y="-1745036"/>
            <a:ext cx="9281891" cy="14859004"/>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2103818" y="-2125280"/>
            <a:ext cx="10346559" cy="14554203"/>
            <a:chOff x="0" y="-191879"/>
            <a:chExt cx="3130550" cy="3703259"/>
          </a:xfrm>
          <a:solidFill>
            <a:srgbClr val="ADDDD7"/>
          </a:solidFill>
        </p:grpSpPr>
        <p:sp>
          <p:nvSpPr>
            <p:cNvPr id="8" name="Freeform 8"/>
            <p:cNvSpPr/>
            <p:nvPr/>
          </p:nvSpPr>
          <p:spPr>
            <a:xfrm>
              <a:off x="0" y="-191879"/>
              <a:ext cx="3130550" cy="3703259"/>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348475" y="670283"/>
            <a:ext cx="8933653" cy="830997"/>
          </a:xfrm>
          <a:prstGeom prst="rect">
            <a:avLst/>
          </a:prstGeom>
          <a:noFill/>
        </p:spPr>
        <p:txBody>
          <a:bodyPr wrap="square" rtlCol="0">
            <a:spAutoFit/>
          </a:bodyPr>
          <a:lstStyle/>
          <a:p>
            <a:r>
              <a:rPr lang="en-GB" sz="4800" b="1" dirty="0">
                <a:latin typeface="Montserrat Semi-Bold" panose="020B0604020202020204" charset="0"/>
              </a:rPr>
              <a:t>About Geriatric Cardiology</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D54C3913-8915-C7C4-3DE7-04F0A08D4BCC}"/>
              </a:ext>
            </a:extLst>
          </p:cNvPr>
          <p:cNvSpPr txBox="1"/>
          <p:nvPr/>
        </p:nvSpPr>
        <p:spPr>
          <a:xfrm>
            <a:off x="366728" y="2131466"/>
            <a:ext cx="11368072" cy="6611041"/>
          </a:xfrm>
          <a:prstGeom prst="rect">
            <a:avLst/>
          </a:prstGeom>
          <a:noFill/>
        </p:spPr>
        <p:txBody>
          <a:bodyPr wrap="square" rtlCol="0">
            <a:spAutoFit/>
          </a:bodyPr>
          <a:lstStyle/>
          <a:p>
            <a:pPr>
              <a:lnSpc>
                <a:spcPct val="120000"/>
              </a:lnSpc>
            </a:pPr>
            <a:r>
              <a:rPr lang="en-GB" sz="2600" i="0" u="none" strike="noStrike" baseline="0" dirty="0">
                <a:solidFill>
                  <a:srgbClr val="000000"/>
                </a:solidFill>
                <a:latin typeface="Montserrat" pitchFamily="2" charset="0"/>
              </a:rPr>
              <a:t>Geriatric cardiology is </a:t>
            </a:r>
            <a:r>
              <a:rPr lang="en-US" sz="2600" dirty="0">
                <a:latin typeface="Montserrat" pitchFamily="2" charset="0"/>
              </a:rPr>
              <a:t>an </a:t>
            </a:r>
            <a:r>
              <a:rPr lang="en-US" sz="2600" b="1" dirty="0">
                <a:latin typeface="Montserrat" pitchFamily="2" charset="0"/>
              </a:rPr>
              <a:t>exciting</a:t>
            </a:r>
            <a:r>
              <a:rPr lang="en-US" sz="2600" dirty="0">
                <a:latin typeface="Montserrat" pitchFamily="2" charset="0"/>
              </a:rPr>
              <a:t> field to work in, with a variety </a:t>
            </a:r>
          </a:p>
          <a:p>
            <a:pPr>
              <a:lnSpc>
                <a:spcPct val="120000"/>
              </a:lnSpc>
            </a:pPr>
            <a:r>
              <a:rPr lang="en-US" sz="2600" dirty="0">
                <a:latin typeface="Montserrat" pitchFamily="2" charset="0"/>
              </a:rPr>
              <a:t>of potential ways to improve the lives </a:t>
            </a:r>
            <a:r>
              <a:rPr lang="en-GB" sz="2600" i="0" u="none" strike="noStrike" baseline="0" dirty="0">
                <a:solidFill>
                  <a:srgbClr val="000000"/>
                </a:solidFill>
                <a:latin typeface="Montserrat" pitchFamily="2" charset="0"/>
              </a:rPr>
              <a:t>of </a:t>
            </a:r>
            <a:r>
              <a:rPr lang="en-GB" sz="2600" b="1" i="0" u="none" strike="noStrike" baseline="0" dirty="0">
                <a:solidFill>
                  <a:srgbClr val="000000"/>
                </a:solidFill>
                <a:latin typeface="Montserrat" pitchFamily="2" charset="0"/>
              </a:rPr>
              <a:t>older adults </a:t>
            </a:r>
            <a:r>
              <a:rPr lang="en-GB" sz="2600" i="0" u="none" strike="noStrike" baseline="0" dirty="0">
                <a:solidFill>
                  <a:srgbClr val="000000"/>
                </a:solidFill>
                <a:latin typeface="Montserrat" pitchFamily="2" charset="0"/>
              </a:rPr>
              <a:t>living with </a:t>
            </a:r>
            <a:r>
              <a:rPr lang="en-GB" sz="2600" b="1" i="0" u="none" strike="noStrike" baseline="0" dirty="0">
                <a:solidFill>
                  <a:srgbClr val="000000"/>
                </a:solidFill>
                <a:latin typeface="Montserrat" pitchFamily="2" charset="0"/>
              </a:rPr>
              <a:t>cardiovascular disease (CVD)</a:t>
            </a:r>
            <a:r>
              <a:rPr lang="en-GB" sz="2600" i="0" u="none" strike="noStrike" baseline="0" dirty="0">
                <a:solidFill>
                  <a:srgbClr val="000000"/>
                </a:solidFill>
                <a:latin typeface="Montserrat" pitchFamily="2" charset="0"/>
              </a:rPr>
              <a:t>,</a:t>
            </a:r>
            <a:r>
              <a:rPr lang="en-GB" sz="2600" b="1" i="0" u="none" strike="noStrike" baseline="0" dirty="0">
                <a:solidFill>
                  <a:srgbClr val="000000"/>
                </a:solidFill>
                <a:latin typeface="Montserrat" pitchFamily="2" charset="0"/>
              </a:rPr>
              <a:t> </a:t>
            </a:r>
            <a:r>
              <a:rPr lang="en-GB" sz="2600" i="0" u="none" strike="noStrike" baseline="0" dirty="0">
                <a:solidFill>
                  <a:srgbClr val="000000"/>
                </a:solidFill>
                <a:latin typeface="Montserrat" pitchFamily="2" charset="0"/>
              </a:rPr>
              <a:t>which is </a:t>
            </a:r>
            <a:r>
              <a:rPr lang="en-GB" sz="2600" b="0" i="0" u="none" strike="noStrike" baseline="0" dirty="0">
                <a:solidFill>
                  <a:srgbClr val="000000"/>
                </a:solidFill>
                <a:latin typeface="Montserrat" pitchFamily="2" charset="0"/>
              </a:rPr>
              <a:t>a disease of the </a:t>
            </a:r>
            <a:r>
              <a:rPr lang="en-GB" sz="2600" b="1" i="0" u="none" strike="noStrike" baseline="0" dirty="0">
                <a:solidFill>
                  <a:srgbClr val="000000"/>
                </a:solidFill>
                <a:latin typeface="Montserrat" pitchFamily="2" charset="0"/>
              </a:rPr>
              <a:t>heart</a:t>
            </a:r>
            <a:r>
              <a:rPr lang="en-GB" sz="2600" b="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blood vessels</a:t>
            </a:r>
            <a:r>
              <a:rPr lang="en-GB" sz="2600" b="0" i="0" u="none" strike="noStrike" baseline="0" dirty="0">
                <a:solidFill>
                  <a:srgbClr val="000000"/>
                </a:solidFill>
                <a:latin typeface="Montserrat" pitchFamily="2" charset="0"/>
              </a:rPr>
              <a:t>, and </a:t>
            </a:r>
            <a:r>
              <a:rPr lang="en-GB" sz="2600" b="1" i="0" u="none" strike="noStrike" baseline="0" dirty="0">
                <a:solidFill>
                  <a:srgbClr val="000000"/>
                </a:solidFill>
                <a:latin typeface="Montserrat" pitchFamily="2" charset="0"/>
              </a:rPr>
              <a:t>circulatory system</a:t>
            </a:r>
            <a:r>
              <a:rPr lang="en-GB" sz="2600" b="0" i="0" u="none" strike="noStrike" baseline="0" dirty="0">
                <a:solidFill>
                  <a:srgbClr val="000000"/>
                </a:solidFill>
                <a:latin typeface="Montserrat" pitchFamily="2" charset="0"/>
              </a:rPr>
              <a:t>.</a:t>
            </a:r>
            <a:r>
              <a:rPr lang="en-GB" sz="2600" i="0" u="none" strike="noStrike" baseline="0" dirty="0">
                <a:solidFill>
                  <a:srgbClr val="000000"/>
                </a:solidFill>
                <a:latin typeface="Montserrat" pitchFamily="2" charset="0"/>
              </a:rPr>
              <a:t> </a:t>
            </a:r>
          </a:p>
          <a:p>
            <a:pPr>
              <a:lnSpc>
                <a:spcPct val="120000"/>
              </a:lnSpc>
            </a:pPr>
            <a:endParaRPr lang="en-GB" sz="2600" dirty="0">
              <a:solidFill>
                <a:srgbClr val="000000"/>
              </a:solidFill>
              <a:latin typeface="Montserrat" pitchFamily="2" charset="0"/>
            </a:endParaRPr>
          </a:p>
          <a:p>
            <a:pPr>
              <a:lnSpc>
                <a:spcPct val="120000"/>
              </a:lnSpc>
            </a:pPr>
            <a:r>
              <a:rPr lang="en-GB" sz="2600" i="0" u="none" strike="noStrike" baseline="0" dirty="0">
                <a:solidFill>
                  <a:srgbClr val="000000"/>
                </a:solidFill>
                <a:latin typeface="Montserrat" pitchFamily="2" charset="0"/>
              </a:rPr>
              <a:t>Geriatric cardiologists tend to work on the overall </a:t>
            </a:r>
            <a:r>
              <a:rPr lang="en-GB" sz="2600" b="1" i="0" u="none" strike="noStrike" baseline="0" dirty="0">
                <a:solidFill>
                  <a:srgbClr val="000000"/>
                </a:solidFill>
                <a:latin typeface="Montserrat" pitchFamily="2" charset="0"/>
              </a:rPr>
              <a:t>health </a:t>
            </a:r>
            <a:r>
              <a:rPr lang="en-GB" sz="2600" i="0" u="none" strike="noStrike" baseline="0" dirty="0">
                <a:solidFill>
                  <a:srgbClr val="000000"/>
                </a:solidFill>
                <a:latin typeface="Montserrat" pitchFamily="2" charset="0"/>
              </a:rPr>
              <a:t>and </a:t>
            </a:r>
            <a:r>
              <a:rPr lang="en-GB" sz="2600" b="1" i="0" u="none" strike="noStrike" baseline="0" dirty="0">
                <a:solidFill>
                  <a:srgbClr val="000000"/>
                </a:solidFill>
                <a:latin typeface="Montserrat" pitchFamily="2" charset="0"/>
              </a:rPr>
              <a:t>well-being</a:t>
            </a:r>
            <a:r>
              <a:rPr lang="en-GB" sz="2600" i="0" u="none" strike="noStrike" baseline="0" dirty="0">
                <a:solidFill>
                  <a:srgbClr val="000000"/>
                </a:solidFill>
                <a:latin typeface="Montserrat" pitchFamily="2" charset="0"/>
              </a:rPr>
              <a:t> of their patients, learning about their personal </a:t>
            </a:r>
            <a:r>
              <a:rPr lang="en-GB" sz="2600" b="1" i="0" u="none" strike="noStrike" baseline="0" dirty="0">
                <a:solidFill>
                  <a:srgbClr val="000000"/>
                </a:solidFill>
                <a:latin typeface="Montserrat" pitchFamily="2" charset="0"/>
              </a:rPr>
              <a:t>values</a:t>
            </a:r>
            <a:r>
              <a:rPr lang="en-GB" sz="260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goals</a:t>
            </a:r>
            <a:r>
              <a:rPr lang="en-GB" sz="2600" i="0" u="none" strike="noStrike" baseline="0" dirty="0">
                <a:solidFill>
                  <a:srgbClr val="000000"/>
                </a:solidFill>
                <a:latin typeface="Montserrat" pitchFamily="2" charset="0"/>
              </a:rPr>
              <a:t>, and other medical conditions they may have, and working collaboratively with them to create their treatment plan. </a:t>
            </a:r>
          </a:p>
          <a:p>
            <a:pPr>
              <a:lnSpc>
                <a:spcPct val="120000"/>
              </a:lnSpc>
            </a:pPr>
            <a:endParaRPr lang="en-GB" sz="2600" dirty="0">
              <a:solidFill>
                <a:srgbClr val="000000"/>
              </a:solidFill>
              <a:latin typeface="Montserrat" pitchFamily="2" charset="0"/>
            </a:endParaRPr>
          </a:p>
          <a:p>
            <a:pPr>
              <a:lnSpc>
                <a:spcPct val="120000"/>
              </a:lnSpc>
            </a:pPr>
            <a:r>
              <a:rPr lang="en-GB" sz="2600" i="0" u="none" strike="noStrike" baseline="0" dirty="0">
                <a:solidFill>
                  <a:srgbClr val="000000"/>
                </a:solidFill>
                <a:latin typeface="Montserrat" pitchFamily="2" charset="0"/>
              </a:rPr>
              <a:t>Geriatric cardiologists also use tools such as </a:t>
            </a:r>
            <a:r>
              <a:rPr lang="en-GB" sz="2600" b="1" i="0" u="none" strike="noStrike" baseline="0" dirty="0">
                <a:solidFill>
                  <a:srgbClr val="000000"/>
                </a:solidFill>
                <a:latin typeface="Montserrat" pitchFamily="2" charset="0"/>
              </a:rPr>
              <a:t>cardiac stress testing</a:t>
            </a:r>
            <a:r>
              <a:rPr lang="en-GB" sz="2600" i="0" u="none" strike="noStrike" baseline="0" dirty="0">
                <a:solidFill>
                  <a:srgbClr val="000000"/>
                </a:solidFill>
                <a:latin typeface="Montserrat" pitchFamily="2" charset="0"/>
              </a:rPr>
              <a:t>, </a:t>
            </a:r>
            <a:r>
              <a:rPr lang="en-GB" sz="2600" b="1" i="0" u="none" strike="noStrike" baseline="0" dirty="0">
                <a:solidFill>
                  <a:srgbClr val="000000"/>
                </a:solidFill>
                <a:latin typeface="Montserrat" pitchFamily="2" charset="0"/>
              </a:rPr>
              <a:t>echocardiography</a:t>
            </a:r>
            <a:r>
              <a:rPr lang="en-GB" sz="2600" i="0" u="none" strike="noStrike" baseline="0" dirty="0">
                <a:solidFill>
                  <a:srgbClr val="000000"/>
                </a:solidFill>
                <a:latin typeface="Montserrat" pitchFamily="2" charset="0"/>
              </a:rPr>
              <a:t>, and </a:t>
            </a:r>
            <a:r>
              <a:rPr lang="en-GB" sz="2600" b="1" i="0" u="none" strike="noStrike" baseline="0" dirty="0">
                <a:solidFill>
                  <a:srgbClr val="000000"/>
                </a:solidFill>
                <a:latin typeface="Montserrat" pitchFamily="2" charset="0"/>
              </a:rPr>
              <a:t>blood tests </a:t>
            </a:r>
            <a:r>
              <a:rPr lang="en-GB" sz="2600" i="0" u="none" strike="noStrike" baseline="0" dirty="0">
                <a:solidFill>
                  <a:srgbClr val="000000"/>
                </a:solidFill>
                <a:latin typeface="Montserrat" pitchFamily="2" charset="0"/>
              </a:rPr>
              <a:t>to </a:t>
            </a:r>
            <a:r>
              <a:rPr lang="en-GB" sz="2600" dirty="0">
                <a:solidFill>
                  <a:srgbClr val="000000"/>
                </a:solidFill>
                <a:latin typeface="Montserrat" pitchFamily="2" charset="0"/>
              </a:rPr>
              <a:t>help</a:t>
            </a:r>
            <a:r>
              <a:rPr lang="en-GB" sz="2600" i="0" u="none" strike="noStrike" baseline="0" dirty="0">
                <a:solidFill>
                  <a:srgbClr val="000000"/>
                </a:solidFill>
                <a:latin typeface="Montserrat" pitchFamily="2" charset="0"/>
              </a:rPr>
              <a:t> with diagnosis, tracking progress, and treatment outcomes.</a:t>
            </a:r>
          </a:p>
          <a:p>
            <a:endParaRPr lang="en-GB" sz="1800" b="0" i="0" u="none" strike="noStrike" baseline="0" dirty="0">
              <a:solidFill>
                <a:srgbClr val="000000"/>
              </a:solidFill>
              <a:latin typeface="Brandon Grotesque Regular"/>
            </a:endParaRPr>
          </a:p>
        </p:txBody>
      </p:sp>
      <p:sp>
        <p:nvSpPr>
          <p:cNvPr id="12" name="TextBox 11">
            <a:extLst>
              <a:ext uri="{FF2B5EF4-FFF2-40B4-BE49-F238E27FC236}">
                <a16:creationId xmlns:a16="http://schemas.microsoft.com/office/drawing/2014/main" id="{7CFA5E38-C4E3-A1FB-9FA4-475EF5706533}"/>
              </a:ext>
            </a:extLst>
          </p:cNvPr>
          <p:cNvSpPr txBox="1"/>
          <p:nvPr/>
        </p:nvSpPr>
        <p:spPr>
          <a:xfrm>
            <a:off x="14325600" y="7635013"/>
            <a:ext cx="3962400" cy="1171346"/>
          </a:xfrm>
          <a:prstGeom prst="rect">
            <a:avLst/>
          </a:prstGeom>
          <a:noFill/>
        </p:spPr>
        <p:txBody>
          <a:bodyPr wrap="square" rtlCol="0">
            <a:spAutoFit/>
          </a:bodyPr>
          <a:lstStyle/>
          <a:p>
            <a:pPr>
              <a:lnSpc>
                <a:spcPct val="120000"/>
              </a:lnSpc>
            </a:pPr>
            <a:r>
              <a:rPr lang="en-GB" sz="2000" b="0" u="none" strike="noStrike" baseline="0" dirty="0">
                <a:solidFill>
                  <a:schemeClr val="bg1"/>
                </a:solidFill>
                <a:latin typeface="Montserrat" pitchFamily="2" charset="0"/>
              </a:rPr>
              <a:t>Example of a heart model used by Octavia to explain heart disease to trainees </a:t>
            </a:r>
            <a:endParaRPr lang="en-GB" sz="2000" dirty="0">
              <a:solidFill>
                <a:schemeClr val="bg1"/>
              </a:solidFill>
              <a:latin typeface="Montserrat" pitchFamily="2" charset="0"/>
            </a:endParaRPr>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bf83f35ff049bc7dd6924bae9cbaedf9">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6cf61f82c6d0f8d8775c8253a80d8f72"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8E58DF-3741-450A-86EC-3C227775A8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3.xml><?xml version="1.0" encoding="utf-8"?>
<ds:datastoreItem xmlns:ds="http://schemas.openxmlformats.org/officeDocument/2006/customXml" ds:itemID="{AF880CE9-8CB5-4DBE-84D9-560466B5AC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2030</TotalTime>
  <Words>1884</Words>
  <Application>Microsoft Office PowerPoint</Application>
  <PresentationFormat>Custom</PresentationFormat>
  <Paragraphs>164</Paragraphs>
  <Slides>20</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Montserrat Classic Bold Italics</vt:lpstr>
      <vt:lpstr>Montserrat Semi-Bold Bold</vt:lpstr>
      <vt:lpstr>Montserrat SemiBold</vt:lpstr>
      <vt:lpstr>Montserrat Semi-Bold</vt:lpstr>
      <vt:lpstr>Calibri</vt:lpstr>
      <vt:lpstr>Montserrat Bold</vt:lpstr>
      <vt:lpstr>Brandon Grotesque Regular</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Erica Morgan</cp:lastModifiedBy>
  <cp:revision>11</cp:revision>
  <dcterms:created xsi:type="dcterms:W3CDTF">2006-08-16T00:00:00Z</dcterms:created>
  <dcterms:modified xsi:type="dcterms:W3CDTF">2025-09-23T14:38:01Z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