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00" r:id="rId12"/>
  </p:sldIdLst>
  <p:sldSz cx="18288000" cy="10287000"/>
  <p:notesSz cx="6858000" cy="9144000"/>
  <p:embeddedFontLs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Black" pitchFamily="2" charset="0"/>
      <p:bold r:id="rId18"/>
      <p:italic r:id="rId19"/>
      <p:boldItalic r:id="rId20"/>
    </p:embeddedFont>
    <p:embeddedFont>
      <p:font typeface="Montserrat Bold" pitchFamily="2" charset="0"/>
      <p:regular r:id="rId21"/>
      <p:bold r:id="rId22"/>
      <p:italic r:id="rId23"/>
      <p:boldItalic r:id="rId24"/>
    </p:embeddedFont>
    <p:embeddedFont>
      <p:font typeface="Montserrat Extra-Bold" panose="020B0604020202020204" charset="0"/>
      <p:regular r:id="rId25"/>
      <p:bold r:id="rId26"/>
    </p:embeddedFont>
    <p:embeddedFont>
      <p:font typeface="Montserrat Extra-Bold Bold" panose="020B0604020202020204" charset="0"/>
      <p:regular r:id="rId27"/>
      <p:bold r:id="rId28"/>
    </p:embeddedFont>
    <p:embeddedFont>
      <p:font typeface="Montserrat Medium" pitchFamily="2" charset="0"/>
      <p:regular r:id="rId29"/>
      <p:italic r:id="rId30"/>
    </p:embeddedFont>
    <p:embeddedFont>
      <p:font typeface="Montserrat SemiBold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RLPO7Ey7HvXXJ2BjHURaQ==" hashData="3fq16YJHtZLpy55azqWDa1WG8a0iKBaevX0LBDzAptGK8D0A9DA5GwkMoqd2OGwVkOvxaxwVIOOo8QjPdTe+4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AA"/>
    <a:srgbClr val="55B8AD"/>
    <a:srgbClr val="FFFEFD"/>
    <a:srgbClr val="0066CC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DDA3B-C3B0-481A-9806-26092DA8C70A}" v="4" dt="2025-11-19T17:08:07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microsoft.com/office/2015/10/relationships/revisionInfo" Target="revisionInfo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30T11:16:24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11130 4339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30T11:16:24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13482 788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geriatric-cardiology-with-Maria-Octavia-Range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umcareers.com/M-Octavia-Rangel-Activity-sheet-ES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futurumcareers.com/M-Octavia-Rangel-Article-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turumcareers.com/geriatric-cardiology-with-Maria-Octavia-Rangel" TargetMode="External"/><Relationship Id="rId5" Type="http://schemas.openxmlformats.org/officeDocument/2006/relationships/hyperlink" Target="https://futurumcareers.com/Maria-Octavia-Rangel_animation_Spanish.mp4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wakehealth.edu/redcap/surveys/?s=RP3XPRFPWX3NRWPK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redcap.link/dh5j1nes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55B8A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3660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5B8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56147"/>
            <a:ext cx="3086100" cy="7581247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5B8AD"/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1201170" y="1143280"/>
            <a:ext cx="3407082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US" sz="2600" dirty="0">
                <a:solidFill>
                  <a:schemeClr val="bg1"/>
                </a:solidFill>
                <a:latin typeface="Montserrat" pitchFamily="2" charset="0"/>
              </a:rPr>
              <a:t>Inspirando a la Próxima Generación</a:t>
            </a:r>
            <a:endParaRPr lang="en-GB" sz="26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438209" y="943713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Montserrat" pitchFamily="2" charset="0"/>
              </a:rPr>
              <a:t>P</a:t>
            </a:r>
            <a:r>
              <a:rPr lang="es-US" sz="2400" dirty="0" err="1">
                <a:latin typeface="Montserrat" pitchFamily="2" charset="0"/>
              </a:rPr>
              <a:t>Ó</a:t>
            </a:r>
            <a:r>
              <a:rPr lang="en-GB" sz="2400" i="1" dirty="0">
                <a:latin typeface="Montserrat" pitchFamily="2" charset="0"/>
              </a:rPr>
              <a:t>DCAST</a:t>
            </a:r>
          </a:p>
          <a:p>
            <a:r>
              <a:rPr lang="en-GB" sz="3200" b="1" i="1" dirty="0">
                <a:latin typeface="Montserrat Black" pitchFamily="2" charset="77"/>
              </a:rPr>
              <a:t>FUTURUM</a:t>
            </a:r>
            <a:endParaRPr lang="en-US" sz="3200" b="1" i="1" dirty="0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14" y="4461004"/>
            <a:ext cx="6969047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0376" y="1020868"/>
            <a:ext cx="421629" cy="7365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1586" y="3080033"/>
            <a:ext cx="6304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dirty="0">
                <a:latin typeface="Montserrat" pitchFamily="2" charset="0"/>
              </a:rPr>
              <a:t>En conversación con la</a:t>
            </a:r>
          </a:p>
          <a:p>
            <a:r>
              <a:rPr lang="en-GB" sz="5400" b="1" dirty="0">
                <a:latin typeface="Montserrat" pitchFamily="2" charset="77"/>
              </a:rPr>
              <a:t>Dra. Maria Octavia Rangel</a:t>
            </a:r>
            <a:endParaRPr lang="en-US" sz="5400" b="1" dirty="0">
              <a:latin typeface="Montserrat" pitchFamily="2" charset="77"/>
            </a:endParaRP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C6AB2E-1CF9-D569-FEC7-8682E34A8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802" y="8344855"/>
            <a:ext cx="5529083" cy="917450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D45BA63C-3210-C8B2-7A60-E2888DE21E1A}"/>
              </a:ext>
            </a:extLst>
          </p:cNvPr>
          <p:cNvSpPr>
            <a:spLocks noChangeAspect="1"/>
          </p:cNvSpPr>
          <p:nvPr/>
        </p:nvSpPr>
        <p:spPr>
          <a:xfrm>
            <a:off x="11876969" y="1978506"/>
            <a:ext cx="4556831" cy="457725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8287998" cy="10299966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0503038" y="4861371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b="1" dirty="0" err="1">
                <a:solidFill>
                  <a:srgbClr val="000000"/>
                </a:solidFill>
                <a:latin typeface="Montserrat Extra-Bold"/>
              </a:rPr>
              <a:t>Perfil</a:t>
            </a:r>
            <a:endParaRPr lang="en-US" sz="3700" b="1" dirty="0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16094" y="8567196"/>
            <a:ext cx="740396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US" sz="2400" dirty="0">
                <a:latin typeface="Montserrat"/>
              </a:rPr>
              <a:t>“Mantén la mente abierta para ver las oportunidades en todo lo que se te presente”. </a:t>
            </a:r>
            <a:endParaRPr lang="en-GB" sz="2400" dirty="0">
              <a:latin typeface="Montserra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137198" y="2112815"/>
            <a:ext cx="3038237" cy="32135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7B4-B3FF-0F56-6C33-1C53CEEAD37D}"/>
              </a:ext>
            </a:extLst>
          </p:cNvPr>
          <p:cNvSpPr txBox="1">
            <a:spLocks/>
          </p:cNvSpPr>
          <p:nvPr/>
        </p:nvSpPr>
        <p:spPr>
          <a:xfrm>
            <a:off x="689988" y="2757269"/>
            <a:ext cx="8114147" cy="4785425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US" sz="2200" dirty="0">
                <a:latin typeface="Montserrat" pitchFamily="2" charset="0"/>
              </a:rPr>
              <a:t>En este pódcast, la Dra. Maria Octavia Rangel habla sobre cómo crear relaciones de apoyo y reciprocidad con sus mentores, y la importancia de salir de su zona de confort.</a:t>
            </a:r>
            <a:endParaRPr lang="en-GB" sz="2200" dirty="0">
              <a:latin typeface="Montserrat" pitchFamily="2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¿Qué cree que </a:t>
            </a:r>
            <a:r>
              <a:rPr lang="es-US" sz="2200" dirty="0">
                <a:latin typeface="Montserrat" pitchFamily="2" charset="0"/>
              </a:rPr>
              <a:t>implica una carrera en cardiología geriátrica?</a:t>
            </a:r>
            <a:endParaRPr lang="en-GB" sz="2200" dirty="0">
              <a:latin typeface="Montserrat" pitchFamily="2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¿Por qué cree </a:t>
            </a:r>
            <a:r>
              <a:rPr lang="es-US" sz="2200" dirty="0">
                <a:latin typeface="Montserrat" pitchFamily="2" charset="0"/>
              </a:rPr>
              <a:t>que es importante tener mentores que lo apoyen a lo largo de la vida?</a:t>
            </a:r>
            <a:endParaRPr lang="en-GB" sz="2200" dirty="0">
              <a:latin typeface="Montserrat" pitchFamily="2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¿Cómo se siente </a:t>
            </a:r>
            <a:r>
              <a:rPr lang="es-US" sz="2200" dirty="0">
                <a:latin typeface="Montserrat" pitchFamily="2" charset="0"/>
              </a:rPr>
              <a:t>al salir de su zona de confort? ¿Cuándo ha tenido que hacerlo y cómo ha afrontado el reto? </a:t>
            </a:r>
            <a:endParaRPr lang="en-GB" sz="2200" dirty="0">
              <a:latin typeface="Montserrat" pitchFamily="2" charset="0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232BF716-C9AC-505C-A199-DD5665901D0B}"/>
              </a:ext>
            </a:extLst>
          </p:cNvPr>
          <p:cNvSpPr txBox="1"/>
          <p:nvPr/>
        </p:nvSpPr>
        <p:spPr>
          <a:xfrm>
            <a:off x="10482901" y="5725447"/>
            <a:ext cx="4276538" cy="2289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US" sz="2400" dirty="0">
                <a:latin typeface="Montserrat" pitchFamily="2" charset="0"/>
              </a:rPr>
              <a:t>Facultad de Medicina de Universidad de Wake Forest, EE. UU.</a:t>
            </a:r>
            <a:endParaRPr lang="en-GB" sz="2400" dirty="0">
              <a:latin typeface="Montserrat" pitchFamily="2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es-US" sz="2400" b="1" dirty="0">
                <a:latin typeface="Montserrat" pitchFamily="2" charset="0"/>
              </a:rPr>
              <a:t>Campo de investigación</a:t>
            </a:r>
            <a:endParaRPr lang="en-GB" sz="2400" dirty="0">
              <a:latin typeface="Montserrat" pitchFamily="2" charset="0"/>
            </a:endParaRPr>
          </a:p>
          <a:p>
            <a:r>
              <a:rPr lang="es-US" sz="2400" dirty="0">
                <a:latin typeface="Montserrat" pitchFamily="2" charset="0"/>
              </a:rPr>
              <a:t>Cardiología geriátrica</a:t>
            </a:r>
            <a:endParaRPr lang="en-GB" sz="2400" dirty="0">
              <a:latin typeface="Montserra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3FE81-F0F7-08E5-5210-BE16F18FE6F9}"/>
              </a:ext>
            </a:extLst>
          </p:cNvPr>
          <p:cNvSpPr txBox="1"/>
          <p:nvPr/>
        </p:nvSpPr>
        <p:spPr>
          <a:xfrm>
            <a:off x="698646" y="1630516"/>
            <a:ext cx="7849836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 err="1">
                <a:solidFill>
                  <a:srgbClr val="55B8AD"/>
                </a:solidFill>
                <a:latin typeface="Montserrat Extra-Bold"/>
              </a:rPr>
              <a:t>Preescucha</a:t>
            </a:r>
            <a:r>
              <a:rPr lang="en-US" sz="4400" dirty="0">
                <a:solidFill>
                  <a:srgbClr val="55B8AD"/>
                </a:solidFill>
                <a:latin typeface="Montserrat Extra-Bold"/>
              </a:rPr>
              <a:t>:</a:t>
            </a:r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F08B049F-DBFB-B48B-F3CF-96DC808242D7}"/>
              </a:ext>
            </a:extLst>
          </p:cNvPr>
          <p:cNvSpPr>
            <a:spLocks noChangeAspect="1"/>
          </p:cNvSpPr>
          <p:nvPr/>
        </p:nvSpPr>
        <p:spPr>
          <a:xfrm>
            <a:off x="13748428" y="1892568"/>
            <a:ext cx="3815776" cy="3832879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BD899-BD3C-62A7-2CA6-782DB77C3EAC}"/>
              </a:ext>
            </a:extLst>
          </p:cNvPr>
          <p:cNvSpPr txBox="1"/>
          <p:nvPr/>
        </p:nvSpPr>
        <p:spPr>
          <a:xfrm>
            <a:off x="698646" y="539080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Resumen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1B2A6042-C10A-78C9-2EE7-161E76DB4692}"/>
              </a:ext>
            </a:extLst>
          </p:cNvPr>
          <p:cNvSpPr txBox="1"/>
          <p:nvPr/>
        </p:nvSpPr>
        <p:spPr>
          <a:xfrm>
            <a:off x="10350623" y="981140"/>
            <a:ext cx="4053622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400" b="1" dirty="0" err="1">
                <a:solidFill>
                  <a:srgbClr val="000000"/>
                </a:solidFill>
                <a:latin typeface="Montserrat Extra-Bold Bold"/>
              </a:rPr>
              <a:t>Conozca</a:t>
            </a:r>
            <a:r>
              <a:rPr lang="en-US" sz="4400" b="1" dirty="0">
                <a:solidFill>
                  <a:srgbClr val="000000"/>
                </a:solidFill>
                <a:latin typeface="Montserrat Extra-Bold Bold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Montserrat Bold" panose="00000800000000000000" charset="0"/>
                <a:cs typeface="Montserrat Bold" panose="00000800000000000000" charset="0"/>
              </a:rPr>
              <a:t>a la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 Bold"/>
              </a:rPr>
              <a:t>Dra. Maria Octavia Rangel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FBA8552-F95C-A07C-4297-575C89D6360C}"/>
                  </a:ext>
                </a:extLst>
              </p14:cNvPr>
              <p14:cNvContentPartPr/>
              <p14:nvPr/>
            </p14:nvContentPartPr>
            <p14:xfrm>
              <a:off x="6154287" y="2878824"/>
              <a:ext cx="19192" cy="19192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FBA8552-F95C-A07C-4297-575C89D636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4687" y="1919224"/>
                <a:ext cx="1919200" cy="19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0"/>
            <a:ext cx="8915399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926614" y="4429709"/>
            <a:ext cx="8626649" cy="4365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¿Qué dice Octavia que es único </a:t>
            </a:r>
            <a:r>
              <a:rPr lang="es-US" sz="2200" dirty="0">
                <a:latin typeface="Montserrat" pitchFamily="2" charset="0"/>
              </a:rPr>
              <a:t>de trabajar con personas de edad avanzada?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¿Qué cree que significa </a:t>
            </a:r>
            <a:r>
              <a:rPr lang="es-US" sz="2200" dirty="0">
                <a:latin typeface="Montserrat" pitchFamily="2" charset="0"/>
              </a:rPr>
              <a:t>ser coinvestigador en un ensayo clínico? ¿Qué responsabilidades cree que implica este rol?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¿Alguna vez tuvo</a:t>
            </a:r>
            <a:r>
              <a:rPr lang="es-US" sz="2200" dirty="0">
                <a:latin typeface="Montserrat" pitchFamily="2" charset="0"/>
              </a:rPr>
              <a:t> que adaptarse a un cambio? ¿Cómo vivió esa experiencia? ¿Qué le permitió superar el reto de la adaptación? 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¿Cuándo fue </a:t>
            </a:r>
            <a:r>
              <a:rPr lang="es-US" sz="2200" dirty="0">
                <a:latin typeface="Montserrat" pitchFamily="2" charset="0"/>
              </a:rPr>
              <a:t>la última vez que pidió ayuda y le resultó fácil hacerlo? ¿Cuál fue el resultado de pedir esta ayuda?</a:t>
            </a:r>
            <a:endParaRPr lang="en-GB" sz="2200" dirty="0">
              <a:latin typeface="Montserra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606391" y="374461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05:45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3297694"/>
            <a:ext cx="859826" cy="981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ADDC2B-D072-01DC-AE8C-5114FDC28823}"/>
              </a:ext>
            </a:extLst>
          </p:cNvPr>
          <p:cNvSpPr txBox="1"/>
          <p:nvPr/>
        </p:nvSpPr>
        <p:spPr>
          <a:xfrm>
            <a:off x="974551" y="1473477"/>
            <a:ext cx="891539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Resumen de la Conversación con Octavia:</a:t>
            </a:r>
            <a:endParaRPr lang="en-US" sz="4400" dirty="0">
              <a:solidFill>
                <a:srgbClr val="55B8AD"/>
              </a:solidFill>
              <a:latin typeface="Montserrat Extra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84554A-127B-2807-0DCA-430AF97FC33C}"/>
              </a:ext>
            </a:extLst>
          </p:cNvPr>
          <p:cNvSpPr txBox="1"/>
          <p:nvPr/>
        </p:nvSpPr>
        <p:spPr>
          <a:xfrm>
            <a:off x="974551" y="811161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380" y="-5443"/>
            <a:ext cx="8337620" cy="102924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9B39E-33CD-4D49-BB2F-928E15F68A8D}"/>
              </a:ext>
            </a:extLst>
          </p:cNvPr>
          <p:cNvSpPr txBox="1">
            <a:spLocks/>
          </p:cNvSpPr>
          <p:nvPr/>
        </p:nvSpPr>
        <p:spPr>
          <a:xfrm>
            <a:off x="926614" y="3214845"/>
            <a:ext cx="8217385" cy="3112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US" sz="2200" b="1" dirty="0">
                <a:latin typeface="Montserrat" pitchFamily="2" charset="0"/>
              </a:rPr>
              <a:t>¿Por qué cree </a:t>
            </a:r>
            <a:r>
              <a:rPr lang="es-US" sz="2200" dirty="0">
                <a:latin typeface="Montserrat" pitchFamily="2" charset="0"/>
              </a:rPr>
              <a:t>que</a:t>
            </a:r>
            <a:r>
              <a:rPr lang="es-US" sz="2200" b="1" dirty="0">
                <a:latin typeface="Montserrat" pitchFamily="2" charset="0"/>
              </a:rPr>
              <a:t> </a:t>
            </a:r>
            <a:r>
              <a:rPr lang="es-US" sz="2200" dirty="0">
                <a:latin typeface="Montserrat" pitchFamily="2" charset="0"/>
              </a:rPr>
              <a:t>Octavia considera importante que un aprendiz reciba la orientación de varias personas, en lugar de un solo mentor a largo plazo?</a:t>
            </a:r>
            <a:endParaRPr lang="en-GB" sz="2200" dirty="0">
              <a:latin typeface="Montserrat" pitchFamily="2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US" sz="2200" b="1" dirty="0">
                <a:latin typeface="Montserrat" pitchFamily="2" charset="0"/>
              </a:rPr>
              <a:t>¿Por qué cree que </a:t>
            </a:r>
            <a:r>
              <a:rPr lang="es-US" sz="2200" dirty="0">
                <a:latin typeface="Montserrat" pitchFamily="2" charset="0"/>
              </a:rPr>
              <a:t>Octavia encuentra tan gratificante ser mentora? </a:t>
            </a:r>
            <a:endParaRPr lang="en-GB" sz="2200" dirty="0">
              <a:latin typeface="Montserrat" pitchFamily="2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US" sz="2200" b="1" dirty="0">
                <a:latin typeface="Montserrat" pitchFamily="2" charset="0"/>
              </a:rPr>
              <a:t>¿Cuándo fue la última vez </a:t>
            </a:r>
            <a:r>
              <a:rPr lang="es-US" sz="2200" dirty="0">
                <a:latin typeface="Montserrat" pitchFamily="2" charset="0"/>
              </a:rPr>
              <a:t>que sintió verdadera admiración? ¿Cuándo fue la última vez que exploró y cuestionó realmente algo? ¿Qué aprendió de esa experiencia?</a:t>
            </a:r>
            <a:endParaRPr lang="en-GB" sz="2200" dirty="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53FD9-32B1-FBC9-96B5-510FD92ED83A}"/>
              </a:ext>
            </a:extLst>
          </p:cNvPr>
          <p:cNvSpPr txBox="1"/>
          <p:nvPr/>
        </p:nvSpPr>
        <p:spPr>
          <a:xfrm>
            <a:off x="1606391" y="2364570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05:45 – 08.50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7B0007-4C5B-5077-0B1F-2024580F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1917654"/>
            <a:ext cx="859826" cy="9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24EFA7-4989-021D-8734-E9D2B53509BB}"/>
              </a:ext>
            </a:extLst>
          </p:cNvPr>
          <p:cNvSpPr txBox="1"/>
          <p:nvPr/>
        </p:nvSpPr>
        <p:spPr>
          <a:xfrm>
            <a:off x="974551" y="811161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3DB5-F8E7-303D-8681-1CD988AAD22E}"/>
              </a:ext>
            </a:extLst>
          </p:cNvPr>
          <p:cNvSpPr txBox="1">
            <a:spLocks/>
          </p:cNvSpPr>
          <p:nvPr/>
        </p:nvSpPr>
        <p:spPr>
          <a:xfrm>
            <a:off x="926614" y="3528154"/>
            <a:ext cx="8482857" cy="231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s-US" sz="2200" b="1" dirty="0">
                <a:latin typeface="Montserrat" pitchFamily="2" charset="0"/>
              </a:rPr>
              <a:t>¿De qué manera puede estar</a:t>
            </a:r>
            <a:r>
              <a:rPr lang="es-US" sz="2200" dirty="0">
                <a:latin typeface="Montserrat" pitchFamily="2" charset="0"/>
              </a:rPr>
              <a:t> lleno de “altibajos” el camino de la vida? ¿Qué desvíos ha experimentado en la vida y qué ha conseguido con ellos? ¿Qué oportunidades inesperadas les brindaron?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s-US" sz="2200" b="1" dirty="0">
                <a:latin typeface="Montserrat" pitchFamily="2" charset="0"/>
              </a:rPr>
              <a:t>¿Qué consejo </a:t>
            </a:r>
            <a:r>
              <a:rPr lang="es-US" sz="2200" dirty="0">
                <a:latin typeface="Montserrat" pitchFamily="2" charset="0"/>
              </a:rPr>
              <a:t>da Octavia sobre recibir un “no” como respuesta? ¿Cómo podemos responder a un “no” de una manera constructiva y positiva?</a:t>
            </a:r>
            <a:endParaRPr lang="en-GB" sz="2200" dirty="0">
              <a:latin typeface="Montserrat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59BF-C755-7451-FE3F-BD408A0FDAE4}"/>
              </a:ext>
            </a:extLst>
          </p:cNvPr>
          <p:cNvSpPr txBox="1"/>
          <p:nvPr/>
        </p:nvSpPr>
        <p:spPr>
          <a:xfrm>
            <a:off x="1606391" y="2624841"/>
            <a:ext cx="28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3660AA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08:50 – end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FF06F-299C-CD7C-73DD-EE1AF17D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14" y="2177925"/>
            <a:ext cx="859826" cy="981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9FE949-B449-B72B-5B75-9DA637B02CE9}"/>
              </a:ext>
            </a:extLst>
          </p:cNvPr>
          <p:cNvSpPr txBox="1"/>
          <p:nvPr/>
        </p:nvSpPr>
        <p:spPr>
          <a:xfrm>
            <a:off x="974551" y="811161"/>
            <a:ext cx="762867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Resumen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644185"/>
            <a:ext cx="18277108" cy="47544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078788" y="8166108"/>
            <a:ext cx="4620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GB" sz="2800" b="1" dirty="0" err="1">
                <a:solidFill>
                  <a:schemeClr val="bg1"/>
                </a:solidFill>
                <a:latin typeface="Montserrat SemiBold" pitchFamily="2" charset="77"/>
              </a:rPr>
              <a:t>Envíe</a:t>
            </a: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 sus </a:t>
            </a:r>
            <a:r>
              <a:rPr lang="en-GB" sz="2800" b="1" dirty="0" err="1">
                <a:solidFill>
                  <a:schemeClr val="bg1"/>
                </a:solidFill>
                <a:latin typeface="Montserrat SemiBold" pitchFamily="2" charset="77"/>
              </a:rPr>
              <a:t>preguntas</a:t>
            </a:r>
            <a:r>
              <a:rPr lang="en-GB" sz="2800" b="1" dirty="0">
                <a:solidFill>
                  <a:schemeClr val="bg1"/>
                </a:solidFill>
                <a:latin typeface="Montserrat SemiBold" pitchFamily="2" charset="77"/>
              </a:rPr>
              <a:t> a Octavia </a:t>
            </a:r>
            <a:r>
              <a:rPr lang="en-GB" sz="2800" b="1" dirty="0" err="1">
                <a:solidFill>
                  <a:schemeClr val="bg1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endParaRPr lang="en-GB" sz="28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791" y="8020164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926614" y="2302662"/>
            <a:ext cx="16381777" cy="3019675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Hasta qué punto cree </a:t>
            </a:r>
            <a:r>
              <a:rPr lang="es-US" sz="2200" dirty="0">
                <a:latin typeface="Montserrat" pitchFamily="2" charset="0"/>
              </a:rPr>
              <a:t>que le resultaría gratificante e interesante una carrera en cardiología geriátrica, y por qué?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¿Ha tenido alguna vez un mentor? </a:t>
            </a:r>
            <a:r>
              <a:rPr lang="es-US" sz="2200" dirty="0">
                <a:latin typeface="Montserrat" pitchFamily="2" charset="0"/>
              </a:rPr>
              <a:t>¿Qué apoyo le brindó? ¿Qué obtuvo al ser su aprendiz? Si no ha tenido un mentor antes, ¿hay alguien a quien admire? ¿Qué cree que podría obtener, y ofrecer, al ser su aprendiz? 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¿Dónde podría buscar oportunidades </a:t>
            </a:r>
            <a:r>
              <a:rPr lang="es-US" sz="2200" dirty="0">
                <a:latin typeface="Montserrat" pitchFamily="2" charset="0"/>
              </a:rPr>
              <a:t>como la mentoría y el </a:t>
            </a:r>
            <a:r>
              <a:rPr lang="es-US" sz="2200" i="1" dirty="0" err="1">
                <a:latin typeface="Montserrat" pitchFamily="2" charset="0"/>
              </a:rPr>
              <a:t>shadowing</a:t>
            </a:r>
            <a:r>
              <a:rPr lang="es-US" sz="2200" dirty="0">
                <a:latin typeface="Montserrat" pitchFamily="2" charset="0"/>
              </a:rPr>
              <a:t> (observar el trabajo de un profesional)?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¿Qué consejo de Octavia </a:t>
            </a:r>
            <a:r>
              <a:rPr lang="es-US" sz="2200" dirty="0">
                <a:latin typeface="Montserrat" pitchFamily="2" charset="0"/>
              </a:rPr>
              <a:t>le ha resultado más útil y por qué?</a:t>
            </a:r>
            <a:endParaRPr lang="en-GB" sz="2200" dirty="0">
              <a:latin typeface="Montserrat" pitchFamily="2" charset="0"/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US" sz="2200" b="1" dirty="0">
                <a:latin typeface="Montserrat" pitchFamily="2" charset="0"/>
              </a:rPr>
              <a:t>¿Qué otras preguntas </a:t>
            </a:r>
            <a:r>
              <a:rPr lang="es-US" sz="2200" dirty="0">
                <a:latin typeface="Montserrat" pitchFamily="2" charset="0"/>
              </a:rPr>
              <a:t>le haría a Octavia sobre la cardiología geriátrica o sobre su carrera?*</a:t>
            </a:r>
            <a:endParaRPr lang="en-GB" sz="2200" dirty="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DA858-931E-A816-0110-793E509C363E}"/>
              </a:ext>
            </a:extLst>
          </p:cNvPr>
          <p:cNvSpPr txBox="1"/>
          <p:nvPr/>
        </p:nvSpPr>
        <p:spPr>
          <a:xfrm>
            <a:off x="926614" y="1363399"/>
            <a:ext cx="8926982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n-US" sz="4400" dirty="0" err="1">
                <a:solidFill>
                  <a:srgbClr val="55B8AD"/>
                </a:solidFill>
                <a:latin typeface="Montserrat Extra-Bold"/>
              </a:rPr>
              <a:t>Posescucha</a:t>
            </a:r>
            <a:r>
              <a:rPr lang="en-US" sz="4400" noProof="0" dirty="0">
                <a:solidFill>
                  <a:srgbClr val="55B8AD"/>
                </a:solidFill>
                <a:latin typeface="Montserrat Extra-Bold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7AF4D-AFDB-5F8C-481E-1D34D7C3EA21}"/>
              </a:ext>
            </a:extLst>
          </p:cNvPr>
          <p:cNvSpPr txBox="1"/>
          <p:nvPr/>
        </p:nvSpPr>
        <p:spPr>
          <a:xfrm>
            <a:off x="926614" y="798033"/>
            <a:ext cx="7676612" cy="38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Resumen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Más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Información</a:t>
            </a:r>
            <a:endParaRPr lang="en-US" sz="1700" dirty="0">
              <a:solidFill>
                <a:srgbClr val="55B8AD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1C29FD-C3F3-AB22-6E32-2536AE73C413}"/>
                  </a:ext>
                </a:extLst>
              </p14:cNvPr>
              <p14:cNvContentPartPr/>
              <p14:nvPr/>
            </p14:nvContentPartPr>
            <p14:xfrm>
              <a:off x="7860258" y="417963"/>
              <a:ext cx="19192" cy="1919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1C29FD-C3F3-AB22-6E32-2536AE73C4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9850" y="-522445"/>
                <a:ext cx="1919200" cy="19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2" y="0"/>
            <a:ext cx="18264975" cy="10295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453108-A6D8-524E-D1F7-D53E64F41850}"/>
              </a:ext>
            </a:extLst>
          </p:cNvPr>
          <p:cNvSpPr/>
          <p:nvPr/>
        </p:nvSpPr>
        <p:spPr>
          <a:xfrm>
            <a:off x="10453371" y="6180710"/>
            <a:ext cx="7823116" cy="1835530"/>
          </a:xfrm>
          <a:prstGeom prst="rect">
            <a:avLst/>
          </a:prstGeom>
          <a:solidFill>
            <a:srgbClr val="55B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C4798-B90C-90FC-2807-34463E6D8935}"/>
              </a:ext>
            </a:extLst>
          </p:cNvPr>
          <p:cNvSpPr txBox="1"/>
          <p:nvPr/>
        </p:nvSpPr>
        <p:spPr>
          <a:xfrm>
            <a:off x="926613" y="1546992"/>
            <a:ext cx="7922419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135"/>
              </a:lnSpc>
            </a:pPr>
            <a:r>
              <a:rPr lang="es-ES" sz="4400" dirty="0">
                <a:solidFill>
                  <a:srgbClr val="55B8AD"/>
                </a:solidFill>
                <a:latin typeface="Montserrat Extra-Bold"/>
              </a:rPr>
              <a:t>Más Información sobre el Trabajo de Octavia:</a:t>
            </a:r>
            <a:endParaRPr lang="en-US" sz="4400" dirty="0">
              <a:solidFill>
                <a:srgbClr val="55B8AD"/>
              </a:solidFill>
              <a:latin typeface="Montserrat Extra-Bold"/>
            </a:endParaRPr>
          </a:p>
        </p:txBody>
      </p:sp>
      <p:pic>
        <p:nvPicPr>
          <p:cNvPr id="9" name="Picture 8" descr="A cartoon of a person and a doctor&#10;&#10;AI-generated content may be incorrect.">
            <a:extLst>
              <a:ext uri="{FF2B5EF4-FFF2-40B4-BE49-F238E27FC236}">
                <a16:creationId xmlns:a16="http://schemas.microsoft.com/office/drawing/2014/main" id="{44809DE0-FD67-DEDF-EEDC-0D440ADDA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r="17840" b="20567"/>
          <a:stretch/>
        </p:blipFill>
        <p:spPr>
          <a:xfrm>
            <a:off x="12270158" y="2311478"/>
            <a:ext cx="3544529" cy="2141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A5958-491A-C8B8-5F2E-106CD8B5D342}"/>
              </a:ext>
            </a:extLst>
          </p:cNvPr>
          <p:cNvSpPr txBox="1"/>
          <p:nvPr/>
        </p:nvSpPr>
        <p:spPr>
          <a:xfrm>
            <a:off x="926613" y="798032"/>
            <a:ext cx="7676613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Preescucha</a:t>
            </a:r>
            <a:r>
              <a:rPr lang="en-US" sz="1700" dirty="0">
                <a:solidFill>
                  <a:srgbClr val="3660AA"/>
                </a:solidFill>
                <a:latin typeface="Montserrat" panose="00000500000000000000" pitchFamily="2" charset="0"/>
              </a:rPr>
              <a:t>  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Resumen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dirty="0" err="1">
                <a:solidFill>
                  <a:srgbClr val="55B8AD"/>
                </a:solidFill>
                <a:latin typeface="Montserrat" panose="00000500000000000000" pitchFamily="2" charset="0"/>
              </a:rPr>
              <a:t>Posescucha</a:t>
            </a:r>
            <a:r>
              <a:rPr lang="en-US" sz="1700" dirty="0">
                <a:solidFill>
                  <a:srgbClr val="55B8AD"/>
                </a:solidFill>
                <a:latin typeface="Montserrat" panose="00000500000000000000" pitchFamily="2" charset="0"/>
              </a:rPr>
              <a:t>  |  </a:t>
            </a:r>
            <a:r>
              <a:rPr lang="en-US" sz="1700" b="1" dirty="0">
                <a:solidFill>
                  <a:srgbClr val="3660AA"/>
                </a:solidFill>
                <a:latin typeface="Montserrat" panose="00000500000000000000" pitchFamily="2" charset="0"/>
              </a:rPr>
              <a:t>Más </a:t>
            </a:r>
            <a:r>
              <a:rPr lang="en-US" sz="1700" b="1" dirty="0" err="1">
                <a:solidFill>
                  <a:srgbClr val="3660AA"/>
                </a:solidFill>
                <a:latin typeface="Montserrat" panose="00000500000000000000" pitchFamily="2" charset="0"/>
              </a:rPr>
              <a:t>Información</a:t>
            </a:r>
            <a:endParaRPr lang="en-US" sz="1700" b="1" dirty="0">
              <a:solidFill>
                <a:srgbClr val="3660AA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A021-2D9A-481A-5B1D-0F10D4DEFBE1}"/>
              </a:ext>
            </a:extLst>
          </p:cNvPr>
          <p:cNvSpPr txBox="1"/>
          <p:nvPr/>
        </p:nvSpPr>
        <p:spPr>
          <a:xfrm>
            <a:off x="13496527" y="9085992"/>
            <a:ext cx="4611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err="1">
                <a:solidFill>
                  <a:srgbClr val="3660AA"/>
                </a:solidFill>
                <a:latin typeface="Montserrat Medium" pitchFamily="2" charset="77"/>
              </a:rPr>
              <a:t>Inspiramos</a:t>
            </a:r>
            <a:r>
              <a:rPr lang="en-GB" sz="2800" dirty="0">
                <a:solidFill>
                  <a:srgbClr val="3660AA"/>
                </a:solidFill>
                <a:latin typeface="Montserrat Medium" pitchFamily="2" charset="77"/>
              </a:rPr>
              <a:t> a la </a:t>
            </a:r>
          </a:p>
          <a:p>
            <a:pPr algn="r"/>
            <a:r>
              <a:rPr lang="en-GB" sz="2800" b="1" dirty="0" err="1">
                <a:solidFill>
                  <a:srgbClr val="3660AA"/>
                </a:solidFill>
                <a:latin typeface="Montserrat Black" pitchFamily="2" charset="77"/>
              </a:rPr>
              <a:t>Próxima</a:t>
            </a:r>
            <a:r>
              <a:rPr lang="en-GB" sz="2800" b="1" dirty="0">
                <a:solidFill>
                  <a:srgbClr val="3660AA"/>
                </a:solidFill>
                <a:latin typeface="Montserrat Black" pitchFamily="2" charset="77"/>
              </a:rPr>
              <a:t> Generación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8D695-8997-A098-4822-BBF6A0232C45}"/>
              </a:ext>
            </a:extLst>
          </p:cNvPr>
          <p:cNvSpPr txBox="1"/>
          <p:nvPr/>
        </p:nvSpPr>
        <p:spPr>
          <a:xfrm>
            <a:off x="10623471" y="5834506"/>
            <a:ext cx="7484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Vea la </a:t>
            </a:r>
            <a:r>
              <a:rPr lang="es-ES" sz="2800" b="1" dirty="0">
                <a:latin typeface="Montserrat SemiBo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animación</a:t>
            </a:r>
            <a:r>
              <a:rPr lang="es-ES" sz="2800" b="1" dirty="0">
                <a:latin typeface="Montserrat SemiBold" pitchFamily="2" charset="77"/>
              </a:rPr>
              <a:t> de Octavia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Descargue la </a:t>
            </a:r>
            <a:r>
              <a:rPr lang="es-ES" sz="2800" b="1" dirty="0">
                <a:latin typeface="Montserrat SemiBold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presentación de las carreras</a:t>
            </a:r>
            <a:r>
              <a:rPr lang="es-ES" sz="2800" b="1" dirty="0">
                <a:latin typeface="Montserrat SemiBold" pitchFamily="2" charset="77"/>
              </a:rPr>
              <a:t> de Octavia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Montserrat SemiBold" pitchFamily="2" charset="77"/>
              </a:rPr>
              <a:t>Lea los recursos de Octavia en </a:t>
            </a:r>
            <a:r>
              <a:rPr lang="es-ES" sz="2800" b="1" dirty="0">
                <a:latin typeface="Montserrat SemiBold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inglés</a:t>
            </a:r>
            <a:endParaRPr lang="en-GB" sz="2800" b="1" u="sng" dirty="0">
              <a:latin typeface="Montserrat Black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CC990-CF83-A88B-82DE-793A4C90A039}"/>
              </a:ext>
            </a:extLst>
          </p:cNvPr>
          <p:cNvSpPr txBox="1"/>
          <p:nvPr/>
        </p:nvSpPr>
        <p:spPr>
          <a:xfrm>
            <a:off x="4158170" y="4452494"/>
            <a:ext cx="53987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Montserrat SemiBold" pitchFamily="2" charset="77"/>
              </a:rPr>
              <a:t>Lea el </a:t>
            </a:r>
            <a:r>
              <a:rPr lang="es-ES" sz="2800" dirty="0">
                <a:solidFill>
                  <a:schemeClr val="bg1"/>
                </a:solidFill>
                <a:latin typeface="Montserrat SemiBold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artículo</a:t>
            </a:r>
            <a:r>
              <a:rPr lang="es-ES" sz="2800" dirty="0">
                <a:solidFill>
                  <a:schemeClr val="bg1"/>
                </a:solidFill>
                <a:latin typeface="Montserrat SemiBold" pitchFamily="2" charset="77"/>
              </a:rPr>
              <a:t> de Octavia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Montserrat SemiBold" pitchFamily="2" charset="77"/>
              </a:rPr>
              <a:t>Descargue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</a:rPr>
              <a:t> la 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hoja de </a:t>
            </a:r>
            <a:r>
              <a:rPr lang="en-GB" sz="2800" dirty="0" err="1">
                <a:solidFill>
                  <a:schemeClr val="bg1"/>
                </a:solidFill>
                <a:latin typeface="Montserrat SemiBold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actividades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Montserrat SemiBold" pitchFamily="2" charset="77"/>
              </a:rPr>
              <a:t>de Octavia</a:t>
            </a:r>
            <a:endParaRPr lang="en-GB" sz="2800" u="sng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FC700-31C1-8187-1FB7-71E6C5B01C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84079">
            <a:off x="1110477" y="5529007"/>
            <a:ext cx="2943689" cy="41424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CCDE210-582C-51E7-7569-214364D72C4F}"/>
              </a:ext>
            </a:extLst>
          </p:cNvPr>
          <p:cNvGrpSpPr/>
          <p:nvPr/>
        </p:nvGrpSpPr>
        <p:grpSpPr>
          <a:xfrm rot="-5400000">
            <a:off x="9607391" y="1606393"/>
            <a:ext cx="10287000" cy="7074218"/>
            <a:chOff x="0" y="0"/>
            <a:chExt cx="3130550" cy="2152833"/>
          </a:xfrm>
          <a:solidFill>
            <a:srgbClr val="3660AA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995855-9CF1-9FFE-24B6-9A38EC6E5668}"/>
                </a:ext>
              </a:extLst>
            </p:cNvPr>
            <p:cNvSpPr/>
            <p:nvPr/>
          </p:nvSpPr>
          <p:spPr>
            <a:xfrm>
              <a:off x="0" y="0"/>
              <a:ext cx="3130550" cy="2152833"/>
            </a:xfrm>
            <a:custGeom>
              <a:avLst/>
              <a:gdLst/>
              <a:ahLst/>
              <a:cxnLst/>
              <a:rect l="l" t="t" r="r" b="b"/>
              <a:pathLst>
                <a:path w="3130550" h="2152833">
                  <a:moveTo>
                    <a:pt x="0" y="1123950"/>
                  </a:moveTo>
                  <a:lnTo>
                    <a:pt x="0" y="2152833"/>
                  </a:lnTo>
                  <a:lnTo>
                    <a:pt x="3130550" y="2152833"/>
                  </a:lnTo>
                  <a:lnTo>
                    <a:pt x="313055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A close-up of a signature&#10;&#10;Description automatically generated">
            <a:extLst>
              <a:ext uri="{FF2B5EF4-FFF2-40B4-BE49-F238E27FC236}">
                <a16:creationId xmlns:a16="http://schemas.microsoft.com/office/drawing/2014/main" id="{14290DDD-2EE6-416E-AED2-78950C44E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6" y="6913641"/>
            <a:ext cx="4784994" cy="1330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7B1AE-FD6F-023B-9D28-47DF476F614F}"/>
              </a:ext>
            </a:extLst>
          </p:cNvPr>
          <p:cNvSpPr txBox="1"/>
          <p:nvPr/>
        </p:nvSpPr>
        <p:spPr>
          <a:xfrm>
            <a:off x="366050" y="536727"/>
            <a:ext cx="1084773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 dirty="0">
                <a:latin typeface="Montserrat" panose="00000500000000000000" pitchFamily="2" charset="0"/>
              </a:rPr>
              <a:t>Este material educativo fue producido por la </a:t>
            </a:r>
            <a:r>
              <a:rPr lang="es-ES" sz="2400" b="1" dirty="0">
                <a:latin typeface="Montserrat" panose="00000500000000000000" pitchFamily="2" charset="0"/>
              </a:rPr>
              <a:t>Facultad de Medicina de Universidad de Wake Forest</a:t>
            </a:r>
            <a:r>
              <a:rPr lang="es-ES" sz="2400" dirty="0">
                <a:latin typeface="Montserrat" panose="00000500000000000000" pitchFamily="2" charset="0"/>
              </a:rPr>
              <a:t> en asociación con </a:t>
            </a:r>
            <a:r>
              <a:rPr lang="es-ES" sz="2400" b="1" dirty="0">
                <a:latin typeface="Montserrat" panose="00000500000000000000" pitchFamily="2" charset="0"/>
              </a:rPr>
              <a:t>Futurum</a:t>
            </a:r>
            <a:r>
              <a:rPr lang="es-ES" sz="2400" dirty="0">
                <a:latin typeface="Montserrat" panose="00000500000000000000" pitchFamily="2" charset="0"/>
              </a:rPr>
              <a:t> y con el apoyo de subvenciones de </a:t>
            </a:r>
            <a:r>
              <a:rPr lang="es-ES" sz="2400" b="1" dirty="0" err="1">
                <a:latin typeface="Montserrat" panose="00000500000000000000" pitchFamily="2" charset="0"/>
              </a:rPr>
              <a:t>The</a:t>
            </a:r>
            <a:r>
              <a:rPr lang="es-ES" sz="2400" b="1" dirty="0">
                <a:latin typeface="Montserrat" panose="00000500000000000000" pitchFamily="2" charset="0"/>
              </a:rPr>
              <a:t> Duke </a:t>
            </a:r>
            <a:r>
              <a:rPr lang="es-ES" sz="2400" b="1" dirty="0" err="1">
                <a:latin typeface="Montserrat" panose="00000500000000000000" pitchFamily="2" charset="0"/>
              </a:rPr>
              <a:t>Endowment</a:t>
            </a:r>
            <a:r>
              <a:rPr lang="es-ES" sz="2400" dirty="0">
                <a:latin typeface="Montserrat" panose="00000500000000000000" pitchFamily="2" charset="0"/>
              </a:rPr>
              <a:t>. </a:t>
            </a:r>
          </a:p>
          <a:p>
            <a:pPr algn="ctr">
              <a:spcAft>
                <a:spcPts val="600"/>
              </a:spcAft>
            </a:pPr>
            <a:r>
              <a:rPr lang="es-ES" sz="2400" dirty="0" err="1">
                <a:latin typeface="Montserrat" panose="00000500000000000000" pitchFamily="2" charset="0"/>
              </a:rPr>
              <a:t>The</a:t>
            </a:r>
            <a:r>
              <a:rPr lang="es-ES" sz="2400" dirty="0">
                <a:latin typeface="Montserrat" panose="00000500000000000000" pitchFamily="2" charset="0"/>
              </a:rPr>
              <a:t> Duke </a:t>
            </a:r>
            <a:r>
              <a:rPr lang="es-ES" sz="2400" dirty="0" err="1">
                <a:latin typeface="Montserrat" panose="00000500000000000000" pitchFamily="2" charset="0"/>
              </a:rPr>
              <a:t>Endowment</a:t>
            </a:r>
            <a:r>
              <a:rPr lang="es-ES" sz="2400" dirty="0">
                <a:latin typeface="Montserrat" panose="00000500000000000000" pitchFamily="2" charset="0"/>
              </a:rPr>
              <a:t> es una fundación privada que fortalece comunidades en Carolina del Norte y Carolina del Sur formando niños, promoviendo la salud, educando mentes y enriqueciendo el espíritu.</a:t>
            </a:r>
            <a:endParaRPr lang="en-GB" sz="3600" dirty="0">
              <a:latin typeface="Montserrat" panose="00000500000000000000" pitchFamily="2" charset="0"/>
            </a:endParaRPr>
          </a:p>
        </p:txBody>
      </p:sp>
      <p:pic>
        <p:nvPicPr>
          <p:cNvPr id="3" name="Picture 2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A009037-C05E-EF09-4EF8-4068C1F1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48" y="3228247"/>
            <a:ext cx="2960324" cy="2960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2F683-3F6D-9B17-A3C1-1D62CE3ADD62}"/>
              </a:ext>
            </a:extLst>
          </p:cNvPr>
          <p:cNvSpPr txBox="1"/>
          <p:nvPr/>
        </p:nvSpPr>
        <p:spPr>
          <a:xfrm>
            <a:off x="1153097" y="3692822"/>
            <a:ext cx="6799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b="1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Comparta su opinión sobre este recurso educativo y profesional. </a:t>
            </a:r>
          </a:p>
          <a:p>
            <a:pPr algn="ctr">
              <a:spcAft>
                <a:spcPts val="1200"/>
              </a:spcAft>
            </a:pPr>
            <a:r>
              <a:rPr lang="es-E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Para comentar, escanee el código QR o visite el siguiente enlace:</a:t>
            </a:r>
          </a:p>
          <a:p>
            <a:pPr algn="ctr">
              <a:spcAft>
                <a:spcPts val="1200"/>
              </a:spcAft>
            </a:pPr>
            <a:r>
              <a:rPr lang="en-US" sz="2400" dirty="0" err="1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redcap.link</a:t>
            </a: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/dh5j1nes</a:t>
            </a:r>
            <a:r>
              <a:rPr lang="en-US" sz="2400" dirty="0"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</a:p>
        </p:txBody>
      </p:sp>
      <p:pic>
        <p:nvPicPr>
          <p:cNvPr id="4" name="Picture 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DDF8EC3-071D-1C82-9046-80F695239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6" y="7164468"/>
            <a:ext cx="6512292" cy="1080000"/>
          </a:xfrm>
          <a:prstGeom prst="rect">
            <a:avLst/>
          </a:prstGeom>
        </p:spPr>
      </p:pic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10118615-ACCF-A4C9-9B1E-170632306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9" y="8830883"/>
            <a:ext cx="4614338" cy="1084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9" ma:contentTypeDescription="Create a new document." ma:contentTypeScope="" ma:versionID="40dbcd6343282e421749c6815b95dfd4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6c47980bf23f220e19b4493ad0e7241b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FDB510-6F89-4858-A69A-25F98612D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B6358-8F5B-47AE-8A49-0318661178F9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  <ds:schemaRef ds:uri="c862fd4a-af22-48a3-a723-1cc0abbe7658"/>
    <ds:schemaRef ds:uri="c1b8ea6a-a120-4755-8325-50f5aa1d4d40"/>
  </ds:schemaRefs>
</ds:datastoreItem>
</file>

<file path=customXml/itemProps3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712</Words>
  <Application>Microsoft Office PowerPoint</Application>
  <PresentationFormat>Custom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 SemiBold</vt:lpstr>
      <vt:lpstr>Montserrat Bold</vt:lpstr>
      <vt:lpstr>Montserrat Medium</vt:lpstr>
      <vt:lpstr>Montserrat Extra-Bold</vt:lpstr>
      <vt:lpstr>Montserrat Extra-Bold Bold</vt:lpstr>
      <vt:lpstr>Calibri</vt:lpstr>
      <vt:lpstr>Montserrat</vt:lpstr>
      <vt:lpstr>Arial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user-lt04</dc:creator>
  <cp:lastModifiedBy>Erica Morgan</cp:lastModifiedBy>
  <cp:revision>142</cp:revision>
  <dcterms:created xsi:type="dcterms:W3CDTF">2006-08-16T00:00:00Z</dcterms:created>
  <dcterms:modified xsi:type="dcterms:W3CDTF">2025-11-19T17:12:14Z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