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8" r:id="rId6"/>
    <p:sldId id="267" r:id="rId7"/>
    <p:sldId id="274" r:id="rId8"/>
    <p:sldId id="280" r:id="rId9"/>
    <p:sldId id="269" r:id="rId10"/>
    <p:sldId id="281" r:id="rId11"/>
    <p:sldId id="258" r:id="rId12"/>
    <p:sldId id="271" r:id="rId13"/>
    <p:sldId id="285" r:id="rId14"/>
    <p:sldId id="289" r:id="rId15"/>
    <p:sldId id="279" r:id="rId16"/>
    <p:sldId id="275" r:id="rId17"/>
    <p:sldId id="287" r:id="rId18"/>
    <p:sldId id="277" r:id="rId19"/>
    <p:sldId id="288" r:id="rId20"/>
    <p:sldId id="278" r:id="rId21"/>
    <p:sldId id="292" r:id="rId22"/>
    <p:sldId id="276" r:id="rId23"/>
    <p:sldId id="291" r:id="rId24"/>
    <p:sldId id="273" r:id="rId25"/>
    <p:sldId id="272" r:id="rId26"/>
    <p:sldId id="290" r:id="rId27"/>
    <p:sldId id="293" r:id="rId28"/>
    <p:sldId id="29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7a+h0OuX4aULQoDA4EpVVQ==" hashData="PkmVam57fqIZ1hs5iGgUqksEoVt1XySy8ZSQNwuYpmEi9LMshv4F5SBjUlzFC3JxU3g3i0LPj9h8yN5k/l5iu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336699"/>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080FEB-A9A5-4CDA-B2B1-58D2E95F6626}" v="18" dt="2021-11-11T09:20:31.2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13" autoAdjust="0"/>
    <p:restoredTop sz="94660"/>
  </p:normalViewPr>
  <p:slideViewPr>
    <p:cSldViewPr snapToGrid="0">
      <p:cViewPr varScale="1">
        <p:scale>
          <a:sx n="86" d="100"/>
          <a:sy n="86" d="100"/>
        </p:scale>
        <p:origin x="59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FD4DB-3F8E-4604-A10A-EB67A9FAE8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6D4649B-C232-4654-931B-4AB4EDF29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ED031BC-4209-4AAC-9C82-AA58383C4CD0}"/>
              </a:ext>
            </a:extLst>
          </p:cNvPr>
          <p:cNvSpPr>
            <a:spLocks noGrp="1"/>
          </p:cNvSpPr>
          <p:nvPr>
            <p:ph type="dt" sz="half" idx="10"/>
          </p:nvPr>
        </p:nvSpPr>
        <p:spPr/>
        <p:txBody>
          <a:bodyPr/>
          <a:lstStyle/>
          <a:p>
            <a:fld id="{E0E759F8-6FB4-4E3C-AB66-E0714AA1D8A1}" type="datetimeFigureOut">
              <a:rPr lang="en-GB" smtClean="0"/>
              <a:t>11/11/2021</a:t>
            </a:fld>
            <a:endParaRPr lang="en-GB"/>
          </a:p>
        </p:txBody>
      </p:sp>
      <p:sp>
        <p:nvSpPr>
          <p:cNvPr id="5" name="Footer Placeholder 4">
            <a:extLst>
              <a:ext uri="{FF2B5EF4-FFF2-40B4-BE49-F238E27FC236}">
                <a16:creationId xmlns:a16="http://schemas.microsoft.com/office/drawing/2014/main" id="{F7E65A73-BBB9-48E9-B9F2-B60B75B7DA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DA8CAB-E31A-47EB-8C99-29B3BDF29E5F}"/>
              </a:ext>
            </a:extLst>
          </p:cNvPr>
          <p:cNvSpPr>
            <a:spLocks noGrp="1"/>
          </p:cNvSpPr>
          <p:nvPr>
            <p:ph type="sldNum" sz="quarter" idx="12"/>
          </p:nvPr>
        </p:nvSpPr>
        <p:spPr/>
        <p:txBody>
          <a:bodyPr/>
          <a:lstStyle/>
          <a:p>
            <a:fld id="{D7B9A452-5C52-4DAF-83AF-FE3AC29739FE}" type="slidenum">
              <a:rPr lang="en-GB" smtClean="0"/>
              <a:t>‹#›</a:t>
            </a:fld>
            <a:endParaRPr lang="en-GB"/>
          </a:p>
        </p:txBody>
      </p:sp>
    </p:spTree>
    <p:extLst>
      <p:ext uri="{BB962C8B-B14F-4D97-AF65-F5344CB8AC3E}">
        <p14:creationId xmlns:p14="http://schemas.microsoft.com/office/powerpoint/2010/main" val="2406062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062D2-119D-4228-A689-E3EA53DA181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4CAED8-01B1-4A3A-9F00-F32BCCEA58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A55D5A-B091-422F-A0C0-4DAE19263580}"/>
              </a:ext>
            </a:extLst>
          </p:cNvPr>
          <p:cNvSpPr>
            <a:spLocks noGrp="1"/>
          </p:cNvSpPr>
          <p:nvPr>
            <p:ph type="dt" sz="half" idx="10"/>
          </p:nvPr>
        </p:nvSpPr>
        <p:spPr/>
        <p:txBody>
          <a:bodyPr/>
          <a:lstStyle/>
          <a:p>
            <a:fld id="{E0E759F8-6FB4-4E3C-AB66-E0714AA1D8A1}" type="datetimeFigureOut">
              <a:rPr lang="en-GB" smtClean="0"/>
              <a:t>11/11/2021</a:t>
            </a:fld>
            <a:endParaRPr lang="en-GB"/>
          </a:p>
        </p:txBody>
      </p:sp>
      <p:sp>
        <p:nvSpPr>
          <p:cNvPr id="5" name="Footer Placeholder 4">
            <a:extLst>
              <a:ext uri="{FF2B5EF4-FFF2-40B4-BE49-F238E27FC236}">
                <a16:creationId xmlns:a16="http://schemas.microsoft.com/office/drawing/2014/main" id="{5693BC28-4ED4-4832-AE39-2CDB0A0FFE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BA2559-F5DA-4CB7-B5F5-D7A021A63B0A}"/>
              </a:ext>
            </a:extLst>
          </p:cNvPr>
          <p:cNvSpPr>
            <a:spLocks noGrp="1"/>
          </p:cNvSpPr>
          <p:nvPr>
            <p:ph type="sldNum" sz="quarter" idx="12"/>
          </p:nvPr>
        </p:nvSpPr>
        <p:spPr/>
        <p:txBody>
          <a:bodyPr/>
          <a:lstStyle/>
          <a:p>
            <a:fld id="{D7B9A452-5C52-4DAF-83AF-FE3AC29739FE}" type="slidenum">
              <a:rPr lang="en-GB" smtClean="0"/>
              <a:t>‹#›</a:t>
            </a:fld>
            <a:endParaRPr lang="en-GB"/>
          </a:p>
        </p:txBody>
      </p:sp>
    </p:spTree>
    <p:extLst>
      <p:ext uri="{BB962C8B-B14F-4D97-AF65-F5344CB8AC3E}">
        <p14:creationId xmlns:p14="http://schemas.microsoft.com/office/powerpoint/2010/main" val="3800910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B780DB-5769-47C9-8C4F-1291395DF62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A8DB68B-A237-43A2-AD1D-8CA6046C37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0DD05A-191D-415A-80CB-72F40D1D09FC}"/>
              </a:ext>
            </a:extLst>
          </p:cNvPr>
          <p:cNvSpPr>
            <a:spLocks noGrp="1"/>
          </p:cNvSpPr>
          <p:nvPr>
            <p:ph type="dt" sz="half" idx="10"/>
          </p:nvPr>
        </p:nvSpPr>
        <p:spPr/>
        <p:txBody>
          <a:bodyPr/>
          <a:lstStyle/>
          <a:p>
            <a:fld id="{E0E759F8-6FB4-4E3C-AB66-E0714AA1D8A1}" type="datetimeFigureOut">
              <a:rPr lang="en-GB" smtClean="0"/>
              <a:t>11/11/2021</a:t>
            </a:fld>
            <a:endParaRPr lang="en-GB"/>
          </a:p>
        </p:txBody>
      </p:sp>
      <p:sp>
        <p:nvSpPr>
          <p:cNvPr id="5" name="Footer Placeholder 4">
            <a:extLst>
              <a:ext uri="{FF2B5EF4-FFF2-40B4-BE49-F238E27FC236}">
                <a16:creationId xmlns:a16="http://schemas.microsoft.com/office/drawing/2014/main" id="{040B276C-3493-484D-95E7-E0E3E4DBD1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65E662-38D0-4A15-96F3-B04108D5AB54}"/>
              </a:ext>
            </a:extLst>
          </p:cNvPr>
          <p:cNvSpPr>
            <a:spLocks noGrp="1"/>
          </p:cNvSpPr>
          <p:nvPr>
            <p:ph type="sldNum" sz="quarter" idx="12"/>
          </p:nvPr>
        </p:nvSpPr>
        <p:spPr/>
        <p:txBody>
          <a:bodyPr/>
          <a:lstStyle/>
          <a:p>
            <a:fld id="{D7B9A452-5C52-4DAF-83AF-FE3AC29739FE}" type="slidenum">
              <a:rPr lang="en-GB" smtClean="0"/>
              <a:t>‹#›</a:t>
            </a:fld>
            <a:endParaRPr lang="en-GB"/>
          </a:p>
        </p:txBody>
      </p:sp>
    </p:spTree>
    <p:extLst>
      <p:ext uri="{BB962C8B-B14F-4D97-AF65-F5344CB8AC3E}">
        <p14:creationId xmlns:p14="http://schemas.microsoft.com/office/powerpoint/2010/main" val="739759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F345C-37D3-4B90-8CF0-DAB64DF7AF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5BE3E1A-8B28-4099-851C-1A8FF047FE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387A13-D654-4C78-AFC0-1BFE6389A62E}"/>
              </a:ext>
            </a:extLst>
          </p:cNvPr>
          <p:cNvSpPr>
            <a:spLocks noGrp="1"/>
          </p:cNvSpPr>
          <p:nvPr>
            <p:ph type="dt" sz="half" idx="10"/>
          </p:nvPr>
        </p:nvSpPr>
        <p:spPr/>
        <p:txBody>
          <a:bodyPr/>
          <a:lstStyle/>
          <a:p>
            <a:fld id="{E0E759F8-6FB4-4E3C-AB66-E0714AA1D8A1}" type="datetimeFigureOut">
              <a:rPr lang="en-GB" smtClean="0"/>
              <a:t>11/11/2021</a:t>
            </a:fld>
            <a:endParaRPr lang="en-GB"/>
          </a:p>
        </p:txBody>
      </p:sp>
      <p:sp>
        <p:nvSpPr>
          <p:cNvPr id="5" name="Footer Placeholder 4">
            <a:extLst>
              <a:ext uri="{FF2B5EF4-FFF2-40B4-BE49-F238E27FC236}">
                <a16:creationId xmlns:a16="http://schemas.microsoft.com/office/drawing/2014/main" id="{62A0AE57-E8F3-4E2F-9EF4-0EF59A7C8C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408367-B076-4B08-9998-70BBF899E178}"/>
              </a:ext>
            </a:extLst>
          </p:cNvPr>
          <p:cNvSpPr>
            <a:spLocks noGrp="1"/>
          </p:cNvSpPr>
          <p:nvPr>
            <p:ph type="sldNum" sz="quarter" idx="12"/>
          </p:nvPr>
        </p:nvSpPr>
        <p:spPr/>
        <p:txBody>
          <a:bodyPr/>
          <a:lstStyle/>
          <a:p>
            <a:fld id="{D7B9A452-5C52-4DAF-83AF-FE3AC29739FE}" type="slidenum">
              <a:rPr lang="en-GB" smtClean="0"/>
              <a:t>‹#›</a:t>
            </a:fld>
            <a:endParaRPr lang="en-GB"/>
          </a:p>
        </p:txBody>
      </p:sp>
    </p:spTree>
    <p:extLst>
      <p:ext uri="{BB962C8B-B14F-4D97-AF65-F5344CB8AC3E}">
        <p14:creationId xmlns:p14="http://schemas.microsoft.com/office/powerpoint/2010/main" val="3214369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5598A-E281-4CF7-8395-3E3452E0D4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F145A4-208B-49A4-B1EC-0D8092AAB4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12387D-E33C-42D7-AB42-119EA93CF60F}"/>
              </a:ext>
            </a:extLst>
          </p:cNvPr>
          <p:cNvSpPr>
            <a:spLocks noGrp="1"/>
          </p:cNvSpPr>
          <p:nvPr>
            <p:ph type="dt" sz="half" idx="10"/>
          </p:nvPr>
        </p:nvSpPr>
        <p:spPr/>
        <p:txBody>
          <a:bodyPr/>
          <a:lstStyle/>
          <a:p>
            <a:fld id="{E0E759F8-6FB4-4E3C-AB66-E0714AA1D8A1}" type="datetimeFigureOut">
              <a:rPr lang="en-GB" smtClean="0"/>
              <a:t>11/11/2021</a:t>
            </a:fld>
            <a:endParaRPr lang="en-GB"/>
          </a:p>
        </p:txBody>
      </p:sp>
      <p:sp>
        <p:nvSpPr>
          <p:cNvPr id="5" name="Footer Placeholder 4">
            <a:extLst>
              <a:ext uri="{FF2B5EF4-FFF2-40B4-BE49-F238E27FC236}">
                <a16:creationId xmlns:a16="http://schemas.microsoft.com/office/drawing/2014/main" id="{769CBECB-AA92-40A8-8F0D-6F8C4D976F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D5D6D0-1A88-4EC6-8DFE-1B0DA54308B3}"/>
              </a:ext>
            </a:extLst>
          </p:cNvPr>
          <p:cNvSpPr>
            <a:spLocks noGrp="1"/>
          </p:cNvSpPr>
          <p:nvPr>
            <p:ph type="sldNum" sz="quarter" idx="12"/>
          </p:nvPr>
        </p:nvSpPr>
        <p:spPr/>
        <p:txBody>
          <a:bodyPr/>
          <a:lstStyle/>
          <a:p>
            <a:fld id="{D7B9A452-5C52-4DAF-83AF-FE3AC29739FE}" type="slidenum">
              <a:rPr lang="en-GB" smtClean="0"/>
              <a:t>‹#›</a:t>
            </a:fld>
            <a:endParaRPr lang="en-GB"/>
          </a:p>
        </p:txBody>
      </p:sp>
    </p:spTree>
    <p:extLst>
      <p:ext uri="{BB962C8B-B14F-4D97-AF65-F5344CB8AC3E}">
        <p14:creationId xmlns:p14="http://schemas.microsoft.com/office/powerpoint/2010/main" val="2560161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6696F-215E-42CD-9624-CC35B24537A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9F6B9C6-4DBE-47B5-81E5-CAC874C75E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B6AF33E-B43C-4D67-B20E-3F799029C3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700342E-A7E6-464E-B180-5A0DE444EEE3}"/>
              </a:ext>
            </a:extLst>
          </p:cNvPr>
          <p:cNvSpPr>
            <a:spLocks noGrp="1"/>
          </p:cNvSpPr>
          <p:nvPr>
            <p:ph type="dt" sz="half" idx="10"/>
          </p:nvPr>
        </p:nvSpPr>
        <p:spPr/>
        <p:txBody>
          <a:bodyPr/>
          <a:lstStyle/>
          <a:p>
            <a:fld id="{E0E759F8-6FB4-4E3C-AB66-E0714AA1D8A1}" type="datetimeFigureOut">
              <a:rPr lang="en-GB" smtClean="0"/>
              <a:t>11/11/2021</a:t>
            </a:fld>
            <a:endParaRPr lang="en-GB"/>
          </a:p>
        </p:txBody>
      </p:sp>
      <p:sp>
        <p:nvSpPr>
          <p:cNvPr id="6" name="Footer Placeholder 5">
            <a:extLst>
              <a:ext uri="{FF2B5EF4-FFF2-40B4-BE49-F238E27FC236}">
                <a16:creationId xmlns:a16="http://schemas.microsoft.com/office/drawing/2014/main" id="{D4A23B31-FF3E-416D-B1B3-318CFFA697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C84F0A-F6EF-446E-A7E5-A587AFFC2174}"/>
              </a:ext>
            </a:extLst>
          </p:cNvPr>
          <p:cNvSpPr>
            <a:spLocks noGrp="1"/>
          </p:cNvSpPr>
          <p:nvPr>
            <p:ph type="sldNum" sz="quarter" idx="12"/>
          </p:nvPr>
        </p:nvSpPr>
        <p:spPr/>
        <p:txBody>
          <a:bodyPr/>
          <a:lstStyle/>
          <a:p>
            <a:fld id="{D7B9A452-5C52-4DAF-83AF-FE3AC29739FE}" type="slidenum">
              <a:rPr lang="en-GB" smtClean="0"/>
              <a:t>‹#›</a:t>
            </a:fld>
            <a:endParaRPr lang="en-GB"/>
          </a:p>
        </p:txBody>
      </p:sp>
    </p:spTree>
    <p:extLst>
      <p:ext uri="{BB962C8B-B14F-4D97-AF65-F5344CB8AC3E}">
        <p14:creationId xmlns:p14="http://schemas.microsoft.com/office/powerpoint/2010/main" val="2072976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5DC9D-4A77-4C4C-BF20-A50CD34AD2C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7F226E1-2869-48AC-B810-129294ADE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940F52-B472-49A8-8533-BAE0CFED1B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6BA6065-E926-4756-9448-15020AEAEF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67C257-59B8-40BB-BB96-5BF362BC6A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383E543-8C4A-4E79-9601-CD402CEADF2A}"/>
              </a:ext>
            </a:extLst>
          </p:cNvPr>
          <p:cNvSpPr>
            <a:spLocks noGrp="1"/>
          </p:cNvSpPr>
          <p:nvPr>
            <p:ph type="dt" sz="half" idx="10"/>
          </p:nvPr>
        </p:nvSpPr>
        <p:spPr/>
        <p:txBody>
          <a:bodyPr/>
          <a:lstStyle/>
          <a:p>
            <a:fld id="{E0E759F8-6FB4-4E3C-AB66-E0714AA1D8A1}" type="datetimeFigureOut">
              <a:rPr lang="en-GB" smtClean="0"/>
              <a:t>11/11/2021</a:t>
            </a:fld>
            <a:endParaRPr lang="en-GB"/>
          </a:p>
        </p:txBody>
      </p:sp>
      <p:sp>
        <p:nvSpPr>
          <p:cNvPr id="8" name="Footer Placeholder 7">
            <a:extLst>
              <a:ext uri="{FF2B5EF4-FFF2-40B4-BE49-F238E27FC236}">
                <a16:creationId xmlns:a16="http://schemas.microsoft.com/office/drawing/2014/main" id="{E6923A20-0C10-479C-AA44-CE321C4A997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390756D-2605-4FC3-AD14-E4F05110141C}"/>
              </a:ext>
            </a:extLst>
          </p:cNvPr>
          <p:cNvSpPr>
            <a:spLocks noGrp="1"/>
          </p:cNvSpPr>
          <p:nvPr>
            <p:ph type="sldNum" sz="quarter" idx="12"/>
          </p:nvPr>
        </p:nvSpPr>
        <p:spPr/>
        <p:txBody>
          <a:bodyPr/>
          <a:lstStyle/>
          <a:p>
            <a:fld id="{D7B9A452-5C52-4DAF-83AF-FE3AC29739FE}" type="slidenum">
              <a:rPr lang="en-GB" smtClean="0"/>
              <a:t>‹#›</a:t>
            </a:fld>
            <a:endParaRPr lang="en-GB"/>
          </a:p>
        </p:txBody>
      </p:sp>
    </p:spTree>
    <p:extLst>
      <p:ext uri="{BB962C8B-B14F-4D97-AF65-F5344CB8AC3E}">
        <p14:creationId xmlns:p14="http://schemas.microsoft.com/office/powerpoint/2010/main" val="1944089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36B42-850D-41B4-BB2B-E081DF53C7A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ED27A78-8680-4A7C-A0BA-59E850685869}"/>
              </a:ext>
            </a:extLst>
          </p:cNvPr>
          <p:cNvSpPr>
            <a:spLocks noGrp="1"/>
          </p:cNvSpPr>
          <p:nvPr>
            <p:ph type="dt" sz="half" idx="10"/>
          </p:nvPr>
        </p:nvSpPr>
        <p:spPr/>
        <p:txBody>
          <a:bodyPr/>
          <a:lstStyle/>
          <a:p>
            <a:fld id="{E0E759F8-6FB4-4E3C-AB66-E0714AA1D8A1}" type="datetimeFigureOut">
              <a:rPr lang="en-GB" smtClean="0"/>
              <a:t>11/11/2021</a:t>
            </a:fld>
            <a:endParaRPr lang="en-GB"/>
          </a:p>
        </p:txBody>
      </p:sp>
      <p:sp>
        <p:nvSpPr>
          <p:cNvPr id="4" name="Footer Placeholder 3">
            <a:extLst>
              <a:ext uri="{FF2B5EF4-FFF2-40B4-BE49-F238E27FC236}">
                <a16:creationId xmlns:a16="http://schemas.microsoft.com/office/drawing/2014/main" id="{E0F08F10-F8B8-464B-9A90-52FB189626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6BCB108-6FDA-45A8-B4BF-882372D979EA}"/>
              </a:ext>
            </a:extLst>
          </p:cNvPr>
          <p:cNvSpPr>
            <a:spLocks noGrp="1"/>
          </p:cNvSpPr>
          <p:nvPr>
            <p:ph type="sldNum" sz="quarter" idx="12"/>
          </p:nvPr>
        </p:nvSpPr>
        <p:spPr/>
        <p:txBody>
          <a:bodyPr/>
          <a:lstStyle/>
          <a:p>
            <a:fld id="{D7B9A452-5C52-4DAF-83AF-FE3AC29739FE}" type="slidenum">
              <a:rPr lang="en-GB" smtClean="0"/>
              <a:t>‹#›</a:t>
            </a:fld>
            <a:endParaRPr lang="en-GB"/>
          </a:p>
        </p:txBody>
      </p:sp>
    </p:spTree>
    <p:extLst>
      <p:ext uri="{BB962C8B-B14F-4D97-AF65-F5344CB8AC3E}">
        <p14:creationId xmlns:p14="http://schemas.microsoft.com/office/powerpoint/2010/main" val="4285084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A44B94-D444-4A4C-805E-26C2F7E13620}"/>
              </a:ext>
            </a:extLst>
          </p:cNvPr>
          <p:cNvSpPr>
            <a:spLocks noGrp="1"/>
          </p:cNvSpPr>
          <p:nvPr>
            <p:ph type="dt" sz="half" idx="10"/>
          </p:nvPr>
        </p:nvSpPr>
        <p:spPr/>
        <p:txBody>
          <a:bodyPr/>
          <a:lstStyle/>
          <a:p>
            <a:fld id="{E0E759F8-6FB4-4E3C-AB66-E0714AA1D8A1}" type="datetimeFigureOut">
              <a:rPr lang="en-GB" smtClean="0"/>
              <a:t>11/11/2021</a:t>
            </a:fld>
            <a:endParaRPr lang="en-GB"/>
          </a:p>
        </p:txBody>
      </p:sp>
      <p:sp>
        <p:nvSpPr>
          <p:cNvPr id="3" name="Footer Placeholder 2">
            <a:extLst>
              <a:ext uri="{FF2B5EF4-FFF2-40B4-BE49-F238E27FC236}">
                <a16:creationId xmlns:a16="http://schemas.microsoft.com/office/drawing/2014/main" id="{FBEC55FF-512C-46CD-BB82-6A02CC0202B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313C027-EB15-49D9-B53C-D214CF5C6655}"/>
              </a:ext>
            </a:extLst>
          </p:cNvPr>
          <p:cNvSpPr>
            <a:spLocks noGrp="1"/>
          </p:cNvSpPr>
          <p:nvPr>
            <p:ph type="sldNum" sz="quarter" idx="12"/>
          </p:nvPr>
        </p:nvSpPr>
        <p:spPr/>
        <p:txBody>
          <a:bodyPr/>
          <a:lstStyle/>
          <a:p>
            <a:fld id="{D7B9A452-5C52-4DAF-83AF-FE3AC29739FE}" type="slidenum">
              <a:rPr lang="en-GB" smtClean="0"/>
              <a:t>‹#›</a:t>
            </a:fld>
            <a:endParaRPr lang="en-GB"/>
          </a:p>
        </p:txBody>
      </p:sp>
    </p:spTree>
    <p:extLst>
      <p:ext uri="{BB962C8B-B14F-4D97-AF65-F5344CB8AC3E}">
        <p14:creationId xmlns:p14="http://schemas.microsoft.com/office/powerpoint/2010/main" val="2006633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18304-325D-468C-A620-487273FC67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D4AEF40-ED01-443E-906A-331496C1CF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B5F77FC-5413-43F8-9C49-DC0CC532C4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CCB1EB-E29F-4460-90A3-4ABE8CDA21A5}"/>
              </a:ext>
            </a:extLst>
          </p:cNvPr>
          <p:cNvSpPr>
            <a:spLocks noGrp="1"/>
          </p:cNvSpPr>
          <p:nvPr>
            <p:ph type="dt" sz="half" idx="10"/>
          </p:nvPr>
        </p:nvSpPr>
        <p:spPr/>
        <p:txBody>
          <a:bodyPr/>
          <a:lstStyle/>
          <a:p>
            <a:fld id="{E0E759F8-6FB4-4E3C-AB66-E0714AA1D8A1}" type="datetimeFigureOut">
              <a:rPr lang="en-GB" smtClean="0"/>
              <a:t>11/11/2021</a:t>
            </a:fld>
            <a:endParaRPr lang="en-GB"/>
          </a:p>
        </p:txBody>
      </p:sp>
      <p:sp>
        <p:nvSpPr>
          <p:cNvPr id="6" name="Footer Placeholder 5">
            <a:extLst>
              <a:ext uri="{FF2B5EF4-FFF2-40B4-BE49-F238E27FC236}">
                <a16:creationId xmlns:a16="http://schemas.microsoft.com/office/drawing/2014/main" id="{99313D5A-93B0-4864-9630-DEFC1D6414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7DAF5E-D418-418C-A2EF-5002E4107191}"/>
              </a:ext>
            </a:extLst>
          </p:cNvPr>
          <p:cNvSpPr>
            <a:spLocks noGrp="1"/>
          </p:cNvSpPr>
          <p:nvPr>
            <p:ph type="sldNum" sz="quarter" idx="12"/>
          </p:nvPr>
        </p:nvSpPr>
        <p:spPr/>
        <p:txBody>
          <a:bodyPr/>
          <a:lstStyle/>
          <a:p>
            <a:fld id="{D7B9A452-5C52-4DAF-83AF-FE3AC29739FE}" type="slidenum">
              <a:rPr lang="en-GB" smtClean="0"/>
              <a:t>‹#›</a:t>
            </a:fld>
            <a:endParaRPr lang="en-GB"/>
          </a:p>
        </p:txBody>
      </p:sp>
    </p:spTree>
    <p:extLst>
      <p:ext uri="{BB962C8B-B14F-4D97-AF65-F5344CB8AC3E}">
        <p14:creationId xmlns:p14="http://schemas.microsoft.com/office/powerpoint/2010/main" val="2415708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5EBB3-CA64-4BEA-A764-0E3A64BE00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F82BB74-5602-4240-B797-DF2E48EC47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73929AE-AFF6-405C-9276-6CDB0E55FA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F5D939-A2BF-46B5-8DC3-8022FB0DD9BA}"/>
              </a:ext>
            </a:extLst>
          </p:cNvPr>
          <p:cNvSpPr>
            <a:spLocks noGrp="1"/>
          </p:cNvSpPr>
          <p:nvPr>
            <p:ph type="dt" sz="half" idx="10"/>
          </p:nvPr>
        </p:nvSpPr>
        <p:spPr/>
        <p:txBody>
          <a:bodyPr/>
          <a:lstStyle/>
          <a:p>
            <a:fld id="{E0E759F8-6FB4-4E3C-AB66-E0714AA1D8A1}" type="datetimeFigureOut">
              <a:rPr lang="en-GB" smtClean="0"/>
              <a:t>11/11/2021</a:t>
            </a:fld>
            <a:endParaRPr lang="en-GB"/>
          </a:p>
        </p:txBody>
      </p:sp>
      <p:sp>
        <p:nvSpPr>
          <p:cNvPr id="6" name="Footer Placeholder 5">
            <a:extLst>
              <a:ext uri="{FF2B5EF4-FFF2-40B4-BE49-F238E27FC236}">
                <a16:creationId xmlns:a16="http://schemas.microsoft.com/office/drawing/2014/main" id="{91D8423D-945D-4663-B0BA-297843D0562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DCAE34-111B-40F2-BCCF-6B5CE7D0671B}"/>
              </a:ext>
            </a:extLst>
          </p:cNvPr>
          <p:cNvSpPr>
            <a:spLocks noGrp="1"/>
          </p:cNvSpPr>
          <p:nvPr>
            <p:ph type="sldNum" sz="quarter" idx="12"/>
          </p:nvPr>
        </p:nvSpPr>
        <p:spPr/>
        <p:txBody>
          <a:bodyPr/>
          <a:lstStyle/>
          <a:p>
            <a:fld id="{D7B9A452-5C52-4DAF-83AF-FE3AC29739FE}" type="slidenum">
              <a:rPr lang="en-GB" smtClean="0"/>
              <a:t>‹#›</a:t>
            </a:fld>
            <a:endParaRPr lang="en-GB"/>
          </a:p>
        </p:txBody>
      </p:sp>
    </p:spTree>
    <p:extLst>
      <p:ext uri="{BB962C8B-B14F-4D97-AF65-F5344CB8AC3E}">
        <p14:creationId xmlns:p14="http://schemas.microsoft.com/office/powerpoint/2010/main" val="839260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1937C0-73DC-4269-AE41-C42121029A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19A2262-4135-4D7D-A048-0546D4E66F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3D5304-833D-44B2-836C-9C44BF8CC6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E759F8-6FB4-4E3C-AB66-E0714AA1D8A1}" type="datetimeFigureOut">
              <a:rPr lang="en-GB" smtClean="0"/>
              <a:t>11/11/2021</a:t>
            </a:fld>
            <a:endParaRPr lang="en-GB"/>
          </a:p>
        </p:txBody>
      </p:sp>
      <p:sp>
        <p:nvSpPr>
          <p:cNvPr id="5" name="Footer Placeholder 4">
            <a:extLst>
              <a:ext uri="{FF2B5EF4-FFF2-40B4-BE49-F238E27FC236}">
                <a16:creationId xmlns:a16="http://schemas.microsoft.com/office/drawing/2014/main" id="{F0EC2D3A-56F8-4FAD-BF7C-A16082FC4B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A345B3D-8FC9-4332-8E6C-84AB253DE1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B9A452-5C52-4DAF-83AF-FE3AC29739FE}" type="slidenum">
              <a:rPr lang="en-GB" smtClean="0"/>
              <a:t>‹#›</a:t>
            </a:fld>
            <a:endParaRPr lang="en-GB"/>
          </a:p>
        </p:txBody>
      </p:sp>
    </p:spTree>
    <p:extLst>
      <p:ext uri="{BB962C8B-B14F-4D97-AF65-F5344CB8AC3E}">
        <p14:creationId xmlns:p14="http://schemas.microsoft.com/office/powerpoint/2010/main" val="1424277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tock.adobe.com/uk/contributor/207469938/corona-borealis?load_type=author&amp;prev_url=detail"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stock.adobe.com/uk/contributor/207469938/corona-borealis?load_type=author&amp;prev_url=detail"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nationalcareers.service.gov.uk/job-profiles/chemist"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stock.adobe.com/uk/contributor/207469938/corona-borealis?load_type=author&amp;prev_url=detail"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futurumcareers.com/how-can-scientists-clean-up-hydrogen-production-to-help-tackle-climate-change" TargetMode="Externa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futurumcareers.com/Nicolas-Boscher_activity-sheet.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stock.adobe.com/uk/contributor/207469938/corona-borealis?load_type=author&amp;prev_url=detail"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fnr.lu/"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www.glassdoor.co.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09FD6B1-ED52-4854-B318-03C36EC3008E}"/>
              </a:ext>
            </a:extLst>
          </p:cNvPr>
          <p:cNvPicPr>
            <a:picLocks noChangeAspect="1"/>
          </p:cNvPicPr>
          <p:nvPr/>
        </p:nvPicPr>
        <p:blipFill rotWithShape="1">
          <a:blip r:embed="rId2">
            <a:extLst>
              <a:ext uri="{28A0092B-C50C-407E-A947-70E740481C1C}">
                <a14:useLocalDpi xmlns:a14="http://schemas.microsoft.com/office/drawing/2010/main" val="0"/>
              </a:ext>
            </a:extLst>
          </a:blip>
          <a:srcRect t="6446" b="579"/>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222AF901-0D9C-44BE-A1A8-7DF3066E1FEA}"/>
              </a:ext>
            </a:extLst>
          </p:cNvPr>
          <p:cNvSpPr>
            <a:spLocks noGrp="1"/>
          </p:cNvSpPr>
          <p:nvPr>
            <p:ph type="ctrTitle"/>
          </p:nvPr>
        </p:nvSpPr>
        <p:spPr>
          <a:xfrm>
            <a:off x="8022021" y="3231931"/>
            <a:ext cx="3852041" cy="1834056"/>
          </a:xfrm>
        </p:spPr>
        <p:txBody>
          <a:bodyPr>
            <a:normAutofit/>
          </a:bodyPr>
          <a:lstStyle/>
          <a:p>
            <a:r>
              <a:rPr lang="en-GB" sz="4000" dirty="0"/>
              <a:t>MATERIALS CHEMISTRY</a:t>
            </a:r>
          </a:p>
        </p:txBody>
      </p:sp>
      <p:sp>
        <p:nvSpPr>
          <p:cNvPr id="3" name="Subtitle 2">
            <a:extLst>
              <a:ext uri="{FF2B5EF4-FFF2-40B4-BE49-F238E27FC236}">
                <a16:creationId xmlns:a16="http://schemas.microsoft.com/office/drawing/2014/main" id="{0C8DB1F9-28A0-49F8-8BB4-7CFC1C065737}"/>
              </a:ext>
            </a:extLst>
          </p:cNvPr>
          <p:cNvSpPr>
            <a:spLocks noGrp="1"/>
          </p:cNvSpPr>
          <p:nvPr>
            <p:ph type="subTitle" idx="1"/>
          </p:nvPr>
        </p:nvSpPr>
        <p:spPr>
          <a:xfrm>
            <a:off x="7782910" y="5242675"/>
            <a:ext cx="4330262" cy="683284"/>
          </a:xfrm>
        </p:spPr>
        <p:txBody>
          <a:bodyPr>
            <a:normAutofit/>
          </a:bodyPr>
          <a:lstStyle/>
          <a:p>
            <a:r>
              <a:rPr lang="en-GB" sz="2800" dirty="0">
                <a:solidFill>
                  <a:srgbClr val="002060"/>
                </a:solidFill>
                <a:latin typeface="+mj-lt"/>
              </a:rPr>
              <a:t>WITH DR NICOLAS BOSCHER</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A998982-7AE0-4FE6-AE98-20791F462730}"/>
              </a:ext>
            </a:extLst>
          </p:cNvPr>
          <p:cNvSpPr txBox="1"/>
          <p:nvPr/>
        </p:nvSpPr>
        <p:spPr>
          <a:xfrm>
            <a:off x="0" y="6522966"/>
            <a:ext cx="6569476" cy="461665"/>
          </a:xfrm>
          <a:prstGeom prst="rect">
            <a:avLst/>
          </a:prstGeom>
          <a:noFill/>
        </p:spPr>
        <p:txBody>
          <a:bodyPr wrap="square">
            <a:spAutoFit/>
          </a:bodyPr>
          <a:lstStyle/>
          <a:p>
            <a:pPr fontAlgn="base"/>
            <a:r>
              <a:rPr lang="en-GB" sz="800" b="0" i="0" dirty="0">
                <a:solidFill>
                  <a:srgbClr val="000000"/>
                </a:solidFill>
                <a:effectLst/>
                <a:latin typeface="+mj-lt"/>
              </a:rPr>
              <a:t>Green Hydrogen, future energy h2 fuel 3D illustration. Green hydrogen production by electrolysis technology, renewable electricity, alternative eco way of getting hydrogen H2, cut industry emissions. </a:t>
            </a:r>
            <a:r>
              <a:rPr lang="en-GB" sz="800" b="0" i="0" dirty="0">
                <a:solidFill>
                  <a:srgbClr val="8E8E8E"/>
                </a:solidFill>
                <a:effectLst/>
                <a:latin typeface="adobe-clean"/>
              </a:rPr>
              <a:t>By </a:t>
            </a:r>
            <a:r>
              <a:rPr lang="en-GB" sz="800" b="0" i="0" u="none" strike="noStrike" dirty="0">
                <a:solidFill>
                  <a:srgbClr val="2680EB"/>
                </a:solidFill>
                <a:effectLst/>
                <a:latin typeface="adobe-clean"/>
                <a:hlinkClick r:id="rId3"/>
              </a:rPr>
              <a:t>Corona Borealis</a:t>
            </a:r>
            <a:endParaRPr lang="en-GB" sz="800" b="0" i="0" dirty="0">
              <a:solidFill>
                <a:srgbClr val="000000"/>
              </a:solidFill>
              <a:effectLst/>
              <a:latin typeface="adobe-clean"/>
            </a:endParaRPr>
          </a:p>
          <a:p>
            <a:pPr algn="l" fontAlgn="base"/>
            <a:endParaRPr lang="en-GB" sz="800" b="0" i="0" dirty="0">
              <a:solidFill>
                <a:srgbClr val="000000"/>
              </a:solidFill>
              <a:effectLst/>
              <a:latin typeface="+mj-lt"/>
            </a:endParaRPr>
          </a:p>
        </p:txBody>
      </p:sp>
    </p:spTree>
    <p:extLst>
      <p:ext uri="{BB962C8B-B14F-4D97-AF65-F5344CB8AC3E}">
        <p14:creationId xmlns:p14="http://schemas.microsoft.com/office/powerpoint/2010/main" val="3641791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5"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7" name="Rectangle 36">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1FA1B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6568423-2870-490C-AFB5-7022230D1892}"/>
              </a:ext>
            </a:extLst>
          </p:cNvPr>
          <p:cNvPicPr>
            <a:picLocks noChangeAspect="1"/>
          </p:cNvPicPr>
          <p:nvPr/>
        </p:nvPicPr>
        <p:blipFill>
          <a:blip r:embed="rId2">
            <a:extLst>
              <a:ext uri="{28A0092B-C50C-407E-A947-70E740481C1C}">
                <a14:useLocalDpi xmlns:a14="http://schemas.microsoft.com/office/drawing/2010/main" val="0"/>
              </a:ext>
            </a:extLst>
          </a:blip>
          <a:srcRect t="10385" b="10385"/>
          <a:stretch/>
        </p:blipFill>
        <p:spPr>
          <a:xfrm>
            <a:off x="972115" y="960214"/>
            <a:ext cx="5641848" cy="4919472"/>
          </a:xfrm>
          <a:prstGeom prst="rect">
            <a:avLst/>
          </a:prstGeom>
          <a:ln w="12700">
            <a:noFill/>
          </a:ln>
        </p:spPr>
      </p:pic>
      <p:sp>
        <p:nvSpPr>
          <p:cNvPr id="9" name="Content Placeholder 8">
            <a:extLst>
              <a:ext uri="{FF2B5EF4-FFF2-40B4-BE49-F238E27FC236}">
                <a16:creationId xmlns:a16="http://schemas.microsoft.com/office/drawing/2014/main" id="{3422CF84-3304-4A9F-9C7C-225D4816AECE}"/>
              </a:ext>
            </a:extLst>
          </p:cNvPr>
          <p:cNvSpPr>
            <a:spLocks noGrp="1"/>
          </p:cNvSpPr>
          <p:nvPr>
            <p:ph idx="1"/>
          </p:nvPr>
        </p:nvSpPr>
        <p:spPr>
          <a:xfrm>
            <a:off x="7037423" y="1121732"/>
            <a:ext cx="4837698" cy="5248847"/>
          </a:xfrm>
          <a:solidFill>
            <a:schemeClr val="bg1">
              <a:lumMod val="95000"/>
            </a:schemeClr>
          </a:solidFill>
        </p:spPr>
        <p:txBody>
          <a:bodyPr anchor="ctr">
            <a:noAutofit/>
          </a:bodyPr>
          <a:lstStyle/>
          <a:p>
            <a:pPr marL="0" indent="0">
              <a:lnSpc>
                <a:spcPct val="120000"/>
              </a:lnSpc>
              <a:spcBef>
                <a:spcPts val="0"/>
              </a:spcBef>
              <a:buNone/>
            </a:pPr>
            <a:r>
              <a:rPr lang="en-GB" sz="1700" dirty="0">
                <a:solidFill>
                  <a:srgbClr val="006666"/>
                </a:solidFill>
              </a:rPr>
              <a:t>01 Be determined and methodical</a:t>
            </a:r>
            <a:r>
              <a:rPr lang="en-GB" sz="1700" dirty="0">
                <a:solidFill>
                  <a:srgbClr val="006666"/>
                </a:solidFill>
                <a:latin typeface="+mj-lt"/>
              </a:rPr>
              <a:t>. Developing a rational and structured approach will provide you with the courage to go to unexplored fields and tackle challenges. </a:t>
            </a:r>
          </a:p>
          <a:p>
            <a:pPr marL="0" indent="0">
              <a:lnSpc>
                <a:spcPct val="120000"/>
              </a:lnSpc>
              <a:spcBef>
                <a:spcPts val="0"/>
              </a:spcBef>
              <a:buNone/>
            </a:pPr>
            <a:endParaRPr lang="en-GB" sz="1700" dirty="0">
              <a:latin typeface="+mj-lt"/>
            </a:endParaRPr>
          </a:p>
          <a:p>
            <a:pPr marL="0" indent="0">
              <a:lnSpc>
                <a:spcPct val="120000"/>
              </a:lnSpc>
              <a:spcBef>
                <a:spcPts val="0"/>
              </a:spcBef>
              <a:buNone/>
            </a:pPr>
            <a:r>
              <a:rPr lang="en-GB" sz="1700" dirty="0">
                <a:solidFill>
                  <a:srgbClr val="336699"/>
                </a:solidFill>
              </a:rPr>
              <a:t>02 Complement your skills. </a:t>
            </a:r>
            <a:r>
              <a:rPr lang="en-GB" sz="1700" dirty="0">
                <a:solidFill>
                  <a:srgbClr val="336699"/>
                </a:solidFill>
                <a:latin typeface="+mj-lt"/>
              </a:rPr>
              <a:t>Do not stick with what you already know or what you have done in the past. Learn from your colleagues, develop new skills and merge them with your expertise to explore things from a new perspective. </a:t>
            </a:r>
          </a:p>
          <a:p>
            <a:pPr marL="0" indent="0">
              <a:lnSpc>
                <a:spcPct val="120000"/>
              </a:lnSpc>
              <a:spcBef>
                <a:spcPts val="0"/>
              </a:spcBef>
              <a:buNone/>
            </a:pPr>
            <a:endParaRPr lang="en-GB" sz="1700" dirty="0">
              <a:latin typeface="+mj-lt"/>
            </a:endParaRPr>
          </a:p>
          <a:p>
            <a:pPr marL="0" indent="0">
              <a:lnSpc>
                <a:spcPct val="120000"/>
              </a:lnSpc>
              <a:spcBef>
                <a:spcPts val="0"/>
              </a:spcBef>
              <a:buNone/>
            </a:pPr>
            <a:r>
              <a:rPr lang="en-GB" sz="1700" dirty="0">
                <a:solidFill>
                  <a:srgbClr val="000099"/>
                </a:solidFill>
              </a:rPr>
              <a:t>03 Keep an open mind and learn from your mistakes. </a:t>
            </a:r>
            <a:r>
              <a:rPr lang="en-GB" sz="1700" dirty="0">
                <a:solidFill>
                  <a:srgbClr val="000099"/>
                </a:solidFill>
                <a:latin typeface="+mj-lt"/>
              </a:rPr>
              <a:t>Consider every opinion, especially criticisms, which are often excellent opportunities to improve yourself. Do not let failures and mistakes stop you. Analyse them, learn from them and adapt your approach to succeed next time.</a:t>
            </a:r>
          </a:p>
        </p:txBody>
      </p:sp>
      <p:sp>
        <p:nvSpPr>
          <p:cNvPr id="2" name="TextBox 1">
            <a:extLst>
              <a:ext uri="{FF2B5EF4-FFF2-40B4-BE49-F238E27FC236}">
                <a16:creationId xmlns:a16="http://schemas.microsoft.com/office/drawing/2014/main" id="{EE48B90D-AAAC-40DA-A79B-9BBA927E5048}"/>
              </a:ext>
            </a:extLst>
          </p:cNvPr>
          <p:cNvSpPr txBox="1"/>
          <p:nvPr/>
        </p:nvSpPr>
        <p:spPr>
          <a:xfrm>
            <a:off x="7001208" y="297676"/>
            <a:ext cx="4824081" cy="553998"/>
          </a:xfrm>
          <a:prstGeom prst="rect">
            <a:avLst/>
          </a:prstGeom>
          <a:solidFill>
            <a:schemeClr val="bg1">
              <a:lumMod val="95000"/>
            </a:schemeClr>
          </a:solidFill>
        </p:spPr>
        <p:txBody>
          <a:bodyPr wrap="square" rtlCol="0">
            <a:spAutoFit/>
          </a:bodyPr>
          <a:lstStyle/>
          <a:p>
            <a:pPr algn="ctr"/>
            <a:r>
              <a:rPr lang="en-GB" sz="3000" dirty="0">
                <a:latin typeface="+mj-lt"/>
              </a:rPr>
              <a:t>NICOLAS’ TOP TIPS </a:t>
            </a:r>
          </a:p>
        </p:txBody>
      </p:sp>
    </p:spTree>
    <p:extLst>
      <p:ext uri="{BB962C8B-B14F-4D97-AF65-F5344CB8AC3E}">
        <p14:creationId xmlns:p14="http://schemas.microsoft.com/office/powerpoint/2010/main" val="261223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Diagram&#10;&#10;Description automatically generated">
            <a:extLst>
              <a:ext uri="{FF2B5EF4-FFF2-40B4-BE49-F238E27FC236}">
                <a16:creationId xmlns:a16="http://schemas.microsoft.com/office/drawing/2014/main" id="{026051A4-09E0-4B9A-BE29-8C95CD1863C0}"/>
              </a:ext>
            </a:extLst>
          </p:cNvPr>
          <p:cNvPicPr>
            <a:picLocks noChangeAspect="1"/>
          </p:cNvPicPr>
          <p:nvPr/>
        </p:nvPicPr>
        <p:blipFill rotWithShape="1">
          <a:blip r:embed="rId2">
            <a:extLst>
              <a:ext uri="{28A0092B-C50C-407E-A947-70E740481C1C}">
                <a14:useLocalDpi xmlns:a14="http://schemas.microsoft.com/office/drawing/2010/main" val="0"/>
              </a:ext>
            </a:extLst>
          </a:blip>
          <a:srcRect r="14697" b="1"/>
          <a:stretch/>
        </p:blipFill>
        <p:spPr>
          <a:xfrm>
            <a:off x="-3047"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F7F2744-5945-4305-B002-160257C7D007}"/>
              </a:ext>
            </a:extLst>
          </p:cNvPr>
          <p:cNvSpPr>
            <a:spLocks noGrp="1"/>
          </p:cNvSpPr>
          <p:nvPr>
            <p:ph type="title"/>
          </p:nvPr>
        </p:nvSpPr>
        <p:spPr>
          <a:xfrm>
            <a:off x="7760026" y="385445"/>
            <a:ext cx="4137334" cy="975995"/>
          </a:xfrm>
          <a:solidFill>
            <a:schemeClr val="bg1">
              <a:lumMod val="95000"/>
            </a:schemeClr>
          </a:solidFill>
        </p:spPr>
        <p:txBody>
          <a:bodyPr>
            <a:normAutofit/>
          </a:bodyPr>
          <a:lstStyle/>
          <a:p>
            <a:pPr algn="ctr"/>
            <a:r>
              <a:rPr lang="en-GB" sz="3000" dirty="0"/>
              <a:t>TALKING POINTS</a:t>
            </a:r>
          </a:p>
        </p:txBody>
      </p:sp>
      <p:sp>
        <p:nvSpPr>
          <p:cNvPr id="9" name="Content Placeholder 8">
            <a:extLst>
              <a:ext uri="{FF2B5EF4-FFF2-40B4-BE49-F238E27FC236}">
                <a16:creationId xmlns:a16="http://schemas.microsoft.com/office/drawing/2014/main" id="{905F9BF3-74B6-403C-933F-0CC4EF7AA4E9}"/>
              </a:ext>
            </a:extLst>
          </p:cNvPr>
          <p:cNvSpPr>
            <a:spLocks noGrp="1"/>
          </p:cNvSpPr>
          <p:nvPr>
            <p:ph idx="1"/>
          </p:nvPr>
        </p:nvSpPr>
        <p:spPr>
          <a:xfrm>
            <a:off x="7760026" y="1615441"/>
            <a:ext cx="4137334" cy="4857114"/>
          </a:xfrm>
          <a:solidFill>
            <a:schemeClr val="bg1">
              <a:lumMod val="95000"/>
            </a:schemeClr>
          </a:solidFill>
        </p:spPr>
        <p:txBody>
          <a:bodyPr>
            <a:normAutofit fontScale="85000" lnSpcReduction="10000"/>
          </a:bodyPr>
          <a:lstStyle/>
          <a:p>
            <a:pPr marL="0" indent="0">
              <a:lnSpc>
                <a:spcPct val="120000"/>
              </a:lnSpc>
              <a:spcBef>
                <a:spcPts val="0"/>
              </a:spcBef>
              <a:buNone/>
            </a:pPr>
            <a:r>
              <a:rPr lang="en-US" sz="2000" dirty="0">
                <a:solidFill>
                  <a:schemeClr val="bg2">
                    <a:lumMod val="50000"/>
                  </a:schemeClr>
                </a:solidFill>
                <a:latin typeface="+mj-lt"/>
              </a:rPr>
              <a:t>Material Chemists like Nicolas work with a range of experts. When did you last </a:t>
            </a:r>
            <a:r>
              <a:rPr lang="en-US" sz="2000" dirty="0">
                <a:solidFill>
                  <a:schemeClr val="bg2">
                    <a:lumMod val="50000"/>
                  </a:schemeClr>
                </a:solidFill>
              </a:rPr>
              <a:t>collaborate</a:t>
            </a:r>
            <a:r>
              <a:rPr lang="en-US" sz="2000" dirty="0">
                <a:solidFill>
                  <a:schemeClr val="bg2">
                    <a:lumMod val="50000"/>
                  </a:schemeClr>
                </a:solidFill>
                <a:latin typeface="+mj-lt"/>
              </a:rPr>
              <a:t> with others on a team project? How successful were you? What did you contribute and what did you learn from others?</a:t>
            </a:r>
          </a:p>
          <a:p>
            <a:pPr marL="0" indent="0">
              <a:lnSpc>
                <a:spcPct val="120000"/>
              </a:lnSpc>
              <a:spcBef>
                <a:spcPts val="0"/>
              </a:spcBef>
              <a:buNone/>
            </a:pPr>
            <a:endParaRPr lang="en-US" sz="2000" dirty="0">
              <a:latin typeface="+mj-lt"/>
            </a:endParaRPr>
          </a:p>
          <a:p>
            <a:pPr marL="0" indent="0">
              <a:lnSpc>
                <a:spcPct val="120000"/>
              </a:lnSpc>
              <a:spcBef>
                <a:spcPts val="0"/>
              </a:spcBef>
              <a:buNone/>
            </a:pPr>
            <a:r>
              <a:rPr lang="en-GB" sz="2000" dirty="0">
                <a:solidFill>
                  <a:schemeClr val="tx1">
                    <a:lumMod val="75000"/>
                    <a:lumOff val="25000"/>
                  </a:schemeClr>
                </a:solidFill>
                <a:latin typeface="+mj-lt"/>
              </a:rPr>
              <a:t>Nicolas highlights the need to be </a:t>
            </a:r>
            <a:r>
              <a:rPr lang="en-GB" sz="2000" dirty="0">
                <a:solidFill>
                  <a:schemeClr val="tx1">
                    <a:lumMod val="75000"/>
                    <a:lumOff val="25000"/>
                  </a:schemeClr>
                </a:solidFill>
              </a:rPr>
              <a:t>determined</a:t>
            </a:r>
            <a:r>
              <a:rPr lang="en-GB" sz="2000" dirty="0">
                <a:solidFill>
                  <a:schemeClr val="tx1">
                    <a:lumMod val="75000"/>
                    <a:lumOff val="25000"/>
                  </a:schemeClr>
                </a:solidFill>
                <a:latin typeface="+mj-lt"/>
              </a:rPr>
              <a:t> and </a:t>
            </a:r>
            <a:r>
              <a:rPr lang="en-GB" sz="2000" dirty="0">
                <a:solidFill>
                  <a:schemeClr val="tx1">
                    <a:lumMod val="75000"/>
                    <a:lumOff val="25000"/>
                  </a:schemeClr>
                </a:solidFill>
              </a:rPr>
              <a:t>methodical</a:t>
            </a:r>
            <a:r>
              <a:rPr lang="en-GB" sz="2000" dirty="0">
                <a:solidFill>
                  <a:schemeClr val="tx1">
                    <a:lumMod val="75000"/>
                    <a:lumOff val="25000"/>
                  </a:schemeClr>
                </a:solidFill>
                <a:latin typeface="+mj-lt"/>
              </a:rPr>
              <a:t>. When have you had to tackle a challenge in this way? In what way could you develop these strengths further?</a:t>
            </a:r>
            <a:endParaRPr lang="en-GB" sz="2000" b="0" i="0" u="none" strike="noStrike" baseline="0" dirty="0">
              <a:solidFill>
                <a:schemeClr val="tx1">
                  <a:lumMod val="75000"/>
                  <a:lumOff val="25000"/>
                </a:schemeClr>
              </a:solidFill>
              <a:latin typeface="+mj-lt"/>
              <a:cs typeface="Calibri Light" panose="020F0302020204030204" pitchFamily="34" charset="0"/>
            </a:endParaRPr>
          </a:p>
          <a:p>
            <a:pPr marL="0" indent="0">
              <a:lnSpc>
                <a:spcPct val="120000"/>
              </a:lnSpc>
              <a:spcBef>
                <a:spcPts val="0"/>
              </a:spcBef>
              <a:buNone/>
            </a:pPr>
            <a:endParaRPr lang="en-GB" sz="2000" dirty="0">
              <a:solidFill>
                <a:srgbClr val="0070C0"/>
              </a:solidFill>
              <a:latin typeface="+mj-lt"/>
              <a:cs typeface="Calibri Light" panose="020F0302020204030204" pitchFamily="34" charset="0"/>
            </a:endParaRPr>
          </a:p>
          <a:p>
            <a:pPr marL="0" indent="0">
              <a:lnSpc>
                <a:spcPct val="120000"/>
              </a:lnSpc>
              <a:spcBef>
                <a:spcPts val="0"/>
              </a:spcBef>
              <a:buNone/>
            </a:pPr>
            <a:r>
              <a:rPr lang="en-GB" sz="2000" dirty="0">
                <a:solidFill>
                  <a:srgbClr val="002060"/>
                </a:solidFill>
                <a:latin typeface="+mj-lt"/>
                <a:cs typeface="Calibri Light" panose="020F0302020204030204" pitchFamily="34" charset="0"/>
              </a:rPr>
              <a:t>When did you last make a </a:t>
            </a:r>
            <a:r>
              <a:rPr lang="en-GB" sz="2000" dirty="0">
                <a:solidFill>
                  <a:srgbClr val="002060"/>
                </a:solidFill>
                <a:cs typeface="Calibri Light" panose="020F0302020204030204" pitchFamily="34" charset="0"/>
              </a:rPr>
              <a:t>mistake</a:t>
            </a:r>
            <a:r>
              <a:rPr lang="en-GB" sz="2000" dirty="0">
                <a:solidFill>
                  <a:srgbClr val="002060"/>
                </a:solidFill>
                <a:latin typeface="+mj-lt"/>
                <a:cs typeface="Calibri Light" panose="020F0302020204030204" pitchFamily="34" charset="0"/>
              </a:rPr>
              <a:t>, and how did you deal with it? What did you</a:t>
            </a:r>
            <a:r>
              <a:rPr lang="en-GB" sz="2000" dirty="0">
                <a:solidFill>
                  <a:srgbClr val="002060"/>
                </a:solidFill>
                <a:cs typeface="Calibri Light" panose="020F0302020204030204" pitchFamily="34" charset="0"/>
              </a:rPr>
              <a:t> learn </a:t>
            </a:r>
            <a:r>
              <a:rPr lang="en-GB" sz="2000" dirty="0">
                <a:solidFill>
                  <a:srgbClr val="002060"/>
                </a:solidFill>
                <a:latin typeface="+mj-lt"/>
                <a:cs typeface="Calibri Light" panose="020F0302020204030204" pitchFamily="34" charset="0"/>
              </a:rPr>
              <a:t>from it? How might you deal with failures and mistakes in the future?</a:t>
            </a:r>
          </a:p>
        </p:txBody>
      </p:sp>
      <p:sp>
        <p:nvSpPr>
          <p:cNvPr id="7" name="TextBox 6">
            <a:extLst>
              <a:ext uri="{FF2B5EF4-FFF2-40B4-BE49-F238E27FC236}">
                <a16:creationId xmlns:a16="http://schemas.microsoft.com/office/drawing/2014/main" id="{29845D16-C395-420F-B1DA-7BA26A9AD058}"/>
              </a:ext>
            </a:extLst>
          </p:cNvPr>
          <p:cNvSpPr txBox="1"/>
          <p:nvPr/>
        </p:nvSpPr>
        <p:spPr>
          <a:xfrm>
            <a:off x="0" y="6522966"/>
            <a:ext cx="6569476" cy="461665"/>
          </a:xfrm>
          <a:prstGeom prst="rect">
            <a:avLst/>
          </a:prstGeom>
          <a:noFill/>
        </p:spPr>
        <p:txBody>
          <a:bodyPr wrap="square">
            <a:spAutoFit/>
          </a:bodyPr>
          <a:lstStyle/>
          <a:p>
            <a:pPr fontAlgn="base"/>
            <a:r>
              <a:rPr lang="en-GB" sz="800" b="0" i="0" dirty="0">
                <a:solidFill>
                  <a:srgbClr val="000000"/>
                </a:solidFill>
                <a:effectLst/>
                <a:latin typeface="+mj-lt"/>
              </a:rPr>
              <a:t>Green Hydrogen, future energy h2 fuel 3D illustration. Green hydrogen production by electrolysis technology, renewable electricity, alternative eco way of getting hydrogen H2, cut industry emissions. </a:t>
            </a:r>
            <a:r>
              <a:rPr lang="en-GB" sz="800" b="0" i="0" dirty="0">
                <a:solidFill>
                  <a:srgbClr val="8E8E8E"/>
                </a:solidFill>
                <a:effectLst/>
                <a:latin typeface="adobe-clean"/>
              </a:rPr>
              <a:t>By </a:t>
            </a:r>
            <a:r>
              <a:rPr lang="en-GB" sz="800" b="0" i="0" u="none" strike="noStrike" dirty="0">
                <a:solidFill>
                  <a:srgbClr val="2680EB"/>
                </a:solidFill>
                <a:effectLst/>
                <a:latin typeface="adobe-clean"/>
                <a:hlinkClick r:id="rId3"/>
              </a:rPr>
              <a:t>Corona Borealis</a:t>
            </a:r>
            <a:endParaRPr lang="en-GB" sz="800" b="0" i="0" dirty="0">
              <a:solidFill>
                <a:srgbClr val="000000"/>
              </a:solidFill>
              <a:effectLst/>
              <a:latin typeface="adobe-clean"/>
            </a:endParaRPr>
          </a:p>
          <a:p>
            <a:pPr algn="l" fontAlgn="base"/>
            <a:endParaRPr lang="en-GB" sz="800" b="0" i="0" dirty="0">
              <a:solidFill>
                <a:srgbClr val="000000"/>
              </a:solidFill>
              <a:effectLst/>
              <a:latin typeface="+mj-lt"/>
            </a:endParaRPr>
          </a:p>
        </p:txBody>
      </p:sp>
    </p:spTree>
    <p:extLst>
      <p:ext uri="{BB962C8B-B14F-4D97-AF65-F5344CB8AC3E}">
        <p14:creationId xmlns:p14="http://schemas.microsoft.com/office/powerpoint/2010/main" val="363498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5"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7" name="Rectangle 36">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1FA1B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case, accessory, businesscard&#10;&#10;Description automatically generated">
            <a:extLst>
              <a:ext uri="{FF2B5EF4-FFF2-40B4-BE49-F238E27FC236}">
                <a16:creationId xmlns:a16="http://schemas.microsoft.com/office/drawing/2014/main" id="{26568423-2870-490C-AFB5-7022230D1892}"/>
              </a:ext>
            </a:extLst>
          </p:cNvPr>
          <p:cNvPicPr>
            <a:picLocks noChangeAspect="1"/>
          </p:cNvPicPr>
          <p:nvPr/>
        </p:nvPicPr>
        <p:blipFill rotWithShape="1">
          <a:blip r:embed="rId2">
            <a:extLst>
              <a:ext uri="{28A0092B-C50C-407E-A947-70E740481C1C}">
                <a14:useLocalDpi xmlns:a14="http://schemas.microsoft.com/office/drawing/2010/main" val="0"/>
              </a:ext>
            </a:extLst>
          </a:blip>
          <a:srcRect l="3379" r="1" b="1"/>
          <a:stretch/>
        </p:blipFill>
        <p:spPr>
          <a:xfrm>
            <a:off x="972115" y="960214"/>
            <a:ext cx="5641848" cy="4919472"/>
          </a:xfrm>
          <a:prstGeom prst="rect">
            <a:avLst/>
          </a:prstGeom>
          <a:ln w="12700">
            <a:noFill/>
          </a:ln>
        </p:spPr>
      </p:pic>
      <p:sp>
        <p:nvSpPr>
          <p:cNvPr id="9" name="Content Placeholder 8">
            <a:extLst>
              <a:ext uri="{FF2B5EF4-FFF2-40B4-BE49-F238E27FC236}">
                <a16:creationId xmlns:a16="http://schemas.microsoft.com/office/drawing/2014/main" id="{3422CF84-3304-4A9F-9C7C-225D4816AECE}"/>
              </a:ext>
            </a:extLst>
          </p:cNvPr>
          <p:cNvSpPr>
            <a:spLocks noGrp="1"/>
          </p:cNvSpPr>
          <p:nvPr>
            <p:ph idx="1"/>
          </p:nvPr>
        </p:nvSpPr>
        <p:spPr>
          <a:xfrm>
            <a:off x="7187518" y="795527"/>
            <a:ext cx="4099607" cy="1176337"/>
          </a:xfrm>
          <a:solidFill>
            <a:schemeClr val="bg1">
              <a:lumMod val="95000"/>
            </a:schemeClr>
          </a:solidFill>
        </p:spPr>
        <p:txBody>
          <a:bodyPr anchor="ctr">
            <a:normAutofit/>
          </a:bodyPr>
          <a:lstStyle/>
          <a:p>
            <a:pPr marL="0" indent="0">
              <a:buClr>
                <a:srgbClr val="1FA1B9"/>
              </a:buClr>
              <a:buNone/>
            </a:pPr>
            <a:r>
              <a:rPr lang="en-US" sz="3000" dirty="0">
                <a:latin typeface="+mj-lt"/>
              </a:rPr>
              <a:t>MEET NICOLAS’ TEAM…</a:t>
            </a:r>
          </a:p>
        </p:txBody>
      </p:sp>
      <p:sp>
        <p:nvSpPr>
          <p:cNvPr id="36" name="TextBox 35">
            <a:extLst>
              <a:ext uri="{FF2B5EF4-FFF2-40B4-BE49-F238E27FC236}">
                <a16:creationId xmlns:a16="http://schemas.microsoft.com/office/drawing/2014/main" id="{B1A04CBD-422B-4CC7-A543-440F531AE169}"/>
              </a:ext>
            </a:extLst>
          </p:cNvPr>
          <p:cNvSpPr txBox="1"/>
          <p:nvPr/>
        </p:nvSpPr>
        <p:spPr>
          <a:xfrm>
            <a:off x="718344" y="6189577"/>
            <a:ext cx="4529137" cy="261610"/>
          </a:xfrm>
          <a:prstGeom prst="rect">
            <a:avLst/>
          </a:prstGeom>
          <a:noFill/>
        </p:spPr>
        <p:txBody>
          <a:bodyPr wrap="square">
            <a:spAutoFit/>
          </a:bodyPr>
          <a:lstStyle/>
          <a:p>
            <a:r>
              <a:rPr lang="en-GB" sz="1100" i="1" dirty="0">
                <a:effectLst/>
                <a:latin typeface="+mj-lt"/>
              </a:rPr>
              <a:t>Photocatalytic polymers assembled from different chlorophyll-like molecules.</a:t>
            </a:r>
            <a:endParaRPr lang="en-GB" sz="1100" dirty="0">
              <a:effectLst/>
              <a:latin typeface="+mj-lt"/>
            </a:endParaRPr>
          </a:p>
        </p:txBody>
      </p:sp>
    </p:spTree>
    <p:extLst>
      <p:ext uri="{BB962C8B-B14F-4D97-AF65-F5344CB8AC3E}">
        <p14:creationId xmlns:p14="http://schemas.microsoft.com/office/powerpoint/2010/main" val="1113547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5"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7" name="Rectangle 36">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1FA1B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6568423-2870-490C-AFB5-7022230D1892}"/>
              </a:ext>
            </a:extLst>
          </p:cNvPr>
          <p:cNvPicPr>
            <a:picLocks noChangeAspect="1"/>
          </p:cNvPicPr>
          <p:nvPr/>
        </p:nvPicPr>
        <p:blipFill>
          <a:blip r:embed="rId2">
            <a:extLst>
              <a:ext uri="{28A0092B-C50C-407E-A947-70E740481C1C}">
                <a14:useLocalDpi xmlns:a14="http://schemas.microsoft.com/office/drawing/2010/main" val="0"/>
              </a:ext>
            </a:extLst>
          </a:blip>
          <a:srcRect t="6402" b="6402"/>
          <a:stretch/>
        </p:blipFill>
        <p:spPr>
          <a:xfrm>
            <a:off x="972115" y="960214"/>
            <a:ext cx="5641848" cy="4919472"/>
          </a:xfrm>
          <a:prstGeom prst="rect">
            <a:avLst/>
          </a:prstGeom>
          <a:ln w="12700">
            <a:noFill/>
          </a:ln>
        </p:spPr>
      </p:pic>
      <p:sp>
        <p:nvSpPr>
          <p:cNvPr id="36" name="TextBox 35">
            <a:extLst>
              <a:ext uri="{FF2B5EF4-FFF2-40B4-BE49-F238E27FC236}">
                <a16:creationId xmlns:a16="http://schemas.microsoft.com/office/drawing/2014/main" id="{C6B30E7B-36F9-4C46-A400-D93A29D69C5E}"/>
              </a:ext>
            </a:extLst>
          </p:cNvPr>
          <p:cNvSpPr txBox="1"/>
          <p:nvPr/>
        </p:nvSpPr>
        <p:spPr>
          <a:xfrm>
            <a:off x="6964096" y="795527"/>
            <a:ext cx="4942811" cy="2123658"/>
          </a:xfrm>
          <a:prstGeom prst="rect">
            <a:avLst/>
          </a:prstGeom>
          <a:solidFill>
            <a:schemeClr val="bg1">
              <a:lumMod val="95000"/>
            </a:schemeClr>
          </a:solidFill>
        </p:spPr>
        <p:txBody>
          <a:bodyPr wrap="square" rtlCol="0">
            <a:spAutoFit/>
          </a:bodyPr>
          <a:lstStyle/>
          <a:p>
            <a:pPr marL="0" indent="0">
              <a:spcBef>
                <a:spcPts val="0"/>
              </a:spcBef>
              <a:buNone/>
            </a:pPr>
            <a:r>
              <a:rPr lang="en-GB" sz="2600" b="0" u="none" strike="noStrike" baseline="0" dirty="0">
                <a:solidFill>
                  <a:srgbClr val="0070C0"/>
                </a:solidFill>
                <a:latin typeface="+mj-lt"/>
              </a:rPr>
              <a:t>DR DRIALYS CARDENAS-MORCOSO </a:t>
            </a:r>
          </a:p>
          <a:p>
            <a:pPr algn="ctr"/>
            <a:r>
              <a:rPr lang="en-GB" sz="2600" b="0" u="none" strike="noStrike" baseline="0" dirty="0">
                <a:solidFill>
                  <a:srgbClr val="000000"/>
                </a:solidFill>
                <a:latin typeface="+mj-lt"/>
              </a:rPr>
              <a:t> </a:t>
            </a:r>
          </a:p>
          <a:p>
            <a:r>
              <a:rPr lang="en-GB" sz="2000" b="0" u="none" strike="noStrike" baseline="0" dirty="0">
                <a:solidFill>
                  <a:srgbClr val="000000"/>
                </a:solidFill>
                <a:latin typeface="+mj-lt"/>
              </a:rPr>
              <a:t>NATIONALITY: </a:t>
            </a:r>
            <a:r>
              <a:rPr lang="en-GB" sz="2000" b="0" u="none" strike="noStrike" baseline="0" dirty="0">
                <a:solidFill>
                  <a:srgbClr val="0070C0"/>
                </a:solidFill>
                <a:latin typeface="+mj-lt"/>
              </a:rPr>
              <a:t>CUBAN</a:t>
            </a:r>
            <a:r>
              <a:rPr lang="en-GB" sz="2000" b="0" u="none" strike="noStrike" baseline="0" dirty="0">
                <a:solidFill>
                  <a:srgbClr val="000000"/>
                </a:solidFill>
                <a:latin typeface="+mj-lt"/>
              </a:rPr>
              <a:t> </a:t>
            </a:r>
          </a:p>
          <a:p>
            <a:endParaRPr lang="en-GB" sz="2000" b="0" u="none" strike="noStrike" baseline="0" dirty="0">
              <a:solidFill>
                <a:srgbClr val="000000"/>
              </a:solidFill>
              <a:latin typeface="+mj-lt"/>
            </a:endParaRPr>
          </a:p>
          <a:p>
            <a:r>
              <a:rPr lang="en-GB" sz="2000" b="0" u="none" strike="noStrike" baseline="0" dirty="0">
                <a:solidFill>
                  <a:srgbClr val="000000"/>
                </a:solidFill>
                <a:latin typeface="+mj-lt"/>
              </a:rPr>
              <a:t>AREAS OF RESEARCH: </a:t>
            </a:r>
            <a:r>
              <a:rPr lang="en-GB" sz="2000" b="0" u="none" strike="noStrike" baseline="0" dirty="0">
                <a:solidFill>
                  <a:srgbClr val="0070C0"/>
                </a:solidFill>
                <a:latin typeface="+mj-lt"/>
              </a:rPr>
              <a:t>RADIOCHEMISTRY, APPLIED PHYSICS</a:t>
            </a:r>
            <a:r>
              <a:rPr lang="en-GB" sz="2000" b="0" u="none" strike="noStrike" baseline="0" dirty="0">
                <a:solidFill>
                  <a:srgbClr val="000000"/>
                </a:solidFill>
                <a:latin typeface="+mj-lt"/>
              </a:rPr>
              <a:t> </a:t>
            </a:r>
            <a:endParaRPr lang="en-GB" sz="2000" dirty="0">
              <a:solidFill>
                <a:srgbClr val="0070C0"/>
              </a:solidFill>
              <a:latin typeface="+mj-lt"/>
            </a:endParaRPr>
          </a:p>
        </p:txBody>
      </p:sp>
    </p:spTree>
    <p:extLst>
      <p:ext uri="{BB962C8B-B14F-4D97-AF65-F5344CB8AC3E}">
        <p14:creationId xmlns:p14="http://schemas.microsoft.com/office/powerpoint/2010/main" val="2650148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5"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7" name="Rectangle 36">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1FA1B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6568423-2870-490C-AFB5-7022230D1892}"/>
              </a:ext>
            </a:extLst>
          </p:cNvPr>
          <p:cNvPicPr>
            <a:picLocks noChangeAspect="1"/>
          </p:cNvPicPr>
          <p:nvPr/>
        </p:nvPicPr>
        <p:blipFill>
          <a:blip r:embed="rId2">
            <a:extLst>
              <a:ext uri="{28A0092B-C50C-407E-A947-70E740481C1C}">
                <a14:useLocalDpi xmlns:a14="http://schemas.microsoft.com/office/drawing/2010/main" val="0"/>
              </a:ext>
            </a:extLst>
          </a:blip>
          <a:srcRect t="6402" b="6402"/>
          <a:stretch/>
        </p:blipFill>
        <p:spPr>
          <a:xfrm>
            <a:off x="448958" y="485775"/>
            <a:ext cx="2583484" cy="2252698"/>
          </a:xfrm>
          <a:prstGeom prst="rect">
            <a:avLst/>
          </a:prstGeom>
          <a:ln w="12700">
            <a:noFill/>
          </a:ln>
        </p:spPr>
      </p:pic>
      <p:sp>
        <p:nvSpPr>
          <p:cNvPr id="9" name="Content Placeholder 8">
            <a:extLst>
              <a:ext uri="{FF2B5EF4-FFF2-40B4-BE49-F238E27FC236}">
                <a16:creationId xmlns:a16="http://schemas.microsoft.com/office/drawing/2014/main" id="{3422CF84-3304-4A9F-9C7C-225D4816AECE}"/>
              </a:ext>
            </a:extLst>
          </p:cNvPr>
          <p:cNvSpPr>
            <a:spLocks noGrp="1"/>
          </p:cNvSpPr>
          <p:nvPr>
            <p:ph idx="1"/>
          </p:nvPr>
        </p:nvSpPr>
        <p:spPr>
          <a:xfrm>
            <a:off x="3288030" y="485775"/>
            <a:ext cx="8622983" cy="6061025"/>
          </a:xfrm>
          <a:solidFill>
            <a:schemeClr val="bg1">
              <a:lumMod val="95000"/>
            </a:schemeClr>
          </a:solidFill>
        </p:spPr>
        <p:txBody>
          <a:bodyPr anchor="ctr">
            <a:noAutofit/>
          </a:bodyPr>
          <a:lstStyle/>
          <a:p>
            <a:pPr marL="0" indent="0">
              <a:lnSpc>
                <a:spcPct val="100000"/>
              </a:lnSpc>
              <a:spcBef>
                <a:spcPts val="0"/>
              </a:spcBef>
              <a:buNone/>
            </a:pPr>
            <a:r>
              <a:rPr lang="en-GB" sz="1700" b="0" i="0" u="none" strike="noStrike" baseline="0" dirty="0">
                <a:solidFill>
                  <a:srgbClr val="006666"/>
                </a:solidFill>
                <a:latin typeface="+mj-lt"/>
              </a:rPr>
              <a:t>I joined</a:t>
            </a:r>
            <a:r>
              <a:rPr lang="en-GB" sz="1700" b="0" i="0" u="none" strike="noStrike" baseline="0" dirty="0">
                <a:solidFill>
                  <a:srgbClr val="006666"/>
                </a:solidFill>
              </a:rPr>
              <a:t> CLEANH2 </a:t>
            </a:r>
            <a:r>
              <a:rPr lang="en-GB" sz="1700" b="0" i="0" u="none" strike="noStrike" baseline="0" dirty="0">
                <a:solidFill>
                  <a:srgbClr val="006666"/>
                </a:solidFill>
                <a:latin typeface="+mj-lt"/>
              </a:rPr>
              <a:t>to contribute to understanding the</a:t>
            </a:r>
            <a:r>
              <a:rPr lang="en-GB" sz="1700" b="0" i="0" u="none" strike="noStrike" baseline="0" dirty="0">
                <a:solidFill>
                  <a:srgbClr val="006666"/>
                </a:solidFill>
              </a:rPr>
              <a:t> structure </a:t>
            </a:r>
            <a:r>
              <a:rPr lang="en-GB" sz="1700" b="0" i="0" u="none" strike="noStrike" baseline="0" dirty="0">
                <a:solidFill>
                  <a:srgbClr val="006666"/>
                </a:solidFill>
                <a:latin typeface="+mj-lt"/>
              </a:rPr>
              <a:t>and </a:t>
            </a:r>
            <a:r>
              <a:rPr lang="en-GB" sz="1700" b="0" i="0" u="none" strike="noStrike" baseline="0" dirty="0">
                <a:solidFill>
                  <a:srgbClr val="006666"/>
                </a:solidFill>
              </a:rPr>
              <a:t>properties</a:t>
            </a:r>
            <a:r>
              <a:rPr lang="en-GB" sz="1700" b="0" i="0" u="none" strike="noStrike" baseline="0" dirty="0">
                <a:solidFill>
                  <a:srgbClr val="006666"/>
                </a:solidFill>
                <a:latin typeface="+mj-lt"/>
              </a:rPr>
              <a:t> of the </a:t>
            </a:r>
            <a:r>
              <a:rPr lang="en-GB" sz="1700" b="0" i="0" u="none" strike="noStrike" baseline="0" dirty="0">
                <a:solidFill>
                  <a:srgbClr val="006666"/>
                </a:solidFill>
              </a:rPr>
              <a:t>molecules</a:t>
            </a:r>
            <a:r>
              <a:rPr lang="en-GB" sz="1700" b="0" i="0" u="none" strike="noStrike" baseline="0" dirty="0">
                <a:solidFill>
                  <a:srgbClr val="006666"/>
                </a:solidFill>
                <a:latin typeface="+mj-lt"/>
              </a:rPr>
              <a:t> used in the project. </a:t>
            </a:r>
          </a:p>
          <a:p>
            <a:pPr marL="0" indent="0">
              <a:lnSpc>
                <a:spcPct val="100000"/>
              </a:lnSpc>
              <a:spcBef>
                <a:spcPts val="0"/>
              </a:spcBef>
              <a:buNone/>
            </a:pPr>
            <a:endParaRPr lang="en-GB" sz="1700" b="0" i="0" u="none" strike="noStrike" baseline="0" dirty="0">
              <a:solidFill>
                <a:srgbClr val="006666"/>
              </a:solidFill>
              <a:latin typeface="+mj-lt"/>
            </a:endParaRPr>
          </a:p>
          <a:p>
            <a:pPr marL="0" indent="0">
              <a:lnSpc>
                <a:spcPct val="100000"/>
              </a:lnSpc>
              <a:spcBef>
                <a:spcPts val="0"/>
              </a:spcBef>
              <a:buNone/>
            </a:pPr>
            <a:r>
              <a:rPr lang="en-GB" sz="1700" b="0" i="0" u="none" strike="noStrike" baseline="0" dirty="0">
                <a:solidFill>
                  <a:srgbClr val="006666"/>
                </a:solidFill>
                <a:latin typeface="+mj-lt"/>
              </a:rPr>
              <a:t>Since childhood, I have been</a:t>
            </a:r>
            <a:r>
              <a:rPr lang="en-GB" sz="1700" b="0" i="0" u="none" strike="noStrike" baseline="0" dirty="0">
                <a:solidFill>
                  <a:srgbClr val="006666"/>
                </a:solidFill>
              </a:rPr>
              <a:t> curious </a:t>
            </a:r>
            <a:r>
              <a:rPr lang="en-GB" sz="1700" b="0" i="0" u="none" strike="noStrike" baseline="0" dirty="0">
                <a:solidFill>
                  <a:srgbClr val="006666"/>
                </a:solidFill>
                <a:latin typeface="+mj-lt"/>
              </a:rPr>
              <a:t>and keen to understand </a:t>
            </a:r>
            <a:r>
              <a:rPr lang="en-GB" sz="1700" b="0" i="0" u="none" strike="noStrike" baseline="0" dirty="0">
                <a:solidFill>
                  <a:srgbClr val="006666"/>
                </a:solidFill>
              </a:rPr>
              <a:t>nature’s processes</a:t>
            </a:r>
            <a:r>
              <a:rPr lang="en-GB" sz="1700" b="0" i="0" u="none" strike="noStrike" baseline="0" dirty="0">
                <a:solidFill>
                  <a:srgbClr val="006666"/>
                </a:solidFill>
                <a:latin typeface="+mj-lt"/>
              </a:rPr>
              <a:t>. As I grew up, I participated in science projects at school. During my master’s and PhD, I focused on the </a:t>
            </a:r>
            <a:r>
              <a:rPr lang="en-GB" sz="1700" b="0" i="0" u="none" strike="noStrike" baseline="0" dirty="0">
                <a:solidFill>
                  <a:srgbClr val="006666"/>
                </a:solidFill>
              </a:rPr>
              <a:t>synthesis</a:t>
            </a:r>
            <a:r>
              <a:rPr lang="en-GB" sz="1700" b="0" i="0" u="none" strike="noStrike" baseline="0" dirty="0">
                <a:solidFill>
                  <a:srgbClr val="006666"/>
                </a:solidFill>
                <a:latin typeface="+mj-lt"/>
              </a:rPr>
              <a:t> and </a:t>
            </a:r>
            <a:r>
              <a:rPr lang="en-GB" sz="1700" b="0" i="0" u="none" strike="noStrike" baseline="0" dirty="0">
                <a:solidFill>
                  <a:srgbClr val="006666"/>
                </a:solidFill>
              </a:rPr>
              <a:t>characterisation of materials </a:t>
            </a:r>
            <a:r>
              <a:rPr lang="en-GB" sz="1700" b="0" i="0" u="none" strike="noStrike" baseline="0" dirty="0">
                <a:solidFill>
                  <a:srgbClr val="006666"/>
                </a:solidFill>
                <a:latin typeface="+mj-lt"/>
              </a:rPr>
              <a:t>for the development of </a:t>
            </a:r>
            <a:r>
              <a:rPr lang="en-GB" sz="1700" b="0" i="0" u="none" strike="noStrike" baseline="0" dirty="0">
                <a:solidFill>
                  <a:srgbClr val="006666"/>
                </a:solidFill>
              </a:rPr>
              <a:t>efficient light-powered devices </a:t>
            </a:r>
            <a:r>
              <a:rPr lang="en-GB" sz="1700" b="0" i="0" u="none" strike="noStrike" baseline="0" dirty="0">
                <a:solidFill>
                  <a:srgbClr val="006666"/>
                </a:solidFill>
                <a:latin typeface="+mj-lt"/>
              </a:rPr>
              <a:t>and particularly </a:t>
            </a:r>
            <a:r>
              <a:rPr lang="en-GB" sz="1700" b="0" i="0" u="none" strike="noStrike" baseline="0" dirty="0">
                <a:solidFill>
                  <a:srgbClr val="006666"/>
                </a:solidFill>
              </a:rPr>
              <a:t>solar fuels production</a:t>
            </a:r>
            <a:r>
              <a:rPr lang="en-GB" sz="1700" b="0" i="0" u="none" strike="noStrike" baseline="0" dirty="0">
                <a:solidFill>
                  <a:srgbClr val="006666"/>
                </a:solidFill>
                <a:latin typeface="+mj-lt"/>
              </a:rPr>
              <a:t>. Now, I am bringing what I have learned to </a:t>
            </a:r>
            <a:r>
              <a:rPr lang="en-GB" sz="1700" b="0" i="0" u="none" strike="noStrike" baseline="0" dirty="0">
                <a:solidFill>
                  <a:srgbClr val="006666"/>
                </a:solidFill>
              </a:rPr>
              <a:t>CLEANH2</a:t>
            </a:r>
            <a:r>
              <a:rPr lang="en-GB" sz="1700" b="0" i="0" u="none" strike="noStrike" baseline="0" dirty="0">
                <a:solidFill>
                  <a:srgbClr val="006666"/>
                </a:solidFill>
                <a:latin typeface="+mj-lt"/>
              </a:rPr>
              <a:t>, helping to understand and develop </a:t>
            </a:r>
            <a:r>
              <a:rPr lang="en-GB" sz="1700" b="0" i="0" u="none" strike="noStrike" baseline="0" dirty="0">
                <a:solidFill>
                  <a:srgbClr val="006666"/>
                </a:solidFill>
              </a:rPr>
              <a:t>solar hydrogen production systems</a:t>
            </a:r>
            <a:r>
              <a:rPr lang="en-GB" sz="1700" b="0" i="0" u="none" strike="noStrike" baseline="0" dirty="0">
                <a:solidFill>
                  <a:srgbClr val="006666"/>
                </a:solidFill>
                <a:latin typeface="+mj-lt"/>
              </a:rPr>
              <a:t>. </a:t>
            </a:r>
          </a:p>
          <a:p>
            <a:pPr marL="0" indent="0">
              <a:lnSpc>
                <a:spcPct val="100000"/>
              </a:lnSpc>
              <a:spcBef>
                <a:spcPts val="0"/>
              </a:spcBef>
              <a:buNone/>
            </a:pPr>
            <a:endParaRPr lang="en-GB" sz="1700" b="0" i="0" u="none" strike="noStrike" baseline="0" dirty="0">
              <a:solidFill>
                <a:srgbClr val="006666"/>
              </a:solidFill>
              <a:latin typeface="+mj-lt"/>
            </a:endParaRPr>
          </a:p>
          <a:p>
            <a:pPr marL="0" indent="0">
              <a:lnSpc>
                <a:spcPct val="100000"/>
              </a:lnSpc>
              <a:spcBef>
                <a:spcPts val="0"/>
              </a:spcBef>
              <a:buNone/>
            </a:pPr>
            <a:r>
              <a:rPr lang="en-GB" sz="1700" b="0" i="0" u="none" strike="noStrike" baseline="0" dirty="0">
                <a:solidFill>
                  <a:srgbClr val="006666"/>
                </a:solidFill>
                <a:latin typeface="+mj-lt"/>
              </a:rPr>
              <a:t>Growing up in Cuba, I was impressed by the scientific advances in my country, particularly in </a:t>
            </a:r>
            <a:r>
              <a:rPr lang="en-GB" sz="1700" b="0" i="0" u="none" strike="noStrike" baseline="0" dirty="0">
                <a:solidFill>
                  <a:srgbClr val="006666"/>
                </a:solidFill>
              </a:rPr>
              <a:t>biotechnology</a:t>
            </a:r>
            <a:r>
              <a:rPr lang="en-GB" sz="1700" b="0" i="0" u="none" strike="noStrike" baseline="0" dirty="0">
                <a:solidFill>
                  <a:srgbClr val="006666"/>
                </a:solidFill>
                <a:latin typeface="+mj-lt"/>
              </a:rPr>
              <a:t> and in the development of materials, despite limited resources. I believe that the investment in technical-scientific development in Cuba over recent decades motivated many people of my generation to lean towards scientific careers. </a:t>
            </a:r>
          </a:p>
          <a:p>
            <a:pPr marL="0" indent="0">
              <a:lnSpc>
                <a:spcPct val="100000"/>
              </a:lnSpc>
              <a:spcBef>
                <a:spcPts val="0"/>
              </a:spcBef>
              <a:buNone/>
            </a:pPr>
            <a:endParaRPr lang="en-GB" sz="1700" b="0" i="0" u="none" strike="noStrike" baseline="0" dirty="0">
              <a:solidFill>
                <a:srgbClr val="006666"/>
              </a:solidFill>
              <a:latin typeface="+mj-lt"/>
            </a:endParaRPr>
          </a:p>
          <a:p>
            <a:pPr marL="0" indent="0">
              <a:lnSpc>
                <a:spcPct val="100000"/>
              </a:lnSpc>
              <a:spcBef>
                <a:spcPts val="0"/>
              </a:spcBef>
              <a:buNone/>
            </a:pPr>
            <a:r>
              <a:rPr lang="en-GB" sz="1700" b="0" i="0" u="none" strike="noStrike" baseline="0" dirty="0">
                <a:solidFill>
                  <a:srgbClr val="006666"/>
                </a:solidFill>
                <a:latin typeface="+mj-lt"/>
              </a:rPr>
              <a:t>I am also very concerned about </a:t>
            </a:r>
            <a:r>
              <a:rPr lang="en-GB" sz="1700" b="0" i="0" u="none" strike="noStrike" baseline="0" dirty="0">
                <a:solidFill>
                  <a:srgbClr val="006666"/>
                </a:solidFill>
              </a:rPr>
              <a:t>environmental issues </a:t>
            </a:r>
            <a:r>
              <a:rPr lang="en-GB" sz="1700" b="0" i="0" u="none" strike="noStrike" baseline="0" dirty="0">
                <a:solidFill>
                  <a:srgbClr val="006666"/>
                </a:solidFill>
                <a:latin typeface="+mj-lt"/>
              </a:rPr>
              <a:t>and their consequences, especially for future generations. I decided, as far as possible, to gear my scientific career towards developing approaches that can contribute to a </a:t>
            </a:r>
            <a:r>
              <a:rPr lang="en-GB" sz="1700" b="0" i="0" u="none" strike="noStrike" baseline="0" dirty="0">
                <a:solidFill>
                  <a:srgbClr val="006666"/>
                </a:solidFill>
              </a:rPr>
              <a:t>sustainable future</a:t>
            </a:r>
            <a:r>
              <a:rPr lang="en-GB" sz="1700" b="0" i="0" u="none" strike="noStrike" baseline="0" dirty="0">
                <a:solidFill>
                  <a:srgbClr val="006666"/>
                </a:solidFill>
                <a:latin typeface="+mj-lt"/>
              </a:rPr>
              <a:t>. </a:t>
            </a:r>
          </a:p>
          <a:p>
            <a:pPr marL="0" indent="0">
              <a:lnSpc>
                <a:spcPct val="100000"/>
              </a:lnSpc>
              <a:spcBef>
                <a:spcPts val="0"/>
              </a:spcBef>
              <a:buNone/>
            </a:pPr>
            <a:endParaRPr lang="en-GB" sz="1700" b="0" i="0" u="none" strike="noStrike" baseline="0" dirty="0">
              <a:solidFill>
                <a:srgbClr val="006666"/>
              </a:solidFill>
              <a:latin typeface="+mj-lt"/>
            </a:endParaRPr>
          </a:p>
          <a:p>
            <a:pPr marL="0" indent="0">
              <a:lnSpc>
                <a:spcPct val="100000"/>
              </a:lnSpc>
              <a:spcBef>
                <a:spcPts val="0"/>
              </a:spcBef>
              <a:buNone/>
            </a:pPr>
            <a:r>
              <a:rPr lang="en-GB" sz="1700" b="0" i="0" u="none" strike="noStrike" baseline="0" dirty="0">
                <a:solidFill>
                  <a:srgbClr val="006666"/>
                </a:solidFill>
                <a:latin typeface="+mj-lt"/>
              </a:rPr>
              <a:t>I feel very proud of contributing to projects aiming to develop practical devices for producing clean fuels from abundant and feasible materials. My future goal is to </a:t>
            </a:r>
            <a:r>
              <a:rPr lang="en-GB" sz="1700" b="0" i="0" u="none" strike="noStrike" baseline="0" dirty="0">
                <a:solidFill>
                  <a:srgbClr val="006666"/>
                </a:solidFill>
              </a:rPr>
              <a:t>lead a research project </a:t>
            </a:r>
            <a:r>
              <a:rPr lang="en-GB" sz="1700" b="0" i="0" u="none" strike="noStrike" baseline="0" dirty="0">
                <a:solidFill>
                  <a:srgbClr val="006666"/>
                </a:solidFill>
                <a:latin typeface="+mj-lt"/>
              </a:rPr>
              <a:t>developing new materials and </a:t>
            </a:r>
            <a:r>
              <a:rPr lang="en-GB" sz="1700" b="0" i="0" u="none" strike="noStrike" baseline="0">
                <a:solidFill>
                  <a:srgbClr val="006666"/>
                </a:solidFill>
                <a:latin typeface="+mj-lt"/>
              </a:rPr>
              <a:t>approaches that </a:t>
            </a:r>
            <a:r>
              <a:rPr lang="en-GB" sz="1700" b="0" i="0" u="none" strike="noStrike" baseline="0" dirty="0">
                <a:solidFill>
                  <a:srgbClr val="006666"/>
                </a:solidFill>
                <a:latin typeface="+mj-lt"/>
              </a:rPr>
              <a:t>can help to meet, in a </a:t>
            </a:r>
            <a:r>
              <a:rPr lang="en-GB" sz="1700" b="0" i="0" u="none" strike="noStrike" baseline="0" dirty="0">
                <a:solidFill>
                  <a:srgbClr val="006666"/>
                </a:solidFill>
              </a:rPr>
              <a:t>safe</a:t>
            </a:r>
            <a:r>
              <a:rPr lang="en-GB" sz="1700" b="0" i="0" u="none" strike="noStrike" baseline="0" dirty="0">
                <a:solidFill>
                  <a:srgbClr val="006666"/>
                </a:solidFill>
                <a:latin typeface="+mj-lt"/>
              </a:rPr>
              <a:t> and </a:t>
            </a:r>
            <a:r>
              <a:rPr lang="en-GB" sz="1700" b="0" i="0" u="none" strike="noStrike" baseline="0" dirty="0">
                <a:solidFill>
                  <a:srgbClr val="006666"/>
                </a:solidFill>
              </a:rPr>
              <a:t>environmentally friendly</a:t>
            </a:r>
            <a:r>
              <a:rPr lang="en-GB" sz="1700" b="0" i="0" u="none" strike="noStrike" baseline="0" dirty="0">
                <a:solidFill>
                  <a:srgbClr val="006666"/>
                </a:solidFill>
                <a:latin typeface="+mj-lt"/>
              </a:rPr>
              <a:t> way, current energy demands.</a:t>
            </a:r>
            <a:endParaRPr lang="en-US" sz="1700" dirty="0">
              <a:solidFill>
                <a:srgbClr val="006666"/>
              </a:solidFill>
              <a:latin typeface="+mj-lt"/>
            </a:endParaRPr>
          </a:p>
        </p:txBody>
      </p:sp>
    </p:spTree>
    <p:extLst>
      <p:ext uri="{BB962C8B-B14F-4D97-AF65-F5344CB8AC3E}">
        <p14:creationId xmlns:p14="http://schemas.microsoft.com/office/powerpoint/2010/main" val="388259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animEffect transition="in" filter="fade">
                                      <p:cBhvr>
                                        <p:cTn id="35" dur="1000"/>
                                        <p:tgtEl>
                                          <p:spTgt spid="9">
                                            <p:txEl>
                                              <p:pRg st="8" end="8"/>
                                            </p:txEl>
                                          </p:spTgt>
                                        </p:tgtEl>
                                      </p:cBhvr>
                                    </p:animEffect>
                                    <p:anim calcmode="lin" valueType="num">
                                      <p:cBhvr>
                                        <p:cTn id="36"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5"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7" name="Rectangle 36">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1FA1B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6568423-2870-490C-AFB5-7022230D1892}"/>
              </a:ext>
            </a:extLst>
          </p:cNvPr>
          <p:cNvPicPr>
            <a:picLocks noChangeAspect="1"/>
          </p:cNvPicPr>
          <p:nvPr/>
        </p:nvPicPr>
        <p:blipFill>
          <a:blip r:embed="rId2">
            <a:extLst>
              <a:ext uri="{28A0092B-C50C-407E-A947-70E740481C1C}">
                <a14:useLocalDpi xmlns:a14="http://schemas.microsoft.com/office/drawing/2010/main" val="0"/>
              </a:ext>
            </a:extLst>
          </a:blip>
          <a:srcRect t="8525" b="8525"/>
          <a:stretch/>
        </p:blipFill>
        <p:spPr>
          <a:xfrm>
            <a:off x="972115" y="960214"/>
            <a:ext cx="5641848" cy="4919472"/>
          </a:xfrm>
          <a:prstGeom prst="rect">
            <a:avLst/>
          </a:prstGeom>
          <a:ln w="12700">
            <a:noFill/>
          </a:ln>
        </p:spPr>
      </p:pic>
      <p:sp>
        <p:nvSpPr>
          <p:cNvPr id="36" name="TextBox 35">
            <a:extLst>
              <a:ext uri="{FF2B5EF4-FFF2-40B4-BE49-F238E27FC236}">
                <a16:creationId xmlns:a16="http://schemas.microsoft.com/office/drawing/2014/main" id="{2EB48C00-2075-4315-9D27-0875BACD97C7}"/>
              </a:ext>
            </a:extLst>
          </p:cNvPr>
          <p:cNvSpPr txBox="1"/>
          <p:nvPr/>
        </p:nvSpPr>
        <p:spPr>
          <a:xfrm>
            <a:off x="7031476" y="800479"/>
            <a:ext cx="4942811" cy="2123658"/>
          </a:xfrm>
          <a:prstGeom prst="rect">
            <a:avLst/>
          </a:prstGeom>
          <a:solidFill>
            <a:schemeClr val="bg1">
              <a:lumMod val="95000"/>
            </a:schemeClr>
          </a:solidFill>
        </p:spPr>
        <p:txBody>
          <a:bodyPr wrap="square" rtlCol="0">
            <a:spAutoFit/>
          </a:bodyPr>
          <a:lstStyle/>
          <a:p>
            <a:r>
              <a:rPr lang="en-GB" sz="2600" b="0" u="none" strike="noStrike" baseline="0" dirty="0">
                <a:solidFill>
                  <a:srgbClr val="0070C0"/>
                </a:solidFill>
                <a:latin typeface="+mj-lt"/>
              </a:rPr>
              <a:t>DR MAREK KRZYSZTOF CHARYTON</a:t>
            </a:r>
          </a:p>
          <a:p>
            <a:pPr algn="ctr"/>
            <a:r>
              <a:rPr lang="en-GB" sz="2600" b="0" u="none" strike="noStrike" baseline="0" dirty="0">
                <a:solidFill>
                  <a:srgbClr val="000000"/>
                </a:solidFill>
                <a:latin typeface="+mj-lt"/>
              </a:rPr>
              <a:t> </a:t>
            </a:r>
          </a:p>
          <a:p>
            <a:r>
              <a:rPr lang="en-GB" sz="2000" b="0" u="none" strike="noStrike" baseline="0" dirty="0">
                <a:solidFill>
                  <a:srgbClr val="000000"/>
                </a:solidFill>
                <a:latin typeface="+mj-lt"/>
              </a:rPr>
              <a:t>NATIONALITY: </a:t>
            </a:r>
            <a:r>
              <a:rPr lang="en-GB" sz="2000" b="0" u="none" strike="noStrike" baseline="0" dirty="0">
                <a:solidFill>
                  <a:srgbClr val="0070C0"/>
                </a:solidFill>
                <a:latin typeface="+mj-lt"/>
              </a:rPr>
              <a:t>POLISH</a:t>
            </a:r>
            <a:r>
              <a:rPr lang="en-GB" sz="2000" b="0" u="none" strike="noStrike" baseline="0" dirty="0">
                <a:solidFill>
                  <a:srgbClr val="000000"/>
                </a:solidFill>
                <a:latin typeface="+mj-lt"/>
              </a:rPr>
              <a:t> </a:t>
            </a:r>
          </a:p>
          <a:p>
            <a:endParaRPr lang="en-GB" sz="2000" b="0" u="none" strike="noStrike" baseline="0" dirty="0">
              <a:solidFill>
                <a:srgbClr val="000000"/>
              </a:solidFill>
              <a:latin typeface="+mj-lt"/>
            </a:endParaRPr>
          </a:p>
          <a:p>
            <a:r>
              <a:rPr lang="en-GB" sz="2000" b="0" u="none" strike="noStrike" baseline="0" dirty="0">
                <a:solidFill>
                  <a:srgbClr val="000000"/>
                </a:solidFill>
                <a:latin typeface="+mj-lt"/>
              </a:rPr>
              <a:t>AREAS OF RESEARCH: </a:t>
            </a:r>
            <a:r>
              <a:rPr lang="en-GB" sz="2000" b="0" u="none" strike="noStrike" baseline="0" dirty="0">
                <a:solidFill>
                  <a:srgbClr val="0070C0"/>
                </a:solidFill>
                <a:latin typeface="+mj-lt"/>
              </a:rPr>
              <a:t>ORGANIC CHEMISTRY (FUNCTIONAL DYES), MATERIAL SCIENCES </a:t>
            </a:r>
            <a:endParaRPr lang="en-GB" sz="2000" dirty="0">
              <a:solidFill>
                <a:srgbClr val="0070C0"/>
              </a:solidFill>
              <a:latin typeface="+mj-lt"/>
            </a:endParaRPr>
          </a:p>
        </p:txBody>
      </p:sp>
    </p:spTree>
    <p:extLst>
      <p:ext uri="{BB962C8B-B14F-4D97-AF65-F5344CB8AC3E}">
        <p14:creationId xmlns:p14="http://schemas.microsoft.com/office/powerpoint/2010/main" val="3746192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5"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7" name="Rectangle 36">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1FA1B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6568423-2870-490C-AFB5-7022230D1892}"/>
              </a:ext>
            </a:extLst>
          </p:cNvPr>
          <p:cNvPicPr>
            <a:picLocks noChangeAspect="1"/>
          </p:cNvPicPr>
          <p:nvPr/>
        </p:nvPicPr>
        <p:blipFill>
          <a:blip r:embed="rId2">
            <a:extLst>
              <a:ext uri="{28A0092B-C50C-407E-A947-70E740481C1C}">
                <a14:useLocalDpi xmlns:a14="http://schemas.microsoft.com/office/drawing/2010/main" val="0"/>
              </a:ext>
            </a:extLst>
          </a:blip>
          <a:srcRect t="8525" b="8525"/>
          <a:stretch/>
        </p:blipFill>
        <p:spPr>
          <a:xfrm>
            <a:off x="385534" y="444895"/>
            <a:ext cx="2799643" cy="2441180"/>
          </a:xfrm>
          <a:prstGeom prst="rect">
            <a:avLst/>
          </a:prstGeom>
          <a:ln w="12700">
            <a:noFill/>
          </a:ln>
        </p:spPr>
      </p:pic>
      <p:sp>
        <p:nvSpPr>
          <p:cNvPr id="36" name="TextBox 35">
            <a:extLst>
              <a:ext uri="{FF2B5EF4-FFF2-40B4-BE49-F238E27FC236}">
                <a16:creationId xmlns:a16="http://schemas.microsoft.com/office/drawing/2014/main" id="{2EB48C00-2075-4315-9D27-0875BACD97C7}"/>
              </a:ext>
            </a:extLst>
          </p:cNvPr>
          <p:cNvSpPr txBox="1"/>
          <p:nvPr/>
        </p:nvSpPr>
        <p:spPr>
          <a:xfrm>
            <a:off x="3340061" y="425740"/>
            <a:ext cx="8581798" cy="5078313"/>
          </a:xfrm>
          <a:prstGeom prst="rect">
            <a:avLst/>
          </a:prstGeom>
          <a:solidFill>
            <a:schemeClr val="bg1">
              <a:lumMod val="95000"/>
            </a:schemeClr>
          </a:solidFill>
        </p:spPr>
        <p:txBody>
          <a:bodyPr wrap="square" rtlCol="0">
            <a:spAutoFit/>
          </a:bodyPr>
          <a:lstStyle/>
          <a:p>
            <a:r>
              <a:rPr lang="en-GB" sz="1800" b="0" i="0" u="none" strike="noStrike" baseline="0" dirty="0">
                <a:solidFill>
                  <a:srgbClr val="006666"/>
                </a:solidFill>
                <a:latin typeface="+mj-lt"/>
              </a:rPr>
              <a:t>In the </a:t>
            </a:r>
            <a:r>
              <a:rPr lang="en-GB" sz="1800" b="0" i="0" u="none" strike="noStrike" baseline="0" dirty="0">
                <a:solidFill>
                  <a:srgbClr val="006666"/>
                </a:solidFill>
              </a:rPr>
              <a:t>TODAM</a:t>
            </a:r>
            <a:r>
              <a:rPr lang="en-GB" sz="1800" b="0" i="0" u="none" strike="noStrike" baseline="0" dirty="0">
                <a:solidFill>
                  <a:srgbClr val="006666"/>
                </a:solidFill>
                <a:latin typeface="+mj-lt"/>
              </a:rPr>
              <a:t> project, I am responsible for </a:t>
            </a:r>
            <a:r>
              <a:rPr lang="en-GB" sz="1800" b="0" i="0" u="none" strike="noStrike" baseline="0" dirty="0">
                <a:solidFill>
                  <a:srgbClr val="006666"/>
                </a:solidFill>
              </a:rPr>
              <a:t>designing, synthesising </a:t>
            </a:r>
            <a:r>
              <a:rPr lang="en-GB" sz="1800" b="0" i="0" u="none" strike="noStrike" baseline="0" dirty="0">
                <a:solidFill>
                  <a:srgbClr val="006666"/>
                </a:solidFill>
                <a:latin typeface="+mj-lt"/>
              </a:rPr>
              <a:t>and </a:t>
            </a:r>
            <a:r>
              <a:rPr lang="en-GB" sz="1800" b="0" i="0" u="none" strike="noStrike" baseline="0" dirty="0">
                <a:solidFill>
                  <a:srgbClr val="006666"/>
                </a:solidFill>
              </a:rPr>
              <a:t>understanding </a:t>
            </a:r>
            <a:r>
              <a:rPr lang="en-GB" sz="1800" b="0" i="0" u="none" strike="noStrike" baseline="0" dirty="0">
                <a:solidFill>
                  <a:srgbClr val="006666"/>
                </a:solidFill>
                <a:latin typeface="+mj-lt"/>
              </a:rPr>
              <a:t>basic </a:t>
            </a:r>
            <a:r>
              <a:rPr lang="en-GB" sz="1800" b="0" i="0" u="none" strike="noStrike" baseline="0" dirty="0">
                <a:solidFill>
                  <a:srgbClr val="006666"/>
                </a:solidFill>
              </a:rPr>
              <a:t>properties </a:t>
            </a:r>
            <a:r>
              <a:rPr lang="en-GB" sz="1800" b="0" i="0" u="none" strike="noStrike" baseline="0" dirty="0">
                <a:solidFill>
                  <a:srgbClr val="006666"/>
                </a:solidFill>
                <a:latin typeface="+mj-lt"/>
              </a:rPr>
              <a:t>of </a:t>
            </a:r>
            <a:r>
              <a:rPr lang="en-GB" sz="1800" b="0" i="0" u="none" strike="noStrike" baseline="0" dirty="0">
                <a:solidFill>
                  <a:srgbClr val="006666"/>
                </a:solidFill>
              </a:rPr>
              <a:t>synthetic organic (carbon-based) dyes</a:t>
            </a:r>
            <a:r>
              <a:rPr lang="en-GB" sz="1800" b="0" i="0" u="none" strike="noStrike" baseline="0" dirty="0">
                <a:solidFill>
                  <a:srgbClr val="006666"/>
                </a:solidFill>
                <a:latin typeface="+mj-lt"/>
              </a:rPr>
              <a:t>.</a:t>
            </a:r>
          </a:p>
          <a:p>
            <a:r>
              <a:rPr lang="en-GB" sz="1800" b="0" i="0" u="none" strike="noStrike" baseline="0" dirty="0">
                <a:solidFill>
                  <a:srgbClr val="006666"/>
                </a:solidFill>
                <a:latin typeface="+mj-lt"/>
              </a:rPr>
              <a:t> </a:t>
            </a:r>
          </a:p>
          <a:p>
            <a:r>
              <a:rPr lang="en-GB" sz="1800" b="0" i="0" u="none" strike="noStrike" baseline="0" dirty="0">
                <a:solidFill>
                  <a:srgbClr val="006666"/>
                </a:solidFill>
                <a:latin typeface="+mj-lt"/>
              </a:rPr>
              <a:t>I was raised in a region known as </a:t>
            </a:r>
            <a:r>
              <a:rPr lang="en-GB" sz="1800" b="0" i="0" u="none" strike="noStrike" baseline="0" dirty="0">
                <a:solidFill>
                  <a:srgbClr val="006666"/>
                </a:solidFill>
              </a:rPr>
              <a:t>‘the Green Lungs of Poland’ </a:t>
            </a:r>
            <a:r>
              <a:rPr lang="en-GB" sz="1800" b="0" i="0" u="none" strike="noStrike" baseline="0" dirty="0">
                <a:solidFill>
                  <a:srgbClr val="006666"/>
                </a:solidFill>
                <a:latin typeface="+mj-lt"/>
              </a:rPr>
              <a:t>because of its vast forest, post-glacial lakes, basins and river valleys. I used to spend a lot of time in woods learning about</a:t>
            </a:r>
            <a:r>
              <a:rPr lang="en-GB" sz="1800" b="0" i="0" u="none" strike="noStrike" baseline="0" dirty="0">
                <a:solidFill>
                  <a:srgbClr val="006666"/>
                </a:solidFill>
              </a:rPr>
              <a:t> wildlife</a:t>
            </a:r>
            <a:r>
              <a:rPr lang="en-GB" sz="1800" b="0" i="0" u="none" strike="noStrike" baseline="0" dirty="0">
                <a:solidFill>
                  <a:srgbClr val="006666"/>
                </a:solidFill>
                <a:latin typeface="+mj-lt"/>
              </a:rPr>
              <a:t>, different </a:t>
            </a:r>
            <a:r>
              <a:rPr lang="en-GB" sz="1800" b="0" i="0" u="none" strike="noStrike" baseline="0" dirty="0">
                <a:solidFill>
                  <a:srgbClr val="006666"/>
                </a:solidFill>
              </a:rPr>
              <a:t>environments</a:t>
            </a:r>
            <a:r>
              <a:rPr lang="en-GB" sz="1800" b="0" i="0" u="none" strike="noStrike" baseline="0" dirty="0">
                <a:solidFill>
                  <a:srgbClr val="006666"/>
                </a:solidFill>
                <a:latin typeface="+mj-lt"/>
              </a:rPr>
              <a:t> and how </a:t>
            </a:r>
            <a:r>
              <a:rPr lang="en-GB" sz="1800" b="0" i="0" u="none" strike="noStrike" baseline="0" dirty="0">
                <a:solidFill>
                  <a:srgbClr val="006666"/>
                </a:solidFill>
              </a:rPr>
              <a:t>ecology</a:t>
            </a:r>
            <a:r>
              <a:rPr lang="en-GB" sz="1800" b="0" i="0" u="none" strike="noStrike" baseline="0" dirty="0">
                <a:solidFill>
                  <a:srgbClr val="006666"/>
                </a:solidFill>
                <a:latin typeface="+mj-lt"/>
              </a:rPr>
              <a:t> relates to modern society. </a:t>
            </a:r>
          </a:p>
          <a:p>
            <a:endParaRPr lang="en-GB" sz="1800" b="0" i="0" u="none" strike="noStrike" baseline="0" dirty="0">
              <a:solidFill>
                <a:srgbClr val="006666"/>
              </a:solidFill>
              <a:latin typeface="+mj-lt"/>
            </a:endParaRPr>
          </a:p>
          <a:p>
            <a:r>
              <a:rPr lang="en-GB" sz="1800" b="0" i="0" u="none" strike="noStrike" baseline="0" dirty="0">
                <a:solidFill>
                  <a:srgbClr val="006666"/>
                </a:solidFill>
                <a:latin typeface="+mj-lt"/>
              </a:rPr>
              <a:t>As child, I often watched documentaries and read books related to </a:t>
            </a:r>
            <a:r>
              <a:rPr lang="en-GB" sz="1800" b="0" i="0" u="none" strike="noStrike" baseline="0" dirty="0">
                <a:solidFill>
                  <a:srgbClr val="006666"/>
                </a:solidFill>
              </a:rPr>
              <a:t>botany</a:t>
            </a:r>
            <a:r>
              <a:rPr lang="en-GB" sz="1800" b="0" i="0" u="none" strike="noStrike" baseline="0" dirty="0">
                <a:solidFill>
                  <a:srgbClr val="006666"/>
                </a:solidFill>
                <a:latin typeface="+mj-lt"/>
              </a:rPr>
              <a:t> and </a:t>
            </a:r>
            <a:r>
              <a:rPr lang="en-GB" sz="1800" b="0" i="0" u="none" strike="noStrike" baseline="0" dirty="0">
                <a:solidFill>
                  <a:srgbClr val="006666"/>
                </a:solidFill>
              </a:rPr>
              <a:t>zoology</a:t>
            </a:r>
            <a:r>
              <a:rPr lang="en-GB" sz="1800" b="0" i="0" u="none" strike="noStrike" baseline="0" dirty="0">
                <a:solidFill>
                  <a:srgbClr val="006666"/>
                </a:solidFill>
                <a:latin typeface="+mj-lt"/>
              </a:rPr>
              <a:t>. I found the most fascinating parts were related to discovering a new functionality of a known species. This led me towards </a:t>
            </a:r>
            <a:r>
              <a:rPr lang="en-GB" sz="1800" b="0" i="0" u="none" strike="noStrike" baseline="0" dirty="0">
                <a:solidFill>
                  <a:srgbClr val="006666"/>
                </a:solidFill>
              </a:rPr>
              <a:t>nature-inspired organic chemistry </a:t>
            </a:r>
            <a:r>
              <a:rPr lang="en-GB" sz="1800" b="0" i="0" u="none" strike="noStrike" baseline="0" dirty="0">
                <a:solidFill>
                  <a:srgbClr val="006666"/>
                </a:solidFill>
                <a:latin typeface="+mj-lt"/>
              </a:rPr>
              <a:t>and </a:t>
            </a:r>
            <a:r>
              <a:rPr lang="en-GB" sz="1800" b="0" i="0" u="none" strike="noStrike" baseline="0" dirty="0">
                <a:solidFill>
                  <a:srgbClr val="006666"/>
                </a:solidFill>
              </a:rPr>
              <a:t>bio-based materials</a:t>
            </a:r>
            <a:r>
              <a:rPr lang="en-GB" sz="1800" b="0" i="0" u="none" strike="noStrike" baseline="0" dirty="0">
                <a:solidFill>
                  <a:srgbClr val="006666"/>
                </a:solidFill>
                <a:latin typeface="+mj-lt"/>
              </a:rPr>
              <a:t>. </a:t>
            </a:r>
          </a:p>
          <a:p>
            <a:endParaRPr lang="en-GB" sz="1800" b="0" i="0" u="none" strike="noStrike" baseline="0" dirty="0">
              <a:solidFill>
                <a:srgbClr val="006666"/>
              </a:solidFill>
              <a:latin typeface="+mj-lt"/>
            </a:endParaRPr>
          </a:p>
          <a:p>
            <a:r>
              <a:rPr lang="en-GB" sz="1800" b="0" i="0" u="none" strike="noStrike" baseline="0" dirty="0">
                <a:solidFill>
                  <a:srgbClr val="006666"/>
                </a:solidFill>
                <a:latin typeface="+mj-lt"/>
              </a:rPr>
              <a:t>For me, the most rewarding thing in the field of synthesis of organic dyes is when </a:t>
            </a:r>
            <a:r>
              <a:rPr lang="en-GB" sz="1800" b="0" i="0" u="none" strike="noStrike" baseline="0" dirty="0">
                <a:solidFill>
                  <a:srgbClr val="006666"/>
                </a:solidFill>
              </a:rPr>
              <a:t>non-coloured compounds </a:t>
            </a:r>
            <a:r>
              <a:rPr lang="en-GB" sz="1800" b="0" i="0" u="none" strike="noStrike" baseline="0" dirty="0">
                <a:solidFill>
                  <a:srgbClr val="006666"/>
                </a:solidFill>
                <a:latin typeface="+mj-lt"/>
              </a:rPr>
              <a:t>(simple and small molecules) </a:t>
            </a:r>
            <a:r>
              <a:rPr lang="en-GB" sz="1800" b="0" i="0" u="none" strike="noStrike" baseline="0" dirty="0">
                <a:solidFill>
                  <a:srgbClr val="006666"/>
                </a:solidFill>
              </a:rPr>
              <a:t>react </a:t>
            </a:r>
            <a:r>
              <a:rPr lang="en-GB" sz="1800" b="0" i="0" u="none" strike="noStrike" baseline="0" dirty="0">
                <a:solidFill>
                  <a:srgbClr val="006666"/>
                </a:solidFill>
                <a:latin typeface="+mj-lt"/>
              </a:rPr>
              <a:t>to form products with </a:t>
            </a:r>
            <a:r>
              <a:rPr lang="en-GB" sz="1800" b="0" i="0" u="none" strike="noStrike" baseline="0" dirty="0">
                <a:solidFill>
                  <a:srgbClr val="006666"/>
                </a:solidFill>
              </a:rPr>
              <a:t>intense colours </a:t>
            </a:r>
            <a:r>
              <a:rPr lang="en-GB" sz="1800" b="0" i="0" u="none" strike="noStrike" baseline="0" dirty="0">
                <a:solidFill>
                  <a:srgbClr val="006666"/>
                </a:solidFill>
                <a:latin typeface="+mj-lt"/>
              </a:rPr>
              <a:t>(larger molecules with more complex structure). The challenge is that even small differences in the reaction conditions or traces of impurity in the substances used can lead to results that can’t be reproduced. However, </a:t>
            </a:r>
            <a:r>
              <a:rPr lang="en-GB" sz="1800" b="0" i="0" u="none" strike="noStrike" baseline="0" dirty="0">
                <a:solidFill>
                  <a:srgbClr val="006666"/>
                </a:solidFill>
              </a:rPr>
              <a:t>sometimes an unfortunate mistake leads to a very fortunate discovery. </a:t>
            </a:r>
            <a:r>
              <a:rPr lang="en-GB" sz="1800" b="0" i="0" u="none" strike="noStrike" baseline="0" dirty="0">
                <a:solidFill>
                  <a:srgbClr val="006666"/>
                </a:solidFill>
                <a:latin typeface="+mj-lt"/>
              </a:rPr>
              <a:t>A scientist should always try their best to understand what has happened in the reaction flask! </a:t>
            </a:r>
            <a:endParaRPr lang="en-GB" sz="2000" dirty="0">
              <a:solidFill>
                <a:srgbClr val="006666"/>
              </a:solidFill>
              <a:latin typeface="+mj-lt"/>
            </a:endParaRPr>
          </a:p>
        </p:txBody>
      </p:sp>
    </p:spTree>
    <p:extLst>
      <p:ext uri="{BB962C8B-B14F-4D97-AF65-F5344CB8AC3E}">
        <p14:creationId xmlns:p14="http://schemas.microsoft.com/office/powerpoint/2010/main" val="197558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fade">
                                      <p:cBhvr>
                                        <p:cTn id="7" dur="1000"/>
                                        <p:tgtEl>
                                          <p:spTgt spid="36">
                                            <p:txEl>
                                              <p:pRg st="0" end="0"/>
                                            </p:txEl>
                                          </p:spTgt>
                                        </p:tgtEl>
                                      </p:cBhvr>
                                    </p:animEffect>
                                    <p:anim calcmode="lin" valueType="num">
                                      <p:cBhvr>
                                        <p:cTn id="8"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xEl>
                                              <p:pRg st="2" end="2"/>
                                            </p:txEl>
                                          </p:spTgt>
                                        </p:tgtEl>
                                        <p:attrNameLst>
                                          <p:attrName>style.visibility</p:attrName>
                                        </p:attrNameLst>
                                      </p:cBhvr>
                                      <p:to>
                                        <p:strVal val="visible"/>
                                      </p:to>
                                    </p:set>
                                    <p:animEffect transition="in" filter="fade">
                                      <p:cBhvr>
                                        <p:cTn id="14" dur="1000"/>
                                        <p:tgtEl>
                                          <p:spTgt spid="36">
                                            <p:txEl>
                                              <p:pRg st="2" end="2"/>
                                            </p:txEl>
                                          </p:spTgt>
                                        </p:tgtEl>
                                      </p:cBhvr>
                                    </p:animEffect>
                                    <p:anim calcmode="lin" valueType="num">
                                      <p:cBhvr>
                                        <p:cTn id="15" dur="1000" fill="hold"/>
                                        <p:tgtEl>
                                          <p:spTgt spid="3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6">
                                            <p:txEl>
                                              <p:pRg st="4" end="4"/>
                                            </p:txEl>
                                          </p:spTgt>
                                        </p:tgtEl>
                                        <p:attrNameLst>
                                          <p:attrName>style.visibility</p:attrName>
                                        </p:attrNameLst>
                                      </p:cBhvr>
                                      <p:to>
                                        <p:strVal val="visible"/>
                                      </p:to>
                                    </p:set>
                                    <p:animEffect transition="in" filter="fade">
                                      <p:cBhvr>
                                        <p:cTn id="21" dur="1000"/>
                                        <p:tgtEl>
                                          <p:spTgt spid="36">
                                            <p:txEl>
                                              <p:pRg st="4" end="4"/>
                                            </p:txEl>
                                          </p:spTgt>
                                        </p:tgtEl>
                                      </p:cBhvr>
                                    </p:animEffect>
                                    <p:anim calcmode="lin" valueType="num">
                                      <p:cBhvr>
                                        <p:cTn id="22" dur="1000" fill="hold"/>
                                        <p:tgtEl>
                                          <p:spTgt spid="3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6">
                                            <p:txEl>
                                              <p:pRg st="6" end="6"/>
                                            </p:txEl>
                                          </p:spTgt>
                                        </p:tgtEl>
                                        <p:attrNameLst>
                                          <p:attrName>style.visibility</p:attrName>
                                        </p:attrNameLst>
                                      </p:cBhvr>
                                      <p:to>
                                        <p:strVal val="visible"/>
                                      </p:to>
                                    </p:set>
                                    <p:animEffect transition="in" filter="fade">
                                      <p:cBhvr>
                                        <p:cTn id="28" dur="1000"/>
                                        <p:tgtEl>
                                          <p:spTgt spid="36">
                                            <p:txEl>
                                              <p:pRg st="6" end="6"/>
                                            </p:txEl>
                                          </p:spTgt>
                                        </p:tgtEl>
                                      </p:cBhvr>
                                    </p:animEffect>
                                    <p:anim calcmode="lin" valueType="num">
                                      <p:cBhvr>
                                        <p:cTn id="29" dur="1000" fill="hold"/>
                                        <p:tgtEl>
                                          <p:spTgt spid="36">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5"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7" name="Rectangle 36">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1FA1B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6568423-2870-490C-AFB5-7022230D1892}"/>
              </a:ext>
            </a:extLst>
          </p:cNvPr>
          <p:cNvPicPr>
            <a:picLocks noChangeAspect="1"/>
          </p:cNvPicPr>
          <p:nvPr/>
        </p:nvPicPr>
        <p:blipFill>
          <a:blip r:embed="rId2">
            <a:extLst>
              <a:ext uri="{28A0092B-C50C-407E-A947-70E740481C1C}">
                <a14:useLocalDpi xmlns:a14="http://schemas.microsoft.com/office/drawing/2010/main" val="0"/>
              </a:ext>
            </a:extLst>
          </a:blip>
          <a:srcRect t="5651" b="5651"/>
          <a:stretch/>
        </p:blipFill>
        <p:spPr>
          <a:xfrm>
            <a:off x="972115" y="960214"/>
            <a:ext cx="5641848" cy="4919472"/>
          </a:xfrm>
          <a:prstGeom prst="rect">
            <a:avLst/>
          </a:prstGeom>
          <a:ln w="12700">
            <a:noFill/>
          </a:ln>
        </p:spPr>
      </p:pic>
      <p:sp>
        <p:nvSpPr>
          <p:cNvPr id="36" name="TextBox 35">
            <a:extLst>
              <a:ext uri="{FF2B5EF4-FFF2-40B4-BE49-F238E27FC236}">
                <a16:creationId xmlns:a16="http://schemas.microsoft.com/office/drawing/2014/main" id="{21484554-7A60-430F-9AAE-84311AA869FE}"/>
              </a:ext>
            </a:extLst>
          </p:cNvPr>
          <p:cNvSpPr txBox="1"/>
          <p:nvPr/>
        </p:nvSpPr>
        <p:spPr>
          <a:xfrm>
            <a:off x="7031476" y="800479"/>
            <a:ext cx="4942811" cy="2123658"/>
          </a:xfrm>
          <a:prstGeom prst="rect">
            <a:avLst/>
          </a:prstGeom>
          <a:solidFill>
            <a:schemeClr val="bg1">
              <a:lumMod val="95000"/>
            </a:schemeClr>
          </a:solidFill>
        </p:spPr>
        <p:txBody>
          <a:bodyPr wrap="square" rtlCol="0">
            <a:spAutoFit/>
          </a:bodyPr>
          <a:lstStyle/>
          <a:p>
            <a:r>
              <a:rPr lang="en-GB" sz="2600" b="0" i="0" u="none" strike="noStrike" baseline="0" dirty="0">
                <a:solidFill>
                  <a:srgbClr val="0070C0"/>
                </a:solidFill>
                <a:latin typeface="+mj-lt"/>
              </a:rPr>
              <a:t>DR KAMAL BABA</a:t>
            </a:r>
            <a:r>
              <a:rPr lang="en-GB" sz="2600" b="0" u="none" strike="noStrike" baseline="0" dirty="0">
                <a:solidFill>
                  <a:srgbClr val="0070C0"/>
                </a:solidFill>
                <a:latin typeface="+mj-lt"/>
              </a:rPr>
              <a:t> </a:t>
            </a:r>
          </a:p>
          <a:p>
            <a:endParaRPr lang="en-GB" sz="2600" b="0" u="none" strike="noStrike" baseline="0" dirty="0">
              <a:solidFill>
                <a:srgbClr val="0070C0"/>
              </a:solidFill>
              <a:latin typeface="+mj-lt"/>
            </a:endParaRPr>
          </a:p>
          <a:p>
            <a:r>
              <a:rPr lang="en-GB" sz="2000" b="0" u="none" strike="noStrike" baseline="0" dirty="0">
                <a:solidFill>
                  <a:srgbClr val="000000"/>
                </a:solidFill>
                <a:latin typeface="+mj-lt"/>
              </a:rPr>
              <a:t>NATIONALITY: </a:t>
            </a:r>
            <a:r>
              <a:rPr lang="en-GB" sz="2000" dirty="0">
                <a:solidFill>
                  <a:srgbClr val="0070C0"/>
                </a:solidFill>
                <a:latin typeface="+mj-lt"/>
              </a:rPr>
              <a:t>ALGERIAN</a:t>
            </a:r>
            <a:r>
              <a:rPr lang="en-GB" sz="2000" b="0" u="none" strike="noStrike" baseline="0" dirty="0">
                <a:solidFill>
                  <a:srgbClr val="000000"/>
                </a:solidFill>
                <a:latin typeface="+mj-lt"/>
              </a:rPr>
              <a:t> </a:t>
            </a:r>
          </a:p>
          <a:p>
            <a:endParaRPr lang="en-GB" sz="2000" b="0" u="none" strike="noStrike" baseline="0" dirty="0">
              <a:solidFill>
                <a:srgbClr val="000000"/>
              </a:solidFill>
              <a:latin typeface="+mj-lt"/>
            </a:endParaRPr>
          </a:p>
          <a:p>
            <a:r>
              <a:rPr lang="en-GB" sz="2000" b="0" u="none" strike="noStrike" baseline="0" dirty="0">
                <a:solidFill>
                  <a:srgbClr val="000000"/>
                </a:solidFill>
                <a:latin typeface="+mj-lt"/>
              </a:rPr>
              <a:t>AREAS OF RESEARCH: </a:t>
            </a:r>
            <a:r>
              <a:rPr lang="en-GB" sz="2000" b="0" u="none" strike="noStrike" baseline="0" dirty="0">
                <a:solidFill>
                  <a:srgbClr val="0070C0"/>
                </a:solidFill>
                <a:latin typeface="Calibri Light" panose="020F0302020204030204" pitchFamily="34" charset="0"/>
                <a:cs typeface="Calibri Light" panose="020F0302020204030204" pitchFamily="34" charset="0"/>
              </a:rPr>
              <a:t>CHEMICAL AND PROCESS ENGINEERING </a:t>
            </a:r>
            <a:endParaRPr lang="en-GB" sz="2000" dirty="0">
              <a:solidFill>
                <a:srgbClr val="0070C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13181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5"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7" name="Rectangle 36">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1FA1B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6568423-2870-490C-AFB5-7022230D1892}"/>
              </a:ext>
            </a:extLst>
          </p:cNvPr>
          <p:cNvPicPr>
            <a:picLocks noChangeAspect="1"/>
          </p:cNvPicPr>
          <p:nvPr/>
        </p:nvPicPr>
        <p:blipFill>
          <a:blip r:embed="rId2">
            <a:extLst>
              <a:ext uri="{28A0092B-C50C-407E-A947-70E740481C1C}">
                <a14:useLocalDpi xmlns:a14="http://schemas.microsoft.com/office/drawing/2010/main" val="0"/>
              </a:ext>
            </a:extLst>
          </a:blip>
          <a:srcRect t="5651" b="5651"/>
          <a:stretch/>
        </p:blipFill>
        <p:spPr>
          <a:xfrm>
            <a:off x="456728" y="455351"/>
            <a:ext cx="2580103" cy="2249749"/>
          </a:xfrm>
          <a:prstGeom prst="rect">
            <a:avLst/>
          </a:prstGeom>
          <a:ln w="12700">
            <a:noFill/>
          </a:ln>
        </p:spPr>
      </p:pic>
      <p:sp>
        <p:nvSpPr>
          <p:cNvPr id="36" name="TextBox 35">
            <a:extLst>
              <a:ext uri="{FF2B5EF4-FFF2-40B4-BE49-F238E27FC236}">
                <a16:creationId xmlns:a16="http://schemas.microsoft.com/office/drawing/2014/main" id="{21484554-7A60-430F-9AAE-84311AA869FE}"/>
              </a:ext>
            </a:extLst>
          </p:cNvPr>
          <p:cNvSpPr txBox="1"/>
          <p:nvPr/>
        </p:nvSpPr>
        <p:spPr>
          <a:xfrm>
            <a:off x="3272063" y="455541"/>
            <a:ext cx="8657999" cy="4016484"/>
          </a:xfrm>
          <a:prstGeom prst="rect">
            <a:avLst/>
          </a:prstGeom>
          <a:solidFill>
            <a:schemeClr val="bg1">
              <a:lumMod val="95000"/>
            </a:schemeClr>
          </a:solidFill>
        </p:spPr>
        <p:txBody>
          <a:bodyPr wrap="square" rtlCol="0">
            <a:spAutoFit/>
          </a:bodyPr>
          <a:lstStyle/>
          <a:p>
            <a:r>
              <a:rPr lang="en-GB" sz="1700" b="0" i="0" u="none" strike="noStrike" baseline="0" dirty="0">
                <a:solidFill>
                  <a:srgbClr val="006666"/>
                </a:solidFill>
                <a:latin typeface="+mj-lt"/>
              </a:rPr>
              <a:t>As a kid, I was always </a:t>
            </a:r>
            <a:r>
              <a:rPr lang="en-GB" sz="1700" b="0" i="0" u="none" strike="noStrike" baseline="0" dirty="0">
                <a:solidFill>
                  <a:srgbClr val="006666"/>
                </a:solidFill>
              </a:rPr>
              <a:t>curious</a:t>
            </a:r>
            <a:r>
              <a:rPr lang="en-GB" sz="1700" b="0" i="0" u="none" strike="noStrike" baseline="0" dirty="0">
                <a:solidFill>
                  <a:srgbClr val="006666"/>
                </a:solidFill>
                <a:latin typeface="+mj-lt"/>
              </a:rPr>
              <a:t> about how things work. I wanted to understand the workings of </a:t>
            </a:r>
            <a:r>
              <a:rPr lang="en-GB" sz="1700" b="0" i="0" u="none" strike="noStrike" baseline="0" dirty="0">
                <a:solidFill>
                  <a:srgbClr val="006666"/>
                </a:solidFill>
              </a:rPr>
              <a:t>artificial things </a:t>
            </a:r>
            <a:r>
              <a:rPr lang="en-GB" sz="1700" b="0" i="0" u="none" strike="noStrike" baseline="0" dirty="0">
                <a:solidFill>
                  <a:srgbClr val="006666"/>
                </a:solidFill>
                <a:latin typeface="+mj-lt"/>
              </a:rPr>
              <a:t>such as an electric toy car, a home radio, the dynamo of a bike, but also </a:t>
            </a:r>
            <a:r>
              <a:rPr lang="en-GB" sz="1700" b="0" i="0" u="none" strike="noStrike" baseline="0" dirty="0">
                <a:solidFill>
                  <a:srgbClr val="006666"/>
                </a:solidFill>
              </a:rPr>
              <a:t>natural phenomena</a:t>
            </a:r>
            <a:r>
              <a:rPr lang="en-GB" sz="1700" b="0" i="0" u="none" strike="noStrike" baseline="0" dirty="0">
                <a:solidFill>
                  <a:srgbClr val="006666"/>
                </a:solidFill>
                <a:latin typeface="+mj-lt"/>
              </a:rPr>
              <a:t> such as day and night, seasons, rain, and snow. I learned lots at school, but also learned by watching TV and through life experience – when something broke at home, I was always happy trying to fix it! </a:t>
            </a:r>
          </a:p>
          <a:p>
            <a:endParaRPr lang="en-GB" sz="1700" b="0" i="0" u="none" strike="noStrike" baseline="0" dirty="0">
              <a:solidFill>
                <a:srgbClr val="006666"/>
              </a:solidFill>
              <a:latin typeface="+mj-lt"/>
            </a:endParaRPr>
          </a:p>
          <a:p>
            <a:r>
              <a:rPr lang="en-GB" sz="1700" b="0" i="0" u="none" strike="noStrike" baseline="0" dirty="0">
                <a:solidFill>
                  <a:srgbClr val="006666"/>
                </a:solidFill>
                <a:latin typeface="+mj-lt"/>
              </a:rPr>
              <a:t>I came to in the field of science very late and by chance. When I decided to study </a:t>
            </a:r>
            <a:r>
              <a:rPr lang="en-GB" sz="1700" b="0" i="0" u="none" strike="noStrike" baseline="0" dirty="0">
                <a:solidFill>
                  <a:srgbClr val="006666"/>
                </a:solidFill>
              </a:rPr>
              <a:t>chemical engineering</a:t>
            </a:r>
            <a:r>
              <a:rPr lang="en-GB" sz="1700" b="0" i="0" u="none" strike="noStrike" baseline="0" dirty="0">
                <a:solidFill>
                  <a:srgbClr val="006666"/>
                </a:solidFill>
                <a:latin typeface="+mj-lt"/>
              </a:rPr>
              <a:t>, I was dreaming of being an engineer in the </a:t>
            </a:r>
            <a:r>
              <a:rPr lang="en-GB" sz="1700" b="0" i="0" u="none" strike="noStrike" baseline="0" dirty="0">
                <a:solidFill>
                  <a:srgbClr val="006666"/>
                </a:solidFill>
              </a:rPr>
              <a:t>oil</a:t>
            </a:r>
            <a:r>
              <a:rPr lang="en-GB" sz="1700" b="0" i="0" u="none" strike="noStrike" baseline="0" dirty="0">
                <a:solidFill>
                  <a:srgbClr val="006666"/>
                </a:solidFill>
                <a:latin typeface="+mj-lt"/>
              </a:rPr>
              <a:t> and </a:t>
            </a:r>
            <a:r>
              <a:rPr lang="en-GB" sz="1700" b="0" i="0" u="none" strike="noStrike" baseline="0" dirty="0">
                <a:solidFill>
                  <a:srgbClr val="006666"/>
                </a:solidFill>
              </a:rPr>
              <a:t>gas industry</a:t>
            </a:r>
            <a:r>
              <a:rPr lang="en-GB" sz="1700" b="0" i="0" u="none" strike="noStrike" baseline="0" dirty="0">
                <a:solidFill>
                  <a:srgbClr val="006666"/>
                </a:solidFill>
                <a:latin typeface="+mj-lt"/>
              </a:rPr>
              <a:t>, which is one of the best sectors to work in in Algeria. However, after finishing my first degree I decided to continue my studies and live abroad. During my master’s in France, I had several opportunities to visit the </a:t>
            </a:r>
            <a:r>
              <a:rPr lang="en-GB" sz="1700" b="0" i="0" u="none" strike="noStrike" baseline="0" dirty="0">
                <a:solidFill>
                  <a:srgbClr val="006666"/>
                </a:solidFill>
              </a:rPr>
              <a:t>research lab </a:t>
            </a:r>
            <a:r>
              <a:rPr lang="en-GB" sz="1700" b="0" i="0" u="none" strike="noStrike" baseline="0" dirty="0">
                <a:solidFill>
                  <a:srgbClr val="006666"/>
                </a:solidFill>
                <a:latin typeface="+mj-lt"/>
              </a:rPr>
              <a:t>where many of the lecturers were working. It was very interesting to see how scientists and their </a:t>
            </a:r>
            <a:r>
              <a:rPr lang="en-GB" sz="1700" b="0" i="0" u="none" strike="noStrike" baseline="0" dirty="0">
                <a:solidFill>
                  <a:srgbClr val="006666"/>
                </a:solidFill>
              </a:rPr>
              <a:t>students</a:t>
            </a:r>
            <a:r>
              <a:rPr lang="en-GB" sz="1700" b="0" i="0" u="none" strike="noStrike" baseline="0" dirty="0">
                <a:solidFill>
                  <a:srgbClr val="006666"/>
                </a:solidFill>
                <a:latin typeface="+mj-lt"/>
              </a:rPr>
              <a:t>, </a:t>
            </a:r>
            <a:r>
              <a:rPr lang="en-GB" sz="1700" b="0" i="0" u="none" strike="noStrike" baseline="0" dirty="0">
                <a:solidFill>
                  <a:srgbClr val="006666"/>
                </a:solidFill>
              </a:rPr>
              <a:t>engineers</a:t>
            </a:r>
            <a:r>
              <a:rPr lang="en-GB" sz="1700" b="0" i="0" u="none" strike="noStrike" baseline="0" dirty="0">
                <a:solidFill>
                  <a:srgbClr val="006666"/>
                </a:solidFill>
                <a:latin typeface="+mj-lt"/>
              </a:rPr>
              <a:t> and </a:t>
            </a:r>
            <a:r>
              <a:rPr lang="en-GB" sz="1700" b="0" i="0" u="none" strike="noStrike" baseline="0" dirty="0">
                <a:solidFill>
                  <a:srgbClr val="006666"/>
                </a:solidFill>
              </a:rPr>
              <a:t>technicians</a:t>
            </a:r>
            <a:r>
              <a:rPr lang="en-GB" sz="1700" b="0" i="0" u="none" strike="noStrike" baseline="0" dirty="0">
                <a:solidFill>
                  <a:srgbClr val="006666"/>
                </a:solidFill>
                <a:latin typeface="+mj-lt"/>
              </a:rPr>
              <a:t> work. At the end of my master’s, I was convinced by one of my lecturers to do a research internship in the lab with them. It was a very </a:t>
            </a:r>
            <a:r>
              <a:rPr lang="en-GB" sz="1700" b="0" i="0" u="none" strike="noStrike" baseline="0" dirty="0">
                <a:solidFill>
                  <a:srgbClr val="006666"/>
                </a:solidFill>
              </a:rPr>
              <a:t>exciting</a:t>
            </a:r>
            <a:r>
              <a:rPr lang="en-GB" sz="1700" b="0" i="0" u="none" strike="noStrike" baseline="0" dirty="0">
                <a:solidFill>
                  <a:srgbClr val="006666"/>
                </a:solidFill>
                <a:latin typeface="+mj-lt"/>
              </a:rPr>
              <a:t> and </a:t>
            </a:r>
            <a:r>
              <a:rPr lang="en-GB" sz="1700" b="0" i="0" u="none" strike="noStrike" baseline="0" dirty="0">
                <a:solidFill>
                  <a:srgbClr val="006666"/>
                </a:solidFill>
              </a:rPr>
              <a:t>motivating </a:t>
            </a:r>
            <a:r>
              <a:rPr lang="en-GB" sz="1700" b="0" i="0" u="none" strike="noStrike" baseline="0" dirty="0">
                <a:solidFill>
                  <a:srgbClr val="006666"/>
                </a:solidFill>
                <a:latin typeface="+mj-lt"/>
              </a:rPr>
              <a:t>experience, and it felt natural to continue the experience as a PhD researcher. </a:t>
            </a:r>
            <a:endParaRPr lang="en-GB" sz="1700" dirty="0">
              <a:solidFill>
                <a:srgbClr val="006666"/>
              </a:solidFill>
              <a:latin typeface="+mj-lt"/>
              <a:cs typeface="Calibri Light" panose="020F0302020204030204" pitchFamily="34" charset="0"/>
            </a:endParaRPr>
          </a:p>
        </p:txBody>
      </p:sp>
    </p:spTree>
    <p:extLst>
      <p:ext uri="{BB962C8B-B14F-4D97-AF65-F5344CB8AC3E}">
        <p14:creationId xmlns:p14="http://schemas.microsoft.com/office/powerpoint/2010/main" val="195294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fade">
                                      <p:cBhvr>
                                        <p:cTn id="7" dur="1000"/>
                                        <p:tgtEl>
                                          <p:spTgt spid="36">
                                            <p:txEl>
                                              <p:pRg st="0" end="0"/>
                                            </p:txEl>
                                          </p:spTgt>
                                        </p:tgtEl>
                                      </p:cBhvr>
                                    </p:animEffect>
                                    <p:anim calcmode="lin" valueType="num">
                                      <p:cBhvr>
                                        <p:cTn id="8"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xEl>
                                              <p:pRg st="2" end="2"/>
                                            </p:txEl>
                                          </p:spTgt>
                                        </p:tgtEl>
                                        <p:attrNameLst>
                                          <p:attrName>style.visibility</p:attrName>
                                        </p:attrNameLst>
                                      </p:cBhvr>
                                      <p:to>
                                        <p:strVal val="visible"/>
                                      </p:to>
                                    </p:set>
                                    <p:animEffect transition="in" filter="fade">
                                      <p:cBhvr>
                                        <p:cTn id="14" dur="1000"/>
                                        <p:tgtEl>
                                          <p:spTgt spid="36">
                                            <p:txEl>
                                              <p:pRg st="2" end="2"/>
                                            </p:txEl>
                                          </p:spTgt>
                                        </p:tgtEl>
                                      </p:cBhvr>
                                    </p:animEffect>
                                    <p:anim calcmode="lin" valueType="num">
                                      <p:cBhvr>
                                        <p:cTn id="15" dur="1000" fill="hold"/>
                                        <p:tgtEl>
                                          <p:spTgt spid="3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5"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7" name="Rectangle 36">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1FA1B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6568423-2870-490C-AFB5-7022230D1892}"/>
              </a:ext>
            </a:extLst>
          </p:cNvPr>
          <p:cNvPicPr>
            <a:picLocks noChangeAspect="1"/>
          </p:cNvPicPr>
          <p:nvPr/>
        </p:nvPicPr>
        <p:blipFill>
          <a:blip r:embed="rId2">
            <a:extLst>
              <a:ext uri="{28A0092B-C50C-407E-A947-70E740481C1C}">
                <a14:useLocalDpi xmlns:a14="http://schemas.microsoft.com/office/drawing/2010/main" val="0"/>
              </a:ext>
            </a:extLst>
          </a:blip>
          <a:srcRect l="24196" r="24196"/>
          <a:stretch/>
        </p:blipFill>
        <p:spPr>
          <a:xfrm>
            <a:off x="972115" y="960214"/>
            <a:ext cx="5641848" cy="4919472"/>
          </a:xfrm>
          <a:prstGeom prst="rect">
            <a:avLst/>
          </a:prstGeom>
          <a:ln w="12700">
            <a:noFill/>
          </a:ln>
        </p:spPr>
      </p:pic>
      <p:sp>
        <p:nvSpPr>
          <p:cNvPr id="36" name="TextBox 35">
            <a:extLst>
              <a:ext uri="{FF2B5EF4-FFF2-40B4-BE49-F238E27FC236}">
                <a16:creationId xmlns:a16="http://schemas.microsoft.com/office/drawing/2014/main" id="{3A182E25-A577-4C22-9B06-20B3021A730D}"/>
              </a:ext>
            </a:extLst>
          </p:cNvPr>
          <p:cNvSpPr txBox="1"/>
          <p:nvPr/>
        </p:nvSpPr>
        <p:spPr>
          <a:xfrm>
            <a:off x="6987590" y="795527"/>
            <a:ext cx="4942811" cy="2123658"/>
          </a:xfrm>
          <a:prstGeom prst="rect">
            <a:avLst/>
          </a:prstGeom>
          <a:solidFill>
            <a:schemeClr val="bg1">
              <a:lumMod val="95000"/>
            </a:schemeClr>
          </a:solidFill>
        </p:spPr>
        <p:txBody>
          <a:bodyPr wrap="square" rtlCol="0">
            <a:spAutoFit/>
          </a:bodyPr>
          <a:lstStyle/>
          <a:p>
            <a:pPr marL="0" indent="0">
              <a:lnSpc>
                <a:spcPct val="100000"/>
              </a:lnSpc>
              <a:spcBef>
                <a:spcPts val="0"/>
              </a:spcBef>
              <a:buNone/>
            </a:pPr>
            <a:r>
              <a:rPr lang="en-GB" sz="2600" b="0" i="0" u="none" strike="noStrike" baseline="0" dirty="0">
                <a:solidFill>
                  <a:srgbClr val="0070C0"/>
                </a:solidFill>
                <a:latin typeface="+mj-lt"/>
              </a:rPr>
              <a:t>MAX HEIDERSCHEID, MSC </a:t>
            </a:r>
          </a:p>
          <a:p>
            <a:pPr algn="ctr"/>
            <a:r>
              <a:rPr lang="en-GB" sz="2600" b="0" u="none" strike="noStrike" baseline="0" dirty="0">
                <a:solidFill>
                  <a:srgbClr val="000000"/>
                </a:solidFill>
                <a:latin typeface="+mj-lt"/>
              </a:rPr>
              <a:t> </a:t>
            </a:r>
          </a:p>
          <a:p>
            <a:r>
              <a:rPr lang="en-GB" sz="2000" b="0" u="none" strike="noStrike" baseline="0" dirty="0">
                <a:solidFill>
                  <a:srgbClr val="000000"/>
                </a:solidFill>
                <a:latin typeface="+mj-lt"/>
              </a:rPr>
              <a:t>NATIONALITY: </a:t>
            </a:r>
            <a:r>
              <a:rPr lang="en-GB" sz="2000" dirty="0">
                <a:solidFill>
                  <a:srgbClr val="0070C0"/>
                </a:solidFill>
                <a:latin typeface="+mj-lt"/>
              </a:rPr>
              <a:t>LUXEMBOURGISH </a:t>
            </a:r>
            <a:r>
              <a:rPr lang="en-GB" sz="2000" b="0" u="none" strike="noStrike" baseline="0" dirty="0">
                <a:solidFill>
                  <a:srgbClr val="000000"/>
                </a:solidFill>
                <a:latin typeface="+mj-lt"/>
              </a:rPr>
              <a:t> </a:t>
            </a:r>
          </a:p>
          <a:p>
            <a:endParaRPr lang="en-GB" sz="2000" b="0" u="none" strike="noStrike" baseline="0" dirty="0">
              <a:solidFill>
                <a:srgbClr val="000000"/>
              </a:solidFill>
              <a:latin typeface="+mj-lt"/>
            </a:endParaRPr>
          </a:p>
          <a:p>
            <a:r>
              <a:rPr lang="en-GB" sz="2000" b="0" u="none" strike="noStrike" baseline="0" dirty="0">
                <a:solidFill>
                  <a:srgbClr val="000000"/>
                </a:solidFill>
                <a:latin typeface="+mj-lt"/>
              </a:rPr>
              <a:t>AREAS OF RESEARCH: </a:t>
            </a:r>
            <a:r>
              <a:rPr lang="en-GB" sz="2000" dirty="0">
                <a:solidFill>
                  <a:srgbClr val="0070C0"/>
                </a:solidFill>
                <a:latin typeface="+mj-lt"/>
              </a:rPr>
              <a:t>INORGANIC AND ORGANIC CHEMISTRY </a:t>
            </a:r>
          </a:p>
        </p:txBody>
      </p:sp>
    </p:spTree>
    <p:extLst>
      <p:ext uri="{BB962C8B-B14F-4D97-AF65-F5344CB8AC3E}">
        <p14:creationId xmlns:p14="http://schemas.microsoft.com/office/powerpoint/2010/main" val="3158876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5"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7" name="Rectangle 36">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1FA1B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6568423-2870-490C-AFB5-7022230D1892}"/>
              </a:ext>
            </a:extLst>
          </p:cNvPr>
          <p:cNvPicPr>
            <a:picLocks noChangeAspect="1"/>
          </p:cNvPicPr>
          <p:nvPr/>
        </p:nvPicPr>
        <p:blipFill>
          <a:blip r:embed="rId2">
            <a:extLst>
              <a:ext uri="{28A0092B-C50C-407E-A947-70E740481C1C}">
                <a14:useLocalDpi xmlns:a14="http://schemas.microsoft.com/office/drawing/2010/main" val="0"/>
              </a:ext>
            </a:extLst>
          </a:blip>
          <a:srcRect t="10385" b="10385"/>
          <a:stretch/>
        </p:blipFill>
        <p:spPr>
          <a:xfrm>
            <a:off x="972115" y="960214"/>
            <a:ext cx="5641848" cy="4919472"/>
          </a:xfrm>
          <a:prstGeom prst="rect">
            <a:avLst/>
          </a:prstGeom>
          <a:ln w="12700">
            <a:noFill/>
          </a:ln>
        </p:spPr>
      </p:pic>
      <p:sp>
        <p:nvSpPr>
          <p:cNvPr id="9" name="Content Placeholder 8">
            <a:extLst>
              <a:ext uri="{FF2B5EF4-FFF2-40B4-BE49-F238E27FC236}">
                <a16:creationId xmlns:a16="http://schemas.microsoft.com/office/drawing/2014/main" id="{3422CF84-3304-4A9F-9C7C-225D4816AECE}"/>
              </a:ext>
            </a:extLst>
          </p:cNvPr>
          <p:cNvSpPr>
            <a:spLocks noGrp="1"/>
          </p:cNvSpPr>
          <p:nvPr>
            <p:ph idx="1"/>
          </p:nvPr>
        </p:nvSpPr>
        <p:spPr>
          <a:xfrm>
            <a:off x="7190913" y="2163201"/>
            <a:ext cx="4402599" cy="3894863"/>
          </a:xfrm>
          <a:solidFill>
            <a:schemeClr val="bg1">
              <a:lumMod val="95000"/>
            </a:schemeClr>
          </a:solidFill>
        </p:spPr>
        <p:txBody>
          <a:bodyPr anchor="ctr">
            <a:normAutofit/>
          </a:bodyPr>
          <a:lstStyle/>
          <a:p>
            <a:pPr marL="0" indent="0">
              <a:lnSpc>
                <a:spcPct val="100000"/>
              </a:lnSpc>
              <a:spcBef>
                <a:spcPts val="0"/>
              </a:spcBef>
              <a:buNone/>
            </a:pPr>
            <a:r>
              <a:rPr lang="en-GB" sz="2000" b="0" i="0" u="none" strike="noStrike" baseline="0" dirty="0">
                <a:solidFill>
                  <a:srgbClr val="000000"/>
                </a:solidFill>
                <a:latin typeface="+mj-lt"/>
              </a:rPr>
              <a:t>DR NICOLAS BOSCHER is Lead Researcher at the </a:t>
            </a:r>
            <a:r>
              <a:rPr lang="en-GB" sz="2000" b="0" i="0" u="none" strike="noStrike" baseline="0" dirty="0">
                <a:solidFill>
                  <a:srgbClr val="0070C0"/>
                </a:solidFill>
                <a:latin typeface="+mj-lt"/>
              </a:rPr>
              <a:t>Luxembourg Institute of Science and Technology </a:t>
            </a:r>
            <a:r>
              <a:rPr lang="en-GB" sz="2000" b="0" i="0" u="none" strike="noStrike" baseline="0" dirty="0">
                <a:solidFill>
                  <a:srgbClr val="000000"/>
                </a:solidFill>
                <a:latin typeface="+mj-lt"/>
              </a:rPr>
              <a:t>in Luxembourg.</a:t>
            </a:r>
          </a:p>
          <a:p>
            <a:pPr marL="0" indent="0">
              <a:lnSpc>
                <a:spcPct val="100000"/>
              </a:lnSpc>
              <a:spcBef>
                <a:spcPts val="0"/>
              </a:spcBef>
              <a:buNone/>
            </a:pPr>
            <a:endParaRPr lang="en-GB" sz="2000" dirty="0">
              <a:solidFill>
                <a:srgbClr val="000000"/>
              </a:solidFill>
              <a:latin typeface="+mj-lt"/>
            </a:endParaRPr>
          </a:p>
          <a:p>
            <a:pPr marL="0" indent="0">
              <a:lnSpc>
                <a:spcPct val="100000"/>
              </a:lnSpc>
              <a:spcBef>
                <a:spcPts val="0"/>
              </a:spcBef>
              <a:buNone/>
            </a:pPr>
            <a:r>
              <a:rPr lang="en-GB" sz="2000" dirty="0">
                <a:solidFill>
                  <a:srgbClr val="000000"/>
                </a:solidFill>
                <a:latin typeface="+mj-lt"/>
              </a:rPr>
              <a:t>Leading</a:t>
            </a:r>
            <a:r>
              <a:rPr lang="en-GB" sz="2000" b="0" i="0" u="none" strike="noStrike" baseline="0" dirty="0">
                <a:solidFill>
                  <a:srgbClr val="000000"/>
                </a:solidFill>
                <a:latin typeface="+mj-lt"/>
              </a:rPr>
              <a:t> the </a:t>
            </a:r>
            <a:r>
              <a:rPr lang="en-GB" sz="2000" b="0" i="0" u="none" strike="noStrike" baseline="0" dirty="0">
                <a:solidFill>
                  <a:srgbClr val="0070C0"/>
                </a:solidFill>
                <a:latin typeface="+mj-lt"/>
              </a:rPr>
              <a:t>CLEANH2</a:t>
            </a:r>
            <a:r>
              <a:rPr lang="en-GB" sz="2000" b="0" i="0" u="none" strike="noStrike" baseline="0" dirty="0">
                <a:solidFill>
                  <a:srgbClr val="000000"/>
                </a:solidFill>
                <a:latin typeface="+mj-lt"/>
              </a:rPr>
              <a:t>, </a:t>
            </a:r>
            <a:r>
              <a:rPr lang="en-GB" sz="2000" b="0" i="0" u="none" strike="noStrike" baseline="0" dirty="0">
                <a:solidFill>
                  <a:srgbClr val="0070C0"/>
                </a:solidFill>
                <a:latin typeface="+mj-lt"/>
              </a:rPr>
              <a:t>TODAM</a:t>
            </a:r>
            <a:r>
              <a:rPr lang="en-GB" sz="2000" b="0" i="0" u="none" strike="noStrike" baseline="0" dirty="0">
                <a:solidFill>
                  <a:srgbClr val="000000"/>
                </a:solidFill>
                <a:latin typeface="+mj-lt"/>
              </a:rPr>
              <a:t> &amp; </a:t>
            </a:r>
            <a:r>
              <a:rPr lang="en-GB" sz="2000" b="0" i="0" u="none" strike="noStrike" baseline="0" dirty="0">
                <a:solidFill>
                  <a:srgbClr val="0070C0"/>
                </a:solidFill>
                <a:latin typeface="+mj-lt"/>
              </a:rPr>
              <a:t>POLYPORPH</a:t>
            </a:r>
            <a:r>
              <a:rPr lang="en-GB" sz="2000" b="0" i="0" u="none" strike="noStrike" baseline="0" dirty="0">
                <a:solidFill>
                  <a:srgbClr val="000000"/>
                </a:solidFill>
                <a:latin typeface="+mj-lt"/>
              </a:rPr>
              <a:t> research projects, he is developing </a:t>
            </a:r>
            <a:r>
              <a:rPr lang="en-GB" sz="2000" b="0" i="0" u="none" strike="noStrike" baseline="0" dirty="0">
                <a:solidFill>
                  <a:srgbClr val="0070C0"/>
                </a:solidFill>
                <a:latin typeface="+mj-lt"/>
              </a:rPr>
              <a:t>materials chemistry </a:t>
            </a:r>
            <a:r>
              <a:rPr lang="en-GB" sz="2000" b="0" i="0" u="none" strike="noStrike" baseline="0" dirty="0">
                <a:solidFill>
                  <a:srgbClr val="000000"/>
                </a:solidFill>
                <a:latin typeface="+mj-lt"/>
              </a:rPr>
              <a:t>techniques for the </a:t>
            </a:r>
            <a:r>
              <a:rPr lang="en-GB" sz="2000" b="0" i="0" u="none" strike="noStrike" baseline="0" dirty="0">
                <a:solidFill>
                  <a:srgbClr val="0070C0"/>
                </a:solidFill>
                <a:latin typeface="+mj-lt"/>
              </a:rPr>
              <a:t>clean production </a:t>
            </a:r>
            <a:r>
              <a:rPr lang="en-GB" sz="2000" b="0" i="0" u="none" strike="noStrike" baseline="0" dirty="0">
                <a:solidFill>
                  <a:srgbClr val="000000"/>
                </a:solidFill>
                <a:latin typeface="+mj-lt"/>
              </a:rPr>
              <a:t>of </a:t>
            </a:r>
            <a:r>
              <a:rPr lang="en-GB" sz="2000" b="0" i="0" u="none" strike="noStrike" baseline="0" dirty="0">
                <a:solidFill>
                  <a:srgbClr val="0070C0"/>
                </a:solidFill>
                <a:latin typeface="+mj-lt"/>
              </a:rPr>
              <a:t>hydrogen fuels</a:t>
            </a:r>
            <a:r>
              <a:rPr lang="en-GB" sz="2000" b="0" i="0" u="none" strike="noStrike" baseline="0" dirty="0">
                <a:solidFill>
                  <a:srgbClr val="000000"/>
                </a:solidFill>
                <a:latin typeface="+mj-lt"/>
              </a:rPr>
              <a:t>, reducing greenhouse gas emissions.</a:t>
            </a:r>
          </a:p>
          <a:p>
            <a:pPr marL="0" indent="0">
              <a:lnSpc>
                <a:spcPct val="100000"/>
              </a:lnSpc>
              <a:spcBef>
                <a:spcPts val="0"/>
              </a:spcBef>
              <a:buNone/>
            </a:pPr>
            <a:endParaRPr lang="en-GB" sz="2000" b="0" i="0" u="none" strike="noStrike" baseline="0" dirty="0">
              <a:solidFill>
                <a:srgbClr val="000000"/>
              </a:solidFill>
              <a:latin typeface="+mj-lt"/>
            </a:endParaRPr>
          </a:p>
          <a:p>
            <a:pPr marL="0" indent="0">
              <a:lnSpc>
                <a:spcPct val="100000"/>
              </a:lnSpc>
              <a:spcBef>
                <a:spcPts val="0"/>
              </a:spcBef>
              <a:buNone/>
            </a:pPr>
            <a:r>
              <a:rPr lang="en-US" sz="2000" dirty="0">
                <a:solidFill>
                  <a:srgbClr val="000000"/>
                </a:solidFill>
                <a:latin typeface="+mj-lt"/>
              </a:rPr>
              <a:t>Let’s learn more about his research…</a:t>
            </a:r>
            <a:endParaRPr lang="en-GB" sz="2000" dirty="0">
              <a:solidFill>
                <a:srgbClr val="000000"/>
              </a:solidFill>
              <a:latin typeface="+mj-lt"/>
            </a:endParaRPr>
          </a:p>
        </p:txBody>
      </p:sp>
      <p:sp>
        <p:nvSpPr>
          <p:cNvPr id="2" name="TextBox 1">
            <a:extLst>
              <a:ext uri="{FF2B5EF4-FFF2-40B4-BE49-F238E27FC236}">
                <a16:creationId xmlns:a16="http://schemas.microsoft.com/office/drawing/2014/main" id="{EE48B90D-AAAC-40DA-A79B-9BBA927E5048}"/>
              </a:ext>
            </a:extLst>
          </p:cNvPr>
          <p:cNvSpPr txBox="1"/>
          <p:nvPr/>
        </p:nvSpPr>
        <p:spPr>
          <a:xfrm>
            <a:off x="7190913" y="767778"/>
            <a:ext cx="4402599" cy="553998"/>
          </a:xfrm>
          <a:prstGeom prst="rect">
            <a:avLst/>
          </a:prstGeom>
          <a:solidFill>
            <a:schemeClr val="bg1">
              <a:lumMod val="95000"/>
            </a:schemeClr>
          </a:solidFill>
        </p:spPr>
        <p:txBody>
          <a:bodyPr wrap="square" rtlCol="0">
            <a:spAutoFit/>
          </a:bodyPr>
          <a:lstStyle/>
          <a:p>
            <a:pPr algn="ctr"/>
            <a:r>
              <a:rPr lang="en-GB" sz="3000" dirty="0">
                <a:latin typeface="+mj-lt"/>
              </a:rPr>
              <a:t>MEET NICOLAS</a:t>
            </a:r>
          </a:p>
        </p:txBody>
      </p:sp>
    </p:spTree>
    <p:extLst>
      <p:ext uri="{BB962C8B-B14F-4D97-AF65-F5344CB8AC3E}">
        <p14:creationId xmlns:p14="http://schemas.microsoft.com/office/powerpoint/2010/main" val="346395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5"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7" name="Rectangle 36">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1FA1B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6568423-2870-490C-AFB5-7022230D1892}"/>
              </a:ext>
            </a:extLst>
          </p:cNvPr>
          <p:cNvPicPr>
            <a:picLocks noChangeAspect="1"/>
          </p:cNvPicPr>
          <p:nvPr/>
        </p:nvPicPr>
        <p:blipFill>
          <a:blip r:embed="rId2">
            <a:extLst>
              <a:ext uri="{28A0092B-C50C-407E-A947-70E740481C1C}">
                <a14:useLocalDpi xmlns:a14="http://schemas.microsoft.com/office/drawing/2010/main" val="0"/>
              </a:ext>
            </a:extLst>
          </a:blip>
          <a:srcRect l="24196" r="24196"/>
          <a:stretch/>
        </p:blipFill>
        <p:spPr>
          <a:xfrm>
            <a:off x="504056" y="370870"/>
            <a:ext cx="2589163" cy="2257649"/>
          </a:xfrm>
          <a:prstGeom prst="rect">
            <a:avLst/>
          </a:prstGeom>
          <a:ln w="12700">
            <a:noFill/>
          </a:ln>
        </p:spPr>
      </p:pic>
      <p:sp>
        <p:nvSpPr>
          <p:cNvPr id="36" name="TextBox 35">
            <a:extLst>
              <a:ext uri="{FF2B5EF4-FFF2-40B4-BE49-F238E27FC236}">
                <a16:creationId xmlns:a16="http://schemas.microsoft.com/office/drawing/2014/main" id="{3A182E25-A577-4C22-9B06-20B3021A730D}"/>
              </a:ext>
            </a:extLst>
          </p:cNvPr>
          <p:cNvSpPr txBox="1"/>
          <p:nvPr/>
        </p:nvSpPr>
        <p:spPr>
          <a:xfrm>
            <a:off x="3299451" y="369283"/>
            <a:ext cx="8680788" cy="5586145"/>
          </a:xfrm>
          <a:prstGeom prst="rect">
            <a:avLst/>
          </a:prstGeom>
          <a:solidFill>
            <a:schemeClr val="bg1">
              <a:lumMod val="95000"/>
            </a:schemeClr>
          </a:solidFill>
        </p:spPr>
        <p:txBody>
          <a:bodyPr wrap="square" rtlCol="0">
            <a:spAutoFit/>
          </a:bodyPr>
          <a:lstStyle/>
          <a:p>
            <a:r>
              <a:rPr lang="en-GB" sz="1700" b="0" i="0" u="none" strike="noStrike" baseline="0" dirty="0">
                <a:solidFill>
                  <a:srgbClr val="006666"/>
                </a:solidFill>
                <a:latin typeface="+mj-lt"/>
              </a:rPr>
              <a:t>During my </a:t>
            </a:r>
            <a:r>
              <a:rPr lang="en-GB" sz="1700" b="0" i="0" u="none" strike="noStrike" baseline="0" dirty="0">
                <a:solidFill>
                  <a:srgbClr val="006666"/>
                </a:solidFill>
              </a:rPr>
              <a:t>PhD</a:t>
            </a:r>
            <a:r>
              <a:rPr lang="en-GB" sz="1700" b="0" i="0" u="none" strike="noStrike" baseline="0" dirty="0">
                <a:solidFill>
                  <a:srgbClr val="006666"/>
                </a:solidFill>
                <a:latin typeface="+mj-lt"/>
              </a:rPr>
              <a:t>, I will be involved in the development, characterisation and investigation of the influence of different molecules on the generation and properties of </a:t>
            </a:r>
            <a:r>
              <a:rPr lang="en-GB" sz="1700" b="0" i="0" u="none" strike="noStrike" baseline="0" dirty="0">
                <a:solidFill>
                  <a:srgbClr val="006666"/>
                </a:solidFill>
              </a:rPr>
              <a:t>photocatalysts</a:t>
            </a:r>
            <a:r>
              <a:rPr lang="en-GB" sz="1700" b="0" i="0" u="none" strike="noStrike" baseline="0" dirty="0">
                <a:solidFill>
                  <a:srgbClr val="006666"/>
                </a:solidFill>
                <a:latin typeface="+mj-lt"/>
              </a:rPr>
              <a:t>. </a:t>
            </a:r>
          </a:p>
          <a:p>
            <a:endParaRPr lang="en-GB" sz="1700" b="0" i="0" u="none" strike="noStrike" baseline="0" dirty="0">
              <a:solidFill>
                <a:srgbClr val="006666"/>
              </a:solidFill>
              <a:latin typeface="+mj-lt"/>
            </a:endParaRPr>
          </a:p>
          <a:p>
            <a:r>
              <a:rPr lang="en-GB" sz="1700" b="0" i="0" u="none" strike="noStrike" baseline="0" dirty="0">
                <a:solidFill>
                  <a:srgbClr val="006666"/>
                </a:solidFill>
                <a:latin typeface="+mj-lt"/>
              </a:rPr>
              <a:t>Growing up in the countryside in Luxembourg, I have always been interested in natural phenomena. High school awakened my interest in </a:t>
            </a:r>
            <a:r>
              <a:rPr lang="en-GB" sz="1700" b="0" i="0" u="none" strike="noStrike" baseline="0" dirty="0">
                <a:solidFill>
                  <a:srgbClr val="006666"/>
                </a:solidFill>
              </a:rPr>
              <a:t>natural sciences</a:t>
            </a:r>
            <a:r>
              <a:rPr lang="en-GB" sz="1700" b="0" i="0" u="none" strike="noStrike" baseline="0" dirty="0">
                <a:solidFill>
                  <a:srgbClr val="006666"/>
                </a:solidFill>
                <a:latin typeface="+mj-lt"/>
              </a:rPr>
              <a:t>, especially </a:t>
            </a:r>
            <a:r>
              <a:rPr lang="en-GB" sz="1700" b="0" i="0" u="none" strike="noStrike" baseline="0" dirty="0">
                <a:solidFill>
                  <a:srgbClr val="006666"/>
                </a:solidFill>
              </a:rPr>
              <a:t>chemistry</a:t>
            </a:r>
            <a:r>
              <a:rPr lang="en-GB" sz="1700" b="0" i="0" u="none" strike="noStrike" baseline="0" dirty="0">
                <a:solidFill>
                  <a:srgbClr val="006666"/>
                </a:solidFill>
                <a:latin typeface="+mj-lt"/>
              </a:rPr>
              <a:t>. I did my bachelor’s degree in </a:t>
            </a:r>
            <a:r>
              <a:rPr lang="en-GB" sz="1700" b="0" i="0" u="none" strike="noStrike" baseline="0" dirty="0">
                <a:solidFill>
                  <a:srgbClr val="006666"/>
                </a:solidFill>
              </a:rPr>
              <a:t>inorganic chemistry </a:t>
            </a:r>
            <a:r>
              <a:rPr lang="en-GB" sz="1700" b="0" i="0" u="none" strike="noStrike" baseline="0" dirty="0">
                <a:solidFill>
                  <a:srgbClr val="006666"/>
                </a:solidFill>
                <a:latin typeface="+mj-lt"/>
              </a:rPr>
              <a:t>where I took part in a project, </a:t>
            </a:r>
            <a:r>
              <a:rPr lang="en-GB" sz="1700" b="0" i="0" u="none" strike="noStrike" baseline="0" dirty="0">
                <a:solidFill>
                  <a:srgbClr val="006666"/>
                </a:solidFill>
              </a:rPr>
              <a:t>synthesising catalysts </a:t>
            </a:r>
            <a:r>
              <a:rPr lang="en-GB" sz="1700" b="0" i="0" u="none" strike="noStrike" baseline="0" dirty="0">
                <a:solidFill>
                  <a:srgbClr val="006666"/>
                </a:solidFill>
                <a:latin typeface="+mj-lt"/>
              </a:rPr>
              <a:t>that are able to produce hydrogen by </a:t>
            </a:r>
            <a:r>
              <a:rPr lang="en-GB" sz="1700" b="0" i="0" u="none" strike="noStrike" baseline="0" dirty="0">
                <a:solidFill>
                  <a:srgbClr val="006666"/>
                </a:solidFill>
              </a:rPr>
              <a:t>artificial photosynthesis</a:t>
            </a:r>
            <a:r>
              <a:rPr lang="en-GB" sz="1700" b="0" i="0" u="none" strike="noStrike" baseline="0" dirty="0">
                <a:solidFill>
                  <a:srgbClr val="006666"/>
                </a:solidFill>
                <a:latin typeface="+mj-lt"/>
              </a:rPr>
              <a:t>. I continued with my master’s in bio-organic chemistry with focus on </a:t>
            </a:r>
            <a:r>
              <a:rPr lang="en-GB" sz="1700" b="0" i="0" u="none" strike="noStrike" baseline="0" dirty="0">
                <a:solidFill>
                  <a:srgbClr val="006666"/>
                </a:solidFill>
              </a:rPr>
              <a:t>synthesising modified building blocks </a:t>
            </a:r>
            <a:r>
              <a:rPr lang="en-GB" sz="1700" b="0" i="0" u="none" strike="noStrike" baseline="0" dirty="0">
                <a:solidFill>
                  <a:srgbClr val="006666"/>
                </a:solidFill>
                <a:latin typeface="+mj-lt"/>
              </a:rPr>
              <a:t>for </a:t>
            </a:r>
            <a:r>
              <a:rPr lang="en-GB" sz="1700" b="0" i="0" u="none" strike="noStrike" baseline="0" dirty="0">
                <a:solidFill>
                  <a:srgbClr val="006666"/>
                </a:solidFill>
              </a:rPr>
              <a:t>DNA</a:t>
            </a:r>
            <a:r>
              <a:rPr lang="en-GB" sz="1700" b="0" i="0" u="none" strike="noStrike" baseline="0" dirty="0">
                <a:solidFill>
                  <a:srgbClr val="006666"/>
                </a:solidFill>
                <a:latin typeface="+mj-lt"/>
              </a:rPr>
              <a:t> and </a:t>
            </a:r>
            <a:r>
              <a:rPr lang="en-GB" sz="1700" b="0" i="0" u="none" strike="noStrike" baseline="0" dirty="0">
                <a:solidFill>
                  <a:srgbClr val="006666"/>
                </a:solidFill>
              </a:rPr>
              <a:t>RNA</a:t>
            </a:r>
            <a:r>
              <a:rPr lang="en-GB" sz="1700" b="0" i="0" u="none" strike="noStrike" baseline="0" dirty="0">
                <a:solidFill>
                  <a:srgbClr val="006666"/>
                </a:solidFill>
                <a:latin typeface="+mj-lt"/>
              </a:rPr>
              <a:t>. My PhD research combines all my fields of interest, focusing on the goal of clean fuels for future. </a:t>
            </a:r>
          </a:p>
          <a:p>
            <a:endParaRPr lang="en-GB" sz="1700" b="0" i="0" u="none" strike="noStrike" baseline="0" dirty="0">
              <a:solidFill>
                <a:srgbClr val="006666"/>
              </a:solidFill>
              <a:latin typeface="+mj-lt"/>
            </a:endParaRPr>
          </a:p>
          <a:p>
            <a:r>
              <a:rPr lang="en-GB" sz="1700" b="0" i="0" u="none" strike="noStrike" baseline="0" dirty="0">
                <a:solidFill>
                  <a:srgbClr val="006666"/>
                </a:solidFill>
                <a:latin typeface="+mj-lt"/>
              </a:rPr>
              <a:t>The most exhausting and rewarding thing about chemistry is that it </a:t>
            </a:r>
            <a:r>
              <a:rPr lang="en-GB" sz="1700" b="0" i="0" u="none" strike="noStrike" baseline="0" dirty="0">
                <a:solidFill>
                  <a:srgbClr val="006666"/>
                </a:solidFill>
              </a:rPr>
              <a:t>consists of several fields </a:t>
            </a:r>
            <a:r>
              <a:rPr lang="en-GB" sz="1700" b="0" i="0" u="none" strike="noStrike" baseline="0" dirty="0">
                <a:solidFill>
                  <a:srgbClr val="006666"/>
                </a:solidFill>
                <a:latin typeface="+mj-lt"/>
              </a:rPr>
              <a:t>and is </a:t>
            </a:r>
            <a:r>
              <a:rPr lang="en-GB" sz="1700" b="0" i="0" u="none" strike="noStrike" baseline="0" dirty="0">
                <a:solidFill>
                  <a:srgbClr val="006666"/>
                </a:solidFill>
              </a:rPr>
              <a:t>very broad</a:t>
            </a:r>
            <a:r>
              <a:rPr lang="en-GB" sz="1700" b="0" i="0" u="none" strike="noStrike" baseline="0" dirty="0">
                <a:solidFill>
                  <a:srgbClr val="006666"/>
                </a:solidFill>
                <a:latin typeface="+mj-lt"/>
              </a:rPr>
              <a:t>! It is quite challenging to build up basic knowledge at first, but when you can connect all the knowledge it allows you to understand many natural phenomena. A big advantage of natural sciences and especially chemistry and materials science is that you can apply what you have learned and obtain </a:t>
            </a:r>
            <a:r>
              <a:rPr lang="en-GB" sz="1700" b="0" i="0" u="none" strike="noStrike" baseline="0" dirty="0">
                <a:solidFill>
                  <a:srgbClr val="006666"/>
                </a:solidFill>
              </a:rPr>
              <a:t>physical proof of the applied knowledge</a:t>
            </a:r>
            <a:r>
              <a:rPr lang="en-GB" sz="1700" b="0" i="0" u="none" strike="noStrike" baseline="0" dirty="0">
                <a:solidFill>
                  <a:srgbClr val="006666"/>
                </a:solidFill>
                <a:latin typeface="+mj-lt"/>
              </a:rPr>
              <a:t>. </a:t>
            </a:r>
          </a:p>
          <a:p>
            <a:endParaRPr lang="en-GB" sz="1700" b="0" i="0" u="none" strike="noStrike" baseline="0" dirty="0">
              <a:solidFill>
                <a:srgbClr val="006666"/>
              </a:solidFill>
              <a:latin typeface="+mj-lt"/>
            </a:endParaRPr>
          </a:p>
          <a:p>
            <a:r>
              <a:rPr lang="en-GB" sz="1700" b="0" i="0" u="none" strike="noStrike" baseline="0" dirty="0">
                <a:solidFill>
                  <a:srgbClr val="006666"/>
                </a:solidFill>
                <a:latin typeface="+mj-lt"/>
              </a:rPr>
              <a:t>Although I am still at the very beginning of my scientific career, I am very proud of the fact that I have a bachelor’s degree in inorganic chemistry, a master’s degree in bio-organic chemistry and am now doing a doctorate in </a:t>
            </a:r>
            <a:r>
              <a:rPr lang="en-GB" sz="1700" b="0" i="0" u="none" strike="noStrike" baseline="0" dirty="0">
                <a:solidFill>
                  <a:srgbClr val="006666"/>
                </a:solidFill>
              </a:rPr>
              <a:t>materials science</a:t>
            </a:r>
            <a:r>
              <a:rPr lang="en-GB" sz="1700" b="0" i="0" u="none" strike="noStrike" baseline="0" dirty="0">
                <a:solidFill>
                  <a:srgbClr val="006666"/>
                </a:solidFill>
                <a:latin typeface="+mj-lt"/>
              </a:rPr>
              <a:t>. At each of these stages, I have ventured into new waters to pursue my current areas of interest. I am also very proud to be involved in a project that aims to produce </a:t>
            </a:r>
            <a:r>
              <a:rPr lang="en-GB" sz="1700" b="0" i="0" u="none" strike="noStrike" baseline="0" dirty="0">
                <a:solidFill>
                  <a:srgbClr val="006666"/>
                </a:solidFill>
              </a:rPr>
              <a:t>renewable energy </a:t>
            </a:r>
            <a:r>
              <a:rPr lang="en-GB" sz="1700" b="0" i="0" u="none" strike="noStrike" baseline="0" dirty="0">
                <a:solidFill>
                  <a:srgbClr val="006666"/>
                </a:solidFill>
                <a:latin typeface="+mj-lt"/>
              </a:rPr>
              <a:t>to help make the world a more </a:t>
            </a:r>
            <a:r>
              <a:rPr lang="en-GB" sz="1700" b="0" i="0" u="none" strike="noStrike" baseline="0" dirty="0">
                <a:solidFill>
                  <a:srgbClr val="006666"/>
                </a:solidFill>
              </a:rPr>
              <a:t>sustainable</a:t>
            </a:r>
            <a:r>
              <a:rPr lang="en-GB" sz="1700" b="0" i="0" u="none" strike="noStrike" baseline="0" dirty="0">
                <a:solidFill>
                  <a:srgbClr val="006666"/>
                </a:solidFill>
                <a:latin typeface="+mj-lt"/>
              </a:rPr>
              <a:t> place.</a:t>
            </a:r>
            <a:endParaRPr lang="en-GB" sz="1700" dirty="0">
              <a:solidFill>
                <a:srgbClr val="006666"/>
              </a:solidFill>
              <a:latin typeface="+mj-lt"/>
            </a:endParaRPr>
          </a:p>
        </p:txBody>
      </p:sp>
    </p:spTree>
    <p:extLst>
      <p:ext uri="{BB962C8B-B14F-4D97-AF65-F5344CB8AC3E}">
        <p14:creationId xmlns:p14="http://schemas.microsoft.com/office/powerpoint/2010/main" val="141600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fade">
                                      <p:cBhvr>
                                        <p:cTn id="7" dur="1000"/>
                                        <p:tgtEl>
                                          <p:spTgt spid="36">
                                            <p:txEl>
                                              <p:pRg st="0" end="0"/>
                                            </p:txEl>
                                          </p:spTgt>
                                        </p:tgtEl>
                                      </p:cBhvr>
                                    </p:animEffect>
                                    <p:anim calcmode="lin" valueType="num">
                                      <p:cBhvr>
                                        <p:cTn id="8"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xEl>
                                              <p:pRg st="2" end="2"/>
                                            </p:txEl>
                                          </p:spTgt>
                                        </p:tgtEl>
                                        <p:attrNameLst>
                                          <p:attrName>style.visibility</p:attrName>
                                        </p:attrNameLst>
                                      </p:cBhvr>
                                      <p:to>
                                        <p:strVal val="visible"/>
                                      </p:to>
                                    </p:set>
                                    <p:animEffect transition="in" filter="fade">
                                      <p:cBhvr>
                                        <p:cTn id="14" dur="1000"/>
                                        <p:tgtEl>
                                          <p:spTgt spid="36">
                                            <p:txEl>
                                              <p:pRg st="2" end="2"/>
                                            </p:txEl>
                                          </p:spTgt>
                                        </p:tgtEl>
                                      </p:cBhvr>
                                    </p:animEffect>
                                    <p:anim calcmode="lin" valueType="num">
                                      <p:cBhvr>
                                        <p:cTn id="15" dur="1000" fill="hold"/>
                                        <p:tgtEl>
                                          <p:spTgt spid="3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6">
                                            <p:txEl>
                                              <p:pRg st="4" end="4"/>
                                            </p:txEl>
                                          </p:spTgt>
                                        </p:tgtEl>
                                        <p:attrNameLst>
                                          <p:attrName>style.visibility</p:attrName>
                                        </p:attrNameLst>
                                      </p:cBhvr>
                                      <p:to>
                                        <p:strVal val="visible"/>
                                      </p:to>
                                    </p:set>
                                    <p:animEffect transition="in" filter="fade">
                                      <p:cBhvr>
                                        <p:cTn id="21" dur="1000"/>
                                        <p:tgtEl>
                                          <p:spTgt spid="36">
                                            <p:txEl>
                                              <p:pRg st="4" end="4"/>
                                            </p:txEl>
                                          </p:spTgt>
                                        </p:tgtEl>
                                      </p:cBhvr>
                                    </p:animEffect>
                                    <p:anim calcmode="lin" valueType="num">
                                      <p:cBhvr>
                                        <p:cTn id="22" dur="1000" fill="hold"/>
                                        <p:tgtEl>
                                          <p:spTgt spid="3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6">
                                            <p:txEl>
                                              <p:pRg st="6" end="6"/>
                                            </p:txEl>
                                          </p:spTgt>
                                        </p:tgtEl>
                                        <p:attrNameLst>
                                          <p:attrName>style.visibility</p:attrName>
                                        </p:attrNameLst>
                                      </p:cBhvr>
                                      <p:to>
                                        <p:strVal val="visible"/>
                                      </p:to>
                                    </p:set>
                                    <p:animEffect transition="in" filter="fade">
                                      <p:cBhvr>
                                        <p:cTn id="28" dur="1000"/>
                                        <p:tgtEl>
                                          <p:spTgt spid="36">
                                            <p:txEl>
                                              <p:pRg st="6" end="6"/>
                                            </p:txEl>
                                          </p:spTgt>
                                        </p:tgtEl>
                                      </p:cBhvr>
                                    </p:animEffect>
                                    <p:anim calcmode="lin" valueType="num">
                                      <p:cBhvr>
                                        <p:cTn id="29" dur="1000" fill="hold"/>
                                        <p:tgtEl>
                                          <p:spTgt spid="36">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5"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7" name="Rectangle 36">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1FA1B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6568423-2870-490C-AFB5-7022230D1892}"/>
              </a:ext>
            </a:extLst>
          </p:cNvPr>
          <p:cNvPicPr>
            <a:picLocks noChangeAspect="1"/>
          </p:cNvPicPr>
          <p:nvPr/>
        </p:nvPicPr>
        <p:blipFill>
          <a:blip r:embed="rId2">
            <a:extLst>
              <a:ext uri="{28A0092B-C50C-407E-A947-70E740481C1C}">
                <a14:useLocalDpi xmlns:a14="http://schemas.microsoft.com/office/drawing/2010/main" val="0"/>
              </a:ext>
            </a:extLst>
          </a:blip>
          <a:srcRect l="7007" r="7007"/>
          <a:stretch/>
        </p:blipFill>
        <p:spPr>
          <a:xfrm>
            <a:off x="374188" y="385726"/>
            <a:ext cx="3123075" cy="2723200"/>
          </a:xfrm>
          <a:prstGeom prst="rect">
            <a:avLst/>
          </a:prstGeom>
          <a:ln w="12700">
            <a:noFill/>
          </a:ln>
        </p:spPr>
      </p:pic>
      <p:sp>
        <p:nvSpPr>
          <p:cNvPr id="9" name="Content Placeholder 8">
            <a:extLst>
              <a:ext uri="{FF2B5EF4-FFF2-40B4-BE49-F238E27FC236}">
                <a16:creationId xmlns:a16="http://schemas.microsoft.com/office/drawing/2014/main" id="{3422CF84-3304-4A9F-9C7C-225D4816AECE}"/>
              </a:ext>
            </a:extLst>
          </p:cNvPr>
          <p:cNvSpPr>
            <a:spLocks noGrp="1"/>
          </p:cNvSpPr>
          <p:nvPr>
            <p:ph idx="1"/>
          </p:nvPr>
        </p:nvSpPr>
        <p:spPr>
          <a:xfrm>
            <a:off x="3707449" y="1201662"/>
            <a:ext cx="8203564" cy="4642985"/>
          </a:xfrm>
          <a:solidFill>
            <a:schemeClr val="bg1">
              <a:lumMod val="95000"/>
            </a:schemeClr>
          </a:solidFill>
        </p:spPr>
        <p:txBody>
          <a:bodyPr anchor="ctr">
            <a:normAutofit fontScale="77500" lnSpcReduction="20000"/>
          </a:bodyPr>
          <a:lstStyle/>
          <a:p>
            <a:pPr marL="0" indent="0">
              <a:lnSpc>
                <a:spcPct val="120000"/>
              </a:lnSpc>
              <a:spcBef>
                <a:spcPts val="0"/>
              </a:spcBef>
              <a:buNone/>
            </a:pPr>
            <a:r>
              <a:rPr lang="en-GB" sz="2200" b="0" i="0" u="none" strike="noStrike" baseline="0" dirty="0">
                <a:solidFill>
                  <a:srgbClr val="000000"/>
                </a:solidFill>
                <a:latin typeface="+mj-lt"/>
              </a:rPr>
              <a:t>The members of Nicolas’ team have </a:t>
            </a:r>
            <a:r>
              <a:rPr lang="en-GB" sz="2200" b="0" i="0" u="none" strike="noStrike" baseline="0" dirty="0">
                <a:solidFill>
                  <a:srgbClr val="0070C0"/>
                </a:solidFill>
                <a:latin typeface="+mj-lt"/>
              </a:rPr>
              <a:t>varied backgrounds </a:t>
            </a:r>
            <a:r>
              <a:rPr lang="en-GB" sz="2200" b="0" i="0" u="none" strike="noStrike" baseline="0" dirty="0">
                <a:solidFill>
                  <a:srgbClr val="000000"/>
                </a:solidFill>
                <a:latin typeface="+mj-lt"/>
              </a:rPr>
              <a:t>and have bachelor’s and postgraduate degrees in different fields related to </a:t>
            </a:r>
            <a:r>
              <a:rPr lang="en-GB" sz="2200" b="0" i="0" u="none" strike="noStrike" baseline="0" dirty="0">
                <a:solidFill>
                  <a:srgbClr val="0070C0"/>
                </a:solidFill>
                <a:latin typeface="+mj-lt"/>
              </a:rPr>
              <a:t>chemistry</a:t>
            </a:r>
            <a:r>
              <a:rPr lang="en-GB" sz="2200" b="0" i="0" u="none" strike="noStrike" baseline="0" dirty="0">
                <a:solidFill>
                  <a:srgbClr val="000000"/>
                </a:solidFill>
                <a:latin typeface="+mj-lt"/>
              </a:rPr>
              <a:t>, </a:t>
            </a:r>
            <a:r>
              <a:rPr lang="en-GB" sz="2200" b="0" i="0" u="none" strike="noStrike" baseline="0" dirty="0">
                <a:solidFill>
                  <a:srgbClr val="0070C0"/>
                </a:solidFill>
                <a:latin typeface="+mj-lt"/>
              </a:rPr>
              <a:t>physics</a:t>
            </a:r>
            <a:r>
              <a:rPr lang="en-GB" sz="2200" b="0" i="0" u="none" strike="noStrike" baseline="0" dirty="0">
                <a:solidFill>
                  <a:srgbClr val="000000"/>
                </a:solidFill>
                <a:latin typeface="+mj-lt"/>
              </a:rPr>
              <a:t> and </a:t>
            </a:r>
            <a:r>
              <a:rPr lang="en-GB" sz="2200" b="0" i="0" u="none" strike="noStrike" baseline="0" dirty="0">
                <a:solidFill>
                  <a:srgbClr val="0070C0"/>
                </a:solidFill>
                <a:latin typeface="+mj-lt"/>
              </a:rPr>
              <a:t>chemical engineering</a:t>
            </a:r>
            <a:r>
              <a:rPr lang="en-GB" sz="2200" b="0" i="0" u="none" strike="noStrike" baseline="0" dirty="0">
                <a:solidFill>
                  <a:srgbClr val="000000"/>
                </a:solidFill>
                <a:latin typeface="+mj-lt"/>
              </a:rPr>
              <a:t>. However, they all pursued their passions and interests, which lead them to bring their </a:t>
            </a:r>
            <a:r>
              <a:rPr lang="en-GB" sz="2200" b="0" i="0" u="none" strike="noStrike" baseline="0" dirty="0">
                <a:solidFill>
                  <a:srgbClr val="0070C0"/>
                </a:solidFill>
                <a:latin typeface="+mj-lt"/>
              </a:rPr>
              <a:t>individual skillsets </a:t>
            </a:r>
            <a:r>
              <a:rPr lang="en-GB" sz="2200" b="0" i="0" u="none" strike="noStrike" baseline="0" dirty="0">
                <a:solidFill>
                  <a:srgbClr val="000000"/>
                </a:solidFill>
                <a:latin typeface="+mj-lt"/>
              </a:rPr>
              <a:t>to the team’s research activities. </a:t>
            </a:r>
          </a:p>
          <a:p>
            <a:pPr marL="0" indent="0">
              <a:lnSpc>
                <a:spcPct val="120000"/>
              </a:lnSpc>
              <a:spcBef>
                <a:spcPts val="0"/>
              </a:spcBef>
              <a:buNone/>
            </a:pPr>
            <a:endParaRPr lang="en-GB" sz="2200" b="0" i="0" u="none" strike="noStrike" baseline="0" dirty="0">
              <a:solidFill>
                <a:srgbClr val="000000"/>
              </a:solidFill>
              <a:latin typeface="+mj-lt"/>
            </a:endParaRPr>
          </a:p>
          <a:p>
            <a:pPr marL="0" indent="0">
              <a:lnSpc>
                <a:spcPct val="120000"/>
              </a:lnSpc>
              <a:spcBef>
                <a:spcPts val="0"/>
              </a:spcBef>
              <a:buNone/>
            </a:pPr>
            <a:r>
              <a:rPr lang="en-GB" sz="2200" b="0" i="0" u="none" strike="noStrike" baseline="0" dirty="0">
                <a:solidFill>
                  <a:srgbClr val="000000"/>
                </a:solidFill>
                <a:latin typeface="+mj-lt"/>
              </a:rPr>
              <a:t>Being involved in a project like </a:t>
            </a:r>
            <a:r>
              <a:rPr lang="en-GB" sz="2200" b="0" i="0" u="none" strike="noStrike" baseline="0" dirty="0">
                <a:solidFill>
                  <a:srgbClr val="0070C0"/>
                </a:solidFill>
                <a:latin typeface="+mj-lt"/>
              </a:rPr>
              <a:t>CLEANH2</a:t>
            </a:r>
            <a:r>
              <a:rPr lang="en-GB" sz="2200" b="0" i="0" u="none" strike="noStrike" baseline="0" dirty="0">
                <a:solidFill>
                  <a:srgbClr val="000000"/>
                </a:solidFill>
                <a:latin typeface="+mj-lt"/>
              </a:rPr>
              <a:t> requires an </a:t>
            </a:r>
            <a:r>
              <a:rPr lang="en-GB" sz="2200" b="0" i="0" u="none" strike="noStrike" baseline="0" dirty="0">
                <a:solidFill>
                  <a:srgbClr val="0070C0"/>
                </a:solidFill>
                <a:latin typeface="+mj-lt"/>
              </a:rPr>
              <a:t>undergraduate degree </a:t>
            </a:r>
            <a:r>
              <a:rPr lang="en-GB" sz="2200" b="0" i="0" u="none" strike="noStrike" baseline="0" dirty="0">
                <a:solidFill>
                  <a:srgbClr val="000000"/>
                </a:solidFill>
                <a:latin typeface="+mj-lt"/>
              </a:rPr>
              <a:t>(usually followed by a </a:t>
            </a:r>
            <a:r>
              <a:rPr lang="en-GB" sz="2200" b="0" i="0" u="none" strike="noStrike" baseline="0" dirty="0">
                <a:solidFill>
                  <a:srgbClr val="0070C0"/>
                </a:solidFill>
                <a:latin typeface="+mj-lt"/>
              </a:rPr>
              <a:t>postgraduate degree</a:t>
            </a:r>
            <a:r>
              <a:rPr lang="en-GB" sz="2200" b="0" i="0" u="none" strike="noStrike" baseline="0" dirty="0">
                <a:solidFill>
                  <a:srgbClr val="000000"/>
                </a:solidFill>
                <a:latin typeface="+mj-lt"/>
              </a:rPr>
              <a:t>) in a related field – so it is worth researching different types of </a:t>
            </a:r>
            <a:r>
              <a:rPr lang="en-GB" sz="2200" b="0" i="0" u="none" strike="noStrike" baseline="0" dirty="0">
                <a:solidFill>
                  <a:srgbClr val="0070C0"/>
                </a:solidFill>
                <a:latin typeface="+mj-lt"/>
              </a:rPr>
              <a:t>chemistry</a:t>
            </a:r>
            <a:r>
              <a:rPr lang="en-GB" sz="2200" b="0" i="0" u="none" strike="noStrike" baseline="0" dirty="0">
                <a:solidFill>
                  <a:srgbClr val="000000"/>
                </a:solidFill>
                <a:latin typeface="+mj-lt"/>
              </a:rPr>
              <a:t> and </a:t>
            </a:r>
            <a:r>
              <a:rPr lang="en-GB" sz="2200" b="0" i="0" u="none" strike="noStrike" baseline="0" dirty="0">
                <a:solidFill>
                  <a:srgbClr val="0070C0"/>
                </a:solidFill>
                <a:latin typeface="+mj-lt"/>
              </a:rPr>
              <a:t>materials science </a:t>
            </a:r>
            <a:r>
              <a:rPr lang="en-GB" sz="2200" b="0" i="0" u="none" strike="noStrike" baseline="0" dirty="0">
                <a:solidFill>
                  <a:srgbClr val="000000"/>
                </a:solidFill>
                <a:latin typeface="+mj-lt"/>
              </a:rPr>
              <a:t>courses to see what sparks your interest. </a:t>
            </a:r>
          </a:p>
          <a:p>
            <a:pPr marL="0" indent="0">
              <a:lnSpc>
                <a:spcPct val="120000"/>
              </a:lnSpc>
              <a:spcBef>
                <a:spcPts val="0"/>
              </a:spcBef>
              <a:buNone/>
            </a:pPr>
            <a:endParaRPr lang="en-GB" sz="2200" dirty="0">
              <a:solidFill>
                <a:srgbClr val="000000"/>
              </a:solidFill>
              <a:latin typeface="+mj-lt"/>
            </a:endParaRPr>
          </a:p>
          <a:p>
            <a:pPr marL="0" indent="0">
              <a:lnSpc>
                <a:spcPct val="120000"/>
              </a:lnSpc>
              <a:spcBef>
                <a:spcPts val="0"/>
              </a:spcBef>
              <a:buNone/>
            </a:pPr>
            <a:r>
              <a:rPr lang="en-GB" sz="2200" b="0" i="0" u="none" strike="noStrike" baseline="0" dirty="0">
                <a:solidFill>
                  <a:srgbClr val="000000"/>
                </a:solidFill>
                <a:latin typeface="+mj-lt"/>
              </a:rPr>
              <a:t>Max explains, </a:t>
            </a:r>
            <a:r>
              <a:rPr lang="en-GB" sz="2200" b="0" i="0" u="none" strike="noStrike" baseline="0" dirty="0">
                <a:solidFill>
                  <a:srgbClr val="006666"/>
                </a:solidFill>
                <a:latin typeface="+mj-lt"/>
              </a:rPr>
              <a:t>“It is important to have a good general knowledge of </a:t>
            </a:r>
            <a:r>
              <a:rPr lang="en-GB" sz="2200" b="0" i="0" u="none" strike="noStrike" baseline="0" dirty="0">
                <a:solidFill>
                  <a:srgbClr val="000000"/>
                </a:solidFill>
                <a:latin typeface="+mj-lt"/>
                <a:hlinkClick r:id="rId3"/>
              </a:rPr>
              <a:t>chemistry</a:t>
            </a:r>
            <a:r>
              <a:rPr lang="en-GB" sz="2200" b="0" i="0" u="none" strike="noStrike" baseline="0" dirty="0">
                <a:solidFill>
                  <a:srgbClr val="000000"/>
                </a:solidFill>
                <a:latin typeface="+mj-lt"/>
              </a:rPr>
              <a:t>, </a:t>
            </a:r>
            <a:r>
              <a:rPr lang="en-GB" sz="2200" b="0" i="0" u="none" strike="noStrike" baseline="0" dirty="0">
                <a:solidFill>
                  <a:srgbClr val="006666"/>
                </a:solidFill>
                <a:latin typeface="+mj-lt"/>
              </a:rPr>
              <a:t>as well as </a:t>
            </a:r>
            <a:r>
              <a:rPr lang="en-GB" sz="2200" b="0" i="0" u="none" strike="noStrike" baseline="0" dirty="0">
                <a:solidFill>
                  <a:srgbClr val="006666"/>
                </a:solidFill>
              </a:rPr>
              <a:t>physics</a:t>
            </a:r>
            <a:r>
              <a:rPr lang="en-GB" sz="2200" b="0" i="0" u="none" strike="noStrike" baseline="0" dirty="0">
                <a:solidFill>
                  <a:srgbClr val="006666"/>
                </a:solidFill>
                <a:latin typeface="+mj-lt"/>
              </a:rPr>
              <a:t> and </a:t>
            </a:r>
            <a:r>
              <a:rPr lang="en-GB" sz="2200" b="0" i="0" u="none" strike="noStrike" baseline="0" dirty="0">
                <a:solidFill>
                  <a:srgbClr val="006666"/>
                </a:solidFill>
              </a:rPr>
              <a:t>mathematics</a:t>
            </a:r>
            <a:r>
              <a:rPr lang="en-GB" sz="2200" b="0" i="0" u="none" strike="noStrike" baseline="0" dirty="0">
                <a:solidFill>
                  <a:srgbClr val="006666"/>
                </a:solidFill>
                <a:latin typeface="+mj-lt"/>
              </a:rPr>
              <a:t>. By gaining this basic knowledge, you quickly realise what you are most interested in and which path and specialisations you will take.” </a:t>
            </a:r>
          </a:p>
          <a:p>
            <a:pPr marL="0" indent="0">
              <a:lnSpc>
                <a:spcPct val="120000"/>
              </a:lnSpc>
              <a:spcBef>
                <a:spcPts val="0"/>
              </a:spcBef>
              <a:buNone/>
            </a:pPr>
            <a:endParaRPr lang="en-GB" sz="2200" dirty="0">
              <a:solidFill>
                <a:srgbClr val="000000"/>
              </a:solidFill>
              <a:latin typeface="+mj-lt"/>
            </a:endParaRPr>
          </a:p>
          <a:p>
            <a:pPr marL="0" indent="0">
              <a:lnSpc>
                <a:spcPct val="120000"/>
              </a:lnSpc>
              <a:spcBef>
                <a:spcPts val="0"/>
              </a:spcBef>
              <a:buNone/>
            </a:pPr>
            <a:r>
              <a:rPr lang="en-GB" sz="2200" b="0" i="0" u="none" strike="noStrike" baseline="0" dirty="0" err="1">
                <a:solidFill>
                  <a:srgbClr val="000000"/>
                </a:solidFill>
                <a:latin typeface="+mj-lt"/>
              </a:rPr>
              <a:t>Drialys</a:t>
            </a:r>
            <a:r>
              <a:rPr lang="en-GB" sz="2200" b="0" i="0" u="none" strike="noStrike" baseline="0" dirty="0">
                <a:solidFill>
                  <a:srgbClr val="000000"/>
                </a:solidFill>
                <a:latin typeface="+mj-lt"/>
              </a:rPr>
              <a:t> highlights the importance of networking, meeting and talking to people when exploring a career in this field. She advises, </a:t>
            </a:r>
            <a:r>
              <a:rPr lang="en-GB" sz="2200" b="0" i="0" u="none" strike="noStrike" baseline="0" dirty="0">
                <a:solidFill>
                  <a:srgbClr val="006666"/>
                </a:solidFill>
                <a:latin typeface="+mj-lt"/>
              </a:rPr>
              <a:t>“Don’t miss the chance to </a:t>
            </a:r>
            <a:r>
              <a:rPr lang="en-GB" sz="2200" b="0" i="0" u="none" strike="noStrike" baseline="0" dirty="0">
                <a:solidFill>
                  <a:srgbClr val="006666"/>
                </a:solidFill>
              </a:rPr>
              <a:t>participate</a:t>
            </a:r>
            <a:r>
              <a:rPr lang="en-GB" sz="2200" b="0" i="0" u="none" strike="noStrike" baseline="0" dirty="0">
                <a:solidFill>
                  <a:srgbClr val="006666"/>
                </a:solidFill>
                <a:latin typeface="+mj-lt"/>
              </a:rPr>
              <a:t> in </a:t>
            </a:r>
            <a:r>
              <a:rPr lang="en-GB" sz="2200" b="0" i="0" u="none" strike="noStrike" baseline="0" dirty="0">
                <a:solidFill>
                  <a:srgbClr val="006666"/>
                </a:solidFill>
              </a:rPr>
              <a:t>science festivals</a:t>
            </a:r>
            <a:r>
              <a:rPr lang="en-GB" sz="2200" b="0" i="0" u="none" strike="noStrike" baseline="0" dirty="0">
                <a:solidFill>
                  <a:srgbClr val="006666"/>
                </a:solidFill>
                <a:latin typeface="+mj-lt"/>
              </a:rPr>
              <a:t> or </a:t>
            </a:r>
            <a:r>
              <a:rPr lang="en-GB" sz="2200" b="0" i="0" u="none" strike="noStrike" baseline="0" dirty="0">
                <a:solidFill>
                  <a:srgbClr val="006666"/>
                </a:solidFill>
              </a:rPr>
              <a:t>young scientist conferences </a:t>
            </a:r>
            <a:r>
              <a:rPr lang="en-GB" sz="2200" b="0" i="0" u="none" strike="noStrike" baseline="0" dirty="0">
                <a:solidFill>
                  <a:srgbClr val="006666"/>
                </a:solidFill>
                <a:latin typeface="+mj-lt"/>
              </a:rPr>
              <a:t>usually held by the universities. In addition, you can look for opportunities of </a:t>
            </a:r>
            <a:r>
              <a:rPr lang="en-GB" sz="2200" b="0" i="0" u="none" strike="noStrike" baseline="0" dirty="0">
                <a:solidFill>
                  <a:srgbClr val="006666"/>
                </a:solidFill>
              </a:rPr>
              <a:t>internships</a:t>
            </a:r>
            <a:r>
              <a:rPr lang="en-GB" sz="2200" b="0" i="0" u="none" strike="noStrike" baseline="0" dirty="0">
                <a:solidFill>
                  <a:srgbClr val="006666"/>
                </a:solidFill>
                <a:latin typeface="+mj-lt"/>
              </a:rPr>
              <a:t> in laboratories.” </a:t>
            </a:r>
          </a:p>
          <a:p>
            <a:pPr marL="0" indent="0">
              <a:lnSpc>
                <a:spcPct val="120000"/>
              </a:lnSpc>
              <a:spcBef>
                <a:spcPts val="0"/>
              </a:spcBef>
              <a:buNone/>
            </a:pPr>
            <a:endParaRPr lang="en-GB" sz="1800" b="0" i="0" u="none" strike="noStrike" baseline="0" dirty="0">
              <a:solidFill>
                <a:srgbClr val="000000"/>
              </a:solidFill>
              <a:latin typeface="+mj-lt"/>
            </a:endParaRPr>
          </a:p>
        </p:txBody>
      </p:sp>
      <p:sp>
        <p:nvSpPr>
          <p:cNvPr id="36" name="TextBox 35">
            <a:extLst>
              <a:ext uri="{FF2B5EF4-FFF2-40B4-BE49-F238E27FC236}">
                <a16:creationId xmlns:a16="http://schemas.microsoft.com/office/drawing/2014/main" id="{740DA215-69BE-4F1B-9CA6-81A59CFEE024}"/>
              </a:ext>
            </a:extLst>
          </p:cNvPr>
          <p:cNvSpPr txBox="1"/>
          <p:nvPr/>
        </p:nvSpPr>
        <p:spPr>
          <a:xfrm>
            <a:off x="3683001" y="385726"/>
            <a:ext cx="8247061" cy="553998"/>
          </a:xfrm>
          <a:prstGeom prst="rect">
            <a:avLst/>
          </a:prstGeom>
          <a:solidFill>
            <a:schemeClr val="bg1">
              <a:lumMod val="95000"/>
            </a:schemeClr>
          </a:solidFill>
        </p:spPr>
        <p:txBody>
          <a:bodyPr wrap="square" rtlCol="0">
            <a:spAutoFit/>
          </a:bodyPr>
          <a:lstStyle/>
          <a:p>
            <a:pPr algn="ctr"/>
            <a:r>
              <a:rPr lang="en-GB" sz="3000" b="0" i="0" u="none" strike="noStrike" baseline="0" dirty="0">
                <a:solidFill>
                  <a:srgbClr val="000000"/>
                </a:solidFill>
                <a:latin typeface="Calibri Light" panose="020F0302020204030204" pitchFamily="34" charset="0"/>
                <a:cs typeface="Calibri Light" panose="020F0302020204030204" pitchFamily="34" charset="0"/>
              </a:rPr>
              <a:t>PATHWAY FROM SCHOOL TO MATERIALS CHEMISTRY </a:t>
            </a:r>
          </a:p>
        </p:txBody>
      </p:sp>
      <p:sp>
        <p:nvSpPr>
          <p:cNvPr id="38" name="TextBox 37">
            <a:extLst>
              <a:ext uri="{FF2B5EF4-FFF2-40B4-BE49-F238E27FC236}">
                <a16:creationId xmlns:a16="http://schemas.microsoft.com/office/drawing/2014/main" id="{79324ED4-F3D8-484B-95D8-7F6984CF0CCA}"/>
              </a:ext>
            </a:extLst>
          </p:cNvPr>
          <p:cNvSpPr txBox="1"/>
          <p:nvPr/>
        </p:nvSpPr>
        <p:spPr>
          <a:xfrm>
            <a:off x="804323" y="3218645"/>
            <a:ext cx="2521490" cy="600164"/>
          </a:xfrm>
          <a:prstGeom prst="rect">
            <a:avLst/>
          </a:prstGeom>
          <a:noFill/>
        </p:spPr>
        <p:txBody>
          <a:bodyPr wrap="square">
            <a:spAutoFit/>
          </a:bodyPr>
          <a:lstStyle/>
          <a:p>
            <a:r>
              <a:rPr lang="en-GB" sz="1100" i="1" dirty="0">
                <a:effectLst/>
                <a:latin typeface="+mj-lt"/>
              </a:rPr>
              <a:t>Photoelectrochemical cell used for the evaluation of the hydrogen production performances. </a:t>
            </a:r>
            <a:endParaRPr lang="en-GB" sz="1100" dirty="0">
              <a:effectLst/>
              <a:latin typeface="+mj-lt"/>
            </a:endParaRPr>
          </a:p>
        </p:txBody>
      </p:sp>
    </p:spTree>
    <p:extLst>
      <p:ext uri="{BB962C8B-B14F-4D97-AF65-F5344CB8AC3E}">
        <p14:creationId xmlns:p14="http://schemas.microsoft.com/office/powerpoint/2010/main" val="54586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5"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7" name="Rectangle 36">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1FA1B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6568423-2870-490C-AFB5-7022230D1892}"/>
              </a:ext>
            </a:extLst>
          </p:cNvPr>
          <p:cNvPicPr>
            <a:picLocks noChangeAspect="1"/>
          </p:cNvPicPr>
          <p:nvPr/>
        </p:nvPicPr>
        <p:blipFill>
          <a:blip r:embed="rId2">
            <a:extLst>
              <a:ext uri="{28A0092B-C50C-407E-A947-70E740481C1C}">
                <a14:useLocalDpi xmlns:a14="http://schemas.microsoft.com/office/drawing/2010/main" val="0"/>
              </a:ext>
            </a:extLst>
          </a:blip>
          <a:srcRect l="11803" r="11803"/>
          <a:stretch/>
        </p:blipFill>
        <p:spPr>
          <a:xfrm>
            <a:off x="972115" y="960214"/>
            <a:ext cx="5641848" cy="4919472"/>
          </a:xfrm>
          <a:prstGeom prst="rect">
            <a:avLst/>
          </a:prstGeom>
          <a:ln w="12700">
            <a:noFill/>
          </a:ln>
        </p:spPr>
      </p:pic>
      <p:sp>
        <p:nvSpPr>
          <p:cNvPr id="9" name="Content Placeholder 8">
            <a:extLst>
              <a:ext uri="{FF2B5EF4-FFF2-40B4-BE49-F238E27FC236}">
                <a16:creationId xmlns:a16="http://schemas.microsoft.com/office/drawing/2014/main" id="{3422CF84-3304-4A9F-9C7C-225D4816AECE}"/>
              </a:ext>
            </a:extLst>
          </p:cNvPr>
          <p:cNvSpPr>
            <a:spLocks noGrp="1"/>
          </p:cNvSpPr>
          <p:nvPr>
            <p:ph idx="1"/>
          </p:nvPr>
        </p:nvSpPr>
        <p:spPr>
          <a:xfrm>
            <a:off x="7009939" y="1844676"/>
            <a:ext cx="4824080" cy="4171950"/>
          </a:xfrm>
          <a:solidFill>
            <a:schemeClr val="bg1">
              <a:lumMod val="95000"/>
            </a:schemeClr>
          </a:solidFill>
        </p:spPr>
        <p:txBody>
          <a:bodyPr anchor="ctr">
            <a:normAutofit/>
          </a:bodyPr>
          <a:lstStyle/>
          <a:p>
            <a:pPr marL="0" indent="0">
              <a:lnSpc>
                <a:spcPct val="110000"/>
              </a:lnSpc>
              <a:spcBef>
                <a:spcPts val="0"/>
              </a:spcBef>
              <a:buNone/>
            </a:pPr>
            <a:r>
              <a:rPr lang="en-GB" sz="1800" b="0" i="0" u="none" strike="noStrike" baseline="0" dirty="0">
                <a:solidFill>
                  <a:srgbClr val="006666"/>
                </a:solidFill>
              </a:rPr>
              <a:t>01 Be disciplined and tenacious </a:t>
            </a:r>
            <a:r>
              <a:rPr lang="en-GB" sz="1800" b="0" i="0" u="none" strike="noStrike" baseline="0" dirty="0">
                <a:solidFill>
                  <a:srgbClr val="006666"/>
                </a:solidFill>
                <a:latin typeface="+mj-lt"/>
              </a:rPr>
              <a:t>– in scientific research, you sometimes have to keep working hard even when you don’t see immediate success. But if you persevere, the outcomes can be very rewarding. </a:t>
            </a:r>
          </a:p>
          <a:p>
            <a:pPr marL="0" indent="0">
              <a:lnSpc>
                <a:spcPct val="110000"/>
              </a:lnSpc>
              <a:spcBef>
                <a:spcPts val="0"/>
              </a:spcBef>
              <a:buNone/>
            </a:pPr>
            <a:endParaRPr lang="en-GB" sz="1800" b="0" i="0" u="none" strike="noStrike" baseline="0" dirty="0">
              <a:solidFill>
                <a:srgbClr val="000000"/>
              </a:solidFill>
              <a:latin typeface="+mj-lt"/>
            </a:endParaRPr>
          </a:p>
          <a:p>
            <a:pPr marL="0" indent="0">
              <a:lnSpc>
                <a:spcPct val="110000"/>
              </a:lnSpc>
              <a:spcBef>
                <a:spcPts val="0"/>
              </a:spcBef>
              <a:buNone/>
            </a:pPr>
            <a:r>
              <a:rPr lang="en-GB" sz="1800" b="0" i="0" u="none" strike="noStrike" baseline="0" dirty="0">
                <a:solidFill>
                  <a:srgbClr val="336699"/>
                </a:solidFill>
              </a:rPr>
              <a:t>02 Be curious, </a:t>
            </a:r>
            <a:r>
              <a:rPr lang="en-GB" sz="1800" b="0" i="0" u="none" strike="noStrike" baseline="0" dirty="0">
                <a:solidFill>
                  <a:srgbClr val="336699"/>
                </a:solidFill>
                <a:latin typeface="+mj-lt"/>
              </a:rPr>
              <a:t>and don’t shy away from exploring challenging questions as they may be the most important ones to answer. </a:t>
            </a:r>
          </a:p>
          <a:p>
            <a:pPr marL="0" indent="0">
              <a:lnSpc>
                <a:spcPct val="110000"/>
              </a:lnSpc>
              <a:spcBef>
                <a:spcPts val="0"/>
              </a:spcBef>
              <a:buNone/>
            </a:pPr>
            <a:endParaRPr lang="en-GB" sz="1800" b="0" i="0" u="none" strike="noStrike" baseline="0" dirty="0">
              <a:solidFill>
                <a:srgbClr val="000000"/>
              </a:solidFill>
              <a:latin typeface="+mj-lt"/>
            </a:endParaRPr>
          </a:p>
          <a:p>
            <a:pPr marL="0" indent="0">
              <a:lnSpc>
                <a:spcPct val="110000"/>
              </a:lnSpc>
              <a:spcBef>
                <a:spcPts val="0"/>
              </a:spcBef>
              <a:buNone/>
            </a:pPr>
            <a:r>
              <a:rPr lang="en-GB" sz="1800" b="0" i="0" u="none" strike="noStrike" baseline="0" dirty="0">
                <a:solidFill>
                  <a:srgbClr val="000099"/>
                </a:solidFill>
              </a:rPr>
              <a:t>03 Be passionate! </a:t>
            </a:r>
            <a:r>
              <a:rPr lang="en-GB" sz="1800" b="0" i="0" u="none" strike="noStrike" baseline="0" dirty="0">
                <a:solidFill>
                  <a:srgbClr val="000099"/>
                </a:solidFill>
                <a:latin typeface="+mj-lt"/>
              </a:rPr>
              <a:t>As Steve Jobs said, “The only way to do great work, is to love what you do”.</a:t>
            </a:r>
            <a:endParaRPr lang="en-US" sz="1800" dirty="0">
              <a:solidFill>
                <a:srgbClr val="000099"/>
              </a:solidFill>
              <a:latin typeface="+mj-lt"/>
            </a:endParaRPr>
          </a:p>
        </p:txBody>
      </p:sp>
      <p:sp>
        <p:nvSpPr>
          <p:cNvPr id="36" name="TextBox 35">
            <a:extLst>
              <a:ext uri="{FF2B5EF4-FFF2-40B4-BE49-F238E27FC236}">
                <a16:creationId xmlns:a16="http://schemas.microsoft.com/office/drawing/2014/main" id="{F2B53810-3323-4B71-A010-5E9C0B111EA7}"/>
              </a:ext>
            </a:extLst>
          </p:cNvPr>
          <p:cNvSpPr txBox="1"/>
          <p:nvPr/>
        </p:nvSpPr>
        <p:spPr>
          <a:xfrm>
            <a:off x="7009938" y="795527"/>
            <a:ext cx="4824081" cy="553998"/>
          </a:xfrm>
          <a:prstGeom prst="rect">
            <a:avLst/>
          </a:prstGeom>
          <a:solidFill>
            <a:schemeClr val="bg1">
              <a:lumMod val="95000"/>
            </a:schemeClr>
          </a:solidFill>
        </p:spPr>
        <p:txBody>
          <a:bodyPr wrap="square" rtlCol="0">
            <a:spAutoFit/>
          </a:bodyPr>
          <a:lstStyle/>
          <a:p>
            <a:pPr algn="ctr"/>
            <a:r>
              <a:rPr lang="en-GB" sz="3000" b="0" i="0" u="none" strike="noStrike" baseline="0" dirty="0">
                <a:solidFill>
                  <a:srgbClr val="000000"/>
                </a:solidFill>
                <a:latin typeface="Calibri Light" panose="020F0302020204030204" pitchFamily="34" charset="0"/>
                <a:cs typeface="Calibri Light" panose="020F0302020204030204" pitchFamily="34" charset="0"/>
              </a:rPr>
              <a:t>THE TEAM’S TOP TIPS </a:t>
            </a:r>
          </a:p>
        </p:txBody>
      </p:sp>
      <p:sp>
        <p:nvSpPr>
          <p:cNvPr id="38" name="TextBox 37">
            <a:extLst>
              <a:ext uri="{FF2B5EF4-FFF2-40B4-BE49-F238E27FC236}">
                <a16:creationId xmlns:a16="http://schemas.microsoft.com/office/drawing/2014/main" id="{DBD877F9-4A1A-4451-8228-1BE5F5D9742C}"/>
              </a:ext>
            </a:extLst>
          </p:cNvPr>
          <p:cNvSpPr txBox="1"/>
          <p:nvPr/>
        </p:nvSpPr>
        <p:spPr>
          <a:xfrm>
            <a:off x="749299" y="6209061"/>
            <a:ext cx="2962923" cy="261610"/>
          </a:xfrm>
          <a:prstGeom prst="rect">
            <a:avLst/>
          </a:prstGeom>
          <a:noFill/>
        </p:spPr>
        <p:txBody>
          <a:bodyPr wrap="square">
            <a:spAutoFit/>
          </a:bodyPr>
          <a:lstStyle/>
          <a:p>
            <a:r>
              <a:rPr lang="en-GB" sz="1100" i="1" dirty="0">
                <a:effectLst/>
                <a:latin typeface="+mj-lt"/>
              </a:rPr>
              <a:t>Kamal operating a scanning electron microscope.</a:t>
            </a:r>
            <a:endParaRPr lang="en-GB" sz="1100" dirty="0">
              <a:effectLst/>
              <a:latin typeface="+mj-lt"/>
            </a:endParaRPr>
          </a:p>
        </p:txBody>
      </p:sp>
    </p:spTree>
    <p:extLst>
      <p:ext uri="{BB962C8B-B14F-4D97-AF65-F5344CB8AC3E}">
        <p14:creationId xmlns:p14="http://schemas.microsoft.com/office/powerpoint/2010/main" val="26110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Diagram&#10;&#10;Description automatically generated">
            <a:extLst>
              <a:ext uri="{FF2B5EF4-FFF2-40B4-BE49-F238E27FC236}">
                <a16:creationId xmlns:a16="http://schemas.microsoft.com/office/drawing/2014/main" id="{026051A4-09E0-4B9A-BE29-8C95CD1863C0}"/>
              </a:ext>
            </a:extLst>
          </p:cNvPr>
          <p:cNvPicPr>
            <a:picLocks noChangeAspect="1"/>
          </p:cNvPicPr>
          <p:nvPr/>
        </p:nvPicPr>
        <p:blipFill rotWithShape="1">
          <a:blip r:embed="rId2">
            <a:extLst>
              <a:ext uri="{28A0092B-C50C-407E-A947-70E740481C1C}">
                <a14:useLocalDpi xmlns:a14="http://schemas.microsoft.com/office/drawing/2010/main" val="0"/>
              </a:ext>
            </a:extLst>
          </a:blip>
          <a:srcRect r="14697" b="1"/>
          <a:stretch/>
        </p:blipFill>
        <p:spPr>
          <a:xfrm>
            <a:off x="-3047"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F7F2744-5945-4305-B002-160257C7D007}"/>
              </a:ext>
            </a:extLst>
          </p:cNvPr>
          <p:cNvSpPr>
            <a:spLocks noGrp="1"/>
          </p:cNvSpPr>
          <p:nvPr>
            <p:ph type="title"/>
          </p:nvPr>
        </p:nvSpPr>
        <p:spPr>
          <a:xfrm>
            <a:off x="7153275" y="257175"/>
            <a:ext cx="4744086" cy="704850"/>
          </a:xfrm>
          <a:solidFill>
            <a:schemeClr val="bg1">
              <a:lumMod val="95000"/>
            </a:schemeClr>
          </a:solidFill>
        </p:spPr>
        <p:txBody>
          <a:bodyPr>
            <a:normAutofit/>
          </a:bodyPr>
          <a:lstStyle/>
          <a:p>
            <a:pPr algn="ctr"/>
            <a:r>
              <a:rPr lang="en-GB" sz="3000" dirty="0"/>
              <a:t>TALKING POINTS</a:t>
            </a:r>
          </a:p>
        </p:txBody>
      </p:sp>
      <p:sp>
        <p:nvSpPr>
          <p:cNvPr id="9" name="Content Placeholder 8">
            <a:extLst>
              <a:ext uri="{FF2B5EF4-FFF2-40B4-BE49-F238E27FC236}">
                <a16:creationId xmlns:a16="http://schemas.microsoft.com/office/drawing/2014/main" id="{905F9BF3-74B6-403C-933F-0CC4EF7AA4E9}"/>
              </a:ext>
            </a:extLst>
          </p:cNvPr>
          <p:cNvSpPr>
            <a:spLocks noGrp="1"/>
          </p:cNvSpPr>
          <p:nvPr>
            <p:ph idx="1"/>
          </p:nvPr>
        </p:nvSpPr>
        <p:spPr>
          <a:xfrm>
            <a:off x="7153275" y="1200150"/>
            <a:ext cx="4744086" cy="5272405"/>
          </a:xfrm>
          <a:solidFill>
            <a:schemeClr val="bg1">
              <a:lumMod val="95000"/>
            </a:schemeClr>
          </a:solidFill>
        </p:spPr>
        <p:txBody>
          <a:bodyPr>
            <a:noAutofit/>
          </a:bodyPr>
          <a:lstStyle/>
          <a:p>
            <a:pPr marL="0" indent="0">
              <a:lnSpc>
                <a:spcPct val="100000"/>
              </a:lnSpc>
              <a:spcBef>
                <a:spcPts val="0"/>
              </a:spcBef>
              <a:buNone/>
            </a:pPr>
            <a:r>
              <a:rPr lang="en-US" sz="1700" dirty="0">
                <a:solidFill>
                  <a:schemeClr val="bg2">
                    <a:lumMod val="50000"/>
                  </a:schemeClr>
                </a:solidFill>
                <a:latin typeface="+mj-lt"/>
              </a:rPr>
              <a:t>The team members were inspired by </a:t>
            </a:r>
            <a:r>
              <a:rPr lang="en-US" sz="1700" dirty="0">
                <a:solidFill>
                  <a:schemeClr val="bg2">
                    <a:lumMod val="50000"/>
                  </a:schemeClr>
                </a:solidFill>
              </a:rPr>
              <a:t>nature</a:t>
            </a:r>
            <a:r>
              <a:rPr lang="en-US" sz="1700" dirty="0">
                <a:solidFill>
                  <a:schemeClr val="bg2">
                    <a:lumMod val="50000"/>
                  </a:schemeClr>
                </a:solidFill>
                <a:latin typeface="+mj-lt"/>
              </a:rPr>
              <a:t> and </a:t>
            </a:r>
            <a:r>
              <a:rPr lang="en-US" sz="1700" dirty="0">
                <a:solidFill>
                  <a:schemeClr val="bg2">
                    <a:lumMod val="50000"/>
                  </a:schemeClr>
                </a:solidFill>
              </a:rPr>
              <a:t>wildlife</a:t>
            </a:r>
            <a:r>
              <a:rPr lang="en-US" sz="1700" dirty="0">
                <a:solidFill>
                  <a:schemeClr val="bg2">
                    <a:lumMod val="50000"/>
                  </a:schemeClr>
                </a:solidFill>
                <a:latin typeface="+mj-lt"/>
              </a:rPr>
              <a:t> as children. How do you think this interest has inspired their careers? To what extent do you share this interest? </a:t>
            </a:r>
          </a:p>
          <a:p>
            <a:pPr marL="0" indent="0">
              <a:lnSpc>
                <a:spcPct val="100000"/>
              </a:lnSpc>
              <a:spcBef>
                <a:spcPts val="0"/>
              </a:spcBef>
              <a:buNone/>
            </a:pPr>
            <a:endParaRPr lang="en-US" sz="1700" dirty="0">
              <a:latin typeface="+mj-lt"/>
            </a:endParaRPr>
          </a:p>
          <a:p>
            <a:pPr marL="0" indent="0">
              <a:lnSpc>
                <a:spcPct val="100000"/>
              </a:lnSpc>
              <a:spcBef>
                <a:spcPts val="0"/>
              </a:spcBef>
              <a:buNone/>
            </a:pPr>
            <a:r>
              <a:rPr lang="en-US" sz="1700" dirty="0">
                <a:solidFill>
                  <a:schemeClr val="tx1">
                    <a:lumMod val="75000"/>
                    <a:lumOff val="25000"/>
                  </a:schemeClr>
                </a:solidFill>
                <a:latin typeface="+mj-lt"/>
              </a:rPr>
              <a:t>Several of the team members have </a:t>
            </a:r>
            <a:r>
              <a:rPr lang="en-US" sz="1700" dirty="0">
                <a:solidFill>
                  <a:schemeClr val="tx1">
                    <a:lumMod val="75000"/>
                    <a:lumOff val="25000"/>
                  </a:schemeClr>
                </a:solidFill>
              </a:rPr>
              <a:t>relocated</a:t>
            </a:r>
            <a:r>
              <a:rPr lang="en-US" sz="1700" dirty="0">
                <a:solidFill>
                  <a:schemeClr val="tx1">
                    <a:lumMod val="75000"/>
                    <a:lumOff val="25000"/>
                  </a:schemeClr>
                </a:solidFill>
                <a:latin typeface="+mj-lt"/>
              </a:rPr>
              <a:t> to another country to study and conduct their research. How would you feel about such a big life </a:t>
            </a:r>
            <a:r>
              <a:rPr lang="en-US" sz="1700" dirty="0">
                <a:solidFill>
                  <a:schemeClr val="tx1">
                    <a:lumMod val="75000"/>
                    <a:lumOff val="25000"/>
                  </a:schemeClr>
                </a:solidFill>
              </a:rPr>
              <a:t>change</a:t>
            </a:r>
            <a:r>
              <a:rPr lang="en-GB" sz="1700" b="0" i="0" u="none" strike="noStrike" baseline="0" dirty="0">
                <a:solidFill>
                  <a:schemeClr val="tx1">
                    <a:lumMod val="75000"/>
                    <a:lumOff val="25000"/>
                  </a:schemeClr>
                </a:solidFill>
                <a:latin typeface="+mj-lt"/>
                <a:cs typeface="Calibri Light" panose="020F0302020204030204" pitchFamily="34" charset="0"/>
              </a:rPr>
              <a:t>?</a:t>
            </a:r>
          </a:p>
          <a:p>
            <a:pPr marL="0" indent="0">
              <a:lnSpc>
                <a:spcPct val="100000"/>
              </a:lnSpc>
              <a:spcBef>
                <a:spcPts val="0"/>
              </a:spcBef>
              <a:buNone/>
            </a:pPr>
            <a:endParaRPr lang="en-GB" sz="1700" dirty="0">
              <a:solidFill>
                <a:srgbClr val="0070C0"/>
              </a:solidFill>
              <a:latin typeface="+mj-lt"/>
              <a:cs typeface="Calibri Light" panose="020F0302020204030204" pitchFamily="34" charset="0"/>
            </a:endParaRPr>
          </a:p>
          <a:p>
            <a:pPr marL="0" indent="0">
              <a:lnSpc>
                <a:spcPct val="100000"/>
              </a:lnSpc>
              <a:spcBef>
                <a:spcPts val="0"/>
              </a:spcBef>
              <a:buNone/>
            </a:pPr>
            <a:r>
              <a:rPr lang="en-GB" sz="1700" dirty="0">
                <a:solidFill>
                  <a:srgbClr val="002060"/>
                </a:solidFill>
                <a:latin typeface="+mj-lt"/>
                <a:cs typeface="Calibri Light" panose="020F0302020204030204" pitchFamily="34" charset="0"/>
              </a:rPr>
              <a:t>What do you think </a:t>
            </a:r>
            <a:r>
              <a:rPr lang="en-GB" sz="1700" dirty="0">
                <a:solidFill>
                  <a:srgbClr val="002060"/>
                </a:solidFill>
                <a:cs typeface="Calibri Light" panose="020F0302020204030204" pitchFamily="34" charset="0"/>
              </a:rPr>
              <a:t>motivates</a:t>
            </a:r>
            <a:r>
              <a:rPr lang="en-GB" sz="1700" dirty="0">
                <a:solidFill>
                  <a:srgbClr val="002060"/>
                </a:solidFill>
                <a:latin typeface="+mj-lt"/>
                <a:cs typeface="Calibri Light" panose="020F0302020204030204" pitchFamily="34" charset="0"/>
              </a:rPr>
              <a:t> the team to do the work they do?</a:t>
            </a:r>
          </a:p>
          <a:p>
            <a:pPr marL="0" indent="0">
              <a:lnSpc>
                <a:spcPct val="100000"/>
              </a:lnSpc>
              <a:spcBef>
                <a:spcPts val="0"/>
              </a:spcBef>
              <a:buNone/>
            </a:pPr>
            <a:endParaRPr lang="en-GB" sz="1700" dirty="0">
              <a:solidFill>
                <a:srgbClr val="002060"/>
              </a:solidFill>
              <a:latin typeface="+mj-lt"/>
              <a:cs typeface="Calibri Light" panose="020F0302020204030204" pitchFamily="34" charset="0"/>
            </a:endParaRPr>
          </a:p>
          <a:p>
            <a:pPr marL="0" indent="0">
              <a:lnSpc>
                <a:spcPct val="100000"/>
              </a:lnSpc>
              <a:spcBef>
                <a:spcPts val="0"/>
              </a:spcBef>
              <a:buNone/>
            </a:pPr>
            <a:r>
              <a:rPr lang="en-GB" sz="1700" dirty="0">
                <a:solidFill>
                  <a:srgbClr val="0070C0"/>
                </a:solidFill>
                <a:latin typeface="+mj-lt"/>
                <a:cs typeface="Calibri Light" panose="020F0302020204030204" pitchFamily="34" charset="0"/>
              </a:rPr>
              <a:t>Whose profile </a:t>
            </a:r>
            <a:r>
              <a:rPr lang="en-GB" sz="1700" dirty="0">
                <a:solidFill>
                  <a:srgbClr val="0070C0"/>
                </a:solidFill>
                <a:cs typeface="Calibri Light" panose="020F0302020204030204" pitchFamily="34" charset="0"/>
              </a:rPr>
              <a:t>interests</a:t>
            </a:r>
            <a:r>
              <a:rPr lang="en-GB" sz="1700" dirty="0">
                <a:solidFill>
                  <a:srgbClr val="0070C0"/>
                </a:solidFill>
                <a:latin typeface="+mj-lt"/>
                <a:cs typeface="Calibri Light" panose="020F0302020204030204" pitchFamily="34" charset="0"/>
              </a:rPr>
              <a:t> you the most and why? Who do you feel you have most in </a:t>
            </a:r>
            <a:r>
              <a:rPr lang="en-GB" sz="1700" dirty="0">
                <a:solidFill>
                  <a:srgbClr val="0070C0"/>
                </a:solidFill>
                <a:cs typeface="Calibri Light" panose="020F0302020204030204" pitchFamily="34" charset="0"/>
              </a:rPr>
              <a:t>common</a:t>
            </a:r>
            <a:r>
              <a:rPr lang="en-GB" sz="1700" dirty="0">
                <a:solidFill>
                  <a:srgbClr val="0070C0"/>
                </a:solidFill>
                <a:latin typeface="+mj-lt"/>
                <a:cs typeface="Calibri Light" panose="020F0302020204030204" pitchFamily="34" charset="0"/>
              </a:rPr>
              <a:t> with and why?</a:t>
            </a:r>
          </a:p>
          <a:p>
            <a:pPr marL="0" indent="0">
              <a:lnSpc>
                <a:spcPct val="100000"/>
              </a:lnSpc>
              <a:spcBef>
                <a:spcPts val="0"/>
              </a:spcBef>
              <a:buNone/>
            </a:pPr>
            <a:endParaRPr lang="en-GB" sz="1700" dirty="0">
              <a:solidFill>
                <a:srgbClr val="006666"/>
              </a:solidFill>
              <a:latin typeface="+mj-lt"/>
              <a:cs typeface="Calibri Light" panose="020F0302020204030204" pitchFamily="34" charset="0"/>
            </a:endParaRPr>
          </a:p>
          <a:p>
            <a:pPr marL="0" indent="0">
              <a:lnSpc>
                <a:spcPct val="100000"/>
              </a:lnSpc>
              <a:spcBef>
                <a:spcPts val="0"/>
              </a:spcBef>
              <a:buNone/>
            </a:pPr>
            <a:r>
              <a:rPr lang="en-GB" sz="1700" dirty="0">
                <a:solidFill>
                  <a:srgbClr val="006666"/>
                </a:solidFill>
                <a:latin typeface="+mj-lt"/>
                <a:cs typeface="Calibri Light" panose="020F0302020204030204" pitchFamily="34" charset="0"/>
              </a:rPr>
              <a:t>Which piece of </a:t>
            </a:r>
            <a:r>
              <a:rPr lang="en-GB" sz="1700" dirty="0">
                <a:solidFill>
                  <a:srgbClr val="006666"/>
                </a:solidFill>
                <a:cs typeface="Calibri Light" panose="020F0302020204030204" pitchFamily="34" charset="0"/>
              </a:rPr>
              <a:t>advice</a:t>
            </a:r>
            <a:r>
              <a:rPr lang="en-GB" sz="1700" dirty="0">
                <a:solidFill>
                  <a:srgbClr val="006666"/>
                </a:solidFill>
                <a:latin typeface="+mj-lt"/>
                <a:cs typeface="Calibri Light" panose="020F0302020204030204" pitchFamily="34" charset="0"/>
              </a:rPr>
              <a:t> has been most useful for you and why? How could you put this advice into </a:t>
            </a:r>
            <a:r>
              <a:rPr lang="en-GB" sz="1700" dirty="0">
                <a:solidFill>
                  <a:srgbClr val="006666"/>
                </a:solidFill>
                <a:cs typeface="Calibri Light" panose="020F0302020204030204" pitchFamily="34" charset="0"/>
              </a:rPr>
              <a:t>action</a:t>
            </a:r>
            <a:r>
              <a:rPr lang="en-GB" sz="1700" dirty="0">
                <a:solidFill>
                  <a:srgbClr val="006666"/>
                </a:solidFill>
                <a:latin typeface="+mj-lt"/>
                <a:cs typeface="Calibri Light" panose="020F0302020204030204" pitchFamily="34" charset="0"/>
              </a:rPr>
              <a:t>?</a:t>
            </a:r>
            <a:endParaRPr lang="en-US" sz="1700" dirty="0">
              <a:solidFill>
                <a:srgbClr val="006666"/>
              </a:solidFill>
              <a:latin typeface="+mj-lt"/>
            </a:endParaRPr>
          </a:p>
        </p:txBody>
      </p:sp>
      <p:sp>
        <p:nvSpPr>
          <p:cNvPr id="7" name="TextBox 6">
            <a:extLst>
              <a:ext uri="{FF2B5EF4-FFF2-40B4-BE49-F238E27FC236}">
                <a16:creationId xmlns:a16="http://schemas.microsoft.com/office/drawing/2014/main" id="{EDEE22F1-068A-4B04-B212-C9FAB7D46F7D}"/>
              </a:ext>
            </a:extLst>
          </p:cNvPr>
          <p:cNvSpPr txBox="1"/>
          <p:nvPr/>
        </p:nvSpPr>
        <p:spPr>
          <a:xfrm>
            <a:off x="0" y="6522966"/>
            <a:ext cx="6569476" cy="461665"/>
          </a:xfrm>
          <a:prstGeom prst="rect">
            <a:avLst/>
          </a:prstGeom>
          <a:noFill/>
        </p:spPr>
        <p:txBody>
          <a:bodyPr wrap="square">
            <a:spAutoFit/>
          </a:bodyPr>
          <a:lstStyle/>
          <a:p>
            <a:pPr fontAlgn="base"/>
            <a:r>
              <a:rPr lang="en-GB" sz="800" b="0" i="0" dirty="0">
                <a:solidFill>
                  <a:srgbClr val="000000"/>
                </a:solidFill>
                <a:effectLst/>
                <a:latin typeface="+mj-lt"/>
              </a:rPr>
              <a:t>Green Hydrogen, future energy h2 fuel 3D illustration. Green hydrogen production by electrolysis technology, renewable electricity, alternative eco way of getting hydrogen H2, cut industry emissions. </a:t>
            </a:r>
            <a:r>
              <a:rPr lang="en-GB" sz="800" b="0" i="0" dirty="0">
                <a:solidFill>
                  <a:srgbClr val="8E8E8E"/>
                </a:solidFill>
                <a:effectLst/>
                <a:latin typeface="adobe-clean"/>
              </a:rPr>
              <a:t>By </a:t>
            </a:r>
            <a:r>
              <a:rPr lang="en-GB" sz="800" b="0" i="0" u="none" strike="noStrike" dirty="0">
                <a:solidFill>
                  <a:srgbClr val="2680EB"/>
                </a:solidFill>
                <a:effectLst/>
                <a:latin typeface="adobe-clean"/>
                <a:hlinkClick r:id="rId3"/>
              </a:rPr>
              <a:t>Corona Borealis</a:t>
            </a:r>
            <a:endParaRPr lang="en-GB" sz="800" b="0" i="0" dirty="0">
              <a:solidFill>
                <a:srgbClr val="000000"/>
              </a:solidFill>
              <a:effectLst/>
              <a:latin typeface="adobe-clean"/>
            </a:endParaRPr>
          </a:p>
          <a:p>
            <a:pPr algn="l" fontAlgn="base"/>
            <a:endParaRPr lang="en-GB" sz="800" b="0" i="0" dirty="0">
              <a:solidFill>
                <a:srgbClr val="000000"/>
              </a:solidFill>
              <a:effectLst/>
              <a:latin typeface="+mj-lt"/>
            </a:endParaRPr>
          </a:p>
        </p:txBody>
      </p:sp>
    </p:spTree>
    <p:extLst>
      <p:ext uri="{BB962C8B-B14F-4D97-AF65-F5344CB8AC3E}">
        <p14:creationId xmlns:p14="http://schemas.microsoft.com/office/powerpoint/2010/main" val="88073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animEffect transition="in" filter="fade">
                                      <p:cBhvr>
                                        <p:cTn id="35" dur="1000"/>
                                        <p:tgtEl>
                                          <p:spTgt spid="9">
                                            <p:txEl>
                                              <p:pRg st="8" end="8"/>
                                            </p:txEl>
                                          </p:spTgt>
                                        </p:tgtEl>
                                      </p:cBhvr>
                                    </p:animEffect>
                                    <p:anim calcmode="lin" valueType="num">
                                      <p:cBhvr>
                                        <p:cTn id="36"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5"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7" name="Rectangle 36">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1FA1B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A screenshot of a video game&#10;&#10;Description automatically generated with medium confidence">
            <a:hlinkClick r:id="rId2"/>
            <a:extLst>
              <a:ext uri="{FF2B5EF4-FFF2-40B4-BE49-F238E27FC236}">
                <a16:creationId xmlns:a16="http://schemas.microsoft.com/office/drawing/2014/main" id="{8694F996-F66C-4F45-9467-EA805B8B1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535" y="1103140"/>
            <a:ext cx="3192752" cy="4549012"/>
          </a:xfrm>
          <a:prstGeom prst="rect">
            <a:avLst/>
          </a:prstGeom>
        </p:spPr>
      </p:pic>
      <p:pic>
        <p:nvPicPr>
          <p:cNvPr id="39" name="Picture 38" descr="Text&#10;&#10;Description automatically generated">
            <a:hlinkClick r:id="rId4"/>
            <a:extLst>
              <a:ext uri="{FF2B5EF4-FFF2-40B4-BE49-F238E27FC236}">
                <a16:creationId xmlns:a16="http://schemas.microsoft.com/office/drawing/2014/main" id="{02E2599A-EDA4-410F-AB14-99956AC3D2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5288" y="1114425"/>
            <a:ext cx="3215269" cy="4513030"/>
          </a:xfrm>
          <a:prstGeom prst="rect">
            <a:avLst/>
          </a:prstGeom>
        </p:spPr>
      </p:pic>
      <p:sp>
        <p:nvSpPr>
          <p:cNvPr id="2" name="TextBox 1">
            <a:extLst>
              <a:ext uri="{FF2B5EF4-FFF2-40B4-BE49-F238E27FC236}">
                <a16:creationId xmlns:a16="http://schemas.microsoft.com/office/drawing/2014/main" id="{1BD94992-6A00-4217-8D65-713E73C824F0}"/>
              </a:ext>
            </a:extLst>
          </p:cNvPr>
          <p:cNvSpPr txBox="1"/>
          <p:nvPr/>
        </p:nvSpPr>
        <p:spPr>
          <a:xfrm>
            <a:off x="4622801" y="1103140"/>
            <a:ext cx="3092449" cy="4493538"/>
          </a:xfrm>
          <a:prstGeom prst="rect">
            <a:avLst/>
          </a:prstGeom>
          <a:solidFill>
            <a:schemeClr val="bg1">
              <a:lumMod val="95000"/>
            </a:schemeClr>
          </a:solidFill>
        </p:spPr>
        <p:txBody>
          <a:bodyPr wrap="square" rtlCol="0">
            <a:spAutoFit/>
          </a:bodyPr>
          <a:lstStyle/>
          <a:p>
            <a:r>
              <a:rPr lang="en-GB" sz="2600" dirty="0">
                <a:latin typeface="+mj-lt"/>
              </a:rPr>
              <a:t>Dig deeper into Nicolas and the team’s </a:t>
            </a:r>
            <a:r>
              <a:rPr lang="en-GB" sz="2600" dirty="0">
                <a:latin typeface="+mj-lt"/>
                <a:hlinkClick r:id="rId2"/>
              </a:rPr>
              <a:t>research</a:t>
            </a:r>
            <a:endParaRPr lang="en-GB" sz="2600" dirty="0">
              <a:latin typeface="+mj-lt"/>
            </a:endParaRPr>
          </a:p>
          <a:p>
            <a:endParaRPr lang="en-GB" sz="2600" dirty="0">
              <a:latin typeface="+mj-lt"/>
            </a:endParaRPr>
          </a:p>
          <a:p>
            <a:endParaRPr lang="en-GB" sz="2600" dirty="0">
              <a:latin typeface="+mj-lt"/>
            </a:endParaRPr>
          </a:p>
          <a:p>
            <a:endParaRPr lang="en-GB" sz="2600" dirty="0">
              <a:latin typeface="+mj-lt"/>
            </a:endParaRPr>
          </a:p>
          <a:p>
            <a:endParaRPr lang="en-GB" sz="2600" dirty="0">
              <a:latin typeface="+mj-lt"/>
            </a:endParaRPr>
          </a:p>
          <a:p>
            <a:endParaRPr lang="en-GB" sz="2600" dirty="0">
              <a:latin typeface="+mj-lt"/>
            </a:endParaRPr>
          </a:p>
          <a:p>
            <a:endParaRPr lang="en-GB" sz="2600">
              <a:latin typeface="+mj-lt"/>
            </a:endParaRPr>
          </a:p>
          <a:p>
            <a:r>
              <a:rPr lang="en-GB" sz="2600">
                <a:latin typeface="+mj-lt"/>
              </a:rPr>
              <a:t>Down the </a:t>
            </a:r>
            <a:r>
              <a:rPr lang="en-GB" sz="2600" dirty="0">
                <a:latin typeface="+mj-lt"/>
                <a:hlinkClick r:id="rId4"/>
              </a:rPr>
              <a:t>activity sheet</a:t>
            </a:r>
            <a:endParaRPr lang="en-GB" sz="2600" dirty="0">
              <a:latin typeface="+mj-lt"/>
            </a:endParaRPr>
          </a:p>
        </p:txBody>
      </p:sp>
    </p:spTree>
    <p:extLst>
      <p:ext uri="{BB962C8B-B14F-4D97-AF65-F5344CB8AC3E}">
        <p14:creationId xmlns:p14="http://schemas.microsoft.com/office/powerpoint/2010/main" val="2335132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5"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7" name="Rectangle 36">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1FA1B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with medium confidence">
            <a:extLst>
              <a:ext uri="{FF2B5EF4-FFF2-40B4-BE49-F238E27FC236}">
                <a16:creationId xmlns:a16="http://schemas.microsoft.com/office/drawing/2014/main" id="{00A5B598-7ABE-4E33-B5BD-65C4CC2F39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398" y="1021817"/>
            <a:ext cx="4455902" cy="971863"/>
          </a:xfrm>
          <a:prstGeom prst="rect">
            <a:avLst/>
          </a:prstGeom>
        </p:spPr>
      </p:pic>
      <p:pic>
        <p:nvPicPr>
          <p:cNvPr id="6" name="Picture 5" descr="Text&#10;&#10;Description automatically generated">
            <a:extLst>
              <a:ext uri="{FF2B5EF4-FFF2-40B4-BE49-F238E27FC236}">
                <a16:creationId xmlns:a16="http://schemas.microsoft.com/office/drawing/2014/main" id="{D341A8AE-9599-4F1F-8EF4-7D86ACF32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713" y="2641828"/>
            <a:ext cx="4392742" cy="139484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0695E6DE-D780-4706-A8D0-93E1B123F1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951" y="4540325"/>
            <a:ext cx="1225278" cy="1229362"/>
          </a:xfrm>
          <a:prstGeom prst="rect">
            <a:avLst/>
          </a:prstGeom>
        </p:spPr>
      </p:pic>
      <p:pic>
        <p:nvPicPr>
          <p:cNvPr id="10" name="Picture 9" descr="Background pattern&#10;&#10;Description automatically generated">
            <a:extLst>
              <a:ext uri="{FF2B5EF4-FFF2-40B4-BE49-F238E27FC236}">
                <a16:creationId xmlns:a16="http://schemas.microsoft.com/office/drawing/2014/main" id="{556B884A-8313-4A95-84EB-A65E80AA4F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776014" y="4603090"/>
            <a:ext cx="1749154" cy="1166597"/>
          </a:xfrm>
          <a:prstGeom prst="rect">
            <a:avLst/>
          </a:prstGeom>
        </p:spPr>
      </p:pic>
      <p:pic>
        <p:nvPicPr>
          <p:cNvPr id="13" name="Picture 12" descr="Logo, company name&#10;&#10;Description automatically generated">
            <a:extLst>
              <a:ext uri="{FF2B5EF4-FFF2-40B4-BE49-F238E27FC236}">
                <a16:creationId xmlns:a16="http://schemas.microsoft.com/office/drawing/2014/main" id="{54F2A0F6-A47A-4F52-91CA-42052F9DA9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6488" y="4432681"/>
            <a:ext cx="1394840" cy="1394840"/>
          </a:xfrm>
          <a:prstGeom prst="rect">
            <a:avLst/>
          </a:prstGeom>
        </p:spPr>
      </p:pic>
      <p:pic>
        <p:nvPicPr>
          <p:cNvPr id="40" name="Picture 39" descr="Logo, company name&#10;&#10;Description automatically generated">
            <a:extLst>
              <a:ext uri="{FF2B5EF4-FFF2-40B4-BE49-F238E27FC236}">
                <a16:creationId xmlns:a16="http://schemas.microsoft.com/office/drawing/2014/main" id="{D35607A1-073B-4405-A960-9807E446E1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4030" y="4622103"/>
            <a:ext cx="4066032" cy="1475232"/>
          </a:xfrm>
          <a:prstGeom prst="rect">
            <a:avLst/>
          </a:prstGeom>
        </p:spPr>
      </p:pic>
    </p:spTree>
    <p:extLst>
      <p:ext uri="{BB962C8B-B14F-4D97-AF65-F5344CB8AC3E}">
        <p14:creationId xmlns:p14="http://schemas.microsoft.com/office/powerpoint/2010/main" val="89754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5"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7" name="Rectangle 36">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1FA1B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case, accessory, businesscard&#10;&#10;Description automatically generated">
            <a:extLst>
              <a:ext uri="{FF2B5EF4-FFF2-40B4-BE49-F238E27FC236}">
                <a16:creationId xmlns:a16="http://schemas.microsoft.com/office/drawing/2014/main" id="{26568423-2870-490C-AFB5-7022230D1892}"/>
              </a:ext>
            </a:extLst>
          </p:cNvPr>
          <p:cNvPicPr>
            <a:picLocks noChangeAspect="1"/>
          </p:cNvPicPr>
          <p:nvPr/>
        </p:nvPicPr>
        <p:blipFill rotWithShape="1">
          <a:blip r:embed="rId2">
            <a:extLst>
              <a:ext uri="{28A0092B-C50C-407E-A947-70E740481C1C}">
                <a14:useLocalDpi xmlns:a14="http://schemas.microsoft.com/office/drawing/2010/main" val="0"/>
              </a:ext>
            </a:extLst>
          </a:blip>
          <a:srcRect l="3379" r="1" b="1"/>
          <a:stretch/>
        </p:blipFill>
        <p:spPr>
          <a:xfrm>
            <a:off x="972115" y="960214"/>
            <a:ext cx="5641848" cy="4919472"/>
          </a:xfrm>
          <a:prstGeom prst="rect">
            <a:avLst/>
          </a:prstGeom>
          <a:ln w="12700">
            <a:noFill/>
          </a:ln>
        </p:spPr>
      </p:pic>
      <p:sp>
        <p:nvSpPr>
          <p:cNvPr id="9" name="Content Placeholder 8">
            <a:extLst>
              <a:ext uri="{FF2B5EF4-FFF2-40B4-BE49-F238E27FC236}">
                <a16:creationId xmlns:a16="http://schemas.microsoft.com/office/drawing/2014/main" id="{3422CF84-3304-4A9F-9C7C-225D4816AECE}"/>
              </a:ext>
            </a:extLst>
          </p:cNvPr>
          <p:cNvSpPr>
            <a:spLocks noGrp="1"/>
          </p:cNvSpPr>
          <p:nvPr>
            <p:ph idx="1"/>
          </p:nvPr>
        </p:nvSpPr>
        <p:spPr>
          <a:xfrm>
            <a:off x="7064374" y="795528"/>
            <a:ext cx="4529137" cy="5248846"/>
          </a:xfrm>
          <a:solidFill>
            <a:schemeClr val="bg1">
              <a:lumMod val="95000"/>
            </a:schemeClr>
          </a:solidFill>
        </p:spPr>
        <p:txBody>
          <a:bodyPr anchor="ctr">
            <a:normAutofit/>
          </a:bodyPr>
          <a:lstStyle/>
          <a:p>
            <a:pPr marL="0" indent="0">
              <a:lnSpc>
                <a:spcPct val="100000"/>
              </a:lnSpc>
              <a:spcBef>
                <a:spcPts val="0"/>
              </a:spcBef>
              <a:buNone/>
            </a:pPr>
            <a:r>
              <a:rPr lang="en-GB" sz="1700" b="0" i="0" u="none" strike="noStrike" baseline="0" dirty="0">
                <a:solidFill>
                  <a:srgbClr val="0070C0"/>
                </a:solidFill>
                <a:latin typeface="Calibri Light" panose="020F0302020204030204" pitchFamily="34" charset="0"/>
                <a:cs typeface="Calibri Light" panose="020F0302020204030204" pitchFamily="34" charset="0"/>
              </a:rPr>
              <a:t>Burning hydrogen does not produce greenhouse gases</a:t>
            </a:r>
            <a:r>
              <a:rPr lang="en-GB" sz="1700" b="0" i="0" u="none" strike="noStrike" baseline="0" dirty="0">
                <a:solidFill>
                  <a:srgbClr val="000000"/>
                </a:solidFill>
                <a:latin typeface="Calibri Light" panose="020F0302020204030204" pitchFamily="34" charset="0"/>
                <a:cs typeface="Calibri Light" panose="020F0302020204030204" pitchFamily="34" charset="0"/>
              </a:rPr>
              <a:t>, which means that it has the potential to be a clean fuel </a:t>
            </a:r>
            <a:r>
              <a:rPr lang="en-GB" sz="1700" b="0" i="0" u="none" strike="noStrike" baseline="0" dirty="0">
                <a:solidFill>
                  <a:srgbClr val="0070C0"/>
                </a:solidFill>
                <a:latin typeface="Calibri Light" panose="020F0302020204030204" pitchFamily="34" charset="0"/>
                <a:cs typeface="Calibri Light" panose="020F0302020204030204" pitchFamily="34" charset="0"/>
              </a:rPr>
              <a:t>powering cars</a:t>
            </a:r>
            <a:r>
              <a:rPr lang="en-GB" sz="1700" b="0" i="0" u="none" strike="noStrike" baseline="0" dirty="0">
                <a:solidFill>
                  <a:srgbClr val="000000"/>
                </a:solidFill>
                <a:latin typeface="Calibri Light" panose="020F0302020204030204" pitchFamily="34" charset="0"/>
                <a:cs typeface="Calibri Light" panose="020F0302020204030204" pitchFamily="34" charset="0"/>
              </a:rPr>
              <a:t>, </a:t>
            </a:r>
            <a:r>
              <a:rPr lang="en-GB" sz="1700" b="0" i="0" u="none" strike="noStrike" baseline="0" dirty="0">
                <a:solidFill>
                  <a:srgbClr val="0070C0"/>
                </a:solidFill>
                <a:latin typeface="Calibri Light" panose="020F0302020204030204" pitchFamily="34" charset="0"/>
                <a:cs typeface="Calibri Light" panose="020F0302020204030204" pitchFamily="34" charset="0"/>
              </a:rPr>
              <a:t>planes</a:t>
            </a:r>
            <a:r>
              <a:rPr lang="en-GB" sz="1700" b="0" i="0" u="none" strike="noStrike" baseline="0" dirty="0">
                <a:solidFill>
                  <a:srgbClr val="000000"/>
                </a:solidFill>
                <a:latin typeface="Calibri Light" panose="020F0302020204030204" pitchFamily="34" charset="0"/>
                <a:cs typeface="Calibri Light" panose="020F0302020204030204" pitchFamily="34" charset="0"/>
              </a:rPr>
              <a:t> and other processes currently dependent on fossil fuels. </a:t>
            </a:r>
          </a:p>
          <a:p>
            <a:pPr marL="0" indent="0">
              <a:lnSpc>
                <a:spcPct val="100000"/>
              </a:lnSpc>
              <a:spcBef>
                <a:spcPts val="0"/>
              </a:spcBef>
              <a:buNone/>
            </a:pPr>
            <a:endParaRPr lang="en-GB" sz="17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700" b="0" i="0" u="none" strike="noStrike" baseline="0" dirty="0">
                <a:solidFill>
                  <a:srgbClr val="000000"/>
                </a:solidFill>
                <a:latin typeface="Calibri Light" panose="020F0302020204030204" pitchFamily="34" charset="0"/>
                <a:cs typeface="Calibri Light" panose="020F0302020204030204" pitchFamily="34" charset="0"/>
              </a:rPr>
              <a:t>However, the production of hydrogen fuels usually generates greenhouse gas emissions. Around </a:t>
            </a:r>
            <a:r>
              <a:rPr lang="en-GB" sz="1700" b="0" i="0" u="none" strike="noStrike" baseline="0" dirty="0">
                <a:solidFill>
                  <a:srgbClr val="0070C0"/>
                </a:solidFill>
                <a:latin typeface="Calibri Light" panose="020F0302020204030204" pitchFamily="34" charset="0"/>
                <a:cs typeface="Calibri Light" panose="020F0302020204030204" pitchFamily="34" charset="0"/>
              </a:rPr>
              <a:t>95% </a:t>
            </a:r>
            <a:r>
              <a:rPr lang="en-GB" sz="1700" b="0" i="0" u="none" strike="noStrike" baseline="0" dirty="0">
                <a:solidFill>
                  <a:srgbClr val="000000"/>
                </a:solidFill>
                <a:latin typeface="Calibri Light" panose="020F0302020204030204" pitchFamily="34" charset="0"/>
                <a:cs typeface="Calibri Light" panose="020F0302020204030204" pitchFamily="34" charset="0"/>
              </a:rPr>
              <a:t>of hydrogen is currently produced from </a:t>
            </a:r>
            <a:r>
              <a:rPr lang="en-GB" sz="1700" b="0" i="0" u="none" strike="noStrike" baseline="0" dirty="0">
                <a:solidFill>
                  <a:srgbClr val="0070C0"/>
                </a:solidFill>
                <a:latin typeface="Calibri Light" panose="020F0302020204030204" pitchFamily="34" charset="0"/>
                <a:cs typeface="Calibri Light" panose="020F0302020204030204" pitchFamily="34" charset="0"/>
              </a:rPr>
              <a:t>fossil fuels</a:t>
            </a:r>
            <a:r>
              <a:rPr lang="en-GB" sz="1700" b="0" i="0" u="none" strike="noStrike" baseline="0" dirty="0">
                <a:solidFill>
                  <a:srgbClr val="000000"/>
                </a:solidFill>
                <a:latin typeface="Calibri Light" panose="020F0302020204030204" pitchFamily="34" charset="0"/>
                <a:cs typeface="Calibri Light" panose="020F0302020204030204" pitchFamily="34" charset="0"/>
              </a:rPr>
              <a:t>, limiting its potential to be a truly clean energy source. </a:t>
            </a:r>
          </a:p>
          <a:p>
            <a:pPr marL="0" indent="0">
              <a:lnSpc>
                <a:spcPct val="100000"/>
              </a:lnSpc>
              <a:spcBef>
                <a:spcPts val="0"/>
              </a:spcBef>
              <a:buNone/>
            </a:pPr>
            <a:endParaRPr lang="en-GB" sz="17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700" b="0" i="0" u="none" strike="noStrike" baseline="0" dirty="0">
                <a:solidFill>
                  <a:srgbClr val="000000"/>
                </a:solidFill>
                <a:latin typeface="Calibri Light" panose="020F0302020204030204" pitchFamily="34" charset="0"/>
                <a:cs typeface="Calibri Light" panose="020F0302020204030204" pitchFamily="34" charset="0"/>
              </a:rPr>
              <a:t>Nicolas and his </a:t>
            </a:r>
            <a:r>
              <a:rPr lang="en-GB" sz="1700" b="0" i="0" u="none" strike="noStrike" baseline="0" dirty="0">
                <a:solidFill>
                  <a:srgbClr val="0070C0"/>
                </a:solidFill>
                <a:latin typeface="Calibri Light" panose="020F0302020204030204" pitchFamily="34" charset="0"/>
                <a:cs typeface="Calibri Light" panose="020F0302020204030204" pitchFamily="34" charset="0"/>
              </a:rPr>
              <a:t>international team </a:t>
            </a:r>
            <a:r>
              <a:rPr lang="en-GB" sz="1700" b="0" i="0" u="none" strike="noStrike" baseline="0" dirty="0">
                <a:solidFill>
                  <a:srgbClr val="000000"/>
                </a:solidFill>
                <a:latin typeface="Calibri Light" panose="020F0302020204030204" pitchFamily="34" charset="0"/>
                <a:cs typeface="Calibri Light" panose="020F0302020204030204" pitchFamily="34" charset="0"/>
              </a:rPr>
              <a:t>are perfecting methods </a:t>
            </a:r>
            <a:r>
              <a:rPr lang="en-GB" sz="1700" dirty="0">
                <a:solidFill>
                  <a:srgbClr val="000000"/>
                </a:solidFill>
                <a:latin typeface="Calibri Light" panose="020F0302020204030204" pitchFamily="34" charset="0"/>
                <a:cs typeface="Calibri Light" panose="020F0302020204030204" pitchFamily="34" charset="0"/>
              </a:rPr>
              <a:t>to </a:t>
            </a:r>
            <a:r>
              <a:rPr lang="en-GB" sz="1700" b="0" i="0" u="none" strike="noStrike" baseline="0" dirty="0">
                <a:solidFill>
                  <a:srgbClr val="0070C0"/>
                </a:solidFill>
                <a:latin typeface="Calibri Light" panose="020F0302020204030204" pitchFamily="34" charset="0"/>
                <a:cs typeface="Calibri Light" panose="020F0302020204030204" pitchFamily="34" charset="0"/>
              </a:rPr>
              <a:t>clean</a:t>
            </a:r>
            <a:r>
              <a:rPr lang="en-GB" sz="1700" b="0" i="0" u="none" strike="noStrike" baseline="0" dirty="0">
                <a:solidFill>
                  <a:srgbClr val="000000"/>
                </a:solidFill>
                <a:latin typeface="Calibri Light" panose="020F0302020204030204" pitchFamily="34" charset="0"/>
                <a:cs typeface="Calibri Light" panose="020F0302020204030204" pitchFamily="34" charset="0"/>
              </a:rPr>
              <a:t> up hydrogen production </a:t>
            </a:r>
            <a:r>
              <a:rPr lang="en-GB" sz="1700" dirty="0">
                <a:solidFill>
                  <a:srgbClr val="000000"/>
                </a:solidFill>
                <a:latin typeface="Calibri Light" panose="020F0302020204030204" pitchFamily="34" charset="0"/>
                <a:cs typeface="Calibri Light" panose="020F0302020204030204" pitchFamily="34" charset="0"/>
              </a:rPr>
              <a:t>to </a:t>
            </a:r>
            <a:r>
              <a:rPr lang="en-GB" sz="1700" b="0" i="0" u="none" strike="noStrike" baseline="0" dirty="0">
                <a:solidFill>
                  <a:srgbClr val="000000"/>
                </a:solidFill>
                <a:latin typeface="Calibri Light" panose="020F0302020204030204" pitchFamily="34" charset="0"/>
                <a:cs typeface="Calibri Light" panose="020F0302020204030204" pitchFamily="34" charset="0"/>
              </a:rPr>
              <a:t>help the world to reduce greenhouse gas emissions and tackle climate change. </a:t>
            </a:r>
            <a:endParaRPr lang="en-US" sz="1700" dirty="0">
              <a:latin typeface="Calibri Light" panose="020F0302020204030204" pitchFamily="34" charset="0"/>
              <a:cs typeface="Calibri Light" panose="020F0302020204030204" pitchFamily="34" charset="0"/>
            </a:endParaRPr>
          </a:p>
        </p:txBody>
      </p:sp>
      <p:sp>
        <p:nvSpPr>
          <p:cNvPr id="36" name="TextBox 35">
            <a:extLst>
              <a:ext uri="{FF2B5EF4-FFF2-40B4-BE49-F238E27FC236}">
                <a16:creationId xmlns:a16="http://schemas.microsoft.com/office/drawing/2014/main" id="{DAAB12DF-C16F-4AD5-951D-381C20D14021}"/>
              </a:ext>
            </a:extLst>
          </p:cNvPr>
          <p:cNvSpPr txBox="1"/>
          <p:nvPr/>
        </p:nvSpPr>
        <p:spPr>
          <a:xfrm>
            <a:off x="718344" y="6189577"/>
            <a:ext cx="4529137" cy="261610"/>
          </a:xfrm>
          <a:prstGeom prst="rect">
            <a:avLst/>
          </a:prstGeom>
          <a:noFill/>
        </p:spPr>
        <p:txBody>
          <a:bodyPr wrap="square">
            <a:spAutoFit/>
          </a:bodyPr>
          <a:lstStyle/>
          <a:p>
            <a:r>
              <a:rPr lang="en-GB" sz="1100" i="1" dirty="0">
                <a:effectLst/>
                <a:latin typeface="+mj-lt"/>
              </a:rPr>
              <a:t>Photocatalytic polymers assembled from different chlorophyll-like molecules.</a:t>
            </a:r>
            <a:endParaRPr lang="en-GB" sz="1100" dirty="0">
              <a:effectLst/>
              <a:latin typeface="+mj-lt"/>
            </a:endParaRPr>
          </a:p>
        </p:txBody>
      </p:sp>
    </p:spTree>
    <p:extLst>
      <p:ext uri="{BB962C8B-B14F-4D97-AF65-F5344CB8AC3E}">
        <p14:creationId xmlns:p14="http://schemas.microsoft.com/office/powerpoint/2010/main" val="61310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5"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7" name="Rectangle 36">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1FA1B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6568423-2870-490C-AFB5-7022230D1892}"/>
              </a:ext>
            </a:extLst>
          </p:cNvPr>
          <p:cNvPicPr>
            <a:picLocks noChangeAspect="1"/>
          </p:cNvPicPr>
          <p:nvPr/>
        </p:nvPicPr>
        <p:blipFill>
          <a:blip r:embed="rId2">
            <a:extLst>
              <a:ext uri="{28A0092B-C50C-407E-A947-70E740481C1C}">
                <a14:useLocalDpi xmlns:a14="http://schemas.microsoft.com/office/drawing/2010/main" val="0"/>
              </a:ext>
            </a:extLst>
          </a:blip>
          <a:srcRect l="18039" r="18039"/>
          <a:stretch/>
        </p:blipFill>
        <p:spPr>
          <a:xfrm>
            <a:off x="972115" y="960214"/>
            <a:ext cx="5641848" cy="4919472"/>
          </a:xfrm>
          <a:prstGeom prst="rect">
            <a:avLst/>
          </a:prstGeom>
          <a:ln w="12700">
            <a:noFill/>
          </a:ln>
        </p:spPr>
      </p:pic>
      <p:sp>
        <p:nvSpPr>
          <p:cNvPr id="9" name="Content Placeholder 8">
            <a:extLst>
              <a:ext uri="{FF2B5EF4-FFF2-40B4-BE49-F238E27FC236}">
                <a16:creationId xmlns:a16="http://schemas.microsoft.com/office/drawing/2014/main" id="{3422CF84-3304-4A9F-9C7C-225D4816AECE}"/>
              </a:ext>
            </a:extLst>
          </p:cNvPr>
          <p:cNvSpPr>
            <a:spLocks noGrp="1"/>
          </p:cNvSpPr>
          <p:nvPr>
            <p:ph idx="1"/>
          </p:nvPr>
        </p:nvSpPr>
        <p:spPr>
          <a:xfrm>
            <a:off x="6983915" y="1608931"/>
            <a:ext cx="4942472" cy="4556938"/>
          </a:xfrm>
          <a:solidFill>
            <a:schemeClr val="bg1">
              <a:lumMod val="95000"/>
            </a:schemeClr>
          </a:solidFill>
        </p:spPr>
        <p:txBody>
          <a:bodyPr anchor="ctr">
            <a:noAutofit/>
          </a:bodyPr>
          <a:lstStyle/>
          <a:p>
            <a:pPr marL="0" indent="0">
              <a:lnSpc>
                <a:spcPct val="100000"/>
              </a:lnSpc>
              <a:spcBef>
                <a:spcPts val="0"/>
              </a:spcBef>
              <a:buNone/>
            </a:pPr>
            <a:r>
              <a:rPr lang="en-GB" sz="1700" b="0" i="0" u="none" strike="noStrike" baseline="0" dirty="0">
                <a:solidFill>
                  <a:srgbClr val="000000"/>
                </a:solidFill>
                <a:latin typeface="Calibri Light" panose="020F0302020204030204" pitchFamily="34" charset="0"/>
                <a:cs typeface="Calibri Light" panose="020F0302020204030204" pitchFamily="34" charset="0"/>
              </a:rPr>
              <a:t>Most hydrogen is currently produced from</a:t>
            </a:r>
            <a:r>
              <a:rPr lang="en-GB" sz="1700" b="0" i="0" u="none" strike="noStrike" baseline="0" dirty="0">
                <a:solidFill>
                  <a:srgbClr val="0070C0"/>
                </a:solidFill>
                <a:latin typeface="Calibri Light" panose="020F0302020204030204" pitchFamily="34" charset="0"/>
                <a:cs typeface="Calibri Light" panose="020F0302020204030204" pitchFamily="34" charset="0"/>
              </a:rPr>
              <a:t> methane </a:t>
            </a:r>
            <a:r>
              <a:rPr lang="en-GB" sz="1700" b="0" i="0" u="none" strike="noStrike" baseline="0" dirty="0">
                <a:solidFill>
                  <a:srgbClr val="000000"/>
                </a:solidFill>
                <a:latin typeface="Calibri Light" panose="020F0302020204030204" pitchFamily="34" charset="0"/>
                <a:cs typeface="Calibri Light" panose="020F0302020204030204" pitchFamily="34" charset="0"/>
              </a:rPr>
              <a:t>or </a:t>
            </a:r>
            <a:r>
              <a:rPr lang="en-GB" sz="1700" b="0" i="0" u="none" strike="noStrike" baseline="0" dirty="0">
                <a:solidFill>
                  <a:srgbClr val="0070C0"/>
                </a:solidFill>
                <a:latin typeface="Calibri Light" panose="020F0302020204030204" pitchFamily="34" charset="0"/>
                <a:cs typeface="Calibri Light" panose="020F0302020204030204" pitchFamily="34" charset="0"/>
              </a:rPr>
              <a:t>natural gas</a:t>
            </a:r>
            <a:r>
              <a:rPr lang="en-GB" sz="1700" b="0" i="0" u="none" strike="noStrike" baseline="0" dirty="0">
                <a:solidFill>
                  <a:srgbClr val="000000"/>
                </a:solidFill>
                <a:latin typeface="Calibri Light" panose="020F0302020204030204" pitchFamily="34" charset="0"/>
                <a:cs typeface="Calibri Light" panose="020F0302020204030204" pitchFamily="34" charset="0"/>
              </a:rPr>
              <a:t>, in a process that generates </a:t>
            </a:r>
            <a:r>
              <a:rPr lang="en-GB" sz="1700" b="0" i="0" u="none" strike="noStrike" baseline="0" dirty="0">
                <a:solidFill>
                  <a:srgbClr val="0070C0"/>
                </a:solidFill>
                <a:latin typeface="Calibri Light" panose="020F0302020204030204" pitchFamily="34" charset="0"/>
                <a:cs typeface="Calibri Light" panose="020F0302020204030204" pitchFamily="34" charset="0"/>
              </a:rPr>
              <a:t>carbon dioxide</a:t>
            </a:r>
            <a:r>
              <a:rPr lang="en-GB" sz="1700" b="0" i="0" u="none" strike="noStrike" baseline="0" dirty="0">
                <a:solidFill>
                  <a:srgbClr val="000000"/>
                </a:solidFill>
                <a:latin typeface="Calibri Light" panose="020F0302020204030204" pitchFamily="34" charset="0"/>
                <a:cs typeface="Calibri Light" panose="020F0302020204030204" pitchFamily="34" charset="0"/>
              </a:rPr>
              <a:t>. </a:t>
            </a:r>
          </a:p>
          <a:p>
            <a:pPr marL="0" indent="0">
              <a:lnSpc>
                <a:spcPct val="100000"/>
              </a:lnSpc>
              <a:spcBef>
                <a:spcPts val="0"/>
              </a:spcBef>
              <a:buNone/>
            </a:pPr>
            <a:endParaRPr lang="en-GB" sz="170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700" dirty="0">
                <a:solidFill>
                  <a:srgbClr val="000000"/>
                </a:solidFill>
                <a:latin typeface="Calibri Light" panose="020F0302020204030204" pitchFamily="34" charset="0"/>
                <a:cs typeface="Calibri Light" panose="020F0302020204030204" pitchFamily="34" charset="0"/>
              </a:rPr>
              <a:t>Nicolas’ </a:t>
            </a:r>
            <a:r>
              <a:rPr lang="en-GB" sz="1700" b="0" i="0" u="none" strike="noStrike" baseline="0" dirty="0">
                <a:solidFill>
                  <a:srgbClr val="000000"/>
                </a:solidFill>
                <a:latin typeface="Calibri Light" panose="020F0302020204030204" pitchFamily="34" charset="0"/>
                <a:cs typeface="Calibri Light" panose="020F0302020204030204" pitchFamily="34" charset="0"/>
              </a:rPr>
              <a:t>alternative method involves a process called </a:t>
            </a:r>
            <a:r>
              <a:rPr lang="en-GB" sz="1700" b="0" i="0" u="none" strike="noStrike" baseline="0" dirty="0">
                <a:solidFill>
                  <a:srgbClr val="0070C0"/>
                </a:solidFill>
                <a:latin typeface="Calibri Light" panose="020F0302020204030204" pitchFamily="34" charset="0"/>
                <a:cs typeface="Calibri Light" panose="020F0302020204030204" pitchFamily="34" charset="0"/>
              </a:rPr>
              <a:t>photocatalytic water splitting</a:t>
            </a:r>
            <a:r>
              <a:rPr lang="en-GB" sz="1700" b="0" i="0" u="none" strike="noStrike" baseline="0" dirty="0">
                <a:solidFill>
                  <a:srgbClr val="000000"/>
                </a:solidFill>
                <a:latin typeface="Calibri Light" panose="020F0302020204030204" pitchFamily="34" charset="0"/>
                <a:cs typeface="Calibri Light" panose="020F0302020204030204" pitchFamily="34" charset="0"/>
              </a:rPr>
              <a:t>.</a:t>
            </a:r>
          </a:p>
          <a:p>
            <a:pPr marL="0" indent="0">
              <a:lnSpc>
                <a:spcPct val="100000"/>
              </a:lnSpc>
              <a:spcBef>
                <a:spcPts val="0"/>
              </a:spcBef>
              <a:buNone/>
            </a:pPr>
            <a:endParaRPr lang="en-GB" sz="170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700" b="0" i="0" u="none" strike="noStrike" baseline="0" dirty="0">
                <a:solidFill>
                  <a:srgbClr val="000000"/>
                </a:solidFill>
                <a:latin typeface="Calibri Light" panose="020F0302020204030204" pitchFamily="34" charset="0"/>
                <a:cs typeface="Calibri Light" panose="020F0302020204030204" pitchFamily="34" charset="0"/>
              </a:rPr>
              <a:t>This method mimics part of the process of </a:t>
            </a:r>
            <a:r>
              <a:rPr lang="en-GB" sz="1700" b="0" i="0" u="none" strike="noStrike" baseline="0" dirty="0">
                <a:solidFill>
                  <a:srgbClr val="0070C0"/>
                </a:solidFill>
                <a:latin typeface="Calibri Light" panose="020F0302020204030204" pitchFamily="34" charset="0"/>
                <a:cs typeface="Calibri Light" panose="020F0302020204030204" pitchFamily="34" charset="0"/>
              </a:rPr>
              <a:t>photosynthesis</a:t>
            </a:r>
            <a:r>
              <a:rPr lang="en-GB" sz="1700" b="0" i="0" u="none" strike="noStrike" baseline="0" dirty="0">
                <a:solidFill>
                  <a:srgbClr val="000000"/>
                </a:solidFill>
                <a:latin typeface="Calibri Light" panose="020F0302020204030204" pitchFamily="34" charset="0"/>
                <a:cs typeface="Calibri Light" panose="020F0302020204030204" pitchFamily="34" charset="0"/>
              </a:rPr>
              <a:t> whereby plants use energy from the sun to transform </a:t>
            </a:r>
            <a:r>
              <a:rPr lang="en-GB" sz="1700" b="0" i="0" u="none" strike="noStrike" baseline="0" dirty="0">
                <a:solidFill>
                  <a:srgbClr val="0070C0"/>
                </a:solidFill>
                <a:latin typeface="Calibri Light" panose="020F0302020204030204" pitchFamily="34" charset="0"/>
                <a:cs typeface="Calibri Light" panose="020F0302020204030204" pitchFamily="34" charset="0"/>
              </a:rPr>
              <a:t>water (H</a:t>
            </a:r>
            <a:r>
              <a:rPr lang="en-GB" sz="1700" b="0" i="0" u="none" strike="noStrike" baseline="-25000" dirty="0">
                <a:solidFill>
                  <a:srgbClr val="0070C0"/>
                </a:solidFill>
                <a:latin typeface="Calibri Light" panose="020F0302020204030204" pitchFamily="34" charset="0"/>
                <a:cs typeface="Calibri Light" panose="020F0302020204030204" pitchFamily="34" charset="0"/>
              </a:rPr>
              <a:t>2</a:t>
            </a:r>
            <a:r>
              <a:rPr lang="en-GB" sz="1700" b="0" i="0" u="none" strike="noStrike" baseline="0" dirty="0">
                <a:solidFill>
                  <a:srgbClr val="0070C0"/>
                </a:solidFill>
                <a:latin typeface="Calibri Light" panose="020F0302020204030204" pitchFamily="34" charset="0"/>
                <a:cs typeface="Calibri Light" panose="020F0302020204030204" pitchFamily="34" charset="0"/>
              </a:rPr>
              <a:t>O) </a:t>
            </a:r>
            <a:r>
              <a:rPr lang="en-GB" sz="1700" b="0" i="0" u="none" strike="noStrike" baseline="0" dirty="0">
                <a:solidFill>
                  <a:srgbClr val="000000"/>
                </a:solidFill>
                <a:latin typeface="Calibri Light" panose="020F0302020204030204" pitchFamily="34" charset="0"/>
                <a:cs typeface="Calibri Light" panose="020F0302020204030204" pitchFamily="34" charset="0"/>
              </a:rPr>
              <a:t>and </a:t>
            </a:r>
            <a:r>
              <a:rPr lang="en-GB" sz="1700" b="0" i="0" u="none" strike="noStrike" baseline="0" dirty="0">
                <a:solidFill>
                  <a:srgbClr val="0070C0"/>
                </a:solidFill>
                <a:latin typeface="Calibri Light" panose="020F0302020204030204" pitchFamily="34" charset="0"/>
                <a:cs typeface="Calibri Light" panose="020F0302020204030204" pitchFamily="34" charset="0"/>
              </a:rPr>
              <a:t>carbon dioxide (CO</a:t>
            </a:r>
            <a:r>
              <a:rPr lang="en-GB" sz="1700" b="0" i="0" u="none" strike="noStrike" baseline="-25000" dirty="0">
                <a:solidFill>
                  <a:srgbClr val="0070C0"/>
                </a:solidFill>
                <a:latin typeface="Calibri Light" panose="020F0302020204030204" pitchFamily="34" charset="0"/>
                <a:cs typeface="Calibri Light" panose="020F0302020204030204" pitchFamily="34" charset="0"/>
              </a:rPr>
              <a:t>2</a:t>
            </a:r>
            <a:r>
              <a:rPr lang="en-GB" sz="1700" b="0" i="0" u="none" strike="noStrike" baseline="0" dirty="0">
                <a:solidFill>
                  <a:srgbClr val="0070C0"/>
                </a:solidFill>
                <a:latin typeface="Calibri Light" panose="020F0302020204030204" pitchFamily="34" charset="0"/>
                <a:cs typeface="Calibri Light" panose="020F0302020204030204" pitchFamily="34" charset="0"/>
              </a:rPr>
              <a:t>) </a:t>
            </a:r>
            <a:r>
              <a:rPr lang="en-GB" sz="1700" b="0" i="0" u="none" strike="noStrike" baseline="0" dirty="0">
                <a:solidFill>
                  <a:srgbClr val="000000"/>
                </a:solidFill>
                <a:latin typeface="Calibri Light" panose="020F0302020204030204" pitchFamily="34" charset="0"/>
                <a:cs typeface="Calibri Light" panose="020F0302020204030204" pitchFamily="34" charset="0"/>
              </a:rPr>
              <a:t>into </a:t>
            </a:r>
            <a:r>
              <a:rPr lang="en-GB" sz="1700" b="0" i="0" u="none" strike="noStrike" baseline="0" dirty="0">
                <a:solidFill>
                  <a:srgbClr val="0070C0"/>
                </a:solidFill>
                <a:latin typeface="Calibri Light" panose="020F0302020204030204" pitchFamily="34" charset="0"/>
                <a:cs typeface="Calibri Light" panose="020F0302020204030204" pitchFamily="34" charset="0"/>
              </a:rPr>
              <a:t>oxygen (O</a:t>
            </a:r>
            <a:r>
              <a:rPr lang="en-GB" sz="1700" b="0" i="0" u="none" strike="noStrike" baseline="-25000" dirty="0">
                <a:solidFill>
                  <a:srgbClr val="0070C0"/>
                </a:solidFill>
                <a:latin typeface="Calibri Light" panose="020F0302020204030204" pitchFamily="34" charset="0"/>
                <a:cs typeface="Calibri Light" panose="020F0302020204030204" pitchFamily="34" charset="0"/>
              </a:rPr>
              <a:t>2</a:t>
            </a:r>
            <a:r>
              <a:rPr lang="en-GB" sz="1700" b="0" i="0" u="none" strike="noStrike" baseline="0" dirty="0">
                <a:solidFill>
                  <a:srgbClr val="0070C0"/>
                </a:solidFill>
                <a:latin typeface="Calibri Light" panose="020F0302020204030204" pitchFamily="34" charset="0"/>
                <a:cs typeface="Calibri Light" panose="020F0302020204030204" pitchFamily="34" charset="0"/>
              </a:rPr>
              <a:t>) </a:t>
            </a:r>
            <a:r>
              <a:rPr lang="en-GB" sz="1700" b="0" i="0" u="none" strike="noStrike" baseline="0" dirty="0">
                <a:solidFill>
                  <a:srgbClr val="000000"/>
                </a:solidFill>
                <a:latin typeface="Calibri Light" panose="020F0302020204030204" pitchFamily="34" charset="0"/>
                <a:cs typeface="Calibri Light" panose="020F0302020204030204" pitchFamily="34" charset="0"/>
              </a:rPr>
              <a:t>and </a:t>
            </a:r>
            <a:r>
              <a:rPr lang="en-GB" sz="1700" b="0" i="0" u="none" strike="noStrike" baseline="0" dirty="0">
                <a:solidFill>
                  <a:srgbClr val="0070C0"/>
                </a:solidFill>
                <a:latin typeface="Calibri Light" panose="020F0302020204030204" pitchFamily="34" charset="0"/>
                <a:cs typeface="Calibri Light" panose="020F0302020204030204" pitchFamily="34" charset="0"/>
              </a:rPr>
              <a:t>sugar (C</a:t>
            </a:r>
            <a:r>
              <a:rPr lang="en-GB" sz="1700" b="0" i="0" u="none" strike="noStrike" baseline="-25000" dirty="0">
                <a:solidFill>
                  <a:srgbClr val="0070C0"/>
                </a:solidFill>
                <a:latin typeface="Calibri Light" panose="020F0302020204030204" pitchFamily="34" charset="0"/>
                <a:cs typeface="Calibri Light" panose="020F0302020204030204" pitchFamily="34" charset="0"/>
              </a:rPr>
              <a:t>6</a:t>
            </a:r>
            <a:r>
              <a:rPr lang="en-GB" sz="1700" b="0" i="0" u="none" strike="noStrike" baseline="0" dirty="0">
                <a:solidFill>
                  <a:srgbClr val="0070C0"/>
                </a:solidFill>
                <a:latin typeface="Calibri Light" panose="020F0302020204030204" pitchFamily="34" charset="0"/>
                <a:cs typeface="Calibri Light" panose="020F0302020204030204" pitchFamily="34" charset="0"/>
              </a:rPr>
              <a:t>H</a:t>
            </a:r>
            <a:r>
              <a:rPr lang="en-GB" sz="1700" b="0" i="0" u="none" strike="noStrike" baseline="-25000" dirty="0">
                <a:solidFill>
                  <a:srgbClr val="0070C0"/>
                </a:solidFill>
                <a:latin typeface="Calibri Light" panose="020F0302020204030204" pitchFamily="34" charset="0"/>
                <a:cs typeface="Calibri Light" panose="020F0302020204030204" pitchFamily="34" charset="0"/>
              </a:rPr>
              <a:t>12</a:t>
            </a:r>
            <a:r>
              <a:rPr lang="en-GB" sz="1700" b="0" i="0" u="none" strike="noStrike" baseline="0" dirty="0">
                <a:solidFill>
                  <a:srgbClr val="0070C0"/>
                </a:solidFill>
                <a:latin typeface="Calibri Light" panose="020F0302020204030204" pitchFamily="34" charset="0"/>
                <a:cs typeface="Calibri Light" panose="020F0302020204030204" pitchFamily="34" charset="0"/>
              </a:rPr>
              <a:t>O</a:t>
            </a:r>
            <a:r>
              <a:rPr lang="en-GB" sz="1700" b="0" i="0" u="none" strike="noStrike" baseline="-25000" dirty="0">
                <a:solidFill>
                  <a:srgbClr val="0070C0"/>
                </a:solidFill>
                <a:latin typeface="Calibri Light" panose="020F0302020204030204" pitchFamily="34" charset="0"/>
                <a:cs typeface="Calibri Light" panose="020F0302020204030204" pitchFamily="34" charset="0"/>
              </a:rPr>
              <a:t>2</a:t>
            </a:r>
            <a:r>
              <a:rPr lang="en-GB" sz="1700" b="0" i="0" u="none" strike="noStrike" baseline="0" dirty="0">
                <a:solidFill>
                  <a:srgbClr val="0070C0"/>
                </a:solidFill>
                <a:latin typeface="Calibri Light" panose="020F0302020204030204" pitchFamily="34" charset="0"/>
                <a:cs typeface="Calibri Light" panose="020F0302020204030204" pitchFamily="34" charset="0"/>
              </a:rPr>
              <a:t>)</a:t>
            </a:r>
            <a:r>
              <a:rPr lang="en-GB" sz="1700" b="0" i="0" u="none" strike="noStrike" baseline="0" dirty="0">
                <a:latin typeface="Calibri Light" panose="020F0302020204030204" pitchFamily="34" charset="0"/>
                <a:cs typeface="Calibri Light" panose="020F0302020204030204" pitchFamily="34" charset="0"/>
              </a:rPr>
              <a:t>.</a:t>
            </a:r>
            <a:r>
              <a:rPr lang="en-GB" sz="1700" b="0" i="0" u="none" strike="noStrike" baseline="0" dirty="0">
                <a:solidFill>
                  <a:srgbClr val="0070C0"/>
                </a:solidFill>
                <a:latin typeface="Calibri Light" panose="020F0302020204030204" pitchFamily="34" charset="0"/>
                <a:cs typeface="Calibri Light" panose="020F0302020204030204" pitchFamily="34" charset="0"/>
              </a:rPr>
              <a:t> </a:t>
            </a:r>
          </a:p>
          <a:p>
            <a:pPr marL="0" indent="0">
              <a:lnSpc>
                <a:spcPct val="100000"/>
              </a:lnSpc>
              <a:spcBef>
                <a:spcPts val="0"/>
              </a:spcBef>
              <a:buNone/>
            </a:pPr>
            <a:endParaRPr lang="en-GB" sz="1700" dirty="0">
              <a:solidFill>
                <a:srgbClr val="000000"/>
              </a:solidFill>
              <a:latin typeface="Calibri Light" panose="020F0302020204030204" pitchFamily="34" charset="0"/>
              <a:cs typeface="Calibri Light" panose="020F0302020204030204" pitchFamily="34" charset="0"/>
            </a:endParaRPr>
          </a:p>
          <a:p>
            <a:pPr marL="0" indent="0">
              <a:lnSpc>
                <a:spcPct val="100000"/>
              </a:lnSpc>
              <a:spcBef>
                <a:spcPts val="0"/>
              </a:spcBef>
              <a:buNone/>
            </a:pPr>
            <a:r>
              <a:rPr lang="en-GB" sz="1700" b="0" i="0" u="none" strike="noStrike" baseline="0" dirty="0">
                <a:solidFill>
                  <a:srgbClr val="000000"/>
                </a:solidFill>
                <a:latin typeface="Calibri Light" panose="020F0302020204030204" pitchFamily="34" charset="0"/>
                <a:cs typeface="Calibri Light" panose="020F0302020204030204" pitchFamily="34" charset="0"/>
              </a:rPr>
              <a:t>Nicolas explains, </a:t>
            </a:r>
            <a:r>
              <a:rPr lang="en-GB" sz="1700" b="0" i="0" u="none" strike="noStrike" baseline="0" dirty="0">
                <a:solidFill>
                  <a:srgbClr val="006666"/>
                </a:solidFill>
                <a:latin typeface="Calibri Light" panose="020F0302020204030204" pitchFamily="34" charset="0"/>
                <a:cs typeface="Calibri Light" panose="020F0302020204030204" pitchFamily="34" charset="0"/>
              </a:rPr>
              <a:t>“For over three billion years, nature has been implementing water splitting using sunlight.” </a:t>
            </a:r>
            <a:r>
              <a:rPr lang="en-GB" sz="1700" b="0" i="0" u="none" strike="noStrike" baseline="0" dirty="0">
                <a:solidFill>
                  <a:srgbClr val="000000"/>
                </a:solidFill>
                <a:latin typeface="Calibri Light" panose="020F0302020204030204" pitchFamily="34" charset="0"/>
                <a:cs typeface="Calibri Light" panose="020F0302020204030204" pitchFamily="34" charset="0"/>
              </a:rPr>
              <a:t>Photocatalytic water splitting is artificial photosynthesis that </a:t>
            </a:r>
            <a:r>
              <a:rPr lang="en-GB" sz="1700" b="0" i="0" u="none" strike="noStrike" baseline="0" dirty="0">
                <a:solidFill>
                  <a:srgbClr val="0070C0"/>
                </a:solidFill>
                <a:latin typeface="Calibri Light" panose="020F0302020204030204" pitchFamily="34" charset="0"/>
                <a:cs typeface="Calibri Light" panose="020F0302020204030204" pitchFamily="34" charset="0"/>
              </a:rPr>
              <a:t>uses light to split H</a:t>
            </a:r>
            <a:r>
              <a:rPr lang="en-GB" sz="1700" b="0" i="0" u="none" strike="noStrike" baseline="-25000" dirty="0">
                <a:solidFill>
                  <a:srgbClr val="0070C0"/>
                </a:solidFill>
                <a:latin typeface="Calibri Light" panose="020F0302020204030204" pitchFamily="34" charset="0"/>
                <a:cs typeface="Calibri Light" panose="020F0302020204030204" pitchFamily="34" charset="0"/>
              </a:rPr>
              <a:t>2</a:t>
            </a:r>
            <a:r>
              <a:rPr lang="en-GB" sz="1700" b="0" i="0" u="none" strike="noStrike" baseline="0" dirty="0">
                <a:solidFill>
                  <a:srgbClr val="0070C0"/>
                </a:solidFill>
                <a:latin typeface="Calibri Light" panose="020F0302020204030204" pitchFamily="34" charset="0"/>
                <a:cs typeface="Calibri Light" panose="020F0302020204030204" pitchFamily="34" charset="0"/>
              </a:rPr>
              <a:t>O molecules </a:t>
            </a:r>
            <a:r>
              <a:rPr lang="en-GB" sz="1700" b="0" i="0" u="none" strike="noStrike" baseline="0" dirty="0">
                <a:solidFill>
                  <a:srgbClr val="000000"/>
                </a:solidFill>
                <a:latin typeface="Calibri Light" panose="020F0302020204030204" pitchFamily="34" charset="0"/>
                <a:cs typeface="Calibri Light" panose="020F0302020204030204" pitchFamily="34" charset="0"/>
              </a:rPr>
              <a:t>into </a:t>
            </a:r>
            <a:r>
              <a:rPr lang="en-GB" sz="1700" b="0" i="0" u="none" strike="noStrike" baseline="0" dirty="0">
                <a:solidFill>
                  <a:srgbClr val="0070C0"/>
                </a:solidFill>
                <a:latin typeface="Calibri Light" panose="020F0302020204030204" pitchFamily="34" charset="0"/>
                <a:cs typeface="Calibri Light" panose="020F0302020204030204" pitchFamily="34" charset="0"/>
              </a:rPr>
              <a:t>H</a:t>
            </a:r>
            <a:r>
              <a:rPr lang="en-GB" sz="1700" b="0" i="0" u="none" strike="noStrike" baseline="-25000" dirty="0">
                <a:solidFill>
                  <a:srgbClr val="0070C0"/>
                </a:solidFill>
                <a:latin typeface="Calibri Light" panose="020F0302020204030204" pitchFamily="34" charset="0"/>
                <a:cs typeface="Calibri Light" panose="020F0302020204030204" pitchFamily="34" charset="0"/>
              </a:rPr>
              <a:t>2</a:t>
            </a:r>
            <a:r>
              <a:rPr lang="en-GB" sz="1700" b="0" i="0" u="none" strike="noStrike" baseline="0" dirty="0">
                <a:solidFill>
                  <a:srgbClr val="000000"/>
                </a:solidFill>
                <a:latin typeface="Calibri Light" panose="020F0302020204030204" pitchFamily="34" charset="0"/>
                <a:cs typeface="Calibri Light" panose="020F0302020204030204" pitchFamily="34" charset="0"/>
              </a:rPr>
              <a:t> and </a:t>
            </a:r>
            <a:r>
              <a:rPr lang="en-GB" sz="1700" b="0" i="0" u="none" strike="noStrike" baseline="0" dirty="0">
                <a:solidFill>
                  <a:srgbClr val="0070C0"/>
                </a:solidFill>
                <a:latin typeface="Calibri Light" panose="020F0302020204030204" pitchFamily="34" charset="0"/>
                <a:cs typeface="Calibri Light" panose="020F0302020204030204" pitchFamily="34" charset="0"/>
              </a:rPr>
              <a:t>O</a:t>
            </a:r>
            <a:r>
              <a:rPr lang="en-GB" sz="1700" b="0" i="0" u="none" strike="noStrike" baseline="-25000" dirty="0">
                <a:solidFill>
                  <a:srgbClr val="0070C0"/>
                </a:solidFill>
                <a:latin typeface="Calibri Light" panose="020F0302020204030204" pitchFamily="34" charset="0"/>
                <a:cs typeface="Calibri Light" panose="020F0302020204030204" pitchFamily="34" charset="0"/>
              </a:rPr>
              <a:t>2</a:t>
            </a:r>
            <a:r>
              <a:rPr lang="en-GB" sz="1700" b="0" i="0" u="none" strike="noStrike" baseline="0" dirty="0">
                <a:solidFill>
                  <a:srgbClr val="000000"/>
                </a:solidFill>
                <a:latin typeface="Calibri Light" panose="020F0302020204030204" pitchFamily="34" charset="0"/>
                <a:cs typeface="Calibri Light" panose="020F0302020204030204" pitchFamily="34" charset="0"/>
              </a:rPr>
              <a:t>. </a:t>
            </a:r>
            <a:endParaRPr lang="en-US" sz="1700" dirty="0">
              <a:latin typeface="Calibri Light" panose="020F0302020204030204" pitchFamily="34" charset="0"/>
              <a:cs typeface="Calibri Light" panose="020F0302020204030204" pitchFamily="34" charset="0"/>
            </a:endParaRPr>
          </a:p>
        </p:txBody>
      </p:sp>
      <p:sp>
        <p:nvSpPr>
          <p:cNvPr id="2" name="TextBox 1">
            <a:extLst>
              <a:ext uri="{FF2B5EF4-FFF2-40B4-BE49-F238E27FC236}">
                <a16:creationId xmlns:a16="http://schemas.microsoft.com/office/drawing/2014/main" id="{E3A027D3-BE88-4107-B49D-64193BC3DB24}"/>
              </a:ext>
            </a:extLst>
          </p:cNvPr>
          <p:cNvSpPr txBox="1"/>
          <p:nvPr/>
        </p:nvSpPr>
        <p:spPr>
          <a:xfrm>
            <a:off x="6983915" y="795527"/>
            <a:ext cx="4913127" cy="553998"/>
          </a:xfrm>
          <a:prstGeom prst="rect">
            <a:avLst/>
          </a:prstGeom>
          <a:solidFill>
            <a:schemeClr val="bg1">
              <a:lumMod val="95000"/>
            </a:schemeClr>
          </a:solidFill>
        </p:spPr>
        <p:txBody>
          <a:bodyPr wrap="square" rtlCol="0">
            <a:spAutoFit/>
          </a:bodyPr>
          <a:lstStyle/>
          <a:p>
            <a:pPr algn="ctr"/>
            <a:r>
              <a:rPr lang="en-GB" sz="3000" dirty="0">
                <a:latin typeface="+mj-lt"/>
              </a:rPr>
              <a:t>A CLEAN FUEL</a:t>
            </a:r>
          </a:p>
        </p:txBody>
      </p:sp>
      <p:sp>
        <p:nvSpPr>
          <p:cNvPr id="36" name="TextBox 35">
            <a:extLst>
              <a:ext uri="{FF2B5EF4-FFF2-40B4-BE49-F238E27FC236}">
                <a16:creationId xmlns:a16="http://schemas.microsoft.com/office/drawing/2014/main" id="{D51CE8E5-A211-412A-9E70-D8391596671B}"/>
              </a:ext>
            </a:extLst>
          </p:cNvPr>
          <p:cNvSpPr txBox="1"/>
          <p:nvPr/>
        </p:nvSpPr>
        <p:spPr>
          <a:xfrm>
            <a:off x="762735" y="6165869"/>
            <a:ext cx="4913127" cy="261610"/>
          </a:xfrm>
          <a:prstGeom prst="rect">
            <a:avLst/>
          </a:prstGeom>
          <a:noFill/>
        </p:spPr>
        <p:txBody>
          <a:bodyPr wrap="square">
            <a:spAutoFit/>
          </a:bodyPr>
          <a:lstStyle/>
          <a:p>
            <a:r>
              <a:rPr lang="en-GB" sz="1100" i="1" dirty="0">
                <a:effectLst/>
                <a:latin typeface="+mj-lt"/>
              </a:rPr>
              <a:t>Sunlight is used to form electron-hole pairs to oxidise water and produce hydrogen. </a:t>
            </a:r>
            <a:endParaRPr lang="en-GB" sz="1100" dirty="0">
              <a:effectLst/>
              <a:latin typeface="+mj-lt"/>
            </a:endParaRPr>
          </a:p>
        </p:txBody>
      </p:sp>
    </p:spTree>
    <p:extLst>
      <p:ext uri="{BB962C8B-B14F-4D97-AF65-F5344CB8AC3E}">
        <p14:creationId xmlns:p14="http://schemas.microsoft.com/office/powerpoint/2010/main" val="282823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5"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7" name="Rectangle 36">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1FA1B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6568423-2870-490C-AFB5-7022230D1892}"/>
              </a:ext>
            </a:extLst>
          </p:cNvPr>
          <p:cNvPicPr>
            <a:picLocks noChangeAspect="1"/>
          </p:cNvPicPr>
          <p:nvPr/>
        </p:nvPicPr>
        <p:blipFill>
          <a:blip r:embed="rId2">
            <a:extLst>
              <a:ext uri="{28A0092B-C50C-407E-A947-70E740481C1C}">
                <a14:useLocalDpi xmlns:a14="http://schemas.microsoft.com/office/drawing/2010/main" val="0"/>
              </a:ext>
            </a:extLst>
          </a:blip>
          <a:srcRect l="11803" r="11803"/>
          <a:stretch/>
        </p:blipFill>
        <p:spPr>
          <a:xfrm>
            <a:off x="972115" y="960214"/>
            <a:ext cx="5641848" cy="4919472"/>
          </a:xfrm>
          <a:prstGeom prst="rect">
            <a:avLst/>
          </a:prstGeom>
          <a:ln w="12700">
            <a:noFill/>
          </a:ln>
        </p:spPr>
      </p:pic>
      <p:sp>
        <p:nvSpPr>
          <p:cNvPr id="9" name="Content Placeholder 8">
            <a:extLst>
              <a:ext uri="{FF2B5EF4-FFF2-40B4-BE49-F238E27FC236}">
                <a16:creationId xmlns:a16="http://schemas.microsoft.com/office/drawing/2014/main" id="{3422CF84-3304-4A9F-9C7C-225D4816AECE}"/>
              </a:ext>
            </a:extLst>
          </p:cNvPr>
          <p:cNvSpPr>
            <a:spLocks noGrp="1"/>
          </p:cNvSpPr>
          <p:nvPr>
            <p:ph idx="1"/>
          </p:nvPr>
        </p:nvSpPr>
        <p:spPr>
          <a:xfrm>
            <a:off x="6983915" y="1581138"/>
            <a:ext cx="4913127" cy="4435487"/>
          </a:xfrm>
          <a:solidFill>
            <a:schemeClr val="bg1">
              <a:lumMod val="95000"/>
            </a:schemeClr>
          </a:solidFill>
        </p:spPr>
        <p:txBody>
          <a:bodyPr anchor="ctr">
            <a:normAutofit/>
          </a:bodyPr>
          <a:lstStyle/>
          <a:p>
            <a:pPr marL="0" indent="0">
              <a:lnSpc>
                <a:spcPct val="120000"/>
              </a:lnSpc>
              <a:spcBef>
                <a:spcPts val="0"/>
              </a:spcBef>
              <a:buNone/>
            </a:pPr>
            <a:r>
              <a:rPr lang="en-GB" sz="1700" b="0" i="0" u="none" strike="noStrike" baseline="0" dirty="0">
                <a:solidFill>
                  <a:srgbClr val="000000"/>
                </a:solidFill>
                <a:latin typeface="Calibri Light" panose="020F0302020204030204" pitchFamily="34" charset="0"/>
                <a:cs typeface="Calibri Light" panose="020F0302020204030204" pitchFamily="34" charset="0"/>
              </a:rPr>
              <a:t>Nicolas and his team create new </a:t>
            </a:r>
            <a:r>
              <a:rPr lang="en-GB" sz="1700" b="0" i="0" u="none" strike="noStrike" baseline="0" dirty="0">
                <a:solidFill>
                  <a:srgbClr val="0070C0"/>
                </a:solidFill>
                <a:latin typeface="Calibri Light" panose="020F0302020204030204" pitchFamily="34" charset="0"/>
                <a:cs typeface="Calibri Light" panose="020F0302020204030204" pitchFamily="34" charset="0"/>
              </a:rPr>
              <a:t>polymer photocatalysts </a:t>
            </a:r>
            <a:r>
              <a:rPr lang="en-GB" sz="1700" b="0" i="0" u="none" strike="noStrike" baseline="0" dirty="0">
                <a:solidFill>
                  <a:srgbClr val="000000"/>
                </a:solidFill>
                <a:latin typeface="Calibri Light" panose="020F0302020204030204" pitchFamily="34" charset="0"/>
                <a:cs typeface="Calibri Light" panose="020F0302020204030204" pitchFamily="34" charset="0"/>
              </a:rPr>
              <a:t>by joining together smaller </a:t>
            </a:r>
            <a:r>
              <a:rPr lang="en-GB" sz="1700" b="0" i="0" u="none" strike="noStrike" baseline="0" dirty="0">
                <a:solidFill>
                  <a:srgbClr val="0070C0"/>
                </a:solidFill>
                <a:latin typeface="Calibri Light" panose="020F0302020204030204" pitchFamily="34" charset="0"/>
                <a:cs typeface="Calibri Light" panose="020F0302020204030204" pitchFamily="34" charset="0"/>
              </a:rPr>
              <a:t>chlorophyll-like molecules </a:t>
            </a:r>
            <a:r>
              <a:rPr lang="en-GB" sz="1700" b="0" i="0" u="none" strike="noStrike" baseline="0" dirty="0">
                <a:solidFill>
                  <a:srgbClr val="000000"/>
                </a:solidFill>
                <a:latin typeface="Calibri Light" panose="020F0302020204030204" pitchFamily="34" charset="0"/>
                <a:cs typeface="Calibri Light" panose="020F0302020204030204" pitchFamily="34" charset="0"/>
              </a:rPr>
              <a:t>or other strongly coloured molecules. </a:t>
            </a:r>
          </a:p>
          <a:p>
            <a:pPr marL="0" indent="0">
              <a:lnSpc>
                <a:spcPct val="120000"/>
              </a:lnSpc>
              <a:spcBef>
                <a:spcPts val="0"/>
              </a:spcBef>
              <a:buNone/>
            </a:pPr>
            <a:endParaRPr lang="en-GB" sz="17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lnSpc>
                <a:spcPct val="120000"/>
              </a:lnSpc>
              <a:spcBef>
                <a:spcPts val="0"/>
              </a:spcBef>
              <a:buNone/>
            </a:pPr>
            <a:r>
              <a:rPr lang="en-GB" sz="1700" b="0" i="0" u="none" strike="noStrike" baseline="0" dirty="0">
                <a:solidFill>
                  <a:srgbClr val="000000"/>
                </a:solidFill>
                <a:latin typeface="Calibri Light" panose="020F0302020204030204" pitchFamily="34" charset="0"/>
                <a:cs typeface="Calibri Light" panose="020F0302020204030204" pitchFamily="34" charset="0"/>
              </a:rPr>
              <a:t>The resulting photocatalyst must have two key properties: </a:t>
            </a:r>
          </a:p>
          <a:p>
            <a:pPr marL="0" indent="0">
              <a:lnSpc>
                <a:spcPct val="120000"/>
              </a:lnSpc>
              <a:spcBef>
                <a:spcPts val="0"/>
              </a:spcBef>
              <a:buNone/>
            </a:pPr>
            <a:r>
              <a:rPr lang="en-GB" sz="1700" b="0" i="0" u="none" strike="noStrike" baseline="0" dirty="0">
                <a:solidFill>
                  <a:srgbClr val="000000"/>
                </a:solidFill>
                <a:latin typeface="Calibri Light" panose="020F0302020204030204" pitchFamily="34" charset="0"/>
                <a:cs typeface="Calibri Light" panose="020F0302020204030204" pitchFamily="34" charset="0"/>
              </a:rPr>
              <a:t>1)</a:t>
            </a:r>
            <a:r>
              <a:rPr lang="en-GB" sz="1700" b="0" i="0" u="none" strike="noStrike" dirty="0">
                <a:solidFill>
                  <a:srgbClr val="000000"/>
                </a:solidFill>
                <a:latin typeface="Calibri Light" panose="020F0302020204030204" pitchFamily="34" charset="0"/>
                <a:cs typeface="Calibri Light" panose="020F0302020204030204" pitchFamily="34" charset="0"/>
              </a:rPr>
              <a:t> </a:t>
            </a:r>
            <a:r>
              <a:rPr lang="en-GB" sz="1700" dirty="0">
                <a:solidFill>
                  <a:srgbClr val="000000"/>
                </a:solidFill>
                <a:latin typeface="Calibri Light" panose="020F0302020204030204" pitchFamily="34" charset="0"/>
                <a:cs typeface="Calibri Light" panose="020F0302020204030204" pitchFamily="34" charset="0"/>
              </a:rPr>
              <a:t>I</a:t>
            </a:r>
            <a:r>
              <a:rPr lang="en-GB" sz="1700" b="0" i="0" u="none" strike="noStrike" baseline="0" dirty="0">
                <a:solidFill>
                  <a:srgbClr val="000000"/>
                </a:solidFill>
                <a:latin typeface="Calibri Light" panose="020F0302020204030204" pitchFamily="34" charset="0"/>
                <a:cs typeface="Calibri Light" panose="020F0302020204030204" pitchFamily="34" charset="0"/>
              </a:rPr>
              <a:t>t can </a:t>
            </a:r>
            <a:r>
              <a:rPr lang="en-GB" sz="1700" b="0" i="0" u="none" strike="noStrike" baseline="0" dirty="0">
                <a:solidFill>
                  <a:srgbClr val="0070C0"/>
                </a:solidFill>
                <a:latin typeface="Calibri Light" panose="020F0302020204030204" pitchFamily="34" charset="0"/>
                <a:cs typeface="Calibri Light" panose="020F0302020204030204" pitchFamily="34" charset="0"/>
              </a:rPr>
              <a:t>absorb light </a:t>
            </a:r>
            <a:r>
              <a:rPr lang="en-GB" sz="1700" b="0" i="0" u="none" strike="noStrike" baseline="0" dirty="0">
                <a:solidFill>
                  <a:srgbClr val="000000"/>
                </a:solidFill>
                <a:latin typeface="Calibri Light" panose="020F0302020204030204" pitchFamily="34" charset="0"/>
                <a:cs typeface="Calibri Light" panose="020F0302020204030204" pitchFamily="34" charset="0"/>
              </a:rPr>
              <a:t>and turn it into energy.</a:t>
            </a:r>
          </a:p>
          <a:p>
            <a:pPr marL="0" indent="0">
              <a:lnSpc>
                <a:spcPct val="120000"/>
              </a:lnSpc>
              <a:spcBef>
                <a:spcPts val="0"/>
              </a:spcBef>
              <a:buNone/>
            </a:pPr>
            <a:r>
              <a:rPr lang="en-GB" sz="1700" b="0" i="0" u="none" strike="noStrike" baseline="0" dirty="0">
                <a:solidFill>
                  <a:srgbClr val="000000"/>
                </a:solidFill>
                <a:latin typeface="Calibri Light" panose="020F0302020204030204" pitchFamily="34" charset="0"/>
                <a:cs typeface="Calibri Light" panose="020F0302020204030204" pitchFamily="34" charset="0"/>
              </a:rPr>
              <a:t>2) It is </a:t>
            </a:r>
            <a:r>
              <a:rPr lang="en-GB" sz="1700" b="0" i="0" u="none" strike="noStrike" baseline="0" dirty="0">
                <a:solidFill>
                  <a:srgbClr val="0070C0"/>
                </a:solidFill>
                <a:latin typeface="Calibri Light" panose="020F0302020204030204" pitchFamily="34" charset="0"/>
                <a:cs typeface="Calibri Light" panose="020F0302020204030204" pitchFamily="34" charset="0"/>
              </a:rPr>
              <a:t>microporous</a:t>
            </a:r>
            <a:r>
              <a:rPr lang="en-GB" sz="1700" b="0" i="0" u="none" strike="noStrike" baseline="0" dirty="0">
                <a:solidFill>
                  <a:srgbClr val="000000"/>
                </a:solidFill>
                <a:latin typeface="Calibri Light" panose="020F0302020204030204" pitchFamily="34" charset="0"/>
                <a:cs typeface="Calibri Light" panose="020F0302020204030204" pitchFamily="34" charset="0"/>
              </a:rPr>
              <a:t> with active sites that molecules can </a:t>
            </a:r>
            <a:r>
              <a:rPr lang="en-GB" sz="1700" b="0" i="0" u="none" strike="noStrike" baseline="0" dirty="0">
                <a:solidFill>
                  <a:srgbClr val="0070C0"/>
                </a:solidFill>
                <a:latin typeface="Calibri Light" panose="020F0302020204030204" pitchFamily="34" charset="0"/>
                <a:cs typeface="Calibri Light" panose="020F0302020204030204" pitchFamily="34" charset="0"/>
              </a:rPr>
              <a:t>bind</a:t>
            </a:r>
            <a:r>
              <a:rPr lang="en-GB" sz="1700" b="0" i="0" u="none" strike="noStrike" baseline="0" dirty="0">
                <a:solidFill>
                  <a:srgbClr val="000000"/>
                </a:solidFill>
                <a:latin typeface="Calibri Light" panose="020F0302020204030204" pitchFamily="34" charset="0"/>
                <a:cs typeface="Calibri Light" panose="020F0302020204030204" pitchFamily="34" charset="0"/>
              </a:rPr>
              <a:t> to so that chemical reactions can take place. </a:t>
            </a:r>
          </a:p>
          <a:p>
            <a:pPr marL="0" indent="0">
              <a:lnSpc>
                <a:spcPct val="120000"/>
              </a:lnSpc>
              <a:spcBef>
                <a:spcPts val="0"/>
              </a:spcBef>
              <a:buNone/>
            </a:pPr>
            <a:endParaRPr lang="en-GB" sz="1700" dirty="0">
              <a:solidFill>
                <a:srgbClr val="000000"/>
              </a:solidFill>
              <a:latin typeface="Calibri Light" panose="020F0302020204030204" pitchFamily="34" charset="0"/>
              <a:cs typeface="Calibri Light" panose="020F0302020204030204" pitchFamily="34" charset="0"/>
            </a:endParaRPr>
          </a:p>
          <a:p>
            <a:pPr marL="0" indent="0">
              <a:lnSpc>
                <a:spcPct val="120000"/>
              </a:lnSpc>
              <a:spcBef>
                <a:spcPts val="0"/>
              </a:spcBef>
              <a:buNone/>
            </a:pPr>
            <a:r>
              <a:rPr lang="en-GB" sz="1700" b="0" i="0" u="none" strike="noStrike" baseline="0" dirty="0">
                <a:solidFill>
                  <a:srgbClr val="000000"/>
                </a:solidFill>
                <a:latin typeface="Calibri Light" panose="020F0302020204030204" pitchFamily="34" charset="0"/>
                <a:cs typeface="Calibri Light" panose="020F0302020204030204" pitchFamily="34" charset="0"/>
              </a:rPr>
              <a:t>Nicolas says, </a:t>
            </a:r>
            <a:r>
              <a:rPr lang="en-GB" sz="1700" b="0" i="0" u="none" strike="noStrike" baseline="0" dirty="0">
                <a:solidFill>
                  <a:srgbClr val="006666"/>
                </a:solidFill>
                <a:latin typeface="Calibri Light" panose="020F0302020204030204" pitchFamily="34" charset="0"/>
                <a:cs typeface="Calibri Light" panose="020F0302020204030204" pitchFamily="34" charset="0"/>
              </a:rPr>
              <a:t>“Imagine an intensely coloured polymer foil on which hydrogen and oxygen bubbles form when immersed in water, under sunlight.” </a:t>
            </a:r>
            <a:endParaRPr lang="en-US" sz="1700" dirty="0">
              <a:solidFill>
                <a:srgbClr val="006666"/>
              </a:solidFill>
              <a:latin typeface="Calibri Light" panose="020F0302020204030204" pitchFamily="34" charset="0"/>
              <a:cs typeface="Calibri Light" panose="020F0302020204030204" pitchFamily="34" charset="0"/>
            </a:endParaRPr>
          </a:p>
        </p:txBody>
      </p:sp>
      <p:sp>
        <p:nvSpPr>
          <p:cNvPr id="36" name="TextBox 35">
            <a:extLst>
              <a:ext uri="{FF2B5EF4-FFF2-40B4-BE49-F238E27FC236}">
                <a16:creationId xmlns:a16="http://schemas.microsoft.com/office/drawing/2014/main" id="{6FF70E4E-F272-436E-9DAD-2C707E98E3B3}"/>
              </a:ext>
            </a:extLst>
          </p:cNvPr>
          <p:cNvSpPr txBox="1"/>
          <p:nvPr/>
        </p:nvSpPr>
        <p:spPr>
          <a:xfrm>
            <a:off x="6983915" y="795527"/>
            <a:ext cx="4913127" cy="609398"/>
          </a:xfrm>
          <a:prstGeom prst="rect">
            <a:avLst/>
          </a:prstGeom>
          <a:solidFill>
            <a:schemeClr val="bg1">
              <a:lumMod val="95000"/>
            </a:schemeClr>
          </a:solidFill>
        </p:spPr>
        <p:txBody>
          <a:bodyPr wrap="square" rtlCol="0">
            <a:spAutoFit/>
          </a:bodyPr>
          <a:lstStyle/>
          <a:p>
            <a:pPr marL="0" indent="0" algn="ctr">
              <a:lnSpc>
                <a:spcPct val="120000"/>
              </a:lnSpc>
              <a:spcBef>
                <a:spcPts val="0"/>
              </a:spcBef>
              <a:buNone/>
            </a:pPr>
            <a:r>
              <a:rPr lang="en-GB" sz="3000" b="0" i="0" u="none" strike="noStrike" baseline="0" dirty="0">
                <a:solidFill>
                  <a:srgbClr val="000000"/>
                </a:solidFill>
                <a:latin typeface="Calibri Light" panose="020F0302020204030204" pitchFamily="34" charset="0"/>
                <a:cs typeface="Calibri Light" panose="020F0302020204030204" pitchFamily="34" charset="0"/>
              </a:rPr>
              <a:t>MIMICKING PHOTOSYNTHESIS </a:t>
            </a:r>
          </a:p>
        </p:txBody>
      </p:sp>
      <p:sp>
        <p:nvSpPr>
          <p:cNvPr id="38" name="TextBox 37">
            <a:extLst>
              <a:ext uri="{FF2B5EF4-FFF2-40B4-BE49-F238E27FC236}">
                <a16:creationId xmlns:a16="http://schemas.microsoft.com/office/drawing/2014/main" id="{F9D7C8EB-34A2-4741-8D12-A889BBC5E3A8}"/>
              </a:ext>
            </a:extLst>
          </p:cNvPr>
          <p:cNvSpPr txBox="1"/>
          <p:nvPr/>
        </p:nvSpPr>
        <p:spPr>
          <a:xfrm>
            <a:off x="749299" y="6209061"/>
            <a:ext cx="2962923" cy="261610"/>
          </a:xfrm>
          <a:prstGeom prst="rect">
            <a:avLst/>
          </a:prstGeom>
          <a:noFill/>
        </p:spPr>
        <p:txBody>
          <a:bodyPr wrap="square">
            <a:spAutoFit/>
          </a:bodyPr>
          <a:lstStyle/>
          <a:p>
            <a:r>
              <a:rPr lang="en-GB" sz="1100" i="1" dirty="0">
                <a:effectLst/>
                <a:latin typeface="+mj-lt"/>
              </a:rPr>
              <a:t>Kamal operating a scanning electron microscope.</a:t>
            </a:r>
            <a:endParaRPr lang="en-GB" sz="1100" dirty="0">
              <a:effectLst/>
              <a:latin typeface="+mj-lt"/>
            </a:endParaRPr>
          </a:p>
        </p:txBody>
      </p:sp>
    </p:spTree>
    <p:extLst>
      <p:ext uri="{BB962C8B-B14F-4D97-AF65-F5344CB8AC3E}">
        <p14:creationId xmlns:p14="http://schemas.microsoft.com/office/powerpoint/2010/main" val="93464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1000"/>
                                        <p:tgtEl>
                                          <p:spTgt spid="9">
                                            <p:txEl>
                                              <p:pRg st="3" end="3"/>
                                            </p:txEl>
                                          </p:spTgt>
                                        </p:tgtEl>
                                      </p:cBhvr>
                                    </p:animEffect>
                                    <p:anim calcmode="lin" valueType="num">
                                      <p:cBhvr>
                                        <p:cTn id="2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xEl>
                                              <p:pRg st="4" end="4"/>
                                            </p:txEl>
                                          </p:spTgt>
                                        </p:tgtEl>
                                        <p:attrNameLst>
                                          <p:attrName>style.visibility</p:attrName>
                                        </p:attrNameLst>
                                      </p:cBhvr>
                                      <p:to>
                                        <p:strVal val="visible"/>
                                      </p:to>
                                    </p:set>
                                    <p:animEffect transition="in" filter="fade">
                                      <p:cBhvr>
                                        <p:cTn id="24" dur="1000"/>
                                        <p:tgtEl>
                                          <p:spTgt spid="9">
                                            <p:txEl>
                                              <p:pRg st="4" end="4"/>
                                            </p:txEl>
                                          </p:spTgt>
                                        </p:tgtEl>
                                      </p:cBhvr>
                                    </p:animEffect>
                                    <p:anim calcmode="lin" valueType="num">
                                      <p:cBhvr>
                                        <p:cTn id="25"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animEffect transition="in" filter="fade">
                                      <p:cBhvr>
                                        <p:cTn id="31" dur="1000"/>
                                        <p:tgtEl>
                                          <p:spTgt spid="9">
                                            <p:txEl>
                                              <p:pRg st="6" end="6"/>
                                            </p:txEl>
                                          </p:spTgt>
                                        </p:tgtEl>
                                      </p:cBhvr>
                                    </p:animEffect>
                                    <p:anim calcmode="lin" valueType="num">
                                      <p:cBhvr>
                                        <p:cTn id="32"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5"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7" name="Rectangle 36">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1FA1B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6568423-2870-490C-AFB5-7022230D1892}"/>
              </a:ext>
            </a:extLst>
          </p:cNvPr>
          <p:cNvPicPr>
            <a:picLocks noChangeAspect="1"/>
          </p:cNvPicPr>
          <p:nvPr/>
        </p:nvPicPr>
        <p:blipFill>
          <a:blip r:embed="rId2">
            <a:extLst>
              <a:ext uri="{28A0092B-C50C-407E-A947-70E740481C1C}">
                <a14:useLocalDpi xmlns:a14="http://schemas.microsoft.com/office/drawing/2010/main" val="0"/>
              </a:ext>
            </a:extLst>
          </a:blip>
          <a:srcRect t="17288" b="17288"/>
          <a:stretch/>
        </p:blipFill>
        <p:spPr>
          <a:xfrm>
            <a:off x="972115" y="960214"/>
            <a:ext cx="5641848" cy="4919472"/>
          </a:xfrm>
          <a:prstGeom prst="rect">
            <a:avLst/>
          </a:prstGeom>
          <a:ln w="12700">
            <a:noFill/>
          </a:ln>
        </p:spPr>
      </p:pic>
      <p:sp>
        <p:nvSpPr>
          <p:cNvPr id="9" name="Content Placeholder 8">
            <a:extLst>
              <a:ext uri="{FF2B5EF4-FFF2-40B4-BE49-F238E27FC236}">
                <a16:creationId xmlns:a16="http://schemas.microsoft.com/office/drawing/2014/main" id="{3422CF84-3304-4A9F-9C7C-225D4816AECE}"/>
              </a:ext>
            </a:extLst>
          </p:cNvPr>
          <p:cNvSpPr>
            <a:spLocks noGrp="1"/>
          </p:cNvSpPr>
          <p:nvPr>
            <p:ph idx="1"/>
          </p:nvPr>
        </p:nvSpPr>
        <p:spPr>
          <a:xfrm>
            <a:off x="6983914" y="1549124"/>
            <a:ext cx="4913128" cy="4513349"/>
          </a:xfrm>
          <a:solidFill>
            <a:schemeClr val="bg1">
              <a:lumMod val="95000"/>
            </a:schemeClr>
          </a:solidFill>
        </p:spPr>
        <p:txBody>
          <a:bodyPr anchor="ctr">
            <a:noAutofit/>
          </a:bodyPr>
          <a:lstStyle/>
          <a:p>
            <a:pPr marL="0" indent="0">
              <a:lnSpc>
                <a:spcPct val="120000"/>
              </a:lnSpc>
              <a:spcBef>
                <a:spcPts val="0"/>
              </a:spcBef>
              <a:buNone/>
            </a:pPr>
            <a:r>
              <a:rPr lang="en-GB" sz="1700" b="0" i="0" u="none" strike="noStrike" baseline="0" dirty="0">
                <a:solidFill>
                  <a:srgbClr val="006666"/>
                </a:solidFill>
                <a:latin typeface="Calibri Light" panose="020F0302020204030204" pitchFamily="34" charset="0"/>
                <a:cs typeface="Calibri Light" panose="020F0302020204030204" pitchFamily="34" charset="0"/>
              </a:rPr>
              <a:t>“The synthesis of our photocatalytic polymers is not straightforward,” </a:t>
            </a:r>
            <a:r>
              <a:rPr lang="en-GB" sz="1700" b="0" i="0" u="none" strike="noStrike" baseline="0" dirty="0">
                <a:solidFill>
                  <a:srgbClr val="000000"/>
                </a:solidFill>
                <a:latin typeface="Calibri Light" panose="020F0302020204030204" pitchFamily="34" charset="0"/>
                <a:cs typeface="Calibri Light" panose="020F0302020204030204" pitchFamily="34" charset="0"/>
              </a:rPr>
              <a:t>says Nicolas. Some of the molecules used have </a:t>
            </a:r>
            <a:r>
              <a:rPr lang="en-GB" sz="1700" b="0" i="0" u="none" strike="noStrike" baseline="0" dirty="0">
                <a:solidFill>
                  <a:srgbClr val="0070C0"/>
                </a:solidFill>
                <a:latin typeface="Calibri Light" panose="020F0302020204030204" pitchFamily="34" charset="0"/>
                <a:cs typeface="Calibri Light" panose="020F0302020204030204" pitchFamily="34" charset="0"/>
              </a:rPr>
              <a:t>poor solubility</a:t>
            </a:r>
            <a:r>
              <a:rPr lang="en-GB" sz="1700" b="0" i="0" u="none" strike="noStrike" baseline="0" dirty="0">
                <a:latin typeface="Calibri Light" panose="020F0302020204030204" pitchFamily="34" charset="0"/>
                <a:cs typeface="Calibri Light" panose="020F0302020204030204" pitchFamily="34" charset="0"/>
              </a:rPr>
              <a:t>,</a:t>
            </a:r>
            <a:r>
              <a:rPr lang="en-GB" sz="1700" b="0" i="0" u="none" strike="noStrike" baseline="0" dirty="0">
                <a:solidFill>
                  <a:srgbClr val="0070C0"/>
                </a:solidFill>
                <a:latin typeface="Calibri Light" panose="020F0302020204030204" pitchFamily="34" charset="0"/>
                <a:cs typeface="Calibri Light" panose="020F0302020204030204" pitchFamily="34" charset="0"/>
              </a:rPr>
              <a:t> </a:t>
            </a:r>
            <a:r>
              <a:rPr lang="en-GB" sz="1700" b="0" i="0" u="none" strike="noStrike" baseline="0" dirty="0">
                <a:solidFill>
                  <a:srgbClr val="000000"/>
                </a:solidFill>
                <a:latin typeface="Calibri Light" panose="020F0302020204030204" pitchFamily="34" charset="0"/>
                <a:cs typeface="Calibri Light" panose="020F0302020204030204" pitchFamily="34" charset="0"/>
              </a:rPr>
              <a:t>which means that it is difficult to synthesise usable polymer photocatalysts using a traditional </a:t>
            </a:r>
            <a:r>
              <a:rPr lang="en-GB" sz="1700" b="0" i="0" u="none" strike="noStrike" baseline="0" dirty="0">
                <a:solidFill>
                  <a:srgbClr val="0070C0"/>
                </a:solidFill>
                <a:latin typeface="Calibri Light" panose="020F0302020204030204" pitchFamily="34" charset="0"/>
                <a:cs typeface="Calibri Light" panose="020F0302020204030204" pitchFamily="34" charset="0"/>
              </a:rPr>
              <a:t>‘wet chemistry’ </a:t>
            </a:r>
            <a:r>
              <a:rPr lang="en-GB" sz="1700" b="0" i="0" u="none" strike="noStrike" baseline="0" dirty="0">
                <a:solidFill>
                  <a:srgbClr val="000000"/>
                </a:solidFill>
                <a:latin typeface="Calibri Light" panose="020F0302020204030204" pitchFamily="34" charset="0"/>
                <a:cs typeface="Calibri Light" panose="020F0302020204030204" pitchFamily="34" charset="0"/>
              </a:rPr>
              <a:t>approach. </a:t>
            </a:r>
          </a:p>
          <a:p>
            <a:pPr marL="0" indent="0">
              <a:lnSpc>
                <a:spcPct val="120000"/>
              </a:lnSpc>
              <a:spcBef>
                <a:spcPts val="0"/>
              </a:spcBef>
              <a:buNone/>
            </a:pPr>
            <a:endParaRPr lang="en-GB" sz="17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lnSpc>
                <a:spcPct val="120000"/>
              </a:lnSpc>
              <a:spcBef>
                <a:spcPts val="0"/>
              </a:spcBef>
              <a:buNone/>
            </a:pPr>
            <a:r>
              <a:rPr lang="en-GB" sz="1700" b="0" i="0" u="none" strike="noStrike" baseline="0" dirty="0">
                <a:solidFill>
                  <a:srgbClr val="000000"/>
                </a:solidFill>
                <a:latin typeface="Calibri Light" panose="020F0302020204030204" pitchFamily="34" charset="0"/>
                <a:cs typeface="Calibri Light" panose="020F0302020204030204" pitchFamily="34" charset="0"/>
              </a:rPr>
              <a:t>To overcome this, Nicolas and his team use molecules in a </a:t>
            </a:r>
            <a:r>
              <a:rPr lang="en-GB" sz="1700" b="0" i="0" u="none" strike="noStrike" baseline="0" dirty="0">
                <a:solidFill>
                  <a:srgbClr val="0070C0"/>
                </a:solidFill>
                <a:latin typeface="Calibri Light" panose="020F0302020204030204" pitchFamily="34" charset="0"/>
                <a:cs typeface="Calibri Light" panose="020F0302020204030204" pitchFamily="34" charset="0"/>
              </a:rPr>
              <a:t>gas state </a:t>
            </a:r>
            <a:r>
              <a:rPr lang="en-GB" sz="1700" b="0" i="0" u="none" strike="noStrike" baseline="0" dirty="0">
                <a:solidFill>
                  <a:srgbClr val="000000"/>
                </a:solidFill>
                <a:latin typeface="Calibri Light" panose="020F0302020204030204" pitchFamily="34" charset="0"/>
                <a:cs typeface="Calibri Light" panose="020F0302020204030204" pitchFamily="34" charset="0"/>
              </a:rPr>
              <a:t>to synthesise their polymers while modifying them to be useful. </a:t>
            </a:r>
          </a:p>
          <a:p>
            <a:pPr marL="0" indent="0">
              <a:lnSpc>
                <a:spcPct val="120000"/>
              </a:lnSpc>
              <a:spcBef>
                <a:spcPts val="0"/>
              </a:spcBef>
              <a:buNone/>
            </a:pPr>
            <a:endParaRPr lang="en-GB" sz="1700" dirty="0">
              <a:solidFill>
                <a:srgbClr val="000000"/>
              </a:solidFill>
              <a:latin typeface="Calibri Light" panose="020F0302020204030204" pitchFamily="34" charset="0"/>
              <a:cs typeface="Calibri Light" panose="020F0302020204030204" pitchFamily="34" charset="0"/>
            </a:endParaRPr>
          </a:p>
          <a:p>
            <a:pPr marL="0" indent="0">
              <a:lnSpc>
                <a:spcPct val="120000"/>
              </a:lnSpc>
              <a:spcBef>
                <a:spcPts val="0"/>
              </a:spcBef>
              <a:buNone/>
            </a:pPr>
            <a:r>
              <a:rPr lang="en-GB" sz="1700" b="0" i="0" u="none" strike="noStrike" baseline="0" dirty="0">
                <a:solidFill>
                  <a:srgbClr val="000000"/>
                </a:solidFill>
                <a:latin typeface="Calibri Light" panose="020F0302020204030204" pitchFamily="34" charset="0"/>
                <a:cs typeface="Calibri Light" panose="020F0302020204030204" pitchFamily="34" charset="0"/>
              </a:rPr>
              <a:t>This gas phase approach opens the doors to other opportunities, like trying different molecules as </a:t>
            </a:r>
            <a:r>
              <a:rPr lang="en-GB" sz="1700" b="0" i="0" u="none" strike="noStrike" baseline="0" dirty="0">
                <a:solidFill>
                  <a:srgbClr val="0070C0"/>
                </a:solidFill>
                <a:latin typeface="Calibri Light" panose="020F0302020204030204" pitchFamily="34" charset="0"/>
                <a:cs typeface="Calibri Light" panose="020F0302020204030204" pitchFamily="34" charset="0"/>
              </a:rPr>
              <a:t>polymer subunits </a:t>
            </a:r>
            <a:r>
              <a:rPr lang="en-GB" sz="1700" b="0" i="0" u="none" strike="noStrike" baseline="0" dirty="0">
                <a:solidFill>
                  <a:srgbClr val="000000"/>
                </a:solidFill>
                <a:latin typeface="Calibri Light" panose="020F0302020204030204" pitchFamily="34" charset="0"/>
                <a:cs typeface="Calibri Light" panose="020F0302020204030204" pitchFamily="34" charset="0"/>
              </a:rPr>
              <a:t>and engineering polymers in new ways. </a:t>
            </a:r>
            <a:endParaRPr lang="en-US" sz="1700" dirty="0">
              <a:latin typeface="Calibri Light" panose="020F0302020204030204" pitchFamily="34" charset="0"/>
              <a:cs typeface="Calibri Light" panose="020F0302020204030204" pitchFamily="34" charset="0"/>
            </a:endParaRPr>
          </a:p>
        </p:txBody>
      </p:sp>
      <p:sp>
        <p:nvSpPr>
          <p:cNvPr id="36" name="TextBox 35">
            <a:extLst>
              <a:ext uri="{FF2B5EF4-FFF2-40B4-BE49-F238E27FC236}">
                <a16:creationId xmlns:a16="http://schemas.microsoft.com/office/drawing/2014/main" id="{24ACB18D-458C-44BE-AE3F-CDF9B2233898}"/>
              </a:ext>
            </a:extLst>
          </p:cNvPr>
          <p:cNvSpPr txBox="1"/>
          <p:nvPr/>
        </p:nvSpPr>
        <p:spPr>
          <a:xfrm>
            <a:off x="6983915" y="795527"/>
            <a:ext cx="4913127" cy="523220"/>
          </a:xfrm>
          <a:prstGeom prst="rect">
            <a:avLst/>
          </a:prstGeom>
          <a:solidFill>
            <a:schemeClr val="bg1">
              <a:lumMod val="95000"/>
            </a:schemeClr>
          </a:solidFill>
        </p:spPr>
        <p:txBody>
          <a:bodyPr wrap="square" rtlCol="0">
            <a:spAutoFit/>
          </a:bodyPr>
          <a:lstStyle/>
          <a:p>
            <a:pPr algn="ctr"/>
            <a:r>
              <a:rPr lang="en-GB" sz="2800" b="0" i="0" u="none" strike="noStrike" baseline="0" dirty="0">
                <a:solidFill>
                  <a:srgbClr val="000000"/>
                </a:solidFill>
                <a:latin typeface="Calibri Light" panose="020F0302020204030204" pitchFamily="34" charset="0"/>
                <a:cs typeface="Calibri Light" panose="020F0302020204030204" pitchFamily="34" charset="0"/>
              </a:rPr>
              <a:t>SYNTHESISING NEW POLYMERS </a:t>
            </a:r>
          </a:p>
        </p:txBody>
      </p:sp>
      <p:sp>
        <p:nvSpPr>
          <p:cNvPr id="38" name="TextBox 37">
            <a:extLst>
              <a:ext uri="{FF2B5EF4-FFF2-40B4-BE49-F238E27FC236}">
                <a16:creationId xmlns:a16="http://schemas.microsoft.com/office/drawing/2014/main" id="{2F354F28-BC5D-49AD-9935-6CAC017E4CA7}"/>
              </a:ext>
            </a:extLst>
          </p:cNvPr>
          <p:cNvSpPr txBox="1"/>
          <p:nvPr/>
        </p:nvSpPr>
        <p:spPr>
          <a:xfrm>
            <a:off x="716385" y="6189577"/>
            <a:ext cx="4148611" cy="261610"/>
          </a:xfrm>
          <a:prstGeom prst="rect">
            <a:avLst/>
          </a:prstGeom>
          <a:noFill/>
        </p:spPr>
        <p:txBody>
          <a:bodyPr wrap="square">
            <a:spAutoFit/>
          </a:bodyPr>
          <a:lstStyle/>
          <a:p>
            <a:r>
              <a:rPr lang="en-GB" sz="1100" i="1" dirty="0">
                <a:effectLst/>
                <a:latin typeface="+mj-lt"/>
              </a:rPr>
              <a:t>Max changing the substrates in the chemical vapor deposition reactor. </a:t>
            </a:r>
            <a:endParaRPr lang="en-GB" sz="1100" dirty="0">
              <a:effectLst/>
              <a:latin typeface="+mj-lt"/>
            </a:endParaRPr>
          </a:p>
        </p:txBody>
      </p:sp>
    </p:spTree>
    <p:extLst>
      <p:ext uri="{BB962C8B-B14F-4D97-AF65-F5344CB8AC3E}">
        <p14:creationId xmlns:p14="http://schemas.microsoft.com/office/powerpoint/2010/main" val="314218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5"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7" name="Rectangle 36">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1FA1B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6568423-2870-490C-AFB5-7022230D1892}"/>
              </a:ext>
            </a:extLst>
          </p:cNvPr>
          <p:cNvPicPr>
            <a:picLocks noChangeAspect="1"/>
          </p:cNvPicPr>
          <p:nvPr/>
        </p:nvPicPr>
        <p:blipFill>
          <a:blip r:embed="rId2">
            <a:extLst>
              <a:ext uri="{28A0092B-C50C-407E-A947-70E740481C1C}">
                <a14:useLocalDpi xmlns:a14="http://schemas.microsoft.com/office/drawing/2010/main" val="0"/>
              </a:ext>
            </a:extLst>
          </a:blip>
          <a:srcRect l="7007" r="7007"/>
          <a:stretch/>
        </p:blipFill>
        <p:spPr>
          <a:xfrm>
            <a:off x="972115" y="960214"/>
            <a:ext cx="5641848" cy="4919472"/>
          </a:xfrm>
          <a:prstGeom prst="rect">
            <a:avLst/>
          </a:prstGeom>
          <a:ln w="12700">
            <a:noFill/>
          </a:ln>
        </p:spPr>
      </p:pic>
      <p:sp>
        <p:nvSpPr>
          <p:cNvPr id="9" name="Content Placeholder 8">
            <a:extLst>
              <a:ext uri="{FF2B5EF4-FFF2-40B4-BE49-F238E27FC236}">
                <a16:creationId xmlns:a16="http://schemas.microsoft.com/office/drawing/2014/main" id="{3422CF84-3304-4A9F-9C7C-225D4816AECE}"/>
              </a:ext>
            </a:extLst>
          </p:cNvPr>
          <p:cNvSpPr>
            <a:spLocks noGrp="1"/>
          </p:cNvSpPr>
          <p:nvPr>
            <p:ph idx="1"/>
          </p:nvPr>
        </p:nvSpPr>
        <p:spPr>
          <a:xfrm>
            <a:off x="6983915" y="1638502"/>
            <a:ext cx="4913127" cy="4378124"/>
          </a:xfrm>
          <a:solidFill>
            <a:schemeClr val="bg1">
              <a:lumMod val="95000"/>
            </a:schemeClr>
          </a:solidFill>
        </p:spPr>
        <p:txBody>
          <a:bodyPr anchor="ctr">
            <a:noAutofit/>
          </a:bodyPr>
          <a:lstStyle/>
          <a:p>
            <a:pPr marL="0" indent="0">
              <a:lnSpc>
                <a:spcPct val="120000"/>
              </a:lnSpc>
              <a:spcBef>
                <a:spcPts val="0"/>
              </a:spcBef>
              <a:buNone/>
            </a:pPr>
            <a:r>
              <a:rPr lang="en-GB" sz="1700" b="0" i="0" u="none" strike="noStrike" baseline="0" dirty="0">
                <a:solidFill>
                  <a:srgbClr val="000000"/>
                </a:solidFill>
                <a:latin typeface="Calibri Light" panose="020F0302020204030204" pitchFamily="34" charset="0"/>
                <a:cs typeface="Calibri Light" panose="020F0302020204030204" pitchFamily="34" charset="0"/>
              </a:rPr>
              <a:t>Electric cars could be an important way of reducing greenhouse gas emissions, but </a:t>
            </a:r>
            <a:r>
              <a:rPr lang="en-GB" sz="1700" b="0" i="0" u="none" strike="noStrike" baseline="0" dirty="0">
                <a:solidFill>
                  <a:srgbClr val="0070C0"/>
                </a:solidFill>
                <a:latin typeface="Calibri Light" panose="020F0302020204030204" pitchFamily="34" charset="0"/>
                <a:cs typeface="Calibri Light" panose="020F0302020204030204" pitchFamily="34" charset="0"/>
              </a:rPr>
              <a:t>clean hydrogen </a:t>
            </a:r>
            <a:r>
              <a:rPr lang="en-GB" sz="1700" b="0" i="0" u="none" strike="noStrike" baseline="0" dirty="0">
                <a:solidFill>
                  <a:srgbClr val="000000"/>
                </a:solidFill>
                <a:latin typeface="Calibri Light" panose="020F0302020204030204" pitchFamily="34" charset="0"/>
                <a:cs typeface="Calibri Light" panose="020F0302020204030204" pitchFamily="34" charset="0"/>
              </a:rPr>
              <a:t>could be used to </a:t>
            </a:r>
            <a:r>
              <a:rPr lang="en-GB" sz="1700" b="0" i="0" u="none" strike="noStrike" baseline="0" dirty="0">
                <a:solidFill>
                  <a:srgbClr val="0070C0"/>
                </a:solidFill>
                <a:latin typeface="Calibri Light" panose="020F0302020204030204" pitchFamily="34" charset="0"/>
                <a:cs typeface="Calibri Light" panose="020F0302020204030204" pitchFamily="34" charset="0"/>
              </a:rPr>
              <a:t>fuel larger vehicles </a:t>
            </a:r>
            <a:r>
              <a:rPr lang="en-GB" sz="1700" b="0" i="0" u="none" strike="noStrike" baseline="0" dirty="0">
                <a:solidFill>
                  <a:srgbClr val="000000"/>
                </a:solidFill>
                <a:latin typeface="Calibri Light" panose="020F0302020204030204" pitchFamily="34" charset="0"/>
                <a:cs typeface="Calibri Light" panose="020F0302020204030204" pitchFamily="34" charset="0"/>
              </a:rPr>
              <a:t>like buses, trains, trucks, ships and planes, which would require prohibitively heavy batteries (~1500 kg) to be powered by electricity. Hydrogen can also be used for </a:t>
            </a:r>
            <a:r>
              <a:rPr lang="en-GB" sz="1700" b="0" i="0" u="none" strike="noStrike" baseline="0" dirty="0">
                <a:solidFill>
                  <a:srgbClr val="0070C0"/>
                </a:solidFill>
                <a:latin typeface="Calibri Light" panose="020F0302020204030204" pitchFamily="34" charset="0"/>
                <a:cs typeface="Calibri Light" panose="020F0302020204030204" pitchFamily="34" charset="0"/>
              </a:rPr>
              <a:t>clean heat </a:t>
            </a:r>
            <a:r>
              <a:rPr lang="en-GB" sz="1700" b="0" i="0" u="none" strike="noStrike" baseline="0" dirty="0">
                <a:solidFill>
                  <a:srgbClr val="000000"/>
                </a:solidFill>
                <a:latin typeface="Calibri Light" panose="020F0302020204030204" pitchFamily="34" charset="0"/>
                <a:cs typeface="Calibri Light" panose="020F0302020204030204" pitchFamily="34" charset="0"/>
              </a:rPr>
              <a:t>and </a:t>
            </a:r>
            <a:r>
              <a:rPr lang="en-GB" sz="1700" b="0" i="0" u="none" strike="noStrike" baseline="0" dirty="0">
                <a:solidFill>
                  <a:srgbClr val="0070C0"/>
                </a:solidFill>
                <a:latin typeface="Calibri Light" panose="020F0302020204030204" pitchFamily="34" charset="0"/>
                <a:cs typeface="Calibri Light" panose="020F0302020204030204" pitchFamily="34" charset="0"/>
              </a:rPr>
              <a:t>power generation</a:t>
            </a:r>
            <a:r>
              <a:rPr lang="en-GB" sz="1700" b="0" i="0" u="none" strike="noStrike" baseline="0" dirty="0">
                <a:solidFill>
                  <a:srgbClr val="000000"/>
                </a:solidFill>
                <a:latin typeface="Calibri Light" panose="020F0302020204030204" pitchFamily="34" charset="0"/>
                <a:cs typeface="Calibri Light" panose="020F0302020204030204" pitchFamily="34" charset="0"/>
              </a:rPr>
              <a:t>. </a:t>
            </a:r>
          </a:p>
          <a:p>
            <a:pPr marL="0" indent="0">
              <a:lnSpc>
                <a:spcPct val="120000"/>
              </a:lnSpc>
              <a:spcBef>
                <a:spcPts val="0"/>
              </a:spcBef>
              <a:buNone/>
            </a:pPr>
            <a:endParaRPr lang="en-GB" sz="1700" b="0" i="0" u="none" strike="noStrike" baseline="0" dirty="0">
              <a:solidFill>
                <a:srgbClr val="000000"/>
              </a:solidFill>
              <a:latin typeface="Calibri Light" panose="020F0302020204030204" pitchFamily="34" charset="0"/>
              <a:cs typeface="Calibri Light" panose="020F0302020204030204" pitchFamily="34" charset="0"/>
            </a:endParaRPr>
          </a:p>
          <a:p>
            <a:pPr marL="0" indent="0">
              <a:lnSpc>
                <a:spcPct val="120000"/>
              </a:lnSpc>
              <a:spcBef>
                <a:spcPts val="0"/>
              </a:spcBef>
              <a:buNone/>
            </a:pPr>
            <a:r>
              <a:rPr lang="en-GB" sz="1700" dirty="0">
                <a:solidFill>
                  <a:srgbClr val="000000"/>
                </a:solidFill>
                <a:latin typeface="Calibri Light" panose="020F0302020204030204" pitchFamily="34" charset="0"/>
                <a:cs typeface="Calibri Light" panose="020F0302020204030204" pitchFamily="34" charset="0"/>
              </a:rPr>
              <a:t>The </a:t>
            </a:r>
            <a:r>
              <a:rPr lang="en-GB" sz="1700" b="0" i="0" u="none" strike="noStrike" baseline="0" dirty="0">
                <a:solidFill>
                  <a:srgbClr val="000000"/>
                </a:solidFill>
                <a:latin typeface="Calibri Light" panose="020F0302020204030204" pitchFamily="34" charset="0"/>
                <a:cs typeface="Calibri Light" panose="020F0302020204030204" pitchFamily="34" charset="0"/>
              </a:rPr>
              <a:t>team’s research shows that </a:t>
            </a:r>
            <a:r>
              <a:rPr lang="en-GB" sz="1700" b="0" i="0" u="none" strike="noStrike" baseline="0" dirty="0">
                <a:solidFill>
                  <a:srgbClr val="0070C0"/>
                </a:solidFill>
                <a:latin typeface="Calibri Light" panose="020F0302020204030204" pitchFamily="34" charset="0"/>
                <a:cs typeface="Calibri Light" panose="020F0302020204030204" pitchFamily="34" charset="0"/>
              </a:rPr>
              <a:t>photocatalysts</a:t>
            </a:r>
            <a:r>
              <a:rPr lang="en-GB" sz="1700" b="0" i="0" u="none" strike="noStrike" baseline="0" dirty="0">
                <a:solidFill>
                  <a:srgbClr val="000000"/>
                </a:solidFill>
                <a:latin typeface="Calibri Light" panose="020F0302020204030204" pitchFamily="34" charset="0"/>
                <a:cs typeface="Calibri Light" panose="020F0302020204030204" pitchFamily="34" charset="0"/>
              </a:rPr>
              <a:t> could be engineered to mimic other </a:t>
            </a:r>
            <a:r>
              <a:rPr lang="en-GB" sz="1700" b="0" i="0" u="none" strike="noStrike" baseline="0" dirty="0">
                <a:solidFill>
                  <a:srgbClr val="0070C0"/>
                </a:solidFill>
                <a:latin typeface="Calibri Light" panose="020F0302020204030204" pitchFamily="34" charset="0"/>
                <a:cs typeface="Calibri Light" panose="020F0302020204030204" pitchFamily="34" charset="0"/>
              </a:rPr>
              <a:t>biological processes </a:t>
            </a:r>
            <a:r>
              <a:rPr lang="en-GB" sz="1700" b="0" i="0" u="none" strike="noStrike" baseline="0" dirty="0">
                <a:solidFill>
                  <a:srgbClr val="000000"/>
                </a:solidFill>
                <a:latin typeface="Calibri Light" panose="020F0302020204030204" pitchFamily="34" charset="0"/>
                <a:cs typeface="Calibri Light" panose="020F0302020204030204" pitchFamily="34" charset="0"/>
              </a:rPr>
              <a:t>and power chemical reactions, such as producing plastics from carbon dioxide. </a:t>
            </a:r>
            <a:r>
              <a:rPr lang="en-GB" sz="1700" dirty="0">
                <a:solidFill>
                  <a:srgbClr val="000000"/>
                </a:solidFill>
                <a:latin typeface="Calibri Light" panose="020F0302020204030204" pitchFamily="34" charset="0"/>
                <a:cs typeface="Calibri Light" panose="020F0302020204030204" pitchFamily="34" charset="0"/>
              </a:rPr>
              <a:t>T</a:t>
            </a:r>
            <a:r>
              <a:rPr lang="en-GB" sz="1700" b="0" i="0" u="none" strike="noStrike" baseline="0" dirty="0">
                <a:solidFill>
                  <a:srgbClr val="000000"/>
                </a:solidFill>
                <a:latin typeface="Calibri Light" panose="020F0302020204030204" pitchFamily="34" charset="0"/>
                <a:cs typeface="Calibri Light" panose="020F0302020204030204" pitchFamily="34" charset="0"/>
              </a:rPr>
              <a:t>his would </a:t>
            </a:r>
            <a:r>
              <a:rPr lang="en-GB" sz="1700" dirty="0">
                <a:solidFill>
                  <a:srgbClr val="000000"/>
                </a:solidFill>
                <a:latin typeface="Calibri Light" panose="020F0302020204030204" pitchFamily="34" charset="0"/>
                <a:cs typeface="Calibri Light" panose="020F0302020204030204" pitchFamily="34" charset="0"/>
              </a:rPr>
              <a:t>be a huge step forward in </a:t>
            </a:r>
            <a:r>
              <a:rPr lang="en-GB" sz="1700" b="0" i="0" u="none" strike="noStrike" baseline="0" dirty="0">
                <a:solidFill>
                  <a:srgbClr val="0070C0"/>
                </a:solidFill>
                <a:latin typeface="Calibri Light" panose="020F0302020204030204" pitchFamily="34" charset="0"/>
                <a:cs typeface="Calibri Light" panose="020F0302020204030204" pitchFamily="34" charset="0"/>
              </a:rPr>
              <a:t>‘green chemistry’</a:t>
            </a:r>
            <a:r>
              <a:rPr lang="en-GB" sz="1700" b="0" i="0" u="none" strike="noStrike" baseline="0" dirty="0">
                <a:latin typeface="Calibri Light" panose="020F0302020204030204" pitchFamily="34" charset="0"/>
                <a:cs typeface="Calibri Light" panose="020F0302020204030204" pitchFamily="34" charset="0"/>
              </a:rPr>
              <a:t>.</a:t>
            </a:r>
            <a:r>
              <a:rPr lang="en-GB" sz="1700" b="0" i="0" u="none" strike="noStrike" baseline="0" dirty="0">
                <a:solidFill>
                  <a:srgbClr val="0070C0"/>
                </a:solidFill>
                <a:latin typeface="Calibri Light" panose="020F0302020204030204" pitchFamily="34" charset="0"/>
                <a:cs typeface="Calibri Light" panose="020F0302020204030204" pitchFamily="34" charset="0"/>
              </a:rPr>
              <a:t> </a:t>
            </a:r>
            <a:endParaRPr lang="en-US" sz="1700" dirty="0">
              <a:solidFill>
                <a:srgbClr val="0070C0"/>
              </a:solidFill>
              <a:latin typeface="Calibri Light" panose="020F0302020204030204" pitchFamily="34" charset="0"/>
              <a:cs typeface="Calibri Light" panose="020F0302020204030204" pitchFamily="34" charset="0"/>
            </a:endParaRPr>
          </a:p>
        </p:txBody>
      </p:sp>
      <p:sp>
        <p:nvSpPr>
          <p:cNvPr id="36" name="TextBox 35">
            <a:extLst>
              <a:ext uri="{FF2B5EF4-FFF2-40B4-BE49-F238E27FC236}">
                <a16:creationId xmlns:a16="http://schemas.microsoft.com/office/drawing/2014/main" id="{BE5F41FE-5D48-4689-BBE0-067F4EC6EDB3}"/>
              </a:ext>
            </a:extLst>
          </p:cNvPr>
          <p:cNvSpPr txBox="1"/>
          <p:nvPr/>
        </p:nvSpPr>
        <p:spPr>
          <a:xfrm>
            <a:off x="6983915" y="797127"/>
            <a:ext cx="4913127" cy="609398"/>
          </a:xfrm>
          <a:prstGeom prst="rect">
            <a:avLst/>
          </a:prstGeom>
          <a:solidFill>
            <a:schemeClr val="bg1">
              <a:lumMod val="95000"/>
            </a:schemeClr>
          </a:solidFill>
        </p:spPr>
        <p:txBody>
          <a:bodyPr wrap="square" rtlCol="0">
            <a:spAutoFit/>
          </a:bodyPr>
          <a:lstStyle/>
          <a:p>
            <a:pPr marL="0" indent="0" algn="ctr">
              <a:lnSpc>
                <a:spcPct val="120000"/>
              </a:lnSpc>
              <a:spcBef>
                <a:spcPts val="0"/>
              </a:spcBef>
              <a:buNone/>
            </a:pPr>
            <a:r>
              <a:rPr lang="en-GB" sz="3000" b="0" i="0" u="none" strike="noStrike" baseline="0" dirty="0">
                <a:solidFill>
                  <a:srgbClr val="000000"/>
                </a:solidFill>
                <a:latin typeface="Calibri Light" panose="020F0302020204030204" pitchFamily="34" charset="0"/>
                <a:cs typeface="Calibri Light" panose="020F0302020204030204" pitchFamily="34" charset="0"/>
              </a:rPr>
              <a:t>THE BENEFITS</a:t>
            </a:r>
          </a:p>
        </p:txBody>
      </p:sp>
      <p:sp>
        <p:nvSpPr>
          <p:cNvPr id="38" name="TextBox 37">
            <a:extLst>
              <a:ext uri="{FF2B5EF4-FFF2-40B4-BE49-F238E27FC236}">
                <a16:creationId xmlns:a16="http://schemas.microsoft.com/office/drawing/2014/main" id="{EF93CB43-082C-40E1-8CA4-F50EF8301E45}"/>
              </a:ext>
            </a:extLst>
          </p:cNvPr>
          <p:cNvSpPr txBox="1"/>
          <p:nvPr/>
        </p:nvSpPr>
        <p:spPr>
          <a:xfrm>
            <a:off x="685261" y="6126163"/>
            <a:ext cx="5395404" cy="261610"/>
          </a:xfrm>
          <a:prstGeom prst="rect">
            <a:avLst/>
          </a:prstGeom>
          <a:noFill/>
        </p:spPr>
        <p:txBody>
          <a:bodyPr wrap="square">
            <a:spAutoFit/>
          </a:bodyPr>
          <a:lstStyle/>
          <a:p>
            <a:r>
              <a:rPr lang="en-GB" sz="1100" i="1" dirty="0">
                <a:effectLst/>
                <a:latin typeface="+mj-lt"/>
              </a:rPr>
              <a:t>Photoelectrochemical cell used for the evaluation of the hydrogen production performances. </a:t>
            </a:r>
            <a:endParaRPr lang="en-GB" sz="1100" dirty="0">
              <a:effectLst/>
              <a:latin typeface="+mj-lt"/>
            </a:endParaRPr>
          </a:p>
        </p:txBody>
      </p:sp>
    </p:spTree>
    <p:extLst>
      <p:ext uri="{BB962C8B-B14F-4D97-AF65-F5344CB8AC3E}">
        <p14:creationId xmlns:p14="http://schemas.microsoft.com/office/powerpoint/2010/main" val="172687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Diagram&#10;&#10;Description automatically generated">
            <a:extLst>
              <a:ext uri="{FF2B5EF4-FFF2-40B4-BE49-F238E27FC236}">
                <a16:creationId xmlns:a16="http://schemas.microsoft.com/office/drawing/2014/main" id="{026051A4-09E0-4B9A-BE29-8C95CD1863C0}"/>
              </a:ext>
            </a:extLst>
          </p:cNvPr>
          <p:cNvPicPr>
            <a:picLocks noChangeAspect="1"/>
          </p:cNvPicPr>
          <p:nvPr/>
        </p:nvPicPr>
        <p:blipFill rotWithShape="1">
          <a:blip r:embed="rId2">
            <a:extLst>
              <a:ext uri="{28A0092B-C50C-407E-A947-70E740481C1C}">
                <a14:useLocalDpi xmlns:a14="http://schemas.microsoft.com/office/drawing/2010/main" val="0"/>
              </a:ext>
            </a:extLst>
          </a:blip>
          <a:srcRect r="14697" b="1"/>
          <a:stretch/>
        </p:blipFill>
        <p:spPr>
          <a:xfrm>
            <a:off x="-3047"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F7F2744-5945-4305-B002-160257C7D007}"/>
              </a:ext>
            </a:extLst>
          </p:cNvPr>
          <p:cNvSpPr>
            <a:spLocks noGrp="1"/>
          </p:cNvSpPr>
          <p:nvPr>
            <p:ph type="title"/>
          </p:nvPr>
        </p:nvSpPr>
        <p:spPr>
          <a:xfrm>
            <a:off x="7760026" y="385445"/>
            <a:ext cx="4137334" cy="975995"/>
          </a:xfrm>
          <a:solidFill>
            <a:schemeClr val="bg1">
              <a:lumMod val="95000"/>
            </a:schemeClr>
          </a:solidFill>
        </p:spPr>
        <p:txBody>
          <a:bodyPr>
            <a:normAutofit/>
          </a:bodyPr>
          <a:lstStyle/>
          <a:p>
            <a:pPr algn="ctr"/>
            <a:r>
              <a:rPr lang="en-GB" sz="3000" dirty="0"/>
              <a:t>TALKING POINTS</a:t>
            </a:r>
          </a:p>
        </p:txBody>
      </p:sp>
      <p:sp>
        <p:nvSpPr>
          <p:cNvPr id="9" name="Content Placeholder 8">
            <a:extLst>
              <a:ext uri="{FF2B5EF4-FFF2-40B4-BE49-F238E27FC236}">
                <a16:creationId xmlns:a16="http://schemas.microsoft.com/office/drawing/2014/main" id="{905F9BF3-74B6-403C-933F-0CC4EF7AA4E9}"/>
              </a:ext>
            </a:extLst>
          </p:cNvPr>
          <p:cNvSpPr>
            <a:spLocks noGrp="1"/>
          </p:cNvSpPr>
          <p:nvPr>
            <p:ph idx="1"/>
          </p:nvPr>
        </p:nvSpPr>
        <p:spPr>
          <a:xfrm>
            <a:off x="7760026" y="1615441"/>
            <a:ext cx="4137334" cy="4857114"/>
          </a:xfrm>
          <a:solidFill>
            <a:schemeClr val="bg1">
              <a:lumMod val="95000"/>
            </a:schemeClr>
          </a:solidFill>
        </p:spPr>
        <p:txBody>
          <a:bodyPr>
            <a:normAutofit fontScale="92500" lnSpcReduction="20000"/>
          </a:bodyPr>
          <a:lstStyle/>
          <a:p>
            <a:pPr marL="0" indent="0">
              <a:lnSpc>
                <a:spcPct val="120000"/>
              </a:lnSpc>
              <a:spcBef>
                <a:spcPts val="0"/>
              </a:spcBef>
              <a:buNone/>
            </a:pPr>
            <a:r>
              <a:rPr lang="en-US" sz="2000" dirty="0">
                <a:solidFill>
                  <a:schemeClr val="bg2">
                    <a:lumMod val="50000"/>
                  </a:schemeClr>
                </a:solidFill>
                <a:latin typeface="+mj-lt"/>
              </a:rPr>
              <a:t>What percentage of hydrogen fuel is currently produced from </a:t>
            </a:r>
            <a:r>
              <a:rPr lang="en-US" sz="2000" dirty="0">
                <a:solidFill>
                  <a:schemeClr val="bg2">
                    <a:lumMod val="50000"/>
                  </a:schemeClr>
                </a:solidFill>
              </a:rPr>
              <a:t>fossil fuels</a:t>
            </a:r>
            <a:r>
              <a:rPr lang="en-US" sz="2000" dirty="0">
                <a:solidFill>
                  <a:schemeClr val="bg2">
                    <a:lumMod val="50000"/>
                  </a:schemeClr>
                </a:solidFill>
                <a:latin typeface="+mj-lt"/>
              </a:rPr>
              <a:t>?</a:t>
            </a:r>
          </a:p>
          <a:p>
            <a:pPr marL="0" indent="0">
              <a:lnSpc>
                <a:spcPct val="120000"/>
              </a:lnSpc>
              <a:spcBef>
                <a:spcPts val="0"/>
              </a:spcBef>
              <a:buNone/>
            </a:pPr>
            <a:endParaRPr lang="en-US" sz="2000" dirty="0">
              <a:latin typeface="+mj-lt"/>
            </a:endParaRPr>
          </a:p>
          <a:p>
            <a:pPr marL="0" indent="0">
              <a:lnSpc>
                <a:spcPct val="120000"/>
              </a:lnSpc>
              <a:spcBef>
                <a:spcPts val="0"/>
              </a:spcBef>
              <a:buNone/>
            </a:pPr>
            <a:r>
              <a:rPr lang="en-US" sz="2000" dirty="0">
                <a:solidFill>
                  <a:schemeClr val="tx1">
                    <a:lumMod val="75000"/>
                    <a:lumOff val="25000"/>
                  </a:schemeClr>
                </a:solidFill>
                <a:latin typeface="+mj-lt"/>
              </a:rPr>
              <a:t>What is </a:t>
            </a:r>
            <a:r>
              <a:rPr lang="en-GB" sz="2000" b="0" i="0" u="none" strike="noStrike" baseline="0" dirty="0">
                <a:solidFill>
                  <a:schemeClr val="tx1">
                    <a:lumMod val="75000"/>
                    <a:lumOff val="25000"/>
                  </a:schemeClr>
                </a:solidFill>
                <a:cs typeface="Calibri Light" panose="020F0302020204030204" pitchFamily="34" charset="0"/>
              </a:rPr>
              <a:t>photocatalytic water splitting,</a:t>
            </a:r>
            <a:r>
              <a:rPr lang="en-GB" sz="2000" b="0" i="0" u="none" strike="noStrike" baseline="0" dirty="0">
                <a:solidFill>
                  <a:schemeClr val="tx1">
                    <a:lumMod val="75000"/>
                    <a:lumOff val="25000"/>
                  </a:schemeClr>
                </a:solidFill>
                <a:latin typeface="+mj-lt"/>
                <a:cs typeface="Calibri Light" panose="020F0302020204030204" pitchFamily="34" charset="0"/>
              </a:rPr>
              <a:t> and why is Nicolas’ team using this approach?</a:t>
            </a:r>
          </a:p>
          <a:p>
            <a:pPr marL="0" indent="0">
              <a:lnSpc>
                <a:spcPct val="120000"/>
              </a:lnSpc>
              <a:spcBef>
                <a:spcPts val="0"/>
              </a:spcBef>
              <a:buNone/>
            </a:pPr>
            <a:endParaRPr lang="en-GB" sz="2000" dirty="0">
              <a:solidFill>
                <a:srgbClr val="0070C0"/>
              </a:solidFill>
              <a:latin typeface="+mj-lt"/>
              <a:cs typeface="Calibri Light" panose="020F0302020204030204" pitchFamily="34" charset="0"/>
            </a:endParaRPr>
          </a:p>
          <a:p>
            <a:pPr marL="0" indent="0">
              <a:lnSpc>
                <a:spcPct val="120000"/>
              </a:lnSpc>
              <a:spcBef>
                <a:spcPts val="0"/>
              </a:spcBef>
              <a:buNone/>
            </a:pPr>
            <a:r>
              <a:rPr lang="en-GB" sz="2000" dirty="0">
                <a:solidFill>
                  <a:srgbClr val="002060"/>
                </a:solidFill>
                <a:latin typeface="+mj-lt"/>
                <a:cs typeface="Calibri Light" panose="020F0302020204030204" pitchFamily="34" charset="0"/>
              </a:rPr>
              <a:t>What properties must the new </a:t>
            </a:r>
            <a:r>
              <a:rPr lang="en-GB" sz="2000" dirty="0">
                <a:solidFill>
                  <a:srgbClr val="002060"/>
                </a:solidFill>
                <a:cs typeface="Calibri Light" panose="020F0302020204030204" pitchFamily="34" charset="0"/>
              </a:rPr>
              <a:t>polymer photocatalysts </a:t>
            </a:r>
            <a:r>
              <a:rPr lang="en-GB" sz="2000" dirty="0">
                <a:solidFill>
                  <a:srgbClr val="002060"/>
                </a:solidFill>
                <a:latin typeface="+mj-lt"/>
                <a:cs typeface="Calibri Light" panose="020F0302020204030204" pitchFamily="34" charset="0"/>
              </a:rPr>
              <a:t>that the team is producing have?</a:t>
            </a:r>
          </a:p>
          <a:p>
            <a:pPr marL="0" indent="0">
              <a:lnSpc>
                <a:spcPct val="120000"/>
              </a:lnSpc>
              <a:spcBef>
                <a:spcPts val="0"/>
              </a:spcBef>
              <a:buNone/>
            </a:pPr>
            <a:endParaRPr lang="en-GB" sz="2000" dirty="0">
              <a:solidFill>
                <a:srgbClr val="002060"/>
              </a:solidFill>
              <a:latin typeface="+mj-lt"/>
              <a:cs typeface="Calibri Light" panose="020F0302020204030204" pitchFamily="34" charset="0"/>
            </a:endParaRPr>
          </a:p>
          <a:p>
            <a:pPr marL="0" indent="0">
              <a:lnSpc>
                <a:spcPct val="120000"/>
              </a:lnSpc>
              <a:spcBef>
                <a:spcPts val="0"/>
              </a:spcBef>
              <a:buNone/>
            </a:pPr>
            <a:r>
              <a:rPr lang="en-GB" sz="2000" dirty="0">
                <a:solidFill>
                  <a:srgbClr val="0070C0"/>
                </a:solidFill>
                <a:latin typeface="+mj-lt"/>
                <a:cs typeface="Calibri Light" panose="020F0302020204030204" pitchFamily="34" charset="0"/>
              </a:rPr>
              <a:t>How is the team overcoming the issue of the </a:t>
            </a:r>
            <a:r>
              <a:rPr lang="en-GB" sz="2000" dirty="0">
                <a:solidFill>
                  <a:srgbClr val="0070C0"/>
                </a:solidFill>
                <a:cs typeface="Calibri Light" panose="020F0302020204030204" pitchFamily="34" charset="0"/>
              </a:rPr>
              <a:t>poor solubility </a:t>
            </a:r>
            <a:r>
              <a:rPr lang="en-GB" sz="2000" dirty="0">
                <a:solidFill>
                  <a:srgbClr val="0070C0"/>
                </a:solidFill>
                <a:latin typeface="+mj-lt"/>
                <a:cs typeface="Calibri Light" panose="020F0302020204030204" pitchFamily="34" charset="0"/>
              </a:rPr>
              <a:t>of some molecules?</a:t>
            </a:r>
          </a:p>
          <a:p>
            <a:pPr marL="0" indent="0">
              <a:lnSpc>
                <a:spcPct val="120000"/>
              </a:lnSpc>
              <a:spcBef>
                <a:spcPts val="0"/>
              </a:spcBef>
              <a:buNone/>
            </a:pPr>
            <a:endParaRPr lang="en-GB" sz="2000" dirty="0">
              <a:solidFill>
                <a:srgbClr val="0070C0"/>
              </a:solidFill>
              <a:latin typeface="+mj-lt"/>
              <a:cs typeface="Calibri Light" panose="020F0302020204030204" pitchFamily="34" charset="0"/>
            </a:endParaRPr>
          </a:p>
          <a:p>
            <a:pPr marL="0" indent="0">
              <a:lnSpc>
                <a:spcPct val="120000"/>
              </a:lnSpc>
              <a:spcBef>
                <a:spcPts val="0"/>
              </a:spcBef>
              <a:buNone/>
            </a:pPr>
            <a:r>
              <a:rPr lang="en-GB" sz="2000" dirty="0">
                <a:solidFill>
                  <a:srgbClr val="006666"/>
                </a:solidFill>
                <a:latin typeface="+mj-lt"/>
                <a:cs typeface="Calibri Light" panose="020F0302020204030204" pitchFamily="34" charset="0"/>
              </a:rPr>
              <a:t>What could be the </a:t>
            </a:r>
            <a:r>
              <a:rPr lang="en-GB" sz="2000" dirty="0">
                <a:solidFill>
                  <a:srgbClr val="006666"/>
                </a:solidFill>
                <a:cs typeface="Calibri Light" panose="020F0302020204030204" pitchFamily="34" charset="0"/>
              </a:rPr>
              <a:t>long-term impacts </a:t>
            </a:r>
            <a:r>
              <a:rPr lang="en-GB" sz="2000" dirty="0">
                <a:solidFill>
                  <a:srgbClr val="006666"/>
                </a:solidFill>
                <a:latin typeface="+mj-lt"/>
                <a:cs typeface="Calibri Light" panose="020F0302020204030204" pitchFamily="34" charset="0"/>
              </a:rPr>
              <a:t>of the team’s research?</a:t>
            </a:r>
            <a:endParaRPr lang="en-US" sz="2000" dirty="0">
              <a:solidFill>
                <a:srgbClr val="006666"/>
              </a:solidFill>
              <a:latin typeface="+mj-lt"/>
            </a:endParaRPr>
          </a:p>
        </p:txBody>
      </p:sp>
      <p:sp>
        <p:nvSpPr>
          <p:cNvPr id="7" name="TextBox 6">
            <a:extLst>
              <a:ext uri="{FF2B5EF4-FFF2-40B4-BE49-F238E27FC236}">
                <a16:creationId xmlns:a16="http://schemas.microsoft.com/office/drawing/2014/main" id="{B9CE2237-6FAB-4069-960A-2E2ED9766DA5}"/>
              </a:ext>
            </a:extLst>
          </p:cNvPr>
          <p:cNvSpPr txBox="1"/>
          <p:nvPr/>
        </p:nvSpPr>
        <p:spPr>
          <a:xfrm>
            <a:off x="0" y="6522966"/>
            <a:ext cx="6569476" cy="461665"/>
          </a:xfrm>
          <a:prstGeom prst="rect">
            <a:avLst/>
          </a:prstGeom>
          <a:noFill/>
        </p:spPr>
        <p:txBody>
          <a:bodyPr wrap="square">
            <a:spAutoFit/>
          </a:bodyPr>
          <a:lstStyle/>
          <a:p>
            <a:pPr fontAlgn="base"/>
            <a:r>
              <a:rPr lang="en-GB" sz="800" b="0" i="0" dirty="0">
                <a:solidFill>
                  <a:srgbClr val="000000"/>
                </a:solidFill>
                <a:effectLst/>
                <a:latin typeface="+mj-lt"/>
              </a:rPr>
              <a:t>Green Hydrogen, future energy h2 fuel 3D illustration. Green hydrogen production by electrolysis technology, renewable electricity, alternative eco way of getting hydrogen H2, cut industry emissions. </a:t>
            </a:r>
            <a:r>
              <a:rPr lang="en-GB" sz="800" b="0" i="0" dirty="0">
                <a:solidFill>
                  <a:srgbClr val="8E8E8E"/>
                </a:solidFill>
                <a:effectLst/>
                <a:latin typeface="adobe-clean"/>
              </a:rPr>
              <a:t>By </a:t>
            </a:r>
            <a:r>
              <a:rPr lang="en-GB" sz="800" b="0" i="0" u="none" strike="noStrike" dirty="0">
                <a:solidFill>
                  <a:srgbClr val="2680EB"/>
                </a:solidFill>
                <a:effectLst/>
                <a:latin typeface="adobe-clean"/>
                <a:hlinkClick r:id="rId3"/>
              </a:rPr>
              <a:t>Corona Borealis</a:t>
            </a:r>
            <a:endParaRPr lang="en-GB" sz="800" b="0" i="0" dirty="0">
              <a:solidFill>
                <a:srgbClr val="000000"/>
              </a:solidFill>
              <a:effectLst/>
              <a:latin typeface="adobe-clean"/>
            </a:endParaRPr>
          </a:p>
          <a:p>
            <a:pPr algn="l" fontAlgn="base"/>
            <a:endParaRPr lang="en-GB" sz="800" b="0" i="0" dirty="0">
              <a:solidFill>
                <a:srgbClr val="000000"/>
              </a:solidFill>
              <a:effectLst/>
              <a:latin typeface="+mj-lt"/>
            </a:endParaRPr>
          </a:p>
        </p:txBody>
      </p:sp>
    </p:spTree>
    <p:extLst>
      <p:ext uri="{BB962C8B-B14F-4D97-AF65-F5344CB8AC3E}">
        <p14:creationId xmlns:p14="http://schemas.microsoft.com/office/powerpoint/2010/main" val="55073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animEffect transition="in" filter="fade">
                                      <p:cBhvr>
                                        <p:cTn id="35" dur="1000"/>
                                        <p:tgtEl>
                                          <p:spTgt spid="9">
                                            <p:txEl>
                                              <p:pRg st="8" end="8"/>
                                            </p:txEl>
                                          </p:spTgt>
                                        </p:tgtEl>
                                      </p:cBhvr>
                                    </p:animEffect>
                                    <p:anim calcmode="lin" valueType="num">
                                      <p:cBhvr>
                                        <p:cTn id="36"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5"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7" name="Rectangle 36">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1FA1B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6568423-2870-490C-AFB5-7022230D1892}"/>
              </a:ext>
            </a:extLst>
          </p:cNvPr>
          <p:cNvPicPr>
            <a:picLocks noChangeAspect="1"/>
          </p:cNvPicPr>
          <p:nvPr/>
        </p:nvPicPr>
        <p:blipFill>
          <a:blip r:embed="rId2">
            <a:extLst>
              <a:ext uri="{28A0092B-C50C-407E-A947-70E740481C1C}">
                <a14:useLocalDpi xmlns:a14="http://schemas.microsoft.com/office/drawing/2010/main" val="0"/>
              </a:ext>
            </a:extLst>
          </a:blip>
          <a:srcRect t="7767" b="7767"/>
          <a:stretch/>
        </p:blipFill>
        <p:spPr>
          <a:xfrm>
            <a:off x="972115" y="960214"/>
            <a:ext cx="5641848" cy="4919472"/>
          </a:xfrm>
          <a:prstGeom prst="rect">
            <a:avLst/>
          </a:prstGeom>
          <a:ln w="12700">
            <a:noFill/>
          </a:ln>
        </p:spPr>
      </p:pic>
      <p:sp>
        <p:nvSpPr>
          <p:cNvPr id="9" name="Content Placeholder 8">
            <a:extLst>
              <a:ext uri="{FF2B5EF4-FFF2-40B4-BE49-F238E27FC236}">
                <a16:creationId xmlns:a16="http://schemas.microsoft.com/office/drawing/2014/main" id="{3422CF84-3304-4A9F-9C7C-225D4816AECE}"/>
              </a:ext>
            </a:extLst>
          </p:cNvPr>
          <p:cNvSpPr>
            <a:spLocks noGrp="1"/>
          </p:cNvSpPr>
          <p:nvPr>
            <p:ph idx="1"/>
          </p:nvPr>
        </p:nvSpPr>
        <p:spPr>
          <a:xfrm>
            <a:off x="6954571" y="1526809"/>
            <a:ext cx="5107254" cy="4742229"/>
          </a:xfrm>
          <a:solidFill>
            <a:schemeClr val="bg1">
              <a:lumMod val="95000"/>
            </a:schemeClr>
          </a:solidFill>
        </p:spPr>
        <p:txBody>
          <a:bodyPr anchor="ctr">
            <a:normAutofit fontScale="92500" lnSpcReduction="10000"/>
          </a:bodyPr>
          <a:lstStyle/>
          <a:p>
            <a:pPr marL="0" indent="0">
              <a:lnSpc>
                <a:spcPct val="120000"/>
              </a:lnSpc>
              <a:spcBef>
                <a:spcPts val="0"/>
              </a:spcBef>
              <a:buNone/>
            </a:pPr>
            <a:r>
              <a:rPr lang="en-GB" sz="1800" b="0" i="0" u="none" strike="noStrike" baseline="0" dirty="0">
                <a:solidFill>
                  <a:srgbClr val="000000"/>
                </a:solidFill>
                <a:latin typeface="+mj-lt"/>
              </a:rPr>
              <a:t>Materials chemists use chemistry techniques to understand how materials work, and to </a:t>
            </a:r>
            <a:r>
              <a:rPr lang="en-GB" sz="1800" b="0" i="0" u="none" strike="noStrike" baseline="0" dirty="0">
                <a:solidFill>
                  <a:srgbClr val="0070C0"/>
                </a:solidFill>
                <a:latin typeface="+mj-lt"/>
              </a:rPr>
              <a:t>design</a:t>
            </a:r>
            <a:r>
              <a:rPr lang="en-GB" sz="1800" b="0" i="0" u="none" strike="noStrike" baseline="0" dirty="0">
                <a:solidFill>
                  <a:srgbClr val="000000"/>
                </a:solidFill>
                <a:latin typeface="+mj-lt"/>
              </a:rPr>
              <a:t> and </a:t>
            </a:r>
            <a:r>
              <a:rPr lang="en-GB" sz="1800" b="0" i="0" u="none" strike="noStrike" baseline="0" dirty="0">
                <a:solidFill>
                  <a:srgbClr val="0070C0"/>
                </a:solidFill>
                <a:latin typeface="+mj-lt"/>
              </a:rPr>
              <a:t>synthesise</a:t>
            </a:r>
            <a:r>
              <a:rPr lang="en-GB" sz="1800" b="0" i="0" u="none" strike="noStrike" baseline="0" dirty="0">
                <a:solidFill>
                  <a:srgbClr val="000000"/>
                </a:solidFill>
                <a:latin typeface="+mj-lt"/>
              </a:rPr>
              <a:t> new materials which will be applied for useful purposes. </a:t>
            </a:r>
          </a:p>
          <a:p>
            <a:pPr marL="0" indent="0">
              <a:lnSpc>
                <a:spcPct val="120000"/>
              </a:lnSpc>
              <a:spcBef>
                <a:spcPts val="0"/>
              </a:spcBef>
              <a:buNone/>
            </a:pPr>
            <a:endParaRPr lang="en-GB" sz="1800" b="0" i="0" u="none" strike="noStrike" baseline="0" dirty="0">
              <a:solidFill>
                <a:srgbClr val="000000"/>
              </a:solidFill>
              <a:latin typeface="+mj-lt"/>
            </a:endParaRPr>
          </a:p>
          <a:p>
            <a:pPr marL="0" indent="0">
              <a:lnSpc>
                <a:spcPct val="120000"/>
              </a:lnSpc>
              <a:spcBef>
                <a:spcPts val="0"/>
              </a:spcBef>
              <a:buNone/>
            </a:pPr>
            <a:r>
              <a:rPr lang="en-GB" sz="1800" b="0" i="0" u="none" strike="noStrike" baseline="0" dirty="0">
                <a:solidFill>
                  <a:srgbClr val="000000"/>
                </a:solidFill>
                <a:latin typeface="+mj-lt"/>
              </a:rPr>
              <a:t>It is common for materials chemists to work as part of a </a:t>
            </a:r>
            <a:r>
              <a:rPr lang="en-GB" sz="1800" b="0" i="0" u="none" strike="noStrike" baseline="0" dirty="0">
                <a:solidFill>
                  <a:srgbClr val="0070C0"/>
                </a:solidFill>
                <a:latin typeface="+mj-lt"/>
              </a:rPr>
              <a:t>team</a:t>
            </a:r>
            <a:r>
              <a:rPr lang="en-GB" sz="1800" b="0" i="0" u="none" strike="noStrike" baseline="0" dirty="0">
                <a:solidFill>
                  <a:srgbClr val="000000"/>
                </a:solidFill>
                <a:latin typeface="+mj-lt"/>
              </a:rPr>
              <a:t> with a mixture of expertise, such as </a:t>
            </a:r>
            <a:r>
              <a:rPr lang="en-GB" sz="1800" b="0" i="0" u="none" strike="noStrike" baseline="0" dirty="0">
                <a:solidFill>
                  <a:srgbClr val="0070C0"/>
                </a:solidFill>
                <a:latin typeface="+mj-lt"/>
              </a:rPr>
              <a:t>engineers</a:t>
            </a:r>
            <a:r>
              <a:rPr lang="en-GB" sz="1800" b="0" i="0" u="none" strike="noStrike" baseline="0" dirty="0">
                <a:solidFill>
                  <a:srgbClr val="000000"/>
                </a:solidFill>
                <a:latin typeface="+mj-lt"/>
              </a:rPr>
              <a:t> and </a:t>
            </a:r>
            <a:r>
              <a:rPr lang="en-GB" sz="1800" b="0" i="0" u="none" strike="noStrike" baseline="0" dirty="0">
                <a:solidFill>
                  <a:srgbClr val="0070C0"/>
                </a:solidFill>
                <a:latin typeface="+mj-lt"/>
              </a:rPr>
              <a:t>physicists</a:t>
            </a:r>
            <a:r>
              <a:rPr lang="en-GB" sz="1800" b="0" i="0" u="none" strike="noStrike" baseline="0" dirty="0">
                <a:solidFill>
                  <a:srgbClr val="000000"/>
                </a:solidFill>
                <a:latin typeface="+mj-lt"/>
              </a:rPr>
              <a:t>. </a:t>
            </a:r>
          </a:p>
          <a:p>
            <a:pPr marL="0" indent="0">
              <a:lnSpc>
                <a:spcPct val="120000"/>
              </a:lnSpc>
              <a:spcBef>
                <a:spcPts val="0"/>
              </a:spcBef>
              <a:buNone/>
            </a:pPr>
            <a:endParaRPr lang="en-GB" sz="1800" b="0" i="0" u="none" strike="noStrike" baseline="0" dirty="0">
              <a:solidFill>
                <a:srgbClr val="000000"/>
              </a:solidFill>
              <a:latin typeface="+mj-lt"/>
            </a:endParaRPr>
          </a:p>
          <a:p>
            <a:pPr marL="0" indent="0">
              <a:lnSpc>
                <a:spcPct val="120000"/>
              </a:lnSpc>
              <a:spcBef>
                <a:spcPts val="0"/>
              </a:spcBef>
              <a:buNone/>
            </a:pPr>
            <a:r>
              <a:rPr lang="en-GB" sz="1800" b="0" i="0" u="none" strike="noStrike" baseline="0" dirty="0">
                <a:solidFill>
                  <a:srgbClr val="000000"/>
                </a:solidFill>
                <a:latin typeface="+mj-lt"/>
              </a:rPr>
              <a:t>The </a:t>
            </a:r>
            <a:r>
              <a:rPr lang="en-GB" sz="1800" b="0" i="0" u="none" strike="noStrike" baseline="0" dirty="0">
                <a:solidFill>
                  <a:srgbClr val="000000"/>
                </a:solidFill>
                <a:latin typeface="+mj-lt"/>
                <a:hlinkClick r:id="rId3"/>
              </a:rPr>
              <a:t>Luxembourg National Research Fund </a:t>
            </a:r>
            <a:r>
              <a:rPr lang="en-GB" sz="1800" b="0" i="0" u="none" strike="noStrike" baseline="0" dirty="0">
                <a:solidFill>
                  <a:srgbClr val="000000"/>
                </a:solidFill>
                <a:latin typeface="+mj-lt"/>
              </a:rPr>
              <a:t>has lots of useful information on its site.</a:t>
            </a:r>
          </a:p>
          <a:p>
            <a:pPr marL="0" indent="0">
              <a:lnSpc>
                <a:spcPct val="120000"/>
              </a:lnSpc>
              <a:spcBef>
                <a:spcPts val="0"/>
              </a:spcBef>
              <a:buNone/>
            </a:pPr>
            <a:endParaRPr lang="en-GB" sz="1800" b="0" i="0" u="none" strike="noStrike" baseline="0" dirty="0">
              <a:solidFill>
                <a:srgbClr val="000000"/>
              </a:solidFill>
              <a:latin typeface="+mj-lt"/>
            </a:endParaRPr>
          </a:p>
          <a:p>
            <a:pPr marL="0" indent="0">
              <a:lnSpc>
                <a:spcPct val="120000"/>
              </a:lnSpc>
              <a:spcBef>
                <a:spcPts val="0"/>
              </a:spcBef>
              <a:buNone/>
            </a:pPr>
            <a:r>
              <a:rPr lang="en-GB" sz="1800" b="0" i="0" u="none" strike="noStrike" baseline="0" dirty="0">
                <a:solidFill>
                  <a:srgbClr val="000000"/>
                </a:solidFill>
                <a:latin typeface="+mj-lt"/>
              </a:rPr>
              <a:t>Salaries vary depending on where you work, for example in a university or another organisation. According to </a:t>
            </a:r>
            <a:r>
              <a:rPr lang="en-GB" sz="1800" b="0" i="0" u="none" strike="noStrike" baseline="0" dirty="0">
                <a:solidFill>
                  <a:srgbClr val="000000"/>
                </a:solidFill>
                <a:latin typeface="+mj-lt"/>
                <a:hlinkClick r:id="rId4"/>
              </a:rPr>
              <a:t>Glassdoor</a:t>
            </a:r>
            <a:r>
              <a:rPr lang="en-GB" sz="1800" b="0" i="0" u="none" strike="noStrike" baseline="0" dirty="0">
                <a:solidFill>
                  <a:srgbClr val="000000"/>
                </a:solidFill>
                <a:latin typeface="+mj-lt"/>
              </a:rPr>
              <a:t>, the national average salary for a researcher in Luxembourg is €61,000 per year.</a:t>
            </a:r>
            <a:endParaRPr lang="en-US" sz="1800" dirty="0">
              <a:latin typeface="+mj-lt"/>
            </a:endParaRPr>
          </a:p>
        </p:txBody>
      </p:sp>
      <p:sp>
        <p:nvSpPr>
          <p:cNvPr id="36" name="TextBox 35">
            <a:extLst>
              <a:ext uri="{FF2B5EF4-FFF2-40B4-BE49-F238E27FC236}">
                <a16:creationId xmlns:a16="http://schemas.microsoft.com/office/drawing/2014/main" id="{79BE9E6B-1D1B-4315-9794-6D89218B1D4A}"/>
              </a:ext>
            </a:extLst>
          </p:cNvPr>
          <p:cNvSpPr txBox="1"/>
          <p:nvPr/>
        </p:nvSpPr>
        <p:spPr>
          <a:xfrm>
            <a:off x="6954571" y="263694"/>
            <a:ext cx="5107254" cy="1015663"/>
          </a:xfrm>
          <a:prstGeom prst="rect">
            <a:avLst/>
          </a:prstGeom>
          <a:solidFill>
            <a:schemeClr val="bg1">
              <a:lumMod val="95000"/>
            </a:schemeClr>
          </a:solidFill>
        </p:spPr>
        <p:txBody>
          <a:bodyPr wrap="square" rtlCol="0">
            <a:spAutoFit/>
          </a:bodyPr>
          <a:lstStyle/>
          <a:p>
            <a:pPr algn="ctr"/>
            <a:r>
              <a:rPr lang="en-GB" sz="3000" b="0" i="0" u="none" strike="noStrike" baseline="0" dirty="0">
                <a:solidFill>
                  <a:srgbClr val="000000"/>
                </a:solidFill>
                <a:latin typeface="Calibri Light" panose="020F0302020204030204" pitchFamily="34" charset="0"/>
                <a:cs typeface="Calibri Light" panose="020F0302020204030204" pitchFamily="34" charset="0"/>
              </a:rPr>
              <a:t>EXPLORE A CAREER IN MATERIALS CHEMISTRY </a:t>
            </a:r>
          </a:p>
        </p:txBody>
      </p:sp>
      <p:sp>
        <p:nvSpPr>
          <p:cNvPr id="38" name="TextBox 37">
            <a:extLst>
              <a:ext uri="{FF2B5EF4-FFF2-40B4-BE49-F238E27FC236}">
                <a16:creationId xmlns:a16="http://schemas.microsoft.com/office/drawing/2014/main" id="{72E055D5-EB4D-4CD7-AA20-4CEF18E4C9E6}"/>
              </a:ext>
            </a:extLst>
          </p:cNvPr>
          <p:cNvSpPr txBox="1"/>
          <p:nvPr/>
        </p:nvSpPr>
        <p:spPr>
          <a:xfrm>
            <a:off x="741824" y="6138233"/>
            <a:ext cx="3984216" cy="261610"/>
          </a:xfrm>
          <a:prstGeom prst="rect">
            <a:avLst/>
          </a:prstGeom>
          <a:noFill/>
        </p:spPr>
        <p:txBody>
          <a:bodyPr wrap="square">
            <a:spAutoFit/>
          </a:bodyPr>
          <a:lstStyle/>
          <a:p>
            <a:r>
              <a:rPr lang="en-GB" sz="1100" i="1" dirty="0" err="1">
                <a:effectLst/>
                <a:latin typeface="+mj-lt"/>
              </a:rPr>
              <a:t>Drialys</a:t>
            </a:r>
            <a:r>
              <a:rPr lang="en-GB" sz="1100" i="1" dirty="0">
                <a:effectLst/>
                <a:latin typeface="+mj-lt"/>
              </a:rPr>
              <a:t> and Max discussing results of the photoelectrochemical cell.</a:t>
            </a:r>
            <a:endParaRPr lang="en-GB" sz="1100" dirty="0">
              <a:effectLst/>
              <a:latin typeface="+mj-lt"/>
            </a:endParaRPr>
          </a:p>
        </p:txBody>
      </p:sp>
    </p:spTree>
    <p:extLst>
      <p:ext uri="{BB962C8B-B14F-4D97-AF65-F5344CB8AC3E}">
        <p14:creationId xmlns:p14="http://schemas.microsoft.com/office/powerpoint/2010/main" val="69407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6CAB894FB2DAA46A83F7930F35AC280" ma:contentTypeVersion="13" ma:contentTypeDescription="Create a new document." ma:contentTypeScope="" ma:versionID="42a5c4c6324fc3b756246721948ecb77">
  <xsd:schema xmlns:xsd="http://www.w3.org/2001/XMLSchema" xmlns:xs="http://www.w3.org/2001/XMLSchema" xmlns:p="http://schemas.microsoft.com/office/2006/metadata/properties" xmlns:ns2="4ef8ee0b-e025-4bd4-94a6-4c71df7778d2" xmlns:ns3="09e5eb4c-ad0d-4795-ae2e-baffe4a7a343" targetNamespace="http://schemas.microsoft.com/office/2006/metadata/properties" ma:root="true" ma:fieldsID="9f9d99c964bdea7192199bce0c61d979" ns2:_="" ns3:_="">
    <xsd:import namespace="4ef8ee0b-e025-4bd4-94a6-4c71df7778d2"/>
    <xsd:import namespace="09e5eb4c-ad0d-4795-ae2e-baffe4a7a3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f8ee0b-e025-4bd4-94a6-4c71df777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e5eb4c-ad0d-4795-ae2e-baffe4a7a34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A6E956-3C43-4160-8FE1-0EFC3608520D}">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90A4573-29A2-4F05-ABE8-E3DE2A6E0103}">
  <ds:schemaRefs>
    <ds:schemaRef ds:uri="http://schemas.microsoft.com/sharepoint/v3/contenttype/forms"/>
  </ds:schemaRefs>
</ds:datastoreItem>
</file>

<file path=customXml/itemProps3.xml><?xml version="1.0" encoding="utf-8"?>
<ds:datastoreItem xmlns:ds="http://schemas.openxmlformats.org/officeDocument/2006/customXml" ds:itemID="{8DC9FEE0-A193-4023-A30D-BD93FE02AF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f8ee0b-e025-4bd4-94a6-4c71df7778d2"/>
    <ds:schemaRef ds:uri="09e5eb4c-ad0d-4795-ae2e-baffe4a7a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432</TotalTime>
  <Words>2698</Words>
  <Application>Microsoft Office PowerPoint</Application>
  <PresentationFormat>Widescreen</PresentationFormat>
  <Paragraphs>161</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adobe-clean</vt:lpstr>
      <vt:lpstr>Arial</vt:lpstr>
      <vt:lpstr>Calibri</vt:lpstr>
      <vt:lpstr>Calibri Light</vt:lpstr>
      <vt:lpstr>Office Theme</vt:lpstr>
      <vt:lpstr>MATERIALS CHEMISTRY</vt:lpstr>
      <vt:lpstr>PowerPoint Presentation</vt:lpstr>
      <vt:lpstr>PowerPoint Presentation</vt:lpstr>
      <vt:lpstr>PowerPoint Presentation</vt:lpstr>
      <vt:lpstr>PowerPoint Presentation</vt:lpstr>
      <vt:lpstr>PowerPoint Presentation</vt:lpstr>
      <vt:lpstr>PowerPoint Presentation</vt:lpstr>
      <vt:lpstr>TALKING POINTS</vt:lpstr>
      <vt:lpstr>PowerPoint Presentation</vt:lpstr>
      <vt:lpstr>PowerPoint Presentation</vt:lpstr>
      <vt:lpstr>TALKING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TALKING POINTS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Morgan</dc:creator>
  <cp:lastModifiedBy>Erica Morgan</cp:lastModifiedBy>
  <cp:revision>3</cp:revision>
  <dcterms:created xsi:type="dcterms:W3CDTF">2021-09-16T09:29:13Z</dcterms:created>
  <dcterms:modified xsi:type="dcterms:W3CDTF">2021-11-11T09:23:11Z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0x010100F6CAB894FB2DAA46A83F7930F35AC280</vt:lpwstr>
  </property>
</Properties>
</file>