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60" r:id="rId8"/>
    <p:sldId id="262" r:id="rId9"/>
    <p:sldId id="259" r:id="rId10"/>
    <p:sldId id="263" r:id="rId11"/>
    <p:sldId id="261" r:id="rId12"/>
    <p:sldId id="271" r:id="rId13"/>
    <p:sldId id="272" r:id="rId14"/>
    <p:sldId id="274" r:id="rId15"/>
    <p:sldId id="273" r:id="rId16"/>
    <p:sldId id="265" r:id="rId17"/>
    <p:sldId id="266" r:id="rId18"/>
    <p:sldId id="267" r:id="rId19"/>
    <p:sldId id="275" r:id="rId20"/>
    <p:sldId id="264" r:id="rId21"/>
    <p:sldId id="270"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Montserrat" pitchFamily="2" charset="0"/>
      <p:regular r:id="rId27"/>
      <p:bold r:id="rId28"/>
      <p:italic r:id="rId29"/>
      <p:boldItalic r:id="rId30"/>
    </p:embeddedFont>
    <p:embeddedFont>
      <p:font typeface="Montserrat 2 Heavy" panose="020B0604020202020204" charset="0"/>
      <p:regular r:id="rId31"/>
      <p:bold r:id="rId32"/>
      <p:italic r:id="rId33"/>
      <p:boldItalic r:id="rId34"/>
    </p:embeddedFont>
    <p:embeddedFont>
      <p:font typeface="Montserrat 2 Ultra-Bold" panose="020B0604020202020204" charset="0"/>
      <p:regular r:id="rId35"/>
      <p:bold r:id="rId36"/>
      <p:italic r:id="rId37"/>
      <p:boldItalic r:id="rId38"/>
    </p:embeddedFont>
    <p:embeddedFont>
      <p:font typeface="Montserrat Black" pitchFamily="2" charset="0"/>
      <p:bold r:id="rId39"/>
      <p:italic r:id="rId40"/>
      <p:boldItalic r:id="rId41"/>
    </p:embeddedFont>
    <p:embeddedFont>
      <p:font typeface="Montserrat Bold" pitchFamily="2" charset="0"/>
      <p:bold r:id="rId42"/>
    </p:embeddedFont>
    <p:embeddedFont>
      <p:font typeface="Montserrat Classic" panose="020B0604020202020204" charset="0"/>
      <p:regular r:id="rId43"/>
      <p:bold r:id="rId44"/>
      <p:italic r:id="rId45"/>
      <p:boldItalic r:id="rId46"/>
    </p:embeddedFont>
    <p:embeddedFont>
      <p:font typeface="Montserrat Classic Bold Italics" panose="020B0604020202020204" charset="0"/>
      <p:bold r:id="rId47"/>
      <p:italic r:id="rId48"/>
      <p:boldItalic r:id="rId49"/>
    </p:embeddedFont>
    <p:embeddedFont>
      <p:font typeface="Montserrat Extra-Bold" panose="020B0604020202020204" charset="0"/>
      <p:regular r:id="rId50"/>
      <p:bold r:id="rId51"/>
    </p:embeddedFont>
    <p:embeddedFont>
      <p:font typeface="Montserrat Extra-Bold Bold" panose="020B0604020202020204" charset="0"/>
      <p:regular r:id="rId52"/>
      <p:bold r:id="rId53"/>
    </p:embeddedFont>
    <p:embeddedFont>
      <p:font typeface="Montserrat Semi-Bold Bold" panose="020B060402020202020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q2dz87Ygl1sysNO2srSUQ==" hashData="0ESA+GrMaTujtWmnOJwOLhCfcFrI3Hj1j+wW2ufBPnsXybyJMklJhgghH87jkxAPBpK8sGOq8UXjKKtf9v2Wh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52" d="100"/>
          <a:sy n="52" d="100"/>
        </p:scale>
        <p:origin x="29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font" Target="fonts/font2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9.fntdata"/><Relationship Id="rId54"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6.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codecademy.com/"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8.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futurumcareers.com/modelling-minds-activity-sheet.pdf"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futurumcareers.com/modelling-minds-articl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3117" y="0"/>
            <a:ext cx="10934883" cy="10287000"/>
            <a:chOff x="0" y="0"/>
            <a:chExt cx="14579844" cy="13716000"/>
          </a:xfrm>
        </p:grpSpPr>
        <p:pic>
          <p:nvPicPr>
            <p:cNvPr id="3" name="Picture 3"/>
            <p:cNvPicPr>
              <a:picLocks noChangeAspect="1"/>
            </p:cNvPicPr>
            <p:nvPr/>
          </p:nvPicPr>
          <p:blipFill>
            <a:blip r:embed="rId2"/>
            <a:srcRect l="11945" r="11945"/>
            <a:stretch>
              <a:fillRect/>
            </a:stretch>
          </p:blipFill>
          <p:spPr>
            <a:xfrm>
              <a:off x="0" y="0"/>
              <a:ext cx="14579844" cy="13716000"/>
            </a:xfrm>
            <a:prstGeom prst="rect">
              <a:avLst/>
            </a:prstGeom>
          </p:spPr>
        </p:pic>
      </p:grpSp>
      <p:grpSp>
        <p:nvGrpSpPr>
          <p:cNvPr id="4" name="Group 4"/>
          <p:cNvGrpSpPr/>
          <p:nvPr/>
        </p:nvGrpSpPr>
        <p:grpSpPr>
          <a:xfrm rot="5400000">
            <a:off x="1270009" y="-241309"/>
            <a:ext cx="9258300" cy="11798318"/>
            <a:chOff x="0" y="0"/>
            <a:chExt cx="3130550" cy="3989417"/>
          </a:xfrm>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44317A"/>
            </a:solidFill>
          </p:spPr>
          <p:txBody>
            <a:bodyPr/>
            <a:lstStyle/>
            <a:p>
              <a:endParaRPr lang="en-GB"/>
            </a:p>
          </p:txBody>
        </p:sp>
      </p:grpSp>
      <p:grpSp>
        <p:nvGrpSpPr>
          <p:cNvPr id="6" name="Group 6"/>
          <p:cNvGrpSpPr/>
          <p:nvPr/>
        </p:nvGrpSpPr>
        <p:grpSpPr>
          <a:xfrm rot="5400000">
            <a:off x="599233" y="-625704"/>
            <a:ext cx="10287002" cy="11538409"/>
            <a:chOff x="0" y="0"/>
            <a:chExt cx="3130550" cy="3511380"/>
          </a:xfrm>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A9E0"/>
            </a:solidFill>
          </p:spPr>
          <p:txBody>
            <a:bodyPr/>
            <a:lstStyle/>
            <a:p>
              <a:endParaRPr lang="en-GB"/>
            </a:p>
          </p:txBody>
        </p:sp>
      </p:grpSp>
      <p:sp>
        <p:nvSpPr>
          <p:cNvPr id="8" name="Freeform 8"/>
          <p:cNvSpPr/>
          <p:nvPr/>
        </p:nvSpPr>
        <p:spPr>
          <a:xfrm>
            <a:off x="1837395" y="9303445"/>
            <a:ext cx="418659" cy="418659"/>
          </a:xfrm>
          <a:custGeom>
            <a:avLst/>
            <a:gdLst/>
            <a:ahLst/>
            <a:cxnLst/>
            <a:rect l="l" t="t" r="r" b="b"/>
            <a:pathLst>
              <a:path w="418659" h="418659">
                <a:moveTo>
                  <a:pt x="0" y="0"/>
                </a:moveTo>
                <a:lnTo>
                  <a:pt x="418659" y="0"/>
                </a:lnTo>
                <a:lnTo>
                  <a:pt x="418659" y="418659"/>
                </a:lnTo>
                <a:lnTo>
                  <a:pt x="0" y="418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734712" y="9303445"/>
            <a:ext cx="418659" cy="418659"/>
          </a:xfrm>
          <a:custGeom>
            <a:avLst/>
            <a:gdLst/>
            <a:ahLst/>
            <a:cxnLst/>
            <a:rect l="l" t="t" r="r" b="b"/>
            <a:pathLst>
              <a:path w="418659" h="418659">
                <a:moveTo>
                  <a:pt x="0" y="0"/>
                </a:moveTo>
                <a:lnTo>
                  <a:pt x="418659" y="0"/>
                </a:lnTo>
                <a:lnTo>
                  <a:pt x="418659" y="418659"/>
                </a:lnTo>
                <a:lnTo>
                  <a:pt x="0" y="4186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285386" y="9303445"/>
            <a:ext cx="418659" cy="418659"/>
          </a:xfrm>
          <a:custGeom>
            <a:avLst/>
            <a:gdLst/>
            <a:ahLst/>
            <a:cxnLst/>
            <a:rect l="l" t="t" r="r" b="b"/>
            <a:pathLst>
              <a:path w="418659" h="418659">
                <a:moveTo>
                  <a:pt x="0" y="0"/>
                </a:moveTo>
                <a:lnTo>
                  <a:pt x="418659" y="0"/>
                </a:lnTo>
                <a:lnTo>
                  <a:pt x="418659" y="418659"/>
                </a:lnTo>
                <a:lnTo>
                  <a:pt x="0" y="4186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2389404" y="9303445"/>
            <a:ext cx="418659" cy="418659"/>
          </a:xfrm>
          <a:custGeom>
            <a:avLst/>
            <a:gdLst/>
            <a:ahLst/>
            <a:cxnLst/>
            <a:rect l="l" t="t" r="r" b="b"/>
            <a:pathLst>
              <a:path w="418659" h="418659">
                <a:moveTo>
                  <a:pt x="0" y="0"/>
                </a:moveTo>
                <a:lnTo>
                  <a:pt x="418659" y="0"/>
                </a:lnTo>
                <a:lnTo>
                  <a:pt x="418659" y="418659"/>
                </a:lnTo>
                <a:lnTo>
                  <a:pt x="0" y="4186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2389404" y="8146004"/>
            <a:ext cx="250816" cy="250816"/>
          </a:xfrm>
          <a:custGeom>
            <a:avLst/>
            <a:gdLst/>
            <a:ahLst/>
            <a:cxnLst/>
            <a:rect l="l" t="t" r="r" b="b"/>
            <a:pathLst>
              <a:path w="250816" h="250816">
                <a:moveTo>
                  <a:pt x="0" y="0"/>
                </a:moveTo>
                <a:lnTo>
                  <a:pt x="250816" y="0"/>
                </a:lnTo>
                <a:lnTo>
                  <a:pt x="250816" y="250816"/>
                </a:lnTo>
                <a:lnTo>
                  <a:pt x="0" y="2508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554337" y="621696"/>
            <a:ext cx="4951934" cy="1404224"/>
          </a:xfrm>
          <a:custGeom>
            <a:avLst/>
            <a:gdLst/>
            <a:ahLst/>
            <a:cxnLst/>
            <a:rect l="l" t="t" r="r" b="b"/>
            <a:pathLst>
              <a:path w="4951934" h="1404224">
                <a:moveTo>
                  <a:pt x="0" y="0"/>
                </a:moveTo>
                <a:lnTo>
                  <a:pt x="4951934" y="0"/>
                </a:lnTo>
                <a:lnTo>
                  <a:pt x="4951934" y="1404224"/>
                </a:lnTo>
                <a:lnTo>
                  <a:pt x="0" y="1404224"/>
                </a:lnTo>
                <a:lnTo>
                  <a:pt x="0" y="0"/>
                </a:lnTo>
                <a:close/>
              </a:path>
            </a:pathLst>
          </a:custGeom>
          <a:blipFill>
            <a:blip r:embed="rId13"/>
            <a:stretch>
              <a:fillRect/>
            </a:stretch>
          </a:blipFill>
        </p:spPr>
        <p:txBody>
          <a:bodyPr/>
          <a:lstStyle/>
          <a:p>
            <a:endParaRPr lang="en-GB"/>
          </a:p>
        </p:txBody>
      </p:sp>
      <p:sp>
        <p:nvSpPr>
          <p:cNvPr id="15" name="TextBox 15"/>
          <p:cNvSpPr txBox="1"/>
          <p:nvPr/>
        </p:nvSpPr>
        <p:spPr>
          <a:xfrm>
            <a:off x="734712" y="5928398"/>
            <a:ext cx="8848951" cy="1135504"/>
          </a:xfrm>
          <a:prstGeom prst="rect">
            <a:avLst/>
          </a:prstGeom>
        </p:spPr>
        <p:txBody>
          <a:bodyPr lIns="0" tIns="0" rIns="0" bIns="0" rtlCol="0" anchor="t">
            <a:spAutoFit/>
          </a:bodyPr>
          <a:lstStyle/>
          <a:p>
            <a:pPr>
              <a:lnSpc>
                <a:spcPct val="120000"/>
              </a:lnSpc>
            </a:pPr>
            <a:r>
              <a:rPr lang="en-US" sz="3200" dirty="0">
                <a:solidFill>
                  <a:srgbClr val="FFFFFF"/>
                </a:solidFill>
                <a:latin typeface="Montserrat"/>
              </a:rPr>
              <a:t>Neuroscience of Cognitive Control Lab </a:t>
            </a:r>
          </a:p>
          <a:p>
            <a:pPr>
              <a:lnSpc>
                <a:spcPct val="120000"/>
              </a:lnSpc>
            </a:pPr>
            <a:r>
              <a:rPr lang="en-US" sz="3200" dirty="0">
                <a:solidFill>
                  <a:srgbClr val="FFFFFF"/>
                </a:solidFill>
                <a:latin typeface="Montserrat"/>
              </a:rPr>
              <a:t>Princeton University, USA</a:t>
            </a:r>
          </a:p>
        </p:txBody>
      </p:sp>
      <p:sp>
        <p:nvSpPr>
          <p:cNvPr id="16" name="TextBox 16"/>
          <p:cNvSpPr txBox="1"/>
          <p:nvPr/>
        </p:nvSpPr>
        <p:spPr>
          <a:xfrm>
            <a:off x="734712" y="3601529"/>
            <a:ext cx="8028288" cy="1703287"/>
          </a:xfrm>
          <a:prstGeom prst="rect">
            <a:avLst/>
          </a:prstGeom>
        </p:spPr>
        <p:txBody>
          <a:bodyPr wrap="square" lIns="0" tIns="0" rIns="0" bIns="0" rtlCol="0" anchor="t">
            <a:spAutoFit/>
          </a:bodyPr>
          <a:lstStyle/>
          <a:p>
            <a:pPr>
              <a:lnSpc>
                <a:spcPct val="120000"/>
              </a:lnSpc>
            </a:pPr>
            <a:r>
              <a:rPr lang="en-US" sz="4800" dirty="0">
                <a:solidFill>
                  <a:srgbClr val="44317A"/>
                </a:solidFill>
                <a:latin typeface="Montserrat Extra-Bold"/>
              </a:rPr>
              <a:t>Computational cognitive neuroscience</a:t>
            </a:r>
            <a:endParaRPr lang="en-US" sz="4800" dirty="0">
              <a:solidFill>
                <a:srgbClr val="FFFFFF"/>
              </a:solidFill>
              <a:latin typeface="Montserrat Extra-Bold"/>
            </a:endParaRPr>
          </a:p>
        </p:txBody>
      </p:sp>
      <p:sp>
        <p:nvSpPr>
          <p:cNvPr id="17" name="TextBox 17"/>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a:solidFill>
                  <a:srgbClr val="FFFFFF"/>
                </a:solidFill>
                <a:latin typeface="Montserrat Classic Bold Italics"/>
              </a:rPr>
              <a:t>Get started</a:t>
            </a:r>
          </a:p>
        </p:txBody>
      </p:sp>
      <p:sp>
        <p:nvSpPr>
          <p:cNvPr id="18" name="TextBox 17">
            <a:extLst>
              <a:ext uri="{FF2B5EF4-FFF2-40B4-BE49-F238E27FC236}">
                <a16:creationId xmlns:a16="http://schemas.microsoft.com/office/drawing/2014/main" id="{9051D018-74CC-30D1-B03A-DC30C00F440D}"/>
              </a:ext>
            </a:extLst>
          </p:cNvPr>
          <p:cNvSpPr txBox="1"/>
          <p:nvPr/>
        </p:nvSpPr>
        <p:spPr>
          <a:xfrm>
            <a:off x="3276600" y="9422368"/>
            <a:ext cx="4267200" cy="369332"/>
          </a:xfrm>
          <a:prstGeom prst="rect">
            <a:avLst/>
          </a:prstGeom>
          <a:noFill/>
        </p:spPr>
        <p:txBody>
          <a:bodyPr wrap="square" rtlCol="0">
            <a:spAutoFit/>
          </a:bodyPr>
          <a:lstStyle/>
          <a:p>
            <a:r>
              <a:rPr lang="en-US" b="1" dirty="0" err="1">
                <a:solidFill>
                  <a:schemeClr val="bg1"/>
                </a:solidFill>
                <a:latin typeface="Montserrat Black" pitchFamily="2" charset="77"/>
              </a:rPr>
              <a:t>www.futurumcareers.com</a:t>
            </a:r>
            <a:endParaRPr lang="en-US" b="1" dirty="0">
              <a:solidFill>
                <a:schemeClr val="bg1"/>
              </a:solidFill>
              <a:latin typeface="Montserrat Black"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4CA5A608-B05B-BFCD-E09A-47C16BB87656}"/>
              </a:ext>
            </a:extLst>
          </p:cNvPr>
          <p:cNvGrpSpPr>
            <a:grpSpLocks noChangeAspect="1"/>
          </p:cNvGrpSpPr>
          <p:nvPr/>
        </p:nvGrpSpPr>
        <p:grpSpPr>
          <a:xfrm>
            <a:off x="11506200" y="1607956"/>
            <a:ext cx="6601256" cy="6822207"/>
            <a:chOff x="0" y="0"/>
            <a:chExt cx="6362700" cy="6575666"/>
          </a:xfrm>
        </p:grpSpPr>
        <p:sp>
          <p:nvSpPr>
            <p:cNvPr id="14" name="Freeform 3">
              <a:extLst>
                <a:ext uri="{FF2B5EF4-FFF2-40B4-BE49-F238E27FC236}">
                  <a16:creationId xmlns:a16="http://schemas.microsoft.com/office/drawing/2014/main" id="{8114C420-F0E6-A460-B7F3-2D45213F96F0}"/>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CCD635"/>
            </a:solidFill>
            <a:ln w="12700">
              <a:noFill/>
            </a:ln>
          </p:spPr>
          <p:txBody>
            <a:bodyPr/>
            <a:lstStyle/>
            <a:p>
              <a:endParaRPr lang="en-GB"/>
            </a:p>
          </p:txBody>
        </p:sp>
      </p:grpSp>
      <p:grpSp>
        <p:nvGrpSpPr>
          <p:cNvPr id="4" name="Group 4"/>
          <p:cNvGrpSpPr/>
          <p:nvPr/>
        </p:nvGrpSpPr>
        <p:grpSpPr>
          <a:xfrm rot="-5400000">
            <a:off x="9753600" y="1752600"/>
            <a:ext cx="10287000" cy="6781800"/>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36A9E0"/>
            </a:solidFill>
          </p:spPr>
          <p:txBody>
            <a:bodyPr/>
            <a:lstStyle/>
            <a:p>
              <a:endParaRPr lang="en-GB"/>
            </a:p>
          </p:txBody>
        </p:sp>
      </p:grpSp>
      <p:sp>
        <p:nvSpPr>
          <p:cNvPr id="12" name="TextBox 11">
            <a:extLst>
              <a:ext uri="{FF2B5EF4-FFF2-40B4-BE49-F238E27FC236}">
                <a16:creationId xmlns:a16="http://schemas.microsoft.com/office/drawing/2014/main" id="{DC5EDC98-C99E-BBC1-97E4-FA1E6703BC5F}"/>
              </a:ext>
            </a:extLst>
          </p:cNvPr>
          <p:cNvSpPr txBox="1"/>
          <p:nvPr/>
        </p:nvSpPr>
        <p:spPr>
          <a:xfrm>
            <a:off x="851064" y="876300"/>
            <a:ext cx="10259706" cy="7553863"/>
          </a:xfrm>
          <a:prstGeom prst="rect">
            <a:avLst/>
          </a:prstGeom>
        </p:spPr>
        <p:txBody>
          <a:bodyPr wrap="square" lIns="0" tIns="0" rIns="0" bIns="0" rtlCol="0" anchor="t">
            <a:spAutoFit/>
          </a:bodyPr>
          <a:lstStyle/>
          <a:p>
            <a:pPr>
              <a:lnSpc>
                <a:spcPct val="110000"/>
              </a:lnSpc>
            </a:pPr>
            <a:r>
              <a:rPr lang="en-GB" sz="2800" b="1" kern="0" dirty="0">
                <a:solidFill>
                  <a:srgbClr val="0070C0"/>
                </a:solidFill>
                <a:latin typeface="Montserrat" pitchFamily="2" charset="0"/>
                <a:ea typeface="Calibri" panose="020F0502020204030204" pitchFamily="34" charset="0"/>
                <a:cs typeface="Calibri" panose="020F0502020204030204" pitchFamily="34" charset="0"/>
              </a:rPr>
              <a:t>Psychologists</a:t>
            </a:r>
            <a:r>
              <a:rPr lang="en-GB" sz="2800" kern="0" dirty="0">
                <a:solidFill>
                  <a:schemeClr val="tx1">
                    <a:lumMod val="75000"/>
                    <a:lumOff val="25000"/>
                  </a:schemeClr>
                </a:solidFill>
                <a:latin typeface="Montserrat" pitchFamily="2" charset="0"/>
                <a:ea typeface="Calibri" panose="020F0502020204030204" pitchFamily="34" charset="0"/>
                <a:cs typeface="Calibri" panose="020F0502020204030204" pitchFamily="34" charset="0"/>
              </a:rPr>
              <a:t> conduct experiments to characterise the </a:t>
            </a:r>
            <a:r>
              <a:rPr lang="en-GB" sz="2800" b="1" kern="0" dirty="0">
                <a:solidFill>
                  <a:schemeClr val="tx1">
                    <a:lumMod val="75000"/>
                    <a:lumOff val="25000"/>
                  </a:schemeClr>
                </a:solidFill>
                <a:latin typeface="Montserrat" pitchFamily="2" charset="0"/>
                <a:ea typeface="Calibri" panose="020F0502020204030204" pitchFamily="34" charset="0"/>
                <a:cs typeface="Calibri" panose="020F0502020204030204" pitchFamily="34" charset="0"/>
              </a:rPr>
              <a:t>mental functions </a:t>
            </a:r>
            <a:r>
              <a:rPr lang="en-GB" sz="2800" kern="0" dirty="0">
                <a:solidFill>
                  <a:schemeClr val="tx1">
                    <a:lumMod val="75000"/>
                    <a:lumOff val="25000"/>
                  </a:schemeClr>
                </a:solidFill>
                <a:latin typeface="Montserrat" pitchFamily="2" charset="0"/>
                <a:ea typeface="Calibri" panose="020F0502020204030204" pitchFamily="34" charset="0"/>
                <a:cs typeface="Calibri" panose="020F0502020204030204" pitchFamily="34" charset="0"/>
              </a:rPr>
              <a:t>people use when solving tasks. </a:t>
            </a:r>
          </a:p>
          <a:p>
            <a:pPr>
              <a:lnSpc>
                <a:spcPct val="110000"/>
              </a:lnSpc>
            </a:pPr>
            <a:endPar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endParaRPr>
          </a:p>
          <a:p>
            <a:pPr>
              <a:lnSpc>
                <a:spcPct val="110000"/>
              </a:lnSpc>
            </a:pPr>
            <a:r>
              <a:rPr lang="en-GB" sz="2800" b="1" kern="0" dirty="0">
                <a:solidFill>
                  <a:srgbClr val="0070C0"/>
                </a:solidFill>
                <a:effectLst/>
                <a:latin typeface="Montserrat" pitchFamily="2" charset="0"/>
                <a:ea typeface="Calibri" panose="020F0502020204030204" pitchFamily="34" charset="0"/>
                <a:cs typeface="Calibri" panose="020F0502020204030204" pitchFamily="34" charset="0"/>
              </a:rPr>
              <a:t>Neuroscientists</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 uncover the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structural organisation </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of the brain to characterise the functions that different brain structures perform in different tasks.</a:t>
            </a:r>
          </a:p>
          <a:p>
            <a:pPr>
              <a:lnSpc>
                <a:spcPct val="110000"/>
              </a:lnSpc>
            </a:pPr>
            <a:endParaRPr lang="en-GB" sz="28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ct val="110000"/>
              </a:lnSpc>
            </a:pPr>
            <a:r>
              <a:rPr lang="en-GB" sz="2800" b="1" kern="0" dirty="0">
                <a:solidFill>
                  <a:srgbClr val="0070C0"/>
                </a:solidFill>
                <a:effectLst/>
                <a:latin typeface="Montserrat" pitchFamily="2" charset="0"/>
                <a:ea typeface="Calibri" panose="020F0502020204030204" pitchFamily="34" charset="0"/>
                <a:cs typeface="Calibri" panose="020F0502020204030204" pitchFamily="34" charset="0"/>
              </a:rPr>
              <a:t>Computer scientists </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combine these data to build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computational models </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of the human brain. </a:t>
            </a:r>
          </a:p>
          <a:p>
            <a:pPr>
              <a:lnSpc>
                <a:spcPct val="110000"/>
              </a:lnSpc>
            </a:pPr>
            <a:endParaRPr lang="en-GB" sz="2800" kern="0" dirty="0">
              <a:solidFill>
                <a:schemeClr val="tx1">
                  <a:lumMod val="75000"/>
                  <a:lumOff val="25000"/>
                </a:schemeClr>
              </a:solidFill>
              <a:latin typeface="Montserrat" pitchFamily="2" charset="0"/>
              <a:ea typeface="Calibri" panose="020F0502020204030204" pitchFamily="34" charset="0"/>
              <a:cs typeface="Calibri" panose="020F0502020204030204" pitchFamily="34" charset="0"/>
            </a:endParaRPr>
          </a:p>
          <a:p>
            <a:pPr>
              <a:lnSpc>
                <a:spcPct val="110000"/>
              </a:lnSpc>
            </a:pP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These models enable scientists to test how the operation of different brain mechanisms gives rise to different psychological functions. Understanding this relationship will provide insights into how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disruptions</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 to brain functions can be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corrected</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 and will help scientists understand how to implement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intelligence in machines</a:t>
            </a:r>
            <a:r>
              <a:rPr lang="en-GB" sz="2800"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a:t>
            </a:r>
            <a:endParaRPr lang="en-GB" sz="28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p:txBody>
      </p:sp>
      <p:grpSp>
        <p:nvGrpSpPr>
          <p:cNvPr id="15" name="Group 6">
            <a:extLst>
              <a:ext uri="{FF2B5EF4-FFF2-40B4-BE49-F238E27FC236}">
                <a16:creationId xmlns:a16="http://schemas.microsoft.com/office/drawing/2014/main" id="{5199961C-7A71-3673-5FDB-076EDF4766D9}"/>
              </a:ext>
            </a:extLst>
          </p:cNvPr>
          <p:cNvGrpSpPr>
            <a:grpSpLocks noChangeAspect="1"/>
          </p:cNvGrpSpPr>
          <p:nvPr/>
        </p:nvGrpSpPr>
        <p:grpSpPr>
          <a:xfrm>
            <a:off x="11768650" y="1879191"/>
            <a:ext cx="6076355" cy="6279737"/>
            <a:chOff x="0" y="0"/>
            <a:chExt cx="6362700" cy="6575666"/>
          </a:xfrm>
        </p:grpSpPr>
        <p:sp>
          <p:nvSpPr>
            <p:cNvPr id="16" name="Freeform 7">
              <a:extLst>
                <a:ext uri="{FF2B5EF4-FFF2-40B4-BE49-F238E27FC236}">
                  <a16:creationId xmlns:a16="http://schemas.microsoft.com/office/drawing/2014/main" id="{42E33730-9D9F-C70B-79C5-C6243298394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354" r="-82222"/>
              </a:stretch>
            </a:blipFill>
          </p:spPr>
          <p:txBody>
            <a:bodyPr/>
            <a:lstStyle/>
            <a:p>
              <a:endParaRPr lang="en-GB"/>
            </a:p>
          </p:txBody>
        </p:sp>
      </p:grpSp>
      <p:sp>
        <p:nvSpPr>
          <p:cNvPr id="17" name="TextBox 13">
            <a:extLst>
              <a:ext uri="{FF2B5EF4-FFF2-40B4-BE49-F238E27FC236}">
                <a16:creationId xmlns:a16="http://schemas.microsoft.com/office/drawing/2014/main" id="{C4E1A641-F6E7-FCCE-A42E-2FFD4FA004F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10       www.futurumcareers.com </a:t>
            </a:r>
          </a:p>
        </p:txBody>
      </p:sp>
    </p:spTree>
    <p:extLst>
      <p:ext uri="{BB962C8B-B14F-4D97-AF65-F5344CB8AC3E}">
        <p14:creationId xmlns:p14="http://schemas.microsoft.com/office/powerpoint/2010/main" val="3635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1000"/>
                                        <p:tgtEl>
                                          <p:spTgt spid="12">
                                            <p:txEl>
                                              <p:pRg st="4" end="4"/>
                                            </p:txEl>
                                          </p:spTgt>
                                        </p:tgtEl>
                                      </p:cBhvr>
                                    </p:animEffect>
                                    <p:anim calcmode="lin" valueType="num">
                                      <p:cBhvr>
                                        <p:cTn id="2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6" end="6"/>
                                            </p:txEl>
                                          </p:spTgt>
                                        </p:tgtEl>
                                        <p:attrNameLst>
                                          <p:attrName>style.visibility</p:attrName>
                                        </p:attrNameLst>
                                      </p:cBhvr>
                                      <p:to>
                                        <p:strVal val="visible"/>
                                      </p:to>
                                    </p:set>
                                    <p:animEffect transition="in" filter="fade">
                                      <p:cBhvr>
                                        <p:cTn id="28" dur="1000"/>
                                        <p:tgtEl>
                                          <p:spTgt spid="12">
                                            <p:txEl>
                                              <p:pRg st="6" end="6"/>
                                            </p:txEl>
                                          </p:spTgt>
                                        </p:tgtEl>
                                      </p:cBhvr>
                                    </p:animEffect>
                                    <p:anim calcmode="lin" valueType="num">
                                      <p:cBhvr>
                                        <p:cTn id="29"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
            <a:extLst>
              <a:ext uri="{FF2B5EF4-FFF2-40B4-BE49-F238E27FC236}">
                <a16:creationId xmlns:a16="http://schemas.microsoft.com/office/drawing/2014/main" id="{030E6031-1735-EA2C-01A7-E1576B336EC8}"/>
              </a:ext>
            </a:extLst>
          </p:cNvPr>
          <p:cNvGrpSpPr/>
          <p:nvPr/>
        </p:nvGrpSpPr>
        <p:grpSpPr>
          <a:xfrm>
            <a:off x="4240736" y="0"/>
            <a:ext cx="13424631" cy="10287000"/>
            <a:chOff x="0" y="2033603"/>
            <a:chExt cx="14579844" cy="11682397"/>
          </a:xfrm>
        </p:grpSpPr>
        <p:pic>
          <p:nvPicPr>
            <p:cNvPr id="23" name="Picture 3">
              <a:extLst>
                <a:ext uri="{FF2B5EF4-FFF2-40B4-BE49-F238E27FC236}">
                  <a16:creationId xmlns:a16="http://schemas.microsoft.com/office/drawing/2014/main" id="{A6FE739D-B859-574D-7226-F25AE046524E}"/>
                </a:ext>
              </a:extLst>
            </p:cNvPr>
            <p:cNvPicPr>
              <a:picLocks noChangeAspect="1"/>
            </p:cNvPicPr>
            <p:nvPr/>
          </p:nvPicPr>
          <p:blipFill rotWithShape="1">
            <a:blip r:embed="rId2"/>
            <a:srcRect l="11945" t="14827" r="11945"/>
            <a:stretch/>
          </p:blipFill>
          <p:spPr>
            <a:xfrm>
              <a:off x="0" y="2033603"/>
              <a:ext cx="14579844" cy="11682397"/>
            </a:xfrm>
            <a:prstGeom prst="rect">
              <a:avLst/>
            </a:prstGeom>
          </p:spPr>
        </p:pic>
      </p:grpSp>
      <p:grpSp>
        <p:nvGrpSpPr>
          <p:cNvPr id="4" name="Group 4"/>
          <p:cNvGrpSpPr/>
          <p:nvPr/>
        </p:nvGrpSpPr>
        <p:grpSpPr>
          <a:xfrm>
            <a:off x="1083284" y="3027334"/>
            <a:ext cx="14309116" cy="5601910"/>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8" y="0"/>
                    <a:pt x="7846638" y="55880"/>
                    <a:pt x="7846638" y="124460"/>
                  </a:cubicBezTo>
                  <a:lnTo>
                    <a:pt x="7846638" y="4284878"/>
                  </a:lnTo>
                  <a:cubicBezTo>
                    <a:pt x="7846638" y="4353458"/>
                    <a:pt x="7790758" y="4409338"/>
                    <a:pt x="7722178" y="4409338"/>
                  </a:cubicBezTo>
                  <a:close/>
                </a:path>
              </a:pathLst>
            </a:custGeom>
            <a:solidFill>
              <a:srgbClr val="36A9E0"/>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44317A"/>
            </a:solidFill>
          </p:spPr>
          <p:txBody>
            <a:bodyPr/>
            <a:lstStyle/>
            <a:p>
              <a:endParaRPr lang="en-GB"/>
            </a:p>
          </p:txBody>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36A9E0"/>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44317A"/>
            </a:solidFill>
          </p:spPr>
          <p:txBody>
            <a:bodyPr/>
            <a:lstStyle/>
            <a:p>
              <a:endParaRPr lang="en-GB"/>
            </a:p>
          </p:txBody>
        </p:sp>
      </p:grpSp>
      <p:grpSp>
        <p:nvGrpSpPr>
          <p:cNvPr id="12" name="Group 12"/>
          <p:cNvGrpSpPr/>
          <p:nvPr/>
        </p:nvGrpSpPr>
        <p:grpSpPr>
          <a:xfrm>
            <a:off x="1028699" y="3273940"/>
            <a:ext cx="14058901" cy="5069960"/>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grpSp>
        <p:nvGrpSpPr>
          <p:cNvPr id="14" name="Group 14"/>
          <p:cNvGrpSpPr/>
          <p:nvPr/>
        </p:nvGrpSpPr>
        <p:grpSpPr>
          <a:xfrm rot="5400000">
            <a:off x="3597358" y="-2845860"/>
            <a:ext cx="1480331" cy="8675048"/>
            <a:chOff x="1" y="1"/>
            <a:chExt cx="3130550" cy="18345672"/>
          </a:xfrm>
        </p:grpSpPr>
        <p:sp>
          <p:nvSpPr>
            <p:cNvPr id="15" name="Freeform 15"/>
            <p:cNvSpPr/>
            <p:nvPr/>
          </p:nvSpPr>
          <p:spPr>
            <a:xfrm>
              <a:off x="1" y="1"/>
              <a:ext cx="3130550" cy="18345672"/>
            </a:xfrm>
            <a:custGeom>
              <a:avLst/>
              <a:gdLst/>
              <a:ahLst/>
              <a:cxnLst/>
              <a:rect l="l" t="t" r="r" b="b"/>
              <a:pathLst>
                <a:path w="3130550" h="18248691">
                  <a:moveTo>
                    <a:pt x="0" y="1123950"/>
                  </a:moveTo>
                  <a:lnTo>
                    <a:pt x="0" y="18248691"/>
                  </a:lnTo>
                  <a:lnTo>
                    <a:pt x="3130550" y="18248691"/>
                  </a:lnTo>
                  <a:lnTo>
                    <a:pt x="3130550" y="0"/>
                  </a:lnTo>
                  <a:close/>
                </a:path>
              </a:pathLst>
            </a:custGeom>
            <a:solidFill>
              <a:srgbClr val="CCD635"/>
            </a:solidFill>
          </p:spPr>
          <p:txBody>
            <a:bodyPr/>
            <a:lstStyle/>
            <a:p>
              <a:endParaRPr lang="en-US" dirty="0"/>
            </a:p>
          </p:txBody>
        </p:sp>
      </p:grpSp>
      <p:grpSp>
        <p:nvGrpSpPr>
          <p:cNvPr id="16" name="Group 16"/>
          <p:cNvGrpSpPr/>
          <p:nvPr/>
        </p:nvGrpSpPr>
        <p:grpSpPr>
          <a:xfrm>
            <a:off x="1336161" y="3543300"/>
            <a:ext cx="13424631" cy="4495800"/>
            <a:chOff x="0" y="0"/>
            <a:chExt cx="7208077" cy="3623869"/>
          </a:xfrm>
        </p:grpSpPr>
        <p:sp>
          <p:nvSpPr>
            <p:cNvPr id="17" name="Freeform 17"/>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9"/>
                    <a:pt x="0" y="3499408"/>
                  </a:cubicBezTo>
                  <a:lnTo>
                    <a:pt x="0" y="124460"/>
                  </a:lnTo>
                  <a:cubicBezTo>
                    <a:pt x="0" y="55880"/>
                    <a:pt x="55880" y="0"/>
                    <a:pt x="124460" y="0"/>
                  </a:cubicBezTo>
                  <a:lnTo>
                    <a:pt x="7083617" y="0"/>
                  </a:lnTo>
                  <a:cubicBezTo>
                    <a:pt x="7152197" y="0"/>
                    <a:pt x="7208077" y="55880"/>
                    <a:pt x="7208077" y="124460"/>
                  </a:cubicBezTo>
                  <a:lnTo>
                    <a:pt x="7208077" y="3499409"/>
                  </a:lnTo>
                  <a:cubicBezTo>
                    <a:pt x="7208077" y="3567989"/>
                    <a:pt x="7152197" y="3623869"/>
                    <a:pt x="7083617" y="3623869"/>
                  </a:cubicBezTo>
                  <a:close/>
                </a:path>
              </a:pathLst>
            </a:custGeom>
            <a:solidFill>
              <a:srgbClr val="F1F1F1"/>
            </a:solidFill>
          </p:spPr>
          <p:txBody>
            <a:bodyPr/>
            <a:lstStyle/>
            <a:p>
              <a:endParaRPr lang="en-GB"/>
            </a:p>
          </p:txBody>
        </p:sp>
      </p:grpSp>
      <p:sp>
        <p:nvSpPr>
          <p:cNvPr id="18" name="TextBox 18"/>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a:solidFill>
                  <a:srgbClr val="000000"/>
                </a:solidFill>
                <a:latin typeface="Montserrat Extra-Bold Bold"/>
              </a:rPr>
              <a:t>Talking </a:t>
            </a:r>
            <a:r>
              <a:rPr lang="en-US" sz="6899">
                <a:solidFill>
                  <a:srgbClr val="000000"/>
                </a:solidFill>
                <a:latin typeface="Montserrat Extra-Bold"/>
              </a:rPr>
              <a:t>points</a:t>
            </a:r>
          </a:p>
        </p:txBody>
      </p:sp>
      <p:sp>
        <p:nvSpPr>
          <p:cNvPr id="20" name="TextBox 20"/>
          <p:cNvSpPr txBox="1"/>
          <p:nvPr/>
        </p:nvSpPr>
        <p:spPr>
          <a:xfrm>
            <a:off x="1618700" y="3792693"/>
            <a:ext cx="12859551" cy="3903633"/>
          </a:xfrm>
          <a:prstGeom prst="rect">
            <a:avLst/>
          </a:prstGeom>
        </p:spPr>
        <p:txBody>
          <a:bodyPr wrap="square" lIns="0" tIns="0" rIns="0" bIns="0" rtlCol="0" anchor="t">
            <a:spAutoFit/>
          </a:bodyPr>
          <a:lstStyle/>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What is intelligence?</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What is the difference between a function and an algorithm?</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How do scientists build computational models of the human mind?</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What are the motivations for building computational models of the human mind?</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To what extent do you believe that a human mind can truly be replicated in a computer?</a:t>
            </a:r>
          </a:p>
        </p:txBody>
      </p:sp>
      <p:sp>
        <p:nvSpPr>
          <p:cNvPr id="21" name="TextBox 13">
            <a:extLst>
              <a:ext uri="{FF2B5EF4-FFF2-40B4-BE49-F238E27FC236}">
                <a16:creationId xmlns:a16="http://schemas.microsoft.com/office/drawing/2014/main" id="{3B44F07F-D306-DC2E-3341-285317FAC9C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bg1"/>
                </a:solidFill>
                <a:latin typeface="Montserrat" pitchFamily="2" charset="0"/>
              </a:rPr>
              <a:t>15       www.futurumcareers.com </a:t>
            </a:r>
          </a:p>
        </p:txBody>
      </p:sp>
    </p:spTree>
    <p:extLst>
      <p:ext uri="{BB962C8B-B14F-4D97-AF65-F5344CB8AC3E}">
        <p14:creationId xmlns:p14="http://schemas.microsoft.com/office/powerpoint/2010/main" val="389119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7851024" y="-1"/>
            <a:ext cx="10436976" cy="10287000"/>
          </a:xfrm>
          <a:custGeom>
            <a:avLst/>
            <a:gdLst/>
            <a:ahLst/>
            <a:cxnLst/>
            <a:rect l="l" t="t" r="r" b="b"/>
            <a:pathLst>
              <a:path w="13176286" h="10287000">
                <a:moveTo>
                  <a:pt x="0" y="0"/>
                </a:moveTo>
                <a:lnTo>
                  <a:pt x="13176286" y="0"/>
                </a:lnTo>
                <a:lnTo>
                  <a:pt x="13176286" y="10287000"/>
                </a:lnTo>
                <a:lnTo>
                  <a:pt x="0" y="10287000"/>
                </a:lnTo>
                <a:lnTo>
                  <a:pt x="0" y="0"/>
                </a:lnTo>
                <a:close/>
              </a:path>
            </a:pathLst>
          </a:custGeom>
          <a:blipFill>
            <a:blip r:embed="rId2"/>
            <a:stretch>
              <a:fillRect l="-10799" r="-37045"/>
            </a:stretch>
          </a:blipFill>
        </p:spPr>
        <p:txBody>
          <a:bodyPr/>
          <a:lstStyle/>
          <a:p>
            <a:endParaRPr lang="en-GB"/>
          </a:p>
        </p:txBody>
      </p:sp>
      <p:grpSp>
        <p:nvGrpSpPr>
          <p:cNvPr id="5" name="Group 5"/>
          <p:cNvGrpSpPr/>
          <p:nvPr/>
        </p:nvGrpSpPr>
        <p:grpSpPr>
          <a:xfrm rot="5400000">
            <a:off x="4502045" y="-254114"/>
            <a:ext cx="9283909" cy="11798318"/>
            <a:chOff x="0" y="0"/>
            <a:chExt cx="3130550" cy="3989417"/>
          </a:xfrm>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36A9E0"/>
            </a:solidFill>
          </p:spPr>
          <p:txBody>
            <a:bodyPr/>
            <a:lstStyle/>
            <a:p>
              <a:endParaRPr lang="en-GB"/>
            </a:p>
          </p:txBody>
        </p:sp>
      </p:grpSp>
      <p:grpSp>
        <p:nvGrpSpPr>
          <p:cNvPr id="7" name="Group 7"/>
          <p:cNvGrpSpPr/>
          <p:nvPr/>
        </p:nvGrpSpPr>
        <p:grpSpPr>
          <a:xfrm rot="5400000">
            <a:off x="3857740" y="-638509"/>
            <a:ext cx="10312611" cy="11538409"/>
            <a:chOff x="0" y="0"/>
            <a:chExt cx="3130550" cy="3511380"/>
          </a:xfrm>
          <a:solidFill>
            <a:schemeClr val="tx2">
              <a:lumMod val="20000"/>
              <a:lumOff val="80000"/>
            </a:schemeClr>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7" name="TextBox 9">
            <a:extLst>
              <a:ext uri="{FF2B5EF4-FFF2-40B4-BE49-F238E27FC236}">
                <a16:creationId xmlns:a16="http://schemas.microsoft.com/office/drawing/2014/main" id="{1F81B225-20A8-FF6E-4351-2607AFD91EBD}"/>
              </a:ext>
            </a:extLst>
          </p:cNvPr>
          <p:cNvSpPr txBox="1"/>
          <p:nvPr/>
        </p:nvSpPr>
        <p:spPr>
          <a:xfrm>
            <a:off x="649574" y="3742831"/>
            <a:ext cx="11798319" cy="1392176"/>
          </a:xfrm>
          <a:prstGeom prst="rect">
            <a:avLst/>
          </a:prstGeom>
        </p:spPr>
        <p:txBody>
          <a:bodyPr wrap="square" lIns="0" tIns="0" rIns="0" bIns="0" rtlCol="0" anchor="t">
            <a:spAutoFit/>
          </a:bodyPr>
          <a:lstStyle/>
          <a:p>
            <a:pPr>
              <a:lnSpc>
                <a:spcPct val="110000"/>
              </a:lnSpc>
            </a:pPr>
            <a:r>
              <a:rPr lang="en-US" sz="2800" dirty="0">
                <a:solidFill>
                  <a:schemeClr val="tx1">
                    <a:lumMod val="75000"/>
                    <a:lumOff val="25000"/>
                  </a:schemeClr>
                </a:solidFill>
                <a:latin typeface="Montserrat Classic"/>
              </a:rPr>
              <a:t>Computational cognitive neuroscience is an interdisciplinary field combining </a:t>
            </a:r>
            <a:r>
              <a:rPr lang="en-US" sz="2800" b="1" dirty="0">
                <a:solidFill>
                  <a:schemeClr val="tx1">
                    <a:lumMod val="75000"/>
                    <a:lumOff val="25000"/>
                  </a:schemeClr>
                </a:solidFill>
                <a:latin typeface="Montserrat Classic"/>
              </a:rPr>
              <a:t>psychology</a:t>
            </a:r>
            <a:r>
              <a:rPr lang="en-US" sz="2800" dirty="0">
                <a:solidFill>
                  <a:schemeClr val="tx1">
                    <a:lumMod val="75000"/>
                    <a:lumOff val="25000"/>
                  </a:schemeClr>
                </a:solidFill>
                <a:latin typeface="Montserrat Classic"/>
              </a:rPr>
              <a:t>, </a:t>
            </a:r>
            <a:r>
              <a:rPr lang="en-US" sz="2800" b="1" dirty="0">
                <a:solidFill>
                  <a:schemeClr val="tx1">
                    <a:lumMod val="75000"/>
                    <a:lumOff val="25000"/>
                  </a:schemeClr>
                </a:solidFill>
                <a:latin typeface="Montserrat Classic"/>
              </a:rPr>
              <a:t>neuroscience</a:t>
            </a:r>
            <a:r>
              <a:rPr lang="en-US" sz="2800" dirty="0">
                <a:solidFill>
                  <a:schemeClr val="tx1">
                    <a:lumMod val="75000"/>
                    <a:lumOff val="25000"/>
                  </a:schemeClr>
                </a:solidFill>
                <a:latin typeface="Montserrat Classic"/>
              </a:rPr>
              <a:t> and </a:t>
            </a:r>
            <a:r>
              <a:rPr lang="en-US" sz="2800" b="1" dirty="0">
                <a:solidFill>
                  <a:schemeClr val="tx1">
                    <a:lumMod val="75000"/>
                    <a:lumOff val="25000"/>
                  </a:schemeClr>
                </a:solidFill>
                <a:latin typeface="Montserrat Classic"/>
              </a:rPr>
              <a:t>computer science</a:t>
            </a:r>
            <a:r>
              <a:rPr lang="en-US" sz="2800" dirty="0">
                <a:solidFill>
                  <a:schemeClr val="tx1">
                    <a:lumMod val="75000"/>
                    <a:lumOff val="25000"/>
                  </a:schemeClr>
                </a:solidFill>
                <a:latin typeface="Montserrat Classic"/>
              </a:rPr>
              <a:t>. A degree in any of these subjects could lead to a career in the field.</a:t>
            </a:r>
          </a:p>
        </p:txBody>
      </p:sp>
      <p:sp>
        <p:nvSpPr>
          <p:cNvPr id="18" name="TextBox 13">
            <a:extLst>
              <a:ext uri="{FF2B5EF4-FFF2-40B4-BE49-F238E27FC236}">
                <a16:creationId xmlns:a16="http://schemas.microsoft.com/office/drawing/2014/main" id="{CE0AAF7B-4AC2-2328-D5E9-B7C06145785C}"/>
              </a:ext>
            </a:extLst>
          </p:cNvPr>
          <p:cNvSpPr txBox="1"/>
          <p:nvPr/>
        </p:nvSpPr>
        <p:spPr>
          <a:xfrm>
            <a:off x="649574" y="527227"/>
            <a:ext cx="12001500" cy="2684902"/>
          </a:xfrm>
          <a:prstGeom prst="rect">
            <a:avLst/>
          </a:prstGeom>
        </p:spPr>
        <p:txBody>
          <a:bodyPr wrap="square" lIns="0" tIns="0" rIns="0" bIns="0" rtlCol="0" anchor="t">
            <a:spAutoFit/>
          </a:bodyPr>
          <a:lstStyle/>
          <a:p>
            <a:pPr>
              <a:lnSpc>
                <a:spcPct val="110000"/>
              </a:lnSpc>
            </a:pPr>
            <a:r>
              <a:rPr lang="en-US" sz="5400" dirty="0">
                <a:solidFill>
                  <a:schemeClr val="tx1">
                    <a:lumMod val="75000"/>
                    <a:lumOff val="25000"/>
                  </a:schemeClr>
                </a:solidFill>
                <a:latin typeface="Montserrat Bold" pitchFamily="2" charset="0"/>
              </a:rPr>
              <a:t>Pathway from school to computational cognitive neuroscience</a:t>
            </a:r>
          </a:p>
        </p:txBody>
      </p:sp>
      <p:sp>
        <p:nvSpPr>
          <p:cNvPr id="19" name="TextBox 9">
            <a:extLst>
              <a:ext uri="{FF2B5EF4-FFF2-40B4-BE49-F238E27FC236}">
                <a16:creationId xmlns:a16="http://schemas.microsoft.com/office/drawing/2014/main" id="{6CA2B327-843F-96DB-B1A6-56E754EE7068}"/>
              </a:ext>
            </a:extLst>
          </p:cNvPr>
          <p:cNvSpPr txBox="1"/>
          <p:nvPr/>
        </p:nvSpPr>
        <p:spPr>
          <a:xfrm>
            <a:off x="649573" y="5135007"/>
            <a:ext cx="12837827" cy="3762056"/>
          </a:xfrm>
          <a:prstGeom prst="rect">
            <a:avLst/>
          </a:prstGeom>
        </p:spPr>
        <p:txBody>
          <a:bodyPr wrap="square" lIns="0" tIns="0" rIns="0" bIns="0" rtlCol="0" anchor="t">
            <a:spAutoFit/>
          </a:bodyPr>
          <a:lstStyle/>
          <a:p>
            <a:pPr>
              <a:lnSpc>
                <a:spcPct val="110000"/>
              </a:lnSpc>
            </a:pPr>
            <a:endParaRPr lang="en-US" sz="2800" dirty="0">
              <a:solidFill>
                <a:schemeClr val="tx1">
                  <a:lumMod val="75000"/>
                  <a:lumOff val="25000"/>
                </a:schemeClr>
              </a:solidFill>
              <a:latin typeface="Montserrat Classic"/>
            </a:endParaRPr>
          </a:p>
          <a:p>
            <a:pPr>
              <a:lnSpc>
                <a:spcPct val="110000"/>
              </a:lnSpc>
            </a:pPr>
            <a:r>
              <a:rPr lang="en-US" sz="2800" dirty="0">
                <a:solidFill>
                  <a:schemeClr val="tx1">
                    <a:lumMod val="75000"/>
                    <a:lumOff val="25000"/>
                  </a:schemeClr>
                </a:solidFill>
                <a:latin typeface="Montserrat Classic"/>
              </a:rPr>
              <a:t>A wide range of other subjects is also relevant for uncovering the mechanisms behind intelligence, including </a:t>
            </a:r>
            <a:r>
              <a:rPr lang="en-US" sz="2800" b="1" dirty="0">
                <a:solidFill>
                  <a:schemeClr val="tx1">
                    <a:lumMod val="75000"/>
                    <a:lumOff val="25000"/>
                  </a:schemeClr>
                </a:solidFill>
                <a:latin typeface="Montserrat Classic"/>
              </a:rPr>
              <a:t>machine learning</a:t>
            </a:r>
            <a:r>
              <a:rPr lang="en-US" sz="2800" dirty="0">
                <a:solidFill>
                  <a:schemeClr val="tx1">
                    <a:lumMod val="75000"/>
                    <a:lumOff val="25000"/>
                  </a:schemeClr>
                </a:solidFill>
                <a:latin typeface="Montserrat Classic"/>
              </a:rPr>
              <a:t>, </a:t>
            </a:r>
            <a:r>
              <a:rPr lang="en-US" sz="2800" b="1" dirty="0">
                <a:solidFill>
                  <a:schemeClr val="tx1">
                    <a:lumMod val="75000"/>
                    <a:lumOff val="25000"/>
                  </a:schemeClr>
                </a:solidFill>
                <a:latin typeface="Montserrat Classic"/>
              </a:rPr>
              <a:t>data science</a:t>
            </a:r>
            <a:r>
              <a:rPr lang="en-US" sz="2800" dirty="0">
                <a:solidFill>
                  <a:schemeClr val="tx1">
                    <a:lumMod val="75000"/>
                    <a:lumOff val="25000"/>
                  </a:schemeClr>
                </a:solidFill>
                <a:latin typeface="Montserrat Classic"/>
              </a:rPr>
              <a:t>, </a:t>
            </a:r>
            <a:r>
              <a:rPr lang="en-US" sz="2800" b="1" dirty="0">
                <a:solidFill>
                  <a:schemeClr val="tx1">
                    <a:lumMod val="75000"/>
                    <a:lumOff val="25000"/>
                  </a:schemeClr>
                </a:solidFill>
                <a:latin typeface="Montserrat Classic"/>
              </a:rPr>
              <a:t>electrical engineering</a:t>
            </a:r>
            <a:r>
              <a:rPr lang="en-US" sz="2800" dirty="0">
                <a:solidFill>
                  <a:schemeClr val="tx1">
                    <a:lumMod val="75000"/>
                    <a:lumOff val="25000"/>
                  </a:schemeClr>
                </a:solidFill>
                <a:latin typeface="Montserrat Classic"/>
              </a:rPr>
              <a:t>, </a:t>
            </a:r>
            <a:r>
              <a:rPr lang="en-US" sz="2800" b="1" dirty="0">
                <a:solidFill>
                  <a:schemeClr val="tx1">
                    <a:lumMod val="75000"/>
                    <a:lumOff val="25000"/>
                  </a:schemeClr>
                </a:solidFill>
                <a:latin typeface="Montserrat Classic"/>
              </a:rPr>
              <a:t>medicine</a:t>
            </a:r>
            <a:r>
              <a:rPr lang="en-US" sz="2800" dirty="0">
                <a:solidFill>
                  <a:schemeClr val="tx1">
                    <a:lumMod val="75000"/>
                    <a:lumOff val="25000"/>
                  </a:schemeClr>
                </a:solidFill>
                <a:latin typeface="Montserrat Classic"/>
              </a:rPr>
              <a:t>, </a:t>
            </a:r>
            <a:r>
              <a:rPr lang="en-US" sz="2800" b="1" dirty="0">
                <a:solidFill>
                  <a:schemeClr val="tx1">
                    <a:lumMod val="75000"/>
                    <a:lumOff val="25000"/>
                  </a:schemeClr>
                </a:solidFill>
                <a:latin typeface="Montserrat Classic"/>
              </a:rPr>
              <a:t>physics</a:t>
            </a:r>
            <a:r>
              <a:rPr lang="en-US" sz="2800" dirty="0">
                <a:solidFill>
                  <a:schemeClr val="tx1">
                    <a:lumMod val="75000"/>
                    <a:lumOff val="25000"/>
                  </a:schemeClr>
                </a:solidFill>
                <a:latin typeface="Montserrat Classic"/>
              </a:rPr>
              <a:t> and </a:t>
            </a:r>
            <a:r>
              <a:rPr lang="en-US" sz="2800" b="1" dirty="0">
                <a:solidFill>
                  <a:schemeClr val="tx1">
                    <a:lumMod val="75000"/>
                    <a:lumOff val="25000"/>
                  </a:schemeClr>
                </a:solidFill>
                <a:latin typeface="Montserrat Classic"/>
              </a:rPr>
              <a:t>philosophy</a:t>
            </a:r>
            <a:r>
              <a:rPr lang="en-US" sz="2800" dirty="0">
                <a:solidFill>
                  <a:schemeClr val="tx1">
                    <a:lumMod val="75000"/>
                    <a:lumOff val="25000"/>
                  </a:schemeClr>
                </a:solidFill>
                <a:latin typeface="Montserrat Classic"/>
              </a:rPr>
              <a:t>.</a:t>
            </a:r>
          </a:p>
          <a:p>
            <a:pPr>
              <a:lnSpc>
                <a:spcPct val="110000"/>
              </a:lnSpc>
            </a:pPr>
            <a:endParaRPr lang="en-US" sz="2800" dirty="0">
              <a:solidFill>
                <a:schemeClr val="tx1">
                  <a:lumMod val="75000"/>
                  <a:lumOff val="25000"/>
                </a:schemeClr>
              </a:solidFill>
              <a:latin typeface="Montserrat Classic"/>
            </a:endParaRPr>
          </a:p>
          <a:p>
            <a:pPr>
              <a:lnSpc>
                <a:spcPct val="110000"/>
              </a:lnSpc>
            </a:pPr>
            <a:r>
              <a:rPr lang="en-US" sz="2800" b="1" dirty="0">
                <a:solidFill>
                  <a:schemeClr val="tx1">
                    <a:lumMod val="75000"/>
                    <a:lumOff val="25000"/>
                  </a:schemeClr>
                </a:solidFill>
                <a:latin typeface="Montserrat Classic"/>
              </a:rPr>
              <a:t>Coding</a:t>
            </a:r>
            <a:r>
              <a:rPr lang="en-US" sz="2800" dirty="0">
                <a:solidFill>
                  <a:schemeClr val="tx1">
                    <a:lumMod val="75000"/>
                    <a:lumOff val="25000"/>
                  </a:schemeClr>
                </a:solidFill>
                <a:latin typeface="Montserrat Classic"/>
              </a:rPr>
              <a:t> and </a:t>
            </a:r>
            <a:r>
              <a:rPr lang="en-US" sz="2800" b="1" dirty="0">
                <a:solidFill>
                  <a:schemeClr val="tx1">
                    <a:lumMod val="75000"/>
                    <a:lumOff val="25000"/>
                  </a:schemeClr>
                </a:solidFill>
                <a:latin typeface="Montserrat Classic"/>
              </a:rPr>
              <a:t>computer programming </a:t>
            </a:r>
            <a:r>
              <a:rPr lang="en-US" sz="2800" dirty="0">
                <a:solidFill>
                  <a:schemeClr val="tx1">
                    <a:lumMod val="75000"/>
                    <a:lumOff val="25000"/>
                  </a:schemeClr>
                </a:solidFill>
                <a:latin typeface="Montserrat Classic"/>
              </a:rPr>
              <a:t>are key skills for developing computational models, so look for free online tutorials where you can learn, such as </a:t>
            </a:r>
            <a:r>
              <a:rPr lang="en-US" sz="2800" dirty="0">
                <a:solidFill>
                  <a:schemeClr val="tx2"/>
                </a:solidFill>
                <a:latin typeface="Montserrat Classic"/>
                <a:hlinkClick r:id="rId3">
                  <a:extLst>
                    <a:ext uri="{A12FA001-AC4F-418D-AE19-62706E023703}">
                      <ahyp:hlinkClr xmlns:ahyp="http://schemas.microsoft.com/office/drawing/2018/hyperlinkcolor" val="tx"/>
                    </a:ext>
                  </a:extLst>
                </a:hlinkClick>
              </a:rPr>
              <a:t>Code Academy</a:t>
            </a:r>
            <a:r>
              <a:rPr lang="en-US" sz="2800" dirty="0">
                <a:solidFill>
                  <a:schemeClr val="tx1">
                    <a:lumMod val="75000"/>
                    <a:lumOff val="25000"/>
                  </a:schemeClr>
                </a:solidFill>
                <a:latin typeface="Montserrat Classic"/>
              </a:rPr>
              <a:t>. </a:t>
            </a:r>
          </a:p>
        </p:txBody>
      </p:sp>
      <p:sp>
        <p:nvSpPr>
          <p:cNvPr id="20" name="TextBox 13">
            <a:extLst>
              <a:ext uri="{FF2B5EF4-FFF2-40B4-BE49-F238E27FC236}">
                <a16:creationId xmlns:a16="http://schemas.microsoft.com/office/drawing/2014/main" id="{4466F109-28F3-D826-C021-9B1FEE2DC6FD}"/>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11       www.futurumcareers.com </a:t>
            </a:r>
          </a:p>
        </p:txBody>
      </p:sp>
    </p:spTree>
    <p:extLst>
      <p:ext uri="{BB962C8B-B14F-4D97-AF65-F5344CB8AC3E}">
        <p14:creationId xmlns:p14="http://schemas.microsoft.com/office/powerpoint/2010/main" val="18297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animEffect transition="in" filter="fade">
                                      <p:cBhvr>
                                        <p:cTn id="21" dur="1000"/>
                                        <p:tgtEl>
                                          <p:spTgt spid="19">
                                            <p:txEl>
                                              <p:pRg st="3" end="3"/>
                                            </p:txEl>
                                          </p:spTgt>
                                        </p:tgtEl>
                                      </p:cBhvr>
                                    </p:animEffect>
                                    <p:anim calcmode="lin" valueType="num">
                                      <p:cBhvr>
                                        <p:cTn id="22"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79534" y="0"/>
            <a:ext cx="8208466" cy="10287000"/>
          </a:xfrm>
          <a:custGeom>
            <a:avLst/>
            <a:gdLst/>
            <a:ahLst/>
            <a:cxnLst/>
            <a:rect l="l" t="t" r="r" b="b"/>
            <a:pathLst>
              <a:path w="8208466" h="12192000">
                <a:moveTo>
                  <a:pt x="0" y="0"/>
                </a:moveTo>
                <a:lnTo>
                  <a:pt x="8208466" y="0"/>
                </a:lnTo>
                <a:lnTo>
                  <a:pt x="8208466" y="12192000"/>
                </a:lnTo>
                <a:lnTo>
                  <a:pt x="0" y="12192000"/>
                </a:lnTo>
                <a:lnTo>
                  <a:pt x="0" y="0"/>
                </a:lnTo>
                <a:close/>
              </a:path>
            </a:pathLst>
          </a:custGeom>
          <a:blipFill>
            <a:blip r:embed="rId2"/>
            <a:stretch>
              <a:fillRect l="-68525" r="-54268"/>
            </a:stretch>
          </a:blipFill>
        </p:spPr>
        <p:txBody>
          <a:bodyPr/>
          <a:lstStyle/>
          <a:p>
            <a:endParaRPr lang="en-US" dirty="0"/>
          </a:p>
        </p:txBody>
      </p:sp>
      <p:grpSp>
        <p:nvGrpSpPr>
          <p:cNvPr id="23" name="Group 7">
            <a:extLst>
              <a:ext uri="{FF2B5EF4-FFF2-40B4-BE49-F238E27FC236}">
                <a16:creationId xmlns:a16="http://schemas.microsoft.com/office/drawing/2014/main" id="{67C4979C-33D0-B2AB-E455-889C4E6CB467}"/>
              </a:ext>
            </a:extLst>
          </p:cNvPr>
          <p:cNvGrpSpPr/>
          <p:nvPr/>
        </p:nvGrpSpPr>
        <p:grpSpPr>
          <a:xfrm rot="5400000">
            <a:off x="3797291" y="-241309"/>
            <a:ext cx="9258300" cy="11798318"/>
            <a:chOff x="0" y="0"/>
            <a:chExt cx="3130550" cy="3989417"/>
          </a:xfrm>
        </p:grpSpPr>
        <p:sp>
          <p:nvSpPr>
            <p:cNvPr id="24" name="Freeform 8">
              <a:extLst>
                <a:ext uri="{FF2B5EF4-FFF2-40B4-BE49-F238E27FC236}">
                  <a16:creationId xmlns:a16="http://schemas.microsoft.com/office/drawing/2014/main" id="{D31C8D63-408F-818D-AEA1-9A137C14BA60}"/>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44317A"/>
            </a:solidFill>
          </p:spPr>
          <p:txBody>
            <a:bodyPr/>
            <a:lstStyle/>
            <a:p>
              <a:endParaRPr lang="en-GB"/>
            </a:p>
          </p:txBody>
        </p:sp>
      </p:grpSp>
      <p:grpSp>
        <p:nvGrpSpPr>
          <p:cNvPr id="5" name="Group 5"/>
          <p:cNvGrpSpPr/>
          <p:nvPr/>
        </p:nvGrpSpPr>
        <p:grpSpPr>
          <a:xfrm rot="5400000">
            <a:off x="1864415" y="-1864415"/>
            <a:ext cx="10287000" cy="14015831"/>
            <a:chOff x="0" y="0"/>
            <a:chExt cx="3130550" cy="4265311"/>
          </a:xfrm>
        </p:grpSpPr>
        <p:sp>
          <p:nvSpPr>
            <p:cNvPr id="6" name="Freeform 6"/>
            <p:cNvSpPr/>
            <p:nvPr/>
          </p:nvSpPr>
          <p:spPr>
            <a:xfrm>
              <a:off x="0" y="0"/>
              <a:ext cx="3130550" cy="4265311"/>
            </a:xfrm>
            <a:custGeom>
              <a:avLst/>
              <a:gdLst/>
              <a:ahLst/>
              <a:cxnLst/>
              <a:rect l="l" t="t" r="r" b="b"/>
              <a:pathLst>
                <a:path w="3130550" h="4265311">
                  <a:moveTo>
                    <a:pt x="0" y="1123950"/>
                  </a:moveTo>
                  <a:lnTo>
                    <a:pt x="0" y="4265311"/>
                  </a:lnTo>
                  <a:lnTo>
                    <a:pt x="3130550" y="4265311"/>
                  </a:lnTo>
                  <a:lnTo>
                    <a:pt x="3130550" y="0"/>
                  </a:lnTo>
                  <a:close/>
                </a:path>
              </a:pathLst>
            </a:custGeom>
            <a:solidFill>
              <a:srgbClr val="36A9E0"/>
            </a:solidFill>
          </p:spPr>
          <p:txBody>
            <a:bodyPr/>
            <a:lstStyle/>
            <a:p>
              <a:endParaRPr lang="en-GB"/>
            </a:p>
          </p:txBody>
        </p:sp>
      </p:grpSp>
      <p:grpSp>
        <p:nvGrpSpPr>
          <p:cNvPr id="7" name="Group 7"/>
          <p:cNvGrpSpPr>
            <a:grpSpLocks noChangeAspect="1"/>
          </p:cNvGrpSpPr>
          <p:nvPr/>
        </p:nvGrpSpPr>
        <p:grpSpPr>
          <a:xfrm>
            <a:off x="4648200" y="2707756"/>
            <a:ext cx="2489958" cy="3734937"/>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3770" r="-23770"/>
              </a:stretch>
            </a:blipFill>
          </p:spPr>
          <p:txBody>
            <a:bodyPr/>
            <a:lstStyle/>
            <a:p>
              <a:endParaRPr lang="en-GB"/>
            </a:p>
          </p:txBody>
        </p:sp>
      </p:grpSp>
      <p:grpSp>
        <p:nvGrpSpPr>
          <p:cNvPr id="9" name="Group 9"/>
          <p:cNvGrpSpPr>
            <a:grpSpLocks noChangeAspect="1"/>
          </p:cNvGrpSpPr>
          <p:nvPr/>
        </p:nvGrpSpPr>
        <p:grpSpPr>
          <a:xfrm>
            <a:off x="862841" y="2707756"/>
            <a:ext cx="2489958" cy="3734937"/>
            <a:chOff x="0" y="0"/>
            <a:chExt cx="6350000" cy="9525000"/>
          </a:xfrm>
        </p:grpSpPr>
        <p:sp>
          <p:nvSpPr>
            <p:cNvPr id="10" name="Freeform 1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324" r="-62324"/>
              </a:stretch>
            </a:blipFill>
          </p:spPr>
          <p:txBody>
            <a:bodyPr/>
            <a:lstStyle/>
            <a:p>
              <a:endParaRPr lang="en-GB"/>
            </a:p>
          </p:txBody>
        </p:sp>
      </p:grpSp>
      <p:grpSp>
        <p:nvGrpSpPr>
          <p:cNvPr id="11" name="Group 11"/>
          <p:cNvGrpSpPr>
            <a:grpSpLocks noChangeAspect="1"/>
          </p:cNvGrpSpPr>
          <p:nvPr/>
        </p:nvGrpSpPr>
        <p:grpSpPr>
          <a:xfrm>
            <a:off x="8396043" y="2707756"/>
            <a:ext cx="2489958" cy="3734937"/>
            <a:chOff x="0" y="0"/>
            <a:chExt cx="6350000" cy="9525000"/>
          </a:xfrm>
        </p:grpSpPr>
        <p:sp>
          <p:nvSpPr>
            <p:cNvPr id="12" name="Freeform 12"/>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29946" r="-20053"/>
              </a:stretch>
            </a:blipFill>
          </p:spPr>
          <p:txBody>
            <a:bodyPr/>
            <a:lstStyle/>
            <a:p>
              <a:endParaRPr lang="en-GB"/>
            </a:p>
          </p:txBody>
        </p:sp>
      </p:grpSp>
      <p:sp>
        <p:nvSpPr>
          <p:cNvPr id="13" name="TextBox 13"/>
          <p:cNvSpPr txBox="1"/>
          <p:nvPr/>
        </p:nvSpPr>
        <p:spPr>
          <a:xfrm>
            <a:off x="590099" y="738325"/>
            <a:ext cx="9584863" cy="1231106"/>
          </a:xfrm>
          <a:prstGeom prst="rect">
            <a:avLst/>
          </a:prstGeom>
        </p:spPr>
        <p:txBody>
          <a:bodyPr wrap="square" lIns="0" tIns="0" rIns="0" bIns="0" rtlCol="0" anchor="t">
            <a:spAutoFit/>
          </a:bodyPr>
          <a:lstStyle/>
          <a:p>
            <a:r>
              <a:rPr lang="en-US" sz="4000" b="1" dirty="0">
                <a:solidFill>
                  <a:srgbClr val="FFFFFF"/>
                </a:solidFill>
                <a:latin typeface="Montserrat 2 Heavy"/>
              </a:rPr>
              <a:t>Meet</a:t>
            </a:r>
            <a:r>
              <a:rPr lang="en-US" sz="4000" dirty="0">
                <a:solidFill>
                  <a:srgbClr val="FFFFFF"/>
                </a:solidFill>
                <a:latin typeface="Montserrat 2 Heavy"/>
              </a:rPr>
              <a:t> members of the Neuroscience of Cognitive Control Lab</a:t>
            </a:r>
            <a:endParaRPr lang="en-US" sz="4000" dirty="0">
              <a:solidFill>
                <a:srgbClr val="FFFFFF"/>
              </a:solidFill>
              <a:latin typeface="Montserrat 2 Ultra-Bold"/>
            </a:endParaRPr>
          </a:p>
        </p:txBody>
      </p:sp>
      <p:sp>
        <p:nvSpPr>
          <p:cNvPr id="14" name="TextBox 14"/>
          <p:cNvSpPr txBox="1"/>
          <p:nvPr/>
        </p:nvSpPr>
        <p:spPr>
          <a:xfrm>
            <a:off x="757030" y="6862368"/>
            <a:ext cx="2489958" cy="320601"/>
          </a:xfrm>
          <a:prstGeom prst="rect">
            <a:avLst/>
          </a:prstGeom>
        </p:spPr>
        <p:txBody>
          <a:bodyPr wrap="square" lIns="0" tIns="0" rIns="0" bIns="0" rtlCol="0" anchor="t">
            <a:spAutoFit/>
          </a:bodyPr>
          <a:lstStyle/>
          <a:p>
            <a:pPr>
              <a:lnSpc>
                <a:spcPts val="2504"/>
              </a:lnSpc>
            </a:pPr>
            <a:r>
              <a:rPr lang="en-US" sz="2400" dirty="0">
                <a:solidFill>
                  <a:srgbClr val="44317A"/>
                </a:solidFill>
                <a:latin typeface="Montserrat Black" pitchFamily="2" charset="0"/>
              </a:rPr>
              <a:t>Tyler Giallanza</a:t>
            </a:r>
          </a:p>
        </p:txBody>
      </p:sp>
      <p:sp>
        <p:nvSpPr>
          <p:cNvPr id="15" name="TextBox 15"/>
          <p:cNvSpPr txBox="1"/>
          <p:nvPr/>
        </p:nvSpPr>
        <p:spPr>
          <a:xfrm>
            <a:off x="4709933" y="6862368"/>
            <a:ext cx="2680735" cy="320601"/>
          </a:xfrm>
          <a:prstGeom prst="rect">
            <a:avLst/>
          </a:prstGeom>
        </p:spPr>
        <p:txBody>
          <a:bodyPr wrap="square" lIns="0" tIns="0" rIns="0" bIns="0" rtlCol="0" anchor="t">
            <a:spAutoFit/>
          </a:bodyPr>
          <a:lstStyle/>
          <a:p>
            <a:pPr>
              <a:lnSpc>
                <a:spcPts val="2504"/>
              </a:lnSpc>
            </a:pPr>
            <a:r>
              <a:rPr lang="en-US" sz="2400" dirty="0">
                <a:solidFill>
                  <a:srgbClr val="44317A"/>
                </a:solidFill>
                <a:latin typeface="Montserrat Black" pitchFamily="2" charset="0"/>
              </a:rPr>
              <a:t>Dr Javier </a:t>
            </a:r>
            <a:r>
              <a:rPr lang="en-US" sz="2400" dirty="0" err="1">
                <a:solidFill>
                  <a:srgbClr val="44317A"/>
                </a:solidFill>
                <a:latin typeface="Montserrat Black" pitchFamily="2" charset="0"/>
              </a:rPr>
              <a:t>Masís</a:t>
            </a:r>
            <a:endParaRPr lang="en-US" sz="2400" dirty="0">
              <a:solidFill>
                <a:srgbClr val="44317A"/>
              </a:solidFill>
              <a:latin typeface="Montserrat Black" pitchFamily="2" charset="0"/>
            </a:endParaRPr>
          </a:p>
        </p:txBody>
      </p:sp>
      <p:sp>
        <p:nvSpPr>
          <p:cNvPr id="16" name="TextBox 16"/>
          <p:cNvSpPr txBox="1"/>
          <p:nvPr/>
        </p:nvSpPr>
        <p:spPr>
          <a:xfrm>
            <a:off x="8347834" y="6862368"/>
            <a:ext cx="2680735" cy="320601"/>
          </a:xfrm>
          <a:prstGeom prst="rect">
            <a:avLst/>
          </a:prstGeom>
        </p:spPr>
        <p:txBody>
          <a:bodyPr wrap="square" lIns="0" tIns="0" rIns="0" bIns="0" rtlCol="0" anchor="t">
            <a:spAutoFit/>
          </a:bodyPr>
          <a:lstStyle/>
          <a:p>
            <a:pPr>
              <a:lnSpc>
                <a:spcPts val="2504"/>
              </a:lnSpc>
            </a:pPr>
            <a:r>
              <a:rPr lang="en-US" sz="2400" dirty="0">
                <a:solidFill>
                  <a:srgbClr val="44317A"/>
                </a:solidFill>
                <a:latin typeface="Montserrat Black" pitchFamily="2" charset="0"/>
              </a:rPr>
              <a:t>Dr Harrison Ritz</a:t>
            </a:r>
          </a:p>
        </p:txBody>
      </p:sp>
      <p:sp>
        <p:nvSpPr>
          <p:cNvPr id="17" name="TextBox 17"/>
          <p:cNvSpPr txBox="1"/>
          <p:nvPr/>
        </p:nvSpPr>
        <p:spPr>
          <a:xfrm>
            <a:off x="757030" y="7385488"/>
            <a:ext cx="3631472" cy="1282402"/>
          </a:xfrm>
          <a:prstGeom prst="rect">
            <a:avLst/>
          </a:prstGeom>
        </p:spPr>
        <p:txBody>
          <a:bodyPr wrap="square" lIns="0" tIns="0" rIns="0" bIns="0" rtlCol="0" anchor="t">
            <a:spAutoFit/>
          </a:bodyPr>
          <a:lstStyle/>
          <a:p>
            <a:pPr>
              <a:lnSpc>
                <a:spcPts val="2504"/>
              </a:lnSpc>
            </a:pPr>
            <a:r>
              <a:rPr lang="en-US" sz="2400" b="1" dirty="0">
                <a:solidFill>
                  <a:srgbClr val="FFFFFF"/>
                </a:solidFill>
                <a:latin typeface="Montserrat" pitchFamily="2" charset="0"/>
              </a:rPr>
              <a:t>Role</a:t>
            </a:r>
            <a:r>
              <a:rPr lang="en-US" sz="2400" dirty="0">
                <a:solidFill>
                  <a:srgbClr val="FFFFFF"/>
                </a:solidFill>
                <a:latin typeface="Montserrat" pitchFamily="2" charset="0"/>
              </a:rPr>
              <a:t>: Graduate student</a:t>
            </a:r>
          </a:p>
          <a:p>
            <a:pPr>
              <a:lnSpc>
                <a:spcPts val="2504"/>
              </a:lnSpc>
            </a:pPr>
            <a:endParaRPr lang="en-US" sz="2400" dirty="0">
              <a:solidFill>
                <a:srgbClr val="FFFFFF"/>
              </a:solidFill>
              <a:latin typeface="Montserrat" pitchFamily="2" charset="0"/>
            </a:endParaRPr>
          </a:p>
          <a:p>
            <a:pPr>
              <a:lnSpc>
                <a:spcPts val="2504"/>
              </a:lnSpc>
            </a:pPr>
            <a:r>
              <a:rPr lang="en-US" sz="2400" b="1" dirty="0">
                <a:solidFill>
                  <a:srgbClr val="FFFFFF"/>
                </a:solidFill>
                <a:latin typeface="Montserrat" pitchFamily="2" charset="0"/>
              </a:rPr>
              <a:t>Field of research</a:t>
            </a:r>
            <a:r>
              <a:rPr lang="en-US" sz="2400" dirty="0">
                <a:solidFill>
                  <a:srgbClr val="FFFFFF"/>
                </a:solidFill>
                <a:latin typeface="Montserrat" pitchFamily="2" charset="0"/>
              </a:rPr>
              <a:t>:</a:t>
            </a:r>
          </a:p>
          <a:p>
            <a:pPr>
              <a:lnSpc>
                <a:spcPts val="2504"/>
              </a:lnSpc>
            </a:pPr>
            <a:r>
              <a:rPr lang="en-US" sz="2400" dirty="0">
                <a:solidFill>
                  <a:srgbClr val="FFFFFF"/>
                </a:solidFill>
                <a:latin typeface="Montserrat" pitchFamily="2" charset="0"/>
              </a:rPr>
              <a:t>Cognitive Psychology</a:t>
            </a:r>
          </a:p>
        </p:txBody>
      </p:sp>
      <p:sp>
        <p:nvSpPr>
          <p:cNvPr id="18" name="TextBox 18"/>
          <p:cNvSpPr txBox="1"/>
          <p:nvPr/>
        </p:nvSpPr>
        <p:spPr>
          <a:xfrm>
            <a:off x="4709933" y="7385488"/>
            <a:ext cx="3493564" cy="1923604"/>
          </a:xfrm>
          <a:prstGeom prst="rect">
            <a:avLst/>
          </a:prstGeom>
        </p:spPr>
        <p:txBody>
          <a:bodyPr wrap="square" lIns="0" tIns="0" rIns="0" bIns="0" rtlCol="0" anchor="t">
            <a:spAutoFit/>
          </a:bodyPr>
          <a:lstStyle/>
          <a:p>
            <a:pPr>
              <a:lnSpc>
                <a:spcPts val="2504"/>
              </a:lnSpc>
            </a:pPr>
            <a:r>
              <a:rPr lang="en-US" sz="2400" b="1" dirty="0">
                <a:solidFill>
                  <a:srgbClr val="FFFFFF"/>
                </a:solidFill>
                <a:latin typeface="Montserrat" pitchFamily="2" charset="0"/>
              </a:rPr>
              <a:t>Role</a:t>
            </a:r>
            <a:r>
              <a:rPr lang="en-US" sz="2400" dirty="0">
                <a:solidFill>
                  <a:srgbClr val="FFFFFF"/>
                </a:solidFill>
                <a:latin typeface="Montserrat" pitchFamily="2" charset="0"/>
              </a:rPr>
              <a:t>: Postdoctoral Researcher</a:t>
            </a:r>
          </a:p>
          <a:p>
            <a:pPr>
              <a:lnSpc>
                <a:spcPts val="2504"/>
              </a:lnSpc>
            </a:pPr>
            <a:endParaRPr lang="en-US" sz="2400" dirty="0">
              <a:solidFill>
                <a:srgbClr val="FFFFFF"/>
              </a:solidFill>
              <a:latin typeface="Montserrat" pitchFamily="2" charset="0"/>
            </a:endParaRPr>
          </a:p>
          <a:p>
            <a:pPr>
              <a:lnSpc>
                <a:spcPts val="2504"/>
              </a:lnSpc>
            </a:pPr>
            <a:r>
              <a:rPr lang="en-US" sz="2400" b="1" dirty="0">
                <a:solidFill>
                  <a:srgbClr val="FFFFFF"/>
                </a:solidFill>
                <a:latin typeface="Montserrat" pitchFamily="2" charset="0"/>
              </a:rPr>
              <a:t>Fields of research</a:t>
            </a:r>
            <a:r>
              <a:rPr lang="en-US" sz="2400" dirty="0">
                <a:solidFill>
                  <a:srgbClr val="FFFFFF"/>
                </a:solidFill>
                <a:latin typeface="Montserrat" pitchFamily="2" charset="0"/>
              </a:rPr>
              <a:t>:</a:t>
            </a:r>
          </a:p>
          <a:p>
            <a:pPr>
              <a:lnSpc>
                <a:spcPts val="2504"/>
              </a:lnSpc>
            </a:pPr>
            <a:r>
              <a:rPr lang="en-US" sz="2400" dirty="0">
                <a:solidFill>
                  <a:srgbClr val="FFFFFF"/>
                </a:solidFill>
                <a:latin typeface="Montserrat" pitchFamily="2" charset="0"/>
              </a:rPr>
              <a:t>Neuroscience, Cognitive Science</a:t>
            </a:r>
          </a:p>
        </p:txBody>
      </p:sp>
      <p:sp>
        <p:nvSpPr>
          <p:cNvPr id="19" name="TextBox 19"/>
          <p:cNvSpPr txBox="1"/>
          <p:nvPr/>
        </p:nvSpPr>
        <p:spPr>
          <a:xfrm>
            <a:off x="8347835" y="7386752"/>
            <a:ext cx="4148965" cy="1923604"/>
          </a:xfrm>
          <a:prstGeom prst="rect">
            <a:avLst/>
          </a:prstGeom>
        </p:spPr>
        <p:txBody>
          <a:bodyPr wrap="square" lIns="0" tIns="0" rIns="0" bIns="0" rtlCol="0" anchor="t">
            <a:spAutoFit/>
          </a:bodyPr>
          <a:lstStyle/>
          <a:p>
            <a:pPr>
              <a:lnSpc>
                <a:spcPts val="2504"/>
              </a:lnSpc>
            </a:pPr>
            <a:r>
              <a:rPr lang="en-US" sz="2400" b="1" dirty="0">
                <a:solidFill>
                  <a:srgbClr val="FFFFFF"/>
                </a:solidFill>
                <a:latin typeface="Montserrat" pitchFamily="2" charset="0"/>
              </a:rPr>
              <a:t>Role</a:t>
            </a:r>
            <a:r>
              <a:rPr lang="en-US" sz="2400" dirty="0">
                <a:solidFill>
                  <a:srgbClr val="FFFFFF"/>
                </a:solidFill>
                <a:latin typeface="Montserrat" pitchFamily="2" charset="0"/>
              </a:rPr>
              <a:t>: Postdoctoral Researcher</a:t>
            </a:r>
          </a:p>
          <a:p>
            <a:pPr>
              <a:lnSpc>
                <a:spcPts val="2504"/>
              </a:lnSpc>
            </a:pPr>
            <a:endParaRPr lang="en-US" sz="2400" dirty="0">
              <a:solidFill>
                <a:srgbClr val="FFFFFF"/>
              </a:solidFill>
              <a:latin typeface="Montserrat" pitchFamily="2" charset="0"/>
            </a:endParaRPr>
          </a:p>
          <a:p>
            <a:pPr>
              <a:lnSpc>
                <a:spcPts val="2504"/>
              </a:lnSpc>
            </a:pPr>
            <a:r>
              <a:rPr lang="en-US" sz="2400" b="1" dirty="0">
                <a:solidFill>
                  <a:srgbClr val="FFFFFF"/>
                </a:solidFill>
                <a:latin typeface="Montserrat" pitchFamily="2" charset="0"/>
              </a:rPr>
              <a:t>Field of research</a:t>
            </a:r>
            <a:r>
              <a:rPr lang="en-US" sz="2400" dirty="0">
                <a:solidFill>
                  <a:srgbClr val="FFFFFF"/>
                </a:solidFill>
                <a:latin typeface="Montserrat" pitchFamily="2" charset="0"/>
              </a:rPr>
              <a:t>:</a:t>
            </a:r>
          </a:p>
          <a:p>
            <a:pPr>
              <a:lnSpc>
                <a:spcPts val="2504"/>
              </a:lnSpc>
            </a:pPr>
            <a:r>
              <a:rPr lang="en-US" sz="2400" dirty="0">
                <a:solidFill>
                  <a:srgbClr val="FFFFFF"/>
                </a:solidFill>
                <a:latin typeface="Montserrat" pitchFamily="2" charset="0"/>
              </a:rPr>
              <a:t>Computational Cognitive</a:t>
            </a:r>
          </a:p>
          <a:p>
            <a:pPr>
              <a:lnSpc>
                <a:spcPts val="2504"/>
              </a:lnSpc>
            </a:pPr>
            <a:r>
              <a:rPr lang="en-US" sz="2400" dirty="0">
                <a:solidFill>
                  <a:srgbClr val="FFFFFF"/>
                </a:solidFill>
                <a:latin typeface="Montserrat" pitchFamily="2" charset="0"/>
              </a:rPr>
              <a:t>Neuroscience</a:t>
            </a:r>
          </a:p>
        </p:txBody>
      </p:sp>
      <p:sp>
        <p:nvSpPr>
          <p:cNvPr id="3" name="TextBox 13">
            <a:extLst>
              <a:ext uri="{FF2B5EF4-FFF2-40B4-BE49-F238E27FC236}">
                <a16:creationId xmlns:a16="http://schemas.microsoft.com/office/drawing/2014/main" id="{56BACF13-6344-4C9E-43C6-A3815BCA7DA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12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7222" r="27222"/>
            <a:stretch>
              <a:fillRect/>
            </a:stretch>
          </p:blipFill>
          <p:spPr>
            <a:xfrm>
              <a:off x="0" y="0"/>
              <a:ext cx="12192000" cy="13716000"/>
            </a:xfrm>
            <a:prstGeom prst="rect">
              <a:avLst/>
            </a:prstGeom>
          </p:spPr>
        </p:pic>
      </p:grpSp>
      <p:grpSp>
        <p:nvGrpSpPr>
          <p:cNvPr id="21" name="Group 4">
            <a:extLst>
              <a:ext uri="{FF2B5EF4-FFF2-40B4-BE49-F238E27FC236}">
                <a16:creationId xmlns:a16="http://schemas.microsoft.com/office/drawing/2014/main" id="{271CDCFD-62B0-7CD8-3C43-FD2D64326EE5}"/>
              </a:ext>
            </a:extLst>
          </p:cNvPr>
          <p:cNvGrpSpPr/>
          <p:nvPr/>
        </p:nvGrpSpPr>
        <p:grpSpPr>
          <a:xfrm rot="5400000">
            <a:off x="1965597" y="-956362"/>
            <a:ext cx="9258300" cy="13228424"/>
            <a:chOff x="0" y="0"/>
            <a:chExt cx="3130550" cy="4472986"/>
          </a:xfrm>
        </p:grpSpPr>
        <p:sp>
          <p:nvSpPr>
            <p:cNvPr id="22" name="Freeform 5">
              <a:extLst>
                <a:ext uri="{FF2B5EF4-FFF2-40B4-BE49-F238E27FC236}">
                  <a16:creationId xmlns:a16="http://schemas.microsoft.com/office/drawing/2014/main" id="{F2EFCA7D-EDA1-E214-E2D1-16DEA3283A53}"/>
                </a:ext>
              </a:extLst>
            </p:cNvPr>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CCD635"/>
            </a:solidFill>
          </p:spPr>
          <p:txBody>
            <a:bodyPr/>
            <a:lstStyle/>
            <a:p>
              <a:endParaRPr lang="en-GB"/>
            </a:p>
          </p:txBody>
        </p:sp>
      </p:grpSp>
      <p:grpSp>
        <p:nvGrpSpPr>
          <p:cNvPr id="6" name="Group 6"/>
          <p:cNvGrpSpPr>
            <a:grpSpLocks noChangeAspect="1"/>
          </p:cNvGrpSpPr>
          <p:nvPr/>
        </p:nvGrpSpPr>
        <p:grpSpPr>
          <a:xfrm>
            <a:off x="9648825" y="1978936"/>
            <a:ext cx="6124146" cy="63291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36A9E0"/>
            </a:solidFill>
            <a:ln w="12700">
              <a:noFill/>
            </a:ln>
          </p:spPr>
          <p:txBody>
            <a:bodyPr/>
            <a:lstStyle/>
            <a:p>
              <a:endParaRPr lang="en-GB"/>
            </a:p>
          </p:txBody>
        </p:sp>
      </p:grpSp>
      <p:grpSp>
        <p:nvGrpSpPr>
          <p:cNvPr id="8" name="Group 8"/>
          <p:cNvGrpSpPr/>
          <p:nvPr/>
        </p:nvGrpSpPr>
        <p:grpSpPr>
          <a:xfrm rot="5400000">
            <a:off x="1307066" y="-1311702"/>
            <a:ext cx="10287002" cy="12910405"/>
            <a:chOff x="0" y="0"/>
            <a:chExt cx="3130550" cy="3928907"/>
          </a:xfrm>
          <a:solidFill>
            <a:schemeClr val="accent1">
              <a:lumMod val="40000"/>
              <a:lumOff val="6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grpSp>
        <p:nvGrpSpPr>
          <p:cNvPr id="10" name="Group 10"/>
          <p:cNvGrpSpPr>
            <a:grpSpLocks noChangeAspect="1"/>
          </p:cNvGrpSpPr>
          <p:nvPr/>
        </p:nvGrpSpPr>
        <p:grpSpPr>
          <a:xfrm>
            <a:off x="9902380" y="2240978"/>
            <a:ext cx="5617036" cy="5805044"/>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txBody>
            <a:bodyPr/>
            <a:lstStyle/>
            <a:p>
              <a:endParaRPr lang="en-GB"/>
            </a:p>
          </p:txBody>
        </p:sp>
      </p:grpSp>
      <p:sp>
        <p:nvSpPr>
          <p:cNvPr id="12" name="Freeform 12"/>
          <p:cNvSpPr/>
          <p:nvPr/>
        </p:nvSpPr>
        <p:spPr>
          <a:xfrm>
            <a:off x="16909437" y="8850891"/>
            <a:ext cx="699726" cy="814819"/>
          </a:xfrm>
          <a:custGeom>
            <a:avLst/>
            <a:gdLst/>
            <a:ahLst/>
            <a:cxnLst/>
            <a:rect l="l" t="t" r="r" b="b"/>
            <a:pathLst>
              <a:path w="699726" h="814819">
                <a:moveTo>
                  <a:pt x="0" y="0"/>
                </a:moveTo>
                <a:lnTo>
                  <a:pt x="699726" y="0"/>
                </a:lnTo>
                <a:lnTo>
                  <a:pt x="699726" y="814818"/>
                </a:lnTo>
                <a:lnTo>
                  <a:pt x="0" y="8148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456699" y="2008866"/>
            <a:ext cx="2407542" cy="1901958"/>
          </a:xfrm>
          <a:custGeom>
            <a:avLst/>
            <a:gdLst/>
            <a:ahLst/>
            <a:cxnLst/>
            <a:rect l="l" t="t" r="r" b="b"/>
            <a:pathLst>
              <a:path w="2407542" h="1901958">
                <a:moveTo>
                  <a:pt x="0" y="0"/>
                </a:moveTo>
                <a:lnTo>
                  <a:pt x="2407542" y="0"/>
                </a:lnTo>
                <a:lnTo>
                  <a:pt x="2407542" y="1901958"/>
                </a:lnTo>
                <a:lnTo>
                  <a:pt x="0" y="1901958"/>
                </a:lnTo>
                <a:lnTo>
                  <a:pt x="0" y="0"/>
                </a:lnTo>
                <a:close/>
              </a:path>
            </a:pathLst>
          </a:custGeom>
          <a:blipFill>
            <a:blip r:embed="rId6">
              <a:alphaModFix amt="2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rot="-10800000">
            <a:off x="6982493" y="6332131"/>
            <a:ext cx="2485309" cy="1963394"/>
          </a:xfrm>
          <a:custGeom>
            <a:avLst/>
            <a:gdLst/>
            <a:ahLst/>
            <a:cxnLst/>
            <a:rect l="l" t="t" r="r" b="b"/>
            <a:pathLst>
              <a:path w="2485309" h="1963394">
                <a:moveTo>
                  <a:pt x="0" y="0"/>
                </a:moveTo>
                <a:lnTo>
                  <a:pt x="2485309" y="0"/>
                </a:lnTo>
                <a:lnTo>
                  <a:pt x="2485309" y="1963394"/>
                </a:lnTo>
                <a:lnTo>
                  <a:pt x="0" y="1963394"/>
                </a:lnTo>
                <a:lnTo>
                  <a:pt x="0" y="0"/>
                </a:lnTo>
                <a:close/>
              </a:path>
            </a:pathLst>
          </a:custGeom>
          <a:blipFill>
            <a:blip r:embed="rId6">
              <a:alphaModFix amt="2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5">
            <a:extLst>
              <a:ext uri="{FF2B5EF4-FFF2-40B4-BE49-F238E27FC236}">
                <a16:creationId xmlns:a16="http://schemas.microsoft.com/office/drawing/2014/main" id="{7E4DA7BC-7A4F-56AA-B477-4FCF5C09E94A}"/>
              </a:ext>
            </a:extLst>
          </p:cNvPr>
          <p:cNvSpPr txBox="1"/>
          <p:nvPr/>
        </p:nvSpPr>
        <p:spPr>
          <a:xfrm>
            <a:off x="930765" y="3025484"/>
            <a:ext cx="8542114" cy="4236031"/>
          </a:xfrm>
          <a:prstGeom prst="rect">
            <a:avLst/>
          </a:prstGeom>
        </p:spPr>
        <p:txBody>
          <a:bodyPr wrap="square" lIns="0" tIns="0" rIns="0" bIns="0" rtlCol="0" anchor="t">
            <a:spAutoFit/>
          </a:bodyPr>
          <a:lstStyle/>
          <a:p>
            <a:pPr>
              <a:lnSpc>
                <a:spcPct val="110000"/>
              </a:lnSpc>
            </a:pPr>
            <a:r>
              <a:rPr lang="en-US" sz="2800" dirty="0">
                <a:solidFill>
                  <a:schemeClr val="tx1">
                    <a:lumMod val="75000"/>
                    <a:lumOff val="25000"/>
                  </a:schemeClr>
                </a:solidFill>
                <a:latin typeface="Montserrat" pitchFamily="2" charset="0"/>
              </a:rPr>
              <a:t>I enjoy uncovering the ‘algorithms’ humans use to learn and make decisions. The human brain is good at reusing algorithms for different purposes. However, this causes issues if we try to simultaneously do different activities that use the same algorithms. I think this theory is interesting as it connects common experiences (such as the inability to drive safely while texting) to underlying principles.</a:t>
            </a:r>
          </a:p>
        </p:txBody>
      </p:sp>
      <p:sp>
        <p:nvSpPr>
          <p:cNvPr id="19" name="TextBox 16">
            <a:extLst>
              <a:ext uri="{FF2B5EF4-FFF2-40B4-BE49-F238E27FC236}">
                <a16:creationId xmlns:a16="http://schemas.microsoft.com/office/drawing/2014/main" id="{9BA87C7F-5482-1BDE-772E-8B5D768FDA88}"/>
              </a:ext>
            </a:extLst>
          </p:cNvPr>
          <p:cNvSpPr txBox="1"/>
          <p:nvPr/>
        </p:nvSpPr>
        <p:spPr>
          <a:xfrm>
            <a:off x="930764" y="1761601"/>
            <a:ext cx="10731835" cy="826135"/>
          </a:xfrm>
          <a:prstGeom prst="rect">
            <a:avLst/>
          </a:prstGeom>
        </p:spPr>
        <p:txBody>
          <a:bodyPr wrap="square" lIns="0" tIns="0" rIns="0" bIns="0" rtlCol="0" anchor="t">
            <a:spAutoFit/>
          </a:bodyPr>
          <a:lstStyle/>
          <a:p>
            <a:pPr>
              <a:lnSpc>
                <a:spcPts val="6380"/>
              </a:lnSpc>
            </a:pPr>
            <a:r>
              <a:rPr lang="en-US" sz="6600" dirty="0">
                <a:solidFill>
                  <a:schemeClr val="tx1">
                    <a:lumMod val="75000"/>
                    <a:lumOff val="25000"/>
                  </a:schemeClr>
                </a:solidFill>
                <a:latin typeface="Montserrat Bold" pitchFamily="2" charset="0"/>
              </a:rPr>
              <a:t>Tyler Giallanza</a:t>
            </a:r>
          </a:p>
        </p:txBody>
      </p:sp>
      <p:sp>
        <p:nvSpPr>
          <p:cNvPr id="23" name="TextBox 13">
            <a:extLst>
              <a:ext uri="{FF2B5EF4-FFF2-40B4-BE49-F238E27FC236}">
                <a16:creationId xmlns:a16="http://schemas.microsoft.com/office/drawing/2014/main" id="{F2F527EC-C096-1F6C-A2F2-2AAF2E751E0E}"/>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13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7222" r="27222"/>
            <a:stretch>
              <a:fillRect/>
            </a:stretch>
          </p:blipFill>
          <p:spPr>
            <a:xfrm>
              <a:off x="0" y="0"/>
              <a:ext cx="12192000" cy="13716000"/>
            </a:xfrm>
            <a:prstGeom prst="rect">
              <a:avLst/>
            </a:prstGeom>
          </p:spPr>
        </p:pic>
      </p:grpSp>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CCD635"/>
            </a:solidFill>
          </p:spPr>
          <p:txBody>
            <a:bodyPr/>
            <a:lstStyle/>
            <a:p>
              <a:endParaRPr lang="en-GB"/>
            </a:p>
          </p:txBody>
        </p:sp>
      </p:grpSp>
      <p:grpSp>
        <p:nvGrpSpPr>
          <p:cNvPr id="6" name="Group 6"/>
          <p:cNvGrpSpPr>
            <a:grpSpLocks noChangeAspect="1"/>
          </p:cNvGrpSpPr>
          <p:nvPr/>
        </p:nvGrpSpPr>
        <p:grpSpPr>
          <a:xfrm>
            <a:off x="9648825" y="1978936"/>
            <a:ext cx="6124146" cy="63291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36A9E0"/>
            </a:solidFill>
            <a:ln w="12700">
              <a:noFill/>
            </a:ln>
          </p:spPr>
          <p:txBody>
            <a:bodyPr/>
            <a:lstStyle/>
            <a:p>
              <a:endParaRPr lang="en-GB"/>
            </a:p>
          </p:txBody>
        </p:sp>
      </p:grpSp>
      <p:grpSp>
        <p:nvGrpSpPr>
          <p:cNvPr id="8" name="Group 8"/>
          <p:cNvGrpSpPr/>
          <p:nvPr/>
        </p:nvGrpSpPr>
        <p:grpSpPr>
          <a:xfrm rot="5400000">
            <a:off x="1292237" y="-1311702"/>
            <a:ext cx="10287002" cy="12910405"/>
            <a:chOff x="0" y="0"/>
            <a:chExt cx="3130550" cy="3928907"/>
          </a:xfrm>
          <a:solidFill>
            <a:schemeClr val="accent1">
              <a:lumMod val="40000"/>
              <a:lumOff val="6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sp>
        <p:nvSpPr>
          <p:cNvPr id="20" name="Freeform 13">
            <a:extLst>
              <a:ext uri="{FF2B5EF4-FFF2-40B4-BE49-F238E27FC236}">
                <a16:creationId xmlns:a16="http://schemas.microsoft.com/office/drawing/2014/main" id="{A117F015-20E5-0560-DA60-E492971194A0}"/>
              </a:ext>
            </a:extLst>
          </p:cNvPr>
          <p:cNvSpPr/>
          <p:nvPr/>
        </p:nvSpPr>
        <p:spPr>
          <a:xfrm>
            <a:off x="456699" y="2008866"/>
            <a:ext cx="2407542" cy="1901958"/>
          </a:xfrm>
          <a:custGeom>
            <a:avLst/>
            <a:gdLst/>
            <a:ahLst/>
            <a:cxnLst/>
            <a:rect l="l" t="t" r="r" b="b"/>
            <a:pathLst>
              <a:path w="2407542" h="1901958">
                <a:moveTo>
                  <a:pt x="0" y="0"/>
                </a:moveTo>
                <a:lnTo>
                  <a:pt x="2407542" y="0"/>
                </a:lnTo>
                <a:lnTo>
                  <a:pt x="2407542" y="1901958"/>
                </a:lnTo>
                <a:lnTo>
                  <a:pt x="0" y="1901958"/>
                </a:lnTo>
                <a:lnTo>
                  <a:pt x="0" y="0"/>
                </a:lnTo>
                <a:close/>
              </a:path>
            </a:pathLst>
          </a:custGeom>
          <a:blipFill>
            <a:blip r:embed="rId3">
              <a:alphaModFix amt="23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a:grpSpLocks noChangeAspect="1"/>
          </p:cNvGrpSpPr>
          <p:nvPr/>
        </p:nvGrpSpPr>
        <p:grpSpPr>
          <a:xfrm>
            <a:off x="9902380" y="2240978"/>
            <a:ext cx="5617036" cy="5805044"/>
            <a:chOff x="0" y="0"/>
            <a:chExt cx="6362700" cy="6575666"/>
          </a:xfrm>
          <a:blipFill dpi="0" rotWithShape="1">
            <a:blip r:embed="rId5">
              <a:extLst>
                <a:ext uri="{28A0092B-C50C-407E-A947-70E740481C1C}">
                  <a14:useLocalDpi xmlns:a14="http://schemas.microsoft.com/office/drawing/2010/main" val="0"/>
                </a:ext>
              </a:extLst>
            </a:blip>
            <a:srcRect/>
            <a:stretch>
              <a:fillRect/>
            </a:stretch>
          </a:blipFill>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txBody>
            <a:bodyPr/>
            <a:lstStyle/>
            <a:p>
              <a:endParaRPr lang="en-GB"/>
            </a:p>
          </p:txBody>
        </p:sp>
      </p:grpSp>
      <p:sp>
        <p:nvSpPr>
          <p:cNvPr id="12" name="Freeform 12"/>
          <p:cNvSpPr/>
          <p:nvPr/>
        </p:nvSpPr>
        <p:spPr>
          <a:xfrm>
            <a:off x="16909437" y="8850891"/>
            <a:ext cx="699726" cy="814819"/>
          </a:xfrm>
          <a:custGeom>
            <a:avLst/>
            <a:gdLst/>
            <a:ahLst/>
            <a:cxnLst/>
            <a:rect l="l" t="t" r="r" b="b"/>
            <a:pathLst>
              <a:path w="699726" h="814819">
                <a:moveTo>
                  <a:pt x="0" y="0"/>
                </a:moveTo>
                <a:lnTo>
                  <a:pt x="699726" y="0"/>
                </a:lnTo>
                <a:lnTo>
                  <a:pt x="699726" y="814818"/>
                </a:lnTo>
                <a:lnTo>
                  <a:pt x="0" y="814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rot="-10800000">
            <a:off x="7009803" y="6661104"/>
            <a:ext cx="2485309" cy="1963394"/>
          </a:xfrm>
          <a:custGeom>
            <a:avLst/>
            <a:gdLst/>
            <a:ahLst/>
            <a:cxnLst/>
            <a:rect l="l" t="t" r="r" b="b"/>
            <a:pathLst>
              <a:path w="2485309" h="1963394">
                <a:moveTo>
                  <a:pt x="0" y="0"/>
                </a:moveTo>
                <a:lnTo>
                  <a:pt x="2485309" y="0"/>
                </a:lnTo>
                <a:lnTo>
                  <a:pt x="2485309" y="1963394"/>
                </a:lnTo>
                <a:lnTo>
                  <a:pt x="0" y="1963394"/>
                </a:lnTo>
                <a:lnTo>
                  <a:pt x="0" y="0"/>
                </a:lnTo>
                <a:close/>
              </a:path>
            </a:pathLst>
          </a:custGeom>
          <a:blipFill>
            <a:blip r:embed="rId3">
              <a:alphaModFix amt="23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TextBox 15">
            <a:extLst>
              <a:ext uri="{FF2B5EF4-FFF2-40B4-BE49-F238E27FC236}">
                <a16:creationId xmlns:a16="http://schemas.microsoft.com/office/drawing/2014/main" id="{BFDC0597-11C4-C654-9F3A-CB06F4AF24B7}"/>
              </a:ext>
            </a:extLst>
          </p:cNvPr>
          <p:cNvSpPr txBox="1"/>
          <p:nvPr/>
        </p:nvSpPr>
        <p:spPr>
          <a:xfrm>
            <a:off x="853773" y="3025484"/>
            <a:ext cx="8066583" cy="4236031"/>
          </a:xfrm>
          <a:prstGeom prst="rect">
            <a:avLst/>
          </a:prstGeom>
        </p:spPr>
        <p:txBody>
          <a:bodyPr wrap="square" lIns="0" tIns="0" rIns="0" bIns="0" rtlCol="0" anchor="t">
            <a:spAutoFit/>
          </a:bodyPr>
          <a:lstStyle/>
          <a:p>
            <a:pPr>
              <a:lnSpc>
                <a:spcPct val="110000"/>
              </a:lnSpc>
            </a:pPr>
            <a:r>
              <a:rPr lang="en-US" sz="2800" dirty="0">
                <a:solidFill>
                  <a:schemeClr val="tx1">
                    <a:lumMod val="75000"/>
                    <a:lumOff val="25000"/>
                  </a:schemeClr>
                </a:solidFill>
                <a:latin typeface="Montserrat Classic"/>
              </a:rPr>
              <a:t>You don’t have to actually study brains to ‘study the brain’. Research is so vast that there are many different ways to contribute to the field of neuroscience. For example, while I am technically a brain scientist, I hardly ever deal with specific brain regions. Instead, I study the problems the brain solves, which generates important findings for other scientists who study the brain itself.</a:t>
            </a:r>
          </a:p>
        </p:txBody>
      </p:sp>
      <p:sp>
        <p:nvSpPr>
          <p:cNvPr id="19" name="TextBox 16">
            <a:extLst>
              <a:ext uri="{FF2B5EF4-FFF2-40B4-BE49-F238E27FC236}">
                <a16:creationId xmlns:a16="http://schemas.microsoft.com/office/drawing/2014/main" id="{9537E0A0-2331-6660-48FB-07DE644922C6}"/>
              </a:ext>
            </a:extLst>
          </p:cNvPr>
          <p:cNvSpPr txBox="1"/>
          <p:nvPr/>
        </p:nvSpPr>
        <p:spPr>
          <a:xfrm>
            <a:off x="853773" y="1866700"/>
            <a:ext cx="10805010" cy="826135"/>
          </a:xfrm>
          <a:prstGeom prst="rect">
            <a:avLst/>
          </a:prstGeom>
        </p:spPr>
        <p:txBody>
          <a:bodyPr lIns="0" tIns="0" rIns="0" bIns="0" rtlCol="0" anchor="t">
            <a:spAutoFit/>
          </a:bodyPr>
          <a:lstStyle/>
          <a:p>
            <a:pPr>
              <a:lnSpc>
                <a:spcPts val="6380"/>
              </a:lnSpc>
            </a:pPr>
            <a:r>
              <a:rPr lang="en-US" sz="6600" dirty="0">
                <a:solidFill>
                  <a:schemeClr val="tx1">
                    <a:lumMod val="75000"/>
                    <a:lumOff val="25000"/>
                  </a:schemeClr>
                </a:solidFill>
                <a:latin typeface="Montserrat Bold" pitchFamily="2" charset="0"/>
              </a:rPr>
              <a:t>Dr Javier </a:t>
            </a:r>
            <a:r>
              <a:rPr lang="en-US" sz="6600" dirty="0" err="1">
                <a:solidFill>
                  <a:schemeClr val="tx1">
                    <a:lumMod val="75000"/>
                    <a:lumOff val="25000"/>
                  </a:schemeClr>
                </a:solidFill>
                <a:latin typeface="Montserrat Bold" pitchFamily="2" charset="0"/>
              </a:rPr>
              <a:t>Masís</a:t>
            </a:r>
            <a:endParaRPr lang="en-US" sz="6600" dirty="0">
              <a:solidFill>
                <a:schemeClr val="tx1">
                  <a:lumMod val="75000"/>
                  <a:lumOff val="25000"/>
                </a:schemeClr>
              </a:solidFill>
              <a:latin typeface="Montserrat Bold" pitchFamily="2" charset="0"/>
            </a:endParaRPr>
          </a:p>
        </p:txBody>
      </p:sp>
      <p:sp>
        <p:nvSpPr>
          <p:cNvPr id="21" name="TextBox 13">
            <a:extLst>
              <a:ext uri="{FF2B5EF4-FFF2-40B4-BE49-F238E27FC236}">
                <a16:creationId xmlns:a16="http://schemas.microsoft.com/office/drawing/2014/main" id="{BA0BB976-D5AF-BDF4-6A1D-91529DCC47FC}"/>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14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7222" r="27222"/>
            <a:stretch>
              <a:fillRect/>
            </a:stretch>
          </p:blipFill>
          <p:spPr>
            <a:xfrm>
              <a:off x="0" y="0"/>
              <a:ext cx="12192000" cy="13716000"/>
            </a:xfrm>
            <a:prstGeom prst="rect">
              <a:avLst/>
            </a:prstGeom>
          </p:spPr>
        </p:pic>
      </p:grpSp>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CCD635"/>
            </a:solidFill>
          </p:spPr>
          <p:txBody>
            <a:bodyPr/>
            <a:lstStyle/>
            <a:p>
              <a:endParaRPr lang="en-GB"/>
            </a:p>
          </p:txBody>
        </p:sp>
      </p:grpSp>
      <p:grpSp>
        <p:nvGrpSpPr>
          <p:cNvPr id="6" name="Group 6"/>
          <p:cNvGrpSpPr>
            <a:grpSpLocks noChangeAspect="1"/>
          </p:cNvGrpSpPr>
          <p:nvPr/>
        </p:nvGrpSpPr>
        <p:grpSpPr>
          <a:xfrm>
            <a:off x="9648825" y="1978936"/>
            <a:ext cx="6124146" cy="63291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36A9E0"/>
            </a:solidFill>
            <a:ln w="12700">
              <a:noFill/>
            </a:ln>
          </p:spPr>
          <p:txBody>
            <a:bodyPr/>
            <a:lstStyle/>
            <a:p>
              <a:endParaRPr lang="en-GB"/>
            </a:p>
          </p:txBody>
        </p:sp>
      </p:grpSp>
      <p:grpSp>
        <p:nvGrpSpPr>
          <p:cNvPr id="8" name="Group 8"/>
          <p:cNvGrpSpPr/>
          <p:nvPr/>
        </p:nvGrpSpPr>
        <p:grpSpPr>
          <a:xfrm rot="5400000">
            <a:off x="1292237" y="-1311702"/>
            <a:ext cx="10287002" cy="12910405"/>
            <a:chOff x="0" y="0"/>
            <a:chExt cx="3130550" cy="3928907"/>
          </a:xfrm>
          <a:solidFill>
            <a:schemeClr val="accent1">
              <a:lumMod val="40000"/>
              <a:lumOff val="6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grpSp>
        <p:nvGrpSpPr>
          <p:cNvPr id="10" name="Group 10"/>
          <p:cNvGrpSpPr>
            <a:grpSpLocks noChangeAspect="1"/>
          </p:cNvGrpSpPr>
          <p:nvPr/>
        </p:nvGrpSpPr>
        <p:grpSpPr>
          <a:xfrm>
            <a:off x="9902380" y="2240978"/>
            <a:ext cx="5617036" cy="5805044"/>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txBody>
            <a:bodyPr/>
            <a:lstStyle/>
            <a:p>
              <a:endParaRPr lang="en-GB"/>
            </a:p>
          </p:txBody>
        </p:sp>
      </p:grpSp>
      <p:sp>
        <p:nvSpPr>
          <p:cNvPr id="12" name="Freeform 12"/>
          <p:cNvSpPr/>
          <p:nvPr/>
        </p:nvSpPr>
        <p:spPr>
          <a:xfrm>
            <a:off x="16909437" y="8850891"/>
            <a:ext cx="699726" cy="814819"/>
          </a:xfrm>
          <a:custGeom>
            <a:avLst/>
            <a:gdLst/>
            <a:ahLst/>
            <a:cxnLst/>
            <a:rect l="l" t="t" r="r" b="b"/>
            <a:pathLst>
              <a:path w="699726" h="814819">
                <a:moveTo>
                  <a:pt x="0" y="0"/>
                </a:moveTo>
                <a:lnTo>
                  <a:pt x="699726" y="0"/>
                </a:lnTo>
                <a:lnTo>
                  <a:pt x="699726" y="814818"/>
                </a:lnTo>
                <a:lnTo>
                  <a:pt x="0" y="8148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rot="-10800000">
            <a:off x="6674629" y="5905500"/>
            <a:ext cx="2485309" cy="1963394"/>
          </a:xfrm>
          <a:custGeom>
            <a:avLst/>
            <a:gdLst/>
            <a:ahLst/>
            <a:cxnLst/>
            <a:rect l="l" t="t" r="r" b="b"/>
            <a:pathLst>
              <a:path w="2485309" h="1963394">
                <a:moveTo>
                  <a:pt x="0" y="0"/>
                </a:moveTo>
                <a:lnTo>
                  <a:pt x="2485309" y="0"/>
                </a:lnTo>
                <a:lnTo>
                  <a:pt x="2485309" y="1963394"/>
                </a:lnTo>
                <a:lnTo>
                  <a:pt x="0" y="1963394"/>
                </a:lnTo>
                <a:lnTo>
                  <a:pt x="0" y="0"/>
                </a:lnTo>
                <a:close/>
              </a:path>
            </a:pathLst>
          </a:custGeom>
          <a:blipFill>
            <a:blip r:embed="rId6">
              <a:alphaModFix amt="2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Freeform 13">
            <a:extLst>
              <a:ext uri="{FF2B5EF4-FFF2-40B4-BE49-F238E27FC236}">
                <a16:creationId xmlns:a16="http://schemas.microsoft.com/office/drawing/2014/main" id="{4986C05F-9FB4-83FA-CFE5-AA462AB5A7A6}"/>
              </a:ext>
            </a:extLst>
          </p:cNvPr>
          <p:cNvSpPr/>
          <p:nvPr/>
        </p:nvSpPr>
        <p:spPr>
          <a:xfrm>
            <a:off x="456699" y="2008866"/>
            <a:ext cx="2407542" cy="1901958"/>
          </a:xfrm>
          <a:custGeom>
            <a:avLst/>
            <a:gdLst/>
            <a:ahLst/>
            <a:cxnLst/>
            <a:rect l="l" t="t" r="r" b="b"/>
            <a:pathLst>
              <a:path w="2407542" h="1901958">
                <a:moveTo>
                  <a:pt x="0" y="0"/>
                </a:moveTo>
                <a:lnTo>
                  <a:pt x="2407542" y="0"/>
                </a:lnTo>
                <a:lnTo>
                  <a:pt x="2407542" y="1901958"/>
                </a:lnTo>
                <a:lnTo>
                  <a:pt x="0" y="1901958"/>
                </a:lnTo>
                <a:lnTo>
                  <a:pt x="0" y="0"/>
                </a:lnTo>
                <a:close/>
              </a:path>
            </a:pathLst>
          </a:custGeom>
          <a:blipFill>
            <a:blip r:embed="rId6">
              <a:alphaModFix amt="23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5">
            <a:extLst>
              <a:ext uri="{FF2B5EF4-FFF2-40B4-BE49-F238E27FC236}">
                <a16:creationId xmlns:a16="http://schemas.microsoft.com/office/drawing/2014/main" id="{6D8D9F64-0F2B-38F0-1112-4F8B60432716}"/>
              </a:ext>
            </a:extLst>
          </p:cNvPr>
          <p:cNvSpPr txBox="1"/>
          <p:nvPr/>
        </p:nvSpPr>
        <p:spPr>
          <a:xfrm>
            <a:off x="923694" y="3238849"/>
            <a:ext cx="8220305" cy="4709046"/>
          </a:xfrm>
          <a:prstGeom prst="rect">
            <a:avLst/>
          </a:prstGeom>
        </p:spPr>
        <p:txBody>
          <a:bodyPr wrap="square" lIns="0" tIns="0" rIns="0" bIns="0" rtlCol="0" anchor="t">
            <a:spAutoFit/>
          </a:bodyPr>
          <a:lstStyle/>
          <a:p>
            <a:pPr>
              <a:lnSpc>
                <a:spcPct val="110000"/>
              </a:lnSpc>
            </a:pPr>
            <a:r>
              <a:rPr lang="en-US" sz="2800" dirty="0">
                <a:solidFill>
                  <a:schemeClr val="tx1">
                    <a:lumMod val="75000"/>
                    <a:lumOff val="25000"/>
                  </a:schemeClr>
                </a:solidFill>
                <a:latin typeface="Montserrat Classic"/>
              </a:rPr>
              <a:t>I think it’s incredible that we can now decode the contents of the mind. By measuring someone’s brain activity, we can now reconstruct simple aspects of their thoughts. For example, imagine you are shown an X or an O, then asked to think about which shape you were looking at. By </a:t>
            </a:r>
            <a:r>
              <a:rPr lang="en-US" sz="2800" dirty="0" err="1">
                <a:solidFill>
                  <a:schemeClr val="tx1">
                    <a:lumMod val="75000"/>
                    <a:lumOff val="25000"/>
                  </a:schemeClr>
                </a:solidFill>
                <a:latin typeface="Montserrat Classic"/>
              </a:rPr>
              <a:t>analysing</a:t>
            </a:r>
            <a:r>
              <a:rPr lang="en-US" sz="2800" dirty="0">
                <a:solidFill>
                  <a:schemeClr val="tx1">
                    <a:lumMod val="75000"/>
                    <a:lumOff val="25000"/>
                  </a:schemeClr>
                </a:solidFill>
                <a:latin typeface="Montserrat Classic"/>
              </a:rPr>
              <a:t> images of your brain activity, scientists can tell (with high accuracy) whether you are thinking of an X or an O. It’s like mind-reading!</a:t>
            </a:r>
          </a:p>
        </p:txBody>
      </p:sp>
      <p:sp>
        <p:nvSpPr>
          <p:cNvPr id="19" name="TextBox 16">
            <a:extLst>
              <a:ext uri="{FF2B5EF4-FFF2-40B4-BE49-F238E27FC236}">
                <a16:creationId xmlns:a16="http://schemas.microsoft.com/office/drawing/2014/main" id="{FBB852A3-88BE-435D-83A6-043F62D36323}"/>
              </a:ext>
            </a:extLst>
          </p:cNvPr>
          <p:cNvSpPr txBox="1"/>
          <p:nvPr/>
        </p:nvSpPr>
        <p:spPr>
          <a:xfrm>
            <a:off x="923695" y="1898363"/>
            <a:ext cx="10817300" cy="826135"/>
          </a:xfrm>
          <a:prstGeom prst="rect">
            <a:avLst/>
          </a:prstGeom>
        </p:spPr>
        <p:txBody>
          <a:bodyPr wrap="square" lIns="0" tIns="0" rIns="0" bIns="0" rtlCol="0" anchor="t">
            <a:spAutoFit/>
          </a:bodyPr>
          <a:lstStyle/>
          <a:p>
            <a:pPr>
              <a:lnSpc>
                <a:spcPts val="6380"/>
              </a:lnSpc>
            </a:pPr>
            <a:r>
              <a:rPr lang="en-US" sz="6600" dirty="0">
                <a:solidFill>
                  <a:schemeClr val="tx1">
                    <a:lumMod val="75000"/>
                    <a:lumOff val="25000"/>
                  </a:schemeClr>
                </a:solidFill>
                <a:latin typeface="Montserrat Bold" pitchFamily="2" charset="0"/>
              </a:rPr>
              <a:t>Dr Harrison Ritz</a:t>
            </a:r>
          </a:p>
        </p:txBody>
      </p:sp>
      <p:sp>
        <p:nvSpPr>
          <p:cNvPr id="21" name="TextBox 13">
            <a:extLst>
              <a:ext uri="{FF2B5EF4-FFF2-40B4-BE49-F238E27FC236}">
                <a16:creationId xmlns:a16="http://schemas.microsoft.com/office/drawing/2014/main" id="{4C8CA42E-6AD3-CEC5-B7D8-8FEEF0BB6C7A}"/>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15       www.futurumcareers.com </a:t>
            </a:r>
          </a:p>
        </p:txBody>
      </p:sp>
    </p:spTree>
    <p:extLst>
      <p:ext uri="{BB962C8B-B14F-4D97-AF65-F5344CB8AC3E}">
        <p14:creationId xmlns:p14="http://schemas.microsoft.com/office/powerpoint/2010/main" val="20648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
            <a:extLst>
              <a:ext uri="{FF2B5EF4-FFF2-40B4-BE49-F238E27FC236}">
                <a16:creationId xmlns:a16="http://schemas.microsoft.com/office/drawing/2014/main" id="{030E6031-1735-EA2C-01A7-E1576B336EC8}"/>
              </a:ext>
            </a:extLst>
          </p:cNvPr>
          <p:cNvGrpSpPr/>
          <p:nvPr/>
        </p:nvGrpSpPr>
        <p:grpSpPr>
          <a:xfrm>
            <a:off x="4240736" y="0"/>
            <a:ext cx="13424631" cy="10287000"/>
            <a:chOff x="0" y="2033603"/>
            <a:chExt cx="14579844" cy="11682397"/>
          </a:xfrm>
        </p:grpSpPr>
        <p:pic>
          <p:nvPicPr>
            <p:cNvPr id="23" name="Picture 3">
              <a:extLst>
                <a:ext uri="{FF2B5EF4-FFF2-40B4-BE49-F238E27FC236}">
                  <a16:creationId xmlns:a16="http://schemas.microsoft.com/office/drawing/2014/main" id="{A6FE739D-B859-574D-7226-F25AE046524E}"/>
                </a:ext>
              </a:extLst>
            </p:cNvPr>
            <p:cNvPicPr>
              <a:picLocks noChangeAspect="1"/>
            </p:cNvPicPr>
            <p:nvPr/>
          </p:nvPicPr>
          <p:blipFill rotWithShape="1">
            <a:blip r:embed="rId2"/>
            <a:srcRect l="11945" t="14827" r="11945"/>
            <a:stretch/>
          </p:blipFill>
          <p:spPr>
            <a:xfrm>
              <a:off x="0" y="2033603"/>
              <a:ext cx="14579844" cy="11682397"/>
            </a:xfrm>
            <a:prstGeom prst="rect">
              <a:avLst/>
            </a:prstGeom>
          </p:spPr>
        </p:pic>
      </p:grpSp>
      <p:grpSp>
        <p:nvGrpSpPr>
          <p:cNvPr id="4" name="Group 4"/>
          <p:cNvGrpSpPr/>
          <p:nvPr/>
        </p:nvGrpSpPr>
        <p:grpSpPr>
          <a:xfrm>
            <a:off x="1083284" y="3027333"/>
            <a:ext cx="14309116" cy="6288441"/>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8" y="0"/>
                    <a:pt x="7846638" y="55880"/>
                    <a:pt x="7846638" y="124460"/>
                  </a:cubicBezTo>
                  <a:lnTo>
                    <a:pt x="7846638" y="4284878"/>
                  </a:lnTo>
                  <a:cubicBezTo>
                    <a:pt x="7846638" y="4353458"/>
                    <a:pt x="7790758" y="4409338"/>
                    <a:pt x="7722178" y="4409338"/>
                  </a:cubicBezTo>
                  <a:close/>
                </a:path>
              </a:pathLst>
            </a:custGeom>
            <a:solidFill>
              <a:srgbClr val="36A9E0"/>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44317A"/>
            </a:solidFill>
          </p:spPr>
          <p:txBody>
            <a:bodyPr/>
            <a:lstStyle/>
            <a:p>
              <a:endParaRPr lang="en-GB"/>
            </a:p>
          </p:txBody>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36A9E0"/>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44317A"/>
            </a:solidFill>
          </p:spPr>
          <p:txBody>
            <a:bodyPr/>
            <a:lstStyle/>
            <a:p>
              <a:endParaRPr lang="en-GB"/>
            </a:p>
          </p:txBody>
        </p:sp>
      </p:grpSp>
      <p:grpSp>
        <p:nvGrpSpPr>
          <p:cNvPr id="12" name="Group 12"/>
          <p:cNvGrpSpPr/>
          <p:nvPr/>
        </p:nvGrpSpPr>
        <p:grpSpPr>
          <a:xfrm>
            <a:off x="1028699" y="3273940"/>
            <a:ext cx="14058901" cy="582646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grpSp>
        <p:nvGrpSpPr>
          <p:cNvPr id="14" name="Group 14"/>
          <p:cNvGrpSpPr/>
          <p:nvPr/>
        </p:nvGrpSpPr>
        <p:grpSpPr>
          <a:xfrm rot="5400000">
            <a:off x="3597358" y="-2845860"/>
            <a:ext cx="1480331" cy="8675048"/>
            <a:chOff x="1" y="1"/>
            <a:chExt cx="3130550" cy="18345672"/>
          </a:xfrm>
        </p:grpSpPr>
        <p:sp>
          <p:nvSpPr>
            <p:cNvPr id="15" name="Freeform 15"/>
            <p:cNvSpPr/>
            <p:nvPr/>
          </p:nvSpPr>
          <p:spPr>
            <a:xfrm>
              <a:off x="1" y="1"/>
              <a:ext cx="3130550" cy="18345672"/>
            </a:xfrm>
            <a:custGeom>
              <a:avLst/>
              <a:gdLst/>
              <a:ahLst/>
              <a:cxnLst/>
              <a:rect l="l" t="t" r="r" b="b"/>
              <a:pathLst>
                <a:path w="3130550" h="18248691">
                  <a:moveTo>
                    <a:pt x="0" y="1123950"/>
                  </a:moveTo>
                  <a:lnTo>
                    <a:pt x="0" y="18248691"/>
                  </a:lnTo>
                  <a:lnTo>
                    <a:pt x="3130550" y="18248691"/>
                  </a:lnTo>
                  <a:lnTo>
                    <a:pt x="3130550" y="0"/>
                  </a:lnTo>
                  <a:close/>
                </a:path>
              </a:pathLst>
            </a:custGeom>
            <a:solidFill>
              <a:srgbClr val="CCD635"/>
            </a:solidFill>
          </p:spPr>
          <p:txBody>
            <a:bodyPr/>
            <a:lstStyle/>
            <a:p>
              <a:endParaRPr lang="en-US" dirty="0"/>
            </a:p>
          </p:txBody>
        </p:sp>
      </p:grpSp>
      <p:grpSp>
        <p:nvGrpSpPr>
          <p:cNvPr id="16" name="Group 16"/>
          <p:cNvGrpSpPr/>
          <p:nvPr/>
        </p:nvGrpSpPr>
        <p:grpSpPr>
          <a:xfrm>
            <a:off x="1336161" y="3543299"/>
            <a:ext cx="13424631" cy="5319405"/>
            <a:chOff x="0" y="0"/>
            <a:chExt cx="7208077" cy="3623869"/>
          </a:xfrm>
        </p:grpSpPr>
        <p:sp>
          <p:nvSpPr>
            <p:cNvPr id="17" name="Freeform 17"/>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9"/>
                    <a:pt x="0" y="3499408"/>
                  </a:cubicBezTo>
                  <a:lnTo>
                    <a:pt x="0" y="124460"/>
                  </a:lnTo>
                  <a:cubicBezTo>
                    <a:pt x="0" y="55880"/>
                    <a:pt x="55880" y="0"/>
                    <a:pt x="124460" y="0"/>
                  </a:cubicBezTo>
                  <a:lnTo>
                    <a:pt x="7083617" y="0"/>
                  </a:lnTo>
                  <a:cubicBezTo>
                    <a:pt x="7152197" y="0"/>
                    <a:pt x="7208077" y="55880"/>
                    <a:pt x="7208077" y="124460"/>
                  </a:cubicBezTo>
                  <a:lnTo>
                    <a:pt x="7208077" y="3499409"/>
                  </a:lnTo>
                  <a:cubicBezTo>
                    <a:pt x="7208077" y="3567989"/>
                    <a:pt x="7152197" y="3623869"/>
                    <a:pt x="7083617" y="3623869"/>
                  </a:cubicBezTo>
                  <a:close/>
                </a:path>
              </a:pathLst>
            </a:custGeom>
            <a:solidFill>
              <a:srgbClr val="F1F1F1"/>
            </a:solidFill>
          </p:spPr>
          <p:txBody>
            <a:bodyPr/>
            <a:lstStyle/>
            <a:p>
              <a:endParaRPr lang="en-GB"/>
            </a:p>
          </p:txBody>
        </p:sp>
      </p:grpSp>
      <p:sp>
        <p:nvSpPr>
          <p:cNvPr id="18" name="TextBox 18"/>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a:solidFill>
                  <a:srgbClr val="000000"/>
                </a:solidFill>
                <a:latin typeface="Montserrat Extra-Bold Bold"/>
              </a:rPr>
              <a:t>Talking </a:t>
            </a:r>
            <a:r>
              <a:rPr lang="en-US" sz="6899">
                <a:solidFill>
                  <a:srgbClr val="000000"/>
                </a:solidFill>
                <a:latin typeface="Montserrat Extra-Bold"/>
              </a:rPr>
              <a:t>points</a:t>
            </a:r>
          </a:p>
        </p:txBody>
      </p:sp>
      <p:sp>
        <p:nvSpPr>
          <p:cNvPr id="20" name="TextBox 20"/>
          <p:cNvSpPr txBox="1"/>
          <p:nvPr/>
        </p:nvSpPr>
        <p:spPr>
          <a:xfrm>
            <a:off x="1618700" y="3792693"/>
            <a:ext cx="12859551" cy="4851585"/>
          </a:xfrm>
          <a:prstGeom prst="rect">
            <a:avLst/>
          </a:prstGeom>
        </p:spPr>
        <p:txBody>
          <a:bodyPr wrap="square" lIns="0" tIns="0" rIns="0" bIns="0" rtlCol="0" anchor="t">
            <a:spAutoFit/>
          </a:bodyPr>
          <a:lstStyle/>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Do you have computer coding skills? How could you improve these?</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Why is it not possible to drive safely while texting?</a:t>
            </a:r>
          </a:p>
          <a:p>
            <a:pPr marL="457200" indent="-457200" algn="l">
              <a:lnSpc>
                <a:spcPct val="110000"/>
              </a:lnSpc>
              <a:spcAft>
                <a:spcPts val="1200"/>
              </a:spcAft>
              <a:buFont typeface="+mj-lt"/>
              <a:buAutoNum type="arabicPeriod"/>
            </a:pPr>
            <a:r>
              <a:rPr lang="en-US" sz="2800" dirty="0">
                <a:solidFill>
                  <a:srgbClr val="474B4F"/>
                </a:solidFill>
                <a:latin typeface="Montserrat" pitchFamily="2" charset="0"/>
              </a:rPr>
              <a:t>How do you think scientists can reconstruct aspects of people’s thoughts? What data do you think they need to achieve this, and what experiments might they have conducted to collect these data?</a:t>
            </a:r>
          </a:p>
          <a:p>
            <a:pPr marL="457200" indent="-457200">
              <a:lnSpc>
                <a:spcPct val="110000"/>
              </a:lnSpc>
              <a:spcAft>
                <a:spcPts val="1200"/>
              </a:spcAft>
              <a:buFont typeface="+mj-lt"/>
              <a:buAutoNum type="arabicPeriod"/>
            </a:pPr>
            <a:r>
              <a:rPr lang="en-US" sz="2800" dirty="0">
                <a:solidFill>
                  <a:srgbClr val="474B4F"/>
                </a:solidFill>
                <a:latin typeface="Montserrat" pitchFamily="2" charset="0"/>
              </a:rPr>
              <a:t>Name three ways in which scientists could study the brain without actually studying brains.</a:t>
            </a:r>
          </a:p>
          <a:p>
            <a:pPr marL="457200" indent="-457200">
              <a:lnSpc>
                <a:spcPct val="110000"/>
              </a:lnSpc>
              <a:spcAft>
                <a:spcPts val="1200"/>
              </a:spcAft>
              <a:buFont typeface="+mj-lt"/>
              <a:buAutoNum type="arabicPeriod"/>
            </a:pPr>
            <a:r>
              <a:rPr lang="en-US" sz="2800" dirty="0">
                <a:solidFill>
                  <a:srgbClr val="474B4F"/>
                </a:solidFill>
                <a:latin typeface="Montserrat" pitchFamily="2" charset="0"/>
              </a:rPr>
              <a:t>Which aspect of computational cognitive neuroscience most interests you, and why?</a:t>
            </a:r>
          </a:p>
        </p:txBody>
      </p:sp>
      <p:sp>
        <p:nvSpPr>
          <p:cNvPr id="21" name="TextBox 13">
            <a:extLst>
              <a:ext uri="{FF2B5EF4-FFF2-40B4-BE49-F238E27FC236}">
                <a16:creationId xmlns:a16="http://schemas.microsoft.com/office/drawing/2014/main" id="{3B44F07F-D306-DC2E-3341-285317FAC9C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bg1"/>
                </a:solidFill>
                <a:latin typeface="Montserrat" pitchFamily="2" charset="0"/>
              </a:rPr>
              <a:t>15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1000"/>
                                        <p:tgtEl>
                                          <p:spTgt spid="20">
                                            <p:txEl>
                                              <p:pRg st="3" end="3"/>
                                            </p:txEl>
                                          </p:spTgt>
                                        </p:tgtEl>
                                      </p:cBhvr>
                                    </p:animEffect>
                                    <p:anim calcmode="lin" valueType="num">
                                      <p:cBhvr>
                                        <p:cTn id="29"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1000"/>
                                        <p:tgtEl>
                                          <p:spTgt spid="20">
                                            <p:txEl>
                                              <p:pRg st="4" end="4"/>
                                            </p:txEl>
                                          </p:spTgt>
                                        </p:tgtEl>
                                      </p:cBhvr>
                                    </p:animEffect>
                                    <p:anim calcmode="lin" valueType="num">
                                      <p:cBhvr>
                                        <p:cTn id="36"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8444" y="0"/>
            <a:ext cx="13096970" cy="10287000"/>
          </a:xfrm>
          <a:custGeom>
            <a:avLst/>
            <a:gdLst/>
            <a:ahLst/>
            <a:cxnLst/>
            <a:rect l="l" t="t" r="r" b="b"/>
            <a:pathLst>
              <a:path w="13096970" h="10287000">
                <a:moveTo>
                  <a:pt x="0" y="0"/>
                </a:moveTo>
                <a:lnTo>
                  <a:pt x="13096970" y="0"/>
                </a:lnTo>
                <a:lnTo>
                  <a:pt x="13096970" y="10287000"/>
                </a:lnTo>
                <a:lnTo>
                  <a:pt x="0" y="10287000"/>
                </a:lnTo>
                <a:lnTo>
                  <a:pt x="0" y="0"/>
                </a:lnTo>
                <a:close/>
              </a:path>
            </a:pathLst>
          </a:custGeom>
          <a:blipFill>
            <a:blip r:embed="rId2"/>
            <a:stretch>
              <a:fillRect r="-27801"/>
            </a:stretch>
          </a:blipFill>
        </p:spPr>
        <p:txBody>
          <a:bodyPr/>
          <a:lstStyle/>
          <a:p>
            <a:endParaRPr lang="en-GB"/>
          </a:p>
        </p:txBody>
      </p:sp>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44317A"/>
            </a:solidFill>
          </p:spPr>
          <p:txBody>
            <a:bodyPr/>
            <a:lstStyle/>
            <a:p>
              <a:endParaRPr lang="en-GB"/>
            </a:p>
          </p:txBody>
        </p:sp>
      </p:grpSp>
      <p:grpSp>
        <p:nvGrpSpPr>
          <p:cNvPr id="5" name="Group 5"/>
          <p:cNvGrpSpPr/>
          <p:nvPr/>
        </p:nvGrpSpPr>
        <p:grpSpPr>
          <a:xfrm rot="5400000">
            <a:off x="-937583" y="937583"/>
            <a:ext cx="10287000"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44317A"/>
            </a:solidFill>
          </p:spPr>
          <p:txBody>
            <a:bodyPr/>
            <a:lstStyle/>
            <a:p>
              <a:endParaRPr lang="en-GB"/>
            </a:p>
          </p:txBody>
        </p:sp>
      </p:grpSp>
      <p:grpSp>
        <p:nvGrpSpPr>
          <p:cNvPr id="7" name="Group 7"/>
          <p:cNvGrpSpPr/>
          <p:nvPr/>
        </p:nvGrpSpPr>
        <p:grpSpPr>
          <a:xfrm>
            <a:off x="7443720" y="7492170"/>
            <a:ext cx="7415280" cy="1321177"/>
            <a:chOff x="0" y="0"/>
            <a:chExt cx="2166673" cy="830680"/>
          </a:xfrm>
        </p:grpSpPr>
        <p:sp>
          <p:nvSpPr>
            <p:cNvPr id="8" name="Freeform 8"/>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txBody>
            <a:bodyPr/>
            <a:lstStyle/>
            <a:p>
              <a:endParaRPr lang="en-GB"/>
            </a:p>
          </p:txBody>
        </p:sp>
      </p:grpSp>
      <p:grpSp>
        <p:nvGrpSpPr>
          <p:cNvPr id="9" name="Group 9"/>
          <p:cNvGrpSpPr/>
          <p:nvPr/>
        </p:nvGrpSpPr>
        <p:grpSpPr>
          <a:xfrm>
            <a:off x="6991519" y="7717551"/>
            <a:ext cx="904401" cy="904401"/>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36A9E0"/>
            </a:solidFill>
          </p:spPr>
          <p:txBody>
            <a:bodyPr/>
            <a:lstStyle/>
            <a:p>
              <a:endParaRPr lang="en-GB"/>
            </a:p>
          </p:txBody>
        </p:sp>
      </p:grpSp>
      <p:grpSp>
        <p:nvGrpSpPr>
          <p:cNvPr id="11" name="Group 11"/>
          <p:cNvGrpSpPr/>
          <p:nvPr/>
        </p:nvGrpSpPr>
        <p:grpSpPr>
          <a:xfrm>
            <a:off x="1422106" y="7492171"/>
            <a:ext cx="4383390" cy="1321177"/>
            <a:chOff x="0" y="0"/>
            <a:chExt cx="2176138" cy="830680"/>
          </a:xfrm>
        </p:grpSpPr>
        <p:sp>
          <p:nvSpPr>
            <p:cNvPr id="12" name="Freeform 12"/>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13" name="Group 13"/>
          <p:cNvGrpSpPr/>
          <p:nvPr/>
        </p:nvGrpSpPr>
        <p:grpSpPr>
          <a:xfrm>
            <a:off x="969905" y="7717552"/>
            <a:ext cx="904401" cy="904401"/>
            <a:chOff x="0" y="0"/>
            <a:chExt cx="1913890" cy="1913890"/>
          </a:xfrm>
        </p:grpSpPr>
        <p:sp>
          <p:nvSpPr>
            <p:cNvPr id="14"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36A9E0"/>
            </a:solidFill>
          </p:spPr>
          <p:txBody>
            <a:bodyPr/>
            <a:lstStyle/>
            <a:p>
              <a:endParaRPr lang="en-GB"/>
            </a:p>
          </p:txBody>
        </p:sp>
      </p:grpSp>
      <p:grpSp>
        <p:nvGrpSpPr>
          <p:cNvPr id="15" name="Group 15"/>
          <p:cNvGrpSpPr/>
          <p:nvPr/>
        </p:nvGrpSpPr>
        <p:grpSpPr>
          <a:xfrm rot="5400000">
            <a:off x="2478483" y="-1612939"/>
            <a:ext cx="1970891" cy="6927860"/>
            <a:chOff x="2" y="0"/>
            <a:chExt cx="3130550" cy="11004166"/>
          </a:xfrm>
        </p:grpSpPr>
        <p:sp>
          <p:nvSpPr>
            <p:cNvPr id="16" name="Freeform 16"/>
            <p:cNvSpPr/>
            <p:nvPr/>
          </p:nvSpPr>
          <p:spPr>
            <a:xfrm>
              <a:off x="2" y="0"/>
              <a:ext cx="3130550" cy="11004166"/>
            </a:xfrm>
            <a:custGeom>
              <a:avLst/>
              <a:gdLst/>
              <a:ahLst/>
              <a:cxnLst/>
              <a:rect l="l" t="t" r="r" b="b"/>
              <a:pathLst>
                <a:path w="3130550" h="11508481">
                  <a:moveTo>
                    <a:pt x="0" y="1123950"/>
                  </a:moveTo>
                  <a:lnTo>
                    <a:pt x="0" y="11508481"/>
                  </a:lnTo>
                  <a:lnTo>
                    <a:pt x="3130550" y="11508481"/>
                  </a:lnTo>
                  <a:lnTo>
                    <a:pt x="3130550" y="0"/>
                  </a:lnTo>
                  <a:close/>
                </a:path>
              </a:pathLst>
            </a:custGeom>
            <a:solidFill>
              <a:srgbClr val="CCD635"/>
            </a:solidFill>
          </p:spPr>
          <p:txBody>
            <a:bodyPr/>
            <a:lstStyle/>
            <a:p>
              <a:endParaRPr lang="en-US" dirty="0"/>
            </a:p>
          </p:txBody>
        </p:sp>
      </p:grpSp>
      <p:sp>
        <p:nvSpPr>
          <p:cNvPr id="17" name="TextBox 17"/>
          <p:cNvSpPr txBox="1"/>
          <p:nvPr/>
        </p:nvSpPr>
        <p:spPr>
          <a:xfrm>
            <a:off x="6991519" y="7936367"/>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02</a:t>
            </a:r>
          </a:p>
        </p:txBody>
      </p:sp>
      <p:sp>
        <p:nvSpPr>
          <p:cNvPr id="18" name="TextBox 18"/>
          <p:cNvSpPr txBox="1"/>
          <p:nvPr/>
        </p:nvSpPr>
        <p:spPr>
          <a:xfrm>
            <a:off x="8176177" y="7783426"/>
            <a:ext cx="6530423" cy="738664"/>
          </a:xfrm>
          <a:prstGeom prst="rect">
            <a:avLst/>
          </a:prstGeom>
        </p:spPr>
        <p:txBody>
          <a:bodyPr wrap="square" lIns="0" tIns="0" rIns="0" bIns="0" rtlCol="0" anchor="t">
            <a:spAutoFit/>
          </a:bodyPr>
          <a:lstStyle/>
          <a:p>
            <a:r>
              <a:rPr lang="en-US" sz="2400" dirty="0">
                <a:solidFill>
                  <a:srgbClr val="1D1D1D"/>
                </a:solidFill>
                <a:latin typeface="Montserrat Bold" pitchFamily="2" charset="0"/>
              </a:rPr>
              <a:t>Download the </a:t>
            </a:r>
            <a:r>
              <a:rPr lang="en-US" sz="2400" dirty="0">
                <a:solidFill>
                  <a:srgbClr val="1D1D1D"/>
                </a:solidFill>
                <a:latin typeface="Montserrat Bold" pitchFamily="2" charset="0"/>
                <a:hlinkClick r:id="rId3"/>
              </a:rPr>
              <a:t>activity sheet</a:t>
            </a:r>
            <a:r>
              <a:rPr lang="en-US" sz="2400" dirty="0">
                <a:solidFill>
                  <a:srgbClr val="1D1D1D"/>
                </a:solidFill>
                <a:latin typeface="Montserrat Bold" pitchFamily="2" charset="0"/>
              </a:rPr>
              <a:t> to conduct your own psychology experiment</a:t>
            </a:r>
            <a:endParaRPr lang="en-US" sz="2400" dirty="0">
              <a:solidFill>
                <a:srgbClr val="FF0000"/>
              </a:solidFill>
              <a:latin typeface="Montserrat Bold" pitchFamily="2" charset="0"/>
            </a:endParaRPr>
          </a:p>
        </p:txBody>
      </p:sp>
      <p:sp>
        <p:nvSpPr>
          <p:cNvPr id="19" name="TextBox 19"/>
          <p:cNvSpPr txBox="1"/>
          <p:nvPr/>
        </p:nvSpPr>
        <p:spPr>
          <a:xfrm>
            <a:off x="969905" y="7936367"/>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01</a:t>
            </a:r>
          </a:p>
        </p:txBody>
      </p:sp>
      <p:sp>
        <p:nvSpPr>
          <p:cNvPr id="20" name="TextBox 20"/>
          <p:cNvSpPr txBox="1"/>
          <p:nvPr/>
        </p:nvSpPr>
        <p:spPr>
          <a:xfrm>
            <a:off x="2033802" y="7607917"/>
            <a:ext cx="3461096" cy="1107996"/>
          </a:xfrm>
          <a:prstGeom prst="rect">
            <a:avLst/>
          </a:prstGeom>
        </p:spPr>
        <p:txBody>
          <a:bodyPr wrap="square" lIns="0" tIns="0" rIns="0" bIns="0" rtlCol="0" anchor="t">
            <a:spAutoFit/>
          </a:bodyPr>
          <a:lstStyle/>
          <a:p>
            <a:r>
              <a:rPr lang="en-US" sz="2400" dirty="0">
                <a:solidFill>
                  <a:srgbClr val="1D1D1D"/>
                </a:solidFill>
                <a:latin typeface="Montserrat Bold" pitchFamily="2" charset="0"/>
              </a:rPr>
              <a:t>Download the </a:t>
            </a:r>
            <a:r>
              <a:rPr lang="en-US" sz="2400" dirty="0">
                <a:solidFill>
                  <a:srgbClr val="1D1D1D"/>
                </a:solidFill>
                <a:latin typeface="Montserrat Bold" pitchFamily="2" charset="0"/>
                <a:hlinkClick r:id="rId4"/>
              </a:rPr>
              <a:t>article</a:t>
            </a:r>
            <a:r>
              <a:rPr lang="en-US" sz="2400" dirty="0">
                <a:solidFill>
                  <a:srgbClr val="1D1D1D"/>
                </a:solidFill>
                <a:latin typeface="Montserrat Bold" pitchFamily="2" charset="0"/>
              </a:rPr>
              <a:t> to learn more about modelling minds</a:t>
            </a:r>
          </a:p>
        </p:txBody>
      </p:sp>
      <p:sp>
        <p:nvSpPr>
          <p:cNvPr id="21" name="TextBox 21"/>
          <p:cNvSpPr txBox="1"/>
          <p:nvPr/>
        </p:nvSpPr>
        <p:spPr>
          <a:xfrm>
            <a:off x="769880" y="1331651"/>
            <a:ext cx="6844089" cy="982925"/>
          </a:xfrm>
          <a:prstGeom prst="rect">
            <a:avLst/>
          </a:prstGeom>
        </p:spPr>
        <p:txBody>
          <a:bodyPr lIns="0" tIns="0" rIns="0" bIns="0" rtlCol="0" anchor="t">
            <a:spAutoFit/>
          </a:bodyPr>
          <a:lstStyle/>
          <a:p>
            <a:pPr>
              <a:lnSpc>
                <a:spcPts val="7589"/>
              </a:lnSpc>
            </a:pPr>
            <a:r>
              <a:rPr lang="en-US" sz="6899">
                <a:solidFill>
                  <a:srgbClr val="000000"/>
                </a:solidFill>
                <a:latin typeface="Montserrat Extra-Bold Bold"/>
              </a:rPr>
              <a:t>Resources</a:t>
            </a:r>
          </a:p>
        </p:txBody>
      </p:sp>
      <p:pic>
        <p:nvPicPr>
          <p:cNvPr id="25" name="Picture 24" descr="Open a magazine with a chip&#10;&#10;Description automatically generated">
            <a:extLst>
              <a:ext uri="{FF2B5EF4-FFF2-40B4-BE49-F238E27FC236}">
                <a16:creationId xmlns:a16="http://schemas.microsoft.com/office/drawing/2014/main" id="{EA765A87-872D-1AD2-6BFD-9B75D04B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1312">
            <a:off x="413290" y="3003358"/>
            <a:ext cx="5819487" cy="4707900"/>
          </a:xfrm>
          <a:prstGeom prst="rect">
            <a:avLst/>
          </a:prstGeom>
        </p:spPr>
      </p:pic>
      <p:pic>
        <p:nvPicPr>
          <p:cNvPr id="31" name="Picture 30" descr="A open book with a hand holding a basket of red beans&#10;&#10;Description automatically generated">
            <a:extLst>
              <a:ext uri="{FF2B5EF4-FFF2-40B4-BE49-F238E27FC236}">
                <a16:creationId xmlns:a16="http://schemas.microsoft.com/office/drawing/2014/main" id="{B918C935-DAD4-661B-ABC5-CEA02E7CE5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28688">
            <a:off x="8052726" y="2908240"/>
            <a:ext cx="5843047" cy="4726960"/>
          </a:xfrm>
          <a:prstGeom prst="rect">
            <a:avLst/>
          </a:prstGeom>
        </p:spPr>
      </p:pic>
      <p:sp>
        <p:nvSpPr>
          <p:cNvPr id="23" name="TextBox 13">
            <a:extLst>
              <a:ext uri="{FF2B5EF4-FFF2-40B4-BE49-F238E27FC236}">
                <a16:creationId xmlns:a16="http://schemas.microsoft.com/office/drawing/2014/main" id="{7949891B-B3F3-E96F-CDB4-4B8A1B7E334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bg1"/>
                </a:solidFill>
                <a:latin typeface="Montserrat" pitchFamily="2" charset="0"/>
              </a:rPr>
              <a:t>016      www.futurumcareers.com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2"/>
          <p:cNvSpPr/>
          <p:nvPr/>
        </p:nvSpPr>
        <p:spPr>
          <a:xfrm>
            <a:off x="671298" y="1974758"/>
            <a:ext cx="6631992" cy="6631992"/>
          </a:xfrm>
          <a:custGeom>
            <a:avLst/>
            <a:gdLst/>
            <a:ahLst/>
            <a:cxnLst/>
            <a:rect l="l" t="t" r="r" b="b"/>
            <a:pathLst>
              <a:path w="6631992" h="6631992">
                <a:moveTo>
                  <a:pt x="0" y="0"/>
                </a:moveTo>
                <a:lnTo>
                  <a:pt x="6631992" y="0"/>
                </a:lnTo>
                <a:lnTo>
                  <a:pt x="6631992" y="6631992"/>
                </a:lnTo>
                <a:lnTo>
                  <a:pt x="0" y="663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rot="5400000">
            <a:off x="-1660237" y="1660237"/>
            <a:ext cx="10287000" cy="6966526"/>
            <a:chOff x="0" y="0"/>
            <a:chExt cx="3130550" cy="2120060"/>
          </a:xfrm>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solidFill>
              <a:srgbClr val="44317A"/>
            </a:solidFill>
          </p:spPr>
          <p:txBody>
            <a:bodyPr/>
            <a:lstStyle/>
            <a:p>
              <a:endParaRPr lang="en-GB"/>
            </a:p>
          </p:txBody>
        </p:sp>
      </p:grpSp>
      <p:sp>
        <p:nvSpPr>
          <p:cNvPr id="5" name="Freeform 5"/>
          <p:cNvSpPr/>
          <p:nvPr/>
        </p:nvSpPr>
        <p:spPr>
          <a:xfrm>
            <a:off x="930113" y="2233573"/>
            <a:ext cx="6114362" cy="6114362"/>
          </a:xfrm>
          <a:custGeom>
            <a:avLst/>
            <a:gdLst/>
            <a:ahLst/>
            <a:cxnLst/>
            <a:rect l="l" t="t" r="r" b="b"/>
            <a:pathLst>
              <a:path w="6114362" h="6114362">
                <a:moveTo>
                  <a:pt x="0" y="0"/>
                </a:moveTo>
                <a:lnTo>
                  <a:pt x="6114362" y="0"/>
                </a:lnTo>
                <a:lnTo>
                  <a:pt x="6114362" y="6114362"/>
                </a:lnTo>
                <a:lnTo>
                  <a:pt x="0" y="6114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6" name="Group 6"/>
          <p:cNvGrpSpPr>
            <a:grpSpLocks noChangeAspect="1"/>
          </p:cNvGrpSpPr>
          <p:nvPr/>
        </p:nvGrpSpPr>
        <p:grpSpPr>
          <a:xfrm>
            <a:off x="1364098" y="2667569"/>
            <a:ext cx="5246391" cy="52463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47560" r="-47560"/>
              </a:stretch>
            </a:blipFill>
          </p:spPr>
          <p:txBody>
            <a:bodyPr/>
            <a:lstStyle/>
            <a:p>
              <a:endParaRPr lang="en-GB"/>
            </a:p>
          </p:txBody>
        </p:sp>
      </p:grpSp>
      <p:grpSp>
        <p:nvGrpSpPr>
          <p:cNvPr id="8" name="Group 8"/>
          <p:cNvGrpSpPr/>
          <p:nvPr/>
        </p:nvGrpSpPr>
        <p:grpSpPr>
          <a:xfrm rot="-5400000">
            <a:off x="15547542" y="1159042"/>
            <a:ext cx="4345306" cy="2027222"/>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CCD635"/>
            </a:solidFill>
          </p:spPr>
          <p:txBody>
            <a:bodyPr/>
            <a:lstStyle/>
            <a:p>
              <a:endParaRPr lang="en-GB"/>
            </a:p>
          </p:txBody>
        </p:sp>
      </p:grpSp>
      <p:sp>
        <p:nvSpPr>
          <p:cNvPr id="10" name="TextBox 10"/>
          <p:cNvSpPr txBox="1"/>
          <p:nvPr/>
        </p:nvSpPr>
        <p:spPr>
          <a:xfrm>
            <a:off x="7943330" y="2811094"/>
            <a:ext cx="9675830" cy="6889065"/>
          </a:xfrm>
          <a:prstGeom prst="rect">
            <a:avLst/>
          </a:prstGeom>
        </p:spPr>
        <p:txBody>
          <a:bodyPr wrap="square" lIns="0" tIns="0" rIns="0" bIns="0" rtlCol="0" anchor="t">
            <a:spAutoFit/>
          </a:bodyPr>
          <a:lstStyle/>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What is human intelligence?</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What are computational models?</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Can computational models reproduce human intelligence?</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What is computational cognitive neuroscience?</a:t>
            </a:r>
          </a:p>
          <a:p>
            <a:pPr marL="431807" lvl="1" indent="-215904">
              <a:lnSpc>
                <a:spcPct val="110000"/>
              </a:lnSpc>
              <a:spcAft>
                <a:spcPts val="1200"/>
              </a:spcAft>
              <a:buFont typeface="Arial"/>
              <a:buChar char="•"/>
            </a:pPr>
            <a:r>
              <a:rPr lang="en-US" sz="2800" b="1" dirty="0">
                <a:solidFill>
                  <a:schemeClr val="tx1">
                    <a:lumMod val="75000"/>
                    <a:lumOff val="25000"/>
                  </a:schemeClr>
                </a:solidFill>
                <a:latin typeface="Montserrat" pitchFamily="2" charset="0"/>
              </a:rPr>
              <a:t>Talking points</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Pathway from school to computational cognitive neuroscience</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Meet members of the Neuroscience of Cognitive Control Lab</a:t>
            </a:r>
          </a:p>
          <a:p>
            <a:pPr marL="431807" lvl="1" indent="-215904">
              <a:lnSpc>
                <a:spcPct val="110000"/>
              </a:lnSpc>
              <a:spcAft>
                <a:spcPts val="1200"/>
              </a:spcAft>
              <a:buFont typeface="Arial"/>
              <a:buChar char="•"/>
            </a:pPr>
            <a:r>
              <a:rPr lang="en-US" sz="2800" b="1" dirty="0">
                <a:solidFill>
                  <a:schemeClr val="tx1">
                    <a:lumMod val="75000"/>
                    <a:lumOff val="25000"/>
                  </a:schemeClr>
                </a:solidFill>
                <a:latin typeface="Montserrat" pitchFamily="2" charset="0"/>
              </a:rPr>
              <a:t>Talking points</a:t>
            </a:r>
          </a:p>
          <a:p>
            <a:pPr marL="431807" lvl="1" indent="-215904">
              <a:lnSpc>
                <a:spcPct val="110000"/>
              </a:lnSpc>
              <a:spcAft>
                <a:spcPts val="1200"/>
              </a:spcAft>
              <a:buFont typeface="Arial"/>
              <a:buChar char="•"/>
            </a:pPr>
            <a:r>
              <a:rPr lang="en-US" sz="2800" dirty="0">
                <a:solidFill>
                  <a:schemeClr val="tx1">
                    <a:lumMod val="75000"/>
                    <a:lumOff val="25000"/>
                  </a:schemeClr>
                </a:solidFill>
                <a:latin typeface="Montserrat" pitchFamily="2" charset="0"/>
              </a:rPr>
              <a:t>More resources</a:t>
            </a:r>
          </a:p>
        </p:txBody>
      </p:sp>
      <p:sp>
        <p:nvSpPr>
          <p:cNvPr id="11" name="TextBox 11"/>
          <p:cNvSpPr txBox="1"/>
          <p:nvPr/>
        </p:nvSpPr>
        <p:spPr>
          <a:xfrm>
            <a:off x="6850372" y="1680250"/>
            <a:ext cx="10220015" cy="738344"/>
          </a:xfrm>
          <a:prstGeom prst="rect">
            <a:avLst/>
          </a:prstGeom>
        </p:spPr>
        <p:txBody>
          <a:bodyPr lIns="0" tIns="0" rIns="0" bIns="0" rtlCol="0" anchor="t">
            <a:spAutoFit/>
          </a:bodyPr>
          <a:lstStyle/>
          <a:p>
            <a:pPr>
              <a:lnSpc>
                <a:spcPts val="5700"/>
              </a:lnSpc>
            </a:pPr>
            <a:r>
              <a:rPr lang="en-US" sz="6000" dirty="0">
                <a:solidFill>
                  <a:srgbClr val="474B4F"/>
                </a:solidFill>
                <a:latin typeface="Montserrat Extra-Bold Bold"/>
              </a:rPr>
              <a:t>In this presentation:</a:t>
            </a:r>
          </a:p>
        </p:txBody>
      </p:sp>
      <p:sp>
        <p:nvSpPr>
          <p:cNvPr id="13" name="TextBox 13"/>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rgbClr val="FFFFFF"/>
                </a:solidFill>
                <a:latin typeface="Montserrat" pitchFamily="2" charset="0"/>
              </a:rPr>
              <a:t>02       </a:t>
            </a:r>
            <a:r>
              <a:rPr lang="en-US" sz="1600" b="1" dirty="0">
                <a:solidFill>
                  <a:schemeClr val="bg1"/>
                </a:solidFill>
                <a:latin typeface="Montserrat" pitchFamily="2" charset="0"/>
              </a:rPr>
              <a:t>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1000"/>
                                        <p:tgtEl>
                                          <p:spTgt spid="10">
                                            <p:txEl>
                                              <p:pRg st="6" end="6"/>
                                            </p:txEl>
                                          </p:spTgt>
                                        </p:tgtEl>
                                      </p:cBhvr>
                                    </p:animEffect>
                                    <p:anim calcmode="lin" valueType="num">
                                      <p:cBhvr>
                                        <p:cTn id="5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Effect transition="in" filter="fade">
                                      <p:cBhvr>
                                        <p:cTn id="56" dur="1000"/>
                                        <p:tgtEl>
                                          <p:spTgt spid="10">
                                            <p:txEl>
                                              <p:pRg st="7" end="7"/>
                                            </p:txEl>
                                          </p:spTgt>
                                        </p:tgtEl>
                                      </p:cBhvr>
                                    </p:animEffect>
                                    <p:anim calcmode="lin" valueType="num">
                                      <p:cBhvr>
                                        <p:cTn id="5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animEffect transition="in" filter="fade">
                                      <p:cBhvr>
                                        <p:cTn id="63" dur="1000"/>
                                        <p:tgtEl>
                                          <p:spTgt spid="10">
                                            <p:txEl>
                                              <p:pRg st="8" end="8"/>
                                            </p:txEl>
                                          </p:spTgt>
                                        </p:tgtEl>
                                      </p:cBhvr>
                                    </p:animEffect>
                                    <p:anim calcmode="lin" valueType="num">
                                      <p:cBhvr>
                                        <p:cTn id="64"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52EFF"/>
            </a:solidFill>
            <a:ln w="12700">
              <a:solidFill>
                <a:srgbClr val="000000"/>
              </a:solid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36A9E0"/>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5310" r="-62857"/>
              </a:stretch>
            </a:blipFill>
          </p:spPr>
          <p:txBody>
            <a:bodyPr/>
            <a:lstStyle/>
            <a:p>
              <a:endParaRPr lang="en-GB"/>
            </a:p>
          </p:txBody>
        </p:sp>
      </p:grpSp>
      <p:sp>
        <p:nvSpPr>
          <p:cNvPr id="11" name="TextBox 17">
            <a:extLst>
              <a:ext uri="{FF2B5EF4-FFF2-40B4-BE49-F238E27FC236}">
                <a16:creationId xmlns:a16="http://schemas.microsoft.com/office/drawing/2014/main" id="{3C8F4C80-B85B-F9FE-A702-1F9A14440381}"/>
              </a:ext>
            </a:extLst>
          </p:cNvPr>
          <p:cNvSpPr txBox="1"/>
          <p:nvPr/>
        </p:nvSpPr>
        <p:spPr>
          <a:xfrm>
            <a:off x="1552110" y="3264620"/>
            <a:ext cx="7621387" cy="3757760"/>
          </a:xfrm>
          <a:prstGeom prst="rect">
            <a:avLst/>
          </a:prstGeom>
        </p:spPr>
        <p:txBody>
          <a:bodyPr wrap="square" lIns="0" tIns="0" rIns="0" bIns="0" rtlCol="0" anchor="t">
            <a:spAutoFit/>
          </a:bodyPr>
          <a:lstStyle/>
          <a:p>
            <a:pPr>
              <a:lnSpc>
                <a:spcPct val="110000"/>
              </a:lnSpc>
            </a:pPr>
            <a:r>
              <a:rPr lang="en-US" sz="3200" dirty="0">
                <a:solidFill>
                  <a:srgbClr val="474B4F"/>
                </a:solidFill>
                <a:latin typeface="Montserrat" pitchFamily="2" charset="0"/>
              </a:rPr>
              <a:t>The </a:t>
            </a:r>
            <a:r>
              <a:rPr lang="en-US" sz="3200" b="1" dirty="0">
                <a:solidFill>
                  <a:srgbClr val="474B4F"/>
                </a:solidFill>
                <a:latin typeface="Montserrat" pitchFamily="2" charset="0"/>
              </a:rPr>
              <a:t>human brain </a:t>
            </a:r>
            <a:r>
              <a:rPr lang="en-US" sz="3200" dirty="0">
                <a:solidFill>
                  <a:srgbClr val="474B4F"/>
                </a:solidFill>
                <a:latin typeface="Montserrat" pitchFamily="2" charset="0"/>
              </a:rPr>
              <a:t>is often referred to as the most </a:t>
            </a:r>
            <a:r>
              <a:rPr lang="en-US" sz="3200" b="1" dirty="0">
                <a:solidFill>
                  <a:srgbClr val="474B4F"/>
                </a:solidFill>
                <a:latin typeface="Montserrat" pitchFamily="2" charset="0"/>
              </a:rPr>
              <a:t>complex device </a:t>
            </a:r>
            <a:r>
              <a:rPr lang="en-US" sz="3200" dirty="0">
                <a:solidFill>
                  <a:srgbClr val="474B4F"/>
                </a:solidFill>
                <a:latin typeface="Montserrat" pitchFamily="2" charset="0"/>
              </a:rPr>
              <a:t>known in the Universe. </a:t>
            </a:r>
          </a:p>
          <a:p>
            <a:pPr>
              <a:lnSpc>
                <a:spcPct val="110000"/>
              </a:lnSpc>
            </a:pPr>
            <a:endParaRPr lang="en-US" sz="3200" dirty="0">
              <a:solidFill>
                <a:srgbClr val="474B4F"/>
              </a:solidFill>
              <a:latin typeface="Montserrat" pitchFamily="2" charset="0"/>
            </a:endParaRPr>
          </a:p>
          <a:p>
            <a:pPr>
              <a:lnSpc>
                <a:spcPct val="110000"/>
              </a:lnSpc>
            </a:pPr>
            <a:r>
              <a:rPr lang="en-US" sz="3200" dirty="0">
                <a:solidFill>
                  <a:srgbClr val="474B4F"/>
                </a:solidFill>
                <a:latin typeface="Montserrat" pitchFamily="2" charset="0"/>
              </a:rPr>
              <a:t>It gives rise to the amazing abilities of the </a:t>
            </a:r>
            <a:r>
              <a:rPr lang="en-US" sz="3200" b="1" dirty="0">
                <a:solidFill>
                  <a:srgbClr val="474B4F"/>
                </a:solidFill>
                <a:latin typeface="Montserrat" pitchFamily="2" charset="0"/>
              </a:rPr>
              <a:t>human mind</a:t>
            </a:r>
            <a:r>
              <a:rPr lang="en-US" sz="3200" dirty="0">
                <a:solidFill>
                  <a:srgbClr val="474B4F"/>
                </a:solidFill>
                <a:latin typeface="Montserrat" pitchFamily="2" charset="0"/>
              </a:rPr>
              <a:t>, including our capacity for </a:t>
            </a:r>
            <a:r>
              <a:rPr lang="en-US" sz="3200" b="1" dirty="0">
                <a:solidFill>
                  <a:srgbClr val="474B4F"/>
                </a:solidFill>
                <a:latin typeface="Montserrat" pitchFamily="2" charset="0"/>
              </a:rPr>
              <a:t>intelligence</a:t>
            </a:r>
            <a:r>
              <a:rPr lang="en-US" sz="3200" dirty="0">
                <a:solidFill>
                  <a:srgbClr val="474B4F"/>
                </a:solidFill>
                <a:latin typeface="Montserrat" pitchFamily="2" charset="0"/>
              </a:rPr>
              <a:t>. </a:t>
            </a:r>
          </a:p>
        </p:txBody>
      </p:sp>
      <p:sp>
        <p:nvSpPr>
          <p:cNvPr id="12" name="TextBox 13">
            <a:extLst>
              <a:ext uri="{FF2B5EF4-FFF2-40B4-BE49-F238E27FC236}">
                <a16:creationId xmlns:a16="http://schemas.microsoft.com/office/drawing/2014/main" id="{BC0E3421-F71E-4890-7FEF-30D0A7ED9228}"/>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03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69627" y="207017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C2E127"/>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36A9E0"/>
            </a:solidFill>
          </p:spPr>
          <p:txBody>
            <a:bodyPr/>
            <a:lstStyle/>
            <a:p>
              <a:endParaRPr lang="en-GB"/>
            </a:p>
          </p:txBody>
        </p:sp>
      </p:grpSp>
      <p:grpSp>
        <p:nvGrpSpPr>
          <p:cNvPr id="6" name="Group 6"/>
          <p:cNvGrpSpPr>
            <a:grpSpLocks noChangeAspect="1"/>
          </p:cNvGrpSpPr>
          <p:nvPr/>
        </p:nvGrpSpPr>
        <p:grpSpPr>
          <a:xfrm>
            <a:off x="1211226" y="231985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0774" r="-33573"/>
              </a:stretch>
            </a:blip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44317A"/>
            </a:solidFill>
          </p:spPr>
          <p:txBody>
            <a:bodyPr/>
            <a:lstStyle/>
            <a:p>
              <a:endParaRPr lang="en-GB"/>
            </a:p>
          </p:txBody>
        </p:sp>
      </p:grpSp>
      <p:sp>
        <p:nvSpPr>
          <p:cNvPr id="16" name="TextBox 9">
            <a:extLst>
              <a:ext uri="{FF2B5EF4-FFF2-40B4-BE49-F238E27FC236}">
                <a16:creationId xmlns:a16="http://schemas.microsoft.com/office/drawing/2014/main" id="{377832F6-7994-B432-E70D-99AA3B63D222}"/>
              </a:ext>
            </a:extLst>
          </p:cNvPr>
          <p:cNvSpPr txBox="1"/>
          <p:nvPr/>
        </p:nvSpPr>
        <p:spPr>
          <a:xfrm>
            <a:off x="7524664" y="2551507"/>
            <a:ext cx="9546528" cy="5183983"/>
          </a:xfrm>
          <a:prstGeom prst="rect">
            <a:avLst/>
          </a:prstGeom>
        </p:spPr>
        <p:txBody>
          <a:bodyPr wrap="square" lIns="0" tIns="0" rIns="0" bIns="0" rtlCol="0" anchor="t">
            <a:spAutoFit/>
          </a:bodyPr>
          <a:lstStyle/>
          <a:p>
            <a:pPr>
              <a:lnSpc>
                <a:spcPct val="110000"/>
              </a:lnSpc>
            </a:pPr>
            <a:r>
              <a:rPr lang="en-US" sz="2800" dirty="0">
                <a:solidFill>
                  <a:srgbClr val="474B4F"/>
                </a:solidFill>
                <a:latin typeface="Montserrat" pitchFamily="2" charset="0"/>
              </a:rPr>
              <a:t>Intelligence is the ability to </a:t>
            </a:r>
            <a:r>
              <a:rPr lang="en-US" sz="2800" b="1" dirty="0">
                <a:solidFill>
                  <a:srgbClr val="474B4F"/>
                </a:solidFill>
                <a:latin typeface="Montserrat" pitchFamily="2" charset="0"/>
              </a:rPr>
              <a:t>acquire </a:t>
            </a:r>
            <a:r>
              <a:rPr lang="en-US" sz="2800" dirty="0">
                <a:solidFill>
                  <a:srgbClr val="474B4F"/>
                </a:solidFill>
                <a:latin typeface="Montserrat" pitchFamily="2" charset="0"/>
              </a:rPr>
              <a:t>and</a:t>
            </a:r>
            <a:r>
              <a:rPr lang="en-US" sz="2800" b="1" dirty="0">
                <a:solidFill>
                  <a:srgbClr val="474B4F"/>
                </a:solidFill>
                <a:latin typeface="Montserrat" pitchFamily="2" charset="0"/>
              </a:rPr>
              <a:t> flexibly apply knowledge </a:t>
            </a:r>
            <a:r>
              <a:rPr lang="en-US" sz="2800" dirty="0">
                <a:solidFill>
                  <a:schemeClr val="tx1">
                    <a:lumMod val="75000"/>
                    <a:lumOff val="25000"/>
                  </a:schemeClr>
                </a:solidFill>
                <a:latin typeface="Montserrat" pitchFamily="2" charset="0"/>
              </a:rPr>
              <a:t>and</a:t>
            </a:r>
            <a:r>
              <a:rPr lang="en-US" sz="2800" b="1" dirty="0">
                <a:solidFill>
                  <a:srgbClr val="FF0000"/>
                </a:solidFill>
                <a:latin typeface="Montserrat" pitchFamily="2" charset="0"/>
              </a:rPr>
              <a:t> </a:t>
            </a:r>
            <a:r>
              <a:rPr lang="en-US" sz="2800" b="1" dirty="0">
                <a:solidFill>
                  <a:srgbClr val="474B4F"/>
                </a:solidFill>
                <a:latin typeface="Montserrat" pitchFamily="2" charset="0"/>
              </a:rPr>
              <a:t>skills </a:t>
            </a:r>
            <a:r>
              <a:rPr lang="en-US" sz="2800" dirty="0">
                <a:solidFill>
                  <a:schemeClr val="tx1">
                    <a:lumMod val="75000"/>
                    <a:lumOff val="25000"/>
                  </a:schemeClr>
                </a:solidFill>
                <a:latin typeface="Montserrat" pitchFamily="2" charset="0"/>
              </a:rPr>
              <a:t>to</a:t>
            </a:r>
            <a:r>
              <a:rPr lang="en-US" sz="2800" b="1" dirty="0">
                <a:solidFill>
                  <a:srgbClr val="FF0000"/>
                </a:solidFill>
                <a:latin typeface="Montserrat" pitchFamily="2" charset="0"/>
              </a:rPr>
              <a:t> </a:t>
            </a:r>
            <a:r>
              <a:rPr lang="en-US" sz="2800" b="1" dirty="0">
                <a:solidFill>
                  <a:schemeClr val="tx1">
                    <a:lumMod val="65000"/>
                    <a:lumOff val="35000"/>
                  </a:schemeClr>
                </a:solidFill>
                <a:latin typeface="Montserrat" pitchFamily="2" charset="0"/>
              </a:rPr>
              <a:t>solve new problems</a:t>
            </a:r>
            <a:r>
              <a:rPr lang="en-US" sz="2800" dirty="0">
                <a:solidFill>
                  <a:srgbClr val="474B4F"/>
                </a:solidFill>
                <a:latin typeface="Montserrat" pitchFamily="2" charset="0"/>
              </a:rPr>
              <a:t>. </a:t>
            </a:r>
          </a:p>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As humans, we have the unique ability to make </a:t>
            </a:r>
            <a:r>
              <a:rPr lang="en-US" sz="2800" b="1" dirty="0">
                <a:solidFill>
                  <a:schemeClr val="tx1">
                    <a:lumMod val="75000"/>
                    <a:lumOff val="25000"/>
                  </a:schemeClr>
                </a:solidFill>
                <a:latin typeface="Montserrat" pitchFamily="2" charset="0"/>
              </a:rPr>
              <a:t>connections</a:t>
            </a:r>
            <a:r>
              <a:rPr lang="en-US" sz="2800" dirty="0">
                <a:solidFill>
                  <a:srgbClr val="474B4F"/>
                </a:solidFill>
                <a:latin typeface="Montserrat" pitchFamily="2" charset="0"/>
              </a:rPr>
              <a:t> between things we have previously learnt and use those to solve </a:t>
            </a:r>
            <a:r>
              <a:rPr lang="en-US" sz="2800" b="1" dirty="0">
                <a:solidFill>
                  <a:srgbClr val="474B4F"/>
                </a:solidFill>
                <a:latin typeface="Montserrat" pitchFamily="2" charset="0"/>
              </a:rPr>
              <a:t>challenges</a:t>
            </a:r>
            <a:r>
              <a:rPr lang="en-US" sz="2800" dirty="0">
                <a:solidFill>
                  <a:srgbClr val="474B4F"/>
                </a:solidFill>
                <a:latin typeface="Montserrat" pitchFamily="2" charset="0"/>
              </a:rPr>
              <a:t> in </a:t>
            </a:r>
            <a:r>
              <a:rPr lang="en-US" sz="2800" b="1" dirty="0">
                <a:solidFill>
                  <a:srgbClr val="474B4F"/>
                </a:solidFill>
                <a:latin typeface="Montserrat" pitchFamily="2" charset="0"/>
              </a:rPr>
              <a:t>new situations</a:t>
            </a:r>
            <a:r>
              <a:rPr lang="en-US" sz="2800" dirty="0">
                <a:solidFill>
                  <a:srgbClr val="474B4F"/>
                </a:solidFill>
                <a:latin typeface="Montserrat" pitchFamily="2" charset="0"/>
              </a:rPr>
              <a:t>.</a:t>
            </a:r>
          </a:p>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Understanding how the human brain functions so </a:t>
            </a:r>
            <a:r>
              <a:rPr lang="en-US" sz="2800" b="1" dirty="0">
                <a:solidFill>
                  <a:srgbClr val="474B4F"/>
                </a:solidFill>
                <a:latin typeface="Montserrat" pitchFamily="2" charset="0"/>
              </a:rPr>
              <a:t>efficiently</a:t>
            </a:r>
            <a:r>
              <a:rPr lang="en-US" sz="2800" dirty="0">
                <a:solidFill>
                  <a:srgbClr val="474B4F"/>
                </a:solidFill>
                <a:latin typeface="Montserrat" pitchFamily="2" charset="0"/>
              </a:rPr>
              <a:t> and </a:t>
            </a:r>
            <a:r>
              <a:rPr lang="en-US" sz="2800" b="1" dirty="0">
                <a:solidFill>
                  <a:srgbClr val="474B4F"/>
                </a:solidFill>
                <a:latin typeface="Montserrat" pitchFamily="2" charset="0"/>
              </a:rPr>
              <a:t>flexibly</a:t>
            </a:r>
            <a:r>
              <a:rPr lang="en-US" sz="2800" dirty="0">
                <a:solidFill>
                  <a:srgbClr val="474B4F"/>
                </a:solidFill>
                <a:latin typeface="Montserrat" pitchFamily="2" charset="0"/>
              </a:rPr>
              <a:t> remains one of the greatest mysteries of science.</a:t>
            </a:r>
          </a:p>
        </p:txBody>
      </p:sp>
      <p:sp>
        <p:nvSpPr>
          <p:cNvPr id="17" name="TextBox 8">
            <a:extLst>
              <a:ext uri="{FF2B5EF4-FFF2-40B4-BE49-F238E27FC236}">
                <a16:creationId xmlns:a16="http://schemas.microsoft.com/office/drawing/2014/main" id="{BEC130C5-8F91-C391-FCA9-27D284A48F21}"/>
              </a:ext>
            </a:extLst>
          </p:cNvPr>
          <p:cNvSpPr txBox="1"/>
          <p:nvPr/>
        </p:nvSpPr>
        <p:spPr>
          <a:xfrm>
            <a:off x="7524664" y="930107"/>
            <a:ext cx="9674073" cy="921086"/>
          </a:xfrm>
          <a:prstGeom prst="rect">
            <a:avLst/>
          </a:prstGeom>
        </p:spPr>
        <p:txBody>
          <a:bodyPr wrap="square" lIns="0" tIns="0" rIns="0" bIns="0" rtlCol="0" anchor="t">
            <a:spAutoFit/>
          </a:bodyPr>
          <a:lstStyle/>
          <a:p>
            <a:pPr>
              <a:lnSpc>
                <a:spcPts val="7589"/>
              </a:lnSpc>
            </a:pPr>
            <a:r>
              <a:rPr lang="en-US" sz="6000" dirty="0">
                <a:solidFill>
                  <a:srgbClr val="474B4F"/>
                </a:solidFill>
                <a:latin typeface="Montserrat Bold" pitchFamily="2" charset="0"/>
              </a:rPr>
              <a:t>What is intelligence?</a:t>
            </a:r>
          </a:p>
        </p:txBody>
      </p:sp>
      <p:sp>
        <p:nvSpPr>
          <p:cNvPr id="18" name="TextBox 13">
            <a:extLst>
              <a:ext uri="{FF2B5EF4-FFF2-40B4-BE49-F238E27FC236}">
                <a16:creationId xmlns:a16="http://schemas.microsoft.com/office/drawing/2014/main" id="{1D8A23EB-EF92-BCEC-90C6-3E558B448F73}"/>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04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CCD635"/>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44317A"/>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354" r="-82222"/>
              </a:stretch>
            </a:blipFill>
          </p:spPr>
          <p:txBody>
            <a:bodyPr/>
            <a:lstStyle/>
            <a:p>
              <a:endParaRPr lang="en-GB"/>
            </a:p>
          </p:txBody>
        </p:sp>
      </p:grpSp>
      <p:sp>
        <p:nvSpPr>
          <p:cNvPr id="8" name="AutoShape 8"/>
          <p:cNvSpPr/>
          <p:nvPr/>
        </p:nvSpPr>
        <p:spPr>
          <a:xfrm>
            <a:off x="0" y="4722884"/>
            <a:ext cx="9636042" cy="0"/>
          </a:xfrm>
          <a:prstGeom prst="line">
            <a:avLst/>
          </a:prstGeom>
          <a:ln w="123825" cap="flat">
            <a:solidFill>
              <a:srgbClr val="36A9E0"/>
            </a:solidFill>
            <a:prstDash val="solid"/>
            <a:headEnd type="none" w="sm" len="sm"/>
            <a:tailEnd type="none" w="sm" len="sm"/>
          </a:ln>
        </p:spPr>
        <p:txBody>
          <a:bodyPr/>
          <a:lstStyle/>
          <a:p>
            <a:endParaRPr lang="en-GB"/>
          </a:p>
        </p:txBody>
      </p:sp>
      <p:sp>
        <p:nvSpPr>
          <p:cNvPr id="12" name="TextBox 9">
            <a:extLst>
              <a:ext uri="{FF2B5EF4-FFF2-40B4-BE49-F238E27FC236}">
                <a16:creationId xmlns:a16="http://schemas.microsoft.com/office/drawing/2014/main" id="{BAE20554-09EC-AD7D-B77E-BD1C816BF112}"/>
              </a:ext>
            </a:extLst>
          </p:cNvPr>
          <p:cNvSpPr txBox="1"/>
          <p:nvPr/>
        </p:nvSpPr>
        <p:spPr>
          <a:xfrm>
            <a:off x="850490" y="2394347"/>
            <a:ext cx="9260434" cy="4710007"/>
          </a:xfrm>
          <a:prstGeom prst="rect">
            <a:avLst/>
          </a:prstGeom>
        </p:spPr>
        <p:txBody>
          <a:bodyPr wrap="square" lIns="0" tIns="0" rIns="0" bIns="0" rtlCol="0" anchor="t">
            <a:spAutoFit/>
          </a:bodyPr>
          <a:lstStyle/>
          <a:p>
            <a:pPr>
              <a:lnSpc>
                <a:spcPct val="110000"/>
              </a:lnSpc>
            </a:pPr>
            <a:r>
              <a:rPr lang="en-US" sz="2800" dirty="0">
                <a:solidFill>
                  <a:srgbClr val="474B4F"/>
                </a:solidFill>
                <a:latin typeface="Montserrat" pitchFamily="2" charset="0"/>
              </a:rPr>
              <a:t>For many years, </a:t>
            </a:r>
            <a:r>
              <a:rPr lang="en-US" sz="2800" b="1" dirty="0">
                <a:solidFill>
                  <a:srgbClr val="474B4F"/>
                </a:solidFill>
                <a:latin typeface="Montserrat" pitchFamily="2" charset="0"/>
              </a:rPr>
              <a:t>psychologists</a:t>
            </a:r>
            <a:r>
              <a:rPr lang="en-US" sz="2800" dirty="0">
                <a:solidFill>
                  <a:srgbClr val="474B4F"/>
                </a:solidFill>
                <a:latin typeface="Montserrat" pitchFamily="2" charset="0"/>
              </a:rPr>
              <a:t> and </a:t>
            </a:r>
            <a:r>
              <a:rPr lang="en-US" sz="2800" b="1" dirty="0">
                <a:solidFill>
                  <a:srgbClr val="474B4F"/>
                </a:solidFill>
                <a:latin typeface="Montserrat" pitchFamily="2" charset="0"/>
              </a:rPr>
              <a:t>neuroscientists</a:t>
            </a:r>
            <a:r>
              <a:rPr lang="en-US" sz="2800" dirty="0">
                <a:solidFill>
                  <a:srgbClr val="474B4F"/>
                </a:solidFill>
                <a:latin typeface="Montserrat" pitchFamily="2" charset="0"/>
              </a:rPr>
              <a:t> have sought to uncover how the mind functions, while </a:t>
            </a:r>
            <a:r>
              <a:rPr lang="en-US" sz="2800" b="1" dirty="0">
                <a:solidFill>
                  <a:srgbClr val="474B4F"/>
                </a:solidFill>
                <a:latin typeface="Montserrat" pitchFamily="2" charset="0"/>
              </a:rPr>
              <a:t>computer scientists </a:t>
            </a:r>
            <a:r>
              <a:rPr lang="en-US" sz="2800" dirty="0">
                <a:solidFill>
                  <a:srgbClr val="474B4F"/>
                </a:solidFill>
                <a:latin typeface="Montserrat" pitchFamily="2" charset="0"/>
              </a:rPr>
              <a:t>have attempted to reproduce human-like capabilities in machines. </a:t>
            </a:r>
          </a:p>
          <a:p>
            <a:pPr>
              <a:lnSpc>
                <a:spcPct val="110000"/>
              </a:lnSpc>
            </a:pPr>
            <a:endParaRPr lang="en-US" sz="2800" dirty="0">
              <a:solidFill>
                <a:srgbClr val="474B4F"/>
              </a:solidFill>
              <a:latin typeface="Montserrat" pitchFamily="2" charset="0"/>
            </a:endParaRPr>
          </a:p>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Collaborations between these disciplines have resulted in </a:t>
            </a:r>
            <a:r>
              <a:rPr lang="en-US" sz="2800" b="1" dirty="0">
                <a:solidFill>
                  <a:srgbClr val="474B4F"/>
                </a:solidFill>
                <a:latin typeface="Montserrat" pitchFamily="2" charset="0"/>
              </a:rPr>
              <a:t>computational models </a:t>
            </a:r>
            <a:r>
              <a:rPr lang="en-US" sz="2800" dirty="0">
                <a:solidFill>
                  <a:srgbClr val="474B4F"/>
                </a:solidFill>
                <a:latin typeface="Montserrat" pitchFamily="2" charset="0"/>
              </a:rPr>
              <a:t>that are helping scientists to uncover the secrets of the mind and impart this intelligence to computers.</a:t>
            </a:r>
          </a:p>
        </p:txBody>
      </p:sp>
      <p:sp>
        <p:nvSpPr>
          <p:cNvPr id="13" name="TextBox 13">
            <a:extLst>
              <a:ext uri="{FF2B5EF4-FFF2-40B4-BE49-F238E27FC236}">
                <a16:creationId xmlns:a16="http://schemas.microsoft.com/office/drawing/2014/main" id="{48A523AF-AE6E-F24D-4EA1-648144E28F1A}"/>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05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animEffect transition="in" filter="fade">
                                      <p:cBhvr>
                                        <p:cTn id="14" dur="1000"/>
                                        <p:tgtEl>
                                          <p:spTgt spid="12">
                                            <p:txEl>
                                              <p:pRg st="3" end="3"/>
                                            </p:txEl>
                                          </p:spTgt>
                                        </p:tgtEl>
                                      </p:cBhvr>
                                    </p:animEffect>
                                    <p:anim calcmode="lin" valueType="num">
                                      <p:cBhvr>
                                        <p:cTn id="1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7994737" y="0"/>
            <a:ext cx="10293263" cy="10287000"/>
          </a:xfrm>
          <a:custGeom>
            <a:avLst/>
            <a:gdLst/>
            <a:ahLst/>
            <a:cxnLst/>
            <a:rect l="l" t="t" r="r" b="b"/>
            <a:pathLst>
              <a:path w="13176286" h="10287000">
                <a:moveTo>
                  <a:pt x="0" y="0"/>
                </a:moveTo>
                <a:lnTo>
                  <a:pt x="13176286" y="0"/>
                </a:lnTo>
                <a:lnTo>
                  <a:pt x="13176286" y="10287000"/>
                </a:lnTo>
                <a:lnTo>
                  <a:pt x="0" y="10287000"/>
                </a:lnTo>
                <a:lnTo>
                  <a:pt x="0" y="0"/>
                </a:lnTo>
                <a:close/>
              </a:path>
            </a:pathLst>
          </a:custGeom>
          <a:blipFill>
            <a:blip r:embed="rId2"/>
            <a:stretch>
              <a:fillRect l="-10950" r="-38959"/>
            </a:stretch>
          </a:blipFill>
        </p:spPr>
        <p:txBody>
          <a:bodyPr/>
          <a:lstStyle/>
          <a:p>
            <a:endParaRPr lang="en-GB"/>
          </a:p>
        </p:txBody>
      </p:sp>
      <p:grpSp>
        <p:nvGrpSpPr>
          <p:cNvPr id="5" name="Group 5"/>
          <p:cNvGrpSpPr/>
          <p:nvPr/>
        </p:nvGrpSpPr>
        <p:grpSpPr>
          <a:xfrm rot="5400000">
            <a:off x="4684786" y="-241309"/>
            <a:ext cx="9258300" cy="11798318"/>
            <a:chOff x="0" y="0"/>
            <a:chExt cx="3130550" cy="3989417"/>
          </a:xfrm>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36A9E0"/>
            </a:solidFill>
          </p:spPr>
          <p:txBody>
            <a:bodyPr/>
            <a:lstStyle/>
            <a:p>
              <a:endParaRPr lang="en-GB"/>
            </a:p>
          </p:txBody>
        </p:sp>
      </p:grpSp>
      <p:grpSp>
        <p:nvGrpSpPr>
          <p:cNvPr id="7" name="Group 7"/>
          <p:cNvGrpSpPr/>
          <p:nvPr/>
        </p:nvGrpSpPr>
        <p:grpSpPr>
          <a:xfrm rot="5400000">
            <a:off x="4040481" y="-625704"/>
            <a:ext cx="10287002" cy="11538409"/>
            <a:chOff x="0" y="0"/>
            <a:chExt cx="3130550" cy="3511380"/>
          </a:xfrm>
          <a:solidFill>
            <a:schemeClr val="tx2">
              <a:lumMod val="20000"/>
              <a:lumOff val="80000"/>
            </a:schemeClr>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4" name="TextBox 8">
            <a:extLst>
              <a:ext uri="{FF2B5EF4-FFF2-40B4-BE49-F238E27FC236}">
                <a16:creationId xmlns:a16="http://schemas.microsoft.com/office/drawing/2014/main" id="{116AA8DD-38A6-217F-F654-B92353151C60}"/>
              </a:ext>
            </a:extLst>
          </p:cNvPr>
          <p:cNvSpPr txBox="1"/>
          <p:nvPr/>
        </p:nvSpPr>
        <p:spPr>
          <a:xfrm>
            <a:off x="609600" y="769299"/>
            <a:ext cx="11353802" cy="830997"/>
          </a:xfrm>
          <a:prstGeom prst="rect">
            <a:avLst/>
          </a:prstGeom>
        </p:spPr>
        <p:txBody>
          <a:bodyPr wrap="square" lIns="0" tIns="0" rIns="0" bIns="0" rtlCol="0" anchor="t">
            <a:spAutoFit/>
          </a:bodyPr>
          <a:lstStyle/>
          <a:p>
            <a:pPr>
              <a:lnSpc>
                <a:spcPct val="90000"/>
              </a:lnSpc>
            </a:pPr>
            <a:r>
              <a:rPr lang="en-US" sz="6000" dirty="0">
                <a:solidFill>
                  <a:srgbClr val="474B4F"/>
                </a:solidFill>
                <a:latin typeface="Montserrat Bold" pitchFamily="2" charset="0"/>
              </a:rPr>
              <a:t>Computational models</a:t>
            </a:r>
          </a:p>
        </p:txBody>
      </p:sp>
      <p:sp>
        <p:nvSpPr>
          <p:cNvPr id="15" name="TextBox 9">
            <a:extLst>
              <a:ext uri="{FF2B5EF4-FFF2-40B4-BE49-F238E27FC236}">
                <a16:creationId xmlns:a16="http://schemas.microsoft.com/office/drawing/2014/main" id="{3EAE0615-F127-93B6-CDED-82BADA69BC46}"/>
              </a:ext>
            </a:extLst>
          </p:cNvPr>
          <p:cNvSpPr txBox="1"/>
          <p:nvPr/>
        </p:nvSpPr>
        <p:spPr>
          <a:xfrm>
            <a:off x="609600" y="2247900"/>
            <a:ext cx="11849100" cy="3762056"/>
          </a:xfrm>
          <a:prstGeom prst="rect">
            <a:avLst/>
          </a:prstGeom>
        </p:spPr>
        <p:txBody>
          <a:bodyPr wrap="square" lIns="0" tIns="0" rIns="0" bIns="0" rtlCol="0" anchor="t">
            <a:spAutoFit/>
          </a:bodyPr>
          <a:lstStyle/>
          <a:p>
            <a:pPr>
              <a:lnSpc>
                <a:spcPct val="110000"/>
              </a:lnSpc>
            </a:pPr>
            <a:r>
              <a:rPr lang="en-US" sz="2800" dirty="0">
                <a:solidFill>
                  <a:srgbClr val="474B4F"/>
                </a:solidFill>
                <a:latin typeface="Montserrat" pitchFamily="2" charset="0"/>
              </a:rPr>
              <a:t>A mathematical </a:t>
            </a:r>
            <a:r>
              <a:rPr lang="en-US" sz="2800" b="1" dirty="0">
                <a:solidFill>
                  <a:srgbClr val="474B4F"/>
                </a:solidFill>
                <a:latin typeface="Montserrat" pitchFamily="2" charset="0"/>
              </a:rPr>
              <a:t>function</a:t>
            </a:r>
            <a:r>
              <a:rPr lang="en-US" sz="2800" dirty="0">
                <a:solidFill>
                  <a:srgbClr val="474B4F"/>
                </a:solidFill>
                <a:latin typeface="Montserrat" pitchFamily="2" charset="0"/>
              </a:rPr>
              <a:t> transforms an input to an output: </a:t>
            </a:r>
          </a:p>
          <a:p>
            <a:pPr>
              <a:lnSpc>
                <a:spcPct val="110000"/>
              </a:lnSpc>
            </a:pPr>
            <a:r>
              <a:rPr lang="en-US" sz="2800" dirty="0">
                <a:solidFill>
                  <a:srgbClr val="474B4F"/>
                </a:solidFill>
                <a:latin typeface="Montserrat" pitchFamily="2" charset="0"/>
              </a:rPr>
              <a:t>	</a:t>
            </a:r>
            <a:r>
              <a:rPr lang="en-US" sz="2800" dirty="0">
                <a:solidFill>
                  <a:srgbClr val="0070C0"/>
                </a:solidFill>
                <a:latin typeface="Montserrat" pitchFamily="2" charset="0"/>
              </a:rPr>
              <a:t>The function +10 transforms the inputs [1, 2, 90] to the 	outputs [11, 12, 100], by adding 10 to each input. </a:t>
            </a:r>
          </a:p>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An </a:t>
            </a:r>
            <a:r>
              <a:rPr lang="en-US" sz="2800" b="1" dirty="0">
                <a:solidFill>
                  <a:srgbClr val="474B4F"/>
                </a:solidFill>
                <a:latin typeface="Montserrat" pitchFamily="2" charset="0"/>
              </a:rPr>
              <a:t>algorithm</a:t>
            </a:r>
            <a:r>
              <a:rPr lang="en-US" sz="2800" dirty="0">
                <a:solidFill>
                  <a:srgbClr val="474B4F"/>
                </a:solidFill>
                <a:latin typeface="Montserrat" pitchFamily="2" charset="0"/>
              </a:rPr>
              <a:t> links multiple functions together in a rule-based sequence: </a:t>
            </a:r>
          </a:p>
          <a:p>
            <a:pPr>
              <a:lnSpc>
                <a:spcPct val="110000"/>
              </a:lnSpc>
            </a:pPr>
            <a:r>
              <a:rPr lang="en-US" sz="2800" dirty="0">
                <a:solidFill>
                  <a:srgbClr val="474B4F"/>
                </a:solidFill>
                <a:latin typeface="Montserrat" pitchFamily="2" charset="0"/>
              </a:rPr>
              <a:t>	</a:t>
            </a:r>
            <a:r>
              <a:rPr lang="en-US" sz="2800" dirty="0">
                <a:solidFill>
                  <a:srgbClr val="0070C0"/>
                </a:solidFill>
                <a:latin typeface="Montserrat" pitchFamily="2" charset="0"/>
              </a:rPr>
              <a:t>The algorithm +10, ×2 is a different algorithm than ×2, +10 	(because 1 + 10 = 11, 11 × 2 = 22; while 1 × 2 = 2, 2 + 10 = 12). </a:t>
            </a:r>
          </a:p>
        </p:txBody>
      </p:sp>
      <p:sp>
        <p:nvSpPr>
          <p:cNvPr id="16" name="TextBox 9">
            <a:extLst>
              <a:ext uri="{FF2B5EF4-FFF2-40B4-BE49-F238E27FC236}">
                <a16:creationId xmlns:a16="http://schemas.microsoft.com/office/drawing/2014/main" id="{894B6558-8D09-5429-2A7C-45162B00253C}"/>
              </a:ext>
            </a:extLst>
          </p:cNvPr>
          <p:cNvSpPr txBox="1"/>
          <p:nvPr/>
        </p:nvSpPr>
        <p:spPr>
          <a:xfrm>
            <a:off x="609600" y="6009956"/>
            <a:ext cx="13176285" cy="2814104"/>
          </a:xfrm>
          <a:prstGeom prst="rect">
            <a:avLst/>
          </a:prstGeom>
        </p:spPr>
        <p:txBody>
          <a:bodyPr wrap="square" lIns="0" tIns="0" rIns="0" bIns="0" rtlCol="0" anchor="t">
            <a:spAutoFit/>
          </a:bodyPr>
          <a:lstStyle/>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A </a:t>
            </a:r>
            <a:r>
              <a:rPr lang="en-US" sz="2800" b="1" dirty="0">
                <a:solidFill>
                  <a:srgbClr val="474B4F"/>
                </a:solidFill>
                <a:latin typeface="Montserrat" pitchFamily="2" charset="0"/>
              </a:rPr>
              <a:t>variable</a:t>
            </a:r>
            <a:r>
              <a:rPr lang="en-US" sz="2800" dirty="0">
                <a:solidFill>
                  <a:srgbClr val="474B4F"/>
                </a:solidFill>
                <a:latin typeface="Montserrat" pitchFamily="2" charset="0"/>
              </a:rPr>
              <a:t> is an element of a function that can be assigned different </a:t>
            </a:r>
            <a:r>
              <a:rPr lang="en-US" sz="2800" b="1" dirty="0">
                <a:solidFill>
                  <a:srgbClr val="474B4F"/>
                </a:solidFill>
                <a:latin typeface="Montserrat" pitchFamily="2" charset="0"/>
              </a:rPr>
              <a:t>parametric values</a:t>
            </a:r>
            <a:r>
              <a:rPr lang="en-US" sz="2800" dirty="0">
                <a:solidFill>
                  <a:srgbClr val="474B4F"/>
                </a:solidFill>
                <a:latin typeface="Montserrat" pitchFamily="2" charset="0"/>
              </a:rPr>
              <a:t>: </a:t>
            </a:r>
          </a:p>
          <a:p>
            <a:pPr>
              <a:lnSpc>
                <a:spcPct val="110000"/>
              </a:lnSpc>
            </a:pPr>
            <a:r>
              <a:rPr lang="en-US" sz="2800" dirty="0">
                <a:solidFill>
                  <a:srgbClr val="474B4F"/>
                </a:solidFill>
                <a:latin typeface="Montserrat" pitchFamily="2" charset="0"/>
              </a:rPr>
              <a:t>	</a:t>
            </a:r>
            <a:r>
              <a:rPr lang="en-US" sz="2800" dirty="0">
                <a:solidFill>
                  <a:srgbClr val="0070C0"/>
                </a:solidFill>
                <a:latin typeface="Montserrat" pitchFamily="2" charset="0"/>
              </a:rPr>
              <a:t>If the function is +b, then the variable can be set to b = 1 (the 	parametric value is 1, transforming [1, 2, 90] to [2, 3, 91]) or b = 314 (the 	parametric value is 314, transforming [1, 2, 90] to [315, 316, 404]). </a:t>
            </a:r>
          </a:p>
        </p:txBody>
      </p:sp>
      <p:sp>
        <p:nvSpPr>
          <p:cNvPr id="17" name="TextBox 13">
            <a:extLst>
              <a:ext uri="{FF2B5EF4-FFF2-40B4-BE49-F238E27FC236}">
                <a16:creationId xmlns:a16="http://schemas.microsoft.com/office/drawing/2014/main" id="{EDFDF918-C038-2489-192C-8DCA3E31AE2A}"/>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06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fade">
                                      <p:cBhvr>
                                        <p:cTn id="21" dur="1000"/>
                                        <p:tgtEl>
                                          <p:spTgt spid="15">
                                            <p:txEl>
                                              <p:pRg st="3" end="3"/>
                                            </p:txEl>
                                          </p:spTgt>
                                        </p:tgtEl>
                                      </p:cBhvr>
                                    </p:animEffect>
                                    <p:anim calcmode="lin" valueType="num">
                                      <p:cBhvr>
                                        <p:cTn id="22"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fade">
                                      <p:cBhvr>
                                        <p:cTn id="28" dur="1000"/>
                                        <p:tgtEl>
                                          <p:spTgt spid="15">
                                            <p:txEl>
                                              <p:pRg st="4" end="4"/>
                                            </p:txEl>
                                          </p:spTgt>
                                        </p:tgtEl>
                                      </p:cBhvr>
                                    </p:animEffect>
                                    <p:anim calcmode="lin" valueType="num">
                                      <p:cBhvr>
                                        <p:cTn id="29"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fade">
                                      <p:cBhvr>
                                        <p:cTn id="35" dur="1000"/>
                                        <p:tgtEl>
                                          <p:spTgt spid="16">
                                            <p:txEl>
                                              <p:pRg st="1" end="1"/>
                                            </p:txEl>
                                          </p:spTgt>
                                        </p:tgtEl>
                                      </p:cBhvr>
                                    </p:animEffect>
                                    <p:anim calcmode="lin" valueType="num">
                                      <p:cBhvr>
                                        <p:cTn id="3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2" end="2"/>
                                            </p:txEl>
                                          </p:spTgt>
                                        </p:tgtEl>
                                        <p:attrNameLst>
                                          <p:attrName>style.visibility</p:attrName>
                                        </p:attrNameLst>
                                      </p:cBhvr>
                                      <p:to>
                                        <p:strVal val="visible"/>
                                      </p:to>
                                    </p:set>
                                    <p:animEffect transition="in" filter="fade">
                                      <p:cBhvr>
                                        <p:cTn id="42" dur="1000"/>
                                        <p:tgtEl>
                                          <p:spTgt spid="16">
                                            <p:txEl>
                                              <p:pRg st="2" end="2"/>
                                            </p:txEl>
                                          </p:spTgt>
                                        </p:tgtEl>
                                      </p:cBhvr>
                                    </p:animEffect>
                                    <p:anim calcmode="lin" valueType="num">
                                      <p:cBhvr>
                                        <p:cTn id="43"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29367" y="0"/>
            <a:ext cx="10458633" cy="10287000"/>
            <a:chOff x="0" y="0"/>
            <a:chExt cx="13944844" cy="13716000"/>
          </a:xfrm>
        </p:grpSpPr>
        <p:pic>
          <p:nvPicPr>
            <p:cNvPr id="3" name="Picture 3"/>
            <p:cNvPicPr>
              <a:picLocks noChangeAspect="1"/>
            </p:cNvPicPr>
            <p:nvPr/>
          </p:nvPicPr>
          <p:blipFill>
            <a:blip r:embed="rId2"/>
            <a:srcRect l="13602" r="13602"/>
            <a:stretch>
              <a:fillRect/>
            </a:stretch>
          </p:blipFill>
          <p:spPr>
            <a:xfrm>
              <a:off x="0" y="0"/>
              <a:ext cx="13944844" cy="13716000"/>
            </a:xfrm>
            <a:prstGeom prst="rect">
              <a:avLst/>
            </a:prstGeom>
          </p:spPr>
        </p:pic>
      </p:grpSp>
      <p:grpSp>
        <p:nvGrpSpPr>
          <p:cNvPr id="7" name="Group 7"/>
          <p:cNvGrpSpPr/>
          <p:nvPr/>
        </p:nvGrpSpPr>
        <p:grpSpPr>
          <a:xfrm rot="5400000">
            <a:off x="1270009" y="-241309"/>
            <a:ext cx="9258300" cy="11798318"/>
            <a:chOff x="0" y="0"/>
            <a:chExt cx="3130550" cy="3989417"/>
          </a:xfrm>
        </p:grpSpPr>
        <p:sp>
          <p:nvSpPr>
            <p:cNvPr id="8" name="Freeform 8"/>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44317A"/>
            </a:solidFill>
          </p:spPr>
          <p:txBody>
            <a:bodyPr/>
            <a:lstStyle/>
            <a:p>
              <a:endParaRPr lang="en-GB"/>
            </a:p>
          </p:txBody>
        </p:sp>
      </p:grpSp>
      <p:grpSp>
        <p:nvGrpSpPr>
          <p:cNvPr id="9" name="Group 9"/>
          <p:cNvGrpSpPr/>
          <p:nvPr/>
        </p:nvGrpSpPr>
        <p:grpSpPr>
          <a:xfrm rot="5400000">
            <a:off x="617822" y="-625704"/>
            <a:ext cx="10287000" cy="11538409"/>
            <a:chOff x="0" y="0"/>
            <a:chExt cx="3130550" cy="3511380"/>
          </a:xfrm>
          <a:solidFill>
            <a:schemeClr val="accent5">
              <a:lumMod val="40000"/>
              <a:lumOff val="60000"/>
            </a:schemeClr>
          </a:solidFill>
        </p:grpSpPr>
        <p:sp>
          <p:nvSpPr>
            <p:cNvPr id="10" name="Freeform 10"/>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6" name="TextBox 9">
            <a:extLst>
              <a:ext uri="{FF2B5EF4-FFF2-40B4-BE49-F238E27FC236}">
                <a16:creationId xmlns:a16="http://schemas.microsoft.com/office/drawing/2014/main" id="{83129B32-C57D-2EED-80B1-564583E30772}"/>
              </a:ext>
            </a:extLst>
          </p:cNvPr>
          <p:cNvSpPr txBox="1"/>
          <p:nvPr/>
        </p:nvSpPr>
        <p:spPr>
          <a:xfrm>
            <a:off x="732316" y="2981673"/>
            <a:ext cx="8075951" cy="3288080"/>
          </a:xfrm>
          <a:prstGeom prst="rect">
            <a:avLst/>
          </a:prstGeom>
        </p:spPr>
        <p:txBody>
          <a:bodyPr wrap="square" lIns="0" tIns="0" rIns="0" bIns="0" rtlCol="0" anchor="t">
            <a:spAutoFit/>
          </a:bodyPr>
          <a:lstStyle/>
          <a:p>
            <a:pPr>
              <a:lnSpc>
                <a:spcPct val="110000"/>
              </a:lnSpc>
            </a:pPr>
            <a:r>
              <a:rPr lang="en-US" sz="2800" b="1" dirty="0">
                <a:solidFill>
                  <a:schemeClr val="tx1">
                    <a:lumMod val="75000"/>
                    <a:lumOff val="25000"/>
                  </a:schemeClr>
                </a:solidFill>
                <a:latin typeface="Montserrat" pitchFamily="2" charset="0"/>
              </a:rPr>
              <a:t>Computational models </a:t>
            </a:r>
            <a:r>
              <a:rPr lang="en-US" sz="2800" dirty="0">
                <a:solidFill>
                  <a:srgbClr val="474B4F"/>
                </a:solidFill>
                <a:latin typeface="Montserrat" pitchFamily="2" charset="0"/>
              </a:rPr>
              <a:t>are built from </a:t>
            </a:r>
            <a:r>
              <a:rPr lang="en-US" sz="2800" b="1" dirty="0">
                <a:solidFill>
                  <a:srgbClr val="474B4F"/>
                </a:solidFill>
                <a:latin typeface="Montserrat" pitchFamily="2" charset="0"/>
              </a:rPr>
              <a:t>functions</a:t>
            </a:r>
            <a:r>
              <a:rPr lang="en-US" sz="2800" dirty="0">
                <a:solidFill>
                  <a:srgbClr val="474B4F"/>
                </a:solidFill>
                <a:latin typeface="Montserrat" pitchFamily="2" charset="0"/>
              </a:rPr>
              <a:t> linked together into </a:t>
            </a:r>
            <a:r>
              <a:rPr lang="en-US" sz="2800" b="1" dirty="0">
                <a:solidFill>
                  <a:schemeClr val="tx1">
                    <a:lumMod val="75000"/>
                    <a:lumOff val="25000"/>
                  </a:schemeClr>
                </a:solidFill>
                <a:latin typeface="Montserrat" pitchFamily="2" charset="0"/>
              </a:rPr>
              <a:t>algorithms</a:t>
            </a:r>
            <a:r>
              <a:rPr lang="en-US" sz="2800" dirty="0">
                <a:solidFill>
                  <a:srgbClr val="474B4F"/>
                </a:solidFill>
                <a:latin typeface="Montserrat" pitchFamily="2" charset="0"/>
              </a:rPr>
              <a:t> with specific </a:t>
            </a:r>
            <a:r>
              <a:rPr lang="en-US" sz="2800" b="1" dirty="0">
                <a:solidFill>
                  <a:schemeClr val="tx1">
                    <a:lumMod val="75000"/>
                    <a:lumOff val="25000"/>
                  </a:schemeClr>
                </a:solidFill>
                <a:latin typeface="Montserrat" pitchFamily="2" charset="0"/>
              </a:rPr>
              <a:t>parametric variables</a:t>
            </a:r>
            <a:r>
              <a:rPr lang="en-US" sz="2800" dirty="0">
                <a:solidFill>
                  <a:srgbClr val="474B4F"/>
                </a:solidFill>
                <a:latin typeface="Montserrat" pitchFamily="2" charset="0"/>
              </a:rPr>
              <a:t>. </a:t>
            </a:r>
          </a:p>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Models can be used to explore how the assignment of different inputs to its variables affect the model’s </a:t>
            </a:r>
            <a:r>
              <a:rPr lang="en-US" sz="2800" dirty="0" err="1">
                <a:solidFill>
                  <a:srgbClr val="474B4F"/>
                </a:solidFill>
                <a:latin typeface="Montserrat" pitchFamily="2" charset="0"/>
              </a:rPr>
              <a:t>behaviour</a:t>
            </a:r>
            <a:r>
              <a:rPr lang="en-US" sz="2800" dirty="0">
                <a:solidFill>
                  <a:srgbClr val="474B4F"/>
                </a:solidFill>
                <a:latin typeface="Montserrat" pitchFamily="2" charset="0"/>
              </a:rPr>
              <a:t>. </a:t>
            </a:r>
          </a:p>
        </p:txBody>
      </p:sp>
      <p:sp>
        <p:nvSpPr>
          <p:cNvPr id="18" name="TextBox 8">
            <a:extLst>
              <a:ext uri="{FF2B5EF4-FFF2-40B4-BE49-F238E27FC236}">
                <a16:creationId xmlns:a16="http://schemas.microsoft.com/office/drawing/2014/main" id="{6018AD1B-213A-5D1D-6C76-6BC765EA11D2}"/>
              </a:ext>
            </a:extLst>
          </p:cNvPr>
          <p:cNvSpPr txBox="1"/>
          <p:nvPr/>
        </p:nvSpPr>
        <p:spPr>
          <a:xfrm>
            <a:off x="731067" y="824689"/>
            <a:ext cx="8763000" cy="1661993"/>
          </a:xfrm>
          <a:prstGeom prst="rect">
            <a:avLst/>
          </a:prstGeom>
        </p:spPr>
        <p:txBody>
          <a:bodyPr wrap="square" lIns="0" tIns="0" rIns="0" bIns="0" rtlCol="0" anchor="t">
            <a:spAutoFit/>
          </a:bodyPr>
          <a:lstStyle/>
          <a:p>
            <a:pPr>
              <a:lnSpc>
                <a:spcPct val="90000"/>
              </a:lnSpc>
            </a:pPr>
            <a:r>
              <a:rPr lang="en-US" sz="6000" dirty="0">
                <a:solidFill>
                  <a:srgbClr val="474B4F"/>
                </a:solidFill>
                <a:latin typeface="Montserrat Bold" pitchFamily="2" charset="0"/>
              </a:rPr>
              <a:t>Computational models</a:t>
            </a:r>
          </a:p>
        </p:txBody>
      </p:sp>
      <p:sp>
        <p:nvSpPr>
          <p:cNvPr id="19" name="TextBox 9">
            <a:extLst>
              <a:ext uri="{FF2B5EF4-FFF2-40B4-BE49-F238E27FC236}">
                <a16:creationId xmlns:a16="http://schemas.microsoft.com/office/drawing/2014/main" id="{8C75241F-07A7-2945-78D6-808BDDAB7804}"/>
              </a:ext>
            </a:extLst>
          </p:cNvPr>
          <p:cNvSpPr txBox="1"/>
          <p:nvPr/>
        </p:nvSpPr>
        <p:spPr>
          <a:xfrm>
            <a:off x="731067" y="6269753"/>
            <a:ext cx="9448800" cy="2340128"/>
          </a:xfrm>
          <a:prstGeom prst="rect">
            <a:avLst/>
          </a:prstGeom>
        </p:spPr>
        <p:txBody>
          <a:bodyPr wrap="square" lIns="0" tIns="0" rIns="0" bIns="0" rtlCol="0" anchor="t">
            <a:spAutoFit/>
          </a:bodyPr>
          <a:lstStyle/>
          <a:p>
            <a:pPr>
              <a:lnSpc>
                <a:spcPct val="110000"/>
              </a:lnSpc>
            </a:pPr>
            <a:endParaRPr lang="en-US" sz="2800" dirty="0">
              <a:solidFill>
                <a:srgbClr val="474B4F"/>
              </a:solidFill>
              <a:latin typeface="Montserrat" pitchFamily="2" charset="0"/>
            </a:endParaRPr>
          </a:p>
          <a:p>
            <a:pPr>
              <a:lnSpc>
                <a:spcPct val="110000"/>
              </a:lnSpc>
            </a:pPr>
            <a:r>
              <a:rPr lang="en-US" sz="2800" b="1" dirty="0">
                <a:solidFill>
                  <a:srgbClr val="474B4F"/>
                </a:solidFill>
                <a:latin typeface="Montserrat" pitchFamily="2" charset="0"/>
              </a:rPr>
              <a:t>Psychologists</a:t>
            </a:r>
            <a:r>
              <a:rPr lang="en-US" sz="2800" dirty="0">
                <a:solidFill>
                  <a:srgbClr val="474B4F"/>
                </a:solidFill>
                <a:latin typeface="Montserrat" pitchFamily="2" charset="0"/>
              </a:rPr>
              <a:t>, </a:t>
            </a:r>
            <a:r>
              <a:rPr lang="en-US" sz="2800" b="1" dirty="0">
                <a:solidFill>
                  <a:srgbClr val="474B4F"/>
                </a:solidFill>
                <a:latin typeface="Montserrat" pitchFamily="2" charset="0"/>
              </a:rPr>
              <a:t>neuroscientists</a:t>
            </a:r>
            <a:r>
              <a:rPr lang="en-US" sz="2800" dirty="0">
                <a:solidFill>
                  <a:srgbClr val="474B4F"/>
                </a:solidFill>
                <a:latin typeface="Montserrat" pitchFamily="2" charset="0"/>
              </a:rPr>
              <a:t> and </a:t>
            </a:r>
            <a:r>
              <a:rPr lang="en-US" sz="2800" b="1" dirty="0">
                <a:solidFill>
                  <a:srgbClr val="474B4F"/>
                </a:solidFill>
                <a:latin typeface="Montserrat" pitchFamily="2" charset="0"/>
              </a:rPr>
              <a:t>computer scientists</a:t>
            </a:r>
            <a:r>
              <a:rPr lang="en-US" sz="2800" dirty="0">
                <a:solidFill>
                  <a:srgbClr val="474B4F"/>
                </a:solidFill>
                <a:latin typeface="Montserrat" pitchFamily="2" charset="0"/>
              </a:rPr>
              <a:t> hope to uncover the mysteries of human intelligence with the help of computational models of the brain.</a:t>
            </a:r>
          </a:p>
        </p:txBody>
      </p:sp>
      <p:sp>
        <p:nvSpPr>
          <p:cNvPr id="20" name="TextBox 13">
            <a:extLst>
              <a:ext uri="{FF2B5EF4-FFF2-40B4-BE49-F238E27FC236}">
                <a16:creationId xmlns:a16="http://schemas.microsoft.com/office/drawing/2014/main" id="{461F601F-C3A8-80C2-7961-D1257710DA89}"/>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07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1000"/>
                                        <p:tgtEl>
                                          <p:spTgt spid="19">
                                            <p:txEl>
                                              <p:pRg st="1" end="1"/>
                                            </p:txEl>
                                          </p:spTgt>
                                        </p:tgtEl>
                                      </p:cBhvr>
                                    </p:animEffect>
                                    <p:anim calcmode="lin" valueType="num">
                                      <p:cBhvr>
                                        <p:cTn id="22"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9109025" y="0"/>
            <a:ext cx="9178975" cy="10287000"/>
            <a:chOff x="0" y="0"/>
            <a:chExt cx="12238633" cy="13716000"/>
          </a:xfrm>
        </p:grpSpPr>
        <p:pic>
          <p:nvPicPr>
            <p:cNvPr id="3" name="Picture 3"/>
            <p:cNvPicPr>
              <a:picLocks noChangeAspect="1"/>
            </p:cNvPicPr>
            <p:nvPr/>
          </p:nvPicPr>
          <p:blipFill rotWithShape="1">
            <a:blip r:embed="rId2"/>
            <a:srcRect l="23947" r="30322"/>
            <a:stretch/>
          </p:blipFill>
          <p:spPr>
            <a:xfrm>
              <a:off x="0" y="0"/>
              <a:ext cx="12238633" cy="13716000"/>
            </a:xfrm>
            <a:prstGeom prst="rect">
              <a:avLst/>
            </a:prstGeom>
          </p:spPr>
        </p:pic>
      </p:grpSp>
      <p:grpSp>
        <p:nvGrpSpPr>
          <p:cNvPr id="7" name="Group 7"/>
          <p:cNvGrpSpPr/>
          <p:nvPr/>
        </p:nvGrpSpPr>
        <p:grpSpPr>
          <a:xfrm rot="5400000">
            <a:off x="2831354" y="-234438"/>
            <a:ext cx="9258300" cy="11798318"/>
            <a:chOff x="0" y="0"/>
            <a:chExt cx="3130550" cy="3989417"/>
          </a:xfrm>
        </p:grpSpPr>
        <p:sp>
          <p:nvSpPr>
            <p:cNvPr id="8" name="Freeform 8"/>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44317A"/>
            </a:solidFill>
          </p:spPr>
          <p:txBody>
            <a:bodyPr/>
            <a:lstStyle/>
            <a:p>
              <a:endParaRPr lang="en-GB"/>
            </a:p>
          </p:txBody>
        </p:sp>
      </p:grpSp>
      <p:grpSp>
        <p:nvGrpSpPr>
          <p:cNvPr id="9" name="Group 9"/>
          <p:cNvGrpSpPr/>
          <p:nvPr/>
        </p:nvGrpSpPr>
        <p:grpSpPr>
          <a:xfrm rot="5400000">
            <a:off x="2187050" y="-618834"/>
            <a:ext cx="10287000" cy="11538409"/>
            <a:chOff x="0" y="0"/>
            <a:chExt cx="3130550" cy="3511380"/>
          </a:xfrm>
          <a:solidFill>
            <a:schemeClr val="accent5">
              <a:lumMod val="40000"/>
              <a:lumOff val="60000"/>
            </a:schemeClr>
          </a:solidFill>
        </p:grpSpPr>
        <p:sp>
          <p:nvSpPr>
            <p:cNvPr id="10" name="Freeform 10"/>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6" name="TextBox 9">
            <a:extLst>
              <a:ext uri="{FF2B5EF4-FFF2-40B4-BE49-F238E27FC236}">
                <a16:creationId xmlns:a16="http://schemas.microsoft.com/office/drawing/2014/main" id="{38998327-1D5A-3D69-48F0-6D821C9B928E}"/>
              </a:ext>
            </a:extLst>
          </p:cNvPr>
          <p:cNvSpPr txBox="1"/>
          <p:nvPr/>
        </p:nvSpPr>
        <p:spPr>
          <a:xfrm>
            <a:off x="838200" y="2486359"/>
            <a:ext cx="9372600" cy="1866152"/>
          </a:xfrm>
          <a:prstGeom prst="rect">
            <a:avLst/>
          </a:prstGeom>
        </p:spPr>
        <p:txBody>
          <a:bodyPr wrap="square" lIns="0" tIns="0" rIns="0" bIns="0" rtlCol="0" anchor="t">
            <a:spAutoFit/>
          </a:bodyPr>
          <a:lstStyle/>
          <a:p>
            <a:pPr>
              <a:lnSpc>
                <a:spcPct val="110000"/>
              </a:lnSpc>
            </a:pPr>
            <a:r>
              <a:rPr lang="en-US" sz="2800" dirty="0">
                <a:solidFill>
                  <a:srgbClr val="474B4F"/>
                </a:solidFill>
                <a:latin typeface="Montserrat" pitchFamily="2" charset="0"/>
              </a:rPr>
              <a:t>Computational models of the human brain are composed of algorithms designed and trained with the goal of </a:t>
            </a:r>
            <a:r>
              <a:rPr lang="en-US" sz="2800" b="1" dirty="0">
                <a:solidFill>
                  <a:srgbClr val="474B4F"/>
                </a:solidFill>
                <a:latin typeface="Montserrat" pitchFamily="2" charset="0"/>
              </a:rPr>
              <a:t>reproducing intelligent human </a:t>
            </a:r>
            <a:r>
              <a:rPr lang="en-US" sz="2800" b="1" dirty="0" err="1">
                <a:solidFill>
                  <a:srgbClr val="474B4F"/>
                </a:solidFill>
                <a:latin typeface="Montserrat" pitchFamily="2" charset="0"/>
              </a:rPr>
              <a:t>behaviour</a:t>
            </a:r>
            <a:r>
              <a:rPr lang="en-US" sz="2800" dirty="0">
                <a:solidFill>
                  <a:srgbClr val="474B4F"/>
                </a:solidFill>
                <a:latin typeface="Montserrat" pitchFamily="2" charset="0"/>
              </a:rPr>
              <a:t>. </a:t>
            </a:r>
          </a:p>
        </p:txBody>
      </p:sp>
      <p:sp>
        <p:nvSpPr>
          <p:cNvPr id="17" name="TextBox 8">
            <a:extLst>
              <a:ext uri="{FF2B5EF4-FFF2-40B4-BE49-F238E27FC236}">
                <a16:creationId xmlns:a16="http://schemas.microsoft.com/office/drawing/2014/main" id="{D12A1FA3-41EF-5550-1DA1-D94CA312BF67}"/>
              </a:ext>
            </a:extLst>
          </p:cNvPr>
          <p:cNvSpPr txBox="1"/>
          <p:nvPr/>
        </p:nvSpPr>
        <p:spPr>
          <a:xfrm>
            <a:off x="838200" y="1041606"/>
            <a:ext cx="11353802" cy="830997"/>
          </a:xfrm>
          <a:prstGeom prst="rect">
            <a:avLst/>
          </a:prstGeom>
        </p:spPr>
        <p:txBody>
          <a:bodyPr wrap="square" lIns="0" tIns="0" rIns="0" bIns="0" rtlCol="0" anchor="t">
            <a:spAutoFit/>
          </a:bodyPr>
          <a:lstStyle/>
          <a:p>
            <a:pPr>
              <a:lnSpc>
                <a:spcPct val="90000"/>
              </a:lnSpc>
            </a:pPr>
            <a:r>
              <a:rPr lang="en-US" sz="6000" dirty="0">
                <a:solidFill>
                  <a:srgbClr val="474B4F"/>
                </a:solidFill>
                <a:latin typeface="Montserrat Bold" pitchFamily="2" charset="0"/>
              </a:rPr>
              <a:t>Modelling minds</a:t>
            </a:r>
          </a:p>
        </p:txBody>
      </p:sp>
      <p:sp>
        <p:nvSpPr>
          <p:cNvPr id="18" name="TextBox 9">
            <a:extLst>
              <a:ext uri="{FF2B5EF4-FFF2-40B4-BE49-F238E27FC236}">
                <a16:creationId xmlns:a16="http://schemas.microsoft.com/office/drawing/2014/main" id="{AE76A05B-1EA2-6617-A809-FD1B237F3C94}"/>
              </a:ext>
            </a:extLst>
          </p:cNvPr>
          <p:cNvSpPr txBox="1"/>
          <p:nvPr/>
        </p:nvSpPr>
        <p:spPr>
          <a:xfrm>
            <a:off x="838200" y="6213085"/>
            <a:ext cx="10820400" cy="2340128"/>
          </a:xfrm>
          <a:prstGeom prst="rect">
            <a:avLst/>
          </a:prstGeom>
        </p:spPr>
        <p:txBody>
          <a:bodyPr wrap="square" lIns="0" tIns="0" rIns="0" bIns="0" rtlCol="0" anchor="t">
            <a:spAutoFit/>
          </a:bodyPr>
          <a:lstStyle/>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Computational modelling has helped scientists understand </a:t>
            </a:r>
            <a:r>
              <a:rPr lang="en-US" sz="2800" b="1" dirty="0">
                <a:solidFill>
                  <a:schemeClr val="tx1">
                    <a:lumMod val="75000"/>
                    <a:lumOff val="25000"/>
                  </a:schemeClr>
                </a:solidFill>
                <a:latin typeface="Montserrat" pitchFamily="2" charset="0"/>
              </a:rPr>
              <a:t>how the brain carries out </a:t>
            </a:r>
            <a:r>
              <a:rPr lang="en-US" sz="2800" b="1" dirty="0">
                <a:solidFill>
                  <a:srgbClr val="474B4F"/>
                </a:solidFill>
                <a:latin typeface="Montserrat" pitchFamily="2" charset="0"/>
              </a:rPr>
              <a:t>different functions</a:t>
            </a:r>
            <a:r>
              <a:rPr lang="en-US" sz="2800" dirty="0">
                <a:solidFill>
                  <a:srgbClr val="474B4F"/>
                </a:solidFill>
                <a:latin typeface="Montserrat" pitchFamily="2" charset="0"/>
              </a:rPr>
              <a:t>, and what happens when these functions are </a:t>
            </a:r>
            <a:r>
              <a:rPr lang="en-US" sz="2800" b="1" dirty="0">
                <a:solidFill>
                  <a:schemeClr val="tx1">
                    <a:lumMod val="75000"/>
                    <a:lumOff val="25000"/>
                  </a:schemeClr>
                </a:solidFill>
                <a:latin typeface="Montserrat" pitchFamily="2" charset="0"/>
              </a:rPr>
              <a:t>disrupted</a:t>
            </a:r>
            <a:r>
              <a:rPr lang="en-US" sz="2800" dirty="0">
                <a:solidFill>
                  <a:srgbClr val="474B4F"/>
                </a:solidFill>
                <a:latin typeface="Montserrat" pitchFamily="2" charset="0"/>
              </a:rPr>
              <a:t>, for example through brain injury or psychiatric conditions.</a:t>
            </a:r>
          </a:p>
        </p:txBody>
      </p:sp>
      <p:sp>
        <p:nvSpPr>
          <p:cNvPr id="19" name="TextBox 9">
            <a:extLst>
              <a:ext uri="{FF2B5EF4-FFF2-40B4-BE49-F238E27FC236}">
                <a16:creationId xmlns:a16="http://schemas.microsoft.com/office/drawing/2014/main" id="{FA3B7828-EED6-6065-D4ED-D61AA732C1BB}"/>
              </a:ext>
            </a:extLst>
          </p:cNvPr>
          <p:cNvSpPr txBox="1"/>
          <p:nvPr/>
        </p:nvSpPr>
        <p:spPr>
          <a:xfrm>
            <a:off x="838200" y="4346933"/>
            <a:ext cx="10210800" cy="1866152"/>
          </a:xfrm>
          <a:prstGeom prst="rect">
            <a:avLst/>
          </a:prstGeom>
        </p:spPr>
        <p:txBody>
          <a:bodyPr wrap="square" lIns="0" tIns="0" rIns="0" bIns="0" rtlCol="0" anchor="t">
            <a:spAutoFit/>
          </a:bodyPr>
          <a:lstStyle/>
          <a:p>
            <a:pPr>
              <a:lnSpc>
                <a:spcPct val="110000"/>
              </a:lnSpc>
            </a:pPr>
            <a:endParaRPr lang="en-US" sz="2800" dirty="0">
              <a:solidFill>
                <a:srgbClr val="474B4F"/>
              </a:solidFill>
              <a:latin typeface="Montserrat" pitchFamily="2" charset="0"/>
            </a:endParaRPr>
          </a:p>
          <a:p>
            <a:pPr>
              <a:lnSpc>
                <a:spcPct val="110000"/>
              </a:lnSpc>
            </a:pPr>
            <a:r>
              <a:rPr lang="en-US" sz="2800" dirty="0">
                <a:solidFill>
                  <a:srgbClr val="474B4F"/>
                </a:solidFill>
                <a:latin typeface="Montserrat" pitchFamily="2" charset="0"/>
              </a:rPr>
              <a:t>Scientists aim to create computational models that </a:t>
            </a:r>
            <a:r>
              <a:rPr lang="en-US" sz="2800" b="1" dirty="0">
                <a:solidFill>
                  <a:schemeClr val="tx1">
                    <a:lumMod val="75000"/>
                    <a:lumOff val="25000"/>
                  </a:schemeClr>
                </a:solidFill>
                <a:latin typeface="Montserrat" pitchFamily="2" charset="0"/>
              </a:rPr>
              <a:t>reproduce the </a:t>
            </a:r>
            <a:r>
              <a:rPr lang="en-US" sz="2800" b="1" dirty="0">
                <a:solidFill>
                  <a:srgbClr val="474B4F"/>
                </a:solidFill>
                <a:latin typeface="Montserrat" pitchFamily="2" charset="0"/>
              </a:rPr>
              <a:t>patterns of </a:t>
            </a:r>
            <a:r>
              <a:rPr lang="en-US" sz="2800" b="1" dirty="0" err="1">
                <a:solidFill>
                  <a:srgbClr val="474B4F"/>
                </a:solidFill>
                <a:latin typeface="Montserrat" pitchFamily="2" charset="0"/>
              </a:rPr>
              <a:t>behaviour</a:t>
            </a:r>
            <a:r>
              <a:rPr lang="en-US" sz="2800" dirty="0">
                <a:solidFill>
                  <a:srgbClr val="474B4F"/>
                </a:solidFill>
                <a:latin typeface="Montserrat" pitchFamily="2" charset="0"/>
              </a:rPr>
              <a:t> exhibited by humans performing the same cognitive task.</a:t>
            </a:r>
          </a:p>
        </p:txBody>
      </p:sp>
      <p:sp>
        <p:nvSpPr>
          <p:cNvPr id="20" name="TextBox 13">
            <a:extLst>
              <a:ext uri="{FF2B5EF4-FFF2-40B4-BE49-F238E27FC236}">
                <a16:creationId xmlns:a16="http://schemas.microsoft.com/office/drawing/2014/main" id="{42A7D2E6-C9D1-63DD-2569-4D09B9AD949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08       www.futurumcareers.com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fade">
                                      <p:cBhvr>
                                        <p:cTn id="14" dur="1000"/>
                                        <p:tgtEl>
                                          <p:spTgt spid="19">
                                            <p:txEl>
                                              <p:pRg st="1" end="1"/>
                                            </p:txEl>
                                          </p:spTgt>
                                        </p:tgtEl>
                                      </p:cBhvr>
                                    </p:animEffect>
                                    <p:anim calcmode="lin" valueType="num">
                                      <p:cBhvr>
                                        <p:cTn id="15"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fade">
                                      <p:cBhvr>
                                        <p:cTn id="21" dur="1000"/>
                                        <p:tgtEl>
                                          <p:spTgt spid="18">
                                            <p:txEl>
                                              <p:pRg st="1" end="1"/>
                                            </p:txEl>
                                          </p:spTgt>
                                        </p:tgtEl>
                                      </p:cBhvr>
                                    </p:animEffect>
                                    <p:anim calcmode="lin" valueType="num">
                                      <p:cBhvr>
                                        <p:cTn id="22"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96600" y="2568690"/>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52EFF"/>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36A9E0"/>
            </a:solidFill>
          </p:spPr>
          <p:txBody>
            <a:bodyPr/>
            <a:lstStyle/>
            <a:p>
              <a:endParaRPr lang="en-GB"/>
            </a:p>
          </p:txBody>
        </p:sp>
      </p:grpSp>
      <p:grpSp>
        <p:nvGrpSpPr>
          <p:cNvPr id="6" name="Group 6"/>
          <p:cNvGrpSpPr>
            <a:grpSpLocks noChangeAspect="1"/>
          </p:cNvGrpSpPr>
          <p:nvPr/>
        </p:nvGrpSpPr>
        <p:grpSpPr>
          <a:xfrm>
            <a:off x="11159050" y="2839925"/>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5310" r="-62857"/>
              </a:stretch>
            </a:blipFill>
          </p:spPr>
          <p:txBody>
            <a:bodyPr/>
            <a:lstStyle/>
            <a:p>
              <a:endParaRPr lang="en-GB"/>
            </a:p>
          </p:txBody>
        </p:sp>
      </p:grpSp>
      <p:sp>
        <p:nvSpPr>
          <p:cNvPr id="8" name="TextBox 9">
            <a:extLst>
              <a:ext uri="{FF2B5EF4-FFF2-40B4-BE49-F238E27FC236}">
                <a16:creationId xmlns:a16="http://schemas.microsoft.com/office/drawing/2014/main" id="{31050627-A1E3-CB64-3C5B-D3034A6B1C09}"/>
              </a:ext>
            </a:extLst>
          </p:cNvPr>
          <p:cNvSpPr txBox="1"/>
          <p:nvPr/>
        </p:nvSpPr>
        <p:spPr>
          <a:xfrm>
            <a:off x="1004119" y="761382"/>
            <a:ext cx="10425881" cy="1949252"/>
          </a:xfrm>
          <a:prstGeom prst="rect">
            <a:avLst/>
          </a:prstGeom>
        </p:spPr>
        <p:txBody>
          <a:bodyPr wrap="square" lIns="0" tIns="0" rIns="0" bIns="0" rtlCol="0" anchor="t">
            <a:spAutoFit/>
          </a:bodyPr>
          <a:lstStyle/>
          <a:p>
            <a:pPr>
              <a:lnSpc>
                <a:spcPts val="7589"/>
              </a:lnSpc>
            </a:pPr>
            <a:r>
              <a:rPr lang="en-US" sz="6000" dirty="0">
                <a:solidFill>
                  <a:srgbClr val="474B4F"/>
                </a:solidFill>
                <a:latin typeface="Montserrat Bold" pitchFamily="2" charset="0"/>
              </a:rPr>
              <a:t>Computational cognitive neuroscience</a:t>
            </a:r>
          </a:p>
        </p:txBody>
      </p:sp>
      <p:sp>
        <p:nvSpPr>
          <p:cNvPr id="9" name="TextBox 11">
            <a:extLst>
              <a:ext uri="{FF2B5EF4-FFF2-40B4-BE49-F238E27FC236}">
                <a16:creationId xmlns:a16="http://schemas.microsoft.com/office/drawing/2014/main" id="{6316530E-E9D8-43C0-CD50-F1DD61095817}"/>
              </a:ext>
            </a:extLst>
          </p:cNvPr>
          <p:cNvSpPr txBox="1"/>
          <p:nvPr/>
        </p:nvSpPr>
        <p:spPr>
          <a:xfrm>
            <a:off x="1004119" y="3390900"/>
            <a:ext cx="9398408" cy="4710007"/>
          </a:xfrm>
          <a:prstGeom prst="rect">
            <a:avLst/>
          </a:prstGeom>
        </p:spPr>
        <p:txBody>
          <a:bodyPr wrap="square" lIns="0" tIns="0" rIns="0" bIns="0" rtlCol="0" anchor="t">
            <a:spAutoFit/>
          </a:bodyPr>
          <a:lstStyle/>
          <a:p>
            <a:pPr>
              <a:lnSpc>
                <a:spcPct val="110000"/>
              </a:lnSpc>
            </a:pPr>
            <a:r>
              <a:rPr lang="en-GB" sz="2800" kern="0" dirty="0">
                <a:effectLst/>
                <a:latin typeface="Montserrat" pitchFamily="2" charset="0"/>
                <a:ea typeface="Calibri" panose="020F0502020204030204" pitchFamily="34" charset="0"/>
                <a:cs typeface="Calibri" panose="020F0502020204030204" pitchFamily="34" charset="0"/>
              </a:rPr>
              <a:t>Computational cognitive neuroscience seeks to understand human </a:t>
            </a:r>
            <a:r>
              <a:rPr lang="en-GB" sz="2800" b="1" kern="0" dirty="0">
                <a:effectLst/>
                <a:latin typeface="Montserrat" pitchFamily="2" charset="0"/>
                <a:ea typeface="Calibri" panose="020F0502020204030204" pitchFamily="34" charset="0"/>
                <a:cs typeface="Calibri" panose="020F0502020204030204" pitchFamily="34" charset="0"/>
              </a:rPr>
              <a:t>cognition</a:t>
            </a:r>
            <a:r>
              <a:rPr lang="en-GB" sz="2800" kern="0" dirty="0">
                <a:effectLst/>
                <a:latin typeface="Montserrat" pitchFamily="2" charset="0"/>
                <a:ea typeface="Calibri" panose="020F0502020204030204" pitchFamily="34" charset="0"/>
                <a:cs typeface="Calibri" panose="020F0502020204030204" pitchFamily="34" charset="0"/>
              </a:rPr>
              <a:t> (the mental process of acquiring, evaluating and/or using knowledge) by building computational models that express theories of how the brain gives rise to cognition. </a:t>
            </a:r>
          </a:p>
          <a:p>
            <a:pPr>
              <a:lnSpc>
                <a:spcPct val="110000"/>
              </a:lnSpc>
            </a:pPr>
            <a:endParaRPr lang="en-GB" sz="2800" kern="0" dirty="0">
              <a:latin typeface="Montserrat" pitchFamily="2" charset="0"/>
              <a:ea typeface="Calibri" panose="020F0502020204030204" pitchFamily="34" charset="0"/>
              <a:cs typeface="Calibri" panose="020F0502020204030204" pitchFamily="34" charset="0"/>
            </a:endParaRPr>
          </a:p>
          <a:p>
            <a:pPr>
              <a:lnSpc>
                <a:spcPct val="110000"/>
              </a:lnSpc>
            </a:pPr>
            <a:r>
              <a:rPr lang="en-GB" sz="2800" kern="0" dirty="0">
                <a:effectLst/>
                <a:latin typeface="Montserrat" pitchFamily="2" charset="0"/>
                <a:ea typeface="Calibri" panose="020F0502020204030204" pitchFamily="34" charset="0"/>
                <a:cs typeface="Calibri" panose="020F0502020204030204" pitchFamily="34" charset="0"/>
              </a:rPr>
              <a:t>To test whether these models operate in a similar way to the human mind, scientists </a:t>
            </a:r>
            <a:r>
              <a:rPr lang="en-GB" sz="2800" b="1" kern="0" dirty="0">
                <a:solidFill>
                  <a:schemeClr val="tx1">
                    <a:lumMod val="75000"/>
                    <a:lumOff val="25000"/>
                  </a:schemeClr>
                </a:solidFill>
                <a:effectLst/>
                <a:latin typeface="Montserrat" pitchFamily="2" charset="0"/>
                <a:ea typeface="Calibri" panose="020F0502020204030204" pitchFamily="34" charset="0"/>
                <a:cs typeface="Calibri" panose="020F0502020204030204" pitchFamily="34" charset="0"/>
              </a:rPr>
              <a:t>compare</a:t>
            </a:r>
            <a:r>
              <a:rPr lang="en-GB" sz="2800" kern="0" dirty="0">
                <a:effectLst/>
                <a:latin typeface="Montserrat" pitchFamily="2" charset="0"/>
                <a:ea typeface="Calibri" panose="020F0502020204030204" pitchFamily="34" charset="0"/>
                <a:cs typeface="Calibri" panose="020F0502020204030204" pitchFamily="34" charset="0"/>
              </a:rPr>
              <a:t> the models’ performance with findings </a:t>
            </a:r>
            <a:r>
              <a:rPr lang="en-GB" sz="2800" kern="0" dirty="0">
                <a:latin typeface="Montserrat" pitchFamily="2" charset="0"/>
                <a:ea typeface="Calibri" panose="020F0502020204030204" pitchFamily="34" charset="0"/>
                <a:cs typeface="Calibri" panose="020F0502020204030204" pitchFamily="34" charset="0"/>
              </a:rPr>
              <a:t>about human performance </a:t>
            </a:r>
            <a:r>
              <a:rPr lang="en-GB" sz="2800" kern="0" dirty="0">
                <a:effectLst/>
                <a:latin typeface="Montserrat" pitchFamily="2" charset="0"/>
                <a:ea typeface="Calibri" panose="020F0502020204030204" pitchFamily="34" charset="0"/>
                <a:cs typeface="Calibri" panose="020F0502020204030204" pitchFamily="34" charset="0"/>
              </a:rPr>
              <a:t>from cognitive psychology.</a:t>
            </a:r>
            <a:endParaRPr lang="en-GB" sz="2800" kern="100" dirty="0">
              <a:effectLst/>
              <a:latin typeface="Montserrat" pitchFamily="2" charset="0"/>
              <a:ea typeface="Calibri" panose="020F0502020204030204" pitchFamily="34" charset="0"/>
              <a:cs typeface="Times New Roman" panose="02020603050405020304" pitchFamily="18" charset="0"/>
            </a:endParaRPr>
          </a:p>
        </p:txBody>
      </p:sp>
      <p:sp>
        <p:nvSpPr>
          <p:cNvPr id="16" name="TextBox 13">
            <a:extLst>
              <a:ext uri="{FF2B5EF4-FFF2-40B4-BE49-F238E27FC236}">
                <a16:creationId xmlns:a16="http://schemas.microsoft.com/office/drawing/2014/main" id="{CD9BD798-E050-E8DC-57E7-24D194946A9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600" b="1" dirty="0">
                <a:solidFill>
                  <a:schemeClr val="tx1">
                    <a:lumMod val="75000"/>
                    <a:lumOff val="25000"/>
                  </a:schemeClr>
                </a:solidFill>
                <a:latin typeface="Montserrat" pitchFamily="2" charset="0"/>
              </a:rPr>
              <a:t>09       www.futurumcareers.com </a:t>
            </a:r>
          </a:p>
        </p:txBody>
      </p:sp>
    </p:spTree>
    <p:extLst>
      <p:ext uri="{BB962C8B-B14F-4D97-AF65-F5344CB8AC3E}">
        <p14:creationId xmlns:p14="http://schemas.microsoft.com/office/powerpoint/2010/main" val="5732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7" ma:contentTypeDescription="Create a new document." ma:contentTypeScope="" ma:versionID="77257b456cfc84a8ab3163ea7b5c58d5">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ab2fef5f6e6f82aee22a180e1e53613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BC79E2-E358-4268-BCC6-DBFB0F6275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1A22D8-B3A6-4774-BA19-BA095EC1B36A}">
  <ds:schemaRefs>
    <ds:schemaRef ds:uri="http://schemas.microsoft.com/sharepoint/v3/contenttype/forms"/>
  </ds:schemaRefs>
</ds:datastoreItem>
</file>

<file path=customXml/itemProps3.xml><?xml version="1.0" encoding="utf-8"?>
<ds:datastoreItem xmlns:ds="http://schemas.openxmlformats.org/officeDocument/2006/customXml" ds:itemID="{47A5D70B-5FC3-4E30-8AD4-4E406B671B49}">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docProps/app.xml><?xml version="1.0" encoding="utf-8"?>
<Properties xmlns="http://schemas.openxmlformats.org/officeDocument/2006/extended-properties" xmlns:vt="http://schemas.openxmlformats.org/officeDocument/2006/docPropsVTypes">
  <TotalTime>160</TotalTime>
  <Words>1379</Words>
  <Application>Microsoft Office PowerPoint</Application>
  <PresentationFormat>Custom</PresentationFormat>
  <Paragraphs>123</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Montserrat Bold</vt:lpstr>
      <vt:lpstr>Calibri</vt:lpstr>
      <vt:lpstr>Montserrat Extra-Bold Bold</vt:lpstr>
      <vt:lpstr>Montserrat Semi-Bold Bold</vt:lpstr>
      <vt:lpstr>Montserrat Classic</vt:lpstr>
      <vt:lpstr>Montserrat Extra-Bold</vt:lpstr>
      <vt:lpstr>Montserrat</vt:lpstr>
      <vt:lpstr>Montserrat 2 Ultra-Bold</vt:lpstr>
      <vt:lpstr>Montserrat Black</vt:lpstr>
      <vt:lpstr>Arial</vt:lpstr>
      <vt:lpstr>Montserrat 2 Heavy</vt:lpstr>
      <vt:lpstr>Montserrat Classic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&amp; IT Presentation</dc:title>
  <dc:creator>Isla</dc:creator>
  <cp:lastModifiedBy>Isla Foffa</cp:lastModifiedBy>
  <cp:revision>4</cp:revision>
  <dcterms:created xsi:type="dcterms:W3CDTF">2006-08-16T00:00:00Z</dcterms:created>
  <dcterms:modified xsi:type="dcterms:W3CDTF">2023-11-07T13:58:41Z</dcterms:modified>
  <dc:identifier>DAFzBeNbBkU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