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2" r:id="rId5"/>
    <p:sldId id="258" r:id="rId6"/>
    <p:sldId id="257" r:id="rId7"/>
    <p:sldId id="268" r:id="rId8"/>
    <p:sldId id="261" r:id="rId9"/>
    <p:sldId id="262" r:id="rId10"/>
    <p:sldId id="263" r:id="rId11"/>
    <p:sldId id="278" r:id="rId12"/>
    <p:sldId id="266" r:id="rId13"/>
    <p:sldId id="276" r:id="rId14"/>
    <p:sldId id="275" r:id="rId15"/>
    <p:sldId id="269" r:id="rId16"/>
    <p:sldId id="284" r:id="rId17"/>
    <p:sldId id="270" r:id="rId18"/>
    <p:sldId id="271" r:id="rId19"/>
    <p:sldId id="272" r:id="rId20"/>
    <p:sldId id="273" r:id="rId21"/>
    <p:sldId id="283"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4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D521-DEE2-06B0-CA01-E6E7F6C118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F202B5D-4224-B2D9-37C0-B9F2E2C2B2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56CE08E-54D9-6110-CED5-E5E44E992037}"/>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5" name="Footer Placeholder 4">
            <a:extLst>
              <a:ext uri="{FF2B5EF4-FFF2-40B4-BE49-F238E27FC236}">
                <a16:creationId xmlns:a16="http://schemas.microsoft.com/office/drawing/2014/main" id="{6CE0121D-EDA0-908B-4B8E-9DB6ECA4B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E4A38A-F13B-09EE-89EA-762452B10DBF}"/>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296758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633D-63E1-1E92-FE55-B7457D105FA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C0F991C-3ED4-CDC3-E504-FB8F0F0D17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B83CAA-284A-2E43-358B-6A21A2FABF9C}"/>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5" name="Footer Placeholder 4">
            <a:extLst>
              <a:ext uri="{FF2B5EF4-FFF2-40B4-BE49-F238E27FC236}">
                <a16:creationId xmlns:a16="http://schemas.microsoft.com/office/drawing/2014/main" id="{7713CF37-453F-F806-87B2-DEB28D46C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FBDEAA-65C6-9C4F-2FC4-E12D47E4F427}"/>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317699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EB5A6-D7CA-762F-B406-C1987571E54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0ED025F-E99E-7ABC-6CE6-37C4979058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3A3634-8C1E-6820-9195-9BD1037A9B2A}"/>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5" name="Footer Placeholder 4">
            <a:extLst>
              <a:ext uri="{FF2B5EF4-FFF2-40B4-BE49-F238E27FC236}">
                <a16:creationId xmlns:a16="http://schemas.microsoft.com/office/drawing/2014/main" id="{4B756DEB-F861-68DB-D5AC-CAD1B6E0C8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D45829-C8E7-A2AD-E604-99BF9FF6AE44}"/>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17425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5CB4-543B-C4EB-858E-DD96960163C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6361DD-9219-2A31-3081-EBB5EE80DE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EA388F-D54D-99A3-03B4-AA6B94EDA382}"/>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5" name="Footer Placeholder 4">
            <a:extLst>
              <a:ext uri="{FF2B5EF4-FFF2-40B4-BE49-F238E27FC236}">
                <a16:creationId xmlns:a16="http://schemas.microsoft.com/office/drawing/2014/main" id="{04228D0D-B1DD-F464-7325-9EC6989C6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0F8A1-FC54-5306-33FD-8EFCD07C8379}"/>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78627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D1A4-4153-3107-DC77-08401CAF0F2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8D23E6F-D458-F380-A42F-9A7180B0ED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6C18CA-C563-EFCE-9649-5CC21FE18E84}"/>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5" name="Footer Placeholder 4">
            <a:extLst>
              <a:ext uri="{FF2B5EF4-FFF2-40B4-BE49-F238E27FC236}">
                <a16:creationId xmlns:a16="http://schemas.microsoft.com/office/drawing/2014/main" id="{7670FF10-C0B3-D285-E20E-0DF1FC20D0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7FC2EE-5769-E362-DC32-3ED65F3F70E1}"/>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32149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5EB4-A791-AEB2-EA4C-047443D04DF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CFEF487-C44B-8608-1A4A-248F613B8D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2267483-7EA0-10D6-CC48-F413E16B91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AA44C83-AF31-254B-80C5-DD21A43D5093}"/>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6" name="Footer Placeholder 5">
            <a:extLst>
              <a:ext uri="{FF2B5EF4-FFF2-40B4-BE49-F238E27FC236}">
                <a16:creationId xmlns:a16="http://schemas.microsoft.com/office/drawing/2014/main" id="{A91119B2-7214-2B72-1ED2-82C9C87738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450E3D-79B8-0B79-8B9F-30D59BEC2977}"/>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145890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98DD-7134-127F-3DB6-1839BAF3CB3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6B8E52A-1D9F-DA3C-8A37-7B986C57A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E9783C-182A-753E-CDB3-FEE76F30239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30E004D-42AC-8CAC-418A-45371170E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E481063-516B-E42B-FD0F-9EF9A484A7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C4EEDD0-45E5-12C7-15C8-7F018B467E68}"/>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8" name="Footer Placeholder 7">
            <a:extLst>
              <a:ext uri="{FF2B5EF4-FFF2-40B4-BE49-F238E27FC236}">
                <a16:creationId xmlns:a16="http://schemas.microsoft.com/office/drawing/2014/main" id="{94D3FB1B-8057-AF77-441F-EEC94314EA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DF18B8-3A59-8C3E-2A72-84C7442BF059}"/>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256299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69AB0-3DD0-45B2-85D0-2F79A98E551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5A0B3F3-6106-A53E-1602-162A93E1C5D5}"/>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4" name="Footer Placeholder 3">
            <a:extLst>
              <a:ext uri="{FF2B5EF4-FFF2-40B4-BE49-F238E27FC236}">
                <a16:creationId xmlns:a16="http://schemas.microsoft.com/office/drawing/2014/main" id="{E64E9699-0451-706B-C7C7-253A07DDF5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99940E-B662-75B0-0E47-DC804A3DDB6B}"/>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16884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38FA0-6A5B-22F7-EDAE-C4619B76686E}"/>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3" name="Footer Placeholder 2">
            <a:extLst>
              <a:ext uri="{FF2B5EF4-FFF2-40B4-BE49-F238E27FC236}">
                <a16:creationId xmlns:a16="http://schemas.microsoft.com/office/drawing/2014/main" id="{5495E7D1-063E-C9DF-0E9C-3B4D204FA3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80704D-6C08-FF1D-4233-6DFBD1FEF9BC}"/>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245913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AF47-9281-0D1D-BC1D-48B5D957C8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B8D5A19-0C1C-79E8-A232-163DCF200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FC9CCDB-4F85-F95B-E4B5-4D10EC262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6C3730-650B-213E-0496-003F05981D20}"/>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6" name="Footer Placeholder 5">
            <a:extLst>
              <a:ext uri="{FF2B5EF4-FFF2-40B4-BE49-F238E27FC236}">
                <a16:creationId xmlns:a16="http://schemas.microsoft.com/office/drawing/2014/main" id="{B3F8D32C-FA85-51A2-D9E6-A057E9A86B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6F1104-0BDD-4B78-A332-E56630437673}"/>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186700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C687-4C2A-3EA5-E4B8-620CBD7C2B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ACFB9CD-E666-D5AE-0390-3DEA20AA1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F90F78-33DA-84B2-3B71-93CF003BB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7132FE-C7F3-5004-6EE5-67881340C6E6}"/>
              </a:ext>
            </a:extLst>
          </p:cNvPr>
          <p:cNvSpPr>
            <a:spLocks noGrp="1"/>
          </p:cNvSpPr>
          <p:nvPr>
            <p:ph type="dt" sz="half" idx="10"/>
          </p:nvPr>
        </p:nvSpPr>
        <p:spPr/>
        <p:txBody>
          <a:bodyPr/>
          <a:lstStyle/>
          <a:p>
            <a:fld id="{5B79FEE6-CAC7-4D6F-8640-87F37A717730}" type="datetimeFigureOut">
              <a:rPr lang="en-GB" smtClean="0"/>
              <a:t>20/09/2022</a:t>
            </a:fld>
            <a:endParaRPr lang="en-GB"/>
          </a:p>
        </p:txBody>
      </p:sp>
      <p:sp>
        <p:nvSpPr>
          <p:cNvPr id="6" name="Footer Placeholder 5">
            <a:extLst>
              <a:ext uri="{FF2B5EF4-FFF2-40B4-BE49-F238E27FC236}">
                <a16:creationId xmlns:a16="http://schemas.microsoft.com/office/drawing/2014/main" id="{9A2D48B9-7CA6-484E-B8F2-1654E365BA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0BADF6-E37D-B348-B425-9FC5DE0895AC}"/>
              </a:ext>
            </a:extLst>
          </p:cNvPr>
          <p:cNvSpPr>
            <a:spLocks noGrp="1"/>
          </p:cNvSpPr>
          <p:nvPr>
            <p:ph type="sldNum" sz="quarter" idx="12"/>
          </p:nvPr>
        </p:nvSpPr>
        <p:spPr/>
        <p:txBody>
          <a:bodyPr/>
          <a:lstStyle/>
          <a:p>
            <a:fld id="{467A1593-05F1-467E-923D-3866CF1BA8B1}" type="slidenum">
              <a:rPr lang="en-GB" smtClean="0"/>
              <a:t>‹#›</a:t>
            </a:fld>
            <a:endParaRPr lang="en-GB"/>
          </a:p>
        </p:txBody>
      </p:sp>
    </p:spTree>
    <p:extLst>
      <p:ext uri="{BB962C8B-B14F-4D97-AF65-F5344CB8AC3E}">
        <p14:creationId xmlns:p14="http://schemas.microsoft.com/office/powerpoint/2010/main" val="57117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34D9B-F8E0-69F1-3096-1D5A50EA0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6BDA0F4-8BAE-E41F-7FDF-B7D1A3D43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E0E29B-0A29-0F17-5F98-7C08114C6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9FEE6-CAC7-4D6F-8640-87F37A717730}" type="datetimeFigureOut">
              <a:rPr lang="en-GB" smtClean="0"/>
              <a:t>20/09/2022</a:t>
            </a:fld>
            <a:endParaRPr lang="en-GB"/>
          </a:p>
        </p:txBody>
      </p:sp>
      <p:sp>
        <p:nvSpPr>
          <p:cNvPr id="5" name="Footer Placeholder 4">
            <a:extLst>
              <a:ext uri="{FF2B5EF4-FFF2-40B4-BE49-F238E27FC236}">
                <a16:creationId xmlns:a16="http://schemas.microsoft.com/office/drawing/2014/main" id="{8BBF735D-2AA9-10C3-D7E6-364A26C11E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79BCB1-EE2D-921F-0345-5E75ADB8D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A1593-05F1-467E-923D-3866CF1BA8B1}" type="slidenum">
              <a:rPr lang="en-GB" smtClean="0"/>
              <a:t>‹#›</a:t>
            </a:fld>
            <a:endParaRPr lang="en-GB"/>
          </a:p>
        </p:txBody>
      </p:sp>
    </p:spTree>
    <p:extLst>
      <p:ext uri="{BB962C8B-B14F-4D97-AF65-F5344CB8AC3E}">
        <p14:creationId xmlns:p14="http://schemas.microsoft.com/office/powerpoint/2010/main" val="312211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reersinmusic.com/" TargetMode="External"/><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hyperlink" Target="https://www.prospects.ac.uk/jobs-and-work-experience/job-sectors/creative-arts-and-design/careers-in-music#music-industry-internships" TargetMode="External"/><Relationship Id="rId5" Type="http://schemas.openxmlformats.org/officeDocument/2006/relationships/hyperlink" Target="https://www.careersinmusic.com/music-producer/" TargetMode="External"/><Relationship Id="rId4" Type="http://schemas.openxmlformats.org/officeDocument/2006/relationships/hyperlink" Target="https://www.careersinmusic.com/musicologis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aspm.net/" TargetMode="External"/><Relationship Id="rId7" Type="http://schemas.openxmlformats.org/officeDocument/2006/relationships/hyperlink" Target="https://www.careersinmusic.com/" TargetMode="External"/><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hyperlink" Target="https://aes2.org/" TargetMode="External"/><Relationship Id="rId5" Type="http://schemas.openxmlformats.org/officeDocument/2006/relationships/hyperlink" Target="https://www.artofrecordproduction.com/aorpjoom/" TargetMode="External"/><Relationship Id="rId4" Type="http://schemas.openxmlformats.org/officeDocument/2006/relationships/hyperlink" Target="https://metalstudies.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futurumcareers.com/what-exactly-is-the-heaviness-in-heavy-metal-music"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s://futurumcareers.com/Dr-Jan-Herbst-Dr-Mark-Mynett-Activity-Sheet.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129" r="9129"/>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FF947F-CD68-AA47-3A87-2224A4038B2B}"/>
              </a:ext>
            </a:extLst>
          </p:cNvPr>
          <p:cNvSpPr txBox="1">
            <a:spLocks/>
          </p:cNvSpPr>
          <p:nvPr/>
        </p:nvSpPr>
        <p:spPr>
          <a:xfrm>
            <a:off x="-1" y="390987"/>
            <a:ext cx="5078028" cy="349743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7000" dirty="0">
                <a:latin typeface="+mn-lt"/>
              </a:rPr>
              <a:t>MUSICOLOGY</a:t>
            </a:r>
            <a:r>
              <a:rPr lang="en-GB" sz="6600" dirty="0">
                <a:latin typeface="+mn-lt"/>
              </a:rPr>
              <a:t> </a:t>
            </a:r>
          </a:p>
          <a:p>
            <a:pPr algn="ctr">
              <a:lnSpc>
                <a:spcPct val="120000"/>
              </a:lnSpc>
              <a:spcBef>
                <a:spcPts val="0"/>
              </a:spcBef>
            </a:pPr>
            <a:r>
              <a:rPr lang="en-GB" sz="4600" dirty="0">
                <a:latin typeface="+mn-lt"/>
              </a:rPr>
              <a:t>and</a:t>
            </a:r>
            <a:r>
              <a:rPr lang="en-GB" sz="6600" dirty="0">
                <a:latin typeface="+mn-lt"/>
              </a:rPr>
              <a:t> </a:t>
            </a:r>
          </a:p>
          <a:p>
            <a:pPr algn="ctr">
              <a:lnSpc>
                <a:spcPct val="120000"/>
              </a:lnSpc>
              <a:spcBef>
                <a:spcPts val="600"/>
              </a:spcBef>
            </a:pPr>
            <a:r>
              <a:rPr lang="en-GB" sz="7000" dirty="0">
                <a:latin typeface="+mn-lt"/>
              </a:rPr>
              <a:t>MUSIC TECHNOLOGY</a:t>
            </a:r>
          </a:p>
        </p:txBody>
      </p:sp>
      <p:sp>
        <p:nvSpPr>
          <p:cNvPr id="3" name="Subtitle 2">
            <a:extLst>
              <a:ext uri="{FF2B5EF4-FFF2-40B4-BE49-F238E27FC236}">
                <a16:creationId xmlns:a16="http://schemas.microsoft.com/office/drawing/2014/main" id="{E87546DC-D856-87E5-27EE-56AD214621F0}"/>
              </a:ext>
            </a:extLst>
          </p:cNvPr>
          <p:cNvSpPr txBox="1">
            <a:spLocks/>
          </p:cNvSpPr>
          <p:nvPr/>
        </p:nvSpPr>
        <p:spPr>
          <a:xfrm>
            <a:off x="0" y="4429958"/>
            <a:ext cx="5078027" cy="21217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600"/>
              </a:spcBef>
              <a:buNone/>
            </a:pPr>
            <a:r>
              <a:rPr lang="en-GB" sz="3100" dirty="0"/>
              <a:t>with </a:t>
            </a:r>
          </a:p>
          <a:p>
            <a:pPr marL="0" indent="0" algn="ctr">
              <a:lnSpc>
                <a:spcPct val="120000"/>
              </a:lnSpc>
              <a:spcBef>
                <a:spcPts val="600"/>
              </a:spcBef>
              <a:buNone/>
            </a:pPr>
            <a:r>
              <a:rPr lang="en-GB" sz="4000" dirty="0"/>
              <a:t>DR JAN HERBST </a:t>
            </a:r>
          </a:p>
          <a:p>
            <a:pPr marL="0" indent="0" algn="ctr">
              <a:lnSpc>
                <a:spcPct val="120000"/>
              </a:lnSpc>
              <a:spcBef>
                <a:spcPts val="600"/>
              </a:spcBef>
              <a:buNone/>
            </a:pPr>
            <a:r>
              <a:rPr lang="en-GB" sz="3100" dirty="0"/>
              <a:t>and</a:t>
            </a:r>
            <a:r>
              <a:rPr lang="en-GB" sz="3600" dirty="0"/>
              <a:t> </a:t>
            </a:r>
          </a:p>
          <a:p>
            <a:pPr marL="0" indent="0" algn="ctr">
              <a:lnSpc>
                <a:spcPct val="120000"/>
              </a:lnSpc>
              <a:spcBef>
                <a:spcPts val="600"/>
              </a:spcBef>
              <a:buNone/>
            </a:pPr>
            <a:r>
              <a:rPr lang="en-GB" sz="4000" dirty="0"/>
              <a:t>DR MARK MYNETT</a:t>
            </a:r>
          </a:p>
        </p:txBody>
      </p:sp>
    </p:spTree>
    <p:extLst>
      <p:ext uri="{BB962C8B-B14F-4D97-AF65-F5344CB8AC3E}">
        <p14:creationId xmlns:p14="http://schemas.microsoft.com/office/powerpoint/2010/main" val="333582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994" r="2994"/>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6" y="365125"/>
            <a:ext cx="6356412" cy="1080000"/>
          </a:xfrm>
          <a:solidFill>
            <a:schemeClr val="bg1">
              <a:lumMod val="95000"/>
            </a:schemeClr>
          </a:solidFill>
        </p:spPr>
        <p:txBody>
          <a:bodyPr vert="horz" lIns="91440" tIns="45720" rIns="91440" bIns="45720" rtlCol="0" anchor="ctr">
            <a:normAutofit/>
          </a:bodyPr>
          <a:lstStyle/>
          <a:p>
            <a:pPr algn="ctr"/>
            <a:r>
              <a:rPr lang="en-US" sz="4000" dirty="0"/>
              <a:t>ABOUT MUSIC TECHNOLOGY</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6356412" cy="5015883"/>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GB" sz="2000" b="0" i="0" u="none" strike="noStrike" baseline="0" dirty="0">
                <a:latin typeface="+mj-lt"/>
              </a:rPr>
              <a:t>In its current forms, music would not be possible without </a:t>
            </a:r>
            <a:r>
              <a:rPr lang="en-GB" sz="2000" b="0" i="0" u="none" strike="noStrike" baseline="0" dirty="0">
                <a:solidFill>
                  <a:schemeClr val="accent1"/>
                </a:solidFill>
                <a:latin typeface="+mj-lt"/>
              </a:rPr>
              <a:t>technology</a:t>
            </a:r>
            <a:r>
              <a:rPr lang="en-GB" sz="2000" b="0" i="0" u="none" strike="noStrike" baseline="0" dirty="0">
                <a:latin typeface="+mj-lt"/>
              </a:rPr>
              <a:t> – concerts need </a:t>
            </a:r>
            <a:r>
              <a:rPr lang="en-GB" sz="2000" b="0" i="0" u="none" strike="noStrike" baseline="0" dirty="0">
                <a:solidFill>
                  <a:schemeClr val="accent1"/>
                </a:solidFill>
                <a:latin typeface="+mj-lt"/>
              </a:rPr>
              <a:t>amplification</a:t>
            </a:r>
            <a:r>
              <a:rPr lang="en-GB" sz="2000" b="0" i="0" u="none" strike="noStrike" baseline="0" dirty="0">
                <a:latin typeface="+mj-lt"/>
              </a:rPr>
              <a:t> and music compositions require </a:t>
            </a:r>
            <a:r>
              <a:rPr lang="en-GB" sz="2000" b="0" i="0" u="none" strike="noStrike" baseline="0" dirty="0">
                <a:solidFill>
                  <a:schemeClr val="accent1"/>
                </a:solidFill>
                <a:latin typeface="+mj-lt"/>
              </a:rPr>
              <a:t>recording </a:t>
            </a:r>
            <a:r>
              <a:rPr lang="en-GB" sz="2000" b="0" i="0" u="none" strike="noStrike" baseline="0" dirty="0">
                <a:latin typeface="+mj-lt"/>
              </a:rPr>
              <a:t>and</a:t>
            </a:r>
            <a:r>
              <a:rPr lang="en-GB" sz="2000" b="0" i="0" u="none" strike="noStrike" baseline="0" dirty="0">
                <a:solidFill>
                  <a:schemeClr val="accent1"/>
                </a:solidFill>
                <a:latin typeface="+mj-lt"/>
              </a:rPr>
              <a:t> mixing</a:t>
            </a:r>
            <a:r>
              <a:rPr lang="en-GB" sz="2000" b="0" i="0" u="none" strike="noStrike" baseline="0" dirty="0">
                <a:latin typeface="+mj-lt"/>
              </a:rPr>
              <a:t>. As technology develops, the ability to record music has become available to everyone. Today, you can produce an album in your bedroom!</a:t>
            </a:r>
          </a:p>
          <a:p>
            <a:pPr marL="0" indent="0">
              <a:lnSpc>
                <a:spcPct val="100000"/>
              </a:lnSpc>
              <a:spcBef>
                <a:spcPts val="0"/>
              </a:spcBef>
              <a:buNone/>
            </a:pPr>
            <a:endParaRPr lang="en-GB" sz="2000" dirty="0">
              <a:latin typeface="+mj-lt"/>
            </a:endParaRPr>
          </a:p>
          <a:p>
            <a:pPr marL="0" indent="0">
              <a:lnSpc>
                <a:spcPct val="100000"/>
              </a:lnSpc>
              <a:spcBef>
                <a:spcPts val="0"/>
              </a:spcBef>
              <a:buNone/>
            </a:pPr>
            <a:r>
              <a:rPr lang="en-GB" sz="2000" b="0" i="0" u="none" strike="noStrike" baseline="0" dirty="0">
                <a:solidFill>
                  <a:srgbClr val="00B050"/>
                </a:solidFill>
                <a:latin typeface="+mj-lt"/>
              </a:rPr>
              <a:t>“While music technology resources become more affordable and powerful, the demands on quality increase as well. If an artist wishes to progress beyond a local fan base, professional skills are required,” </a:t>
            </a:r>
            <a:r>
              <a:rPr lang="en-GB" sz="2000" b="0" i="0" u="none" strike="noStrike" baseline="0" dirty="0">
                <a:latin typeface="+mj-lt"/>
              </a:rPr>
              <a:t>says Jan. </a:t>
            </a:r>
          </a:p>
          <a:p>
            <a:pPr marL="0" indent="0">
              <a:lnSpc>
                <a:spcPct val="100000"/>
              </a:lnSpc>
              <a:spcBef>
                <a:spcPts val="0"/>
              </a:spcBef>
              <a:buNone/>
            </a:pPr>
            <a:endParaRPr lang="en-GB" sz="2000" dirty="0">
              <a:solidFill>
                <a:srgbClr val="00B050"/>
              </a:solidFill>
              <a:latin typeface="+mj-lt"/>
            </a:endParaRPr>
          </a:p>
          <a:p>
            <a:pPr marL="0" indent="0">
              <a:lnSpc>
                <a:spcPct val="100000"/>
              </a:lnSpc>
              <a:spcBef>
                <a:spcPts val="0"/>
              </a:spcBef>
              <a:buNone/>
            </a:pPr>
            <a:r>
              <a:rPr lang="en-GB" sz="2000" b="0" i="0" u="none" strike="noStrike" baseline="0" dirty="0">
                <a:solidFill>
                  <a:srgbClr val="00B050"/>
                </a:solidFill>
                <a:latin typeface="+mj-lt"/>
              </a:rPr>
              <a:t>“Studying music and music technology provides these professional skills, be it as a practising musician or a music technologist, who has a broad skillset from recording to production </a:t>
            </a:r>
            <a:r>
              <a:rPr lang="en-GB" sz="2000" b="0" i="0" u="none" strike="noStrike" baseline="0">
                <a:solidFill>
                  <a:srgbClr val="00B050"/>
                </a:solidFill>
                <a:latin typeface="+mj-lt"/>
              </a:rPr>
              <a:t>and post-production.”</a:t>
            </a:r>
            <a:endParaRPr lang="en-GB" sz="2000" b="0" i="0" u="none" strike="noStrike" baseline="0" dirty="0">
              <a:solidFill>
                <a:srgbClr val="00B050"/>
              </a:solidFill>
              <a:latin typeface="+mj-lt"/>
            </a:endParaRPr>
          </a:p>
        </p:txBody>
      </p:sp>
      <p:sp>
        <p:nvSpPr>
          <p:cNvPr id="4" name="TextBox 3">
            <a:extLst>
              <a:ext uri="{FF2B5EF4-FFF2-40B4-BE49-F238E27FC236}">
                <a16:creationId xmlns:a16="http://schemas.microsoft.com/office/drawing/2014/main" id="{FD7D96D0-59A2-209A-628E-441EDCC48F11}"/>
              </a:ext>
            </a:extLst>
          </p:cNvPr>
          <p:cNvSpPr txBox="1"/>
          <p:nvPr/>
        </p:nvSpPr>
        <p:spPr>
          <a:xfrm>
            <a:off x="6725468" y="6091820"/>
            <a:ext cx="5463483" cy="646331"/>
          </a:xfrm>
          <a:prstGeom prst="rect">
            <a:avLst/>
          </a:prstGeom>
          <a:noFill/>
        </p:spPr>
        <p:txBody>
          <a:bodyPr wrap="none" rtlCol="0">
            <a:spAutoFit/>
          </a:bodyPr>
          <a:lstStyle/>
          <a:p>
            <a:pPr algn="l"/>
            <a:r>
              <a:rPr lang="en-GB" sz="1800" b="0" i="1" u="none" strike="noStrike" baseline="0" dirty="0">
                <a:solidFill>
                  <a:srgbClr val="FFFFFF"/>
                </a:solidFill>
                <a:latin typeface="BrandonGrotesque-RegularItalic"/>
              </a:rPr>
              <a:t>Dr Mark Mynett in Blue Rooms Studio 1 at the University</a:t>
            </a:r>
          </a:p>
          <a:p>
            <a:pPr algn="l"/>
            <a:r>
              <a:rPr lang="en-GB" sz="1800" b="0" i="1" u="none" strike="noStrike" baseline="0" dirty="0">
                <a:solidFill>
                  <a:srgbClr val="FFFFFF"/>
                </a:solidFill>
                <a:latin typeface="BrandonGrotesque-RegularItalic"/>
              </a:rPr>
              <a:t>of Huddersfield, UK</a:t>
            </a:r>
            <a:endParaRPr lang="en-GB" dirty="0"/>
          </a:p>
        </p:txBody>
      </p:sp>
    </p:spTree>
    <p:extLst>
      <p:ext uri="{BB962C8B-B14F-4D97-AF65-F5344CB8AC3E}">
        <p14:creationId xmlns:p14="http://schemas.microsoft.com/office/powerpoint/2010/main" val="15190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playing a guitar&#10;&#10;Description automatically generated with medium confidence">
            <a:extLst>
              <a:ext uri="{FF2B5EF4-FFF2-40B4-BE49-F238E27FC236}">
                <a16:creationId xmlns:a16="http://schemas.microsoft.com/office/drawing/2014/main" id="{B86BA3B3-21C4-9694-504C-45A6DBB06A4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290"/>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6" y="365125"/>
            <a:ext cx="8096436" cy="1080000"/>
          </a:xfrm>
          <a:solidFill>
            <a:schemeClr val="bg1">
              <a:lumMod val="95000"/>
            </a:schemeClr>
          </a:solidFill>
        </p:spPr>
        <p:txBody>
          <a:bodyPr vert="horz" lIns="91440" tIns="45720" rIns="91440" bIns="45720" rtlCol="0" anchor="ctr">
            <a:normAutofit/>
          </a:bodyPr>
          <a:lstStyle/>
          <a:p>
            <a:pPr algn="ctr"/>
            <a:r>
              <a:rPr lang="en-US" sz="3400" dirty="0"/>
              <a:t>PATHWAY FROM SCHOOL TO MUSICOLOGY AND MUSIC TECHNOLOGY</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8096436" cy="4770607"/>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There are many different routes into music. </a:t>
            </a:r>
            <a:r>
              <a:rPr lang="en-US" sz="2000" b="0" i="0" u="none" strike="noStrike" baseline="0" dirty="0">
                <a:solidFill>
                  <a:srgbClr val="00B050"/>
                </a:solidFill>
                <a:latin typeface="+mj-lt"/>
              </a:rPr>
              <a:t>“There are examples of artists and industry professionals without a degree,” </a:t>
            </a:r>
            <a:r>
              <a:rPr lang="en-US" sz="2000" b="0" i="0" u="none" strike="noStrike" baseline="0" dirty="0">
                <a:latin typeface="+mj-lt"/>
              </a:rPr>
              <a:t>says Jan, </a:t>
            </a:r>
            <a:r>
              <a:rPr lang="en-US" sz="2000" b="0" i="0" u="none" strike="noStrike" baseline="0" dirty="0">
                <a:solidFill>
                  <a:srgbClr val="00B050"/>
                </a:solidFill>
                <a:latin typeface="+mj-lt"/>
              </a:rPr>
              <a:t>“but getting structured and proven education is a fast track to acquiring the required skills and vastly increases the chances of being successful.”</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rPr>
              <a:t>Many degree </a:t>
            </a:r>
            <a:r>
              <a:rPr lang="en-US" sz="2000" b="0" i="0" u="none" strike="noStrike" baseline="0" dirty="0" err="1">
                <a:latin typeface="+mj-lt"/>
              </a:rPr>
              <a:t>programmes</a:t>
            </a:r>
            <a:r>
              <a:rPr lang="en-US" sz="2000" b="0" i="0" u="none" strike="noStrike" baseline="0" dirty="0">
                <a:latin typeface="+mj-lt"/>
              </a:rPr>
              <a:t> in musicology and music technology are available at universities – it is all about choosing the one that </a:t>
            </a:r>
            <a:r>
              <a:rPr lang="en-US" sz="2000" b="0" i="0" u="none" strike="noStrike" baseline="0" dirty="0">
                <a:solidFill>
                  <a:schemeClr val="accent1"/>
                </a:solidFill>
                <a:latin typeface="+mj-lt"/>
              </a:rPr>
              <a:t>best fits </a:t>
            </a:r>
            <a:r>
              <a:rPr lang="en-US" sz="2000" b="0" i="0" u="none" strike="noStrike" baseline="0" dirty="0">
                <a:latin typeface="+mj-lt"/>
              </a:rPr>
              <a:t>with your requirements.</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hlinkClick r:id="rId3"/>
              </a:rPr>
              <a:t>Careers in Music</a:t>
            </a:r>
            <a:r>
              <a:rPr lang="en-US" sz="2000" b="0" i="0" u="none" strike="noStrike" baseline="0" dirty="0">
                <a:latin typeface="+mj-lt"/>
              </a:rPr>
              <a:t> contains information about the wide range of careers available in the music industry, with sections dedicated to </a:t>
            </a:r>
            <a:r>
              <a:rPr lang="en-US" sz="2000" b="0" i="0" u="none" strike="noStrike" baseline="0" dirty="0">
                <a:latin typeface="+mj-lt"/>
                <a:hlinkClick r:id="rId4"/>
              </a:rPr>
              <a:t>musicology</a:t>
            </a:r>
            <a:r>
              <a:rPr lang="en-US" sz="2000" b="0" i="0" u="none" strike="noStrike" baseline="0" dirty="0">
                <a:latin typeface="+mj-lt"/>
              </a:rPr>
              <a:t> and </a:t>
            </a:r>
            <a:r>
              <a:rPr lang="en-US" sz="2000" b="0" i="0" u="none" strike="noStrike" baseline="0" dirty="0">
                <a:latin typeface="+mj-lt"/>
                <a:hlinkClick r:id="rId5"/>
              </a:rPr>
              <a:t>music production</a:t>
            </a:r>
            <a:r>
              <a:rPr lang="en-US" sz="2000" b="0" i="0" u="none" strike="noStrike" baseline="0" dirty="0">
                <a:latin typeface="+mj-lt"/>
              </a:rPr>
              <a:t>.</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hlinkClick r:id="rId6"/>
              </a:rPr>
              <a:t>Prospects</a:t>
            </a:r>
            <a:r>
              <a:rPr lang="en-US" sz="2000" b="0" i="0" u="none" strike="noStrike" baseline="0" dirty="0">
                <a:latin typeface="+mj-lt"/>
              </a:rPr>
              <a:t> also provides information about degree </a:t>
            </a:r>
            <a:r>
              <a:rPr lang="en-US" sz="2000" b="0" i="0" u="none" strike="noStrike" baseline="0" dirty="0" err="1">
                <a:latin typeface="+mj-lt"/>
              </a:rPr>
              <a:t>programmes</a:t>
            </a:r>
            <a:r>
              <a:rPr lang="en-US" sz="2000" b="0" i="0" u="none" strike="noStrike" baseline="0" dirty="0">
                <a:latin typeface="+mj-lt"/>
              </a:rPr>
              <a:t>, internships, apprenticeships and careers in music.</a:t>
            </a:r>
          </a:p>
        </p:txBody>
      </p:sp>
    </p:spTree>
    <p:extLst>
      <p:ext uri="{BB962C8B-B14F-4D97-AF65-F5344CB8AC3E}">
        <p14:creationId xmlns:p14="http://schemas.microsoft.com/office/powerpoint/2010/main" val="360697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67" b="2467"/>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6" y="365125"/>
            <a:ext cx="8096436" cy="1080000"/>
          </a:xfrm>
          <a:solidFill>
            <a:schemeClr val="bg1">
              <a:lumMod val="95000"/>
            </a:schemeClr>
          </a:solidFill>
        </p:spPr>
        <p:txBody>
          <a:bodyPr vert="horz" lIns="91440" tIns="45720" rIns="91440" bIns="45720" rtlCol="0" anchor="ctr">
            <a:normAutofit/>
          </a:bodyPr>
          <a:lstStyle/>
          <a:p>
            <a:pPr algn="ctr"/>
            <a:r>
              <a:rPr lang="en-US" sz="3400" dirty="0"/>
              <a:t>EXPLORE CAREERS IN MUSICOLOGY AND MUSIC TECHNOLOGY</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8096436" cy="4998128"/>
          </a:xfrm>
          <a:solidFill>
            <a:schemeClr val="bg1">
              <a:lumMod val="95000"/>
            </a:schemeClr>
          </a:solidFill>
        </p:spPr>
        <p:txBody>
          <a:bodyPr vert="horz" lIns="91440" tIns="45720" rIns="91440" bIns="45720" rtlCol="0">
            <a:noAutofit/>
          </a:bodyPr>
          <a:lstStyle/>
          <a:p>
            <a:pPr marL="0" indent="0" algn="l">
              <a:lnSpc>
                <a:spcPct val="100000"/>
              </a:lnSpc>
              <a:spcBef>
                <a:spcPts val="0"/>
              </a:spcBef>
              <a:buNone/>
            </a:pPr>
            <a:r>
              <a:rPr lang="en-GB" sz="2000" b="0" i="0" u="none" strike="noStrike" baseline="0" dirty="0">
                <a:latin typeface="+mj-lt"/>
              </a:rPr>
              <a:t>The </a:t>
            </a:r>
            <a:r>
              <a:rPr lang="en-GB" sz="2000" b="0" i="0" u="none" strike="noStrike" baseline="0" dirty="0">
                <a:latin typeface="+mj-lt"/>
                <a:hlinkClick r:id="rId3"/>
              </a:rPr>
              <a:t>International Association for the Study of Popular Music</a:t>
            </a:r>
            <a:r>
              <a:rPr lang="en-GB" sz="2000" b="0" i="0" u="none" strike="noStrike" baseline="0" dirty="0">
                <a:latin typeface="+mj-lt"/>
              </a:rPr>
              <a:t> is the perfect starting place for those interested in pursuing a research career in popular music.</a:t>
            </a:r>
          </a:p>
          <a:p>
            <a:pPr marL="0" indent="0" algn="l">
              <a:lnSpc>
                <a:spcPct val="100000"/>
              </a:lnSpc>
              <a:spcBef>
                <a:spcPts val="0"/>
              </a:spcBef>
              <a:buNone/>
            </a:pPr>
            <a:endParaRPr lang="en-GB" sz="2000" b="0" i="0" u="none" strike="noStrike" baseline="0" dirty="0">
              <a:latin typeface="+mj-lt"/>
            </a:endParaRPr>
          </a:p>
          <a:p>
            <a:pPr marL="0" indent="0" algn="l">
              <a:lnSpc>
                <a:spcPct val="100000"/>
              </a:lnSpc>
              <a:spcBef>
                <a:spcPts val="0"/>
              </a:spcBef>
              <a:buNone/>
            </a:pPr>
            <a:r>
              <a:rPr lang="en-GB" sz="2000" b="0" i="0" u="none" strike="noStrike" baseline="0" dirty="0">
                <a:latin typeface="+mj-lt"/>
              </a:rPr>
              <a:t>Jan and Mark recommend visiting the </a:t>
            </a:r>
            <a:r>
              <a:rPr lang="en-GB" sz="2000" b="0" i="0" u="none" strike="noStrike" baseline="0" dirty="0">
                <a:latin typeface="+mj-lt"/>
                <a:hlinkClick r:id="rId4"/>
              </a:rPr>
              <a:t>International Society for Metal Music Studies</a:t>
            </a:r>
            <a:r>
              <a:rPr lang="en-GB" sz="2000" b="0" i="0" u="none" strike="noStrike" baseline="0" dirty="0">
                <a:latin typeface="+mj-lt"/>
              </a:rPr>
              <a:t> website to learn more about studying metal music.</a:t>
            </a:r>
            <a:r>
              <a:rPr lang="en-GB" sz="2000" b="1" i="0" u="none" strike="noStrike" baseline="0" dirty="0">
                <a:latin typeface="+mj-lt"/>
              </a:rPr>
              <a:t> </a:t>
            </a:r>
          </a:p>
          <a:p>
            <a:pPr marL="0" indent="0" algn="l">
              <a:lnSpc>
                <a:spcPct val="100000"/>
              </a:lnSpc>
              <a:spcBef>
                <a:spcPts val="0"/>
              </a:spcBef>
              <a:buNone/>
            </a:pPr>
            <a:endParaRPr lang="en-GB" sz="2000" b="1" i="0" u="none" strike="noStrike" baseline="0" dirty="0">
              <a:latin typeface="+mj-lt"/>
            </a:endParaRPr>
          </a:p>
          <a:p>
            <a:pPr marL="0" indent="0" algn="l">
              <a:lnSpc>
                <a:spcPct val="100000"/>
              </a:lnSpc>
              <a:spcBef>
                <a:spcPts val="0"/>
              </a:spcBef>
              <a:buNone/>
            </a:pPr>
            <a:r>
              <a:rPr lang="en-GB" sz="2000" b="0" i="0" u="none" strike="noStrike" baseline="0" dirty="0">
                <a:latin typeface="+mj-lt"/>
              </a:rPr>
              <a:t>For those more interested in music technology, the </a:t>
            </a:r>
            <a:r>
              <a:rPr lang="en-GB" sz="2000" b="0" i="0" u="none" strike="noStrike" baseline="0" dirty="0">
                <a:latin typeface="+mj-lt"/>
                <a:hlinkClick r:id="rId5"/>
              </a:rPr>
              <a:t>Art of Record Production</a:t>
            </a:r>
            <a:r>
              <a:rPr lang="en-GB" sz="2000" b="0" i="0" u="none" strike="noStrike" baseline="0" dirty="0">
                <a:latin typeface="+mj-lt"/>
              </a:rPr>
              <a:t> network and the </a:t>
            </a:r>
            <a:r>
              <a:rPr lang="en-GB" sz="2000" b="0" i="0" u="none" strike="noStrike" baseline="0" dirty="0">
                <a:latin typeface="+mj-lt"/>
                <a:hlinkClick r:id="rId6"/>
              </a:rPr>
              <a:t>Audio Engineering Society</a:t>
            </a:r>
            <a:r>
              <a:rPr lang="en-GB" sz="2000" b="0" i="0" u="none" strike="noStrike" baseline="0" dirty="0">
                <a:latin typeface="+mj-lt"/>
              </a:rPr>
              <a:t> have further information and resources.</a:t>
            </a:r>
          </a:p>
          <a:p>
            <a:pPr marL="0" indent="0" algn="l">
              <a:lnSpc>
                <a:spcPct val="100000"/>
              </a:lnSpc>
              <a:spcBef>
                <a:spcPts val="0"/>
              </a:spcBef>
              <a:buNone/>
            </a:pPr>
            <a:endParaRPr lang="en-GB" sz="2000" b="1" i="0" u="none" strike="noStrike" baseline="0" dirty="0">
              <a:latin typeface="+mj-lt"/>
            </a:endParaRPr>
          </a:p>
          <a:p>
            <a:pPr marL="0" indent="0" algn="l">
              <a:lnSpc>
                <a:spcPct val="100000"/>
              </a:lnSpc>
              <a:spcBef>
                <a:spcPts val="0"/>
              </a:spcBef>
              <a:buNone/>
            </a:pPr>
            <a:r>
              <a:rPr lang="en-GB" sz="2000" b="0" i="0" u="none" strike="noStrike" baseline="0" dirty="0">
                <a:latin typeface="+mj-lt"/>
              </a:rPr>
              <a:t>According to </a:t>
            </a:r>
            <a:r>
              <a:rPr lang="en-GB" sz="2000" b="0" i="0" u="none" strike="noStrike" baseline="0" dirty="0">
                <a:latin typeface="+mj-lt"/>
                <a:hlinkClick r:id="rId7"/>
              </a:rPr>
              <a:t>Careers in Music</a:t>
            </a:r>
            <a:r>
              <a:rPr lang="en-GB" sz="2000" b="0" i="0" u="none" strike="noStrike" baseline="0" dirty="0">
                <a:latin typeface="+mj-lt"/>
              </a:rPr>
              <a:t>, salaries for music producers can range from £28,000 to £56,000, and from £7,300 to £196,400 for musicologists. </a:t>
            </a:r>
            <a:r>
              <a:rPr lang="en-GB" sz="2000" b="0" i="0" u="none" strike="noStrike" baseline="0" dirty="0">
                <a:solidFill>
                  <a:srgbClr val="00B050"/>
                </a:solidFill>
                <a:latin typeface="+mj-lt"/>
              </a:rPr>
              <a:t>“Then, of course, there are worldwide recognised ‘superstar’ producers, who, with producer album royalties factored in, can quite easily earn over a million pounds a year,” </a:t>
            </a:r>
            <a:r>
              <a:rPr lang="en-GB" sz="2000" b="0" i="0" u="none" strike="noStrike" baseline="0" dirty="0">
                <a:latin typeface="+mj-lt"/>
              </a:rPr>
              <a:t>says Mark.</a:t>
            </a:r>
            <a:endParaRPr lang="en-GB" sz="2000" dirty="0">
              <a:latin typeface="+mj-lt"/>
            </a:endParaRPr>
          </a:p>
          <a:p>
            <a:pPr marL="0" indent="0">
              <a:lnSpc>
                <a:spcPct val="100000"/>
              </a:lnSpc>
              <a:spcBef>
                <a:spcPts val="0"/>
              </a:spcBef>
              <a:buNone/>
            </a:pPr>
            <a:endParaRPr lang="en-US" sz="2000" b="0" i="0" u="none" strike="noStrike" baseline="0" dirty="0">
              <a:latin typeface="+mj-lt"/>
            </a:endParaRPr>
          </a:p>
        </p:txBody>
      </p:sp>
    </p:spTree>
    <p:extLst>
      <p:ext uri="{BB962C8B-B14F-4D97-AF65-F5344CB8AC3E}">
        <p14:creationId xmlns:p14="http://schemas.microsoft.com/office/powerpoint/2010/main" val="40223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70F9-53F9-0FA1-F581-7700D5743939}"/>
              </a:ext>
            </a:extLst>
          </p:cNvPr>
          <p:cNvSpPr>
            <a:spLocks noGrp="1"/>
          </p:cNvSpPr>
          <p:nvPr>
            <p:ph type="title"/>
          </p:nvPr>
        </p:nvSpPr>
        <p:spPr>
          <a:xfrm>
            <a:off x="117030" y="3586579"/>
            <a:ext cx="2057722" cy="3109335"/>
          </a:xfrm>
          <a:solidFill>
            <a:schemeClr val="bg1">
              <a:lumMod val="95000"/>
            </a:schemeClr>
          </a:solidFill>
        </p:spPr>
        <p:txBody>
          <a:bodyPr vert="horz" lIns="91440" tIns="45720" rIns="91440" bIns="45720" rtlCol="0" anchor="ctr">
            <a:normAutofit/>
          </a:bodyPr>
          <a:lstStyle/>
          <a:p>
            <a:pPr algn="ctr"/>
            <a:r>
              <a:rPr lang="en-US" sz="3600" dirty="0"/>
              <a:t>TALKING POINTS</a:t>
            </a:r>
          </a:p>
        </p:txBody>
      </p:sp>
      <p:pic>
        <p:nvPicPr>
          <p:cNvPr id="6" name="Content Placeholder 5" descr="A person playing a guitar&#10;&#10;Description automatically generated with medium confidence">
            <a:extLst>
              <a:ext uri="{FF2B5EF4-FFF2-40B4-BE49-F238E27FC236}">
                <a16:creationId xmlns:a16="http://schemas.microsoft.com/office/drawing/2014/main" id="{14085A1F-8054-9EBB-A7A2-340D73D99A7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5437" b="147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F1F9B52-A9CC-CBC5-2036-AD272C773B46}"/>
              </a:ext>
            </a:extLst>
          </p:cNvPr>
          <p:cNvSpPr>
            <a:spLocks noGrp="1"/>
          </p:cNvSpPr>
          <p:nvPr>
            <p:ph sz="half" idx="1"/>
          </p:nvPr>
        </p:nvSpPr>
        <p:spPr>
          <a:xfrm>
            <a:off x="2291780" y="3586579"/>
            <a:ext cx="9783191" cy="3109335"/>
          </a:xfrm>
          <a:solidFill>
            <a:schemeClr val="bg1">
              <a:lumMod val="95000"/>
            </a:schemeClr>
          </a:solidFill>
        </p:spPr>
        <p:txBody>
          <a:bodyPr vert="horz" lIns="91440" tIns="45720" rIns="91440" bIns="45720" rtlCol="0" anchor="ctr">
            <a:noAutofit/>
          </a:bodyPr>
          <a:lstStyle/>
          <a:p>
            <a:pPr marL="457200" indent="-457200">
              <a:buFont typeface="+mj-lt"/>
              <a:buAutoNum type="arabicPeriod"/>
            </a:pPr>
            <a:r>
              <a:rPr lang="en-US" sz="2000" dirty="0">
                <a:latin typeface="+mj-lt"/>
              </a:rPr>
              <a:t>Why is it important to understand musical subgenres? What social and cultural impacts do you think musicology studies have?</a:t>
            </a:r>
          </a:p>
          <a:p>
            <a:pPr marL="457200" indent="-457200">
              <a:buFont typeface="+mj-lt"/>
              <a:buAutoNum type="arabicPeriod"/>
            </a:pPr>
            <a:r>
              <a:rPr lang="en-US" sz="2000" dirty="0">
                <a:latin typeface="+mj-lt"/>
              </a:rPr>
              <a:t>Jan and Mark are investigating the heaviness in heavy metal. What musical genre would you most like to study, and what aspect of this genre would you investigate?  </a:t>
            </a:r>
          </a:p>
          <a:p>
            <a:pPr marL="457200" indent="-457200">
              <a:buFont typeface="+mj-lt"/>
              <a:buAutoNum type="arabicPeriod"/>
            </a:pPr>
            <a:r>
              <a:rPr lang="en-US" sz="2000" dirty="0">
                <a:latin typeface="+mj-lt"/>
              </a:rPr>
              <a:t>How do you think music production, and music itself, will change as technology advances? </a:t>
            </a:r>
          </a:p>
          <a:p>
            <a:pPr marL="457200" indent="-457200">
              <a:buFont typeface="+mj-lt"/>
              <a:buAutoNum type="arabicPeriod"/>
            </a:pPr>
            <a:r>
              <a:rPr lang="en-US" sz="2000" dirty="0">
                <a:latin typeface="+mj-lt"/>
              </a:rPr>
              <a:t>What skills, both practical and personal, do you think a music technologist requires? Do you have any of these skills? How could you develop them?</a:t>
            </a:r>
          </a:p>
          <a:p>
            <a:pPr marL="457200" indent="-457200">
              <a:buFont typeface="+mj-lt"/>
              <a:buAutoNum type="arabicPeriod"/>
            </a:pPr>
            <a:r>
              <a:rPr lang="en-US" sz="2000" dirty="0">
                <a:latin typeface="+mj-lt"/>
              </a:rPr>
              <a:t>What type of musical career would you be most interested in pursuing, and why? What educational/vocational pathway would be most useful for helping you achieve this? </a:t>
            </a:r>
          </a:p>
        </p:txBody>
      </p:sp>
    </p:spTree>
    <p:extLst>
      <p:ext uri="{BB962C8B-B14F-4D97-AF65-F5344CB8AC3E}">
        <p14:creationId xmlns:p14="http://schemas.microsoft.com/office/powerpoint/2010/main" val="23295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096" b="1096"/>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5" y="365125"/>
            <a:ext cx="6915705" cy="1080000"/>
          </a:xfrm>
          <a:solidFill>
            <a:schemeClr val="bg1">
              <a:lumMod val="95000"/>
            </a:schemeClr>
          </a:solidFill>
        </p:spPr>
        <p:txBody>
          <a:bodyPr vert="horz" lIns="91440" tIns="45720" rIns="91440" bIns="45720" rtlCol="0" anchor="ctr">
            <a:normAutofit/>
          </a:bodyPr>
          <a:lstStyle/>
          <a:p>
            <a:pPr algn="ctr"/>
            <a:r>
              <a:rPr lang="en-US" sz="3400" dirty="0"/>
              <a:t>HOW DID JAN BECOME A MUSICOLOGIST?</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6915705" cy="4770607"/>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GB" sz="2000" i="0" u="none" strike="noStrike" baseline="0" dirty="0"/>
              <a:t>For a long time, I thought I would become a </a:t>
            </a:r>
            <a:r>
              <a:rPr lang="en-GB" sz="2000" i="0" u="none" strike="noStrike" baseline="0" dirty="0">
                <a:solidFill>
                  <a:schemeClr val="accent1"/>
                </a:solidFill>
              </a:rPr>
              <a:t>software engineer</a:t>
            </a:r>
            <a:r>
              <a:rPr lang="en-GB" sz="2000" i="0" u="none" strike="noStrike" baseline="0" dirty="0"/>
              <a:t> because I quite enjoyed </a:t>
            </a:r>
            <a:r>
              <a:rPr lang="en-GB" sz="2000" i="0" u="none" strike="noStrike" baseline="0" dirty="0">
                <a:solidFill>
                  <a:schemeClr val="accent1"/>
                </a:solidFill>
              </a:rPr>
              <a:t>video games</a:t>
            </a:r>
            <a:r>
              <a:rPr lang="en-GB" sz="2000" i="0" u="none" strike="noStrike" baseline="0" dirty="0"/>
              <a:t>. </a:t>
            </a:r>
            <a:r>
              <a:rPr lang="en-GB" sz="2000" i="0" u="none" strike="noStrike" baseline="0" dirty="0">
                <a:latin typeface="+mj-lt"/>
              </a:rPr>
              <a:t>I dabbled in </a:t>
            </a:r>
            <a:r>
              <a:rPr lang="en-GB" sz="2000" i="0" u="none" strike="noStrike" baseline="0" dirty="0">
                <a:solidFill>
                  <a:schemeClr val="accent1"/>
                </a:solidFill>
                <a:latin typeface="+mj-lt"/>
              </a:rPr>
              <a:t>coding</a:t>
            </a:r>
            <a:r>
              <a:rPr lang="en-GB" sz="2000" i="0" u="none" strike="noStrike" baseline="0" dirty="0">
                <a:latin typeface="+mj-lt"/>
              </a:rPr>
              <a:t>, but it didn’t excite the </a:t>
            </a:r>
            <a:r>
              <a:rPr lang="en-GB" sz="2000" i="0" u="none" strike="noStrike" baseline="0" dirty="0">
                <a:solidFill>
                  <a:schemeClr val="accent1"/>
                </a:solidFill>
                <a:latin typeface="+mj-lt"/>
              </a:rPr>
              <a:t>passion</a:t>
            </a:r>
            <a:r>
              <a:rPr lang="en-GB" sz="2000" i="0" u="none" strike="noStrike" baseline="0" dirty="0">
                <a:latin typeface="+mj-lt"/>
              </a:rPr>
              <a:t> I was expecting. At 18, I had a pivotal moment where I suddenly realised that my future was in </a:t>
            </a:r>
            <a:r>
              <a:rPr lang="en-GB" sz="2000" i="0" u="none" strike="noStrike" baseline="0" dirty="0">
                <a:solidFill>
                  <a:schemeClr val="accent1"/>
                </a:solidFill>
                <a:latin typeface="+mj-lt"/>
              </a:rPr>
              <a:t>music</a:t>
            </a:r>
            <a:r>
              <a:rPr lang="en-GB" sz="2000" i="0" u="none" strike="noStrike" baseline="0" dirty="0">
                <a:latin typeface="+mj-lt"/>
              </a:rPr>
              <a:t>. It was a spontaneous thought, but I didn’t question it or weigh up pros and cons. I intensified my practice routine on the </a:t>
            </a:r>
            <a:r>
              <a:rPr lang="en-GB" sz="2000" i="0" u="none" strike="noStrike" baseline="0" dirty="0">
                <a:solidFill>
                  <a:schemeClr val="accent1"/>
                </a:solidFill>
                <a:latin typeface="+mj-lt"/>
              </a:rPr>
              <a:t>guitar</a:t>
            </a:r>
            <a:r>
              <a:rPr lang="en-GB" sz="2000" i="0" u="none" strike="noStrike" baseline="0" dirty="0">
                <a:latin typeface="+mj-lt"/>
              </a:rPr>
              <a:t>, asked my professional guitar instructor for guidance and, eventually, enrolled on a </a:t>
            </a:r>
            <a:r>
              <a:rPr lang="en-GB" sz="2000" i="0" u="none" strike="noStrike" baseline="0" dirty="0">
                <a:solidFill>
                  <a:schemeClr val="accent1"/>
                </a:solidFill>
                <a:latin typeface="+mj-lt"/>
              </a:rPr>
              <a:t>performance course</a:t>
            </a:r>
            <a:r>
              <a:rPr lang="en-GB" sz="2000" i="0" u="none" strike="noStrike" baseline="0" dirty="0">
                <a:latin typeface="+mj-lt"/>
              </a:rPr>
              <a:t>.</a:t>
            </a:r>
          </a:p>
          <a:p>
            <a:pPr marL="0" indent="0" algn="l">
              <a:lnSpc>
                <a:spcPct val="100000"/>
              </a:lnSpc>
              <a:spcBef>
                <a:spcPts val="0"/>
              </a:spcBef>
              <a:buNone/>
            </a:pPr>
            <a:endParaRPr lang="en-GB" sz="2000" i="0" u="none" strike="noStrike" baseline="0" dirty="0">
              <a:latin typeface="+mj-lt"/>
            </a:endParaRPr>
          </a:p>
          <a:p>
            <a:pPr marL="0" indent="0" algn="l">
              <a:lnSpc>
                <a:spcPct val="100000"/>
              </a:lnSpc>
              <a:spcBef>
                <a:spcPts val="0"/>
              </a:spcBef>
              <a:buNone/>
            </a:pPr>
            <a:r>
              <a:rPr lang="en-GB" sz="2000" i="0" u="none" strike="noStrike" baseline="0" dirty="0"/>
              <a:t>Metal music studies is a </a:t>
            </a:r>
            <a:r>
              <a:rPr lang="en-GB" sz="2000" i="0" u="none" strike="noStrike" baseline="0" dirty="0">
                <a:solidFill>
                  <a:schemeClr val="accent1"/>
                </a:solidFill>
              </a:rPr>
              <a:t>very young field</a:t>
            </a:r>
            <a:r>
              <a:rPr lang="en-GB" sz="2000" i="0" u="none" strike="noStrike" baseline="0" dirty="0"/>
              <a:t> of research and is advanced mainly by </a:t>
            </a:r>
            <a:r>
              <a:rPr lang="en-GB" sz="2000" i="0" u="none" strike="noStrike" baseline="0" dirty="0">
                <a:solidFill>
                  <a:schemeClr val="accent1"/>
                </a:solidFill>
              </a:rPr>
              <a:t>emerging researchers</a:t>
            </a:r>
            <a:r>
              <a:rPr lang="en-GB" sz="2000" i="0" u="none" strike="noStrike" baseline="0" dirty="0"/>
              <a:t>, who are also </a:t>
            </a:r>
            <a:r>
              <a:rPr lang="en-GB" sz="2000" i="0" u="none" strike="noStrike" baseline="0" dirty="0">
                <a:solidFill>
                  <a:schemeClr val="accent1"/>
                </a:solidFill>
              </a:rPr>
              <a:t>fans</a:t>
            </a:r>
            <a:r>
              <a:rPr lang="en-GB" sz="2000" i="0" u="none" strike="noStrike" baseline="0" dirty="0"/>
              <a:t> of the music. </a:t>
            </a:r>
            <a:r>
              <a:rPr lang="en-GB" sz="2000" i="0" u="none" strike="noStrike" baseline="0" dirty="0">
                <a:latin typeface="+mj-lt"/>
              </a:rPr>
              <a:t>There are plenty of </a:t>
            </a:r>
            <a:r>
              <a:rPr lang="en-GB" sz="2000" i="0" u="none" strike="noStrike" baseline="0" dirty="0">
                <a:solidFill>
                  <a:schemeClr val="accent1"/>
                </a:solidFill>
                <a:latin typeface="+mj-lt"/>
              </a:rPr>
              <a:t>opportunities</a:t>
            </a:r>
            <a:r>
              <a:rPr lang="en-GB" sz="2000" i="0" u="none" strike="noStrike" baseline="0" dirty="0">
                <a:latin typeface="+mj-lt"/>
              </a:rPr>
              <a:t> to make an impact and drive the field forward. Technological research in metal music is commonly conducted by practitioners and usually has the potential to inform and improve professional practice.</a:t>
            </a:r>
          </a:p>
        </p:txBody>
      </p:sp>
    </p:spTree>
    <p:extLst>
      <p:ext uri="{BB962C8B-B14F-4D97-AF65-F5344CB8AC3E}">
        <p14:creationId xmlns:p14="http://schemas.microsoft.com/office/powerpoint/2010/main" val="9956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800" b="800"/>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5" y="365125"/>
            <a:ext cx="6915705" cy="1080000"/>
          </a:xfrm>
          <a:solidFill>
            <a:schemeClr val="bg1">
              <a:lumMod val="95000"/>
            </a:schemeClr>
          </a:solidFill>
        </p:spPr>
        <p:txBody>
          <a:bodyPr vert="horz" lIns="91440" tIns="45720" rIns="91440" bIns="45720" rtlCol="0" anchor="ctr">
            <a:normAutofit/>
          </a:bodyPr>
          <a:lstStyle/>
          <a:p>
            <a:pPr algn="ctr"/>
            <a:r>
              <a:rPr lang="en-US" sz="3400" dirty="0"/>
              <a:t>HOW DID JAN BECOME A MUSICOLOGIST?</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6915705" cy="4770607"/>
          </a:xfrm>
          <a:solidFill>
            <a:schemeClr val="bg1">
              <a:lumMod val="95000"/>
            </a:schemeClr>
          </a:solidFill>
        </p:spPr>
        <p:txBody>
          <a:bodyPr vert="horz" lIns="91440" tIns="45720" rIns="91440" bIns="45720" rtlCol="0">
            <a:noAutofit/>
          </a:bodyPr>
          <a:lstStyle/>
          <a:p>
            <a:pPr marL="0" indent="0" algn="l">
              <a:lnSpc>
                <a:spcPct val="100000"/>
              </a:lnSpc>
              <a:spcBef>
                <a:spcPts val="0"/>
              </a:spcBef>
              <a:buNone/>
            </a:pPr>
            <a:r>
              <a:rPr lang="en-GB" sz="2000" i="0" u="none" strike="noStrike" baseline="0" dirty="0"/>
              <a:t>Although I tend to </a:t>
            </a:r>
            <a:r>
              <a:rPr lang="en-GB" sz="2000" i="0" u="none" strike="noStrike" baseline="0" dirty="0">
                <a:solidFill>
                  <a:schemeClr val="accent1"/>
                </a:solidFill>
              </a:rPr>
              <a:t>listen</a:t>
            </a:r>
            <a:r>
              <a:rPr lang="en-GB" sz="2000" i="0" u="none" strike="noStrike" baseline="0" dirty="0"/>
              <a:t> mainly to </a:t>
            </a:r>
            <a:r>
              <a:rPr lang="en-GB" sz="2000" i="0" u="none" strike="noStrike" baseline="0" dirty="0">
                <a:solidFill>
                  <a:schemeClr val="accent1"/>
                </a:solidFill>
              </a:rPr>
              <a:t>rock</a:t>
            </a:r>
            <a:r>
              <a:rPr lang="en-GB" sz="2000" i="0" u="none" strike="noStrike" baseline="0" dirty="0"/>
              <a:t> and </a:t>
            </a:r>
            <a:r>
              <a:rPr lang="en-GB" sz="2000" i="0" u="none" strike="noStrike" baseline="0" dirty="0">
                <a:solidFill>
                  <a:schemeClr val="accent1"/>
                </a:solidFill>
              </a:rPr>
              <a:t>metal</a:t>
            </a:r>
            <a:r>
              <a:rPr lang="en-GB" sz="2000" i="0" u="none" strike="noStrike" baseline="0" dirty="0"/>
              <a:t>, I like to </a:t>
            </a:r>
            <a:r>
              <a:rPr lang="en-GB" sz="2000" i="0" u="none" strike="noStrike" baseline="0" dirty="0">
                <a:solidFill>
                  <a:schemeClr val="accent1"/>
                </a:solidFill>
              </a:rPr>
              <a:t>play</a:t>
            </a:r>
            <a:r>
              <a:rPr lang="en-GB" sz="2000" i="0" u="none" strike="noStrike" baseline="0" dirty="0"/>
              <a:t> a variety of styles on the guitar, especially </a:t>
            </a:r>
            <a:r>
              <a:rPr lang="en-GB" sz="2000" i="0" u="none" strike="noStrike" baseline="0" dirty="0">
                <a:solidFill>
                  <a:schemeClr val="accent1"/>
                </a:solidFill>
              </a:rPr>
              <a:t>funk</a:t>
            </a:r>
            <a:r>
              <a:rPr lang="en-GB" sz="2000" i="0" u="none" strike="noStrike" baseline="0" dirty="0"/>
              <a:t> and other rhythmically complex genres. </a:t>
            </a:r>
            <a:r>
              <a:rPr lang="en-GB" sz="2000" i="0" u="none" strike="noStrike" baseline="0" dirty="0">
                <a:latin typeface="+mj-lt"/>
              </a:rPr>
              <a:t>This is similar in my production practice. Rock and metal are my preferred genres to produce, but I am fascinated by the individual approaches to </a:t>
            </a:r>
            <a:r>
              <a:rPr lang="en-GB" sz="2000" i="0" u="none" strike="noStrike" baseline="0" dirty="0" err="1">
                <a:solidFill>
                  <a:schemeClr val="accent1"/>
                </a:solidFill>
                <a:latin typeface="+mj-lt"/>
              </a:rPr>
              <a:t>songwriting</a:t>
            </a:r>
            <a:r>
              <a:rPr lang="en-GB" sz="2000" i="0" u="none" strike="noStrike" baseline="0" dirty="0">
                <a:latin typeface="+mj-lt"/>
              </a:rPr>
              <a:t>, </a:t>
            </a:r>
            <a:r>
              <a:rPr lang="en-GB" sz="2000" i="0" u="none" strike="noStrike" baseline="0" dirty="0">
                <a:solidFill>
                  <a:schemeClr val="accent1"/>
                </a:solidFill>
                <a:latin typeface="+mj-lt"/>
              </a:rPr>
              <a:t>arrangement</a:t>
            </a:r>
            <a:r>
              <a:rPr lang="en-GB" sz="2000" i="0" u="none" strike="noStrike" baseline="0" dirty="0">
                <a:latin typeface="+mj-lt"/>
              </a:rPr>
              <a:t> and </a:t>
            </a:r>
            <a:r>
              <a:rPr lang="en-GB" sz="2000" i="0" u="none" strike="noStrike" baseline="0" dirty="0">
                <a:solidFill>
                  <a:schemeClr val="accent1"/>
                </a:solidFill>
                <a:latin typeface="+mj-lt"/>
              </a:rPr>
              <a:t>production</a:t>
            </a:r>
            <a:r>
              <a:rPr lang="en-GB" sz="2000" i="0" u="none" strike="noStrike" baseline="0" dirty="0">
                <a:latin typeface="+mj-lt"/>
              </a:rPr>
              <a:t> in popular music more widely.</a:t>
            </a:r>
          </a:p>
          <a:p>
            <a:pPr marL="0" indent="0" algn="l">
              <a:lnSpc>
                <a:spcPct val="100000"/>
              </a:lnSpc>
              <a:spcBef>
                <a:spcPts val="0"/>
              </a:spcBef>
              <a:buNone/>
            </a:pPr>
            <a:endParaRPr lang="en-GB" sz="2000" i="0" u="none" strike="noStrike" baseline="0" dirty="0">
              <a:latin typeface="+mj-lt"/>
            </a:endParaRPr>
          </a:p>
          <a:p>
            <a:pPr marL="0" indent="0" algn="l">
              <a:lnSpc>
                <a:spcPct val="100000"/>
              </a:lnSpc>
              <a:spcBef>
                <a:spcPts val="0"/>
              </a:spcBef>
              <a:buNone/>
            </a:pPr>
            <a:r>
              <a:rPr lang="en-GB" sz="2000" i="0" u="none" strike="noStrike" baseline="0" dirty="0"/>
              <a:t>My biography is full of changes; I have had different jobs and acquired multiple degrees. </a:t>
            </a:r>
            <a:r>
              <a:rPr lang="en-GB" sz="2000" i="0" u="none" strike="noStrike" baseline="0" dirty="0">
                <a:latin typeface="+mj-lt"/>
              </a:rPr>
              <a:t>The unifying element has always been music. Sometimes I concentrated on </a:t>
            </a:r>
            <a:r>
              <a:rPr lang="en-GB" sz="2000" i="0" u="none" strike="noStrike" baseline="0" dirty="0">
                <a:solidFill>
                  <a:schemeClr val="accent1"/>
                </a:solidFill>
                <a:latin typeface="+mj-lt"/>
              </a:rPr>
              <a:t>performance</a:t>
            </a:r>
            <a:r>
              <a:rPr lang="en-GB" sz="2000" i="0" u="none" strike="noStrike" baseline="0" dirty="0">
                <a:latin typeface="+mj-lt"/>
              </a:rPr>
              <a:t>, sometimes on </a:t>
            </a:r>
            <a:r>
              <a:rPr lang="en-GB" sz="2000" i="0" u="none" strike="noStrike" baseline="0" dirty="0">
                <a:solidFill>
                  <a:schemeClr val="accent1"/>
                </a:solidFill>
                <a:latin typeface="+mj-lt"/>
              </a:rPr>
              <a:t>musicology</a:t>
            </a:r>
            <a:r>
              <a:rPr lang="en-GB" sz="2000" i="0" u="none" strike="noStrike" baseline="0" dirty="0">
                <a:latin typeface="+mj-lt"/>
              </a:rPr>
              <a:t> and other times on </a:t>
            </a:r>
            <a:r>
              <a:rPr lang="en-GB" sz="2000" i="0" u="none" strike="noStrike" baseline="0" dirty="0">
                <a:solidFill>
                  <a:schemeClr val="accent1"/>
                </a:solidFill>
                <a:latin typeface="+mj-lt"/>
              </a:rPr>
              <a:t>technology</a:t>
            </a:r>
            <a:r>
              <a:rPr lang="en-GB" sz="2000" i="0" u="none" strike="noStrike" baseline="0" dirty="0">
                <a:latin typeface="+mj-lt"/>
              </a:rPr>
              <a:t>. In hindsight, these different paths that I have taken all led me to where I am now, and each change has brought me closer to what I ideally want to do. Ultimately, there are </a:t>
            </a:r>
            <a:r>
              <a:rPr lang="en-GB" sz="2000" i="0" u="none" strike="noStrike" baseline="0" dirty="0">
                <a:solidFill>
                  <a:schemeClr val="accent1"/>
                </a:solidFill>
                <a:latin typeface="+mj-lt"/>
              </a:rPr>
              <a:t>no regrets </a:t>
            </a:r>
            <a:r>
              <a:rPr lang="en-GB" sz="2000" i="0" u="none" strike="noStrike" baseline="0" dirty="0">
                <a:latin typeface="+mj-lt"/>
              </a:rPr>
              <a:t>and I realise education is never in vain.</a:t>
            </a:r>
            <a:endParaRPr lang="en-US" sz="2400" i="0" u="none" strike="noStrike" baseline="0" dirty="0">
              <a:latin typeface="+mj-lt"/>
            </a:endParaRPr>
          </a:p>
        </p:txBody>
      </p:sp>
    </p:spTree>
    <p:extLst>
      <p:ext uri="{BB962C8B-B14F-4D97-AF65-F5344CB8AC3E}">
        <p14:creationId xmlns:p14="http://schemas.microsoft.com/office/powerpoint/2010/main" val="339595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129" r="9129"/>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5" y="365125"/>
            <a:ext cx="5891814" cy="1080000"/>
          </a:xfrm>
          <a:solidFill>
            <a:schemeClr val="bg1">
              <a:lumMod val="95000"/>
            </a:schemeClr>
          </a:solidFill>
        </p:spPr>
        <p:txBody>
          <a:bodyPr vert="horz" lIns="91440" tIns="45720" rIns="91440" bIns="45720" rtlCol="0" anchor="ctr">
            <a:normAutofit/>
          </a:bodyPr>
          <a:lstStyle/>
          <a:p>
            <a:pPr algn="ctr"/>
            <a:r>
              <a:rPr lang="en-US" sz="3400" dirty="0"/>
              <a:t>HOW DID MARK BECOME A MUSIC TECHNOLOGIST?</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5" y="1505049"/>
            <a:ext cx="5891814" cy="5293026"/>
          </a:xfrm>
          <a:solidFill>
            <a:schemeClr val="bg1">
              <a:lumMod val="95000"/>
            </a:schemeClr>
          </a:solidFill>
        </p:spPr>
        <p:txBody>
          <a:bodyPr vert="horz" lIns="91440" tIns="45720" rIns="91440" bIns="45720" rtlCol="0">
            <a:noAutofit/>
          </a:bodyPr>
          <a:lstStyle/>
          <a:p>
            <a:pPr marL="0" indent="0" algn="l">
              <a:lnSpc>
                <a:spcPct val="100000"/>
              </a:lnSpc>
              <a:spcBef>
                <a:spcPts val="0"/>
              </a:spcBef>
              <a:buNone/>
            </a:pPr>
            <a:r>
              <a:rPr lang="en-GB" sz="2000" i="0" u="none" strike="noStrike" baseline="0" dirty="0"/>
              <a:t>I went to my first gig when I was 12. </a:t>
            </a:r>
            <a:r>
              <a:rPr lang="en-GB" sz="2000" i="0" u="none" strike="noStrike" baseline="0" dirty="0">
                <a:solidFill>
                  <a:schemeClr val="accent1"/>
                </a:solidFill>
                <a:latin typeface="+mj-lt"/>
              </a:rPr>
              <a:t>Thin Lizzy</a:t>
            </a:r>
            <a:r>
              <a:rPr lang="en-GB" sz="2000" i="0" u="none" strike="noStrike" baseline="0" dirty="0">
                <a:latin typeface="+mj-lt"/>
              </a:rPr>
              <a:t>, an Irish hard rock band, was playing and five weeks later, on my 13th birthday, I got a </a:t>
            </a:r>
            <a:r>
              <a:rPr lang="en-GB" sz="2000" i="0" u="none" strike="noStrike" baseline="0" dirty="0">
                <a:solidFill>
                  <a:schemeClr val="accent1"/>
                </a:solidFill>
                <a:latin typeface="+mj-lt"/>
              </a:rPr>
              <a:t>guitar</a:t>
            </a:r>
            <a:r>
              <a:rPr lang="en-GB" sz="2000" i="0" u="none" strike="noStrike" baseline="0" dirty="0">
                <a:latin typeface="+mj-lt"/>
              </a:rPr>
              <a:t>.</a:t>
            </a:r>
          </a:p>
          <a:p>
            <a:pPr marL="0" indent="0" algn="l">
              <a:lnSpc>
                <a:spcPct val="100000"/>
              </a:lnSpc>
              <a:spcBef>
                <a:spcPts val="0"/>
              </a:spcBef>
              <a:buNone/>
            </a:pPr>
            <a:endParaRPr lang="en-GB" sz="2000" i="0" u="none" strike="noStrike" baseline="0" dirty="0">
              <a:latin typeface="+mj-lt"/>
            </a:endParaRPr>
          </a:p>
          <a:p>
            <a:pPr marL="0" indent="0" algn="l">
              <a:lnSpc>
                <a:spcPct val="100000"/>
              </a:lnSpc>
              <a:spcBef>
                <a:spcPts val="0"/>
              </a:spcBef>
              <a:buNone/>
            </a:pPr>
            <a:r>
              <a:rPr lang="en-GB" sz="2000" i="0" u="none" strike="noStrike" baseline="0" dirty="0"/>
              <a:t>I studied for a BSc in </a:t>
            </a:r>
            <a:r>
              <a:rPr lang="en-GB" sz="2000" i="0" u="none" strike="noStrike" baseline="0" dirty="0">
                <a:solidFill>
                  <a:schemeClr val="accent1"/>
                </a:solidFill>
              </a:rPr>
              <a:t>popular music production</a:t>
            </a:r>
            <a:r>
              <a:rPr lang="en-GB" sz="2000" i="0" u="none" strike="noStrike" baseline="0" dirty="0"/>
              <a:t> while working as a self-employed </a:t>
            </a:r>
            <a:r>
              <a:rPr lang="en-GB" sz="2000" i="0" u="none" strike="noStrike" baseline="0" dirty="0">
                <a:solidFill>
                  <a:schemeClr val="accent1"/>
                </a:solidFill>
              </a:rPr>
              <a:t>record producer</a:t>
            </a:r>
            <a:r>
              <a:rPr lang="en-GB" sz="2000" i="0" u="none" strike="noStrike" baseline="0" dirty="0"/>
              <a:t>. </a:t>
            </a:r>
            <a:r>
              <a:rPr lang="en-GB" sz="2000" i="0" u="none" strike="noStrike" baseline="0" dirty="0">
                <a:latin typeface="+mj-lt"/>
              </a:rPr>
              <a:t>This stemmed from my interest in music production and the degree definitely opened up opportunities.</a:t>
            </a:r>
          </a:p>
          <a:p>
            <a:pPr marL="0" indent="0" algn="l">
              <a:lnSpc>
                <a:spcPct val="100000"/>
              </a:lnSpc>
              <a:spcBef>
                <a:spcPts val="0"/>
              </a:spcBef>
              <a:buNone/>
            </a:pPr>
            <a:endParaRPr lang="en-GB" sz="2000" i="0" u="none" strike="noStrike" baseline="0" dirty="0">
              <a:latin typeface="+mj-lt"/>
            </a:endParaRPr>
          </a:p>
          <a:p>
            <a:pPr marL="0" indent="0" algn="l">
              <a:lnSpc>
                <a:spcPct val="100000"/>
              </a:lnSpc>
              <a:spcBef>
                <a:spcPts val="0"/>
              </a:spcBef>
              <a:buNone/>
            </a:pPr>
            <a:r>
              <a:rPr lang="en-GB" sz="2000" i="0" u="none" strike="noStrike" baseline="0" dirty="0"/>
              <a:t>I also have a PhD in </a:t>
            </a:r>
            <a:r>
              <a:rPr lang="en-GB" sz="2000" i="0" u="none" strike="noStrike" baseline="0" dirty="0">
                <a:solidFill>
                  <a:schemeClr val="accent1"/>
                </a:solidFill>
              </a:rPr>
              <a:t>engineering</a:t>
            </a:r>
            <a:r>
              <a:rPr lang="en-GB" sz="2000" i="0" u="none" strike="noStrike" baseline="0" dirty="0"/>
              <a:t>, </a:t>
            </a:r>
            <a:r>
              <a:rPr lang="en-GB" sz="2000" i="0" u="none" strike="noStrike" baseline="0" dirty="0">
                <a:solidFill>
                  <a:schemeClr val="accent1"/>
                </a:solidFill>
              </a:rPr>
              <a:t>producing</a:t>
            </a:r>
            <a:r>
              <a:rPr lang="en-GB" sz="2000" i="0" u="none" strike="noStrike" baseline="0" dirty="0"/>
              <a:t> and </a:t>
            </a:r>
            <a:r>
              <a:rPr lang="en-GB" sz="2000" i="0" u="none" strike="noStrike" baseline="0" dirty="0">
                <a:solidFill>
                  <a:schemeClr val="accent1"/>
                </a:solidFill>
              </a:rPr>
              <a:t>mixing</a:t>
            </a:r>
            <a:r>
              <a:rPr lang="en-GB" sz="2000" i="0" u="none" strike="noStrike" baseline="0" dirty="0"/>
              <a:t> contemporary metal music. </a:t>
            </a:r>
            <a:r>
              <a:rPr lang="en-GB" sz="2000" i="0" u="none" strike="noStrike" baseline="0" dirty="0">
                <a:latin typeface="+mj-lt"/>
              </a:rPr>
              <a:t>The depth of study required for this greatly facilitates my work as a lecturer.</a:t>
            </a:r>
          </a:p>
          <a:p>
            <a:pPr marL="0" indent="0" algn="l">
              <a:lnSpc>
                <a:spcPct val="100000"/>
              </a:lnSpc>
              <a:spcBef>
                <a:spcPts val="0"/>
              </a:spcBef>
              <a:buNone/>
            </a:pPr>
            <a:endParaRPr lang="en-GB" sz="2000" i="0" u="none" strike="noStrike" baseline="0" dirty="0">
              <a:latin typeface="+mj-lt"/>
            </a:endParaRPr>
          </a:p>
          <a:p>
            <a:pPr marL="0" indent="0" algn="l">
              <a:lnSpc>
                <a:spcPct val="100000"/>
              </a:lnSpc>
              <a:spcBef>
                <a:spcPts val="0"/>
              </a:spcBef>
              <a:buNone/>
            </a:pPr>
            <a:r>
              <a:rPr lang="en-GB" sz="2000" i="0" u="none" strike="noStrike" baseline="0" dirty="0"/>
              <a:t>Managing my time can be very difficult! </a:t>
            </a:r>
            <a:r>
              <a:rPr lang="en-GB" sz="2000" i="0" u="none" strike="noStrike" baseline="0" dirty="0">
                <a:latin typeface="+mj-lt"/>
              </a:rPr>
              <a:t>I </a:t>
            </a:r>
            <a:r>
              <a:rPr lang="en-GB" sz="2000" i="0" u="none" strike="noStrike" baseline="0" dirty="0">
                <a:solidFill>
                  <a:schemeClr val="accent1"/>
                </a:solidFill>
                <a:latin typeface="+mj-lt"/>
              </a:rPr>
              <a:t>lecture</a:t>
            </a:r>
            <a:r>
              <a:rPr lang="en-GB" sz="2000" i="0" u="none" strike="noStrike" baseline="0" dirty="0">
                <a:latin typeface="+mj-lt"/>
              </a:rPr>
              <a:t> at the University of Huddersfield, </a:t>
            </a:r>
            <a:r>
              <a:rPr lang="en-GB" sz="2000" i="0" u="none" strike="noStrike" baseline="0" dirty="0">
                <a:solidFill>
                  <a:schemeClr val="accent1"/>
                </a:solidFill>
                <a:latin typeface="+mj-lt"/>
              </a:rPr>
              <a:t>produce</a:t>
            </a:r>
            <a:r>
              <a:rPr lang="en-GB" sz="2000" i="0" u="none" strike="noStrike" baseline="0" dirty="0">
                <a:latin typeface="+mj-lt"/>
              </a:rPr>
              <a:t> music, work as a front of house </a:t>
            </a:r>
            <a:r>
              <a:rPr lang="en-GB" sz="2000" i="0" u="none" strike="noStrike" baseline="0" dirty="0">
                <a:solidFill>
                  <a:schemeClr val="accent1"/>
                </a:solidFill>
                <a:latin typeface="+mj-lt"/>
              </a:rPr>
              <a:t>engineer</a:t>
            </a:r>
            <a:r>
              <a:rPr lang="en-GB" sz="2000" i="0" u="none" strike="noStrike" baseline="0" dirty="0">
                <a:latin typeface="+mj-lt"/>
              </a:rPr>
              <a:t> for live music festivals and </a:t>
            </a:r>
            <a:r>
              <a:rPr lang="en-GB" sz="2000" i="0" u="none" strike="noStrike" baseline="0" dirty="0">
                <a:solidFill>
                  <a:schemeClr val="accent1"/>
                </a:solidFill>
                <a:latin typeface="+mj-lt"/>
              </a:rPr>
              <a:t>write</a:t>
            </a:r>
            <a:r>
              <a:rPr lang="en-GB" sz="2000" i="0" u="none" strike="noStrike" baseline="0" dirty="0">
                <a:latin typeface="+mj-lt"/>
              </a:rPr>
              <a:t> articles for various music technology publications.</a:t>
            </a:r>
          </a:p>
        </p:txBody>
      </p:sp>
    </p:spTree>
    <p:extLst>
      <p:ext uri="{BB962C8B-B14F-4D97-AF65-F5344CB8AC3E}">
        <p14:creationId xmlns:p14="http://schemas.microsoft.com/office/powerpoint/2010/main" val="97776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67" b="2467"/>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5" y="365125"/>
            <a:ext cx="6462944" cy="1080000"/>
          </a:xfrm>
          <a:solidFill>
            <a:schemeClr val="bg1">
              <a:lumMod val="95000"/>
            </a:schemeClr>
          </a:solidFill>
        </p:spPr>
        <p:txBody>
          <a:bodyPr vert="horz" lIns="91440" tIns="45720" rIns="91440" bIns="45720" rtlCol="0" anchor="ctr">
            <a:normAutofit/>
          </a:bodyPr>
          <a:lstStyle/>
          <a:p>
            <a:pPr algn="ctr"/>
            <a:r>
              <a:rPr lang="en-US" sz="3400" dirty="0"/>
              <a:t>JAN AND MARK’S TOP TIPS</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6462944" cy="4770607"/>
          </a:xfrm>
          <a:solidFill>
            <a:schemeClr val="bg1">
              <a:lumMod val="95000"/>
            </a:schemeClr>
          </a:solidFill>
        </p:spPr>
        <p:txBody>
          <a:bodyPr vert="horz" lIns="91440" tIns="45720" rIns="91440" bIns="45720" rtlCol="0">
            <a:noAutofit/>
          </a:bodyPr>
          <a:lstStyle/>
          <a:p>
            <a:pPr marL="457200" indent="-457200" algn="l">
              <a:lnSpc>
                <a:spcPct val="100000"/>
              </a:lnSpc>
              <a:spcBef>
                <a:spcPts val="0"/>
              </a:spcBef>
              <a:buFont typeface="+mj-lt"/>
              <a:buAutoNum type="arabicPeriod"/>
            </a:pPr>
            <a:r>
              <a:rPr lang="en-GB" sz="2000" b="0" i="0" u="none" strike="noStrike" baseline="0" dirty="0">
                <a:solidFill>
                  <a:schemeClr val="accent1"/>
                </a:solidFill>
                <a:latin typeface="+mj-lt"/>
              </a:rPr>
              <a:t>Persevere</a:t>
            </a:r>
            <a:r>
              <a:rPr lang="en-GB" sz="2000" b="0" i="0" u="none" strike="noStrike" baseline="0" dirty="0">
                <a:latin typeface="+mj-lt"/>
              </a:rPr>
              <a:t>. As with any field of interest, once you step back and get some </a:t>
            </a:r>
            <a:r>
              <a:rPr lang="en-GB" sz="2000" b="0" i="0" u="none" strike="noStrike" baseline="0" dirty="0">
                <a:solidFill>
                  <a:schemeClr val="accent1"/>
                </a:solidFill>
                <a:latin typeface="+mj-lt"/>
              </a:rPr>
              <a:t>perspective</a:t>
            </a:r>
            <a:r>
              <a:rPr lang="en-GB" sz="2000" b="0" i="0" u="none" strike="noStrike" baseline="0" dirty="0">
                <a:latin typeface="+mj-lt"/>
              </a:rPr>
              <a:t>, you will be astonished at what you have created or discovered. It does not matter what field – all are satisfying in their own right.</a:t>
            </a:r>
          </a:p>
          <a:p>
            <a:pPr marL="457200" indent="-457200" algn="l">
              <a:lnSpc>
                <a:spcPct val="100000"/>
              </a:lnSpc>
              <a:spcBef>
                <a:spcPts val="0"/>
              </a:spcBef>
              <a:buFont typeface="+mj-lt"/>
              <a:buAutoNum type="arabicPeriod"/>
            </a:pPr>
            <a:endParaRPr lang="en-GB" sz="2000" b="0" i="0" u="none" strike="noStrike" baseline="0" dirty="0">
              <a:latin typeface="+mj-lt"/>
            </a:endParaRPr>
          </a:p>
          <a:p>
            <a:pPr marL="457200" indent="-457200" algn="l">
              <a:lnSpc>
                <a:spcPct val="100000"/>
              </a:lnSpc>
              <a:spcBef>
                <a:spcPts val="0"/>
              </a:spcBef>
              <a:buFont typeface="+mj-lt"/>
              <a:buAutoNum type="arabicPeriod"/>
            </a:pPr>
            <a:r>
              <a:rPr lang="en-GB" sz="2000" b="0" i="0" u="none" strike="noStrike" baseline="0" dirty="0">
                <a:solidFill>
                  <a:schemeClr val="accent1"/>
                </a:solidFill>
                <a:latin typeface="+mj-lt"/>
              </a:rPr>
              <a:t>Don’t worry</a:t>
            </a:r>
            <a:r>
              <a:rPr lang="en-GB" sz="2000" b="0" i="0" u="none" strike="noStrike" baseline="0" dirty="0">
                <a:latin typeface="+mj-lt"/>
              </a:rPr>
              <a:t> too much about the specific title or focus of your future education. Find a domain that you like and explore it extensively from all areas. As the saying goes, if you do a job you love, you never work a day in your life.</a:t>
            </a:r>
          </a:p>
          <a:p>
            <a:pPr marL="457200" indent="-457200" algn="l">
              <a:lnSpc>
                <a:spcPct val="100000"/>
              </a:lnSpc>
              <a:spcBef>
                <a:spcPts val="0"/>
              </a:spcBef>
              <a:buFont typeface="+mj-lt"/>
              <a:buAutoNum type="arabicPeriod"/>
            </a:pPr>
            <a:endParaRPr lang="en-GB" sz="2000" b="0" i="0" u="none" strike="noStrike" baseline="0" dirty="0">
              <a:latin typeface="+mj-lt"/>
            </a:endParaRPr>
          </a:p>
          <a:p>
            <a:pPr marL="457200" indent="-457200" algn="l">
              <a:lnSpc>
                <a:spcPct val="100000"/>
              </a:lnSpc>
              <a:spcBef>
                <a:spcPts val="0"/>
              </a:spcBef>
              <a:buFont typeface="+mj-lt"/>
              <a:buAutoNum type="arabicPeriod"/>
            </a:pPr>
            <a:r>
              <a:rPr lang="en-GB" sz="2000" b="0" i="0" u="none" strike="noStrike" baseline="0" dirty="0">
                <a:latin typeface="+mj-lt"/>
              </a:rPr>
              <a:t>Some people hold the view that humanities and liberal arts degrees are not as valid as degrees in STEM, medicine or law. However, </a:t>
            </a:r>
            <a:r>
              <a:rPr lang="en-GB" sz="2000" b="0" i="0" u="none" strike="noStrike" baseline="0" dirty="0">
                <a:solidFill>
                  <a:schemeClr val="accent1"/>
                </a:solidFill>
                <a:latin typeface="+mj-lt"/>
              </a:rPr>
              <a:t>liberal arts degrees</a:t>
            </a:r>
            <a:r>
              <a:rPr lang="en-GB" sz="2000" b="0" i="0" u="none" strike="noStrike" baseline="0" dirty="0">
                <a:latin typeface="+mj-lt"/>
              </a:rPr>
              <a:t> contribute to a </a:t>
            </a:r>
            <a:r>
              <a:rPr lang="en-GB" sz="2000" b="0" i="0" u="none" strike="noStrike" baseline="0" dirty="0">
                <a:solidFill>
                  <a:schemeClr val="accent1"/>
                </a:solidFill>
                <a:latin typeface="+mj-lt"/>
              </a:rPr>
              <a:t>shared meaning</a:t>
            </a:r>
            <a:r>
              <a:rPr lang="en-GB" sz="2000" b="0" i="0" u="none" strike="noStrike" baseline="0" dirty="0">
                <a:latin typeface="+mj-lt"/>
              </a:rPr>
              <a:t> and the </a:t>
            </a:r>
            <a:r>
              <a:rPr lang="en-GB" sz="2000" b="0" i="0" u="none" strike="noStrike" baseline="0" dirty="0">
                <a:solidFill>
                  <a:schemeClr val="accent1"/>
                </a:solidFill>
                <a:latin typeface="+mj-lt"/>
              </a:rPr>
              <a:t>well-being of humanity</a:t>
            </a:r>
            <a:r>
              <a:rPr lang="en-GB" sz="2000" b="0" i="0" u="none" strike="noStrike" baseline="0" dirty="0">
                <a:latin typeface="+mj-lt"/>
              </a:rPr>
              <a:t> in a different way. All pathways are equally </a:t>
            </a:r>
            <a:r>
              <a:rPr lang="en-GB" sz="2000" b="0" i="0" u="none" strike="noStrike" baseline="0" dirty="0">
                <a:solidFill>
                  <a:schemeClr val="accent1"/>
                </a:solidFill>
                <a:latin typeface="+mj-lt"/>
              </a:rPr>
              <a:t>valid</a:t>
            </a:r>
            <a:r>
              <a:rPr lang="en-GB" sz="2000" b="0" i="0" u="none" strike="noStrike" baseline="0" dirty="0">
                <a:latin typeface="+mj-lt"/>
              </a:rPr>
              <a:t>.</a:t>
            </a:r>
            <a:endParaRPr lang="en-GB" sz="2400" i="0" u="none" strike="noStrike" baseline="0" dirty="0">
              <a:latin typeface="+mj-lt"/>
            </a:endParaRPr>
          </a:p>
        </p:txBody>
      </p:sp>
    </p:spTree>
    <p:extLst>
      <p:ext uri="{BB962C8B-B14F-4D97-AF65-F5344CB8AC3E}">
        <p14:creationId xmlns:p14="http://schemas.microsoft.com/office/powerpoint/2010/main" val="21830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70F9-53F9-0FA1-F581-7700D5743939}"/>
              </a:ext>
            </a:extLst>
          </p:cNvPr>
          <p:cNvSpPr>
            <a:spLocks noGrp="1"/>
          </p:cNvSpPr>
          <p:nvPr>
            <p:ph type="title"/>
          </p:nvPr>
        </p:nvSpPr>
        <p:spPr>
          <a:xfrm>
            <a:off x="117030" y="3586579"/>
            <a:ext cx="2057722" cy="3109335"/>
          </a:xfrm>
          <a:solidFill>
            <a:schemeClr val="bg1">
              <a:lumMod val="95000"/>
            </a:schemeClr>
          </a:solidFill>
        </p:spPr>
        <p:txBody>
          <a:bodyPr vert="horz" lIns="91440" tIns="45720" rIns="91440" bIns="45720" rtlCol="0" anchor="ctr">
            <a:normAutofit/>
          </a:bodyPr>
          <a:lstStyle/>
          <a:p>
            <a:pPr algn="ctr"/>
            <a:r>
              <a:rPr lang="en-US" sz="3600" dirty="0"/>
              <a:t>TALKING POINTS</a:t>
            </a:r>
          </a:p>
        </p:txBody>
      </p:sp>
      <p:pic>
        <p:nvPicPr>
          <p:cNvPr id="6" name="Content Placeholder 5" descr="A person playing a guitar&#10;&#10;Description automatically generated with medium confidence">
            <a:extLst>
              <a:ext uri="{FF2B5EF4-FFF2-40B4-BE49-F238E27FC236}">
                <a16:creationId xmlns:a16="http://schemas.microsoft.com/office/drawing/2014/main" id="{14085A1F-8054-9EBB-A7A2-340D73D99A7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5437" b="147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F1F9B52-A9CC-CBC5-2036-AD272C773B46}"/>
              </a:ext>
            </a:extLst>
          </p:cNvPr>
          <p:cNvSpPr>
            <a:spLocks noGrp="1"/>
          </p:cNvSpPr>
          <p:nvPr>
            <p:ph sz="half" idx="1"/>
          </p:nvPr>
        </p:nvSpPr>
        <p:spPr>
          <a:xfrm>
            <a:off x="2291780" y="3586579"/>
            <a:ext cx="9783191" cy="3109335"/>
          </a:xfrm>
          <a:solidFill>
            <a:schemeClr val="bg1">
              <a:lumMod val="95000"/>
            </a:schemeClr>
          </a:solidFill>
        </p:spPr>
        <p:txBody>
          <a:bodyPr vert="horz" lIns="91440" tIns="45720" rIns="91440" bIns="45720" rtlCol="0" anchor="ctr">
            <a:noAutofit/>
          </a:bodyPr>
          <a:lstStyle/>
          <a:p>
            <a:pPr marL="457200" indent="-457200">
              <a:buFont typeface="+mj-lt"/>
              <a:buAutoNum type="arabicPeriod"/>
            </a:pPr>
            <a:r>
              <a:rPr lang="en-US" sz="2000" dirty="0">
                <a:latin typeface="+mj-lt"/>
              </a:rPr>
              <a:t>Jan and Mark both have careers that stemmed from a teenage passion for music. How could your hobbies and interests lead to a career? </a:t>
            </a:r>
          </a:p>
          <a:p>
            <a:pPr marL="457200" indent="-457200">
              <a:buFont typeface="+mj-lt"/>
              <a:buAutoNum type="arabicPeriod"/>
            </a:pPr>
            <a:r>
              <a:rPr lang="en-US" sz="2000" dirty="0">
                <a:latin typeface="+mj-lt"/>
              </a:rPr>
              <a:t>Jan and Mark both play and produce metal music as well as studying it. To what extent do you think each aspect of their work influences the other aspects?</a:t>
            </a:r>
          </a:p>
          <a:p>
            <a:pPr marL="457200" indent="-457200">
              <a:buFont typeface="+mj-lt"/>
              <a:buAutoNum type="arabicPeriod"/>
            </a:pPr>
            <a:r>
              <a:rPr lang="en-US" sz="2000" dirty="0">
                <a:latin typeface="+mj-lt"/>
              </a:rPr>
              <a:t>Do you think it is important that music researchers and producers also play music? Do you think it is important that musicians and music producers study music academically? Why, or why not?</a:t>
            </a:r>
          </a:p>
          <a:p>
            <a:pPr marL="457200" indent="-457200">
              <a:buFont typeface="+mj-lt"/>
              <a:buAutoNum type="arabicPeriod"/>
            </a:pPr>
            <a:r>
              <a:rPr lang="en-US" sz="2000" dirty="0">
                <a:latin typeface="+mj-lt"/>
              </a:rPr>
              <a:t>Why are the liberal arts just as important for society as science? What do artists and liberal arts researchers contribute to society and culture? </a:t>
            </a:r>
          </a:p>
        </p:txBody>
      </p:sp>
    </p:spTree>
    <p:extLst>
      <p:ext uri="{BB962C8B-B14F-4D97-AF65-F5344CB8AC3E}">
        <p14:creationId xmlns:p14="http://schemas.microsoft.com/office/powerpoint/2010/main" val="54444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83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playing a guitar&#10;&#10;Description automatically generated with medium confidence">
            <a:hlinkClick r:id="rId2"/>
            <a:extLst>
              <a:ext uri="{FF2B5EF4-FFF2-40B4-BE49-F238E27FC236}">
                <a16:creationId xmlns:a16="http://schemas.microsoft.com/office/drawing/2014/main" id="{8901EC6E-2D4A-E7A4-994C-10B9AF3B3E6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24325" y="960438"/>
            <a:ext cx="3495675" cy="4930775"/>
          </a:xfrm>
        </p:spPr>
      </p:pic>
      <p:pic>
        <p:nvPicPr>
          <p:cNvPr id="8" name="Content Placeholder 7" descr="Graphical user interface, text&#10;&#10;Description automatically generated">
            <a:hlinkClick r:id="rId4"/>
            <a:extLst>
              <a:ext uri="{FF2B5EF4-FFF2-40B4-BE49-F238E27FC236}">
                <a16:creationId xmlns:a16="http://schemas.microsoft.com/office/drawing/2014/main" id="{745EA9E5-A94B-7089-4E86-B6F445F4941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680325" y="960438"/>
            <a:ext cx="3459163" cy="4930775"/>
          </a:xfrm>
        </p:spPr>
      </p:pic>
      <p:sp>
        <p:nvSpPr>
          <p:cNvPr id="2" name="Title 1">
            <a:extLst>
              <a:ext uri="{FF2B5EF4-FFF2-40B4-BE49-F238E27FC236}">
                <a16:creationId xmlns:a16="http://schemas.microsoft.com/office/drawing/2014/main" id="{C8CBDD1C-A316-5F09-697A-7D17A651FDF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Dig deeper into Jan and Mark’s research…</a:t>
            </a:r>
          </a:p>
        </p:txBody>
      </p:sp>
      <p:sp>
        <p:nvSpPr>
          <p:cNvPr id="9" name="TextBox 8">
            <a:extLst>
              <a:ext uri="{FF2B5EF4-FFF2-40B4-BE49-F238E27FC236}">
                <a16:creationId xmlns:a16="http://schemas.microsoft.com/office/drawing/2014/main" id="{F7434A3B-E6A6-BC5B-18FE-5250E90A0AB4}"/>
              </a:ext>
            </a:extLst>
          </p:cNvPr>
          <p:cNvSpPr txBox="1"/>
          <p:nvPr/>
        </p:nvSpPr>
        <p:spPr>
          <a:xfrm>
            <a:off x="4124325" y="428625"/>
            <a:ext cx="3495674" cy="400110"/>
          </a:xfrm>
          <a:prstGeom prst="rect">
            <a:avLst/>
          </a:prstGeom>
          <a:noFill/>
        </p:spPr>
        <p:txBody>
          <a:bodyPr wrap="square" rtlCol="0">
            <a:spAutoFit/>
          </a:bodyPr>
          <a:lstStyle/>
          <a:p>
            <a:pPr algn="ctr"/>
            <a:r>
              <a:rPr lang="en-GB" sz="2000" dirty="0">
                <a:latin typeface="+mj-lt"/>
              </a:rPr>
              <a:t>Read their article:</a:t>
            </a:r>
          </a:p>
        </p:txBody>
      </p:sp>
      <p:sp>
        <p:nvSpPr>
          <p:cNvPr id="11" name="TextBox 10">
            <a:extLst>
              <a:ext uri="{FF2B5EF4-FFF2-40B4-BE49-F238E27FC236}">
                <a16:creationId xmlns:a16="http://schemas.microsoft.com/office/drawing/2014/main" id="{C878D0F4-994D-6CC9-62B9-C8EA55A7E60A}"/>
              </a:ext>
            </a:extLst>
          </p:cNvPr>
          <p:cNvSpPr txBox="1"/>
          <p:nvPr/>
        </p:nvSpPr>
        <p:spPr>
          <a:xfrm>
            <a:off x="7680325" y="428625"/>
            <a:ext cx="3459163" cy="400110"/>
          </a:xfrm>
          <a:prstGeom prst="rect">
            <a:avLst/>
          </a:prstGeom>
          <a:noFill/>
        </p:spPr>
        <p:txBody>
          <a:bodyPr wrap="square" rtlCol="0">
            <a:spAutoFit/>
          </a:bodyPr>
          <a:lstStyle/>
          <a:p>
            <a:pPr algn="ctr"/>
            <a:r>
              <a:rPr lang="en-GB" sz="2000" dirty="0">
                <a:latin typeface="+mj-lt"/>
              </a:rPr>
              <a:t>Download their activity sheet:</a:t>
            </a:r>
          </a:p>
        </p:txBody>
      </p:sp>
    </p:spTree>
    <p:extLst>
      <p:ext uri="{BB962C8B-B14F-4D97-AF65-F5344CB8AC3E}">
        <p14:creationId xmlns:p14="http://schemas.microsoft.com/office/powerpoint/2010/main" val="323440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playing a guitar&#10;&#10;Description automatically generated with medium confidence">
            <a:extLst>
              <a:ext uri="{FF2B5EF4-FFF2-40B4-BE49-F238E27FC236}">
                <a16:creationId xmlns:a16="http://schemas.microsoft.com/office/drawing/2014/main" id="{89F054E1-78E1-1BAC-8916-97F23D4496A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290"/>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8517EE-B397-4138-B3A4-2D5522555FD1}"/>
              </a:ext>
            </a:extLst>
          </p:cNvPr>
          <p:cNvSpPr>
            <a:spLocks noGrp="1"/>
          </p:cNvSpPr>
          <p:nvPr>
            <p:ph sz="half" idx="1"/>
          </p:nvPr>
        </p:nvSpPr>
        <p:spPr>
          <a:xfrm>
            <a:off x="7981025" y="987641"/>
            <a:ext cx="3835154" cy="4882718"/>
          </a:xfrm>
          <a:solidFill>
            <a:schemeClr val="bg1">
              <a:lumMod val="95000"/>
            </a:schemeClr>
          </a:solidFill>
        </p:spPr>
        <p:txBody>
          <a:bodyPr vert="horz" lIns="91440" tIns="45720" rIns="91440" bIns="45720" rtlCol="0">
            <a:normAutofit/>
          </a:bodyPr>
          <a:lstStyle/>
          <a:p>
            <a:pPr marL="0" indent="0">
              <a:lnSpc>
                <a:spcPct val="100000"/>
              </a:lnSpc>
              <a:spcBef>
                <a:spcPts val="0"/>
              </a:spcBef>
              <a:buNone/>
            </a:pPr>
            <a:r>
              <a:rPr lang="en-US" sz="2400" dirty="0">
                <a:latin typeface="+mj-lt"/>
              </a:rPr>
              <a:t>When you listen to a piece of music, can you assign it to a </a:t>
            </a:r>
            <a:r>
              <a:rPr lang="en-US" sz="2400" dirty="0">
                <a:solidFill>
                  <a:schemeClr val="accent1"/>
                </a:solidFill>
                <a:latin typeface="+mj-lt"/>
              </a:rPr>
              <a:t>genre</a:t>
            </a:r>
            <a:r>
              <a:rPr lang="en-US" sz="2400" dirty="0">
                <a:latin typeface="+mj-lt"/>
              </a:rPr>
              <a:t>? </a:t>
            </a:r>
          </a:p>
          <a:p>
            <a:pPr marL="0" indent="0">
              <a:lnSpc>
                <a:spcPct val="100000"/>
              </a:lnSpc>
              <a:spcBef>
                <a:spcPts val="0"/>
              </a:spcBef>
              <a:buNone/>
            </a:pPr>
            <a:endParaRPr lang="en-US" sz="2400" dirty="0">
              <a:latin typeface="+mj-lt"/>
            </a:endParaRPr>
          </a:p>
          <a:p>
            <a:pPr marL="0" indent="0">
              <a:lnSpc>
                <a:spcPct val="100000"/>
              </a:lnSpc>
              <a:spcBef>
                <a:spcPts val="0"/>
              </a:spcBef>
              <a:buNone/>
            </a:pPr>
            <a:r>
              <a:rPr lang="en-US" sz="2400" dirty="0">
                <a:latin typeface="+mj-lt"/>
              </a:rPr>
              <a:t>The different sounds of music allow compositions to be classified into genres, such as </a:t>
            </a:r>
            <a:r>
              <a:rPr lang="en-US" sz="2400" dirty="0">
                <a:solidFill>
                  <a:schemeClr val="accent1"/>
                </a:solidFill>
                <a:latin typeface="+mj-lt"/>
              </a:rPr>
              <a:t>jazz</a:t>
            </a:r>
            <a:r>
              <a:rPr lang="en-US" sz="2400" dirty="0">
                <a:latin typeface="+mj-lt"/>
              </a:rPr>
              <a:t>, </a:t>
            </a:r>
            <a:r>
              <a:rPr lang="en-US" sz="2400" dirty="0">
                <a:solidFill>
                  <a:schemeClr val="accent1"/>
                </a:solidFill>
                <a:latin typeface="+mj-lt"/>
              </a:rPr>
              <a:t>rap</a:t>
            </a:r>
            <a:r>
              <a:rPr lang="en-US" sz="2400" dirty="0">
                <a:latin typeface="+mj-lt"/>
              </a:rPr>
              <a:t>, </a:t>
            </a:r>
            <a:r>
              <a:rPr lang="en-US" sz="2400" dirty="0">
                <a:solidFill>
                  <a:schemeClr val="accent1"/>
                </a:solidFill>
                <a:latin typeface="+mj-lt"/>
              </a:rPr>
              <a:t>classical</a:t>
            </a:r>
            <a:r>
              <a:rPr lang="en-US" sz="2400" dirty="0">
                <a:latin typeface="+mj-lt"/>
              </a:rPr>
              <a:t> and </a:t>
            </a:r>
            <a:r>
              <a:rPr lang="en-US" sz="2400" dirty="0">
                <a:solidFill>
                  <a:schemeClr val="accent1"/>
                </a:solidFill>
                <a:latin typeface="+mj-lt"/>
              </a:rPr>
              <a:t>heavy</a:t>
            </a:r>
            <a:r>
              <a:rPr lang="en-US" sz="2400" dirty="0">
                <a:latin typeface="+mj-lt"/>
              </a:rPr>
              <a:t> </a:t>
            </a:r>
            <a:r>
              <a:rPr lang="en-US" sz="2400" dirty="0">
                <a:solidFill>
                  <a:schemeClr val="accent1"/>
                </a:solidFill>
                <a:latin typeface="+mj-lt"/>
              </a:rPr>
              <a:t>metal</a:t>
            </a:r>
            <a:r>
              <a:rPr lang="en-US" sz="2400" dirty="0">
                <a:latin typeface="+mj-lt"/>
              </a:rPr>
              <a:t> </a:t>
            </a:r>
            <a:r>
              <a:rPr lang="en-US" sz="2400" dirty="0">
                <a:solidFill>
                  <a:schemeClr val="accent1"/>
                </a:solidFill>
                <a:latin typeface="+mj-lt"/>
              </a:rPr>
              <a:t>music</a:t>
            </a:r>
            <a:r>
              <a:rPr lang="en-US" sz="2400" dirty="0">
                <a:latin typeface="+mj-lt"/>
              </a:rPr>
              <a:t>.</a:t>
            </a:r>
          </a:p>
          <a:p>
            <a:pPr marL="0" indent="0">
              <a:lnSpc>
                <a:spcPct val="100000"/>
              </a:lnSpc>
              <a:spcBef>
                <a:spcPts val="0"/>
              </a:spcBef>
              <a:buNone/>
            </a:pPr>
            <a:endParaRPr lang="en-US" sz="2400" dirty="0">
              <a:latin typeface="+mj-lt"/>
            </a:endParaRPr>
          </a:p>
          <a:p>
            <a:pPr marL="0" indent="0">
              <a:lnSpc>
                <a:spcPct val="100000"/>
              </a:lnSpc>
              <a:spcBef>
                <a:spcPts val="0"/>
              </a:spcBef>
              <a:buNone/>
            </a:pPr>
            <a:r>
              <a:rPr lang="en-US" sz="2400" dirty="0">
                <a:latin typeface="+mj-lt"/>
              </a:rPr>
              <a:t>But what exactly is the ‘</a:t>
            </a:r>
            <a:r>
              <a:rPr lang="en-US" sz="2400" dirty="0">
                <a:solidFill>
                  <a:schemeClr val="accent1"/>
                </a:solidFill>
                <a:latin typeface="+mj-lt"/>
              </a:rPr>
              <a:t>heaviness</a:t>
            </a:r>
            <a:r>
              <a:rPr lang="en-US" sz="2400" dirty="0">
                <a:latin typeface="+mj-lt"/>
              </a:rPr>
              <a:t>’ in heavy metal music?</a:t>
            </a:r>
          </a:p>
        </p:txBody>
      </p:sp>
    </p:spTree>
    <p:extLst>
      <p:ext uri="{BB962C8B-B14F-4D97-AF65-F5344CB8AC3E}">
        <p14:creationId xmlns:p14="http://schemas.microsoft.com/office/powerpoint/2010/main" val="170987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129" r="9129"/>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5" descr="A picture containing icon&#10;&#10;Description automatically generated">
            <a:extLst>
              <a:ext uri="{FF2B5EF4-FFF2-40B4-BE49-F238E27FC236}">
                <a16:creationId xmlns:a16="http://schemas.microsoft.com/office/drawing/2014/main" id="{1586BCA4-BC39-9BFF-624B-250906F68F7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1427" y="3014954"/>
            <a:ext cx="3265495" cy="828092"/>
          </a:xfrm>
        </p:spPr>
      </p:pic>
      <p:pic>
        <p:nvPicPr>
          <p:cNvPr id="12" name="Content Placeholder 7" descr="Text&#10;&#10;Description automatically generated">
            <a:extLst>
              <a:ext uri="{FF2B5EF4-FFF2-40B4-BE49-F238E27FC236}">
                <a16:creationId xmlns:a16="http://schemas.microsoft.com/office/drawing/2014/main" id="{53066E9D-6A1B-7ACF-9BB7-A73D70F93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26" y="615438"/>
            <a:ext cx="3265495" cy="1484430"/>
          </a:xfrm>
          <a:prstGeom prst="rect">
            <a:avLst/>
          </a:prstGeom>
        </p:spPr>
      </p:pic>
      <p:pic>
        <p:nvPicPr>
          <p:cNvPr id="13" name="Picture 12" descr="Logo, company name&#10;&#10;Description automatically generated">
            <a:extLst>
              <a:ext uri="{FF2B5EF4-FFF2-40B4-BE49-F238E27FC236}">
                <a16:creationId xmlns:a16="http://schemas.microsoft.com/office/drawing/2014/main" id="{6D8142E2-FD48-2952-BCFD-6B8091705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27" y="4758132"/>
            <a:ext cx="3265495" cy="1184782"/>
          </a:xfrm>
          <a:prstGeom prst="rect">
            <a:avLst/>
          </a:prstGeom>
        </p:spPr>
      </p:pic>
    </p:spTree>
    <p:extLst>
      <p:ext uri="{BB962C8B-B14F-4D97-AF65-F5344CB8AC3E}">
        <p14:creationId xmlns:p14="http://schemas.microsoft.com/office/powerpoint/2010/main" val="411525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F52404F-EB5C-0312-8468-5CF2D87BB7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024" r="3024"/>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F440E-77FB-3A94-9C22-9D88CDC77029}"/>
              </a:ext>
            </a:extLst>
          </p:cNvPr>
          <p:cNvSpPr>
            <a:spLocks noGrp="1"/>
          </p:cNvSpPr>
          <p:nvPr>
            <p:ph type="title"/>
          </p:nvPr>
        </p:nvSpPr>
        <p:spPr>
          <a:xfrm>
            <a:off x="6915706" y="365125"/>
            <a:ext cx="5042516" cy="1080000"/>
          </a:xfrm>
          <a:solidFill>
            <a:schemeClr val="bg1">
              <a:lumMod val="95000"/>
            </a:schemeClr>
          </a:solidFill>
        </p:spPr>
        <p:txBody>
          <a:bodyPr vert="horz" lIns="91440" tIns="45720" rIns="91440" bIns="45720" rtlCol="0" anchor="ctr">
            <a:normAutofit/>
          </a:bodyPr>
          <a:lstStyle/>
          <a:p>
            <a:pPr algn="ctr"/>
            <a:r>
              <a:rPr lang="en-US" sz="4000" dirty="0"/>
              <a:t>MEET JAN AND MARK</a:t>
            </a:r>
          </a:p>
        </p:txBody>
      </p:sp>
      <p:sp>
        <p:nvSpPr>
          <p:cNvPr id="3" name="Content Placeholder 2">
            <a:extLst>
              <a:ext uri="{FF2B5EF4-FFF2-40B4-BE49-F238E27FC236}">
                <a16:creationId xmlns:a16="http://schemas.microsoft.com/office/drawing/2014/main" id="{7CDC8082-943F-1727-16B5-534593A91B40}"/>
              </a:ext>
            </a:extLst>
          </p:cNvPr>
          <p:cNvSpPr>
            <a:spLocks noGrp="1"/>
          </p:cNvSpPr>
          <p:nvPr>
            <p:ph sz="half" idx="1"/>
          </p:nvPr>
        </p:nvSpPr>
        <p:spPr>
          <a:xfrm>
            <a:off x="6915706" y="1784412"/>
            <a:ext cx="5042516" cy="4856085"/>
          </a:xfrm>
          <a:solidFill>
            <a:schemeClr val="bg1">
              <a:lumMod val="95000"/>
            </a:schemeClr>
          </a:solidFill>
        </p:spPr>
        <p:txBody>
          <a:bodyPr vert="horz" lIns="91440" tIns="45720" rIns="91440" bIns="45720" rtlCol="0">
            <a:noAutofit/>
          </a:bodyPr>
          <a:lstStyle/>
          <a:p>
            <a:pPr marL="0" indent="0">
              <a:lnSpc>
                <a:spcPct val="110000"/>
              </a:lnSpc>
              <a:spcBef>
                <a:spcPts val="0"/>
              </a:spcBef>
              <a:buNone/>
            </a:pPr>
            <a:r>
              <a:rPr lang="en-US" sz="2000" i="0" u="none" strike="noStrike" baseline="0" dirty="0">
                <a:solidFill>
                  <a:schemeClr val="accent1"/>
                </a:solidFill>
                <a:latin typeface="+mj-lt"/>
              </a:rPr>
              <a:t>Dr </a:t>
            </a:r>
            <a:r>
              <a:rPr lang="en-US" sz="2000" dirty="0">
                <a:solidFill>
                  <a:schemeClr val="accent1"/>
                </a:solidFill>
                <a:latin typeface="+mj-lt"/>
              </a:rPr>
              <a:t>J</a:t>
            </a:r>
            <a:r>
              <a:rPr lang="en-US" sz="2000" i="0" u="none" strike="noStrike" baseline="0" dirty="0">
                <a:solidFill>
                  <a:schemeClr val="accent1"/>
                </a:solidFill>
                <a:latin typeface="+mj-lt"/>
              </a:rPr>
              <a:t>an </a:t>
            </a:r>
            <a:r>
              <a:rPr lang="en-US" sz="2000" dirty="0">
                <a:solidFill>
                  <a:schemeClr val="accent1"/>
                </a:solidFill>
                <a:latin typeface="+mj-lt"/>
              </a:rPr>
              <a:t>H</a:t>
            </a:r>
            <a:r>
              <a:rPr lang="en-US" sz="2000" i="0" u="none" strike="noStrike" baseline="0" dirty="0">
                <a:solidFill>
                  <a:schemeClr val="accent1"/>
                </a:solidFill>
                <a:latin typeface="+mj-lt"/>
              </a:rPr>
              <a:t>erbst </a:t>
            </a:r>
            <a:r>
              <a:rPr lang="en-US" sz="2000" i="0" u="none" strike="noStrike" baseline="0" dirty="0">
                <a:latin typeface="+mj-lt"/>
              </a:rPr>
              <a:t>and </a:t>
            </a:r>
            <a:r>
              <a:rPr lang="en-US" sz="2000" dirty="0">
                <a:solidFill>
                  <a:schemeClr val="accent1"/>
                </a:solidFill>
                <a:latin typeface="+mj-lt"/>
              </a:rPr>
              <a:t>D</a:t>
            </a:r>
            <a:r>
              <a:rPr lang="en-US" sz="2000" i="0" u="none" strike="noStrike" baseline="0" dirty="0">
                <a:solidFill>
                  <a:schemeClr val="accent1"/>
                </a:solidFill>
                <a:latin typeface="+mj-lt"/>
              </a:rPr>
              <a:t>r </a:t>
            </a:r>
            <a:r>
              <a:rPr lang="en-US" sz="2000" dirty="0">
                <a:solidFill>
                  <a:schemeClr val="accent1"/>
                </a:solidFill>
                <a:latin typeface="+mj-lt"/>
              </a:rPr>
              <a:t>M</a:t>
            </a:r>
            <a:r>
              <a:rPr lang="en-US" sz="2000" i="0" u="none" strike="noStrike" baseline="0" dirty="0">
                <a:solidFill>
                  <a:schemeClr val="accent1"/>
                </a:solidFill>
                <a:latin typeface="+mj-lt"/>
              </a:rPr>
              <a:t>ark </a:t>
            </a:r>
            <a:r>
              <a:rPr lang="en-US" sz="2000" dirty="0" err="1">
                <a:solidFill>
                  <a:schemeClr val="accent1"/>
                </a:solidFill>
                <a:latin typeface="+mj-lt"/>
              </a:rPr>
              <a:t>M</a:t>
            </a:r>
            <a:r>
              <a:rPr lang="en-US" sz="2000" i="0" u="none" strike="noStrike" baseline="0" dirty="0" err="1">
                <a:solidFill>
                  <a:schemeClr val="accent1"/>
                </a:solidFill>
                <a:latin typeface="+mj-lt"/>
              </a:rPr>
              <a:t>ynett</a:t>
            </a:r>
            <a:r>
              <a:rPr lang="en-US" sz="2000" i="0" u="none" strike="noStrike" baseline="0" dirty="0">
                <a:latin typeface="+mj-lt"/>
              </a:rPr>
              <a:t>, based at the </a:t>
            </a:r>
            <a:r>
              <a:rPr lang="en-US" sz="2000" dirty="0">
                <a:solidFill>
                  <a:schemeClr val="accent1"/>
                </a:solidFill>
                <a:latin typeface="+mj-lt"/>
              </a:rPr>
              <a:t>U</a:t>
            </a:r>
            <a:r>
              <a:rPr lang="en-US" sz="2000" i="0" u="none" strike="noStrike" baseline="0" dirty="0">
                <a:solidFill>
                  <a:schemeClr val="accent1"/>
                </a:solidFill>
                <a:latin typeface="+mj-lt"/>
              </a:rPr>
              <a:t>niversity of </a:t>
            </a:r>
            <a:r>
              <a:rPr lang="en-US" sz="2000" dirty="0">
                <a:solidFill>
                  <a:schemeClr val="accent1"/>
                </a:solidFill>
                <a:latin typeface="+mj-lt"/>
              </a:rPr>
              <a:t>H</a:t>
            </a:r>
            <a:r>
              <a:rPr lang="en-US" sz="2000" i="0" u="none" strike="noStrike" baseline="0" dirty="0">
                <a:solidFill>
                  <a:schemeClr val="accent1"/>
                </a:solidFill>
                <a:latin typeface="+mj-lt"/>
              </a:rPr>
              <a:t>uddersfield </a:t>
            </a:r>
            <a:r>
              <a:rPr lang="en-US" sz="2000" i="0" u="none" strike="noStrike" baseline="0" dirty="0">
                <a:latin typeface="+mj-lt"/>
              </a:rPr>
              <a:t>in the UK, </a:t>
            </a:r>
            <a:r>
              <a:rPr lang="en-US" sz="2000" b="0" i="0" u="none" strike="noStrike" baseline="0" dirty="0">
                <a:latin typeface="+mj-lt"/>
              </a:rPr>
              <a:t>are collaborating on a project that is investigating heaviness in heavy metal production.</a:t>
            </a:r>
          </a:p>
          <a:p>
            <a:pPr marL="0" indent="0">
              <a:lnSpc>
                <a:spcPct val="110000"/>
              </a:lnSpc>
              <a:spcBef>
                <a:spcPts val="0"/>
              </a:spcBef>
              <a:buNone/>
            </a:pPr>
            <a:endParaRPr lang="en-US" sz="2000" b="0" i="0" u="none" strike="noStrike" baseline="0" dirty="0">
              <a:latin typeface="+mj-lt"/>
            </a:endParaRPr>
          </a:p>
          <a:p>
            <a:pPr marL="0" indent="0">
              <a:lnSpc>
                <a:spcPct val="110000"/>
              </a:lnSpc>
              <a:spcBef>
                <a:spcPts val="0"/>
              </a:spcBef>
              <a:buNone/>
            </a:pPr>
            <a:r>
              <a:rPr lang="en-US" sz="2000" dirty="0">
                <a:latin typeface="+mj-lt"/>
              </a:rPr>
              <a:t>Jan is a </a:t>
            </a:r>
            <a:r>
              <a:rPr lang="en-US" sz="2000" dirty="0">
                <a:solidFill>
                  <a:schemeClr val="accent1"/>
                </a:solidFill>
                <a:latin typeface="+mj-lt"/>
              </a:rPr>
              <a:t>musicologist</a:t>
            </a:r>
            <a:r>
              <a:rPr lang="en-US" sz="2000" dirty="0">
                <a:latin typeface="+mj-lt"/>
              </a:rPr>
              <a:t> who </a:t>
            </a:r>
            <a:r>
              <a:rPr lang="en-US" sz="2000" b="0" i="0" u="none" strike="noStrike" baseline="0" dirty="0">
                <a:latin typeface="+mj-lt"/>
              </a:rPr>
              <a:t>is interested in filling in the knowledge gaps about the musical nature of metal. </a:t>
            </a:r>
            <a:r>
              <a:rPr lang="en-US" sz="2000" dirty="0">
                <a:latin typeface="+mj-lt"/>
              </a:rPr>
              <a:t>Mark is a </a:t>
            </a:r>
            <a:r>
              <a:rPr lang="en-US" sz="2000" dirty="0">
                <a:solidFill>
                  <a:schemeClr val="accent1"/>
                </a:solidFill>
                <a:latin typeface="+mj-lt"/>
              </a:rPr>
              <a:t>music technologist </a:t>
            </a:r>
            <a:r>
              <a:rPr lang="en-US" sz="2000" dirty="0">
                <a:latin typeface="+mj-lt"/>
              </a:rPr>
              <a:t>who balances his time as both a </a:t>
            </a:r>
            <a:r>
              <a:rPr lang="en-US" sz="2000" dirty="0">
                <a:solidFill>
                  <a:schemeClr val="accent1"/>
                </a:solidFill>
                <a:latin typeface="+mj-lt"/>
              </a:rPr>
              <a:t>lecturer</a:t>
            </a:r>
            <a:r>
              <a:rPr lang="en-US" sz="2000" dirty="0">
                <a:latin typeface="+mj-lt"/>
              </a:rPr>
              <a:t> </a:t>
            </a:r>
            <a:r>
              <a:rPr lang="en-US" sz="2000" b="0" i="0" u="none" strike="noStrike" baseline="0" dirty="0">
                <a:latin typeface="+mj-lt"/>
              </a:rPr>
              <a:t>and professional </a:t>
            </a:r>
            <a:r>
              <a:rPr lang="en-US" sz="2000" b="0" i="0" u="none" strike="noStrike" baseline="0" dirty="0">
                <a:solidFill>
                  <a:schemeClr val="accent1"/>
                </a:solidFill>
                <a:latin typeface="+mj-lt"/>
              </a:rPr>
              <a:t>metal music producer</a:t>
            </a:r>
            <a:r>
              <a:rPr lang="en-US" sz="2000" dirty="0">
                <a:latin typeface="+mj-lt"/>
              </a:rPr>
              <a:t>. Together, t</a:t>
            </a:r>
            <a:r>
              <a:rPr lang="en-US" sz="2000" b="0" i="0" u="none" strike="noStrike" baseline="0" dirty="0">
                <a:latin typeface="+mj-lt"/>
              </a:rPr>
              <a:t>hey aim to find out what heaviness is in audio-recorded form.</a:t>
            </a:r>
          </a:p>
          <a:p>
            <a:pPr marL="0" indent="0">
              <a:lnSpc>
                <a:spcPct val="110000"/>
              </a:lnSpc>
              <a:spcBef>
                <a:spcPts val="0"/>
              </a:spcBef>
              <a:buNone/>
            </a:pPr>
            <a:endParaRPr lang="en-US" sz="2000" b="0" i="0" u="none" strike="noStrike" baseline="0" dirty="0">
              <a:latin typeface="+mj-lt"/>
            </a:endParaRPr>
          </a:p>
          <a:p>
            <a:pPr marL="0" indent="0">
              <a:lnSpc>
                <a:spcPct val="110000"/>
              </a:lnSpc>
              <a:spcBef>
                <a:spcPts val="0"/>
              </a:spcBef>
              <a:buNone/>
            </a:pPr>
            <a:r>
              <a:rPr lang="en-US" sz="2000" dirty="0">
                <a:latin typeface="+mj-lt"/>
              </a:rPr>
              <a:t>Let’s learn more about their work…</a:t>
            </a:r>
          </a:p>
        </p:txBody>
      </p:sp>
      <p:sp>
        <p:nvSpPr>
          <p:cNvPr id="4" name="TextBox 3">
            <a:extLst>
              <a:ext uri="{FF2B5EF4-FFF2-40B4-BE49-F238E27FC236}">
                <a16:creationId xmlns:a16="http://schemas.microsoft.com/office/drawing/2014/main" id="{608A1946-488E-A408-25A2-6593F23192DB}"/>
              </a:ext>
            </a:extLst>
          </p:cNvPr>
          <p:cNvSpPr txBox="1"/>
          <p:nvPr/>
        </p:nvSpPr>
        <p:spPr>
          <a:xfrm>
            <a:off x="115409" y="0"/>
            <a:ext cx="790113" cy="461665"/>
          </a:xfrm>
          <a:prstGeom prst="rect">
            <a:avLst/>
          </a:prstGeom>
          <a:noFill/>
        </p:spPr>
        <p:txBody>
          <a:bodyPr wrap="square" rtlCol="0">
            <a:spAutoFit/>
          </a:bodyPr>
          <a:lstStyle/>
          <a:p>
            <a:r>
              <a:rPr lang="en-GB" sz="2400" dirty="0">
                <a:solidFill>
                  <a:schemeClr val="bg1"/>
                </a:solidFill>
                <a:latin typeface="+mj-lt"/>
              </a:rPr>
              <a:t>Jan</a:t>
            </a:r>
          </a:p>
        </p:txBody>
      </p:sp>
      <p:sp>
        <p:nvSpPr>
          <p:cNvPr id="7" name="TextBox 6">
            <a:extLst>
              <a:ext uri="{FF2B5EF4-FFF2-40B4-BE49-F238E27FC236}">
                <a16:creationId xmlns:a16="http://schemas.microsoft.com/office/drawing/2014/main" id="{4963F1AA-7B25-B002-E788-1321F7B7EA2A}"/>
              </a:ext>
            </a:extLst>
          </p:cNvPr>
          <p:cNvSpPr txBox="1"/>
          <p:nvPr/>
        </p:nvSpPr>
        <p:spPr>
          <a:xfrm>
            <a:off x="3533313" y="10383"/>
            <a:ext cx="1016876" cy="461665"/>
          </a:xfrm>
          <a:prstGeom prst="rect">
            <a:avLst/>
          </a:prstGeom>
          <a:noFill/>
        </p:spPr>
        <p:txBody>
          <a:bodyPr wrap="square" rtlCol="0">
            <a:spAutoFit/>
          </a:bodyPr>
          <a:lstStyle/>
          <a:p>
            <a:r>
              <a:rPr lang="en-GB" sz="2400" dirty="0">
                <a:solidFill>
                  <a:schemeClr val="bg1"/>
                </a:solidFill>
                <a:latin typeface="+mj-lt"/>
              </a:rPr>
              <a:t>Mark</a:t>
            </a:r>
          </a:p>
        </p:txBody>
      </p:sp>
    </p:spTree>
    <p:extLst>
      <p:ext uri="{BB962C8B-B14F-4D97-AF65-F5344CB8AC3E}">
        <p14:creationId xmlns:p14="http://schemas.microsoft.com/office/powerpoint/2010/main" val="30570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F52404F-EB5C-0312-8468-5CF2D87BB7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67" b="2467"/>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F440E-77FB-3A94-9C22-9D88CDC77029}"/>
              </a:ext>
            </a:extLst>
          </p:cNvPr>
          <p:cNvSpPr>
            <a:spLocks noGrp="1"/>
          </p:cNvSpPr>
          <p:nvPr>
            <p:ph type="title"/>
          </p:nvPr>
        </p:nvSpPr>
        <p:spPr>
          <a:xfrm>
            <a:off x="7137646" y="374400"/>
            <a:ext cx="4826315" cy="1080000"/>
          </a:xfrm>
          <a:solidFill>
            <a:schemeClr val="bg1">
              <a:lumMod val="95000"/>
            </a:schemeClr>
          </a:solidFill>
        </p:spPr>
        <p:txBody>
          <a:bodyPr vert="horz" lIns="91440" tIns="45720" rIns="91440" bIns="45720" rtlCol="0" anchor="ctr">
            <a:normAutofit/>
          </a:bodyPr>
          <a:lstStyle/>
          <a:p>
            <a:pPr algn="ctr"/>
            <a:r>
              <a:rPr lang="en-US" sz="4000" dirty="0"/>
              <a:t>PROJECT AIMS</a:t>
            </a:r>
          </a:p>
        </p:txBody>
      </p:sp>
      <p:sp>
        <p:nvSpPr>
          <p:cNvPr id="3" name="Content Placeholder 2">
            <a:extLst>
              <a:ext uri="{FF2B5EF4-FFF2-40B4-BE49-F238E27FC236}">
                <a16:creationId xmlns:a16="http://schemas.microsoft.com/office/drawing/2014/main" id="{7CDC8082-943F-1727-16B5-534593A91B40}"/>
              </a:ext>
            </a:extLst>
          </p:cNvPr>
          <p:cNvSpPr>
            <a:spLocks noGrp="1"/>
          </p:cNvSpPr>
          <p:nvPr>
            <p:ph sz="half" idx="1"/>
          </p:nvPr>
        </p:nvSpPr>
        <p:spPr>
          <a:xfrm>
            <a:off x="7137646" y="1828800"/>
            <a:ext cx="4826315" cy="4447713"/>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GB" sz="2000" i="0" u="none" strike="noStrike" baseline="0" dirty="0">
                <a:solidFill>
                  <a:srgbClr val="00B050"/>
                </a:solidFill>
                <a:latin typeface="+mj-lt"/>
              </a:rPr>
              <a:t>“So far, Mark and I are more or less the only scholars who have studied musical heaviness,”</a:t>
            </a:r>
            <a:r>
              <a:rPr lang="en-GB" sz="2000" i="0" u="none" strike="noStrike" baseline="0" dirty="0">
                <a:latin typeface="+mj-lt"/>
              </a:rPr>
              <a:t> explains Jan. </a:t>
            </a:r>
          </a:p>
          <a:p>
            <a:pPr marL="0" indent="0">
              <a:lnSpc>
                <a:spcPct val="100000"/>
              </a:lnSpc>
              <a:spcBef>
                <a:spcPts val="0"/>
              </a:spcBef>
              <a:buNone/>
            </a:pPr>
            <a:endParaRPr lang="en-GB" sz="2000" i="0" u="none" strike="noStrike" baseline="0" dirty="0">
              <a:latin typeface="+mj-lt"/>
            </a:endParaRPr>
          </a:p>
          <a:p>
            <a:pPr marL="0" indent="0">
              <a:lnSpc>
                <a:spcPct val="100000"/>
              </a:lnSpc>
              <a:spcBef>
                <a:spcPts val="0"/>
              </a:spcBef>
              <a:buNone/>
            </a:pPr>
            <a:r>
              <a:rPr lang="en-GB" sz="2000" i="0" u="none" strike="noStrike" baseline="0" dirty="0">
                <a:latin typeface="+mj-lt"/>
              </a:rPr>
              <a:t>Jan and Mark want to develop a </a:t>
            </a:r>
            <a:r>
              <a:rPr lang="en-GB" sz="2000" i="0" u="none" strike="noStrike" baseline="0" dirty="0">
                <a:solidFill>
                  <a:schemeClr val="accent1"/>
                </a:solidFill>
                <a:latin typeface="+mj-lt"/>
              </a:rPr>
              <a:t>theoretical model</a:t>
            </a:r>
            <a:r>
              <a:rPr lang="en-GB" sz="2000" i="0" u="none" strike="noStrike" baseline="0" dirty="0">
                <a:latin typeface="+mj-lt"/>
              </a:rPr>
              <a:t> of what constitutes heaviness in contemporary metal music production. </a:t>
            </a:r>
            <a:r>
              <a:rPr lang="en-GB" sz="2000" i="0" u="none" strike="noStrike" baseline="0" dirty="0">
                <a:solidFill>
                  <a:srgbClr val="00B050"/>
                </a:solidFill>
                <a:latin typeface="+mj-lt"/>
              </a:rPr>
              <a:t>“We want to understand how heaviness is manipulated by producers in the field,” </a:t>
            </a:r>
            <a:r>
              <a:rPr lang="en-GB" sz="2000" i="0" u="none" strike="noStrike" baseline="0" dirty="0">
                <a:latin typeface="+mj-lt"/>
              </a:rPr>
              <a:t>explains Mark. </a:t>
            </a:r>
          </a:p>
          <a:p>
            <a:pPr marL="0" indent="0">
              <a:lnSpc>
                <a:spcPct val="100000"/>
              </a:lnSpc>
              <a:spcBef>
                <a:spcPts val="0"/>
              </a:spcBef>
              <a:buNone/>
            </a:pPr>
            <a:endParaRPr lang="en-GB" sz="2000" i="0" u="none" strike="noStrike" baseline="0" dirty="0">
              <a:latin typeface="+mj-lt"/>
            </a:endParaRPr>
          </a:p>
          <a:p>
            <a:pPr marL="0" indent="0">
              <a:lnSpc>
                <a:spcPct val="100000"/>
              </a:lnSpc>
              <a:spcBef>
                <a:spcPts val="0"/>
              </a:spcBef>
              <a:buNone/>
            </a:pPr>
            <a:r>
              <a:rPr lang="en-GB" sz="2000" i="0" u="none" strike="noStrike" baseline="0" dirty="0">
                <a:latin typeface="+mj-lt"/>
              </a:rPr>
              <a:t>They hope that their theoretical model will then be used by </a:t>
            </a:r>
            <a:r>
              <a:rPr lang="en-GB" sz="2000" i="0" u="none" strike="noStrike" baseline="0" dirty="0">
                <a:solidFill>
                  <a:schemeClr val="accent1"/>
                </a:solidFill>
                <a:latin typeface="+mj-lt"/>
              </a:rPr>
              <a:t>music producers </a:t>
            </a:r>
            <a:r>
              <a:rPr lang="en-GB" sz="2000" i="0" u="none" strike="noStrike" baseline="0" dirty="0">
                <a:latin typeface="+mj-lt"/>
              </a:rPr>
              <a:t>and </a:t>
            </a:r>
            <a:r>
              <a:rPr lang="en-GB" sz="2000" i="0" u="none" strike="noStrike" baseline="0" dirty="0">
                <a:solidFill>
                  <a:schemeClr val="accent1"/>
                </a:solidFill>
                <a:latin typeface="+mj-lt"/>
              </a:rPr>
              <a:t>musical artists </a:t>
            </a:r>
            <a:r>
              <a:rPr lang="en-GB" sz="2000" i="0" u="none" strike="noStrike" baseline="0" dirty="0">
                <a:latin typeface="+mj-lt"/>
              </a:rPr>
              <a:t>who are creating heavy metal music.</a:t>
            </a:r>
          </a:p>
        </p:txBody>
      </p:sp>
    </p:spTree>
    <p:extLst>
      <p:ext uri="{BB962C8B-B14F-4D97-AF65-F5344CB8AC3E}">
        <p14:creationId xmlns:p14="http://schemas.microsoft.com/office/powerpoint/2010/main" val="878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0C4D30B-1B0E-A43B-B4C9-2BC99709A2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309" r="1309"/>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10A60F-70CF-DB71-67BD-79DBA162B150}"/>
              </a:ext>
            </a:extLst>
          </p:cNvPr>
          <p:cNvSpPr>
            <a:spLocks noGrp="1"/>
          </p:cNvSpPr>
          <p:nvPr>
            <p:ph type="title"/>
          </p:nvPr>
        </p:nvSpPr>
        <p:spPr>
          <a:xfrm>
            <a:off x="5930284" y="365120"/>
            <a:ext cx="6010182" cy="1080000"/>
          </a:xfrm>
          <a:solidFill>
            <a:schemeClr val="bg1">
              <a:lumMod val="95000"/>
            </a:schemeClr>
          </a:solidFill>
        </p:spPr>
        <p:txBody>
          <a:bodyPr vert="horz" lIns="91440" tIns="45720" rIns="91440" bIns="45720" rtlCol="0" anchor="ctr">
            <a:normAutofit/>
          </a:bodyPr>
          <a:lstStyle/>
          <a:p>
            <a:pPr algn="ctr"/>
            <a:r>
              <a:rPr lang="en-US" sz="4000" dirty="0"/>
              <a:t>A HISTORY OF HEAVY METAL</a:t>
            </a:r>
          </a:p>
        </p:txBody>
      </p:sp>
      <p:sp>
        <p:nvSpPr>
          <p:cNvPr id="3" name="Content Placeholder 2">
            <a:extLst>
              <a:ext uri="{FF2B5EF4-FFF2-40B4-BE49-F238E27FC236}">
                <a16:creationId xmlns:a16="http://schemas.microsoft.com/office/drawing/2014/main" id="{D7A1DD47-B80A-29D8-8062-B9A319DE6677}"/>
              </a:ext>
            </a:extLst>
          </p:cNvPr>
          <p:cNvSpPr>
            <a:spLocks noGrp="1"/>
          </p:cNvSpPr>
          <p:nvPr>
            <p:ph sz="half" idx="1"/>
          </p:nvPr>
        </p:nvSpPr>
        <p:spPr>
          <a:xfrm>
            <a:off x="5930284" y="1914952"/>
            <a:ext cx="6010182" cy="4473215"/>
          </a:xfrm>
          <a:solidFill>
            <a:schemeClr val="bg1">
              <a:lumMod val="95000"/>
            </a:schemeClr>
          </a:solidFill>
        </p:spPr>
        <p:txBody>
          <a:bodyPr vert="horz" lIns="91440" tIns="45720" rIns="91440" bIns="45720" rtlCol="0">
            <a:noAutofit/>
          </a:bodyPr>
          <a:lstStyle/>
          <a:p>
            <a:pPr marL="0" indent="0" algn="l">
              <a:lnSpc>
                <a:spcPct val="100000"/>
              </a:lnSpc>
              <a:spcBef>
                <a:spcPts val="0"/>
              </a:spcBef>
              <a:buNone/>
            </a:pPr>
            <a:r>
              <a:rPr lang="en-GB" sz="2000" b="0" i="0" u="none" strike="noStrike" baseline="0" dirty="0">
                <a:latin typeface="+mj-lt"/>
              </a:rPr>
              <a:t>In 1970, </a:t>
            </a:r>
            <a:r>
              <a:rPr lang="en-GB" sz="2000" b="0" i="0" u="none" strike="noStrike" baseline="0" dirty="0">
                <a:solidFill>
                  <a:schemeClr val="accent1"/>
                </a:solidFill>
                <a:latin typeface="+mj-lt"/>
              </a:rPr>
              <a:t>Black Sabbath</a:t>
            </a:r>
            <a:r>
              <a:rPr lang="en-GB" sz="2000" b="0" i="0" u="none" strike="noStrike" baseline="0" dirty="0">
                <a:latin typeface="+mj-lt"/>
              </a:rPr>
              <a:t>, an English rock band, released their self-titled debut. This is said to have started the metal genre and was therefore the beginning of the quest for greater heaviness.</a:t>
            </a:r>
          </a:p>
          <a:p>
            <a:pPr marL="0" indent="0" algn="l">
              <a:lnSpc>
                <a:spcPct val="100000"/>
              </a:lnSpc>
              <a:spcBef>
                <a:spcPts val="0"/>
              </a:spcBef>
              <a:buNone/>
            </a:pPr>
            <a:endParaRPr lang="en-GB" sz="2000" dirty="0">
              <a:latin typeface="+mj-lt"/>
            </a:endParaRPr>
          </a:p>
          <a:p>
            <a:pPr marL="0" indent="0" algn="l">
              <a:lnSpc>
                <a:spcPct val="100000"/>
              </a:lnSpc>
              <a:spcBef>
                <a:spcPts val="0"/>
              </a:spcBef>
              <a:buNone/>
            </a:pPr>
            <a:r>
              <a:rPr lang="en-GB" sz="2000" b="0" i="0" u="none" strike="noStrike" baseline="0" dirty="0">
                <a:latin typeface="+mj-lt"/>
              </a:rPr>
              <a:t>Its importance can hardly be overstated. </a:t>
            </a:r>
            <a:r>
              <a:rPr lang="en-GB" sz="2000" b="0" i="0" u="none" strike="noStrike" baseline="0" dirty="0">
                <a:solidFill>
                  <a:schemeClr val="accent1"/>
                </a:solidFill>
                <a:latin typeface="+mj-lt"/>
              </a:rPr>
              <a:t>Perceived heaviness</a:t>
            </a:r>
            <a:r>
              <a:rPr lang="en-GB" sz="2000" b="0" i="0" u="none" strike="noStrike" baseline="0" dirty="0">
                <a:latin typeface="+mj-lt"/>
              </a:rPr>
              <a:t> – which is metal music’s defining feature – can arguably be seen as the source of the listener’s pleasure.</a:t>
            </a:r>
          </a:p>
          <a:p>
            <a:pPr marL="0" indent="0" algn="l">
              <a:lnSpc>
                <a:spcPct val="100000"/>
              </a:lnSpc>
              <a:spcBef>
                <a:spcPts val="0"/>
              </a:spcBef>
              <a:buNone/>
            </a:pPr>
            <a:endParaRPr lang="en-GB" sz="2000" dirty="0">
              <a:latin typeface="+mj-lt"/>
            </a:endParaRPr>
          </a:p>
          <a:p>
            <a:pPr marL="0" indent="0">
              <a:lnSpc>
                <a:spcPct val="100000"/>
              </a:lnSpc>
              <a:spcBef>
                <a:spcPts val="0"/>
              </a:spcBef>
              <a:buNone/>
            </a:pPr>
            <a:r>
              <a:rPr lang="en-US" sz="2000" b="0" i="0" u="none" strike="noStrike" baseline="0" dirty="0">
                <a:solidFill>
                  <a:srgbClr val="00B050"/>
                </a:solidFill>
                <a:latin typeface="+mj-lt"/>
              </a:rPr>
              <a:t>“This artistic pursuit for greater heaviness and extremity was paralleled and supported by record production, which had to find creative and technical solutions to ever-greater complexity and demands for sonic quality and aggression,” </a:t>
            </a:r>
            <a:r>
              <a:rPr lang="en-US" sz="2000" b="0" i="0" u="none" strike="noStrike" baseline="0" dirty="0">
                <a:latin typeface="+mj-lt"/>
              </a:rPr>
              <a:t>explains Jan.</a:t>
            </a:r>
          </a:p>
          <a:p>
            <a:pPr marL="0" indent="0" algn="l">
              <a:lnSpc>
                <a:spcPct val="100000"/>
              </a:lnSpc>
              <a:spcBef>
                <a:spcPts val="0"/>
              </a:spcBef>
              <a:buNone/>
            </a:pPr>
            <a:endParaRPr lang="en-GB" sz="2000" dirty="0">
              <a:latin typeface="+mj-lt"/>
            </a:endParaRPr>
          </a:p>
        </p:txBody>
      </p:sp>
      <p:sp>
        <p:nvSpPr>
          <p:cNvPr id="4" name="TextBox 3">
            <a:extLst>
              <a:ext uri="{FF2B5EF4-FFF2-40B4-BE49-F238E27FC236}">
                <a16:creationId xmlns:a16="http://schemas.microsoft.com/office/drawing/2014/main" id="{B89E29F1-312C-AB9E-D692-BF3A0CA1DCB9}"/>
              </a:ext>
            </a:extLst>
          </p:cNvPr>
          <p:cNvSpPr txBox="1"/>
          <p:nvPr/>
        </p:nvSpPr>
        <p:spPr>
          <a:xfrm>
            <a:off x="-3047" y="0"/>
            <a:ext cx="1903085" cy="369332"/>
          </a:xfrm>
          <a:prstGeom prst="rect">
            <a:avLst/>
          </a:prstGeom>
          <a:noFill/>
        </p:spPr>
        <p:txBody>
          <a:bodyPr wrap="none" rtlCol="0">
            <a:spAutoFit/>
          </a:bodyPr>
          <a:lstStyle/>
          <a:p>
            <a:r>
              <a:rPr lang="en-GB" sz="1800" b="0" i="1" u="none" strike="noStrike" baseline="0" dirty="0">
                <a:solidFill>
                  <a:srgbClr val="FFFFFF"/>
                </a:solidFill>
                <a:latin typeface="BrandonGrotesque-RegularItalic"/>
              </a:rPr>
              <a:t>© ‘Billboard’ 1970</a:t>
            </a:r>
            <a:endParaRPr lang="en-GB" dirty="0"/>
          </a:p>
        </p:txBody>
      </p:sp>
    </p:spTree>
    <p:extLst>
      <p:ext uri="{BB962C8B-B14F-4D97-AF65-F5344CB8AC3E}">
        <p14:creationId xmlns:p14="http://schemas.microsoft.com/office/powerpoint/2010/main" val="224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71A8511-16E4-9A57-6664-715E7F75B1F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127" b="2127"/>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8D861A-4D94-448C-0F91-96087BC69E55}"/>
              </a:ext>
            </a:extLst>
          </p:cNvPr>
          <p:cNvSpPr>
            <a:spLocks noGrp="1"/>
          </p:cNvSpPr>
          <p:nvPr>
            <p:ph type="title"/>
          </p:nvPr>
        </p:nvSpPr>
        <p:spPr>
          <a:xfrm>
            <a:off x="6587232" y="365125"/>
            <a:ext cx="5370990" cy="1080000"/>
          </a:xfrm>
          <a:solidFill>
            <a:schemeClr val="bg1">
              <a:lumMod val="95000"/>
            </a:schemeClr>
          </a:solidFill>
        </p:spPr>
        <p:txBody>
          <a:bodyPr vert="horz" lIns="91440" tIns="45720" rIns="91440" bIns="45720" rtlCol="0" anchor="ctr">
            <a:normAutofit/>
          </a:bodyPr>
          <a:lstStyle/>
          <a:p>
            <a:pPr algn="ctr"/>
            <a:r>
              <a:rPr lang="en-US" sz="4000" b="0" i="0" u="none" strike="noStrike" baseline="0" dirty="0"/>
              <a:t>RESEARCH METHODS</a:t>
            </a:r>
            <a:endParaRPr lang="en-US" sz="4000" dirty="0"/>
          </a:p>
        </p:txBody>
      </p:sp>
      <p:sp>
        <p:nvSpPr>
          <p:cNvPr id="3" name="Content Placeholder 2">
            <a:extLst>
              <a:ext uri="{FF2B5EF4-FFF2-40B4-BE49-F238E27FC236}">
                <a16:creationId xmlns:a16="http://schemas.microsoft.com/office/drawing/2014/main" id="{039CAD22-9230-1EC6-83E5-AA2F0E700856}"/>
              </a:ext>
            </a:extLst>
          </p:cNvPr>
          <p:cNvSpPr>
            <a:spLocks noGrp="1"/>
          </p:cNvSpPr>
          <p:nvPr>
            <p:ph sz="half" idx="1"/>
          </p:nvPr>
        </p:nvSpPr>
        <p:spPr>
          <a:xfrm>
            <a:off x="6587232" y="1873188"/>
            <a:ext cx="5370990" cy="4687410"/>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dirty="0">
                <a:latin typeface="+mj-lt"/>
              </a:rPr>
              <a:t>Jan and Mark are </a:t>
            </a:r>
            <a:r>
              <a:rPr lang="en-US" sz="2000" b="0" i="0" u="none" strike="noStrike" baseline="0" dirty="0">
                <a:latin typeface="+mj-lt"/>
              </a:rPr>
              <a:t>examining how seven leading metal producers – who </a:t>
            </a:r>
            <a:r>
              <a:rPr lang="en-US" sz="2000" b="0" i="0" u="none" strike="noStrike" baseline="0" dirty="0" err="1">
                <a:latin typeface="+mj-lt"/>
              </a:rPr>
              <a:t>specialise</a:t>
            </a:r>
            <a:r>
              <a:rPr lang="en-US" sz="2000" b="0" i="0" u="none" strike="noStrike" baseline="0" dirty="0">
                <a:latin typeface="+mj-lt"/>
              </a:rPr>
              <a:t> in different subgenres – define heaviness. As part of this project, the team is </a:t>
            </a:r>
            <a:r>
              <a:rPr lang="en-US" sz="2000" b="0" i="0" u="none" strike="noStrike" baseline="0" dirty="0">
                <a:solidFill>
                  <a:schemeClr val="accent1"/>
                </a:solidFill>
                <a:latin typeface="+mj-lt"/>
              </a:rPr>
              <a:t>composing</a:t>
            </a:r>
            <a:r>
              <a:rPr lang="en-US" sz="2000" b="0" i="0" u="none" strike="noStrike" baseline="0" dirty="0">
                <a:latin typeface="+mj-lt"/>
              </a:rPr>
              <a:t> and </a:t>
            </a:r>
            <a:r>
              <a:rPr lang="en-US" sz="2000" b="0" i="0" u="none" strike="noStrike" baseline="0" dirty="0">
                <a:solidFill>
                  <a:schemeClr val="accent1"/>
                </a:solidFill>
                <a:latin typeface="+mj-lt"/>
              </a:rPr>
              <a:t>recording</a:t>
            </a:r>
            <a:r>
              <a:rPr lang="en-US" sz="2000" b="0" i="0" u="none" strike="noStrike" baseline="0" dirty="0">
                <a:latin typeface="+mj-lt"/>
              </a:rPr>
              <a:t> a new </a:t>
            </a:r>
            <a:r>
              <a:rPr lang="en-US" sz="2000" b="0" i="0" u="none" strike="noStrike" baseline="0" dirty="0">
                <a:solidFill>
                  <a:schemeClr val="accent1"/>
                </a:solidFill>
                <a:latin typeface="+mj-lt"/>
              </a:rPr>
              <a:t>heavy metal song</a:t>
            </a:r>
            <a:r>
              <a:rPr lang="en-US" sz="2000" b="0" i="0" u="none" strike="noStrike" baseline="0" dirty="0">
                <a:latin typeface="+mj-lt"/>
              </a:rPr>
              <a:t>.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Jan and Mark will focus on how the different producers </a:t>
            </a:r>
            <a:r>
              <a:rPr lang="en-US" sz="2000" b="0" i="0" u="none" strike="noStrike" baseline="0" dirty="0">
                <a:solidFill>
                  <a:schemeClr val="accent1"/>
                </a:solidFill>
                <a:latin typeface="+mj-lt"/>
              </a:rPr>
              <a:t>process</a:t>
            </a:r>
            <a:r>
              <a:rPr lang="en-US" sz="2000" b="0" i="0" u="none" strike="noStrike" baseline="0" dirty="0">
                <a:latin typeface="+mj-lt"/>
              </a:rPr>
              <a:t> and </a:t>
            </a:r>
            <a:r>
              <a:rPr lang="en-US" sz="2000" b="0" i="0" u="none" strike="noStrike" baseline="0" dirty="0">
                <a:solidFill>
                  <a:schemeClr val="accent1"/>
                </a:solidFill>
                <a:latin typeface="+mj-lt"/>
              </a:rPr>
              <a:t>control</a:t>
            </a:r>
            <a:r>
              <a:rPr lang="en-US" sz="2000" b="0" i="0" u="none" strike="noStrike" baseline="0" dirty="0">
                <a:latin typeface="+mj-lt"/>
              </a:rPr>
              <a:t> the aspects of heaviness during the </a:t>
            </a:r>
            <a:r>
              <a:rPr lang="en-US" sz="2000" b="0" i="0" u="none" strike="noStrike" baseline="0" dirty="0">
                <a:solidFill>
                  <a:schemeClr val="accent1"/>
                </a:solidFill>
                <a:latin typeface="+mj-lt"/>
              </a:rPr>
              <a:t>mixing</a:t>
            </a:r>
            <a:r>
              <a:rPr lang="en-US" sz="2000" b="0" i="0" u="none" strike="noStrike" baseline="0" dirty="0">
                <a:latin typeface="+mj-lt"/>
              </a:rPr>
              <a:t> of this song.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The project will </a:t>
            </a:r>
            <a:r>
              <a:rPr lang="en-US" sz="2000" b="0" i="0" u="none" strike="noStrike" baseline="0" dirty="0" err="1">
                <a:latin typeface="+mj-lt"/>
              </a:rPr>
              <a:t>analyse</a:t>
            </a:r>
            <a:r>
              <a:rPr lang="en-US" sz="2000" b="0" i="0" u="none" strike="noStrike" baseline="0" dirty="0">
                <a:latin typeface="+mj-lt"/>
              </a:rPr>
              <a:t> the </a:t>
            </a:r>
            <a:r>
              <a:rPr lang="en-US" sz="2000" b="0" i="0" u="none" strike="noStrike" baseline="0" dirty="0">
                <a:solidFill>
                  <a:schemeClr val="accent1"/>
                </a:solidFill>
                <a:latin typeface="+mj-lt"/>
              </a:rPr>
              <a:t>differences in the producers’ understanding of heaviness</a:t>
            </a:r>
            <a:r>
              <a:rPr lang="en-US" sz="2000" b="0" i="0" u="none" strike="noStrike" baseline="0" dirty="0">
                <a:latin typeface="+mj-lt"/>
              </a:rPr>
              <a:t>, their individual approaches and how the characteristics of the material they work with shape and influence the decisions they make when mixing.</a:t>
            </a:r>
            <a:endParaRPr lang="en-US" sz="2000" dirty="0">
              <a:latin typeface="+mj-lt"/>
            </a:endParaRPr>
          </a:p>
        </p:txBody>
      </p:sp>
      <p:sp>
        <p:nvSpPr>
          <p:cNvPr id="4" name="TextBox 3">
            <a:extLst>
              <a:ext uri="{FF2B5EF4-FFF2-40B4-BE49-F238E27FC236}">
                <a16:creationId xmlns:a16="http://schemas.microsoft.com/office/drawing/2014/main" id="{3ABF5FE3-40A6-70B2-A7C5-AF57DCA8C056}"/>
              </a:ext>
            </a:extLst>
          </p:cNvPr>
          <p:cNvSpPr txBox="1"/>
          <p:nvPr/>
        </p:nvSpPr>
        <p:spPr>
          <a:xfrm>
            <a:off x="89949" y="6375932"/>
            <a:ext cx="2967992" cy="369332"/>
          </a:xfrm>
          <a:prstGeom prst="rect">
            <a:avLst/>
          </a:prstGeom>
          <a:noFill/>
        </p:spPr>
        <p:txBody>
          <a:bodyPr wrap="none" rtlCol="0">
            <a:spAutoFit/>
          </a:bodyPr>
          <a:lstStyle/>
          <a:p>
            <a:r>
              <a:rPr lang="en-GB" sz="1800" b="0" i="1" u="none" strike="noStrike" baseline="0" dirty="0">
                <a:solidFill>
                  <a:srgbClr val="FFFFFF"/>
                </a:solidFill>
                <a:latin typeface="BrandonGrotesque-RegularItalic"/>
              </a:rPr>
              <a:t>Live performance of Kill II This</a:t>
            </a:r>
            <a:endParaRPr lang="en-GB" dirty="0"/>
          </a:p>
        </p:txBody>
      </p:sp>
    </p:spTree>
    <p:extLst>
      <p:ext uri="{BB962C8B-B14F-4D97-AF65-F5344CB8AC3E}">
        <p14:creationId xmlns:p14="http://schemas.microsoft.com/office/powerpoint/2010/main" val="11676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F170A44-8F67-38A7-2E87-CBB1D25C006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026" r="3026"/>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E7406-2A9E-9B5E-8AE6-159A2CFBB5E9}"/>
              </a:ext>
            </a:extLst>
          </p:cNvPr>
          <p:cNvSpPr>
            <a:spLocks noGrp="1"/>
          </p:cNvSpPr>
          <p:nvPr>
            <p:ph type="title"/>
          </p:nvPr>
        </p:nvSpPr>
        <p:spPr>
          <a:xfrm>
            <a:off x="6889072" y="366658"/>
            <a:ext cx="5069150" cy="1080000"/>
          </a:xfrm>
          <a:solidFill>
            <a:schemeClr val="bg1">
              <a:lumMod val="95000"/>
            </a:schemeClr>
          </a:solidFill>
        </p:spPr>
        <p:txBody>
          <a:bodyPr vert="horz" lIns="91440" tIns="45720" rIns="91440" bIns="45720" rtlCol="0" anchor="ctr">
            <a:normAutofit/>
          </a:bodyPr>
          <a:lstStyle/>
          <a:p>
            <a:pPr algn="ctr"/>
            <a:r>
              <a:rPr lang="en-US" sz="4000" b="0" i="0" u="none" strike="noStrike" baseline="0" dirty="0"/>
              <a:t>RESEARCH OUTCOMES</a:t>
            </a:r>
            <a:endParaRPr lang="en-US" sz="4000" dirty="0"/>
          </a:p>
        </p:txBody>
      </p:sp>
      <p:sp>
        <p:nvSpPr>
          <p:cNvPr id="3" name="Content Placeholder 2">
            <a:extLst>
              <a:ext uri="{FF2B5EF4-FFF2-40B4-BE49-F238E27FC236}">
                <a16:creationId xmlns:a16="http://schemas.microsoft.com/office/drawing/2014/main" id="{F419F839-B8D6-112D-01A2-7A930326FABC}"/>
              </a:ext>
            </a:extLst>
          </p:cNvPr>
          <p:cNvSpPr>
            <a:spLocks noGrp="1"/>
          </p:cNvSpPr>
          <p:nvPr>
            <p:ph sz="half" idx="1"/>
          </p:nvPr>
        </p:nvSpPr>
        <p:spPr>
          <a:xfrm>
            <a:off x="6889072" y="1972608"/>
            <a:ext cx="5069150" cy="4518734"/>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solidFill>
                  <a:srgbClr val="00B050"/>
                </a:solidFill>
                <a:latin typeface="+mj-lt"/>
              </a:rPr>
              <a:t>“In the last few years, music production has become available and affordable to many interested producers and musicians,” </a:t>
            </a:r>
            <a:r>
              <a:rPr lang="en-US" sz="2000" b="0" i="0" u="none" strike="noStrike" baseline="0" dirty="0">
                <a:latin typeface="+mj-lt"/>
              </a:rPr>
              <a:t>says Jan. </a:t>
            </a:r>
            <a:r>
              <a:rPr lang="en-US" sz="2000" b="0" i="0" u="none" strike="noStrike" baseline="0" dirty="0">
                <a:solidFill>
                  <a:srgbClr val="00B050"/>
                </a:solidFill>
                <a:latin typeface="+mj-lt"/>
              </a:rPr>
              <a:t>“Studying how to produce heaviness will help provide useful information for producers and musicians who will benefit the genre, and individuals involved.”</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GB" sz="2000" dirty="0">
                <a:solidFill>
                  <a:srgbClr val="00B050"/>
                </a:solidFill>
                <a:latin typeface="+mj-lt"/>
              </a:rPr>
              <a:t>“The knowledge we will gain from this project is free and based on the professional experience of leading metal producers,” </a:t>
            </a:r>
            <a:r>
              <a:rPr lang="en-GB" sz="2000" dirty="0">
                <a:latin typeface="+mj-lt"/>
              </a:rPr>
              <a:t>explains Jan. </a:t>
            </a:r>
            <a:r>
              <a:rPr lang="en-GB" sz="2000" dirty="0">
                <a:solidFill>
                  <a:srgbClr val="00B050"/>
                </a:solidFill>
                <a:latin typeface="+mj-lt"/>
              </a:rPr>
              <a:t>“In addition, it is filtered and evaluated by objective scholars with an understanding of – and passion for – the craft.”</a:t>
            </a:r>
          </a:p>
        </p:txBody>
      </p:sp>
    </p:spTree>
    <p:extLst>
      <p:ext uri="{BB962C8B-B14F-4D97-AF65-F5344CB8AC3E}">
        <p14:creationId xmlns:p14="http://schemas.microsoft.com/office/powerpoint/2010/main" val="25375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70F9-53F9-0FA1-F581-7700D5743939}"/>
              </a:ext>
            </a:extLst>
          </p:cNvPr>
          <p:cNvSpPr>
            <a:spLocks noGrp="1"/>
          </p:cNvSpPr>
          <p:nvPr>
            <p:ph type="title"/>
          </p:nvPr>
        </p:nvSpPr>
        <p:spPr>
          <a:xfrm>
            <a:off x="117030" y="3586579"/>
            <a:ext cx="2057722" cy="3109335"/>
          </a:xfrm>
          <a:solidFill>
            <a:schemeClr val="bg1">
              <a:lumMod val="95000"/>
            </a:schemeClr>
          </a:solidFill>
        </p:spPr>
        <p:txBody>
          <a:bodyPr vert="horz" lIns="91440" tIns="45720" rIns="91440" bIns="45720" rtlCol="0" anchor="ctr">
            <a:normAutofit/>
          </a:bodyPr>
          <a:lstStyle/>
          <a:p>
            <a:pPr algn="ctr"/>
            <a:r>
              <a:rPr lang="en-US" sz="3600" dirty="0"/>
              <a:t>TALKING POINTS</a:t>
            </a:r>
          </a:p>
        </p:txBody>
      </p:sp>
      <p:pic>
        <p:nvPicPr>
          <p:cNvPr id="6" name="Content Placeholder 5" descr="A person playing a guitar&#10;&#10;Description automatically generated with medium confidence">
            <a:extLst>
              <a:ext uri="{FF2B5EF4-FFF2-40B4-BE49-F238E27FC236}">
                <a16:creationId xmlns:a16="http://schemas.microsoft.com/office/drawing/2014/main" id="{14085A1F-8054-9EBB-A7A2-340D73D99A7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5437" b="147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F1F9B52-A9CC-CBC5-2036-AD272C773B46}"/>
              </a:ext>
            </a:extLst>
          </p:cNvPr>
          <p:cNvSpPr>
            <a:spLocks noGrp="1"/>
          </p:cNvSpPr>
          <p:nvPr>
            <p:ph sz="half" idx="1"/>
          </p:nvPr>
        </p:nvSpPr>
        <p:spPr>
          <a:xfrm>
            <a:off x="2291780" y="3586579"/>
            <a:ext cx="9783191" cy="3109335"/>
          </a:xfrm>
          <a:solidFill>
            <a:schemeClr val="bg1">
              <a:lumMod val="95000"/>
            </a:schemeClr>
          </a:solidFill>
        </p:spPr>
        <p:txBody>
          <a:bodyPr vert="horz" lIns="91440" tIns="45720" rIns="91440" bIns="45720" rtlCol="0" anchor="ctr">
            <a:noAutofit/>
          </a:bodyPr>
          <a:lstStyle/>
          <a:p>
            <a:pPr marL="457200" indent="-457200">
              <a:buFont typeface="+mj-lt"/>
              <a:buAutoNum type="arabicPeriod"/>
            </a:pPr>
            <a:r>
              <a:rPr lang="en-US" sz="2000" dirty="0">
                <a:latin typeface="+mj-lt"/>
              </a:rPr>
              <a:t>When did the musical genre of ‘metal’ begin? Who started the genre?</a:t>
            </a:r>
          </a:p>
          <a:p>
            <a:pPr marL="457200" indent="-457200">
              <a:buFont typeface="+mj-lt"/>
              <a:buAutoNum type="arabicPeriod"/>
            </a:pPr>
            <a:r>
              <a:rPr lang="en-GB" sz="2000" dirty="0">
                <a:latin typeface="+mj-lt"/>
              </a:rPr>
              <a:t>“So far, Mark and I are more or less the only scholars who have studied musical heaviness.” Why do you think this topic has not been investigated before? What are the advantages and disadvantages of studying something that no one else has ever studied?</a:t>
            </a:r>
          </a:p>
          <a:p>
            <a:pPr marL="457200" indent="-457200">
              <a:buFont typeface="+mj-lt"/>
              <a:buAutoNum type="arabicPeriod"/>
            </a:pPr>
            <a:r>
              <a:rPr lang="en-US" sz="2000" dirty="0">
                <a:latin typeface="+mj-lt"/>
              </a:rPr>
              <a:t>Why do you think Jan and Mark are focusing on the work and opinions of heavy metal producers, who record and mix music, rather than the musicians who play the music?</a:t>
            </a:r>
          </a:p>
          <a:p>
            <a:pPr marL="457200" indent="-457200">
              <a:buFont typeface="+mj-lt"/>
              <a:buAutoNum type="arabicPeriod"/>
            </a:pPr>
            <a:r>
              <a:rPr lang="en-US" sz="2000" dirty="0">
                <a:latin typeface="+mj-lt"/>
              </a:rPr>
              <a:t>What methods could Jan and Mark use to investigate different producers’ understandings of the concept of heaviness?</a:t>
            </a:r>
          </a:p>
          <a:p>
            <a:pPr marL="457200" indent="-457200">
              <a:buFont typeface="+mj-lt"/>
              <a:buAutoNum type="arabicPeriod"/>
            </a:pPr>
            <a:r>
              <a:rPr lang="en-US" sz="2000" dirty="0">
                <a:latin typeface="+mj-lt"/>
              </a:rPr>
              <a:t>How will Jan and Mark’s research benefit heavy metal musicians and producers? </a:t>
            </a:r>
          </a:p>
        </p:txBody>
      </p:sp>
    </p:spTree>
    <p:extLst>
      <p:ext uri="{BB962C8B-B14F-4D97-AF65-F5344CB8AC3E}">
        <p14:creationId xmlns:p14="http://schemas.microsoft.com/office/powerpoint/2010/main" val="144149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86BA3B3-21C4-9694-504C-45A6DBB06A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9875" b="19875"/>
          <a:stretch/>
        </p:blipFill>
        <p:spPr>
          <a:xfrm>
            <a:off x="2522356"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1FD26-7DB8-DFC7-1B6C-2F6C988DDD34}"/>
              </a:ext>
            </a:extLst>
          </p:cNvPr>
          <p:cNvSpPr>
            <a:spLocks noGrp="1"/>
          </p:cNvSpPr>
          <p:nvPr>
            <p:ph type="title"/>
          </p:nvPr>
        </p:nvSpPr>
        <p:spPr>
          <a:xfrm>
            <a:off x="204186" y="365125"/>
            <a:ext cx="6356412" cy="1080000"/>
          </a:xfrm>
          <a:solidFill>
            <a:schemeClr val="bg1">
              <a:lumMod val="95000"/>
            </a:schemeClr>
          </a:solidFill>
        </p:spPr>
        <p:txBody>
          <a:bodyPr vert="horz" lIns="91440" tIns="45720" rIns="91440" bIns="45720" rtlCol="0" anchor="ctr">
            <a:normAutofit/>
          </a:bodyPr>
          <a:lstStyle/>
          <a:p>
            <a:pPr algn="ctr"/>
            <a:r>
              <a:rPr lang="en-US" sz="4000" dirty="0"/>
              <a:t>ABOUT MUSICOLOGY</a:t>
            </a:r>
          </a:p>
        </p:txBody>
      </p:sp>
      <p:sp>
        <p:nvSpPr>
          <p:cNvPr id="3" name="Content Placeholder 2">
            <a:extLst>
              <a:ext uri="{FF2B5EF4-FFF2-40B4-BE49-F238E27FC236}">
                <a16:creationId xmlns:a16="http://schemas.microsoft.com/office/drawing/2014/main" id="{4DB4825F-7BCB-5233-19A7-5BDC29414D94}"/>
              </a:ext>
            </a:extLst>
          </p:cNvPr>
          <p:cNvSpPr>
            <a:spLocks noGrp="1"/>
          </p:cNvSpPr>
          <p:nvPr>
            <p:ph sz="half" idx="1"/>
          </p:nvPr>
        </p:nvSpPr>
        <p:spPr>
          <a:xfrm>
            <a:off x="204186" y="1722268"/>
            <a:ext cx="6356412" cy="4770607"/>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GB" sz="2000" b="0" i="0" u="none" strike="noStrike" baseline="0" dirty="0">
                <a:latin typeface="+mj-lt"/>
              </a:rPr>
              <a:t>It is rare to find a person who has not been affected by music in some way. Whether it is </a:t>
            </a:r>
            <a:r>
              <a:rPr lang="en-GB" sz="2000" b="0" i="0" u="none" strike="noStrike" baseline="0" dirty="0">
                <a:solidFill>
                  <a:schemeClr val="accent1"/>
                </a:solidFill>
                <a:latin typeface="+mj-lt"/>
              </a:rPr>
              <a:t>listening</a:t>
            </a:r>
            <a:r>
              <a:rPr lang="en-GB" sz="2000" b="0" i="0" u="none" strike="noStrike" baseline="0" dirty="0">
                <a:latin typeface="+mj-lt"/>
              </a:rPr>
              <a:t> to the latest </a:t>
            </a:r>
            <a:r>
              <a:rPr lang="en-GB" sz="2000" b="0" i="0" u="none" strike="noStrike" baseline="0" dirty="0">
                <a:solidFill>
                  <a:schemeClr val="accent1"/>
                </a:solidFill>
                <a:latin typeface="+mj-lt"/>
              </a:rPr>
              <a:t>album</a:t>
            </a:r>
            <a:r>
              <a:rPr lang="en-GB" sz="2000" b="0" i="0" u="none" strike="noStrike" baseline="0" dirty="0">
                <a:latin typeface="+mj-lt"/>
              </a:rPr>
              <a:t> of your favourite band, </a:t>
            </a:r>
            <a:r>
              <a:rPr lang="en-GB" sz="2000" b="0" i="0" u="none" strike="noStrike" baseline="0" dirty="0">
                <a:solidFill>
                  <a:schemeClr val="accent1"/>
                </a:solidFill>
                <a:latin typeface="+mj-lt"/>
              </a:rPr>
              <a:t>watching</a:t>
            </a:r>
            <a:r>
              <a:rPr lang="en-GB" sz="2000" b="0" i="0" u="none" strike="noStrike" baseline="0" dirty="0">
                <a:latin typeface="+mj-lt"/>
              </a:rPr>
              <a:t> a film with a brilliant </a:t>
            </a:r>
            <a:r>
              <a:rPr lang="en-GB" sz="2000" b="0" i="0" u="none" strike="noStrike" baseline="0" dirty="0">
                <a:solidFill>
                  <a:schemeClr val="accent1"/>
                </a:solidFill>
                <a:latin typeface="+mj-lt"/>
              </a:rPr>
              <a:t>soundtrack</a:t>
            </a:r>
            <a:r>
              <a:rPr lang="en-GB" sz="2000" b="0" i="0" u="none" strike="noStrike" baseline="0" dirty="0">
                <a:latin typeface="+mj-lt"/>
              </a:rPr>
              <a:t>, or </a:t>
            </a:r>
            <a:r>
              <a:rPr lang="en-GB" sz="2000" b="0" i="0" u="none" strike="noStrike" baseline="0" dirty="0">
                <a:solidFill>
                  <a:schemeClr val="accent1"/>
                </a:solidFill>
                <a:latin typeface="+mj-lt"/>
              </a:rPr>
              <a:t>playing</a:t>
            </a:r>
            <a:r>
              <a:rPr lang="en-GB" sz="2000" b="0" i="0" u="none" strike="noStrike" baseline="0" dirty="0">
                <a:latin typeface="+mj-lt"/>
              </a:rPr>
              <a:t> an </a:t>
            </a:r>
            <a:r>
              <a:rPr lang="en-GB" sz="2000" b="0" i="0" u="none" strike="noStrike" baseline="0" dirty="0">
                <a:solidFill>
                  <a:schemeClr val="accent1"/>
                </a:solidFill>
                <a:latin typeface="+mj-lt"/>
              </a:rPr>
              <a:t>instrument</a:t>
            </a:r>
            <a:r>
              <a:rPr lang="en-GB" sz="2000" b="0" i="0" u="none" strike="noStrike" baseline="0" dirty="0">
                <a:latin typeface="+mj-lt"/>
              </a:rPr>
              <a:t> in a school band, music is a beautiful art. </a:t>
            </a:r>
          </a:p>
          <a:p>
            <a:pPr marL="0" indent="0">
              <a:lnSpc>
                <a:spcPct val="100000"/>
              </a:lnSpc>
              <a:spcBef>
                <a:spcPts val="0"/>
              </a:spcBef>
              <a:buNone/>
            </a:pPr>
            <a:endParaRPr lang="en-GB" sz="2000" b="0" i="0" u="none" strike="noStrike" baseline="0" dirty="0">
              <a:latin typeface="+mj-lt"/>
            </a:endParaRPr>
          </a:p>
          <a:p>
            <a:pPr marL="0" indent="0">
              <a:lnSpc>
                <a:spcPct val="100000"/>
              </a:lnSpc>
              <a:spcBef>
                <a:spcPts val="0"/>
              </a:spcBef>
              <a:buNone/>
            </a:pPr>
            <a:r>
              <a:rPr lang="en-GB" sz="2000" b="0" i="0" u="none" strike="noStrike" baseline="0" dirty="0">
                <a:latin typeface="+mj-lt"/>
              </a:rPr>
              <a:t>While many people take a passing interest in music, some, like Mark and Jan, dedicate their </a:t>
            </a:r>
            <a:r>
              <a:rPr lang="en-GB" sz="2000" b="0" i="0" u="none" strike="noStrike" baseline="0" dirty="0">
                <a:solidFill>
                  <a:schemeClr val="accent1"/>
                </a:solidFill>
                <a:latin typeface="+mj-lt"/>
              </a:rPr>
              <a:t>personal </a:t>
            </a:r>
            <a:r>
              <a:rPr lang="en-GB" sz="2000" b="0" i="0" u="none" strike="noStrike" baseline="0" dirty="0">
                <a:latin typeface="+mj-lt"/>
              </a:rPr>
              <a:t>and </a:t>
            </a:r>
            <a:r>
              <a:rPr lang="en-GB" sz="2000" b="0" i="0" u="none" strike="noStrike" baseline="0" dirty="0">
                <a:solidFill>
                  <a:schemeClr val="accent1"/>
                </a:solidFill>
                <a:latin typeface="+mj-lt"/>
              </a:rPr>
              <a:t>professional lives </a:t>
            </a:r>
            <a:r>
              <a:rPr lang="en-GB" sz="2000" b="0" i="0" u="none" strike="noStrike" baseline="0" dirty="0">
                <a:latin typeface="+mj-lt"/>
              </a:rPr>
              <a:t>to music. </a:t>
            </a:r>
          </a:p>
          <a:p>
            <a:pPr marL="0" indent="0">
              <a:lnSpc>
                <a:spcPct val="100000"/>
              </a:lnSpc>
              <a:spcBef>
                <a:spcPts val="0"/>
              </a:spcBef>
              <a:buNone/>
            </a:pPr>
            <a:endParaRPr lang="en-GB" sz="2000" b="0" i="0" u="none" strike="noStrike" baseline="0" dirty="0">
              <a:latin typeface="+mj-lt"/>
            </a:endParaRPr>
          </a:p>
          <a:p>
            <a:pPr marL="0" indent="0">
              <a:lnSpc>
                <a:spcPct val="100000"/>
              </a:lnSpc>
              <a:spcBef>
                <a:spcPts val="0"/>
              </a:spcBef>
              <a:buNone/>
            </a:pPr>
            <a:r>
              <a:rPr lang="en-GB" sz="2000" b="0" i="0" u="none" strike="noStrike" baseline="0" dirty="0">
                <a:latin typeface="+mj-lt"/>
              </a:rPr>
              <a:t>Musicology means ‘</a:t>
            </a:r>
            <a:r>
              <a:rPr lang="en-GB" sz="2000" b="0" i="0" u="none" strike="noStrike" baseline="0" dirty="0">
                <a:solidFill>
                  <a:schemeClr val="accent1"/>
                </a:solidFill>
                <a:latin typeface="+mj-lt"/>
              </a:rPr>
              <a:t>the study of music</a:t>
            </a:r>
            <a:r>
              <a:rPr lang="en-GB" sz="2000" b="0" i="0" u="none" strike="noStrike" baseline="0" dirty="0">
                <a:latin typeface="+mj-lt"/>
              </a:rPr>
              <a:t>’ and the pursuit of deeper understanding of a subgenre within music has wide </a:t>
            </a:r>
            <a:r>
              <a:rPr lang="en-GB" sz="2000" b="0" i="0" u="none" strike="noStrike" baseline="0" dirty="0">
                <a:solidFill>
                  <a:schemeClr val="accent1"/>
                </a:solidFill>
                <a:latin typeface="+mj-lt"/>
              </a:rPr>
              <a:t>cultural</a:t>
            </a:r>
            <a:r>
              <a:rPr lang="en-GB" sz="2000" b="0" i="0" u="none" strike="noStrike" baseline="0" dirty="0">
                <a:latin typeface="+mj-lt"/>
              </a:rPr>
              <a:t> and </a:t>
            </a:r>
            <a:r>
              <a:rPr lang="en-GB" sz="2000" b="0" i="0" u="none" strike="noStrike" baseline="0" dirty="0">
                <a:solidFill>
                  <a:schemeClr val="accent1"/>
                </a:solidFill>
                <a:latin typeface="+mj-lt"/>
              </a:rPr>
              <a:t>social impacts</a:t>
            </a:r>
            <a:r>
              <a:rPr lang="en-GB" sz="2000" b="0" i="0" u="none" strike="noStrike" baseline="0" dirty="0">
                <a:latin typeface="+mj-lt"/>
              </a:rPr>
              <a:t>. Jan and Mark’s project seeks to drive forward our understanding of heavy metal and what exactly constitutes ‘heaviness’.</a:t>
            </a:r>
          </a:p>
        </p:txBody>
      </p:sp>
    </p:spTree>
    <p:extLst>
      <p:ext uri="{BB962C8B-B14F-4D97-AF65-F5344CB8AC3E}">
        <p14:creationId xmlns:p14="http://schemas.microsoft.com/office/powerpoint/2010/main" val="74106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6" ma:contentTypeDescription="Create a new document." ma:contentTypeScope="" ma:versionID="5ac29786fef6d860ccb0240e3c9a08b3">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29a9b951e7131cbe7d87ba984a4b02b1"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862F6-86F1-4751-ADCA-124809DF9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7F045E-74E5-41EE-BDEA-5EF18A0E6B63}">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3.xml><?xml version="1.0" encoding="utf-8"?>
<ds:datastoreItem xmlns:ds="http://schemas.openxmlformats.org/officeDocument/2006/customXml" ds:itemID="{49566271-3386-4FF4-B67A-D8239A04B2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246</TotalTime>
  <Words>2147</Words>
  <Application>Microsoft Office PowerPoint</Application>
  <PresentationFormat>Widescreen</PresentationFormat>
  <Paragraphs>116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BrandonGrotesque-RegularItalic</vt:lpstr>
      <vt:lpstr>Calibri</vt:lpstr>
      <vt:lpstr>Calibri Light</vt:lpstr>
      <vt:lpstr>Office Theme</vt:lpstr>
      <vt:lpstr>PowerPoint Presentation</vt:lpstr>
      <vt:lpstr>PowerPoint Presentation</vt:lpstr>
      <vt:lpstr>MEET JAN AND MARK</vt:lpstr>
      <vt:lpstr>PROJECT AIMS</vt:lpstr>
      <vt:lpstr>A HISTORY OF HEAVY METAL</vt:lpstr>
      <vt:lpstr>RESEARCH METHODS</vt:lpstr>
      <vt:lpstr>RESEARCH OUTCOMES</vt:lpstr>
      <vt:lpstr>TALKING POINTS</vt:lpstr>
      <vt:lpstr>ABOUT MUSICOLOGY</vt:lpstr>
      <vt:lpstr>ABOUT MUSIC TECHNOLOGY</vt:lpstr>
      <vt:lpstr>PATHWAY FROM SCHOOL TO MUSICOLOGY AND MUSIC TECHNOLOGY</vt:lpstr>
      <vt:lpstr>EXPLORE CAREERS IN MUSICOLOGY AND MUSIC TECHNOLOGY</vt:lpstr>
      <vt:lpstr>TALKING POINTS</vt:lpstr>
      <vt:lpstr>HOW DID JAN BECOME A MUSICOLOGIST?</vt:lpstr>
      <vt:lpstr>HOW DID JAN BECOME A MUSICOLOGIST?</vt:lpstr>
      <vt:lpstr>HOW DID MARK BECOME A MUSIC TECHNOLOGIST?</vt:lpstr>
      <vt:lpstr>JAN AND MARK’S TOP TIPS</vt:lpstr>
      <vt:lpstr>TALKING POINTS</vt:lpstr>
      <vt:lpstr>Dig deeper into Jan and Mark’s research…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Musicology and music technology</dc:title>
  <dc:creator>Isla Foffa</dc:creator>
  <cp:lastModifiedBy>Karen Lindsay</cp:lastModifiedBy>
  <cp:revision>2</cp:revision>
  <dcterms:created xsi:type="dcterms:W3CDTF">2022-08-30T18:11:57Z</dcterms:created>
  <dcterms:modified xsi:type="dcterms:W3CDTF">2022-09-20T08:08:41Z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