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257" r:id="rId6"/>
    <p:sldId id="258" r:id="rId7"/>
    <p:sldId id="298" r:id="rId8"/>
    <p:sldId id="311" r:id="rId9"/>
    <p:sldId id="308" r:id="rId10"/>
    <p:sldId id="309" r:id="rId11"/>
    <p:sldId id="266" r:id="rId12"/>
    <p:sldId id="286" r:id="rId13"/>
    <p:sldId id="303" r:id="rId14"/>
    <p:sldId id="312" r:id="rId15"/>
    <p:sldId id="280" r:id="rId16"/>
    <p:sldId id="290" r:id="rId17"/>
    <p:sldId id="306" r:id="rId18"/>
    <p:sldId id="283" r:id="rId19"/>
    <p:sldId id="304" r:id="rId20"/>
    <p:sldId id="314" r:id="rId21"/>
    <p:sldId id="313" r:id="rId22"/>
    <p:sldId id="305" r:id="rId23"/>
    <p:sldId id="302" r:id="rId24"/>
    <p:sldId id="295" r:id="rId25"/>
    <p:sldId id="310" r:id="rId26"/>
  </p:sldIdLst>
  <p:sldSz cx="18288000" cy="10287000"/>
  <p:notesSz cx="6858000" cy="9144000"/>
  <p:embeddedFontLst>
    <p:embeddedFont>
      <p:font typeface="Montserrat" pitchFamily="2" charset="0"/>
      <p:regular r:id="rId28"/>
      <p:bold r:id="rId29"/>
      <p:italic r:id="rId30"/>
      <p:boldItalic r:id="rId31"/>
    </p:embeddedFont>
    <p:embeddedFont>
      <p:font typeface="Montserrat Bold" pitchFamily="2" charset="0"/>
      <p:regular r:id="rId32"/>
      <p:bold r:id="rId33"/>
      <p:italic r:id="rId34"/>
      <p:boldItalic r:id="rId35"/>
    </p:embeddedFont>
    <p:embeddedFont>
      <p:font typeface="Montserrat Classic Bold Italics" panose="020B0604020202020204" charset="0"/>
      <p:bold r:id="rId36"/>
      <p:italic r:id="rId37"/>
      <p:boldItalic r:id="rId38"/>
    </p:embeddedFont>
    <p:embeddedFont>
      <p:font typeface="Montserrat SemiBold" pitchFamily="2" charset="0"/>
      <p:bold r:id="rId39"/>
      <p:boldItalic r:id="rId40"/>
    </p:embeddedFont>
    <p:embeddedFont>
      <p:font typeface="Montserrat Semi-Bold" panose="020B0604020202020204" charset="0"/>
      <p:regular r:id="rId41"/>
      <p:bold r:id="rId42"/>
      <p:italic r:id="rId43"/>
      <p:boldItalic r:id="rId44"/>
    </p:embeddedFont>
    <p:embeddedFont>
      <p:font typeface="Montserrat Semi-Bold Bold" panose="020B060402020202020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3O2HAbn6uah+dXdMHsu+aw==" hashData="w6sNyQDvIcgx5baq4j8c9s5zyMmh21zxnyo1kkfxS0tgebQZQc5n8ccVyynzZHzddl4b+AMCLciu5xrJte90q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3D115E-6ED3-5FF1-F5AE-EB933C271959}" name="Erica Morgan" initials="EM" userId="S::Erica@scicomsult.com::39ed17eb-1fe1-4e30-9f9d-69b034d5bc7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e Aslett" initials="JA" lastIdx="23" clrIdx="0">
    <p:extLst>
      <p:ext uri="{19B8F6BF-5375-455C-9EA6-DF929625EA0E}">
        <p15:presenceInfo xmlns:p15="http://schemas.microsoft.com/office/powerpoint/2012/main" userId="S::joe@futurumcareers.com::7b6f269b-9023-4611-9a28-c55f9a45fd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6B6B6B"/>
    <a:srgbClr val="777777"/>
    <a:srgbClr val="646464"/>
    <a:srgbClr val="5F5F5F"/>
    <a:srgbClr val="606060"/>
    <a:srgbClr val="0000CC"/>
    <a:srgbClr val="ADDDD7"/>
    <a:srgbClr val="FEFEFE"/>
    <a:srgbClr val="3660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F1FE39-A514-4CD4-ADBE-E0C12CDC0F90}" v="2" dt="2025-11-05T16:15:52.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6" autoAdjust="0"/>
    <p:restoredTop sz="94626" autoAdjust="0"/>
  </p:normalViewPr>
  <p:slideViewPr>
    <p:cSldViewPr>
      <p:cViewPr varScale="1">
        <p:scale>
          <a:sx n="52" d="100"/>
          <a:sy n="52" d="100"/>
        </p:scale>
        <p:origin x="648" y="6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4.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Morgan" userId="39ed17eb-1fe1-4e30-9f9d-69b034d5bc77" providerId="ADAL" clId="{8B50D345-A306-432F-850B-6A7FBE8705FA}"/>
    <pc:docChg chg="undo custSel modSld">
      <pc:chgData name="Erica Morgan" userId="39ed17eb-1fe1-4e30-9f9d-69b034d5bc77" providerId="ADAL" clId="{8B50D345-A306-432F-850B-6A7FBE8705FA}" dt="2025-11-05T16:16:09.352" v="116" actId="1076"/>
      <pc:docMkLst>
        <pc:docMk/>
      </pc:docMkLst>
      <pc:sldChg chg="modSp">
        <pc:chgData name="Erica Morgan" userId="39ed17eb-1fe1-4e30-9f9d-69b034d5bc77" providerId="ADAL" clId="{8B50D345-A306-432F-850B-6A7FBE8705FA}" dt="2025-10-28T09:15:59.615" v="89" actId="6549"/>
        <pc:sldMkLst>
          <pc:docMk/>
          <pc:sldMk cId="0" sldId="258"/>
        </pc:sldMkLst>
        <pc:spChg chg="mod">
          <ac:chgData name="Erica Morgan" userId="39ed17eb-1fe1-4e30-9f9d-69b034d5bc77" providerId="ADAL" clId="{8B50D345-A306-432F-850B-6A7FBE8705FA}" dt="2025-10-28T09:15:59.615" v="89" actId="6549"/>
          <ac:spMkLst>
            <pc:docMk/>
            <pc:sldMk cId="0" sldId="258"/>
            <ac:spMk id="8" creationId="{E9356FCA-1F05-863E-DE3C-A453B588AA44}"/>
          </ac:spMkLst>
        </pc:spChg>
      </pc:sldChg>
      <pc:sldChg chg="modSp">
        <pc:chgData name="Erica Morgan" userId="39ed17eb-1fe1-4e30-9f9d-69b034d5bc77" providerId="ADAL" clId="{8B50D345-A306-432F-850B-6A7FBE8705FA}" dt="2025-11-04T16:09:12.400" v="90" actId="113"/>
        <pc:sldMkLst>
          <pc:docMk/>
          <pc:sldMk cId="3722778945" sldId="286"/>
        </pc:sldMkLst>
        <pc:spChg chg="mod">
          <ac:chgData name="Erica Morgan" userId="39ed17eb-1fe1-4e30-9f9d-69b034d5bc77" providerId="ADAL" clId="{8B50D345-A306-432F-850B-6A7FBE8705FA}" dt="2025-11-04T16:09:12.400" v="90" actId="113"/>
          <ac:spMkLst>
            <pc:docMk/>
            <pc:sldMk cId="3722778945" sldId="286"/>
            <ac:spMk id="9" creationId="{D54C3913-8915-C7C4-3DE7-04F0A08D4BCC}"/>
          </ac:spMkLst>
        </pc:spChg>
      </pc:sldChg>
      <pc:sldChg chg="addSp delSp modSp mod">
        <pc:chgData name="Erica Morgan" userId="39ed17eb-1fe1-4e30-9f9d-69b034d5bc77" providerId="ADAL" clId="{8B50D345-A306-432F-850B-6A7FBE8705FA}" dt="2025-11-05T16:16:09.352" v="116" actId="1076"/>
        <pc:sldMkLst>
          <pc:docMk/>
          <pc:sldMk cId="2887927402" sldId="295"/>
        </pc:sldMkLst>
        <pc:picChg chg="add mod">
          <ac:chgData name="Erica Morgan" userId="39ed17eb-1fe1-4e30-9f9d-69b034d5bc77" providerId="ADAL" clId="{8B50D345-A306-432F-850B-6A7FBE8705FA}" dt="2025-10-22T09:02:15.977" v="71" actId="1076"/>
          <ac:picMkLst>
            <pc:docMk/>
            <pc:sldMk cId="2887927402" sldId="295"/>
            <ac:picMk id="9" creationId="{0071B9EE-1329-37BE-C37C-4009CB2A8ACA}"/>
          </ac:picMkLst>
        </pc:picChg>
        <pc:picChg chg="add mod">
          <ac:chgData name="Erica Morgan" userId="39ed17eb-1fe1-4e30-9f9d-69b034d5bc77" providerId="ADAL" clId="{8B50D345-A306-432F-850B-6A7FBE8705FA}" dt="2025-11-05T16:16:09.352" v="116" actId="1076"/>
          <ac:picMkLst>
            <pc:docMk/>
            <pc:sldMk cId="2887927402" sldId="295"/>
            <ac:picMk id="13" creationId="{2BBD2DB2-CCFE-F3B6-F287-C93C887346D9}"/>
          </ac:picMkLst>
        </pc:picChg>
        <pc:picChg chg="del">
          <ac:chgData name="Erica Morgan" userId="39ed17eb-1fe1-4e30-9f9d-69b034d5bc77" providerId="ADAL" clId="{8B50D345-A306-432F-850B-6A7FBE8705FA}" dt="2025-11-05T16:15:29.929" v="109" actId="21"/>
          <ac:picMkLst>
            <pc:docMk/>
            <pc:sldMk cId="2887927402" sldId="295"/>
            <ac:picMk id="28" creationId="{FEB20328-9757-0EB2-D8BD-BD9C52B086E7}"/>
          </ac:picMkLst>
        </pc:picChg>
      </pc:sldChg>
      <pc:sldChg chg="addSp delSp modSp mod">
        <pc:chgData name="Erica Morgan" userId="39ed17eb-1fe1-4e30-9f9d-69b034d5bc77" providerId="ADAL" clId="{8B50D345-A306-432F-850B-6A7FBE8705FA}" dt="2025-10-28T09:00:08.888" v="85" actId="20577"/>
        <pc:sldMkLst>
          <pc:docMk/>
          <pc:sldMk cId="1727645248" sldId="298"/>
        </pc:sldMkLst>
        <pc:spChg chg="mod">
          <ac:chgData name="Erica Morgan" userId="39ed17eb-1fe1-4e30-9f9d-69b034d5bc77" providerId="ADAL" clId="{8B50D345-A306-432F-850B-6A7FBE8705FA}" dt="2025-10-28T09:00:08.888" v="85" actId="20577"/>
          <ac:spMkLst>
            <pc:docMk/>
            <pc:sldMk cId="1727645248" sldId="298"/>
            <ac:spMk id="9" creationId="{66973B15-2E6E-E13C-4185-462C8985F87B}"/>
          </ac:spMkLst>
        </pc:spChg>
      </pc:sldChg>
      <pc:sldChg chg="modSp">
        <pc:chgData name="Erica Morgan" userId="39ed17eb-1fe1-4e30-9f9d-69b034d5bc77" providerId="ADAL" clId="{8B50D345-A306-432F-850B-6A7FBE8705FA}" dt="2025-11-04T16:09:59.314" v="108" actId="313"/>
        <pc:sldMkLst>
          <pc:docMk/>
          <pc:sldMk cId="3262593109" sldId="302"/>
        </pc:sldMkLst>
        <pc:spChg chg="mod">
          <ac:chgData name="Erica Morgan" userId="39ed17eb-1fe1-4e30-9f9d-69b034d5bc77" providerId="ADAL" clId="{8B50D345-A306-432F-850B-6A7FBE8705FA}" dt="2025-11-04T16:09:59.314" v="108" actId="313"/>
          <ac:spMkLst>
            <pc:docMk/>
            <pc:sldMk cId="3262593109" sldId="302"/>
            <ac:spMk id="20" creationId="{28AFF2CF-DBFA-AD49-3433-F0F2F981876F}"/>
          </ac:spMkLst>
        </pc:spChg>
      </pc:sldChg>
      <pc:sldChg chg="modSp">
        <pc:chgData name="Erica Morgan" userId="39ed17eb-1fe1-4e30-9f9d-69b034d5bc77" providerId="ADAL" clId="{8B50D345-A306-432F-850B-6A7FBE8705FA}" dt="2025-11-04T16:09:35.690" v="96" actId="313"/>
        <pc:sldMkLst>
          <pc:docMk/>
          <pc:sldMk cId="1592119350" sldId="306"/>
        </pc:sldMkLst>
        <pc:spChg chg="mod">
          <ac:chgData name="Erica Morgan" userId="39ed17eb-1fe1-4e30-9f9d-69b034d5bc77" providerId="ADAL" clId="{8B50D345-A306-432F-850B-6A7FBE8705FA}" dt="2025-11-04T16:09:35.690" v="96" actId="313"/>
          <ac:spMkLst>
            <pc:docMk/>
            <pc:sldMk cId="1592119350" sldId="306"/>
            <ac:spMk id="19" creationId="{16BCAF2A-87A7-8778-9D09-F12FE73ED13E}"/>
          </ac:spMkLst>
        </pc:spChg>
      </pc:sldChg>
      <pc:sldChg chg="addSp delSp modSp mod modAnim">
        <pc:chgData name="Erica Morgan" userId="39ed17eb-1fe1-4e30-9f9d-69b034d5bc77" providerId="ADAL" clId="{8B50D345-A306-432F-850B-6A7FBE8705FA}" dt="2025-10-28T09:01:03.467" v="88" actId="14100"/>
        <pc:sldMkLst>
          <pc:docMk/>
          <pc:sldMk cId="3605174415" sldId="311"/>
        </pc:sldMkLst>
        <pc:picChg chg="add mod">
          <ac:chgData name="Erica Morgan" userId="39ed17eb-1fe1-4e30-9f9d-69b034d5bc77" providerId="ADAL" clId="{8B50D345-A306-432F-850B-6A7FBE8705FA}" dt="2025-10-28T09:01:03.467" v="88" actId="14100"/>
          <ac:picMkLst>
            <pc:docMk/>
            <pc:sldMk cId="3605174415" sldId="311"/>
            <ac:picMk id="3" creationId="{79A5F757-46AE-B1F6-0EC1-75317214F6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07127-7964-4D3A-83D8-62309D0AB206}" type="datetimeFigureOut">
              <a:rPr lang="en-GB" smtClean="0"/>
              <a:t>05/11/2025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C36B7-325C-4173-AEA5-C43F54510295}" type="slidenum">
              <a:rPr lang="en-GB" smtClean="0"/>
              <a:t>‹#›</a:t>
            </a:fld>
            <a:endParaRPr lang="en-GB"/>
          </a:p>
        </p:txBody>
      </p:sp>
    </p:spTree>
    <p:extLst>
      <p:ext uri="{BB962C8B-B14F-4D97-AF65-F5344CB8AC3E}">
        <p14:creationId xmlns:p14="http://schemas.microsoft.com/office/powerpoint/2010/main" val="29011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a:t>
            </a:fld>
            <a:endParaRPr lang="en-GB"/>
          </a:p>
        </p:txBody>
      </p:sp>
    </p:spTree>
    <p:extLst>
      <p:ext uri="{BB962C8B-B14F-4D97-AF65-F5344CB8AC3E}">
        <p14:creationId xmlns:p14="http://schemas.microsoft.com/office/powerpoint/2010/main" val="922852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16</a:t>
            </a:fld>
            <a:endParaRPr lang="en-GB"/>
          </a:p>
        </p:txBody>
      </p:sp>
    </p:spTree>
    <p:extLst>
      <p:ext uri="{BB962C8B-B14F-4D97-AF65-F5344CB8AC3E}">
        <p14:creationId xmlns:p14="http://schemas.microsoft.com/office/powerpoint/2010/main" val="3858705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6A55C-9DE3-A385-14F1-E5F79AB3DF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6D9E7C-89C6-5205-FC63-4F669C515D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64970-75D7-D0EF-E448-317315CC61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62FBB5D-1EEC-7A51-6E46-4B6695CD7E7E}"/>
              </a:ext>
            </a:extLst>
          </p:cNvPr>
          <p:cNvSpPr>
            <a:spLocks noGrp="1"/>
          </p:cNvSpPr>
          <p:nvPr>
            <p:ph type="sldNum" sz="quarter" idx="5"/>
          </p:nvPr>
        </p:nvSpPr>
        <p:spPr/>
        <p:txBody>
          <a:bodyPr/>
          <a:lstStyle/>
          <a:p>
            <a:fld id="{53AC36B7-325C-4173-AEA5-C43F54510295}" type="slidenum">
              <a:rPr lang="en-GB" smtClean="0"/>
              <a:t>17</a:t>
            </a:fld>
            <a:endParaRPr lang="en-GB"/>
          </a:p>
        </p:txBody>
      </p:sp>
    </p:spTree>
    <p:extLst>
      <p:ext uri="{BB962C8B-B14F-4D97-AF65-F5344CB8AC3E}">
        <p14:creationId xmlns:p14="http://schemas.microsoft.com/office/powerpoint/2010/main" val="3012465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6B3C3-F498-7E84-6EF1-ACD57E4BC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32792-627B-912B-389B-DCC8149814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BAF955-4734-E497-5AAB-83B3E470329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4DFE69-1D8F-6244-C341-2F4799980701}"/>
              </a:ext>
            </a:extLst>
          </p:cNvPr>
          <p:cNvSpPr>
            <a:spLocks noGrp="1"/>
          </p:cNvSpPr>
          <p:nvPr>
            <p:ph type="sldNum" sz="quarter" idx="5"/>
          </p:nvPr>
        </p:nvSpPr>
        <p:spPr/>
        <p:txBody>
          <a:bodyPr/>
          <a:lstStyle/>
          <a:p>
            <a:fld id="{53AC36B7-325C-4173-AEA5-C43F54510295}" type="slidenum">
              <a:rPr lang="en-GB" smtClean="0"/>
              <a:t>18</a:t>
            </a:fld>
            <a:endParaRPr lang="en-GB"/>
          </a:p>
        </p:txBody>
      </p:sp>
    </p:spTree>
    <p:extLst>
      <p:ext uri="{BB962C8B-B14F-4D97-AF65-F5344CB8AC3E}">
        <p14:creationId xmlns:p14="http://schemas.microsoft.com/office/powerpoint/2010/main" val="2455542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21</a:t>
            </a:fld>
            <a:endParaRPr lang="en-GB"/>
          </a:p>
        </p:txBody>
      </p:sp>
    </p:spTree>
    <p:extLst>
      <p:ext uri="{BB962C8B-B14F-4D97-AF65-F5344CB8AC3E}">
        <p14:creationId xmlns:p14="http://schemas.microsoft.com/office/powerpoint/2010/main" val="2828369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22</a:t>
            </a:fld>
            <a:endParaRPr lang="en-GB"/>
          </a:p>
        </p:txBody>
      </p:sp>
    </p:spTree>
    <p:extLst>
      <p:ext uri="{BB962C8B-B14F-4D97-AF65-F5344CB8AC3E}">
        <p14:creationId xmlns:p14="http://schemas.microsoft.com/office/powerpoint/2010/main" val="1931551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3</a:t>
            </a:fld>
            <a:endParaRPr lang="en-GB"/>
          </a:p>
        </p:txBody>
      </p:sp>
    </p:spTree>
    <p:extLst>
      <p:ext uri="{BB962C8B-B14F-4D97-AF65-F5344CB8AC3E}">
        <p14:creationId xmlns:p14="http://schemas.microsoft.com/office/powerpoint/2010/main" val="3289457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AC36B7-325C-4173-AEA5-C43F54510295}" type="slidenum">
              <a:rPr lang="en-GB" smtClean="0"/>
              <a:t>6</a:t>
            </a:fld>
            <a:endParaRPr lang="en-GB"/>
          </a:p>
        </p:txBody>
      </p:sp>
    </p:spTree>
    <p:extLst>
      <p:ext uri="{BB962C8B-B14F-4D97-AF65-F5344CB8AC3E}">
        <p14:creationId xmlns:p14="http://schemas.microsoft.com/office/powerpoint/2010/main" val="415765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A87B-8EEC-24D1-ECC9-7C0443BFA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B9C19-EA86-9A41-55CC-36BC11871F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2A0DD-8B10-A789-B9E5-11A2A795C9E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41CE23A-1561-2F64-99DC-DE98D52F7CDF}"/>
              </a:ext>
            </a:extLst>
          </p:cNvPr>
          <p:cNvSpPr>
            <a:spLocks noGrp="1"/>
          </p:cNvSpPr>
          <p:nvPr>
            <p:ph type="sldNum" sz="quarter" idx="5"/>
          </p:nvPr>
        </p:nvSpPr>
        <p:spPr/>
        <p:txBody>
          <a:bodyPr/>
          <a:lstStyle/>
          <a:p>
            <a:fld id="{53AC36B7-325C-4173-AEA5-C43F54510295}" type="slidenum">
              <a:rPr lang="en-GB" smtClean="0"/>
              <a:t>7</a:t>
            </a:fld>
            <a:endParaRPr lang="en-GB"/>
          </a:p>
        </p:txBody>
      </p:sp>
    </p:spTree>
    <p:extLst>
      <p:ext uri="{BB962C8B-B14F-4D97-AF65-F5344CB8AC3E}">
        <p14:creationId xmlns:p14="http://schemas.microsoft.com/office/powerpoint/2010/main" val="1722686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8</a:t>
            </a:fld>
            <a:endParaRPr lang="en-GB"/>
          </a:p>
        </p:txBody>
      </p:sp>
    </p:spTree>
    <p:extLst>
      <p:ext uri="{BB962C8B-B14F-4D97-AF65-F5344CB8AC3E}">
        <p14:creationId xmlns:p14="http://schemas.microsoft.com/office/powerpoint/2010/main" val="3857024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9</a:t>
            </a:fld>
            <a:endParaRPr lang="en-GB"/>
          </a:p>
        </p:txBody>
      </p:sp>
    </p:spTree>
    <p:extLst>
      <p:ext uri="{BB962C8B-B14F-4D97-AF65-F5344CB8AC3E}">
        <p14:creationId xmlns:p14="http://schemas.microsoft.com/office/powerpoint/2010/main" val="625352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7CA2F-6E49-634A-F978-D27900334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202FB9-4BC3-0134-2094-DB47C6868E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511256-76F2-1458-A9AD-0EABF99D975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C00CBB4-38FF-C557-BC54-63FBCC760466}"/>
              </a:ext>
            </a:extLst>
          </p:cNvPr>
          <p:cNvSpPr>
            <a:spLocks noGrp="1"/>
          </p:cNvSpPr>
          <p:nvPr>
            <p:ph type="sldNum" sz="quarter" idx="5"/>
          </p:nvPr>
        </p:nvSpPr>
        <p:spPr/>
        <p:txBody>
          <a:bodyPr/>
          <a:lstStyle/>
          <a:p>
            <a:fld id="{53AC36B7-325C-4173-AEA5-C43F54510295}" type="slidenum">
              <a:rPr lang="en-GB" smtClean="0"/>
              <a:t>10</a:t>
            </a:fld>
            <a:endParaRPr lang="en-GB"/>
          </a:p>
        </p:txBody>
      </p:sp>
    </p:spTree>
    <p:extLst>
      <p:ext uri="{BB962C8B-B14F-4D97-AF65-F5344CB8AC3E}">
        <p14:creationId xmlns:p14="http://schemas.microsoft.com/office/powerpoint/2010/main" val="3041011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52B7F-7983-9DB8-F046-DF87AF54A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044DF-EE9D-E590-4E7C-A60E474B5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D21B5-8C5A-810C-7A17-88A9CAE18BC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1EF57A1-CA72-19C6-07CF-9093B481F980}"/>
              </a:ext>
            </a:extLst>
          </p:cNvPr>
          <p:cNvSpPr>
            <a:spLocks noGrp="1"/>
          </p:cNvSpPr>
          <p:nvPr>
            <p:ph type="sldNum" sz="quarter" idx="5"/>
          </p:nvPr>
        </p:nvSpPr>
        <p:spPr/>
        <p:txBody>
          <a:bodyPr/>
          <a:lstStyle/>
          <a:p>
            <a:fld id="{53AC36B7-325C-4173-AEA5-C43F54510295}" type="slidenum">
              <a:rPr lang="en-GB" smtClean="0"/>
              <a:t>11</a:t>
            </a:fld>
            <a:endParaRPr lang="en-GB"/>
          </a:p>
        </p:txBody>
      </p:sp>
    </p:spTree>
    <p:extLst>
      <p:ext uri="{BB962C8B-B14F-4D97-AF65-F5344CB8AC3E}">
        <p14:creationId xmlns:p14="http://schemas.microsoft.com/office/powerpoint/2010/main" val="3170811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12</a:t>
            </a:fld>
            <a:endParaRPr lang="en-GB"/>
          </a:p>
        </p:txBody>
      </p:sp>
    </p:spTree>
    <p:extLst>
      <p:ext uri="{BB962C8B-B14F-4D97-AF65-F5344CB8AC3E}">
        <p14:creationId xmlns:p14="http://schemas.microsoft.com/office/powerpoint/2010/main" val="3471911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hyperlink" Target="https://www.acc.org/Tools-and-Practice-Support/Cardiology-as-a-Career-Path" TargetMode="External"/><Relationship Id="rId2" Type="http://schemas.openxmlformats.org/officeDocument/2006/relationships/hyperlink" Target="https://teammates.atriumhealth.org/careers/career-development-center/student-placement" TargetMode="Externa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hyperlink" Target="https://www.heart.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9.png"/><Relationship Id="rId3" Type="http://schemas.openxmlformats.org/officeDocument/2006/relationships/image" Target="../media/image15.jpeg"/><Relationship Id="rId7" Type="http://schemas.openxmlformats.org/officeDocument/2006/relationships/image" Target="../media/image27.png"/><Relationship Id="rId12" Type="http://schemas.openxmlformats.org/officeDocument/2006/relationships/hyperlink" Target="https://futurumcareers.com/cardiology-with-dr-nicole-b-cyrille-superville" TargetMode="External"/><Relationship Id="rId2" Type="http://schemas.openxmlformats.org/officeDocument/2006/relationships/notesSlide" Target="../notesSlides/notesSlide13.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hyperlink" Target="https://cdn.atriumhealth.org/-/media/wakeforest/school/files/departments/department-of-internal-medicine/section-on-cardiovascular-medicine/envision/nicole-cyrille-superville/nicole-b-cyrillesuperville-article-lr.pdf?rev=37e0a3cfa2794d9eaf21aae07b068f0d&amp;hash=00AE89BEC483BE8ED84D698C0D71CE4F" TargetMode="External"/><Relationship Id="rId11" Type="http://schemas.openxmlformats.org/officeDocument/2006/relationships/hyperlink" Target="https://www.youtube.com/watch?v=GE8xAdB3mpQ&amp;t" TargetMode="External"/><Relationship Id="rId5" Type="http://schemas.openxmlformats.org/officeDocument/2006/relationships/image" Target="../media/image17.svg"/><Relationship Id="rId15" Type="http://schemas.openxmlformats.org/officeDocument/2006/relationships/image" Target="../media/image31.png"/><Relationship Id="rId10" Type="http://schemas.openxmlformats.org/officeDocument/2006/relationships/hyperlink" Target="https://soundcloud.com/futurum-podcasts/how-are-social-factors-linked-to-heart-failure" TargetMode="External"/><Relationship Id="rId4" Type="http://schemas.openxmlformats.org/officeDocument/2006/relationships/image" Target="../media/image16.png"/><Relationship Id="rId9" Type="http://schemas.openxmlformats.org/officeDocument/2006/relationships/hyperlink" Target="https://cdn.atriumhealth.org/-/media/wakeforest/school/files/departments/department-of-internal-medicine/section-on-cardiovascular-medicine/envision/nicole-cyrille-superville/nicole-b-cyrillesuperville-activity-sheet-hr.pdf?rev=79b0cf99a42b487682bf35696c4f8f72&amp;hash=64C1CE49DEDEB6AEE4ECB33C4BFC8049" TargetMode="External"/><Relationship Id="rId1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redcap.link/dh5j1nes" TargetMode="External"/><Relationship Id="rId5" Type="http://schemas.openxmlformats.org/officeDocument/2006/relationships/image" Target="../media/image34.png"/><Relationship Id="rId4" Type="http://schemas.openxmlformats.org/officeDocument/2006/relationships/hyperlink" Target="https://redcap.wakehealth.edu/redcap/surveys/?s=RP3XPRFPWX3NRWPK"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atriumhealth.org/locations/detail/atrium-health-sanger-heart-and-vascular-institute-kenilworth"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s://school.wakehealth.edu/"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GE8xAdB3mpQ" TargetMode="External"/><Relationship Id="rId2" Type="http://schemas.openxmlformats.org/officeDocument/2006/relationships/hyperlink" Target="https://futurumcareers.com/cardiology-with-dr-nicole-b-cyrille-superville" TargetMode="Externa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B6B6B">
            <a:alpha val="95000"/>
          </a:srgbClr>
        </a:solidFill>
        <a:effectLst/>
      </p:bgPr>
    </p:bg>
    <p:spTree>
      <p:nvGrpSpPr>
        <p:cNvPr id="1" name=""/>
        <p:cNvGrpSpPr/>
        <p:nvPr/>
      </p:nvGrpSpPr>
      <p:grpSpPr>
        <a:xfrm>
          <a:off x="0" y="0"/>
          <a:ext cx="0" cy="0"/>
          <a:chOff x="0" y="0"/>
          <a:chExt cx="0" cy="0"/>
        </a:xfrm>
      </p:grpSpPr>
      <p:pic>
        <p:nvPicPr>
          <p:cNvPr id="11" name="Picture 10" descr="A close-up of a person smiling&#10;&#10;AI-generated content may be incorrect.">
            <a:extLst>
              <a:ext uri="{FF2B5EF4-FFF2-40B4-BE49-F238E27FC236}">
                <a16:creationId xmlns:a16="http://schemas.microsoft.com/office/drawing/2014/main" id="{4440A509-D968-44CF-71E7-62943F8756B6}"/>
              </a:ext>
            </a:extLst>
          </p:cNvPr>
          <p:cNvPicPr>
            <a:picLocks noChangeAspect="1"/>
          </p:cNvPicPr>
          <p:nvPr/>
        </p:nvPicPr>
        <p:blipFill>
          <a:blip r:embed="rId3">
            <a:extLst>
              <a:ext uri="{28A0092B-C50C-407E-A947-70E740481C1C}">
                <a14:useLocalDpi xmlns:a14="http://schemas.microsoft.com/office/drawing/2010/main" val="0"/>
              </a:ext>
            </a:extLst>
          </a:blip>
          <a:srcRect t="1320" b="9321"/>
          <a:stretch>
            <a:fillRect/>
          </a:stretch>
        </p:blipFill>
        <p:spPr>
          <a:xfrm>
            <a:off x="10058400" y="0"/>
            <a:ext cx="8248650" cy="10320075"/>
          </a:xfrm>
          <a:prstGeom prst="rect">
            <a:avLst/>
          </a:prstGeom>
        </p:spPr>
      </p:pic>
      <p:grpSp>
        <p:nvGrpSpPr>
          <p:cNvPr id="4" name="Group 4"/>
          <p:cNvGrpSpPr/>
          <p:nvPr/>
        </p:nvGrpSpPr>
        <p:grpSpPr>
          <a:xfrm rot="5400000">
            <a:off x="1439421" y="-857253"/>
            <a:ext cx="10325101" cy="12039602"/>
            <a:chOff x="0" y="0"/>
            <a:chExt cx="3130550" cy="3989417"/>
          </a:xfrm>
          <a:solidFill>
            <a:srgbClr val="55B8AD"/>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6" name="Group 6"/>
          <p:cNvGrpSpPr/>
          <p:nvPr/>
        </p:nvGrpSpPr>
        <p:grpSpPr>
          <a:xfrm rot="5400000">
            <a:off x="990599" y="-990602"/>
            <a:ext cx="10287000" cy="12268202"/>
            <a:chOff x="0" y="0"/>
            <a:chExt cx="3130550" cy="3511380"/>
          </a:xfrm>
          <a:solidFill>
            <a:srgbClr val="0066CC"/>
          </a:solidFill>
        </p:grpSpPr>
        <p:sp>
          <p:nvSpPr>
            <p:cNvPr id="7" name="Freeform 7"/>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3660AA"/>
            </a:solidFill>
          </p:spPr>
          <p:txBody>
            <a:bodyPr/>
            <a:lstStyle/>
            <a:p>
              <a:endParaRPr lang="en-GB"/>
            </a:p>
          </p:txBody>
        </p:sp>
      </p:grpSp>
      <p:pic>
        <p:nvPicPr>
          <p:cNvPr id="12" name="Picture 12"/>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2606609" y="8935608"/>
            <a:ext cx="250816" cy="250816"/>
          </a:xfrm>
          <a:prstGeom prst="rect">
            <a:avLst/>
          </a:prstGeom>
        </p:spPr>
      </p:pic>
      <p:sp>
        <p:nvSpPr>
          <p:cNvPr id="17" name="TextBox 17"/>
          <p:cNvSpPr txBox="1"/>
          <p:nvPr/>
        </p:nvSpPr>
        <p:spPr>
          <a:xfrm>
            <a:off x="599953" y="8935608"/>
            <a:ext cx="1988874" cy="322693"/>
          </a:xfrm>
          <a:prstGeom prst="rect">
            <a:avLst/>
          </a:prstGeom>
        </p:spPr>
        <p:txBody>
          <a:bodyPr lIns="0" tIns="0" rIns="0" bIns="0" rtlCol="0" anchor="t">
            <a:spAutoFit/>
          </a:bodyPr>
          <a:lstStyle/>
          <a:p>
            <a:pPr>
              <a:lnSpc>
                <a:spcPts val="2603"/>
              </a:lnSpc>
            </a:pPr>
            <a:r>
              <a:rPr lang="en-US" sz="2099" dirty="0">
                <a:solidFill>
                  <a:srgbClr val="FFFFFF"/>
                </a:solidFill>
                <a:latin typeface="Montserrat Classic Bold Italics"/>
              </a:rPr>
              <a:t>GET STARTED</a:t>
            </a:r>
          </a:p>
        </p:txBody>
      </p:sp>
      <p:sp>
        <p:nvSpPr>
          <p:cNvPr id="2" name="TextBox 1">
            <a:extLst>
              <a:ext uri="{FF2B5EF4-FFF2-40B4-BE49-F238E27FC236}">
                <a16:creationId xmlns:a16="http://schemas.microsoft.com/office/drawing/2014/main" id="{EDA1B6C2-930F-4D57-EA8A-AA6FB8BE5AE6}"/>
              </a:ext>
            </a:extLst>
          </p:cNvPr>
          <p:cNvSpPr txBox="1"/>
          <p:nvPr/>
        </p:nvSpPr>
        <p:spPr>
          <a:xfrm>
            <a:off x="644662" y="3842052"/>
            <a:ext cx="7958428" cy="830997"/>
          </a:xfrm>
          <a:prstGeom prst="rect">
            <a:avLst/>
          </a:prstGeom>
          <a:noFill/>
        </p:spPr>
        <p:txBody>
          <a:bodyPr wrap="square" rtlCol="0">
            <a:spAutoFit/>
          </a:bodyPr>
          <a:lstStyle/>
          <a:p>
            <a:r>
              <a:rPr lang="en-GB" sz="4800" b="1" dirty="0">
                <a:solidFill>
                  <a:schemeClr val="bg1"/>
                </a:solidFill>
                <a:latin typeface="Montserrat Bold" charset="0"/>
                <a:cs typeface="Montserrat Bold" charset="0"/>
              </a:rPr>
              <a:t>Cardiology </a:t>
            </a:r>
          </a:p>
        </p:txBody>
      </p:sp>
      <p:pic>
        <p:nvPicPr>
          <p:cNvPr id="9" name="Picture 8" descr="A black background with white text&#10;&#10;Description automatically generated">
            <a:extLst>
              <a:ext uri="{FF2B5EF4-FFF2-40B4-BE49-F238E27FC236}">
                <a16:creationId xmlns:a16="http://schemas.microsoft.com/office/drawing/2014/main" id="{116998DF-17C8-47C7-7F5D-E1D756934F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62" y="723900"/>
            <a:ext cx="6289538" cy="1043633"/>
          </a:xfrm>
          <a:prstGeom prst="rect">
            <a:avLst/>
          </a:prstGeom>
        </p:spPr>
      </p:pic>
      <p:sp>
        <p:nvSpPr>
          <p:cNvPr id="3" name="TextBox 2">
            <a:extLst>
              <a:ext uri="{FF2B5EF4-FFF2-40B4-BE49-F238E27FC236}">
                <a16:creationId xmlns:a16="http://schemas.microsoft.com/office/drawing/2014/main" id="{899A40F1-8B5C-7A2F-069D-2DC5F45B02CA}"/>
              </a:ext>
            </a:extLst>
          </p:cNvPr>
          <p:cNvSpPr txBox="1"/>
          <p:nvPr/>
        </p:nvSpPr>
        <p:spPr>
          <a:xfrm>
            <a:off x="637400" y="4933355"/>
            <a:ext cx="1988874" cy="646331"/>
          </a:xfrm>
          <a:prstGeom prst="rect">
            <a:avLst/>
          </a:prstGeom>
          <a:noFill/>
        </p:spPr>
        <p:txBody>
          <a:bodyPr wrap="square" rtlCol="0">
            <a:spAutoFit/>
          </a:bodyPr>
          <a:lstStyle/>
          <a:p>
            <a:r>
              <a:rPr lang="en-GB" sz="3600" dirty="0">
                <a:solidFill>
                  <a:schemeClr val="bg1"/>
                </a:solidFill>
                <a:latin typeface="Montserrat Bold" charset="0"/>
                <a:cs typeface="Montserrat Bold" charset="0"/>
              </a:rPr>
              <a:t>with</a:t>
            </a:r>
          </a:p>
        </p:txBody>
      </p:sp>
      <p:sp>
        <p:nvSpPr>
          <p:cNvPr id="8" name="TextBox 7">
            <a:extLst>
              <a:ext uri="{FF2B5EF4-FFF2-40B4-BE49-F238E27FC236}">
                <a16:creationId xmlns:a16="http://schemas.microsoft.com/office/drawing/2014/main" id="{01C5276C-5D98-F7F2-5B34-AB7DDA47787B}"/>
              </a:ext>
            </a:extLst>
          </p:cNvPr>
          <p:cNvSpPr txBox="1"/>
          <p:nvPr/>
        </p:nvSpPr>
        <p:spPr>
          <a:xfrm>
            <a:off x="637400" y="5973331"/>
            <a:ext cx="10067584" cy="830997"/>
          </a:xfrm>
          <a:prstGeom prst="rect">
            <a:avLst/>
          </a:prstGeom>
          <a:noFill/>
        </p:spPr>
        <p:txBody>
          <a:bodyPr wrap="square" rtlCol="0">
            <a:spAutoFit/>
          </a:bodyPr>
          <a:lstStyle/>
          <a:p>
            <a:r>
              <a:rPr lang="en-GB" sz="4800" b="1" dirty="0">
                <a:solidFill>
                  <a:schemeClr val="bg1"/>
                </a:solidFill>
                <a:latin typeface="Montserrat Bold" charset="0"/>
                <a:cs typeface="Montserrat Bold" charset="0"/>
              </a:rPr>
              <a:t>Dr. Nicole B. Cyrille-Superville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7C04B-8963-45A3-AB3E-755592FE18B7}"/>
            </a:ext>
          </a:extLst>
        </p:cNvPr>
        <p:cNvGrpSpPr/>
        <p:nvPr/>
      </p:nvGrpSpPr>
      <p:grpSpPr>
        <a:xfrm>
          <a:off x="0" y="0"/>
          <a:ext cx="0" cy="0"/>
          <a:chOff x="0" y="0"/>
          <a:chExt cx="0" cy="0"/>
        </a:xfrm>
      </p:grpSpPr>
      <p:pic>
        <p:nvPicPr>
          <p:cNvPr id="12" name="Picture 11" descr="A person sitting in a chair with a doctor in the background&#10;&#10;AI-generated content may be incorrect.">
            <a:extLst>
              <a:ext uri="{FF2B5EF4-FFF2-40B4-BE49-F238E27FC236}">
                <a16:creationId xmlns:a16="http://schemas.microsoft.com/office/drawing/2014/main" id="{D7B85B6D-E2D7-26CC-91C7-CC0E078516A2}"/>
              </a:ext>
            </a:extLst>
          </p:cNvPr>
          <p:cNvPicPr>
            <a:picLocks noChangeAspect="1"/>
          </p:cNvPicPr>
          <p:nvPr/>
        </p:nvPicPr>
        <p:blipFill>
          <a:blip r:embed="rId3">
            <a:extLst>
              <a:ext uri="{28A0092B-C50C-407E-A947-70E740481C1C}">
                <a14:useLocalDpi xmlns:a14="http://schemas.microsoft.com/office/drawing/2010/main" val="0"/>
              </a:ext>
            </a:extLst>
          </a:blip>
          <a:srcRect t="9563" r="9823" b="10416"/>
          <a:stretch>
            <a:fillRect/>
          </a:stretch>
        </p:blipFill>
        <p:spPr>
          <a:xfrm>
            <a:off x="8411458" y="0"/>
            <a:ext cx="9847083" cy="10477503"/>
          </a:xfrm>
          <a:prstGeom prst="rect">
            <a:avLst/>
          </a:prstGeom>
        </p:spPr>
      </p:pic>
      <p:grpSp>
        <p:nvGrpSpPr>
          <p:cNvPr id="10" name="Group 15">
            <a:extLst>
              <a:ext uri="{FF2B5EF4-FFF2-40B4-BE49-F238E27FC236}">
                <a16:creationId xmlns:a16="http://schemas.microsoft.com/office/drawing/2014/main" id="{A9BAA096-4F25-E528-590B-8650B6F0D552}"/>
              </a:ext>
            </a:extLst>
          </p:cNvPr>
          <p:cNvGrpSpPr/>
          <p:nvPr/>
        </p:nvGrpSpPr>
        <p:grpSpPr>
          <a:xfrm rot="5400000">
            <a:off x="12969958" y="4023132"/>
            <a:ext cx="1480331" cy="8675048"/>
            <a:chOff x="0" y="0"/>
            <a:chExt cx="3130550" cy="18248691"/>
          </a:xfrm>
          <a:solidFill>
            <a:srgbClr val="3660AA"/>
          </a:solidFill>
        </p:grpSpPr>
        <p:sp>
          <p:nvSpPr>
            <p:cNvPr id="13" name="Freeform 16">
              <a:extLst>
                <a:ext uri="{FF2B5EF4-FFF2-40B4-BE49-F238E27FC236}">
                  <a16:creationId xmlns:a16="http://schemas.microsoft.com/office/drawing/2014/main" id="{FB1EB9FB-7B4F-3F5E-DAC0-EB2CD24EF01D}"/>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5" name="Group 5">
            <a:extLst>
              <a:ext uri="{FF2B5EF4-FFF2-40B4-BE49-F238E27FC236}">
                <a16:creationId xmlns:a16="http://schemas.microsoft.com/office/drawing/2014/main" id="{C7E82CD0-7299-42AB-E683-9219633EB25F}"/>
              </a:ext>
            </a:extLst>
          </p:cNvPr>
          <p:cNvGrpSpPr/>
          <p:nvPr/>
        </p:nvGrpSpPr>
        <p:grpSpPr>
          <a:xfrm rot="5400000">
            <a:off x="2136687" y="-1081374"/>
            <a:ext cx="9489368" cy="13762743"/>
            <a:chOff x="0" y="0"/>
            <a:chExt cx="3130550" cy="3989417"/>
          </a:xfrm>
          <a:solidFill>
            <a:srgbClr val="3660AA"/>
          </a:solidFill>
        </p:grpSpPr>
        <p:sp>
          <p:nvSpPr>
            <p:cNvPr id="6" name="Freeform 6">
              <a:extLst>
                <a:ext uri="{FF2B5EF4-FFF2-40B4-BE49-F238E27FC236}">
                  <a16:creationId xmlns:a16="http://schemas.microsoft.com/office/drawing/2014/main" id="{258A56DC-3ACF-F43B-6089-EFCD4C68783D}"/>
                </a:ext>
              </a:extLst>
            </p:cNvPr>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C67D2730-A72E-8070-1A19-5F6003CD22CA}"/>
              </a:ext>
            </a:extLst>
          </p:cNvPr>
          <p:cNvSpPr/>
          <p:nvPr/>
        </p:nvSpPr>
        <p:spPr>
          <a:xfrm rot="5400000">
            <a:off x="1878816" y="-835299"/>
            <a:ext cx="9501164" cy="13258798"/>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FF2B5EF4-FFF2-40B4-BE49-F238E27FC236}">
                <a16:creationId xmlns:a16="http://schemas.microsoft.com/office/drawing/2014/main" id="{719499EC-65FF-3999-FFD2-B87E0BEDAB4F}"/>
              </a:ext>
            </a:extLst>
          </p:cNvPr>
          <p:cNvGrpSpPr/>
          <p:nvPr/>
        </p:nvGrpSpPr>
        <p:grpSpPr>
          <a:xfrm rot="5400000">
            <a:off x="1052261" y="-1271838"/>
            <a:ext cx="10544681" cy="12954000"/>
            <a:chOff x="0" y="0"/>
            <a:chExt cx="3130550" cy="3511380"/>
          </a:xfrm>
          <a:solidFill>
            <a:srgbClr val="ADDDD7"/>
          </a:solidFill>
        </p:grpSpPr>
        <p:sp>
          <p:nvSpPr>
            <p:cNvPr id="8" name="Freeform 8">
              <a:extLst>
                <a:ext uri="{FF2B5EF4-FFF2-40B4-BE49-F238E27FC236}">
                  <a16:creationId xmlns:a16="http://schemas.microsoft.com/office/drawing/2014/main" id="{CAA7A517-500F-8495-E400-6F97E8AA1416}"/>
                </a:ext>
              </a:extLst>
            </p:cNvPr>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
            <a:extLst>
              <a:ext uri="{FF2B5EF4-FFF2-40B4-BE49-F238E27FC236}">
                <a16:creationId xmlns:a16="http://schemas.microsoft.com/office/drawing/2014/main" id="{AFE4AB86-0BF0-F121-1F86-779C75C84F3C}"/>
              </a:ext>
            </a:extLst>
          </p:cNvPr>
          <p:cNvSpPr txBox="1"/>
          <p:nvPr/>
        </p:nvSpPr>
        <p:spPr>
          <a:xfrm>
            <a:off x="320040" y="812204"/>
            <a:ext cx="8795524" cy="830997"/>
          </a:xfrm>
          <a:prstGeom prst="rect">
            <a:avLst/>
          </a:prstGeom>
          <a:noFill/>
        </p:spPr>
        <p:txBody>
          <a:bodyPr wrap="square" rtlCol="0">
            <a:spAutoFit/>
          </a:bodyPr>
          <a:lstStyle/>
          <a:p>
            <a:r>
              <a:rPr lang="en-GB" sz="4800" b="1" dirty="0">
                <a:latin typeface="Montserrat" pitchFamily="2" charset="0"/>
              </a:rPr>
              <a:t>About Cardiology</a:t>
            </a:r>
          </a:p>
        </p:txBody>
      </p:sp>
      <p:sp>
        <p:nvSpPr>
          <p:cNvPr id="4" name="TextBox 13">
            <a:extLst>
              <a:ext uri="{FF2B5EF4-FFF2-40B4-BE49-F238E27FC236}">
                <a16:creationId xmlns:a16="http://schemas.microsoft.com/office/drawing/2014/main" id="{E99BED61-2C50-495B-CE26-FAEC87734718}"/>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10       </a:t>
            </a:r>
            <a:r>
              <a:rPr lang="en-US" sz="1700" dirty="0">
                <a:solidFill>
                  <a:schemeClr val="tx1">
                    <a:lumMod val="50000"/>
                    <a:lumOff val="50000"/>
                  </a:schemeClr>
                </a:solidFill>
                <a:latin typeface="Montserrat Semi-Bold Bold"/>
              </a:rPr>
              <a:t>futurumcareers.com</a:t>
            </a:r>
          </a:p>
        </p:txBody>
      </p:sp>
      <p:sp>
        <p:nvSpPr>
          <p:cNvPr id="9" name="TextBox 8">
            <a:extLst>
              <a:ext uri="{FF2B5EF4-FFF2-40B4-BE49-F238E27FC236}">
                <a16:creationId xmlns:a16="http://schemas.microsoft.com/office/drawing/2014/main" id="{A7CBD9A0-C1EF-894D-EED9-DBAD0DD7CDE8}"/>
              </a:ext>
            </a:extLst>
          </p:cNvPr>
          <p:cNvSpPr txBox="1"/>
          <p:nvPr/>
        </p:nvSpPr>
        <p:spPr>
          <a:xfrm>
            <a:off x="323934" y="2231089"/>
            <a:ext cx="9277266" cy="3853363"/>
          </a:xfrm>
          <a:prstGeom prst="rect">
            <a:avLst/>
          </a:prstGeom>
          <a:noFill/>
        </p:spPr>
        <p:txBody>
          <a:bodyPr wrap="square" rtlCol="0">
            <a:spAutoFit/>
          </a:bodyPr>
          <a:lstStyle/>
          <a:p>
            <a:pPr>
              <a:lnSpc>
                <a:spcPct val="120000"/>
              </a:lnSpc>
            </a:pPr>
            <a:r>
              <a:rPr lang="en-GB" sz="2600" dirty="0">
                <a:latin typeface="Montserrat" pitchFamily="2" charset="0"/>
              </a:rPr>
              <a:t>Nicole enjoys the varied and </a:t>
            </a:r>
            <a:r>
              <a:rPr lang="en-GB" sz="2600" b="1" dirty="0">
                <a:latin typeface="Montserrat" pitchFamily="2" charset="0"/>
              </a:rPr>
              <a:t>multidisciplinary</a:t>
            </a:r>
            <a:r>
              <a:rPr lang="en-GB" sz="2600" dirty="0">
                <a:latin typeface="Montserrat" pitchFamily="2" charset="0"/>
              </a:rPr>
              <a:t> nature of cardiology. From </a:t>
            </a:r>
            <a:r>
              <a:rPr lang="en-GB" sz="2600" b="1" dirty="0">
                <a:latin typeface="Montserrat" pitchFamily="2" charset="0"/>
              </a:rPr>
              <a:t>pharmaceutical </a:t>
            </a:r>
            <a:r>
              <a:rPr lang="en-GB" sz="2600" dirty="0">
                <a:latin typeface="Montserrat" pitchFamily="2" charset="0"/>
              </a:rPr>
              <a:t>treatments to </a:t>
            </a:r>
            <a:r>
              <a:rPr lang="en-GB" sz="2600" b="1" dirty="0">
                <a:latin typeface="Montserrat" pitchFamily="2" charset="0"/>
              </a:rPr>
              <a:t>mechanical</a:t>
            </a:r>
            <a:r>
              <a:rPr lang="en-GB" sz="2600" dirty="0">
                <a:latin typeface="Montserrat" pitchFamily="2" charset="0"/>
              </a:rPr>
              <a:t> devices which support the heart in pumping blood, to transplant surgery for patients with more advanced heart failure, there are many different approaches cardiologists can take to help their patients. </a:t>
            </a:r>
          </a:p>
          <a:p>
            <a:endParaRPr lang="en-GB" sz="2600" dirty="0">
              <a:latin typeface="Montserrat" pitchFamily="2" charset="0"/>
            </a:endParaRPr>
          </a:p>
        </p:txBody>
      </p:sp>
      <p:sp>
        <p:nvSpPr>
          <p:cNvPr id="14" name="TextBox 13">
            <a:extLst>
              <a:ext uri="{FF2B5EF4-FFF2-40B4-BE49-F238E27FC236}">
                <a16:creationId xmlns:a16="http://schemas.microsoft.com/office/drawing/2014/main" id="{E182E766-3E3E-0AC1-8299-38D48BD775A6}"/>
              </a:ext>
            </a:extLst>
          </p:cNvPr>
          <p:cNvSpPr txBox="1"/>
          <p:nvPr/>
        </p:nvSpPr>
        <p:spPr>
          <a:xfrm>
            <a:off x="320040" y="6084452"/>
            <a:ext cx="10058400" cy="1809726"/>
          </a:xfrm>
          <a:prstGeom prst="rect">
            <a:avLst/>
          </a:prstGeom>
          <a:noFill/>
        </p:spPr>
        <p:txBody>
          <a:bodyPr wrap="square" rtlCol="0">
            <a:spAutoFit/>
          </a:bodyPr>
          <a:lstStyle/>
          <a:p>
            <a:pPr>
              <a:lnSpc>
                <a:spcPct val="120000"/>
              </a:lnSpc>
            </a:pPr>
            <a:r>
              <a:rPr lang="en-GB" sz="2600" dirty="0">
                <a:solidFill>
                  <a:srgbClr val="003399"/>
                </a:solidFill>
                <a:latin typeface="Montserrat" pitchFamily="2" charset="0"/>
              </a:rPr>
              <a:t>“There is so much more to be explored in this </a:t>
            </a:r>
            <a:r>
              <a:rPr lang="en-GB" sz="2600" b="1" dirty="0">
                <a:solidFill>
                  <a:srgbClr val="003399"/>
                </a:solidFill>
                <a:latin typeface="Montserrat" pitchFamily="2" charset="0"/>
              </a:rPr>
              <a:t>dynamic </a:t>
            </a:r>
            <a:r>
              <a:rPr lang="en-GB" sz="2600" dirty="0">
                <a:solidFill>
                  <a:srgbClr val="003399"/>
                </a:solidFill>
                <a:latin typeface="Montserrat" pitchFamily="2" charset="0"/>
              </a:rPr>
              <a:t>field. This includes treatments and technologies, as well as areas in which we can impact health policy.” </a:t>
            </a:r>
            <a:r>
              <a:rPr lang="en-GB" sz="2600" dirty="0">
                <a:latin typeface="Montserrat" pitchFamily="2" charset="0"/>
              </a:rPr>
              <a:t>– Nicole</a:t>
            </a:r>
          </a:p>
          <a:p>
            <a:endParaRPr lang="en-GB" dirty="0"/>
          </a:p>
        </p:txBody>
      </p:sp>
      <p:sp>
        <p:nvSpPr>
          <p:cNvPr id="15" name="TextBox 14">
            <a:extLst>
              <a:ext uri="{FF2B5EF4-FFF2-40B4-BE49-F238E27FC236}">
                <a16:creationId xmlns:a16="http://schemas.microsoft.com/office/drawing/2014/main" id="{573C03BF-E128-8A69-1513-9A8947673F51}"/>
              </a:ext>
            </a:extLst>
          </p:cNvPr>
          <p:cNvSpPr txBox="1"/>
          <p:nvPr/>
        </p:nvSpPr>
        <p:spPr>
          <a:xfrm>
            <a:off x="13258798" y="7852824"/>
            <a:ext cx="4038600" cy="1015663"/>
          </a:xfrm>
          <a:prstGeom prst="rect">
            <a:avLst/>
          </a:prstGeom>
          <a:noFill/>
        </p:spPr>
        <p:txBody>
          <a:bodyPr wrap="square" rtlCol="0">
            <a:spAutoFit/>
          </a:bodyPr>
          <a:lstStyle/>
          <a:p>
            <a:r>
              <a:rPr lang="en-GB" sz="2000" dirty="0">
                <a:solidFill>
                  <a:schemeClr val="bg1"/>
                </a:solidFill>
                <a:latin typeface="Montserrat" pitchFamily="2" charset="0"/>
              </a:rPr>
              <a:t>Nicole performing cardiac auscultation on </a:t>
            </a:r>
            <a:r>
              <a:rPr lang="en-GB" sz="2000" dirty="0" err="1">
                <a:solidFill>
                  <a:schemeClr val="bg1"/>
                </a:solidFill>
                <a:latin typeface="Montserrat" pitchFamily="2" charset="0"/>
              </a:rPr>
              <a:t>HeartShare</a:t>
            </a:r>
            <a:r>
              <a:rPr lang="en-GB" sz="2000" dirty="0">
                <a:solidFill>
                  <a:schemeClr val="bg1"/>
                </a:solidFill>
                <a:latin typeface="Montserrat" pitchFamily="2" charset="0"/>
              </a:rPr>
              <a:t> participant, Diane Holmes</a:t>
            </a:r>
            <a:endParaRPr lang="en-GB" dirty="0"/>
          </a:p>
        </p:txBody>
      </p:sp>
    </p:spTree>
    <p:extLst>
      <p:ext uri="{BB962C8B-B14F-4D97-AF65-F5344CB8AC3E}">
        <p14:creationId xmlns:p14="http://schemas.microsoft.com/office/powerpoint/2010/main" val="54052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F0A6E-249B-A3A6-7F17-04D0B6270AD1}"/>
            </a:ext>
          </a:extLst>
        </p:cNvPr>
        <p:cNvGrpSpPr/>
        <p:nvPr/>
      </p:nvGrpSpPr>
      <p:grpSpPr>
        <a:xfrm>
          <a:off x="0" y="0"/>
          <a:ext cx="0" cy="0"/>
          <a:chOff x="0" y="0"/>
          <a:chExt cx="0" cy="0"/>
        </a:xfrm>
      </p:grpSpPr>
      <p:pic>
        <p:nvPicPr>
          <p:cNvPr id="14" name="Picture 13" descr="A person holding a glass of water to a person&#10;&#10;AI-generated content may be incorrect.">
            <a:extLst>
              <a:ext uri="{FF2B5EF4-FFF2-40B4-BE49-F238E27FC236}">
                <a16:creationId xmlns:a16="http://schemas.microsoft.com/office/drawing/2014/main" id="{BD8F4ABD-CE34-A7BA-5678-ACCA044BA55A}"/>
              </a:ext>
            </a:extLst>
          </p:cNvPr>
          <p:cNvPicPr>
            <a:picLocks noChangeAspect="1"/>
          </p:cNvPicPr>
          <p:nvPr/>
        </p:nvPicPr>
        <p:blipFill>
          <a:blip r:embed="rId3">
            <a:extLst>
              <a:ext uri="{28A0092B-C50C-407E-A947-70E740481C1C}">
                <a14:useLocalDpi xmlns:a14="http://schemas.microsoft.com/office/drawing/2010/main" val="0"/>
              </a:ext>
            </a:extLst>
          </a:blip>
          <a:srcRect r="35467"/>
          <a:stretch>
            <a:fillRect/>
          </a:stretch>
        </p:blipFill>
        <p:spPr>
          <a:xfrm>
            <a:off x="8360690" y="-14510"/>
            <a:ext cx="10010391" cy="10346559"/>
          </a:xfrm>
          <a:prstGeom prst="rect">
            <a:avLst/>
          </a:prstGeom>
        </p:spPr>
      </p:pic>
      <p:grpSp>
        <p:nvGrpSpPr>
          <p:cNvPr id="5" name="Group 5">
            <a:extLst>
              <a:ext uri="{FF2B5EF4-FFF2-40B4-BE49-F238E27FC236}">
                <a16:creationId xmlns:a16="http://schemas.microsoft.com/office/drawing/2014/main" id="{8B78E8B5-9ECA-C014-E0DB-4CCB9D970D5B}"/>
              </a:ext>
            </a:extLst>
          </p:cNvPr>
          <p:cNvGrpSpPr/>
          <p:nvPr/>
        </p:nvGrpSpPr>
        <p:grpSpPr>
          <a:xfrm rot="5400000">
            <a:off x="2147893" y="-1092579"/>
            <a:ext cx="9258300" cy="13554086"/>
            <a:chOff x="0" y="0"/>
            <a:chExt cx="3130550" cy="3989417"/>
          </a:xfrm>
          <a:solidFill>
            <a:srgbClr val="3660AA"/>
          </a:solidFill>
        </p:grpSpPr>
        <p:sp>
          <p:nvSpPr>
            <p:cNvPr id="6" name="Freeform 6">
              <a:extLst>
                <a:ext uri="{FF2B5EF4-FFF2-40B4-BE49-F238E27FC236}">
                  <a16:creationId xmlns:a16="http://schemas.microsoft.com/office/drawing/2014/main" id="{FAE8E571-238C-0060-4ABF-42CC096D6B39}"/>
                </a:ext>
              </a:extLst>
            </p:cNvPr>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FD63C031-847B-A8E1-D1BE-F8BA06CED041}"/>
              </a:ext>
            </a:extLst>
          </p:cNvPr>
          <p:cNvSpPr/>
          <p:nvPr/>
        </p:nvSpPr>
        <p:spPr>
          <a:xfrm rot="5400000">
            <a:off x="1950355" y="-906837"/>
            <a:ext cx="9281891" cy="1318260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FF2B5EF4-FFF2-40B4-BE49-F238E27FC236}">
                <a16:creationId xmlns:a16="http://schemas.microsoft.com/office/drawing/2014/main" id="{9199BA1D-A4F6-B3B9-B7DE-F8598C5935E7}"/>
              </a:ext>
            </a:extLst>
          </p:cNvPr>
          <p:cNvGrpSpPr/>
          <p:nvPr/>
        </p:nvGrpSpPr>
        <p:grpSpPr>
          <a:xfrm rot="5400000">
            <a:off x="1227519" y="-1248979"/>
            <a:ext cx="10346559" cy="12801600"/>
            <a:chOff x="0" y="0"/>
            <a:chExt cx="3130550" cy="3511380"/>
          </a:xfrm>
          <a:solidFill>
            <a:srgbClr val="ADDDD7"/>
          </a:solidFill>
        </p:grpSpPr>
        <p:sp>
          <p:nvSpPr>
            <p:cNvPr id="8" name="Freeform 8">
              <a:extLst>
                <a:ext uri="{FF2B5EF4-FFF2-40B4-BE49-F238E27FC236}">
                  <a16:creationId xmlns:a16="http://schemas.microsoft.com/office/drawing/2014/main" id="{D1A82DD1-AFA7-C84A-0300-23137DBD7501}"/>
                </a:ext>
              </a:extLst>
            </p:cNvPr>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
            <a:extLst>
              <a:ext uri="{FF2B5EF4-FFF2-40B4-BE49-F238E27FC236}">
                <a16:creationId xmlns:a16="http://schemas.microsoft.com/office/drawing/2014/main" id="{17A72D85-CD0E-E1C3-26AD-F59C95403845}"/>
              </a:ext>
            </a:extLst>
          </p:cNvPr>
          <p:cNvSpPr txBox="1"/>
          <p:nvPr/>
        </p:nvSpPr>
        <p:spPr>
          <a:xfrm>
            <a:off x="361973" y="784912"/>
            <a:ext cx="8795524" cy="830997"/>
          </a:xfrm>
          <a:prstGeom prst="rect">
            <a:avLst/>
          </a:prstGeom>
          <a:noFill/>
        </p:spPr>
        <p:txBody>
          <a:bodyPr wrap="square" rtlCol="0">
            <a:spAutoFit/>
          </a:bodyPr>
          <a:lstStyle/>
          <a:p>
            <a:r>
              <a:rPr lang="en-GB" sz="4800" b="1" dirty="0">
                <a:latin typeface="Montserrat" pitchFamily="2" charset="0"/>
              </a:rPr>
              <a:t>About Cardiology</a:t>
            </a:r>
          </a:p>
        </p:txBody>
      </p:sp>
      <p:sp>
        <p:nvSpPr>
          <p:cNvPr id="4" name="TextBox 13">
            <a:extLst>
              <a:ext uri="{FF2B5EF4-FFF2-40B4-BE49-F238E27FC236}">
                <a16:creationId xmlns:a16="http://schemas.microsoft.com/office/drawing/2014/main" id="{85BC9485-AC9C-06D1-396C-BC5D88C4D1B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11       </a:t>
            </a:r>
            <a:r>
              <a:rPr lang="en-US" sz="1700" dirty="0">
                <a:solidFill>
                  <a:schemeClr val="tx1">
                    <a:lumMod val="50000"/>
                    <a:lumOff val="50000"/>
                  </a:schemeClr>
                </a:solidFill>
                <a:latin typeface="Montserrat Semi-Bold Bold"/>
              </a:rPr>
              <a:t>futurumcareers.com</a:t>
            </a:r>
          </a:p>
        </p:txBody>
      </p:sp>
      <p:sp>
        <p:nvSpPr>
          <p:cNvPr id="9" name="TextBox 8">
            <a:extLst>
              <a:ext uri="{FF2B5EF4-FFF2-40B4-BE49-F238E27FC236}">
                <a16:creationId xmlns:a16="http://schemas.microsoft.com/office/drawing/2014/main" id="{13CA6B41-9F38-79DF-45DE-4888046E75B8}"/>
              </a:ext>
            </a:extLst>
          </p:cNvPr>
          <p:cNvSpPr txBox="1"/>
          <p:nvPr/>
        </p:nvSpPr>
        <p:spPr>
          <a:xfrm>
            <a:off x="304800" y="2037305"/>
            <a:ext cx="9353466" cy="3895746"/>
          </a:xfrm>
          <a:prstGeom prst="rect">
            <a:avLst/>
          </a:prstGeom>
          <a:noFill/>
        </p:spPr>
        <p:txBody>
          <a:bodyPr wrap="square" rtlCol="0">
            <a:spAutoFit/>
          </a:bodyPr>
          <a:lstStyle/>
          <a:p>
            <a:pPr>
              <a:lnSpc>
                <a:spcPct val="120000"/>
              </a:lnSpc>
            </a:pPr>
            <a:r>
              <a:rPr lang="en-GB" sz="2600" dirty="0">
                <a:latin typeface="Montserrat" pitchFamily="2" charset="0"/>
              </a:rPr>
              <a:t>Cardiology can be a </a:t>
            </a:r>
            <a:r>
              <a:rPr lang="en-GB" sz="2600" b="1" dirty="0">
                <a:latin typeface="Montserrat" pitchFamily="2" charset="0"/>
              </a:rPr>
              <a:t>challenging</a:t>
            </a:r>
            <a:r>
              <a:rPr lang="en-GB" sz="2600" dirty="0">
                <a:latin typeface="Montserrat" pitchFamily="2" charset="0"/>
              </a:rPr>
              <a:t> field to work in because heart failure is serious and </a:t>
            </a:r>
            <a:r>
              <a:rPr lang="en-GB" sz="2600" b="1" dirty="0">
                <a:latin typeface="Montserrat" pitchFamily="2" charset="0"/>
              </a:rPr>
              <a:t>complex</a:t>
            </a:r>
            <a:r>
              <a:rPr lang="en-GB" sz="2600" dirty="0">
                <a:latin typeface="Montserrat" pitchFamily="2" charset="0"/>
              </a:rPr>
              <a:t>. However, cardiologists can make a huge difference in the lives of the individuals they work with</a:t>
            </a:r>
            <a:r>
              <a:rPr lang="en-GB" sz="2600">
                <a:latin typeface="Montserrat" pitchFamily="2" charset="0"/>
              </a:rPr>
              <a:t>, their </a:t>
            </a:r>
            <a:r>
              <a:rPr lang="en-GB" sz="2600" dirty="0">
                <a:latin typeface="Montserrat" pitchFamily="2" charset="0"/>
              </a:rPr>
              <a:t>loved ones and wider communities. For Nicole, one of the most important and </a:t>
            </a:r>
            <a:r>
              <a:rPr lang="en-GB" sz="2600" b="1" dirty="0">
                <a:latin typeface="Montserrat" pitchFamily="2" charset="0"/>
              </a:rPr>
              <a:t>rewarding</a:t>
            </a:r>
            <a:r>
              <a:rPr lang="en-GB" sz="2600" dirty="0">
                <a:latin typeface="Montserrat" pitchFamily="2" charset="0"/>
              </a:rPr>
              <a:t> parts of her role is carrying out research to support the patients she works with. </a:t>
            </a:r>
          </a:p>
          <a:p>
            <a:pPr>
              <a:lnSpc>
                <a:spcPct val="120000"/>
              </a:lnSpc>
            </a:pPr>
            <a:endParaRPr lang="en-GB" sz="2600" dirty="0">
              <a:latin typeface="Montserrat" pitchFamily="2" charset="0"/>
            </a:endParaRPr>
          </a:p>
        </p:txBody>
      </p:sp>
      <p:sp>
        <p:nvSpPr>
          <p:cNvPr id="11" name="TextBox 10">
            <a:extLst>
              <a:ext uri="{FF2B5EF4-FFF2-40B4-BE49-F238E27FC236}">
                <a16:creationId xmlns:a16="http://schemas.microsoft.com/office/drawing/2014/main" id="{E79FD7FC-5143-523D-8CDE-F6EE05316E1B}"/>
              </a:ext>
            </a:extLst>
          </p:cNvPr>
          <p:cNvSpPr txBox="1"/>
          <p:nvPr/>
        </p:nvSpPr>
        <p:spPr>
          <a:xfrm>
            <a:off x="361973" y="5933051"/>
            <a:ext cx="10999386" cy="3250121"/>
          </a:xfrm>
          <a:prstGeom prst="rect">
            <a:avLst/>
          </a:prstGeom>
          <a:noFill/>
        </p:spPr>
        <p:txBody>
          <a:bodyPr wrap="square" rtlCol="0">
            <a:spAutoFit/>
          </a:bodyPr>
          <a:lstStyle/>
          <a:p>
            <a:pPr>
              <a:lnSpc>
                <a:spcPct val="120000"/>
              </a:lnSpc>
            </a:pPr>
            <a:r>
              <a:rPr lang="en-GB" sz="2600" dirty="0">
                <a:solidFill>
                  <a:srgbClr val="003399"/>
                </a:solidFill>
                <a:latin typeface="Montserrat" pitchFamily="2" charset="0"/>
              </a:rPr>
              <a:t>“It truly gives me a chance to </a:t>
            </a:r>
            <a:r>
              <a:rPr lang="en-GB" sz="2600" b="1" dirty="0">
                <a:solidFill>
                  <a:srgbClr val="003399"/>
                </a:solidFill>
                <a:latin typeface="Montserrat" pitchFamily="2" charset="0"/>
              </a:rPr>
              <a:t>connect</a:t>
            </a:r>
            <a:r>
              <a:rPr lang="en-GB" sz="2600" dirty="0">
                <a:solidFill>
                  <a:srgbClr val="003399"/>
                </a:solidFill>
                <a:latin typeface="Montserrat" pitchFamily="2" charset="0"/>
              </a:rPr>
              <a:t> with patients and the community on a deeper level. I do a lot of outreach work with churches and at community events that allows me to build a better </a:t>
            </a:r>
            <a:r>
              <a:rPr lang="en-GB" sz="2600" b="1" dirty="0">
                <a:solidFill>
                  <a:srgbClr val="003399"/>
                </a:solidFill>
                <a:latin typeface="Montserrat" pitchFamily="2" charset="0"/>
              </a:rPr>
              <a:t>understanding</a:t>
            </a:r>
            <a:r>
              <a:rPr lang="en-GB" sz="2600" dirty="0">
                <a:solidFill>
                  <a:srgbClr val="003399"/>
                </a:solidFill>
                <a:latin typeface="Montserrat" pitchFamily="2" charset="0"/>
              </a:rPr>
              <a:t> of the challenges that my patients face, as well as the things they are eager to embrace and be a part of.” </a:t>
            </a:r>
            <a:r>
              <a:rPr lang="en-GB" sz="2600" dirty="0">
                <a:latin typeface="Montserrat" pitchFamily="2" charset="0"/>
              </a:rPr>
              <a:t>– Nicole</a:t>
            </a:r>
          </a:p>
          <a:p>
            <a:endParaRPr lang="en-GB" dirty="0"/>
          </a:p>
        </p:txBody>
      </p:sp>
      <p:sp>
        <p:nvSpPr>
          <p:cNvPr id="15" name="TextBox 14">
            <a:extLst>
              <a:ext uri="{FF2B5EF4-FFF2-40B4-BE49-F238E27FC236}">
                <a16:creationId xmlns:a16="http://schemas.microsoft.com/office/drawing/2014/main" id="{CFF64E65-D11C-7039-CE3C-3262FEF46BDD}"/>
              </a:ext>
            </a:extLst>
          </p:cNvPr>
          <p:cNvSpPr txBox="1"/>
          <p:nvPr/>
        </p:nvSpPr>
        <p:spPr>
          <a:xfrm>
            <a:off x="16043541" y="9810935"/>
            <a:ext cx="3581400" cy="246221"/>
          </a:xfrm>
          <a:prstGeom prst="rect">
            <a:avLst/>
          </a:prstGeom>
          <a:noFill/>
        </p:spPr>
        <p:txBody>
          <a:bodyPr wrap="square" rtlCol="0">
            <a:spAutoFit/>
          </a:bodyPr>
          <a:lstStyle/>
          <a:p>
            <a:r>
              <a:rPr lang="en-GB" sz="1000" i="1" dirty="0">
                <a:solidFill>
                  <a:schemeClr val="bg1"/>
                </a:solidFill>
                <a:latin typeface="Montserrat" pitchFamily="2" charset="0"/>
              </a:rPr>
              <a:t>©Drazen Zigic/Shutterstock.com </a:t>
            </a:r>
            <a:endParaRPr lang="en-GB" sz="1000" dirty="0">
              <a:solidFill>
                <a:schemeClr val="bg1"/>
              </a:solidFill>
              <a:latin typeface="Montserrat" pitchFamily="2" charset="0"/>
            </a:endParaRPr>
          </a:p>
        </p:txBody>
      </p:sp>
    </p:spTree>
    <p:extLst>
      <p:ext uri="{BB962C8B-B14F-4D97-AF65-F5344CB8AC3E}">
        <p14:creationId xmlns:p14="http://schemas.microsoft.com/office/powerpoint/2010/main" val="387442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506202" y="1999338"/>
            <a:ext cx="5748733" cy="5125361"/>
            <a:chOff x="6350" y="6350"/>
            <a:chExt cx="6350012" cy="6226676"/>
          </a:xfrm>
        </p:grpSpPr>
        <p:sp>
          <p:nvSpPr>
            <p:cNvPr id="3" name="Freeform 3"/>
            <p:cNvSpPr/>
            <p:nvPr/>
          </p:nvSpPr>
          <p:spPr>
            <a:xfrm>
              <a:off x="6350" y="6350"/>
              <a:ext cx="6350012" cy="6226676"/>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0172700" y="2171700"/>
            <a:ext cx="10287000" cy="5943600"/>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B92E5AB3-B341-0DE2-D059-F72EC57562CE}"/>
              </a:ext>
            </a:extLst>
          </p:cNvPr>
          <p:cNvGrpSpPr>
            <a:grpSpLocks noChangeAspect="1"/>
          </p:cNvGrpSpPr>
          <p:nvPr/>
        </p:nvGrpSpPr>
        <p:grpSpPr>
          <a:xfrm>
            <a:off x="11660114" y="2339960"/>
            <a:ext cx="6477000" cy="4444116"/>
            <a:chOff x="138032" y="6350"/>
            <a:chExt cx="5866348" cy="6562979"/>
          </a:xfrm>
          <a:blipFill dpi="0" rotWithShape="1">
            <a:blip r:embed="rId3">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F8CACF2-6356-F788-0F17-BC96EB92F8B3}"/>
                </a:ext>
              </a:extLst>
            </p:cNvPr>
            <p:cNvSpPr/>
            <p:nvPr/>
          </p:nvSpPr>
          <p:spPr>
            <a:xfrm>
              <a:off x="138032" y="6350"/>
              <a:ext cx="5866348"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4">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rcRect/>
              <a:stretch>
                <a:fillRect l="-2244" r="-6000"/>
              </a:stretch>
            </a:blipFill>
            <a:ln w="12700">
              <a:noFill/>
            </a:ln>
          </p:spPr>
          <p:txBody>
            <a:bodyPr/>
            <a:lstStyle/>
            <a:p>
              <a:endParaRPr lang="en-GB"/>
            </a:p>
          </p:txBody>
        </p:sp>
      </p:grpSp>
      <p:sp>
        <p:nvSpPr>
          <p:cNvPr id="18" name="TextBox 17">
            <a:extLst>
              <a:ext uri="{FF2B5EF4-FFF2-40B4-BE49-F238E27FC236}">
                <a16:creationId xmlns:a16="http://schemas.microsoft.com/office/drawing/2014/main" id="{46141015-C4B9-7A97-8C75-6F5CB183B22A}"/>
              </a:ext>
            </a:extLst>
          </p:cNvPr>
          <p:cNvSpPr txBox="1"/>
          <p:nvPr/>
        </p:nvSpPr>
        <p:spPr>
          <a:xfrm>
            <a:off x="459453" y="751615"/>
            <a:ext cx="13268132" cy="830997"/>
          </a:xfrm>
          <a:prstGeom prst="rect">
            <a:avLst/>
          </a:prstGeom>
          <a:noFill/>
        </p:spPr>
        <p:txBody>
          <a:bodyPr wrap="square">
            <a:spAutoFit/>
          </a:bodyPr>
          <a:lstStyle/>
          <a:p>
            <a:r>
              <a:rPr lang="en-GB" sz="4800" b="1" dirty="0">
                <a:latin typeface="Montserrat Semi-Bold" panose="020B0604020202020204" charset="0"/>
              </a:rPr>
              <a:t>Pathway from School to Cardiology</a:t>
            </a:r>
          </a:p>
        </p:txBody>
      </p:sp>
      <p:sp>
        <p:nvSpPr>
          <p:cNvPr id="6" name="TextBox 13">
            <a:extLst>
              <a:ext uri="{FF2B5EF4-FFF2-40B4-BE49-F238E27FC236}">
                <a16:creationId xmlns:a16="http://schemas.microsoft.com/office/drawing/2014/main" id="{DC9F6520-EE26-4138-B9CA-CB868C68051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12       </a:t>
            </a:r>
            <a:r>
              <a:rPr lang="en-US" sz="1700" dirty="0">
                <a:solidFill>
                  <a:schemeClr val="tx1">
                    <a:lumMod val="50000"/>
                    <a:lumOff val="50000"/>
                  </a:schemeClr>
                </a:solidFill>
                <a:latin typeface="Montserrat Semi-Bold Bold"/>
              </a:rPr>
              <a:t>futurumcareers.com</a:t>
            </a:r>
          </a:p>
        </p:txBody>
      </p:sp>
      <p:sp>
        <p:nvSpPr>
          <p:cNvPr id="7" name="TextBox 6">
            <a:extLst>
              <a:ext uri="{FF2B5EF4-FFF2-40B4-BE49-F238E27FC236}">
                <a16:creationId xmlns:a16="http://schemas.microsoft.com/office/drawing/2014/main" id="{33AFBA86-02A5-1064-F796-742E41DE33D8}"/>
              </a:ext>
            </a:extLst>
          </p:cNvPr>
          <p:cNvSpPr txBox="1"/>
          <p:nvPr/>
        </p:nvSpPr>
        <p:spPr>
          <a:xfrm>
            <a:off x="459453" y="1991258"/>
            <a:ext cx="10849691" cy="6296404"/>
          </a:xfrm>
          <a:prstGeom prst="rect">
            <a:avLst/>
          </a:prstGeom>
          <a:noFill/>
        </p:spPr>
        <p:txBody>
          <a:bodyPr wrap="square" rtlCol="0">
            <a:spAutoFit/>
          </a:bodyPr>
          <a:lstStyle/>
          <a:p>
            <a:pPr>
              <a:lnSpc>
                <a:spcPct val="120000"/>
              </a:lnSpc>
            </a:pPr>
            <a:r>
              <a:rPr lang="en-GB" sz="2600" dirty="0">
                <a:latin typeface="Montserrat" pitchFamily="2" charset="0"/>
              </a:rPr>
              <a:t>Subjects such as </a:t>
            </a:r>
            <a:r>
              <a:rPr lang="en-GB" sz="2600" b="1" dirty="0">
                <a:latin typeface="Montserrat" pitchFamily="2" charset="0"/>
              </a:rPr>
              <a:t>biology</a:t>
            </a:r>
            <a:r>
              <a:rPr lang="en-GB" sz="2600" dirty="0">
                <a:latin typeface="Montserrat" pitchFamily="2" charset="0"/>
              </a:rPr>
              <a:t>, </a:t>
            </a:r>
            <a:r>
              <a:rPr lang="en-GB" sz="2600" b="1" dirty="0">
                <a:latin typeface="Montserrat" pitchFamily="2" charset="0"/>
              </a:rPr>
              <a:t>chemistry</a:t>
            </a:r>
            <a:r>
              <a:rPr lang="en-GB" sz="2600" dirty="0">
                <a:latin typeface="Montserrat" pitchFamily="2" charset="0"/>
              </a:rPr>
              <a:t>, and </a:t>
            </a:r>
            <a:r>
              <a:rPr lang="en-GB" sz="2600" b="1" dirty="0">
                <a:latin typeface="Montserrat" pitchFamily="2" charset="0"/>
              </a:rPr>
              <a:t>physics</a:t>
            </a:r>
            <a:r>
              <a:rPr lang="en-GB" sz="2600" dirty="0">
                <a:latin typeface="Montserrat" pitchFamily="2" charset="0"/>
              </a:rPr>
              <a:t> are required to study </a:t>
            </a:r>
            <a:r>
              <a:rPr lang="en-GB" sz="2600" b="1" dirty="0">
                <a:latin typeface="Montserrat" pitchFamily="2" charset="0"/>
              </a:rPr>
              <a:t>medicine</a:t>
            </a:r>
            <a:r>
              <a:rPr lang="en-GB" sz="2600" dirty="0">
                <a:latin typeface="Montserrat" pitchFamily="2" charset="0"/>
              </a:rPr>
              <a:t> and to form a solid foundation for understanding cardiology.</a:t>
            </a:r>
          </a:p>
          <a:p>
            <a:pPr>
              <a:lnSpc>
                <a:spcPct val="120000"/>
              </a:lnSpc>
            </a:pPr>
            <a:endParaRPr lang="en-GB" sz="2600" dirty="0">
              <a:latin typeface="Montserrat" pitchFamily="2" charset="0"/>
            </a:endParaRPr>
          </a:p>
          <a:p>
            <a:pPr>
              <a:lnSpc>
                <a:spcPct val="120000"/>
              </a:lnSpc>
            </a:pPr>
            <a:r>
              <a:rPr lang="en-GB" sz="2600" dirty="0">
                <a:solidFill>
                  <a:srgbClr val="003399"/>
                </a:solidFill>
                <a:latin typeface="Montserrat" pitchFamily="2" charset="0"/>
              </a:rPr>
              <a:t>“I encourage you to explore areas that may allow you to integrate your other interests with patient care in </a:t>
            </a:r>
            <a:r>
              <a:rPr lang="en-GB" sz="2600" b="1" dirty="0">
                <a:solidFill>
                  <a:srgbClr val="003399"/>
                </a:solidFill>
                <a:latin typeface="Montserrat" pitchFamily="2" charset="0"/>
              </a:rPr>
              <a:t>unique</a:t>
            </a:r>
            <a:r>
              <a:rPr lang="en-GB" sz="2600" dirty="0">
                <a:solidFill>
                  <a:srgbClr val="003399"/>
                </a:solidFill>
                <a:latin typeface="Montserrat" pitchFamily="2" charset="0"/>
              </a:rPr>
              <a:t> ways. I had peers who studied </a:t>
            </a:r>
            <a:r>
              <a:rPr lang="en-GB" sz="2600" b="1" dirty="0">
                <a:solidFill>
                  <a:srgbClr val="003399"/>
                </a:solidFill>
                <a:latin typeface="Montserrat" pitchFamily="2" charset="0"/>
              </a:rPr>
              <a:t>literature</a:t>
            </a:r>
            <a:r>
              <a:rPr lang="en-GB" sz="2600" dirty="0">
                <a:solidFill>
                  <a:srgbClr val="003399"/>
                </a:solidFill>
                <a:latin typeface="Montserrat" pitchFamily="2" charset="0"/>
              </a:rPr>
              <a:t>, and there was a course called narrative medicine which involved bringing art and storytelling to patients. Another friend studied </a:t>
            </a:r>
            <a:r>
              <a:rPr lang="en-GB" sz="2600" b="1" dirty="0">
                <a:solidFill>
                  <a:srgbClr val="003399"/>
                </a:solidFill>
                <a:latin typeface="Montserrat" pitchFamily="2" charset="0"/>
              </a:rPr>
              <a:t>architecture</a:t>
            </a:r>
            <a:r>
              <a:rPr lang="en-GB" sz="2600" dirty="0">
                <a:solidFill>
                  <a:srgbClr val="003399"/>
                </a:solidFill>
                <a:latin typeface="Montserrat" pitchFamily="2" charset="0"/>
              </a:rPr>
              <a:t> and did a project focused on how the layout of the intensive care unit affected patients’ mental health. You never know where your </a:t>
            </a:r>
            <a:r>
              <a:rPr lang="en-GB" sz="2600" b="1" dirty="0">
                <a:solidFill>
                  <a:srgbClr val="003399"/>
                </a:solidFill>
                <a:latin typeface="Montserrat" pitchFamily="2" charset="0"/>
              </a:rPr>
              <a:t>passions</a:t>
            </a:r>
            <a:r>
              <a:rPr lang="en-GB" sz="2600" dirty="0">
                <a:solidFill>
                  <a:srgbClr val="003399"/>
                </a:solidFill>
                <a:latin typeface="Montserrat" pitchFamily="2" charset="0"/>
              </a:rPr>
              <a:t> and interest could take you – and how they might </a:t>
            </a:r>
            <a:r>
              <a:rPr lang="en-GB" sz="2600" b="1" dirty="0">
                <a:solidFill>
                  <a:srgbClr val="003399"/>
                </a:solidFill>
                <a:latin typeface="Montserrat" pitchFamily="2" charset="0"/>
              </a:rPr>
              <a:t>help patients</a:t>
            </a:r>
            <a:r>
              <a:rPr lang="en-GB" sz="2600" dirty="0">
                <a:solidFill>
                  <a:srgbClr val="003399"/>
                </a:solidFill>
                <a:latin typeface="Montserrat" pitchFamily="2" charset="0"/>
              </a:rPr>
              <a:t>.” </a:t>
            </a:r>
            <a:r>
              <a:rPr lang="en-GB" sz="2600" dirty="0">
                <a:latin typeface="Montserrat" pitchFamily="2" charset="0"/>
              </a:rPr>
              <a:t>– Nicole</a:t>
            </a:r>
          </a:p>
        </p:txBody>
      </p:sp>
      <p:sp>
        <p:nvSpPr>
          <p:cNvPr id="9" name="TextBox 8">
            <a:extLst>
              <a:ext uri="{FF2B5EF4-FFF2-40B4-BE49-F238E27FC236}">
                <a16:creationId xmlns:a16="http://schemas.microsoft.com/office/drawing/2014/main" id="{C0F9A7E8-60B3-900A-F874-CA5EAA908A04}"/>
              </a:ext>
            </a:extLst>
          </p:cNvPr>
          <p:cNvSpPr txBox="1"/>
          <p:nvPr/>
        </p:nvSpPr>
        <p:spPr>
          <a:xfrm>
            <a:off x="13043314" y="458661"/>
            <a:ext cx="5093800" cy="1540678"/>
          </a:xfrm>
          <a:prstGeom prst="rect">
            <a:avLst/>
          </a:prstGeom>
          <a:noFill/>
        </p:spPr>
        <p:txBody>
          <a:bodyPr wrap="square">
            <a:spAutoFit/>
          </a:bodyPr>
          <a:lstStyle/>
          <a:p>
            <a:pPr>
              <a:lnSpc>
                <a:spcPct val="120000"/>
              </a:lnSpc>
            </a:pPr>
            <a:r>
              <a:rPr lang="en-GB" sz="2000" dirty="0">
                <a:solidFill>
                  <a:schemeClr val="bg1"/>
                </a:solidFill>
                <a:latin typeface="Montserrat" pitchFamily="2" charset="0"/>
              </a:rPr>
              <a:t>Nicole with her mom, Patricia Bruney, and her dad, Norman Cyrille, at her graduation from Columbia University College of Physicians and Surgeons</a:t>
            </a:r>
          </a:p>
        </p:txBody>
      </p:sp>
    </p:spTree>
    <p:extLst>
      <p:ext uri="{BB962C8B-B14F-4D97-AF65-F5344CB8AC3E}">
        <p14:creationId xmlns:p14="http://schemas.microsoft.com/office/powerpoint/2010/main" val="183235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C24C44A6-9834-B2BB-0043-7421DE75A025}"/>
              </a:ext>
            </a:extLst>
          </p:cNvPr>
          <p:cNvGrpSpPr>
            <a:grpSpLocks noChangeAspect="1"/>
          </p:cNvGrpSpPr>
          <p:nvPr/>
        </p:nvGrpSpPr>
        <p:grpSpPr>
          <a:xfrm>
            <a:off x="12120706" y="1714500"/>
            <a:ext cx="5786293" cy="5808047"/>
            <a:chOff x="0" y="0"/>
            <a:chExt cx="6362700" cy="6575666"/>
          </a:xfrm>
        </p:grpSpPr>
        <p:sp>
          <p:nvSpPr>
            <p:cNvPr id="8" name="Freeform 3">
              <a:extLst>
                <a:ext uri="{FF2B5EF4-FFF2-40B4-BE49-F238E27FC236}">
                  <a16:creationId xmlns:a16="http://schemas.microsoft.com/office/drawing/2014/main" id="{45B7AFC7-37BE-C649-606E-E9DC72991D3D}"/>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18" name="TextBox 17">
            <a:extLst>
              <a:ext uri="{FF2B5EF4-FFF2-40B4-BE49-F238E27FC236}">
                <a16:creationId xmlns:a16="http://schemas.microsoft.com/office/drawing/2014/main" id="{46141015-C4B9-7A97-8C75-6F5CB183B22A}"/>
              </a:ext>
            </a:extLst>
          </p:cNvPr>
          <p:cNvSpPr txBox="1"/>
          <p:nvPr/>
        </p:nvSpPr>
        <p:spPr>
          <a:xfrm>
            <a:off x="581738" y="615496"/>
            <a:ext cx="10099269" cy="830997"/>
          </a:xfrm>
          <a:prstGeom prst="rect">
            <a:avLst/>
          </a:prstGeom>
          <a:noFill/>
        </p:spPr>
        <p:txBody>
          <a:bodyPr wrap="square">
            <a:spAutoFit/>
          </a:bodyPr>
          <a:lstStyle/>
          <a:p>
            <a:r>
              <a:rPr lang="en-GB" sz="4800" b="1" kern="100" dirty="0">
                <a:effectLst/>
                <a:latin typeface="Montserrat Semi-Bold" panose="020B0604020202020204" charset="0"/>
                <a:ea typeface="Aptos" panose="020B0004020202020204" pitchFamily="34" charset="0"/>
                <a:cs typeface="Calibri" panose="020F0502020204030204" pitchFamily="34" charset="0"/>
              </a:rPr>
              <a:t>Explore Careers in </a:t>
            </a:r>
            <a:r>
              <a:rPr lang="en-GB" sz="4800" b="1" kern="100" dirty="0">
                <a:latin typeface="Montserrat Semi-Bold" panose="020B0604020202020204" charset="0"/>
                <a:ea typeface="Aptos" panose="020B0004020202020204" pitchFamily="34" charset="0"/>
                <a:cs typeface="Calibri" panose="020F0502020204030204" pitchFamily="34" charset="0"/>
              </a:rPr>
              <a:t>C</a:t>
            </a:r>
            <a:r>
              <a:rPr lang="en-GB" sz="4800" b="1" kern="100" dirty="0">
                <a:effectLst/>
                <a:latin typeface="Montserrat Semi-Bold" panose="020B0604020202020204" charset="0"/>
                <a:ea typeface="Aptos" panose="020B0004020202020204" pitchFamily="34" charset="0"/>
                <a:cs typeface="Calibri" panose="020F0502020204030204" pitchFamily="34" charset="0"/>
              </a:rPr>
              <a:t>ardiology</a:t>
            </a:r>
            <a:endParaRPr lang="en-GB" sz="4800" kern="100" dirty="0">
              <a:effectLst/>
              <a:latin typeface="Montserrat Semi-Bold" panose="020B0604020202020204" charset="0"/>
              <a:ea typeface="Aptos" panose="020B0004020202020204" pitchFamily="34" charset="0"/>
              <a:cs typeface="Times New Roman" panose="02020603050405020304" pitchFamily="18" charset="0"/>
            </a:endParaRPr>
          </a:p>
        </p:txBody>
      </p:sp>
      <p:sp>
        <p:nvSpPr>
          <p:cNvPr id="6" name="TextBox 13">
            <a:extLst>
              <a:ext uri="{FF2B5EF4-FFF2-40B4-BE49-F238E27FC236}">
                <a16:creationId xmlns:a16="http://schemas.microsoft.com/office/drawing/2014/main" id="{5E91D5D9-325A-C108-A710-65F717D21DAE}"/>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13       </a:t>
            </a:r>
            <a:r>
              <a:rPr lang="en-US" sz="1700" dirty="0">
                <a:solidFill>
                  <a:schemeClr val="tx1">
                    <a:lumMod val="50000"/>
                    <a:lumOff val="50000"/>
                  </a:schemeClr>
                </a:solidFill>
                <a:latin typeface="Montserrat Semi-Bold Bold"/>
              </a:rPr>
              <a:t>futurumcareers.com</a:t>
            </a:r>
          </a:p>
        </p:txBody>
      </p:sp>
      <p:sp>
        <p:nvSpPr>
          <p:cNvPr id="2" name="TextBox 1">
            <a:extLst>
              <a:ext uri="{FF2B5EF4-FFF2-40B4-BE49-F238E27FC236}">
                <a16:creationId xmlns:a16="http://schemas.microsoft.com/office/drawing/2014/main" id="{6BE42B55-DEEA-0E5C-CE39-F778611FB706}"/>
              </a:ext>
            </a:extLst>
          </p:cNvPr>
          <p:cNvSpPr txBox="1"/>
          <p:nvPr/>
        </p:nvSpPr>
        <p:spPr>
          <a:xfrm>
            <a:off x="581738" y="1686925"/>
            <a:ext cx="11511107" cy="7256667"/>
          </a:xfrm>
          <a:prstGeom prst="rect">
            <a:avLst/>
          </a:prstGeom>
          <a:noFill/>
        </p:spPr>
        <p:txBody>
          <a:bodyPr wrap="square" rtlCol="0">
            <a:spAutoFit/>
          </a:bodyPr>
          <a:lstStyle/>
          <a:p>
            <a:pPr>
              <a:lnSpc>
                <a:spcPct val="120000"/>
              </a:lnSpc>
            </a:pPr>
            <a:r>
              <a:rPr lang="en-GB" sz="2600" dirty="0">
                <a:solidFill>
                  <a:srgbClr val="003399"/>
                </a:solidFill>
                <a:latin typeface="Montserrat" pitchFamily="2" charset="0"/>
              </a:rPr>
              <a:t>“I encourage you to gain experience through </a:t>
            </a:r>
            <a:r>
              <a:rPr lang="en-GB" sz="2600" b="1" dirty="0">
                <a:solidFill>
                  <a:srgbClr val="003399"/>
                </a:solidFill>
                <a:latin typeface="Montserrat" pitchFamily="2" charset="0"/>
              </a:rPr>
              <a:t>shadowing</a:t>
            </a:r>
            <a:r>
              <a:rPr lang="en-GB" sz="2600" dirty="0">
                <a:solidFill>
                  <a:srgbClr val="003399"/>
                </a:solidFill>
                <a:latin typeface="Montserrat" pitchFamily="2" charset="0"/>
              </a:rPr>
              <a:t> a professional and </a:t>
            </a:r>
            <a:r>
              <a:rPr lang="en-GB" sz="2600" b="1" dirty="0">
                <a:solidFill>
                  <a:srgbClr val="003399"/>
                </a:solidFill>
                <a:latin typeface="Montserrat" pitchFamily="2" charset="0"/>
              </a:rPr>
              <a:t>volunteering</a:t>
            </a:r>
            <a:r>
              <a:rPr lang="en-GB" sz="2600" dirty="0">
                <a:solidFill>
                  <a:srgbClr val="003399"/>
                </a:solidFill>
                <a:latin typeface="Montserrat" pitchFamily="2" charset="0"/>
              </a:rPr>
              <a:t> outside of your classroom studies.”</a:t>
            </a:r>
          </a:p>
          <a:p>
            <a:pPr>
              <a:lnSpc>
                <a:spcPct val="120000"/>
              </a:lnSpc>
            </a:pPr>
            <a:r>
              <a:rPr lang="en-GB" sz="2600" dirty="0">
                <a:latin typeface="Montserrat" pitchFamily="2" charset="0"/>
              </a:rPr>
              <a:t>– Nicole. </a:t>
            </a:r>
          </a:p>
          <a:p>
            <a:pPr>
              <a:lnSpc>
                <a:spcPct val="120000"/>
              </a:lnSpc>
            </a:pPr>
            <a:endParaRPr lang="en-GB" sz="2600" dirty="0">
              <a:latin typeface="Montserrat" pitchFamily="2" charset="0"/>
            </a:endParaRPr>
          </a:p>
          <a:p>
            <a:pPr>
              <a:lnSpc>
                <a:spcPct val="120000"/>
              </a:lnSpc>
            </a:pPr>
            <a:r>
              <a:rPr lang="en-GB" sz="2600" dirty="0">
                <a:latin typeface="Montserrat" pitchFamily="2" charset="0"/>
              </a:rPr>
              <a:t>Nicole highlights the summer internship programs and observation opportunities offered by her employer, </a:t>
            </a:r>
            <a:r>
              <a:rPr lang="en-GB" sz="2600" dirty="0">
                <a:latin typeface="Montserrat" pitchFamily="2" charset="0"/>
                <a:hlinkClick r:id="rId2"/>
              </a:rPr>
              <a:t>Atrium Health</a:t>
            </a:r>
            <a:r>
              <a:rPr lang="en-GB" sz="2600" dirty="0">
                <a:latin typeface="Montserrat" pitchFamily="2" charset="0"/>
              </a:rPr>
              <a:t>.</a:t>
            </a:r>
          </a:p>
          <a:p>
            <a:pPr>
              <a:lnSpc>
                <a:spcPct val="120000"/>
              </a:lnSpc>
            </a:pPr>
            <a:endParaRPr lang="en-GB" sz="2600" dirty="0">
              <a:latin typeface="Montserrat" pitchFamily="2" charset="0"/>
            </a:endParaRPr>
          </a:p>
          <a:p>
            <a:pPr>
              <a:lnSpc>
                <a:spcPct val="120000"/>
              </a:lnSpc>
            </a:pPr>
            <a:r>
              <a:rPr lang="en-GB" sz="2600" dirty="0">
                <a:latin typeface="Montserrat" pitchFamily="2" charset="0"/>
              </a:rPr>
              <a:t>The </a:t>
            </a:r>
            <a:r>
              <a:rPr lang="en-GB" sz="2600" dirty="0">
                <a:latin typeface="Montserrat" pitchFamily="2" charset="0"/>
                <a:hlinkClick r:id="rId3"/>
              </a:rPr>
              <a:t>American College of Cardiology</a:t>
            </a:r>
            <a:r>
              <a:rPr lang="en-GB" sz="2600" dirty="0">
                <a:latin typeface="Montserrat" pitchFamily="2" charset="0"/>
              </a:rPr>
              <a:t> has a wealth of information about different careers in cardiology and the opportunities the field offers.</a:t>
            </a:r>
          </a:p>
          <a:p>
            <a:pPr>
              <a:lnSpc>
                <a:spcPct val="120000"/>
              </a:lnSpc>
            </a:pPr>
            <a:endParaRPr lang="en-GB" sz="2600" dirty="0">
              <a:latin typeface="Montserrat" pitchFamily="2" charset="0"/>
            </a:endParaRPr>
          </a:p>
          <a:p>
            <a:pPr>
              <a:lnSpc>
                <a:spcPct val="120000"/>
              </a:lnSpc>
            </a:pPr>
            <a:r>
              <a:rPr lang="en-GB" sz="2600" dirty="0">
                <a:latin typeface="Montserrat" pitchFamily="2" charset="0"/>
              </a:rPr>
              <a:t>The </a:t>
            </a:r>
            <a:r>
              <a:rPr lang="en-GB" sz="2600" dirty="0">
                <a:latin typeface="Montserrat" pitchFamily="2" charset="0"/>
                <a:hlinkClick r:id="rId4"/>
              </a:rPr>
              <a:t>American Heart Association</a:t>
            </a:r>
            <a:r>
              <a:rPr lang="en-GB" sz="2600" dirty="0">
                <a:latin typeface="Montserrat" pitchFamily="2" charset="0"/>
              </a:rPr>
              <a:t> provides resources and volunteering opportunities. You can also become a Student Member, giving you access to meetings, conferences, and networking opportunities.</a:t>
            </a:r>
          </a:p>
        </p:txBody>
      </p:sp>
      <p:grpSp>
        <p:nvGrpSpPr>
          <p:cNvPr id="3" name="Group 6">
            <a:extLst>
              <a:ext uri="{FF2B5EF4-FFF2-40B4-BE49-F238E27FC236}">
                <a16:creationId xmlns:a16="http://schemas.microsoft.com/office/drawing/2014/main" id="{B5077E26-4DB7-6383-8014-54EF560CB391}"/>
              </a:ext>
            </a:extLst>
          </p:cNvPr>
          <p:cNvGrpSpPr>
            <a:grpSpLocks noChangeAspect="1"/>
          </p:cNvGrpSpPr>
          <p:nvPr/>
        </p:nvGrpSpPr>
        <p:grpSpPr>
          <a:xfrm>
            <a:off x="12405074" y="1987399"/>
            <a:ext cx="5219047" cy="5262259"/>
            <a:chOff x="-1876338" y="-700701"/>
            <a:chExt cx="8448886" cy="8894994"/>
          </a:xfrm>
          <a:blipFill dpi="0" rotWithShape="1">
            <a:blip r:embed="rId5">
              <a:extLst>
                <a:ext uri="{28A0092B-C50C-407E-A947-70E740481C1C}">
                  <a14:useLocalDpi xmlns:a14="http://schemas.microsoft.com/office/drawing/2010/main" val="0"/>
                </a:ext>
              </a:extLst>
            </a:blip>
            <a:srcRect/>
            <a:stretch>
              <a:fillRect/>
            </a:stretch>
          </a:blipFill>
        </p:grpSpPr>
        <p:sp>
          <p:nvSpPr>
            <p:cNvPr id="9" name="Freeform 7">
              <a:extLst>
                <a:ext uri="{FF2B5EF4-FFF2-40B4-BE49-F238E27FC236}">
                  <a16:creationId xmlns:a16="http://schemas.microsoft.com/office/drawing/2014/main" id="{DA9720FE-23B9-1B46-C42E-1924F9637EF5}"/>
                </a:ext>
              </a:extLst>
            </p:cNvPr>
            <p:cNvSpPr/>
            <p:nvPr/>
          </p:nvSpPr>
          <p:spPr>
            <a:xfrm>
              <a:off x="-1876338" y="-700701"/>
              <a:ext cx="8448886" cy="8894994"/>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1" name="TextBox 10">
            <a:extLst>
              <a:ext uri="{FF2B5EF4-FFF2-40B4-BE49-F238E27FC236}">
                <a16:creationId xmlns:a16="http://schemas.microsoft.com/office/drawing/2014/main" id="{074781D0-2316-2092-7944-30AF8555B62D}"/>
              </a:ext>
            </a:extLst>
          </p:cNvPr>
          <p:cNvSpPr txBox="1"/>
          <p:nvPr/>
        </p:nvSpPr>
        <p:spPr>
          <a:xfrm>
            <a:off x="12653962" y="653596"/>
            <a:ext cx="4943120" cy="1174745"/>
          </a:xfrm>
          <a:prstGeom prst="rect">
            <a:avLst/>
          </a:prstGeom>
          <a:noFill/>
        </p:spPr>
        <p:txBody>
          <a:bodyPr wrap="square">
            <a:spAutoFit/>
          </a:bodyPr>
          <a:lstStyle/>
          <a:p>
            <a:pPr>
              <a:lnSpc>
                <a:spcPct val="120000"/>
              </a:lnSpc>
            </a:pPr>
            <a:r>
              <a:rPr lang="en-GB" sz="2000" dirty="0">
                <a:solidFill>
                  <a:schemeClr val="bg1"/>
                </a:solidFill>
                <a:latin typeface="Montserrat" pitchFamily="2" charset="0"/>
              </a:rPr>
              <a:t>Nicole with her mentee, Naomi Kemp, enjoying a day of shadowing in the heart failure clinic</a:t>
            </a:r>
          </a:p>
        </p:txBody>
      </p:sp>
    </p:spTree>
    <p:extLst>
      <p:ext uri="{BB962C8B-B14F-4D97-AF65-F5344CB8AC3E}">
        <p14:creationId xmlns:p14="http://schemas.microsoft.com/office/powerpoint/2010/main" val="9778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1000"/>
                                        <p:tgtEl>
                                          <p:spTgt spid="2">
                                            <p:txEl>
                                              <p:pRg st="5" end="5"/>
                                            </p:txEl>
                                          </p:spTgt>
                                        </p:tgtEl>
                                      </p:cBhvr>
                                    </p:animEffect>
                                    <p:anim calcmode="lin" valueType="num">
                                      <p:cBhvr>
                                        <p:cTn id="2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fade">
                                      <p:cBhvr>
                                        <p:cTn id="33" dur="1000"/>
                                        <p:tgtEl>
                                          <p:spTgt spid="2">
                                            <p:txEl>
                                              <p:pRg st="7" end="7"/>
                                            </p:txEl>
                                          </p:spTgt>
                                        </p:tgtEl>
                                      </p:cBhvr>
                                    </p:animEffect>
                                    <p:anim calcmode="lin" valueType="num">
                                      <p:cBhvr>
                                        <p:cTn id="3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CB53E-97C8-2EA4-44B2-A47524F0E51C}"/>
            </a:ext>
          </a:extLst>
        </p:cNvPr>
        <p:cNvGrpSpPr/>
        <p:nvPr/>
      </p:nvGrpSpPr>
      <p:grpSpPr>
        <a:xfrm>
          <a:off x="0" y="0"/>
          <a:ext cx="0" cy="0"/>
          <a:chOff x="0" y="0"/>
          <a:chExt cx="0" cy="0"/>
        </a:xfrm>
      </p:grpSpPr>
      <p:pic>
        <p:nvPicPr>
          <p:cNvPr id="9" name="Picture 8" descr="A computer screen with a bird on it&#10;&#10;AI-generated content may be incorrect.">
            <a:extLst>
              <a:ext uri="{FF2B5EF4-FFF2-40B4-BE49-F238E27FC236}">
                <a16:creationId xmlns:a16="http://schemas.microsoft.com/office/drawing/2014/main" id="{D9FBE324-900B-2CA2-57E4-5A1A1F9C4FC7}"/>
              </a:ext>
            </a:extLst>
          </p:cNvPr>
          <p:cNvPicPr>
            <a:picLocks noChangeAspect="1"/>
          </p:cNvPicPr>
          <p:nvPr/>
        </p:nvPicPr>
        <p:blipFill>
          <a:blip r:embed="rId2">
            <a:extLst>
              <a:ext uri="{28A0092B-C50C-407E-A947-70E740481C1C}">
                <a14:useLocalDpi xmlns:a14="http://schemas.microsoft.com/office/drawing/2010/main" val="0"/>
              </a:ext>
            </a:extLst>
          </a:blip>
          <a:srcRect l="29659" t="10970" r="13863"/>
          <a:stretch>
            <a:fillRect/>
          </a:stretch>
        </p:blipFill>
        <p:spPr>
          <a:xfrm>
            <a:off x="0" y="0"/>
            <a:ext cx="18288000" cy="10287000"/>
          </a:xfrm>
          <a:prstGeom prst="rect">
            <a:avLst/>
          </a:prstGeom>
        </p:spPr>
      </p:pic>
      <p:grpSp>
        <p:nvGrpSpPr>
          <p:cNvPr id="4" name="Group 4">
            <a:extLst>
              <a:ext uri="{FF2B5EF4-FFF2-40B4-BE49-F238E27FC236}">
                <a16:creationId xmlns:a16="http://schemas.microsoft.com/office/drawing/2014/main" id="{4CCC244C-2F01-687E-0607-399197925C03}"/>
              </a:ext>
            </a:extLst>
          </p:cNvPr>
          <p:cNvGrpSpPr/>
          <p:nvPr/>
        </p:nvGrpSpPr>
        <p:grpSpPr>
          <a:xfrm>
            <a:off x="1100702" y="2331753"/>
            <a:ext cx="13407841" cy="6926547"/>
            <a:chOff x="0" y="0"/>
            <a:chExt cx="7846638" cy="4409338"/>
          </a:xfrm>
          <a:solidFill>
            <a:srgbClr val="55B8AD"/>
          </a:solidFill>
        </p:grpSpPr>
        <p:sp>
          <p:nvSpPr>
            <p:cNvPr id="5" name="Freeform 5">
              <a:extLst>
                <a:ext uri="{FF2B5EF4-FFF2-40B4-BE49-F238E27FC236}">
                  <a16:creationId xmlns:a16="http://schemas.microsoft.com/office/drawing/2014/main" id="{B3E81786-1694-0EA7-A3B0-B5C2ED70B3A6}"/>
                </a:ext>
              </a:extLst>
            </p:cNvPr>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FF2B5EF4-FFF2-40B4-BE49-F238E27FC236}">
                <a16:creationId xmlns:a16="http://schemas.microsoft.com/office/drawing/2014/main" id="{74E3BE50-ED0A-03D7-12B3-7D70AD6C48DC}"/>
              </a:ext>
            </a:extLst>
          </p:cNvPr>
          <p:cNvGrpSpPr/>
          <p:nvPr/>
        </p:nvGrpSpPr>
        <p:grpSpPr>
          <a:xfrm rot="-5400000">
            <a:off x="10790355" y="2743896"/>
            <a:ext cx="10287000" cy="4799209"/>
            <a:chOff x="0" y="0"/>
            <a:chExt cx="3130550" cy="1460500"/>
          </a:xfrm>
          <a:solidFill>
            <a:srgbClr val="3660AA"/>
          </a:solidFill>
        </p:grpSpPr>
        <p:sp>
          <p:nvSpPr>
            <p:cNvPr id="7" name="Freeform 7">
              <a:extLst>
                <a:ext uri="{FF2B5EF4-FFF2-40B4-BE49-F238E27FC236}">
                  <a16:creationId xmlns:a16="http://schemas.microsoft.com/office/drawing/2014/main" id="{E549AA90-9720-7D12-1583-115E2C69AD71}"/>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FF2B5EF4-FFF2-40B4-BE49-F238E27FC236}">
                <a16:creationId xmlns:a16="http://schemas.microsoft.com/office/drawing/2014/main" id="{89B02718-8EA3-D2FC-7498-1689C8FAE557}"/>
              </a:ext>
            </a:extLst>
          </p:cNvPr>
          <p:cNvGrpSpPr/>
          <p:nvPr/>
        </p:nvGrpSpPr>
        <p:grpSpPr>
          <a:xfrm rot="5400000">
            <a:off x="-937583" y="937583"/>
            <a:ext cx="10287000" cy="8411834"/>
            <a:chOff x="0" y="0"/>
            <a:chExt cx="3130550" cy="2559898"/>
          </a:xfrm>
          <a:solidFill>
            <a:srgbClr val="3660AA"/>
          </a:solidFill>
        </p:grpSpPr>
        <p:sp>
          <p:nvSpPr>
            <p:cNvPr id="11" name="Freeform 11">
              <a:extLst>
                <a:ext uri="{FF2B5EF4-FFF2-40B4-BE49-F238E27FC236}">
                  <a16:creationId xmlns:a16="http://schemas.microsoft.com/office/drawing/2014/main" id="{2040ED7C-82A3-5CBC-38B5-64CEE52EB265}"/>
                </a:ext>
              </a:extLst>
            </p:cNvPr>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FF2B5EF4-FFF2-40B4-BE49-F238E27FC236}">
                <a16:creationId xmlns:a16="http://schemas.microsoft.com/office/drawing/2014/main" id="{54228ECD-04D3-0431-F19E-47E8644F730F}"/>
              </a:ext>
            </a:extLst>
          </p:cNvPr>
          <p:cNvGrpSpPr/>
          <p:nvPr/>
        </p:nvGrpSpPr>
        <p:grpSpPr>
          <a:xfrm>
            <a:off x="685800" y="2552700"/>
            <a:ext cx="13563600" cy="6500422"/>
            <a:chOff x="0" y="0"/>
            <a:chExt cx="7630634" cy="3996966"/>
          </a:xfrm>
        </p:grpSpPr>
        <p:sp>
          <p:nvSpPr>
            <p:cNvPr id="13" name="Freeform 13">
              <a:extLst>
                <a:ext uri="{FF2B5EF4-FFF2-40B4-BE49-F238E27FC236}">
                  <a16:creationId xmlns:a16="http://schemas.microsoft.com/office/drawing/2014/main" id="{C0A1966D-3C78-5EC5-4A0F-24CEA5A2C62C}"/>
                </a:ext>
              </a:extLst>
            </p:cNvPr>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FF2B5EF4-FFF2-40B4-BE49-F238E27FC236}">
                <a16:creationId xmlns:a16="http://schemas.microsoft.com/office/drawing/2014/main" id="{D34FCC9A-61E3-0FB1-79F9-73E87AD205BB}"/>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a:extLst>
              <a:ext uri="{FF2B5EF4-FFF2-40B4-BE49-F238E27FC236}">
                <a16:creationId xmlns:a16="http://schemas.microsoft.com/office/drawing/2014/main" id="{2979B17D-070E-8069-1DD5-39F0DBB9CFF9}"/>
              </a:ext>
            </a:extLst>
          </p:cNvPr>
          <p:cNvGrpSpPr/>
          <p:nvPr/>
        </p:nvGrpSpPr>
        <p:grpSpPr>
          <a:xfrm rot="5400000">
            <a:off x="3260335" y="-2508836"/>
            <a:ext cx="1480331" cy="8001002"/>
            <a:chOff x="0" y="0"/>
            <a:chExt cx="3130550" cy="18248691"/>
          </a:xfrm>
          <a:solidFill>
            <a:srgbClr val="55B8AD"/>
          </a:solidFill>
        </p:grpSpPr>
        <p:sp>
          <p:nvSpPr>
            <p:cNvPr id="16" name="Freeform 16">
              <a:extLst>
                <a:ext uri="{FF2B5EF4-FFF2-40B4-BE49-F238E27FC236}">
                  <a16:creationId xmlns:a16="http://schemas.microsoft.com/office/drawing/2014/main" id="{2806E0D7-A3DC-5837-133E-F87D25E1E2B9}"/>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FF2B5EF4-FFF2-40B4-BE49-F238E27FC236}">
                <a16:creationId xmlns:a16="http://schemas.microsoft.com/office/drawing/2014/main" id="{09CA65F8-BAC8-7B22-FF73-1921B10BC70A}"/>
              </a:ext>
            </a:extLst>
          </p:cNvPr>
          <p:cNvGrpSpPr/>
          <p:nvPr/>
        </p:nvGrpSpPr>
        <p:grpSpPr>
          <a:xfrm>
            <a:off x="870424" y="2705099"/>
            <a:ext cx="13226576" cy="6233333"/>
            <a:chOff x="-59013" y="0"/>
            <a:chExt cx="7208077" cy="3623869"/>
          </a:xfrm>
        </p:grpSpPr>
        <p:sp>
          <p:nvSpPr>
            <p:cNvPr id="18" name="Freeform 18">
              <a:extLst>
                <a:ext uri="{FF2B5EF4-FFF2-40B4-BE49-F238E27FC236}">
                  <a16:creationId xmlns:a16="http://schemas.microsoft.com/office/drawing/2014/main" id="{71E7881D-D7B9-4CE0-986F-0C7B1100EC25}"/>
                </a:ext>
              </a:extLst>
            </p:cNvPr>
            <p:cNvSpPr/>
            <p:nvPr/>
          </p:nvSpPr>
          <p:spPr>
            <a:xfrm>
              <a:off x="-59013"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sz="2400" dirty="0">
                <a:latin typeface="Montserrat" pitchFamily="2" charset="0"/>
              </a:endParaRPr>
            </a:p>
          </p:txBody>
        </p:sp>
      </p:grpSp>
      <p:sp>
        <p:nvSpPr>
          <p:cNvPr id="8" name="TextBox 7">
            <a:extLst>
              <a:ext uri="{FF2B5EF4-FFF2-40B4-BE49-F238E27FC236}">
                <a16:creationId xmlns:a16="http://schemas.microsoft.com/office/drawing/2014/main" id="{43508F8F-5A78-565D-25F4-3E2919666888}"/>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2" name="TextBox 13">
            <a:extLst>
              <a:ext uri="{FF2B5EF4-FFF2-40B4-BE49-F238E27FC236}">
                <a16:creationId xmlns:a16="http://schemas.microsoft.com/office/drawing/2014/main" id="{FFB3D1E6-6B0C-EACB-A9F4-74093F51B5D0}"/>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14       </a:t>
            </a:r>
            <a:r>
              <a:rPr lang="en-US" sz="1700" dirty="0">
                <a:solidFill>
                  <a:srgbClr val="FFFFFF"/>
                </a:solidFill>
                <a:latin typeface="Montserrat Semi-Bold Bold"/>
              </a:rPr>
              <a:t>futurumcareers.com</a:t>
            </a:r>
          </a:p>
        </p:txBody>
      </p:sp>
      <p:sp>
        <p:nvSpPr>
          <p:cNvPr id="3" name="TextBox 2">
            <a:extLst>
              <a:ext uri="{FF2B5EF4-FFF2-40B4-BE49-F238E27FC236}">
                <a16:creationId xmlns:a16="http://schemas.microsoft.com/office/drawing/2014/main" id="{EED9174E-A9E3-08F2-F8E4-3C1456318A0D}"/>
              </a:ext>
            </a:extLst>
          </p:cNvPr>
          <p:cNvSpPr txBox="1"/>
          <p:nvPr/>
        </p:nvSpPr>
        <p:spPr>
          <a:xfrm>
            <a:off x="14982627" y="9591645"/>
            <a:ext cx="2259202" cy="400110"/>
          </a:xfrm>
          <a:prstGeom prst="rect">
            <a:avLst/>
          </a:prstGeom>
          <a:noFill/>
        </p:spPr>
        <p:txBody>
          <a:bodyPr wrap="square">
            <a:spAutoFit/>
          </a:bodyPr>
          <a:lstStyle/>
          <a:p>
            <a:r>
              <a:rPr lang="en-GB" sz="1000" i="1" dirty="0">
                <a:solidFill>
                  <a:schemeClr val="bg1"/>
                </a:solidFill>
                <a:latin typeface="Montserrat" pitchFamily="2" charset="0"/>
              </a:rPr>
              <a:t>© everything possible/Shutterstock.com</a:t>
            </a:r>
            <a:endParaRPr lang="en-GB" sz="1000" dirty="0">
              <a:solidFill>
                <a:schemeClr val="bg1"/>
              </a:solidFill>
              <a:latin typeface="Montserrat" pitchFamily="2" charset="0"/>
            </a:endParaRPr>
          </a:p>
        </p:txBody>
      </p:sp>
      <p:sp>
        <p:nvSpPr>
          <p:cNvPr id="19" name="TextBox 18">
            <a:extLst>
              <a:ext uri="{FF2B5EF4-FFF2-40B4-BE49-F238E27FC236}">
                <a16:creationId xmlns:a16="http://schemas.microsoft.com/office/drawing/2014/main" id="{16BCAF2A-87A7-8778-9D09-F12FE73ED13E}"/>
              </a:ext>
            </a:extLst>
          </p:cNvPr>
          <p:cNvSpPr txBox="1"/>
          <p:nvPr/>
        </p:nvSpPr>
        <p:spPr>
          <a:xfrm>
            <a:off x="840926" y="2654709"/>
            <a:ext cx="13378977" cy="6296404"/>
          </a:xfrm>
          <a:prstGeom prst="rect">
            <a:avLst/>
          </a:prstGeom>
          <a:noFill/>
        </p:spPr>
        <p:txBody>
          <a:bodyPr wrap="square" rtlCol="0">
            <a:spAutoFit/>
          </a:bodyPr>
          <a:lstStyle/>
          <a:p>
            <a:pPr marL="514350" indent="-514350">
              <a:lnSpc>
                <a:spcPct val="120000"/>
              </a:lnSpc>
              <a:buFont typeface="+mj-lt"/>
              <a:buAutoNum type="arabicPeriod"/>
            </a:pPr>
            <a:r>
              <a:rPr lang="en-GB" sz="2600" dirty="0">
                <a:latin typeface="Montserrat" pitchFamily="2" charset="0"/>
              </a:rPr>
              <a:t>Why is it important for cardiologists to understand social determinants of health, as well as physical factors?</a:t>
            </a:r>
          </a:p>
          <a:p>
            <a:pPr marL="514350" indent="-514350">
              <a:lnSpc>
                <a:spcPct val="120000"/>
              </a:lnSpc>
              <a:buFont typeface="+mj-lt"/>
              <a:buAutoNum type="arabicPeriod"/>
            </a:pPr>
            <a:endParaRPr lang="en-GB" sz="2600" dirty="0">
              <a:latin typeface="Montserrat" pitchFamily="2" charset="0"/>
            </a:endParaRPr>
          </a:p>
          <a:p>
            <a:pPr marL="514350" indent="-514350">
              <a:lnSpc>
                <a:spcPct val="120000"/>
              </a:lnSpc>
              <a:buFont typeface="+mj-lt"/>
              <a:buAutoNum type="arabicPeriod"/>
            </a:pPr>
            <a:r>
              <a:rPr lang="en-GB" sz="2600" dirty="0">
                <a:latin typeface="Montserrat" pitchFamily="2" charset="0"/>
              </a:rPr>
              <a:t>Why do you think Nicole describes cardiology as a “dynamic” field?</a:t>
            </a:r>
          </a:p>
          <a:p>
            <a:pPr marL="514350" indent="-514350">
              <a:lnSpc>
                <a:spcPct val="120000"/>
              </a:lnSpc>
              <a:buFont typeface="+mj-lt"/>
              <a:buAutoNum type="arabicPeriod"/>
            </a:pPr>
            <a:endParaRPr lang="en-GB" sz="2600" dirty="0">
              <a:latin typeface="Montserrat" pitchFamily="2" charset="0"/>
            </a:endParaRPr>
          </a:p>
          <a:p>
            <a:pPr marL="514350" indent="-514350">
              <a:lnSpc>
                <a:spcPct val="120000"/>
              </a:lnSpc>
              <a:buFont typeface="+mj-lt"/>
              <a:buAutoNum type="arabicPeriod"/>
            </a:pPr>
            <a:r>
              <a:rPr lang="en-GB" sz="2600" dirty="0">
                <a:latin typeface="Montserrat" pitchFamily="2" charset="0"/>
              </a:rPr>
              <a:t>Nicole finds it rewarding to connect with and understand her patients. To what extent would you enjoy working closely with patients, and why?</a:t>
            </a:r>
          </a:p>
          <a:p>
            <a:pPr marL="514350" indent="-514350">
              <a:lnSpc>
                <a:spcPct val="120000"/>
              </a:lnSpc>
              <a:buFont typeface="+mj-lt"/>
              <a:buAutoNum type="arabicPeriod"/>
            </a:pPr>
            <a:endParaRPr lang="en-GB" sz="2600" dirty="0">
              <a:latin typeface="Montserrat" pitchFamily="2" charset="0"/>
            </a:endParaRPr>
          </a:p>
          <a:p>
            <a:pPr marL="514350" indent="-514350">
              <a:lnSpc>
                <a:spcPct val="120000"/>
              </a:lnSpc>
              <a:buFont typeface="+mj-lt"/>
              <a:buAutoNum type="arabicPeriod"/>
            </a:pPr>
            <a:r>
              <a:rPr lang="en-GB" sz="2600" dirty="0">
                <a:latin typeface="Montserrat" pitchFamily="2" charset="0"/>
              </a:rPr>
              <a:t>How confident are you in biology, chemistry, and physics? How could you go about developing your skills and knowledge in these areas?</a:t>
            </a:r>
          </a:p>
          <a:p>
            <a:pPr marL="514350" indent="-514350">
              <a:lnSpc>
                <a:spcPct val="120000"/>
              </a:lnSpc>
              <a:buFont typeface="+mj-lt"/>
              <a:buAutoNum type="arabicPeriod"/>
            </a:pPr>
            <a:endParaRPr lang="en-GB" sz="2600" dirty="0">
              <a:latin typeface="Montserrat" pitchFamily="2" charset="0"/>
            </a:endParaRPr>
          </a:p>
          <a:p>
            <a:pPr marL="514350" indent="-514350">
              <a:lnSpc>
                <a:spcPct val="120000"/>
              </a:lnSpc>
              <a:buFont typeface="+mj-lt"/>
              <a:buAutoNum type="arabicPeriod"/>
            </a:pPr>
            <a:r>
              <a:rPr lang="en-GB" sz="2600" dirty="0">
                <a:latin typeface="Montserrat" pitchFamily="2" charset="0"/>
              </a:rPr>
              <a:t>How can different subject areas help cardiologists to support patients in unique and unexpected ways?</a:t>
            </a:r>
          </a:p>
        </p:txBody>
      </p:sp>
    </p:spTree>
    <p:extLst>
      <p:ext uri="{BB962C8B-B14F-4D97-AF65-F5344CB8AC3E}">
        <p14:creationId xmlns:p14="http://schemas.microsoft.com/office/powerpoint/2010/main" val="159211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xEl>
                                              <p:pRg st="2" end="2"/>
                                            </p:txEl>
                                          </p:spTgt>
                                        </p:tgtEl>
                                        <p:attrNameLst>
                                          <p:attrName>style.visibility</p:attrName>
                                        </p:attrNameLst>
                                      </p:cBhvr>
                                      <p:to>
                                        <p:strVal val="visible"/>
                                      </p:to>
                                    </p:set>
                                    <p:animEffect transition="in" filter="fade">
                                      <p:cBhvr>
                                        <p:cTn id="14" dur="1000"/>
                                        <p:tgtEl>
                                          <p:spTgt spid="19">
                                            <p:txEl>
                                              <p:pRg st="2" end="2"/>
                                            </p:txEl>
                                          </p:spTgt>
                                        </p:tgtEl>
                                      </p:cBhvr>
                                    </p:animEffect>
                                    <p:anim calcmode="lin" valueType="num">
                                      <p:cBhvr>
                                        <p:cTn id="15"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xEl>
                                              <p:pRg st="4" end="4"/>
                                            </p:txEl>
                                          </p:spTgt>
                                        </p:tgtEl>
                                        <p:attrNameLst>
                                          <p:attrName>style.visibility</p:attrName>
                                        </p:attrNameLst>
                                      </p:cBhvr>
                                      <p:to>
                                        <p:strVal val="visible"/>
                                      </p:to>
                                    </p:set>
                                    <p:animEffect transition="in" filter="fade">
                                      <p:cBhvr>
                                        <p:cTn id="21" dur="1000"/>
                                        <p:tgtEl>
                                          <p:spTgt spid="19">
                                            <p:txEl>
                                              <p:pRg st="4" end="4"/>
                                            </p:txEl>
                                          </p:spTgt>
                                        </p:tgtEl>
                                      </p:cBhvr>
                                    </p:animEffect>
                                    <p:anim calcmode="lin" valueType="num">
                                      <p:cBhvr>
                                        <p:cTn id="22" dur="10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xEl>
                                              <p:pRg st="6" end="6"/>
                                            </p:txEl>
                                          </p:spTgt>
                                        </p:tgtEl>
                                        <p:attrNameLst>
                                          <p:attrName>style.visibility</p:attrName>
                                        </p:attrNameLst>
                                      </p:cBhvr>
                                      <p:to>
                                        <p:strVal val="visible"/>
                                      </p:to>
                                    </p:set>
                                    <p:animEffect transition="in" filter="fade">
                                      <p:cBhvr>
                                        <p:cTn id="28" dur="1000"/>
                                        <p:tgtEl>
                                          <p:spTgt spid="19">
                                            <p:txEl>
                                              <p:pRg st="6" end="6"/>
                                            </p:txEl>
                                          </p:spTgt>
                                        </p:tgtEl>
                                      </p:cBhvr>
                                    </p:animEffect>
                                    <p:anim calcmode="lin" valueType="num">
                                      <p:cBhvr>
                                        <p:cTn id="29" dur="1000" fill="hold"/>
                                        <p:tgtEl>
                                          <p:spTgt spid="1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xEl>
                                              <p:pRg st="8" end="8"/>
                                            </p:txEl>
                                          </p:spTgt>
                                        </p:tgtEl>
                                        <p:attrNameLst>
                                          <p:attrName>style.visibility</p:attrName>
                                        </p:attrNameLst>
                                      </p:cBhvr>
                                      <p:to>
                                        <p:strVal val="visible"/>
                                      </p:to>
                                    </p:set>
                                    <p:animEffect transition="in" filter="fade">
                                      <p:cBhvr>
                                        <p:cTn id="35" dur="1000"/>
                                        <p:tgtEl>
                                          <p:spTgt spid="19">
                                            <p:txEl>
                                              <p:pRg st="8" end="8"/>
                                            </p:txEl>
                                          </p:spTgt>
                                        </p:tgtEl>
                                      </p:cBhvr>
                                    </p:animEffect>
                                    <p:anim calcmode="lin" valueType="num">
                                      <p:cBhvr>
                                        <p:cTn id="36" dur="1000" fill="hold"/>
                                        <p:tgtEl>
                                          <p:spTgt spid="1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1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rot="-5400000">
            <a:off x="14687265" y="1543334"/>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2" name="Group 2"/>
          <p:cNvGrpSpPr>
            <a:grpSpLocks noChangeAspect="1"/>
          </p:cNvGrpSpPr>
          <p:nvPr/>
        </p:nvGrpSpPr>
        <p:grpSpPr>
          <a:xfrm>
            <a:off x="1930415" y="1409700"/>
            <a:ext cx="4622786" cy="663230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sp>
        <p:nvSpPr>
          <p:cNvPr id="16" name="TextBox 16"/>
          <p:cNvSpPr txBox="1"/>
          <p:nvPr/>
        </p:nvSpPr>
        <p:spPr>
          <a:xfrm>
            <a:off x="7151203" y="446844"/>
            <a:ext cx="6959910" cy="969624"/>
          </a:xfrm>
          <a:prstGeom prst="rect">
            <a:avLst/>
          </a:prstGeom>
        </p:spPr>
        <p:txBody>
          <a:bodyPr wrap="square" lIns="0" tIns="0" rIns="0" bIns="0" rtlCol="0" anchor="t">
            <a:spAutoFit/>
          </a:bodyPr>
          <a:lstStyle/>
          <a:p>
            <a:pPr>
              <a:lnSpc>
                <a:spcPts val="8469"/>
              </a:lnSpc>
            </a:pPr>
            <a:r>
              <a:rPr lang="en-US" sz="4800" dirty="0">
                <a:latin typeface="Montserrat Semi-Bold" panose="020B0604020202020204" charset="0"/>
              </a:rPr>
              <a:t>Meet Nicole</a:t>
            </a:r>
          </a:p>
        </p:txBody>
      </p:sp>
      <p:sp>
        <p:nvSpPr>
          <p:cNvPr id="8" name="TextBox 13">
            <a:extLst>
              <a:ext uri="{FF2B5EF4-FFF2-40B4-BE49-F238E27FC236}">
                <a16:creationId xmlns:a16="http://schemas.microsoft.com/office/drawing/2014/main" id="{E88F03DF-9918-8CED-44F2-D3692261023E}"/>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15       </a:t>
            </a:r>
            <a:r>
              <a:rPr lang="en-US" sz="1700" dirty="0">
                <a:solidFill>
                  <a:srgbClr val="FFFFFF"/>
                </a:solidFill>
                <a:latin typeface="Montserrat Semi-Bold Bold"/>
              </a:rPr>
              <a:t>futurumcareers.com</a:t>
            </a:r>
          </a:p>
        </p:txBody>
      </p:sp>
      <p:sp>
        <p:nvSpPr>
          <p:cNvPr id="9" name="TextBox 8">
            <a:extLst>
              <a:ext uri="{FF2B5EF4-FFF2-40B4-BE49-F238E27FC236}">
                <a16:creationId xmlns:a16="http://schemas.microsoft.com/office/drawing/2014/main" id="{5A36252B-898B-BCD3-E324-011E391BA1CF}"/>
              </a:ext>
            </a:extLst>
          </p:cNvPr>
          <p:cNvSpPr txBox="1"/>
          <p:nvPr/>
        </p:nvSpPr>
        <p:spPr>
          <a:xfrm>
            <a:off x="7135963" y="1823790"/>
            <a:ext cx="9704238" cy="7256667"/>
          </a:xfrm>
          <a:prstGeom prst="rect">
            <a:avLst/>
          </a:prstGeom>
          <a:noFill/>
        </p:spPr>
        <p:txBody>
          <a:bodyPr wrap="square" rtlCol="0">
            <a:spAutoFit/>
          </a:bodyPr>
          <a:lstStyle/>
          <a:p>
            <a:pPr>
              <a:lnSpc>
                <a:spcPct val="120000"/>
              </a:lnSpc>
            </a:pPr>
            <a:r>
              <a:rPr lang="en-GB" sz="2600" b="1" dirty="0">
                <a:latin typeface="Montserrat" pitchFamily="2" charset="0"/>
              </a:rPr>
              <a:t>Neither of my parents completed high school, </a:t>
            </a:r>
            <a:r>
              <a:rPr lang="en-GB" sz="2600" dirty="0">
                <a:latin typeface="Montserrat" pitchFamily="2" charset="0"/>
              </a:rPr>
              <a:t>and my mom always stressed the importance of education above all else. I get a lot of my </a:t>
            </a:r>
            <a:r>
              <a:rPr lang="en-GB" sz="2600" b="1" dirty="0">
                <a:latin typeface="Montserrat" pitchFamily="2" charset="0"/>
              </a:rPr>
              <a:t>work ethic </a:t>
            </a:r>
            <a:r>
              <a:rPr lang="en-GB" sz="2600" dirty="0">
                <a:latin typeface="Montserrat" pitchFamily="2" charset="0"/>
              </a:rPr>
              <a:t>from my parents, especially my mom. I think a lot about how much she had to overcome being orphaned at 12 years old and becoming a mom at 17, and how, despite these challenges, she ensured that we always had what we needed. </a:t>
            </a:r>
          </a:p>
          <a:p>
            <a:pPr>
              <a:lnSpc>
                <a:spcPct val="120000"/>
              </a:lnSpc>
            </a:pPr>
            <a:endParaRPr lang="en-GB" sz="2600" dirty="0">
              <a:latin typeface="Montserrat" pitchFamily="2" charset="0"/>
            </a:endParaRPr>
          </a:p>
          <a:p>
            <a:pPr>
              <a:lnSpc>
                <a:spcPct val="120000"/>
              </a:lnSpc>
            </a:pPr>
            <a:r>
              <a:rPr lang="en-GB" sz="2600" dirty="0">
                <a:latin typeface="Montserrat" pitchFamily="2" charset="0"/>
              </a:rPr>
              <a:t>My parents sacrificed a lot and missed out on so many opportunities given the circumstances they were born into, so I knew I had to succeed. I strongly believe in </a:t>
            </a:r>
            <a:r>
              <a:rPr lang="en-GB" sz="2600" b="1" dirty="0">
                <a:latin typeface="Montserrat" pitchFamily="2" charset="0"/>
              </a:rPr>
              <a:t>seeing things through </a:t>
            </a:r>
            <a:r>
              <a:rPr lang="en-GB" sz="2600" dirty="0">
                <a:latin typeface="Montserrat" pitchFamily="2" charset="0"/>
              </a:rPr>
              <a:t>to the end and always putting your </a:t>
            </a:r>
            <a:r>
              <a:rPr lang="en-GB" sz="2600" b="1" dirty="0">
                <a:latin typeface="Montserrat" pitchFamily="2" charset="0"/>
              </a:rPr>
              <a:t>best foot forward</a:t>
            </a:r>
            <a:r>
              <a:rPr lang="en-GB" sz="2600" dirty="0">
                <a:latin typeface="Montserrat" pitchFamily="2" charset="0"/>
              </a:rPr>
              <a:t>, leaving no room for regret. </a:t>
            </a:r>
          </a:p>
          <a:p>
            <a:pPr>
              <a:lnSpc>
                <a:spcPct val="120000"/>
              </a:lnSpc>
            </a:pPr>
            <a:endParaRPr lang="en-GB" sz="2600" dirty="0">
              <a:latin typeface="Montserrat" pitchFamily="2" charset="0"/>
            </a:endParaRPr>
          </a:p>
        </p:txBody>
      </p:sp>
      <p:sp>
        <p:nvSpPr>
          <p:cNvPr id="11" name="Freeform 7">
            <a:extLst>
              <a:ext uri="{FF2B5EF4-FFF2-40B4-BE49-F238E27FC236}">
                <a16:creationId xmlns:a16="http://schemas.microsoft.com/office/drawing/2014/main" id="{69AFB4C0-F894-621B-57D6-1F6E32FBE11C}"/>
              </a:ext>
            </a:extLst>
          </p:cNvPr>
          <p:cNvSpPr/>
          <p:nvPr/>
        </p:nvSpPr>
        <p:spPr>
          <a:xfrm>
            <a:off x="1699021" y="1790700"/>
            <a:ext cx="4613568" cy="5820304"/>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a:extLst>
                <a:ext uri="{28A0092B-C50C-407E-A947-70E740481C1C}">
                  <a14:useLocalDpi xmlns:a14="http://schemas.microsoft.com/office/drawing/2010/main" val="0"/>
                </a:ext>
              </a:extLst>
            </a:blip>
            <a:srcRect/>
            <a:stretch>
              <a:fillRect t="-2859" b="-5652"/>
            </a:stretch>
          </a:blipFill>
          <a:ln w="12700">
            <a:noFill/>
          </a:ln>
        </p:spPr>
        <p:txBody>
          <a:bodyPr/>
          <a:lstStyle/>
          <a:p>
            <a:endParaRPr lang="en-GB"/>
          </a:p>
        </p:txBody>
      </p:sp>
    </p:spTree>
    <p:extLst>
      <p:ext uri="{BB962C8B-B14F-4D97-AF65-F5344CB8AC3E}">
        <p14:creationId xmlns:p14="http://schemas.microsoft.com/office/powerpoint/2010/main" val="3540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B1A1B-9ED6-1D96-A31A-E92698633FE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0B840A2-D457-69B6-043C-089BAB9E63B5}"/>
              </a:ext>
            </a:extLst>
          </p:cNvPr>
          <p:cNvGrpSpPr>
            <a:grpSpLocks noChangeAspect="1"/>
          </p:cNvGrpSpPr>
          <p:nvPr/>
        </p:nvGrpSpPr>
        <p:grpSpPr>
          <a:xfrm>
            <a:off x="12990185" y="1348878"/>
            <a:ext cx="5297815" cy="6937114"/>
            <a:chOff x="361766" y="255700"/>
            <a:chExt cx="5348772" cy="6104657"/>
          </a:xfrm>
        </p:grpSpPr>
        <p:sp>
          <p:nvSpPr>
            <p:cNvPr id="3" name="Freeform 3">
              <a:extLst>
                <a:ext uri="{FF2B5EF4-FFF2-40B4-BE49-F238E27FC236}">
                  <a16:creationId xmlns:a16="http://schemas.microsoft.com/office/drawing/2014/main" id="{95B6CFE0-31B1-80E7-86EE-12ABF6F95BF2}"/>
                </a:ext>
              </a:extLst>
            </p:cNvPr>
            <p:cNvSpPr/>
            <p:nvPr/>
          </p:nvSpPr>
          <p:spPr>
            <a:xfrm>
              <a:off x="361766" y="255700"/>
              <a:ext cx="5348772" cy="6104657"/>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FF2B5EF4-FFF2-40B4-BE49-F238E27FC236}">
                <a16:creationId xmlns:a16="http://schemas.microsoft.com/office/drawing/2014/main" id="{5DEBEDB8-241F-AD10-72CE-653D6993C8E2}"/>
              </a:ext>
            </a:extLst>
          </p:cNvPr>
          <p:cNvGrpSpPr/>
          <p:nvPr/>
        </p:nvGrpSpPr>
        <p:grpSpPr>
          <a:xfrm rot="-5400000">
            <a:off x="10096500" y="2095500"/>
            <a:ext cx="10287000" cy="6096000"/>
            <a:chOff x="0" y="0"/>
            <a:chExt cx="3130550" cy="2152833"/>
          </a:xfrm>
          <a:solidFill>
            <a:srgbClr val="3660AA"/>
          </a:solidFill>
        </p:grpSpPr>
        <p:sp>
          <p:nvSpPr>
            <p:cNvPr id="5" name="Freeform 5">
              <a:extLst>
                <a:ext uri="{FF2B5EF4-FFF2-40B4-BE49-F238E27FC236}">
                  <a16:creationId xmlns:a16="http://schemas.microsoft.com/office/drawing/2014/main" id="{10D56DEE-487F-2585-149A-34C0220D9582}"/>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2898CD05-9B26-66EE-9BD5-3A24AAC0E214}"/>
              </a:ext>
            </a:extLst>
          </p:cNvPr>
          <p:cNvGrpSpPr>
            <a:grpSpLocks noChangeAspect="1"/>
          </p:cNvGrpSpPr>
          <p:nvPr/>
        </p:nvGrpSpPr>
        <p:grpSpPr>
          <a:xfrm>
            <a:off x="13332224" y="2066190"/>
            <a:ext cx="4114800" cy="5912650"/>
            <a:chOff x="0" y="0"/>
            <a:chExt cx="6362700" cy="6575666"/>
          </a:xfrm>
          <a:blipFill dpi="0" rotWithShape="1">
            <a:blip r:embed="rId3">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7EFCA38F-A588-B1CF-E5CD-E05CDADF435E}"/>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6" name="TextBox 13">
            <a:extLst>
              <a:ext uri="{FF2B5EF4-FFF2-40B4-BE49-F238E27FC236}">
                <a16:creationId xmlns:a16="http://schemas.microsoft.com/office/drawing/2014/main" id="{C8D11065-62A3-D76F-B884-B1D9A104C64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16       </a:t>
            </a:r>
            <a:r>
              <a:rPr lang="en-US" sz="1700" dirty="0">
                <a:solidFill>
                  <a:schemeClr val="tx1">
                    <a:lumMod val="50000"/>
                    <a:lumOff val="50000"/>
                  </a:schemeClr>
                </a:solidFill>
                <a:latin typeface="Montserrat Semi-Bold Bold"/>
              </a:rPr>
              <a:t>futurumcareers.com</a:t>
            </a:r>
          </a:p>
        </p:txBody>
      </p:sp>
      <p:sp>
        <p:nvSpPr>
          <p:cNvPr id="7" name="TextBox 6">
            <a:extLst>
              <a:ext uri="{FF2B5EF4-FFF2-40B4-BE49-F238E27FC236}">
                <a16:creationId xmlns:a16="http://schemas.microsoft.com/office/drawing/2014/main" id="{D4AE4D01-0B03-52C0-FC2E-042999D4DFDB}"/>
              </a:ext>
            </a:extLst>
          </p:cNvPr>
          <p:cNvSpPr txBox="1"/>
          <p:nvPr/>
        </p:nvSpPr>
        <p:spPr>
          <a:xfrm>
            <a:off x="356033" y="1995298"/>
            <a:ext cx="11683567" cy="6296404"/>
          </a:xfrm>
          <a:prstGeom prst="rect">
            <a:avLst/>
          </a:prstGeom>
          <a:noFill/>
        </p:spPr>
        <p:txBody>
          <a:bodyPr wrap="square" rtlCol="0">
            <a:spAutoFit/>
          </a:bodyPr>
          <a:lstStyle/>
          <a:p>
            <a:pPr>
              <a:lnSpc>
                <a:spcPct val="120000"/>
              </a:lnSpc>
            </a:pPr>
            <a:r>
              <a:rPr lang="en-GB" sz="2600" b="1" dirty="0">
                <a:latin typeface="Montserrat" pitchFamily="2" charset="0"/>
              </a:rPr>
              <a:t>I think being a caretaker comes naturally to me. </a:t>
            </a:r>
            <a:r>
              <a:rPr lang="en-GB" sz="2600" dirty="0">
                <a:latin typeface="Montserrat" pitchFamily="2" charset="0"/>
              </a:rPr>
              <a:t>As a child, I loved animals, and when one of my cats passed away after giving birth to a litter of six kittens, I got up early every morning to feed them milk with a syringe before school. </a:t>
            </a:r>
          </a:p>
          <a:p>
            <a:pPr>
              <a:lnSpc>
                <a:spcPct val="120000"/>
              </a:lnSpc>
            </a:pPr>
            <a:endParaRPr lang="en-GB" sz="2600" b="1" dirty="0">
              <a:latin typeface="Montserrat" pitchFamily="2" charset="0"/>
            </a:endParaRPr>
          </a:p>
          <a:p>
            <a:pPr>
              <a:lnSpc>
                <a:spcPct val="120000"/>
              </a:lnSpc>
            </a:pPr>
            <a:r>
              <a:rPr lang="en-GB" sz="2600" b="1" dirty="0">
                <a:latin typeface="Montserrat" pitchFamily="2" charset="0"/>
              </a:rPr>
              <a:t>I yearned for more opportunities for myself and my family, </a:t>
            </a:r>
            <a:r>
              <a:rPr lang="en-GB" sz="2600" dirty="0">
                <a:latin typeface="Montserrat" pitchFamily="2" charset="0"/>
              </a:rPr>
              <a:t>so I took advantage of a chance to go to college in the US. It was a culture shock moving from Dominica to Texas and living on my own for the first time. I had to learn to balance </a:t>
            </a:r>
            <a:r>
              <a:rPr lang="en-GB" sz="2600" b="1" dirty="0">
                <a:latin typeface="Montserrat" pitchFamily="2" charset="0"/>
              </a:rPr>
              <a:t>work</a:t>
            </a:r>
            <a:r>
              <a:rPr lang="en-GB" sz="2600" dirty="0">
                <a:latin typeface="Montserrat" pitchFamily="2" charset="0"/>
              </a:rPr>
              <a:t> and </a:t>
            </a:r>
            <a:r>
              <a:rPr lang="en-GB" sz="2600" b="1" dirty="0">
                <a:latin typeface="Montserrat" pitchFamily="2" charset="0"/>
              </a:rPr>
              <a:t>study</a:t>
            </a:r>
            <a:r>
              <a:rPr lang="en-GB" sz="2600" dirty="0">
                <a:latin typeface="Montserrat" pitchFamily="2" charset="0"/>
              </a:rPr>
              <a:t>, budgeting, and paying bills. I worked hard, getting numerous </a:t>
            </a:r>
            <a:r>
              <a:rPr lang="en-GB" sz="2600" b="1" dirty="0">
                <a:latin typeface="Montserrat" pitchFamily="2" charset="0"/>
              </a:rPr>
              <a:t>scholarships</a:t>
            </a:r>
            <a:r>
              <a:rPr lang="en-GB" sz="2600" dirty="0">
                <a:latin typeface="Montserrat" pitchFamily="2" charset="0"/>
              </a:rPr>
              <a:t>, and was fortunate to meet a lot of good people who helped me along the way. The </a:t>
            </a:r>
            <a:r>
              <a:rPr lang="en-GB" sz="2600" b="1" dirty="0">
                <a:latin typeface="Montserrat" pitchFamily="2" charset="0"/>
              </a:rPr>
              <a:t>kindness</a:t>
            </a:r>
            <a:r>
              <a:rPr lang="en-GB" sz="2600" dirty="0">
                <a:latin typeface="Montserrat" pitchFamily="2" charset="0"/>
              </a:rPr>
              <a:t> I received cemented in me the need to pay it forward. </a:t>
            </a:r>
          </a:p>
          <a:p>
            <a:pPr>
              <a:lnSpc>
                <a:spcPct val="120000"/>
              </a:lnSpc>
            </a:pPr>
            <a:endParaRPr lang="en-GB" sz="2600" dirty="0">
              <a:latin typeface="Montserrat" pitchFamily="2" charset="0"/>
            </a:endParaRPr>
          </a:p>
        </p:txBody>
      </p:sp>
      <p:sp>
        <p:nvSpPr>
          <p:cNvPr id="8" name="TextBox 16">
            <a:extLst>
              <a:ext uri="{FF2B5EF4-FFF2-40B4-BE49-F238E27FC236}">
                <a16:creationId xmlns:a16="http://schemas.microsoft.com/office/drawing/2014/main" id="{A2F0B473-D180-1CB0-AF33-32B29DA7630F}"/>
              </a:ext>
            </a:extLst>
          </p:cNvPr>
          <p:cNvSpPr txBox="1"/>
          <p:nvPr/>
        </p:nvSpPr>
        <p:spPr>
          <a:xfrm>
            <a:off x="457200" y="578494"/>
            <a:ext cx="6959910" cy="969624"/>
          </a:xfrm>
          <a:prstGeom prst="rect">
            <a:avLst/>
          </a:prstGeom>
        </p:spPr>
        <p:txBody>
          <a:bodyPr wrap="square" lIns="0" tIns="0" rIns="0" bIns="0" rtlCol="0" anchor="t">
            <a:spAutoFit/>
          </a:bodyPr>
          <a:lstStyle/>
          <a:p>
            <a:pPr>
              <a:lnSpc>
                <a:spcPts val="8469"/>
              </a:lnSpc>
            </a:pPr>
            <a:r>
              <a:rPr lang="en-US" sz="4800" dirty="0">
                <a:latin typeface="Montserrat Semi-Bold" panose="020B0604020202020204" charset="0"/>
              </a:rPr>
              <a:t>Meet Nicole</a:t>
            </a:r>
          </a:p>
        </p:txBody>
      </p:sp>
      <p:sp>
        <p:nvSpPr>
          <p:cNvPr id="10" name="TextBox 9">
            <a:extLst>
              <a:ext uri="{FF2B5EF4-FFF2-40B4-BE49-F238E27FC236}">
                <a16:creationId xmlns:a16="http://schemas.microsoft.com/office/drawing/2014/main" id="{BA261500-090C-7203-FBEA-E55DC96ECE21}"/>
              </a:ext>
            </a:extLst>
          </p:cNvPr>
          <p:cNvSpPr txBox="1"/>
          <p:nvPr/>
        </p:nvSpPr>
        <p:spPr>
          <a:xfrm>
            <a:off x="13354347" y="580319"/>
            <a:ext cx="5297815" cy="1171346"/>
          </a:xfrm>
          <a:prstGeom prst="rect">
            <a:avLst/>
          </a:prstGeom>
          <a:noFill/>
        </p:spPr>
        <p:txBody>
          <a:bodyPr wrap="square">
            <a:spAutoFit/>
          </a:bodyPr>
          <a:lstStyle/>
          <a:p>
            <a:pPr>
              <a:lnSpc>
                <a:spcPct val="120000"/>
              </a:lnSpc>
            </a:pPr>
            <a:r>
              <a:rPr lang="en-GB" sz="2000" dirty="0">
                <a:solidFill>
                  <a:schemeClr val="bg1"/>
                </a:solidFill>
                <a:latin typeface="Montserrat" pitchFamily="2" charset="0"/>
              </a:rPr>
              <a:t>Nicole at her graduation from </a:t>
            </a:r>
          </a:p>
          <a:p>
            <a:pPr>
              <a:lnSpc>
                <a:spcPct val="120000"/>
              </a:lnSpc>
            </a:pPr>
            <a:r>
              <a:rPr lang="en-GB" sz="2000" dirty="0">
                <a:solidFill>
                  <a:schemeClr val="bg1"/>
                </a:solidFill>
                <a:latin typeface="Montserrat" pitchFamily="2" charset="0"/>
              </a:rPr>
              <a:t>Columbia University College of Physicians and Surgeons</a:t>
            </a:r>
          </a:p>
        </p:txBody>
      </p:sp>
    </p:spTree>
    <p:extLst>
      <p:ext uri="{BB962C8B-B14F-4D97-AF65-F5344CB8AC3E}">
        <p14:creationId xmlns:p14="http://schemas.microsoft.com/office/powerpoint/2010/main" val="414137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3166A-9DD6-3C9A-9613-CAD59D66F07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18AD159-8316-A966-A6E0-42351D0C6B48}"/>
              </a:ext>
            </a:extLst>
          </p:cNvPr>
          <p:cNvGrpSpPr>
            <a:grpSpLocks noChangeAspect="1"/>
          </p:cNvGrpSpPr>
          <p:nvPr/>
        </p:nvGrpSpPr>
        <p:grpSpPr>
          <a:xfrm>
            <a:off x="11658600" y="1638300"/>
            <a:ext cx="6629399" cy="6248400"/>
            <a:chOff x="361766" y="255700"/>
            <a:chExt cx="5348772" cy="6104657"/>
          </a:xfrm>
        </p:grpSpPr>
        <p:sp>
          <p:nvSpPr>
            <p:cNvPr id="3" name="Freeform 3">
              <a:extLst>
                <a:ext uri="{FF2B5EF4-FFF2-40B4-BE49-F238E27FC236}">
                  <a16:creationId xmlns:a16="http://schemas.microsoft.com/office/drawing/2014/main" id="{0A2B5A40-BFFF-32D8-A6A4-BFE60B0E99AA}"/>
                </a:ext>
              </a:extLst>
            </p:cNvPr>
            <p:cNvSpPr/>
            <p:nvPr/>
          </p:nvSpPr>
          <p:spPr>
            <a:xfrm>
              <a:off x="361766" y="255700"/>
              <a:ext cx="5348772" cy="6104657"/>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FF2B5EF4-FFF2-40B4-BE49-F238E27FC236}">
                <a16:creationId xmlns:a16="http://schemas.microsoft.com/office/drawing/2014/main" id="{0D8D5221-FF28-67D1-A42B-40BA929D9DEE}"/>
              </a:ext>
            </a:extLst>
          </p:cNvPr>
          <p:cNvGrpSpPr/>
          <p:nvPr/>
        </p:nvGrpSpPr>
        <p:grpSpPr>
          <a:xfrm rot="-5400000">
            <a:off x="10096500" y="2095500"/>
            <a:ext cx="10287000" cy="6096000"/>
            <a:chOff x="0" y="0"/>
            <a:chExt cx="3130550" cy="2152833"/>
          </a:xfrm>
          <a:solidFill>
            <a:srgbClr val="3660AA"/>
          </a:solidFill>
        </p:grpSpPr>
        <p:sp>
          <p:nvSpPr>
            <p:cNvPr id="5" name="Freeform 5">
              <a:extLst>
                <a:ext uri="{FF2B5EF4-FFF2-40B4-BE49-F238E27FC236}">
                  <a16:creationId xmlns:a16="http://schemas.microsoft.com/office/drawing/2014/main" id="{78019C42-2E12-E0EC-EACD-9BA6BEC0C507}"/>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5E0E727C-CA60-A4E3-A99E-C3D2CE42DD52}"/>
              </a:ext>
            </a:extLst>
          </p:cNvPr>
          <p:cNvGrpSpPr>
            <a:grpSpLocks noChangeAspect="1"/>
          </p:cNvGrpSpPr>
          <p:nvPr/>
        </p:nvGrpSpPr>
        <p:grpSpPr>
          <a:xfrm>
            <a:off x="11857016" y="1806175"/>
            <a:ext cx="6014287" cy="5912650"/>
            <a:chOff x="0" y="0"/>
            <a:chExt cx="6362700" cy="6575666"/>
          </a:xfrm>
          <a:blipFill dpi="0" rotWithShape="1">
            <a:blip r:embed="rId3">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8E7F7770-CE43-179E-EDD0-936E802BA21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6" name="TextBox 13">
            <a:extLst>
              <a:ext uri="{FF2B5EF4-FFF2-40B4-BE49-F238E27FC236}">
                <a16:creationId xmlns:a16="http://schemas.microsoft.com/office/drawing/2014/main" id="{7867EE09-8017-C755-8A6E-DC4B1A4360BA}"/>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17       </a:t>
            </a:r>
            <a:r>
              <a:rPr lang="en-US" sz="1700" dirty="0">
                <a:solidFill>
                  <a:schemeClr val="tx1">
                    <a:lumMod val="50000"/>
                    <a:lumOff val="50000"/>
                  </a:schemeClr>
                </a:solidFill>
                <a:latin typeface="Montserrat Semi-Bold Bold"/>
              </a:rPr>
              <a:t>futurumcareers.com</a:t>
            </a:r>
          </a:p>
        </p:txBody>
      </p:sp>
      <p:sp>
        <p:nvSpPr>
          <p:cNvPr id="7" name="TextBox 6">
            <a:extLst>
              <a:ext uri="{FF2B5EF4-FFF2-40B4-BE49-F238E27FC236}">
                <a16:creationId xmlns:a16="http://schemas.microsoft.com/office/drawing/2014/main" id="{8B227B50-3F48-FA76-5880-2CD38D952533}"/>
              </a:ext>
            </a:extLst>
          </p:cNvPr>
          <p:cNvSpPr txBox="1"/>
          <p:nvPr/>
        </p:nvSpPr>
        <p:spPr>
          <a:xfrm>
            <a:off x="679810" y="2019300"/>
            <a:ext cx="10616767" cy="6776535"/>
          </a:xfrm>
          <a:prstGeom prst="rect">
            <a:avLst/>
          </a:prstGeom>
          <a:noFill/>
        </p:spPr>
        <p:txBody>
          <a:bodyPr wrap="square" rtlCol="0">
            <a:spAutoFit/>
          </a:bodyPr>
          <a:lstStyle/>
          <a:p>
            <a:pPr>
              <a:lnSpc>
                <a:spcPct val="120000"/>
              </a:lnSpc>
            </a:pPr>
            <a:r>
              <a:rPr lang="en-GB" sz="2600" b="1" dirty="0">
                <a:latin typeface="Montserrat" pitchFamily="2" charset="0"/>
              </a:rPr>
              <a:t>My proudest career achievements </a:t>
            </a:r>
            <a:r>
              <a:rPr lang="en-GB" sz="2600" dirty="0">
                <a:latin typeface="Montserrat" pitchFamily="2" charset="0"/>
              </a:rPr>
              <a:t>include being one of the top graduates in my class at Midwestern University and receiving the </a:t>
            </a:r>
            <a:r>
              <a:rPr lang="en-GB" sz="2600" b="1" dirty="0">
                <a:latin typeface="Montserrat" pitchFamily="2" charset="0"/>
              </a:rPr>
              <a:t>President Excellency Award </a:t>
            </a:r>
            <a:r>
              <a:rPr lang="en-GB" sz="2600" dirty="0">
                <a:latin typeface="Montserrat" pitchFamily="2" charset="0"/>
              </a:rPr>
              <a:t>for perfect grades. </a:t>
            </a:r>
          </a:p>
          <a:p>
            <a:pPr>
              <a:lnSpc>
                <a:spcPct val="120000"/>
              </a:lnSpc>
            </a:pPr>
            <a:endParaRPr lang="en-GB" sz="2600" dirty="0">
              <a:latin typeface="Montserrat" pitchFamily="2" charset="0"/>
            </a:endParaRPr>
          </a:p>
          <a:p>
            <a:pPr>
              <a:lnSpc>
                <a:spcPct val="120000"/>
              </a:lnSpc>
            </a:pPr>
            <a:r>
              <a:rPr lang="en-GB" sz="2600" b="1" dirty="0">
                <a:latin typeface="Montserrat" pitchFamily="2" charset="0"/>
              </a:rPr>
              <a:t>I was the first university graduate </a:t>
            </a:r>
            <a:r>
              <a:rPr lang="en-GB" sz="2600" dirty="0">
                <a:latin typeface="Montserrat" pitchFamily="2" charset="0"/>
              </a:rPr>
              <a:t>on my mom’s side of the family, and it gave me the </a:t>
            </a:r>
            <a:r>
              <a:rPr lang="en-GB" sz="2600" b="1" dirty="0">
                <a:latin typeface="Montserrat" pitchFamily="2" charset="0"/>
              </a:rPr>
              <a:t>confidence</a:t>
            </a:r>
            <a:r>
              <a:rPr lang="en-GB" sz="2600" dirty="0">
                <a:latin typeface="Montserrat" pitchFamily="2" charset="0"/>
              </a:rPr>
              <a:t> and </a:t>
            </a:r>
            <a:r>
              <a:rPr lang="en-GB" sz="2600" b="1" dirty="0">
                <a:latin typeface="Montserrat" pitchFamily="2" charset="0"/>
              </a:rPr>
              <a:t>determination</a:t>
            </a:r>
            <a:r>
              <a:rPr lang="en-GB" sz="2600" dirty="0">
                <a:latin typeface="Montserrat" pitchFamily="2" charset="0"/>
              </a:rPr>
              <a:t> to push further. </a:t>
            </a:r>
          </a:p>
          <a:p>
            <a:pPr>
              <a:lnSpc>
                <a:spcPct val="120000"/>
              </a:lnSpc>
            </a:pPr>
            <a:endParaRPr lang="en-GB" sz="2600" dirty="0">
              <a:latin typeface="Montserrat" pitchFamily="2" charset="0"/>
            </a:endParaRPr>
          </a:p>
          <a:p>
            <a:pPr>
              <a:lnSpc>
                <a:spcPct val="120000"/>
              </a:lnSpc>
            </a:pPr>
            <a:r>
              <a:rPr lang="en-GB" sz="2600" b="1" dirty="0">
                <a:latin typeface="Montserrat" pitchFamily="2" charset="0"/>
              </a:rPr>
              <a:t>I found my voice </a:t>
            </a:r>
            <a:r>
              <a:rPr lang="en-GB" sz="2600" dirty="0">
                <a:latin typeface="Montserrat" pitchFamily="2" charset="0"/>
              </a:rPr>
              <a:t>during my time at the Columbia College of Physicians and Surgeons, where I started my medical career, and have achieved numerous grants and accolades, including the </a:t>
            </a:r>
            <a:r>
              <a:rPr lang="en-GB" sz="2600" b="1" dirty="0">
                <a:latin typeface="Montserrat" pitchFamily="2" charset="0"/>
              </a:rPr>
              <a:t>Top Principal Investigator </a:t>
            </a:r>
            <a:r>
              <a:rPr lang="en-GB" sz="2600" dirty="0">
                <a:latin typeface="Montserrat" pitchFamily="2" charset="0"/>
              </a:rPr>
              <a:t>award by the Heart Failure Collaboratory in association with the American Heart Association in 2024. </a:t>
            </a:r>
          </a:p>
        </p:txBody>
      </p:sp>
      <p:sp>
        <p:nvSpPr>
          <p:cNvPr id="8" name="TextBox 16">
            <a:extLst>
              <a:ext uri="{FF2B5EF4-FFF2-40B4-BE49-F238E27FC236}">
                <a16:creationId xmlns:a16="http://schemas.microsoft.com/office/drawing/2014/main" id="{A3A1D93D-D15D-0985-6D42-78AA1D06E99F}"/>
              </a:ext>
            </a:extLst>
          </p:cNvPr>
          <p:cNvSpPr txBox="1"/>
          <p:nvPr/>
        </p:nvSpPr>
        <p:spPr>
          <a:xfrm>
            <a:off x="679810" y="578494"/>
            <a:ext cx="6959910" cy="969624"/>
          </a:xfrm>
          <a:prstGeom prst="rect">
            <a:avLst/>
          </a:prstGeom>
        </p:spPr>
        <p:txBody>
          <a:bodyPr wrap="square" lIns="0" tIns="0" rIns="0" bIns="0" rtlCol="0" anchor="t">
            <a:spAutoFit/>
          </a:bodyPr>
          <a:lstStyle/>
          <a:p>
            <a:pPr>
              <a:lnSpc>
                <a:spcPts val="8469"/>
              </a:lnSpc>
            </a:pPr>
            <a:r>
              <a:rPr lang="en-US" sz="4800" dirty="0">
                <a:latin typeface="Montserrat Semi-Bold" panose="020B0604020202020204" charset="0"/>
              </a:rPr>
              <a:t>Meet Nicole</a:t>
            </a:r>
          </a:p>
        </p:txBody>
      </p:sp>
      <p:sp>
        <p:nvSpPr>
          <p:cNvPr id="10" name="TextBox 9">
            <a:extLst>
              <a:ext uri="{FF2B5EF4-FFF2-40B4-BE49-F238E27FC236}">
                <a16:creationId xmlns:a16="http://schemas.microsoft.com/office/drawing/2014/main" id="{791DE79D-45C7-ADC6-D93D-9FFBF32C8524}"/>
              </a:ext>
            </a:extLst>
          </p:cNvPr>
          <p:cNvSpPr txBox="1"/>
          <p:nvPr/>
        </p:nvSpPr>
        <p:spPr>
          <a:xfrm>
            <a:off x="12990185" y="477633"/>
            <a:ext cx="5297815" cy="802014"/>
          </a:xfrm>
          <a:prstGeom prst="rect">
            <a:avLst/>
          </a:prstGeom>
          <a:noFill/>
        </p:spPr>
        <p:txBody>
          <a:bodyPr wrap="square">
            <a:spAutoFit/>
          </a:bodyPr>
          <a:lstStyle/>
          <a:p>
            <a:pPr>
              <a:lnSpc>
                <a:spcPct val="120000"/>
              </a:lnSpc>
            </a:pPr>
            <a:r>
              <a:rPr lang="en-GB" sz="2000" dirty="0">
                <a:solidFill>
                  <a:schemeClr val="bg1"/>
                </a:solidFill>
                <a:latin typeface="Montserrat" pitchFamily="2" charset="0"/>
              </a:rPr>
              <a:t>Nicole with members of the Atrium Health Research team</a:t>
            </a:r>
          </a:p>
        </p:txBody>
      </p:sp>
    </p:spTree>
    <p:extLst>
      <p:ext uri="{BB962C8B-B14F-4D97-AF65-F5344CB8AC3E}">
        <p14:creationId xmlns:p14="http://schemas.microsoft.com/office/powerpoint/2010/main" val="102910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853F0-BAB9-0D38-FE6B-4626D0FC480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8EA282A-7D6D-547A-AEA9-27BB6600DF97}"/>
              </a:ext>
            </a:extLst>
          </p:cNvPr>
          <p:cNvGrpSpPr>
            <a:grpSpLocks noChangeAspect="1"/>
          </p:cNvGrpSpPr>
          <p:nvPr/>
        </p:nvGrpSpPr>
        <p:grpSpPr>
          <a:xfrm>
            <a:off x="11658600" y="1638300"/>
            <a:ext cx="6629399" cy="6096000"/>
            <a:chOff x="361766" y="255700"/>
            <a:chExt cx="5348772" cy="6104657"/>
          </a:xfrm>
        </p:grpSpPr>
        <p:sp>
          <p:nvSpPr>
            <p:cNvPr id="3" name="Freeform 3">
              <a:extLst>
                <a:ext uri="{FF2B5EF4-FFF2-40B4-BE49-F238E27FC236}">
                  <a16:creationId xmlns:a16="http://schemas.microsoft.com/office/drawing/2014/main" id="{420F5521-7600-FE8C-3940-2EF6CD6F6904}"/>
                </a:ext>
              </a:extLst>
            </p:cNvPr>
            <p:cNvSpPr/>
            <p:nvPr/>
          </p:nvSpPr>
          <p:spPr>
            <a:xfrm>
              <a:off x="361766" y="255700"/>
              <a:ext cx="5348772" cy="6104657"/>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FF2B5EF4-FFF2-40B4-BE49-F238E27FC236}">
                <a16:creationId xmlns:a16="http://schemas.microsoft.com/office/drawing/2014/main" id="{F9CADDF0-29DA-D849-19EE-D0AB10B27720}"/>
              </a:ext>
            </a:extLst>
          </p:cNvPr>
          <p:cNvGrpSpPr/>
          <p:nvPr/>
        </p:nvGrpSpPr>
        <p:grpSpPr>
          <a:xfrm rot="-5400000">
            <a:off x="10096500" y="2095500"/>
            <a:ext cx="10287000" cy="6096000"/>
            <a:chOff x="0" y="0"/>
            <a:chExt cx="3130550" cy="2152833"/>
          </a:xfrm>
          <a:solidFill>
            <a:srgbClr val="3660AA"/>
          </a:solidFill>
        </p:grpSpPr>
        <p:sp>
          <p:nvSpPr>
            <p:cNvPr id="5" name="Freeform 5">
              <a:extLst>
                <a:ext uri="{FF2B5EF4-FFF2-40B4-BE49-F238E27FC236}">
                  <a16:creationId xmlns:a16="http://schemas.microsoft.com/office/drawing/2014/main" id="{1E526CB8-16F7-802D-2CC5-A034A126C728}"/>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11" name="Group 6">
            <a:extLst>
              <a:ext uri="{FF2B5EF4-FFF2-40B4-BE49-F238E27FC236}">
                <a16:creationId xmlns:a16="http://schemas.microsoft.com/office/drawing/2014/main" id="{2D27FCA6-995B-FD72-EDB2-394D8AA0A95D}"/>
              </a:ext>
            </a:extLst>
          </p:cNvPr>
          <p:cNvGrpSpPr>
            <a:grpSpLocks noChangeAspect="1"/>
          </p:cNvGrpSpPr>
          <p:nvPr/>
        </p:nvGrpSpPr>
        <p:grpSpPr>
          <a:xfrm>
            <a:off x="11790276" y="2100839"/>
            <a:ext cx="6366046" cy="5170921"/>
            <a:chOff x="0" y="0"/>
            <a:chExt cx="6362700" cy="6575666"/>
          </a:xfrm>
          <a:blipFill dpi="0" rotWithShape="1">
            <a:blip r:embed="rId3">
              <a:extLst>
                <a:ext uri="{28A0092B-C50C-407E-A947-70E740481C1C}">
                  <a14:useLocalDpi xmlns:a14="http://schemas.microsoft.com/office/drawing/2010/main" val="0"/>
                </a:ext>
              </a:extLst>
            </a:blip>
            <a:srcRect/>
            <a:stretch>
              <a:fillRect/>
            </a:stretch>
          </a:blipFill>
        </p:grpSpPr>
        <p:sp>
          <p:nvSpPr>
            <p:cNvPr id="12" name="Freeform 7">
              <a:extLst>
                <a:ext uri="{FF2B5EF4-FFF2-40B4-BE49-F238E27FC236}">
                  <a16:creationId xmlns:a16="http://schemas.microsoft.com/office/drawing/2014/main" id="{0781FC77-86D8-7534-E1D5-55DEF077B02D}"/>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6" name="TextBox 13">
            <a:extLst>
              <a:ext uri="{FF2B5EF4-FFF2-40B4-BE49-F238E27FC236}">
                <a16:creationId xmlns:a16="http://schemas.microsoft.com/office/drawing/2014/main" id="{DB65F95A-F717-BE20-0EB6-C82B8BE9E07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18       </a:t>
            </a:r>
            <a:r>
              <a:rPr lang="en-US" sz="1700" dirty="0">
                <a:solidFill>
                  <a:schemeClr val="tx1">
                    <a:lumMod val="50000"/>
                    <a:lumOff val="50000"/>
                  </a:schemeClr>
                </a:solidFill>
                <a:latin typeface="Montserrat Semi-Bold Bold"/>
              </a:rPr>
              <a:t>futurumcareers.com</a:t>
            </a:r>
          </a:p>
        </p:txBody>
      </p:sp>
      <p:sp>
        <p:nvSpPr>
          <p:cNvPr id="7" name="TextBox 6">
            <a:extLst>
              <a:ext uri="{FF2B5EF4-FFF2-40B4-BE49-F238E27FC236}">
                <a16:creationId xmlns:a16="http://schemas.microsoft.com/office/drawing/2014/main" id="{C2636336-01A5-4148-D111-6B6EE72067BA}"/>
              </a:ext>
            </a:extLst>
          </p:cNvPr>
          <p:cNvSpPr txBox="1"/>
          <p:nvPr/>
        </p:nvSpPr>
        <p:spPr>
          <a:xfrm>
            <a:off x="356033" y="1638300"/>
            <a:ext cx="10921567" cy="6296404"/>
          </a:xfrm>
          <a:prstGeom prst="rect">
            <a:avLst/>
          </a:prstGeom>
          <a:noFill/>
        </p:spPr>
        <p:txBody>
          <a:bodyPr wrap="square" rtlCol="0">
            <a:spAutoFit/>
          </a:bodyPr>
          <a:lstStyle/>
          <a:p>
            <a:pPr>
              <a:lnSpc>
                <a:spcPct val="120000"/>
              </a:lnSpc>
            </a:pPr>
            <a:r>
              <a:rPr lang="en-GB" sz="2600" b="1" dirty="0">
                <a:latin typeface="Montserrat" pitchFamily="2" charset="0"/>
              </a:rPr>
              <a:t>Career-wise, I am always striving to find the right balance </a:t>
            </a:r>
            <a:r>
              <a:rPr lang="en-GB" sz="2600" dirty="0">
                <a:latin typeface="Montserrat" pitchFamily="2" charset="0"/>
              </a:rPr>
              <a:t>between my </a:t>
            </a:r>
            <a:r>
              <a:rPr lang="en-GB" sz="2600" b="1" dirty="0">
                <a:latin typeface="Montserrat" pitchFamily="2" charset="0"/>
              </a:rPr>
              <a:t>clinical </a:t>
            </a:r>
            <a:r>
              <a:rPr lang="en-GB" sz="2600" dirty="0">
                <a:latin typeface="Montserrat" pitchFamily="2" charset="0"/>
              </a:rPr>
              <a:t>and </a:t>
            </a:r>
            <a:r>
              <a:rPr lang="en-GB" sz="2600" b="1" dirty="0">
                <a:latin typeface="Montserrat" pitchFamily="2" charset="0"/>
              </a:rPr>
              <a:t>research</a:t>
            </a:r>
            <a:r>
              <a:rPr lang="en-GB" sz="2600" dirty="0">
                <a:latin typeface="Montserrat" pitchFamily="2" charset="0"/>
              </a:rPr>
              <a:t> time to serve patients in the best way possible. Mentoring and community outreach is my way of giving back, and I want to continue to expand on that. </a:t>
            </a:r>
          </a:p>
          <a:p>
            <a:pPr>
              <a:lnSpc>
                <a:spcPct val="120000"/>
              </a:lnSpc>
            </a:pPr>
            <a:endParaRPr lang="en-GB" sz="2600" dirty="0">
              <a:latin typeface="Montserrat" pitchFamily="2" charset="0"/>
            </a:endParaRPr>
          </a:p>
          <a:p>
            <a:pPr>
              <a:lnSpc>
                <a:spcPct val="120000"/>
              </a:lnSpc>
            </a:pPr>
            <a:r>
              <a:rPr lang="en-GB" sz="2600" b="1" dirty="0">
                <a:latin typeface="Montserrat" pitchFamily="2" charset="0"/>
              </a:rPr>
              <a:t>From a personal standpoint,</a:t>
            </a:r>
            <a:r>
              <a:rPr lang="en-GB" sz="2600" dirty="0">
                <a:latin typeface="Montserrat" pitchFamily="2" charset="0"/>
              </a:rPr>
              <a:t> my aims for the future are to be a great </a:t>
            </a:r>
            <a:r>
              <a:rPr lang="en-GB" sz="2600" b="1" dirty="0">
                <a:latin typeface="Montserrat" pitchFamily="2" charset="0"/>
              </a:rPr>
              <a:t>wife</a:t>
            </a:r>
            <a:r>
              <a:rPr lang="en-GB" sz="2600" dirty="0">
                <a:latin typeface="Montserrat" pitchFamily="2" charset="0"/>
              </a:rPr>
              <a:t> and </a:t>
            </a:r>
            <a:r>
              <a:rPr lang="en-GB" sz="2600" b="1" dirty="0">
                <a:latin typeface="Montserrat" pitchFamily="2" charset="0"/>
              </a:rPr>
              <a:t>mom</a:t>
            </a:r>
            <a:r>
              <a:rPr lang="en-GB" sz="2600" dirty="0">
                <a:latin typeface="Montserrat" pitchFamily="2" charset="0"/>
              </a:rPr>
              <a:t>. I switch off from work by spending time traveling with my family and creating new experiences for my kids. I think there is so much to navigate as a teenager, especially in the age of social media, so instilling good values and a strong work ethic is essential to help young people find their way in life. My children’s success and happiness are truly how I measure my own success. </a:t>
            </a:r>
          </a:p>
        </p:txBody>
      </p:sp>
      <p:sp>
        <p:nvSpPr>
          <p:cNvPr id="8" name="TextBox 16">
            <a:extLst>
              <a:ext uri="{FF2B5EF4-FFF2-40B4-BE49-F238E27FC236}">
                <a16:creationId xmlns:a16="http://schemas.microsoft.com/office/drawing/2014/main" id="{B4CDC8C3-BBEB-F437-8585-9A8A46DCCC27}"/>
              </a:ext>
            </a:extLst>
          </p:cNvPr>
          <p:cNvSpPr txBox="1"/>
          <p:nvPr/>
        </p:nvSpPr>
        <p:spPr>
          <a:xfrm>
            <a:off x="356033" y="334338"/>
            <a:ext cx="6959910" cy="969624"/>
          </a:xfrm>
          <a:prstGeom prst="rect">
            <a:avLst/>
          </a:prstGeom>
        </p:spPr>
        <p:txBody>
          <a:bodyPr wrap="square" lIns="0" tIns="0" rIns="0" bIns="0" rtlCol="0" anchor="t">
            <a:spAutoFit/>
          </a:bodyPr>
          <a:lstStyle/>
          <a:p>
            <a:pPr>
              <a:lnSpc>
                <a:spcPts val="8469"/>
              </a:lnSpc>
            </a:pPr>
            <a:r>
              <a:rPr lang="en-US" sz="4800" dirty="0">
                <a:latin typeface="Montserrat Semi-Bold" panose="020B0604020202020204" charset="0"/>
              </a:rPr>
              <a:t>Meet Nicole</a:t>
            </a:r>
          </a:p>
        </p:txBody>
      </p:sp>
      <p:sp>
        <p:nvSpPr>
          <p:cNvPr id="10" name="TextBox 9">
            <a:extLst>
              <a:ext uri="{FF2B5EF4-FFF2-40B4-BE49-F238E27FC236}">
                <a16:creationId xmlns:a16="http://schemas.microsoft.com/office/drawing/2014/main" id="{42DF37B3-A0B7-CD84-21CE-354E93671DFC}"/>
              </a:ext>
            </a:extLst>
          </p:cNvPr>
          <p:cNvSpPr txBox="1"/>
          <p:nvPr/>
        </p:nvSpPr>
        <p:spPr>
          <a:xfrm>
            <a:off x="12882645" y="902955"/>
            <a:ext cx="5297815" cy="802014"/>
          </a:xfrm>
          <a:prstGeom prst="rect">
            <a:avLst/>
          </a:prstGeom>
          <a:noFill/>
        </p:spPr>
        <p:txBody>
          <a:bodyPr wrap="square">
            <a:spAutoFit/>
          </a:bodyPr>
          <a:lstStyle/>
          <a:p>
            <a:pPr>
              <a:lnSpc>
                <a:spcPct val="120000"/>
              </a:lnSpc>
            </a:pPr>
            <a:r>
              <a:rPr lang="en-GB" sz="2000" dirty="0">
                <a:solidFill>
                  <a:schemeClr val="bg1"/>
                </a:solidFill>
                <a:latin typeface="Montserrat" pitchFamily="2" charset="0"/>
              </a:rPr>
              <a:t>Nicole with her husband (Marvin), son (Jaden), and daughter (Nailah)</a:t>
            </a:r>
          </a:p>
        </p:txBody>
      </p:sp>
    </p:spTree>
    <p:extLst>
      <p:ext uri="{BB962C8B-B14F-4D97-AF65-F5344CB8AC3E}">
        <p14:creationId xmlns:p14="http://schemas.microsoft.com/office/powerpoint/2010/main" val="24064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5DBEE-722D-558B-A810-D7D63E4B5D54}"/>
            </a:ext>
          </a:extLst>
        </p:cNvPr>
        <p:cNvGrpSpPr/>
        <p:nvPr/>
      </p:nvGrpSpPr>
      <p:grpSpPr>
        <a:xfrm>
          <a:off x="0" y="0"/>
          <a:ext cx="0" cy="0"/>
          <a:chOff x="0" y="0"/>
          <a:chExt cx="0" cy="0"/>
        </a:xfrm>
      </p:grpSpPr>
      <p:grpSp>
        <p:nvGrpSpPr>
          <p:cNvPr id="12" name="Group 12">
            <a:extLst>
              <a:ext uri="{FF2B5EF4-FFF2-40B4-BE49-F238E27FC236}">
                <a16:creationId xmlns:a16="http://schemas.microsoft.com/office/drawing/2014/main" id="{D5254908-CF3A-352F-366B-3340F1A00B91}"/>
              </a:ext>
            </a:extLst>
          </p:cNvPr>
          <p:cNvGrpSpPr/>
          <p:nvPr/>
        </p:nvGrpSpPr>
        <p:grpSpPr>
          <a:xfrm rot="-5400000">
            <a:off x="14687265" y="1543334"/>
            <a:ext cx="5786039" cy="2699369"/>
            <a:chOff x="0" y="0"/>
            <a:chExt cx="3130550" cy="1460500"/>
          </a:xfrm>
          <a:solidFill>
            <a:srgbClr val="55B8AD"/>
          </a:solidFill>
        </p:grpSpPr>
        <p:sp>
          <p:nvSpPr>
            <p:cNvPr id="13" name="Freeform 13">
              <a:extLst>
                <a:ext uri="{FF2B5EF4-FFF2-40B4-BE49-F238E27FC236}">
                  <a16:creationId xmlns:a16="http://schemas.microsoft.com/office/drawing/2014/main" id="{21E5C678-0BE3-3530-CFF2-FA3003C51285}"/>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2" name="Group 2">
            <a:extLst>
              <a:ext uri="{FF2B5EF4-FFF2-40B4-BE49-F238E27FC236}">
                <a16:creationId xmlns:a16="http://schemas.microsoft.com/office/drawing/2014/main" id="{C5982206-6265-1F0D-4413-691007FCE7E0}"/>
              </a:ext>
            </a:extLst>
          </p:cNvPr>
          <p:cNvGrpSpPr>
            <a:grpSpLocks noChangeAspect="1"/>
          </p:cNvGrpSpPr>
          <p:nvPr/>
        </p:nvGrpSpPr>
        <p:grpSpPr>
          <a:xfrm>
            <a:off x="1930415" y="1409700"/>
            <a:ext cx="4622786" cy="6632304"/>
            <a:chOff x="0" y="0"/>
            <a:chExt cx="6362700" cy="6575666"/>
          </a:xfrm>
        </p:grpSpPr>
        <p:sp>
          <p:nvSpPr>
            <p:cNvPr id="3" name="Freeform 3">
              <a:extLst>
                <a:ext uri="{FF2B5EF4-FFF2-40B4-BE49-F238E27FC236}">
                  <a16:creationId xmlns:a16="http://schemas.microsoft.com/office/drawing/2014/main" id="{DE85F41A-81EB-8D00-7FEC-483D1D81BCE3}"/>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FF2B5EF4-FFF2-40B4-BE49-F238E27FC236}">
                <a16:creationId xmlns:a16="http://schemas.microsoft.com/office/drawing/2014/main" id="{A486C529-6C0B-CA37-512D-BACA5E7D8C1F}"/>
              </a:ext>
            </a:extLst>
          </p:cNvPr>
          <p:cNvGrpSpPr/>
          <p:nvPr/>
        </p:nvGrpSpPr>
        <p:grpSpPr>
          <a:xfrm rot="5400000">
            <a:off x="-1746485" y="1746485"/>
            <a:ext cx="10287000" cy="6794030"/>
            <a:chOff x="0" y="0"/>
            <a:chExt cx="3130550" cy="2067566"/>
          </a:xfrm>
          <a:solidFill>
            <a:srgbClr val="3660AA"/>
          </a:solidFill>
        </p:grpSpPr>
        <p:sp>
          <p:nvSpPr>
            <p:cNvPr id="5" name="Freeform 5">
              <a:extLst>
                <a:ext uri="{FF2B5EF4-FFF2-40B4-BE49-F238E27FC236}">
                  <a16:creationId xmlns:a16="http://schemas.microsoft.com/office/drawing/2014/main" id="{C0A01E00-4247-6D51-581F-98DA12E5D1F6}"/>
                </a:ext>
              </a:extLst>
            </p:cNvPr>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sp>
        <p:nvSpPr>
          <p:cNvPr id="16" name="TextBox 16">
            <a:extLst>
              <a:ext uri="{FF2B5EF4-FFF2-40B4-BE49-F238E27FC236}">
                <a16:creationId xmlns:a16="http://schemas.microsoft.com/office/drawing/2014/main" id="{A03951CE-6239-38F6-84AB-E8AC6881D1F2}"/>
              </a:ext>
            </a:extLst>
          </p:cNvPr>
          <p:cNvSpPr txBox="1"/>
          <p:nvPr/>
        </p:nvSpPr>
        <p:spPr>
          <a:xfrm>
            <a:off x="7162800" y="579120"/>
            <a:ext cx="6959910" cy="969624"/>
          </a:xfrm>
          <a:prstGeom prst="rect">
            <a:avLst/>
          </a:prstGeom>
        </p:spPr>
        <p:txBody>
          <a:bodyPr wrap="square" lIns="0" tIns="0" rIns="0" bIns="0" rtlCol="0" anchor="t">
            <a:spAutoFit/>
          </a:bodyPr>
          <a:lstStyle/>
          <a:p>
            <a:pPr>
              <a:lnSpc>
                <a:spcPts val="8469"/>
              </a:lnSpc>
            </a:pPr>
            <a:r>
              <a:rPr lang="en-US" sz="4800" dirty="0">
                <a:latin typeface="Montserrat Semi-Bold" panose="020B0604020202020204" charset="0"/>
              </a:rPr>
              <a:t>Nicole’s Top Tips</a:t>
            </a:r>
          </a:p>
        </p:txBody>
      </p:sp>
      <p:sp>
        <p:nvSpPr>
          <p:cNvPr id="8" name="TextBox 13">
            <a:extLst>
              <a:ext uri="{FF2B5EF4-FFF2-40B4-BE49-F238E27FC236}">
                <a16:creationId xmlns:a16="http://schemas.microsoft.com/office/drawing/2014/main" id="{8B0541F3-1D6B-6E70-E0DA-73062AEBD2BE}"/>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19       </a:t>
            </a:r>
            <a:r>
              <a:rPr lang="en-US" sz="1700" dirty="0">
                <a:solidFill>
                  <a:srgbClr val="FFFFFF"/>
                </a:solidFill>
                <a:latin typeface="Montserrat Semi-Bold Bold"/>
              </a:rPr>
              <a:t>futurumcareers.com</a:t>
            </a:r>
          </a:p>
        </p:txBody>
      </p:sp>
      <p:sp>
        <p:nvSpPr>
          <p:cNvPr id="9" name="TextBox 8">
            <a:extLst>
              <a:ext uri="{FF2B5EF4-FFF2-40B4-BE49-F238E27FC236}">
                <a16:creationId xmlns:a16="http://schemas.microsoft.com/office/drawing/2014/main" id="{05D4D325-59B7-F401-7F52-6E04A86C4249}"/>
              </a:ext>
            </a:extLst>
          </p:cNvPr>
          <p:cNvSpPr txBox="1"/>
          <p:nvPr/>
        </p:nvSpPr>
        <p:spPr>
          <a:xfrm>
            <a:off x="7162800" y="2019300"/>
            <a:ext cx="9601200" cy="6776535"/>
          </a:xfrm>
          <a:prstGeom prst="rect">
            <a:avLst/>
          </a:prstGeom>
          <a:noFill/>
        </p:spPr>
        <p:txBody>
          <a:bodyPr wrap="square" rtlCol="0">
            <a:spAutoFit/>
          </a:bodyPr>
          <a:lstStyle/>
          <a:p>
            <a:pPr marL="514350" indent="-514350">
              <a:lnSpc>
                <a:spcPct val="120000"/>
              </a:lnSpc>
              <a:buFont typeface="+mj-lt"/>
              <a:buAutoNum type="arabicPeriod"/>
            </a:pPr>
            <a:r>
              <a:rPr lang="en-GB" sz="2600" b="1" i="1" dirty="0">
                <a:latin typeface="Montserrat" pitchFamily="2" charset="0"/>
              </a:rPr>
              <a:t>Be intentional. </a:t>
            </a:r>
            <a:r>
              <a:rPr lang="en-GB" sz="2600" i="1" dirty="0">
                <a:latin typeface="Montserrat" pitchFamily="2" charset="0"/>
              </a:rPr>
              <a:t>Once you have decided on what you wish to pursue or become an active participant in, figure out how to get there and know that sometimes the journey comes with sacrifices. </a:t>
            </a:r>
          </a:p>
          <a:p>
            <a:pPr marL="514350" indent="-514350">
              <a:lnSpc>
                <a:spcPct val="120000"/>
              </a:lnSpc>
              <a:buFont typeface="+mj-lt"/>
              <a:buAutoNum type="arabicPeriod"/>
            </a:pPr>
            <a:endParaRPr lang="en-GB" sz="2600" i="1" dirty="0">
              <a:latin typeface="Montserrat" pitchFamily="2" charset="0"/>
            </a:endParaRPr>
          </a:p>
          <a:p>
            <a:pPr marL="514350" indent="-514350">
              <a:lnSpc>
                <a:spcPct val="120000"/>
              </a:lnSpc>
              <a:buFont typeface="+mj-lt"/>
              <a:buAutoNum type="arabicPeriod"/>
            </a:pPr>
            <a:r>
              <a:rPr lang="en-GB" sz="2600" b="1" i="1" dirty="0">
                <a:latin typeface="Montserrat" pitchFamily="2" charset="0"/>
              </a:rPr>
              <a:t>Embrace what makes you unique. </a:t>
            </a:r>
            <a:r>
              <a:rPr lang="en-GB" sz="2600" i="1" dirty="0">
                <a:latin typeface="Montserrat" pitchFamily="2" charset="0"/>
              </a:rPr>
              <a:t>It is okay to be  different or unconventional. Our varied experiences and backgrounds bring so much more to the field of medicine and the ways in which we care for and impact patients. </a:t>
            </a:r>
          </a:p>
          <a:p>
            <a:pPr marL="514350" indent="-514350">
              <a:lnSpc>
                <a:spcPct val="120000"/>
              </a:lnSpc>
              <a:buFont typeface="+mj-lt"/>
              <a:buAutoNum type="arabicPeriod"/>
            </a:pPr>
            <a:endParaRPr lang="en-GB" sz="2600" i="1" dirty="0">
              <a:latin typeface="Montserrat" pitchFamily="2" charset="0"/>
            </a:endParaRPr>
          </a:p>
          <a:p>
            <a:pPr marL="514350" indent="-514350">
              <a:lnSpc>
                <a:spcPct val="120000"/>
              </a:lnSpc>
              <a:buFont typeface="+mj-lt"/>
              <a:buAutoNum type="arabicPeriod"/>
            </a:pPr>
            <a:r>
              <a:rPr lang="en-GB" sz="2600" b="1" i="1" dirty="0">
                <a:latin typeface="Montserrat" pitchFamily="2" charset="0"/>
              </a:rPr>
              <a:t>Don’t get discouraged by failure. </a:t>
            </a:r>
            <a:r>
              <a:rPr lang="en-GB" sz="2600" i="1" dirty="0">
                <a:latin typeface="Montserrat" pitchFamily="2" charset="0"/>
              </a:rPr>
              <a:t>What matters the most is being humble enough to learn from failure and doing better the next time. </a:t>
            </a:r>
          </a:p>
        </p:txBody>
      </p:sp>
      <p:sp>
        <p:nvSpPr>
          <p:cNvPr id="11" name="Freeform 7">
            <a:extLst>
              <a:ext uri="{FF2B5EF4-FFF2-40B4-BE49-F238E27FC236}">
                <a16:creationId xmlns:a16="http://schemas.microsoft.com/office/drawing/2014/main" id="{7B4DC631-34EC-1687-E6CB-4AA0AECDBBCB}"/>
              </a:ext>
            </a:extLst>
          </p:cNvPr>
          <p:cNvSpPr/>
          <p:nvPr/>
        </p:nvSpPr>
        <p:spPr>
          <a:xfrm>
            <a:off x="1699021" y="1790700"/>
            <a:ext cx="4613568" cy="5820304"/>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a:extLst>
                <a:ext uri="{28A0092B-C50C-407E-A947-70E740481C1C}">
                  <a14:useLocalDpi xmlns:a14="http://schemas.microsoft.com/office/drawing/2010/main" val="0"/>
                </a:ext>
              </a:extLst>
            </a:blip>
            <a:srcRect/>
            <a:stretch>
              <a:fillRect t="-2859" b="-5652"/>
            </a:stretch>
          </a:blipFill>
          <a:ln w="12700">
            <a:noFill/>
          </a:ln>
        </p:spPr>
        <p:txBody>
          <a:bodyPr/>
          <a:lstStyle/>
          <a:p>
            <a:endParaRPr lang="en-GB"/>
          </a:p>
        </p:txBody>
      </p:sp>
    </p:spTree>
    <p:extLst>
      <p:ext uri="{BB962C8B-B14F-4D97-AF65-F5344CB8AC3E}">
        <p14:creationId xmlns:p14="http://schemas.microsoft.com/office/powerpoint/2010/main" val="429012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71298" y="1974758"/>
            <a:ext cx="6631992" cy="6631992"/>
          </a:xfrm>
          <a:prstGeom prst="rect">
            <a:avLst/>
          </a:prstGeom>
        </p:spPr>
      </p:pic>
      <p:grpSp>
        <p:nvGrpSpPr>
          <p:cNvPr id="3" name="Group 3"/>
          <p:cNvGrpSpPr/>
          <p:nvPr/>
        </p:nvGrpSpPr>
        <p:grpSpPr>
          <a:xfrm rot="5400000">
            <a:off x="-1660237" y="1660237"/>
            <a:ext cx="10287000" cy="6966526"/>
            <a:chOff x="0" y="0"/>
            <a:chExt cx="3130550" cy="2120060"/>
          </a:xfrm>
          <a:solidFill>
            <a:srgbClr val="3660AA"/>
          </a:solidFill>
        </p:grpSpPr>
        <p:sp>
          <p:nvSpPr>
            <p:cNvPr id="4" name="Freeform 4"/>
            <p:cNvSpPr/>
            <p:nvPr/>
          </p:nvSpPr>
          <p:spPr>
            <a:xfrm>
              <a:off x="0" y="0"/>
              <a:ext cx="3130550" cy="2120060"/>
            </a:xfrm>
            <a:custGeom>
              <a:avLst/>
              <a:gdLst/>
              <a:ahLst/>
              <a:cxnLst/>
              <a:rect l="l" t="t" r="r" b="b"/>
              <a:pathLst>
                <a:path w="3130550" h="2120060">
                  <a:moveTo>
                    <a:pt x="0" y="1123950"/>
                  </a:moveTo>
                  <a:lnTo>
                    <a:pt x="0" y="2120060"/>
                  </a:lnTo>
                  <a:lnTo>
                    <a:pt x="3130550" y="2120060"/>
                  </a:lnTo>
                  <a:lnTo>
                    <a:pt x="3130550" y="0"/>
                  </a:lnTo>
                  <a:close/>
                </a:path>
              </a:pathLst>
            </a:custGeom>
            <a:grpFill/>
          </p:spPr>
          <p:txBody>
            <a:bodyPr/>
            <a:lstStyle/>
            <a:p>
              <a:endParaRPr lang="en-GB"/>
            </a:p>
          </p:txBody>
        </p:sp>
      </p:grpSp>
      <p:pic>
        <p:nvPicPr>
          <p:cNvPr id="5" name="Picture 5"/>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930113" y="2233573"/>
            <a:ext cx="6114362" cy="6114362"/>
          </a:xfrm>
          <a:prstGeom prst="rect">
            <a:avLst/>
          </a:prstGeom>
        </p:spPr>
      </p:pic>
      <p:grpSp>
        <p:nvGrpSpPr>
          <p:cNvPr id="8" name="Group 8"/>
          <p:cNvGrpSpPr/>
          <p:nvPr/>
        </p:nvGrpSpPr>
        <p:grpSpPr>
          <a:xfrm rot="-5400000">
            <a:off x="15547542" y="1159042"/>
            <a:ext cx="4345306" cy="2027222"/>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11" name="TextBox 11"/>
          <p:cNvSpPr txBox="1"/>
          <p:nvPr/>
        </p:nvSpPr>
        <p:spPr>
          <a:xfrm>
            <a:off x="8193694" y="1379756"/>
            <a:ext cx="10220015" cy="738664"/>
          </a:xfrm>
          <a:prstGeom prst="rect">
            <a:avLst/>
          </a:prstGeom>
        </p:spPr>
        <p:txBody>
          <a:bodyPr lIns="0" tIns="0" rIns="0" bIns="0" rtlCol="0" anchor="t">
            <a:spAutoFit/>
          </a:bodyPr>
          <a:lstStyle/>
          <a:p>
            <a:r>
              <a:rPr lang="en-US" sz="4800" dirty="0">
                <a:latin typeface="Montserrat Semi-Bold" panose="020B0604020202020204" charset="0"/>
              </a:rPr>
              <a:t>In this Presentation:</a:t>
            </a:r>
          </a:p>
        </p:txBody>
      </p:sp>
      <p:sp>
        <p:nvSpPr>
          <p:cNvPr id="13" name="TextBox 13"/>
          <p:cNvSpPr txBox="1"/>
          <p:nvPr/>
        </p:nvSpPr>
        <p:spPr>
          <a:xfrm>
            <a:off x="304800" y="9791700"/>
            <a:ext cx="4979916" cy="280615"/>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02       </a:t>
            </a:r>
            <a:r>
              <a:rPr lang="en-US" sz="1700" dirty="0">
                <a:solidFill>
                  <a:srgbClr val="FFFFFF"/>
                </a:solidFill>
                <a:latin typeface="Montserrat Semi-Bold Bold"/>
              </a:rPr>
              <a:t>futurumcareers.com</a:t>
            </a:r>
          </a:p>
        </p:txBody>
      </p:sp>
      <p:sp>
        <p:nvSpPr>
          <p:cNvPr id="6" name="Oval 5">
            <a:extLst>
              <a:ext uri="{FF2B5EF4-FFF2-40B4-BE49-F238E27FC236}">
                <a16:creationId xmlns:a16="http://schemas.microsoft.com/office/drawing/2014/main" id="{F7001C8D-02D8-3C19-19AD-844701555404}"/>
              </a:ext>
            </a:extLst>
          </p:cNvPr>
          <p:cNvSpPr>
            <a:spLocks noChangeAspect="1"/>
          </p:cNvSpPr>
          <p:nvPr/>
        </p:nvSpPr>
        <p:spPr>
          <a:xfrm>
            <a:off x="1110364" y="2395003"/>
            <a:ext cx="5753859" cy="5821415"/>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3565B56-1C40-04DF-60AD-F6FF1CDA1A6C}"/>
              </a:ext>
            </a:extLst>
          </p:cNvPr>
          <p:cNvSpPr txBox="1"/>
          <p:nvPr/>
        </p:nvSpPr>
        <p:spPr>
          <a:xfrm>
            <a:off x="8169113" y="2490827"/>
            <a:ext cx="8625930" cy="4705327"/>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sz="2800" dirty="0">
                <a:latin typeface="Montserrat" panose="00000500000000000000" pitchFamily="2" charset="0"/>
              </a:rPr>
              <a:t>Introduction</a:t>
            </a:r>
          </a:p>
          <a:p>
            <a:pPr marL="285750" indent="-285750">
              <a:lnSpc>
                <a:spcPct val="120000"/>
              </a:lnSpc>
              <a:buFont typeface="Arial" panose="020B0604020202020204" pitchFamily="34" charset="0"/>
              <a:buChar char="•"/>
            </a:pPr>
            <a:r>
              <a:rPr lang="en-GB" sz="2800" dirty="0">
                <a:latin typeface="Montserrat" panose="00000500000000000000" pitchFamily="2" charset="0"/>
              </a:rPr>
              <a:t>Nicole’s Research and Career Journey</a:t>
            </a:r>
          </a:p>
          <a:p>
            <a:pPr marL="285750" indent="-285750">
              <a:lnSpc>
                <a:spcPct val="120000"/>
              </a:lnSpc>
              <a:buFont typeface="Arial" panose="020B0604020202020204" pitchFamily="34" charset="0"/>
              <a:buChar char="•"/>
            </a:pPr>
            <a:r>
              <a:rPr lang="en-GB" sz="2800" b="1" dirty="0">
                <a:latin typeface="Montserrat" panose="00000500000000000000" pitchFamily="2" charset="0"/>
              </a:rPr>
              <a:t>Talking Points</a:t>
            </a:r>
          </a:p>
          <a:p>
            <a:pPr marL="285750" indent="-285750">
              <a:lnSpc>
                <a:spcPct val="120000"/>
              </a:lnSpc>
              <a:buFont typeface="Arial" panose="020B0604020202020204" pitchFamily="34" charset="0"/>
              <a:buChar char="•"/>
            </a:pPr>
            <a:r>
              <a:rPr lang="en-GB" sz="2800" dirty="0">
                <a:latin typeface="Montserrat" panose="00000500000000000000" pitchFamily="2" charset="0"/>
              </a:rPr>
              <a:t>About Cardiology</a:t>
            </a:r>
          </a:p>
          <a:p>
            <a:pPr marL="285750" indent="-285750">
              <a:lnSpc>
                <a:spcPct val="120000"/>
              </a:lnSpc>
              <a:buFont typeface="Arial" panose="020B0604020202020204" pitchFamily="34" charset="0"/>
              <a:buChar char="•"/>
            </a:pPr>
            <a:r>
              <a:rPr lang="en-GB" sz="2800" dirty="0">
                <a:latin typeface="Montserrat" panose="00000500000000000000" pitchFamily="2" charset="0"/>
              </a:rPr>
              <a:t>Pathway from School to Cardiology</a:t>
            </a:r>
          </a:p>
          <a:p>
            <a:pPr marL="285750" indent="-285750">
              <a:lnSpc>
                <a:spcPct val="120000"/>
              </a:lnSpc>
              <a:buFont typeface="Arial" panose="020B0604020202020204" pitchFamily="34" charset="0"/>
              <a:buChar char="•"/>
            </a:pPr>
            <a:r>
              <a:rPr lang="en-GB" sz="2800" dirty="0">
                <a:latin typeface="Montserrat" panose="00000500000000000000" pitchFamily="2" charset="0"/>
              </a:rPr>
              <a:t>Careers in Cardiology</a:t>
            </a:r>
          </a:p>
          <a:p>
            <a:pPr marL="285750" indent="-285750">
              <a:lnSpc>
                <a:spcPct val="120000"/>
              </a:lnSpc>
              <a:buFont typeface="Arial" panose="020B0604020202020204" pitchFamily="34" charset="0"/>
              <a:buChar char="•"/>
            </a:pPr>
            <a:r>
              <a:rPr lang="en-GB" sz="2800" dirty="0">
                <a:latin typeface="Montserrat" panose="00000500000000000000" pitchFamily="2" charset="0"/>
              </a:rPr>
              <a:t>Meet Nicole</a:t>
            </a:r>
          </a:p>
          <a:p>
            <a:pPr marL="285750" indent="-285750">
              <a:lnSpc>
                <a:spcPct val="120000"/>
              </a:lnSpc>
              <a:buFont typeface="Arial" panose="020B0604020202020204" pitchFamily="34" charset="0"/>
              <a:buChar char="•"/>
            </a:pPr>
            <a:r>
              <a:rPr lang="en-GB" sz="2800" b="1" dirty="0">
                <a:latin typeface="Montserrat" panose="00000500000000000000" pitchFamily="2" charset="0"/>
              </a:rPr>
              <a:t>Talking Points</a:t>
            </a:r>
          </a:p>
          <a:p>
            <a:pPr marL="285750" indent="-285750">
              <a:lnSpc>
                <a:spcPct val="120000"/>
              </a:lnSpc>
              <a:buFont typeface="Arial" panose="020B0604020202020204" pitchFamily="34" charset="0"/>
              <a:buChar char="•"/>
            </a:pPr>
            <a:r>
              <a:rPr lang="en-GB" sz="2800" dirty="0">
                <a:latin typeface="Montserrat" panose="00000500000000000000" pitchFamily="2" charset="0"/>
              </a:rPr>
              <a:t>More Resources</a:t>
            </a:r>
          </a:p>
        </p:txBody>
      </p:sp>
      <p:sp>
        <p:nvSpPr>
          <p:cNvPr id="14" name="TextBox 13">
            <a:extLst>
              <a:ext uri="{FF2B5EF4-FFF2-40B4-BE49-F238E27FC236}">
                <a16:creationId xmlns:a16="http://schemas.microsoft.com/office/drawing/2014/main" id="{4E2B8D41-8D34-5BDC-0E6F-3BE151DF1E58}"/>
              </a:ext>
            </a:extLst>
          </p:cNvPr>
          <p:cNvSpPr txBox="1"/>
          <p:nvPr/>
        </p:nvSpPr>
        <p:spPr>
          <a:xfrm>
            <a:off x="3025514" y="7653317"/>
            <a:ext cx="2259202" cy="400110"/>
          </a:xfrm>
          <a:prstGeom prst="rect">
            <a:avLst/>
          </a:prstGeom>
          <a:noFill/>
        </p:spPr>
        <p:txBody>
          <a:bodyPr wrap="square">
            <a:spAutoFit/>
          </a:bodyPr>
          <a:lstStyle/>
          <a:p>
            <a:r>
              <a:rPr lang="en-GB" sz="1000" i="1" dirty="0">
                <a:solidFill>
                  <a:schemeClr val="bg1"/>
                </a:solidFill>
                <a:latin typeface="Montserrat" pitchFamily="2" charset="0"/>
              </a:rPr>
              <a:t>© everything possible/Shutterstock.com</a:t>
            </a:r>
            <a:endParaRPr lang="en-GB" sz="1000" dirty="0">
              <a:solidFill>
                <a:schemeClr val="bg1"/>
              </a:solidFill>
              <a:latin typeface="Montserrat"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14A74-CC4D-6A3B-56AA-3F02475401BF}"/>
            </a:ext>
          </a:extLst>
        </p:cNvPr>
        <p:cNvGrpSpPr/>
        <p:nvPr/>
      </p:nvGrpSpPr>
      <p:grpSpPr>
        <a:xfrm>
          <a:off x="0" y="0"/>
          <a:ext cx="0" cy="0"/>
          <a:chOff x="0" y="0"/>
          <a:chExt cx="0" cy="0"/>
        </a:xfrm>
      </p:grpSpPr>
      <p:pic>
        <p:nvPicPr>
          <p:cNvPr id="19" name="Picture 18" descr="A computer screen with a bird on it&#10;&#10;AI-generated content may be incorrect.">
            <a:extLst>
              <a:ext uri="{FF2B5EF4-FFF2-40B4-BE49-F238E27FC236}">
                <a16:creationId xmlns:a16="http://schemas.microsoft.com/office/drawing/2014/main" id="{25FF62CB-4B53-66A8-E3B0-09A884AA5E7C}"/>
              </a:ext>
            </a:extLst>
          </p:cNvPr>
          <p:cNvPicPr>
            <a:picLocks noChangeAspect="1"/>
          </p:cNvPicPr>
          <p:nvPr/>
        </p:nvPicPr>
        <p:blipFill>
          <a:blip r:embed="rId2">
            <a:extLst>
              <a:ext uri="{28A0092B-C50C-407E-A947-70E740481C1C}">
                <a14:useLocalDpi xmlns:a14="http://schemas.microsoft.com/office/drawing/2010/main" val="0"/>
              </a:ext>
            </a:extLst>
          </a:blip>
          <a:srcRect l="29659" t="10970" r="13863"/>
          <a:stretch>
            <a:fillRect/>
          </a:stretch>
        </p:blipFill>
        <p:spPr>
          <a:xfrm>
            <a:off x="0" y="0"/>
            <a:ext cx="18288000" cy="10287000"/>
          </a:xfrm>
          <a:prstGeom prst="rect">
            <a:avLst/>
          </a:prstGeom>
        </p:spPr>
      </p:pic>
      <p:grpSp>
        <p:nvGrpSpPr>
          <p:cNvPr id="4" name="Group 4">
            <a:extLst>
              <a:ext uri="{FF2B5EF4-FFF2-40B4-BE49-F238E27FC236}">
                <a16:creationId xmlns:a16="http://schemas.microsoft.com/office/drawing/2014/main" id="{75BF3C24-DB7D-96CF-0581-32A6279CBA72}"/>
              </a:ext>
            </a:extLst>
          </p:cNvPr>
          <p:cNvGrpSpPr/>
          <p:nvPr/>
        </p:nvGrpSpPr>
        <p:grpSpPr>
          <a:xfrm>
            <a:off x="1083284" y="2705099"/>
            <a:ext cx="13394716" cy="6113969"/>
            <a:chOff x="0" y="0"/>
            <a:chExt cx="7846638" cy="4409338"/>
          </a:xfrm>
          <a:solidFill>
            <a:srgbClr val="55B8AD"/>
          </a:solidFill>
        </p:grpSpPr>
        <p:sp>
          <p:nvSpPr>
            <p:cNvPr id="5" name="Freeform 5">
              <a:extLst>
                <a:ext uri="{FF2B5EF4-FFF2-40B4-BE49-F238E27FC236}">
                  <a16:creationId xmlns:a16="http://schemas.microsoft.com/office/drawing/2014/main" id="{7C4D178B-7B65-0E5C-F0CD-7335F32446B6}"/>
                </a:ext>
              </a:extLst>
            </p:cNvPr>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FF2B5EF4-FFF2-40B4-BE49-F238E27FC236}">
                <a16:creationId xmlns:a16="http://schemas.microsoft.com/office/drawing/2014/main" id="{4B2191B4-C226-2C64-3AB4-DD39B37DA617}"/>
              </a:ext>
            </a:extLst>
          </p:cNvPr>
          <p:cNvGrpSpPr/>
          <p:nvPr/>
        </p:nvGrpSpPr>
        <p:grpSpPr>
          <a:xfrm rot="-5400000">
            <a:off x="10790355" y="2743896"/>
            <a:ext cx="10287000" cy="4799209"/>
            <a:chOff x="0" y="0"/>
            <a:chExt cx="3130550" cy="1460500"/>
          </a:xfrm>
          <a:solidFill>
            <a:srgbClr val="3660AA"/>
          </a:solidFill>
        </p:grpSpPr>
        <p:sp>
          <p:nvSpPr>
            <p:cNvPr id="7" name="Freeform 7">
              <a:extLst>
                <a:ext uri="{FF2B5EF4-FFF2-40B4-BE49-F238E27FC236}">
                  <a16:creationId xmlns:a16="http://schemas.microsoft.com/office/drawing/2014/main" id="{476219B0-0CE0-46A2-C7CC-6975E56DA5E9}"/>
                </a:ext>
              </a:extLst>
            </p:cNvPr>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FF2B5EF4-FFF2-40B4-BE49-F238E27FC236}">
                <a16:creationId xmlns:a16="http://schemas.microsoft.com/office/drawing/2014/main" id="{C02AA364-2AEF-3FDC-EC70-E97751421ABF}"/>
              </a:ext>
            </a:extLst>
          </p:cNvPr>
          <p:cNvGrpSpPr/>
          <p:nvPr/>
        </p:nvGrpSpPr>
        <p:grpSpPr>
          <a:xfrm rot="5400000">
            <a:off x="-937583" y="937583"/>
            <a:ext cx="10287000" cy="8411834"/>
            <a:chOff x="0" y="0"/>
            <a:chExt cx="3130550" cy="2559898"/>
          </a:xfrm>
          <a:solidFill>
            <a:srgbClr val="3660AA"/>
          </a:solidFill>
        </p:grpSpPr>
        <p:sp>
          <p:nvSpPr>
            <p:cNvPr id="11" name="Freeform 11">
              <a:extLst>
                <a:ext uri="{FF2B5EF4-FFF2-40B4-BE49-F238E27FC236}">
                  <a16:creationId xmlns:a16="http://schemas.microsoft.com/office/drawing/2014/main" id="{8B8308BF-0BD7-1190-9244-5E31B38BEBE4}"/>
                </a:ext>
              </a:extLst>
            </p:cNvPr>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FF2B5EF4-FFF2-40B4-BE49-F238E27FC236}">
                <a16:creationId xmlns:a16="http://schemas.microsoft.com/office/drawing/2014/main" id="{DEE4AC7D-6BB8-3F3E-0C84-30E6C34C04F8}"/>
              </a:ext>
            </a:extLst>
          </p:cNvPr>
          <p:cNvGrpSpPr/>
          <p:nvPr/>
        </p:nvGrpSpPr>
        <p:grpSpPr>
          <a:xfrm>
            <a:off x="1028699" y="2983328"/>
            <a:ext cx="13394715" cy="5665372"/>
            <a:chOff x="0" y="0"/>
            <a:chExt cx="7630634" cy="3996966"/>
          </a:xfrm>
        </p:grpSpPr>
        <p:sp>
          <p:nvSpPr>
            <p:cNvPr id="13" name="Freeform 13">
              <a:extLst>
                <a:ext uri="{FF2B5EF4-FFF2-40B4-BE49-F238E27FC236}">
                  <a16:creationId xmlns:a16="http://schemas.microsoft.com/office/drawing/2014/main" id="{0A9E4F95-747F-B935-FAD3-26D6884B16D7}"/>
                </a:ext>
              </a:extLst>
            </p:cNvPr>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FF2B5EF4-FFF2-40B4-BE49-F238E27FC236}">
                <a16:creationId xmlns:a16="http://schemas.microsoft.com/office/drawing/2014/main" id="{716C19D7-901B-B3C0-2A2E-B3FB3F7A8A13}"/>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a:extLst>
              <a:ext uri="{FF2B5EF4-FFF2-40B4-BE49-F238E27FC236}">
                <a16:creationId xmlns:a16="http://schemas.microsoft.com/office/drawing/2014/main" id="{B782141D-5A63-11CB-1349-5B97401A8761}"/>
              </a:ext>
            </a:extLst>
          </p:cNvPr>
          <p:cNvGrpSpPr/>
          <p:nvPr/>
        </p:nvGrpSpPr>
        <p:grpSpPr>
          <a:xfrm rot="5400000">
            <a:off x="3260335" y="-2508836"/>
            <a:ext cx="1480331" cy="8001002"/>
            <a:chOff x="0" y="0"/>
            <a:chExt cx="3130550" cy="18248691"/>
          </a:xfrm>
          <a:solidFill>
            <a:srgbClr val="55B8AD"/>
          </a:solidFill>
        </p:grpSpPr>
        <p:sp>
          <p:nvSpPr>
            <p:cNvPr id="16" name="Freeform 16">
              <a:extLst>
                <a:ext uri="{FF2B5EF4-FFF2-40B4-BE49-F238E27FC236}">
                  <a16:creationId xmlns:a16="http://schemas.microsoft.com/office/drawing/2014/main" id="{7B29590C-AF28-8452-CD02-886EA3561769}"/>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FF2B5EF4-FFF2-40B4-BE49-F238E27FC236}">
                <a16:creationId xmlns:a16="http://schemas.microsoft.com/office/drawing/2014/main" id="{3A1E770A-DBAC-404F-87D2-CB791A592429}"/>
              </a:ext>
            </a:extLst>
          </p:cNvPr>
          <p:cNvGrpSpPr/>
          <p:nvPr/>
        </p:nvGrpSpPr>
        <p:grpSpPr>
          <a:xfrm>
            <a:off x="1295400" y="3238500"/>
            <a:ext cx="12030220" cy="4495800"/>
            <a:chOff x="0" y="0"/>
            <a:chExt cx="7208077" cy="3623869"/>
          </a:xfrm>
        </p:grpSpPr>
        <p:sp>
          <p:nvSpPr>
            <p:cNvPr id="18" name="Freeform 18">
              <a:extLst>
                <a:ext uri="{FF2B5EF4-FFF2-40B4-BE49-F238E27FC236}">
                  <a16:creationId xmlns:a16="http://schemas.microsoft.com/office/drawing/2014/main" id="{9BFC770D-8D4E-1328-C007-86DD1ECF9847}"/>
                </a:ext>
              </a:extLst>
            </p:cNvPr>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8" name="TextBox 7">
            <a:extLst>
              <a:ext uri="{FF2B5EF4-FFF2-40B4-BE49-F238E27FC236}">
                <a16:creationId xmlns:a16="http://schemas.microsoft.com/office/drawing/2014/main" id="{4532D44F-A140-0B5E-4DCA-45B02214FD24}"/>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2" name="TextBox 13">
            <a:extLst>
              <a:ext uri="{FF2B5EF4-FFF2-40B4-BE49-F238E27FC236}">
                <a16:creationId xmlns:a16="http://schemas.microsoft.com/office/drawing/2014/main" id="{467651B3-C2A4-DEAA-F9FF-03ACAE77F069}"/>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20       </a:t>
            </a:r>
            <a:r>
              <a:rPr lang="en-US" sz="1700" dirty="0">
                <a:solidFill>
                  <a:srgbClr val="FFFFFF"/>
                </a:solidFill>
                <a:latin typeface="Montserrat Semi-Bold Bold"/>
              </a:rPr>
              <a:t>futurumcareers.com</a:t>
            </a:r>
          </a:p>
        </p:txBody>
      </p:sp>
      <p:sp>
        <p:nvSpPr>
          <p:cNvPr id="3" name="Freeform 18">
            <a:extLst>
              <a:ext uri="{FF2B5EF4-FFF2-40B4-BE49-F238E27FC236}">
                <a16:creationId xmlns:a16="http://schemas.microsoft.com/office/drawing/2014/main" id="{939C42F1-0E3C-8747-C083-E9E603FEE6E1}"/>
              </a:ext>
            </a:extLst>
          </p:cNvPr>
          <p:cNvSpPr/>
          <p:nvPr/>
        </p:nvSpPr>
        <p:spPr>
          <a:xfrm>
            <a:off x="1152380" y="3119095"/>
            <a:ext cx="13076324" cy="5336141"/>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sz="2400" dirty="0">
              <a:latin typeface="Montserrat" pitchFamily="2" charset="0"/>
            </a:endParaRPr>
          </a:p>
        </p:txBody>
      </p:sp>
      <p:sp>
        <p:nvSpPr>
          <p:cNvPr id="9" name="TextBox 8">
            <a:extLst>
              <a:ext uri="{FF2B5EF4-FFF2-40B4-BE49-F238E27FC236}">
                <a16:creationId xmlns:a16="http://schemas.microsoft.com/office/drawing/2014/main" id="{A2BFDD65-434D-8851-789F-94F0B0FDB6B6}"/>
              </a:ext>
            </a:extLst>
          </p:cNvPr>
          <p:cNvSpPr txBox="1"/>
          <p:nvPr/>
        </p:nvSpPr>
        <p:spPr>
          <a:xfrm>
            <a:off x="15163800" y="9733991"/>
            <a:ext cx="2259202" cy="400110"/>
          </a:xfrm>
          <a:prstGeom prst="rect">
            <a:avLst/>
          </a:prstGeom>
          <a:noFill/>
        </p:spPr>
        <p:txBody>
          <a:bodyPr wrap="square">
            <a:spAutoFit/>
          </a:bodyPr>
          <a:lstStyle/>
          <a:p>
            <a:r>
              <a:rPr lang="en-GB" sz="1000" i="1" dirty="0">
                <a:solidFill>
                  <a:schemeClr val="bg1"/>
                </a:solidFill>
                <a:latin typeface="Montserrat" pitchFamily="2" charset="0"/>
              </a:rPr>
              <a:t>© everything possible/Shutterstock.com</a:t>
            </a:r>
            <a:endParaRPr lang="en-GB" sz="1000" dirty="0">
              <a:solidFill>
                <a:schemeClr val="bg1"/>
              </a:solidFill>
              <a:latin typeface="Montserrat" pitchFamily="2" charset="0"/>
            </a:endParaRPr>
          </a:p>
        </p:txBody>
      </p:sp>
      <p:sp>
        <p:nvSpPr>
          <p:cNvPr id="20" name="TextBox 19">
            <a:extLst>
              <a:ext uri="{FF2B5EF4-FFF2-40B4-BE49-F238E27FC236}">
                <a16:creationId xmlns:a16="http://schemas.microsoft.com/office/drawing/2014/main" id="{28AFF2CF-DBFA-AD49-3433-F0F2F981876F}"/>
              </a:ext>
            </a:extLst>
          </p:cNvPr>
          <p:cNvSpPr txBox="1"/>
          <p:nvPr/>
        </p:nvSpPr>
        <p:spPr>
          <a:xfrm>
            <a:off x="1152380" y="3119094"/>
            <a:ext cx="13076324" cy="5336141"/>
          </a:xfrm>
          <a:prstGeom prst="rect">
            <a:avLst/>
          </a:prstGeom>
          <a:noFill/>
        </p:spPr>
        <p:txBody>
          <a:bodyPr wrap="square" rtlCol="0">
            <a:spAutoFit/>
          </a:bodyPr>
          <a:lstStyle/>
          <a:p>
            <a:pPr marL="514350" indent="-514350">
              <a:lnSpc>
                <a:spcPct val="120000"/>
              </a:lnSpc>
              <a:buFont typeface="+mj-lt"/>
              <a:buAutoNum type="arabicPeriod"/>
            </a:pPr>
            <a:r>
              <a:rPr lang="en-GB" sz="2600" dirty="0">
                <a:latin typeface="Montserrat" pitchFamily="2" charset="0"/>
              </a:rPr>
              <a:t>How good are you at “seeing things through”? What can make that difficult to do? What helps you to stay focused and determined? </a:t>
            </a:r>
          </a:p>
          <a:p>
            <a:pPr marL="514350" indent="-514350">
              <a:lnSpc>
                <a:spcPct val="120000"/>
              </a:lnSpc>
              <a:buFont typeface="+mj-lt"/>
              <a:buAutoNum type="arabicPeriod"/>
            </a:pPr>
            <a:endParaRPr lang="en-GB" sz="2600" dirty="0">
              <a:latin typeface="Montserrat" pitchFamily="2" charset="0"/>
            </a:endParaRPr>
          </a:p>
          <a:p>
            <a:pPr marL="514350" indent="-514350">
              <a:lnSpc>
                <a:spcPct val="120000"/>
              </a:lnSpc>
              <a:buFont typeface="+mj-lt"/>
              <a:buAutoNum type="arabicPeriod"/>
            </a:pPr>
            <a:r>
              <a:rPr lang="en-GB" sz="2600" dirty="0">
                <a:latin typeface="Montserrat" pitchFamily="2" charset="0"/>
              </a:rPr>
              <a:t>What experience have you had in balancing study with other responsibilities, such as work and day-to-day chores? How do you think this “balancing act” has helped you to develop useful skills?</a:t>
            </a:r>
          </a:p>
          <a:p>
            <a:pPr marL="514350" indent="-514350">
              <a:lnSpc>
                <a:spcPct val="120000"/>
              </a:lnSpc>
              <a:buFont typeface="+mj-lt"/>
              <a:buAutoNum type="arabicPeriod"/>
            </a:pPr>
            <a:endParaRPr lang="en-GB" sz="2600" dirty="0">
              <a:latin typeface="Montserrat" pitchFamily="2" charset="0"/>
            </a:endParaRPr>
          </a:p>
          <a:p>
            <a:pPr marL="514350" indent="-514350">
              <a:lnSpc>
                <a:spcPct val="120000"/>
              </a:lnSpc>
              <a:buFont typeface="+mj-lt"/>
              <a:buAutoNum type="arabicPeriod"/>
            </a:pPr>
            <a:r>
              <a:rPr lang="en-GB" sz="2600" dirty="0">
                <a:latin typeface="Montserrat" pitchFamily="2" charset="0"/>
              </a:rPr>
              <a:t>How much do you know about scholarships? How could you find out more about scholarships that you could benefit from in the future?</a:t>
            </a:r>
          </a:p>
          <a:p>
            <a:pPr marL="514350" indent="-514350">
              <a:lnSpc>
                <a:spcPct val="120000"/>
              </a:lnSpc>
              <a:buFont typeface="+mj-lt"/>
              <a:buAutoNum type="arabicPeriod"/>
            </a:pPr>
            <a:endParaRPr lang="en-GB" sz="2600" dirty="0">
              <a:latin typeface="Montserrat" pitchFamily="2" charset="0"/>
            </a:endParaRPr>
          </a:p>
          <a:p>
            <a:pPr marL="514350" indent="-514350">
              <a:lnSpc>
                <a:spcPct val="120000"/>
              </a:lnSpc>
              <a:buFont typeface="+mj-lt"/>
              <a:buAutoNum type="arabicPeriod"/>
            </a:pPr>
            <a:r>
              <a:rPr lang="en-GB" sz="2600" dirty="0">
                <a:latin typeface="Montserrat" pitchFamily="2" charset="0"/>
              </a:rPr>
              <a:t>Which of Nicole’s top tips do you find most useful, and why? </a:t>
            </a:r>
          </a:p>
        </p:txBody>
      </p:sp>
    </p:spTree>
    <p:extLst>
      <p:ext uri="{BB962C8B-B14F-4D97-AF65-F5344CB8AC3E}">
        <p14:creationId xmlns:p14="http://schemas.microsoft.com/office/powerpoint/2010/main" val="326259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2" end="2"/>
                                            </p:txEl>
                                          </p:spTgt>
                                        </p:tgtEl>
                                        <p:attrNameLst>
                                          <p:attrName>style.visibility</p:attrName>
                                        </p:attrNameLst>
                                      </p:cBhvr>
                                      <p:to>
                                        <p:strVal val="visible"/>
                                      </p:to>
                                    </p:set>
                                    <p:animEffect transition="in" filter="fade">
                                      <p:cBhvr>
                                        <p:cTn id="14" dur="1000"/>
                                        <p:tgtEl>
                                          <p:spTgt spid="20">
                                            <p:txEl>
                                              <p:pRg st="2" end="2"/>
                                            </p:txEl>
                                          </p:spTgt>
                                        </p:tgtEl>
                                      </p:cBhvr>
                                    </p:animEffect>
                                    <p:anim calcmode="lin" valueType="num">
                                      <p:cBhvr>
                                        <p:cTn id="15"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4" end="4"/>
                                            </p:txEl>
                                          </p:spTgt>
                                        </p:tgtEl>
                                        <p:attrNameLst>
                                          <p:attrName>style.visibility</p:attrName>
                                        </p:attrNameLst>
                                      </p:cBhvr>
                                      <p:to>
                                        <p:strVal val="visible"/>
                                      </p:to>
                                    </p:set>
                                    <p:animEffect transition="in" filter="fade">
                                      <p:cBhvr>
                                        <p:cTn id="21" dur="1000"/>
                                        <p:tgtEl>
                                          <p:spTgt spid="20">
                                            <p:txEl>
                                              <p:pRg st="4" end="4"/>
                                            </p:txEl>
                                          </p:spTgt>
                                        </p:tgtEl>
                                      </p:cBhvr>
                                    </p:animEffect>
                                    <p:anim calcmode="lin" valueType="num">
                                      <p:cBhvr>
                                        <p:cTn id="22" dur="10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6" end="6"/>
                                            </p:txEl>
                                          </p:spTgt>
                                        </p:tgtEl>
                                        <p:attrNameLst>
                                          <p:attrName>style.visibility</p:attrName>
                                        </p:attrNameLst>
                                      </p:cBhvr>
                                      <p:to>
                                        <p:strVal val="visible"/>
                                      </p:to>
                                    </p:set>
                                    <p:animEffect transition="in" filter="fade">
                                      <p:cBhvr>
                                        <p:cTn id="28" dur="1000"/>
                                        <p:tgtEl>
                                          <p:spTgt spid="20">
                                            <p:txEl>
                                              <p:pRg st="6" end="6"/>
                                            </p:txEl>
                                          </p:spTgt>
                                        </p:tgtEl>
                                      </p:cBhvr>
                                    </p:animEffect>
                                    <p:anim calcmode="lin" valueType="num">
                                      <p:cBhvr>
                                        <p:cTn id="29" dur="1000" fill="hold"/>
                                        <p:tgtEl>
                                          <p:spTgt spid="20">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computer screen with a bird on it&#10;&#10;AI-generated content may be incorrect.">
            <a:extLst>
              <a:ext uri="{FF2B5EF4-FFF2-40B4-BE49-F238E27FC236}">
                <a16:creationId xmlns:a16="http://schemas.microsoft.com/office/drawing/2014/main" id="{B3A61553-D15D-717A-771D-089082F02828}"/>
              </a:ext>
            </a:extLst>
          </p:cNvPr>
          <p:cNvPicPr>
            <a:picLocks noChangeAspect="1"/>
          </p:cNvPicPr>
          <p:nvPr/>
        </p:nvPicPr>
        <p:blipFill>
          <a:blip r:embed="rId3">
            <a:extLst>
              <a:ext uri="{28A0092B-C50C-407E-A947-70E740481C1C}">
                <a14:useLocalDpi xmlns:a14="http://schemas.microsoft.com/office/drawing/2010/main" val="0"/>
              </a:ext>
            </a:extLst>
          </a:blip>
          <a:srcRect l="29659" t="10970" r="13863"/>
          <a:stretch>
            <a:fillRect/>
          </a:stretch>
        </p:blipFill>
        <p:spPr>
          <a:xfrm>
            <a:off x="0" y="0"/>
            <a:ext cx="18288000" cy="10287000"/>
          </a:xfrm>
          <a:prstGeom prst="rect">
            <a:avLst/>
          </a:prstGeom>
        </p:spPr>
      </p:pic>
      <p:grpSp>
        <p:nvGrpSpPr>
          <p:cNvPr id="6" name="Group 6"/>
          <p:cNvGrpSpPr/>
          <p:nvPr/>
        </p:nvGrpSpPr>
        <p:grpSpPr>
          <a:xfrm rot="-5400000">
            <a:off x="10790355" y="2743896"/>
            <a:ext cx="10287000" cy="4799209"/>
            <a:chOff x="0" y="0"/>
            <a:chExt cx="3130550" cy="1460500"/>
          </a:xfrm>
          <a:solidFill>
            <a:srgbClr val="55B8AD"/>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1009186" y="937583"/>
            <a:ext cx="10287000" cy="8411834"/>
            <a:chOff x="0" y="0"/>
            <a:chExt cx="3130550" cy="2559898"/>
          </a:xfrm>
          <a:solidFill>
            <a:srgbClr val="55B8AD"/>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pic>
        <p:nvPicPr>
          <p:cNvPr id="14" name="Picture 14"/>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a:solidFill>
            <a:srgbClr val="3660AA"/>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sp>
        <p:nvSpPr>
          <p:cNvPr id="8" name="TextBox 7">
            <a:extLst>
              <a:ext uri="{FF2B5EF4-FFF2-40B4-BE49-F238E27FC236}">
                <a16:creationId xmlns:a16="http://schemas.microsoft.com/office/drawing/2014/main" id="{DEEFF541-76D0-5E12-6953-5C890BABB532}"/>
              </a:ext>
            </a:extLst>
          </p:cNvPr>
          <p:cNvSpPr txBox="1"/>
          <p:nvPr/>
        </p:nvSpPr>
        <p:spPr>
          <a:xfrm>
            <a:off x="870423" y="920207"/>
            <a:ext cx="6934200" cy="1107996"/>
          </a:xfrm>
          <a:prstGeom prst="rect">
            <a:avLst/>
          </a:prstGeom>
          <a:noFill/>
        </p:spPr>
        <p:txBody>
          <a:bodyPr wrap="square" rtlCol="0">
            <a:spAutoFit/>
          </a:bodyPr>
          <a:lstStyle/>
          <a:p>
            <a:r>
              <a:rPr lang="en-GB" sz="6600" dirty="0">
                <a:solidFill>
                  <a:schemeClr val="bg1"/>
                </a:solidFill>
                <a:latin typeface="Montserrat SemiBold" panose="00000700000000000000" pitchFamily="2" charset="0"/>
              </a:rPr>
              <a:t>More resources</a:t>
            </a:r>
          </a:p>
        </p:txBody>
      </p:sp>
      <p:sp>
        <p:nvSpPr>
          <p:cNvPr id="27" name="Freeform 11">
            <a:extLst>
              <a:ext uri="{FF2B5EF4-FFF2-40B4-BE49-F238E27FC236}">
                <a16:creationId xmlns:a16="http://schemas.microsoft.com/office/drawing/2014/main" id="{5DF423A6-6F6A-D468-FC36-F391642F1EEC}"/>
              </a:ext>
            </a:extLst>
          </p:cNvPr>
          <p:cNvSpPr/>
          <p:nvPr/>
        </p:nvSpPr>
        <p:spPr>
          <a:xfrm>
            <a:off x="499613" y="7446805"/>
            <a:ext cx="227945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21" name="TextBox 20">
            <a:extLst>
              <a:ext uri="{FF2B5EF4-FFF2-40B4-BE49-F238E27FC236}">
                <a16:creationId xmlns:a16="http://schemas.microsoft.com/office/drawing/2014/main" id="{DE867C35-D621-FC09-86B5-0345FDC37254}"/>
              </a:ext>
            </a:extLst>
          </p:cNvPr>
          <p:cNvSpPr txBox="1"/>
          <p:nvPr/>
        </p:nvSpPr>
        <p:spPr>
          <a:xfrm>
            <a:off x="383570" y="7496854"/>
            <a:ext cx="2511539"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Read the </a:t>
            </a:r>
            <a:r>
              <a:rPr lang="en-GB" sz="2400" dirty="0">
                <a:solidFill>
                  <a:schemeClr val="bg1"/>
                </a:solidFill>
                <a:latin typeface="Montserrat" panose="00000500000000000000" pitchFamily="2" charset="0"/>
                <a:hlinkClick r:id="rId6">
                  <a:extLst>
                    <a:ext uri="{A12FA001-AC4F-418D-AE19-62706E023703}">
                      <ahyp:hlinkClr xmlns:ahyp="http://schemas.microsoft.com/office/drawing/2018/hyperlinkcolor" val="tx"/>
                    </a:ext>
                  </a:extLst>
                </a:hlinkClick>
              </a:rPr>
              <a:t>article</a:t>
            </a:r>
            <a:endParaRPr lang="en-GB" sz="2400" dirty="0">
              <a:solidFill>
                <a:schemeClr val="bg1"/>
              </a:solidFill>
              <a:latin typeface="Montserrat" panose="00000500000000000000" pitchFamily="2" charset="0"/>
            </a:endParaRPr>
          </a:p>
        </p:txBody>
      </p:sp>
      <p:sp>
        <p:nvSpPr>
          <p:cNvPr id="35" name="Freeform 11">
            <a:extLst>
              <a:ext uri="{FF2B5EF4-FFF2-40B4-BE49-F238E27FC236}">
                <a16:creationId xmlns:a16="http://schemas.microsoft.com/office/drawing/2014/main" id="{5EAB8308-34C0-B26E-1158-E7700E85D521}"/>
              </a:ext>
            </a:extLst>
          </p:cNvPr>
          <p:cNvSpPr/>
          <p:nvPr/>
        </p:nvSpPr>
        <p:spPr>
          <a:xfrm>
            <a:off x="3657600" y="7446805"/>
            <a:ext cx="2529936"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pic>
        <p:nvPicPr>
          <p:cNvPr id="30" name="Picture 29">
            <a:extLst>
              <a:ext uri="{FF2B5EF4-FFF2-40B4-BE49-F238E27FC236}">
                <a16:creationId xmlns:a16="http://schemas.microsoft.com/office/drawing/2014/main" id="{0D76E137-FE5C-D1BC-64B9-BC14BCE43C0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687000" y="4738037"/>
            <a:ext cx="3600000" cy="2340000"/>
          </a:xfrm>
          <a:prstGeom prst="rect">
            <a:avLst/>
          </a:prstGeom>
        </p:spPr>
      </p:pic>
      <p:pic>
        <p:nvPicPr>
          <p:cNvPr id="31" name="Picture 25">
            <a:extLst>
              <a:ext uri="{FF2B5EF4-FFF2-40B4-BE49-F238E27FC236}">
                <a16:creationId xmlns:a16="http://schemas.microsoft.com/office/drawing/2014/main" id="{196B93ED-E752-89BA-CD37-F94540B1346A}"/>
              </a:ext>
            </a:extLst>
          </p:cNvPr>
          <p:cNvPicPr>
            <a:picLocks noChangeAspect="1"/>
          </p:cNvPicPr>
          <p:nvPr/>
        </p:nvPicPr>
        <p:blipFill>
          <a:blip r:embed="rId8"/>
          <a:srcRect/>
          <a:stretch>
            <a:fillRect/>
          </a:stretch>
        </p:blipFill>
        <p:spPr>
          <a:xfrm>
            <a:off x="10607936" y="4385187"/>
            <a:ext cx="3985972" cy="2783537"/>
          </a:xfrm>
          <a:prstGeom prst="rect">
            <a:avLst/>
          </a:prstGeom>
        </p:spPr>
      </p:pic>
      <p:sp>
        <p:nvSpPr>
          <p:cNvPr id="36" name="Freeform 11">
            <a:extLst>
              <a:ext uri="{FF2B5EF4-FFF2-40B4-BE49-F238E27FC236}">
                <a16:creationId xmlns:a16="http://schemas.microsoft.com/office/drawing/2014/main" id="{C1BB1025-76AA-DE85-680C-F896D1A713E6}"/>
              </a:ext>
            </a:extLst>
          </p:cNvPr>
          <p:cNvSpPr/>
          <p:nvPr/>
        </p:nvSpPr>
        <p:spPr>
          <a:xfrm>
            <a:off x="7028756" y="7441172"/>
            <a:ext cx="252993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37" name="Freeform 11">
            <a:extLst>
              <a:ext uri="{FF2B5EF4-FFF2-40B4-BE49-F238E27FC236}">
                <a16:creationId xmlns:a16="http://schemas.microsoft.com/office/drawing/2014/main" id="{52A632BD-2829-093A-427E-0265AB166143}"/>
              </a:ext>
            </a:extLst>
          </p:cNvPr>
          <p:cNvSpPr/>
          <p:nvPr/>
        </p:nvSpPr>
        <p:spPr>
          <a:xfrm>
            <a:off x="11315506" y="7446805"/>
            <a:ext cx="2279455"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38" name="Freeform 11">
            <a:extLst>
              <a:ext uri="{FF2B5EF4-FFF2-40B4-BE49-F238E27FC236}">
                <a16:creationId xmlns:a16="http://schemas.microsoft.com/office/drawing/2014/main" id="{26E3AC9C-B984-55D6-EE55-FD439624A87A}"/>
              </a:ext>
            </a:extLst>
          </p:cNvPr>
          <p:cNvSpPr/>
          <p:nvPr/>
        </p:nvSpPr>
        <p:spPr>
          <a:xfrm>
            <a:off x="14937482" y="7435175"/>
            <a:ext cx="3121918" cy="954356"/>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3660AA"/>
          </a:solidFill>
        </p:spPr>
        <p:txBody>
          <a:bodyPr/>
          <a:lstStyle/>
          <a:p>
            <a:endParaRPr lang="en-GB"/>
          </a:p>
        </p:txBody>
      </p:sp>
      <p:sp>
        <p:nvSpPr>
          <p:cNvPr id="22" name="TextBox 21">
            <a:extLst>
              <a:ext uri="{FF2B5EF4-FFF2-40B4-BE49-F238E27FC236}">
                <a16:creationId xmlns:a16="http://schemas.microsoft.com/office/drawing/2014/main" id="{D4255FF0-996E-6472-6435-AFEDD55D41AC}"/>
              </a:ext>
            </a:extLst>
          </p:cNvPr>
          <p:cNvSpPr txBox="1"/>
          <p:nvPr/>
        </p:nvSpPr>
        <p:spPr>
          <a:xfrm>
            <a:off x="3657602" y="7508487"/>
            <a:ext cx="2529935"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Complete the </a:t>
            </a:r>
            <a:r>
              <a:rPr lang="en-GB" sz="2400" dirty="0">
                <a:solidFill>
                  <a:schemeClr val="bg1"/>
                </a:solidFill>
                <a:latin typeface="Montserrat" panose="00000500000000000000" pitchFamily="2" charset="0"/>
                <a:hlinkClick r:id="rId9">
                  <a:extLst>
                    <a:ext uri="{A12FA001-AC4F-418D-AE19-62706E023703}">
                      <ahyp:hlinkClr xmlns:ahyp="http://schemas.microsoft.com/office/drawing/2018/hyperlinkcolor" val="tx"/>
                    </a:ext>
                  </a:extLst>
                </a:hlinkClick>
              </a:rPr>
              <a:t>activities</a:t>
            </a:r>
            <a:endParaRPr lang="en-GB" sz="2400" dirty="0">
              <a:solidFill>
                <a:schemeClr val="bg1"/>
              </a:solidFill>
              <a:latin typeface="Montserrat" panose="00000500000000000000" pitchFamily="2" charset="0"/>
            </a:endParaRPr>
          </a:p>
        </p:txBody>
      </p:sp>
      <p:sp>
        <p:nvSpPr>
          <p:cNvPr id="20" name="TextBox 19">
            <a:extLst>
              <a:ext uri="{FF2B5EF4-FFF2-40B4-BE49-F238E27FC236}">
                <a16:creationId xmlns:a16="http://schemas.microsoft.com/office/drawing/2014/main" id="{95713E3B-212D-0B48-AAF1-3AEC5E60B656}"/>
              </a:ext>
            </a:extLst>
          </p:cNvPr>
          <p:cNvSpPr txBox="1"/>
          <p:nvPr/>
        </p:nvSpPr>
        <p:spPr>
          <a:xfrm>
            <a:off x="6687000" y="7496855"/>
            <a:ext cx="3256144"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Listen to the </a:t>
            </a:r>
            <a:r>
              <a:rPr lang="en-GB" sz="2400" dirty="0">
                <a:solidFill>
                  <a:schemeClr val="bg1"/>
                </a:solidFill>
                <a:latin typeface="Montserrat" panose="00000500000000000000" pitchFamily="2" charset="0"/>
                <a:hlinkClick r:id="rId10">
                  <a:extLst>
                    <a:ext uri="{A12FA001-AC4F-418D-AE19-62706E023703}">
                      <ahyp:hlinkClr xmlns:ahyp="http://schemas.microsoft.com/office/drawing/2018/hyperlinkcolor" val="tx"/>
                    </a:ext>
                  </a:extLst>
                </a:hlinkClick>
              </a:rPr>
              <a:t>podcast</a:t>
            </a:r>
            <a:endParaRPr lang="en-GB" sz="2400" dirty="0">
              <a:solidFill>
                <a:schemeClr val="bg1"/>
              </a:solidFill>
              <a:latin typeface="Montserrat" panose="00000500000000000000" pitchFamily="2" charset="0"/>
            </a:endParaRPr>
          </a:p>
        </p:txBody>
      </p:sp>
      <p:sp>
        <p:nvSpPr>
          <p:cNvPr id="19" name="TextBox 18">
            <a:extLst>
              <a:ext uri="{FF2B5EF4-FFF2-40B4-BE49-F238E27FC236}">
                <a16:creationId xmlns:a16="http://schemas.microsoft.com/office/drawing/2014/main" id="{7F61A7AC-60BD-88A1-C9AC-45907F5FA217}"/>
              </a:ext>
            </a:extLst>
          </p:cNvPr>
          <p:cNvSpPr txBox="1"/>
          <p:nvPr/>
        </p:nvSpPr>
        <p:spPr>
          <a:xfrm>
            <a:off x="11315506" y="7508487"/>
            <a:ext cx="2279456"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Watch the </a:t>
            </a:r>
            <a:r>
              <a:rPr lang="en-GB" sz="2400" dirty="0">
                <a:solidFill>
                  <a:schemeClr val="bg1"/>
                </a:solidFill>
                <a:latin typeface="Montserrat" panose="00000500000000000000" pitchFamily="2" charset="0"/>
                <a:hlinkClick r:id="rId11">
                  <a:extLst>
                    <a:ext uri="{A12FA001-AC4F-418D-AE19-62706E023703}">
                      <ahyp:hlinkClr xmlns:ahyp="http://schemas.microsoft.com/office/drawing/2018/hyperlinkcolor" val="tx"/>
                    </a:ext>
                  </a:extLst>
                </a:hlinkClick>
              </a:rPr>
              <a:t>animation</a:t>
            </a:r>
            <a:endParaRPr lang="en-GB" sz="2400" dirty="0">
              <a:solidFill>
                <a:schemeClr val="bg1"/>
              </a:solidFill>
              <a:latin typeface="Montserrat" panose="00000500000000000000" pitchFamily="2" charset="0"/>
            </a:endParaRPr>
          </a:p>
        </p:txBody>
      </p:sp>
      <p:sp>
        <p:nvSpPr>
          <p:cNvPr id="2" name="TextBox 1">
            <a:extLst>
              <a:ext uri="{FF2B5EF4-FFF2-40B4-BE49-F238E27FC236}">
                <a16:creationId xmlns:a16="http://schemas.microsoft.com/office/drawing/2014/main" id="{CC399ECB-57AF-7D22-8A8D-D7FF6A13BA8F}"/>
              </a:ext>
            </a:extLst>
          </p:cNvPr>
          <p:cNvSpPr txBox="1"/>
          <p:nvPr/>
        </p:nvSpPr>
        <p:spPr>
          <a:xfrm>
            <a:off x="14937482" y="7508485"/>
            <a:ext cx="3121918" cy="830997"/>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Download the </a:t>
            </a:r>
            <a:r>
              <a:rPr lang="en-GB" sz="2400" dirty="0">
                <a:solidFill>
                  <a:schemeClr val="bg1"/>
                </a:solidFill>
                <a:latin typeface="Montserrat" panose="00000500000000000000" pitchFamily="2" charset="0"/>
                <a:hlinkClick r:id="rId12">
                  <a:extLst>
                    <a:ext uri="{A12FA001-AC4F-418D-AE19-62706E023703}">
                      <ahyp:hlinkClr xmlns:ahyp="http://schemas.microsoft.com/office/drawing/2018/hyperlinkcolor" val="tx"/>
                    </a:ext>
                  </a:extLst>
                </a:hlinkClick>
              </a:rPr>
              <a:t>Spanish resources</a:t>
            </a:r>
            <a:endParaRPr lang="en-GB" sz="2400" dirty="0">
              <a:solidFill>
                <a:schemeClr val="bg1"/>
              </a:solidFill>
              <a:latin typeface="Montserrat" panose="00000500000000000000" pitchFamily="2" charset="0"/>
            </a:endParaRPr>
          </a:p>
        </p:txBody>
      </p:sp>
      <p:sp>
        <p:nvSpPr>
          <p:cNvPr id="4" name="TextBox 13">
            <a:extLst>
              <a:ext uri="{FF2B5EF4-FFF2-40B4-BE49-F238E27FC236}">
                <a16:creationId xmlns:a16="http://schemas.microsoft.com/office/drawing/2014/main" id="{0FA8FFC5-8FD3-9485-6B05-F813B65D0A54}"/>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21       </a:t>
            </a:r>
            <a:r>
              <a:rPr lang="en-US" sz="1700" dirty="0">
                <a:solidFill>
                  <a:srgbClr val="FFFFFF"/>
                </a:solidFill>
                <a:latin typeface="Montserrat Semi-Bold Bold"/>
              </a:rPr>
              <a:t>futurumcareers.com</a:t>
            </a:r>
          </a:p>
        </p:txBody>
      </p:sp>
      <p:pic>
        <p:nvPicPr>
          <p:cNvPr id="24" name="Picture 23" descr="A close-up of a person&#10;&#10;AI-generated content may be incorrect.">
            <a:extLst>
              <a:ext uri="{FF2B5EF4-FFF2-40B4-BE49-F238E27FC236}">
                <a16:creationId xmlns:a16="http://schemas.microsoft.com/office/drawing/2014/main" id="{96D8BD22-2CFD-159C-38CC-343FB572D4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8398" y="3436535"/>
            <a:ext cx="2685096" cy="3805011"/>
          </a:xfrm>
          <a:prstGeom prst="rect">
            <a:avLst/>
          </a:prstGeom>
        </p:spPr>
      </p:pic>
      <p:sp>
        <p:nvSpPr>
          <p:cNvPr id="3" name="TextBox 2">
            <a:extLst>
              <a:ext uri="{FF2B5EF4-FFF2-40B4-BE49-F238E27FC236}">
                <a16:creationId xmlns:a16="http://schemas.microsoft.com/office/drawing/2014/main" id="{AAC8EF39-50DA-7A9C-1843-B9C64F4EF76E}"/>
              </a:ext>
            </a:extLst>
          </p:cNvPr>
          <p:cNvSpPr txBox="1"/>
          <p:nvPr/>
        </p:nvSpPr>
        <p:spPr>
          <a:xfrm>
            <a:off x="15163800" y="9733991"/>
            <a:ext cx="2259202" cy="400110"/>
          </a:xfrm>
          <a:prstGeom prst="rect">
            <a:avLst/>
          </a:prstGeom>
          <a:noFill/>
        </p:spPr>
        <p:txBody>
          <a:bodyPr wrap="square">
            <a:spAutoFit/>
          </a:bodyPr>
          <a:lstStyle/>
          <a:p>
            <a:r>
              <a:rPr lang="en-GB" sz="1000" i="1" dirty="0">
                <a:solidFill>
                  <a:schemeClr val="bg1"/>
                </a:solidFill>
                <a:latin typeface="Montserrat" pitchFamily="2" charset="0"/>
              </a:rPr>
              <a:t>© everything possible/Shutterstock.com</a:t>
            </a:r>
            <a:endParaRPr lang="en-GB" sz="1000" dirty="0">
              <a:solidFill>
                <a:schemeClr val="bg1"/>
              </a:solidFill>
              <a:latin typeface="Montserrat" pitchFamily="2" charset="0"/>
            </a:endParaRPr>
          </a:p>
        </p:txBody>
      </p:sp>
      <p:pic>
        <p:nvPicPr>
          <p:cNvPr id="12" name="Picture 11" descr="A cartoon of people sitting on a couch&#10;&#10;AI-generated content may be incorrect.">
            <a:extLst>
              <a:ext uri="{FF2B5EF4-FFF2-40B4-BE49-F238E27FC236}">
                <a16:creationId xmlns:a16="http://schemas.microsoft.com/office/drawing/2014/main" id="{795473E0-497F-39F6-12B7-CFDE69B99E61}"/>
              </a:ext>
            </a:extLst>
          </p:cNvPr>
          <p:cNvPicPr>
            <a:picLocks noChangeAspect="1"/>
          </p:cNvPicPr>
          <p:nvPr/>
        </p:nvPicPr>
        <p:blipFill>
          <a:blip r:embed="rId14">
            <a:extLst>
              <a:ext uri="{28A0092B-C50C-407E-A947-70E740481C1C}">
                <a14:useLocalDpi xmlns:a14="http://schemas.microsoft.com/office/drawing/2010/main" val="0"/>
              </a:ext>
            </a:extLst>
          </a:blip>
          <a:srcRect t="16042"/>
          <a:stretch>
            <a:fillRect/>
          </a:stretch>
        </p:blipFill>
        <p:spPr>
          <a:xfrm>
            <a:off x="11049000" y="4610100"/>
            <a:ext cx="2997521" cy="1736968"/>
          </a:xfrm>
          <a:prstGeom prst="rect">
            <a:avLst/>
          </a:prstGeom>
        </p:spPr>
      </p:pic>
      <p:pic>
        <p:nvPicPr>
          <p:cNvPr id="9" name="Picture 8">
            <a:extLst>
              <a:ext uri="{FF2B5EF4-FFF2-40B4-BE49-F238E27FC236}">
                <a16:creationId xmlns:a16="http://schemas.microsoft.com/office/drawing/2014/main" id="{0071B9EE-1329-37BE-C37C-4009CB2A8ACA}"/>
              </a:ext>
            </a:extLst>
          </p:cNvPr>
          <p:cNvPicPr>
            <a:picLocks noChangeAspect="1"/>
          </p:cNvPicPr>
          <p:nvPr/>
        </p:nvPicPr>
        <p:blipFill>
          <a:blip r:embed="rId15"/>
          <a:stretch>
            <a:fillRect/>
          </a:stretch>
        </p:blipFill>
        <p:spPr>
          <a:xfrm>
            <a:off x="3605479" y="3436535"/>
            <a:ext cx="2640458" cy="3757996"/>
          </a:xfrm>
          <a:prstGeom prst="rect">
            <a:avLst/>
          </a:prstGeom>
        </p:spPr>
      </p:pic>
      <p:pic>
        <p:nvPicPr>
          <p:cNvPr id="13" name="Picture 12" descr="A close-up of a person&#10;&#10;AI-generated content may be incorrect.">
            <a:extLst>
              <a:ext uri="{FF2B5EF4-FFF2-40B4-BE49-F238E27FC236}">
                <a16:creationId xmlns:a16="http://schemas.microsoft.com/office/drawing/2014/main" id="{2BBD2DB2-CCFE-F3B6-F287-C93C887346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098406" y="3399343"/>
            <a:ext cx="2685096" cy="3795188"/>
          </a:xfrm>
          <a:prstGeom prst="rect">
            <a:avLst/>
          </a:prstGeom>
        </p:spPr>
      </p:pic>
    </p:spTree>
    <p:extLst>
      <p:ext uri="{BB962C8B-B14F-4D97-AF65-F5344CB8AC3E}">
        <p14:creationId xmlns:p14="http://schemas.microsoft.com/office/powerpoint/2010/main" val="2887927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DCCDE210-582C-51E7-7569-214364D72C4F}"/>
              </a:ext>
            </a:extLst>
          </p:cNvPr>
          <p:cNvGrpSpPr/>
          <p:nvPr/>
        </p:nvGrpSpPr>
        <p:grpSpPr>
          <a:xfrm rot="-5400000">
            <a:off x="9607391" y="1606393"/>
            <a:ext cx="10287000" cy="7074218"/>
            <a:chOff x="0" y="0"/>
            <a:chExt cx="3130550" cy="2152833"/>
          </a:xfrm>
          <a:solidFill>
            <a:srgbClr val="3660AA"/>
          </a:solidFill>
        </p:grpSpPr>
        <p:sp>
          <p:nvSpPr>
            <p:cNvPr id="8" name="Freeform 5">
              <a:extLst>
                <a:ext uri="{FF2B5EF4-FFF2-40B4-BE49-F238E27FC236}">
                  <a16:creationId xmlns:a16="http://schemas.microsoft.com/office/drawing/2014/main" id="{5B995855-9CF1-9FFE-24B6-9A38EC6E5668}"/>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pic>
        <p:nvPicPr>
          <p:cNvPr id="6" name="Picture 5" descr="A close-up of a signature&#10;&#10;Description automatically generated">
            <a:extLst>
              <a:ext uri="{FF2B5EF4-FFF2-40B4-BE49-F238E27FC236}">
                <a16:creationId xmlns:a16="http://schemas.microsoft.com/office/drawing/2014/main" id="{14290DDD-2EE6-416E-AED2-78950C44E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7526" y="6913641"/>
            <a:ext cx="4784994" cy="1330827"/>
          </a:xfrm>
          <a:prstGeom prst="rect">
            <a:avLst/>
          </a:prstGeom>
        </p:spPr>
      </p:pic>
      <p:sp>
        <p:nvSpPr>
          <p:cNvPr id="10" name="TextBox 9">
            <a:extLst>
              <a:ext uri="{FF2B5EF4-FFF2-40B4-BE49-F238E27FC236}">
                <a16:creationId xmlns:a16="http://schemas.microsoft.com/office/drawing/2014/main" id="{AFE7B1AE-FD6F-023B-9D28-47DF476F614F}"/>
              </a:ext>
            </a:extLst>
          </p:cNvPr>
          <p:cNvSpPr txBox="1"/>
          <p:nvPr/>
        </p:nvSpPr>
        <p:spPr>
          <a:xfrm>
            <a:off x="366050" y="536727"/>
            <a:ext cx="10847732" cy="2308324"/>
          </a:xfrm>
          <a:prstGeom prst="rect">
            <a:avLst/>
          </a:prstGeom>
          <a:noFill/>
        </p:spPr>
        <p:txBody>
          <a:bodyPr wrap="square" rtlCol="0">
            <a:spAutoFit/>
          </a:bodyPr>
          <a:lstStyle/>
          <a:p>
            <a:pPr algn="ctr"/>
            <a:r>
              <a:rPr lang="en-GB" sz="2400">
                <a:latin typeface="Montserrat" panose="00000500000000000000" pitchFamily="2" charset="0"/>
              </a:rPr>
              <a:t>This educational material has been produced by </a:t>
            </a:r>
            <a:r>
              <a:rPr lang="en-GB" sz="2400" b="1">
                <a:latin typeface="Montserrat" panose="00000500000000000000" pitchFamily="2" charset="0"/>
              </a:rPr>
              <a:t>Wake Forest University School of Medicine </a:t>
            </a:r>
            <a:r>
              <a:rPr lang="en-GB" sz="2400">
                <a:latin typeface="Montserrat" panose="00000500000000000000" pitchFamily="2" charset="0"/>
              </a:rPr>
              <a:t>in partnership with </a:t>
            </a:r>
            <a:r>
              <a:rPr lang="en-GB" sz="2400" b="1">
                <a:latin typeface="Montserrat" panose="00000500000000000000" pitchFamily="2" charset="0"/>
              </a:rPr>
              <a:t>Futurum</a:t>
            </a:r>
            <a:r>
              <a:rPr lang="en-GB" sz="2400">
                <a:latin typeface="Montserrat" panose="00000500000000000000" pitchFamily="2" charset="0"/>
              </a:rPr>
              <a:t> and with grant support from </a:t>
            </a:r>
            <a:r>
              <a:rPr lang="en-GB" sz="2400" b="1">
                <a:latin typeface="Montserrat" panose="00000500000000000000" pitchFamily="2" charset="0"/>
              </a:rPr>
              <a:t>The Duke Endowment</a:t>
            </a:r>
            <a:r>
              <a:rPr lang="en-GB" sz="2400">
                <a:latin typeface="Montserrat" panose="00000500000000000000" pitchFamily="2" charset="0"/>
              </a:rPr>
              <a:t>. </a:t>
            </a:r>
          </a:p>
          <a:p>
            <a:pPr algn="ctr"/>
            <a:r>
              <a:rPr lang="en-GB" sz="2400">
                <a:latin typeface="Montserrat" panose="00000500000000000000" pitchFamily="2" charset="0"/>
              </a:rPr>
              <a:t>The Duke Endowment is a private foundation that strengthens communities in North Carolina and South Carolina by nurturing children, promoting health, educating minds and enriching spirits.</a:t>
            </a:r>
            <a:endParaRPr lang="en-GB" sz="3600">
              <a:latin typeface="Montserrat" panose="00000500000000000000" pitchFamily="2" charset="0"/>
            </a:endParaRPr>
          </a:p>
        </p:txBody>
      </p:sp>
      <p:pic>
        <p:nvPicPr>
          <p:cNvPr id="3" name="Picture 2" descr="A qr code on a white background&#10;&#10;Description automatically generated">
            <a:hlinkClick r:id="rId4"/>
            <a:extLst>
              <a:ext uri="{FF2B5EF4-FFF2-40B4-BE49-F238E27FC236}">
                <a16:creationId xmlns:a16="http://schemas.microsoft.com/office/drawing/2014/main" id="{5A009037-C05E-EF09-4EF8-4068C1F108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0348" y="3228247"/>
            <a:ext cx="2960324" cy="2960324"/>
          </a:xfrm>
          <a:prstGeom prst="rect">
            <a:avLst/>
          </a:prstGeom>
        </p:spPr>
      </p:pic>
      <p:sp>
        <p:nvSpPr>
          <p:cNvPr id="5" name="TextBox 4">
            <a:extLst>
              <a:ext uri="{FF2B5EF4-FFF2-40B4-BE49-F238E27FC236}">
                <a16:creationId xmlns:a16="http://schemas.microsoft.com/office/drawing/2014/main" id="{8882F683-3F6D-9B17-A3C1-1D62CE3ADD62}"/>
              </a:ext>
            </a:extLst>
          </p:cNvPr>
          <p:cNvSpPr txBox="1"/>
          <p:nvPr/>
        </p:nvSpPr>
        <p:spPr>
          <a:xfrm>
            <a:off x="1153097" y="3692822"/>
            <a:ext cx="6799073" cy="2370136"/>
          </a:xfrm>
          <a:prstGeom prst="rect">
            <a:avLst/>
          </a:prstGeom>
          <a:noFill/>
        </p:spPr>
        <p:txBody>
          <a:bodyPr wrap="square" rtlCol="0">
            <a:spAutoFit/>
          </a:bodyPr>
          <a:lstStyle/>
          <a:p>
            <a:pPr algn="ctr">
              <a:spcAft>
                <a:spcPts val="1200"/>
              </a:spcAft>
            </a:pPr>
            <a:r>
              <a:rPr lang="en-GB" sz="2801" b="1" dirty="0">
                <a:latin typeface="Montserrat" panose="00000500000000000000" pitchFamily="2" charset="0"/>
                <a:ea typeface="Aptos" panose="020B0004020202020204" pitchFamily="34" charset="0"/>
                <a:cs typeface="Aptos" panose="020B0004020202020204" pitchFamily="34" charset="0"/>
              </a:rPr>
              <a:t>Let us know what you think of this educational and career resource. </a:t>
            </a:r>
          </a:p>
          <a:p>
            <a:pPr algn="ctr">
              <a:spcAft>
                <a:spcPts val="1200"/>
              </a:spcAft>
            </a:pPr>
            <a:r>
              <a:rPr lang="en-US" sz="2400" dirty="0">
                <a:latin typeface="Montserrat" panose="00000500000000000000" pitchFamily="2" charset="0"/>
                <a:ea typeface="Aptos" panose="020B0004020202020204" pitchFamily="34" charset="0"/>
                <a:cs typeface="Aptos" panose="020B0004020202020204" pitchFamily="34" charset="0"/>
              </a:rPr>
              <a:t>To provide input, simply scan the QR code or access the link below:</a:t>
            </a:r>
          </a:p>
          <a:p>
            <a:pPr algn="ctr">
              <a:spcAft>
                <a:spcPts val="1200"/>
              </a:spcAft>
            </a:pPr>
            <a:r>
              <a:rPr lang="en-US" sz="2400" dirty="0" err="1">
                <a:latin typeface="Montserrat" panose="00000500000000000000" pitchFamily="2" charset="0"/>
                <a:ea typeface="Aptos" panose="020B0004020202020204" pitchFamily="34" charset="0"/>
                <a:cs typeface="Aptos" panose="020B0004020202020204" pitchFamily="34" charset="0"/>
                <a:hlinkClick r:id="rId6"/>
              </a:rPr>
              <a:t>redcap.link</a:t>
            </a:r>
            <a:r>
              <a:rPr lang="en-US" sz="2400" dirty="0">
                <a:latin typeface="Montserrat" panose="00000500000000000000" pitchFamily="2" charset="0"/>
                <a:ea typeface="Aptos" panose="020B0004020202020204" pitchFamily="34" charset="0"/>
                <a:cs typeface="Aptos" panose="020B0004020202020204" pitchFamily="34" charset="0"/>
                <a:hlinkClick r:id="rId6"/>
              </a:rPr>
              <a:t>/dh5j1nes</a:t>
            </a:r>
            <a:r>
              <a:rPr lang="en-US" sz="2400" dirty="0">
                <a:latin typeface="Montserrat" panose="00000500000000000000" pitchFamily="2" charset="0"/>
                <a:ea typeface="Aptos" panose="020B0004020202020204" pitchFamily="34" charset="0"/>
                <a:cs typeface="Aptos" panose="020B0004020202020204" pitchFamily="34" charset="0"/>
              </a:rPr>
              <a:t>  </a:t>
            </a:r>
          </a:p>
        </p:txBody>
      </p:sp>
      <p:pic>
        <p:nvPicPr>
          <p:cNvPr id="4" name="Picture 3" descr="A black background with yellow text&#10;&#10;Description automatically generated">
            <a:extLst>
              <a:ext uri="{FF2B5EF4-FFF2-40B4-BE49-F238E27FC236}">
                <a16:creationId xmlns:a16="http://schemas.microsoft.com/office/drawing/2014/main" id="{5DDF8EC3-071D-1C82-9046-80F6952398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116" y="7164468"/>
            <a:ext cx="6512292" cy="1080000"/>
          </a:xfrm>
          <a:prstGeom prst="rect">
            <a:avLst/>
          </a:prstGeom>
        </p:spPr>
      </p:pic>
      <p:pic>
        <p:nvPicPr>
          <p:cNvPr id="9" name="Picture 8" descr="A black and orange logo&#10;&#10;Description automatically generated">
            <a:extLst>
              <a:ext uri="{FF2B5EF4-FFF2-40B4-BE49-F238E27FC236}">
                <a16:creationId xmlns:a16="http://schemas.microsoft.com/office/drawing/2014/main" id="{10118615-ACCF-A4C9-9B1E-170632306D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8239" y="8830883"/>
            <a:ext cx="4614338" cy="10843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36286" y="1755754"/>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16" name="TextBox 16"/>
          <p:cNvSpPr txBox="1"/>
          <p:nvPr/>
        </p:nvSpPr>
        <p:spPr>
          <a:xfrm>
            <a:off x="8457697" y="1020192"/>
            <a:ext cx="6064677" cy="969624"/>
          </a:xfrm>
          <a:prstGeom prst="rect">
            <a:avLst/>
          </a:prstGeom>
        </p:spPr>
        <p:txBody>
          <a:bodyPr wrap="square" lIns="0" tIns="0" rIns="0" bIns="0" rtlCol="0" anchor="t">
            <a:spAutoFit/>
          </a:bodyPr>
          <a:lstStyle/>
          <a:p>
            <a:pPr>
              <a:lnSpc>
                <a:spcPts val="8469"/>
              </a:lnSpc>
            </a:pPr>
            <a:r>
              <a:rPr lang="en-US" sz="4800" dirty="0">
                <a:latin typeface="Montserrat Semi-Bold" panose="020B0604020202020204" charset="0"/>
              </a:rPr>
              <a:t>Meet Nicole</a:t>
            </a:r>
          </a:p>
        </p:txBody>
      </p:sp>
      <p:sp>
        <p:nvSpPr>
          <p:cNvPr id="8" name="TextBox 7">
            <a:extLst>
              <a:ext uri="{FF2B5EF4-FFF2-40B4-BE49-F238E27FC236}">
                <a16:creationId xmlns:a16="http://schemas.microsoft.com/office/drawing/2014/main" id="{E9356FCA-1F05-863E-DE3C-A453B588AA44}"/>
              </a:ext>
            </a:extLst>
          </p:cNvPr>
          <p:cNvSpPr txBox="1"/>
          <p:nvPr/>
        </p:nvSpPr>
        <p:spPr>
          <a:xfrm>
            <a:off x="8458200" y="2400300"/>
            <a:ext cx="8231458" cy="4856009"/>
          </a:xfrm>
          <a:prstGeom prst="rect">
            <a:avLst/>
          </a:prstGeom>
          <a:noFill/>
        </p:spPr>
        <p:txBody>
          <a:bodyPr wrap="square" rtlCol="0">
            <a:spAutoFit/>
          </a:bodyPr>
          <a:lstStyle/>
          <a:p>
            <a:pPr>
              <a:lnSpc>
                <a:spcPct val="120000"/>
              </a:lnSpc>
            </a:pPr>
            <a:r>
              <a:rPr lang="en-GB" sz="2600" b="1" kern="100" dirty="0">
                <a:latin typeface="Montserrat" panose="00000500000000000000" pitchFamily="2" charset="0"/>
                <a:ea typeface="Aptos" panose="020B0004020202020204" pitchFamily="34" charset="0"/>
                <a:cs typeface="Calibri" panose="020F0502020204030204" pitchFamily="34" charset="0"/>
              </a:rPr>
              <a:t>Dr. Nicole B. Cyrille-Superville </a:t>
            </a:r>
            <a:r>
              <a:rPr lang="en-GB" sz="2600" kern="100" dirty="0">
                <a:effectLst/>
                <a:latin typeface="Montserrat" panose="00000500000000000000" pitchFamily="2" charset="0"/>
                <a:ea typeface="Aptos" panose="020B0004020202020204" pitchFamily="34" charset="0"/>
                <a:cs typeface="Calibri" panose="020F0502020204030204" pitchFamily="34" charset="0"/>
              </a:rPr>
              <a:t>is a </a:t>
            </a:r>
            <a:r>
              <a:rPr lang="en-GB" sz="2600" b="1" kern="100" dirty="0">
                <a:effectLst/>
                <a:latin typeface="Montserrat" panose="00000500000000000000" pitchFamily="2" charset="0"/>
                <a:ea typeface="Aptos" panose="020B0004020202020204" pitchFamily="34" charset="0"/>
                <a:cs typeface="Calibri" panose="020F0502020204030204" pitchFamily="34" charset="0"/>
              </a:rPr>
              <a:t>cardiologist </a:t>
            </a:r>
            <a:r>
              <a:rPr lang="en-GB" sz="2600" kern="100" dirty="0">
                <a:effectLst/>
                <a:latin typeface="Montserrat" panose="00000500000000000000" pitchFamily="2" charset="0"/>
                <a:ea typeface="Aptos" panose="020B0004020202020204" pitchFamily="34" charset="0"/>
                <a:cs typeface="Calibri" panose="020F0502020204030204" pitchFamily="34" charset="0"/>
              </a:rPr>
              <a:t>at </a:t>
            </a:r>
            <a:r>
              <a:rPr lang="en-GB" sz="2600" dirty="0">
                <a:latin typeface="Montserrat" pitchFamily="2" charset="0"/>
                <a:hlinkClick r:id="rId3"/>
              </a:rPr>
              <a:t>Atrium Health Sanger Heart &amp; Vascular Institute </a:t>
            </a:r>
            <a:r>
              <a:rPr lang="en-GB" sz="2600">
                <a:latin typeface="Montserrat" pitchFamily="2" charset="0"/>
                <a:hlinkClick r:id="rId3"/>
              </a:rPr>
              <a:t>Kenilworth</a:t>
            </a:r>
            <a:r>
              <a:rPr lang="en-GB" sz="2600">
                <a:latin typeface="Montserrat" pitchFamily="2" charset="0"/>
              </a:rPr>
              <a:t> and</a:t>
            </a:r>
            <a:r>
              <a:rPr lang="en-GB" sz="2600" kern="100">
                <a:effectLst/>
                <a:latin typeface="Montserrat" panose="00000500000000000000" pitchFamily="2" charset="0"/>
                <a:ea typeface="Aptos" panose="020B0004020202020204" pitchFamily="34" charset="0"/>
                <a:cs typeface="Calibri" panose="020F0502020204030204" pitchFamily="34" charset="0"/>
              </a:rPr>
              <a:t> </a:t>
            </a:r>
            <a:r>
              <a:rPr lang="en-GB" sz="2600" kern="100" dirty="0">
                <a:latin typeface="Montserrat" panose="00000500000000000000" pitchFamily="2" charset="0"/>
                <a:ea typeface="Aptos" panose="020B0004020202020204" pitchFamily="34" charset="0"/>
                <a:cs typeface="Calibri" panose="020F0502020204030204" pitchFamily="34" charset="0"/>
                <a:hlinkClick r:id="rId4"/>
              </a:rPr>
              <a:t>Wake Forest University School of Medicine</a:t>
            </a:r>
            <a:r>
              <a:rPr lang="en-GB" sz="2600" kern="100" dirty="0">
                <a:latin typeface="Montserrat" panose="00000500000000000000" pitchFamily="2" charset="0"/>
                <a:ea typeface="Aptos" panose="020B0004020202020204" pitchFamily="34" charset="0"/>
                <a:cs typeface="Calibri" panose="020F0502020204030204" pitchFamily="34" charset="0"/>
              </a:rPr>
              <a:t> </a:t>
            </a:r>
            <a:r>
              <a:rPr lang="en-GB" sz="2600" kern="100" dirty="0">
                <a:effectLst/>
                <a:latin typeface="Montserrat" panose="00000500000000000000" pitchFamily="2" charset="0"/>
                <a:ea typeface="Aptos" panose="020B0004020202020204" pitchFamily="34" charset="0"/>
                <a:cs typeface="Calibri" panose="020F0502020204030204" pitchFamily="34" charset="0"/>
              </a:rPr>
              <a:t>in the US.</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dirty="0">
                <a:latin typeface="Montserrat" pitchFamily="2" charset="0"/>
              </a:rPr>
              <a:t>Nicole studies </a:t>
            </a:r>
            <a:r>
              <a:rPr lang="en-GB" sz="2600" b="1" dirty="0">
                <a:latin typeface="Montserrat" pitchFamily="2" charset="0"/>
              </a:rPr>
              <a:t>heart failure </a:t>
            </a:r>
            <a:r>
              <a:rPr lang="en-GB" sz="2600" dirty="0">
                <a:latin typeface="Montserrat" pitchFamily="2" charset="0"/>
              </a:rPr>
              <a:t>with </a:t>
            </a:r>
            <a:r>
              <a:rPr lang="en-GB" sz="2600" b="1" dirty="0">
                <a:latin typeface="Montserrat" pitchFamily="2" charset="0"/>
              </a:rPr>
              <a:t>preserved ejection fraction </a:t>
            </a:r>
            <a:r>
              <a:rPr lang="en-GB" sz="2600" dirty="0">
                <a:latin typeface="Montserrat" pitchFamily="2" charset="0"/>
              </a:rPr>
              <a:t>(</a:t>
            </a:r>
            <a:r>
              <a:rPr lang="en-GB" sz="2600" b="1" dirty="0" err="1">
                <a:latin typeface="Montserrat" pitchFamily="2" charset="0"/>
              </a:rPr>
              <a:t>HFpEF</a:t>
            </a:r>
            <a:r>
              <a:rPr lang="en-GB" sz="2600" dirty="0">
                <a:latin typeface="Montserrat" pitchFamily="2" charset="0"/>
              </a:rPr>
              <a:t>) and </a:t>
            </a:r>
            <a:r>
              <a:rPr lang="en-GB" sz="2600" b="1" dirty="0">
                <a:latin typeface="Montserrat" pitchFamily="2" charset="0"/>
              </a:rPr>
              <a:t>social determinants of health</a:t>
            </a:r>
            <a:r>
              <a:rPr lang="en-GB" sz="2600" dirty="0">
                <a:latin typeface="Montserrat" pitchFamily="2" charset="0"/>
              </a:rPr>
              <a:t>. With patient care at the forefront of her mind, Nicole’s work can involve a range of roles at any one time. </a:t>
            </a:r>
            <a:endParaRPr lang="en-GB" sz="2600" kern="100" dirty="0">
              <a:effectLst/>
              <a:latin typeface="Montserrat" pitchFamily="2" charset="0"/>
              <a:ea typeface="Aptos" panose="020B0004020202020204" pitchFamily="34" charset="0"/>
              <a:cs typeface="Times New Roman" panose="02020603050405020304" pitchFamily="18" charset="0"/>
            </a:endParaRPr>
          </a:p>
        </p:txBody>
      </p:sp>
      <p:sp>
        <p:nvSpPr>
          <p:cNvPr id="15" name="TextBox 13">
            <a:extLst>
              <a:ext uri="{FF2B5EF4-FFF2-40B4-BE49-F238E27FC236}">
                <a16:creationId xmlns:a16="http://schemas.microsoft.com/office/drawing/2014/main" id="{4E87C9A4-2B7A-C139-7A26-16677174A8FB}"/>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03       </a:t>
            </a:r>
            <a:r>
              <a:rPr lang="en-US" sz="1700" dirty="0">
                <a:solidFill>
                  <a:srgbClr val="FFFFFF"/>
                </a:solidFill>
                <a:latin typeface="Montserrat Semi-Bold Bold"/>
              </a:rPr>
              <a:t>futurumcareers.com</a:t>
            </a:r>
          </a:p>
        </p:txBody>
      </p:sp>
      <p:sp>
        <p:nvSpPr>
          <p:cNvPr id="14" name="Freeform 7">
            <a:extLst>
              <a:ext uri="{FF2B5EF4-FFF2-40B4-BE49-F238E27FC236}">
                <a16:creationId xmlns:a16="http://schemas.microsoft.com/office/drawing/2014/main" id="{63845268-8233-A9EE-46C3-5E356FB07D72}"/>
              </a:ext>
            </a:extLst>
          </p:cNvPr>
          <p:cNvSpPr/>
          <p:nvPr/>
        </p:nvSpPr>
        <p:spPr>
          <a:xfrm>
            <a:off x="2779518" y="1918152"/>
            <a:ext cx="4613568" cy="5820304"/>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5">
              <a:extLst>
                <a:ext uri="{28A0092B-C50C-407E-A947-70E740481C1C}">
                  <a14:useLocalDpi xmlns:a14="http://schemas.microsoft.com/office/drawing/2010/main" val="0"/>
                </a:ext>
              </a:extLst>
            </a:blip>
            <a:srcRect/>
            <a:stretch>
              <a:fillRect t="-2859" b="-5652"/>
            </a:stretch>
          </a:blipFill>
          <a:ln w="12700">
            <a:noFill/>
          </a:ln>
        </p:spPr>
        <p:txBody>
          <a:bodyPr/>
          <a:lstStyle/>
          <a:p>
            <a:endParaRPr lang="en-GB"/>
          </a:p>
        </p:txBody>
      </p:sp>
      <p:grpSp>
        <p:nvGrpSpPr>
          <p:cNvPr id="10" name="Group 10"/>
          <p:cNvGrpSpPr/>
          <p:nvPr/>
        </p:nvGrpSpPr>
        <p:grpSpPr>
          <a:xfrm>
            <a:off x="3276394" y="7575118"/>
            <a:ext cx="3743034" cy="954356"/>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B558A252-6693-5366-24D8-A962B5B69E80}"/>
              </a:ext>
            </a:extLst>
          </p:cNvPr>
          <p:cNvSpPr txBox="1"/>
          <p:nvPr/>
        </p:nvSpPr>
        <p:spPr>
          <a:xfrm>
            <a:off x="3442666" y="7582738"/>
            <a:ext cx="3576762" cy="830997"/>
          </a:xfrm>
          <a:prstGeom prst="rect">
            <a:avLst/>
          </a:prstGeom>
          <a:noFill/>
        </p:spPr>
        <p:txBody>
          <a:bodyPr wrap="square" rtlCol="0">
            <a:spAutoFit/>
          </a:bodyPr>
          <a:lstStyle/>
          <a:p>
            <a:pPr algn="ctr"/>
            <a:r>
              <a:rPr lang="en-GB" sz="2400" b="1" dirty="0">
                <a:latin typeface="Montserrat Bold" panose="00000800000000000000" charset="0"/>
                <a:cs typeface="Montserrat Bold" panose="00000800000000000000" charset="0"/>
              </a:rPr>
              <a:t>Dr. Nicole B. </a:t>
            </a:r>
          </a:p>
          <a:p>
            <a:pPr algn="ctr"/>
            <a:r>
              <a:rPr lang="en-GB" sz="2400" b="1" dirty="0">
                <a:latin typeface="Montserrat Bold" panose="00000800000000000000" charset="0"/>
                <a:cs typeface="Montserrat Bold" panose="00000800000000000000" charset="0"/>
              </a:rPr>
              <a:t>Cyrille-Superville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485900"/>
            <a:ext cx="6601256" cy="6096001"/>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9" name="TextBox 8">
            <a:extLst>
              <a:ext uri="{FF2B5EF4-FFF2-40B4-BE49-F238E27FC236}">
                <a16:creationId xmlns:a16="http://schemas.microsoft.com/office/drawing/2014/main" id="{66973B15-2E6E-E13C-4185-462C8985F87B}"/>
              </a:ext>
            </a:extLst>
          </p:cNvPr>
          <p:cNvSpPr txBox="1"/>
          <p:nvPr/>
        </p:nvSpPr>
        <p:spPr>
          <a:xfrm>
            <a:off x="619596" y="2857500"/>
            <a:ext cx="8554884" cy="4135812"/>
          </a:xfrm>
          <a:prstGeom prst="rect">
            <a:avLst/>
          </a:prstGeom>
          <a:noFill/>
        </p:spPr>
        <p:txBody>
          <a:bodyPr wrap="square">
            <a:spAutoFit/>
          </a:bodyPr>
          <a:lstStyle/>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The animation on the following slide will introduce you to Nicole’s research and career journey.</a:t>
            </a: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r>
              <a:rPr lang="en-GB" sz="2600" kern="100" dirty="0">
                <a:latin typeface="Montserrat" panose="00000500000000000000" pitchFamily="2" charset="0"/>
                <a:ea typeface="Aptos" panose="020B0004020202020204" pitchFamily="34" charset="0"/>
                <a:cs typeface="Calibri" panose="020F0502020204030204" pitchFamily="34" charset="0"/>
              </a:rPr>
              <a:t>You can also find it on Nicole’s Futurum page: </a:t>
            </a:r>
            <a:r>
              <a:rPr lang="en-GB" sz="2600" kern="100" dirty="0">
                <a:latin typeface="Montserrat" panose="00000500000000000000" pitchFamily="2" charset="0"/>
                <a:ea typeface="Aptos" panose="020B0004020202020204" pitchFamily="34" charset="0"/>
                <a:cs typeface="Calibri" panose="020F0502020204030204" pitchFamily="34" charset="0"/>
                <a:hlinkClick r:id="rId2"/>
              </a:rPr>
              <a:t>futurumcareers.com/cardiology-with-dr-nicole-b-cyrille-superville</a:t>
            </a:r>
            <a:endParaRPr lang="en-GB" sz="2600" dirty="0">
              <a:latin typeface="Montserrat" pitchFamily="2" charset="0"/>
            </a:endParaRPr>
          </a:p>
          <a:p>
            <a:pPr>
              <a:lnSpc>
                <a:spcPct val="120000"/>
              </a:lnSpc>
            </a:pPr>
            <a:endParaRPr lang="en-GB" sz="2600" kern="100" dirty="0">
              <a:latin typeface="Montserrat" panose="00000500000000000000" pitchFamily="2" charset="0"/>
              <a:ea typeface="Aptos" panose="020B0004020202020204" pitchFamily="34" charset="0"/>
              <a:cs typeface="Calibri" panose="020F0502020204030204" pitchFamily="34" charset="0"/>
            </a:endParaRPr>
          </a:p>
          <a:p>
            <a:pPr>
              <a:lnSpc>
                <a:spcPct val="120000"/>
              </a:lnSpc>
            </a:pPr>
            <a:r>
              <a:rPr lang="en-GB" sz="2600" kern="100" dirty="0">
                <a:latin typeface="Montserrat" panose="00000500000000000000" pitchFamily="2" charset="0"/>
                <a:ea typeface="Aptos" panose="020B0004020202020204" pitchFamily="34" charset="0"/>
                <a:cs typeface="Calibri" panose="020F0502020204030204" pitchFamily="34" charset="0"/>
              </a:rPr>
              <a:t>Or watch it on YouTube: </a:t>
            </a:r>
            <a:r>
              <a:rPr lang="en-GB" sz="2600" kern="100" dirty="0">
                <a:latin typeface="Montserrat" panose="00000500000000000000" pitchFamily="2" charset="0"/>
                <a:ea typeface="Aptos" panose="020B0004020202020204" pitchFamily="34" charset="0"/>
                <a:cs typeface="Calibri" panose="020F0502020204030204" pitchFamily="34" charset="0"/>
                <a:hlinkClick r:id="rId3"/>
              </a:rPr>
              <a:t>youtube.com/watch?v=GE8xAdB3mpQ</a:t>
            </a:r>
            <a:endParaRPr lang="en-GB" sz="2600" kern="100" dirty="0">
              <a:latin typeface="Montserrat" panose="00000500000000000000" pitchFamily="2" charset="0"/>
              <a:ea typeface="Aptos" panose="020B000402020202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6141015-C4B9-7A97-8C75-6F5CB183B22A}"/>
              </a:ext>
            </a:extLst>
          </p:cNvPr>
          <p:cNvSpPr txBox="1"/>
          <p:nvPr/>
        </p:nvSpPr>
        <p:spPr>
          <a:xfrm>
            <a:off x="533399" y="723900"/>
            <a:ext cx="10447081" cy="1569660"/>
          </a:xfrm>
          <a:prstGeom prst="rect">
            <a:avLst/>
          </a:prstGeom>
          <a:noFill/>
        </p:spPr>
        <p:txBody>
          <a:bodyPr wrap="square">
            <a:spAutoFit/>
          </a:bodyPr>
          <a:lstStyle/>
          <a:p>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Learn about Nicole’s </a:t>
            </a:r>
          </a:p>
          <a:p>
            <a:r>
              <a:rPr lang="en-GB" sz="4800" b="1" kern="100" dirty="0">
                <a:effectLst/>
                <a:latin typeface="Montserrat SemiBold" panose="00000700000000000000" pitchFamily="2" charset="0"/>
                <a:ea typeface="Aptos" panose="020B0004020202020204" pitchFamily="34" charset="0"/>
                <a:cs typeface="Calibri" panose="020F0502020204030204" pitchFamily="34" charset="0"/>
              </a:rPr>
              <a:t>Research and Career Journey</a:t>
            </a:r>
            <a:endParaRPr lang="en-GB" sz="4800" kern="100" dirty="0">
              <a:effectLst/>
              <a:latin typeface="Montserrat SemiBold" panose="00000700000000000000" pitchFamily="2" charset="0"/>
              <a:ea typeface="Aptos" panose="020B0004020202020204" pitchFamily="34" charset="0"/>
              <a:cs typeface="Times New Roman" panose="02020603050405020304" pitchFamily="18" charset="0"/>
            </a:endParaRPr>
          </a:p>
        </p:txBody>
      </p:sp>
      <p:sp>
        <p:nvSpPr>
          <p:cNvPr id="6" name="TextBox 13">
            <a:extLst>
              <a:ext uri="{FF2B5EF4-FFF2-40B4-BE49-F238E27FC236}">
                <a16:creationId xmlns:a16="http://schemas.microsoft.com/office/drawing/2014/main" id="{DC9F6520-EE26-4138-B9CA-CB868C68051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a:t>
            </a:r>
            <a:r>
              <a:rPr lang="en-US" sz="1700">
                <a:solidFill>
                  <a:schemeClr val="tx1">
                    <a:lumMod val="50000"/>
                    <a:lumOff val="50000"/>
                  </a:schemeClr>
                </a:solidFill>
                <a:latin typeface="Montserrat Semi-Bold"/>
              </a:rPr>
              <a:t>4       </a:t>
            </a:r>
            <a:r>
              <a:rPr lang="en-US" sz="1700" dirty="0">
                <a:solidFill>
                  <a:schemeClr val="tx1">
                    <a:lumMod val="50000"/>
                    <a:lumOff val="50000"/>
                  </a:schemeClr>
                </a:solidFill>
                <a:latin typeface="Montserrat Semi-Bold Bold"/>
              </a:rPr>
              <a:t>futurumcareers.com</a:t>
            </a:r>
          </a:p>
        </p:txBody>
      </p:sp>
      <p:grpSp>
        <p:nvGrpSpPr>
          <p:cNvPr id="8" name="Group 2">
            <a:extLst>
              <a:ext uri="{FF2B5EF4-FFF2-40B4-BE49-F238E27FC236}">
                <a16:creationId xmlns:a16="http://schemas.microsoft.com/office/drawing/2014/main" id="{0FD06C75-EA46-D5A5-FAAE-7D64202AE754}"/>
              </a:ext>
            </a:extLst>
          </p:cNvPr>
          <p:cNvGrpSpPr>
            <a:grpSpLocks noChangeAspect="1"/>
          </p:cNvGrpSpPr>
          <p:nvPr/>
        </p:nvGrpSpPr>
        <p:grpSpPr>
          <a:xfrm>
            <a:off x="10820400" y="1723515"/>
            <a:ext cx="5181600" cy="5620782"/>
            <a:chOff x="-154295" y="-17959"/>
            <a:chExt cx="4994348" cy="6318550"/>
          </a:xfrm>
        </p:grpSpPr>
        <p:sp>
          <p:nvSpPr>
            <p:cNvPr id="10" name="Freeform 3">
              <a:extLst>
                <a:ext uri="{FF2B5EF4-FFF2-40B4-BE49-F238E27FC236}">
                  <a16:creationId xmlns:a16="http://schemas.microsoft.com/office/drawing/2014/main" id="{64EA7667-6451-6AA9-1A95-577E98748ADE}"/>
                </a:ext>
              </a:extLst>
            </p:cNvPr>
            <p:cNvSpPr/>
            <p:nvPr/>
          </p:nvSpPr>
          <p:spPr>
            <a:xfrm>
              <a:off x="-154295" y="-17959"/>
              <a:ext cx="4994348" cy="631855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4">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grpSp>
    </p:spTree>
    <p:extLst>
      <p:ext uri="{BB962C8B-B14F-4D97-AF65-F5344CB8AC3E}">
        <p14:creationId xmlns:p14="http://schemas.microsoft.com/office/powerpoint/2010/main" val="172764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icole Cyrille-Superville__animation_final">
            <a:hlinkClick r:id="" action="ppaction://media"/>
            <a:extLst>
              <a:ext uri="{FF2B5EF4-FFF2-40B4-BE49-F238E27FC236}">
                <a16:creationId xmlns:a16="http://schemas.microsoft.com/office/drawing/2014/main" id="{79A5F757-46AE-B1F6-0EC1-75317214F6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955" y="25810"/>
            <a:ext cx="18242113" cy="10261190"/>
          </a:xfrm>
          <a:prstGeom prst="rect">
            <a:avLst/>
          </a:prstGeom>
        </p:spPr>
      </p:pic>
    </p:spTree>
    <p:extLst>
      <p:ext uri="{BB962C8B-B14F-4D97-AF65-F5344CB8AC3E}">
        <p14:creationId xmlns:p14="http://schemas.microsoft.com/office/powerpoint/2010/main" val="360517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2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artoon of a child holding a cat&#10;&#10;AI-generated content may be incorrect.">
            <a:extLst>
              <a:ext uri="{FF2B5EF4-FFF2-40B4-BE49-F238E27FC236}">
                <a16:creationId xmlns:a16="http://schemas.microsoft.com/office/drawing/2014/main" id="{EFB3F4B3-C816-C480-9BE9-FCAD5206B58B}"/>
              </a:ext>
            </a:extLst>
          </p:cNvPr>
          <p:cNvPicPr>
            <a:picLocks noChangeAspect="1"/>
          </p:cNvPicPr>
          <p:nvPr/>
        </p:nvPicPr>
        <p:blipFill>
          <a:blip r:embed="rId3">
            <a:extLst>
              <a:ext uri="{28A0092B-C50C-407E-A947-70E740481C1C}">
                <a14:useLocalDpi xmlns:a14="http://schemas.microsoft.com/office/drawing/2010/main" val="0"/>
              </a:ext>
            </a:extLst>
          </a:blip>
          <a:srcRect r="12549"/>
          <a:stretch>
            <a:fillRect/>
          </a:stretch>
        </p:blipFill>
        <p:spPr>
          <a:xfrm>
            <a:off x="10504102" y="0"/>
            <a:ext cx="7783898" cy="10278815"/>
          </a:xfrm>
          <a:prstGeom prst="rect">
            <a:avLst/>
          </a:prstGeom>
        </p:spPr>
      </p:pic>
      <p:grpSp>
        <p:nvGrpSpPr>
          <p:cNvPr id="5" name="Group 5"/>
          <p:cNvGrpSpPr/>
          <p:nvPr/>
        </p:nvGrpSpPr>
        <p:grpSpPr>
          <a:xfrm rot="5400000">
            <a:off x="4083836" y="-1670533"/>
            <a:ext cx="9281892" cy="14633174"/>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Lst>
          </p:cNvPr>
          <p:cNvSpPr/>
          <p:nvPr/>
        </p:nvSpPr>
        <p:spPr>
          <a:xfrm rot="5400000">
            <a:off x="3739668" y="-1671096"/>
            <a:ext cx="9281891" cy="1463317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sp>
        <p:nvSpPr>
          <p:cNvPr id="14" name="Rectangle 13">
            <a:extLst>
              <a:ext uri="{FF2B5EF4-FFF2-40B4-BE49-F238E27FC236}">
                <a16:creationId xmlns:a16="http://schemas.microsoft.com/office/drawing/2014/main" id="{7D468A76-7090-E9BA-7D3D-5AD7C5ECCA99}"/>
              </a:ext>
            </a:extLst>
          </p:cNvPr>
          <p:cNvSpPr/>
          <p:nvPr/>
        </p:nvSpPr>
        <p:spPr>
          <a:xfrm>
            <a:off x="0" y="-9667"/>
            <a:ext cx="1981200" cy="10296667"/>
          </a:xfrm>
          <a:prstGeom prst="rect">
            <a:avLst/>
          </a:prstGeom>
          <a:solidFill>
            <a:srgbClr val="C9E9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7"/>
          <p:cNvGrpSpPr/>
          <p:nvPr/>
        </p:nvGrpSpPr>
        <p:grpSpPr>
          <a:xfrm rot="5400000">
            <a:off x="3219071" y="-1900630"/>
            <a:ext cx="10296667" cy="14062222"/>
            <a:chOff x="0" y="0"/>
            <a:chExt cx="3130550" cy="3511380"/>
          </a:xfrm>
          <a:solidFill>
            <a:srgbClr val="C9E9E5"/>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3">
            <a:extLst>
              <a:ext uri="{FF2B5EF4-FFF2-40B4-BE49-F238E27FC236}">
                <a16:creationId xmlns:a16="http://schemas.microsoft.com/office/drawing/2014/main" id="{EB73596A-795A-5C0E-A2A2-663F3FBB885B}"/>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a:solidFill>
                  <a:schemeClr val="tx1">
                    <a:lumMod val="50000"/>
                    <a:lumOff val="50000"/>
                  </a:schemeClr>
                </a:solidFill>
                <a:latin typeface="Montserrat Semi-Bold"/>
              </a:rPr>
              <a:t>06       </a:t>
            </a:r>
            <a:r>
              <a:rPr lang="en-US" sz="1700">
                <a:solidFill>
                  <a:schemeClr val="tx1">
                    <a:lumMod val="50000"/>
                    <a:lumOff val="50000"/>
                  </a:schemeClr>
                </a:solidFill>
                <a:latin typeface="Montserrat Semi-Bold Bold"/>
              </a:rPr>
              <a:t>futurumcareers.com</a:t>
            </a:r>
          </a:p>
        </p:txBody>
      </p:sp>
      <p:sp>
        <p:nvSpPr>
          <p:cNvPr id="12" name="TextBox 11">
            <a:extLst>
              <a:ext uri="{FF2B5EF4-FFF2-40B4-BE49-F238E27FC236}">
                <a16:creationId xmlns:a16="http://schemas.microsoft.com/office/drawing/2014/main" id="{3DDDB444-1505-63D1-92A9-D3D26A633F58}"/>
              </a:ext>
            </a:extLst>
          </p:cNvPr>
          <p:cNvSpPr txBox="1"/>
          <p:nvPr/>
        </p:nvSpPr>
        <p:spPr>
          <a:xfrm>
            <a:off x="465386" y="589043"/>
            <a:ext cx="8460617" cy="830997"/>
          </a:xfrm>
          <a:prstGeom prst="rect">
            <a:avLst/>
          </a:prstGeom>
          <a:noFill/>
        </p:spPr>
        <p:txBody>
          <a:bodyPr wrap="square" rtlCol="0">
            <a:spAutoFit/>
          </a:bodyPr>
          <a:lstStyle/>
          <a:p>
            <a:r>
              <a:rPr lang="en-GB" sz="4800" dirty="0">
                <a:latin typeface="Montserrat SemiBold" panose="00000700000000000000" pitchFamily="2" charset="0"/>
              </a:rPr>
              <a:t>Animation Summary</a:t>
            </a:r>
          </a:p>
        </p:txBody>
      </p:sp>
      <p:sp>
        <p:nvSpPr>
          <p:cNvPr id="11" name="TextBox 10">
            <a:extLst>
              <a:ext uri="{FF2B5EF4-FFF2-40B4-BE49-F238E27FC236}">
                <a16:creationId xmlns:a16="http://schemas.microsoft.com/office/drawing/2014/main" id="{FB9A32AA-4AC0-BF53-D8B2-33841D1CBFFC}"/>
              </a:ext>
            </a:extLst>
          </p:cNvPr>
          <p:cNvSpPr txBox="1"/>
          <p:nvPr/>
        </p:nvSpPr>
        <p:spPr>
          <a:xfrm>
            <a:off x="465385" y="1584737"/>
            <a:ext cx="11193215" cy="892552"/>
          </a:xfrm>
          <a:prstGeom prst="rect">
            <a:avLst/>
          </a:prstGeom>
          <a:noFill/>
        </p:spPr>
        <p:txBody>
          <a:bodyPr wrap="square" rtlCol="0">
            <a:spAutoFit/>
          </a:bodyPr>
          <a:lstStyle/>
          <a:p>
            <a:r>
              <a:rPr lang="en-US" sz="2600" dirty="0">
                <a:latin typeface="Montserrat" pitchFamily="2" charset="0"/>
              </a:rPr>
              <a:t>As a child, Nicole was a natural</a:t>
            </a:r>
            <a:r>
              <a:rPr lang="en-US" sz="2600" b="1" dirty="0">
                <a:latin typeface="Montserrat" pitchFamily="2" charset="0"/>
              </a:rPr>
              <a:t> caretaker</a:t>
            </a:r>
            <a:r>
              <a:rPr lang="en-US" sz="2600" dirty="0">
                <a:latin typeface="Montserrat" pitchFamily="2" charset="0"/>
              </a:rPr>
              <a:t>. She loved animals and once took care of a litter of six kittens after their mother died.</a:t>
            </a:r>
          </a:p>
        </p:txBody>
      </p:sp>
      <p:sp>
        <p:nvSpPr>
          <p:cNvPr id="4" name="TextBox 3">
            <a:extLst>
              <a:ext uri="{FF2B5EF4-FFF2-40B4-BE49-F238E27FC236}">
                <a16:creationId xmlns:a16="http://schemas.microsoft.com/office/drawing/2014/main" id="{342DEDCB-01D2-5629-8E3B-84C9987E3A1B}"/>
              </a:ext>
            </a:extLst>
          </p:cNvPr>
          <p:cNvSpPr txBox="1"/>
          <p:nvPr/>
        </p:nvSpPr>
        <p:spPr>
          <a:xfrm>
            <a:off x="486945" y="4858326"/>
            <a:ext cx="12930574" cy="1495089"/>
          </a:xfrm>
          <a:prstGeom prst="rect">
            <a:avLst/>
          </a:prstGeom>
          <a:noFill/>
        </p:spPr>
        <p:txBody>
          <a:bodyPr wrap="square" rtlCol="0">
            <a:spAutoFit/>
          </a:bodyPr>
          <a:lstStyle/>
          <a:p>
            <a:pPr>
              <a:lnSpc>
                <a:spcPct val="120000"/>
              </a:lnSpc>
            </a:pPr>
            <a:r>
              <a:rPr lang="en-US" sz="2600" dirty="0">
                <a:latin typeface="Montserrat" pitchFamily="2" charset="0"/>
              </a:rPr>
              <a:t>Today, Nicole is a </a:t>
            </a:r>
            <a:r>
              <a:rPr lang="en-US" sz="2600" b="1" dirty="0">
                <a:latin typeface="Montserrat" pitchFamily="2" charset="0"/>
              </a:rPr>
              <a:t>cardiologist</a:t>
            </a:r>
            <a:r>
              <a:rPr lang="en-US" sz="2600" dirty="0">
                <a:latin typeface="Montserrat" pitchFamily="2" charset="0"/>
              </a:rPr>
              <a:t> at </a:t>
            </a:r>
            <a:r>
              <a:rPr lang="en-US" sz="2600" b="1" dirty="0">
                <a:latin typeface="Montserrat" pitchFamily="2" charset="0"/>
              </a:rPr>
              <a:t>Atrium Health Sanger Heart &amp; Vascular Institute Kenilworth</a:t>
            </a:r>
            <a:r>
              <a:rPr lang="en-US" sz="2600" dirty="0">
                <a:latin typeface="Montserrat" pitchFamily="2" charset="0"/>
              </a:rPr>
              <a:t> and </a:t>
            </a:r>
            <a:r>
              <a:rPr lang="en-US" sz="2600" b="1" dirty="0">
                <a:latin typeface="Montserrat" pitchFamily="2" charset="0"/>
              </a:rPr>
              <a:t>Wake Forest University School of Medicine</a:t>
            </a:r>
            <a:r>
              <a:rPr lang="en-US" sz="2600" dirty="0">
                <a:latin typeface="Montserrat" pitchFamily="2" charset="0"/>
              </a:rPr>
              <a:t>, in the US, focusing on conditions which affect the heart and blood vessels.</a:t>
            </a:r>
          </a:p>
        </p:txBody>
      </p:sp>
      <p:sp>
        <p:nvSpPr>
          <p:cNvPr id="9" name="TextBox 8">
            <a:extLst>
              <a:ext uri="{FF2B5EF4-FFF2-40B4-BE49-F238E27FC236}">
                <a16:creationId xmlns:a16="http://schemas.microsoft.com/office/drawing/2014/main" id="{3B0FA1C9-3A83-627C-AC72-CB10AD33BBA8}"/>
              </a:ext>
            </a:extLst>
          </p:cNvPr>
          <p:cNvSpPr txBox="1"/>
          <p:nvPr/>
        </p:nvSpPr>
        <p:spPr>
          <a:xfrm>
            <a:off x="465384" y="6649377"/>
            <a:ext cx="13631615" cy="2769989"/>
          </a:xfrm>
          <a:prstGeom prst="rect">
            <a:avLst/>
          </a:prstGeom>
          <a:noFill/>
        </p:spPr>
        <p:txBody>
          <a:bodyPr wrap="square" rtlCol="0">
            <a:spAutoFit/>
          </a:bodyPr>
          <a:lstStyle/>
          <a:p>
            <a:pPr>
              <a:lnSpc>
                <a:spcPct val="120000"/>
              </a:lnSpc>
            </a:pPr>
            <a:r>
              <a:rPr lang="en-US" sz="2600" dirty="0">
                <a:latin typeface="Montserrat" pitchFamily="2" charset="0"/>
              </a:rPr>
              <a:t>There are many </a:t>
            </a:r>
            <a:r>
              <a:rPr lang="en-US" sz="2600" b="1" dirty="0">
                <a:latin typeface="Montserrat" pitchFamily="2" charset="0"/>
              </a:rPr>
              <a:t>physical </a:t>
            </a:r>
            <a:r>
              <a:rPr lang="en-US" sz="2600" dirty="0">
                <a:latin typeface="Montserrat" pitchFamily="2" charset="0"/>
              </a:rPr>
              <a:t>factors</a:t>
            </a:r>
            <a:r>
              <a:rPr lang="en-US" sz="2600" b="1" dirty="0">
                <a:latin typeface="Montserrat" pitchFamily="2" charset="0"/>
              </a:rPr>
              <a:t> </a:t>
            </a:r>
            <a:r>
              <a:rPr lang="en-US" sz="2600" dirty="0">
                <a:latin typeface="Montserrat" pitchFamily="2" charset="0"/>
              </a:rPr>
              <a:t>that can impact our health, such as age, genetics, and physical mobility. </a:t>
            </a:r>
            <a:r>
              <a:rPr lang="en-US" sz="2600" b="1" dirty="0">
                <a:latin typeface="Montserrat" pitchFamily="2" charset="0"/>
              </a:rPr>
              <a:t>Social</a:t>
            </a:r>
            <a:r>
              <a:rPr lang="en-US" sz="2600" dirty="0">
                <a:latin typeface="Montserrat" pitchFamily="2" charset="0"/>
              </a:rPr>
              <a:t>, </a:t>
            </a:r>
            <a:r>
              <a:rPr lang="en-US" sz="2600" b="1" dirty="0">
                <a:latin typeface="Montserrat" pitchFamily="2" charset="0"/>
              </a:rPr>
              <a:t>educational</a:t>
            </a:r>
            <a:r>
              <a:rPr lang="en-US" sz="2600" dirty="0">
                <a:latin typeface="Montserrat" pitchFamily="2" charset="0"/>
              </a:rPr>
              <a:t>, and </a:t>
            </a:r>
            <a:r>
              <a:rPr lang="en-US" sz="2600" b="1" dirty="0">
                <a:latin typeface="Montserrat" pitchFamily="2" charset="0"/>
              </a:rPr>
              <a:t>economic </a:t>
            </a:r>
            <a:r>
              <a:rPr lang="en-US" sz="2600" dirty="0">
                <a:latin typeface="Montserrat" pitchFamily="2" charset="0"/>
              </a:rPr>
              <a:t>factors can also play a part. Combining clinical practice with research, Nicole has dedicated her career to improving our understanding of how all these factors can affect health outcomes for patients with heart failure. </a:t>
            </a:r>
            <a:endParaRPr lang="en-GB" sz="2600" dirty="0">
              <a:latin typeface="Montserrat" pitchFamily="2" charset="0"/>
            </a:endParaRPr>
          </a:p>
          <a:p>
            <a:endParaRPr lang="en-GB" dirty="0"/>
          </a:p>
        </p:txBody>
      </p:sp>
      <p:sp>
        <p:nvSpPr>
          <p:cNvPr id="10" name="TextBox 9">
            <a:extLst>
              <a:ext uri="{FF2B5EF4-FFF2-40B4-BE49-F238E27FC236}">
                <a16:creationId xmlns:a16="http://schemas.microsoft.com/office/drawing/2014/main" id="{2685CB21-0303-DC96-7B89-BCB72EFF0164}"/>
              </a:ext>
            </a:extLst>
          </p:cNvPr>
          <p:cNvSpPr txBox="1"/>
          <p:nvPr/>
        </p:nvSpPr>
        <p:spPr>
          <a:xfrm>
            <a:off x="465384" y="2681323"/>
            <a:ext cx="11406574" cy="2289858"/>
          </a:xfrm>
          <a:prstGeom prst="rect">
            <a:avLst/>
          </a:prstGeom>
          <a:noFill/>
        </p:spPr>
        <p:txBody>
          <a:bodyPr wrap="square" rtlCol="0">
            <a:spAutoFit/>
          </a:bodyPr>
          <a:lstStyle/>
          <a:p>
            <a:pPr>
              <a:lnSpc>
                <a:spcPct val="120000"/>
              </a:lnSpc>
            </a:pPr>
            <a:r>
              <a:rPr lang="en-US" sz="2600" dirty="0">
                <a:latin typeface="Montserrat" pitchFamily="2" charset="0"/>
              </a:rPr>
              <a:t>Nicole’s parents instilled in her the importance of education and a strong </a:t>
            </a:r>
            <a:r>
              <a:rPr lang="en-US" sz="2600" b="1" dirty="0">
                <a:latin typeface="Montserrat" pitchFamily="2" charset="0"/>
              </a:rPr>
              <a:t>work ethic</a:t>
            </a:r>
            <a:r>
              <a:rPr lang="en-US" sz="2600" dirty="0">
                <a:latin typeface="Montserrat" pitchFamily="2" charset="0"/>
              </a:rPr>
              <a:t>. They were unable to complete high school, so when Nicole had the opportunity to move from Dominica to Texas, she was determined to succeed. </a:t>
            </a:r>
            <a:r>
              <a:rPr lang="en-GB" sz="2600" kern="100" dirty="0">
                <a:latin typeface="Montserrat" pitchFamily="2" charset="0"/>
                <a:ea typeface="Aptos" panose="020B0004020202020204" pitchFamily="34" charset="0"/>
                <a:cs typeface="Arial" panose="020B0604020202020204" pitchFamily="34" charset="0"/>
              </a:rPr>
              <a:t> </a:t>
            </a:r>
          </a:p>
          <a:p>
            <a:endParaRPr lang="en-GB" dirty="0"/>
          </a:p>
        </p:txBody>
      </p:sp>
    </p:spTree>
    <p:extLst>
      <p:ext uri="{BB962C8B-B14F-4D97-AF65-F5344CB8AC3E}">
        <p14:creationId xmlns:p14="http://schemas.microsoft.com/office/powerpoint/2010/main" val="78632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24838-0D28-9FF1-ACA1-C920EBF312CC}"/>
            </a:ext>
          </a:extLst>
        </p:cNvPr>
        <p:cNvGrpSpPr/>
        <p:nvPr/>
      </p:nvGrpSpPr>
      <p:grpSpPr>
        <a:xfrm>
          <a:off x="0" y="0"/>
          <a:ext cx="0" cy="0"/>
          <a:chOff x="0" y="0"/>
          <a:chExt cx="0" cy="0"/>
        </a:xfrm>
      </p:grpSpPr>
      <p:pic>
        <p:nvPicPr>
          <p:cNvPr id="16" name="Picture 15" descr="A person wearing a mask and gloves&#10;&#10;AI-generated content may be incorrect.">
            <a:extLst>
              <a:ext uri="{FF2B5EF4-FFF2-40B4-BE49-F238E27FC236}">
                <a16:creationId xmlns:a16="http://schemas.microsoft.com/office/drawing/2014/main" id="{99C7EC01-7F81-C974-0566-B94D4D910934}"/>
              </a:ext>
            </a:extLst>
          </p:cNvPr>
          <p:cNvPicPr>
            <a:picLocks noChangeAspect="1"/>
          </p:cNvPicPr>
          <p:nvPr/>
        </p:nvPicPr>
        <p:blipFill>
          <a:blip r:embed="rId3">
            <a:extLst>
              <a:ext uri="{28A0092B-C50C-407E-A947-70E740481C1C}">
                <a14:useLocalDpi xmlns:a14="http://schemas.microsoft.com/office/drawing/2010/main" val="0"/>
              </a:ext>
            </a:extLst>
          </a:blip>
          <a:srcRect r="3651"/>
          <a:stretch>
            <a:fillRect/>
          </a:stretch>
        </p:blipFill>
        <p:spPr>
          <a:xfrm>
            <a:off x="6214393" y="20479"/>
            <a:ext cx="12073607" cy="10276193"/>
          </a:xfrm>
          <a:prstGeom prst="rect">
            <a:avLst/>
          </a:prstGeom>
        </p:spPr>
      </p:pic>
      <p:grpSp>
        <p:nvGrpSpPr>
          <p:cNvPr id="5" name="Group 5">
            <a:extLst>
              <a:ext uri="{FF2B5EF4-FFF2-40B4-BE49-F238E27FC236}">
                <a16:creationId xmlns:a16="http://schemas.microsoft.com/office/drawing/2014/main" id="{227206EB-D7AB-F120-4760-46C010FCAE02}"/>
              </a:ext>
            </a:extLst>
          </p:cNvPr>
          <p:cNvGrpSpPr/>
          <p:nvPr/>
        </p:nvGrpSpPr>
        <p:grpSpPr>
          <a:xfrm rot="5400000">
            <a:off x="4178454" y="-1765152"/>
            <a:ext cx="9281892" cy="14822411"/>
            <a:chOff x="0" y="0"/>
            <a:chExt cx="3130550" cy="3989417"/>
          </a:xfrm>
          <a:solidFill>
            <a:srgbClr val="3660AA"/>
          </a:solidFill>
        </p:grpSpPr>
        <p:sp>
          <p:nvSpPr>
            <p:cNvPr id="6" name="Freeform 6">
              <a:extLst>
                <a:ext uri="{FF2B5EF4-FFF2-40B4-BE49-F238E27FC236}">
                  <a16:creationId xmlns:a16="http://schemas.microsoft.com/office/drawing/2014/main" id="{275B8E27-C265-A9B5-FE10-DE517416DBFE}"/>
                </a:ext>
              </a:extLst>
            </p:cNvPr>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AF755746-7B7C-81AE-8AFA-69336678E82C}"/>
              </a:ext>
            </a:extLst>
          </p:cNvPr>
          <p:cNvSpPr/>
          <p:nvPr/>
        </p:nvSpPr>
        <p:spPr>
          <a:xfrm rot="5400000">
            <a:off x="3834290" y="-1765717"/>
            <a:ext cx="9281891" cy="14822413"/>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sp>
        <p:nvSpPr>
          <p:cNvPr id="14" name="Rectangle 13">
            <a:extLst>
              <a:ext uri="{FF2B5EF4-FFF2-40B4-BE49-F238E27FC236}">
                <a16:creationId xmlns:a16="http://schemas.microsoft.com/office/drawing/2014/main" id="{434E7C8D-CC5C-C621-8C54-44BD147EB65F}"/>
              </a:ext>
            </a:extLst>
          </p:cNvPr>
          <p:cNvSpPr/>
          <p:nvPr/>
        </p:nvSpPr>
        <p:spPr>
          <a:xfrm>
            <a:off x="0" y="-9667"/>
            <a:ext cx="1981200" cy="10296667"/>
          </a:xfrm>
          <a:prstGeom prst="rect">
            <a:avLst/>
          </a:prstGeom>
          <a:solidFill>
            <a:srgbClr val="C9E9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7">
            <a:extLst>
              <a:ext uri="{FF2B5EF4-FFF2-40B4-BE49-F238E27FC236}">
                <a16:creationId xmlns:a16="http://schemas.microsoft.com/office/drawing/2014/main" id="{461FDEFB-AD06-686B-1DE3-D82F9A07C6DD}"/>
              </a:ext>
            </a:extLst>
          </p:cNvPr>
          <p:cNvGrpSpPr/>
          <p:nvPr/>
        </p:nvGrpSpPr>
        <p:grpSpPr>
          <a:xfrm rot="5400000">
            <a:off x="3195570" y="-1976365"/>
            <a:ext cx="10296667" cy="14249407"/>
            <a:chOff x="0" y="0"/>
            <a:chExt cx="3130550" cy="3511380"/>
          </a:xfrm>
          <a:solidFill>
            <a:srgbClr val="C9E9E5"/>
          </a:solidFill>
        </p:grpSpPr>
        <p:sp>
          <p:nvSpPr>
            <p:cNvPr id="8" name="Freeform 8">
              <a:extLst>
                <a:ext uri="{FF2B5EF4-FFF2-40B4-BE49-F238E27FC236}">
                  <a16:creationId xmlns:a16="http://schemas.microsoft.com/office/drawing/2014/main" id="{E0C7AA27-29EF-E941-EF7D-CD70887BDB09}"/>
                </a:ext>
              </a:extLst>
            </p:cNvPr>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3">
            <a:extLst>
              <a:ext uri="{FF2B5EF4-FFF2-40B4-BE49-F238E27FC236}">
                <a16:creationId xmlns:a16="http://schemas.microsoft.com/office/drawing/2014/main" id="{8559B4D3-5ADD-3828-AE4C-631F2F08E758}"/>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07       </a:t>
            </a:r>
            <a:r>
              <a:rPr lang="en-US" sz="1700" dirty="0">
                <a:solidFill>
                  <a:schemeClr val="tx1">
                    <a:lumMod val="50000"/>
                    <a:lumOff val="50000"/>
                  </a:schemeClr>
                </a:solidFill>
                <a:latin typeface="Montserrat Semi-Bold Bold"/>
              </a:rPr>
              <a:t>futurumcareers.com</a:t>
            </a:r>
          </a:p>
        </p:txBody>
      </p:sp>
      <p:sp>
        <p:nvSpPr>
          <p:cNvPr id="12" name="TextBox 11">
            <a:extLst>
              <a:ext uri="{FF2B5EF4-FFF2-40B4-BE49-F238E27FC236}">
                <a16:creationId xmlns:a16="http://schemas.microsoft.com/office/drawing/2014/main" id="{489C4C29-D662-3A59-A134-6FF0E3E99B3E}"/>
              </a:ext>
            </a:extLst>
          </p:cNvPr>
          <p:cNvSpPr txBox="1"/>
          <p:nvPr/>
        </p:nvSpPr>
        <p:spPr>
          <a:xfrm>
            <a:off x="465386" y="589043"/>
            <a:ext cx="8460617" cy="830997"/>
          </a:xfrm>
          <a:prstGeom prst="rect">
            <a:avLst/>
          </a:prstGeom>
          <a:noFill/>
        </p:spPr>
        <p:txBody>
          <a:bodyPr wrap="square" rtlCol="0">
            <a:spAutoFit/>
          </a:bodyPr>
          <a:lstStyle/>
          <a:p>
            <a:r>
              <a:rPr lang="en-GB" sz="4800" dirty="0">
                <a:latin typeface="Montserrat SemiBold" panose="00000700000000000000" pitchFamily="2" charset="0"/>
              </a:rPr>
              <a:t>Animation Summary</a:t>
            </a:r>
          </a:p>
        </p:txBody>
      </p:sp>
      <p:sp>
        <p:nvSpPr>
          <p:cNvPr id="11" name="TextBox 10">
            <a:extLst>
              <a:ext uri="{FF2B5EF4-FFF2-40B4-BE49-F238E27FC236}">
                <a16:creationId xmlns:a16="http://schemas.microsoft.com/office/drawing/2014/main" id="{0F84DDC1-6017-92CA-7AEA-B06AD487006E}"/>
              </a:ext>
            </a:extLst>
          </p:cNvPr>
          <p:cNvSpPr txBox="1"/>
          <p:nvPr/>
        </p:nvSpPr>
        <p:spPr>
          <a:xfrm>
            <a:off x="465386" y="1582367"/>
            <a:ext cx="11498014" cy="1975221"/>
          </a:xfrm>
          <a:prstGeom prst="rect">
            <a:avLst/>
          </a:prstGeom>
          <a:noFill/>
        </p:spPr>
        <p:txBody>
          <a:bodyPr wrap="square" rtlCol="0">
            <a:spAutoFit/>
          </a:bodyPr>
          <a:lstStyle/>
          <a:p>
            <a:pPr>
              <a:lnSpc>
                <a:spcPct val="120000"/>
              </a:lnSpc>
            </a:pPr>
            <a:r>
              <a:rPr lang="en-US" sz="2600" dirty="0">
                <a:latin typeface="Montserrat" pitchFamily="2" charset="0"/>
              </a:rPr>
              <a:t>Currently, Nicole is a </a:t>
            </a:r>
            <a:r>
              <a:rPr lang="en-US" sz="2600" b="1" dirty="0">
                <a:latin typeface="Montserrat" pitchFamily="2" charset="0"/>
              </a:rPr>
              <a:t>co-investigator</a:t>
            </a:r>
            <a:r>
              <a:rPr lang="en-US" sz="2600" dirty="0">
                <a:latin typeface="Montserrat" pitchFamily="2" charset="0"/>
              </a:rPr>
              <a:t> for </a:t>
            </a:r>
            <a:r>
              <a:rPr lang="en-US" sz="2600" b="1" dirty="0">
                <a:latin typeface="Montserrat" pitchFamily="2" charset="0"/>
              </a:rPr>
              <a:t>REHAB–</a:t>
            </a:r>
            <a:r>
              <a:rPr lang="en-US" sz="2600" b="1" dirty="0" err="1">
                <a:latin typeface="Montserrat" pitchFamily="2" charset="0"/>
              </a:rPr>
              <a:t>HFpEF</a:t>
            </a:r>
            <a:r>
              <a:rPr lang="en-US" sz="2600" dirty="0">
                <a:latin typeface="Montserrat" pitchFamily="2" charset="0"/>
              </a:rPr>
              <a:t>, a clinical trial looking at the impact of a novel physical </a:t>
            </a:r>
            <a:r>
              <a:rPr lang="en-US" sz="2600" b="1" dirty="0">
                <a:latin typeface="Montserrat" pitchFamily="2" charset="0"/>
              </a:rPr>
              <a:t>rehabilitation</a:t>
            </a:r>
            <a:r>
              <a:rPr lang="en-US" sz="2600" dirty="0">
                <a:latin typeface="Montserrat" pitchFamily="2" charset="0"/>
              </a:rPr>
              <a:t> program on outcomes in patients hospitalized with decompensated </a:t>
            </a:r>
            <a:r>
              <a:rPr lang="en-US" sz="2600" b="1" dirty="0">
                <a:latin typeface="Montserrat" pitchFamily="2" charset="0"/>
              </a:rPr>
              <a:t>heart failure</a:t>
            </a:r>
            <a:r>
              <a:rPr lang="en-US" sz="2600" dirty="0">
                <a:latin typeface="Montserrat" pitchFamily="2" charset="0"/>
              </a:rPr>
              <a:t> with preserved ejection fraction, or </a:t>
            </a:r>
            <a:r>
              <a:rPr lang="en-US" sz="2600" dirty="0" err="1">
                <a:latin typeface="Montserrat" pitchFamily="2" charset="0"/>
              </a:rPr>
              <a:t>HFpEF</a:t>
            </a:r>
            <a:r>
              <a:rPr lang="en-US" sz="2600" dirty="0">
                <a:latin typeface="Montserrat" pitchFamily="2" charset="0"/>
              </a:rPr>
              <a:t>.</a:t>
            </a:r>
          </a:p>
        </p:txBody>
      </p:sp>
      <p:sp>
        <p:nvSpPr>
          <p:cNvPr id="4" name="TextBox 3">
            <a:extLst>
              <a:ext uri="{FF2B5EF4-FFF2-40B4-BE49-F238E27FC236}">
                <a16:creationId xmlns:a16="http://schemas.microsoft.com/office/drawing/2014/main" id="{57ECF68B-ACEA-EE88-3A92-E0C545DD4358}"/>
              </a:ext>
            </a:extLst>
          </p:cNvPr>
          <p:cNvSpPr txBox="1"/>
          <p:nvPr/>
        </p:nvSpPr>
        <p:spPr>
          <a:xfrm>
            <a:off x="465386" y="3814582"/>
            <a:ext cx="12031414" cy="1495089"/>
          </a:xfrm>
          <a:prstGeom prst="rect">
            <a:avLst/>
          </a:prstGeom>
          <a:noFill/>
        </p:spPr>
        <p:txBody>
          <a:bodyPr wrap="square" rtlCol="0">
            <a:spAutoFit/>
          </a:bodyPr>
          <a:lstStyle/>
          <a:p>
            <a:pPr>
              <a:lnSpc>
                <a:spcPct val="120000"/>
              </a:lnSpc>
            </a:pPr>
            <a:r>
              <a:rPr lang="en-US" sz="2600" dirty="0">
                <a:latin typeface="Montserrat" pitchFamily="2" charset="0"/>
              </a:rPr>
              <a:t>In addition to medical data, Nicole collects data about her patients’ </a:t>
            </a:r>
            <a:r>
              <a:rPr lang="en-US" sz="2600" b="1" dirty="0">
                <a:latin typeface="Montserrat" pitchFamily="2" charset="0"/>
              </a:rPr>
              <a:t>social determinants of health</a:t>
            </a:r>
            <a:r>
              <a:rPr lang="en-US" sz="2600" dirty="0">
                <a:latin typeface="Montserrat" pitchFamily="2" charset="0"/>
              </a:rPr>
              <a:t>. This helps her to develop a clearer understanding of what impacts the outcomes for </a:t>
            </a:r>
            <a:r>
              <a:rPr lang="en-US" sz="2600" dirty="0" err="1">
                <a:latin typeface="Montserrat" pitchFamily="2" charset="0"/>
              </a:rPr>
              <a:t>HFpEF</a:t>
            </a:r>
            <a:r>
              <a:rPr lang="en-US" sz="2600" dirty="0">
                <a:latin typeface="Montserrat" pitchFamily="2" charset="0"/>
              </a:rPr>
              <a:t> patients. </a:t>
            </a:r>
          </a:p>
        </p:txBody>
      </p:sp>
      <p:sp>
        <p:nvSpPr>
          <p:cNvPr id="9" name="TextBox 8">
            <a:extLst>
              <a:ext uri="{FF2B5EF4-FFF2-40B4-BE49-F238E27FC236}">
                <a16:creationId xmlns:a16="http://schemas.microsoft.com/office/drawing/2014/main" id="{23B111AA-EC3D-791E-5903-A1988BBD0902}"/>
              </a:ext>
            </a:extLst>
          </p:cNvPr>
          <p:cNvSpPr txBox="1"/>
          <p:nvPr/>
        </p:nvSpPr>
        <p:spPr>
          <a:xfrm>
            <a:off x="465386" y="5566665"/>
            <a:ext cx="12420600" cy="1809726"/>
          </a:xfrm>
          <a:prstGeom prst="rect">
            <a:avLst/>
          </a:prstGeom>
          <a:noFill/>
        </p:spPr>
        <p:txBody>
          <a:bodyPr wrap="square" rtlCol="0">
            <a:spAutoFit/>
          </a:bodyPr>
          <a:lstStyle/>
          <a:p>
            <a:pPr>
              <a:lnSpc>
                <a:spcPct val="120000"/>
              </a:lnSpc>
            </a:pPr>
            <a:r>
              <a:rPr lang="en-US" sz="2600" dirty="0">
                <a:latin typeface="Montserrat" pitchFamily="2" charset="0"/>
              </a:rPr>
              <a:t>Nicole is also working on </a:t>
            </a:r>
            <a:r>
              <a:rPr lang="en-US" sz="2600" b="1" dirty="0" err="1">
                <a:latin typeface="Montserrat" pitchFamily="2" charset="0"/>
              </a:rPr>
              <a:t>HeartShare</a:t>
            </a:r>
            <a:r>
              <a:rPr lang="en-US" sz="2600" dirty="0">
                <a:latin typeface="Montserrat" pitchFamily="2" charset="0"/>
              </a:rPr>
              <a:t>, a study analyzing the </a:t>
            </a:r>
            <a:r>
              <a:rPr lang="en-US" sz="2600" b="1" dirty="0">
                <a:latin typeface="Montserrat" pitchFamily="2" charset="0"/>
              </a:rPr>
              <a:t>phenotypes</a:t>
            </a:r>
            <a:r>
              <a:rPr lang="en-US" sz="2600" dirty="0">
                <a:latin typeface="Montserrat" pitchFamily="2" charset="0"/>
              </a:rPr>
              <a:t>, or traits, of </a:t>
            </a:r>
            <a:r>
              <a:rPr lang="en-US" sz="2600" dirty="0" err="1">
                <a:latin typeface="Montserrat" pitchFamily="2" charset="0"/>
              </a:rPr>
              <a:t>HFpEF</a:t>
            </a:r>
            <a:r>
              <a:rPr lang="en-US" sz="2600" dirty="0">
                <a:latin typeface="Montserrat" pitchFamily="2" charset="0"/>
              </a:rPr>
              <a:t> patients. The project aims to build a large biorepository to explore pathophysiology and future therapeutic targets. </a:t>
            </a:r>
          </a:p>
          <a:p>
            <a:endParaRPr lang="en-GB" dirty="0">
              <a:latin typeface="Montserrat" pitchFamily="2" charset="0"/>
            </a:endParaRPr>
          </a:p>
        </p:txBody>
      </p:sp>
      <p:sp>
        <p:nvSpPr>
          <p:cNvPr id="10" name="TextBox 9">
            <a:extLst>
              <a:ext uri="{FF2B5EF4-FFF2-40B4-BE49-F238E27FC236}">
                <a16:creationId xmlns:a16="http://schemas.microsoft.com/office/drawing/2014/main" id="{41660341-E7F4-E8EA-B54A-2FBE2D3C369B}"/>
              </a:ext>
            </a:extLst>
          </p:cNvPr>
          <p:cNvSpPr txBox="1"/>
          <p:nvPr/>
        </p:nvSpPr>
        <p:spPr>
          <a:xfrm>
            <a:off x="465386" y="7362087"/>
            <a:ext cx="13340415" cy="2289858"/>
          </a:xfrm>
          <a:prstGeom prst="rect">
            <a:avLst/>
          </a:prstGeom>
          <a:noFill/>
        </p:spPr>
        <p:txBody>
          <a:bodyPr wrap="square" rtlCol="0">
            <a:spAutoFit/>
          </a:bodyPr>
          <a:lstStyle/>
          <a:p>
            <a:pPr>
              <a:lnSpc>
                <a:spcPct val="120000"/>
              </a:lnSpc>
            </a:pPr>
            <a:r>
              <a:rPr lang="en-US" sz="2600" dirty="0">
                <a:latin typeface="Montserrat" pitchFamily="2" charset="0"/>
              </a:rPr>
              <a:t>Nicole's work can involve a </a:t>
            </a:r>
            <a:r>
              <a:rPr lang="en-US" sz="2600" b="1" dirty="0">
                <a:latin typeface="Montserrat" pitchFamily="2" charset="0"/>
              </a:rPr>
              <a:t>variety</a:t>
            </a:r>
            <a:r>
              <a:rPr lang="en-US" sz="2600" dirty="0">
                <a:latin typeface="Montserrat" pitchFamily="2" charset="0"/>
              </a:rPr>
              <a:t> of professional tasks and can involve a few different research </a:t>
            </a:r>
            <a:r>
              <a:rPr lang="en-US" sz="2600" b="1" dirty="0">
                <a:latin typeface="Montserrat" pitchFamily="2" charset="0"/>
              </a:rPr>
              <a:t>projects</a:t>
            </a:r>
            <a:r>
              <a:rPr lang="en-US" sz="2600" dirty="0">
                <a:latin typeface="Montserrat" pitchFamily="2" charset="0"/>
              </a:rPr>
              <a:t> at any one time. For example, she is also a </a:t>
            </a:r>
            <a:r>
              <a:rPr lang="en-US" sz="2600" b="1" dirty="0">
                <a:latin typeface="Montserrat" pitchFamily="2" charset="0"/>
              </a:rPr>
              <a:t>Champion</a:t>
            </a:r>
            <a:r>
              <a:rPr lang="en-US" sz="2600" dirty="0">
                <a:latin typeface="Montserrat" pitchFamily="2" charset="0"/>
              </a:rPr>
              <a:t> for </a:t>
            </a:r>
            <a:r>
              <a:rPr lang="en-US" sz="2600" dirty="0" err="1">
                <a:latin typeface="Montserrat" pitchFamily="2" charset="0"/>
              </a:rPr>
              <a:t>HeartShare</a:t>
            </a:r>
            <a:r>
              <a:rPr lang="en-US" sz="2600" dirty="0">
                <a:latin typeface="Montserrat" pitchFamily="2" charset="0"/>
              </a:rPr>
              <a:t>, playing a leading role in increasing the enrollment of </a:t>
            </a:r>
            <a:r>
              <a:rPr lang="en-US" sz="2600" b="1" dirty="0">
                <a:latin typeface="Montserrat" pitchFamily="2" charset="0"/>
              </a:rPr>
              <a:t>representative participants</a:t>
            </a:r>
            <a:r>
              <a:rPr lang="en-US" sz="2600" dirty="0">
                <a:latin typeface="Montserrat" pitchFamily="2" charset="0"/>
              </a:rPr>
              <a:t>.</a:t>
            </a:r>
            <a:endParaRPr lang="en-GB" sz="2600" dirty="0">
              <a:latin typeface="Montserrat" pitchFamily="2" charset="0"/>
            </a:endParaRPr>
          </a:p>
          <a:p>
            <a:endParaRPr lang="en-GB" dirty="0"/>
          </a:p>
        </p:txBody>
      </p:sp>
    </p:spTree>
    <p:extLst>
      <p:ext uri="{BB962C8B-B14F-4D97-AF65-F5344CB8AC3E}">
        <p14:creationId xmlns:p14="http://schemas.microsoft.com/office/powerpoint/2010/main" val="245755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omputer screen with a bird on it&#10;&#10;AI-generated content may be incorrect.">
            <a:extLst>
              <a:ext uri="{FF2B5EF4-FFF2-40B4-BE49-F238E27FC236}">
                <a16:creationId xmlns:a16="http://schemas.microsoft.com/office/drawing/2014/main" id="{8B6702FA-AF8B-A0E2-8DDB-C5327D4A44FA}"/>
              </a:ext>
            </a:extLst>
          </p:cNvPr>
          <p:cNvPicPr>
            <a:picLocks noChangeAspect="1"/>
          </p:cNvPicPr>
          <p:nvPr/>
        </p:nvPicPr>
        <p:blipFill>
          <a:blip r:embed="rId3">
            <a:extLst>
              <a:ext uri="{28A0092B-C50C-407E-A947-70E740481C1C}">
                <a14:useLocalDpi xmlns:a14="http://schemas.microsoft.com/office/drawing/2010/main" val="0"/>
              </a:ext>
            </a:extLst>
          </a:blip>
          <a:srcRect l="29659" t="10970" r="13863"/>
          <a:stretch>
            <a:fillRect/>
          </a:stretch>
        </p:blipFill>
        <p:spPr>
          <a:xfrm>
            <a:off x="-2" y="0"/>
            <a:ext cx="18288000" cy="10287000"/>
          </a:xfrm>
          <a:prstGeom prst="rect">
            <a:avLst/>
          </a:prstGeom>
        </p:spPr>
      </p:pic>
      <p:grpSp>
        <p:nvGrpSpPr>
          <p:cNvPr id="4" name="Group 4"/>
          <p:cNvGrpSpPr/>
          <p:nvPr/>
        </p:nvGrpSpPr>
        <p:grpSpPr>
          <a:xfrm>
            <a:off x="1083284" y="2705099"/>
            <a:ext cx="13470916" cy="6477001"/>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p:cNvGrpSpPr/>
          <p:nvPr/>
        </p:nvGrpSpPr>
        <p:grpSpPr>
          <a:xfrm>
            <a:off x="1028700" y="2983328"/>
            <a:ext cx="13296900" cy="5955105"/>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260335" y="-2508836"/>
            <a:ext cx="1480331" cy="8001002"/>
            <a:chOff x="0" y="0"/>
            <a:chExt cx="3130550" cy="18248691"/>
          </a:xfrm>
          <a:solidFill>
            <a:srgbClr val="55B8AD"/>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p:cNvGrpSpPr/>
          <p:nvPr/>
        </p:nvGrpSpPr>
        <p:grpSpPr>
          <a:xfrm>
            <a:off x="1199592" y="3156154"/>
            <a:ext cx="12973608" cy="5475797"/>
            <a:chOff x="-1307" y="96132"/>
            <a:chExt cx="7208077" cy="4444368"/>
          </a:xfrm>
        </p:grpSpPr>
        <p:sp>
          <p:nvSpPr>
            <p:cNvPr id="18" name="Freeform 18"/>
            <p:cNvSpPr/>
            <p:nvPr/>
          </p:nvSpPr>
          <p:spPr>
            <a:xfrm>
              <a:off x="-1307" y="96132"/>
              <a:ext cx="7208077" cy="4444368"/>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sz="2400" dirty="0">
                <a:latin typeface="Montserrat" pitchFamily="2" charset="0"/>
              </a:endParaRPr>
            </a:p>
          </p:txBody>
        </p:sp>
      </p:grpSp>
      <p:sp>
        <p:nvSpPr>
          <p:cNvPr id="8" name="TextBox 7">
            <a:extLst>
              <a:ext uri="{FF2B5EF4-FFF2-40B4-BE49-F238E27FC236}">
                <a16:creationId xmlns:a16="http://schemas.microsoft.com/office/drawing/2014/main" id="{DEEFF541-76D0-5E12-6953-5C890BABB532}"/>
              </a:ext>
            </a:extLst>
          </p:cNvPr>
          <p:cNvSpPr txBox="1"/>
          <p:nvPr/>
        </p:nvSpPr>
        <p:spPr>
          <a:xfrm>
            <a:off x="870423" y="920207"/>
            <a:ext cx="6934200" cy="1107996"/>
          </a:xfrm>
          <a:prstGeom prst="rect">
            <a:avLst/>
          </a:prstGeom>
          <a:noFill/>
        </p:spPr>
        <p:txBody>
          <a:bodyPr wrap="square" rtlCol="0">
            <a:spAutoFit/>
          </a:bodyPr>
          <a:lstStyle/>
          <a:p>
            <a:r>
              <a:rPr lang="en-GB" sz="6600" dirty="0">
                <a:latin typeface="Montserrat SemiBold" panose="00000700000000000000" pitchFamily="2" charset="0"/>
              </a:rPr>
              <a:t>Talking Points</a:t>
            </a:r>
          </a:p>
        </p:txBody>
      </p:sp>
      <p:sp>
        <p:nvSpPr>
          <p:cNvPr id="2" name="TextBox 13">
            <a:extLst>
              <a:ext uri="{FF2B5EF4-FFF2-40B4-BE49-F238E27FC236}">
                <a16:creationId xmlns:a16="http://schemas.microsoft.com/office/drawing/2014/main" id="{22903EF9-BF1A-E37B-DF5D-10AEBCEAB915}"/>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08       </a:t>
            </a:r>
            <a:r>
              <a:rPr lang="en-US" sz="1700" dirty="0">
                <a:solidFill>
                  <a:srgbClr val="FFFFFF"/>
                </a:solidFill>
                <a:latin typeface="Montserrat Semi-Bold Bold"/>
              </a:rPr>
              <a:t>futurumcareers.com</a:t>
            </a:r>
          </a:p>
        </p:txBody>
      </p:sp>
      <p:sp>
        <p:nvSpPr>
          <p:cNvPr id="3" name="TextBox 2">
            <a:extLst>
              <a:ext uri="{FF2B5EF4-FFF2-40B4-BE49-F238E27FC236}">
                <a16:creationId xmlns:a16="http://schemas.microsoft.com/office/drawing/2014/main" id="{D9509A64-C0AC-A4E7-09B6-87E7B3D2499F}"/>
              </a:ext>
            </a:extLst>
          </p:cNvPr>
          <p:cNvSpPr txBox="1"/>
          <p:nvPr/>
        </p:nvSpPr>
        <p:spPr>
          <a:xfrm>
            <a:off x="15163800" y="9733991"/>
            <a:ext cx="2259202" cy="400110"/>
          </a:xfrm>
          <a:prstGeom prst="rect">
            <a:avLst/>
          </a:prstGeom>
          <a:noFill/>
        </p:spPr>
        <p:txBody>
          <a:bodyPr wrap="square">
            <a:spAutoFit/>
          </a:bodyPr>
          <a:lstStyle/>
          <a:p>
            <a:r>
              <a:rPr lang="en-GB" sz="1000" i="1" dirty="0">
                <a:solidFill>
                  <a:schemeClr val="bg1"/>
                </a:solidFill>
                <a:latin typeface="Montserrat" pitchFamily="2" charset="0"/>
              </a:rPr>
              <a:t>© everything possible/Shutterstock.com</a:t>
            </a:r>
            <a:endParaRPr lang="en-GB" sz="1000" dirty="0">
              <a:solidFill>
                <a:schemeClr val="bg1"/>
              </a:solidFill>
              <a:latin typeface="Montserrat" pitchFamily="2" charset="0"/>
            </a:endParaRPr>
          </a:p>
        </p:txBody>
      </p:sp>
      <p:sp>
        <p:nvSpPr>
          <p:cNvPr id="9" name="TextBox 8">
            <a:extLst>
              <a:ext uri="{FF2B5EF4-FFF2-40B4-BE49-F238E27FC236}">
                <a16:creationId xmlns:a16="http://schemas.microsoft.com/office/drawing/2014/main" id="{EBC89F18-30DE-FCB5-9B34-1850F6A2BD34}"/>
              </a:ext>
            </a:extLst>
          </p:cNvPr>
          <p:cNvSpPr txBox="1"/>
          <p:nvPr/>
        </p:nvSpPr>
        <p:spPr>
          <a:xfrm>
            <a:off x="1199592" y="3139569"/>
            <a:ext cx="12973608" cy="5336141"/>
          </a:xfrm>
          <a:prstGeom prst="rect">
            <a:avLst/>
          </a:prstGeom>
          <a:noFill/>
        </p:spPr>
        <p:txBody>
          <a:bodyPr wrap="square" rtlCol="0">
            <a:spAutoFit/>
          </a:bodyPr>
          <a:lstStyle/>
          <a:p>
            <a:pPr marL="514350" indent="-514350">
              <a:lnSpc>
                <a:spcPct val="120000"/>
              </a:lnSpc>
              <a:buFont typeface="+mj-lt"/>
              <a:buAutoNum type="arabicPeriod"/>
            </a:pPr>
            <a:r>
              <a:rPr lang="en-GB" sz="2600" dirty="0">
                <a:latin typeface="Montserrat" pitchFamily="2" charset="0"/>
              </a:rPr>
              <a:t>What inspired Nicole’s strong work ethic? What motivates you to work hard?</a:t>
            </a:r>
          </a:p>
          <a:p>
            <a:pPr marL="514350" indent="-514350">
              <a:lnSpc>
                <a:spcPct val="120000"/>
              </a:lnSpc>
              <a:buFont typeface="+mj-lt"/>
              <a:buAutoNum type="arabicPeriod"/>
            </a:pPr>
            <a:endParaRPr lang="en-GB" sz="2600" dirty="0">
              <a:latin typeface="Montserrat" pitchFamily="2" charset="0"/>
            </a:endParaRPr>
          </a:p>
          <a:p>
            <a:pPr marL="514350" indent="-514350">
              <a:lnSpc>
                <a:spcPct val="120000"/>
              </a:lnSpc>
              <a:buFont typeface="+mj-lt"/>
              <a:buAutoNum type="arabicPeriod"/>
            </a:pPr>
            <a:r>
              <a:rPr lang="en-GB" sz="2600" dirty="0">
                <a:latin typeface="Montserrat" pitchFamily="2" charset="0"/>
              </a:rPr>
              <a:t>What physical factors can impact someone’s health?</a:t>
            </a:r>
          </a:p>
          <a:p>
            <a:pPr marL="514350" indent="-514350">
              <a:lnSpc>
                <a:spcPct val="120000"/>
              </a:lnSpc>
              <a:buFont typeface="+mj-lt"/>
              <a:buAutoNum type="arabicPeriod"/>
            </a:pPr>
            <a:endParaRPr lang="en-GB" sz="2600" dirty="0">
              <a:latin typeface="Montserrat" pitchFamily="2" charset="0"/>
            </a:endParaRPr>
          </a:p>
          <a:p>
            <a:pPr marL="514350" indent="-514350">
              <a:lnSpc>
                <a:spcPct val="120000"/>
              </a:lnSpc>
              <a:buFont typeface="+mj-lt"/>
              <a:buAutoNum type="arabicPeriod"/>
            </a:pPr>
            <a:r>
              <a:rPr lang="en-GB" sz="2600" dirty="0">
                <a:latin typeface="Montserrat" pitchFamily="2" charset="0"/>
              </a:rPr>
              <a:t>What are social determinants of health?</a:t>
            </a:r>
          </a:p>
          <a:p>
            <a:pPr marL="514350" indent="-514350">
              <a:lnSpc>
                <a:spcPct val="120000"/>
              </a:lnSpc>
              <a:buFont typeface="+mj-lt"/>
              <a:buAutoNum type="arabicPeriod"/>
            </a:pPr>
            <a:endParaRPr lang="en-GB" sz="2600" dirty="0">
              <a:latin typeface="Montserrat" pitchFamily="2" charset="0"/>
            </a:endParaRPr>
          </a:p>
          <a:p>
            <a:pPr marL="514350" indent="-514350">
              <a:lnSpc>
                <a:spcPct val="120000"/>
              </a:lnSpc>
              <a:buFont typeface="+mj-lt"/>
              <a:buAutoNum type="arabicPeriod"/>
            </a:pPr>
            <a:r>
              <a:rPr lang="en-GB" sz="2600" dirty="0">
                <a:latin typeface="Montserrat" pitchFamily="2" charset="0"/>
              </a:rPr>
              <a:t>What has Nicole’s story taught you about a career in cardiology that you did not know before? </a:t>
            </a:r>
          </a:p>
          <a:p>
            <a:pPr marL="514350" indent="-514350">
              <a:lnSpc>
                <a:spcPct val="120000"/>
              </a:lnSpc>
              <a:buFont typeface="+mj-lt"/>
              <a:buAutoNum type="arabicPeriod"/>
            </a:pPr>
            <a:endParaRPr lang="en-GB" sz="2600" dirty="0">
              <a:latin typeface="Montserrat" pitchFamily="2" charset="0"/>
            </a:endParaRPr>
          </a:p>
          <a:p>
            <a:pPr marL="514350" indent="-514350">
              <a:lnSpc>
                <a:spcPct val="120000"/>
              </a:lnSpc>
              <a:buFont typeface="+mj-lt"/>
              <a:buAutoNum type="arabicPeriod"/>
            </a:pPr>
            <a:r>
              <a:rPr lang="en-GB" sz="2600" dirty="0">
                <a:latin typeface="Montserrat" pitchFamily="2" charset="0"/>
              </a:rPr>
              <a:t>What do you think you would enjoy about being a cardiologist, and why?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taking a blood pressure of a person&#10;&#10;AI-generated content may be incorrect.">
            <a:extLst>
              <a:ext uri="{FF2B5EF4-FFF2-40B4-BE49-F238E27FC236}">
                <a16:creationId xmlns:a16="http://schemas.microsoft.com/office/drawing/2014/main" id="{3CD85D4E-84EF-51B4-6777-3C3A4B764891}"/>
              </a:ext>
            </a:extLst>
          </p:cNvPr>
          <p:cNvPicPr>
            <a:picLocks noChangeAspect="1"/>
          </p:cNvPicPr>
          <p:nvPr/>
        </p:nvPicPr>
        <p:blipFill>
          <a:blip r:embed="rId3">
            <a:extLst>
              <a:ext uri="{28A0092B-C50C-407E-A947-70E740481C1C}">
                <a14:useLocalDpi xmlns:a14="http://schemas.microsoft.com/office/drawing/2010/main" val="0"/>
              </a:ext>
            </a:extLst>
          </a:blip>
          <a:srcRect r="13626"/>
          <a:stretch>
            <a:fillRect/>
          </a:stretch>
        </p:blipFill>
        <p:spPr>
          <a:xfrm>
            <a:off x="4875601" y="-32945"/>
            <a:ext cx="13405027" cy="10346559"/>
          </a:xfrm>
          <a:prstGeom prst="rect">
            <a:avLst/>
          </a:prstGeom>
        </p:spPr>
      </p:pic>
      <p:grpSp>
        <p:nvGrpSpPr>
          <p:cNvPr id="5" name="Group 5"/>
          <p:cNvGrpSpPr/>
          <p:nvPr/>
        </p:nvGrpSpPr>
        <p:grpSpPr>
          <a:xfrm rot="5400000">
            <a:off x="2952750" y="-1897436"/>
            <a:ext cx="9258300" cy="15163800"/>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Lst>
          </p:cNvPr>
          <p:cNvSpPr/>
          <p:nvPr/>
        </p:nvSpPr>
        <p:spPr>
          <a:xfrm rot="5400000">
            <a:off x="2788554" y="-1745036"/>
            <a:ext cx="9281891" cy="14859004"/>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p:cNvGrpSpPr/>
          <p:nvPr/>
        </p:nvGrpSpPr>
        <p:grpSpPr>
          <a:xfrm rot="5400000">
            <a:off x="2103818" y="-2125280"/>
            <a:ext cx="10346559" cy="14554203"/>
            <a:chOff x="0" y="-191879"/>
            <a:chExt cx="3130550" cy="3703259"/>
          </a:xfrm>
          <a:solidFill>
            <a:srgbClr val="ADDDD7"/>
          </a:solidFill>
        </p:grpSpPr>
        <p:sp>
          <p:nvSpPr>
            <p:cNvPr id="8" name="Freeform 8"/>
            <p:cNvSpPr/>
            <p:nvPr/>
          </p:nvSpPr>
          <p:spPr>
            <a:xfrm>
              <a:off x="0" y="-191879"/>
              <a:ext cx="3130550" cy="3703259"/>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2" name="TextBox 1">
            <a:extLst>
              <a:ext uri="{FF2B5EF4-FFF2-40B4-BE49-F238E27FC236}">
                <a16:creationId xmlns:a16="http://schemas.microsoft.com/office/drawing/2014/main" id="{26273DC6-DD7D-32C2-C854-612A32B2BA7A}"/>
              </a:ext>
            </a:extLst>
          </p:cNvPr>
          <p:cNvSpPr txBox="1"/>
          <p:nvPr/>
        </p:nvSpPr>
        <p:spPr>
          <a:xfrm>
            <a:off x="366728" y="756339"/>
            <a:ext cx="8933653" cy="830997"/>
          </a:xfrm>
          <a:prstGeom prst="rect">
            <a:avLst/>
          </a:prstGeom>
          <a:noFill/>
        </p:spPr>
        <p:txBody>
          <a:bodyPr wrap="square" rtlCol="0">
            <a:spAutoFit/>
          </a:bodyPr>
          <a:lstStyle/>
          <a:p>
            <a:r>
              <a:rPr lang="en-GB" sz="4800" b="1" dirty="0">
                <a:latin typeface="Montserrat Semi-Bold" panose="020B0604020202020204" charset="0"/>
              </a:rPr>
              <a:t>About Cardiology</a:t>
            </a:r>
          </a:p>
        </p:txBody>
      </p:sp>
      <p:sp>
        <p:nvSpPr>
          <p:cNvPr id="4" name="TextBox 13">
            <a:extLst>
              <a:ext uri="{FF2B5EF4-FFF2-40B4-BE49-F238E27FC236}">
                <a16:creationId xmlns:a16="http://schemas.microsoft.com/office/drawing/2014/main" id="{A29575E1-84B7-6F57-3DC4-9904E38E4263}"/>
              </a:ext>
            </a:extLst>
          </p:cNvPr>
          <p:cNvSpPr txBox="1"/>
          <p:nvPr/>
        </p:nvSpPr>
        <p:spPr>
          <a:xfrm>
            <a:off x="304800" y="9791700"/>
            <a:ext cx="4979916" cy="284693"/>
          </a:xfrm>
          <a:prstGeom prst="rect">
            <a:avLst/>
          </a:prstGeom>
        </p:spPr>
        <p:txBody>
          <a:bodyPr lIns="0" tIns="0" rIns="0" bIns="0" rtlCol="0" anchor="t">
            <a:spAutoFit/>
          </a:bodyPr>
          <a:lstStyle/>
          <a:p>
            <a:pPr>
              <a:lnSpc>
                <a:spcPts val="2380"/>
              </a:lnSpc>
            </a:pPr>
            <a:r>
              <a:rPr lang="en-US" sz="1700" dirty="0">
                <a:solidFill>
                  <a:schemeClr val="tx1">
                    <a:lumMod val="50000"/>
                    <a:lumOff val="50000"/>
                  </a:schemeClr>
                </a:solidFill>
                <a:latin typeface="Montserrat Semi-Bold"/>
              </a:rPr>
              <a:t>09       </a:t>
            </a:r>
            <a:r>
              <a:rPr lang="en-US" sz="1700" dirty="0">
                <a:solidFill>
                  <a:schemeClr val="tx1">
                    <a:lumMod val="50000"/>
                    <a:lumOff val="50000"/>
                  </a:schemeClr>
                </a:solidFill>
                <a:latin typeface="Montserrat Semi-Bold Bold"/>
              </a:rPr>
              <a:t>futurumcareers.com</a:t>
            </a:r>
          </a:p>
        </p:txBody>
      </p:sp>
      <p:sp>
        <p:nvSpPr>
          <p:cNvPr id="9" name="TextBox 8">
            <a:extLst>
              <a:ext uri="{FF2B5EF4-FFF2-40B4-BE49-F238E27FC236}">
                <a16:creationId xmlns:a16="http://schemas.microsoft.com/office/drawing/2014/main" id="{D54C3913-8915-C7C4-3DE7-04F0A08D4BCC}"/>
              </a:ext>
            </a:extLst>
          </p:cNvPr>
          <p:cNvSpPr txBox="1"/>
          <p:nvPr/>
        </p:nvSpPr>
        <p:spPr>
          <a:xfrm>
            <a:off x="366728" y="2131466"/>
            <a:ext cx="10682272" cy="2935484"/>
          </a:xfrm>
          <a:prstGeom prst="rect">
            <a:avLst/>
          </a:prstGeom>
          <a:noFill/>
        </p:spPr>
        <p:txBody>
          <a:bodyPr wrap="square" rtlCol="0">
            <a:spAutoFit/>
          </a:bodyPr>
          <a:lstStyle/>
          <a:p>
            <a:pPr>
              <a:lnSpc>
                <a:spcPct val="120000"/>
              </a:lnSpc>
            </a:pPr>
            <a:r>
              <a:rPr lang="en-GB" sz="2600" dirty="0">
                <a:latin typeface="Montserrat" pitchFamily="2" charset="0"/>
              </a:rPr>
              <a:t>Working in cardiology can lead to a </a:t>
            </a:r>
            <a:r>
              <a:rPr lang="en-GB" sz="2600" b="1" dirty="0">
                <a:latin typeface="Montserrat" pitchFamily="2" charset="0"/>
              </a:rPr>
              <a:t>rewarding</a:t>
            </a:r>
            <a:r>
              <a:rPr lang="en-GB" sz="2600" dirty="0">
                <a:latin typeface="Montserrat" pitchFamily="2" charset="0"/>
              </a:rPr>
              <a:t> and </a:t>
            </a:r>
            <a:r>
              <a:rPr lang="en-GB" sz="2600" b="1" dirty="0">
                <a:latin typeface="Montserrat" pitchFamily="2" charset="0"/>
              </a:rPr>
              <a:t>multifaceted</a:t>
            </a:r>
            <a:r>
              <a:rPr lang="en-GB" sz="2600" dirty="0">
                <a:latin typeface="Montserrat" pitchFamily="2" charset="0"/>
              </a:rPr>
              <a:t> career, with cardiologists specializing in understanding conditions that affect the </a:t>
            </a:r>
            <a:r>
              <a:rPr lang="en-GB" sz="2600" b="1" dirty="0">
                <a:latin typeface="Montserrat" pitchFamily="2" charset="0"/>
              </a:rPr>
              <a:t>heart</a:t>
            </a:r>
            <a:r>
              <a:rPr lang="en-GB" sz="2600" dirty="0">
                <a:latin typeface="Montserrat" pitchFamily="2" charset="0"/>
              </a:rPr>
              <a:t> and </a:t>
            </a:r>
            <a:r>
              <a:rPr lang="en-GB" sz="2600" b="1" dirty="0">
                <a:latin typeface="Montserrat" pitchFamily="2" charset="0"/>
              </a:rPr>
              <a:t>blood vessels</a:t>
            </a:r>
            <a:r>
              <a:rPr lang="en-GB" sz="2600" dirty="0">
                <a:latin typeface="Montserrat" pitchFamily="2" charset="0"/>
              </a:rPr>
              <a:t>. A cardiologist may specialize as a </a:t>
            </a:r>
            <a:r>
              <a:rPr lang="en-GB" sz="2600" b="1" dirty="0">
                <a:latin typeface="Montserrat" pitchFamily="2" charset="0"/>
              </a:rPr>
              <a:t>clinician</a:t>
            </a:r>
            <a:r>
              <a:rPr lang="en-GB" sz="2600" dirty="0">
                <a:latin typeface="Montserrat" pitchFamily="2" charset="0"/>
              </a:rPr>
              <a:t>, working directly with patients to diagnose and treat conditions. </a:t>
            </a:r>
          </a:p>
          <a:p>
            <a:pPr>
              <a:lnSpc>
                <a:spcPct val="120000"/>
              </a:lnSpc>
            </a:pPr>
            <a:endParaRPr lang="en-GB" sz="2600" dirty="0">
              <a:latin typeface="Montserrat" pitchFamily="2" charset="0"/>
            </a:endParaRPr>
          </a:p>
        </p:txBody>
      </p:sp>
      <p:sp>
        <p:nvSpPr>
          <p:cNvPr id="10" name="TextBox 9">
            <a:extLst>
              <a:ext uri="{FF2B5EF4-FFF2-40B4-BE49-F238E27FC236}">
                <a16:creationId xmlns:a16="http://schemas.microsoft.com/office/drawing/2014/main" id="{15DC64D0-541F-5CF3-A545-932A13A3D3A2}"/>
              </a:ext>
            </a:extLst>
          </p:cNvPr>
          <p:cNvSpPr txBox="1"/>
          <p:nvPr/>
        </p:nvSpPr>
        <p:spPr>
          <a:xfrm>
            <a:off x="366728" y="5021303"/>
            <a:ext cx="12053872" cy="1975221"/>
          </a:xfrm>
          <a:prstGeom prst="rect">
            <a:avLst/>
          </a:prstGeom>
          <a:noFill/>
        </p:spPr>
        <p:txBody>
          <a:bodyPr wrap="square" rtlCol="0">
            <a:spAutoFit/>
          </a:bodyPr>
          <a:lstStyle/>
          <a:p>
            <a:pPr>
              <a:lnSpc>
                <a:spcPct val="120000"/>
              </a:lnSpc>
            </a:pPr>
            <a:r>
              <a:rPr lang="en-GB" sz="2600" dirty="0">
                <a:latin typeface="Montserrat" pitchFamily="2" charset="0"/>
              </a:rPr>
              <a:t>As Nicole’s story shows, clinicians will often take time to understand both the </a:t>
            </a:r>
            <a:r>
              <a:rPr lang="en-GB" sz="2600" b="1" dirty="0">
                <a:latin typeface="Montserrat" pitchFamily="2" charset="0"/>
              </a:rPr>
              <a:t>physical factors </a:t>
            </a:r>
            <a:r>
              <a:rPr lang="en-GB" sz="2600" dirty="0">
                <a:latin typeface="Montserrat" pitchFamily="2" charset="0"/>
              </a:rPr>
              <a:t>and the </a:t>
            </a:r>
            <a:r>
              <a:rPr lang="en-GB" sz="2600" b="1" dirty="0">
                <a:latin typeface="Montserrat" pitchFamily="2" charset="0"/>
              </a:rPr>
              <a:t>social determinants </a:t>
            </a:r>
            <a:r>
              <a:rPr lang="en-GB" sz="2600" dirty="0">
                <a:latin typeface="Montserrat" pitchFamily="2" charset="0"/>
              </a:rPr>
              <a:t>of health impacting their patients, to be able to support them in the best ways possible. </a:t>
            </a:r>
          </a:p>
        </p:txBody>
      </p:sp>
      <p:sp>
        <p:nvSpPr>
          <p:cNvPr id="11" name="TextBox 10">
            <a:extLst>
              <a:ext uri="{FF2B5EF4-FFF2-40B4-BE49-F238E27FC236}">
                <a16:creationId xmlns:a16="http://schemas.microsoft.com/office/drawing/2014/main" id="{D7DA8070-6FF5-EAC5-3F33-C5526C9FA1D4}"/>
              </a:ext>
            </a:extLst>
          </p:cNvPr>
          <p:cNvSpPr txBox="1"/>
          <p:nvPr/>
        </p:nvSpPr>
        <p:spPr>
          <a:xfrm>
            <a:off x="366728" y="7353300"/>
            <a:ext cx="12587272" cy="1329595"/>
          </a:xfrm>
          <a:prstGeom prst="rect">
            <a:avLst/>
          </a:prstGeom>
          <a:noFill/>
        </p:spPr>
        <p:txBody>
          <a:bodyPr wrap="square" rtlCol="0">
            <a:spAutoFit/>
          </a:bodyPr>
          <a:lstStyle/>
          <a:p>
            <a:pPr>
              <a:lnSpc>
                <a:spcPct val="120000"/>
              </a:lnSpc>
            </a:pPr>
            <a:r>
              <a:rPr lang="en-GB" sz="2600" dirty="0">
                <a:latin typeface="Montserrat" pitchFamily="2" charset="0"/>
              </a:rPr>
              <a:t>Cardiologists may also work in </a:t>
            </a:r>
            <a:r>
              <a:rPr lang="en-GB" sz="2600" b="1" dirty="0">
                <a:latin typeface="Montserrat" pitchFamily="2" charset="0"/>
              </a:rPr>
              <a:t>research</a:t>
            </a:r>
            <a:r>
              <a:rPr lang="en-GB" sz="2600" dirty="0">
                <a:latin typeface="Montserrat" pitchFamily="2" charset="0"/>
              </a:rPr>
              <a:t>, in the laboratory, or as </a:t>
            </a:r>
            <a:r>
              <a:rPr lang="en-GB" sz="2600" b="1" dirty="0">
                <a:latin typeface="Montserrat" pitchFamily="2" charset="0"/>
              </a:rPr>
              <a:t>educators</a:t>
            </a:r>
            <a:r>
              <a:rPr lang="en-GB" sz="2600" dirty="0">
                <a:latin typeface="Montserrat" pitchFamily="2" charset="0"/>
              </a:rPr>
              <a:t> and mentors, and some cardiologists do a combination of these.</a:t>
            </a:r>
            <a:endParaRPr lang="en-GB" sz="2600" dirty="0">
              <a:solidFill>
                <a:srgbClr val="000000"/>
              </a:solidFill>
              <a:latin typeface="Montserrat" pitchFamily="2" charset="0"/>
            </a:endParaRPr>
          </a:p>
          <a:p>
            <a:endParaRPr lang="en-GB" dirty="0"/>
          </a:p>
        </p:txBody>
      </p:sp>
      <p:sp>
        <p:nvSpPr>
          <p:cNvPr id="14" name="TextBox 13">
            <a:extLst>
              <a:ext uri="{FF2B5EF4-FFF2-40B4-BE49-F238E27FC236}">
                <a16:creationId xmlns:a16="http://schemas.microsoft.com/office/drawing/2014/main" id="{8DC431F8-2322-4407-4508-F5F86F51F568}"/>
              </a:ext>
            </a:extLst>
          </p:cNvPr>
          <p:cNvSpPr txBox="1"/>
          <p:nvPr/>
        </p:nvSpPr>
        <p:spPr>
          <a:xfrm>
            <a:off x="15697200" y="9839981"/>
            <a:ext cx="3116828" cy="523220"/>
          </a:xfrm>
          <a:prstGeom prst="rect">
            <a:avLst/>
          </a:prstGeom>
          <a:noFill/>
        </p:spPr>
        <p:txBody>
          <a:bodyPr wrap="square" rtlCol="0">
            <a:spAutoFit/>
          </a:bodyPr>
          <a:lstStyle/>
          <a:p>
            <a:r>
              <a:rPr lang="en-GB" sz="1000" dirty="0">
                <a:solidFill>
                  <a:schemeClr val="bg1"/>
                </a:solidFill>
                <a:latin typeface="Montserrat" pitchFamily="2" charset="0"/>
              </a:rPr>
              <a:t>Hananeko_Studio/Shutterstock.com</a:t>
            </a:r>
          </a:p>
          <a:p>
            <a:endParaRPr lang="en-GB" dirty="0"/>
          </a:p>
        </p:txBody>
      </p:sp>
    </p:spTree>
    <p:extLst>
      <p:ext uri="{BB962C8B-B14F-4D97-AF65-F5344CB8AC3E}">
        <p14:creationId xmlns:p14="http://schemas.microsoft.com/office/powerpoint/2010/main" val="372277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9" ma:contentTypeDescription="Create a new document." ma:contentTypeScope="" ma:versionID="7f19d9f870af9dd0e43d825ed6f8c1b6">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4203185eb95da823c87da84e07752480"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27C9C9-1383-43CA-9F0A-3F7796B22DE4}">
  <ds:schemaRefs>
    <ds:schemaRef ds:uri="http://schemas.microsoft.com/office/2006/metadata/properties"/>
    <ds:schemaRef ds:uri="http://schemas.microsoft.com/office/infopath/2007/PartnerControls"/>
    <ds:schemaRef ds:uri="09e5eb4c-ad0d-4795-ae2e-baffe4a7a343"/>
    <ds:schemaRef ds:uri="4ef8ee0b-e025-4bd4-94a6-4c71df7778d2"/>
  </ds:schemaRefs>
</ds:datastoreItem>
</file>

<file path=customXml/itemProps2.xml><?xml version="1.0" encoding="utf-8"?>
<ds:datastoreItem xmlns:ds="http://schemas.openxmlformats.org/officeDocument/2006/customXml" ds:itemID="{AF880CE9-8CB5-4DBE-84D9-560466B5AC72}">
  <ds:schemaRefs>
    <ds:schemaRef ds:uri="http://schemas.microsoft.com/sharepoint/v3/contenttype/forms"/>
  </ds:schemaRefs>
</ds:datastoreItem>
</file>

<file path=customXml/itemProps3.xml><?xml version="1.0" encoding="utf-8"?>
<ds:datastoreItem xmlns:ds="http://schemas.openxmlformats.org/officeDocument/2006/customXml" ds:itemID="{733A45B7-63B5-4A58-9DAC-7B89A198F2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2227</TotalTime>
  <Words>2297</Words>
  <Application>Microsoft Office PowerPoint</Application>
  <PresentationFormat>Custom</PresentationFormat>
  <Paragraphs>170</Paragraphs>
  <Slides>22</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Montserrat Classic Bold Italics</vt:lpstr>
      <vt:lpstr>Montserrat Semi-Bold</vt:lpstr>
      <vt:lpstr>Montserrat Bold</vt:lpstr>
      <vt:lpstr>Montserrat Semi-Bold Bold</vt:lpstr>
      <vt:lpstr>Calibri</vt:lpstr>
      <vt:lpstr>Montserrat SemiBold</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Sciences Presentation</dc:title>
  <dc:creator>Isla</dc:creator>
  <cp:lastModifiedBy>Erica Morgan</cp:lastModifiedBy>
  <cp:revision>9</cp:revision>
  <dcterms:created xsi:type="dcterms:W3CDTF">2006-08-16T00:00:00Z</dcterms:created>
  <dcterms:modified xsi:type="dcterms:W3CDTF">2025-11-05T16:21:35Z</dcterms:modified>
  <dc:identifier>DAFb8zIHRfw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