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2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98" r:id="rId8"/>
    <p:sldId id="311" r:id="rId9"/>
    <p:sldId id="308" r:id="rId10"/>
    <p:sldId id="309" r:id="rId11"/>
    <p:sldId id="266" r:id="rId12"/>
    <p:sldId id="286" r:id="rId13"/>
    <p:sldId id="303" r:id="rId14"/>
    <p:sldId id="312" r:id="rId15"/>
    <p:sldId id="280" r:id="rId16"/>
    <p:sldId id="290" r:id="rId17"/>
    <p:sldId id="306" r:id="rId18"/>
    <p:sldId id="283" r:id="rId19"/>
    <p:sldId id="304" r:id="rId20"/>
    <p:sldId id="314" r:id="rId21"/>
    <p:sldId id="313" r:id="rId22"/>
    <p:sldId id="305" r:id="rId23"/>
    <p:sldId id="302" r:id="rId24"/>
    <p:sldId id="295" r:id="rId25"/>
    <p:sldId id="315" r:id="rId26"/>
  </p:sldIdLst>
  <p:sldSz cx="18288000" cy="10287000"/>
  <p:notesSz cx="6858000" cy="9144000"/>
  <p:embeddedFontLst>
    <p:embeddedFont>
      <p:font typeface="Montserrat" pitchFamily="2" charset="0"/>
      <p:regular r:id="rId28"/>
      <p:bold r:id="rId29"/>
      <p:italic r:id="rId30"/>
      <p:boldItalic r:id="rId31"/>
    </p:embeddedFont>
    <p:embeddedFont>
      <p:font typeface="Montserrat Bold" pitchFamily="2" charset="0"/>
      <p:regular r:id="rId32"/>
      <p:bold r:id="rId33"/>
      <p:italic r:id="rId34"/>
      <p:boldItalic r:id="rId35"/>
    </p:embeddedFont>
    <p:embeddedFont>
      <p:font typeface="Montserrat Classic Bold Italics" panose="020B0604020202020204" charset="0"/>
      <p:bold r:id="rId36"/>
      <p:italic r:id="rId37"/>
      <p:boldItalic r:id="rId38"/>
    </p:embeddedFont>
    <p:embeddedFont>
      <p:font typeface="Montserrat SemiBold" pitchFamily="2" charset="0"/>
      <p:bold r:id="rId39"/>
      <p:boldItalic r:id="rId40"/>
    </p:embeddedFont>
    <p:embeddedFont>
      <p:font typeface="Montserrat Semi-Bold" panose="020B0604020202020204" charset="0"/>
      <p:regular r:id="rId41"/>
      <p:bold r:id="rId42"/>
      <p:italic r:id="rId43"/>
      <p:boldItalic r:id="rId44"/>
    </p:embeddedFont>
    <p:embeddedFont>
      <p:font typeface="Montserrat Semi-Bold Bold" panose="020B060402020202020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ZeuTdToewUqhlozppsmBJw==" hashData="bC7/QWBJ65y0WekCXiscnxpo4rik3bqcaU4nMQvbXmVTcxA7cRtozz7RQVpbyYuwQCYoN8zH7RYh/r/mNp/bB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3D115E-6ED3-5FF1-F5AE-EB933C271959}" name="Erica Morgan" initials="EM" userId="S::Erica@scicomsult.com::39ed17eb-1fe1-4e30-9f9d-69b034d5bc7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Aslett" initials="JA" lastIdx="23" clrIdx="0">
    <p:extLst>
      <p:ext uri="{19B8F6BF-5375-455C-9EA6-DF929625EA0E}">
        <p15:presenceInfo xmlns:p15="http://schemas.microsoft.com/office/powerpoint/2012/main" userId="S::joe@futurumcareers.com::7b6f269b-9023-4611-9a28-c55f9a45fd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6B6B6B"/>
    <a:srgbClr val="777777"/>
    <a:srgbClr val="646464"/>
    <a:srgbClr val="5F5F5F"/>
    <a:srgbClr val="606060"/>
    <a:srgbClr val="0000CC"/>
    <a:srgbClr val="ADDDD7"/>
    <a:srgbClr val="FEFEFE"/>
    <a:srgbClr val="366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388E16-B789-4D69-9428-888CB03AA38F}" v="7" dt="2026-02-25T16:20:03.4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6" autoAdjust="0"/>
    <p:restoredTop sz="94626" autoAdjust="0"/>
  </p:normalViewPr>
  <p:slideViewPr>
    <p:cSldViewPr>
      <p:cViewPr varScale="1">
        <p:scale>
          <a:sx n="52" d="100"/>
          <a:sy n="52" d="100"/>
        </p:scale>
        <p:origin x="64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1-15T22:56:37.1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6932 18336 16383 0 0,'6'0'0'0'0,"3"0"0"0"0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27T04:20:17.8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14776 8149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07127-7964-4D3A-83D8-62309D0AB206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C36B7-325C-4173-AEA5-C43F54510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2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852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705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6A55C-9DE3-A385-14F1-E5F79AB3D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6D9E7C-89C6-5205-FC63-4F669C515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064970-75D7-D0EF-E448-317315CC61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FBB5D-1EEC-7A51-6E46-4B6695CD7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465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6B3C3-F498-7E84-6EF1-ACD57E4BC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432792-627B-912B-389B-DCC8149814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BAF955-4734-E497-5AAB-83B3E47032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DFE69-1D8F-6244-C341-2F47999807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542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369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551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45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65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7A87B-8EEC-24D1-ECC9-7C0443BFA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B9C19-EA86-9A41-55CC-36BC11871F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12A0DD-8B10-A789-B9E5-11A2A795C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CE23A-1561-2F64-99DC-DE98D52F7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686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024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52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7CA2F-6E49-634A-F978-D27900334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202FB9-4BC3-0134-2094-DB47C6868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511256-76F2-1458-A9AD-0EABF99D9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0CBB4-38FF-C557-BC54-63FBCC760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011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52B7F-7983-9DB8-F046-DF87AF54A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3044DF-EE9D-E590-4E7C-A60E474B5C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BD21B5-8C5A-810C-7A17-88A9CAE18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F57A1-CA72-19C6-07CF-9093B481F9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811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91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.org/Tools-and-Practice-Support/Cardiology-as-a-Career-Path" TargetMode="External"/><Relationship Id="rId2" Type="http://schemas.openxmlformats.org/officeDocument/2006/relationships/hyperlink" Target="https://teammates.atriumhealth.org/careers/career-development-center/student-placement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eart.org/" TargetMode="Externa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1.xml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9.png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12" Type="http://schemas.openxmlformats.org/officeDocument/2006/relationships/hyperlink" Target="https://futurumcareers.com/Nicole-B-Cyrille-Superville-Article.pdf" TargetMode="Externa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uturumcareers.com/Nicole-B.-Cyrille-Superville-Brochure-ES.pdf" TargetMode="External"/><Relationship Id="rId11" Type="http://schemas.openxmlformats.org/officeDocument/2006/relationships/hyperlink" Target="https://futurumcareers.com/Cardiologia-con-la-Dra.-Nicole-B.-Cyrille-Superville.mp4" TargetMode="External"/><Relationship Id="rId5" Type="http://schemas.openxmlformats.org/officeDocument/2006/relationships/image" Target="../media/image17.svg"/><Relationship Id="rId15" Type="http://schemas.openxmlformats.org/officeDocument/2006/relationships/image" Target="../media/image31.png"/><Relationship Id="rId10" Type="http://schemas.openxmlformats.org/officeDocument/2006/relationships/hyperlink" Target="https://futurumcareers.com/how-are-social-factors-linked-to-heart-failure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futurumcareers.com/Nicole-B.-Cyrille-Superville-activity-sheet-ES.pdf" TargetMode="External"/><Relationship Id="rId1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dcap.link/dh5j1nes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130.png"/><Relationship Id="rId4" Type="http://schemas.openxmlformats.org/officeDocument/2006/relationships/hyperlink" Target="https://redcap.wakehealth.edu/redcap/surveys/?s=RP3XPRFPWX3NRWPK" TargetMode="External"/><Relationship Id="rId9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triumhealth.org/locations/detail/atrium-health-sanger-heart-and-vascular-institute-kenilworth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hyperlink" Target="https://school.wakehealth.ed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wQ5FVW7GAw" TargetMode="External"/><Relationship Id="rId2" Type="http://schemas.openxmlformats.org/officeDocument/2006/relationships/hyperlink" Target="https://futurumcareers.com/cardiology-with-dr-nicole-b-cyrille-supervill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6B6B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4440A509-D968-44CF-71E7-62943F875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b="9321"/>
          <a:stretch>
            <a:fillRect/>
          </a:stretch>
        </p:blipFill>
        <p:spPr>
          <a:xfrm>
            <a:off x="10058400" y="0"/>
            <a:ext cx="8248650" cy="1032007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439421" y="-857253"/>
            <a:ext cx="10325101" cy="12039602"/>
            <a:chOff x="0" y="0"/>
            <a:chExt cx="3130550" cy="3989417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948041" y="-1033161"/>
            <a:ext cx="10372117" cy="12268202"/>
            <a:chOff x="0" y="0"/>
            <a:chExt cx="3156453" cy="3511380"/>
          </a:xfrm>
          <a:solidFill>
            <a:srgbClr val="0066CC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56453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3660AA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62201" y="8935608"/>
            <a:ext cx="208843" cy="20884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82762" y="8878682"/>
            <a:ext cx="1988874" cy="32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3"/>
              </a:lnSpc>
            </a:pPr>
            <a:r>
              <a:rPr lang="en-US" sz="2099" dirty="0" err="1">
                <a:solidFill>
                  <a:srgbClr val="FFFFFF"/>
                </a:solidFill>
                <a:latin typeface="Montserrat Classic Bold Italics"/>
              </a:rPr>
              <a:t>Comenzar</a:t>
            </a:r>
            <a:endParaRPr lang="en-US" sz="2099" dirty="0">
              <a:solidFill>
                <a:srgbClr val="FFFFFF"/>
              </a:solidFill>
              <a:latin typeface="Montserrat Classic Bold Itali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A1B6C2-930F-4D57-EA8A-AA6FB8BE5AE6}"/>
              </a:ext>
            </a:extLst>
          </p:cNvPr>
          <p:cNvSpPr txBox="1"/>
          <p:nvPr/>
        </p:nvSpPr>
        <p:spPr>
          <a:xfrm>
            <a:off x="582170" y="4502543"/>
            <a:ext cx="105537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Montserrat Bold" pitchFamily="2" charset="0"/>
              </a:rPr>
              <a:t>Cardiología </a:t>
            </a:r>
          </a:p>
          <a:p>
            <a:r>
              <a:rPr lang="es-ES" sz="4800" b="1" dirty="0">
                <a:solidFill>
                  <a:schemeClr val="bg1"/>
                </a:solidFill>
                <a:latin typeface="Montserrat Bold" pitchFamily="2" charset="0"/>
              </a:rPr>
              <a:t>con la </a:t>
            </a:r>
            <a:endParaRPr lang="es-ES" sz="6000" b="1" dirty="0">
              <a:solidFill>
                <a:schemeClr val="bg1"/>
              </a:solidFill>
              <a:latin typeface="Montserrat Bold" pitchFamily="2" charset="0"/>
            </a:endParaRPr>
          </a:p>
          <a:p>
            <a:r>
              <a:rPr lang="es-ES" sz="4800" b="1" dirty="0">
                <a:solidFill>
                  <a:schemeClr val="bg1"/>
                </a:solidFill>
                <a:latin typeface="Montserrat Bold" pitchFamily="2" charset="0"/>
              </a:rPr>
              <a:t>Dra. </a:t>
            </a:r>
            <a:r>
              <a:rPr lang="es-AR" sz="4800" b="1" dirty="0">
                <a:solidFill>
                  <a:schemeClr val="bg1"/>
                </a:solidFill>
                <a:latin typeface="Montserrat Bold" pitchFamily="2" charset="0"/>
              </a:rPr>
              <a:t>Nicole B. Cyrille-</a:t>
            </a:r>
            <a:r>
              <a:rPr lang="es-AR" sz="4800" b="1" dirty="0" err="1">
                <a:solidFill>
                  <a:schemeClr val="bg1"/>
                </a:solidFill>
                <a:latin typeface="Montserrat Bold" pitchFamily="2" charset="0"/>
              </a:rPr>
              <a:t>Superville</a:t>
            </a:r>
            <a:endParaRPr lang="en-GB" sz="4800" dirty="0">
              <a:solidFill>
                <a:schemeClr val="bg1"/>
              </a:solidFill>
              <a:latin typeface="Montserrat Bold" pitchFamily="2" charset="0"/>
            </a:endParaRPr>
          </a:p>
          <a:p>
            <a:r>
              <a:rPr lang="en-GB" sz="4800" b="1" dirty="0">
                <a:solidFill>
                  <a:schemeClr val="bg1"/>
                </a:solidFill>
                <a:latin typeface="Montserrat Bold" charset="0"/>
                <a:cs typeface="Montserrat Bold" charset="0"/>
              </a:rPr>
              <a:t> </a:t>
            </a: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16998DF-17C8-47C7-7F5D-E1D756934F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2" y="723900"/>
            <a:ext cx="6289538" cy="10436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7C04B-8963-45A3-AB3E-755592FE1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in a chair with a doctor in the background&#10;&#10;AI-generated content may be incorrect.">
            <a:extLst>
              <a:ext uri="{FF2B5EF4-FFF2-40B4-BE49-F238E27FC236}">
                <a16:creationId xmlns:a16="http://schemas.microsoft.com/office/drawing/2014/main" id="{D7B85B6D-E2D7-26CC-91C7-CC0E07851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3" r="9823" b="10416"/>
          <a:stretch>
            <a:fillRect/>
          </a:stretch>
        </p:blipFill>
        <p:spPr>
          <a:xfrm>
            <a:off x="8411458" y="0"/>
            <a:ext cx="9847083" cy="10477503"/>
          </a:xfrm>
          <a:prstGeom prst="rect">
            <a:avLst/>
          </a:prstGeom>
        </p:spPr>
      </p:pic>
      <p:grpSp>
        <p:nvGrpSpPr>
          <p:cNvPr id="10" name="Group 15">
            <a:extLst>
              <a:ext uri="{FF2B5EF4-FFF2-40B4-BE49-F238E27FC236}">
                <a16:creationId xmlns:a16="http://schemas.microsoft.com/office/drawing/2014/main" id="{A9BAA096-4F25-E528-590B-8650B6F0D552}"/>
              </a:ext>
            </a:extLst>
          </p:cNvPr>
          <p:cNvGrpSpPr/>
          <p:nvPr/>
        </p:nvGrpSpPr>
        <p:grpSpPr>
          <a:xfrm rot="5400000">
            <a:off x="12969958" y="4023132"/>
            <a:ext cx="1480331" cy="8675048"/>
            <a:chOff x="0" y="0"/>
            <a:chExt cx="3130550" cy="18248691"/>
          </a:xfrm>
          <a:solidFill>
            <a:srgbClr val="3660AA"/>
          </a:solidFill>
        </p:grpSpPr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FB1EB9FB-7B4F-3F5E-DAC0-EB2CD24EF01D}"/>
                </a:ext>
              </a:extLst>
            </p:cNvPr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7E82CD0-7299-42AB-E683-9219633EB25F}"/>
              </a:ext>
            </a:extLst>
          </p:cNvPr>
          <p:cNvGrpSpPr/>
          <p:nvPr/>
        </p:nvGrpSpPr>
        <p:grpSpPr>
          <a:xfrm rot="5400000">
            <a:off x="2136687" y="-1081374"/>
            <a:ext cx="9489368" cy="13762743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58A56DC-3ACF-F43B-6089-EFCD4C68783D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C67D2730-A72E-8070-1A19-5F6003CD22CA}"/>
              </a:ext>
            </a:extLst>
          </p:cNvPr>
          <p:cNvSpPr/>
          <p:nvPr/>
        </p:nvSpPr>
        <p:spPr>
          <a:xfrm rot="5400000">
            <a:off x="1878816" y="-835299"/>
            <a:ext cx="9501164" cy="13258798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719499EC-65FF-3999-FFD2-B87E0BEDAB4F}"/>
              </a:ext>
            </a:extLst>
          </p:cNvPr>
          <p:cNvGrpSpPr/>
          <p:nvPr/>
        </p:nvGrpSpPr>
        <p:grpSpPr>
          <a:xfrm rot="5400000">
            <a:off x="1018671" y="-1238247"/>
            <a:ext cx="10611862" cy="12954000"/>
            <a:chOff x="0" y="0"/>
            <a:chExt cx="3130550" cy="3511380"/>
          </a:xfrm>
          <a:solidFill>
            <a:srgbClr val="ADDDD7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AA7A517-500F-8495-E400-6F97E8AA1416}"/>
                </a:ext>
              </a:extLst>
            </p:cNvPr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E4AB86-0BF0-F121-1F86-779C75C84F3C}"/>
              </a:ext>
            </a:extLst>
          </p:cNvPr>
          <p:cNvSpPr txBox="1"/>
          <p:nvPr/>
        </p:nvSpPr>
        <p:spPr>
          <a:xfrm>
            <a:off x="320040" y="812204"/>
            <a:ext cx="8795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800" b="1" dirty="0">
                <a:latin typeface="Montserrat SemiBold" pitchFamily="2" charset="0"/>
              </a:rPr>
              <a:t>Sobre la Cardiología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E99BED61-2C50-495B-CE26-FAEC87734718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10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BD9A0-C1EF-894D-EED9-DBAD0DD7CDE8}"/>
              </a:ext>
            </a:extLst>
          </p:cNvPr>
          <p:cNvSpPr txBox="1"/>
          <p:nvPr/>
        </p:nvSpPr>
        <p:spPr>
          <a:xfrm>
            <a:off x="323934" y="2231089"/>
            <a:ext cx="9277266" cy="433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A Nicole le fascina la naturaleza variada y </a:t>
            </a:r>
            <a:r>
              <a:rPr lang="es-AR" sz="2600" b="1" dirty="0">
                <a:latin typeface="Montserrat" pitchFamily="2" charset="0"/>
              </a:rPr>
              <a:t>multidisciplinaria </a:t>
            </a:r>
            <a:r>
              <a:rPr lang="es-AR" sz="2600" dirty="0">
                <a:latin typeface="Montserrat" pitchFamily="2" charset="0"/>
              </a:rPr>
              <a:t>de la cardiología. Desde tratamientos </a:t>
            </a:r>
            <a:r>
              <a:rPr lang="es-AR" sz="2600" b="1" dirty="0">
                <a:latin typeface="Montserrat" pitchFamily="2" charset="0"/>
              </a:rPr>
              <a:t>farmacéuticos </a:t>
            </a:r>
            <a:r>
              <a:rPr lang="es-AR" sz="2600" dirty="0">
                <a:latin typeface="Montserrat" pitchFamily="2" charset="0"/>
              </a:rPr>
              <a:t>hasta dispositivos </a:t>
            </a:r>
            <a:r>
              <a:rPr lang="es-AR" sz="2600" b="1" dirty="0">
                <a:latin typeface="Montserrat" pitchFamily="2" charset="0"/>
              </a:rPr>
              <a:t>mecánicos </a:t>
            </a:r>
            <a:r>
              <a:rPr lang="es-AR" sz="2600" dirty="0">
                <a:latin typeface="Montserrat" pitchFamily="2" charset="0"/>
              </a:rPr>
              <a:t>que ayudan al corazón a bombear sangre, pasando por cirugías de trasplante para pacientes con insuficiencia cardíaca más avanzada, existen múltiples enfoques que los cardiólogos pueden adoptar para ayudar a sus pacientes. </a:t>
            </a:r>
            <a:endParaRPr lang="en-GB" sz="2600" dirty="0">
              <a:latin typeface="Montserrat" pitchFamily="2" charset="0"/>
            </a:endParaRPr>
          </a:p>
          <a:p>
            <a:endParaRPr lang="en-GB" sz="2600" dirty="0">
              <a:latin typeface="Montserra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82E766-3E3E-0AC1-8299-38D48BD775A6}"/>
              </a:ext>
            </a:extLst>
          </p:cNvPr>
          <p:cNvSpPr txBox="1"/>
          <p:nvPr/>
        </p:nvSpPr>
        <p:spPr>
          <a:xfrm>
            <a:off x="335280" y="6521763"/>
            <a:ext cx="10058400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solidFill>
                  <a:srgbClr val="003399"/>
                </a:solidFill>
                <a:latin typeface="Montserrat" pitchFamily="2" charset="0"/>
              </a:rPr>
              <a:t>“Hay mucho más por explorar en este campo tan </a:t>
            </a:r>
            <a:r>
              <a:rPr lang="es-AR" sz="2600" b="1" dirty="0">
                <a:solidFill>
                  <a:srgbClr val="003399"/>
                </a:solidFill>
                <a:latin typeface="Montserrat" pitchFamily="2" charset="0"/>
              </a:rPr>
              <a:t>dinámico</a:t>
            </a:r>
            <a:r>
              <a:rPr lang="es-AR" sz="2600" dirty="0">
                <a:solidFill>
                  <a:srgbClr val="003399"/>
                </a:solidFill>
                <a:latin typeface="Montserrat" pitchFamily="2" charset="0"/>
              </a:rPr>
              <a:t>. Esto incluye tratamientos y tecnologías, así como áreas en las que podemos influir en las políticas de salud”. </a:t>
            </a:r>
            <a:r>
              <a:rPr lang="es-AR" sz="2600" dirty="0">
                <a:latin typeface="Montserrat" pitchFamily="2" charset="0"/>
              </a:rPr>
              <a:t>– Nicole </a:t>
            </a:r>
            <a:endParaRPr lang="en-GB" sz="2600" dirty="0">
              <a:solidFill>
                <a:srgbClr val="003399"/>
              </a:solidFill>
              <a:latin typeface="Montserrat" pitchFamily="2" charset="0"/>
            </a:endParaRPr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C03BF-E128-8A69-1513-9A8947673F51}"/>
              </a:ext>
            </a:extLst>
          </p:cNvPr>
          <p:cNvSpPr txBox="1"/>
          <p:nvPr/>
        </p:nvSpPr>
        <p:spPr>
          <a:xfrm>
            <a:off x="13031223" y="7852824"/>
            <a:ext cx="469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chemeClr val="bg1"/>
                </a:solidFill>
                <a:latin typeface="Montserrat" pitchFamily="2" charset="0"/>
              </a:rPr>
              <a:t>Nicole realizando una auscultación cardíaca a Diane Holmes, participante en </a:t>
            </a:r>
            <a:r>
              <a:rPr lang="es-AR" sz="2000" dirty="0" err="1">
                <a:solidFill>
                  <a:schemeClr val="bg1"/>
                </a:solidFill>
                <a:latin typeface="Montserrat" pitchFamily="2" charset="0"/>
              </a:rPr>
              <a:t>HeartShare</a:t>
            </a:r>
            <a:r>
              <a:rPr lang="es-AR" sz="2000" dirty="0">
                <a:solidFill>
                  <a:schemeClr val="bg1"/>
                </a:solidFill>
                <a:latin typeface="Montserrat" pitchFamily="2" charset="0"/>
              </a:rPr>
              <a:t>.</a:t>
            </a: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2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F0A6E-249B-A3A6-7F17-04D0B6270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holding a glass of water to a person&#10;&#10;AI-generated content may be incorrect.">
            <a:extLst>
              <a:ext uri="{FF2B5EF4-FFF2-40B4-BE49-F238E27FC236}">
                <a16:creationId xmlns:a16="http://schemas.microsoft.com/office/drawing/2014/main" id="{BD8F4ABD-CE34-A7BA-5678-ACCA044BA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67"/>
          <a:stretch>
            <a:fillRect/>
          </a:stretch>
        </p:blipFill>
        <p:spPr>
          <a:xfrm>
            <a:off x="8360690" y="-14510"/>
            <a:ext cx="10010391" cy="10346559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8B78E8B5-9ECA-C014-E0DB-4CCB9D970D5B}"/>
              </a:ext>
            </a:extLst>
          </p:cNvPr>
          <p:cNvGrpSpPr/>
          <p:nvPr/>
        </p:nvGrpSpPr>
        <p:grpSpPr>
          <a:xfrm rot="5400000">
            <a:off x="2147893" y="-1092579"/>
            <a:ext cx="9258300" cy="13554086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AE8E571-238C-0060-4ABF-42CC096D6B39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FD63C031-847B-A8E1-D1BE-F8BA06CED041}"/>
              </a:ext>
            </a:extLst>
          </p:cNvPr>
          <p:cNvSpPr/>
          <p:nvPr/>
        </p:nvSpPr>
        <p:spPr>
          <a:xfrm rot="5400000">
            <a:off x="1950355" y="-906837"/>
            <a:ext cx="9281891" cy="13182601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9199BA1D-A4F6-B3B9-B7DE-F8598C5935E7}"/>
              </a:ext>
            </a:extLst>
          </p:cNvPr>
          <p:cNvGrpSpPr/>
          <p:nvPr/>
        </p:nvGrpSpPr>
        <p:grpSpPr>
          <a:xfrm rot="5400000">
            <a:off x="1227519" y="-1248979"/>
            <a:ext cx="10346559" cy="12801600"/>
            <a:chOff x="0" y="0"/>
            <a:chExt cx="3130550" cy="3511380"/>
          </a:xfrm>
          <a:solidFill>
            <a:srgbClr val="ADDDD7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1A82DD1-AFA7-C84A-0300-23137DBD7501}"/>
                </a:ext>
              </a:extLst>
            </p:cNvPr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13">
            <a:extLst>
              <a:ext uri="{FF2B5EF4-FFF2-40B4-BE49-F238E27FC236}">
                <a16:creationId xmlns:a16="http://schemas.microsoft.com/office/drawing/2014/main" id="{85BC9485-AC9C-06D1-396C-BC5D88C4D1B4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11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CA6B41-9F38-79DF-45DE-4888046E75B8}"/>
              </a:ext>
            </a:extLst>
          </p:cNvPr>
          <p:cNvSpPr txBox="1"/>
          <p:nvPr/>
        </p:nvSpPr>
        <p:spPr>
          <a:xfrm>
            <a:off x="377212" y="1650024"/>
            <a:ext cx="9376387" cy="437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La cardiología puede ser un campo de trabajo </a:t>
            </a:r>
            <a:r>
              <a:rPr lang="es-AR" sz="2600" b="1" dirty="0">
                <a:latin typeface="Montserrat" pitchFamily="2" charset="0"/>
              </a:rPr>
              <a:t>exigente</a:t>
            </a:r>
            <a:r>
              <a:rPr lang="es-AR" sz="2600" dirty="0">
                <a:latin typeface="Montserrat" pitchFamily="2" charset="0"/>
              </a:rPr>
              <a:t>, ya que la insuficiencia cardíaca es una enfermedad grave y </a:t>
            </a:r>
            <a:r>
              <a:rPr lang="es-AR" sz="2600" b="1" dirty="0">
                <a:latin typeface="Montserrat" pitchFamily="2" charset="0"/>
              </a:rPr>
              <a:t>compleja</a:t>
            </a:r>
            <a:r>
              <a:rPr lang="es-AR" sz="2600" dirty="0">
                <a:latin typeface="Montserrat" pitchFamily="2" charset="0"/>
              </a:rPr>
              <a:t>. Sin embargo, los cardiólogos tienen la oportunidad de transformar la vida de los enfermos, de sus seres queridos y de sus comunidades. Para Nicole, una de las partes más importantes y </a:t>
            </a:r>
            <a:r>
              <a:rPr lang="es-AR" sz="2600" b="1" dirty="0">
                <a:latin typeface="Montserrat" pitchFamily="2" charset="0"/>
              </a:rPr>
              <a:t>satisfactorias </a:t>
            </a:r>
            <a:r>
              <a:rPr lang="es-AR" sz="2600" dirty="0">
                <a:latin typeface="Montserrat" pitchFamily="2" charset="0"/>
              </a:rPr>
              <a:t>de su labor es hacer investigaciones que beneficien de forma directa a sus pacientes. </a:t>
            </a:r>
            <a:endParaRPr lang="en-GB" sz="2600" dirty="0">
              <a:latin typeface="Montserra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FD7FC-5143-523D-8CDE-F6EE05316E1B}"/>
              </a:ext>
            </a:extLst>
          </p:cNvPr>
          <p:cNvSpPr txBox="1"/>
          <p:nvPr/>
        </p:nvSpPr>
        <p:spPr>
          <a:xfrm>
            <a:off x="377212" y="6254769"/>
            <a:ext cx="11430000" cy="325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solidFill>
                  <a:srgbClr val="003399"/>
                </a:solidFill>
                <a:latin typeface="Montserrat" pitchFamily="2" charset="0"/>
              </a:rPr>
              <a:t>“Realmente me brinda la oportunidad de </a:t>
            </a:r>
            <a:r>
              <a:rPr lang="es-AR" sz="2600" b="1" dirty="0">
                <a:solidFill>
                  <a:srgbClr val="003399"/>
                </a:solidFill>
                <a:latin typeface="Montserrat" pitchFamily="2" charset="0"/>
              </a:rPr>
              <a:t>conectar </a:t>
            </a:r>
            <a:r>
              <a:rPr lang="es-AR" sz="2600" dirty="0">
                <a:solidFill>
                  <a:srgbClr val="003399"/>
                </a:solidFill>
                <a:latin typeface="Montserrat" pitchFamily="2" charset="0"/>
              </a:rPr>
              <a:t>con la comunidad afectada a un nivel más profundo. Hago mucha labor de divulgación en iglesias y eventos comunitarios, lo que me permite comprender mejor los desafíos que enfrentan las personas con insuficiencia cardíaca, así como aquello que desean adoptar y de lo que quieren formar parte”. </a:t>
            </a:r>
            <a:r>
              <a:rPr lang="es-AR" sz="2600" dirty="0">
                <a:latin typeface="Montserrat" pitchFamily="2" charset="0"/>
              </a:rPr>
              <a:t>– Nicole </a:t>
            </a:r>
            <a:endParaRPr lang="en-GB" sz="2600" dirty="0">
              <a:latin typeface="Montserrat" pitchFamily="2" charset="0"/>
            </a:endParaRPr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64E65-D11C-7039-CE3C-3262FEF46BDD}"/>
              </a:ext>
            </a:extLst>
          </p:cNvPr>
          <p:cNvSpPr txBox="1"/>
          <p:nvPr/>
        </p:nvSpPr>
        <p:spPr>
          <a:xfrm>
            <a:off x="16043541" y="9810935"/>
            <a:ext cx="358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  <a:latin typeface="Montserrat" pitchFamily="2" charset="0"/>
              </a:rPr>
              <a:t>©Drazen Zigic/Shutterstock.com </a:t>
            </a:r>
            <a:endParaRPr lang="en-GB" sz="1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50A576-BC13-FB1B-0587-80FD43F46F38}"/>
              </a:ext>
            </a:extLst>
          </p:cNvPr>
          <p:cNvSpPr txBox="1"/>
          <p:nvPr/>
        </p:nvSpPr>
        <p:spPr>
          <a:xfrm>
            <a:off x="361973" y="590160"/>
            <a:ext cx="8933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800" b="1" dirty="0">
                <a:latin typeface="Montserrat SemiBold" pitchFamily="2" charset="0"/>
              </a:rPr>
              <a:t>Sobre la Cardiología</a:t>
            </a:r>
            <a:endParaRPr lang="en-GB" sz="4800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2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06202" y="1999338"/>
            <a:ext cx="5748733" cy="5125361"/>
            <a:chOff x="6350" y="6350"/>
            <a:chExt cx="6350012" cy="622667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226676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10172700" y="2171700"/>
            <a:ext cx="10287000" cy="5943600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B92E5AB3-B341-0DE2-D059-F72EC57562CE}"/>
              </a:ext>
            </a:extLst>
          </p:cNvPr>
          <p:cNvGrpSpPr>
            <a:grpSpLocks noChangeAspect="1"/>
          </p:cNvGrpSpPr>
          <p:nvPr/>
        </p:nvGrpSpPr>
        <p:grpSpPr>
          <a:xfrm>
            <a:off x="11660114" y="2339960"/>
            <a:ext cx="6477000" cy="4444116"/>
            <a:chOff x="138032" y="6350"/>
            <a:chExt cx="5866348" cy="656297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F8CACF2-6356-F788-0F17-BC96EB92F8B3}"/>
                </a:ext>
              </a:extLst>
            </p:cNvPr>
            <p:cNvSpPr/>
            <p:nvPr/>
          </p:nvSpPr>
          <p:spPr>
            <a:xfrm>
              <a:off x="138032" y="6350"/>
              <a:ext cx="5866348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244" r="-6000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459453" y="751615"/>
            <a:ext cx="13268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4800" b="1" dirty="0">
                <a:latin typeface="Montserrat SemiBold" pitchFamily="2" charset="0"/>
              </a:rPr>
              <a:t>De la Escuela a la Cardiología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C9F6520-EE26-4138-B9CA-CB868C68051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12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FBA86-02A5-1064-F796-742E41DE33D8}"/>
              </a:ext>
            </a:extLst>
          </p:cNvPr>
          <p:cNvSpPr txBox="1"/>
          <p:nvPr/>
        </p:nvSpPr>
        <p:spPr>
          <a:xfrm>
            <a:off x="459453" y="1991258"/>
            <a:ext cx="10849691" cy="629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Asignaturas como </a:t>
            </a:r>
            <a:r>
              <a:rPr lang="es-AR" sz="2600" b="1" dirty="0">
                <a:latin typeface="Montserrat" pitchFamily="2" charset="0"/>
              </a:rPr>
              <a:t>biología, química y física </a:t>
            </a:r>
            <a:r>
              <a:rPr lang="es-AR" sz="2600" dirty="0">
                <a:latin typeface="Montserrat" pitchFamily="2" charset="0"/>
              </a:rPr>
              <a:t>son necesarias para estudiar </a:t>
            </a:r>
            <a:r>
              <a:rPr lang="es-AR" sz="2600" b="1" dirty="0">
                <a:latin typeface="Montserrat" pitchFamily="2" charset="0"/>
              </a:rPr>
              <a:t>medicina </a:t>
            </a:r>
            <a:r>
              <a:rPr lang="es-AR" sz="2600" dirty="0">
                <a:latin typeface="Montserrat" pitchFamily="2" charset="0"/>
              </a:rPr>
              <a:t>y constituyen una base sólida para comprender la cardiología.</a:t>
            </a: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endParaRPr lang="en-GB" sz="2600" dirty="0">
              <a:solidFill>
                <a:srgbClr val="003399"/>
              </a:solidFill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AR" sz="2600" dirty="0">
                <a:solidFill>
                  <a:srgbClr val="003399"/>
                </a:solidFill>
                <a:latin typeface="Montserrat" pitchFamily="2" charset="0"/>
              </a:rPr>
              <a:t>“Les animo a explorar áreas que les permitan integrar otros intereses de forma </a:t>
            </a:r>
            <a:r>
              <a:rPr lang="es-AR" sz="2600" b="1" dirty="0">
                <a:solidFill>
                  <a:srgbClr val="003399"/>
                </a:solidFill>
                <a:latin typeface="Montserrat" pitchFamily="2" charset="0"/>
              </a:rPr>
              <a:t>creativa </a:t>
            </a:r>
            <a:r>
              <a:rPr lang="es-AR" sz="2600" dirty="0">
                <a:solidFill>
                  <a:srgbClr val="003399"/>
                </a:solidFill>
                <a:latin typeface="Montserrat" pitchFamily="2" charset="0"/>
              </a:rPr>
              <a:t>con la atención al paciente. Tuve compañeros que estudiaron </a:t>
            </a:r>
            <a:r>
              <a:rPr lang="es-AR" sz="2600" b="1" dirty="0">
                <a:solidFill>
                  <a:srgbClr val="003399"/>
                </a:solidFill>
                <a:latin typeface="Montserrat" pitchFamily="2" charset="0"/>
              </a:rPr>
              <a:t>literatura</a:t>
            </a:r>
            <a:r>
              <a:rPr lang="es-AR" sz="2600" dirty="0">
                <a:solidFill>
                  <a:srgbClr val="003399"/>
                </a:solidFill>
                <a:latin typeface="Montserrat" pitchFamily="2" charset="0"/>
              </a:rPr>
              <a:t>, y existía un curso llamado medicina narrativa, que incorporaba arte y narración en el cuidado de los pacientes. Otro amigo estudió </a:t>
            </a:r>
            <a:r>
              <a:rPr lang="es-AR" sz="2600" b="1" dirty="0">
                <a:solidFill>
                  <a:srgbClr val="003399"/>
                </a:solidFill>
                <a:latin typeface="Montserrat" pitchFamily="2" charset="0"/>
              </a:rPr>
              <a:t>arquitectura </a:t>
            </a:r>
            <a:r>
              <a:rPr lang="es-AR" sz="2600" dirty="0">
                <a:solidFill>
                  <a:srgbClr val="003399"/>
                </a:solidFill>
                <a:latin typeface="Montserrat" pitchFamily="2" charset="0"/>
              </a:rPr>
              <a:t>e hizo un proyecto sobre cómo la distribución de la unidad de cuidados intensivos afectaba la salud mental de los pacientes. Nunca se sabe hacia dónde pueden llevarnos nuestras </a:t>
            </a:r>
            <a:r>
              <a:rPr lang="es-AR" sz="2600" b="1" dirty="0">
                <a:solidFill>
                  <a:srgbClr val="003399"/>
                </a:solidFill>
                <a:latin typeface="Montserrat" pitchFamily="2" charset="0"/>
              </a:rPr>
              <a:t>pasiones</a:t>
            </a:r>
            <a:r>
              <a:rPr lang="es-AR" sz="2600" dirty="0">
                <a:solidFill>
                  <a:srgbClr val="003399"/>
                </a:solidFill>
                <a:latin typeface="Montserrat" pitchFamily="2" charset="0"/>
              </a:rPr>
              <a:t>, o cómo podrían </a:t>
            </a:r>
            <a:r>
              <a:rPr lang="es-AR" sz="2600" b="1" dirty="0">
                <a:solidFill>
                  <a:srgbClr val="003399"/>
                </a:solidFill>
                <a:latin typeface="Montserrat" pitchFamily="2" charset="0"/>
              </a:rPr>
              <a:t>ayudar a los demás</a:t>
            </a:r>
            <a:r>
              <a:rPr lang="es-AR" sz="2600" dirty="0">
                <a:solidFill>
                  <a:srgbClr val="003399"/>
                </a:solidFill>
                <a:latin typeface="Montserrat" pitchFamily="2" charset="0"/>
              </a:rPr>
              <a:t>”. </a:t>
            </a:r>
            <a:r>
              <a:rPr lang="es-AR" sz="2600" dirty="0">
                <a:latin typeface="Montserrat" pitchFamily="2" charset="0"/>
              </a:rPr>
              <a:t>– Nicole </a:t>
            </a:r>
            <a:endParaRPr lang="en-GB" sz="2600" dirty="0">
              <a:solidFill>
                <a:srgbClr val="003399"/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9A7E8-60B3-900A-F874-CA5EAA908A04}"/>
              </a:ext>
            </a:extLst>
          </p:cNvPr>
          <p:cNvSpPr txBox="1"/>
          <p:nvPr/>
        </p:nvSpPr>
        <p:spPr>
          <a:xfrm>
            <a:off x="13043314" y="458661"/>
            <a:ext cx="5093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chemeClr val="bg1"/>
                </a:solidFill>
                <a:latin typeface="Montserrat" pitchFamily="2" charset="0"/>
              </a:rPr>
              <a:t>Nicole con su mamá, Patricia </a:t>
            </a:r>
            <a:r>
              <a:rPr lang="es-AR" sz="2000" dirty="0" err="1">
                <a:solidFill>
                  <a:schemeClr val="bg1"/>
                </a:solidFill>
                <a:latin typeface="Montserrat" pitchFamily="2" charset="0"/>
              </a:rPr>
              <a:t>Bruney</a:t>
            </a:r>
            <a:r>
              <a:rPr lang="es-AR" sz="2000" dirty="0">
                <a:solidFill>
                  <a:schemeClr val="bg1"/>
                </a:solidFill>
                <a:latin typeface="Montserrat" pitchFamily="2" charset="0"/>
              </a:rPr>
              <a:t>, y su papá, Norman Cyrille, en su graduación de la Facultad de Médicos y Cirujanos de la Universidad de Columbia.</a:t>
            </a: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C24C44A6-9834-B2BB-0043-7421DE75A025}"/>
              </a:ext>
            </a:extLst>
          </p:cNvPr>
          <p:cNvGrpSpPr>
            <a:grpSpLocks noChangeAspect="1"/>
          </p:cNvGrpSpPr>
          <p:nvPr/>
        </p:nvGrpSpPr>
        <p:grpSpPr>
          <a:xfrm>
            <a:off x="12120706" y="1714500"/>
            <a:ext cx="5786293" cy="5808047"/>
            <a:chOff x="0" y="0"/>
            <a:chExt cx="6362700" cy="6575666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5B7AFC7-37BE-C649-606E-E9DC72991D3D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457200" y="471960"/>
            <a:ext cx="11132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4800" b="1" dirty="0">
                <a:latin typeface="Montserrat SemiBold" pitchFamily="2" charset="0"/>
              </a:rPr>
              <a:t>Explore Carreras en Cardiología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5E91D5D9-325A-C108-A710-65F717D21DAE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13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42B55-DEEA-0E5C-CE39-F778611FB706}"/>
              </a:ext>
            </a:extLst>
          </p:cNvPr>
          <p:cNvSpPr txBox="1"/>
          <p:nvPr/>
        </p:nvSpPr>
        <p:spPr>
          <a:xfrm>
            <a:off x="540018" y="1562100"/>
            <a:ext cx="11423026" cy="5176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600" dirty="0">
                <a:solidFill>
                  <a:srgbClr val="003399"/>
                </a:solidFill>
                <a:latin typeface="Montserrat" pitchFamily="2" charset="0"/>
              </a:rPr>
              <a:t>“Les recomiendo adquirir experiencia </a:t>
            </a:r>
            <a:r>
              <a:rPr lang="es-AR" sz="2600" b="1" dirty="0">
                <a:solidFill>
                  <a:srgbClr val="003399"/>
                </a:solidFill>
                <a:latin typeface="Montserrat" pitchFamily="2" charset="0"/>
              </a:rPr>
              <a:t>acompañando </a:t>
            </a:r>
            <a:r>
              <a:rPr lang="es-AR" sz="2600" dirty="0">
                <a:solidFill>
                  <a:srgbClr val="003399"/>
                </a:solidFill>
                <a:latin typeface="Montserrat" pitchFamily="2" charset="0"/>
              </a:rPr>
              <a:t>a profesionales y</a:t>
            </a:r>
            <a:r>
              <a:rPr lang="es-AR" sz="2600" b="1" dirty="0">
                <a:solidFill>
                  <a:srgbClr val="003399"/>
                </a:solidFill>
                <a:latin typeface="Montserrat" pitchFamily="2" charset="0"/>
              </a:rPr>
              <a:t> </a:t>
            </a:r>
            <a:r>
              <a:rPr lang="es-AR" sz="2600" dirty="0">
                <a:solidFill>
                  <a:srgbClr val="003399"/>
                </a:solidFill>
                <a:latin typeface="Montserrat" pitchFamily="2" charset="0"/>
              </a:rPr>
              <a:t>realizando</a:t>
            </a:r>
            <a:r>
              <a:rPr lang="es-AR" sz="2600" b="1" dirty="0">
                <a:solidFill>
                  <a:srgbClr val="003399"/>
                </a:solidFill>
                <a:latin typeface="Montserrat" pitchFamily="2" charset="0"/>
              </a:rPr>
              <a:t> voluntariados</a:t>
            </a:r>
            <a:r>
              <a:rPr lang="es-AR" sz="2600" dirty="0">
                <a:solidFill>
                  <a:srgbClr val="003399"/>
                </a:solidFill>
                <a:latin typeface="Montserrat" pitchFamily="2" charset="0"/>
              </a:rPr>
              <a:t> fuera del aula”.</a:t>
            </a:r>
            <a:endParaRPr lang="en-GB" sz="2600" dirty="0">
              <a:solidFill>
                <a:srgbClr val="003399"/>
              </a:solidFill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n-GB" sz="2600" dirty="0">
                <a:latin typeface="Montserrat" pitchFamily="2" charset="0"/>
              </a:rPr>
              <a:t>– Nicole. 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Nicole destaca los programas de prácticas de verano y las oportunidades de observación que ofrece su empleador, </a:t>
            </a:r>
            <a:r>
              <a:rPr lang="es-AR" sz="2600" u="sng" dirty="0">
                <a:latin typeface="Montserrat" pitchFamily="2" charset="0"/>
                <a:hlinkClick r:id="rId2"/>
              </a:rPr>
              <a:t>Atrium Health.</a:t>
            </a:r>
            <a:endParaRPr lang="es-AR" sz="2600" u="sng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El </a:t>
            </a:r>
            <a:r>
              <a:rPr lang="es-AR" sz="2600" u="sng" dirty="0">
                <a:latin typeface="Montserrat" pitchFamily="2" charset="0"/>
                <a:hlinkClick r:id="rId3"/>
              </a:rPr>
              <a:t>Colegio Americano de Cardiología</a:t>
            </a:r>
            <a:r>
              <a:rPr lang="es-AR" sz="2600" dirty="0">
                <a:latin typeface="Montserrat" pitchFamily="2" charset="0"/>
              </a:rPr>
              <a:t> tiene mucha información sobre las diferentes carreras en cardiología  y las oportunidades que ofrece este campo.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B5077E26-4DB7-6383-8014-54EF560CB391}"/>
              </a:ext>
            </a:extLst>
          </p:cNvPr>
          <p:cNvGrpSpPr>
            <a:grpSpLocks noChangeAspect="1"/>
          </p:cNvGrpSpPr>
          <p:nvPr/>
        </p:nvGrpSpPr>
        <p:grpSpPr>
          <a:xfrm>
            <a:off x="12405074" y="1987399"/>
            <a:ext cx="5219047" cy="5262259"/>
            <a:chOff x="-1876338" y="-700701"/>
            <a:chExt cx="8448886" cy="8894994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DA9720FE-23B9-1B46-C42E-1924F9637EF5}"/>
                </a:ext>
              </a:extLst>
            </p:cNvPr>
            <p:cNvSpPr/>
            <p:nvPr/>
          </p:nvSpPr>
          <p:spPr>
            <a:xfrm>
              <a:off x="-1876338" y="-700701"/>
              <a:ext cx="8448886" cy="8894994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74781D0-2316-2092-7944-30AF8555B62D}"/>
              </a:ext>
            </a:extLst>
          </p:cNvPr>
          <p:cNvSpPr txBox="1"/>
          <p:nvPr/>
        </p:nvSpPr>
        <p:spPr>
          <a:xfrm>
            <a:off x="12653962" y="653596"/>
            <a:ext cx="4943120" cy="1171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000" dirty="0">
                <a:solidFill>
                  <a:schemeClr val="bg1"/>
                </a:solidFill>
                <a:latin typeface="Montserrat" pitchFamily="2" charset="0"/>
              </a:rPr>
              <a:t>Nicole con su aprendiz, Naomi Kemp, disfrutando de un día de observación en la clínica de insuficiencia cardíaca.</a:t>
            </a: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C9A81F-FB7C-E427-EC8D-1DDFD4C79099}"/>
              </a:ext>
            </a:extLst>
          </p:cNvPr>
          <p:cNvSpPr txBox="1"/>
          <p:nvPr/>
        </p:nvSpPr>
        <p:spPr>
          <a:xfrm>
            <a:off x="540018" y="7120019"/>
            <a:ext cx="12044362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u="sng" dirty="0">
                <a:latin typeface="Montserrat" pitchFamily="2" charset="0"/>
                <a:hlinkClick r:id="rId5"/>
              </a:rPr>
              <a:t>La Asociación Americana del Corazón</a:t>
            </a:r>
            <a:r>
              <a:rPr lang="es-AR" sz="2600" dirty="0">
                <a:latin typeface="Montserrat" pitchFamily="2" charset="0"/>
              </a:rPr>
              <a:t> ofrece recursos y oportunidades de voluntariado. También puede convertirse en miembro estudiante, lo que le dará acceso a reuniones, conferencias y oportunidades para establecer contactos.</a:t>
            </a:r>
            <a:endParaRPr lang="en-GB" sz="2600" dirty="0">
              <a:latin typeface="Montserrat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8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CB53E-97C8-2EA4-44B2-A47524F0E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screen with a bird on it&#10;&#10;AI-generated content may be incorrect.">
            <a:extLst>
              <a:ext uri="{FF2B5EF4-FFF2-40B4-BE49-F238E27FC236}">
                <a16:creationId xmlns:a16="http://schemas.microsoft.com/office/drawing/2014/main" id="{D9FBE324-900B-2CA2-57E4-5A1A1F9C4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9" t="10970" r="1386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4CCC244C-2F01-687E-0607-399197925C03}"/>
              </a:ext>
            </a:extLst>
          </p:cNvPr>
          <p:cNvGrpSpPr/>
          <p:nvPr/>
        </p:nvGrpSpPr>
        <p:grpSpPr>
          <a:xfrm>
            <a:off x="1100702" y="2331753"/>
            <a:ext cx="13610318" cy="6926547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3E81786-1694-0EA7-A3B0-B5C2ED70B3A6}"/>
                </a:ext>
              </a:extLst>
            </p:cNvPr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4E3BE50-ED0A-03D7-12B3-7D70AD6C48DC}"/>
              </a:ext>
            </a:extLst>
          </p:cNvPr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549AA90-9720-7D12-1583-115E2C69AD71}"/>
                </a:ext>
              </a:extLst>
            </p:cNvPr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9B02718-8EA3-D2FC-7498-1689C8FAE557}"/>
              </a:ext>
            </a:extLst>
          </p:cNvPr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040ED7C-82A3-5CBC-38B5-64CEE52EB265}"/>
                </a:ext>
              </a:extLst>
            </p:cNvPr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4228ECD-04D3-0431-F19E-47E8644F730F}"/>
              </a:ext>
            </a:extLst>
          </p:cNvPr>
          <p:cNvGrpSpPr/>
          <p:nvPr/>
        </p:nvGrpSpPr>
        <p:grpSpPr>
          <a:xfrm>
            <a:off x="571500" y="2411838"/>
            <a:ext cx="13906984" cy="6765567"/>
            <a:chOff x="0" y="0"/>
            <a:chExt cx="7630634" cy="399696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0A1966D-3C78-5EC5-4A0F-24CEA5A2C62C}"/>
                </a:ext>
              </a:extLst>
            </p:cNvPr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>
            <a:extLst>
              <a:ext uri="{FF2B5EF4-FFF2-40B4-BE49-F238E27FC236}">
                <a16:creationId xmlns:a16="http://schemas.microsoft.com/office/drawing/2014/main" id="{D34FCC9A-61E3-0FB1-79F9-73E87AD205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>
            <a:extLst>
              <a:ext uri="{FF2B5EF4-FFF2-40B4-BE49-F238E27FC236}">
                <a16:creationId xmlns:a16="http://schemas.microsoft.com/office/drawing/2014/main" id="{2979B17D-070E-8069-1DD5-39F0DBB9CFF9}"/>
              </a:ext>
            </a:extLst>
          </p:cNvPr>
          <p:cNvGrpSpPr/>
          <p:nvPr/>
        </p:nvGrpSpPr>
        <p:grpSpPr>
          <a:xfrm rot="5400000">
            <a:off x="3465751" y="-2714250"/>
            <a:ext cx="1480331" cy="8411834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2806E0D7-A3DC-5837-133E-F87D25E1E2B9}"/>
                </a:ext>
              </a:extLst>
            </p:cNvPr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09CA65F8-BAC8-7B22-FF73-1921B10BC70A}"/>
              </a:ext>
            </a:extLst>
          </p:cNvPr>
          <p:cNvGrpSpPr/>
          <p:nvPr/>
        </p:nvGrpSpPr>
        <p:grpSpPr>
          <a:xfrm>
            <a:off x="743207" y="2476501"/>
            <a:ext cx="13658593" cy="6574980"/>
            <a:chOff x="-59013" y="0"/>
            <a:chExt cx="7208077" cy="3623869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1E7881D-D7B9-4CE0-986F-0C7B1100EC25}"/>
                </a:ext>
              </a:extLst>
            </p:cNvPr>
            <p:cNvSpPr/>
            <p:nvPr/>
          </p:nvSpPr>
          <p:spPr>
            <a:xfrm>
              <a:off x="-59013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 sz="2400" dirty="0">
                <a:latin typeface="Montserrat" pitchFamily="2" charset="0"/>
              </a:endParaRPr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FFB3D1E6-6B0C-EACB-A9F4-74093F51B5D0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14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9174E-A9E3-08F2-F8E4-3C1456318A0D}"/>
              </a:ext>
            </a:extLst>
          </p:cNvPr>
          <p:cNvSpPr txBox="1"/>
          <p:nvPr/>
        </p:nvSpPr>
        <p:spPr>
          <a:xfrm>
            <a:off x="14982627" y="9591645"/>
            <a:ext cx="2259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  <a:latin typeface="Montserrat" pitchFamily="2" charset="0"/>
              </a:rPr>
              <a:t>© everything possible/Shutterstock.com</a:t>
            </a:r>
            <a:endParaRPr lang="en-GB" sz="1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BCAF2A-87A7-8778-9D09-F12FE73ED13E}"/>
              </a:ext>
            </a:extLst>
          </p:cNvPr>
          <p:cNvSpPr txBox="1"/>
          <p:nvPr/>
        </p:nvSpPr>
        <p:spPr>
          <a:xfrm>
            <a:off x="805736" y="2607769"/>
            <a:ext cx="13533534" cy="6216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s-AR" sz="2600" dirty="0">
                <a:latin typeface="Montserrat" pitchFamily="2" charset="0"/>
              </a:rPr>
              <a:t>¿Por qué es importante que los cardiólogos comprendan los determinantes sociales de salud, además de los factores físicos?</a:t>
            </a:r>
          </a:p>
          <a:p>
            <a:pPr marL="514350" lvl="0" indent="-514350"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AR" sz="2600" dirty="0">
                <a:latin typeface="Montserrat" pitchFamily="2" charset="0"/>
              </a:rPr>
              <a:t>¿Por qué considera que Nicole describe la cardiología como un campo “dinámico”?</a:t>
            </a:r>
          </a:p>
          <a:p>
            <a:pPr marL="514350" lvl="0" indent="-514350"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AR" sz="2600" dirty="0">
                <a:latin typeface="Montserrat" pitchFamily="2" charset="0"/>
              </a:rPr>
              <a:t>Nicole encuentra gratificante conectar con sus pacientes y comprenderlos. ¿Hasta qué punto le gustaría trabajar en estrecha colaboración con los pacientes y por qué?</a:t>
            </a:r>
          </a:p>
          <a:p>
            <a:pPr marL="514350" lvl="0" indent="-514350"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AR" sz="2600" dirty="0">
                <a:latin typeface="Montserrat" pitchFamily="2" charset="0"/>
              </a:rPr>
              <a:t>¿Qué nivel de confianza tiene en biología, química y física? ¿Cómo podría desarrollar sus habilidades y conocimientos en estas áreas?</a:t>
            </a:r>
          </a:p>
          <a:p>
            <a:pPr marL="514350" lvl="0" indent="-514350"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AR" sz="2600" dirty="0">
                <a:latin typeface="Montserrat" pitchFamily="2" charset="0"/>
              </a:rPr>
              <a:t>¿Cómo </a:t>
            </a:r>
            <a:r>
              <a:rPr lang="en-US" sz="2600" dirty="0" err="1">
                <a:latin typeface="Montserrat" pitchFamily="2" charset="0"/>
                <a:ea typeface="+mn-lt"/>
                <a:cs typeface="+mn-lt"/>
              </a:rPr>
              <a:t>pueden</a:t>
            </a:r>
            <a:r>
              <a:rPr lang="en-US" sz="2600" dirty="0">
                <a:latin typeface="Montserrat" pitchFamily="2" charset="0"/>
                <a:ea typeface="+mn-lt"/>
                <a:cs typeface="+mn-lt"/>
              </a:rPr>
              <a:t> </a:t>
            </a:r>
            <a:r>
              <a:rPr lang="en-US" sz="2600" dirty="0" err="1">
                <a:latin typeface="Montserrat" pitchFamily="2" charset="0"/>
                <a:ea typeface="+mn-lt"/>
                <a:cs typeface="+mn-lt"/>
              </a:rPr>
              <a:t>ayudar</a:t>
            </a:r>
            <a:r>
              <a:rPr lang="en-US" sz="2600" dirty="0">
                <a:latin typeface="Montserrat" pitchFamily="2" charset="0"/>
                <a:ea typeface="+mn-lt"/>
                <a:cs typeface="+mn-lt"/>
              </a:rPr>
              <a:t> </a:t>
            </a:r>
            <a:r>
              <a:rPr lang="en-US" sz="2600" dirty="0" err="1">
                <a:latin typeface="Montserrat" pitchFamily="2" charset="0"/>
                <a:ea typeface="+mn-lt"/>
                <a:cs typeface="+mn-lt"/>
              </a:rPr>
              <a:t>diferentes</a:t>
            </a:r>
            <a:r>
              <a:rPr lang="en-US" sz="2600" dirty="0">
                <a:latin typeface="Montserrat" pitchFamily="2" charset="0"/>
                <a:ea typeface="+mn-lt"/>
                <a:cs typeface="+mn-lt"/>
              </a:rPr>
              <a:t> </a:t>
            </a:r>
            <a:r>
              <a:rPr lang="en-US" sz="2600" dirty="0" err="1">
                <a:latin typeface="Montserrat" pitchFamily="2" charset="0"/>
                <a:ea typeface="+mn-lt"/>
                <a:cs typeface="+mn-lt"/>
              </a:rPr>
              <a:t>áreas</a:t>
            </a:r>
            <a:r>
              <a:rPr lang="en-US" sz="2600" dirty="0">
                <a:latin typeface="Montserrat" pitchFamily="2" charset="0"/>
                <a:ea typeface="+mn-lt"/>
                <a:cs typeface="+mn-lt"/>
              </a:rPr>
              <a:t> </a:t>
            </a:r>
            <a:r>
              <a:rPr lang="en-US" sz="2600" dirty="0" err="1">
                <a:latin typeface="Montserrat" pitchFamily="2" charset="0"/>
                <a:ea typeface="+mn-lt"/>
                <a:cs typeface="+mn-lt"/>
              </a:rPr>
              <a:t>temáticas</a:t>
            </a:r>
            <a:r>
              <a:rPr lang="en-US" sz="2600" dirty="0">
                <a:latin typeface="Montserrat" pitchFamily="2" charset="0"/>
                <a:ea typeface="+mn-lt"/>
                <a:cs typeface="+mn-lt"/>
              </a:rPr>
              <a:t> a </a:t>
            </a:r>
            <a:r>
              <a:rPr lang="en-US" sz="2600" dirty="0" err="1">
                <a:latin typeface="Montserrat" pitchFamily="2" charset="0"/>
                <a:ea typeface="+mn-lt"/>
                <a:cs typeface="+mn-lt"/>
              </a:rPr>
              <a:t>los</a:t>
            </a:r>
            <a:r>
              <a:rPr lang="en-US" sz="2600" dirty="0">
                <a:latin typeface="Montserrat" pitchFamily="2" charset="0"/>
                <a:ea typeface="+mn-lt"/>
                <a:cs typeface="+mn-lt"/>
              </a:rPr>
              <a:t> </a:t>
            </a:r>
            <a:r>
              <a:rPr lang="en-US" sz="2600" dirty="0" err="1">
                <a:latin typeface="Montserrat" pitchFamily="2" charset="0"/>
                <a:ea typeface="+mn-lt"/>
                <a:cs typeface="+mn-lt"/>
              </a:rPr>
              <a:t>cardiólogos</a:t>
            </a:r>
            <a:r>
              <a:rPr lang="en-US" sz="2600" dirty="0">
                <a:latin typeface="Montserrat" pitchFamily="2" charset="0"/>
                <a:ea typeface="+mn-lt"/>
                <a:cs typeface="+mn-lt"/>
              </a:rPr>
              <a:t> a </a:t>
            </a:r>
            <a:r>
              <a:rPr lang="en-US" sz="2600" dirty="0" err="1">
                <a:latin typeface="Montserrat" pitchFamily="2" charset="0"/>
                <a:ea typeface="+mn-lt"/>
                <a:cs typeface="+mn-lt"/>
              </a:rPr>
              <a:t>apoyar</a:t>
            </a:r>
            <a:r>
              <a:rPr lang="en-US" sz="2600" dirty="0">
                <a:latin typeface="Montserrat" pitchFamily="2" charset="0"/>
                <a:ea typeface="+mn-lt"/>
                <a:cs typeface="+mn-lt"/>
              </a:rPr>
              <a:t> a </a:t>
            </a:r>
            <a:r>
              <a:rPr lang="en-US" sz="2600" dirty="0" err="1">
                <a:latin typeface="Montserrat" pitchFamily="2" charset="0"/>
                <a:ea typeface="+mn-lt"/>
                <a:cs typeface="+mn-lt"/>
              </a:rPr>
              <a:t>los</a:t>
            </a:r>
            <a:r>
              <a:rPr lang="en-US" sz="2600" dirty="0">
                <a:latin typeface="Montserrat" pitchFamily="2" charset="0"/>
                <a:ea typeface="+mn-lt"/>
                <a:cs typeface="+mn-lt"/>
              </a:rPr>
              <a:t> </a:t>
            </a:r>
            <a:r>
              <a:rPr lang="en-US" sz="2600" dirty="0" err="1">
                <a:latin typeface="Montserrat" pitchFamily="2" charset="0"/>
                <a:ea typeface="+mn-lt"/>
                <a:cs typeface="+mn-lt"/>
              </a:rPr>
              <a:t>pacientes</a:t>
            </a:r>
            <a:r>
              <a:rPr lang="en-US" sz="2600" dirty="0">
                <a:latin typeface="Montserrat" pitchFamily="2" charset="0"/>
                <a:ea typeface="+mn-lt"/>
                <a:cs typeface="+mn-lt"/>
              </a:rPr>
              <a:t> de formas </a:t>
            </a:r>
            <a:r>
              <a:rPr lang="en-US" sz="2600" dirty="0" err="1">
                <a:latin typeface="Montserrat" pitchFamily="2" charset="0"/>
                <a:ea typeface="+mn-lt"/>
                <a:cs typeface="+mn-lt"/>
              </a:rPr>
              <a:t>únicas</a:t>
            </a:r>
            <a:r>
              <a:rPr lang="en-US" sz="2600" dirty="0">
                <a:latin typeface="Montserrat" pitchFamily="2" charset="0"/>
                <a:ea typeface="+mn-lt"/>
                <a:cs typeface="+mn-lt"/>
              </a:rPr>
              <a:t> e </a:t>
            </a:r>
            <a:r>
              <a:rPr lang="en-US" sz="2600" dirty="0" err="1">
                <a:latin typeface="Montserrat" pitchFamily="2" charset="0"/>
                <a:ea typeface="+mn-lt"/>
                <a:cs typeface="+mn-lt"/>
              </a:rPr>
              <a:t>inesperadas</a:t>
            </a:r>
            <a:r>
              <a:rPr lang="en-US" sz="2600" dirty="0">
                <a:latin typeface="Montserrat" pitchFamily="2" charset="0"/>
                <a:ea typeface="+mn-lt"/>
                <a:cs typeface="+mn-lt"/>
              </a:rPr>
              <a:t>?</a:t>
            </a:r>
            <a:endParaRPr lang="en-GB" sz="2600" dirty="0">
              <a:latin typeface="Montserra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239259-F6BD-35FE-36BB-33B8571B66F0}"/>
              </a:ext>
            </a:extLst>
          </p:cNvPr>
          <p:cNvSpPr txBox="1"/>
          <p:nvPr/>
        </p:nvSpPr>
        <p:spPr>
          <a:xfrm>
            <a:off x="47139" y="931506"/>
            <a:ext cx="81592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Montserrat SemiBold" pitchFamily="2" charset="0"/>
              </a:rPr>
              <a:t>Puntos de Debate</a:t>
            </a:r>
            <a:endParaRPr lang="en-GB" sz="6600" dirty="0">
              <a:latin typeface="Montserrat SemiBold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90F6C75-2153-0676-C7C2-7833E8F0474F}"/>
                  </a:ext>
                </a:extLst>
              </p14:cNvPr>
              <p14:cNvContentPartPr/>
              <p14:nvPr/>
            </p14:nvContentPartPr>
            <p14:xfrm>
              <a:off x="1648046" y="8399721"/>
              <a:ext cx="13290" cy="1329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90F6C75-2153-0676-C7C2-7833E8F047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6515" y="7748511"/>
                <a:ext cx="95522" cy="132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211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-5400000">
            <a:off x="14687265" y="1543334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30415" y="1409700"/>
            <a:ext cx="4622786" cy="6632304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239000" y="542563"/>
            <a:ext cx="695991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AR" sz="4800" b="1" dirty="0">
                <a:latin typeface="Montserrat SemiBold" pitchFamily="2" charset="0"/>
              </a:rPr>
              <a:t>Conozca a Nicole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88F03DF-9918-8CED-44F2-D3692261023E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15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36252B-898B-BCD3-E324-011E391BA1CF}"/>
              </a:ext>
            </a:extLst>
          </p:cNvPr>
          <p:cNvSpPr txBox="1"/>
          <p:nvPr/>
        </p:nvSpPr>
        <p:spPr>
          <a:xfrm>
            <a:off x="7242642" y="1638300"/>
            <a:ext cx="10009037" cy="773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b="1" dirty="0">
                <a:latin typeface="Montserrat" pitchFamily="2" charset="0"/>
              </a:rPr>
              <a:t>Ninguno de mis padres terminó la secundaria</a:t>
            </a:r>
            <a:r>
              <a:rPr lang="es-AR" sz="2600" dirty="0">
                <a:latin typeface="Montserrat" pitchFamily="2" charset="0"/>
              </a:rPr>
              <a:t>, y mi mamá siempre hizo hincapié en la importancia de la educación por encima de todo. Gran parte de mi </a:t>
            </a:r>
            <a:r>
              <a:rPr lang="es-AR" sz="2600" b="1" dirty="0">
                <a:latin typeface="Montserrat" pitchFamily="2" charset="0"/>
              </a:rPr>
              <a:t>ética de trabajo</a:t>
            </a:r>
            <a:r>
              <a:rPr lang="es-AR" sz="2600" dirty="0">
                <a:latin typeface="Montserrat" pitchFamily="2" charset="0"/>
              </a:rPr>
              <a:t> la heredé de mis padres, en especial de mi mamá. Pienso mucho en todo lo que tuvo que enfrentar al quedarse huérfana a los 12 años y ser mamá a los 17, y en cómo, a pesar de estos desafíos, se aseguró de que siempre tuviéramos lo que necesitábamos. </a:t>
            </a:r>
          </a:p>
          <a:p>
            <a:pPr>
              <a:lnSpc>
                <a:spcPct val="120000"/>
              </a:lnSpc>
            </a:pPr>
            <a:endParaRPr lang="es-AR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AR" sz="2600" b="1" dirty="0">
                <a:latin typeface="Montserrat" pitchFamily="2" charset="0"/>
              </a:rPr>
              <a:t>Mis padres se sacrificaron mucho </a:t>
            </a:r>
            <a:r>
              <a:rPr lang="es-AR" sz="2600" dirty="0">
                <a:latin typeface="Montserrat" pitchFamily="2" charset="0"/>
              </a:rPr>
              <a:t>y perdieron oportunidades debido a las circunstancias en las que llegaron al mundo, así que yo sabía que debía aprovechar las mías. Creo firmemente en </a:t>
            </a:r>
            <a:r>
              <a:rPr lang="es-AR" sz="2600" b="1" dirty="0">
                <a:latin typeface="Montserrat" pitchFamily="2" charset="0"/>
              </a:rPr>
              <a:t>llevar las cosas hasta el final</a:t>
            </a:r>
            <a:r>
              <a:rPr lang="es-AR" sz="2600" dirty="0">
                <a:latin typeface="Montserrat" pitchFamily="2" charset="0"/>
              </a:rPr>
              <a:t> y </a:t>
            </a:r>
            <a:r>
              <a:rPr lang="es-AR" sz="2600" b="1" dirty="0">
                <a:latin typeface="Montserrat" pitchFamily="2" charset="0"/>
              </a:rPr>
              <a:t>dar siempre lo mejor de mí misma</a:t>
            </a:r>
            <a:r>
              <a:rPr lang="es-AR" sz="2600" dirty="0">
                <a:latin typeface="Montserrat" pitchFamily="2" charset="0"/>
              </a:rPr>
              <a:t>, sin dejar lugar a arrepentimientos.</a:t>
            </a: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69AFB4C0-F894-621B-57D6-1F6E32FBE11C}"/>
              </a:ext>
            </a:extLst>
          </p:cNvPr>
          <p:cNvSpPr/>
          <p:nvPr/>
        </p:nvSpPr>
        <p:spPr>
          <a:xfrm>
            <a:off x="1699021" y="1790700"/>
            <a:ext cx="4613568" cy="5820304"/>
          </a:xfrm>
          <a:custGeom>
            <a:avLst/>
            <a:gdLst/>
            <a:ahLst/>
            <a:cxnLst/>
            <a:rect l="l" t="t" r="r" b="b"/>
            <a:pathLst>
              <a:path w="6350012" h="6562979">
                <a:moveTo>
                  <a:pt x="6350000" y="5480583"/>
                </a:moveTo>
                <a:cubicBezTo>
                  <a:pt x="6350000" y="6078372"/>
                  <a:pt x="5865419" y="6562979"/>
                  <a:pt x="5267617" y="6562979"/>
                </a:cubicBezTo>
                <a:lnTo>
                  <a:pt x="1082383" y="6562979"/>
                </a:lnTo>
                <a:cubicBezTo>
                  <a:pt x="484594" y="6562979"/>
                  <a:pt x="0" y="6078385"/>
                  <a:pt x="0" y="5480583"/>
                </a:cubicBezTo>
                <a:lnTo>
                  <a:pt x="0" y="1082383"/>
                </a:lnTo>
                <a:cubicBezTo>
                  <a:pt x="0" y="484594"/>
                  <a:pt x="484581" y="0"/>
                  <a:pt x="1082383" y="0"/>
                </a:cubicBezTo>
                <a:lnTo>
                  <a:pt x="5267630" y="0"/>
                </a:lnTo>
                <a:cubicBezTo>
                  <a:pt x="5865419" y="0"/>
                  <a:pt x="6350012" y="484594"/>
                  <a:pt x="6350012" y="1082383"/>
                </a:cubicBezTo>
                <a:lnTo>
                  <a:pt x="6350012" y="5480583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859" b="-5652"/>
            </a:stretch>
          </a:blipFill>
          <a:ln w="12700"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B1A1B-9ED6-1D96-A31A-E92698633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0B840A2-D457-69B6-043C-089BAB9E63B5}"/>
              </a:ext>
            </a:extLst>
          </p:cNvPr>
          <p:cNvGrpSpPr>
            <a:grpSpLocks noChangeAspect="1"/>
          </p:cNvGrpSpPr>
          <p:nvPr/>
        </p:nvGrpSpPr>
        <p:grpSpPr>
          <a:xfrm>
            <a:off x="12990185" y="1348878"/>
            <a:ext cx="5297815" cy="6937114"/>
            <a:chOff x="361766" y="255700"/>
            <a:chExt cx="5348772" cy="610465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5B6CFE0-31B1-80E7-86EE-12ABF6F95BF2}"/>
                </a:ext>
              </a:extLst>
            </p:cNvPr>
            <p:cNvSpPr/>
            <p:nvPr/>
          </p:nvSpPr>
          <p:spPr>
            <a:xfrm>
              <a:off x="361766" y="255700"/>
              <a:ext cx="5348772" cy="6104657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5DEBEDB8-241F-AD10-72CE-653D6993C8E2}"/>
              </a:ext>
            </a:extLst>
          </p:cNvPr>
          <p:cNvGrpSpPr/>
          <p:nvPr/>
        </p:nvGrpSpPr>
        <p:grpSpPr>
          <a:xfrm rot="-5400000">
            <a:off x="10096500" y="2095500"/>
            <a:ext cx="10287000" cy="6096000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0D56DEE-487F-2585-149A-34C0220D9582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2898CD05-9B26-66EE-9BD5-3A24AAC0E214}"/>
              </a:ext>
            </a:extLst>
          </p:cNvPr>
          <p:cNvGrpSpPr>
            <a:grpSpLocks noChangeAspect="1"/>
          </p:cNvGrpSpPr>
          <p:nvPr/>
        </p:nvGrpSpPr>
        <p:grpSpPr>
          <a:xfrm>
            <a:off x="13332224" y="2066190"/>
            <a:ext cx="4114800" cy="5912650"/>
            <a:chOff x="0" y="0"/>
            <a:chExt cx="6362700" cy="657566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EFCA38F-A588-B1CF-E5CD-E05CDADF435E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C8D11065-62A3-D76F-B884-B1D9A104C64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16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AE4D01-0B03-52C0-FC2E-042999D4DFDB}"/>
              </a:ext>
            </a:extLst>
          </p:cNvPr>
          <p:cNvSpPr txBox="1"/>
          <p:nvPr/>
        </p:nvSpPr>
        <p:spPr>
          <a:xfrm>
            <a:off x="356033" y="1995298"/>
            <a:ext cx="12269990" cy="677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b="1" dirty="0">
                <a:latin typeface="Montserrat" pitchFamily="2" charset="0"/>
              </a:rPr>
              <a:t>Creo que cuidar de los demás es algo natural en mí</a:t>
            </a:r>
            <a:r>
              <a:rPr lang="es-AR" sz="2600" dirty="0">
                <a:latin typeface="Montserrat" pitchFamily="2" charset="0"/>
              </a:rPr>
              <a:t>. De pequeña me encantaban los animales, y cuando una de mis gatas murió después de dar a luz a seis gatitos, me levantaba temprano cada mañana para darles de comer leche con una jeringa antes de ir a la escuela. 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AR" sz="2600" b="1" dirty="0">
                <a:latin typeface="Montserrat" pitchFamily="2" charset="0"/>
              </a:rPr>
              <a:t>Anhelaba más oportunidades para mí y mi familia</a:t>
            </a:r>
            <a:r>
              <a:rPr lang="es-AR" sz="2600" dirty="0">
                <a:latin typeface="Montserrat" pitchFamily="2" charset="0"/>
              </a:rPr>
              <a:t>, así que aproveché y acepté una beca para ir a la universidad en Estados Unidos. Fue un choque cultural enorme pasar de Dominica a Texas y vivir sola por primera vez. Tuve que aprender a mantener el equilibrio entre el</a:t>
            </a:r>
            <a:r>
              <a:rPr lang="es-AR" sz="2600" b="1" dirty="0">
                <a:latin typeface="Montserrat" pitchFamily="2" charset="0"/>
              </a:rPr>
              <a:t> trabajo </a:t>
            </a:r>
            <a:r>
              <a:rPr lang="es-AR" sz="2600" dirty="0">
                <a:latin typeface="Montserrat" pitchFamily="2" charset="0"/>
              </a:rPr>
              <a:t>y los</a:t>
            </a:r>
            <a:r>
              <a:rPr lang="es-AR" sz="2600" b="1" dirty="0">
                <a:latin typeface="Montserrat" pitchFamily="2" charset="0"/>
              </a:rPr>
              <a:t> estudios</a:t>
            </a:r>
            <a:r>
              <a:rPr lang="es-AR" sz="2600" dirty="0">
                <a:latin typeface="Montserrat" pitchFamily="2" charset="0"/>
              </a:rPr>
              <a:t>, a administrar mi presupuesto y a pagar mis cuentas. Trabajé duro, obtuve muchas </a:t>
            </a:r>
            <a:r>
              <a:rPr lang="es-AR" sz="2600" b="1" dirty="0">
                <a:latin typeface="Montserrat" pitchFamily="2" charset="0"/>
              </a:rPr>
              <a:t>becas </a:t>
            </a:r>
            <a:r>
              <a:rPr lang="es-AR" sz="2600" dirty="0">
                <a:latin typeface="Montserrat" pitchFamily="2" charset="0"/>
              </a:rPr>
              <a:t>y tuve la suerte de conocer a mucha gente buena que me ayudó en el camino. La </a:t>
            </a:r>
            <a:r>
              <a:rPr lang="es-AR" sz="2600" b="1" dirty="0">
                <a:latin typeface="Montserrat" pitchFamily="2" charset="0"/>
              </a:rPr>
              <a:t>amabilidad </a:t>
            </a:r>
            <a:r>
              <a:rPr lang="es-AR" sz="2600" dirty="0">
                <a:latin typeface="Montserrat" pitchFamily="2" charset="0"/>
              </a:rPr>
              <a:t>que recibí consolidó en mí la necesidad de devolver el favor. </a:t>
            </a: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61500-090C-7203-FBEA-E55DC96ECE21}"/>
              </a:ext>
            </a:extLst>
          </p:cNvPr>
          <p:cNvSpPr txBox="1"/>
          <p:nvPr/>
        </p:nvSpPr>
        <p:spPr>
          <a:xfrm>
            <a:off x="13354347" y="580319"/>
            <a:ext cx="4476453" cy="1171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000" dirty="0">
                <a:solidFill>
                  <a:schemeClr val="bg1"/>
                </a:solidFill>
                <a:latin typeface="Montserrat" pitchFamily="2" charset="0"/>
              </a:rPr>
              <a:t>Nicole en su graduación de la Facultad de Médicos y Cirujanos de la Universidad de Columbia.</a:t>
            </a: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A3F1FB47-C185-DFAC-7422-CA55F3E308C6}"/>
              </a:ext>
            </a:extLst>
          </p:cNvPr>
          <p:cNvSpPr txBox="1"/>
          <p:nvPr/>
        </p:nvSpPr>
        <p:spPr>
          <a:xfrm>
            <a:off x="457200" y="796660"/>
            <a:ext cx="695991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AR" sz="4800" b="1" dirty="0">
                <a:latin typeface="Montserrat SemiBold" pitchFamily="2" charset="0"/>
              </a:rPr>
              <a:t>Conozca a Nicole</a:t>
            </a:r>
            <a:endParaRPr lang="en-GB" sz="4800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7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3166A-9DD6-3C9A-9613-CAD59D66F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18AD159-8316-A966-A6E0-42351D0C6B48}"/>
              </a:ext>
            </a:extLst>
          </p:cNvPr>
          <p:cNvGrpSpPr>
            <a:grpSpLocks noChangeAspect="1"/>
          </p:cNvGrpSpPr>
          <p:nvPr/>
        </p:nvGrpSpPr>
        <p:grpSpPr>
          <a:xfrm>
            <a:off x="11658600" y="1638300"/>
            <a:ext cx="6629399" cy="6248400"/>
            <a:chOff x="361766" y="255700"/>
            <a:chExt cx="5348772" cy="610465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A2B5A40-BFFF-32D8-A6A4-BFE60B0E99AA}"/>
                </a:ext>
              </a:extLst>
            </p:cNvPr>
            <p:cNvSpPr/>
            <p:nvPr/>
          </p:nvSpPr>
          <p:spPr>
            <a:xfrm>
              <a:off x="361766" y="255700"/>
              <a:ext cx="5348772" cy="6104657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0D8D5221-FF28-67D1-A42B-40BA929D9DEE}"/>
              </a:ext>
            </a:extLst>
          </p:cNvPr>
          <p:cNvGrpSpPr/>
          <p:nvPr/>
        </p:nvGrpSpPr>
        <p:grpSpPr>
          <a:xfrm rot="-5400000">
            <a:off x="10096500" y="2095500"/>
            <a:ext cx="10287000" cy="6096000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8019C42-2E12-E0EC-EACD-9BA6BEC0C507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5E0E727C-CA60-A4E3-A99E-C3D2CE42DD52}"/>
              </a:ext>
            </a:extLst>
          </p:cNvPr>
          <p:cNvGrpSpPr>
            <a:grpSpLocks noChangeAspect="1"/>
          </p:cNvGrpSpPr>
          <p:nvPr/>
        </p:nvGrpSpPr>
        <p:grpSpPr>
          <a:xfrm>
            <a:off x="11857016" y="1806175"/>
            <a:ext cx="6014287" cy="5912650"/>
            <a:chOff x="0" y="0"/>
            <a:chExt cx="6362700" cy="657566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E7F7770-CE43-179E-EDD0-936E802BA213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7867EE09-8017-C755-8A6E-DC4B1A4360BA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17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27B50-3F48-FA76-5880-2CD38D952533}"/>
              </a:ext>
            </a:extLst>
          </p:cNvPr>
          <p:cNvSpPr txBox="1"/>
          <p:nvPr/>
        </p:nvSpPr>
        <p:spPr>
          <a:xfrm>
            <a:off x="679810" y="1638300"/>
            <a:ext cx="10760521" cy="725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b="1" dirty="0">
                <a:latin typeface="Montserrat" pitchFamily="2" charset="0"/>
              </a:rPr>
              <a:t>Entre</a:t>
            </a:r>
            <a:r>
              <a:rPr lang="es-AR" sz="2600" dirty="0">
                <a:latin typeface="Montserrat" pitchFamily="2" charset="0"/>
              </a:rPr>
              <a:t> </a:t>
            </a:r>
            <a:r>
              <a:rPr lang="es-AR" sz="2600" b="1" dirty="0">
                <a:latin typeface="Montserrat" pitchFamily="2" charset="0"/>
              </a:rPr>
              <a:t>los logros profesionales de los que me siento más orgullosa </a:t>
            </a:r>
            <a:r>
              <a:rPr lang="es-AR" sz="2600" dirty="0">
                <a:latin typeface="Montserrat" pitchFamily="2" charset="0"/>
              </a:rPr>
              <a:t>se encuentran ser una de las mejores graduadas de mi clase en la Universidad </a:t>
            </a:r>
            <a:r>
              <a:rPr lang="es-AR" sz="2600" dirty="0" err="1">
                <a:latin typeface="Montserrat" pitchFamily="2" charset="0"/>
              </a:rPr>
              <a:t>Midwestern</a:t>
            </a:r>
            <a:r>
              <a:rPr lang="es-AR" sz="2600" dirty="0">
                <a:latin typeface="Montserrat" pitchFamily="2" charset="0"/>
              </a:rPr>
              <a:t> y recibir el</a:t>
            </a:r>
            <a:r>
              <a:rPr lang="es-AR" sz="2600" b="1" dirty="0">
                <a:latin typeface="Montserrat" pitchFamily="2" charset="0"/>
              </a:rPr>
              <a:t> President </a:t>
            </a:r>
            <a:r>
              <a:rPr lang="es-AR" sz="2600" b="1" dirty="0" err="1">
                <a:latin typeface="Montserrat" pitchFamily="2" charset="0"/>
              </a:rPr>
              <a:t>Excellency</a:t>
            </a:r>
            <a:r>
              <a:rPr lang="es-AR" sz="2600" b="1" dirty="0">
                <a:latin typeface="Montserrat" pitchFamily="2" charset="0"/>
              </a:rPr>
              <a:t> </a:t>
            </a:r>
            <a:r>
              <a:rPr lang="es-AR" sz="2600" b="1" dirty="0" err="1">
                <a:latin typeface="Montserrat" pitchFamily="2" charset="0"/>
              </a:rPr>
              <a:t>Award</a:t>
            </a:r>
            <a:r>
              <a:rPr lang="es-AR" sz="2600" dirty="0">
                <a:latin typeface="Montserrat" pitchFamily="2" charset="0"/>
              </a:rPr>
              <a:t> por mis calificaciones perfectas. </a:t>
            </a:r>
          </a:p>
          <a:p>
            <a:pPr>
              <a:lnSpc>
                <a:spcPct val="120000"/>
              </a:lnSpc>
            </a:pPr>
            <a:endParaRPr lang="es-AR" sz="2600" b="1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AR" sz="2600" b="1" dirty="0">
                <a:latin typeface="Montserrat" pitchFamily="2" charset="0"/>
              </a:rPr>
              <a:t>Fui la primera graduada universitaria</a:t>
            </a:r>
            <a:r>
              <a:rPr lang="es-AR" sz="2600" dirty="0">
                <a:latin typeface="Montserrat" pitchFamily="2" charset="0"/>
              </a:rPr>
              <a:t> del lado materno de mi familia, lo que me dio la </a:t>
            </a:r>
            <a:r>
              <a:rPr lang="es-AR" sz="2600" b="1" dirty="0">
                <a:latin typeface="Montserrat" pitchFamily="2" charset="0"/>
              </a:rPr>
              <a:t>confianza </a:t>
            </a:r>
            <a:r>
              <a:rPr lang="es-AR" sz="2600" dirty="0">
                <a:latin typeface="Montserrat" pitchFamily="2" charset="0"/>
              </a:rPr>
              <a:t>y la</a:t>
            </a:r>
            <a:r>
              <a:rPr lang="es-AR" sz="2600" b="1" dirty="0">
                <a:latin typeface="Montserrat" pitchFamily="2" charset="0"/>
              </a:rPr>
              <a:t> determinación</a:t>
            </a:r>
            <a:r>
              <a:rPr lang="es-AR" sz="2600" dirty="0">
                <a:latin typeface="Montserrat" pitchFamily="2" charset="0"/>
              </a:rPr>
              <a:t> para seguir adelante. 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AR" sz="2600" b="1" dirty="0">
                <a:latin typeface="Montserrat" pitchFamily="2" charset="0"/>
              </a:rPr>
              <a:t>Encontré mi voz </a:t>
            </a:r>
            <a:r>
              <a:rPr lang="es-AR" sz="2600" dirty="0">
                <a:latin typeface="Montserrat" pitchFamily="2" charset="0"/>
              </a:rPr>
              <a:t>durante mi estancia en la Facultad de Médicos y Cirujanos de Columbia, donde comencé mi carrera médica, y desde entonces recibí muchas otras becas y reconocimientos, incluido </a:t>
            </a:r>
            <a:r>
              <a:rPr lang="es-AR" sz="2600" b="1" dirty="0">
                <a:latin typeface="Montserrat" pitchFamily="2" charset="0"/>
              </a:rPr>
              <a:t>el Top Principal </a:t>
            </a:r>
            <a:r>
              <a:rPr lang="es-AR" sz="2600" b="1" dirty="0" err="1">
                <a:latin typeface="Montserrat" pitchFamily="2" charset="0"/>
              </a:rPr>
              <a:t>Investigator</a:t>
            </a:r>
            <a:r>
              <a:rPr lang="es-AR" sz="2600" b="1" dirty="0">
                <a:latin typeface="Montserrat" pitchFamily="2" charset="0"/>
              </a:rPr>
              <a:t> </a:t>
            </a:r>
            <a:r>
              <a:rPr lang="es-AR" sz="2600" b="1" dirty="0" err="1">
                <a:latin typeface="Montserrat" pitchFamily="2" charset="0"/>
              </a:rPr>
              <a:t>Award</a:t>
            </a:r>
            <a:r>
              <a:rPr lang="es-AR" sz="2600" dirty="0">
                <a:latin typeface="Montserrat" pitchFamily="2" charset="0"/>
              </a:rPr>
              <a:t> otorgado por el Heart </a:t>
            </a:r>
            <a:r>
              <a:rPr lang="es-AR" sz="2600" dirty="0" err="1">
                <a:latin typeface="Montserrat" pitchFamily="2" charset="0"/>
              </a:rPr>
              <a:t>Failure</a:t>
            </a:r>
            <a:r>
              <a:rPr lang="es-AR" sz="2600" dirty="0">
                <a:latin typeface="Montserrat" pitchFamily="2" charset="0"/>
              </a:rPr>
              <a:t> </a:t>
            </a:r>
            <a:r>
              <a:rPr lang="es-AR" sz="2600" dirty="0" err="1">
                <a:latin typeface="Montserrat" pitchFamily="2" charset="0"/>
              </a:rPr>
              <a:t>Collaboratory</a:t>
            </a:r>
            <a:r>
              <a:rPr lang="es-AR" sz="2600" dirty="0">
                <a:latin typeface="Montserrat" pitchFamily="2" charset="0"/>
              </a:rPr>
              <a:t> y la American Heart </a:t>
            </a:r>
            <a:r>
              <a:rPr lang="es-AR" sz="2600" dirty="0" err="1">
                <a:latin typeface="Montserrat" pitchFamily="2" charset="0"/>
              </a:rPr>
              <a:t>Association</a:t>
            </a:r>
            <a:r>
              <a:rPr lang="es-AR" sz="2600" dirty="0">
                <a:latin typeface="Montserrat" pitchFamily="2" charset="0"/>
              </a:rPr>
              <a:t> en 2024.</a:t>
            </a:r>
            <a:endParaRPr lang="en-GB" sz="2600" dirty="0"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1DE79D-45C7-ADC6-D93D-9FFBF32C8524}"/>
              </a:ext>
            </a:extLst>
          </p:cNvPr>
          <p:cNvSpPr txBox="1"/>
          <p:nvPr/>
        </p:nvSpPr>
        <p:spPr>
          <a:xfrm>
            <a:off x="12990185" y="477633"/>
            <a:ext cx="5297815" cy="80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000" dirty="0">
                <a:solidFill>
                  <a:schemeClr val="bg1"/>
                </a:solidFill>
                <a:latin typeface="Montserrat" pitchFamily="2" charset="0"/>
              </a:rPr>
              <a:t>Nicole con miembros del equipo de investigación de Atrium Health.</a:t>
            </a: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0A9C53C1-98ED-C374-AB35-1A560FB70536}"/>
              </a:ext>
            </a:extLst>
          </p:cNvPr>
          <p:cNvSpPr txBox="1"/>
          <p:nvPr/>
        </p:nvSpPr>
        <p:spPr>
          <a:xfrm>
            <a:off x="679810" y="548603"/>
            <a:ext cx="695991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AR" sz="4800" b="1" dirty="0">
                <a:latin typeface="Montserrat SemiBold" pitchFamily="2" charset="0"/>
              </a:rPr>
              <a:t>Conozca a Nicole</a:t>
            </a:r>
            <a:endParaRPr lang="en-GB" sz="4800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10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853F0-BAB9-0D38-FE6B-4626D0FC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8EA282A-7D6D-547A-AEA9-27BB6600DF97}"/>
              </a:ext>
            </a:extLst>
          </p:cNvPr>
          <p:cNvGrpSpPr>
            <a:grpSpLocks noChangeAspect="1"/>
          </p:cNvGrpSpPr>
          <p:nvPr/>
        </p:nvGrpSpPr>
        <p:grpSpPr>
          <a:xfrm>
            <a:off x="11658600" y="1638300"/>
            <a:ext cx="6629399" cy="6096000"/>
            <a:chOff x="361766" y="255700"/>
            <a:chExt cx="5348772" cy="610465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20F5521-7600-FE8C-3940-2EF6CD6F6904}"/>
                </a:ext>
              </a:extLst>
            </p:cNvPr>
            <p:cNvSpPr/>
            <p:nvPr/>
          </p:nvSpPr>
          <p:spPr>
            <a:xfrm>
              <a:off x="361766" y="255700"/>
              <a:ext cx="5348772" cy="6104657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F9CADDF0-29DA-D849-19EE-D0AB10B27720}"/>
              </a:ext>
            </a:extLst>
          </p:cNvPr>
          <p:cNvGrpSpPr/>
          <p:nvPr/>
        </p:nvGrpSpPr>
        <p:grpSpPr>
          <a:xfrm rot="-5400000">
            <a:off x="10096500" y="2095500"/>
            <a:ext cx="10287000" cy="6096000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E526CB8-16F7-802D-2CC5-A034A126C728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2D27FCA6-995B-FD72-EDB2-394D8AA0A95D}"/>
              </a:ext>
            </a:extLst>
          </p:cNvPr>
          <p:cNvGrpSpPr>
            <a:grpSpLocks noChangeAspect="1"/>
          </p:cNvGrpSpPr>
          <p:nvPr/>
        </p:nvGrpSpPr>
        <p:grpSpPr>
          <a:xfrm>
            <a:off x="11790276" y="2100839"/>
            <a:ext cx="6366046" cy="5170921"/>
            <a:chOff x="0" y="0"/>
            <a:chExt cx="6362700" cy="657566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781FC77-86D8-7534-E1D5-55DEF077B02D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DB65F95A-F717-BE20-0EB6-C82B8BE9E074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18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36336-01A5-4148-D111-6B6EE72067BA}"/>
              </a:ext>
            </a:extLst>
          </p:cNvPr>
          <p:cNvSpPr txBox="1"/>
          <p:nvPr/>
        </p:nvSpPr>
        <p:spPr>
          <a:xfrm>
            <a:off x="356033" y="1638300"/>
            <a:ext cx="10921567" cy="677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b="1" dirty="0">
                <a:latin typeface="Montserrat" pitchFamily="2" charset="0"/>
              </a:rPr>
              <a:t>En lo profesional, siempre me esfuerzo por encontrar el equilibrio adecuado </a:t>
            </a:r>
            <a:r>
              <a:rPr lang="es-AR" sz="2600" dirty="0">
                <a:latin typeface="Montserrat" pitchFamily="2" charset="0"/>
              </a:rPr>
              <a:t>entre mi tiempo en la </a:t>
            </a:r>
            <a:r>
              <a:rPr lang="es-AR" sz="2600" b="1" dirty="0">
                <a:latin typeface="Montserrat" pitchFamily="2" charset="0"/>
              </a:rPr>
              <a:t>clínica </a:t>
            </a:r>
            <a:r>
              <a:rPr lang="es-AR" sz="2600" dirty="0">
                <a:latin typeface="Montserrat" pitchFamily="2" charset="0"/>
              </a:rPr>
              <a:t>y la</a:t>
            </a:r>
            <a:r>
              <a:rPr lang="es-AR" sz="2600" b="1" dirty="0">
                <a:latin typeface="Montserrat" pitchFamily="2" charset="0"/>
              </a:rPr>
              <a:t> investigación</a:t>
            </a:r>
            <a:r>
              <a:rPr lang="es-AR" sz="2600" dirty="0">
                <a:latin typeface="Montserrat" pitchFamily="2" charset="0"/>
              </a:rPr>
              <a:t> para atender a los pacientes de la mejor manera posible. Guiar a otros y trabajar con la comunidad es mi forma de retribuir, y espero continuar ampliando esa labor.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AR" sz="2600" b="1" dirty="0">
                <a:latin typeface="Montserrat" pitchFamily="2" charset="0"/>
              </a:rPr>
              <a:t>Desde un punto de vista personal</a:t>
            </a:r>
            <a:r>
              <a:rPr lang="es-AR" sz="2600" dirty="0">
                <a:latin typeface="Montserrat" pitchFamily="2" charset="0"/>
              </a:rPr>
              <a:t>, mis objetivos para el futuro son ser una gran </a:t>
            </a:r>
            <a:r>
              <a:rPr lang="es-AR" sz="2600" b="1" dirty="0">
                <a:latin typeface="Montserrat" pitchFamily="2" charset="0"/>
              </a:rPr>
              <a:t>esposa </a:t>
            </a:r>
            <a:r>
              <a:rPr lang="es-AR" sz="2600" dirty="0">
                <a:latin typeface="Montserrat" pitchFamily="2" charset="0"/>
              </a:rPr>
              <a:t>y</a:t>
            </a:r>
            <a:r>
              <a:rPr lang="es-AR" sz="2600" b="1" dirty="0">
                <a:latin typeface="Montserrat" pitchFamily="2" charset="0"/>
              </a:rPr>
              <a:t> madre. </a:t>
            </a:r>
            <a:r>
              <a:rPr lang="es-AR" sz="2600" dirty="0">
                <a:latin typeface="Montserrat" pitchFamily="2" charset="0"/>
              </a:rPr>
              <a:t>Para desconectarme del trabajo, disfruto viajar con mi familia y crear experiencias nuevas para mis hijos. La adolescencia es una etapa compleja, en especial en la era de las redes sociales, por lo que inculcar valores buenos y una ética de trabajo sólida es esencial para ayudarles a encontrar su camino. La felicidad y el bienestar de mis hijos son, en última instancia, la medida de mi propio éxito.</a:t>
            </a:r>
            <a:endParaRPr lang="en-GB" sz="2600" dirty="0"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DF37B3-A0B7-CD84-21CE-354E93671DFC}"/>
              </a:ext>
            </a:extLst>
          </p:cNvPr>
          <p:cNvSpPr txBox="1"/>
          <p:nvPr/>
        </p:nvSpPr>
        <p:spPr>
          <a:xfrm>
            <a:off x="12882645" y="902955"/>
            <a:ext cx="5297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chemeClr val="bg1"/>
                </a:solidFill>
                <a:latin typeface="Montserrat" pitchFamily="2" charset="0"/>
              </a:rPr>
              <a:t>Nicole con su esposo (Marvin), su hijo (Jaden) y su hija (</a:t>
            </a:r>
            <a:r>
              <a:rPr lang="es-AR" sz="2000" dirty="0" err="1">
                <a:solidFill>
                  <a:schemeClr val="bg1"/>
                </a:solidFill>
                <a:latin typeface="Montserrat" pitchFamily="2" charset="0"/>
              </a:rPr>
              <a:t>Nailah</a:t>
            </a:r>
            <a:r>
              <a:rPr lang="es-AR" sz="2000" dirty="0">
                <a:solidFill>
                  <a:schemeClr val="bg1"/>
                </a:solidFill>
                <a:latin typeface="Montserrat" pitchFamily="2" charset="0"/>
              </a:rPr>
              <a:t>).</a:t>
            </a: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20E6241E-591B-B3DC-670E-E01F74A14FB6}"/>
              </a:ext>
            </a:extLst>
          </p:cNvPr>
          <p:cNvSpPr txBox="1"/>
          <p:nvPr/>
        </p:nvSpPr>
        <p:spPr>
          <a:xfrm>
            <a:off x="457200" y="533623"/>
            <a:ext cx="695991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AR" sz="4800" b="1" dirty="0">
                <a:latin typeface="Montserrat SemiBold" pitchFamily="2" charset="0"/>
              </a:rPr>
              <a:t>Conozca a Nicole</a:t>
            </a:r>
            <a:endParaRPr lang="en-GB" sz="4800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8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5DBEE-722D-558B-A810-D7D63E4B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>
            <a:extLst>
              <a:ext uri="{FF2B5EF4-FFF2-40B4-BE49-F238E27FC236}">
                <a16:creationId xmlns:a16="http://schemas.microsoft.com/office/drawing/2014/main" id="{D5254908-CF3A-352F-366B-3340F1A00B91}"/>
              </a:ext>
            </a:extLst>
          </p:cNvPr>
          <p:cNvGrpSpPr/>
          <p:nvPr/>
        </p:nvGrpSpPr>
        <p:grpSpPr>
          <a:xfrm rot="-5400000">
            <a:off x="14687265" y="1543334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1E5C678-0BE3-3530-CFF2-FA3003C51285}"/>
                </a:ext>
              </a:extLst>
            </p:cNvPr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C5982206-6265-1F0D-4413-691007FCE7E0}"/>
              </a:ext>
            </a:extLst>
          </p:cNvPr>
          <p:cNvGrpSpPr>
            <a:grpSpLocks noChangeAspect="1"/>
          </p:cNvGrpSpPr>
          <p:nvPr/>
        </p:nvGrpSpPr>
        <p:grpSpPr>
          <a:xfrm>
            <a:off x="1930415" y="1409700"/>
            <a:ext cx="4622786" cy="6632304"/>
            <a:chOff x="0" y="0"/>
            <a:chExt cx="6362700" cy="657566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E85F41A-81EB-8D00-7FEC-483D1D81BCE3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486C529-6C0B-CA37-512D-BACA5E7D8C1F}"/>
              </a:ext>
            </a:extLst>
          </p:cNvPr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0A01E00-4247-6D51-581F-98DA12E5D1F6}"/>
                </a:ext>
              </a:extLst>
            </p:cNvPr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A03951CE-6239-38F6-84AB-E8AC6881D1F2}"/>
              </a:ext>
            </a:extLst>
          </p:cNvPr>
          <p:cNvSpPr txBox="1"/>
          <p:nvPr/>
        </p:nvSpPr>
        <p:spPr>
          <a:xfrm>
            <a:off x="7060518" y="677441"/>
            <a:ext cx="7620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AR" sz="4800" b="1" dirty="0">
                <a:latin typeface="Montserrat SemiBold" pitchFamily="2" charset="0"/>
              </a:rPr>
              <a:t>Los Mejores Consejos de Nicole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8B0541F3-1D6B-6E70-E0DA-73062AEBD2BE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19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4D325-59B7-F401-7F52-6E04A86C4249}"/>
              </a:ext>
            </a:extLst>
          </p:cNvPr>
          <p:cNvSpPr txBox="1"/>
          <p:nvPr/>
        </p:nvSpPr>
        <p:spPr>
          <a:xfrm>
            <a:off x="7045278" y="2451213"/>
            <a:ext cx="10175922" cy="677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s-AR" sz="2600" b="1" i="1" dirty="0">
                <a:latin typeface="Montserrat" pitchFamily="2" charset="0"/>
              </a:rPr>
              <a:t>Actúe con un objetivo. </a:t>
            </a:r>
            <a:r>
              <a:rPr lang="es-AR" sz="2600" i="1" dirty="0">
                <a:latin typeface="Montserrat" pitchFamily="2" charset="0"/>
              </a:rPr>
              <a:t>Una vez que haya decidido lo que desea perseguir o en lo que desea participar activamente, averigüe cómo llegar allí y tenga en cuenta que, a veces, el camino conlleva sacrificios. 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endParaRPr lang="en-GB" sz="2600" i="1" dirty="0">
              <a:latin typeface="Montserrat" pitchFamily="2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s-AR" sz="2600" b="1" i="1" dirty="0">
                <a:latin typeface="Montserrat" pitchFamily="2" charset="0"/>
              </a:rPr>
              <a:t>Acepte lo que lo/a hace único</a:t>
            </a:r>
            <a:r>
              <a:rPr lang="es-AR" sz="2600" i="1" dirty="0">
                <a:latin typeface="Montserrat" pitchFamily="2" charset="0"/>
              </a:rPr>
              <a:t>. Está bien ser diferente o poco convencional. Nuestras diversas experiencias y antecedentes aportan mucho más al campo de la medicina y a la forma en que cuidamos e impactamos a los pacientes.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endParaRPr lang="en-GB" sz="2600" i="1" dirty="0">
              <a:latin typeface="Montserrat" pitchFamily="2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s-AR" sz="2600" b="1" i="1" dirty="0">
                <a:latin typeface="Montserrat" pitchFamily="2" charset="0"/>
              </a:rPr>
              <a:t>No se desanime por los fracasos. </a:t>
            </a:r>
            <a:r>
              <a:rPr lang="es-AR" sz="2600" i="1" dirty="0">
                <a:latin typeface="Montserrat" pitchFamily="2" charset="0"/>
              </a:rPr>
              <a:t>Lo más importante es ser lo suficientemente humilde como para aprender de los fracasos y hacerlo mejor la próxima vez. </a:t>
            </a:r>
            <a:endParaRPr lang="en-GB" sz="2600" i="1" dirty="0">
              <a:latin typeface="Montserrat" pitchFamily="2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B4DC631-34EC-1687-E6CB-4AA0AECDBBCB}"/>
              </a:ext>
            </a:extLst>
          </p:cNvPr>
          <p:cNvSpPr/>
          <p:nvPr/>
        </p:nvSpPr>
        <p:spPr>
          <a:xfrm>
            <a:off x="1699021" y="1790700"/>
            <a:ext cx="4613568" cy="5820304"/>
          </a:xfrm>
          <a:custGeom>
            <a:avLst/>
            <a:gdLst/>
            <a:ahLst/>
            <a:cxnLst/>
            <a:rect l="l" t="t" r="r" b="b"/>
            <a:pathLst>
              <a:path w="6350012" h="6562979">
                <a:moveTo>
                  <a:pt x="6350000" y="5480583"/>
                </a:moveTo>
                <a:cubicBezTo>
                  <a:pt x="6350000" y="6078372"/>
                  <a:pt x="5865419" y="6562979"/>
                  <a:pt x="5267617" y="6562979"/>
                </a:cubicBezTo>
                <a:lnTo>
                  <a:pt x="1082383" y="6562979"/>
                </a:lnTo>
                <a:cubicBezTo>
                  <a:pt x="484594" y="6562979"/>
                  <a:pt x="0" y="6078385"/>
                  <a:pt x="0" y="5480583"/>
                </a:cubicBezTo>
                <a:lnTo>
                  <a:pt x="0" y="1082383"/>
                </a:lnTo>
                <a:cubicBezTo>
                  <a:pt x="0" y="484594"/>
                  <a:pt x="484581" y="0"/>
                  <a:pt x="1082383" y="0"/>
                </a:cubicBezTo>
                <a:lnTo>
                  <a:pt x="5267630" y="0"/>
                </a:lnTo>
                <a:cubicBezTo>
                  <a:pt x="5865419" y="0"/>
                  <a:pt x="6350012" y="484594"/>
                  <a:pt x="6350012" y="1082383"/>
                </a:cubicBezTo>
                <a:lnTo>
                  <a:pt x="6350012" y="5480583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859" b="-5652"/>
            </a:stretch>
          </a:blipFill>
          <a:ln w="12700"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1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1298" y="1974758"/>
            <a:ext cx="6631992" cy="66319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-1660237" y="1660237"/>
            <a:ext cx="10287000" cy="6966526"/>
            <a:chOff x="0" y="0"/>
            <a:chExt cx="3130550" cy="2120060"/>
          </a:xfrm>
          <a:solidFill>
            <a:srgbClr val="3660A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2120060"/>
            </a:xfrm>
            <a:custGeom>
              <a:avLst/>
              <a:gdLst/>
              <a:ahLst/>
              <a:cxnLst/>
              <a:rect l="l" t="t" r="r" b="b"/>
              <a:pathLst>
                <a:path w="3130550" h="2120060">
                  <a:moveTo>
                    <a:pt x="0" y="1123950"/>
                  </a:moveTo>
                  <a:lnTo>
                    <a:pt x="0" y="2120060"/>
                  </a:lnTo>
                  <a:lnTo>
                    <a:pt x="3130550" y="212006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0113" y="2233573"/>
            <a:ext cx="6114362" cy="611436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5400000">
            <a:off x="15547542" y="1159042"/>
            <a:ext cx="4345306" cy="2027222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93694" y="1379756"/>
            <a:ext cx="1022001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sz="4800" dirty="0">
                <a:latin typeface="Montserrat SemiBold" pitchFamily="2" charset="0"/>
              </a:rPr>
              <a:t>En esta Presentación</a:t>
            </a:r>
            <a:r>
              <a:rPr lang="en-US" sz="4800" dirty="0">
                <a:latin typeface="Montserrat SemiBold" pitchFamily="2" charset="0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4800" y="9791700"/>
            <a:ext cx="4979916" cy="2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02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001C8D-02D8-3C19-19AD-844701555404}"/>
              </a:ext>
            </a:extLst>
          </p:cNvPr>
          <p:cNvSpPr>
            <a:spLocks noChangeAspect="1"/>
          </p:cNvSpPr>
          <p:nvPr/>
        </p:nvSpPr>
        <p:spPr>
          <a:xfrm>
            <a:off x="1110364" y="2395003"/>
            <a:ext cx="5753859" cy="5821415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65B56-1C40-04DF-60AD-F6FF1CDA1A6C}"/>
              </a:ext>
            </a:extLst>
          </p:cNvPr>
          <p:cNvSpPr txBox="1"/>
          <p:nvPr/>
        </p:nvSpPr>
        <p:spPr>
          <a:xfrm>
            <a:off x="8080654" y="2435982"/>
            <a:ext cx="8625930" cy="573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 err="1">
                <a:latin typeface="Montserrat" pitchFamily="2" charset="0"/>
              </a:rPr>
              <a:t>Introducción</a:t>
            </a:r>
            <a:endParaRPr lang="en-GB" sz="2800" dirty="0">
              <a:latin typeface="Montserrat" pitchFamily="2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sz="2800" dirty="0">
                <a:latin typeface="Montserrat" pitchFamily="2" charset="0"/>
              </a:rPr>
              <a:t>Investigación y Trayectoria Profesional de  Nicole</a:t>
            </a:r>
            <a:endParaRPr lang="en-GB" sz="2800" dirty="0">
              <a:latin typeface="Montserrat" pitchFamily="2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latin typeface="Montserrat" pitchFamily="2" charset="0"/>
              </a:rPr>
              <a:t>Puntos de Debate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 err="1">
                <a:latin typeface="Montserrat" pitchFamily="2" charset="0"/>
              </a:rPr>
              <a:t>Sobre</a:t>
            </a:r>
            <a:r>
              <a:rPr lang="en-GB" sz="2800" dirty="0">
                <a:latin typeface="Montserrat" pitchFamily="2" charset="0"/>
              </a:rPr>
              <a:t> la </a:t>
            </a:r>
            <a:r>
              <a:rPr lang="en-GB" sz="2800" dirty="0" err="1">
                <a:latin typeface="Montserrat" pitchFamily="2" charset="0"/>
              </a:rPr>
              <a:t>Cardiología</a:t>
            </a:r>
            <a:endParaRPr lang="en-GB" sz="2800" dirty="0">
              <a:latin typeface="Montserrat" pitchFamily="2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sz="2800" dirty="0">
                <a:latin typeface="Montserrat" pitchFamily="2" charset="0"/>
              </a:rPr>
              <a:t>De la Escuela a la Cardiología</a:t>
            </a:r>
            <a:endParaRPr lang="en-GB" sz="2800" dirty="0">
              <a:latin typeface="Montserrat" pitchFamily="2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itchFamily="2" charset="0"/>
              </a:rPr>
              <a:t>Carreras </a:t>
            </a:r>
            <a:r>
              <a:rPr lang="en-GB" sz="2800" dirty="0" err="1">
                <a:latin typeface="Montserrat" pitchFamily="2" charset="0"/>
              </a:rPr>
              <a:t>en</a:t>
            </a:r>
            <a:r>
              <a:rPr lang="en-GB" sz="2800" dirty="0">
                <a:latin typeface="Montserrat" pitchFamily="2" charset="0"/>
              </a:rPr>
              <a:t> </a:t>
            </a:r>
            <a:r>
              <a:rPr lang="en-GB" sz="2800" dirty="0" err="1">
                <a:latin typeface="Montserrat" pitchFamily="2" charset="0"/>
              </a:rPr>
              <a:t>Cardiología</a:t>
            </a:r>
            <a:endParaRPr lang="en-GB" sz="2800" dirty="0">
              <a:latin typeface="Montserrat" pitchFamily="2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latin typeface="Montserrat" pitchFamily="2" charset="0"/>
              </a:rPr>
              <a:t>Puntos de Debate</a:t>
            </a:r>
            <a:endParaRPr lang="en-GB" sz="2800" dirty="0">
              <a:latin typeface="Montserrat" pitchFamily="2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 err="1">
                <a:latin typeface="Montserrat" pitchFamily="2" charset="0"/>
              </a:rPr>
              <a:t>Conozca</a:t>
            </a:r>
            <a:r>
              <a:rPr lang="en-GB" sz="2800" dirty="0">
                <a:latin typeface="Montserrat" pitchFamily="2" charset="0"/>
              </a:rPr>
              <a:t> a Nicole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latin typeface="Montserrat" pitchFamily="2" charset="0"/>
              </a:rPr>
              <a:t>Puntos de Debate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itchFamily="2" charset="0"/>
              </a:rPr>
              <a:t>Más </a:t>
            </a:r>
            <a:r>
              <a:rPr lang="en-GB" sz="2800" dirty="0" err="1">
                <a:latin typeface="Montserrat" pitchFamily="2" charset="0"/>
              </a:rPr>
              <a:t>Recursos</a:t>
            </a:r>
            <a:endParaRPr lang="en-GB" sz="2800" dirty="0">
              <a:latin typeface="Montserra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2B8D41-8D34-5BDC-0E6F-3BE151DF1E58}"/>
              </a:ext>
            </a:extLst>
          </p:cNvPr>
          <p:cNvSpPr txBox="1"/>
          <p:nvPr/>
        </p:nvSpPr>
        <p:spPr>
          <a:xfrm>
            <a:off x="3025514" y="7653317"/>
            <a:ext cx="2259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  <a:latin typeface="Montserrat" pitchFamily="2" charset="0"/>
              </a:rPr>
              <a:t>© everything possible/Shutterstock.com</a:t>
            </a:r>
            <a:endParaRPr lang="en-GB" sz="10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14A74-CC4D-6A3B-56AA-3F0247540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mputer screen with a bird on it&#10;&#10;AI-generated content may be incorrect.">
            <a:extLst>
              <a:ext uri="{FF2B5EF4-FFF2-40B4-BE49-F238E27FC236}">
                <a16:creationId xmlns:a16="http://schemas.microsoft.com/office/drawing/2014/main" id="{25FF62CB-4B53-66A8-E3B0-09A884AA5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9" t="10970" r="1386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75BF3C24-DB7D-96CF-0581-32A6279CBA72}"/>
              </a:ext>
            </a:extLst>
          </p:cNvPr>
          <p:cNvGrpSpPr/>
          <p:nvPr/>
        </p:nvGrpSpPr>
        <p:grpSpPr>
          <a:xfrm>
            <a:off x="1083284" y="2705099"/>
            <a:ext cx="13394716" cy="6113969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C4D178B-7B65-0E5C-F0CD-7335F32446B6}"/>
                </a:ext>
              </a:extLst>
            </p:cNvPr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B2191B4-C226-2C64-3AB4-DD39B37DA617}"/>
              </a:ext>
            </a:extLst>
          </p:cNvPr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76219B0-0CE0-46A2-C7CC-6975E56DA5E9}"/>
                </a:ext>
              </a:extLst>
            </p:cNvPr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02AA364-2AEF-3FDC-EC70-E97751421ABF}"/>
              </a:ext>
            </a:extLst>
          </p:cNvPr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B8308BF-0BD7-1190-9244-5E31B38BEBE4}"/>
                </a:ext>
              </a:extLst>
            </p:cNvPr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DEE4AC7D-6BB8-3F3E-0C84-30E6C34C04F8}"/>
              </a:ext>
            </a:extLst>
          </p:cNvPr>
          <p:cNvGrpSpPr/>
          <p:nvPr/>
        </p:nvGrpSpPr>
        <p:grpSpPr>
          <a:xfrm>
            <a:off x="1028699" y="2983328"/>
            <a:ext cx="13394715" cy="5665372"/>
            <a:chOff x="0" y="0"/>
            <a:chExt cx="7630634" cy="399696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A9E4F95-747F-B935-FAD3-26D6884B16D7}"/>
                </a:ext>
              </a:extLst>
            </p:cNvPr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>
            <a:extLst>
              <a:ext uri="{FF2B5EF4-FFF2-40B4-BE49-F238E27FC236}">
                <a16:creationId xmlns:a16="http://schemas.microsoft.com/office/drawing/2014/main" id="{716C19D7-901B-B3C0-2A2E-B3FB3F7A8A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>
            <a:extLst>
              <a:ext uri="{FF2B5EF4-FFF2-40B4-BE49-F238E27FC236}">
                <a16:creationId xmlns:a16="http://schemas.microsoft.com/office/drawing/2014/main" id="{B782141D-5A63-11CB-1349-5B97401A8761}"/>
              </a:ext>
            </a:extLst>
          </p:cNvPr>
          <p:cNvGrpSpPr/>
          <p:nvPr/>
        </p:nvGrpSpPr>
        <p:grpSpPr>
          <a:xfrm rot="5400000">
            <a:off x="3465751" y="-2714251"/>
            <a:ext cx="1480331" cy="8411834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B29590C-AF28-8452-CD02-886EA3561769}"/>
                </a:ext>
              </a:extLst>
            </p:cNvPr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3A1E770A-DBAC-404F-87D2-CB791A592429}"/>
              </a:ext>
            </a:extLst>
          </p:cNvPr>
          <p:cNvGrpSpPr/>
          <p:nvPr/>
        </p:nvGrpSpPr>
        <p:grpSpPr>
          <a:xfrm>
            <a:off x="1295400" y="3238500"/>
            <a:ext cx="12030220" cy="4495800"/>
            <a:chOff x="0" y="0"/>
            <a:chExt cx="7208077" cy="3623869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BFC770D-8D4E-1328-C007-86DD1ECF9847}"/>
                </a:ext>
              </a:extLst>
            </p:cNvPr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467651B3-C2A4-DEAA-F9FF-03ACAE77F069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20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939C42F1-0E3C-8747-C083-E9E603FEE6E1}"/>
              </a:ext>
            </a:extLst>
          </p:cNvPr>
          <p:cNvSpPr/>
          <p:nvPr/>
        </p:nvSpPr>
        <p:spPr>
          <a:xfrm>
            <a:off x="1152380" y="3119095"/>
            <a:ext cx="13076324" cy="5336141"/>
          </a:xfrm>
          <a:custGeom>
            <a:avLst/>
            <a:gdLst/>
            <a:ahLst/>
            <a:cxnLst/>
            <a:rect l="l" t="t" r="r" b="b"/>
            <a:pathLst>
              <a:path w="7208077" h="3623869">
                <a:moveTo>
                  <a:pt x="7083616" y="3623869"/>
                </a:moveTo>
                <a:lnTo>
                  <a:pt x="124460" y="3623869"/>
                </a:lnTo>
                <a:cubicBezTo>
                  <a:pt x="55880" y="3623869"/>
                  <a:pt x="0" y="3567988"/>
                  <a:pt x="0" y="349940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083617" y="0"/>
                </a:lnTo>
                <a:cubicBezTo>
                  <a:pt x="7152197" y="0"/>
                  <a:pt x="7208077" y="55880"/>
                  <a:pt x="7208077" y="124460"/>
                </a:cubicBezTo>
                <a:lnTo>
                  <a:pt x="7208077" y="3499408"/>
                </a:lnTo>
                <a:cubicBezTo>
                  <a:pt x="7208077" y="3567989"/>
                  <a:pt x="7152197" y="3623869"/>
                  <a:pt x="7083617" y="3623869"/>
                </a:cubicBezTo>
                <a:close/>
              </a:path>
            </a:pathLst>
          </a:custGeom>
          <a:solidFill>
            <a:srgbClr val="F1F1F1"/>
          </a:solidFill>
        </p:spPr>
        <p:txBody>
          <a:bodyPr/>
          <a:lstStyle/>
          <a:p>
            <a:endParaRPr lang="en-GB" sz="2400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BFDD65-434D-8851-789F-94F0B0FDB6B6}"/>
              </a:ext>
            </a:extLst>
          </p:cNvPr>
          <p:cNvSpPr txBox="1"/>
          <p:nvPr/>
        </p:nvSpPr>
        <p:spPr>
          <a:xfrm>
            <a:off x="15163800" y="9733991"/>
            <a:ext cx="2259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  <a:latin typeface="Montserrat" pitchFamily="2" charset="0"/>
              </a:rPr>
              <a:t>© everything possible/Shutterstock.com</a:t>
            </a:r>
            <a:endParaRPr lang="en-GB" sz="1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AFF2CF-DBFA-AD49-3433-F0F2F981876F}"/>
              </a:ext>
            </a:extLst>
          </p:cNvPr>
          <p:cNvSpPr txBox="1"/>
          <p:nvPr/>
        </p:nvSpPr>
        <p:spPr>
          <a:xfrm>
            <a:off x="1152380" y="3540396"/>
            <a:ext cx="1307632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s-AR" sz="2600" dirty="0">
                <a:latin typeface="Montserrat" pitchFamily="2" charset="0"/>
              </a:rPr>
              <a:t>¿Qué tan hábil es para ”llevar las cosas hasta el final”? ¿Qué puede dificultarlo? ¿Qué la ayuda a mantenerse enfocado y decidido? </a:t>
            </a:r>
          </a:p>
          <a:p>
            <a:pPr marL="514350" lvl="0" indent="-514350"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AR" sz="2600" dirty="0">
                <a:latin typeface="Montserrat" pitchFamily="2" charset="0"/>
              </a:rPr>
              <a:t>¿Qué experiencia tiene equilibrando los estudios con otras responsabilidades, como el trabajo y las tareas cotidianas? ¿Cómo cree que este “equilibrio” la ayudó a desarrollar habilidades útiles?</a:t>
            </a:r>
          </a:p>
          <a:p>
            <a:pPr marL="514350" lvl="0" indent="-514350"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AR" sz="2600" dirty="0">
                <a:latin typeface="Montserrat" pitchFamily="2" charset="0"/>
              </a:rPr>
              <a:t>¿Cuánto sabe sobre las becas? ¿Cómo podría informarse más sobre becas que puedan beneficiarle en el futuro?</a:t>
            </a:r>
          </a:p>
          <a:p>
            <a:pPr marL="514350" lvl="0" indent="-514350"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AR" sz="2600" dirty="0">
                <a:latin typeface="Montserrat" pitchFamily="2" charset="0"/>
              </a:rPr>
              <a:t>¿Cuál de los consejos de Nicole le parece más útil y por qué? </a:t>
            </a:r>
            <a:endParaRPr lang="en-GB" sz="2600" dirty="0">
              <a:latin typeface="Montserra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754E65-029E-04A1-F495-AF24830E5188}"/>
              </a:ext>
            </a:extLst>
          </p:cNvPr>
          <p:cNvSpPr txBox="1"/>
          <p:nvPr/>
        </p:nvSpPr>
        <p:spPr>
          <a:xfrm>
            <a:off x="66796" y="930305"/>
            <a:ext cx="81592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Montserrat SemiBold" pitchFamily="2" charset="0"/>
              </a:rPr>
              <a:t>Puntos de Debate</a:t>
            </a:r>
            <a:endParaRPr lang="en-GB" sz="6600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59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computer screen with a bird on it&#10;&#10;AI-generated content may be incorrect.">
            <a:extLst>
              <a:ext uri="{FF2B5EF4-FFF2-40B4-BE49-F238E27FC236}">
                <a16:creationId xmlns:a16="http://schemas.microsoft.com/office/drawing/2014/main" id="{B3A61553-D15D-717A-771D-089082F02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9" t="10970" r="1386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55B8AD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1009186" y="937583"/>
            <a:ext cx="10287000" cy="8411834"/>
            <a:chOff x="0" y="0"/>
            <a:chExt cx="3130550" cy="2559898"/>
          </a:xfrm>
          <a:solidFill>
            <a:srgbClr val="55B8AD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33635" y="-2848505"/>
            <a:ext cx="1480331" cy="8675048"/>
            <a:chOff x="0" y="0"/>
            <a:chExt cx="3130550" cy="18248691"/>
          </a:xfrm>
          <a:solidFill>
            <a:srgbClr val="3660AA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430875" y="923389"/>
            <a:ext cx="693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6600" b="1" dirty="0">
                <a:solidFill>
                  <a:schemeClr val="bg1"/>
                </a:solidFill>
                <a:latin typeface="Montserrat SemiBold" pitchFamily="2" charset="0"/>
              </a:rPr>
              <a:t>Más Recursos</a:t>
            </a:r>
            <a:endParaRPr lang="en-GB" sz="6600" dirty="0">
              <a:solidFill>
                <a:schemeClr val="bg1"/>
              </a:solidFill>
              <a:latin typeface="Montserrat SemiBold" pitchFamily="2" charset="0"/>
            </a:endParaRPr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5DF423A6-6F6A-D468-FC36-F391642F1EEC}"/>
              </a:ext>
            </a:extLst>
          </p:cNvPr>
          <p:cNvSpPr/>
          <p:nvPr/>
        </p:nvSpPr>
        <p:spPr>
          <a:xfrm>
            <a:off x="499613" y="7446805"/>
            <a:ext cx="227945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867C35-D621-FC09-86B5-0345FDC37254}"/>
              </a:ext>
            </a:extLst>
          </p:cNvPr>
          <p:cNvSpPr txBox="1"/>
          <p:nvPr/>
        </p:nvSpPr>
        <p:spPr>
          <a:xfrm>
            <a:off x="474800" y="7681520"/>
            <a:ext cx="2511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  <a:latin typeface="Montserrat" pitchFamily="2" charset="0"/>
              </a:rPr>
              <a:t>Lea el </a:t>
            </a:r>
            <a:r>
              <a:rPr lang="es-AR" sz="24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artículo</a:t>
            </a:r>
            <a:r>
              <a:rPr lang="en-GB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itchFamily="2" charset="0"/>
              </a:rPr>
              <a:t> </a:t>
            </a:r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5EAB8308-34C0-B26E-1158-E7700E85D521}"/>
              </a:ext>
            </a:extLst>
          </p:cNvPr>
          <p:cNvSpPr/>
          <p:nvPr/>
        </p:nvSpPr>
        <p:spPr>
          <a:xfrm>
            <a:off x="3657600" y="7446805"/>
            <a:ext cx="2529936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D76E137-FE5C-D1BC-64B9-BC14BCE43C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7000" y="4738037"/>
            <a:ext cx="3600000" cy="2340000"/>
          </a:xfrm>
          <a:prstGeom prst="rect">
            <a:avLst/>
          </a:prstGeom>
        </p:spPr>
      </p:pic>
      <p:pic>
        <p:nvPicPr>
          <p:cNvPr id="31" name="Picture 25">
            <a:extLst>
              <a:ext uri="{FF2B5EF4-FFF2-40B4-BE49-F238E27FC236}">
                <a16:creationId xmlns:a16="http://schemas.microsoft.com/office/drawing/2014/main" id="{196B93ED-E752-89BA-CD37-F94540B134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607936" y="4385187"/>
            <a:ext cx="3985972" cy="2783537"/>
          </a:xfrm>
          <a:prstGeom prst="rect">
            <a:avLst/>
          </a:prstGeom>
        </p:spPr>
      </p:pic>
      <p:sp>
        <p:nvSpPr>
          <p:cNvPr id="36" name="Freeform 11">
            <a:extLst>
              <a:ext uri="{FF2B5EF4-FFF2-40B4-BE49-F238E27FC236}">
                <a16:creationId xmlns:a16="http://schemas.microsoft.com/office/drawing/2014/main" id="{C1BB1025-76AA-DE85-680C-F896D1A713E6}"/>
              </a:ext>
            </a:extLst>
          </p:cNvPr>
          <p:cNvSpPr/>
          <p:nvPr/>
        </p:nvSpPr>
        <p:spPr>
          <a:xfrm>
            <a:off x="7028756" y="7441172"/>
            <a:ext cx="252993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52A632BD-2829-093A-427E-0265AB166143}"/>
              </a:ext>
            </a:extLst>
          </p:cNvPr>
          <p:cNvSpPr/>
          <p:nvPr/>
        </p:nvSpPr>
        <p:spPr>
          <a:xfrm>
            <a:off x="11315506" y="7446805"/>
            <a:ext cx="227945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26E3AC9C-B984-55D6-EE55-FD439624A87A}"/>
              </a:ext>
            </a:extLst>
          </p:cNvPr>
          <p:cNvSpPr/>
          <p:nvPr/>
        </p:nvSpPr>
        <p:spPr>
          <a:xfrm>
            <a:off x="14937482" y="7435175"/>
            <a:ext cx="3121918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255FF0-996E-6472-6435-AFEDD55D41AC}"/>
              </a:ext>
            </a:extLst>
          </p:cNvPr>
          <p:cNvSpPr txBox="1"/>
          <p:nvPr/>
        </p:nvSpPr>
        <p:spPr>
          <a:xfrm>
            <a:off x="3657602" y="7508487"/>
            <a:ext cx="2529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  <a:latin typeface="Montserrat" pitchFamily="2" charset="0"/>
              </a:rPr>
              <a:t>Complete las </a:t>
            </a:r>
            <a:r>
              <a:rPr lang="es-AR" sz="24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actividades</a:t>
            </a:r>
            <a:endParaRPr lang="en-GB" sz="2400" u="sng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13E3B-212D-0B48-AAF1-3AEC5E60B656}"/>
              </a:ext>
            </a:extLst>
          </p:cNvPr>
          <p:cNvSpPr txBox="1"/>
          <p:nvPr/>
        </p:nvSpPr>
        <p:spPr>
          <a:xfrm>
            <a:off x="6716841" y="7429620"/>
            <a:ext cx="325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  <a:latin typeface="Montserrat" pitchFamily="2" charset="0"/>
              </a:rPr>
              <a:t>Escuche </a:t>
            </a:r>
          </a:p>
          <a:p>
            <a:pPr algn="ctr"/>
            <a:r>
              <a:rPr lang="es-AR" sz="2400" dirty="0">
                <a:solidFill>
                  <a:schemeClr val="bg1"/>
                </a:solidFill>
                <a:latin typeface="Montserrat" pitchFamily="2" charset="0"/>
              </a:rPr>
              <a:t>el </a:t>
            </a:r>
            <a:r>
              <a:rPr lang="es-AR" sz="24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podcast</a:t>
            </a: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61A7AC-60BD-88A1-C9AC-45907F5FA217}"/>
              </a:ext>
            </a:extLst>
          </p:cNvPr>
          <p:cNvSpPr txBox="1"/>
          <p:nvPr/>
        </p:nvSpPr>
        <p:spPr>
          <a:xfrm>
            <a:off x="11315506" y="7508487"/>
            <a:ext cx="2279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  <a:latin typeface="Montserrat" pitchFamily="2" charset="0"/>
              </a:rPr>
              <a:t>Vea la </a:t>
            </a:r>
            <a:r>
              <a:rPr lang="es-AR" sz="24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99ECB-57AF-7D22-8A8D-D7FF6A13BA8F}"/>
              </a:ext>
            </a:extLst>
          </p:cNvPr>
          <p:cNvSpPr txBox="1"/>
          <p:nvPr/>
        </p:nvSpPr>
        <p:spPr>
          <a:xfrm>
            <a:off x="14937482" y="7508485"/>
            <a:ext cx="3121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  <a:latin typeface="Montserrat" pitchFamily="2" charset="0"/>
              </a:rPr>
              <a:t>Descargue los </a:t>
            </a:r>
            <a:r>
              <a:rPr lang="es-AR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recursos</a:t>
            </a:r>
            <a:r>
              <a:rPr lang="es-AR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itchFamily="2" charset="0"/>
              </a:rPr>
              <a:t> </a:t>
            </a:r>
            <a:r>
              <a:rPr lang="es-AR" sz="24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 inglés</a:t>
            </a:r>
            <a:r>
              <a:rPr lang="en-GB" sz="24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endParaRPr lang="en-GB" sz="2400" u="sng" dirty="0">
              <a:solidFill>
                <a:schemeClr val="tx2">
                  <a:lumMod val="20000"/>
                  <a:lumOff val="80000"/>
                </a:schemeClr>
              </a:solidFill>
              <a:latin typeface="Montserrat" pitchFamily="2" charset="0"/>
            </a:endParaRPr>
          </a:p>
          <a:p>
            <a:r>
              <a:rPr lang="en-GB" dirty="0"/>
              <a:t> 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0FA8FFC5-8FD3-9485-6B05-F813B65D0A54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21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C8EF39-50DA-7A9C-1843-B9C64F4EF76E}"/>
              </a:ext>
            </a:extLst>
          </p:cNvPr>
          <p:cNvSpPr txBox="1"/>
          <p:nvPr/>
        </p:nvSpPr>
        <p:spPr>
          <a:xfrm>
            <a:off x="15163800" y="9733991"/>
            <a:ext cx="2259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  <a:latin typeface="Montserrat" pitchFamily="2" charset="0"/>
              </a:rPr>
              <a:t>© everything possible/Shutterstock.com</a:t>
            </a:r>
            <a:endParaRPr lang="en-GB" sz="10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12" name="Picture 11" descr="A cartoon of people sitting on a couch&#10;&#10;AI-generated content may be incorrect.">
            <a:extLst>
              <a:ext uri="{FF2B5EF4-FFF2-40B4-BE49-F238E27FC236}">
                <a16:creationId xmlns:a16="http://schemas.microsoft.com/office/drawing/2014/main" id="{795473E0-497F-39F6-12B7-CFDE69B99E6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2"/>
          <a:stretch>
            <a:fillRect/>
          </a:stretch>
        </p:blipFill>
        <p:spPr>
          <a:xfrm>
            <a:off x="11049000" y="4610100"/>
            <a:ext cx="2997521" cy="1736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71B9EE-1329-37BE-C37C-4009CB2A8A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5479" y="3436535"/>
            <a:ext cx="2640458" cy="3757996"/>
          </a:xfrm>
          <a:prstGeom prst="rect">
            <a:avLst/>
          </a:prstGeom>
        </p:spPr>
      </p:pic>
      <p:pic>
        <p:nvPicPr>
          <p:cNvPr id="13" name="Picture 12" descr="A close-up of a person&#10;&#10;AI-generated content may be incorrect.">
            <a:extLst>
              <a:ext uri="{FF2B5EF4-FFF2-40B4-BE49-F238E27FC236}">
                <a16:creationId xmlns:a16="http://schemas.microsoft.com/office/drawing/2014/main" id="{2BBD2DB2-CCFE-F3B6-F287-C93C887346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406" y="3399343"/>
            <a:ext cx="2685096" cy="3795188"/>
          </a:xfrm>
          <a:prstGeom prst="rect">
            <a:avLst/>
          </a:prstGeom>
        </p:spPr>
      </p:pic>
      <p:pic>
        <p:nvPicPr>
          <p:cNvPr id="18" name="Picture 17" descr="A person with long black hair&#10;&#10;AI-generated content may be incorrect.">
            <a:extLst>
              <a:ext uri="{FF2B5EF4-FFF2-40B4-BE49-F238E27FC236}">
                <a16:creationId xmlns:a16="http://schemas.microsoft.com/office/drawing/2014/main" id="{300E806E-D3D7-392D-521A-FA0638664C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0285" y="3440340"/>
            <a:ext cx="2742388" cy="38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27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DCCDE210-582C-51E7-7569-214364D72C4F}"/>
              </a:ext>
            </a:extLst>
          </p:cNvPr>
          <p:cNvGrpSpPr/>
          <p:nvPr/>
        </p:nvGrpSpPr>
        <p:grpSpPr>
          <a:xfrm rot="-5400000">
            <a:off x="9607391" y="1606393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B995855-9CF1-9FFE-24B6-9A38EC6E5668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6" name="Picture 5" descr="A close-up of a signature&#10;&#10;Description automatically generated">
            <a:extLst>
              <a:ext uri="{FF2B5EF4-FFF2-40B4-BE49-F238E27FC236}">
                <a16:creationId xmlns:a16="http://schemas.microsoft.com/office/drawing/2014/main" id="{14290DDD-2EE6-416E-AED2-78950C44E5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26" y="6913641"/>
            <a:ext cx="4784994" cy="13308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E7B1AE-FD6F-023B-9D28-47DF476F614F}"/>
              </a:ext>
            </a:extLst>
          </p:cNvPr>
          <p:cNvSpPr txBox="1"/>
          <p:nvPr/>
        </p:nvSpPr>
        <p:spPr>
          <a:xfrm>
            <a:off x="366050" y="536727"/>
            <a:ext cx="10847732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400" dirty="0">
                <a:latin typeface="Montserrat" panose="00000500000000000000" pitchFamily="2" charset="0"/>
              </a:rPr>
              <a:t>Este material educativo fue producido por la </a:t>
            </a:r>
            <a:r>
              <a:rPr lang="es-ES" sz="2400" b="1" dirty="0">
                <a:latin typeface="Montserrat" panose="00000500000000000000" pitchFamily="2" charset="0"/>
              </a:rPr>
              <a:t>Facultad de Medicina de Universidad de Wake Forest</a:t>
            </a:r>
            <a:r>
              <a:rPr lang="es-ES" sz="2400" dirty="0">
                <a:latin typeface="Montserrat" panose="00000500000000000000" pitchFamily="2" charset="0"/>
              </a:rPr>
              <a:t> en asociación con </a:t>
            </a:r>
            <a:r>
              <a:rPr lang="es-ES" sz="2400" b="1" dirty="0">
                <a:latin typeface="Montserrat" panose="00000500000000000000" pitchFamily="2" charset="0"/>
              </a:rPr>
              <a:t>Futurum</a:t>
            </a:r>
            <a:r>
              <a:rPr lang="es-ES" sz="2400" dirty="0">
                <a:latin typeface="Montserrat" panose="00000500000000000000" pitchFamily="2" charset="0"/>
              </a:rPr>
              <a:t> y con el apoyo de subvenciones de </a:t>
            </a:r>
            <a:r>
              <a:rPr lang="es-ES" sz="2400" b="1" dirty="0" err="1">
                <a:latin typeface="Montserrat" panose="00000500000000000000" pitchFamily="2" charset="0"/>
              </a:rPr>
              <a:t>The</a:t>
            </a:r>
            <a:r>
              <a:rPr lang="es-ES" sz="2400" b="1" dirty="0">
                <a:latin typeface="Montserrat" panose="00000500000000000000" pitchFamily="2" charset="0"/>
              </a:rPr>
              <a:t> Duke </a:t>
            </a:r>
            <a:r>
              <a:rPr lang="es-ES" sz="2400" b="1" dirty="0" err="1">
                <a:latin typeface="Montserrat" panose="00000500000000000000" pitchFamily="2" charset="0"/>
              </a:rPr>
              <a:t>Endowment</a:t>
            </a:r>
            <a:r>
              <a:rPr lang="es-ES" sz="2400" dirty="0">
                <a:latin typeface="Montserrat" panose="00000500000000000000" pitchFamily="2" charset="0"/>
              </a:rPr>
              <a:t>. </a:t>
            </a:r>
          </a:p>
          <a:p>
            <a:pPr algn="ctr">
              <a:spcAft>
                <a:spcPts val="600"/>
              </a:spcAft>
            </a:pPr>
            <a:r>
              <a:rPr lang="es-ES" sz="2400" dirty="0" err="1">
                <a:latin typeface="Montserrat" panose="00000500000000000000" pitchFamily="2" charset="0"/>
              </a:rPr>
              <a:t>The</a:t>
            </a:r>
            <a:r>
              <a:rPr lang="es-ES" sz="2400" dirty="0">
                <a:latin typeface="Montserrat" panose="00000500000000000000" pitchFamily="2" charset="0"/>
              </a:rPr>
              <a:t> Duke </a:t>
            </a:r>
            <a:r>
              <a:rPr lang="es-ES" sz="2400" dirty="0" err="1">
                <a:latin typeface="Montserrat" panose="00000500000000000000" pitchFamily="2" charset="0"/>
              </a:rPr>
              <a:t>Endowment</a:t>
            </a:r>
            <a:r>
              <a:rPr lang="es-ES" sz="2400" dirty="0">
                <a:latin typeface="Montserrat" panose="00000500000000000000" pitchFamily="2" charset="0"/>
              </a:rPr>
              <a:t> es una fundación privada que fortalece comunidades en Carolina del Norte y Carolina del Sur formando niños, promoviendo la salud, educando mentes y enriqueciendo el espíritu.</a:t>
            </a:r>
            <a:endParaRPr lang="en-GB" sz="3600" dirty="0">
              <a:latin typeface="Montserrat" panose="00000500000000000000" pitchFamily="2" charset="0"/>
            </a:endParaRPr>
          </a:p>
        </p:txBody>
      </p:sp>
      <p:pic>
        <p:nvPicPr>
          <p:cNvPr id="3" name="Picture 2" descr="A qr code on a white background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5A009037-C05E-EF09-4EF8-4068C1F10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348" y="3228247"/>
            <a:ext cx="2960324" cy="2960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2F683-3F6D-9B17-A3C1-1D62CE3ADD62}"/>
              </a:ext>
            </a:extLst>
          </p:cNvPr>
          <p:cNvSpPr txBox="1"/>
          <p:nvPr/>
        </p:nvSpPr>
        <p:spPr>
          <a:xfrm>
            <a:off x="1153097" y="3692822"/>
            <a:ext cx="67990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sz="2400" b="1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Comparta su opinión sobre este recurso educativo y profesional. </a:t>
            </a:r>
          </a:p>
          <a:p>
            <a:pPr algn="ctr">
              <a:spcAft>
                <a:spcPts val="1200"/>
              </a:spcAft>
            </a:pPr>
            <a:r>
              <a:rPr lang="es-E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Para comentar, escanee el código QR o visite el siguiente enlace:</a:t>
            </a:r>
          </a:p>
          <a:p>
            <a:pPr algn="ctr">
              <a:spcAft>
                <a:spcPts val="1200"/>
              </a:spcAft>
            </a:pPr>
            <a:r>
              <a:rPr lang="en-US" sz="2400" dirty="0" err="1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6"/>
              </a:rPr>
              <a:t>redcap.link</a:t>
            </a:r>
            <a:r>
              <a:rPr lang="en-U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6"/>
              </a:rPr>
              <a:t>/dh5j1nes</a:t>
            </a:r>
            <a:r>
              <a:rPr lang="en-U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 </a:t>
            </a:r>
          </a:p>
        </p:txBody>
      </p:sp>
      <p:pic>
        <p:nvPicPr>
          <p:cNvPr id="4" name="Picture 3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5DDF8EC3-071D-1C82-9046-80F695239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6" y="7164468"/>
            <a:ext cx="6512292" cy="1080000"/>
          </a:xfrm>
          <a:prstGeom prst="rect">
            <a:avLst/>
          </a:prstGeom>
        </p:spPr>
      </p:pic>
      <p:pic>
        <p:nvPicPr>
          <p:cNvPr id="9" name="Picture 8" descr="A black and orange logo&#10;&#10;Description automatically generated">
            <a:extLst>
              <a:ext uri="{FF2B5EF4-FFF2-40B4-BE49-F238E27FC236}">
                <a16:creationId xmlns:a16="http://schemas.microsoft.com/office/drawing/2014/main" id="{10118615-ACCF-A4C9-9B1E-170632306D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39" y="8830883"/>
            <a:ext cx="4614338" cy="10843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738FA2E-593A-4C6B-F4CA-B77D4B027BD2}"/>
                  </a:ext>
                </a:extLst>
              </p14:cNvPr>
              <p14:cNvContentPartPr/>
              <p14:nvPr/>
            </p14:nvContentPartPr>
            <p14:xfrm>
              <a:off x="9105616" y="5757649"/>
              <a:ext cx="19192" cy="1919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738FA2E-593A-4C6B-F4CA-B77D4B027B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65208" y="4798049"/>
                <a:ext cx="1919200" cy="1919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6286" y="1755754"/>
            <a:ext cx="6076795" cy="6280192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4668271" y="1543335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457697" y="1020192"/>
            <a:ext cx="606467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dirty="0" err="1">
                <a:latin typeface="Montserrat SemiBold" pitchFamily="2" charset="0"/>
              </a:rPr>
              <a:t>Conozca</a:t>
            </a:r>
            <a:r>
              <a:rPr lang="en-GB" sz="4800" dirty="0">
                <a:latin typeface="Montserrat SemiBold" pitchFamily="2" charset="0"/>
              </a:rPr>
              <a:t> a Nicole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56FCA-1F05-863E-DE3C-A453B588AA44}"/>
              </a:ext>
            </a:extLst>
          </p:cNvPr>
          <p:cNvSpPr txBox="1"/>
          <p:nvPr/>
        </p:nvSpPr>
        <p:spPr>
          <a:xfrm>
            <a:off x="8458200" y="2400300"/>
            <a:ext cx="8231458" cy="533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La </a:t>
            </a:r>
            <a:r>
              <a:rPr lang="es-AR" sz="2600" b="1" dirty="0">
                <a:latin typeface="Montserrat" pitchFamily="2" charset="0"/>
              </a:rPr>
              <a:t>Dra. Nicole B. Cyrille-</a:t>
            </a:r>
            <a:r>
              <a:rPr lang="es-AR" sz="2600" b="1" dirty="0" err="1">
                <a:latin typeface="Montserrat" pitchFamily="2" charset="0"/>
              </a:rPr>
              <a:t>Superville</a:t>
            </a:r>
            <a:r>
              <a:rPr lang="es-AR" sz="2600" b="1" dirty="0">
                <a:latin typeface="Montserrat" pitchFamily="2" charset="0"/>
              </a:rPr>
              <a:t> </a:t>
            </a:r>
            <a:r>
              <a:rPr lang="es-AR" sz="2600" dirty="0">
                <a:latin typeface="Montserrat" pitchFamily="2" charset="0"/>
              </a:rPr>
              <a:t>es </a:t>
            </a:r>
            <a:r>
              <a:rPr lang="es-AR" sz="2600" b="1" dirty="0">
                <a:latin typeface="Montserrat" pitchFamily="2" charset="0"/>
              </a:rPr>
              <a:t>cardióloga </a:t>
            </a:r>
            <a:r>
              <a:rPr lang="es-AR" sz="2600" dirty="0">
                <a:latin typeface="Montserrat" pitchFamily="2" charset="0"/>
              </a:rPr>
              <a:t>en </a:t>
            </a:r>
            <a:r>
              <a:rPr lang="es-AR" sz="2600" u="sng" dirty="0">
                <a:latin typeface="Montserrat" pitchFamily="2" charset="0"/>
                <a:hlinkClick r:id="rId3"/>
              </a:rPr>
              <a:t>el Atrium Health Sanger Heart &amp; Vascular Institute </a:t>
            </a:r>
            <a:r>
              <a:rPr lang="es-AR" sz="2600" u="sng" dirty="0" err="1">
                <a:latin typeface="Montserrat" pitchFamily="2" charset="0"/>
                <a:hlinkClick r:id="rId3"/>
              </a:rPr>
              <a:t>Kenilworth</a:t>
            </a:r>
            <a:r>
              <a:rPr lang="es-AR" sz="2600" dirty="0">
                <a:latin typeface="Montserrat" pitchFamily="2" charset="0"/>
              </a:rPr>
              <a:t> y en la </a:t>
            </a:r>
            <a:r>
              <a:rPr lang="es-AR" sz="2600" dirty="0">
                <a:latin typeface="Montserrat" pitchFamily="2" charset="0"/>
                <a:hlinkClick r:id="rId4"/>
              </a:rPr>
              <a:t>Facultad de Medicina de la Universidad de Wake Forest</a:t>
            </a:r>
            <a:r>
              <a:rPr lang="es-AR" sz="2600" dirty="0">
                <a:latin typeface="Montserrat" pitchFamily="2" charset="0"/>
              </a:rPr>
              <a:t>, EE. UU.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Nicole estudia la </a:t>
            </a:r>
            <a:r>
              <a:rPr lang="es-AR" sz="2600" b="1" dirty="0">
                <a:latin typeface="Montserrat" pitchFamily="2" charset="0"/>
              </a:rPr>
              <a:t>insuficiencia cardíaca </a:t>
            </a:r>
            <a:r>
              <a:rPr lang="es-AR" sz="2600" dirty="0">
                <a:latin typeface="Montserrat" pitchFamily="2" charset="0"/>
              </a:rPr>
              <a:t>con </a:t>
            </a:r>
            <a:r>
              <a:rPr lang="es-AR" sz="2600" b="1" dirty="0">
                <a:latin typeface="Montserrat" pitchFamily="2" charset="0"/>
              </a:rPr>
              <a:t>fracción de eyección preservada </a:t>
            </a:r>
            <a:r>
              <a:rPr lang="es-AR" sz="2600" dirty="0">
                <a:latin typeface="Montserrat" pitchFamily="2" charset="0"/>
              </a:rPr>
              <a:t>(</a:t>
            </a:r>
            <a:r>
              <a:rPr lang="es-AR" sz="2600" b="1" dirty="0" err="1">
                <a:latin typeface="Montserrat" pitchFamily="2" charset="0"/>
              </a:rPr>
              <a:t>HFpEF</a:t>
            </a:r>
            <a:r>
              <a:rPr lang="es-AR" sz="2600" dirty="0">
                <a:latin typeface="Montserrat" pitchFamily="2" charset="0"/>
              </a:rPr>
              <a:t>) y </a:t>
            </a:r>
            <a:r>
              <a:rPr lang="es-AR" sz="2600" b="1" dirty="0">
                <a:latin typeface="Montserrat" pitchFamily="2" charset="0"/>
              </a:rPr>
              <a:t>los determinantes sociales de salud</a:t>
            </a:r>
            <a:r>
              <a:rPr lang="es-AR" sz="2600" dirty="0">
                <a:latin typeface="Montserrat" pitchFamily="2" charset="0"/>
              </a:rPr>
              <a:t>. Con la atención al paciente como prioridad, su trabajo puede abarcar múltiples roles a la vez.</a:t>
            </a:r>
            <a:endParaRPr lang="en-GB" sz="2600" dirty="0">
              <a:latin typeface="Montserrat" pitchFamily="2" charset="0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E87C9A4-2B7A-C139-7A26-16677174A8FB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03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3845268-8233-A9EE-46C3-5E356FB07D72}"/>
              </a:ext>
            </a:extLst>
          </p:cNvPr>
          <p:cNvSpPr/>
          <p:nvPr/>
        </p:nvSpPr>
        <p:spPr>
          <a:xfrm>
            <a:off x="2779518" y="1918152"/>
            <a:ext cx="4613568" cy="5820304"/>
          </a:xfrm>
          <a:custGeom>
            <a:avLst/>
            <a:gdLst/>
            <a:ahLst/>
            <a:cxnLst/>
            <a:rect l="l" t="t" r="r" b="b"/>
            <a:pathLst>
              <a:path w="6350012" h="6562979">
                <a:moveTo>
                  <a:pt x="6350000" y="5480583"/>
                </a:moveTo>
                <a:cubicBezTo>
                  <a:pt x="6350000" y="6078372"/>
                  <a:pt x="5865419" y="6562979"/>
                  <a:pt x="5267617" y="6562979"/>
                </a:cubicBezTo>
                <a:lnTo>
                  <a:pt x="1082383" y="6562979"/>
                </a:lnTo>
                <a:cubicBezTo>
                  <a:pt x="484594" y="6562979"/>
                  <a:pt x="0" y="6078385"/>
                  <a:pt x="0" y="5480583"/>
                </a:cubicBezTo>
                <a:lnTo>
                  <a:pt x="0" y="1082383"/>
                </a:lnTo>
                <a:cubicBezTo>
                  <a:pt x="0" y="484594"/>
                  <a:pt x="484581" y="0"/>
                  <a:pt x="1082383" y="0"/>
                </a:cubicBezTo>
                <a:lnTo>
                  <a:pt x="5267630" y="0"/>
                </a:lnTo>
                <a:cubicBezTo>
                  <a:pt x="5865419" y="0"/>
                  <a:pt x="6350012" y="484594"/>
                  <a:pt x="6350012" y="1082383"/>
                </a:cubicBezTo>
                <a:lnTo>
                  <a:pt x="6350012" y="5480583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859" b="-5652"/>
            </a:stretch>
          </a:blipFill>
          <a:ln w="12700"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276394" y="7575118"/>
            <a:ext cx="3743034" cy="954356"/>
            <a:chOff x="0" y="0"/>
            <a:chExt cx="3186708" cy="1012978"/>
          </a:xfrm>
          <a:solidFill>
            <a:srgbClr val="55B8AD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58A252-6693-5366-24D8-A962B5B69E80}"/>
              </a:ext>
            </a:extLst>
          </p:cNvPr>
          <p:cNvSpPr txBox="1"/>
          <p:nvPr/>
        </p:nvSpPr>
        <p:spPr>
          <a:xfrm>
            <a:off x="3442666" y="7582738"/>
            <a:ext cx="3576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ontserrat Bold" panose="00000800000000000000" charset="0"/>
                <a:cs typeface="Montserrat Bold" panose="00000800000000000000" charset="0"/>
              </a:rPr>
              <a:t>Dra. Nicole B. </a:t>
            </a:r>
          </a:p>
          <a:p>
            <a:pPr algn="ctr"/>
            <a:r>
              <a:rPr lang="en-GB" sz="2400" b="1" dirty="0">
                <a:latin typeface="Montserrat Bold" panose="00000800000000000000" charset="0"/>
                <a:cs typeface="Montserrat Bold" panose="00000800000000000000" charset="0"/>
              </a:rPr>
              <a:t>Cyrille-Superville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658044" y="1485900"/>
            <a:ext cx="6601256" cy="6096001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973B15-2E6E-E13C-4185-462C8985F87B}"/>
              </a:ext>
            </a:extLst>
          </p:cNvPr>
          <p:cNvSpPr txBox="1"/>
          <p:nvPr/>
        </p:nvSpPr>
        <p:spPr>
          <a:xfrm>
            <a:off x="619596" y="3440214"/>
            <a:ext cx="9591204" cy="4375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latin typeface="Montserrat" pitchFamily="2" charset="0"/>
              </a:rPr>
              <a:t>La animación en la siguiente diapositiva presentará la investigación y la trayectoria profesional de </a:t>
            </a:r>
            <a:r>
              <a:rPr lang="es-AR" sz="2600" dirty="0">
                <a:latin typeface="Montserrat" pitchFamily="2" charset="0"/>
              </a:rPr>
              <a:t>Nicole.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ES" sz="2600" dirty="0">
                <a:latin typeface="Montserrat" pitchFamily="2" charset="0"/>
              </a:rPr>
              <a:t>También la puede encontrar en la página de Nicole</a:t>
            </a:r>
            <a:r>
              <a:rPr lang="en-GB" sz="2600" dirty="0">
                <a:latin typeface="Montserrat" pitchFamily="2" charset="0"/>
              </a:rPr>
              <a:t> </a:t>
            </a:r>
            <a:r>
              <a:rPr lang="es-ES" sz="2600" dirty="0">
                <a:latin typeface="Montserrat" pitchFamily="2" charset="0"/>
              </a:rPr>
              <a:t>en Futurum: </a:t>
            </a:r>
            <a:r>
              <a:rPr lang="es-AR" sz="2600" u="sng" dirty="0">
                <a:latin typeface="Montserrat" pitchFamily="2" charset="0"/>
                <a:hlinkClick r:id="rId2"/>
              </a:rPr>
              <a:t>futurumcareers.com/</a:t>
            </a:r>
            <a:r>
              <a:rPr lang="es-AR" sz="2600" u="sng" dirty="0" err="1">
                <a:latin typeface="Montserrat" pitchFamily="2" charset="0"/>
                <a:hlinkClick r:id="rId2"/>
              </a:rPr>
              <a:t>cardiology</a:t>
            </a:r>
            <a:r>
              <a:rPr lang="es-AR" sz="2600" u="sng" dirty="0">
                <a:latin typeface="Montserrat" pitchFamily="2" charset="0"/>
                <a:hlinkClick r:id="rId2"/>
              </a:rPr>
              <a:t>-</a:t>
            </a:r>
            <a:r>
              <a:rPr lang="es-AR" sz="2600" u="sng" dirty="0" err="1">
                <a:latin typeface="Montserrat" pitchFamily="2" charset="0"/>
                <a:hlinkClick r:id="rId2"/>
              </a:rPr>
              <a:t>with</a:t>
            </a:r>
            <a:r>
              <a:rPr lang="es-AR" sz="2600" u="sng" dirty="0">
                <a:latin typeface="Montserrat" pitchFamily="2" charset="0"/>
                <a:hlinkClick r:id="rId2"/>
              </a:rPr>
              <a:t>-</a:t>
            </a:r>
            <a:r>
              <a:rPr lang="es-AR" sz="2600" u="sng" dirty="0" err="1">
                <a:latin typeface="Montserrat" pitchFamily="2" charset="0"/>
                <a:hlinkClick r:id="rId2"/>
              </a:rPr>
              <a:t>dr</a:t>
            </a:r>
            <a:r>
              <a:rPr lang="es-AR" sz="2600" u="sng" dirty="0">
                <a:latin typeface="Montserrat" pitchFamily="2" charset="0"/>
                <a:hlinkClick r:id="rId2"/>
              </a:rPr>
              <a:t>-</a:t>
            </a:r>
            <a:r>
              <a:rPr lang="es-AR" sz="2600" u="sng" dirty="0" err="1">
                <a:latin typeface="Montserrat" pitchFamily="2" charset="0"/>
                <a:hlinkClick r:id="rId2"/>
              </a:rPr>
              <a:t>nicole</a:t>
            </a:r>
            <a:r>
              <a:rPr lang="es-AR" sz="2600" u="sng" dirty="0">
                <a:latin typeface="Montserrat" pitchFamily="2" charset="0"/>
                <a:hlinkClick r:id="rId2"/>
              </a:rPr>
              <a:t>-b-</a:t>
            </a:r>
            <a:r>
              <a:rPr lang="es-AR" sz="2600" u="sng" dirty="0" err="1">
                <a:latin typeface="Montserrat" pitchFamily="2" charset="0"/>
                <a:hlinkClick r:id="rId2"/>
              </a:rPr>
              <a:t>cyrille</a:t>
            </a:r>
            <a:r>
              <a:rPr lang="es-AR" sz="2600" u="sng" dirty="0">
                <a:latin typeface="Montserrat" pitchFamily="2" charset="0"/>
                <a:hlinkClick r:id="rId2"/>
              </a:rPr>
              <a:t>-</a:t>
            </a:r>
            <a:r>
              <a:rPr lang="es-AR" sz="2600" u="sng" dirty="0" err="1">
                <a:latin typeface="Montserrat" pitchFamily="2" charset="0"/>
                <a:hlinkClick r:id="rId2"/>
              </a:rPr>
              <a:t>superville</a:t>
            </a:r>
            <a:endParaRPr lang="es-AR" sz="2600" u="sng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2600" dirty="0">
                <a:latin typeface="Montserrat" pitchFamily="2" charset="0"/>
              </a:rPr>
              <a:t>O </a:t>
            </a:r>
            <a:r>
              <a:rPr lang="en-US" sz="2600" dirty="0" err="1">
                <a:latin typeface="Montserrat" pitchFamily="2" charset="0"/>
              </a:rPr>
              <a:t>puede</a:t>
            </a:r>
            <a:r>
              <a:rPr lang="en-US" sz="2600" dirty="0">
                <a:latin typeface="Montserrat" pitchFamily="2" charset="0"/>
              </a:rPr>
              <a:t> </a:t>
            </a:r>
            <a:r>
              <a:rPr lang="en-US" sz="2600" dirty="0" err="1">
                <a:latin typeface="Montserrat" pitchFamily="2" charset="0"/>
              </a:rPr>
              <a:t>verla</a:t>
            </a:r>
            <a:r>
              <a:rPr lang="en-US" sz="2600" dirty="0">
                <a:latin typeface="Montserrat" pitchFamily="2" charset="0"/>
              </a:rPr>
              <a:t> </a:t>
            </a:r>
            <a:r>
              <a:rPr lang="en-US" sz="2600" dirty="0" err="1">
                <a:latin typeface="Montserrat" pitchFamily="2" charset="0"/>
              </a:rPr>
              <a:t>en</a:t>
            </a:r>
            <a:r>
              <a:rPr lang="en-US" sz="2600" dirty="0">
                <a:latin typeface="Montserrat" pitchFamily="2" charset="0"/>
              </a:rPr>
              <a:t> YouTube: </a:t>
            </a:r>
            <a:r>
              <a:rPr lang="en-GB" sz="2600" dirty="0">
                <a:latin typeface="Montserrat" pitchFamily="2" charset="0"/>
                <a:hlinkClick r:id="rId3"/>
              </a:rPr>
              <a:t>https://youtu.be/UwQ5FVW7GAw</a:t>
            </a:r>
            <a:endParaRPr lang="en-GB" sz="2600" dirty="0">
              <a:solidFill>
                <a:srgbClr val="FF0000"/>
              </a:solidFill>
              <a:latin typeface="Montserra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533399" y="723900"/>
            <a:ext cx="104470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4800" dirty="0">
                <a:latin typeface="Montserrat SemiBold" pitchFamily="2" charset="0"/>
              </a:rPr>
              <a:t>Conozca la </a:t>
            </a:r>
            <a:r>
              <a:rPr lang="es-ES" sz="4800" dirty="0">
                <a:latin typeface="Montserrat SemiBold" pitchFamily="2" charset="0"/>
              </a:rPr>
              <a:t>Investigación y la Trayectoria Profesional </a:t>
            </a:r>
            <a:r>
              <a:rPr lang="es-AR" sz="4800" dirty="0">
                <a:latin typeface="Montserrat SemiBold" pitchFamily="2" charset="0"/>
              </a:rPr>
              <a:t>de Nicole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C9F6520-EE26-4138-B9CA-CB868C68051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</a:t>
            </a: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4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0FD06C75-EA46-D5A5-FAAE-7D64202AE754}"/>
              </a:ext>
            </a:extLst>
          </p:cNvPr>
          <p:cNvGrpSpPr>
            <a:grpSpLocks noChangeAspect="1"/>
          </p:cNvGrpSpPr>
          <p:nvPr/>
        </p:nvGrpSpPr>
        <p:grpSpPr>
          <a:xfrm>
            <a:off x="10820400" y="1723515"/>
            <a:ext cx="5181600" cy="5620782"/>
            <a:chOff x="-154295" y="-17959"/>
            <a:chExt cx="4994348" cy="631855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64EA7667-6451-6AA9-1A95-577E98748ADE}"/>
                </a:ext>
              </a:extLst>
            </p:cNvPr>
            <p:cNvSpPr/>
            <p:nvPr/>
          </p:nvSpPr>
          <p:spPr>
            <a:xfrm>
              <a:off x="-154295" y="-17959"/>
              <a:ext cx="4994348" cy="6318550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2764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cole Cyrille-Superville_ Spanish_animation">
            <a:hlinkClick r:id="" action="ppaction://media"/>
            <a:extLst>
              <a:ext uri="{FF2B5EF4-FFF2-40B4-BE49-F238E27FC236}">
                <a16:creationId xmlns:a16="http://schemas.microsoft.com/office/drawing/2014/main" id="{46232E34-541F-5510-6CDD-9196887E2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7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 child holding a cat&#10;&#10;AI-generated content may be incorrect.">
            <a:extLst>
              <a:ext uri="{FF2B5EF4-FFF2-40B4-BE49-F238E27FC236}">
                <a16:creationId xmlns:a16="http://schemas.microsoft.com/office/drawing/2014/main" id="{EFB3F4B3-C816-C480-9BE9-FCAD5206B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9"/>
          <a:stretch>
            <a:fillRect/>
          </a:stretch>
        </p:blipFill>
        <p:spPr>
          <a:xfrm>
            <a:off x="10504102" y="0"/>
            <a:ext cx="7783898" cy="1027881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4083836" y="-1670533"/>
            <a:ext cx="9281892" cy="14633174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06FBB253-6086-031C-8D99-18D229BCE51F}"/>
              </a:ext>
            </a:extLst>
          </p:cNvPr>
          <p:cNvSpPr/>
          <p:nvPr/>
        </p:nvSpPr>
        <p:spPr>
          <a:xfrm rot="5400000">
            <a:off x="3739668" y="-1671096"/>
            <a:ext cx="9281891" cy="14633171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468A76-7090-E9BA-7D3D-5AD7C5ECCA99}"/>
              </a:ext>
            </a:extLst>
          </p:cNvPr>
          <p:cNvSpPr/>
          <p:nvPr/>
        </p:nvSpPr>
        <p:spPr>
          <a:xfrm>
            <a:off x="0" y="-9667"/>
            <a:ext cx="1981200" cy="10296667"/>
          </a:xfrm>
          <a:prstGeom prst="rect">
            <a:avLst/>
          </a:prstGeom>
          <a:solidFill>
            <a:srgbClr val="C9E9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3219071" y="-1900630"/>
            <a:ext cx="10296667" cy="14062222"/>
            <a:chOff x="0" y="0"/>
            <a:chExt cx="3130550" cy="3511380"/>
          </a:xfrm>
          <a:solidFill>
            <a:srgbClr val="C9E9E5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EB73596A-795A-5C0E-A2A2-663F3FBB885B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06       </a:t>
            </a: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DDB444-1505-63D1-92A9-D3D26A633F58}"/>
              </a:ext>
            </a:extLst>
          </p:cNvPr>
          <p:cNvSpPr txBox="1"/>
          <p:nvPr/>
        </p:nvSpPr>
        <p:spPr>
          <a:xfrm>
            <a:off x="304800" y="245948"/>
            <a:ext cx="8460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800" dirty="0">
                <a:latin typeface="Montserrat SemiBold" pitchFamily="2" charset="0"/>
              </a:rPr>
              <a:t>Resumen</a:t>
            </a:r>
            <a:r>
              <a:rPr lang="es-AR" sz="4800" b="1" dirty="0">
                <a:latin typeface="Montserrat SemiBold" pitchFamily="2" charset="0"/>
              </a:rPr>
              <a:t> de la Animación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A32AA-4AC0-BF53-D8B2-33841D1CBFFC}"/>
              </a:ext>
            </a:extLst>
          </p:cNvPr>
          <p:cNvSpPr txBox="1"/>
          <p:nvPr/>
        </p:nvSpPr>
        <p:spPr>
          <a:xfrm>
            <a:off x="304800" y="1287552"/>
            <a:ext cx="11406574" cy="149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Desde pequeña, Nicole tenía un instinto</a:t>
            </a:r>
            <a:r>
              <a:rPr lang="es-AR" sz="2600" b="1" dirty="0">
                <a:latin typeface="Montserrat" pitchFamily="2" charset="0"/>
              </a:rPr>
              <a:t> </a:t>
            </a:r>
            <a:r>
              <a:rPr lang="es-AR" sz="2600" dirty="0">
                <a:latin typeface="Montserrat" pitchFamily="2" charset="0"/>
              </a:rPr>
              <a:t>natural </a:t>
            </a:r>
            <a:r>
              <a:rPr lang="es-AR" sz="2600" b="1" dirty="0">
                <a:latin typeface="Montserrat" pitchFamily="2" charset="0"/>
              </a:rPr>
              <a:t>para cuidar de los demás</a:t>
            </a:r>
            <a:r>
              <a:rPr lang="es-AR" sz="2600" dirty="0">
                <a:latin typeface="Montserrat" pitchFamily="2" charset="0"/>
              </a:rPr>
              <a:t>. Le encantaban a los animales y, en una ocasión, cuidó de una camada de seis gatitos después de que su madre muriera.</a:t>
            </a:r>
            <a:endParaRPr lang="en-GB" sz="2600" dirty="0">
              <a:latin typeface="Montserra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DEDCB-01D2-5629-8E3B-84C9987E3A1B}"/>
              </a:ext>
            </a:extLst>
          </p:cNvPr>
          <p:cNvSpPr txBox="1"/>
          <p:nvPr/>
        </p:nvSpPr>
        <p:spPr>
          <a:xfrm>
            <a:off x="274320" y="5054091"/>
            <a:ext cx="13213080" cy="1975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Hoy en día, Nicole es </a:t>
            </a:r>
            <a:r>
              <a:rPr lang="es-AR" sz="2600" b="1" dirty="0">
                <a:latin typeface="Montserrat" pitchFamily="2" charset="0"/>
              </a:rPr>
              <a:t>cardióloga </a:t>
            </a:r>
            <a:r>
              <a:rPr lang="es-AR" sz="2600" dirty="0">
                <a:latin typeface="Montserrat" pitchFamily="2" charset="0"/>
              </a:rPr>
              <a:t>en </a:t>
            </a:r>
            <a:r>
              <a:rPr lang="es-AR" sz="2600" b="1" dirty="0">
                <a:latin typeface="Montserrat" pitchFamily="2" charset="0"/>
              </a:rPr>
              <a:t>el Atrium Health Sanger Heart &amp; Vascular Institute </a:t>
            </a:r>
            <a:r>
              <a:rPr lang="es-AR" sz="2600" b="1" dirty="0" err="1">
                <a:latin typeface="Montserrat" pitchFamily="2" charset="0"/>
              </a:rPr>
              <a:t>Kenilworth</a:t>
            </a:r>
            <a:r>
              <a:rPr lang="es-AR" sz="2600" b="1" dirty="0">
                <a:latin typeface="Montserrat" pitchFamily="2" charset="0"/>
              </a:rPr>
              <a:t> </a:t>
            </a:r>
            <a:r>
              <a:rPr lang="es-AR" sz="2600" dirty="0">
                <a:latin typeface="Montserrat" pitchFamily="2" charset="0"/>
              </a:rPr>
              <a:t>y en </a:t>
            </a:r>
            <a:r>
              <a:rPr lang="es-AR" sz="2600" b="1" dirty="0">
                <a:latin typeface="Montserrat" pitchFamily="2" charset="0"/>
              </a:rPr>
              <a:t>la Facultad de Medicina de la Universidad de Wake Forest</a:t>
            </a:r>
            <a:r>
              <a:rPr lang="es-AR" sz="2600" dirty="0">
                <a:latin typeface="Montserrat" pitchFamily="2" charset="0"/>
              </a:rPr>
              <a:t>, en Estados Unidos, donde se especializa en enfermedades que afectan al corazón y a los vasos sanguíneos.</a:t>
            </a:r>
            <a:endParaRPr lang="en-GB" sz="2600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0FA1C9-3A83-627C-AC72-CB10AD33BBA8}"/>
              </a:ext>
            </a:extLst>
          </p:cNvPr>
          <p:cNvSpPr txBox="1"/>
          <p:nvPr/>
        </p:nvSpPr>
        <p:spPr>
          <a:xfrm>
            <a:off x="274320" y="7164057"/>
            <a:ext cx="142036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Existen muchos </a:t>
            </a:r>
            <a:r>
              <a:rPr lang="en-GB" sz="2600" dirty="0" err="1">
                <a:latin typeface="Montserrat" pitchFamily="2" charset="0"/>
              </a:rPr>
              <a:t>factores</a:t>
            </a:r>
            <a:r>
              <a:rPr lang="en-GB" sz="2600" dirty="0">
                <a:latin typeface="Montserrat" pitchFamily="2" charset="0"/>
              </a:rPr>
              <a:t> </a:t>
            </a:r>
            <a:r>
              <a:rPr lang="en-GB" sz="2600" b="1" dirty="0" err="1">
                <a:latin typeface="Montserrat" pitchFamily="2" charset="0"/>
              </a:rPr>
              <a:t>físicos</a:t>
            </a:r>
            <a:r>
              <a:rPr lang="en-GB" sz="2600" b="1" dirty="0">
                <a:latin typeface="Montserrat" pitchFamily="2" charset="0"/>
              </a:rPr>
              <a:t> </a:t>
            </a:r>
            <a:r>
              <a:rPr lang="es-AR" sz="2600" dirty="0">
                <a:latin typeface="Montserrat" pitchFamily="2" charset="0"/>
              </a:rPr>
              <a:t>que influyen en nuestra salud: edad, genética, movilidad, pero también intervienen factores </a:t>
            </a:r>
            <a:r>
              <a:rPr lang="es-AR" sz="2600" b="1" dirty="0">
                <a:latin typeface="Montserrat" pitchFamily="2" charset="0"/>
              </a:rPr>
              <a:t>sociales, educativos y económicos</a:t>
            </a:r>
            <a:r>
              <a:rPr lang="es-AR" sz="2600" dirty="0">
                <a:latin typeface="Montserrat" pitchFamily="2" charset="0"/>
              </a:rPr>
              <a:t>. Al combinar la atención médica con la investigación, Nicole dedicó su carrera a comprender cómo esos elementos determinan la evolución de las personas con insuficiencia cardíaca.</a:t>
            </a:r>
            <a:endParaRPr lang="en-GB" sz="2600" dirty="0">
              <a:latin typeface="Montserrat" pitchFamily="2" charset="0"/>
            </a:endParaRP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5CB21-0303-DC96-7B89-BCB72EFF0164}"/>
              </a:ext>
            </a:extLst>
          </p:cNvPr>
          <p:cNvSpPr txBox="1"/>
          <p:nvPr/>
        </p:nvSpPr>
        <p:spPr>
          <a:xfrm>
            <a:off x="304800" y="2948112"/>
            <a:ext cx="11963400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Sus padres le inculcaron la importancia de la educación y de una sólida </a:t>
            </a:r>
            <a:r>
              <a:rPr lang="es-AR" sz="2600" b="1" dirty="0">
                <a:latin typeface="Montserrat" pitchFamily="2" charset="0"/>
              </a:rPr>
              <a:t>ética de trabajo</a:t>
            </a:r>
            <a:r>
              <a:rPr lang="es-AR" sz="2600" dirty="0">
                <a:latin typeface="Montserrat" pitchFamily="2" charset="0"/>
              </a:rPr>
              <a:t>. Ellos no pudieron completar la secundaria, de modo que, cuando Nicole tuvo la oportunidad de mudarse de Dominica a Texas, decidió aprovecharla al máximo. </a:t>
            </a:r>
            <a:endParaRPr lang="en-GB" sz="2600" dirty="0">
              <a:latin typeface="Montserrat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32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24838-0D28-9FF1-ACA1-C920EBF31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wearing a mask and gloves&#10;&#10;AI-generated content may be incorrect.">
            <a:extLst>
              <a:ext uri="{FF2B5EF4-FFF2-40B4-BE49-F238E27FC236}">
                <a16:creationId xmlns:a16="http://schemas.microsoft.com/office/drawing/2014/main" id="{99C7EC01-7F81-C974-0566-B94D4D910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"/>
          <a:stretch>
            <a:fillRect/>
          </a:stretch>
        </p:blipFill>
        <p:spPr>
          <a:xfrm>
            <a:off x="6214393" y="20479"/>
            <a:ext cx="12073607" cy="10276193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227206EB-D7AB-F120-4760-46C010FCAE02}"/>
              </a:ext>
            </a:extLst>
          </p:cNvPr>
          <p:cNvGrpSpPr/>
          <p:nvPr/>
        </p:nvGrpSpPr>
        <p:grpSpPr>
          <a:xfrm rot="5400000">
            <a:off x="4178454" y="-1765152"/>
            <a:ext cx="9281892" cy="14822411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75B8E27-C265-A9B5-FE10-DE517416DBFE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AF755746-7B7C-81AE-8AFA-69336678E82C}"/>
              </a:ext>
            </a:extLst>
          </p:cNvPr>
          <p:cNvSpPr/>
          <p:nvPr/>
        </p:nvSpPr>
        <p:spPr>
          <a:xfrm rot="5400000">
            <a:off x="3834290" y="-1765717"/>
            <a:ext cx="9281891" cy="14822413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4E7C8D-CC5C-C621-8C54-44BD147EB65F}"/>
              </a:ext>
            </a:extLst>
          </p:cNvPr>
          <p:cNvSpPr/>
          <p:nvPr/>
        </p:nvSpPr>
        <p:spPr>
          <a:xfrm>
            <a:off x="0" y="-9667"/>
            <a:ext cx="1981200" cy="10296667"/>
          </a:xfrm>
          <a:prstGeom prst="rect">
            <a:avLst/>
          </a:prstGeom>
          <a:solidFill>
            <a:srgbClr val="C9E9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61FDEFB-AD06-686B-1DE3-D82F9A07C6DD}"/>
              </a:ext>
            </a:extLst>
          </p:cNvPr>
          <p:cNvGrpSpPr/>
          <p:nvPr/>
        </p:nvGrpSpPr>
        <p:grpSpPr>
          <a:xfrm rot="5400000">
            <a:off x="3161444" y="-2010491"/>
            <a:ext cx="10364918" cy="14249407"/>
            <a:chOff x="0" y="0"/>
            <a:chExt cx="3130550" cy="3511380"/>
          </a:xfrm>
          <a:solidFill>
            <a:srgbClr val="C9E9E5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0C7AA27-29EF-E941-EF7D-CD70887BDB09}"/>
                </a:ext>
              </a:extLst>
            </p:cNvPr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8559B4D3-5ADD-3828-AE4C-631F2F08E758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07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84DDC1-6017-92CA-7AEA-B06AD487006E}"/>
              </a:ext>
            </a:extLst>
          </p:cNvPr>
          <p:cNvSpPr txBox="1"/>
          <p:nvPr/>
        </p:nvSpPr>
        <p:spPr>
          <a:xfrm>
            <a:off x="304800" y="1308836"/>
            <a:ext cx="11498014" cy="2455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En la actualidad, Nicole es </a:t>
            </a:r>
            <a:r>
              <a:rPr lang="es-AR" sz="2600" b="1" dirty="0">
                <a:latin typeface="Montserrat" pitchFamily="2" charset="0"/>
              </a:rPr>
              <a:t>coinvestigadora </a:t>
            </a:r>
            <a:r>
              <a:rPr lang="es-AR" sz="2600" dirty="0">
                <a:latin typeface="Montserrat" pitchFamily="2" charset="0"/>
              </a:rPr>
              <a:t>de </a:t>
            </a:r>
            <a:r>
              <a:rPr lang="es-AR" sz="2600" b="1" dirty="0">
                <a:latin typeface="Montserrat" pitchFamily="2" charset="0"/>
              </a:rPr>
              <a:t>REHAB-</a:t>
            </a:r>
            <a:r>
              <a:rPr lang="es-AR" sz="2600" b="1" dirty="0" err="1">
                <a:latin typeface="Montserrat" pitchFamily="2" charset="0"/>
              </a:rPr>
              <a:t>HFpEF</a:t>
            </a:r>
            <a:r>
              <a:rPr lang="es-AR" sz="2600" dirty="0">
                <a:latin typeface="Montserrat" pitchFamily="2" charset="0"/>
              </a:rPr>
              <a:t>, un ensayo clínico que evalúa el impacto de un novedoso programa de</a:t>
            </a:r>
            <a:r>
              <a:rPr lang="es-AR" sz="2600" b="1" dirty="0">
                <a:latin typeface="Montserrat" pitchFamily="2" charset="0"/>
              </a:rPr>
              <a:t> rehabilitación</a:t>
            </a:r>
            <a:r>
              <a:rPr lang="es-AR" sz="2600" dirty="0">
                <a:latin typeface="Montserrat" pitchFamily="2" charset="0"/>
              </a:rPr>
              <a:t> física en la evolución de pacientes hospitalizados con </a:t>
            </a:r>
            <a:r>
              <a:rPr lang="es-AR" sz="2600" b="1" dirty="0">
                <a:latin typeface="Montserrat" pitchFamily="2" charset="0"/>
              </a:rPr>
              <a:t>insuficiencia cardíaca</a:t>
            </a:r>
            <a:r>
              <a:rPr lang="es-AR" sz="2600" dirty="0">
                <a:latin typeface="Montserrat" pitchFamily="2" charset="0"/>
              </a:rPr>
              <a:t> descompensada con fracción de eyección preservada, o </a:t>
            </a:r>
            <a:r>
              <a:rPr lang="es-AR" sz="2600" dirty="0" err="1">
                <a:latin typeface="Montserrat" pitchFamily="2" charset="0"/>
              </a:rPr>
              <a:t>HFpEF</a:t>
            </a:r>
            <a:r>
              <a:rPr lang="es-AR" sz="2600" dirty="0">
                <a:latin typeface="Montserrat" pitchFamily="2" charset="0"/>
              </a:rPr>
              <a:t>.</a:t>
            </a:r>
            <a:endParaRPr lang="en-GB" sz="2600" dirty="0">
              <a:latin typeface="Montserra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CF68B-ACEA-EE88-3A92-E0C545DD4358}"/>
              </a:ext>
            </a:extLst>
          </p:cNvPr>
          <p:cNvSpPr txBox="1"/>
          <p:nvPr/>
        </p:nvSpPr>
        <p:spPr>
          <a:xfrm>
            <a:off x="304800" y="3764188"/>
            <a:ext cx="12649200" cy="1975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Además de los datos médicos, Nicole recopila datos sobre los</a:t>
            </a:r>
            <a:r>
              <a:rPr lang="es-AR" sz="2600" b="1" dirty="0">
                <a:latin typeface="Montserrat" pitchFamily="2" charset="0"/>
              </a:rPr>
              <a:t> determinantes sociales de salud </a:t>
            </a:r>
            <a:r>
              <a:rPr lang="es-AR" sz="2600" dirty="0">
                <a:latin typeface="Montserrat" pitchFamily="2" charset="0"/>
              </a:rPr>
              <a:t>de sus pacientes. Esto la ayuda a comprender mejor qué factores influyen en la evolución de los pacientes con </a:t>
            </a:r>
            <a:r>
              <a:rPr lang="es-AR" sz="2600" dirty="0" err="1">
                <a:latin typeface="Montserrat" pitchFamily="2" charset="0"/>
              </a:rPr>
              <a:t>HFpEF</a:t>
            </a:r>
            <a:r>
              <a:rPr lang="es-AR" sz="2600" dirty="0">
                <a:latin typeface="Montserrat" pitchFamily="2" charset="0"/>
              </a:rPr>
              <a:t>. </a:t>
            </a:r>
            <a:endParaRPr lang="en-GB" sz="2600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111AA-EC3D-791E-5903-A1988BBD0902}"/>
              </a:ext>
            </a:extLst>
          </p:cNvPr>
          <p:cNvSpPr txBox="1"/>
          <p:nvPr/>
        </p:nvSpPr>
        <p:spPr>
          <a:xfrm>
            <a:off x="304800" y="5745864"/>
            <a:ext cx="13296333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Nicole también trabaja en </a:t>
            </a:r>
            <a:r>
              <a:rPr lang="es-AR" sz="2600" b="1" dirty="0" err="1">
                <a:latin typeface="Montserrat" pitchFamily="2" charset="0"/>
              </a:rPr>
              <a:t>HeartShare</a:t>
            </a:r>
            <a:r>
              <a:rPr lang="es-AR" sz="2600" dirty="0">
                <a:latin typeface="Montserrat" pitchFamily="2" charset="0"/>
              </a:rPr>
              <a:t>, un estudio que analiza los </a:t>
            </a:r>
            <a:r>
              <a:rPr lang="es-AR" sz="2600" b="1" dirty="0">
                <a:latin typeface="Montserrat" pitchFamily="2" charset="0"/>
              </a:rPr>
              <a:t>fenotipos</a:t>
            </a:r>
            <a:r>
              <a:rPr lang="es-AR" sz="2600" dirty="0">
                <a:latin typeface="Montserrat" pitchFamily="2" charset="0"/>
              </a:rPr>
              <a:t>, o rasgos, de los pacientes con </a:t>
            </a:r>
            <a:r>
              <a:rPr lang="es-AR" sz="2600" dirty="0" err="1">
                <a:latin typeface="Montserrat" pitchFamily="2" charset="0"/>
              </a:rPr>
              <a:t>HFpEF</a:t>
            </a:r>
            <a:r>
              <a:rPr lang="es-AR" sz="2600" dirty="0">
                <a:latin typeface="Montserrat" pitchFamily="2" charset="0"/>
              </a:rPr>
              <a:t>. El proyecto tiene como objetivo crear un gran biobanco para explorar la fisiopatología y abrir el camino a opciones nuevas de tratamiento. </a:t>
            </a:r>
            <a:endParaRPr lang="en-GB" sz="2600" dirty="0">
              <a:latin typeface="Montserrat" pitchFamily="2" charset="0"/>
            </a:endParaRPr>
          </a:p>
          <a:p>
            <a:endParaRPr lang="en-GB" dirty="0"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660341-E7F4-E8EA-B54A-2FBE2D3C369B}"/>
              </a:ext>
            </a:extLst>
          </p:cNvPr>
          <p:cNvSpPr txBox="1"/>
          <p:nvPr/>
        </p:nvSpPr>
        <p:spPr>
          <a:xfrm>
            <a:off x="304800" y="7771367"/>
            <a:ext cx="14249408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El trabajo de Nicole es </a:t>
            </a:r>
            <a:r>
              <a:rPr lang="es-AR" sz="2600" b="1" dirty="0">
                <a:latin typeface="Montserrat" pitchFamily="2" charset="0"/>
              </a:rPr>
              <a:t>variado</a:t>
            </a:r>
            <a:r>
              <a:rPr lang="es-AR" sz="2600" dirty="0">
                <a:latin typeface="Montserrat" pitchFamily="2" charset="0"/>
              </a:rPr>
              <a:t> y puede abarcar distintos</a:t>
            </a:r>
            <a:r>
              <a:rPr lang="es-AR" sz="2600" b="1" dirty="0">
                <a:latin typeface="Montserrat" pitchFamily="2" charset="0"/>
              </a:rPr>
              <a:t> proyectos </a:t>
            </a:r>
            <a:r>
              <a:rPr lang="es-AR" sz="2600" dirty="0">
                <a:latin typeface="Montserrat" pitchFamily="2" charset="0"/>
              </a:rPr>
              <a:t>de investigación a la vez. Por ejemplo, también es </a:t>
            </a:r>
            <a:r>
              <a:rPr lang="es-AR" sz="2600" b="1" dirty="0">
                <a:latin typeface="Montserrat" pitchFamily="2" charset="0"/>
              </a:rPr>
              <a:t>“</a:t>
            </a:r>
            <a:r>
              <a:rPr lang="es-AR" sz="2600" b="1" dirty="0" err="1">
                <a:latin typeface="Montserrat" pitchFamily="2" charset="0"/>
              </a:rPr>
              <a:t>Champion</a:t>
            </a:r>
            <a:r>
              <a:rPr lang="es-AR" sz="2600" b="1" dirty="0">
                <a:latin typeface="Montserrat" pitchFamily="2" charset="0"/>
              </a:rPr>
              <a:t>” </a:t>
            </a:r>
            <a:r>
              <a:rPr lang="es-AR" sz="2600" dirty="0">
                <a:latin typeface="Montserrat" pitchFamily="2" charset="0"/>
              </a:rPr>
              <a:t>de </a:t>
            </a:r>
            <a:r>
              <a:rPr lang="es-AR" sz="2600" dirty="0" err="1">
                <a:latin typeface="Montserrat" pitchFamily="2" charset="0"/>
              </a:rPr>
              <a:t>HeartShare</a:t>
            </a:r>
            <a:r>
              <a:rPr lang="es-AR" sz="2600" dirty="0">
                <a:latin typeface="Montserrat" pitchFamily="2" charset="0"/>
              </a:rPr>
              <a:t>, donde desempeña un papel destacado en el aumento de la inscripción de </a:t>
            </a:r>
            <a:r>
              <a:rPr lang="es-AR" sz="2600" b="1" dirty="0">
                <a:latin typeface="Montserrat" pitchFamily="2" charset="0"/>
              </a:rPr>
              <a:t>participantes representativos</a:t>
            </a:r>
            <a:r>
              <a:rPr lang="es-AR" sz="2600" dirty="0">
                <a:latin typeface="Montserrat" pitchFamily="2" charset="0"/>
              </a:rPr>
              <a:t>.</a:t>
            </a:r>
            <a:endParaRPr lang="en-GB" sz="2600" dirty="0">
              <a:latin typeface="Montserrat" pitchFamily="2" charset="0"/>
            </a:endParaRP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B7A8D6-93F0-ADD6-20E8-FDF03E739421}"/>
              </a:ext>
            </a:extLst>
          </p:cNvPr>
          <p:cNvSpPr txBox="1"/>
          <p:nvPr/>
        </p:nvSpPr>
        <p:spPr>
          <a:xfrm>
            <a:off x="304800" y="245948"/>
            <a:ext cx="8460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800" b="1" dirty="0">
                <a:latin typeface="Montserrat SemiBold" pitchFamily="2" charset="0"/>
              </a:rPr>
              <a:t>Resumen de la Animación</a:t>
            </a:r>
            <a:endParaRPr lang="en-GB" sz="4800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5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omputer screen with a bird on it&#10;&#10;AI-generated content may be incorrect.">
            <a:extLst>
              <a:ext uri="{FF2B5EF4-FFF2-40B4-BE49-F238E27FC236}">
                <a16:creationId xmlns:a16="http://schemas.microsoft.com/office/drawing/2014/main" id="{8B6702FA-AF8B-A0E2-8DDB-C5327D4A4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9" t="10970" r="1386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284" y="2705099"/>
            <a:ext cx="13470916" cy="6477001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983328"/>
            <a:ext cx="13296900" cy="5955105"/>
            <a:chOff x="0" y="0"/>
            <a:chExt cx="7630634" cy="3996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465751" y="-2714252"/>
            <a:ext cx="1480331" cy="8411835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99592" y="3156154"/>
            <a:ext cx="12973608" cy="5475797"/>
            <a:chOff x="-1307" y="96132"/>
            <a:chExt cx="7208077" cy="4444368"/>
          </a:xfrm>
        </p:grpSpPr>
        <p:sp>
          <p:nvSpPr>
            <p:cNvPr id="18" name="Freeform 18"/>
            <p:cNvSpPr/>
            <p:nvPr/>
          </p:nvSpPr>
          <p:spPr>
            <a:xfrm>
              <a:off x="-1307" y="96132"/>
              <a:ext cx="7208077" cy="4444368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 sz="2400" dirty="0">
                <a:latin typeface="Montserrat" pitchFamily="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47139" y="903991"/>
            <a:ext cx="81592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Montserrat SemiBold" pitchFamily="2" charset="0"/>
              </a:rPr>
              <a:t>Puntos de Debate</a:t>
            </a:r>
            <a:endParaRPr lang="en-GB" sz="6600" dirty="0">
              <a:latin typeface="Montserrat SemiBold" pitchFamily="2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22903EF9-BF1A-E37B-DF5D-10AEBCEAB915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08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509A64-C0AC-A4E7-09B6-87E7B3D2499F}"/>
              </a:ext>
            </a:extLst>
          </p:cNvPr>
          <p:cNvSpPr txBox="1"/>
          <p:nvPr/>
        </p:nvSpPr>
        <p:spPr>
          <a:xfrm>
            <a:off x="15163800" y="9733991"/>
            <a:ext cx="2259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  <a:latin typeface="Montserrat" pitchFamily="2" charset="0"/>
              </a:rPr>
              <a:t>© everything possible/Shutterstock.com</a:t>
            </a:r>
            <a:endParaRPr lang="en-GB" sz="1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C89F18-30DE-FCB5-9B34-1850F6A2BD34}"/>
              </a:ext>
            </a:extLst>
          </p:cNvPr>
          <p:cNvSpPr txBox="1"/>
          <p:nvPr/>
        </p:nvSpPr>
        <p:spPr>
          <a:xfrm>
            <a:off x="1184352" y="3714111"/>
            <a:ext cx="1297360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s-AR" sz="2600" dirty="0">
                <a:latin typeface="Montserrat" pitchFamily="2" charset="0"/>
              </a:rPr>
              <a:t>¿Qué inspiró la fuerte ética de trabajo de Nicole? ¿Qué lo motiva a usted a esforzarse?</a:t>
            </a:r>
          </a:p>
          <a:p>
            <a:pPr marL="514350" lvl="0" indent="-514350"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AR" sz="2600" dirty="0">
                <a:latin typeface="Montserrat" pitchFamily="2" charset="0"/>
              </a:rPr>
              <a:t>¿Qué factores físicos pueden influir en la salud de una persona?</a:t>
            </a:r>
          </a:p>
          <a:p>
            <a:pPr marL="514350" lvl="0" indent="-514350"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AR" sz="2600" dirty="0">
                <a:latin typeface="Montserrat" pitchFamily="2" charset="0"/>
              </a:rPr>
              <a:t>¿Qué son los determinantes sociales de salud?</a:t>
            </a:r>
          </a:p>
          <a:p>
            <a:pPr marL="514350" lvl="0" indent="-514350"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AR" sz="2600" dirty="0">
                <a:latin typeface="Montserrat" pitchFamily="2" charset="0"/>
              </a:rPr>
              <a:t>¿Qué enseñanzas sobre una carrera en cardiología obtuvo gracias a la historia de Nicole?</a:t>
            </a:r>
          </a:p>
          <a:p>
            <a:pPr marL="514350" lvl="0" indent="-514350"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AR" sz="2600" dirty="0">
                <a:latin typeface="Montserrat" pitchFamily="2" charset="0"/>
              </a:rPr>
              <a:t>¿Qué cree que disfrutaría de ser cardiólogo o cardióloga, y por qué?</a:t>
            </a:r>
            <a:endParaRPr lang="en-GB" sz="2600" dirty="0">
              <a:latin typeface="Montserr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taking a blood pressure of a person&#10;&#10;AI-generated content may be incorrect.">
            <a:extLst>
              <a:ext uri="{FF2B5EF4-FFF2-40B4-BE49-F238E27FC236}">
                <a16:creationId xmlns:a16="http://schemas.microsoft.com/office/drawing/2014/main" id="{3CD85D4E-84EF-51B4-6777-3C3A4B764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26"/>
          <a:stretch>
            <a:fillRect/>
          </a:stretch>
        </p:blipFill>
        <p:spPr>
          <a:xfrm>
            <a:off x="4875601" y="-32945"/>
            <a:ext cx="13405027" cy="1034655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2952750" y="-1897436"/>
            <a:ext cx="9258300" cy="15163800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06FBB253-6086-031C-8D99-18D229BCE51F}"/>
              </a:ext>
            </a:extLst>
          </p:cNvPr>
          <p:cNvSpPr/>
          <p:nvPr/>
        </p:nvSpPr>
        <p:spPr>
          <a:xfrm rot="5400000">
            <a:off x="2788554" y="-1745036"/>
            <a:ext cx="9281891" cy="14859004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2103818" y="-2125280"/>
            <a:ext cx="10346559" cy="14554203"/>
            <a:chOff x="0" y="-191879"/>
            <a:chExt cx="3130550" cy="3703259"/>
          </a:xfrm>
          <a:solidFill>
            <a:srgbClr val="ADDDD7"/>
          </a:solidFill>
        </p:grpSpPr>
        <p:sp>
          <p:nvSpPr>
            <p:cNvPr id="8" name="Freeform 8"/>
            <p:cNvSpPr/>
            <p:nvPr/>
          </p:nvSpPr>
          <p:spPr>
            <a:xfrm>
              <a:off x="0" y="-191879"/>
              <a:ext cx="3130550" cy="3703259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273DC6-DD7D-32C2-C854-612A32B2BA7A}"/>
              </a:ext>
            </a:extLst>
          </p:cNvPr>
          <p:cNvSpPr txBox="1"/>
          <p:nvPr/>
        </p:nvSpPr>
        <p:spPr>
          <a:xfrm>
            <a:off x="366728" y="756339"/>
            <a:ext cx="8933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800" b="1" dirty="0">
                <a:latin typeface="Montserrat SemiBold" pitchFamily="2" charset="0"/>
              </a:rPr>
              <a:t>Sobre la Cardiología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A29575E1-84B7-6F57-3DC4-9904E38E426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09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4C3913-8915-C7C4-3DE7-04F0A08D4BCC}"/>
              </a:ext>
            </a:extLst>
          </p:cNvPr>
          <p:cNvSpPr txBox="1"/>
          <p:nvPr/>
        </p:nvSpPr>
        <p:spPr>
          <a:xfrm>
            <a:off x="366727" y="1951732"/>
            <a:ext cx="10682272" cy="389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Trabajar en cardiología puede conducir a una carrera </a:t>
            </a:r>
            <a:r>
              <a:rPr lang="es-AR" sz="2600" b="1" dirty="0">
                <a:latin typeface="Montserrat" pitchFamily="2" charset="0"/>
              </a:rPr>
              <a:t>gratificante </a:t>
            </a:r>
            <a:r>
              <a:rPr lang="es-AR" sz="2600" dirty="0">
                <a:latin typeface="Montserrat" pitchFamily="2" charset="0"/>
              </a:rPr>
              <a:t>y </a:t>
            </a:r>
            <a:r>
              <a:rPr lang="es-AR" sz="2600" b="1" dirty="0">
                <a:latin typeface="Montserrat" pitchFamily="2" charset="0"/>
              </a:rPr>
              <a:t>multifacética</a:t>
            </a:r>
            <a:r>
              <a:rPr lang="es-AR" sz="2600" dirty="0">
                <a:latin typeface="Montserrat" pitchFamily="2" charset="0"/>
              </a:rPr>
              <a:t>, ya que los cardiólogos se especializan en comprender las enfermedades que afectan al </a:t>
            </a:r>
            <a:r>
              <a:rPr lang="es-AR" sz="2600" b="1" dirty="0">
                <a:latin typeface="Montserrat" pitchFamily="2" charset="0"/>
              </a:rPr>
              <a:t>corazón </a:t>
            </a:r>
            <a:r>
              <a:rPr lang="es-AR" sz="2600" dirty="0">
                <a:latin typeface="Montserrat" pitchFamily="2" charset="0"/>
              </a:rPr>
              <a:t>y los</a:t>
            </a:r>
            <a:r>
              <a:rPr lang="es-AR" sz="2600" b="1" dirty="0">
                <a:latin typeface="Montserrat" pitchFamily="2" charset="0"/>
              </a:rPr>
              <a:t> vasos sanguíneos</a:t>
            </a:r>
            <a:r>
              <a:rPr lang="es-AR" sz="2600" dirty="0">
                <a:latin typeface="Montserrat" pitchFamily="2" charset="0"/>
              </a:rPr>
              <a:t>. Un experto de esta rama puede especializarse como </a:t>
            </a:r>
            <a:r>
              <a:rPr lang="es-AR" sz="2600" b="1" dirty="0">
                <a:latin typeface="Montserrat" pitchFamily="2" charset="0"/>
              </a:rPr>
              <a:t>médico clínico</a:t>
            </a:r>
            <a:r>
              <a:rPr lang="es-AR" sz="2600" dirty="0">
                <a:latin typeface="Montserrat" pitchFamily="2" charset="0"/>
              </a:rPr>
              <a:t>, trabajando de forma directa con los pacientes para diagnosticar y tratar afecciones. </a:t>
            </a: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C64D0-541F-5CF3-A545-932A13A3D3A2}"/>
              </a:ext>
            </a:extLst>
          </p:cNvPr>
          <p:cNvSpPr txBox="1"/>
          <p:nvPr/>
        </p:nvSpPr>
        <p:spPr>
          <a:xfrm>
            <a:off x="366727" y="5440648"/>
            <a:ext cx="12282474" cy="149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Como muestra la experiencia de Nicole, los médicos suelen dedicar tiempo a comprender tanto los </a:t>
            </a:r>
            <a:r>
              <a:rPr lang="es-AR" sz="2600" b="1" dirty="0">
                <a:latin typeface="Montserrat" pitchFamily="2" charset="0"/>
              </a:rPr>
              <a:t>factores físicos </a:t>
            </a:r>
            <a:r>
              <a:rPr lang="es-AR" sz="2600" dirty="0">
                <a:latin typeface="Montserrat" pitchFamily="2" charset="0"/>
              </a:rPr>
              <a:t>como los </a:t>
            </a:r>
            <a:r>
              <a:rPr lang="es-AR" sz="2600" b="1" dirty="0">
                <a:latin typeface="Montserrat" pitchFamily="2" charset="0"/>
              </a:rPr>
              <a:t>determinantes sociales </a:t>
            </a:r>
            <a:r>
              <a:rPr lang="es-AR" sz="2600" dirty="0">
                <a:latin typeface="Montserrat" pitchFamily="2" charset="0"/>
              </a:rPr>
              <a:t>que influyen en cada caso, para brindar el mejor apoyo posible.</a:t>
            </a:r>
            <a:endParaRPr lang="en-GB" sz="2600" dirty="0">
              <a:latin typeface="Montserra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DA8070-6FF5-EAC5-3F33-C5526C9FA1D4}"/>
              </a:ext>
            </a:extLst>
          </p:cNvPr>
          <p:cNvSpPr txBox="1"/>
          <p:nvPr/>
        </p:nvSpPr>
        <p:spPr>
          <a:xfrm>
            <a:off x="381967" y="7063594"/>
            <a:ext cx="12815872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AR" sz="2600" dirty="0">
                <a:latin typeface="Montserrat" pitchFamily="2" charset="0"/>
              </a:rPr>
              <a:t>Los cardiólogos también pueden trabajar en </a:t>
            </a:r>
            <a:r>
              <a:rPr lang="es-AR" sz="2600" b="1" dirty="0">
                <a:latin typeface="Montserrat" pitchFamily="2" charset="0"/>
              </a:rPr>
              <a:t>investigación</a:t>
            </a:r>
            <a:r>
              <a:rPr lang="es-AR" sz="2600" dirty="0">
                <a:latin typeface="Montserrat" pitchFamily="2" charset="0"/>
              </a:rPr>
              <a:t>, en laboratorios, o como </a:t>
            </a:r>
            <a:r>
              <a:rPr lang="es-AR" sz="2600" b="1" dirty="0">
                <a:latin typeface="Montserrat" pitchFamily="2" charset="0"/>
              </a:rPr>
              <a:t>educadores </a:t>
            </a:r>
            <a:r>
              <a:rPr lang="es-AR" sz="2600" dirty="0">
                <a:latin typeface="Montserrat" pitchFamily="2" charset="0"/>
              </a:rPr>
              <a:t>y mentores, y algunos combinan varias de estas actividades. </a:t>
            </a:r>
            <a:endParaRPr lang="en-GB" sz="2600" dirty="0">
              <a:latin typeface="Montserrat" pitchFamily="2" charset="0"/>
            </a:endParaRPr>
          </a:p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C431F8-2322-4407-4508-F5F86F51F568}"/>
              </a:ext>
            </a:extLst>
          </p:cNvPr>
          <p:cNvSpPr txBox="1"/>
          <p:nvPr/>
        </p:nvSpPr>
        <p:spPr>
          <a:xfrm>
            <a:off x="15697200" y="9839981"/>
            <a:ext cx="3116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Montserrat" pitchFamily="2" charset="0"/>
              </a:rPr>
              <a:t>Hananeko_Studio/Shutterstock.com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77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e5eb4c-ad0d-4795-ae2e-baffe4a7a343" xsi:nil="true"/>
    <lcf76f155ced4ddcb4097134ff3c332f xmlns="4ef8ee0b-e025-4bd4-94a6-4c71df7778d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9" ma:contentTypeDescription="Create a new document." ma:contentTypeScope="" ma:versionID="92774c4978b0496b0f20fa32f3f2b0be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1457492cf599239e3f08a612a755c80d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782564-be43-449e-9829-86f2ca8ed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e7737c-4f54-4668-836a-4369b242694b}" ma:internalName="TaxCatchAll" ma:showField="CatchAllData" ma:web="09e5eb4c-ad0d-4795-ae2e-baffe4a7a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27C9C9-1383-43CA-9F0A-3F7796B22DE4}">
  <ds:schemaRefs>
    <ds:schemaRef ds:uri="http://schemas.microsoft.com/office/2006/metadata/properties"/>
    <ds:schemaRef ds:uri="http://schemas.microsoft.com/office/infopath/2007/PartnerControls"/>
    <ds:schemaRef ds:uri="09e5eb4c-ad0d-4795-ae2e-baffe4a7a343"/>
    <ds:schemaRef ds:uri="4ef8ee0b-e025-4bd4-94a6-4c71df7778d2"/>
    <ds:schemaRef ds:uri="c862fd4a-af22-48a3-a723-1cc0abbe7658"/>
    <ds:schemaRef ds:uri="c1b8ea6a-a120-4755-8325-50f5aa1d4d40"/>
  </ds:schemaRefs>
</ds:datastoreItem>
</file>

<file path=customXml/itemProps2.xml><?xml version="1.0" encoding="utf-8"?>
<ds:datastoreItem xmlns:ds="http://schemas.openxmlformats.org/officeDocument/2006/customXml" ds:itemID="{A0B7B3FB-40F8-48E4-9B81-7720C4BD06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8ee0b-e025-4bd4-94a6-4c71df7778d2"/>
    <ds:schemaRef ds:uri="09e5eb4c-ad0d-4795-ae2e-baffe4a7a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880CE9-8CB5-4DBE-84D9-560466B5AC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2637</TotalTime>
  <Words>2455</Words>
  <Application>Microsoft Office PowerPoint</Application>
  <PresentationFormat>Custom</PresentationFormat>
  <Paragraphs>171</Paragraphs>
  <Slides>22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Montserrat Semi-Bold Bold</vt:lpstr>
      <vt:lpstr>Calibri</vt:lpstr>
      <vt:lpstr>Montserrat Bold</vt:lpstr>
      <vt:lpstr>Montserrat</vt:lpstr>
      <vt:lpstr>Montserrat Semi-Bold</vt:lpstr>
      <vt:lpstr>Montserrat Classic Bold Italics</vt:lpstr>
      <vt:lpstr>Arial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Sciences Presentation</dc:title>
  <dc:creator>Isla</dc:creator>
  <cp:lastModifiedBy>Erica Morgan</cp:lastModifiedBy>
  <cp:revision>39</cp:revision>
  <dcterms:created xsi:type="dcterms:W3CDTF">2006-08-16T00:00:00Z</dcterms:created>
  <dcterms:modified xsi:type="dcterms:W3CDTF">2026-02-25T16:21:31Z</dcterms:modified>
  <dc:identifier>DAFb8zIHRfw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0x010100F6CAB894FB2DAA46A83F7930F35AC280</vt:lpwstr>
  </property>
  <property fmtid="{D5CDD505-2E9C-101B-9397-08002B2CF9AE}" pid="3" name="MediaServiceImageTags">
    <vt:lpwstr/>
  </property>
</Properties>
</file>