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301" r:id="rId10"/>
    <p:sldId id="261" r:id="rId11"/>
    <p:sldId id="262" r:id="rId12"/>
    <p:sldId id="300" r:id="rId13"/>
  </p:sldIdLst>
  <p:sldSz cx="18288000" cy="10287000"/>
  <p:notesSz cx="6858000" cy="9144000"/>
  <p:embeddedFontLst>
    <p:embeddedFont>
      <p:font typeface="Montserrat" pitchFamily="2" charset="0"/>
      <p:regular r:id="rId15"/>
      <p:bold r:id="rId16"/>
      <p:italic r:id="rId17"/>
      <p:boldItalic r:id="rId18"/>
    </p:embeddedFont>
    <p:embeddedFont>
      <p:font typeface="Montserrat Black" pitchFamily="2" charset="0"/>
      <p:bold r:id="rId19"/>
      <p:italic r:id="rId20"/>
      <p:boldItalic r:id="rId21"/>
    </p:embeddedFont>
    <p:embeddedFont>
      <p:font typeface="Montserrat Bold" pitchFamily="2" charset="0"/>
      <p:regular r:id="rId22"/>
      <p:bold r:id="rId23"/>
      <p:italic r:id="rId24"/>
      <p:boldItalic r:id="rId25"/>
    </p:embeddedFont>
    <p:embeddedFont>
      <p:font typeface="Montserrat Extra-Bold" panose="020B0604020202020204" charset="0"/>
      <p:regular r:id="rId26"/>
      <p:bold r:id="rId27"/>
    </p:embeddedFont>
    <p:embeddedFont>
      <p:font typeface="Montserrat Extra-Bold Bold" panose="020B0604020202020204" charset="0"/>
      <p:regular r:id="rId28"/>
      <p:bold r:id="rId29"/>
    </p:embeddedFont>
    <p:embeddedFont>
      <p:font typeface="Montserrat Medium" pitchFamily="2" charset="0"/>
      <p:regular r:id="rId30"/>
      <p:italic r:id="rId31"/>
    </p:embeddedFont>
    <p:embeddedFont>
      <p:font typeface="Montserrat SemiBold"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JH+DJe7FEVuveujCeRPUA==" hashData="4cfHaNochLENGEJfFw+lelF/UOZe8E1x9lFlae9rZ87KaPg8/CGHyy68uvYWmCthVo6nTjXL2bXpHXVHB9UzK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Aslett" initials="JA" lastIdx="3" clrIdx="0">
    <p:extLst>
      <p:ext uri="{19B8F6BF-5375-455C-9EA6-DF929625EA0E}">
        <p15:presenceInfo xmlns:p15="http://schemas.microsoft.com/office/powerpoint/2012/main" userId="S::joe@futurumcareers.com::7b6f269b-9023-4611-9a28-c55f9a45fd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0AA"/>
    <a:srgbClr val="55B8AD"/>
    <a:srgbClr val="FFFEFD"/>
    <a:srgbClr val="0066CC"/>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97CBB8-ADE2-6C44-A825-86EAAF74A7E2}" type="slidenum">
              <a:rPr lang="en-US" smtClean="0"/>
              <a:t>8</a:t>
            </a:fld>
            <a:endParaRPr lang="en-US"/>
          </a:p>
        </p:txBody>
      </p:sp>
    </p:spTree>
    <p:extLst>
      <p:ext uri="{BB962C8B-B14F-4D97-AF65-F5344CB8AC3E}">
        <p14:creationId xmlns:p14="http://schemas.microsoft.com/office/powerpoint/2010/main" val="234854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futurumcareers.com/cardiology-with-dr-nicole-b-cyrille-superville"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hyperlink" Target="https://cdn.atriumhealth.org/-/media/wakeforest/school/files/departments/department-of-internal-medicine/section-on-cardiovascular-medicine/envision/nicole-cyrille-superville/nicole-b-cyrillesuperville-activity-sheet-lr.pdf?rev=74ae7cd7898843cca1ddf837c16a1643&amp;hash=BAFC7B262C3EFFFEC575D0886F56D0C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cdn.atriumhealth.org/-/media/wakeforest/school/files/departments/department-of-internal-medicine/section-on-cardiovascular-medicine/envision/nicole-cyrille-superville/nicole-b-cyrillesuperville-article-lr.pdf?rev=37e0a3cfa2794d9eaf21aae07b068f0d&amp;hash=00AE89BEC483BE8ED84D698C0D71CE4F" TargetMode="External"/><Relationship Id="rId5" Type="http://schemas.openxmlformats.org/officeDocument/2006/relationships/hyperlink" Target="https://futurumcareers.com/cardiology-with-dr-nicole-b-cyrille-superville"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redcap.wakehealth.edu/redcap/surveys/?s=RP3XPRFPWX3NRWPK" TargetMode="External"/><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redcap.link/dh5j1ne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55B8AD"/>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grpFill/>
          </p:spPr>
          <p:txBody>
            <a:bodyPr/>
            <a:lstStyle/>
            <a:p>
              <a:endParaRPr lang="en-US"/>
            </a:p>
          </p:txBody>
        </p:sp>
        <p:sp>
          <p:nvSpPr>
            <p:cNvPr id="4" name="TextBox 4"/>
            <p:cNvSpPr txBox="1"/>
            <p:nvPr/>
          </p:nvSpPr>
          <p:spPr>
            <a:xfrm>
              <a:off x="101600" y="-38100"/>
              <a:ext cx="609600" cy="64770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3660AA"/>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5B8AD"/>
            </a:solidFill>
          </p:spPr>
          <p:txBody>
            <a:bodyPr/>
            <a:lstStyle/>
            <a:p>
              <a:endParaRPr lang="en-US"/>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56147"/>
            <a:ext cx="3086100" cy="7581247"/>
          </a:xfrm>
          <a:custGeom>
            <a:avLst/>
            <a:gdLst/>
            <a:ahLst/>
            <a:cxnLst/>
            <a:rect l="l" t="t" r="r" b="b"/>
            <a:pathLst>
              <a:path w="812800" h="2011495">
                <a:moveTo>
                  <a:pt x="0" y="0"/>
                </a:moveTo>
                <a:lnTo>
                  <a:pt x="812800" y="0"/>
                </a:lnTo>
                <a:lnTo>
                  <a:pt x="812800" y="2011495"/>
                </a:lnTo>
                <a:lnTo>
                  <a:pt x="0" y="2011495"/>
                </a:lnTo>
                <a:close/>
              </a:path>
            </a:pathLst>
          </a:custGeom>
          <a:solidFill>
            <a:srgbClr val="55B8AD"/>
          </a:solidFill>
        </p:spPr>
        <p:txBody>
          <a:bodyPr/>
          <a:lstStyle/>
          <a:p>
            <a:endParaRPr lang="en-GB"/>
          </a:p>
        </p:txBody>
      </p:sp>
      <p:sp>
        <p:nvSpPr>
          <p:cNvPr id="34" name="TextBox 34"/>
          <p:cNvSpPr txBox="1"/>
          <p:nvPr/>
        </p:nvSpPr>
        <p:spPr>
          <a:xfrm>
            <a:off x="1201170" y="1143280"/>
            <a:ext cx="3407082" cy="659476"/>
          </a:xfrm>
          <a:prstGeom prst="rect">
            <a:avLst/>
          </a:prstGeom>
        </p:spPr>
        <p:txBody>
          <a:bodyPr lIns="0" tIns="0" rIns="0" bIns="0" rtlCol="0" anchor="t">
            <a:spAutoFit/>
          </a:bodyPr>
          <a:lstStyle/>
          <a:p>
            <a:pPr>
              <a:lnSpc>
                <a:spcPts val="1819"/>
              </a:lnSpc>
            </a:pPr>
            <a:r>
              <a:rPr lang="en-US" sz="2599" dirty="0">
                <a:solidFill>
                  <a:srgbClr val="FFFFFF"/>
                </a:solidFill>
                <a:latin typeface="Montserrat" panose="00000500000000000000" pitchFamily="2" charset="0"/>
              </a:rPr>
              <a:t>Inspiring the </a:t>
            </a:r>
          </a:p>
          <a:p>
            <a:pPr>
              <a:lnSpc>
                <a:spcPts val="3639"/>
              </a:lnSpc>
            </a:pPr>
            <a:r>
              <a:rPr lang="en-US" sz="2599" dirty="0">
                <a:solidFill>
                  <a:srgbClr val="FFFFFF"/>
                </a:solidFill>
                <a:latin typeface="Montserrat" panose="00000500000000000000" pitchFamily="2" charset="0"/>
              </a:rPr>
              <a:t>Next Generation</a:t>
            </a:r>
          </a:p>
        </p:txBody>
      </p:sp>
      <p:sp>
        <p:nvSpPr>
          <p:cNvPr id="39" name="TextBox 38">
            <a:extLst>
              <a:ext uri="{FF2B5EF4-FFF2-40B4-BE49-F238E27FC236}">
                <a16:creationId xmlns:a16="http://schemas.microsoft.com/office/drawing/2014/main" id="{FB0CE55F-DA7D-87CC-04A1-A15FA3B327E5}"/>
              </a:ext>
            </a:extLst>
          </p:cNvPr>
          <p:cNvSpPr txBox="1"/>
          <p:nvPr/>
        </p:nvSpPr>
        <p:spPr>
          <a:xfrm>
            <a:off x="6438209" y="943713"/>
            <a:ext cx="2398328" cy="954107"/>
          </a:xfrm>
          <a:prstGeom prst="rect">
            <a:avLst/>
          </a:prstGeom>
          <a:noFill/>
        </p:spPr>
        <p:txBody>
          <a:bodyPr wrap="square" rtlCol="0">
            <a:spAutoFit/>
          </a:bodyPr>
          <a:lstStyle/>
          <a:p>
            <a:r>
              <a:rPr lang="en-GB" sz="2400" i="1">
                <a:latin typeface="Montserrat" pitchFamily="2" charset="77"/>
              </a:rPr>
              <a:t>FUTURUM</a:t>
            </a:r>
          </a:p>
          <a:p>
            <a:r>
              <a:rPr lang="en-GB" sz="3200" b="1" i="1">
                <a:latin typeface="Montserrat Black" pitchFamily="2" charset="77"/>
              </a:rPr>
              <a:t>PODCAST</a:t>
            </a:r>
            <a:endParaRPr lang="en-US" sz="3200" b="1" i="1">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5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3614" y="4461004"/>
            <a:ext cx="6969047" cy="4529881"/>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80376" y="1020868"/>
            <a:ext cx="421629" cy="736550"/>
          </a:xfrm>
          <a:prstGeom prst="rect">
            <a:avLst/>
          </a:prstGeom>
        </p:spPr>
      </p:pic>
      <p:sp>
        <p:nvSpPr>
          <p:cNvPr id="36" name="TextBox 35">
            <a:extLst>
              <a:ext uri="{FF2B5EF4-FFF2-40B4-BE49-F238E27FC236}">
                <a16:creationId xmlns:a16="http://schemas.microsoft.com/office/drawing/2014/main" id="{1345F9D3-AE14-804C-BB1C-B14290FE7762}"/>
              </a:ext>
            </a:extLst>
          </p:cNvPr>
          <p:cNvSpPr txBox="1"/>
          <p:nvPr/>
        </p:nvSpPr>
        <p:spPr>
          <a:xfrm>
            <a:off x="5941586" y="3080033"/>
            <a:ext cx="6304061" cy="2308324"/>
          </a:xfrm>
          <a:prstGeom prst="rect">
            <a:avLst/>
          </a:prstGeom>
          <a:noFill/>
        </p:spPr>
        <p:txBody>
          <a:bodyPr wrap="square" rtlCol="0">
            <a:spAutoFit/>
          </a:bodyPr>
          <a:lstStyle/>
          <a:p>
            <a:r>
              <a:rPr lang="en-GB" sz="3600" dirty="0">
                <a:latin typeface="Montserrat" pitchFamily="2" charset="77"/>
              </a:rPr>
              <a:t>In Conversation with </a:t>
            </a:r>
          </a:p>
          <a:p>
            <a:pPr>
              <a:spcAft>
                <a:spcPts val="1200"/>
              </a:spcAft>
            </a:pPr>
            <a:r>
              <a:rPr lang="en-GB" sz="5400" b="1" dirty="0">
                <a:latin typeface="Montserrat" pitchFamily="2" charset="77"/>
              </a:rPr>
              <a:t>Dr. Nicole B. Cyrille-Superville</a:t>
            </a:r>
            <a:endParaRPr lang="en-US" sz="5400" b="1" dirty="0">
              <a:latin typeface="Montserrat" pitchFamily="2" charset="77"/>
            </a:endParaRPr>
          </a:p>
        </p:txBody>
      </p:sp>
      <p:pic>
        <p:nvPicPr>
          <p:cNvPr id="17" name="Picture 16" descr="A black background with white text&#10;&#10;Description automatically generated">
            <a:extLst>
              <a:ext uri="{FF2B5EF4-FFF2-40B4-BE49-F238E27FC236}">
                <a16:creationId xmlns:a16="http://schemas.microsoft.com/office/drawing/2014/main" id="{8CC6AB2E-1CF9-D569-FEC7-8682E34A80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06802" y="8344855"/>
            <a:ext cx="5529083" cy="917450"/>
          </a:xfrm>
          <a:prstGeom prst="rect">
            <a:avLst/>
          </a:prstGeom>
        </p:spPr>
      </p:pic>
      <p:sp>
        <p:nvSpPr>
          <p:cNvPr id="12" name="Freeform 27">
            <a:extLst>
              <a:ext uri="{FF2B5EF4-FFF2-40B4-BE49-F238E27FC236}">
                <a16:creationId xmlns:a16="http://schemas.microsoft.com/office/drawing/2014/main" id="{D45BA63C-3210-C8B2-7A60-E2888DE21E1A}"/>
              </a:ext>
            </a:extLst>
          </p:cNvPr>
          <p:cNvSpPr>
            <a:spLocks noChangeAspect="1"/>
          </p:cNvSpPr>
          <p:nvPr/>
        </p:nvSpPr>
        <p:spPr>
          <a:xfrm>
            <a:off x="12388784" y="2235660"/>
            <a:ext cx="4595602" cy="488781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7" cstate="print">
              <a:extLst>
                <a:ext uri="{28A0092B-C50C-407E-A947-70E740481C1C}">
                  <a14:useLocalDpi xmlns:a14="http://schemas.microsoft.com/office/drawing/2010/main" val="0"/>
                </a:ext>
              </a:extLst>
            </a:blip>
            <a:srcRect/>
            <a:stretch>
              <a:fillRect t="-3356" b="-23570"/>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18287998" cy="10299966"/>
          </a:xfrm>
          <a:prstGeom prst="rect">
            <a:avLst/>
          </a:prstGeom>
        </p:spPr>
      </p:pic>
      <p:sp>
        <p:nvSpPr>
          <p:cNvPr id="32" name="TextBox 32"/>
          <p:cNvSpPr txBox="1"/>
          <p:nvPr/>
        </p:nvSpPr>
        <p:spPr>
          <a:xfrm>
            <a:off x="10357799" y="547555"/>
            <a:ext cx="3880976" cy="1756891"/>
          </a:xfrm>
          <a:prstGeom prst="rect">
            <a:avLst/>
          </a:prstGeom>
        </p:spPr>
        <p:txBody>
          <a:bodyPr wrap="square" lIns="0" tIns="0" rIns="0" bIns="0" rtlCol="0" anchor="t">
            <a:spAutoFit/>
          </a:bodyPr>
          <a:lstStyle/>
          <a:p>
            <a:pPr>
              <a:lnSpc>
                <a:spcPts val="5664"/>
              </a:lnSpc>
            </a:pPr>
            <a:r>
              <a:rPr lang="en-US" sz="4800" b="1" noProof="0" dirty="0">
                <a:solidFill>
                  <a:srgbClr val="000000"/>
                </a:solidFill>
                <a:latin typeface="Montserrat Extra-Bold Bold"/>
              </a:rPr>
              <a:t>Meet</a:t>
            </a:r>
          </a:p>
          <a:p>
            <a:pPr>
              <a:lnSpc>
                <a:spcPts val="4012"/>
              </a:lnSpc>
            </a:pPr>
            <a:r>
              <a:rPr lang="en-US" sz="3400" noProof="0" dirty="0">
                <a:solidFill>
                  <a:srgbClr val="000000"/>
                </a:solidFill>
                <a:latin typeface="Montserrat Bold"/>
              </a:rPr>
              <a:t>Dr. Nicole B. Cyrille-Superville</a:t>
            </a:r>
          </a:p>
        </p:txBody>
      </p:sp>
      <p:sp>
        <p:nvSpPr>
          <p:cNvPr id="33" name="TextBox 33"/>
          <p:cNvSpPr txBox="1"/>
          <p:nvPr/>
        </p:nvSpPr>
        <p:spPr>
          <a:xfrm>
            <a:off x="10451950" y="4332472"/>
            <a:ext cx="2118132" cy="564257"/>
          </a:xfrm>
          <a:prstGeom prst="rect">
            <a:avLst/>
          </a:prstGeom>
        </p:spPr>
        <p:txBody>
          <a:bodyPr wrap="square" lIns="0" tIns="0" rIns="0" bIns="0" rtlCol="0" anchor="t">
            <a:spAutoFit/>
          </a:bodyPr>
          <a:lstStyle/>
          <a:p>
            <a:pPr>
              <a:lnSpc>
                <a:spcPts val="4366"/>
              </a:lnSpc>
            </a:pPr>
            <a:r>
              <a:rPr lang="en-US" sz="3700" b="1" noProof="0" dirty="0">
                <a:solidFill>
                  <a:srgbClr val="000000"/>
                </a:solidFill>
                <a:latin typeface="Montserrat Extra-Bold"/>
              </a:rPr>
              <a:t>Profile</a:t>
            </a:r>
          </a:p>
        </p:txBody>
      </p:sp>
      <p:sp>
        <p:nvSpPr>
          <p:cNvPr id="36" name="TextBox 36"/>
          <p:cNvSpPr txBox="1"/>
          <p:nvPr/>
        </p:nvSpPr>
        <p:spPr>
          <a:xfrm>
            <a:off x="10357799" y="8684846"/>
            <a:ext cx="7403964" cy="851580"/>
          </a:xfrm>
          <a:prstGeom prst="rect">
            <a:avLst/>
          </a:prstGeom>
        </p:spPr>
        <p:txBody>
          <a:bodyPr wrap="square" lIns="0" tIns="0" rIns="0" bIns="0" rtlCol="0" anchor="t">
            <a:spAutoFit/>
          </a:bodyPr>
          <a:lstStyle/>
          <a:p>
            <a:pPr>
              <a:lnSpc>
                <a:spcPct val="120000"/>
              </a:lnSpc>
            </a:pPr>
            <a:r>
              <a:rPr lang="en-US" sz="2400" noProof="0" dirty="0">
                <a:effectLst/>
                <a:latin typeface="Montserrat" pitchFamily="2" charset="0"/>
                <a:ea typeface="Aptos" panose="020B0004020202020204" pitchFamily="34" charset="0"/>
              </a:rPr>
              <a:t>“</a:t>
            </a:r>
            <a:r>
              <a:rPr lang="en-US" sz="2400" noProof="0" dirty="0">
                <a:latin typeface="Montserrat" pitchFamily="2" charset="0"/>
              </a:rPr>
              <a:t>When opportunities come your way, always put your best foot forward.</a:t>
            </a:r>
            <a:r>
              <a:rPr lang="en-US" sz="2400" noProof="0" dirty="0">
                <a:effectLst/>
                <a:latin typeface="Montserrat" pitchFamily="2" charset="0"/>
                <a:ea typeface="Aptos" panose="020B0004020202020204" pitchFamily="34" charset="0"/>
              </a:rPr>
              <a:t>”</a:t>
            </a:r>
            <a:endParaRPr lang="en-US" sz="2400" noProof="0" dirty="0">
              <a:latin typeface="Montserrat" pitchFamily="2" charset="0"/>
            </a:endParaRPr>
          </a:p>
        </p:txBody>
      </p:sp>
      <p:sp>
        <p:nvSpPr>
          <p:cNvPr id="28" name="TextBox 28"/>
          <p:cNvSpPr txBox="1"/>
          <p:nvPr/>
        </p:nvSpPr>
        <p:spPr>
          <a:xfrm>
            <a:off x="14137198" y="2112815"/>
            <a:ext cx="3038237" cy="3213519"/>
          </a:xfrm>
          <a:prstGeom prst="rect">
            <a:avLst/>
          </a:prstGeom>
        </p:spPr>
        <p:txBody>
          <a:bodyPr lIns="50800" tIns="50800" rIns="50800" bIns="50800" rtlCol="0" anchor="ctr"/>
          <a:lstStyle/>
          <a:p>
            <a:pPr algn="ctr">
              <a:lnSpc>
                <a:spcPts val="2659"/>
              </a:lnSpc>
            </a:pPr>
            <a:endParaRPr lang="en-US" noProof="0" dirty="0"/>
          </a:p>
        </p:txBody>
      </p:sp>
      <p:sp>
        <p:nvSpPr>
          <p:cNvPr id="3" name="Content Placeholder 2">
            <a:extLst>
              <a:ext uri="{FF2B5EF4-FFF2-40B4-BE49-F238E27FC236}">
                <a16:creationId xmlns:a16="http://schemas.microsoft.com/office/drawing/2014/main" id="{FEF2B7B4-B3FF-0F56-6C33-1C53CEEAD37D}"/>
              </a:ext>
            </a:extLst>
          </p:cNvPr>
          <p:cNvSpPr txBox="1">
            <a:spLocks/>
          </p:cNvSpPr>
          <p:nvPr/>
        </p:nvSpPr>
        <p:spPr>
          <a:xfrm>
            <a:off x="628110" y="2112815"/>
            <a:ext cx="8428436" cy="4785425"/>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sz="2400" noProof="0" dirty="0">
                <a:latin typeface="Montserrat" pitchFamily="2" charset="0"/>
              </a:rPr>
              <a:t>In this podcast, Dr. Nicole B. Cyrille-Superville speaks about the importance of trusting your team, her experience of moving from the Caribbean to the US, and about being thankful for the people who have helped her throughout her life.</a:t>
            </a:r>
          </a:p>
          <a:p>
            <a:pPr marL="0" indent="0">
              <a:lnSpc>
                <a:spcPct val="120000"/>
              </a:lnSpc>
              <a:spcBef>
                <a:spcPts val="0"/>
              </a:spcBef>
              <a:buNone/>
            </a:pPr>
            <a:endParaRPr lang="en-US" sz="2400" noProof="0" dirty="0">
              <a:latin typeface="Montserrat" pitchFamily="2" charset="0"/>
            </a:endParaRPr>
          </a:p>
          <a:p>
            <a:pPr marL="457200" indent="-457200">
              <a:lnSpc>
                <a:spcPct val="120000"/>
              </a:lnSpc>
              <a:spcBef>
                <a:spcPts val="0"/>
              </a:spcBef>
              <a:buFont typeface="+mj-lt"/>
              <a:buAutoNum type="arabicPeriod"/>
            </a:pPr>
            <a:r>
              <a:rPr lang="en-US" sz="2400" b="1" noProof="0" dirty="0">
                <a:latin typeface="Montserrat" pitchFamily="2" charset="0"/>
              </a:rPr>
              <a:t>When have you </a:t>
            </a:r>
            <a:r>
              <a:rPr lang="en-US" sz="2400" noProof="0" dirty="0">
                <a:latin typeface="Montserrat" pitchFamily="2" charset="0"/>
              </a:rPr>
              <a:t>worked as part of a team? What did this teamwork enable you to achieve?</a:t>
            </a:r>
          </a:p>
          <a:p>
            <a:pPr marL="457200" indent="-457200">
              <a:lnSpc>
                <a:spcPct val="120000"/>
              </a:lnSpc>
              <a:spcBef>
                <a:spcPts val="0"/>
              </a:spcBef>
              <a:buFont typeface="+mj-lt"/>
              <a:buAutoNum type="arabicPeriod"/>
            </a:pPr>
            <a:endParaRPr lang="en-US" sz="2400" b="1" noProof="0" dirty="0">
              <a:latin typeface="Montserrat" pitchFamily="2" charset="0"/>
            </a:endParaRPr>
          </a:p>
          <a:p>
            <a:pPr marL="457200" indent="-457200">
              <a:lnSpc>
                <a:spcPct val="120000"/>
              </a:lnSpc>
              <a:spcBef>
                <a:spcPts val="0"/>
              </a:spcBef>
              <a:buFont typeface="+mj-lt"/>
              <a:buAutoNum type="arabicPeriod"/>
            </a:pPr>
            <a:r>
              <a:rPr lang="en-US" sz="2400" b="1" noProof="0" dirty="0">
                <a:latin typeface="Montserrat" pitchFamily="2" charset="0"/>
              </a:rPr>
              <a:t>Who offers you </a:t>
            </a:r>
            <a:r>
              <a:rPr lang="en-US" sz="2400" noProof="0" dirty="0">
                <a:latin typeface="Montserrat" pitchFamily="2" charset="0"/>
              </a:rPr>
              <a:t>support and guidance in life? Who could you talk to if you needed help?</a:t>
            </a:r>
          </a:p>
          <a:p>
            <a:pPr marL="457200" indent="-457200">
              <a:lnSpc>
                <a:spcPct val="120000"/>
              </a:lnSpc>
              <a:spcBef>
                <a:spcPts val="0"/>
              </a:spcBef>
              <a:buFont typeface="+mj-lt"/>
              <a:buAutoNum type="arabicPeriod"/>
            </a:pPr>
            <a:endParaRPr lang="en-US" sz="2400" noProof="0" dirty="0">
              <a:latin typeface="Montserrat" pitchFamily="2" charset="0"/>
            </a:endParaRPr>
          </a:p>
          <a:p>
            <a:pPr marL="457200" indent="-457200">
              <a:lnSpc>
                <a:spcPct val="120000"/>
              </a:lnSpc>
              <a:spcBef>
                <a:spcPts val="0"/>
              </a:spcBef>
              <a:buFont typeface="+mj-lt"/>
              <a:buAutoNum type="arabicPeriod"/>
            </a:pPr>
            <a:r>
              <a:rPr lang="en-US" sz="2400" b="1" noProof="0" dirty="0">
                <a:latin typeface="Montserrat" pitchFamily="2" charset="0"/>
              </a:rPr>
              <a:t>What do you think </a:t>
            </a:r>
            <a:r>
              <a:rPr lang="en-US" sz="2400" noProof="0" dirty="0">
                <a:latin typeface="Montserrat" pitchFamily="2" charset="0"/>
              </a:rPr>
              <a:t>Nicole’s job as a cardiologist involves?</a:t>
            </a:r>
          </a:p>
        </p:txBody>
      </p:sp>
      <p:sp>
        <p:nvSpPr>
          <p:cNvPr id="4" name="TextBox 35">
            <a:extLst>
              <a:ext uri="{FF2B5EF4-FFF2-40B4-BE49-F238E27FC236}">
                <a16:creationId xmlns:a16="http://schemas.microsoft.com/office/drawing/2014/main" id="{232BF716-C9AC-505C-A199-DD5665901D0B}"/>
              </a:ext>
            </a:extLst>
          </p:cNvPr>
          <p:cNvSpPr txBox="1"/>
          <p:nvPr/>
        </p:nvSpPr>
        <p:spPr>
          <a:xfrm>
            <a:off x="10451950" y="5257002"/>
            <a:ext cx="4202796" cy="3067571"/>
          </a:xfrm>
          <a:prstGeom prst="rect">
            <a:avLst/>
          </a:prstGeom>
        </p:spPr>
        <p:txBody>
          <a:bodyPr wrap="square" lIns="0" tIns="0" rIns="0" bIns="0" rtlCol="0" anchor="t">
            <a:spAutoFit/>
          </a:bodyPr>
          <a:lstStyle/>
          <a:p>
            <a:pPr>
              <a:lnSpc>
                <a:spcPct val="120000"/>
              </a:lnSpc>
            </a:pPr>
            <a:r>
              <a:rPr lang="en-US" sz="2400" noProof="0" dirty="0">
                <a:latin typeface="Montserrat" pitchFamily="2" charset="0"/>
              </a:rPr>
              <a:t>Atrium Health Sanger Heart &amp; Vascular Institute and </a:t>
            </a:r>
            <a:r>
              <a:rPr lang="en-US" sz="2400" noProof="0" dirty="0">
                <a:solidFill>
                  <a:srgbClr val="000000"/>
                </a:solidFill>
                <a:latin typeface="Montserrat" pitchFamily="2" charset="0"/>
              </a:rPr>
              <a:t>Wake Forest University School of Medicine, USA</a:t>
            </a:r>
          </a:p>
          <a:p>
            <a:pPr>
              <a:lnSpc>
                <a:spcPct val="120000"/>
              </a:lnSpc>
            </a:pPr>
            <a:endParaRPr lang="en-US" sz="2400" noProof="0" dirty="0">
              <a:solidFill>
                <a:srgbClr val="000000"/>
              </a:solidFill>
              <a:latin typeface="Montserrat"/>
            </a:endParaRPr>
          </a:p>
          <a:p>
            <a:pPr>
              <a:lnSpc>
                <a:spcPct val="120000"/>
              </a:lnSpc>
            </a:pPr>
            <a:r>
              <a:rPr lang="en-US" sz="2400" b="1" noProof="0" dirty="0">
                <a:solidFill>
                  <a:srgbClr val="000000"/>
                </a:solidFill>
                <a:latin typeface="Montserrat" panose="00000500000000000000" pitchFamily="2" charset="0"/>
              </a:rPr>
              <a:t>Field of Research</a:t>
            </a:r>
          </a:p>
          <a:p>
            <a:pPr>
              <a:lnSpc>
                <a:spcPct val="120000"/>
              </a:lnSpc>
            </a:pPr>
            <a:r>
              <a:rPr lang="en-US" sz="2400" noProof="0" dirty="0">
                <a:solidFill>
                  <a:srgbClr val="000000"/>
                </a:solidFill>
                <a:latin typeface="Montserrat"/>
              </a:rPr>
              <a:t>Cardiology</a:t>
            </a:r>
          </a:p>
        </p:txBody>
      </p:sp>
      <p:sp>
        <p:nvSpPr>
          <p:cNvPr id="5" name="TextBox 4">
            <a:extLst>
              <a:ext uri="{FF2B5EF4-FFF2-40B4-BE49-F238E27FC236}">
                <a16:creationId xmlns:a16="http://schemas.microsoft.com/office/drawing/2014/main" id="{6D13FE81-F0F7-08E5-5210-BE16F18FE6F9}"/>
              </a:ext>
            </a:extLst>
          </p:cNvPr>
          <p:cNvSpPr txBox="1"/>
          <p:nvPr/>
        </p:nvSpPr>
        <p:spPr>
          <a:xfrm>
            <a:off x="628110" y="1108557"/>
            <a:ext cx="7849836" cy="818494"/>
          </a:xfrm>
          <a:prstGeom prst="rect">
            <a:avLst/>
          </a:prstGeom>
          <a:noFill/>
        </p:spPr>
        <p:txBody>
          <a:bodyPr wrap="square">
            <a:spAutoFit/>
          </a:bodyPr>
          <a:lstStyle/>
          <a:p>
            <a:pPr>
              <a:lnSpc>
                <a:spcPts val="6135"/>
              </a:lnSpc>
            </a:pPr>
            <a:r>
              <a:rPr lang="en-US" sz="4400" noProof="0" dirty="0">
                <a:solidFill>
                  <a:srgbClr val="55B8AD"/>
                </a:solidFill>
                <a:latin typeface="Montserrat Extra-Bold"/>
              </a:rPr>
              <a:t>Pre-listening:</a:t>
            </a:r>
          </a:p>
        </p:txBody>
      </p:sp>
      <p:sp>
        <p:nvSpPr>
          <p:cNvPr id="7" name="TextBox 6">
            <a:extLst>
              <a:ext uri="{FF2B5EF4-FFF2-40B4-BE49-F238E27FC236}">
                <a16:creationId xmlns:a16="http://schemas.microsoft.com/office/drawing/2014/main" id="{B6222899-D23F-9EF2-96B1-162CAD21E7FF}"/>
              </a:ext>
            </a:extLst>
          </p:cNvPr>
          <p:cNvSpPr txBox="1"/>
          <p:nvPr/>
        </p:nvSpPr>
        <p:spPr>
          <a:xfrm>
            <a:off x="631646" y="364162"/>
            <a:ext cx="7524212" cy="380232"/>
          </a:xfrm>
          <a:prstGeom prst="rect">
            <a:avLst/>
          </a:prstGeom>
          <a:noFill/>
        </p:spPr>
        <p:txBody>
          <a:bodyPr wrap="square">
            <a:spAutoFit/>
          </a:bodyPr>
          <a:lstStyle/>
          <a:p>
            <a:pPr>
              <a:lnSpc>
                <a:spcPts val="2380"/>
              </a:lnSpc>
            </a:pPr>
            <a:r>
              <a:rPr lang="en-US" sz="1700" b="1" noProof="0" dirty="0">
                <a:solidFill>
                  <a:srgbClr val="3660AA"/>
                </a:solidFill>
                <a:latin typeface="Montserrat" panose="00000500000000000000" pitchFamily="2" charset="0"/>
              </a:rPr>
              <a:t>Pre-listening</a:t>
            </a:r>
            <a:r>
              <a:rPr lang="en-US" sz="1700" noProof="0" dirty="0">
                <a:solidFill>
                  <a:srgbClr val="3660AA"/>
                </a:solidFill>
                <a:latin typeface="Montserrat" panose="00000500000000000000" pitchFamily="2" charset="0"/>
              </a:rPr>
              <a:t>  </a:t>
            </a:r>
            <a:r>
              <a:rPr lang="en-US" sz="1700" noProof="0" dirty="0">
                <a:solidFill>
                  <a:srgbClr val="55B8AD"/>
                </a:solidFill>
                <a:latin typeface="Montserrat" panose="00000500000000000000" pitchFamily="2" charset="0"/>
              </a:rPr>
              <a:t>|  Break it Down  |  Post-Listening  |  Learn More</a:t>
            </a:r>
          </a:p>
        </p:txBody>
      </p:sp>
      <p:sp>
        <p:nvSpPr>
          <p:cNvPr id="8" name="Freeform 27">
            <a:extLst>
              <a:ext uri="{FF2B5EF4-FFF2-40B4-BE49-F238E27FC236}">
                <a16:creationId xmlns:a16="http://schemas.microsoft.com/office/drawing/2014/main" id="{23FA514C-7064-5CCD-D472-F5491B9F41B2}"/>
              </a:ext>
            </a:extLst>
          </p:cNvPr>
          <p:cNvSpPr>
            <a:spLocks noChangeAspect="1"/>
          </p:cNvSpPr>
          <p:nvPr/>
        </p:nvSpPr>
        <p:spPr>
          <a:xfrm>
            <a:off x="13871335" y="1848746"/>
            <a:ext cx="3671540" cy="38639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cstate="print">
              <a:extLst>
                <a:ext uri="{28A0092B-C50C-407E-A947-70E740481C1C}">
                  <a14:useLocalDpi xmlns:a14="http://schemas.microsoft.com/office/drawing/2010/main" val="0"/>
                </a:ext>
              </a:extLst>
            </a:blip>
            <a:srcRect/>
            <a:stretch>
              <a:fillRect t="-3356" b="-23570"/>
            </a:stretch>
          </a:blipFill>
        </p:spPr>
        <p:txBody>
          <a:bodyPr/>
          <a:lstStyle/>
          <a:p>
            <a:endParaRPr lang="en-US"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399"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777212" y="4180178"/>
            <a:ext cx="9448828" cy="4365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a:pPr>
            <a:r>
              <a:rPr lang="en-US" sz="2400" b="1" noProof="0" dirty="0">
                <a:latin typeface="Montserrat" panose="00000500000000000000" pitchFamily="2" charset="0"/>
              </a:rPr>
              <a:t>What is the REHAB-</a:t>
            </a:r>
            <a:r>
              <a:rPr lang="en-US" sz="2400" b="1" noProof="0" dirty="0" err="1">
                <a:latin typeface="Montserrat" panose="00000500000000000000" pitchFamily="2" charset="0"/>
              </a:rPr>
              <a:t>HFpEF</a:t>
            </a:r>
            <a:r>
              <a:rPr lang="en-US" sz="2400" b="1" noProof="0" dirty="0">
                <a:latin typeface="Montserrat" panose="00000500000000000000" pitchFamily="2" charset="0"/>
              </a:rPr>
              <a:t> </a:t>
            </a:r>
            <a:r>
              <a:rPr lang="en-US" sz="2400" noProof="0" dirty="0">
                <a:latin typeface="Montserrat" panose="00000500000000000000" pitchFamily="2" charset="0"/>
              </a:rPr>
              <a:t>trial that Nicole is working on aiming to understand?</a:t>
            </a:r>
          </a:p>
          <a:p>
            <a:pPr marL="457200" indent="-457200">
              <a:lnSpc>
                <a:spcPct val="120000"/>
              </a:lnSpc>
              <a:spcBef>
                <a:spcPts val="0"/>
              </a:spcBef>
              <a:buFont typeface="+mj-lt"/>
              <a:buAutoNum type="arabicPeriod"/>
            </a:pPr>
            <a:endParaRPr lang="en-US" sz="2400" noProof="0" dirty="0">
              <a:latin typeface="Montserrat" panose="00000500000000000000" pitchFamily="2" charset="0"/>
            </a:endParaRPr>
          </a:p>
          <a:p>
            <a:pPr marL="457200" indent="-457200">
              <a:lnSpc>
                <a:spcPct val="120000"/>
              </a:lnSpc>
              <a:spcBef>
                <a:spcPts val="0"/>
              </a:spcBef>
              <a:buFont typeface="+mj-lt"/>
              <a:buAutoNum type="arabicPeriod"/>
            </a:pPr>
            <a:r>
              <a:rPr lang="en-US" sz="2400" b="1" noProof="0" dirty="0">
                <a:latin typeface="Montserrat" panose="00000500000000000000" pitchFamily="2" charset="0"/>
              </a:rPr>
              <a:t>What are some examples </a:t>
            </a:r>
            <a:r>
              <a:rPr lang="en-US" sz="2400" noProof="0" dirty="0">
                <a:latin typeface="Montserrat" panose="00000500000000000000" pitchFamily="2" charset="0"/>
              </a:rPr>
              <a:t>of social determinants of health?</a:t>
            </a:r>
          </a:p>
          <a:p>
            <a:pPr marL="457200" indent="-457200">
              <a:lnSpc>
                <a:spcPct val="120000"/>
              </a:lnSpc>
              <a:spcBef>
                <a:spcPts val="0"/>
              </a:spcBef>
              <a:buFont typeface="+mj-lt"/>
              <a:buAutoNum type="arabicPeriod"/>
            </a:pPr>
            <a:endParaRPr lang="en-US" sz="2400" noProof="0" dirty="0">
              <a:latin typeface="Montserrat" panose="00000500000000000000" pitchFamily="2" charset="0"/>
            </a:endParaRPr>
          </a:p>
          <a:p>
            <a:pPr marL="457200" indent="-457200">
              <a:lnSpc>
                <a:spcPct val="120000"/>
              </a:lnSpc>
              <a:spcBef>
                <a:spcPts val="0"/>
              </a:spcBef>
              <a:buFont typeface="+mj-lt"/>
              <a:buAutoNum type="arabicPeriod"/>
            </a:pPr>
            <a:r>
              <a:rPr lang="en-US" sz="2400" b="1" noProof="0" dirty="0">
                <a:latin typeface="Montserrat" panose="00000500000000000000" pitchFamily="2" charset="0"/>
              </a:rPr>
              <a:t>How do you think these </a:t>
            </a:r>
            <a:r>
              <a:rPr lang="en-US" sz="2400" noProof="0" dirty="0">
                <a:latin typeface="Montserrat" panose="00000500000000000000" pitchFamily="2" charset="0"/>
              </a:rPr>
              <a:t>social determinants of health impact patients? </a:t>
            </a:r>
          </a:p>
          <a:p>
            <a:pPr marL="457200" indent="-457200">
              <a:lnSpc>
                <a:spcPct val="120000"/>
              </a:lnSpc>
              <a:spcBef>
                <a:spcPts val="0"/>
              </a:spcBef>
              <a:buFont typeface="+mj-lt"/>
              <a:buAutoNum type="arabicPeriod"/>
            </a:pPr>
            <a:endParaRPr lang="en-US" sz="2400" noProof="0" dirty="0">
              <a:latin typeface="Montserrat" panose="00000500000000000000" pitchFamily="2" charset="0"/>
            </a:endParaRPr>
          </a:p>
          <a:p>
            <a:pPr marL="457200" indent="-457200">
              <a:lnSpc>
                <a:spcPct val="120000"/>
              </a:lnSpc>
              <a:spcBef>
                <a:spcPts val="0"/>
              </a:spcBef>
              <a:buFont typeface="+mj-lt"/>
              <a:buAutoNum type="arabicPeriod"/>
            </a:pPr>
            <a:r>
              <a:rPr lang="en-US" sz="2400" b="1" noProof="0" dirty="0">
                <a:latin typeface="Montserrat" panose="00000500000000000000" pitchFamily="2" charset="0"/>
              </a:rPr>
              <a:t>What do you think it means</a:t>
            </a:r>
            <a:r>
              <a:rPr lang="en-US" sz="2400" noProof="0" dirty="0">
                <a:latin typeface="Montserrat" panose="00000500000000000000" pitchFamily="2" charset="0"/>
              </a:rPr>
              <a:t> to have good health literacy? How do you think experts like Nicole can support patients with their health literacy?</a:t>
            </a:r>
          </a:p>
        </p:txBody>
      </p:sp>
      <p:sp>
        <p:nvSpPr>
          <p:cNvPr id="5" name="TextBox 4">
            <a:extLst>
              <a:ext uri="{FF2B5EF4-FFF2-40B4-BE49-F238E27FC236}">
                <a16:creationId xmlns:a16="http://schemas.microsoft.com/office/drawing/2014/main" id="{5A9261F7-FCBE-40C2-FAC7-0983D2834D45}"/>
              </a:ext>
            </a:extLst>
          </p:cNvPr>
          <p:cNvSpPr txBox="1"/>
          <p:nvPr/>
        </p:nvSpPr>
        <p:spPr>
          <a:xfrm>
            <a:off x="1394096" y="3363633"/>
            <a:ext cx="2841523" cy="461665"/>
          </a:xfrm>
          <a:prstGeom prst="rect">
            <a:avLst/>
          </a:prstGeom>
          <a:noFill/>
        </p:spPr>
        <p:txBody>
          <a:bodyPr wrap="square" rtlCol="0">
            <a:spAutoFit/>
          </a:bodyPr>
          <a:lstStyle/>
          <a:p>
            <a:r>
              <a:rPr lang="en-US" sz="2400" noProof="0" dirty="0">
                <a:solidFill>
                  <a:srgbClr val="3660AA"/>
                </a:solidFill>
                <a:latin typeface="Montserrat Black" pitchFamily="2" charset="77"/>
                <a:ea typeface="Calibri" panose="020F0502020204030204" pitchFamily="34" charset="0"/>
                <a:cs typeface="Calibri Light" panose="020F0302020204030204" pitchFamily="34" charset="0"/>
              </a:rPr>
              <a:t>Up to 04.00</a:t>
            </a:r>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7212" y="2942273"/>
            <a:ext cx="859826" cy="981635"/>
          </a:xfrm>
          <a:prstGeom prst="rect">
            <a:avLst/>
          </a:prstGeom>
        </p:spPr>
      </p:pic>
      <p:sp>
        <p:nvSpPr>
          <p:cNvPr id="6" name="TextBox 5">
            <a:extLst>
              <a:ext uri="{FF2B5EF4-FFF2-40B4-BE49-F238E27FC236}">
                <a16:creationId xmlns:a16="http://schemas.microsoft.com/office/drawing/2014/main" id="{D6D93360-D1DF-A627-8EB5-BF749E0944E1}"/>
              </a:ext>
            </a:extLst>
          </p:cNvPr>
          <p:cNvSpPr txBox="1"/>
          <p:nvPr/>
        </p:nvSpPr>
        <p:spPr>
          <a:xfrm>
            <a:off x="777212" y="496590"/>
            <a:ext cx="7524212" cy="380232"/>
          </a:xfrm>
          <a:prstGeom prst="rect">
            <a:avLst/>
          </a:prstGeom>
          <a:noFill/>
        </p:spPr>
        <p:txBody>
          <a:bodyPr wrap="square">
            <a:spAutoFit/>
          </a:bodyPr>
          <a:lstStyle/>
          <a:p>
            <a:pPr>
              <a:lnSpc>
                <a:spcPts val="2380"/>
              </a:lnSpc>
            </a:pPr>
            <a:r>
              <a:rPr lang="en-US" sz="1700" noProof="0" dirty="0">
                <a:solidFill>
                  <a:srgbClr val="55B8AD"/>
                </a:solidFill>
                <a:latin typeface="Montserrat" panose="00000500000000000000" pitchFamily="2" charset="0"/>
              </a:rPr>
              <a:t>Pre-listening</a:t>
            </a:r>
            <a:r>
              <a:rPr lang="en-US" sz="1700" noProof="0" dirty="0">
                <a:solidFill>
                  <a:srgbClr val="3660AA"/>
                </a:solidFill>
                <a:latin typeface="Montserrat" panose="00000500000000000000" pitchFamily="2" charset="0"/>
              </a:rPr>
              <a:t>  </a:t>
            </a:r>
            <a:r>
              <a:rPr lang="en-US" sz="1700" noProof="0" dirty="0">
                <a:solidFill>
                  <a:srgbClr val="55B8AD"/>
                </a:solidFill>
                <a:latin typeface="Montserrat" panose="00000500000000000000" pitchFamily="2" charset="0"/>
              </a:rPr>
              <a:t>|  </a:t>
            </a:r>
            <a:r>
              <a:rPr lang="en-US" sz="1700" b="1" noProof="0" dirty="0">
                <a:solidFill>
                  <a:srgbClr val="3660AA"/>
                </a:solidFill>
                <a:latin typeface="Montserrat" panose="00000500000000000000" pitchFamily="2" charset="0"/>
              </a:rPr>
              <a:t>Break it Down  </a:t>
            </a:r>
            <a:r>
              <a:rPr lang="en-US" sz="1700" noProof="0" dirty="0">
                <a:solidFill>
                  <a:srgbClr val="55B8AD"/>
                </a:solidFill>
                <a:latin typeface="Montserrat" panose="00000500000000000000" pitchFamily="2" charset="0"/>
              </a:rPr>
              <a:t>|  Post-listening  |  Learn More</a:t>
            </a:r>
          </a:p>
        </p:txBody>
      </p:sp>
      <p:sp>
        <p:nvSpPr>
          <p:cNvPr id="9" name="TextBox 8">
            <a:extLst>
              <a:ext uri="{FF2B5EF4-FFF2-40B4-BE49-F238E27FC236}">
                <a16:creationId xmlns:a16="http://schemas.microsoft.com/office/drawing/2014/main" id="{3EADDC2B-D072-01DC-AE8C-5114FDC28823}"/>
              </a:ext>
            </a:extLst>
          </p:cNvPr>
          <p:cNvSpPr txBox="1"/>
          <p:nvPr/>
        </p:nvSpPr>
        <p:spPr>
          <a:xfrm>
            <a:off x="691908" y="1158463"/>
            <a:ext cx="8915399" cy="1600759"/>
          </a:xfrm>
          <a:prstGeom prst="rect">
            <a:avLst/>
          </a:prstGeom>
          <a:noFill/>
        </p:spPr>
        <p:txBody>
          <a:bodyPr wrap="square">
            <a:spAutoFit/>
          </a:bodyPr>
          <a:lstStyle/>
          <a:p>
            <a:pPr>
              <a:lnSpc>
                <a:spcPts val="6135"/>
              </a:lnSpc>
            </a:pPr>
            <a:r>
              <a:rPr lang="en-US" sz="4400" noProof="0" dirty="0">
                <a:solidFill>
                  <a:srgbClr val="55B8AD"/>
                </a:solidFill>
                <a:latin typeface="Montserrat Extra-Bold"/>
              </a:rPr>
              <a:t>Break Nicole’s Conversation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50380" y="-5443"/>
            <a:ext cx="8337620" cy="10292443"/>
          </a:xfrm>
          <a:prstGeom prst="rect">
            <a:avLst/>
          </a:prstGeom>
        </p:spPr>
      </p:pic>
      <p:sp>
        <p:nvSpPr>
          <p:cNvPr id="4" name="Content Placeholder 2">
            <a:extLst>
              <a:ext uri="{FF2B5EF4-FFF2-40B4-BE49-F238E27FC236}">
                <a16:creationId xmlns:a16="http://schemas.microsoft.com/office/drawing/2014/main" id="{CF39B39E-33CD-4D49-BB2F-928E15F68A8D}"/>
              </a:ext>
            </a:extLst>
          </p:cNvPr>
          <p:cNvSpPr txBox="1">
            <a:spLocks/>
          </p:cNvSpPr>
          <p:nvPr/>
        </p:nvSpPr>
        <p:spPr>
          <a:xfrm>
            <a:off x="926614" y="3214845"/>
            <a:ext cx="8217385" cy="3112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5"/>
            </a:pPr>
            <a:r>
              <a:rPr lang="en-GB" sz="2400" b="1" dirty="0">
                <a:latin typeface="Montserrat" panose="00000500000000000000" pitchFamily="2" charset="0"/>
              </a:rPr>
              <a:t>What traits do you think </a:t>
            </a:r>
            <a:r>
              <a:rPr lang="en-GB" sz="2400" dirty="0">
                <a:latin typeface="Montserrat" panose="00000500000000000000" pitchFamily="2" charset="0"/>
              </a:rPr>
              <a:t>enabled Nicole to cope with moving to and studying in another country? How do you think you would cope with a similar experience, and why?</a:t>
            </a:r>
          </a:p>
          <a:p>
            <a:pPr marL="457200" indent="-457200">
              <a:lnSpc>
                <a:spcPct val="120000"/>
              </a:lnSpc>
              <a:spcBef>
                <a:spcPts val="0"/>
              </a:spcBef>
              <a:buFont typeface="+mj-lt"/>
              <a:buAutoNum type="arabicPeriod" startAt="5"/>
            </a:pPr>
            <a:endParaRPr lang="en-GB" sz="2400" dirty="0">
              <a:latin typeface="Montserrat" panose="00000500000000000000" pitchFamily="2" charset="0"/>
            </a:endParaRPr>
          </a:p>
          <a:p>
            <a:pPr marL="457200" indent="-457200">
              <a:lnSpc>
                <a:spcPct val="120000"/>
              </a:lnSpc>
              <a:spcBef>
                <a:spcPts val="0"/>
              </a:spcBef>
              <a:buFont typeface="+mj-lt"/>
              <a:buAutoNum type="arabicPeriod" startAt="5"/>
            </a:pPr>
            <a:r>
              <a:rPr lang="en-GB" sz="2400" b="1" dirty="0">
                <a:latin typeface="Montserrat" panose="00000500000000000000" pitchFamily="2" charset="0"/>
              </a:rPr>
              <a:t>What experience </a:t>
            </a:r>
            <a:r>
              <a:rPr lang="en-GB" sz="2400" dirty="0">
                <a:latin typeface="Montserrat" panose="00000500000000000000" pitchFamily="2" charset="0"/>
              </a:rPr>
              <a:t>confirmed Nicole’s desire to work with patients in cardiology? </a:t>
            </a:r>
          </a:p>
          <a:p>
            <a:pPr marL="457200" indent="-457200">
              <a:lnSpc>
                <a:spcPct val="120000"/>
              </a:lnSpc>
              <a:spcBef>
                <a:spcPts val="0"/>
              </a:spcBef>
              <a:buFont typeface="+mj-lt"/>
              <a:buAutoNum type="arabicPeriod" startAt="5"/>
            </a:pPr>
            <a:endParaRPr lang="en-GB" sz="2400" dirty="0">
              <a:latin typeface="Montserrat" panose="00000500000000000000" pitchFamily="2" charset="0"/>
            </a:endParaRPr>
          </a:p>
          <a:p>
            <a:pPr marL="457200" indent="-457200">
              <a:lnSpc>
                <a:spcPct val="120000"/>
              </a:lnSpc>
              <a:spcBef>
                <a:spcPts val="0"/>
              </a:spcBef>
              <a:buFont typeface="+mj-lt"/>
              <a:buAutoNum type="arabicPeriod" startAt="5"/>
            </a:pPr>
            <a:r>
              <a:rPr lang="en-GB" sz="2400" b="1" dirty="0">
                <a:latin typeface="Montserrat" panose="00000500000000000000" pitchFamily="2" charset="0"/>
              </a:rPr>
              <a:t>Why is it important to </a:t>
            </a:r>
            <a:r>
              <a:rPr lang="en-GB" sz="2400" dirty="0">
                <a:latin typeface="Montserrat" panose="00000500000000000000" pitchFamily="2" charset="0"/>
              </a:rPr>
              <a:t>lean on your team to ‘stay afloat’ in challenging situations?</a:t>
            </a:r>
          </a:p>
        </p:txBody>
      </p:sp>
      <p:sp>
        <p:nvSpPr>
          <p:cNvPr id="3" name="TextBox 2">
            <a:extLst>
              <a:ext uri="{FF2B5EF4-FFF2-40B4-BE49-F238E27FC236}">
                <a16:creationId xmlns:a16="http://schemas.microsoft.com/office/drawing/2014/main" id="{DC70817D-B35C-338D-74F9-15B2DD366AA7}"/>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a:solidFill>
                  <a:srgbClr val="3660AA"/>
                </a:solidFill>
                <a:latin typeface="Montserrat" panose="00000500000000000000" pitchFamily="2" charset="0"/>
              </a:rPr>
              <a:t>Break it Down  </a:t>
            </a:r>
            <a:r>
              <a:rPr lang="en-US" sz="1700" dirty="0">
                <a:solidFill>
                  <a:srgbClr val="55B8AD"/>
                </a:solidFill>
                <a:latin typeface="Montserrat" panose="00000500000000000000" pitchFamily="2" charset="0"/>
              </a:rPr>
              <a:t>|  Post-listening  |  Learn More</a:t>
            </a:r>
          </a:p>
        </p:txBody>
      </p:sp>
      <p:sp>
        <p:nvSpPr>
          <p:cNvPr id="7" name="TextBox 6">
            <a:extLst>
              <a:ext uri="{FF2B5EF4-FFF2-40B4-BE49-F238E27FC236}">
                <a16:creationId xmlns:a16="http://schemas.microsoft.com/office/drawing/2014/main" id="{F4553FD9-32B1-FBC9-96B5-510FD92ED83A}"/>
              </a:ext>
            </a:extLst>
          </p:cNvPr>
          <p:cNvSpPr txBox="1"/>
          <p:nvPr/>
        </p:nvSpPr>
        <p:spPr>
          <a:xfrm>
            <a:off x="1606391" y="2364570"/>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04.00 – 07.27</a:t>
            </a:r>
          </a:p>
        </p:txBody>
      </p:sp>
      <p:pic>
        <p:nvPicPr>
          <p:cNvPr id="8" name="Picture 7">
            <a:extLst>
              <a:ext uri="{FF2B5EF4-FFF2-40B4-BE49-F238E27FC236}">
                <a16:creationId xmlns:a16="http://schemas.microsoft.com/office/drawing/2014/main" id="{7C7B0007-4C5B-5077-0B1F-2024580F9E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1917654"/>
            <a:ext cx="859826" cy="9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D5B3611-DDE5-917F-8C87-59DBE0132B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6632" y="1"/>
            <a:ext cx="8141367" cy="10291636"/>
          </a:xfrm>
          <a:prstGeom prst="rect">
            <a:avLst/>
          </a:prstGeom>
        </p:spPr>
      </p:pic>
      <p:sp>
        <p:nvSpPr>
          <p:cNvPr id="3" name="Content Placeholder 2">
            <a:extLst>
              <a:ext uri="{FF2B5EF4-FFF2-40B4-BE49-F238E27FC236}">
                <a16:creationId xmlns:a16="http://schemas.microsoft.com/office/drawing/2014/main" id="{A0AA3DB5-F8E7-303D-8681-1CD988AAD22E}"/>
              </a:ext>
            </a:extLst>
          </p:cNvPr>
          <p:cNvSpPr txBox="1">
            <a:spLocks/>
          </p:cNvSpPr>
          <p:nvPr/>
        </p:nvSpPr>
        <p:spPr>
          <a:xfrm>
            <a:off x="926614" y="3528154"/>
            <a:ext cx="9220018" cy="2314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8"/>
            </a:pPr>
            <a:r>
              <a:rPr lang="en-GB" sz="2400" b="1" dirty="0">
                <a:latin typeface="Montserrat" panose="00000500000000000000" pitchFamily="2" charset="0"/>
              </a:rPr>
              <a:t>Why is it important </a:t>
            </a:r>
            <a:r>
              <a:rPr lang="en-GB" sz="2400" dirty="0">
                <a:latin typeface="Montserrat" panose="00000500000000000000" pitchFamily="2" charset="0"/>
              </a:rPr>
              <a:t>to know that you are not going to be right all the time? When have you had to consider different opinions, and how did this broaden your understanding of a situation?</a:t>
            </a:r>
          </a:p>
          <a:p>
            <a:pPr marL="457200" indent="-457200">
              <a:lnSpc>
                <a:spcPct val="120000"/>
              </a:lnSpc>
              <a:spcBef>
                <a:spcPts val="0"/>
              </a:spcBef>
              <a:buFont typeface="+mj-lt"/>
              <a:buAutoNum type="arabicPeriod" startAt="8"/>
            </a:pPr>
            <a:endParaRPr lang="en-GB" sz="2400" dirty="0">
              <a:latin typeface="Montserrat" panose="00000500000000000000" pitchFamily="2" charset="0"/>
            </a:endParaRPr>
          </a:p>
          <a:p>
            <a:pPr marL="457200" indent="-457200">
              <a:lnSpc>
                <a:spcPct val="120000"/>
              </a:lnSpc>
              <a:spcBef>
                <a:spcPts val="0"/>
              </a:spcBef>
              <a:buFont typeface="+mj-lt"/>
              <a:buAutoNum type="arabicPeriod" startAt="9"/>
            </a:pPr>
            <a:r>
              <a:rPr lang="en-GB" sz="2400" b="1" dirty="0">
                <a:latin typeface="Montserrat" panose="00000500000000000000" pitchFamily="2" charset="0"/>
              </a:rPr>
              <a:t>What do you think </a:t>
            </a:r>
            <a:r>
              <a:rPr lang="en-GB" sz="2400" dirty="0">
                <a:latin typeface="Montserrat" panose="00000500000000000000" pitchFamily="2" charset="0"/>
              </a:rPr>
              <a:t>it means to be a ‘forever learner’? To what extent do you agree it is important to be a ‘forever learner’, and why?</a:t>
            </a:r>
          </a:p>
          <a:p>
            <a:pPr marL="457200" indent="-457200">
              <a:lnSpc>
                <a:spcPct val="120000"/>
              </a:lnSpc>
              <a:spcBef>
                <a:spcPts val="0"/>
              </a:spcBef>
              <a:buFont typeface="+mj-lt"/>
              <a:buAutoNum type="arabicPeriod" startAt="9"/>
            </a:pPr>
            <a:endParaRPr lang="en-GB" sz="2400" dirty="0">
              <a:latin typeface="Montserrat" panose="00000500000000000000" pitchFamily="2" charset="0"/>
            </a:endParaRPr>
          </a:p>
          <a:p>
            <a:pPr marL="457200" indent="-457200">
              <a:lnSpc>
                <a:spcPct val="120000"/>
              </a:lnSpc>
              <a:spcBef>
                <a:spcPts val="0"/>
              </a:spcBef>
              <a:buFont typeface="+mj-lt"/>
              <a:buAutoNum type="arabicPeriod" startAt="9"/>
            </a:pPr>
            <a:r>
              <a:rPr lang="en-GB" sz="2400" b="1" dirty="0">
                <a:latin typeface="Montserrat" panose="00000500000000000000" pitchFamily="2" charset="0"/>
              </a:rPr>
              <a:t>Who gives you</a:t>
            </a:r>
            <a:r>
              <a:rPr lang="en-GB" sz="2400" dirty="0">
                <a:latin typeface="Montserrat" panose="00000500000000000000" pitchFamily="2" charset="0"/>
              </a:rPr>
              <a:t> the push to keep moving forward in life?</a:t>
            </a:r>
          </a:p>
          <a:p>
            <a:pPr marL="0" indent="0">
              <a:lnSpc>
                <a:spcPct val="120000"/>
              </a:lnSpc>
              <a:spcBef>
                <a:spcPts val="0"/>
              </a:spcBef>
              <a:spcAft>
                <a:spcPts val="1200"/>
              </a:spcAft>
              <a:buNone/>
            </a:pPr>
            <a:endParaRPr lang="en-GB" sz="2000" dirty="0">
              <a:latin typeface="Montserrat" panose="00000500000000000000" pitchFamily="2" charset="0"/>
            </a:endParaRPr>
          </a:p>
        </p:txBody>
      </p:sp>
      <p:sp>
        <p:nvSpPr>
          <p:cNvPr id="4" name="TextBox 3">
            <a:extLst>
              <a:ext uri="{FF2B5EF4-FFF2-40B4-BE49-F238E27FC236}">
                <a16:creationId xmlns:a16="http://schemas.microsoft.com/office/drawing/2014/main" id="{5EE459BF-C755-7451-FE3F-BD408A0FDAE4}"/>
              </a:ext>
            </a:extLst>
          </p:cNvPr>
          <p:cNvSpPr txBox="1"/>
          <p:nvPr/>
        </p:nvSpPr>
        <p:spPr>
          <a:xfrm>
            <a:off x="1606391" y="2624841"/>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07.27 – 12.08  </a:t>
            </a:r>
          </a:p>
        </p:txBody>
      </p:sp>
      <p:pic>
        <p:nvPicPr>
          <p:cNvPr id="5" name="Picture 4">
            <a:extLst>
              <a:ext uri="{FF2B5EF4-FFF2-40B4-BE49-F238E27FC236}">
                <a16:creationId xmlns:a16="http://schemas.microsoft.com/office/drawing/2014/main" id="{110FF06F-299C-CD7C-73DD-EE1AF17DDE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2177925"/>
            <a:ext cx="859826" cy="981635"/>
          </a:xfrm>
          <a:prstGeom prst="rect">
            <a:avLst/>
          </a:prstGeom>
        </p:spPr>
      </p:pic>
      <p:sp>
        <p:nvSpPr>
          <p:cNvPr id="6" name="TextBox 5">
            <a:extLst>
              <a:ext uri="{FF2B5EF4-FFF2-40B4-BE49-F238E27FC236}">
                <a16:creationId xmlns:a16="http://schemas.microsoft.com/office/drawing/2014/main" id="{2DEFF5C9-FC5B-7298-F602-C55E4322576D}"/>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a:solidFill>
                  <a:srgbClr val="3660AA"/>
                </a:solidFill>
                <a:latin typeface="Montserrat" panose="00000500000000000000" pitchFamily="2" charset="0"/>
              </a:rPr>
              <a:t>Break it Down  </a:t>
            </a:r>
            <a:r>
              <a:rPr lang="en-US" sz="1700" dirty="0">
                <a:solidFill>
                  <a:srgbClr val="55B8AD"/>
                </a:solidFill>
                <a:latin typeface="Montserrat" panose="00000500000000000000" pitchFamily="2" charset="0"/>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640C-CA23-D768-C0BC-AC80BA4E03FE}"/>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55AB0E9B-32C0-023B-603A-472F270B1A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399" cy="10309821"/>
          </a:xfrm>
          <a:prstGeom prst="rect">
            <a:avLst/>
          </a:prstGeom>
        </p:spPr>
      </p:pic>
      <p:sp>
        <p:nvSpPr>
          <p:cNvPr id="4" name="Content Placeholder 2">
            <a:extLst>
              <a:ext uri="{FF2B5EF4-FFF2-40B4-BE49-F238E27FC236}">
                <a16:creationId xmlns:a16="http://schemas.microsoft.com/office/drawing/2014/main" id="{FDF66C85-0228-198A-77F3-DAFD237594EF}"/>
              </a:ext>
            </a:extLst>
          </p:cNvPr>
          <p:cNvSpPr txBox="1">
            <a:spLocks/>
          </p:cNvSpPr>
          <p:nvPr/>
        </p:nvSpPr>
        <p:spPr>
          <a:xfrm>
            <a:off x="813343" y="3116204"/>
            <a:ext cx="9138377" cy="4365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11"/>
            </a:pPr>
            <a:r>
              <a:rPr lang="en-US" sz="2400" b="1" dirty="0">
                <a:latin typeface="Montserrat" panose="00000500000000000000" pitchFamily="2" charset="0"/>
              </a:rPr>
              <a:t>How good are you </a:t>
            </a:r>
            <a:r>
              <a:rPr lang="en-US" sz="2400" dirty="0">
                <a:latin typeface="Montserrat" panose="00000500000000000000" pitchFamily="2" charset="0"/>
              </a:rPr>
              <a:t>at making the most of opportunities that come your way</a:t>
            </a:r>
            <a:r>
              <a:rPr lang="en-US" sz="2400" noProof="0" dirty="0">
                <a:latin typeface="Montserrat" panose="00000500000000000000" pitchFamily="2" charset="0"/>
              </a:rPr>
              <a:t>? Does anything hold you back from putting your ‘best foot forward’ and, if so, how could you change this?</a:t>
            </a:r>
          </a:p>
          <a:p>
            <a:pPr marL="457200" indent="-457200">
              <a:lnSpc>
                <a:spcPct val="120000"/>
              </a:lnSpc>
              <a:spcBef>
                <a:spcPts val="0"/>
              </a:spcBef>
              <a:buFont typeface="+mj-lt"/>
              <a:buAutoNum type="arabicPeriod" startAt="11"/>
            </a:pPr>
            <a:endParaRPr lang="en-US" sz="2400" noProof="0" dirty="0">
              <a:latin typeface="Montserrat" panose="00000500000000000000" pitchFamily="2" charset="0"/>
            </a:endParaRPr>
          </a:p>
          <a:p>
            <a:pPr marL="457200" indent="-457200">
              <a:lnSpc>
                <a:spcPct val="120000"/>
              </a:lnSpc>
              <a:spcBef>
                <a:spcPts val="0"/>
              </a:spcBef>
              <a:buFont typeface="+mj-lt"/>
              <a:buAutoNum type="arabicPeriod" startAt="11"/>
            </a:pPr>
            <a:r>
              <a:rPr lang="en-US" sz="2400" b="1" noProof="0" dirty="0">
                <a:latin typeface="Montserrat" panose="00000500000000000000" pitchFamily="2" charset="0"/>
              </a:rPr>
              <a:t>When did you last </a:t>
            </a:r>
            <a:r>
              <a:rPr lang="en-US" sz="2400" noProof="0" dirty="0">
                <a:latin typeface="Montserrat" panose="00000500000000000000" pitchFamily="2" charset="0"/>
              </a:rPr>
              <a:t>fail at something? What did you learn from the experience?</a:t>
            </a:r>
          </a:p>
          <a:p>
            <a:pPr marL="457200" indent="-457200">
              <a:lnSpc>
                <a:spcPct val="120000"/>
              </a:lnSpc>
              <a:spcBef>
                <a:spcPts val="0"/>
              </a:spcBef>
              <a:buFont typeface="+mj-lt"/>
              <a:buAutoNum type="arabicPeriod" startAt="11"/>
            </a:pPr>
            <a:endParaRPr lang="en-US" sz="2400" noProof="0" dirty="0">
              <a:latin typeface="Montserrat" panose="00000500000000000000" pitchFamily="2" charset="0"/>
            </a:endParaRPr>
          </a:p>
          <a:p>
            <a:pPr marL="457200" indent="-457200">
              <a:lnSpc>
                <a:spcPct val="120000"/>
              </a:lnSpc>
              <a:spcBef>
                <a:spcPts val="0"/>
              </a:spcBef>
              <a:buFont typeface="+mj-lt"/>
              <a:buAutoNum type="arabicPeriod" startAt="11"/>
            </a:pPr>
            <a:r>
              <a:rPr lang="en-US" sz="2400" b="1" noProof="0" dirty="0">
                <a:latin typeface="Montserrat" panose="00000500000000000000" pitchFamily="2" charset="0"/>
              </a:rPr>
              <a:t>Have you ever had </a:t>
            </a:r>
            <a:r>
              <a:rPr lang="en-US" sz="2400" noProof="0" dirty="0">
                <a:latin typeface="Montserrat" panose="00000500000000000000" pitchFamily="2" charset="0"/>
              </a:rPr>
              <a:t>to make a sacrifice to achieve a goal? Making a sacrifice is not easy – how did you keep yourself motivated? How could you keep yourself motivated in the future?</a:t>
            </a:r>
          </a:p>
        </p:txBody>
      </p:sp>
      <p:sp>
        <p:nvSpPr>
          <p:cNvPr id="5" name="TextBox 4">
            <a:extLst>
              <a:ext uri="{FF2B5EF4-FFF2-40B4-BE49-F238E27FC236}">
                <a16:creationId xmlns:a16="http://schemas.microsoft.com/office/drawing/2014/main" id="{01355AA9-6D40-1572-6753-12067A67E41A}"/>
              </a:ext>
            </a:extLst>
          </p:cNvPr>
          <p:cNvSpPr txBox="1"/>
          <p:nvPr/>
        </p:nvSpPr>
        <p:spPr>
          <a:xfrm>
            <a:off x="1456449" y="2196418"/>
            <a:ext cx="2841523" cy="461665"/>
          </a:xfrm>
          <a:prstGeom prst="rect">
            <a:avLst/>
          </a:prstGeom>
          <a:noFill/>
        </p:spPr>
        <p:txBody>
          <a:bodyPr wrap="square" rtlCol="0">
            <a:spAutoFit/>
          </a:bodyPr>
          <a:lstStyle/>
          <a:p>
            <a:r>
              <a:rPr lang="en-US" sz="2400" noProof="0" dirty="0">
                <a:solidFill>
                  <a:srgbClr val="3660AA"/>
                </a:solidFill>
                <a:latin typeface="Montserrat Black" pitchFamily="2" charset="77"/>
                <a:ea typeface="Calibri" panose="020F0502020204030204" pitchFamily="34" charset="0"/>
                <a:cs typeface="Calibri Light" panose="020F0302020204030204" pitchFamily="34" charset="0"/>
              </a:rPr>
              <a:t>12.08 – end </a:t>
            </a:r>
          </a:p>
        </p:txBody>
      </p:sp>
      <p:pic>
        <p:nvPicPr>
          <p:cNvPr id="8" name="Picture 7">
            <a:extLst>
              <a:ext uri="{FF2B5EF4-FFF2-40B4-BE49-F238E27FC236}">
                <a16:creationId xmlns:a16="http://schemas.microsoft.com/office/drawing/2014/main" id="{00A9089D-F184-2663-D947-B46288376D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3343" y="1738297"/>
            <a:ext cx="859826" cy="981635"/>
          </a:xfrm>
          <a:prstGeom prst="rect">
            <a:avLst/>
          </a:prstGeom>
        </p:spPr>
      </p:pic>
      <p:sp>
        <p:nvSpPr>
          <p:cNvPr id="6" name="TextBox 5">
            <a:extLst>
              <a:ext uri="{FF2B5EF4-FFF2-40B4-BE49-F238E27FC236}">
                <a16:creationId xmlns:a16="http://schemas.microsoft.com/office/drawing/2014/main" id="{9B91192D-F700-1603-DCE1-FFB8EDC7C9CF}"/>
              </a:ext>
            </a:extLst>
          </p:cNvPr>
          <p:cNvSpPr txBox="1"/>
          <p:nvPr/>
        </p:nvSpPr>
        <p:spPr>
          <a:xfrm>
            <a:off x="758974" y="490175"/>
            <a:ext cx="7524212" cy="380232"/>
          </a:xfrm>
          <a:prstGeom prst="rect">
            <a:avLst/>
          </a:prstGeom>
          <a:noFill/>
        </p:spPr>
        <p:txBody>
          <a:bodyPr wrap="square">
            <a:spAutoFit/>
          </a:bodyPr>
          <a:lstStyle/>
          <a:p>
            <a:pPr>
              <a:lnSpc>
                <a:spcPts val="2380"/>
              </a:lnSpc>
            </a:pPr>
            <a:r>
              <a:rPr lang="en-US" sz="1700" noProof="0" dirty="0">
                <a:solidFill>
                  <a:srgbClr val="55B8AD"/>
                </a:solidFill>
                <a:latin typeface="Montserrat" panose="00000500000000000000" pitchFamily="2" charset="0"/>
              </a:rPr>
              <a:t>Pre-listening</a:t>
            </a:r>
            <a:r>
              <a:rPr lang="en-US" sz="1700" noProof="0" dirty="0">
                <a:solidFill>
                  <a:srgbClr val="3660AA"/>
                </a:solidFill>
                <a:latin typeface="Montserrat" panose="00000500000000000000" pitchFamily="2" charset="0"/>
              </a:rPr>
              <a:t>  </a:t>
            </a:r>
            <a:r>
              <a:rPr lang="en-US" sz="1700" noProof="0" dirty="0">
                <a:solidFill>
                  <a:srgbClr val="55B8AD"/>
                </a:solidFill>
                <a:latin typeface="Montserrat" panose="00000500000000000000" pitchFamily="2" charset="0"/>
              </a:rPr>
              <a:t>|  </a:t>
            </a:r>
            <a:r>
              <a:rPr lang="en-US" sz="1700" b="1" noProof="0" dirty="0">
                <a:solidFill>
                  <a:srgbClr val="3660AA"/>
                </a:solidFill>
                <a:latin typeface="Montserrat" panose="00000500000000000000" pitchFamily="2" charset="0"/>
              </a:rPr>
              <a:t>Break it Down  </a:t>
            </a:r>
            <a:r>
              <a:rPr lang="en-US" sz="1700" noProof="0" dirty="0">
                <a:solidFill>
                  <a:srgbClr val="55B8AD"/>
                </a:solidFill>
                <a:latin typeface="Montserrat" panose="00000500000000000000" pitchFamily="2" charset="0"/>
              </a:rPr>
              <a:t>|  Post-listening  |  Learn More</a:t>
            </a:r>
          </a:p>
        </p:txBody>
      </p:sp>
    </p:spTree>
    <p:extLst>
      <p:ext uri="{BB962C8B-B14F-4D97-AF65-F5344CB8AC3E}">
        <p14:creationId xmlns:p14="http://schemas.microsoft.com/office/powerpoint/2010/main" val="32955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644185"/>
            <a:ext cx="18277108" cy="4754417"/>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40531" y="8140585"/>
            <a:ext cx="4343400" cy="1077218"/>
          </a:xfrm>
          <a:prstGeom prst="rect">
            <a:avLst/>
          </a:prstGeom>
          <a:noFill/>
        </p:spPr>
        <p:txBody>
          <a:bodyPr wrap="square" rtlCol="0">
            <a:spAutoFit/>
          </a:bodyPr>
          <a:lstStyle/>
          <a:p>
            <a:pPr marL="457200" indent="-457200">
              <a:buFontTx/>
              <a:buChar char="*"/>
            </a:pPr>
            <a:r>
              <a:rPr lang="en-US" sz="3200" b="1" noProof="0" dirty="0">
                <a:solidFill>
                  <a:schemeClr val="bg1"/>
                </a:solidFill>
                <a:latin typeface="Montserrat SemiBold" pitchFamily="2" charset="77"/>
              </a:rPr>
              <a:t>Submit questions to Nicole </a:t>
            </a:r>
            <a:r>
              <a:rPr lang="en-US" sz="3200" b="1" noProof="0" dirty="0">
                <a:solidFill>
                  <a:schemeClr val="bg1"/>
                </a:solidFill>
                <a:latin typeface="Montserrat Black" pitchFamily="2" charset="77"/>
                <a:hlinkClick r:id="rId3">
                  <a:extLst>
                    <a:ext uri="{A12FA001-AC4F-418D-AE19-62706E023703}">
                      <ahyp:hlinkClr xmlns:ahyp="http://schemas.microsoft.com/office/drawing/2018/hyperlinkcolor" val="tx"/>
                    </a:ext>
                  </a:extLst>
                </a:hlinkClick>
              </a:rPr>
              <a:t>here</a:t>
            </a:r>
            <a:endParaRPr lang="en-US" sz="3200" b="1" noProof="0" dirty="0">
              <a:solidFill>
                <a:schemeClr val="bg1"/>
              </a:solidFill>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698791" y="8020164"/>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926614" y="2439831"/>
            <a:ext cx="16381777" cy="2703669"/>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20000"/>
              </a:lnSpc>
              <a:spcBef>
                <a:spcPts val="0"/>
              </a:spcBef>
              <a:buFont typeface="+mj-lt"/>
              <a:buAutoNum type="arabicPeriod"/>
            </a:pPr>
            <a:r>
              <a:rPr lang="en-US" sz="2400" b="1" noProof="0" dirty="0">
                <a:latin typeface="Montserrat" pitchFamily="2" charset="77"/>
                <a:ea typeface="Calibri" panose="020F0502020204030204" pitchFamily="34" charset="0"/>
                <a:cs typeface="Calibri" panose="020F0502020204030204" pitchFamily="34" charset="0"/>
              </a:rPr>
              <a:t>To what extent do you think </a:t>
            </a:r>
            <a:r>
              <a:rPr lang="en-US" sz="2400" noProof="0" dirty="0">
                <a:latin typeface="Montserrat" pitchFamily="2" charset="77"/>
                <a:ea typeface="Calibri" panose="020F0502020204030204" pitchFamily="34" charset="0"/>
                <a:cs typeface="Calibri" panose="020F0502020204030204" pitchFamily="34" charset="0"/>
              </a:rPr>
              <a:t>you would find a career in cardiology to be rewarding and interesting, and why?</a:t>
            </a:r>
          </a:p>
          <a:p>
            <a:pPr marL="457200" indent="-457200">
              <a:lnSpc>
                <a:spcPct val="120000"/>
              </a:lnSpc>
              <a:spcBef>
                <a:spcPts val="0"/>
              </a:spcBef>
              <a:buFont typeface="+mj-lt"/>
              <a:buAutoNum type="arabicPeriod"/>
            </a:pPr>
            <a:endParaRPr lang="en-US" sz="2400" noProof="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buFont typeface="+mj-lt"/>
              <a:buAutoNum type="arabicPeriod"/>
            </a:pPr>
            <a:r>
              <a:rPr lang="en-US" sz="2400" b="1" noProof="0" dirty="0">
                <a:latin typeface="Montserrat" pitchFamily="2" charset="77"/>
                <a:ea typeface="Calibri" panose="020F0502020204030204" pitchFamily="34" charset="0"/>
                <a:cs typeface="Calibri" panose="020F0502020204030204" pitchFamily="34" charset="0"/>
              </a:rPr>
              <a:t>Where could you look to seek out opportunities</a:t>
            </a:r>
            <a:r>
              <a:rPr lang="en-US" sz="2400" noProof="0" dirty="0">
                <a:latin typeface="Montserrat" pitchFamily="2" charset="77"/>
                <a:ea typeface="Calibri" panose="020F0502020204030204" pitchFamily="34" charset="0"/>
                <a:cs typeface="Calibri" panose="020F0502020204030204" pitchFamily="34" charset="0"/>
              </a:rPr>
              <a:t> such as mentoring?</a:t>
            </a:r>
          </a:p>
          <a:p>
            <a:pPr marL="457200" indent="-457200">
              <a:lnSpc>
                <a:spcPct val="120000"/>
              </a:lnSpc>
              <a:spcBef>
                <a:spcPts val="0"/>
              </a:spcBef>
              <a:buFont typeface="+mj-lt"/>
              <a:buAutoNum type="arabicPeriod"/>
            </a:pPr>
            <a:r>
              <a:rPr lang="en-US" sz="2400" b="1" noProof="0" dirty="0">
                <a:latin typeface="Montserrat" pitchFamily="2" charset="77"/>
                <a:ea typeface="Calibri" panose="020F0502020204030204" pitchFamily="34" charset="0"/>
                <a:cs typeface="Calibri" panose="020F0502020204030204" pitchFamily="34" charset="0"/>
              </a:rPr>
              <a:t>Which piece of Nicole’s advice </a:t>
            </a:r>
            <a:r>
              <a:rPr lang="en-US" sz="2400" noProof="0" dirty="0">
                <a:latin typeface="Montserrat" pitchFamily="2" charset="77"/>
                <a:ea typeface="Calibri" panose="020F0502020204030204" pitchFamily="34" charset="0"/>
                <a:cs typeface="Calibri" panose="020F0502020204030204" pitchFamily="34" charset="0"/>
              </a:rPr>
              <a:t>did you find most useful, and why?</a:t>
            </a:r>
          </a:p>
          <a:p>
            <a:pPr marL="457200" indent="-457200">
              <a:lnSpc>
                <a:spcPct val="120000"/>
              </a:lnSpc>
              <a:spcBef>
                <a:spcPts val="0"/>
              </a:spcBef>
              <a:buFont typeface="+mj-lt"/>
              <a:buAutoNum type="arabicPeriod"/>
            </a:pPr>
            <a:endParaRPr lang="en-US" sz="2400" noProof="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buFont typeface="+mj-lt"/>
              <a:buAutoNum type="arabicPeriod"/>
            </a:pPr>
            <a:r>
              <a:rPr lang="en-US" sz="2400" b="1" noProof="0" dirty="0">
                <a:latin typeface="Montserrat" pitchFamily="2" charset="77"/>
                <a:ea typeface="Calibri" panose="020F0502020204030204" pitchFamily="34" charset="0"/>
                <a:cs typeface="Calibri" panose="020F0502020204030204" pitchFamily="34" charset="0"/>
              </a:rPr>
              <a:t>What further questions </a:t>
            </a:r>
            <a:r>
              <a:rPr lang="en-US" sz="2400" noProof="0" dirty="0">
                <a:latin typeface="Montserrat" pitchFamily="2" charset="77"/>
                <a:ea typeface="Calibri" panose="020F0502020204030204" pitchFamily="34" charset="0"/>
                <a:cs typeface="Calibri" panose="020F0502020204030204" pitchFamily="34" charset="0"/>
              </a:rPr>
              <a:t>would you ask Nicole about cardiology and/or her career?*</a:t>
            </a:r>
          </a:p>
        </p:txBody>
      </p:sp>
      <p:sp>
        <p:nvSpPr>
          <p:cNvPr id="3" name="TextBox 2">
            <a:extLst>
              <a:ext uri="{FF2B5EF4-FFF2-40B4-BE49-F238E27FC236}">
                <a16:creationId xmlns:a16="http://schemas.microsoft.com/office/drawing/2014/main" id="{6FEC8313-ED43-561F-A392-ED760B7D99E2}"/>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noProof="0" dirty="0">
                <a:solidFill>
                  <a:srgbClr val="55B8AD"/>
                </a:solidFill>
                <a:latin typeface="Montserrat" panose="00000500000000000000" pitchFamily="2" charset="0"/>
              </a:rPr>
              <a:t>Pre-listening</a:t>
            </a:r>
            <a:r>
              <a:rPr lang="en-US" sz="1700" noProof="0" dirty="0">
                <a:solidFill>
                  <a:srgbClr val="3660AA"/>
                </a:solidFill>
                <a:latin typeface="Montserrat" panose="00000500000000000000" pitchFamily="2" charset="0"/>
              </a:rPr>
              <a:t>  </a:t>
            </a:r>
            <a:r>
              <a:rPr lang="en-US" sz="1700" noProof="0" dirty="0">
                <a:solidFill>
                  <a:srgbClr val="55B8AD"/>
                </a:solidFill>
                <a:latin typeface="Montserrat" panose="00000500000000000000" pitchFamily="2" charset="0"/>
              </a:rPr>
              <a:t>|  Break it Down  |  </a:t>
            </a:r>
            <a:r>
              <a:rPr lang="en-US" sz="1700" b="1" noProof="0" dirty="0">
                <a:solidFill>
                  <a:srgbClr val="3660AA"/>
                </a:solidFill>
                <a:latin typeface="Montserrat" panose="00000500000000000000" pitchFamily="2" charset="0"/>
              </a:rPr>
              <a:t>Post-listening</a:t>
            </a:r>
            <a:r>
              <a:rPr lang="en-US" sz="1700" noProof="0" dirty="0">
                <a:solidFill>
                  <a:srgbClr val="55B8AD"/>
                </a:solidFill>
                <a:latin typeface="Montserrat" panose="00000500000000000000" pitchFamily="2" charset="0"/>
              </a:rPr>
              <a:t>  |  Learn More</a:t>
            </a:r>
          </a:p>
        </p:txBody>
      </p:sp>
      <p:sp>
        <p:nvSpPr>
          <p:cNvPr id="7" name="TextBox 6">
            <a:extLst>
              <a:ext uri="{FF2B5EF4-FFF2-40B4-BE49-F238E27FC236}">
                <a16:creationId xmlns:a16="http://schemas.microsoft.com/office/drawing/2014/main" id="{0BCDA858-931E-A816-0110-793E509C363E}"/>
              </a:ext>
            </a:extLst>
          </p:cNvPr>
          <p:cNvSpPr txBox="1"/>
          <p:nvPr/>
        </p:nvSpPr>
        <p:spPr>
          <a:xfrm>
            <a:off x="926614" y="1363399"/>
            <a:ext cx="8926982" cy="818494"/>
          </a:xfrm>
          <a:prstGeom prst="rect">
            <a:avLst/>
          </a:prstGeom>
          <a:noFill/>
        </p:spPr>
        <p:txBody>
          <a:bodyPr wrap="square">
            <a:spAutoFit/>
          </a:bodyPr>
          <a:lstStyle/>
          <a:p>
            <a:pPr>
              <a:lnSpc>
                <a:spcPts val="6135"/>
              </a:lnSpc>
            </a:pPr>
            <a:r>
              <a:rPr lang="en-US" sz="4400" noProof="0" dirty="0">
                <a:solidFill>
                  <a:srgbClr val="55B8AD"/>
                </a:solidFill>
                <a:latin typeface="Montserrat Extra-Bold"/>
              </a:rPr>
              <a:t>Post-listening: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12" y="0"/>
            <a:ext cx="18264975" cy="10295618"/>
          </a:xfrm>
          <a:prstGeom prst="rect">
            <a:avLst/>
          </a:prstGeom>
        </p:spPr>
      </p:pic>
      <p:pic>
        <p:nvPicPr>
          <p:cNvPr id="13" name="Picture 12" descr="A close-up of a magazine&#10;&#10;AI-generated content may be incorrect.">
            <a:extLst>
              <a:ext uri="{FF2B5EF4-FFF2-40B4-BE49-F238E27FC236}">
                <a16:creationId xmlns:a16="http://schemas.microsoft.com/office/drawing/2014/main" id="{8488BFEB-2E9A-ED75-45E3-A50B4DC5B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242" y="3961238"/>
            <a:ext cx="7199391" cy="7199391"/>
          </a:xfrm>
          <a:prstGeom prst="rect">
            <a:avLst/>
          </a:prstGeom>
        </p:spPr>
      </p:pic>
      <p:sp>
        <p:nvSpPr>
          <p:cNvPr id="14" name="Rectangle 13">
            <a:extLst>
              <a:ext uri="{FF2B5EF4-FFF2-40B4-BE49-F238E27FC236}">
                <a16:creationId xmlns:a16="http://schemas.microsoft.com/office/drawing/2014/main" id="{DE453108-A6D8-524E-D1F7-D53E64F41850}"/>
              </a:ext>
            </a:extLst>
          </p:cNvPr>
          <p:cNvSpPr/>
          <p:nvPr/>
        </p:nvSpPr>
        <p:spPr>
          <a:xfrm>
            <a:off x="10453371" y="6180710"/>
            <a:ext cx="7823116" cy="1835530"/>
          </a:xfrm>
          <a:prstGeom prst="rect">
            <a:avLst/>
          </a:prstGeom>
          <a:solidFill>
            <a:srgbClr val="55B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B4A4560E-E6D6-4BBB-8B24-365545DF23FD}"/>
              </a:ext>
            </a:extLst>
          </p:cNvPr>
          <p:cNvSpPr txBox="1"/>
          <p:nvPr/>
        </p:nvSpPr>
        <p:spPr>
          <a:xfrm>
            <a:off x="14173200" y="9218619"/>
            <a:ext cx="3934988" cy="954107"/>
          </a:xfrm>
          <a:prstGeom prst="rect">
            <a:avLst/>
          </a:prstGeom>
          <a:noFill/>
        </p:spPr>
        <p:txBody>
          <a:bodyPr wrap="square" rtlCol="0">
            <a:spAutoFit/>
          </a:bodyPr>
          <a:lstStyle/>
          <a:p>
            <a:pPr algn="r"/>
            <a:r>
              <a:rPr lang="en-GB" sz="2800" dirty="0">
                <a:solidFill>
                  <a:srgbClr val="3660AA"/>
                </a:solidFill>
                <a:latin typeface="Montserrat Medium" pitchFamily="2" charset="77"/>
              </a:rPr>
              <a:t>Inspiring the </a:t>
            </a:r>
          </a:p>
          <a:p>
            <a:pPr algn="r"/>
            <a:r>
              <a:rPr lang="en-GB" sz="2800" b="1">
                <a:solidFill>
                  <a:srgbClr val="3660AA"/>
                </a:solidFill>
                <a:latin typeface="Montserrat Black" pitchFamily="2" charset="77"/>
              </a:rPr>
              <a:t>Next </a:t>
            </a:r>
            <a:r>
              <a:rPr lang="en-GB" sz="2800" b="1" dirty="0">
                <a:solidFill>
                  <a:srgbClr val="3660AA"/>
                </a:solidFill>
                <a:latin typeface="Montserrat Black" pitchFamily="2" charset="77"/>
              </a:rPr>
              <a:t>G</a:t>
            </a:r>
            <a:r>
              <a:rPr lang="en-GB" sz="2800" b="1">
                <a:solidFill>
                  <a:srgbClr val="3660AA"/>
                </a:solidFill>
                <a:latin typeface="Montserrat Black" pitchFamily="2" charset="77"/>
              </a:rPr>
              <a:t>eneration</a:t>
            </a:r>
            <a:endParaRPr lang="en-GB" sz="2800" b="1" dirty="0">
              <a:solidFill>
                <a:srgbClr val="3660AA"/>
              </a:solidFill>
              <a:latin typeface="Montserrat Black" pitchFamily="2" charset="77"/>
            </a:endParaRPr>
          </a:p>
        </p:txBody>
      </p:sp>
      <p:sp>
        <p:nvSpPr>
          <p:cNvPr id="4" name="TextBox 3">
            <a:extLst>
              <a:ext uri="{FF2B5EF4-FFF2-40B4-BE49-F238E27FC236}">
                <a16:creationId xmlns:a16="http://schemas.microsoft.com/office/drawing/2014/main" id="{E6B1A9CA-08E6-F93F-7E22-A335F4CBA4AB}"/>
              </a:ext>
            </a:extLst>
          </p:cNvPr>
          <p:cNvSpPr txBox="1"/>
          <p:nvPr/>
        </p:nvSpPr>
        <p:spPr>
          <a:xfrm>
            <a:off x="10623471" y="5834506"/>
            <a:ext cx="7484717" cy="21236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b="1" dirty="0">
                <a:latin typeface="Montserrat SemiBold" pitchFamily="2" charset="77"/>
              </a:rPr>
              <a:t>Watch Nicole’s </a:t>
            </a:r>
            <a:r>
              <a:rPr lang="en-GB" sz="2800" b="1" dirty="0">
                <a:latin typeface="Montserrat SemiBold" pitchFamily="2" charset="77"/>
                <a:hlinkClick r:id="rId5">
                  <a:extLst>
                    <a:ext uri="{A12FA001-AC4F-418D-AE19-62706E023703}">
                      <ahyp:hlinkClr xmlns:ahyp="http://schemas.microsoft.com/office/drawing/2018/hyperlinkcolor" val="tx"/>
                    </a:ext>
                  </a:extLst>
                </a:hlinkClick>
              </a:rPr>
              <a:t>animation</a:t>
            </a:r>
            <a:endParaRPr lang="en-GB" sz="2800" b="1" dirty="0">
              <a:latin typeface="Montserrat SemiBold" pitchFamily="2" charset="77"/>
            </a:endParaRPr>
          </a:p>
          <a:p>
            <a:pPr marL="457200" indent="-457200">
              <a:spcAft>
                <a:spcPts val="1200"/>
              </a:spcAft>
              <a:buFont typeface="Arial" panose="020B0604020202020204" pitchFamily="34" charset="0"/>
              <a:buChar char="•"/>
            </a:pPr>
            <a:r>
              <a:rPr lang="en-GB" sz="2800" b="1" dirty="0">
                <a:latin typeface="Montserrat SemiBold" pitchFamily="2" charset="77"/>
              </a:rPr>
              <a:t>Download Nicole’s </a:t>
            </a:r>
            <a:r>
              <a:rPr lang="en-GB" sz="2800" b="1" dirty="0">
                <a:latin typeface="Montserrat SemiBold" pitchFamily="2" charset="77"/>
                <a:hlinkClick r:id="rId5">
                  <a:extLst>
                    <a:ext uri="{A12FA001-AC4F-418D-AE19-62706E023703}">
                      <ahyp:hlinkClr xmlns:ahyp="http://schemas.microsoft.com/office/drawing/2018/hyperlinkcolor" val="tx"/>
                    </a:ext>
                  </a:extLst>
                </a:hlinkClick>
              </a:rPr>
              <a:t>careers PowerPoint</a:t>
            </a:r>
            <a:endParaRPr lang="en-GB" sz="2800" b="1" dirty="0">
              <a:latin typeface="Montserrat SemiBold" pitchFamily="2" charset="77"/>
            </a:endParaRPr>
          </a:p>
          <a:p>
            <a:pPr marL="457200" indent="-457200">
              <a:spcAft>
                <a:spcPts val="1200"/>
              </a:spcAft>
              <a:buFont typeface="Arial" panose="020B0604020202020204" pitchFamily="34" charset="0"/>
              <a:buChar char="•"/>
            </a:pPr>
            <a:r>
              <a:rPr lang="en-GB" sz="2800" b="1" dirty="0">
                <a:latin typeface="Montserrat SemiBold" pitchFamily="2" charset="77"/>
              </a:rPr>
              <a:t>Read Nicole’s resources in </a:t>
            </a:r>
            <a:r>
              <a:rPr lang="en-GB" sz="2800" b="1" u="sng" dirty="0">
                <a:latin typeface="Montserrat SemiBold" pitchFamily="2" charset="77"/>
                <a:hlinkClick r:id="rId5">
                  <a:extLst>
                    <a:ext uri="{A12FA001-AC4F-418D-AE19-62706E023703}">
                      <ahyp:hlinkClr xmlns:ahyp="http://schemas.microsoft.com/office/drawing/2018/hyperlinkcolor" val="tx"/>
                    </a:ext>
                  </a:extLst>
                </a:hlinkClick>
              </a:rPr>
              <a:t>Spanish</a:t>
            </a:r>
            <a:endParaRPr lang="en-GB" sz="2800" b="1" u="sng" dirty="0">
              <a:latin typeface="Montserrat Black" pitchFamily="2" charset="77"/>
            </a:endParaRPr>
          </a:p>
        </p:txBody>
      </p:sp>
      <p:sp>
        <p:nvSpPr>
          <p:cNvPr id="59" name="TextBox 58">
            <a:extLst>
              <a:ext uri="{FF2B5EF4-FFF2-40B4-BE49-F238E27FC236}">
                <a16:creationId xmlns:a16="http://schemas.microsoft.com/office/drawing/2014/main" id="{8CF320F5-FDB1-80BD-7F76-256FD6232D51}"/>
              </a:ext>
            </a:extLst>
          </p:cNvPr>
          <p:cNvSpPr txBox="1"/>
          <p:nvPr/>
        </p:nvSpPr>
        <p:spPr>
          <a:xfrm>
            <a:off x="4689987" y="4641827"/>
            <a:ext cx="4887763" cy="153888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b="1" dirty="0">
                <a:solidFill>
                  <a:schemeClr val="bg1"/>
                </a:solidFill>
                <a:latin typeface="Montserrat SemiBold" pitchFamily="2" charset="77"/>
              </a:rPr>
              <a:t>Read Nicole’s </a:t>
            </a:r>
            <a:r>
              <a:rPr lang="en-GB" sz="2800" b="1" u="sng" dirty="0">
                <a:solidFill>
                  <a:schemeClr val="bg1"/>
                </a:solidFill>
                <a:latin typeface="Montserrat SemiBold" pitchFamily="2" charset="77"/>
                <a:hlinkClick r:id="rId6">
                  <a:extLst>
                    <a:ext uri="{A12FA001-AC4F-418D-AE19-62706E023703}">
                      <ahyp:hlinkClr xmlns:ahyp="http://schemas.microsoft.com/office/drawing/2018/hyperlinkcolor" val="tx"/>
                    </a:ext>
                  </a:extLst>
                </a:hlinkClick>
              </a:rPr>
              <a:t>article</a:t>
            </a:r>
            <a:endParaRPr lang="en-GB" sz="2800" b="1" u="sng" dirty="0">
              <a:solidFill>
                <a:schemeClr val="bg1"/>
              </a:solidFill>
              <a:latin typeface="Montserrat SemiBold" pitchFamily="2" charset="77"/>
            </a:endParaRPr>
          </a:p>
          <a:p>
            <a:pPr marL="457200" indent="-457200">
              <a:spcAft>
                <a:spcPts val="1200"/>
              </a:spcAft>
              <a:buFont typeface="Arial" panose="020B0604020202020204" pitchFamily="34" charset="0"/>
              <a:buChar char="•"/>
            </a:pPr>
            <a:r>
              <a:rPr lang="en-GB" sz="2800" b="1" dirty="0">
                <a:solidFill>
                  <a:schemeClr val="bg1"/>
                </a:solidFill>
                <a:latin typeface="Montserrat SemiBold" pitchFamily="2" charset="77"/>
              </a:rPr>
              <a:t>Download Nicole’s </a:t>
            </a:r>
            <a:r>
              <a:rPr lang="en-GB" sz="2800" b="1" u="sng" dirty="0">
                <a:solidFill>
                  <a:schemeClr val="bg1"/>
                </a:solidFill>
                <a:latin typeface="Montserrat SemiBold" pitchFamily="2" charset="77"/>
                <a:hlinkClick r:id="rId7">
                  <a:extLst>
                    <a:ext uri="{A12FA001-AC4F-418D-AE19-62706E023703}">
                      <ahyp:hlinkClr xmlns:ahyp="http://schemas.microsoft.com/office/drawing/2018/hyperlinkcolor" val="tx"/>
                    </a:ext>
                  </a:extLst>
                </a:hlinkClick>
              </a:rPr>
              <a:t>activity sheet</a:t>
            </a:r>
            <a:endParaRPr lang="en-GB" sz="2800" b="1" u="sng" dirty="0">
              <a:solidFill>
                <a:schemeClr val="bg1"/>
              </a:solidFill>
              <a:latin typeface="Montserrat SemiBold" pitchFamily="2" charset="77"/>
            </a:endParaRPr>
          </a:p>
        </p:txBody>
      </p:sp>
      <p:sp>
        <p:nvSpPr>
          <p:cNvPr id="3" name="TextBox 2">
            <a:extLst>
              <a:ext uri="{FF2B5EF4-FFF2-40B4-BE49-F238E27FC236}">
                <a16:creationId xmlns:a16="http://schemas.microsoft.com/office/drawing/2014/main" id="{717DDF42-867E-1F42-438D-2ACB9D1639F9}"/>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Break it Down  |  Post-listening  |  </a:t>
            </a:r>
            <a:r>
              <a:rPr lang="en-US" sz="1700" b="1" dirty="0">
                <a:solidFill>
                  <a:srgbClr val="3660AA"/>
                </a:solidFill>
                <a:latin typeface="Montserrat" panose="00000500000000000000" pitchFamily="2" charset="0"/>
              </a:rPr>
              <a:t>Learn More</a:t>
            </a:r>
          </a:p>
        </p:txBody>
      </p:sp>
      <p:sp>
        <p:nvSpPr>
          <p:cNvPr id="7" name="TextBox 6">
            <a:extLst>
              <a:ext uri="{FF2B5EF4-FFF2-40B4-BE49-F238E27FC236}">
                <a16:creationId xmlns:a16="http://schemas.microsoft.com/office/drawing/2014/main" id="{7AEC4798-B90C-90FC-2807-34463E6D8935}"/>
              </a:ext>
            </a:extLst>
          </p:cNvPr>
          <p:cNvSpPr txBox="1"/>
          <p:nvPr/>
        </p:nvSpPr>
        <p:spPr>
          <a:xfrm>
            <a:off x="926613" y="1546992"/>
            <a:ext cx="6934277" cy="1600759"/>
          </a:xfrm>
          <a:prstGeom prst="rect">
            <a:avLst/>
          </a:prstGeom>
          <a:noFill/>
        </p:spPr>
        <p:txBody>
          <a:bodyPr wrap="square">
            <a:spAutoFit/>
          </a:bodyPr>
          <a:lstStyle/>
          <a:p>
            <a:pPr>
              <a:lnSpc>
                <a:spcPts val="6135"/>
              </a:lnSpc>
            </a:pPr>
            <a:r>
              <a:rPr lang="en-US" sz="4400" dirty="0">
                <a:solidFill>
                  <a:srgbClr val="55B8AD"/>
                </a:solidFill>
                <a:latin typeface="Montserrat Extra-Bold"/>
              </a:rPr>
              <a:t>Learn More About Nicole’s Work:</a:t>
            </a:r>
          </a:p>
        </p:txBody>
      </p:sp>
      <p:pic>
        <p:nvPicPr>
          <p:cNvPr id="5" name="Picture 4">
            <a:extLst>
              <a:ext uri="{FF2B5EF4-FFF2-40B4-BE49-F238E27FC236}">
                <a16:creationId xmlns:a16="http://schemas.microsoft.com/office/drawing/2014/main" id="{DC1D086A-95D7-FC78-DA83-81638CAF7069}"/>
              </a:ext>
            </a:extLst>
          </p:cNvPr>
          <p:cNvPicPr>
            <a:picLocks noChangeAspect="1"/>
          </p:cNvPicPr>
          <p:nvPr/>
        </p:nvPicPr>
        <p:blipFill>
          <a:blip r:embed="rId8"/>
          <a:stretch>
            <a:fillRect/>
          </a:stretch>
        </p:blipFill>
        <p:spPr>
          <a:xfrm>
            <a:off x="12595123" y="2252021"/>
            <a:ext cx="2976468" cy="20032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CCDE210-582C-51E7-7569-214364D72C4F}"/>
              </a:ext>
            </a:extLst>
          </p:cNvPr>
          <p:cNvGrpSpPr/>
          <p:nvPr/>
        </p:nvGrpSpPr>
        <p:grpSpPr>
          <a:xfrm rot="-5400000">
            <a:off x="9607391" y="1606393"/>
            <a:ext cx="10287000" cy="7074218"/>
            <a:chOff x="0" y="0"/>
            <a:chExt cx="3130550" cy="2152833"/>
          </a:xfrm>
          <a:solidFill>
            <a:srgbClr val="3660AA"/>
          </a:solidFill>
        </p:grpSpPr>
        <p:sp>
          <p:nvSpPr>
            <p:cNvPr id="8" name="Freeform 5">
              <a:extLst>
                <a:ext uri="{FF2B5EF4-FFF2-40B4-BE49-F238E27FC236}">
                  <a16:creationId xmlns:a16="http://schemas.microsoft.com/office/drawing/2014/main" id="{5B995855-9CF1-9FFE-24B6-9A38EC6E5668}"/>
                </a:ext>
              </a:extLst>
            </p:cNvPr>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grpFill/>
          </p:spPr>
          <p:txBody>
            <a:bodyPr/>
            <a:lstStyle/>
            <a:p>
              <a:endParaRPr lang="en-GB"/>
            </a:p>
          </p:txBody>
        </p:sp>
      </p:grpSp>
      <p:pic>
        <p:nvPicPr>
          <p:cNvPr id="6" name="Picture 5" descr="A close-up of a signature&#10;&#10;Description automatically generated">
            <a:extLst>
              <a:ext uri="{FF2B5EF4-FFF2-40B4-BE49-F238E27FC236}">
                <a16:creationId xmlns:a16="http://schemas.microsoft.com/office/drawing/2014/main" id="{14290DDD-2EE6-416E-AED2-78950C44E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526" y="6913641"/>
            <a:ext cx="4784994" cy="1330827"/>
          </a:xfrm>
          <a:prstGeom prst="rect">
            <a:avLst/>
          </a:prstGeom>
        </p:spPr>
      </p:pic>
      <p:sp>
        <p:nvSpPr>
          <p:cNvPr id="10" name="TextBox 9">
            <a:extLst>
              <a:ext uri="{FF2B5EF4-FFF2-40B4-BE49-F238E27FC236}">
                <a16:creationId xmlns:a16="http://schemas.microsoft.com/office/drawing/2014/main" id="{AFE7B1AE-FD6F-023B-9D28-47DF476F614F}"/>
              </a:ext>
            </a:extLst>
          </p:cNvPr>
          <p:cNvSpPr txBox="1"/>
          <p:nvPr/>
        </p:nvSpPr>
        <p:spPr>
          <a:xfrm>
            <a:off x="366050" y="536727"/>
            <a:ext cx="10847732" cy="2308324"/>
          </a:xfrm>
          <a:prstGeom prst="rect">
            <a:avLst/>
          </a:prstGeom>
          <a:noFill/>
        </p:spPr>
        <p:txBody>
          <a:bodyPr wrap="square" rtlCol="0">
            <a:spAutoFit/>
          </a:bodyPr>
          <a:lstStyle/>
          <a:p>
            <a:pPr algn="ctr"/>
            <a:r>
              <a:rPr lang="en-GB" sz="2400">
                <a:latin typeface="Montserrat" panose="00000500000000000000" pitchFamily="2" charset="0"/>
              </a:rPr>
              <a:t>This educational material has been produced by </a:t>
            </a:r>
            <a:r>
              <a:rPr lang="en-GB" sz="2400" b="1">
                <a:latin typeface="Montserrat" panose="00000500000000000000" pitchFamily="2" charset="0"/>
              </a:rPr>
              <a:t>Wake Forest University School of Medicine </a:t>
            </a:r>
            <a:r>
              <a:rPr lang="en-GB" sz="2400">
                <a:latin typeface="Montserrat" panose="00000500000000000000" pitchFamily="2" charset="0"/>
              </a:rPr>
              <a:t>in partnership with </a:t>
            </a:r>
            <a:r>
              <a:rPr lang="en-GB" sz="2400" b="1">
                <a:latin typeface="Montserrat" panose="00000500000000000000" pitchFamily="2" charset="0"/>
              </a:rPr>
              <a:t>Futurum</a:t>
            </a:r>
            <a:r>
              <a:rPr lang="en-GB" sz="2400">
                <a:latin typeface="Montserrat" panose="00000500000000000000" pitchFamily="2" charset="0"/>
              </a:rPr>
              <a:t> and with grant support from </a:t>
            </a:r>
            <a:r>
              <a:rPr lang="en-GB" sz="2400" b="1">
                <a:latin typeface="Montserrat" panose="00000500000000000000" pitchFamily="2" charset="0"/>
              </a:rPr>
              <a:t>The Duke Endowment</a:t>
            </a:r>
            <a:r>
              <a:rPr lang="en-GB" sz="2400">
                <a:latin typeface="Montserrat" panose="00000500000000000000" pitchFamily="2" charset="0"/>
              </a:rPr>
              <a:t>. </a:t>
            </a:r>
          </a:p>
          <a:p>
            <a:pPr algn="ctr"/>
            <a:r>
              <a:rPr lang="en-GB" sz="2400">
                <a:latin typeface="Montserrat" panose="00000500000000000000" pitchFamily="2" charset="0"/>
              </a:rPr>
              <a:t>The Duke Endowment is a private foundation that strengthens communities in North Carolina and South Carolina by nurturing children, promoting health, educating minds and enriching spirits.</a:t>
            </a:r>
            <a:endParaRPr lang="en-GB" sz="3600">
              <a:latin typeface="Montserrat" panose="00000500000000000000" pitchFamily="2" charset="0"/>
            </a:endParaRPr>
          </a:p>
        </p:txBody>
      </p:sp>
      <p:pic>
        <p:nvPicPr>
          <p:cNvPr id="3" name="Picture 2" descr="A qr code on a white background&#10;&#10;Description automatically generated">
            <a:hlinkClick r:id="rId3"/>
            <a:extLst>
              <a:ext uri="{FF2B5EF4-FFF2-40B4-BE49-F238E27FC236}">
                <a16:creationId xmlns:a16="http://schemas.microsoft.com/office/drawing/2014/main" id="{5A009037-C05E-EF09-4EF8-4068C1F10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348" y="3228247"/>
            <a:ext cx="2960324" cy="2960324"/>
          </a:xfrm>
          <a:prstGeom prst="rect">
            <a:avLst/>
          </a:prstGeom>
        </p:spPr>
      </p:pic>
      <p:sp>
        <p:nvSpPr>
          <p:cNvPr id="5" name="TextBox 4">
            <a:extLst>
              <a:ext uri="{FF2B5EF4-FFF2-40B4-BE49-F238E27FC236}">
                <a16:creationId xmlns:a16="http://schemas.microsoft.com/office/drawing/2014/main" id="{8882F683-3F6D-9B17-A3C1-1D62CE3ADD62}"/>
              </a:ext>
            </a:extLst>
          </p:cNvPr>
          <p:cNvSpPr txBox="1"/>
          <p:nvPr/>
        </p:nvSpPr>
        <p:spPr>
          <a:xfrm>
            <a:off x="1153097" y="3692822"/>
            <a:ext cx="6799073" cy="2370136"/>
          </a:xfrm>
          <a:prstGeom prst="rect">
            <a:avLst/>
          </a:prstGeom>
          <a:noFill/>
        </p:spPr>
        <p:txBody>
          <a:bodyPr wrap="square" rtlCol="0">
            <a:spAutoFit/>
          </a:bodyPr>
          <a:lstStyle/>
          <a:p>
            <a:pPr algn="ctr">
              <a:spcAft>
                <a:spcPts val="1200"/>
              </a:spcAft>
            </a:pPr>
            <a:r>
              <a:rPr lang="en-GB" sz="2801" b="1">
                <a:latin typeface="Montserrat" panose="00000500000000000000" pitchFamily="2" charset="0"/>
                <a:ea typeface="Aptos" panose="020B0004020202020204" pitchFamily="34" charset="0"/>
                <a:cs typeface="Aptos" panose="020B0004020202020204" pitchFamily="34" charset="0"/>
              </a:rPr>
              <a:t>Let us know what you think of this educational and career resource. </a:t>
            </a:r>
          </a:p>
          <a:p>
            <a:pPr algn="ctr">
              <a:spcAft>
                <a:spcPts val="1200"/>
              </a:spcAft>
            </a:pPr>
            <a:r>
              <a:rPr lang="en-US" sz="2400">
                <a:latin typeface="Montserrat" panose="00000500000000000000" pitchFamily="2" charset="0"/>
                <a:ea typeface="Aptos" panose="020B0004020202020204" pitchFamily="34" charset="0"/>
                <a:cs typeface="Aptos" panose="020B0004020202020204" pitchFamily="34" charset="0"/>
              </a:rPr>
              <a:t>To provide input, simply scan the QR code or access the link below:</a:t>
            </a:r>
          </a:p>
          <a:p>
            <a:pPr algn="ctr">
              <a:spcAft>
                <a:spcPts val="1200"/>
              </a:spcAft>
            </a:pPr>
            <a:r>
              <a:rPr lang="en-US" sz="2400" err="1">
                <a:latin typeface="Montserrat" panose="00000500000000000000" pitchFamily="2" charset="0"/>
                <a:ea typeface="Aptos" panose="020B0004020202020204" pitchFamily="34" charset="0"/>
                <a:cs typeface="Aptos" panose="020B0004020202020204" pitchFamily="34" charset="0"/>
                <a:hlinkClick r:id="rId5"/>
              </a:rPr>
              <a:t>redcap.link</a:t>
            </a:r>
            <a:r>
              <a:rPr lang="en-US" sz="2400">
                <a:latin typeface="Montserrat" panose="00000500000000000000" pitchFamily="2" charset="0"/>
                <a:ea typeface="Aptos" panose="020B0004020202020204" pitchFamily="34" charset="0"/>
                <a:cs typeface="Aptos" panose="020B0004020202020204" pitchFamily="34" charset="0"/>
                <a:hlinkClick r:id="rId5"/>
              </a:rPr>
              <a:t>/dh5j1nes</a:t>
            </a:r>
            <a:r>
              <a:rPr lang="en-US" sz="2400">
                <a:latin typeface="Montserrat" panose="00000500000000000000" pitchFamily="2" charset="0"/>
                <a:ea typeface="Aptos" panose="020B0004020202020204" pitchFamily="34" charset="0"/>
                <a:cs typeface="Aptos" panose="020B0004020202020204" pitchFamily="34" charset="0"/>
              </a:rPr>
              <a:t>  </a:t>
            </a:r>
          </a:p>
        </p:txBody>
      </p:sp>
      <p:pic>
        <p:nvPicPr>
          <p:cNvPr id="4" name="Picture 3" descr="A black background with yellow text&#10;&#10;Description automatically generated">
            <a:extLst>
              <a:ext uri="{FF2B5EF4-FFF2-40B4-BE49-F238E27FC236}">
                <a16:creationId xmlns:a16="http://schemas.microsoft.com/office/drawing/2014/main" id="{5DDF8EC3-071D-1C82-9046-80F6952398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16" y="7164468"/>
            <a:ext cx="6512292" cy="1080000"/>
          </a:xfrm>
          <a:prstGeom prst="rect">
            <a:avLst/>
          </a:prstGeom>
        </p:spPr>
      </p:pic>
      <p:pic>
        <p:nvPicPr>
          <p:cNvPr id="9" name="Picture 8" descr="A black and orange logo&#10;&#10;Description automatically generated">
            <a:extLst>
              <a:ext uri="{FF2B5EF4-FFF2-40B4-BE49-F238E27FC236}">
                <a16:creationId xmlns:a16="http://schemas.microsoft.com/office/drawing/2014/main" id="{10118615-ACCF-A4C9-9B1E-170632306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239" y="8830883"/>
            <a:ext cx="4614338" cy="10843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bf83f35ff049bc7dd6924bae9cbaedf9">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6cf61f82c6d0f8d8775c8253a80d8f72"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B6358-8F5B-47AE-8A49-0318661178F9}">
  <ds:schemaRefs>
    <ds:schemaRef ds:uri="09e5eb4c-ad0d-4795-ae2e-baffe4a7a343"/>
    <ds:schemaRef ds:uri="4ef8ee0b-e025-4bd4-94a6-4c71df7778d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3.xml><?xml version="1.0" encoding="utf-8"?>
<ds:datastoreItem xmlns:ds="http://schemas.openxmlformats.org/officeDocument/2006/customXml" ds:itemID="{3BC5A1E2-BAD5-44E6-B9C9-25CD8476C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TotalTime>
  <Words>729</Words>
  <Application>Microsoft Office PowerPoint</Application>
  <PresentationFormat>Custom</PresentationFormat>
  <Paragraphs>79</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Montserrat</vt:lpstr>
      <vt:lpstr>Calibri</vt:lpstr>
      <vt:lpstr>Montserrat Black</vt:lpstr>
      <vt:lpstr>Arial</vt:lpstr>
      <vt:lpstr>Montserrat Extra-Bold Bold</vt:lpstr>
      <vt:lpstr>Montserrat SemiBold</vt:lpstr>
      <vt:lpstr>Montserrat Bold</vt:lpstr>
      <vt:lpstr>Montserrat Extra-Bold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user-lt04</dc:creator>
  <cp:lastModifiedBy>Erica Morgan</cp:lastModifiedBy>
  <cp:revision>3</cp:revision>
  <dcterms:created xsi:type="dcterms:W3CDTF">2006-08-16T00:00:00Z</dcterms:created>
  <dcterms:modified xsi:type="dcterms:W3CDTF">2025-08-18T09:15:48Z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