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301" r:id="rId10"/>
    <p:sldId id="261" r:id="rId11"/>
    <p:sldId id="262" r:id="rId12"/>
    <p:sldId id="300" r:id="rId13"/>
  </p:sldIdLst>
  <p:sldSz cx="18288000" cy="10287000"/>
  <p:notesSz cx="6858000" cy="9144000"/>
  <p:embeddedFontLst>
    <p:embeddedFont>
      <p:font typeface="Montserrat" pitchFamily="2" charset="0"/>
      <p:regular r:id="rId15"/>
      <p:bold r:id="rId16"/>
      <p:italic r:id="rId17"/>
      <p:boldItalic r:id="rId18"/>
    </p:embeddedFont>
    <p:embeddedFont>
      <p:font typeface="Montserrat Black" pitchFamily="2" charset="0"/>
      <p:bold r:id="rId19"/>
      <p:italic r:id="rId20"/>
      <p:boldItalic r:id="rId21"/>
    </p:embeddedFont>
    <p:embeddedFont>
      <p:font typeface="Montserrat Bold" pitchFamily="2" charset="0"/>
      <p:regular r:id="rId22"/>
      <p:bold r:id="rId23"/>
      <p:italic r:id="rId24"/>
      <p:boldItalic r:id="rId25"/>
    </p:embeddedFont>
    <p:embeddedFont>
      <p:font typeface="Montserrat Extra-Bold" panose="020B0604020202020204" charset="0"/>
      <p:regular r:id="rId26"/>
      <p:bold r:id="rId27"/>
    </p:embeddedFont>
    <p:embeddedFont>
      <p:font typeface="Montserrat Extra-Bold Bold" panose="020B0604020202020204" charset="0"/>
      <p:regular r:id="rId28"/>
      <p:bold r:id="rId29"/>
    </p:embeddedFont>
    <p:embeddedFont>
      <p:font typeface="Montserrat Medium" pitchFamily="2" charset="0"/>
      <p:regular r:id="rId30"/>
      <p:italic r:id="rId31"/>
    </p:embeddedFont>
    <p:embeddedFont>
      <p:font typeface="Montserrat SemiBold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fnPktcoZ9hFrVZLA2QI1w==" hashData="D9bssNzcxdfXMzuL21XFOlgT+qJzB3F1hcT/D+NFBYfuGn7q54baNtAe5auPFJxfacUUub9aW8CaiI7A+WwJd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AA"/>
    <a:srgbClr val="55B8AD"/>
    <a:srgbClr val="FFFEFD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B7C29-AC3D-4104-BD0C-FACC543EBBC2}" v="5" dt="2026-02-25T16:23:50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30T11:16:24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11130 4339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30T11:16:24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13482 788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umcareers.com/how-are-social-factors-linked-to-heart-failur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umcareers.com/Nicole-B.-Cyrille-Superville-activity-sheet-ES.pdf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futurumcareers.com/Nicole-B.-Cyrille-Superville-Brochure-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futurumcareers.com/how-are-social-factors-linked-to-heart-failure" TargetMode="External"/><Relationship Id="rId4" Type="http://schemas.openxmlformats.org/officeDocument/2006/relationships/hyperlink" Target="https://futurumcareers.com/Cardiologia-con-la-Dra.-Nicole-B.-Cyrille-Superville.mp4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wakehealth.edu/redcap/surveys/?s=RP3XPRFPWX3NRWPK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redcap.link/dh5j1nes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6438209" y="943713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latin typeface="Montserrat" pitchFamily="2" charset="0"/>
              </a:rPr>
              <a:t>P</a:t>
            </a:r>
            <a:r>
              <a:rPr lang="es-US" sz="2400" err="1">
                <a:latin typeface="Montserrat" pitchFamily="2" charset="0"/>
              </a:rPr>
              <a:t>Ó</a:t>
            </a:r>
            <a:r>
              <a:rPr lang="en-GB" sz="2400" i="1">
                <a:latin typeface="Montserrat" pitchFamily="2" charset="0"/>
              </a:rPr>
              <a:t>DCAST</a:t>
            </a:r>
          </a:p>
          <a:p>
            <a:r>
              <a:rPr lang="en-GB" sz="3200" b="1" i="1">
                <a:latin typeface="Montserrat Black" pitchFamily="2" charset="77"/>
              </a:rPr>
              <a:t>FUTURUM</a:t>
            </a:r>
            <a:endParaRPr lang="en-US" sz="3200" b="1" i="1"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0376" y="1020868"/>
            <a:ext cx="421629" cy="7365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5941586" y="3080033"/>
            <a:ext cx="6304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>
                <a:latin typeface="Montserrat" pitchFamily="2" charset="0"/>
              </a:rPr>
              <a:t>Conversación con la</a:t>
            </a:r>
          </a:p>
          <a:p>
            <a:r>
              <a:rPr lang="en-GB" sz="5400" b="1">
                <a:latin typeface="Montserrat" pitchFamily="2" charset="77"/>
              </a:rPr>
              <a:t>Dra. Nicole B. Cyrille-Superville</a:t>
            </a:r>
            <a:endParaRPr lang="en-US" sz="5400" b="1">
              <a:latin typeface="Montserrat" pitchFamily="2" charset="77"/>
            </a:endParaRP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C6AB2E-1CF9-D569-FEC7-8682E34A8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02" y="8344855"/>
            <a:ext cx="5529083" cy="917450"/>
          </a:xfrm>
          <a:prstGeom prst="rect">
            <a:avLst/>
          </a:prstGeom>
        </p:spPr>
      </p:pic>
      <p:sp>
        <p:nvSpPr>
          <p:cNvPr id="11" name="Freeform 27">
            <a:extLst>
              <a:ext uri="{FF2B5EF4-FFF2-40B4-BE49-F238E27FC236}">
                <a16:creationId xmlns:a16="http://schemas.microsoft.com/office/drawing/2014/main" id="{1F3C4D26-EA18-2E26-FBFE-E3FA5BA1066E}"/>
              </a:ext>
            </a:extLst>
          </p:cNvPr>
          <p:cNvSpPr>
            <a:spLocks noChangeAspect="1"/>
          </p:cNvSpPr>
          <p:nvPr/>
        </p:nvSpPr>
        <p:spPr>
          <a:xfrm>
            <a:off x="12388784" y="2017098"/>
            <a:ext cx="4595602" cy="4887811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356" b="-235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79F19551-2490-1D03-7224-7BE38EB51362}"/>
              </a:ext>
            </a:extLst>
          </p:cNvPr>
          <p:cNvSpPr txBox="1"/>
          <p:nvPr/>
        </p:nvSpPr>
        <p:spPr>
          <a:xfrm>
            <a:off x="1270049" y="1020868"/>
            <a:ext cx="3407082" cy="79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ES" sz="2599">
                <a:solidFill>
                  <a:srgbClr val="FFFFFF"/>
                </a:solidFill>
                <a:latin typeface="Montserrat" panose="00000500000000000000" pitchFamily="2" charset="0"/>
              </a:rPr>
              <a:t>Inspiramos a la Próxima Generación</a:t>
            </a:r>
            <a:endParaRPr lang="en-US" sz="2599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8287998" cy="10299966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10503038" y="4861371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n-US" sz="3700" b="1" err="1">
                <a:solidFill>
                  <a:srgbClr val="000000"/>
                </a:solidFill>
                <a:latin typeface="Montserrat Extra-Bold"/>
              </a:rPr>
              <a:t>Perfil</a:t>
            </a:r>
            <a:endParaRPr lang="en-US" sz="3700" b="1">
              <a:solidFill>
                <a:srgbClr val="000000"/>
              </a:solidFill>
              <a:latin typeface="Montserrat Extra-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435216" y="8902535"/>
            <a:ext cx="740396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>
                <a:latin typeface="Montserrat" pitchFamily="2" charset="0"/>
              </a:rPr>
              <a:t>”Cuando se te presenten oportunidades, da siempre lo mejor de ti”.</a:t>
            </a:r>
            <a:endParaRPr lang="en-GB" sz="2400">
              <a:latin typeface="Montserrat" pitchFamily="2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137198" y="2112815"/>
            <a:ext cx="3038237" cy="32135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</a:extLst>
          </p:cNvPr>
          <p:cNvSpPr txBox="1">
            <a:spLocks/>
          </p:cNvSpPr>
          <p:nvPr/>
        </p:nvSpPr>
        <p:spPr>
          <a:xfrm>
            <a:off x="545568" y="2550409"/>
            <a:ext cx="8598432" cy="4785425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200">
                <a:latin typeface="Montserrat" pitchFamily="2" charset="0"/>
              </a:rPr>
              <a:t>En este p</a:t>
            </a:r>
            <a:r>
              <a:rPr lang="es-AR" sz="2200" err="1">
                <a:latin typeface="Montserrat" pitchFamily="2" charset="0"/>
              </a:rPr>
              <a:t>ó</a:t>
            </a:r>
            <a:r>
              <a:rPr lang="es-ES" sz="2200" err="1">
                <a:latin typeface="Montserrat" pitchFamily="2" charset="0"/>
              </a:rPr>
              <a:t>dcast</a:t>
            </a:r>
            <a:r>
              <a:rPr lang="es-ES" sz="2200">
                <a:latin typeface="Montserrat" pitchFamily="2" charset="0"/>
              </a:rPr>
              <a:t>, la Dra. Nicole B. Cyrille-</a:t>
            </a:r>
            <a:r>
              <a:rPr lang="es-ES" sz="2200" err="1">
                <a:latin typeface="Montserrat" pitchFamily="2" charset="0"/>
              </a:rPr>
              <a:t>Superville</a:t>
            </a:r>
            <a:r>
              <a:rPr lang="es-ES" sz="2200">
                <a:latin typeface="Montserrat" pitchFamily="2" charset="0"/>
              </a:rPr>
              <a:t> habla sobre la importancia de confiar en tu equipo, su experiencia al mudarse del Caribe a los Estados Unidos y sobre estar agradecida con las personas que la han ayudado a lo largo de su vida.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200" b="1">
                <a:latin typeface="Montserrat" pitchFamily="2" charset="0"/>
              </a:rPr>
              <a:t>¿Cuándo </a:t>
            </a:r>
            <a:r>
              <a:rPr lang="es-ES" sz="2200">
                <a:latin typeface="Montserrat" pitchFamily="2" charset="0"/>
              </a:rPr>
              <a:t>trabajó como parte de un equipo? ¿Qué le permitió lograr este trabajo en equipo?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22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200" b="1">
                <a:latin typeface="Montserrat" pitchFamily="2" charset="0"/>
              </a:rPr>
              <a:t>¿Quién le ofrece </a:t>
            </a:r>
            <a:r>
              <a:rPr lang="es-ES" sz="2200">
                <a:latin typeface="Montserrat" pitchFamily="2" charset="0"/>
              </a:rPr>
              <a:t>apoyo y orientación en la vida? ¿Con quién podría hablar si necesitara ayuda?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22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200" b="1">
                <a:latin typeface="Montserrat" pitchFamily="2" charset="0"/>
              </a:rPr>
              <a:t>¿En qué cree que </a:t>
            </a:r>
            <a:r>
              <a:rPr lang="es-ES" sz="2200">
                <a:latin typeface="Montserrat" pitchFamily="2" charset="0"/>
              </a:rPr>
              <a:t>consiste el trabajo de Nicole como cardióloga?</a:t>
            </a:r>
            <a:endParaRPr lang="en-GB" sz="2200">
              <a:latin typeface="Montserrat" pitchFamily="2" charset="0"/>
            </a:endParaRP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</a:extLst>
          </p:cNvPr>
          <p:cNvSpPr txBox="1"/>
          <p:nvPr/>
        </p:nvSpPr>
        <p:spPr>
          <a:xfrm>
            <a:off x="10482901" y="5725447"/>
            <a:ext cx="427653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>
                <a:latin typeface="Montserrat" pitchFamily="2" charset="0"/>
              </a:rPr>
              <a:t>Atrium Health Sanger Heart &amp; Vascular Institute y </a:t>
            </a:r>
            <a:r>
              <a:rPr lang="es-AR" sz="2400">
                <a:latin typeface="Montserrat" pitchFamily="2" charset="0"/>
              </a:rPr>
              <a:t>Facultad de Medicina de la Universidad de Wake Forest, EE. UU</a:t>
            </a:r>
            <a:endParaRPr lang="en-US" sz="2400">
              <a:solidFill>
                <a:srgbClr val="000000"/>
              </a:solidFill>
              <a:latin typeface="Montserrat" pitchFamily="2" charset="0"/>
            </a:endParaRPr>
          </a:p>
          <a:p>
            <a:endParaRPr lang="es-US" sz="2400" b="1">
              <a:latin typeface="Montserrat" pitchFamily="2" charset="0"/>
            </a:endParaRPr>
          </a:p>
          <a:p>
            <a:r>
              <a:rPr lang="es-US" sz="2400" b="1">
                <a:latin typeface="Montserrat" pitchFamily="2" charset="0"/>
              </a:rPr>
              <a:t>Campo de Investigación</a:t>
            </a:r>
            <a:endParaRPr lang="en-GB" sz="2400">
              <a:latin typeface="Montserrat" pitchFamily="2" charset="0"/>
            </a:endParaRPr>
          </a:p>
          <a:p>
            <a:r>
              <a:rPr lang="es-US" sz="2400">
                <a:latin typeface="Montserrat" pitchFamily="2" charset="0"/>
              </a:rPr>
              <a:t>Cardiología</a:t>
            </a:r>
            <a:endParaRPr lang="en-GB" sz="2400">
              <a:latin typeface="Montserra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3FE81-F0F7-08E5-5210-BE16F18FE6F9}"/>
              </a:ext>
            </a:extLst>
          </p:cNvPr>
          <p:cNvSpPr txBox="1"/>
          <p:nvPr/>
        </p:nvSpPr>
        <p:spPr>
          <a:xfrm>
            <a:off x="545568" y="1455187"/>
            <a:ext cx="7849836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err="1">
                <a:solidFill>
                  <a:srgbClr val="55B8AD"/>
                </a:solidFill>
                <a:latin typeface="Montserrat Extra-Bold"/>
              </a:rPr>
              <a:t>Preescucha</a:t>
            </a:r>
            <a:r>
              <a:rPr lang="en-US" sz="4400">
                <a:solidFill>
                  <a:srgbClr val="55B8AD"/>
                </a:solidFill>
                <a:latin typeface="Montserrat Extra-Bold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BD899-BD3C-62A7-2CA6-782DB77C3EAC}"/>
              </a:ext>
            </a:extLst>
          </p:cNvPr>
          <p:cNvSpPr txBox="1"/>
          <p:nvPr/>
        </p:nvSpPr>
        <p:spPr>
          <a:xfrm>
            <a:off x="545568" y="539080"/>
            <a:ext cx="7628675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b="1" err="1">
                <a:solidFill>
                  <a:srgbClr val="3660AA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Resumen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1B2A6042-C10A-78C9-2EE7-161E76DB4692}"/>
              </a:ext>
            </a:extLst>
          </p:cNvPr>
          <p:cNvSpPr txBox="1"/>
          <p:nvPr/>
        </p:nvSpPr>
        <p:spPr>
          <a:xfrm>
            <a:off x="10164454" y="727593"/>
            <a:ext cx="4053622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400" b="1" err="1">
                <a:solidFill>
                  <a:srgbClr val="000000"/>
                </a:solidFill>
                <a:latin typeface="Montserrat Extra-Bold Bold"/>
              </a:rPr>
              <a:t>Conozca</a:t>
            </a:r>
            <a:r>
              <a:rPr lang="en-US" sz="4400" b="1">
                <a:solidFill>
                  <a:srgbClr val="000000"/>
                </a:solidFill>
                <a:latin typeface="Montserrat Extra-Bold Bold"/>
              </a:rPr>
              <a:t> </a:t>
            </a:r>
            <a:r>
              <a:rPr lang="en-US" sz="4400">
                <a:solidFill>
                  <a:srgbClr val="000000"/>
                </a:solidFill>
                <a:latin typeface="Montserrat Bold" panose="00000800000000000000" charset="0"/>
                <a:cs typeface="Montserrat Bold" panose="00000800000000000000" charset="0"/>
              </a:rPr>
              <a:t>a la</a:t>
            </a:r>
          </a:p>
          <a:p>
            <a:pPr>
              <a:lnSpc>
                <a:spcPts val="4012"/>
              </a:lnSpc>
            </a:pPr>
            <a:r>
              <a:rPr lang="en-US" sz="3400">
                <a:solidFill>
                  <a:srgbClr val="000000"/>
                </a:solidFill>
                <a:latin typeface="Montserrat Bold"/>
              </a:rPr>
              <a:t>Dra. Nicole B. Cyrille-Superville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FBA8552-F95C-A07C-4297-575C89D6360C}"/>
                  </a:ext>
                </a:extLst>
              </p14:cNvPr>
              <p14:cNvContentPartPr/>
              <p14:nvPr/>
            </p14:nvContentPartPr>
            <p14:xfrm>
              <a:off x="6154287" y="2878824"/>
              <a:ext cx="19192" cy="19192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FBA8552-F95C-A07C-4297-575C89D63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4687" y="1919224"/>
                <a:ext cx="1919200" cy="1919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reeform 27">
            <a:extLst>
              <a:ext uri="{FF2B5EF4-FFF2-40B4-BE49-F238E27FC236}">
                <a16:creationId xmlns:a16="http://schemas.microsoft.com/office/drawing/2014/main" id="{0284D7F7-3020-4554-0F4F-D4795FD362EF}"/>
              </a:ext>
            </a:extLst>
          </p:cNvPr>
          <p:cNvSpPr>
            <a:spLocks noChangeAspect="1"/>
          </p:cNvSpPr>
          <p:nvPr/>
        </p:nvSpPr>
        <p:spPr>
          <a:xfrm>
            <a:off x="13835788" y="1733212"/>
            <a:ext cx="3753566" cy="399223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356" b="-2357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591171" y="4297544"/>
            <a:ext cx="9422983" cy="4365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b="1">
                <a:latin typeface="Montserrat" pitchFamily="2" charset="0"/>
              </a:rPr>
              <a:t>¿Cuál es el objetivo del ensayo clínico</a:t>
            </a:r>
            <a:r>
              <a:rPr lang="es-ES" sz="2400">
                <a:latin typeface="Montserrat" pitchFamily="2" charset="0"/>
              </a:rPr>
              <a:t> </a:t>
            </a:r>
            <a:r>
              <a:rPr lang="es-ES" sz="2400" b="1">
                <a:latin typeface="Montserrat" pitchFamily="2" charset="0"/>
              </a:rPr>
              <a:t>REHAB-</a:t>
            </a:r>
            <a:r>
              <a:rPr lang="es-ES" sz="2400" b="1" err="1">
                <a:latin typeface="Montserrat" pitchFamily="2" charset="0"/>
              </a:rPr>
              <a:t>HFpEF</a:t>
            </a:r>
            <a:r>
              <a:rPr lang="es-ES" sz="2400" b="1">
                <a:latin typeface="Montserrat" pitchFamily="2" charset="0"/>
              </a:rPr>
              <a:t> </a:t>
            </a:r>
            <a:r>
              <a:rPr lang="es-ES" sz="2400">
                <a:latin typeface="Montserrat" pitchFamily="2" charset="0"/>
              </a:rPr>
              <a:t>en el que trabaja Nicole?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24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b="1">
                <a:latin typeface="Montserrat" pitchFamily="2" charset="0"/>
              </a:rPr>
              <a:t>¿Cuáles son algunos ejemplos </a:t>
            </a:r>
            <a:r>
              <a:rPr lang="es-ES" sz="2400">
                <a:latin typeface="Montserrat" pitchFamily="2" charset="0"/>
              </a:rPr>
              <a:t>de determinantes sociales de la salud?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24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b="1">
                <a:latin typeface="Montserrat" pitchFamily="2" charset="0"/>
              </a:rPr>
              <a:t>¿De qué manera considera que estos </a:t>
            </a:r>
            <a:r>
              <a:rPr lang="es-ES" sz="2400">
                <a:latin typeface="Montserrat" pitchFamily="2" charset="0"/>
              </a:rPr>
              <a:t>determinantes sociales de la salud influyen en los pacientes? 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24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b="1">
                <a:latin typeface="Montserrat" pitchFamily="2" charset="0"/>
              </a:rPr>
              <a:t>¿Qué significa </a:t>
            </a:r>
            <a:r>
              <a:rPr lang="es-ES" sz="2400">
                <a:latin typeface="Montserrat" pitchFamily="2" charset="0"/>
              </a:rPr>
              <a:t>tener un conocimiento adecuado en salud? ¿Cómo podrían profesionales como Nicole ayudar a fortalecer el conocimiento en salud de los pacientes?</a:t>
            </a:r>
            <a:endParaRPr lang="en-GB" sz="2400">
              <a:latin typeface="Montserra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149514" y="3519846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Hasta</a:t>
            </a:r>
            <a:r>
              <a:rPr lang="en-US" sz="2400" noProof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 04.00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71" y="3145508"/>
            <a:ext cx="859826" cy="981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ADDC2B-D072-01DC-AE8C-5114FDC28823}"/>
              </a:ext>
            </a:extLst>
          </p:cNvPr>
          <p:cNvSpPr txBox="1"/>
          <p:nvPr/>
        </p:nvSpPr>
        <p:spPr>
          <a:xfrm>
            <a:off x="591171" y="1265810"/>
            <a:ext cx="8915399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>
                <a:solidFill>
                  <a:srgbClr val="55B8AD"/>
                </a:solidFill>
                <a:latin typeface="Montserrat Extra-Bold"/>
              </a:rPr>
              <a:t>Resumen de la Conversación con Nicole:</a:t>
            </a:r>
            <a:endParaRPr lang="en-US" sz="4400">
              <a:solidFill>
                <a:srgbClr val="55B8AD"/>
              </a:solidFill>
              <a:latin typeface="Montserrat Extra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84554A-127B-2807-0DCA-430AF97FC33C}"/>
              </a:ext>
            </a:extLst>
          </p:cNvPr>
          <p:cNvSpPr txBox="1"/>
          <p:nvPr/>
        </p:nvSpPr>
        <p:spPr>
          <a:xfrm>
            <a:off x="591171" y="619710"/>
            <a:ext cx="7628675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err="1">
                <a:solidFill>
                  <a:srgbClr val="3660AA"/>
                </a:solidFill>
                <a:latin typeface="Montserrat" panose="00000500000000000000" pitchFamily="2" charset="0"/>
              </a:rPr>
              <a:t>Resumen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39B39E-33CD-4D49-BB2F-928E15F68A8D}"/>
              </a:ext>
            </a:extLst>
          </p:cNvPr>
          <p:cNvSpPr txBox="1">
            <a:spLocks/>
          </p:cNvSpPr>
          <p:nvPr/>
        </p:nvSpPr>
        <p:spPr>
          <a:xfrm>
            <a:off x="926614" y="3214845"/>
            <a:ext cx="8217385" cy="3112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s-ES" sz="2400" b="1">
                <a:latin typeface="Montserrat" pitchFamily="2" charset="0"/>
              </a:rPr>
              <a:t>¿Qué cualidades considera </a:t>
            </a:r>
            <a:r>
              <a:rPr lang="es-ES" sz="2400">
                <a:latin typeface="Montserrat" pitchFamily="2" charset="0"/>
              </a:rPr>
              <a:t>que le permitieron a Nicole afrontar su traslado y estudios en otro país? ¿Cómo cree que afrontaría una experiencia similar, y por qué?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GB" sz="24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s-ES" sz="2400" b="1">
                <a:latin typeface="Montserrat" pitchFamily="2" charset="0"/>
              </a:rPr>
              <a:t>¿Qué experiencia </a:t>
            </a:r>
            <a:r>
              <a:rPr lang="es-ES" sz="2400">
                <a:latin typeface="Montserrat" pitchFamily="2" charset="0"/>
              </a:rPr>
              <a:t>confirmó el deseo de Nicole de trabajar con pacientes en cardiología? 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endParaRPr lang="en-GB" sz="24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s-ES" sz="2400" b="1">
                <a:latin typeface="Montserrat" pitchFamily="2" charset="0"/>
              </a:rPr>
              <a:t>¿Por qué es importante </a:t>
            </a:r>
            <a:r>
              <a:rPr lang="es-ES" sz="2400">
                <a:latin typeface="Montserrat" pitchFamily="2" charset="0"/>
              </a:rPr>
              <a:t>apoyarse en su equipo para “seguir adelante” en situaciones difíciles?</a:t>
            </a:r>
            <a:endParaRPr lang="en-GB" sz="2400">
              <a:latin typeface="Montserrat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B0007-4C5B-5077-0B1F-2024580F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1917654"/>
            <a:ext cx="859826" cy="981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24EFA7-4989-021D-8734-E9D2B53509BB}"/>
              </a:ext>
            </a:extLst>
          </p:cNvPr>
          <p:cNvSpPr txBox="1"/>
          <p:nvPr/>
        </p:nvSpPr>
        <p:spPr>
          <a:xfrm>
            <a:off x="974551" y="811161"/>
            <a:ext cx="7628675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err="1">
                <a:solidFill>
                  <a:srgbClr val="3660AA"/>
                </a:solidFill>
                <a:latin typeface="Montserrat" panose="00000500000000000000" pitchFamily="2" charset="0"/>
              </a:rPr>
              <a:t>Resumen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3BD27-5D21-9ABD-A3CD-D4233242DABD}"/>
              </a:ext>
            </a:extLst>
          </p:cNvPr>
          <p:cNvSpPr txBox="1"/>
          <p:nvPr/>
        </p:nvSpPr>
        <p:spPr>
          <a:xfrm>
            <a:off x="1606125" y="236457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04.00 – 07.27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3DB5-F8E7-303D-8681-1CD988AAD22E}"/>
              </a:ext>
            </a:extLst>
          </p:cNvPr>
          <p:cNvSpPr txBox="1">
            <a:spLocks/>
          </p:cNvSpPr>
          <p:nvPr/>
        </p:nvSpPr>
        <p:spPr>
          <a:xfrm>
            <a:off x="926614" y="3528154"/>
            <a:ext cx="8482857" cy="231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s-ES" sz="2400" b="1" dirty="0">
                <a:latin typeface="Montserrat" pitchFamily="2" charset="0"/>
              </a:rPr>
              <a:t>¿Por qué es importante </a:t>
            </a:r>
            <a:r>
              <a:rPr lang="es-ES" sz="2400" dirty="0">
                <a:latin typeface="Montserrat" pitchFamily="2" charset="0"/>
              </a:rPr>
              <a:t>reconocer que no siempre tendrá la razón? ¿Cuándo tuvo que considerar opiniones diferentes y cómo esto le ayudó a ampliar su comprensión de una situación?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GB" sz="2400" dirty="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s-ES" sz="2400" b="1" dirty="0">
                <a:latin typeface="Montserrat" pitchFamily="2" charset="0"/>
              </a:rPr>
              <a:t>¿Qué cree </a:t>
            </a:r>
            <a:r>
              <a:rPr lang="es-ES" sz="2400" dirty="0">
                <a:latin typeface="Montserrat" pitchFamily="2" charset="0"/>
              </a:rPr>
              <a:t>que significa ser un “aprendiz constante”? ¿Hasta qué punto está de acuerdo en que es importante ser un “aprendiz constante” y por qué?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GB" sz="2400" dirty="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s-ES" sz="2400" b="1" dirty="0">
                <a:latin typeface="Montserrat" pitchFamily="2" charset="0"/>
              </a:rPr>
              <a:t>¿Quién lo/a </a:t>
            </a:r>
            <a:r>
              <a:rPr lang="es-ES" sz="2400" dirty="0">
                <a:latin typeface="Montserrat" pitchFamily="2" charset="0"/>
              </a:rPr>
              <a:t>anima a</a:t>
            </a:r>
            <a:r>
              <a:rPr lang="es-ES" sz="2400" b="1" dirty="0">
                <a:latin typeface="Montserrat" pitchFamily="2" charset="0"/>
              </a:rPr>
              <a:t> </a:t>
            </a:r>
            <a:r>
              <a:rPr lang="es-ES" sz="2400" dirty="0">
                <a:latin typeface="Montserrat" pitchFamily="2" charset="0"/>
              </a:rPr>
              <a:t>seguir adelante en la vida?</a:t>
            </a:r>
            <a:endParaRPr lang="en-GB" sz="2400" dirty="0">
              <a:latin typeface="Montserrat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FF06F-299C-CD7C-73DD-EE1AF17DD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2177925"/>
            <a:ext cx="859826" cy="981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9FE949-B449-B72B-5B75-9DA637B02CE9}"/>
              </a:ext>
            </a:extLst>
          </p:cNvPr>
          <p:cNvSpPr txBox="1"/>
          <p:nvPr/>
        </p:nvSpPr>
        <p:spPr>
          <a:xfrm>
            <a:off x="974551" y="811161"/>
            <a:ext cx="7628675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err="1">
                <a:solidFill>
                  <a:srgbClr val="3660AA"/>
                </a:solidFill>
                <a:latin typeface="Montserrat" panose="00000500000000000000" pitchFamily="2" charset="0"/>
              </a:rPr>
              <a:t>Resumen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4E6BF-8E7A-6812-B541-61F94CEB2524}"/>
              </a:ext>
            </a:extLst>
          </p:cNvPr>
          <p:cNvSpPr txBox="1"/>
          <p:nvPr/>
        </p:nvSpPr>
        <p:spPr>
          <a:xfrm>
            <a:off x="1508068" y="265136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07.27 – 12.08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4640C-CA23-D768-C0BC-AC80BA4E0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5AB0E9B-32C0-023B-603A-472F270B1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F66C85-0228-198A-77F3-DAFD237594EF}"/>
              </a:ext>
            </a:extLst>
          </p:cNvPr>
          <p:cNvSpPr txBox="1">
            <a:spLocks/>
          </p:cNvSpPr>
          <p:nvPr/>
        </p:nvSpPr>
        <p:spPr>
          <a:xfrm>
            <a:off x="636362" y="3116204"/>
            <a:ext cx="9138377" cy="4365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es-ES" sz="2400" b="1">
                <a:latin typeface="Montserrat" pitchFamily="2" charset="0"/>
              </a:rPr>
              <a:t>¿Qué tan eficaz es usted </a:t>
            </a:r>
            <a:r>
              <a:rPr lang="es-ES" sz="2400">
                <a:latin typeface="Montserrat" pitchFamily="2" charset="0"/>
              </a:rPr>
              <a:t>para aprovechar al máximo las oportunidades que se le presentan? ¿Hay algo que le impida mostrar su “mejor versión” y, de ser así, cómo podría cambiarlo?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endParaRPr lang="en-GB" sz="24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es-ES" sz="2400" b="1">
                <a:latin typeface="Montserrat" pitchFamily="2" charset="0"/>
              </a:rPr>
              <a:t>¿Cuándo fue la última vez </a:t>
            </a:r>
            <a:r>
              <a:rPr lang="es-ES" sz="2400">
                <a:latin typeface="Montserrat" pitchFamily="2" charset="0"/>
              </a:rPr>
              <a:t>que</a:t>
            </a:r>
            <a:r>
              <a:rPr lang="es-ES" sz="2400" b="1">
                <a:latin typeface="Montserrat" pitchFamily="2" charset="0"/>
              </a:rPr>
              <a:t> </a:t>
            </a:r>
            <a:r>
              <a:rPr lang="es-ES" sz="2400">
                <a:latin typeface="Montserrat" pitchFamily="2" charset="0"/>
              </a:rPr>
              <a:t>fracasó en algo? ¿Qué aprendió de la experiencia?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endParaRPr lang="en-GB" sz="24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es-ES" sz="2400" b="1">
                <a:latin typeface="Montserrat" pitchFamily="2" charset="0"/>
              </a:rPr>
              <a:t>¿Alguna vez tuvo </a:t>
            </a:r>
            <a:r>
              <a:rPr lang="es-ES" sz="2400">
                <a:latin typeface="Montserrat" pitchFamily="2" charset="0"/>
              </a:rPr>
              <a:t>que hacer un sacrificio para alcanzar una meta? Hacer un sacrificio no es fácil: ¿cómo se mantuvo motivado? </a:t>
            </a:r>
            <a:r>
              <a:rPr lang="en-GB" sz="2400">
                <a:latin typeface="Montserrat" pitchFamily="2" charset="0"/>
              </a:rPr>
              <a:t>¿</a:t>
            </a:r>
            <a:r>
              <a:rPr lang="en-GB" sz="2400" err="1">
                <a:latin typeface="Montserrat" pitchFamily="2" charset="0"/>
              </a:rPr>
              <a:t>Cómo</a:t>
            </a:r>
            <a:r>
              <a:rPr lang="en-GB" sz="2400">
                <a:latin typeface="Montserrat" pitchFamily="2" charset="0"/>
              </a:rPr>
              <a:t> </a:t>
            </a:r>
            <a:r>
              <a:rPr lang="en-GB" sz="2400" err="1">
                <a:latin typeface="Montserrat" pitchFamily="2" charset="0"/>
              </a:rPr>
              <a:t>podría</a:t>
            </a:r>
            <a:r>
              <a:rPr lang="en-GB" sz="2400">
                <a:latin typeface="Montserrat" pitchFamily="2" charset="0"/>
              </a:rPr>
              <a:t> </a:t>
            </a:r>
            <a:r>
              <a:rPr lang="en-GB" sz="2400" err="1">
                <a:latin typeface="Montserrat" pitchFamily="2" charset="0"/>
              </a:rPr>
              <a:t>mantenerse</a:t>
            </a:r>
            <a:r>
              <a:rPr lang="en-GB" sz="2400">
                <a:latin typeface="Montserrat" pitchFamily="2" charset="0"/>
              </a:rPr>
              <a:t> </a:t>
            </a:r>
            <a:r>
              <a:rPr lang="en-GB" sz="2400" err="1">
                <a:latin typeface="Montserrat" pitchFamily="2" charset="0"/>
              </a:rPr>
              <a:t>motivado</a:t>
            </a:r>
            <a:r>
              <a:rPr lang="en-GB" sz="2400">
                <a:latin typeface="Montserrat" pitchFamily="2" charset="0"/>
              </a:rPr>
              <a:t> </a:t>
            </a:r>
            <a:r>
              <a:rPr lang="en-GB" sz="2400" err="1">
                <a:latin typeface="Montserrat" pitchFamily="2" charset="0"/>
              </a:rPr>
              <a:t>en</a:t>
            </a:r>
            <a:r>
              <a:rPr lang="en-GB" sz="2400">
                <a:latin typeface="Montserrat" pitchFamily="2" charset="0"/>
              </a:rPr>
              <a:t> </a:t>
            </a:r>
            <a:r>
              <a:rPr lang="en-GB" sz="2400" err="1">
                <a:latin typeface="Montserrat" pitchFamily="2" charset="0"/>
              </a:rPr>
              <a:t>el</a:t>
            </a:r>
            <a:r>
              <a:rPr lang="en-GB" sz="2400">
                <a:latin typeface="Montserrat" pitchFamily="2" charset="0"/>
              </a:rPr>
              <a:t> </a:t>
            </a:r>
            <a:r>
              <a:rPr lang="en-GB" sz="2400" err="1">
                <a:latin typeface="Montserrat" pitchFamily="2" charset="0"/>
              </a:rPr>
              <a:t>futuro</a:t>
            </a:r>
            <a:r>
              <a:rPr lang="en-GB" sz="2400">
                <a:latin typeface="Montserrat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55AA9-6D40-1572-6753-12067A67E41A}"/>
              </a:ext>
            </a:extLst>
          </p:cNvPr>
          <p:cNvSpPr txBox="1"/>
          <p:nvPr/>
        </p:nvSpPr>
        <p:spPr>
          <a:xfrm>
            <a:off x="1323713" y="2253164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12.08 – </a:t>
            </a:r>
            <a:r>
              <a:rPr lang="en-US" sz="240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fin</a:t>
            </a:r>
            <a:r>
              <a:rPr lang="en-US" sz="2400" noProof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A9089D-F184-2663-D947-B46288376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362" y="1793483"/>
            <a:ext cx="859826" cy="981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18EB11-653D-D49F-2858-8219CBD198CE}"/>
              </a:ext>
            </a:extLst>
          </p:cNvPr>
          <p:cNvSpPr txBox="1"/>
          <p:nvPr/>
        </p:nvSpPr>
        <p:spPr>
          <a:xfrm>
            <a:off x="636362" y="506549"/>
            <a:ext cx="7628675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err="1">
                <a:solidFill>
                  <a:srgbClr val="3660AA"/>
                </a:solidFill>
                <a:latin typeface="Montserrat" panose="00000500000000000000" pitchFamily="2" charset="0"/>
              </a:rPr>
              <a:t>Resumen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2078788" y="8166108"/>
            <a:ext cx="4620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n-GB" sz="2800" b="1" err="1">
                <a:solidFill>
                  <a:schemeClr val="bg1"/>
                </a:solidFill>
                <a:latin typeface="Montserrat SemiBold" pitchFamily="2" charset="77"/>
              </a:rPr>
              <a:t>Envíe</a:t>
            </a:r>
            <a:r>
              <a:rPr lang="en-GB" sz="2800" b="1">
                <a:solidFill>
                  <a:schemeClr val="bg1"/>
                </a:solidFill>
                <a:latin typeface="Montserrat SemiBold" pitchFamily="2" charset="77"/>
              </a:rPr>
              <a:t> sus </a:t>
            </a:r>
            <a:r>
              <a:rPr lang="en-GB" sz="2800" b="1" err="1">
                <a:solidFill>
                  <a:schemeClr val="bg1"/>
                </a:solidFill>
                <a:latin typeface="Montserrat SemiBold" pitchFamily="2" charset="77"/>
              </a:rPr>
              <a:t>preguntas</a:t>
            </a:r>
            <a:r>
              <a:rPr lang="en-GB" sz="2800" b="1">
                <a:solidFill>
                  <a:schemeClr val="bg1"/>
                </a:solidFill>
                <a:latin typeface="Montserrat SemiBold" pitchFamily="2" charset="77"/>
              </a:rPr>
              <a:t> a Nicole </a:t>
            </a:r>
            <a:r>
              <a:rPr lang="en-GB" sz="2800" b="1" err="1">
                <a:solidFill>
                  <a:schemeClr val="bg1"/>
                </a:solidFill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endParaRPr lang="en-GB" sz="2800" b="1">
              <a:solidFill>
                <a:schemeClr val="bg1"/>
              </a:solidFill>
              <a:latin typeface="Montserrat Black" pitchFamily="2" charset="77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8791" y="8020164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926614" y="2624510"/>
            <a:ext cx="16381777" cy="3019675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b="1">
                <a:latin typeface="Montserrat" pitchFamily="2" charset="0"/>
              </a:rPr>
              <a:t>¿Hasta qué punto considera </a:t>
            </a:r>
            <a:r>
              <a:rPr lang="es-ES" sz="2400">
                <a:latin typeface="Montserrat" pitchFamily="2" charset="0"/>
              </a:rPr>
              <a:t>que una carrera en cardiología le resultaría gratificante e interesante, y por qué?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24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b="1">
                <a:latin typeface="Montserrat" pitchFamily="2" charset="0"/>
              </a:rPr>
              <a:t>¿Dónde podría buscar oportunidades como </a:t>
            </a:r>
            <a:r>
              <a:rPr lang="es-ES" sz="2400">
                <a:latin typeface="Montserrat" pitchFamily="2" charset="0"/>
              </a:rPr>
              <a:t>de mentoría?</a:t>
            </a:r>
            <a:endParaRPr lang="en-GB" sz="24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b="1">
                <a:latin typeface="Montserrat" pitchFamily="2" charset="0"/>
              </a:rPr>
              <a:t>¿Qué consejo de Nicole </a:t>
            </a:r>
            <a:r>
              <a:rPr lang="es-ES" sz="2400">
                <a:latin typeface="Montserrat" pitchFamily="2" charset="0"/>
              </a:rPr>
              <a:t>le resultó más valioso y por qué?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240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b="1">
                <a:latin typeface="Montserrat" pitchFamily="2" charset="0"/>
              </a:rPr>
              <a:t>¿Qué otras preguntas </a:t>
            </a:r>
            <a:r>
              <a:rPr lang="es-ES" sz="2400">
                <a:latin typeface="Montserrat" pitchFamily="2" charset="0"/>
              </a:rPr>
              <a:t>le haría a Nicole sobre cardiología o de su trayectoria profesional?*</a:t>
            </a:r>
            <a:endParaRPr lang="en-GB" sz="2400"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DA858-931E-A816-0110-793E509C363E}"/>
              </a:ext>
            </a:extLst>
          </p:cNvPr>
          <p:cNvSpPr txBox="1"/>
          <p:nvPr/>
        </p:nvSpPr>
        <p:spPr>
          <a:xfrm>
            <a:off x="926614" y="1363399"/>
            <a:ext cx="8926982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err="1">
                <a:solidFill>
                  <a:srgbClr val="55B8AD"/>
                </a:solidFill>
                <a:latin typeface="Montserrat Extra-Bold"/>
              </a:rPr>
              <a:t>Posescucha</a:t>
            </a:r>
            <a:r>
              <a:rPr lang="en-US" sz="4400" noProof="0">
                <a:solidFill>
                  <a:srgbClr val="55B8AD"/>
                </a:solidFill>
                <a:latin typeface="Montserrat Extra-Bold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7AF4D-AFDB-5F8C-481E-1D34D7C3EA21}"/>
              </a:ext>
            </a:extLst>
          </p:cNvPr>
          <p:cNvSpPr txBox="1"/>
          <p:nvPr/>
        </p:nvSpPr>
        <p:spPr>
          <a:xfrm>
            <a:off x="926614" y="519109"/>
            <a:ext cx="7676612" cy="38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Resumen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b="1" err="1">
                <a:solidFill>
                  <a:srgbClr val="3660AA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91C29FD-C3F3-AB22-6E32-2536AE73C413}"/>
                  </a:ext>
                </a:extLst>
              </p14:cNvPr>
              <p14:cNvContentPartPr/>
              <p14:nvPr/>
            </p14:nvContentPartPr>
            <p14:xfrm>
              <a:off x="7860258" y="417963"/>
              <a:ext cx="19192" cy="19192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91C29FD-C3F3-AB22-6E32-2536AE73C4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00658" y="-541637"/>
                <a:ext cx="1919200" cy="191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0"/>
            <a:ext cx="18264975" cy="102956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453108-A6D8-524E-D1F7-D53E64F41850}"/>
              </a:ext>
            </a:extLst>
          </p:cNvPr>
          <p:cNvSpPr/>
          <p:nvPr/>
        </p:nvSpPr>
        <p:spPr>
          <a:xfrm>
            <a:off x="10453371" y="6180710"/>
            <a:ext cx="7823116" cy="1835530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C4798-B90C-90FC-2807-34463E6D8935}"/>
              </a:ext>
            </a:extLst>
          </p:cNvPr>
          <p:cNvSpPr txBox="1"/>
          <p:nvPr/>
        </p:nvSpPr>
        <p:spPr>
          <a:xfrm>
            <a:off x="926613" y="1546992"/>
            <a:ext cx="7922419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>
                <a:solidFill>
                  <a:srgbClr val="55B8AD"/>
                </a:solidFill>
                <a:latin typeface="Montserrat Extra-Bold"/>
              </a:rPr>
              <a:t>Más Información sobre el Trabajo de Nicole:</a:t>
            </a:r>
            <a:endParaRPr lang="en-US" sz="4400">
              <a:solidFill>
                <a:srgbClr val="55B8AD"/>
              </a:solidFill>
              <a:latin typeface="Montserrat Extra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4A5958-491A-C8B8-5F2E-106CD8B5D342}"/>
              </a:ext>
            </a:extLst>
          </p:cNvPr>
          <p:cNvSpPr txBox="1"/>
          <p:nvPr/>
        </p:nvSpPr>
        <p:spPr>
          <a:xfrm>
            <a:off x="926613" y="798032"/>
            <a:ext cx="7676613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Resumen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b="1">
                <a:solidFill>
                  <a:srgbClr val="3660AA"/>
                </a:solidFill>
                <a:latin typeface="Montserrat" panose="00000500000000000000" pitchFamily="2" charset="0"/>
              </a:rPr>
              <a:t>Más </a:t>
            </a:r>
            <a:r>
              <a:rPr lang="en-US" sz="1700" b="1" err="1">
                <a:solidFill>
                  <a:srgbClr val="3660AA"/>
                </a:solidFill>
                <a:latin typeface="Montserrat" panose="00000500000000000000" pitchFamily="2" charset="0"/>
              </a:rPr>
              <a:t>Información</a:t>
            </a:r>
            <a:endParaRPr lang="en-US" sz="1700" b="1">
              <a:solidFill>
                <a:srgbClr val="3660AA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AA021-2D9A-481A-5B1D-0F10D4DEFBE1}"/>
              </a:ext>
            </a:extLst>
          </p:cNvPr>
          <p:cNvSpPr txBox="1"/>
          <p:nvPr/>
        </p:nvSpPr>
        <p:spPr>
          <a:xfrm>
            <a:off x="13496527" y="9085992"/>
            <a:ext cx="4611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err="1">
                <a:solidFill>
                  <a:srgbClr val="3660AA"/>
                </a:solidFill>
                <a:latin typeface="Montserrat Medium" pitchFamily="2" charset="77"/>
              </a:rPr>
              <a:t>Inspiramos</a:t>
            </a:r>
            <a:r>
              <a:rPr lang="en-GB" sz="2800">
                <a:solidFill>
                  <a:srgbClr val="3660AA"/>
                </a:solidFill>
                <a:latin typeface="Montserrat Medium" pitchFamily="2" charset="77"/>
              </a:rPr>
              <a:t> a la </a:t>
            </a:r>
          </a:p>
          <a:p>
            <a:pPr algn="r"/>
            <a:r>
              <a:rPr lang="en-GB" sz="2800" b="1" err="1">
                <a:solidFill>
                  <a:srgbClr val="3660AA"/>
                </a:solidFill>
                <a:latin typeface="Montserrat Black" pitchFamily="2" charset="77"/>
              </a:rPr>
              <a:t>Próxima</a:t>
            </a:r>
            <a:r>
              <a:rPr lang="en-GB" sz="2800" b="1">
                <a:solidFill>
                  <a:srgbClr val="3660AA"/>
                </a:solidFill>
                <a:latin typeface="Montserrat Black" pitchFamily="2" charset="77"/>
              </a:rPr>
              <a:t> Generación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8D695-8997-A098-4822-BBF6A0232C45}"/>
              </a:ext>
            </a:extLst>
          </p:cNvPr>
          <p:cNvSpPr txBox="1"/>
          <p:nvPr/>
        </p:nvSpPr>
        <p:spPr>
          <a:xfrm>
            <a:off x="10623471" y="5834506"/>
            <a:ext cx="74847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Vea la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animación</a:t>
            </a:r>
            <a:r>
              <a:rPr lang="es-ES" sz="2800" b="1" dirty="0">
                <a:latin typeface="Montserrat SemiBold" pitchFamily="2" charset="77"/>
              </a:rPr>
              <a:t> de Nicole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Descargue la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presentación</a:t>
            </a:r>
            <a:r>
              <a:rPr lang="es-ES" sz="2800" b="1" dirty="0">
                <a:latin typeface="Montserrat SemiBold" pitchFamily="2" charset="77"/>
              </a:rPr>
              <a:t> de las carreras de Nicole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Lea los recursos de Nicole en 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inglés</a:t>
            </a:r>
            <a:endParaRPr lang="en-GB" sz="2800" b="1" u="sng" dirty="0">
              <a:solidFill>
                <a:schemeClr val="tx2">
                  <a:lumMod val="20000"/>
                  <a:lumOff val="80000"/>
                </a:schemeClr>
              </a:solidFill>
              <a:latin typeface="Montserrat Black" pitchFamily="2" charset="77"/>
            </a:endParaRPr>
          </a:p>
        </p:txBody>
      </p:sp>
      <p:pic>
        <p:nvPicPr>
          <p:cNvPr id="3" name="Picture 2" descr="A close-up of a magazine&#10;&#10;AI-generated content may be incorrect.">
            <a:extLst>
              <a:ext uri="{FF2B5EF4-FFF2-40B4-BE49-F238E27FC236}">
                <a16:creationId xmlns:a16="http://schemas.microsoft.com/office/drawing/2014/main" id="{652B520F-457E-7FA2-7454-7A6B511E3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26" y="3894259"/>
            <a:ext cx="7199391" cy="7199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ACC990-CF83-A88B-82DE-793A4C90A039}"/>
              </a:ext>
            </a:extLst>
          </p:cNvPr>
          <p:cNvSpPr txBox="1"/>
          <p:nvPr/>
        </p:nvSpPr>
        <p:spPr>
          <a:xfrm>
            <a:off x="4158170" y="4452494"/>
            <a:ext cx="539878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Montserrat SemiBold" pitchFamily="2" charset="77"/>
              </a:rPr>
              <a:t>Lea el </a:t>
            </a:r>
            <a:r>
              <a:rPr lang="es-ES" sz="28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SemiBold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artículo</a:t>
            </a:r>
            <a:r>
              <a:rPr lang="es-E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SemiBold" pitchFamily="2" charset="77"/>
              </a:rPr>
              <a:t> </a:t>
            </a:r>
            <a:r>
              <a:rPr lang="es-ES" sz="2800" dirty="0">
                <a:solidFill>
                  <a:schemeClr val="bg1"/>
                </a:solidFill>
                <a:latin typeface="Montserrat SemiBold" pitchFamily="2" charset="77"/>
              </a:rPr>
              <a:t>de Nicole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  <a:latin typeface="Montserrat SemiBold" pitchFamily="2" charset="77"/>
              </a:rPr>
              <a:t>Descargue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</a:rPr>
              <a:t> la </a:t>
            </a:r>
            <a:r>
              <a:rPr lang="en-GB" sz="2800" dirty="0" err="1">
                <a:solidFill>
                  <a:schemeClr val="bg1"/>
                </a:solidFill>
                <a:latin typeface="Montserrat SemiBold" pitchFamily="2" charset="77"/>
              </a:rPr>
              <a:t>hoja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</a:rPr>
              <a:t> de </a:t>
            </a:r>
            <a:r>
              <a:rPr lang="en-GB" sz="2800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Montserrat SemiBold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actividades</a:t>
            </a:r>
            <a:r>
              <a:rPr lang="en-GB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SemiBold" pitchFamily="2" charset="77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</a:rPr>
              <a:t>de Nicole</a:t>
            </a:r>
            <a:endParaRPr lang="en-GB" sz="2800" u="sng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653C9-CD34-EA56-AE0F-512DFFD818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5123" y="2252021"/>
            <a:ext cx="2976468" cy="20032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CCDE210-582C-51E7-7569-214364D72C4F}"/>
              </a:ext>
            </a:extLst>
          </p:cNvPr>
          <p:cNvGrpSpPr/>
          <p:nvPr/>
        </p:nvGrpSpPr>
        <p:grpSpPr>
          <a:xfrm rot="-5400000">
            <a:off x="9607391" y="1606393"/>
            <a:ext cx="10287000" cy="7074218"/>
            <a:chOff x="0" y="0"/>
            <a:chExt cx="3130550" cy="2152833"/>
          </a:xfrm>
          <a:solidFill>
            <a:srgbClr val="3660A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995855-9CF1-9FFE-24B6-9A38EC6E5668}"/>
                </a:ext>
              </a:extLst>
            </p:cNvPr>
            <p:cNvSpPr/>
            <p:nvPr/>
          </p:nvSpPr>
          <p:spPr>
            <a:xfrm>
              <a:off x="0" y="0"/>
              <a:ext cx="3130550" cy="2152833"/>
            </a:xfrm>
            <a:custGeom>
              <a:avLst/>
              <a:gdLst/>
              <a:ahLst/>
              <a:cxnLst/>
              <a:rect l="l" t="t" r="r" b="b"/>
              <a:pathLst>
                <a:path w="3130550" h="2152833">
                  <a:moveTo>
                    <a:pt x="0" y="1123950"/>
                  </a:moveTo>
                  <a:lnTo>
                    <a:pt x="0" y="2152833"/>
                  </a:lnTo>
                  <a:lnTo>
                    <a:pt x="3130550" y="2152833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 descr="A close-up of a signature&#10;&#10;Description automatically generated">
            <a:extLst>
              <a:ext uri="{FF2B5EF4-FFF2-40B4-BE49-F238E27FC236}">
                <a16:creationId xmlns:a16="http://schemas.microsoft.com/office/drawing/2014/main" id="{14290DDD-2EE6-416E-AED2-78950C44E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6" y="6913641"/>
            <a:ext cx="4784994" cy="1330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7B1AE-FD6F-023B-9D28-47DF476F614F}"/>
              </a:ext>
            </a:extLst>
          </p:cNvPr>
          <p:cNvSpPr txBox="1"/>
          <p:nvPr/>
        </p:nvSpPr>
        <p:spPr>
          <a:xfrm>
            <a:off x="366050" y="536727"/>
            <a:ext cx="1084773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400">
                <a:latin typeface="Montserrat" panose="00000500000000000000" pitchFamily="2" charset="0"/>
              </a:rPr>
              <a:t>Este material educativo fue producido por la </a:t>
            </a:r>
            <a:r>
              <a:rPr lang="es-ES" sz="2400" b="1">
                <a:latin typeface="Montserrat" panose="00000500000000000000" pitchFamily="2" charset="0"/>
              </a:rPr>
              <a:t>Facultad de Medicina de Universidad de Wake Forest</a:t>
            </a:r>
            <a:r>
              <a:rPr lang="es-ES" sz="2400">
                <a:latin typeface="Montserrat" panose="00000500000000000000" pitchFamily="2" charset="0"/>
              </a:rPr>
              <a:t> en asociación con </a:t>
            </a:r>
            <a:r>
              <a:rPr lang="es-ES" sz="2400" b="1">
                <a:latin typeface="Montserrat" panose="00000500000000000000" pitchFamily="2" charset="0"/>
              </a:rPr>
              <a:t>Futurum</a:t>
            </a:r>
            <a:r>
              <a:rPr lang="es-ES" sz="2400">
                <a:latin typeface="Montserrat" panose="00000500000000000000" pitchFamily="2" charset="0"/>
              </a:rPr>
              <a:t> y con el apoyo de subvenciones de </a:t>
            </a:r>
            <a:r>
              <a:rPr lang="es-ES" sz="2400" b="1" err="1">
                <a:latin typeface="Montserrat" panose="00000500000000000000" pitchFamily="2" charset="0"/>
              </a:rPr>
              <a:t>The</a:t>
            </a:r>
            <a:r>
              <a:rPr lang="es-ES" sz="2400" b="1">
                <a:latin typeface="Montserrat" panose="00000500000000000000" pitchFamily="2" charset="0"/>
              </a:rPr>
              <a:t> Duke </a:t>
            </a:r>
            <a:r>
              <a:rPr lang="es-ES" sz="2400" b="1" err="1">
                <a:latin typeface="Montserrat" panose="00000500000000000000" pitchFamily="2" charset="0"/>
              </a:rPr>
              <a:t>Endowment</a:t>
            </a:r>
            <a:r>
              <a:rPr lang="es-ES" sz="2400">
                <a:latin typeface="Montserrat" panose="00000500000000000000" pitchFamily="2" charset="0"/>
              </a:rPr>
              <a:t>. </a:t>
            </a:r>
          </a:p>
          <a:p>
            <a:pPr algn="ctr">
              <a:spcAft>
                <a:spcPts val="600"/>
              </a:spcAft>
            </a:pPr>
            <a:r>
              <a:rPr lang="es-ES" sz="2400" err="1">
                <a:latin typeface="Montserrat" panose="00000500000000000000" pitchFamily="2" charset="0"/>
              </a:rPr>
              <a:t>The</a:t>
            </a:r>
            <a:r>
              <a:rPr lang="es-ES" sz="2400">
                <a:latin typeface="Montserrat" panose="00000500000000000000" pitchFamily="2" charset="0"/>
              </a:rPr>
              <a:t> Duke </a:t>
            </a:r>
            <a:r>
              <a:rPr lang="es-ES" sz="2400" err="1">
                <a:latin typeface="Montserrat" panose="00000500000000000000" pitchFamily="2" charset="0"/>
              </a:rPr>
              <a:t>Endowment</a:t>
            </a:r>
            <a:r>
              <a:rPr lang="es-ES" sz="2400">
                <a:latin typeface="Montserrat" panose="00000500000000000000" pitchFamily="2" charset="0"/>
              </a:rPr>
              <a:t> es una fundación privada que fortalece comunidades en Carolina del Norte y Carolina del Sur formando niños, promoviendo la salud, educando mentes y enriqueciendo el espíritu.</a:t>
            </a:r>
            <a:endParaRPr lang="en-GB" sz="3600">
              <a:latin typeface="Montserrat" panose="00000500000000000000" pitchFamily="2" charset="0"/>
            </a:endParaRPr>
          </a:p>
        </p:txBody>
      </p:sp>
      <p:pic>
        <p:nvPicPr>
          <p:cNvPr id="3" name="Picture 2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A009037-C05E-EF09-4EF8-4068C1F10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48" y="3228247"/>
            <a:ext cx="2960324" cy="2960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2F683-3F6D-9B17-A3C1-1D62CE3ADD62}"/>
              </a:ext>
            </a:extLst>
          </p:cNvPr>
          <p:cNvSpPr txBox="1"/>
          <p:nvPr/>
        </p:nvSpPr>
        <p:spPr>
          <a:xfrm>
            <a:off x="1153097" y="3692822"/>
            <a:ext cx="6799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400" b="1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Comparta su opinión sobre este recurso educativo y profesional. </a:t>
            </a:r>
          </a:p>
          <a:p>
            <a:pPr algn="ctr">
              <a:spcAft>
                <a:spcPts val="1200"/>
              </a:spcAft>
            </a:pPr>
            <a:r>
              <a:rPr lang="es-E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Para comentar, escanee el código QR o visite el siguiente enlace:</a:t>
            </a:r>
          </a:p>
          <a:p>
            <a:pPr algn="ctr">
              <a:spcAft>
                <a:spcPts val="1200"/>
              </a:spcAft>
            </a:pPr>
            <a:r>
              <a:rPr lang="en-US" sz="2400" err="1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redcap.link</a:t>
            </a: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/dh5j1nes</a:t>
            </a:r>
            <a:r>
              <a:rPr lang="en-US" sz="240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</a:p>
        </p:txBody>
      </p:sp>
      <p:pic>
        <p:nvPicPr>
          <p:cNvPr id="4" name="Picture 3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DDF8EC3-071D-1C82-9046-80F695239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6" y="7164468"/>
            <a:ext cx="6512292" cy="1080000"/>
          </a:xfrm>
          <a:prstGeom prst="rect">
            <a:avLst/>
          </a:prstGeom>
        </p:spPr>
      </p:pic>
      <p:pic>
        <p:nvPicPr>
          <p:cNvPr id="9" name="Picture 8" descr="A black and orange logo&#10;&#10;Description automatically generated">
            <a:extLst>
              <a:ext uri="{FF2B5EF4-FFF2-40B4-BE49-F238E27FC236}">
                <a16:creationId xmlns:a16="http://schemas.microsoft.com/office/drawing/2014/main" id="{10118615-ACCF-A4C9-9B1E-170632306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9" y="8830883"/>
            <a:ext cx="4614338" cy="10843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9" ma:contentTypeDescription="Create a new document." ma:contentTypeScope="" ma:versionID="92774c4978b0496b0f20fa32f3f2b0be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1457492cf599239e3f08a612a755c80d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B6358-8F5B-47AE-8A49-0318661178F9}">
  <ds:schemaRefs>
    <ds:schemaRef ds:uri="09e5eb4c-ad0d-4795-ae2e-baffe4a7a343"/>
    <ds:schemaRef ds:uri="4ef8ee0b-e025-4bd4-94a6-4c71df7778d2"/>
    <ds:schemaRef ds:uri="c1b8ea6a-a120-4755-8325-50f5aa1d4d40"/>
    <ds:schemaRef ds:uri="c862fd4a-af22-48a3-a723-1cc0abbe765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24CC08-3543-43DF-8F67-62ABDA5CB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754</Words>
  <Application>Microsoft Office PowerPoint</Application>
  <PresentationFormat>Custom</PresentationFormat>
  <Paragraphs>78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Montserrat Bold</vt:lpstr>
      <vt:lpstr>Calibri</vt:lpstr>
      <vt:lpstr>Montserrat</vt:lpstr>
      <vt:lpstr>Montserrat Extra-Bold</vt:lpstr>
      <vt:lpstr>Montserrat Black</vt:lpstr>
      <vt:lpstr>Montserrat Extra-Bold Bold</vt:lpstr>
      <vt:lpstr>Arial</vt:lpstr>
      <vt:lpstr>Montserrat SemiBold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user-lt04</dc:creator>
  <cp:lastModifiedBy>Erica Morgan</cp:lastModifiedBy>
  <cp:revision>3</cp:revision>
  <dcterms:created xsi:type="dcterms:W3CDTF">2006-08-16T00:00:00Z</dcterms:created>
  <dcterms:modified xsi:type="dcterms:W3CDTF">2026-02-25T16:27:01Z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