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9" r:id="rId6"/>
    <p:sldId id="263" r:id="rId7"/>
    <p:sldId id="262" r:id="rId8"/>
    <p:sldId id="257" r:id="rId9"/>
    <p:sldId id="258" r:id="rId10"/>
    <p:sldId id="261" r:id="rId11"/>
    <p:sldId id="267" r:id="rId12"/>
    <p:sldId id="270" r:id="rId13"/>
    <p:sldId id="260" r:id="rId14"/>
    <p:sldId id="271" r:id="rId15"/>
    <p:sldId id="269" r:id="rId16"/>
    <p:sldId id="268" r:id="rId17"/>
    <p:sldId id="282" r:id="rId18"/>
    <p:sldId id="272" r:id="rId19"/>
    <p:sldId id="273" r:id="rId20"/>
    <p:sldId id="277" r:id="rId21"/>
    <p:sldId id="278" r:id="rId22"/>
    <p:sldId id="279" r:id="rId23"/>
    <p:sldId id="280" r:id="rId24"/>
    <p:sldId id="276" r:id="rId25"/>
    <p:sldId id="266"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5FeYlLIxOU/q+ow5cXC4g==" hashData="XCmZ3RvxqV/RHPOmC/oR+slyFNHpsVvVJk+cO8QfxvcMfKZ4j2JkFOwNP/e2K36M10kVhW8dYYIK8xZ8Mcepb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93D534-2ABE-4B1D-BF44-F6D1F062CE13}" v="2694" dt="2021-12-02T11:48:05.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439E2-79AA-4FD3-BBEF-44A7868DCD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753D78-B7DA-46C1-9E6D-F18089B3C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0DA072-50F1-44F9-9D4C-DB6EBAEB8421}"/>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5" name="Footer Placeholder 4">
            <a:extLst>
              <a:ext uri="{FF2B5EF4-FFF2-40B4-BE49-F238E27FC236}">
                <a16:creationId xmlns:a16="http://schemas.microsoft.com/office/drawing/2014/main" id="{8323F051-012D-45E8-A1BC-0737BB1F84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01521D-FAE1-49D9-A3B8-C22766D23B34}"/>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22704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A149-7573-4C92-A348-9C1CB4E81F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C27B4C-3F20-474D-B802-6C2F7D5D0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38DE43-27B9-479B-8E93-762002982C5D}"/>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5" name="Footer Placeholder 4">
            <a:extLst>
              <a:ext uri="{FF2B5EF4-FFF2-40B4-BE49-F238E27FC236}">
                <a16:creationId xmlns:a16="http://schemas.microsoft.com/office/drawing/2014/main" id="{F046E6D5-6626-4368-9C2A-392448EBEC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707748-023D-457B-8366-44B42286819E}"/>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73162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18DE36-7FBF-4B8A-91F4-1FCF17D83D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52C9BD-C795-4A00-B1B3-05019FA447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AA7EED-A9D8-4FFB-9320-D7AEA2AFE051}"/>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5" name="Footer Placeholder 4">
            <a:extLst>
              <a:ext uri="{FF2B5EF4-FFF2-40B4-BE49-F238E27FC236}">
                <a16:creationId xmlns:a16="http://schemas.microsoft.com/office/drawing/2014/main" id="{802D9C0E-3675-41C8-B883-592A9A7FDB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AD8EBF-37A6-4F03-B715-72679BA9DC46}"/>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2862305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295A-69D3-4686-85EE-F962D06D10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BA6749-9FFB-48C0-A4A1-509830812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DCE0A8-303F-43C2-AB40-AE1EFCDB2F7B}"/>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5" name="Footer Placeholder 4">
            <a:extLst>
              <a:ext uri="{FF2B5EF4-FFF2-40B4-BE49-F238E27FC236}">
                <a16:creationId xmlns:a16="http://schemas.microsoft.com/office/drawing/2014/main" id="{9D3AEF2C-7FD7-4BBF-A61F-3B1EA36E4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333206-DC51-4D9B-BD51-CCB95CB95E2C}"/>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2374206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1420-26BE-4E2E-9530-77D3DA5D7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A0F2FFC-DC8D-4BEC-89A0-37EFB4E864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57128-EC93-44D1-A9A8-63E3B5BEFA17}"/>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5" name="Footer Placeholder 4">
            <a:extLst>
              <a:ext uri="{FF2B5EF4-FFF2-40B4-BE49-F238E27FC236}">
                <a16:creationId xmlns:a16="http://schemas.microsoft.com/office/drawing/2014/main" id="{9354DB09-2E79-4C65-8592-F5743AD1A1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5ABFD4-2819-47DA-A298-8CA43ED0A1EA}"/>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63655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5CDE-13E2-4C03-B79B-966EA262F3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9E1413-C578-486B-8EC0-9D031C641A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FE1108-5596-4E63-9F73-28A4C2FF0F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2C9741-5798-41DE-826E-1D625CBC6C08}"/>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6" name="Footer Placeholder 5">
            <a:extLst>
              <a:ext uri="{FF2B5EF4-FFF2-40B4-BE49-F238E27FC236}">
                <a16:creationId xmlns:a16="http://schemas.microsoft.com/office/drawing/2014/main" id="{DFC7CD31-AFF5-4B06-A840-9069C12BAC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84F6AB-837C-47E2-AB1D-62F80BC1EC42}"/>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327738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7859A-A0AC-453D-9112-58BE69142C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97E1B6-81F9-4AE2-B74E-D212ED5F29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1077D-C7AF-4EF3-8EF9-750F7C68F4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41B44C-4FCC-4AEB-A6C2-526CD25BAF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4BA3A-27B3-4D9D-B050-B9B8E2C32C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112BD4-6D80-459E-B069-8651747DCD53}"/>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8" name="Footer Placeholder 7">
            <a:extLst>
              <a:ext uri="{FF2B5EF4-FFF2-40B4-BE49-F238E27FC236}">
                <a16:creationId xmlns:a16="http://schemas.microsoft.com/office/drawing/2014/main" id="{53BFB82C-16DB-43B6-91FA-B7E9A90B290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CA3C760-5A2B-480E-9EC8-0D9BD4EFDE71}"/>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309067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AD7F-326B-4064-8912-AECE948257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2F11E8-F2E6-4B8B-8111-C3008A6DABA1}"/>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4" name="Footer Placeholder 3">
            <a:extLst>
              <a:ext uri="{FF2B5EF4-FFF2-40B4-BE49-F238E27FC236}">
                <a16:creationId xmlns:a16="http://schemas.microsoft.com/office/drawing/2014/main" id="{93F53E4A-3E59-4492-A149-D82359E5D8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638D70-6C16-48CE-AA16-49DFB3B7B8F6}"/>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226936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348F2-F696-44C1-8362-12D2521C94DF}"/>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3" name="Footer Placeholder 2">
            <a:extLst>
              <a:ext uri="{FF2B5EF4-FFF2-40B4-BE49-F238E27FC236}">
                <a16:creationId xmlns:a16="http://schemas.microsoft.com/office/drawing/2014/main" id="{E6C38ED7-74EF-40B8-9894-A93FB8F225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95CC61-D8A0-4BBA-8364-ED55F2D17ADA}"/>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192560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4A51-1890-4D84-8C7E-F688E72A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AAE542-D8C2-45EE-9FDB-3D85D9936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6DB44E-A0F9-453E-ACE9-3A131B470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9AB4A-A285-41C3-97B6-04E561E1CA71}"/>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6" name="Footer Placeholder 5">
            <a:extLst>
              <a:ext uri="{FF2B5EF4-FFF2-40B4-BE49-F238E27FC236}">
                <a16:creationId xmlns:a16="http://schemas.microsoft.com/office/drawing/2014/main" id="{9005AB2D-98A1-4825-8F22-CD78AF8826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9B5E18-C267-4405-9851-1646627C9796}"/>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21834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4F17E-E745-43E6-A9F6-D77BF9255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EAD658-402D-43FA-813A-6EEE176FE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DC24A3-D05C-4144-9E6B-205A08D01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28DE41-1AD6-4934-BA49-A9387DC520DB}"/>
              </a:ext>
            </a:extLst>
          </p:cNvPr>
          <p:cNvSpPr>
            <a:spLocks noGrp="1"/>
          </p:cNvSpPr>
          <p:nvPr>
            <p:ph type="dt" sz="half" idx="10"/>
          </p:nvPr>
        </p:nvSpPr>
        <p:spPr/>
        <p:txBody>
          <a:bodyPr/>
          <a:lstStyle/>
          <a:p>
            <a:fld id="{4160CD15-B522-48E6-B8D6-0158E5A9EA17}" type="datetimeFigureOut">
              <a:rPr lang="en-GB" smtClean="0"/>
              <a:t>02/12/2021</a:t>
            </a:fld>
            <a:endParaRPr lang="en-GB"/>
          </a:p>
        </p:txBody>
      </p:sp>
      <p:sp>
        <p:nvSpPr>
          <p:cNvPr id="6" name="Footer Placeholder 5">
            <a:extLst>
              <a:ext uri="{FF2B5EF4-FFF2-40B4-BE49-F238E27FC236}">
                <a16:creationId xmlns:a16="http://schemas.microsoft.com/office/drawing/2014/main" id="{5E0B8F96-8419-4629-90AF-9400F5D7F8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60B44C-6911-4DF6-BF91-81F11F6104ED}"/>
              </a:ext>
            </a:extLst>
          </p:cNvPr>
          <p:cNvSpPr>
            <a:spLocks noGrp="1"/>
          </p:cNvSpPr>
          <p:nvPr>
            <p:ph type="sldNum" sz="quarter" idx="12"/>
          </p:nvPr>
        </p:nvSpPr>
        <p:spPr/>
        <p:txBody>
          <a:bodyPr/>
          <a:lstStyle/>
          <a:p>
            <a:fld id="{6CFE9874-2585-44DB-9CF2-7CBE5A48B87B}" type="slidenum">
              <a:rPr lang="en-GB" smtClean="0"/>
              <a:t>‹#›</a:t>
            </a:fld>
            <a:endParaRPr lang="en-GB"/>
          </a:p>
        </p:txBody>
      </p:sp>
    </p:spTree>
    <p:extLst>
      <p:ext uri="{BB962C8B-B14F-4D97-AF65-F5344CB8AC3E}">
        <p14:creationId xmlns:p14="http://schemas.microsoft.com/office/powerpoint/2010/main" val="78877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61CE79-7C04-4F91-BB3C-837165910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7DA8BF-6BD2-48DE-8BE1-0E05DDEB5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DD936F-9594-4B78-8D49-87AD298C48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0CD15-B522-48E6-B8D6-0158E5A9EA17}" type="datetimeFigureOut">
              <a:rPr lang="en-GB" smtClean="0"/>
              <a:t>02/12/2021</a:t>
            </a:fld>
            <a:endParaRPr lang="en-GB"/>
          </a:p>
        </p:txBody>
      </p:sp>
      <p:sp>
        <p:nvSpPr>
          <p:cNvPr id="5" name="Footer Placeholder 4">
            <a:extLst>
              <a:ext uri="{FF2B5EF4-FFF2-40B4-BE49-F238E27FC236}">
                <a16:creationId xmlns:a16="http://schemas.microsoft.com/office/drawing/2014/main" id="{8EBEC8D1-C073-457F-AD34-0A3D9D311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7B1F3F-C05A-40EF-8638-D423103DD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E9874-2585-44DB-9CF2-7CBE5A48B87B}" type="slidenum">
              <a:rPr lang="en-GB" smtClean="0"/>
              <a:t>‹#›</a:t>
            </a:fld>
            <a:endParaRPr lang="en-GB"/>
          </a:p>
        </p:txBody>
      </p:sp>
    </p:spTree>
    <p:extLst>
      <p:ext uri="{BB962C8B-B14F-4D97-AF65-F5344CB8AC3E}">
        <p14:creationId xmlns:p14="http://schemas.microsoft.com/office/powerpoint/2010/main" val="1767157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rcophth.ac.uk/"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www.prospects.ac.uk/job-profiles/%20ophthalmologist"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futurumcareers.com/reaching-out-to-overcome-diabetic-eye-disease-in-the-philippines"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futurumcareers.com/TUNDE-PETO_activity-sheet.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ll, indoor, person&#10;&#10;Description automatically generated">
            <a:extLst>
              <a:ext uri="{FF2B5EF4-FFF2-40B4-BE49-F238E27FC236}">
                <a16:creationId xmlns:a16="http://schemas.microsoft.com/office/drawing/2014/main" id="{FD489D07-4241-416E-9F65-A70B04467E6A}"/>
              </a:ext>
            </a:extLst>
          </p:cNvPr>
          <p:cNvPicPr>
            <a:picLocks noChangeAspect="1"/>
          </p:cNvPicPr>
          <p:nvPr/>
        </p:nvPicPr>
        <p:blipFill rotWithShape="1">
          <a:blip r:embed="rId2">
            <a:extLst>
              <a:ext uri="{28A0092B-C50C-407E-A947-70E740481C1C}">
                <a14:useLocalDpi xmlns:a14="http://schemas.microsoft.com/office/drawing/2010/main" val="0"/>
              </a:ext>
            </a:extLst>
          </a:blip>
          <a:srcRect t="29212" b="2860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BA93428-F91E-4540-A917-7E318EC7190E}"/>
              </a:ext>
            </a:extLst>
          </p:cNvPr>
          <p:cNvSpPr>
            <a:spLocks noGrp="1"/>
          </p:cNvSpPr>
          <p:nvPr>
            <p:ph type="ctrTitle"/>
          </p:nvPr>
        </p:nvSpPr>
        <p:spPr>
          <a:xfrm>
            <a:off x="7697773" y="3709098"/>
            <a:ext cx="4494207" cy="808023"/>
          </a:xfrm>
        </p:spPr>
        <p:txBody>
          <a:bodyPr>
            <a:normAutofit/>
          </a:bodyPr>
          <a:lstStyle/>
          <a:p>
            <a:r>
              <a:rPr lang="en-GB" sz="4400" b="0" i="0" u="none" strike="noStrike" baseline="0" dirty="0">
                <a:solidFill>
                  <a:schemeClr val="accent1">
                    <a:lumMod val="50000"/>
                  </a:schemeClr>
                </a:solidFill>
                <a:latin typeface="Calibri Light" panose="020F0302020204030204" pitchFamily="34" charset="0"/>
                <a:cs typeface="Calibri Light" panose="020F0302020204030204" pitchFamily="34" charset="0"/>
              </a:rPr>
              <a:t>OPHTHALMOLOGY</a:t>
            </a:r>
            <a:r>
              <a:rPr lang="en-GB" sz="1800" b="0" i="0" u="none" strike="noStrike" baseline="0" dirty="0">
                <a:solidFill>
                  <a:srgbClr val="000000"/>
                </a:solidFill>
                <a:latin typeface="Brandon Grotesque Regular"/>
              </a:rPr>
              <a:t> </a:t>
            </a:r>
            <a:endParaRPr lang="en-GB" sz="4000" dirty="0"/>
          </a:p>
        </p:txBody>
      </p:sp>
      <p:sp>
        <p:nvSpPr>
          <p:cNvPr id="3" name="Subtitle 2">
            <a:extLst>
              <a:ext uri="{FF2B5EF4-FFF2-40B4-BE49-F238E27FC236}">
                <a16:creationId xmlns:a16="http://schemas.microsoft.com/office/drawing/2014/main" id="{81AB19AE-E857-49D4-9B7B-C646668DC7B5}"/>
              </a:ext>
            </a:extLst>
          </p:cNvPr>
          <p:cNvSpPr>
            <a:spLocks noGrp="1"/>
          </p:cNvSpPr>
          <p:nvPr>
            <p:ph type="subTitle" idx="1"/>
          </p:nvPr>
        </p:nvSpPr>
        <p:spPr>
          <a:xfrm>
            <a:off x="7782910" y="5242674"/>
            <a:ext cx="4330262" cy="1435213"/>
          </a:xfrm>
        </p:spPr>
        <p:txBody>
          <a:bodyPr>
            <a:normAutofit/>
          </a:bodyPr>
          <a:lstStyle/>
          <a:p>
            <a:pPr>
              <a:lnSpc>
                <a:spcPct val="120000"/>
              </a:lnSpc>
              <a:spcBef>
                <a:spcPts val="0"/>
              </a:spcBef>
            </a:pPr>
            <a:r>
              <a:rPr lang="en-GB" sz="2800" dirty="0">
                <a:solidFill>
                  <a:schemeClr val="tx2">
                    <a:lumMod val="75000"/>
                  </a:schemeClr>
                </a:solidFill>
              </a:rPr>
              <a:t>PROFESSOR TUNDE PETO </a:t>
            </a:r>
          </a:p>
          <a:p>
            <a:pPr>
              <a:lnSpc>
                <a:spcPct val="120000"/>
              </a:lnSpc>
              <a:spcBef>
                <a:spcPts val="0"/>
              </a:spcBef>
            </a:pPr>
            <a:r>
              <a:rPr lang="en-GB" sz="2800" dirty="0">
                <a:solidFill>
                  <a:schemeClr val="bg2">
                    <a:lumMod val="25000"/>
                  </a:schemeClr>
                </a:solidFill>
              </a:rPr>
              <a:t>AND THE REACH-DR TEAM</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141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outdoor, grass, sky&#10;&#10;Description automatically generated">
            <a:extLst>
              <a:ext uri="{FF2B5EF4-FFF2-40B4-BE49-F238E27FC236}">
                <a16:creationId xmlns:a16="http://schemas.microsoft.com/office/drawing/2014/main" id="{09F1E409-6952-445C-A51E-33C38C88F854}"/>
              </a:ext>
            </a:extLst>
          </p:cNvPr>
          <p:cNvPicPr>
            <a:picLocks noChangeAspect="1"/>
          </p:cNvPicPr>
          <p:nvPr/>
        </p:nvPicPr>
        <p:blipFill rotWithShape="1">
          <a:blip r:embed="rId2">
            <a:extLst>
              <a:ext uri="{28A0092B-C50C-407E-A947-70E740481C1C}">
                <a14:useLocalDpi xmlns:a14="http://schemas.microsoft.com/office/drawing/2010/main" val="0"/>
              </a:ext>
            </a:extLst>
          </a:blip>
          <a:srcRect l="17677" r="16974"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770CE25E-6853-4143-B804-26DA93E6C035}"/>
              </a:ext>
            </a:extLst>
          </p:cNvPr>
          <p:cNvSpPr>
            <a:spLocks noGrp="1"/>
          </p:cNvSpPr>
          <p:nvPr>
            <p:ph idx="1"/>
          </p:nvPr>
        </p:nvSpPr>
        <p:spPr>
          <a:xfrm>
            <a:off x="6417734" y="363583"/>
            <a:ext cx="5425923" cy="6200503"/>
          </a:xfrm>
          <a:solidFill>
            <a:schemeClr val="bg1">
              <a:lumMod val="95000"/>
            </a:schemeClr>
          </a:solidFill>
        </p:spPr>
        <p:txBody>
          <a:bodyPr>
            <a:noAutofit/>
          </a:bodyPr>
          <a:lstStyle/>
          <a:p>
            <a:pPr marL="0" indent="0">
              <a:lnSpc>
                <a:spcPct val="100000"/>
              </a:lnSpc>
              <a:spcBef>
                <a:spcPts val="0"/>
              </a:spcBef>
              <a:buNone/>
            </a:pPr>
            <a:r>
              <a:rPr lang="en-GB" sz="2000" b="0" i="0" u="none" strike="noStrike" baseline="0" dirty="0">
                <a:solidFill>
                  <a:srgbClr val="000000"/>
                </a:solidFill>
                <a:latin typeface="+mj-lt"/>
              </a:rPr>
              <a:t>The next generation of ophthalmologists will face the challenge of examining and treating people with </a:t>
            </a:r>
            <a:r>
              <a:rPr lang="en-GB" sz="2000" b="0" i="0" u="none" strike="noStrike" baseline="0" dirty="0">
                <a:solidFill>
                  <a:srgbClr val="0070C0"/>
                </a:solidFill>
                <a:latin typeface="+mj-lt"/>
              </a:rPr>
              <a:t>diabetic eye disease </a:t>
            </a:r>
            <a:r>
              <a:rPr lang="en-GB" sz="2000" b="0" i="0" u="none" strike="noStrike" baseline="0" dirty="0">
                <a:solidFill>
                  <a:srgbClr val="000000"/>
                </a:solidFill>
                <a:latin typeface="+mj-lt"/>
              </a:rPr>
              <a:t>and other conditions such as age-related </a:t>
            </a:r>
            <a:r>
              <a:rPr lang="en-GB" sz="2000" b="0" i="0" u="none" strike="noStrike" baseline="0" dirty="0">
                <a:solidFill>
                  <a:srgbClr val="0070C0"/>
                </a:solidFill>
                <a:latin typeface="+mj-lt"/>
              </a:rPr>
              <a:t>macular degeneration </a:t>
            </a:r>
            <a:r>
              <a:rPr lang="en-GB" sz="2000" b="0" i="0" u="none" strike="noStrike" baseline="0" dirty="0">
                <a:solidFill>
                  <a:srgbClr val="000000"/>
                </a:solidFill>
                <a:latin typeface="+mj-lt"/>
              </a:rPr>
              <a:t>and </a:t>
            </a:r>
            <a:r>
              <a:rPr lang="en-GB" sz="2000" b="0" i="0" u="none" strike="noStrike" baseline="0" dirty="0">
                <a:solidFill>
                  <a:srgbClr val="0070C0"/>
                </a:solidFill>
                <a:latin typeface="+mj-lt"/>
              </a:rPr>
              <a:t>refractive errors </a:t>
            </a:r>
            <a:r>
              <a:rPr lang="en-GB" sz="2000" b="0" i="0" u="none" strike="noStrike" baseline="0" dirty="0">
                <a:solidFill>
                  <a:srgbClr val="000000"/>
                </a:solidFill>
                <a:latin typeface="+mj-lt"/>
              </a:rPr>
              <a:t>such as </a:t>
            </a:r>
            <a:r>
              <a:rPr lang="en-GB" sz="2000" b="0" i="0" u="none" strike="noStrike" baseline="0" dirty="0">
                <a:solidFill>
                  <a:srgbClr val="0070C0"/>
                </a:solidFill>
                <a:latin typeface="+mj-lt"/>
              </a:rPr>
              <a:t>short</a:t>
            </a:r>
            <a:r>
              <a:rPr lang="en-GB" sz="2000" b="0" i="0" u="none" strike="noStrike" baseline="0" dirty="0">
                <a:solidFill>
                  <a:srgbClr val="000000"/>
                </a:solidFill>
                <a:latin typeface="+mj-lt"/>
              </a:rPr>
              <a:t> and </a:t>
            </a:r>
            <a:r>
              <a:rPr lang="en-GB" sz="2000" b="0" i="0" u="none" strike="noStrike" baseline="0" dirty="0">
                <a:solidFill>
                  <a:srgbClr val="0070C0"/>
                </a:solidFill>
                <a:latin typeface="+mj-lt"/>
              </a:rPr>
              <a:t>long-sightedness</a:t>
            </a:r>
            <a:r>
              <a:rPr lang="en-GB" sz="2000" b="0" i="0" u="none" strike="noStrike" baseline="0" dirty="0">
                <a:solidFill>
                  <a:srgbClr val="000000"/>
                </a:solidFill>
                <a:latin typeface="+mj-lt"/>
              </a:rPr>
              <a:t>. </a:t>
            </a:r>
          </a:p>
          <a:p>
            <a:pPr marL="0" indent="0">
              <a:lnSpc>
                <a:spcPct val="100000"/>
              </a:lnSpc>
              <a:spcBef>
                <a:spcPts val="0"/>
              </a:spcBef>
              <a:buNone/>
            </a:pPr>
            <a:endParaRPr lang="en-GB" sz="2000" b="0" i="0" u="none" strike="noStrike" baseline="0" dirty="0">
              <a:solidFill>
                <a:srgbClr val="000000"/>
              </a:solidFill>
              <a:latin typeface="+mj-lt"/>
            </a:endParaRPr>
          </a:p>
          <a:p>
            <a:pPr marL="0" indent="0">
              <a:lnSpc>
                <a:spcPct val="100000"/>
              </a:lnSpc>
              <a:spcBef>
                <a:spcPts val="0"/>
              </a:spcBef>
              <a:buNone/>
            </a:pPr>
            <a:r>
              <a:rPr lang="en-GB" sz="2000" b="0" i="0" u="none" strike="noStrike" baseline="0" dirty="0">
                <a:solidFill>
                  <a:srgbClr val="0070C0"/>
                </a:solidFill>
                <a:latin typeface="+mj-lt"/>
              </a:rPr>
              <a:t>Good communication </a:t>
            </a:r>
            <a:r>
              <a:rPr lang="en-GB" sz="2000" b="0" i="0" u="none" strike="noStrike" baseline="0" dirty="0">
                <a:solidFill>
                  <a:srgbClr val="000000"/>
                </a:solidFill>
                <a:latin typeface="+mj-lt"/>
              </a:rPr>
              <a:t>and </a:t>
            </a:r>
            <a:r>
              <a:rPr lang="en-GB" sz="2000" b="0" i="0" u="none" strike="noStrike" baseline="0" dirty="0">
                <a:solidFill>
                  <a:srgbClr val="0070C0"/>
                </a:solidFill>
                <a:latin typeface="+mj-lt"/>
              </a:rPr>
              <a:t>interaction</a:t>
            </a:r>
            <a:r>
              <a:rPr lang="en-GB" sz="2000" b="0" i="0" u="none" strike="noStrike" baseline="0" dirty="0">
                <a:solidFill>
                  <a:srgbClr val="000000"/>
                </a:solidFill>
                <a:latin typeface="+mj-lt"/>
              </a:rPr>
              <a:t> with patients are crucial. In the future, </a:t>
            </a:r>
            <a:r>
              <a:rPr lang="en-GB" sz="2000" b="0" i="0" u="none" strike="noStrike" baseline="0" dirty="0">
                <a:solidFill>
                  <a:srgbClr val="0070C0"/>
                </a:solidFill>
                <a:latin typeface="+mj-lt"/>
              </a:rPr>
              <a:t>virtual clinics </a:t>
            </a:r>
            <a:r>
              <a:rPr lang="en-GB" sz="2000" b="0" i="0" u="none" strike="noStrike" baseline="0" dirty="0">
                <a:solidFill>
                  <a:srgbClr val="000000"/>
                </a:solidFill>
                <a:latin typeface="+mj-lt"/>
              </a:rPr>
              <a:t>and </a:t>
            </a:r>
            <a:r>
              <a:rPr lang="en-GB" sz="2000" b="0" i="0" u="none" strike="noStrike" baseline="0" dirty="0">
                <a:solidFill>
                  <a:srgbClr val="0070C0"/>
                </a:solidFill>
                <a:latin typeface="+mj-lt"/>
              </a:rPr>
              <a:t>artificial intelligence</a:t>
            </a:r>
            <a:r>
              <a:rPr lang="en-GB" sz="2000" b="0" i="0" u="none" strike="noStrike" baseline="0" dirty="0">
                <a:solidFill>
                  <a:srgbClr val="000000"/>
                </a:solidFill>
                <a:latin typeface="+mj-lt"/>
              </a:rPr>
              <a:t> may mean that there is less in-person contact. A challenge will be how to use these technological advances while remaining </a:t>
            </a:r>
            <a:r>
              <a:rPr lang="en-GB" sz="2000" b="0" i="0" u="none" strike="noStrike" baseline="0" dirty="0">
                <a:solidFill>
                  <a:srgbClr val="0070C0"/>
                </a:solidFill>
                <a:latin typeface="+mj-lt"/>
              </a:rPr>
              <a:t>empathic</a:t>
            </a:r>
            <a:r>
              <a:rPr lang="en-GB" sz="2000" b="0" i="0" u="none" strike="noStrike" baseline="0" dirty="0">
                <a:solidFill>
                  <a:srgbClr val="000000"/>
                </a:solidFill>
                <a:latin typeface="+mj-lt"/>
              </a:rPr>
              <a:t> and communicating well with patients. </a:t>
            </a:r>
          </a:p>
          <a:p>
            <a:pPr marL="0" indent="0">
              <a:lnSpc>
                <a:spcPct val="100000"/>
              </a:lnSpc>
              <a:spcBef>
                <a:spcPts val="0"/>
              </a:spcBef>
              <a:buNone/>
            </a:pPr>
            <a:endParaRPr lang="en-GB" sz="2000" b="0" i="0" u="none" strike="noStrike" baseline="0" dirty="0">
              <a:solidFill>
                <a:srgbClr val="000000"/>
              </a:solidFill>
              <a:latin typeface="+mj-lt"/>
            </a:endParaRPr>
          </a:p>
          <a:p>
            <a:pPr marL="0" indent="0">
              <a:lnSpc>
                <a:spcPct val="100000"/>
              </a:lnSpc>
              <a:spcBef>
                <a:spcPts val="0"/>
              </a:spcBef>
              <a:buNone/>
            </a:pPr>
            <a:r>
              <a:rPr lang="en-GB" sz="2000" b="0" i="0" u="none" strike="noStrike" baseline="0" dirty="0">
                <a:solidFill>
                  <a:srgbClr val="000000"/>
                </a:solidFill>
                <a:latin typeface="+mj-lt"/>
              </a:rPr>
              <a:t>The teams involved in ophthalmology are varied – from </a:t>
            </a:r>
            <a:r>
              <a:rPr lang="en-GB" sz="2000" b="0" i="0" u="none" strike="noStrike" baseline="0" dirty="0">
                <a:solidFill>
                  <a:srgbClr val="0070C0"/>
                </a:solidFill>
                <a:latin typeface="+mj-lt"/>
              </a:rPr>
              <a:t>administrators</a:t>
            </a:r>
            <a:r>
              <a:rPr lang="en-GB" sz="2000" b="0" i="0" u="none" strike="noStrike" baseline="0" dirty="0">
                <a:solidFill>
                  <a:srgbClr val="000000"/>
                </a:solidFill>
                <a:latin typeface="+mj-lt"/>
              </a:rPr>
              <a:t> to </a:t>
            </a:r>
            <a:r>
              <a:rPr lang="en-GB" sz="2000" b="0" i="0" u="none" strike="noStrike" baseline="0" dirty="0">
                <a:solidFill>
                  <a:srgbClr val="0070C0"/>
                </a:solidFill>
                <a:latin typeface="+mj-lt"/>
              </a:rPr>
              <a:t>IT personnel </a:t>
            </a:r>
            <a:r>
              <a:rPr lang="en-GB" sz="2000" b="0" i="0" u="none" strike="noStrike" baseline="0" dirty="0">
                <a:solidFill>
                  <a:srgbClr val="000000"/>
                </a:solidFill>
                <a:latin typeface="+mj-lt"/>
              </a:rPr>
              <a:t>and </a:t>
            </a:r>
            <a:r>
              <a:rPr lang="en-GB" sz="2000" b="0" i="0" u="none" strike="noStrike" baseline="0" dirty="0">
                <a:solidFill>
                  <a:srgbClr val="0070C0"/>
                </a:solidFill>
                <a:latin typeface="+mj-lt"/>
              </a:rPr>
              <a:t>technicians</a:t>
            </a:r>
            <a:r>
              <a:rPr lang="en-GB" sz="2000" b="0" i="0" u="none" strike="noStrike" baseline="0" dirty="0">
                <a:solidFill>
                  <a:srgbClr val="000000"/>
                </a:solidFill>
                <a:latin typeface="+mj-lt"/>
              </a:rPr>
              <a:t>, and </a:t>
            </a:r>
            <a:r>
              <a:rPr lang="en-GB" sz="2000" b="0" i="0" u="none" strike="noStrike" baseline="0" dirty="0">
                <a:solidFill>
                  <a:srgbClr val="0070C0"/>
                </a:solidFill>
                <a:latin typeface="+mj-lt"/>
              </a:rPr>
              <a:t>optometrists</a:t>
            </a:r>
            <a:r>
              <a:rPr lang="en-GB" sz="2000" b="0" i="0" u="none" strike="noStrike" baseline="0" dirty="0">
                <a:solidFill>
                  <a:srgbClr val="000000"/>
                </a:solidFill>
                <a:latin typeface="+mj-lt"/>
              </a:rPr>
              <a:t>, </a:t>
            </a:r>
            <a:r>
              <a:rPr lang="en-GB" sz="2000" b="0" i="0" u="none" strike="noStrike" baseline="0" dirty="0">
                <a:solidFill>
                  <a:srgbClr val="0070C0"/>
                </a:solidFill>
                <a:latin typeface="+mj-lt"/>
              </a:rPr>
              <a:t>nurses</a:t>
            </a:r>
            <a:r>
              <a:rPr lang="en-GB" sz="2000" b="0" i="0" u="none" strike="noStrike" baseline="0" dirty="0">
                <a:solidFill>
                  <a:srgbClr val="000000"/>
                </a:solidFill>
                <a:latin typeface="+mj-lt"/>
              </a:rPr>
              <a:t> and </a:t>
            </a:r>
            <a:r>
              <a:rPr lang="en-GB" sz="2000" b="0" i="0" u="none" strike="noStrike" baseline="0" dirty="0">
                <a:solidFill>
                  <a:srgbClr val="0070C0"/>
                </a:solidFill>
                <a:latin typeface="+mj-lt"/>
              </a:rPr>
              <a:t>doctors</a:t>
            </a:r>
            <a:r>
              <a:rPr lang="en-GB" sz="2000" b="0" i="0" u="none" strike="noStrike" baseline="0" dirty="0">
                <a:solidFill>
                  <a:srgbClr val="000000"/>
                </a:solidFill>
                <a:latin typeface="+mj-lt"/>
              </a:rPr>
              <a:t>. </a:t>
            </a:r>
          </a:p>
          <a:p>
            <a:pPr marL="0" indent="0">
              <a:lnSpc>
                <a:spcPct val="100000"/>
              </a:lnSpc>
              <a:spcBef>
                <a:spcPts val="0"/>
              </a:spcBef>
              <a:buNone/>
            </a:pPr>
            <a:endParaRPr lang="en-GB" sz="2000" b="0" i="0" u="none" strike="noStrike" baseline="0" dirty="0">
              <a:solidFill>
                <a:srgbClr val="000000"/>
              </a:solidFill>
              <a:latin typeface="+mj-lt"/>
            </a:endParaRPr>
          </a:p>
          <a:p>
            <a:pPr marL="0" indent="0">
              <a:lnSpc>
                <a:spcPct val="100000"/>
              </a:lnSpc>
              <a:spcBef>
                <a:spcPts val="0"/>
              </a:spcBef>
              <a:buNone/>
            </a:pPr>
            <a:r>
              <a:rPr lang="en-GB" sz="2000" b="0" i="0" u="none" strike="noStrike" baseline="0" dirty="0">
                <a:solidFill>
                  <a:srgbClr val="000000"/>
                </a:solidFill>
                <a:latin typeface="+mj-lt"/>
              </a:rPr>
              <a:t>Being a good</a:t>
            </a:r>
            <a:r>
              <a:rPr lang="en-GB" sz="2000" b="0" i="0" u="none" strike="noStrike" baseline="0" dirty="0">
                <a:solidFill>
                  <a:srgbClr val="0070C0"/>
                </a:solidFill>
                <a:latin typeface="+mj-lt"/>
              </a:rPr>
              <a:t> team-player </a:t>
            </a:r>
            <a:r>
              <a:rPr lang="en-GB" sz="2000" b="0" i="0" u="none" strike="noStrike" baseline="0" dirty="0">
                <a:solidFill>
                  <a:srgbClr val="000000"/>
                </a:solidFill>
                <a:latin typeface="+mj-lt"/>
              </a:rPr>
              <a:t>will be vital </a:t>
            </a:r>
            <a:r>
              <a:rPr lang="en-GB" sz="2000" dirty="0">
                <a:solidFill>
                  <a:srgbClr val="000000"/>
                </a:solidFill>
                <a:latin typeface="+mj-lt"/>
              </a:rPr>
              <a:t>for anyone entering the field.</a:t>
            </a:r>
            <a:endParaRPr lang="en-US" sz="2000" dirty="0">
              <a:latin typeface="+mj-lt"/>
            </a:endParaRPr>
          </a:p>
        </p:txBody>
      </p:sp>
      <p:sp>
        <p:nvSpPr>
          <p:cNvPr id="7" name="TextBox 6">
            <a:extLst>
              <a:ext uri="{FF2B5EF4-FFF2-40B4-BE49-F238E27FC236}">
                <a16:creationId xmlns:a16="http://schemas.microsoft.com/office/drawing/2014/main" id="{1E20C09D-D262-4621-917E-795C2897106C}"/>
              </a:ext>
            </a:extLst>
          </p:cNvPr>
          <p:cNvSpPr txBox="1"/>
          <p:nvPr/>
        </p:nvSpPr>
        <p:spPr>
          <a:xfrm>
            <a:off x="186689" y="6463258"/>
            <a:ext cx="4585335" cy="246221"/>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Professor Tunde Peto and colleagues from Belfast during a team-building activity </a:t>
            </a:r>
            <a:endParaRPr lang="en-GB"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8686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tanding&#10;&#10;Description automatically generated">
            <a:extLst>
              <a:ext uri="{FF2B5EF4-FFF2-40B4-BE49-F238E27FC236}">
                <a16:creationId xmlns:a16="http://schemas.microsoft.com/office/drawing/2014/main" id="{36B0EB74-0806-4E06-B5EE-270962219F23}"/>
              </a:ext>
            </a:extLst>
          </p:cNvPr>
          <p:cNvPicPr>
            <a:picLocks noChangeAspect="1"/>
          </p:cNvPicPr>
          <p:nvPr/>
        </p:nvPicPr>
        <p:blipFill rotWithShape="1">
          <a:blip r:embed="rId2">
            <a:extLst>
              <a:ext uri="{28A0092B-C50C-407E-A947-70E740481C1C}">
                <a14:useLocalDpi xmlns:a14="http://schemas.microsoft.com/office/drawing/2010/main" val="0"/>
              </a:ext>
            </a:extLst>
          </a:blip>
          <a:srcRect b="15645"/>
          <a:stretch/>
        </p:blipFill>
        <p:spPr>
          <a:xfrm>
            <a:off x="1"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 name="TextBox 6">
            <a:extLst>
              <a:ext uri="{FF2B5EF4-FFF2-40B4-BE49-F238E27FC236}">
                <a16:creationId xmlns:a16="http://schemas.microsoft.com/office/drawing/2014/main" id="{2EBBFCD6-F24A-4EE8-96A7-C4D7B57FEDB8}"/>
              </a:ext>
            </a:extLst>
          </p:cNvPr>
          <p:cNvSpPr txBox="1"/>
          <p:nvPr/>
        </p:nvSpPr>
        <p:spPr>
          <a:xfrm>
            <a:off x="186690" y="6463258"/>
            <a:ext cx="5099686" cy="246221"/>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REACH-DR staff in the Philippines test the visual acuity of a patient during community screening </a:t>
            </a:r>
            <a:endParaRPr lang="en-GB" sz="1000" dirty="0">
              <a:latin typeface="Calibri Light" panose="020F0302020204030204" pitchFamily="34" charset="0"/>
              <a:cs typeface="Calibri Light" panose="020F0302020204030204" pitchFamily="34" charset="0"/>
            </a:endParaRPr>
          </a:p>
        </p:txBody>
      </p:sp>
      <p:sp>
        <p:nvSpPr>
          <p:cNvPr id="6" name="Title 1">
            <a:extLst>
              <a:ext uri="{FF2B5EF4-FFF2-40B4-BE49-F238E27FC236}">
                <a16:creationId xmlns:a16="http://schemas.microsoft.com/office/drawing/2014/main" id="{ED48423B-7D28-4EAA-AA79-25E77F29169C}"/>
              </a:ext>
            </a:extLst>
          </p:cNvPr>
          <p:cNvSpPr>
            <a:spLocks noGrp="1"/>
          </p:cNvSpPr>
          <p:nvPr>
            <p:ph type="title"/>
          </p:nvPr>
        </p:nvSpPr>
        <p:spPr>
          <a:xfrm>
            <a:off x="6417734" y="217714"/>
            <a:ext cx="5291663" cy="1153885"/>
          </a:xfrm>
          <a:solidFill>
            <a:schemeClr val="bg1">
              <a:lumMod val="95000"/>
            </a:schemeClr>
          </a:solidFill>
        </p:spPr>
        <p:txBody>
          <a:bodyPr anchor="b">
            <a:normAutofit/>
          </a:bodyPr>
          <a:lstStyle/>
          <a:p>
            <a:r>
              <a:rPr lang="en-GB" sz="3200" dirty="0"/>
              <a:t>EXPLORE CAREERS IN OPHTHALMOLOGY </a:t>
            </a:r>
          </a:p>
        </p:txBody>
      </p:sp>
      <p:sp>
        <p:nvSpPr>
          <p:cNvPr id="8" name="Content Placeholder 8">
            <a:extLst>
              <a:ext uri="{FF2B5EF4-FFF2-40B4-BE49-F238E27FC236}">
                <a16:creationId xmlns:a16="http://schemas.microsoft.com/office/drawing/2014/main" id="{EB25E069-C20B-41B1-BE57-BCBE4D226134}"/>
              </a:ext>
            </a:extLst>
          </p:cNvPr>
          <p:cNvSpPr>
            <a:spLocks noGrp="1"/>
          </p:cNvSpPr>
          <p:nvPr>
            <p:ph idx="1"/>
          </p:nvPr>
        </p:nvSpPr>
        <p:spPr>
          <a:xfrm>
            <a:off x="6417734" y="1610272"/>
            <a:ext cx="5291663" cy="4852986"/>
          </a:xfrm>
          <a:solidFill>
            <a:schemeClr val="bg1">
              <a:lumMod val="95000"/>
            </a:schemeClr>
          </a:solidFill>
        </p:spPr>
        <p:txBody>
          <a:bodyPr>
            <a:noAutofit/>
          </a:bodyPr>
          <a:lstStyle/>
          <a:p>
            <a:pPr marL="0" indent="0">
              <a:lnSpc>
                <a:spcPct val="110000"/>
              </a:lnSpc>
              <a:spcBef>
                <a:spcPts val="0"/>
              </a:spcBef>
              <a:buNone/>
            </a:pPr>
            <a:r>
              <a:rPr lang="en-GB" sz="2000" dirty="0">
                <a:latin typeface="+mj-lt"/>
              </a:rPr>
              <a:t>• Tunde suggests you </a:t>
            </a:r>
            <a:r>
              <a:rPr lang="en-GB" sz="2000" dirty="0">
                <a:solidFill>
                  <a:srgbClr val="0070C0"/>
                </a:solidFill>
                <a:latin typeface="+mj-lt"/>
              </a:rPr>
              <a:t>reach out </a:t>
            </a:r>
            <a:r>
              <a:rPr lang="en-GB" sz="2000" dirty="0">
                <a:latin typeface="+mj-lt"/>
              </a:rPr>
              <a:t>to your </a:t>
            </a:r>
            <a:r>
              <a:rPr lang="en-GB" sz="2000" dirty="0">
                <a:solidFill>
                  <a:srgbClr val="0070C0"/>
                </a:solidFill>
                <a:latin typeface="+mj-lt"/>
              </a:rPr>
              <a:t>local eye care professionals </a:t>
            </a:r>
            <a:r>
              <a:rPr lang="en-GB" sz="2000" dirty="0">
                <a:latin typeface="+mj-lt"/>
              </a:rPr>
              <a:t>so you can personally discuss your ideas or questions about the field. It can also be very helpful to </a:t>
            </a:r>
            <a:r>
              <a:rPr lang="en-GB" sz="2000" dirty="0">
                <a:solidFill>
                  <a:srgbClr val="0070C0"/>
                </a:solidFill>
                <a:latin typeface="+mj-lt"/>
              </a:rPr>
              <a:t>volunteer</a:t>
            </a:r>
            <a:r>
              <a:rPr lang="en-GB" sz="2000" dirty="0">
                <a:latin typeface="+mj-lt"/>
              </a:rPr>
              <a:t> at an </a:t>
            </a:r>
            <a:r>
              <a:rPr lang="en-GB" sz="2000" dirty="0">
                <a:solidFill>
                  <a:srgbClr val="0070C0"/>
                </a:solidFill>
                <a:latin typeface="+mj-lt"/>
              </a:rPr>
              <a:t>eye clinic </a:t>
            </a:r>
            <a:r>
              <a:rPr lang="en-GB" sz="2000" dirty="0">
                <a:latin typeface="+mj-lt"/>
              </a:rPr>
              <a:t>to get a glimpse of what working in this field entails.</a:t>
            </a:r>
          </a:p>
          <a:p>
            <a:pPr marL="0" indent="0">
              <a:lnSpc>
                <a:spcPct val="110000"/>
              </a:lnSpc>
              <a:spcBef>
                <a:spcPts val="0"/>
              </a:spcBef>
              <a:buNone/>
            </a:pPr>
            <a:r>
              <a:rPr lang="en-GB" sz="2000" dirty="0">
                <a:latin typeface="+mj-lt"/>
              </a:rPr>
              <a:t> </a:t>
            </a:r>
          </a:p>
          <a:p>
            <a:pPr marL="0" indent="0">
              <a:lnSpc>
                <a:spcPct val="110000"/>
              </a:lnSpc>
              <a:spcBef>
                <a:spcPts val="0"/>
              </a:spcBef>
              <a:buNone/>
            </a:pPr>
            <a:r>
              <a:rPr lang="en-GB" sz="2000" dirty="0">
                <a:latin typeface="+mj-lt"/>
              </a:rPr>
              <a:t>• </a:t>
            </a:r>
            <a:r>
              <a:rPr lang="en-GB" sz="2000" dirty="0">
                <a:solidFill>
                  <a:srgbClr val="0070C0"/>
                </a:solidFill>
                <a:latin typeface="+mj-lt"/>
              </a:rPr>
              <a:t>The Royal College of Ophthalmologists</a:t>
            </a:r>
            <a:r>
              <a:rPr lang="en-GB" sz="2000" dirty="0">
                <a:latin typeface="+mj-lt"/>
              </a:rPr>
              <a:t>’ </a:t>
            </a:r>
            <a:r>
              <a:rPr lang="en-GB" sz="2000" dirty="0">
                <a:latin typeface="+mj-lt"/>
                <a:hlinkClick r:id="rId3"/>
              </a:rPr>
              <a:t>website</a:t>
            </a:r>
            <a:r>
              <a:rPr lang="en-GB" sz="2000" dirty="0">
                <a:latin typeface="+mj-lt"/>
              </a:rPr>
              <a:t> is an excellent resource for learning more about the subject.</a:t>
            </a:r>
          </a:p>
          <a:p>
            <a:pPr marL="0" indent="0">
              <a:lnSpc>
                <a:spcPct val="110000"/>
              </a:lnSpc>
              <a:spcBef>
                <a:spcPts val="0"/>
              </a:spcBef>
              <a:buNone/>
            </a:pPr>
            <a:endParaRPr lang="en-GB" sz="2000" dirty="0">
              <a:latin typeface="+mj-lt"/>
            </a:endParaRPr>
          </a:p>
          <a:p>
            <a:pPr marL="0" indent="0">
              <a:lnSpc>
                <a:spcPct val="110000"/>
              </a:lnSpc>
              <a:spcBef>
                <a:spcPts val="0"/>
              </a:spcBef>
              <a:buNone/>
            </a:pPr>
            <a:r>
              <a:rPr lang="en-GB" sz="2000" dirty="0">
                <a:latin typeface="+mj-lt"/>
              </a:rPr>
              <a:t>• According to </a:t>
            </a:r>
            <a:r>
              <a:rPr lang="en-GB" sz="2000" dirty="0">
                <a:latin typeface="+mj-lt"/>
                <a:hlinkClick r:id="rId4"/>
              </a:rPr>
              <a:t>Prospects</a:t>
            </a:r>
            <a:r>
              <a:rPr lang="en-GB" sz="2000" dirty="0">
                <a:latin typeface="+mj-lt"/>
              </a:rPr>
              <a:t>, the basic starting salary for junior hospital doctor trainees at foundation training level is £27,000 in the first year, rising to £32,000 in the second year.</a:t>
            </a:r>
            <a:endParaRPr lang="en-GB" sz="2000" dirty="0">
              <a:solidFill>
                <a:srgbClr val="000000"/>
              </a:solidFill>
              <a:latin typeface="+mj-lt"/>
              <a:cs typeface="Calibri Light" panose="020F0302020204030204" pitchFamily="34" charset="0"/>
            </a:endParaRPr>
          </a:p>
        </p:txBody>
      </p:sp>
    </p:spTree>
    <p:extLst>
      <p:ext uri="{BB962C8B-B14F-4D97-AF65-F5344CB8AC3E}">
        <p14:creationId xmlns:p14="http://schemas.microsoft.com/office/powerpoint/2010/main" val="402187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10;&#10;Description automatically generated">
            <a:extLst>
              <a:ext uri="{FF2B5EF4-FFF2-40B4-BE49-F238E27FC236}">
                <a16:creationId xmlns:a16="http://schemas.microsoft.com/office/drawing/2014/main" id="{BE663FD5-D3B0-44AB-A9FC-2BAE34C89E38}"/>
              </a:ext>
            </a:extLst>
          </p:cNvPr>
          <p:cNvPicPr>
            <a:picLocks noChangeAspect="1"/>
          </p:cNvPicPr>
          <p:nvPr/>
        </p:nvPicPr>
        <p:blipFill rotWithShape="1">
          <a:blip r:embed="rId2">
            <a:extLst>
              <a:ext uri="{28A0092B-C50C-407E-A947-70E740481C1C}">
                <a14:useLocalDpi xmlns:a14="http://schemas.microsoft.com/office/drawing/2010/main" val="0"/>
              </a:ext>
            </a:extLst>
          </a:blip>
          <a:srcRect t="1564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8" name="TextBox 7">
            <a:extLst>
              <a:ext uri="{FF2B5EF4-FFF2-40B4-BE49-F238E27FC236}">
                <a16:creationId xmlns:a16="http://schemas.microsoft.com/office/drawing/2014/main" id="{5423DE62-B21D-43D2-A1FC-6E3879B6ED2D}"/>
              </a:ext>
            </a:extLst>
          </p:cNvPr>
          <p:cNvSpPr txBox="1"/>
          <p:nvPr/>
        </p:nvSpPr>
        <p:spPr>
          <a:xfrm>
            <a:off x="186690" y="6463258"/>
            <a:ext cx="3870960" cy="246221"/>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REACH-DR staff taking retinal images using a mobile handheld camera </a:t>
            </a:r>
            <a:endParaRPr lang="en-GB" sz="1000" dirty="0">
              <a:latin typeface="Calibri Light" panose="020F0302020204030204" pitchFamily="34" charset="0"/>
              <a:cs typeface="Calibri Light" panose="020F0302020204030204" pitchFamily="34" charset="0"/>
            </a:endParaRPr>
          </a:p>
        </p:txBody>
      </p:sp>
      <p:sp>
        <p:nvSpPr>
          <p:cNvPr id="6" name="Title 1">
            <a:extLst>
              <a:ext uri="{FF2B5EF4-FFF2-40B4-BE49-F238E27FC236}">
                <a16:creationId xmlns:a16="http://schemas.microsoft.com/office/drawing/2014/main" id="{113F4493-9A1B-45A9-A201-2053F774E1D3}"/>
              </a:ext>
            </a:extLst>
          </p:cNvPr>
          <p:cNvSpPr txBox="1">
            <a:spLocks/>
          </p:cNvSpPr>
          <p:nvPr/>
        </p:nvSpPr>
        <p:spPr>
          <a:xfrm>
            <a:off x="6417734" y="304800"/>
            <a:ext cx="5479626" cy="1023257"/>
          </a:xfrm>
          <a:prstGeom prst="rect">
            <a:avLst/>
          </a:prstGeom>
          <a:solidFill>
            <a:schemeClr val="bg1">
              <a:lumMod val="95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PATHWAY FROM SCHOOL TO OPHTHALMOLOGY </a:t>
            </a:r>
          </a:p>
        </p:txBody>
      </p:sp>
      <p:sp>
        <p:nvSpPr>
          <p:cNvPr id="7" name="Content Placeholder 8">
            <a:extLst>
              <a:ext uri="{FF2B5EF4-FFF2-40B4-BE49-F238E27FC236}">
                <a16:creationId xmlns:a16="http://schemas.microsoft.com/office/drawing/2014/main" id="{FE017589-077A-430C-AD46-000A8AEBBBF0}"/>
              </a:ext>
            </a:extLst>
          </p:cNvPr>
          <p:cNvSpPr txBox="1">
            <a:spLocks/>
          </p:cNvSpPr>
          <p:nvPr/>
        </p:nvSpPr>
        <p:spPr>
          <a:xfrm>
            <a:off x="6417734" y="1643742"/>
            <a:ext cx="5479626" cy="4647519"/>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dirty="0">
                <a:latin typeface="+mj-lt"/>
              </a:rPr>
              <a:t>Tunde recommends </a:t>
            </a:r>
            <a:r>
              <a:rPr lang="en-GB" sz="2000" dirty="0">
                <a:solidFill>
                  <a:srgbClr val="0070C0"/>
                </a:solidFill>
                <a:latin typeface="+mj-lt"/>
              </a:rPr>
              <a:t>biomedical sciences</a:t>
            </a:r>
            <a:r>
              <a:rPr lang="en-GB" sz="2000" dirty="0">
                <a:latin typeface="+mj-lt"/>
              </a:rPr>
              <a:t>, </a:t>
            </a:r>
            <a:r>
              <a:rPr lang="en-GB" sz="2000" dirty="0">
                <a:solidFill>
                  <a:srgbClr val="0070C0"/>
                </a:solidFill>
                <a:latin typeface="+mj-lt"/>
              </a:rPr>
              <a:t>mathematics</a:t>
            </a:r>
            <a:r>
              <a:rPr lang="en-GB" sz="2000" dirty="0">
                <a:latin typeface="+mj-lt"/>
              </a:rPr>
              <a:t>, </a:t>
            </a:r>
            <a:r>
              <a:rPr lang="en-GB" sz="2000" dirty="0">
                <a:solidFill>
                  <a:srgbClr val="0070C0"/>
                </a:solidFill>
                <a:latin typeface="+mj-lt"/>
              </a:rPr>
              <a:t>statistics</a:t>
            </a:r>
            <a:r>
              <a:rPr lang="en-GB" sz="2000" dirty="0">
                <a:latin typeface="+mj-lt"/>
              </a:rPr>
              <a:t> and </a:t>
            </a:r>
            <a:r>
              <a:rPr lang="en-GB" sz="2000" dirty="0">
                <a:solidFill>
                  <a:srgbClr val="0070C0"/>
                </a:solidFill>
                <a:latin typeface="+mj-lt"/>
              </a:rPr>
              <a:t>data science </a:t>
            </a:r>
            <a:r>
              <a:rPr lang="en-GB" sz="2000" dirty="0">
                <a:latin typeface="+mj-lt"/>
              </a:rPr>
              <a:t>in preparation for a career in ophthalmology.</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dirty="0">
                <a:solidFill>
                  <a:srgbClr val="006666"/>
                </a:solidFill>
                <a:latin typeface="+mj-lt"/>
              </a:rPr>
              <a:t>“In the era of computerisation, </a:t>
            </a:r>
            <a:r>
              <a:rPr lang="en-GB" sz="2000" dirty="0">
                <a:solidFill>
                  <a:srgbClr val="006666"/>
                </a:solidFill>
              </a:rPr>
              <a:t>big data </a:t>
            </a:r>
            <a:r>
              <a:rPr lang="en-GB" sz="2000" dirty="0">
                <a:solidFill>
                  <a:srgbClr val="006666"/>
                </a:solidFill>
                <a:latin typeface="+mj-lt"/>
              </a:rPr>
              <a:t>and </a:t>
            </a:r>
            <a:r>
              <a:rPr lang="en-GB" sz="2000" dirty="0">
                <a:solidFill>
                  <a:srgbClr val="006666"/>
                </a:solidFill>
              </a:rPr>
              <a:t>artificial intelligence</a:t>
            </a:r>
            <a:r>
              <a:rPr lang="en-GB" sz="2000" dirty="0">
                <a:solidFill>
                  <a:srgbClr val="006666"/>
                </a:solidFill>
                <a:latin typeface="+mj-lt"/>
              </a:rPr>
              <a:t>, these subjects are very important,” </a:t>
            </a:r>
            <a:r>
              <a:rPr lang="en-GB" sz="2000" dirty="0">
                <a:latin typeface="+mj-lt"/>
              </a:rPr>
              <a:t>she says. </a:t>
            </a:r>
            <a:r>
              <a:rPr lang="en-GB" sz="2000" dirty="0">
                <a:solidFill>
                  <a:srgbClr val="006666"/>
                </a:solidFill>
                <a:latin typeface="+mj-lt"/>
              </a:rPr>
              <a:t>“However, we cannot forget that we work closely with people, many of them elderly and visually impaired, so being a </a:t>
            </a:r>
            <a:r>
              <a:rPr lang="en-GB" sz="2000" dirty="0">
                <a:solidFill>
                  <a:srgbClr val="006666"/>
                </a:solidFill>
              </a:rPr>
              <a:t>good communicator </a:t>
            </a:r>
            <a:r>
              <a:rPr lang="en-GB" sz="2000" dirty="0">
                <a:solidFill>
                  <a:srgbClr val="006666"/>
                </a:solidFill>
                <a:latin typeface="+mj-lt"/>
              </a:rPr>
              <a:t>is vitally important.” </a:t>
            </a:r>
          </a:p>
          <a:p>
            <a:pPr marL="0" indent="0">
              <a:lnSpc>
                <a:spcPct val="100000"/>
              </a:lnSpc>
              <a:spcBef>
                <a:spcPts val="0"/>
              </a:spcBef>
              <a:buNone/>
            </a:pPr>
            <a:endParaRPr lang="en-GB" sz="2000" dirty="0">
              <a:solidFill>
                <a:srgbClr val="006666"/>
              </a:solidFill>
              <a:latin typeface="+mj-lt"/>
            </a:endParaRPr>
          </a:p>
          <a:p>
            <a:pPr marL="0" indent="0">
              <a:lnSpc>
                <a:spcPct val="100000"/>
              </a:lnSpc>
              <a:spcBef>
                <a:spcPts val="0"/>
              </a:spcBef>
              <a:buNone/>
            </a:pPr>
            <a:r>
              <a:rPr lang="en-GB" sz="2000" dirty="0">
                <a:latin typeface="+mj-lt"/>
              </a:rPr>
              <a:t>You will also find people with backgrounds in </a:t>
            </a:r>
            <a:r>
              <a:rPr lang="en-GB" sz="2000" dirty="0">
                <a:solidFill>
                  <a:srgbClr val="0070C0"/>
                </a:solidFill>
                <a:latin typeface="+mj-lt"/>
              </a:rPr>
              <a:t>social sciences</a:t>
            </a:r>
            <a:r>
              <a:rPr lang="en-GB" sz="2000" dirty="0">
                <a:latin typeface="+mj-lt"/>
              </a:rPr>
              <a:t>,</a:t>
            </a:r>
            <a:r>
              <a:rPr lang="en-GB" sz="2000" dirty="0">
                <a:solidFill>
                  <a:srgbClr val="0070C0"/>
                </a:solidFill>
                <a:latin typeface="+mj-lt"/>
              </a:rPr>
              <a:t> psychology </a:t>
            </a:r>
            <a:r>
              <a:rPr lang="en-GB" sz="2000" dirty="0">
                <a:latin typeface="+mj-lt"/>
              </a:rPr>
              <a:t>and </a:t>
            </a:r>
            <a:r>
              <a:rPr lang="en-GB" sz="2000" dirty="0">
                <a:solidFill>
                  <a:srgbClr val="0070C0"/>
                </a:solidFill>
                <a:latin typeface="+mj-lt"/>
              </a:rPr>
              <a:t>languages</a:t>
            </a:r>
            <a:r>
              <a:rPr lang="en-GB" sz="2000" dirty="0">
                <a:latin typeface="+mj-lt"/>
              </a:rPr>
              <a:t> working in ophthalmology teams.</a:t>
            </a:r>
            <a:endParaRPr lang="en-GB" sz="2000" b="0" i="0" u="none" strike="noStrike" baseline="0" dirty="0">
              <a:solidFill>
                <a:srgbClr val="000000"/>
              </a:solidFill>
              <a:latin typeface="+mj-lt"/>
              <a:cs typeface="Calibri Light" panose="020F0302020204030204" pitchFamily="34" charset="0"/>
            </a:endParaRPr>
          </a:p>
        </p:txBody>
      </p:sp>
    </p:spTree>
    <p:extLst>
      <p:ext uri="{BB962C8B-B14F-4D97-AF65-F5344CB8AC3E}">
        <p14:creationId xmlns:p14="http://schemas.microsoft.com/office/powerpoint/2010/main" val="126378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wall, indoor, person&#10;&#10;Description automatically generated">
            <a:extLst>
              <a:ext uri="{FF2B5EF4-FFF2-40B4-BE49-F238E27FC236}">
                <a16:creationId xmlns:a16="http://schemas.microsoft.com/office/drawing/2014/main" id="{4353A5EC-202C-45E6-A314-4F0D3779B4E9}"/>
              </a:ext>
            </a:extLst>
          </p:cNvPr>
          <p:cNvPicPr>
            <a:picLocks noChangeAspect="1"/>
          </p:cNvPicPr>
          <p:nvPr/>
        </p:nvPicPr>
        <p:blipFill rotWithShape="1">
          <a:blip r:embed="rId2">
            <a:extLst>
              <a:ext uri="{28A0092B-C50C-407E-A947-70E740481C1C}">
                <a14:useLocalDpi xmlns:a14="http://schemas.microsoft.com/office/drawing/2010/main" val="0"/>
              </a:ext>
            </a:extLst>
          </a:blip>
          <a:srcRect t="23882" b="22925"/>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9E0605-B4BA-4C92-A590-F95E5C13C282}"/>
              </a:ext>
            </a:extLst>
          </p:cNvPr>
          <p:cNvSpPr>
            <a:spLocks noGrp="1"/>
          </p:cNvSpPr>
          <p:nvPr>
            <p:ph type="title"/>
          </p:nvPr>
        </p:nvSpPr>
        <p:spPr>
          <a:xfrm>
            <a:off x="7524868" y="243839"/>
            <a:ext cx="4482075" cy="874395"/>
          </a:xfrm>
          <a:solidFill>
            <a:schemeClr val="bg1">
              <a:lumMod val="95000"/>
            </a:schemeClr>
          </a:solidFill>
        </p:spPr>
        <p:txBody>
          <a:bodyPr>
            <a:normAutofit/>
          </a:bodyPr>
          <a:lstStyle/>
          <a:p>
            <a:r>
              <a:rPr lang="en-GB" sz="3200" dirty="0"/>
              <a:t>TALKING POINTS</a:t>
            </a:r>
          </a:p>
        </p:txBody>
      </p:sp>
      <p:sp>
        <p:nvSpPr>
          <p:cNvPr id="9" name="Content Placeholder 8">
            <a:extLst>
              <a:ext uri="{FF2B5EF4-FFF2-40B4-BE49-F238E27FC236}">
                <a16:creationId xmlns:a16="http://schemas.microsoft.com/office/drawing/2014/main" id="{D6CB64B4-FD52-4822-B718-122E035D9924}"/>
              </a:ext>
            </a:extLst>
          </p:cNvPr>
          <p:cNvSpPr>
            <a:spLocks noGrp="1"/>
          </p:cNvSpPr>
          <p:nvPr>
            <p:ph idx="1"/>
          </p:nvPr>
        </p:nvSpPr>
        <p:spPr>
          <a:xfrm>
            <a:off x="7531609" y="1362063"/>
            <a:ext cx="4482075" cy="5252097"/>
          </a:xfrm>
          <a:solidFill>
            <a:schemeClr val="bg1">
              <a:lumMod val="95000"/>
            </a:schemeClr>
          </a:solidFill>
        </p:spPr>
        <p:txBody>
          <a:bodyPr>
            <a:normAutofit lnSpcReduction="10000"/>
          </a:bodyPr>
          <a:lstStyle/>
          <a:p>
            <a:pPr marL="0" indent="0">
              <a:lnSpc>
                <a:spcPct val="100000"/>
              </a:lnSpc>
              <a:spcBef>
                <a:spcPts val="0"/>
              </a:spcBef>
              <a:buNone/>
            </a:pPr>
            <a:r>
              <a:rPr lang="en-US" sz="2000" dirty="0">
                <a:solidFill>
                  <a:srgbClr val="006666"/>
                </a:solidFill>
                <a:latin typeface="+mj-lt"/>
              </a:rPr>
              <a:t>How would you explain ophthalmology to someone who had never heard of it?</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solidFill>
                  <a:srgbClr val="0070C0"/>
                </a:solidFill>
                <a:latin typeface="+mj-lt"/>
              </a:rPr>
              <a:t>What are some of the medical and non-medical roles in this field?</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solidFill>
                  <a:srgbClr val="002060"/>
                </a:solidFill>
                <a:latin typeface="+mj-lt"/>
              </a:rPr>
              <a:t>Why do you think ophthalmology involves such a huge range of roles?</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solidFill>
                  <a:schemeClr val="tx2">
                    <a:lumMod val="75000"/>
                  </a:schemeClr>
                </a:solidFill>
                <a:latin typeface="+mj-lt"/>
              </a:rPr>
              <a:t>What questions would you ask an eye care professional</a:t>
            </a:r>
            <a:r>
              <a:rPr lang="en-US" sz="2000" b="0" i="0" u="none" strike="noStrike" baseline="0" dirty="0">
                <a:solidFill>
                  <a:schemeClr val="tx2">
                    <a:lumMod val="75000"/>
                  </a:schemeClr>
                </a:solidFill>
                <a:latin typeface="+mj-lt"/>
                <a:cs typeface="Calibri Light" panose="020F0302020204030204" pitchFamily="34" charset="0"/>
              </a:rPr>
              <a:t>? Is there a clinic near you that you could</a:t>
            </a:r>
            <a:r>
              <a:rPr lang="en-US" sz="2000" b="0" i="0" u="none" strike="noStrike" dirty="0">
                <a:solidFill>
                  <a:schemeClr val="tx2">
                    <a:lumMod val="75000"/>
                  </a:schemeClr>
                </a:solidFill>
                <a:latin typeface="+mj-lt"/>
                <a:cs typeface="Calibri Light" panose="020F0302020204030204" pitchFamily="34" charset="0"/>
              </a:rPr>
              <a:t> ask about volunteering opportunities?</a:t>
            </a:r>
            <a:endParaRPr lang="en-US" sz="2000" b="0" i="0" u="none" strike="noStrike" baseline="0" dirty="0">
              <a:solidFill>
                <a:schemeClr val="tx2">
                  <a:lumMod val="75000"/>
                </a:schemeClr>
              </a:solidFill>
              <a:latin typeface="+mj-lt"/>
              <a:cs typeface="Calibri Light" panose="020F0302020204030204" pitchFamily="34" charset="0"/>
            </a:endParaRPr>
          </a:p>
          <a:p>
            <a:pPr marL="0" indent="0">
              <a:lnSpc>
                <a:spcPct val="100000"/>
              </a:lnSpc>
              <a:spcBef>
                <a:spcPts val="0"/>
              </a:spcBef>
              <a:buNone/>
            </a:pPr>
            <a:endParaRPr lang="en-US" sz="2000" dirty="0">
              <a:latin typeface="+mj-lt"/>
              <a:cs typeface="Calibri Light" panose="020F0302020204030204" pitchFamily="34" charset="0"/>
            </a:endParaRPr>
          </a:p>
          <a:p>
            <a:pPr marL="0" indent="0">
              <a:lnSpc>
                <a:spcPct val="100000"/>
              </a:lnSpc>
              <a:spcBef>
                <a:spcPts val="0"/>
              </a:spcBef>
              <a:buNone/>
            </a:pPr>
            <a:r>
              <a:rPr lang="en-US" sz="2000" dirty="0">
                <a:latin typeface="+mj-lt"/>
                <a:cs typeface="Calibri Light" panose="020F0302020204030204" pitchFamily="34" charset="0"/>
              </a:rPr>
              <a:t>Of the subjects that Tunde mentions, which are you most confident in? Which areas do you need to focus your learning on?</a:t>
            </a:r>
            <a:endParaRPr lang="en-US" sz="2000" dirty="0">
              <a:latin typeface="+mj-lt"/>
            </a:endParaRPr>
          </a:p>
        </p:txBody>
      </p:sp>
    </p:spTree>
    <p:extLst>
      <p:ext uri="{BB962C8B-B14F-4D97-AF65-F5344CB8AC3E}">
        <p14:creationId xmlns:p14="http://schemas.microsoft.com/office/powerpoint/2010/main" val="419008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outdoor, grass, sky&#10;&#10;Description automatically generated">
            <a:extLst>
              <a:ext uri="{FF2B5EF4-FFF2-40B4-BE49-F238E27FC236}">
                <a16:creationId xmlns:a16="http://schemas.microsoft.com/office/drawing/2014/main" id="{09F1E409-6952-445C-A51E-33C38C88F854}"/>
              </a:ext>
            </a:extLst>
          </p:cNvPr>
          <p:cNvPicPr>
            <a:picLocks noChangeAspect="1"/>
          </p:cNvPicPr>
          <p:nvPr/>
        </p:nvPicPr>
        <p:blipFill rotWithShape="1">
          <a:blip r:embed="rId2">
            <a:extLst>
              <a:ext uri="{28A0092B-C50C-407E-A947-70E740481C1C}">
                <a14:useLocalDpi xmlns:a14="http://schemas.microsoft.com/office/drawing/2010/main" val="0"/>
              </a:ext>
            </a:extLst>
          </a:blip>
          <a:srcRect l="17677" r="16974"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770CE25E-6853-4143-B804-26DA93E6C035}"/>
              </a:ext>
            </a:extLst>
          </p:cNvPr>
          <p:cNvSpPr>
            <a:spLocks noGrp="1"/>
          </p:cNvSpPr>
          <p:nvPr>
            <p:ph idx="1"/>
          </p:nvPr>
        </p:nvSpPr>
        <p:spPr>
          <a:xfrm>
            <a:off x="6417734" y="363583"/>
            <a:ext cx="5425923" cy="4726577"/>
          </a:xfrm>
          <a:solidFill>
            <a:schemeClr val="bg1">
              <a:lumMod val="95000"/>
            </a:schemeClr>
          </a:solidFill>
        </p:spPr>
        <p:txBody>
          <a:bodyPr>
            <a:noAutofit/>
          </a:bodyPr>
          <a:lstStyle/>
          <a:p>
            <a:pPr marL="0" indent="0">
              <a:lnSpc>
                <a:spcPct val="100000"/>
              </a:lnSpc>
              <a:spcBef>
                <a:spcPts val="0"/>
              </a:spcBef>
              <a:buNone/>
            </a:pPr>
            <a:r>
              <a:rPr lang="en-GB" sz="3200" b="0" i="0" u="none" strike="noStrike" baseline="0" dirty="0">
                <a:solidFill>
                  <a:srgbClr val="000000"/>
                </a:solidFill>
                <a:latin typeface="+mj-lt"/>
              </a:rPr>
              <a:t>MEET THE REACH-DR TEAM</a:t>
            </a:r>
          </a:p>
          <a:p>
            <a:pPr marL="0" indent="0">
              <a:lnSpc>
                <a:spcPct val="100000"/>
              </a:lnSpc>
              <a:spcBef>
                <a:spcPts val="0"/>
              </a:spcBef>
              <a:buNone/>
            </a:pPr>
            <a:endParaRPr lang="en-GB" sz="2000" dirty="0">
              <a:solidFill>
                <a:srgbClr val="000000"/>
              </a:solidFill>
              <a:latin typeface="+mj-lt"/>
            </a:endParaRPr>
          </a:p>
          <a:p>
            <a:pPr marL="0" indent="0">
              <a:lnSpc>
                <a:spcPct val="100000"/>
              </a:lnSpc>
              <a:spcBef>
                <a:spcPts val="0"/>
              </a:spcBef>
              <a:buNone/>
            </a:pPr>
            <a:r>
              <a:rPr lang="en-GB" sz="2400" dirty="0">
                <a:solidFill>
                  <a:srgbClr val="000000"/>
                </a:solidFill>
                <a:latin typeface="+mj-lt"/>
              </a:rPr>
              <a:t>As you read about each team member’s role, think about what you would </a:t>
            </a:r>
            <a:r>
              <a:rPr lang="en-GB" sz="2400" dirty="0">
                <a:solidFill>
                  <a:srgbClr val="0070C0"/>
                </a:solidFill>
                <a:latin typeface="+mj-lt"/>
              </a:rPr>
              <a:t>enjoy</a:t>
            </a:r>
            <a:r>
              <a:rPr lang="en-GB" sz="2400" dirty="0">
                <a:solidFill>
                  <a:srgbClr val="000000"/>
                </a:solidFill>
                <a:latin typeface="+mj-lt"/>
              </a:rPr>
              <a:t> about what they do, what </a:t>
            </a:r>
            <a:r>
              <a:rPr lang="en-GB" sz="2400" dirty="0">
                <a:solidFill>
                  <a:srgbClr val="0070C0"/>
                </a:solidFill>
                <a:latin typeface="+mj-lt"/>
              </a:rPr>
              <a:t>interests</a:t>
            </a:r>
            <a:r>
              <a:rPr lang="en-GB" sz="2400" dirty="0">
                <a:solidFill>
                  <a:srgbClr val="000000"/>
                </a:solidFill>
                <a:latin typeface="+mj-lt"/>
              </a:rPr>
              <a:t> you share with them and how you could develop the </a:t>
            </a:r>
            <a:r>
              <a:rPr lang="en-GB" sz="2400" dirty="0">
                <a:solidFill>
                  <a:srgbClr val="0070C0"/>
                </a:solidFill>
                <a:latin typeface="+mj-lt"/>
              </a:rPr>
              <a:t>knowledge</a:t>
            </a:r>
            <a:r>
              <a:rPr lang="en-GB" sz="2400" dirty="0">
                <a:latin typeface="+mj-lt"/>
              </a:rPr>
              <a:t>, </a:t>
            </a:r>
            <a:r>
              <a:rPr lang="en-GB" sz="2400" dirty="0">
                <a:solidFill>
                  <a:srgbClr val="0070C0"/>
                </a:solidFill>
                <a:latin typeface="+mj-lt"/>
              </a:rPr>
              <a:t>skills</a:t>
            </a:r>
            <a:r>
              <a:rPr lang="en-GB" sz="2400" dirty="0">
                <a:solidFill>
                  <a:srgbClr val="000000"/>
                </a:solidFill>
                <a:latin typeface="+mj-lt"/>
              </a:rPr>
              <a:t> and </a:t>
            </a:r>
            <a:r>
              <a:rPr lang="en-GB" sz="2400" dirty="0">
                <a:solidFill>
                  <a:srgbClr val="0070C0"/>
                </a:solidFill>
                <a:latin typeface="+mj-lt"/>
              </a:rPr>
              <a:t>attributes</a:t>
            </a:r>
            <a:r>
              <a:rPr lang="en-GB" sz="2400" dirty="0">
                <a:solidFill>
                  <a:srgbClr val="000000"/>
                </a:solidFill>
                <a:latin typeface="+mj-lt"/>
              </a:rPr>
              <a:t> they have.</a:t>
            </a:r>
          </a:p>
          <a:p>
            <a:pPr marL="0" indent="0">
              <a:lnSpc>
                <a:spcPct val="100000"/>
              </a:lnSpc>
              <a:spcBef>
                <a:spcPts val="0"/>
              </a:spcBef>
              <a:buNone/>
            </a:pPr>
            <a:endParaRPr lang="en-GB" sz="3200" dirty="0">
              <a:solidFill>
                <a:srgbClr val="000000"/>
              </a:solidFill>
              <a:latin typeface="+mj-lt"/>
            </a:endParaRPr>
          </a:p>
          <a:p>
            <a:pPr marL="0" indent="0">
              <a:lnSpc>
                <a:spcPct val="100000"/>
              </a:lnSpc>
              <a:spcBef>
                <a:spcPts val="0"/>
              </a:spcBef>
              <a:buNone/>
            </a:pPr>
            <a:r>
              <a:rPr lang="en-GB" sz="2400" dirty="0">
                <a:solidFill>
                  <a:srgbClr val="006666"/>
                </a:solidFill>
                <a:latin typeface="+mj-lt"/>
              </a:rPr>
              <a:t>What could you contribute to the field of </a:t>
            </a:r>
            <a:r>
              <a:rPr lang="en-US" sz="2400" dirty="0">
                <a:solidFill>
                  <a:srgbClr val="006666"/>
                </a:solidFill>
                <a:latin typeface="+mj-lt"/>
              </a:rPr>
              <a:t>ophthalmology?</a:t>
            </a:r>
          </a:p>
        </p:txBody>
      </p:sp>
      <p:sp>
        <p:nvSpPr>
          <p:cNvPr id="7" name="TextBox 6">
            <a:extLst>
              <a:ext uri="{FF2B5EF4-FFF2-40B4-BE49-F238E27FC236}">
                <a16:creationId xmlns:a16="http://schemas.microsoft.com/office/drawing/2014/main" id="{1E20C09D-D262-4621-917E-795C2897106C}"/>
              </a:ext>
            </a:extLst>
          </p:cNvPr>
          <p:cNvSpPr txBox="1"/>
          <p:nvPr/>
        </p:nvSpPr>
        <p:spPr>
          <a:xfrm>
            <a:off x="186689" y="6463258"/>
            <a:ext cx="4585335" cy="246221"/>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Professor Tunde Peto and colleagues from Belfast during a team-building activity </a:t>
            </a:r>
            <a:endParaRPr lang="en-GB"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4602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miling for the camera&#10;&#10;Description automatically generated with medium confidence">
            <a:extLst>
              <a:ext uri="{FF2B5EF4-FFF2-40B4-BE49-F238E27FC236}">
                <a16:creationId xmlns:a16="http://schemas.microsoft.com/office/drawing/2014/main" id="{33AF79A5-FB23-45EB-A9BE-2FED7D4D3489}"/>
              </a:ext>
            </a:extLst>
          </p:cNvPr>
          <p:cNvPicPr>
            <a:picLocks noChangeAspect="1"/>
          </p:cNvPicPr>
          <p:nvPr/>
        </p:nvPicPr>
        <p:blipFill rotWithShape="1">
          <a:blip r:embed="rId2">
            <a:extLst>
              <a:ext uri="{28A0092B-C50C-407E-A947-70E740481C1C}">
                <a14:useLocalDpi xmlns:a14="http://schemas.microsoft.com/office/drawing/2010/main" val="0"/>
              </a:ext>
            </a:extLst>
          </a:blip>
          <a:srcRect r="1" b="19582"/>
          <a:stretch/>
        </p:blipFill>
        <p:spPr>
          <a:xfrm>
            <a:off x="2" y="1587"/>
            <a:ext cx="3782855" cy="425472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6C27C8A9-5B70-4CB6-86CA-71EE01DDE117}"/>
              </a:ext>
            </a:extLst>
          </p:cNvPr>
          <p:cNvSpPr>
            <a:spLocks noGrp="1"/>
          </p:cNvSpPr>
          <p:nvPr>
            <p:ph idx="1"/>
          </p:nvPr>
        </p:nvSpPr>
        <p:spPr>
          <a:xfrm>
            <a:off x="3864429" y="971380"/>
            <a:ext cx="8196941" cy="5661814"/>
          </a:xfrm>
          <a:solidFill>
            <a:schemeClr val="bg1">
              <a:lumMod val="95000"/>
            </a:schemeClr>
          </a:solidFill>
        </p:spPr>
        <p:txBody>
          <a:bodyPr>
            <a:normAutofit/>
          </a:bodyPr>
          <a:lstStyle/>
          <a:p>
            <a:pPr>
              <a:lnSpc>
                <a:spcPct val="100000"/>
              </a:lnSpc>
              <a:spcBef>
                <a:spcPts val="0"/>
              </a:spcBef>
            </a:pPr>
            <a:endParaRPr lang="en-GB" sz="2000" dirty="0">
              <a:latin typeface="+mj-lt"/>
            </a:endParaRPr>
          </a:p>
          <a:p>
            <a:pPr marL="0" indent="0">
              <a:lnSpc>
                <a:spcPct val="100000"/>
              </a:lnSpc>
              <a:spcBef>
                <a:spcPts val="0"/>
              </a:spcBef>
              <a:buNone/>
            </a:pPr>
            <a:r>
              <a:rPr lang="en-GB" sz="1900" dirty="0">
                <a:solidFill>
                  <a:srgbClr val="006666"/>
                </a:solidFill>
              </a:rPr>
              <a:t>My role is to lead and manage the programme</a:t>
            </a:r>
            <a:r>
              <a:rPr lang="en-GB" sz="1900" dirty="0">
                <a:solidFill>
                  <a:srgbClr val="006666"/>
                </a:solidFill>
                <a:latin typeface="+mj-lt"/>
              </a:rPr>
              <a:t>, enabling the Philippines to set up a sustainable model for diabetic eye screening programmes (DESPs). This will ensure knowledge transfer on all levels: from administration to the screening process, to providing treatment.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I have been committed to studying and treating chronic eye disease since completing my medical degree. </a:t>
            </a:r>
            <a:r>
              <a:rPr lang="en-GB" sz="1900" dirty="0">
                <a:solidFill>
                  <a:srgbClr val="006666"/>
                </a:solidFill>
                <a:latin typeface="+mj-lt"/>
              </a:rPr>
              <a:t>After finishing my PhD and ophthalmology training, I moved to Moorfields Eye Hospital in London, focusing on diabetes-related complications. I am now Professor of Clinical Ophthalmology at Queen’s University Belfast (QUB) and have worked on many large population studies and multi-centre clinical trials while remaining a practicing ophthalmologist.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As the clinical lead for the Diabetic Eye Screening Programme in Northern Ireland</a:t>
            </a:r>
            <a:r>
              <a:rPr lang="en-GB" sz="1900" dirty="0">
                <a:solidFill>
                  <a:srgbClr val="006666"/>
                </a:solidFill>
                <a:latin typeface="+mj-lt"/>
              </a:rPr>
              <a:t>, I have been involved with the UK’s National Diabetic Retinopathy Screening Programme. Finding and treating patients early in the disease process reduces the rate of diabetes-related visual loss, but is expensive, which is where telemedicine can step in. </a:t>
            </a:r>
          </a:p>
        </p:txBody>
      </p:sp>
      <p:sp>
        <p:nvSpPr>
          <p:cNvPr id="3" name="TextBox 2">
            <a:extLst>
              <a:ext uri="{FF2B5EF4-FFF2-40B4-BE49-F238E27FC236}">
                <a16:creationId xmlns:a16="http://schemas.microsoft.com/office/drawing/2014/main" id="{24B132FC-D0B5-47AC-A3E1-90239A8342EA}"/>
              </a:ext>
            </a:extLst>
          </p:cNvPr>
          <p:cNvSpPr txBox="1"/>
          <p:nvPr/>
        </p:nvSpPr>
        <p:spPr>
          <a:xfrm>
            <a:off x="3940629" y="224806"/>
            <a:ext cx="8120741" cy="584775"/>
          </a:xfrm>
          <a:prstGeom prst="rect">
            <a:avLst/>
          </a:prstGeom>
          <a:solidFill>
            <a:schemeClr val="bg1">
              <a:lumMod val="95000"/>
            </a:schemeClr>
          </a:solidFill>
        </p:spPr>
        <p:txBody>
          <a:bodyPr wrap="square" rtlCol="0">
            <a:spAutoFit/>
          </a:bodyPr>
          <a:lstStyle/>
          <a:p>
            <a:r>
              <a:rPr lang="en-GB" sz="3200" u="none" strike="noStrike" baseline="0" dirty="0">
                <a:solidFill>
                  <a:srgbClr val="000000"/>
                </a:solidFill>
                <a:latin typeface="+mj-lt"/>
              </a:rPr>
              <a:t>PROFESSOR TUNDE PETO </a:t>
            </a:r>
            <a:r>
              <a:rPr lang="en-GB" sz="2000" b="0" i="1" u="none" strike="noStrike" baseline="0" dirty="0">
                <a:solidFill>
                  <a:srgbClr val="000000"/>
                </a:solidFill>
                <a:latin typeface="+mj-lt"/>
              </a:rPr>
              <a:t>PRINCIPAL INVESTIGATOR </a:t>
            </a:r>
            <a:endParaRPr lang="en-GB" sz="2000" i="1" dirty="0">
              <a:latin typeface="+mj-lt"/>
            </a:endParaRPr>
          </a:p>
        </p:txBody>
      </p:sp>
    </p:spTree>
    <p:extLst>
      <p:ext uri="{BB962C8B-B14F-4D97-AF65-F5344CB8AC3E}">
        <p14:creationId xmlns:p14="http://schemas.microsoft.com/office/powerpoint/2010/main" val="53932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1000"/>
                                        <p:tgtEl>
                                          <p:spTgt spid="9">
                                            <p:txEl>
                                              <p:pRg st="5" end="5"/>
                                            </p:txEl>
                                          </p:spTgt>
                                        </p:tgtEl>
                                      </p:cBhvr>
                                    </p:animEffect>
                                    <p:anim calcmode="lin" valueType="num">
                                      <p:cBhvr>
                                        <p:cTn id="2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person smiling for the camera&#10;&#10;Description automatically generated with medium confidence">
            <a:extLst>
              <a:ext uri="{FF2B5EF4-FFF2-40B4-BE49-F238E27FC236}">
                <a16:creationId xmlns:a16="http://schemas.microsoft.com/office/drawing/2014/main" id="{083DF90D-0543-4EFD-9ED2-4668EE5DF168}"/>
              </a:ext>
            </a:extLst>
          </p:cNvPr>
          <p:cNvPicPr>
            <a:picLocks noChangeAspect="1"/>
          </p:cNvPicPr>
          <p:nvPr/>
        </p:nvPicPr>
        <p:blipFill rotWithShape="1">
          <a:blip r:embed="rId2">
            <a:extLst>
              <a:ext uri="{28A0092B-C50C-407E-A947-70E740481C1C}">
                <a14:useLocalDpi xmlns:a14="http://schemas.microsoft.com/office/drawing/2010/main" val="0"/>
              </a:ext>
            </a:extLst>
          </a:blip>
          <a:srcRect r="1" b="19582"/>
          <a:stretch/>
        </p:blipFill>
        <p:spPr>
          <a:xfrm>
            <a:off x="2" y="1587"/>
            <a:ext cx="2031059" cy="2284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6C27C8A9-5B70-4CB6-86CA-71EE01DDE117}"/>
              </a:ext>
            </a:extLst>
          </p:cNvPr>
          <p:cNvSpPr>
            <a:spLocks noGrp="1"/>
          </p:cNvSpPr>
          <p:nvPr>
            <p:ph idx="1"/>
          </p:nvPr>
        </p:nvSpPr>
        <p:spPr>
          <a:xfrm>
            <a:off x="2177144" y="269648"/>
            <a:ext cx="9804399" cy="4536529"/>
          </a:xfrm>
          <a:solidFill>
            <a:schemeClr val="bg1">
              <a:lumMod val="95000"/>
            </a:schemeClr>
          </a:solidFill>
        </p:spPr>
        <p:txBody>
          <a:bodyPr>
            <a:normAutofit/>
          </a:bodyPr>
          <a:lstStyle/>
          <a:p>
            <a:pPr marL="0" indent="0">
              <a:lnSpc>
                <a:spcPct val="100000"/>
              </a:lnSpc>
              <a:spcBef>
                <a:spcPts val="0"/>
              </a:spcBef>
              <a:buNone/>
            </a:pPr>
            <a:r>
              <a:rPr lang="en-GB" sz="1900" dirty="0">
                <a:solidFill>
                  <a:srgbClr val="006666"/>
                </a:solidFill>
              </a:rPr>
              <a:t>I always wanted to pursue science </a:t>
            </a:r>
            <a:r>
              <a:rPr lang="en-GB" sz="1900" dirty="0">
                <a:solidFill>
                  <a:srgbClr val="006666"/>
                </a:solidFill>
                <a:latin typeface="+mj-lt"/>
              </a:rPr>
              <a:t>and I loved both the regular human contact and long-term relationships with patients with chronic diseases. This, along with the surgical challenge, makes ophthalmology perfect for me. I love that it involves maths, science, technology, statistics, surgery and lots of communication with patients, their family and their carers.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One of my main motivations is the importance of collaboration </a:t>
            </a:r>
            <a:r>
              <a:rPr lang="en-GB" sz="1900" dirty="0">
                <a:solidFill>
                  <a:srgbClr val="006666"/>
                </a:solidFill>
                <a:latin typeface="+mj-lt"/>
              </a:rPr>
              <a:t>and a joined-up approach to research. I work with large teams involving not only those working in eye-care, but also in healthy ageing and dementia care. These are new frontiers and I never stop learning.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Not giving up and being open minded have made me successful. </a:t>
            </a:r>
            <a:r>
              <a:rPr lang="en-GB" sz="1900" dirty="0">
                <a:solidFill>
                  <a:srgbClr val="006666"/>
                </a:solidFill>
                <a:latin typeface="+mj-lt"/>
              </a:rPr>
              <a:t>It is important to never look down on anyone and to be appreciative of help.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I have been involved in a number of international developmental activities, </a:t>
            </a:r>
            <a:r>
              <a:rPr lang="en-GB" sz="1900" dirty="0">
                <a:solidFill>
                  <a:srgbClr val="006666"/>
                </a:solidFill>
                <a:latin typeface="+mj-lt"/>
              </a:rPr>
              <a:t>such as being part of the team for the Queen’s Diamond Jubilee Trust Fund’s Diabetic Eye Screening in the Commonwealth. Our work will leave a lasting legacy in the countries involved. </a:t>
            </a:r>
            <a:endParaRPr lang="en-US" sz="1900" dirty="0">
              <a:solidFill>
                <a:srgbClr val="006666"/>
              </a:solidFill>
              <a:latin typeface="+mj-lt"/>
              <a:cs typeface="Calibri Light" panose="020F0302020204030204" pitchFamily="34" charset="0"/>
            </a:endParaRPr>
          </a:p>
        </p:txBody>
      </p:sp>
      <p:sp>
        <p:nvSpPr>
          <p:cNvPr id="3" name="TextBox 2">
            <a:extLst>
              <a:ext uri="{FF2B5EF4-FFF2-40B4-BE49-F238E27FC236}">
                <a16:creationId xmlns:a16="http://schemas.microsoft.com/office/drawing/2014/main" id="{24B132FC-D0B5-47AC-A3E1-90239A8342EA}"/>
              </a:ext>
            </a:extLst>
          </p:cNvPr>
          <p:cNvSpPr txBox="1"/>
          <p:nvPr/>
        </p:nvSpPr>
        <p:spPr>
          <a:xfrm>
            <a:off x="2177144" y="5034080"/>
            <a:ext cx="9804399" cy="1554272"/>
          </a:xfrm>
          <a:prstGeom prst="rect">
            <a:avLst/>
          </a:prstGeom>
          <a:solidFill>
            <a:schemeClr val="bg1">
              <a:lumMod val="85000"/>
            </a:schemeClr>
          </a:solidFill>
        </p:spPr>
        <p:txBody>
          <a:bodyPr wrap="square" rtlCol="0">
            <a:spAutoFit/>
          </a:bodyPr>
          <a:lstStyle/>
          <a:p>
            <a:pPr marL="0" indent="0">
              <a:buNone/>
            </a:pPr>
            <a:r>
              <a:rPr lang="en-GB" sz="1900" dirty="0">
                <a:latin typeface="+mj-lt"/>
              </a:rPr>
              <a:t>TUNDE’S TOP TIPS</a:t>
            </a:r>
          </a:p>
          <a:p>
            <a:pPr marL="0" indent="0">
              <a:buNone/>
            </a:pPr>
            <a:r>
              <a:rPr lang="en-GB" sz="1900" dirty="0">
                <a:solidFill>
                  <a:srgbClr val="0070C0"/>
                </a:solidFill>
                <a:latin typeface="+mj-lt"/>
              </a:rPr>
              <a:t>1. Always listen, know yourself and your limitations but use your skills to the best of your ability. </a:t>
            </a:r>
          </a:p>
          <a:p>
            <a:r>
              <a:rPr lang="en-GB" sz="1900" dirty="0">
                <a:solidFill>
                  <a:srgbClr val="002060"/>
                </a:solidFill>
                <a:latin typeface="+mj-lt"/>
              </a:rPr>
              <a:t>2. Sometimes life presents opportunities you never knew existed, so keep your eyes open! </a:t>
            </a:r>
          </a:p>
          <a:p>
            <a:r>
              <a:rPr lang="en-GB" sz="1900" dirty="0">
                <a:solidFill>
                  <a:schemeClr val="tx1">
                    <a:lumMod val="75000"/>
                    <a:lumOff val="25000"/>
                  </a:schemeClr>
                </a:solidFill>
                <a:latin typeface="+mj-lt"/>
              </a:rPr>
              <a:t>3. Be pro-active in learning and work in different teams and cultures if you can; these experiences will always teach you something new. </a:t>
            </a:r>
            <a:endParaRPr lang="en-US" sz="1900" dirty="0">
              <a:solidFill>
                <a:schemeClr val="tx1">
                  <a:lumMod val="75000"/>
                  <a:lumOff val="25000"/>
                </a:schemeClr>
              </a:solidFill>
              <a:latin typeface="+mj-lt"/>
              <a:cs typeface="Calibri Light" panose="020F0302020204030204" pitchFamily="34" charset="0"/>
            </a:endParaRPr>
          </a:p>
        </p:txBody>
      </p:sp>
    </p:spTree>
    <p:extLst>
      <p:ext uri="{BB962C8B-B14F-4D97-AF65-F5344CB8AC3E}">
        <p14:creationId xmlns:p14="http://schemas.microsoft.com/office/powerpoint/2010/main" val="6079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anim calcmode="lin" valueType="num">
                                      <p:cBhvr>
                                        <p:cTn id="5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AF79A5-FB23-45EB-A9BE-2FED7D4D3489}"/>
              </a:ext>
            </a:extLst>
          </p:cNvPr>
          <p:cNvPicPr>
            <a:picLocks noChangeAspect="1"/>
          </p:cNvPicPr>
          <p:nvPr/>
        </p:nvPicPr>
        <p:blipFill>
          <a:blip r:embed="rId2">
            <a:extLst>
              <a:ext uri="{28A0092B-C50C-407E-A947-70E740481C1C}">
                <a14:useLocalDpi xmlns:a14="http://schemas.microsoft.com/office/drawing/2010/main" val="0"/>
              </a:ext>
            </a:extLst>
          </a:blip>
          <a:srcRect l="8069" r="8069"/>
          <a:stretch/>
        </p:blipFill>
        <p:spPr>
          <a:xfrm>
            <a:off x="2" y="1587"/>
            <a:ext cx="3782855" cy="425472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6C27C8A9-5B70-4CB6-86CA-71EE01DDE117}"/>
              </a:ext>
            </a:extLst>
          </p:cNvPr>
          <p:cNvSpPr>
            <a:spLocks noGrp="1"/>
          </p:cNvSpPr>
          <p:nvPr>
            <p:ph idx="1"/>
          </p:nvPr>
        </p:nvSpPr>
        <p:spPr>
          <a:xfrm>
            <a:off x="3864429" y="971380"/>
            <a:ext cx="8196941" cy="5661814"/>
          </a:xfrm>
          <a:solidFill>
            <a:schemeClr val="bg1">
              <a:lumMod val="95000"/>
            </a:schemeClr>
          </a:solidFill>
        </p:spPr>
        <p:txBody>
          <a:bodyPr>
            <a:normAutofit lnSpcReduction="10000"/>
          </a:bodyPr>
          <a:lstStyle/>
          <a:p>
            <a:pPr marL="0" indent="0">
              <a:lnSpc>
                <a:spcPct val="110000"/>
              </a:lnSpc>
              <a:spcBef>
                <a:spcPts val="0"/>
              </a:spcBef>
              <a:buNone/>
            </a:pPr>
            <a:r>
              <a:rPr lang="en-GB" sz="1900" dirty="0">
                <a:solidFill>
                  <a:srgbClr val="006666"/>
                </a:solidFill>
              </a:rPr>
              <a:t>I am responsible for the planning and delivery of REACH-DR related research activities </a:t>
            </a:r>
            <a:r>
              <a:rPr lang="en-GB" sz="1900" dirty="0">
                <a:solidFill>
                  <a:srgbClr val="006666"/>
                </a:solidFill>
                <a:latin typeface="+mj-lt"/>
              </a:rPr>
              <a:t>so the objectives of the project are met including liaising between the UK and the Philippine teams. I also assist Tunde with preparing reports for scientific journals, conferences and funders. </a:t>
            </a:r>
          </a:p>
          <a:p>
            <a:pPr marL="0" indent="0">
              <a:lnSpc>
                <a:spcPct val="110000"/>
              </a:lnSpc>
              <a:spcBef>
                <a:spcPts val="0"/>
              </a:spcBef>
              <a:buNone/>
            </a:pPr>
            <a:endParaRPr lang="en-GB" sz="1900" dirty="0">
              <a:solidFill>
                <a:srgbClr val="006666"/>
              </a:solidFill>
              <a:latin typeface="+mj-lt"/>
            </a:endParaRPr>
          </a:p>
          <a:p>
            <a:pPr marL="0" indent="0">
              <a:lnSpc>
                <a:spcPct val="110000"/>
              </a:lnSpc>
              <a:spcBef>
                <a:spcPts val="0"/>
              </a:spcBef>
              <a:buNone/>
            </a:pPr>
            <a:r>
              <a:rPr lang="en-GB" sz="1900" dirty="0">
                <a:solidFill>
                  <a:srgbClr val="006666"/>
                </a:solidFill>
              </a:rPr>
              <a:t>In Manila, I was a consultant ophthalmologist, </a:t>
            </a:r>
            <a:r>
              <a:rPr lang="en-GB" sz="1900" dirty="0">
                <a:solidFill>
                  <a:srgbClr val="006666"/>
                </a:solidFill>
                <a:latin typeface="+mj-lt"/>
              </a:rPr>
              <a:t>specialising in retinal diseases, and a research scientist, where most of my work revolved around retinal imaging for diabetic retinopathy. I knew a research fellowship at QUB would be a good opportunity for me to learn from and collaborate with renowned experts in my field. </a:t>
            </a:r>
          </a:p>
          <a:p>
            <a:pPr marL="0" indent="0">
              <a:lnSpc>
                <a:spcPct val="110000"/>
              </a:lnSpc>
              <a:spcBef>
                <a:spcPts val="0"/>
              </a:spcBef>
              <a:buNone/>
            </a:pPr>
            <a:endParaRPr lang="en-GB" sz="1900" dirty="0">
              <a:solidFill>
                <a:srgbClr val="006666"/>
              </a:solidFill>
              <a:latin typeface="+mj-lt"/>
            </a:endParaRPr>
          </a:p>
          <a:p>
            <a:pPr marL="0" indent="0">
              <a:lnSpc>
                <a:spcPct val="110000"/>
              </a:lnSpc>
              <a:spcBef>
                <a:spcPts val="0"/>
              </a:spcBef>
              <a:buNone/>
            </a:pPr>
            <a:r>
              <a:rPr lang="en-GB" sz="1900" dirty="0">
                <a:solidFill>
                  <a:srgbClr val="006666"/>
                </a:solidFill>
              </a:rPr>
              <a:t>I always wanted to become a medical doctor; </a:t>
            </a:r>
            <a:r>
              <a:rPr lang="en-GB" sz="1900" dirty="0">
                <a:solidFill>
                  <a:srgbClr val="006666"/>
                </a:solidFill>
                <a:latin typeface="+mj-lt"/>
              </a:rPr>
              <a:t>growing up I was always interested in the biological sciences. My other interests included music, books and anime. </a:t>
            </a:r>
          </a:p>
          <a:p>
            <a:pPr marL="0" indent="0">
              <a:lnSpc>
                <a:spcPct val="110000"/>
              </a:lnSpc>
              <a:spcBef>
                <a:spcPts val="0"/>
              </a:spcBef>
              <a:buNone/>
            </a:pPr>
            <a:endParaRPr lang="en-GB" sz="1900" dirty="0">
              <a:solidFill>
                <a:srgbClr val="006666"/>
              </a:solidFill>
              <a:latin typeface="+mj-lt"/>
            </a:endParaRPr>
          </a:p>
          <a:p>
            <a:pPr marL="0" indent="0">
              <a:lnSpc>
                <a:spcPct val="110000"/>
              </a:lnSpc>
              <a:spcBef>
                <a:spcPts val="0"/>
              </a:spcBef>
              <a:buNone/>
            </a:pPr>
            <a:r>
              <a:rPr lang="en-GB" sz="1900" dirty="0">
                <a:solidFill>
                  <a:srgbClr val="006666"/>
                </a:solidFill>
              </a:rPr>
              <a:t>As a trainee in ophthalmology, </a:t>
            </a:r>
            <a:r>
              <a:rPr lang="en-GB" sz="1900" dirty="0">
                <a:solidFill>
                  <a:srgbClr val="006666"/>
                </a:solidFill>
                <a:latin typeface="+mj-lt"/>
              </a:rPr>
              <a:t>I realised I also wanted to pursue a career in research; I would often have questions about how we can better diagnose and treat patients with eye conditions, and how these potentially blinding diseases can be prevented. </a:t>
            </a:r>
          </a:p>
          <a:p>
            <a:pPr marL="0" indent="0">
              <a:lnSpc>
                <a:spcPct val="110000"/>
              </a:lnSpc>
              <a:spcBef>
                <a:spcPts val="0"/>
              </a:spcBef>
              <a:buNone/>
            </a:pPr>
            <a:endParaRPr lang="en-GB" sz="1900" dirty="0">
              <a:solidFill>
                <a:srgbClr val="006666"/>
              </a:solidFill>
              <a:latin typeface="+mj-lt"/>
            </a:endParaRPr>
          </a:p>
        </p:txBody>
      </p:sp>
      <p:sp>
        <p:nvSpPr>
          <p:cNvPr id="3" name="TextBox 2">
            <a:extLst>
              <a:ext uri="{FF2B5EF4-FFF2-40B4-BE49-F238E27FC236}">
                <a16:creationId xmlns:a16="http://schemas.microsoft.com/office/drawing/2014/main" id="{24B132FC-D0B5-47AC-A3E1-90239A8342EA}"/>
              </a:ext>
            </a:extLst>
          </p:cNvPr>
          <p:cNvSpPr txBox="1"/>
          <p:nvPr/>
        </p:nvSpPr>
        <p:spPr>
          <a:xfrm>
            <a:off x="3940629" y="224806"/>
            <a:ext cx="8120741" cy="584775"/>
          </a:xfrm>
          <a:prstGeom prst="rect">
            <a:avLst/>
          </a:prstGeom>
          <a:solidFill>
            <a:schemeClr val="bg1">
              <a:lumMod val="95000"/>
            </a:schemeClr>
          </a:solidFill>
        </p:spPr>
        <p:txBody>
          <a:bodyPr wrap="square" rtlCol="0">
            <a:spAutoFit/>
          </a:bodyPr>
          <a:lstStyle/>
          <a:p>
            <a:r>
              <a:rPr lang="en-GB" sz="3200" b="0" u="none" strike="noStrike" baseline="0" dirty="0">
                <a:solidFill>
                  <a:srgbClr val="000000"/>
                </a:solidFill>
                <a:latin typeface="+mj-lt"/>
              </a:rPr>
              <a:t>DR RECIVALL SALONGCAY </a:t>
            </a:r>
            <a:r>
              <a:rPr lang="en-GB" sz="3200" dirty="0">
                <a:solidFill>
                  <a:srgbClr val="000000"/>
                </a:solidFill>
                <a:latin typeface="+mj-lt"/>
              </a:rPr>
              <a:t> </a:t>
            </a:r>
            <a:r>
              <a:rPr lang="en-GB" sz="2000" b="0" i="1" u="none" strike="noStrike" baseline="0" dirty="0">
                <a:solidFill>
                  <a:srgbClr val="000000"/>
                </a:solidFill>
                <a:latin typeface="+mj-lt"/>
              </a:rPr>
              <a:t>RESEARCH OPHTHALMOLOGIST </a:t>
            </a:r>
            <a:endParaRPr lang="en-GB" sz="2000" i="1" dirty="0">
              <a:latin typeface="+mj-lt"/>
            </a:endParaRPr>
          </a:p>
        </p:txBody>
      </p:sp>
    </p:spTree>
    <p:extLst>
      <p:ext uri="{BB962C8B-B14F-4D97-AF65-F5344CB8AC3E}">
        <p14:creationId xmlns:p14="http://schemas.microsoft.com/office/powerpoint/2010/main" val="33876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083DF90D-0543-4EFD-9ED2-4668EE5DF168}"/>
              </a:ext>
            </a:extLst>
          </p:cNvPr>
          <p:cNvPicPr>
            <a:picLocks noChangeAspect="1"/>
          </p:cNvPicPr>
          <p:nvPr/>
        </p:nvPicPr>
        <p:blipFill>
          <a:blip r:embed="rId2">
            <a:extLst>
              <a:ext uri="{28A0092B-C50C-407E-A947-70E740481C1C}">
                <a14:useLocalDpi xmlns:a14="http://schemas.microsoft.com/office/drawing/2010/main" val="0"/>
              </a:ext>
            </a:extLst>
          </a:blip>
          <a:srcRect l="8069" r="8069"/>
          <a:stretch/>
        </p:blipFill>
        <p:spPr>
          <a:xfrm>
            <a:off x="2" y="1587"/>
            <a:ext cx="2031059" cy="2284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6C27C8A9-5B70-4CB6-86CA-71EE01DDE117}"/>
              </a:ext>
            </a:extLst>
          </p:cNvPr>
          <p:cNvSpPr>
            <a:spLocks noGrp="1"/>
          </p:cNvSpPr>
          <p:nvPr>
            <p:ph idx="1"/>
          </p:nvPr>
        </p:nvSpPr>
        <p:spPr>
          <a:xfrm>
            <a:off x="2120900" y="171676"/>
            <a:ext cx="9951357" cy="4868410"/>
          </a:xfrm>
          <a:solidFill>
            <a:schemeClr val="bg1">
              <a:lumMod val="95000"/>
            </a:schemeClr>
          </a:solidFill>
        </p:spPr>
        <p:txBody>
          <a:bodyPr>
            <a:normAutofit/>
          </a:bodyPr>
          <a:lstStyle/>
          <a:p>
            <a:pPr marL="0" indent="0">
              <a:lnSpc>
                <a:spcPct val="100000"/>
              </a:lnSpc>
              <a:spcBef>
                <a:spcPts val="0"/>
              </a:spcBef>
              <a:buNone/>
            </a:pPr>
            <a:r>
              <a:rPr lang="en-GB" sz="1900" dirty="0">
                <a:solidFill>
                  <a:srgbClr val="006666"/>
                </a:solidFill>
              </a:rPr>
              <a:t>I worked with some amazing mentors and collaborators </a:t>
            </a:r>
            <a:r>
              <a:rPr lang="en-GB" sz="1900" dirty="0">
                <a:solidFill>
                  <a:srgbClr val="006666"/>
                </a:solidFill>
                <a:latin typeface="+mj-lt"/>
              </a:rPr>
              <a:t>who inspired me to pursue this career path. I learned more about teleophthalmology and diabetic retinopathy screening while working at the Philippine Eye Research Institute, and I realised that something needed to be done on a national level.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I am motivated by helping people who suffer from blinding retinal diseases </a:t>
            </a:r>
            <a:r>
              <a:rPr lang="en-GB" sz="1900" dirty="0">
                <a:solidFill>
                  <a:srgbClr val="006666"/>
                </a:solidFill>
                <a:latin typeface="+mj-lt"/>
              </a:rPr>
              <a:t>and by being around individuals who share the same passion for ophthalmology and vision science as I have.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Resilience has really helped me in my career. </a:t>
            </a:r>
            <a:r>
              <a:rPr lang="en-GB" sz="1900" dirty="0">
                <a:solidFill>
                  <a:srgbClr val="006666"/>
                </a:solidFill>
                <a:latin typeface="+mj-lt"/>
              </a:rPr>
              <a:t>In a clinician-scientist’s career, we encounter many setbacks and rejections – from unsuccessful study grant applications to a research experiment not producing the desired outcome – but we cannot let these derail us or make us lose focus on our goals. We need to accept these setbacks and move on, using them to inform our future decisions.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Being offered my current post at QUB is one of my proudest achievements</a:t>
            </a:r>
            <a:r>
              <a:rPr lang="en-GB" sz="1900" dirty="0">
                <a:solidFill>
                  <a:srgbClr val="006666"/>
                </a:solidFill>
                <a:latin typeface="+mj-lt"/>
              </a:rPr>
              <a:t>, not only because of the wealth of opportunities that this has brought me but because I know that the work we are doing is meaningful and will make an impact on the millions of people with diabetes in my home country.</a:t>
            </a:r>
          </a:p>
        </p:txBody>
      </p:sp>
      <p:sp>
        <p:nvSpPr>
          <p:cNvPr id="3" name="TextBox 2">
            <a:extLst>
              <a:ext uri="{FF2B5EF4-FFF2-40B4-BE49-F238E27FC236}">
                <a16:creationId xmlns:a16="http://schemas.microsoft.com/office/drawing/2014/main" id="{24B132FC-D0B5-47AC-A3E1-90239A8342EA}"/>
              </a:ext>
            </a:extLst>
          </p:cNvPr>
          <p:cNvSpPr txBox="1"/>
          <p:nvPr/>
        </p:nvSpPr>
        <p:spPr>
          <a:xfrm>
            <a:off x="2120900" y="5132052"/>
            <a:ext cx="9951358" cy="1554272"/>
          </a:xfrm>
          <a:prstGeom prst="rect">
            <a:avLst/>
          </a:prstGeom>
          <a:solidFill>
            <a:schemeClr val="bg1">
              <a:lumMod val="85000"/>
            </a:schemeClr>
          </a:solidFill>
        </p:spPr>
        <p:txBody>
          <a:bodyPr wrap="square" rtlCol="0">
            <a:spAutoFit/>
          </a:bodyPr>
          <a:lstStyle/>
          <a:p>
            <a:r>
              <a:rPr lang="en-GB" sz="1900" dirty="0">
                <a:latin typeface="+mj-lt"/>
              </a:rPr>
              <a:t>RECIVALL’S TOP TIPS </a:t>
            </a:r>
          </a:p>
          <a:p>
            <a:r>
              <a:rPr lang="en-GB" sz="1900" dirty="0">
                <a:solidFill>
                  <a:srgbClr val="0070C0"/>
                </a:solidFill>
                <a:latin typeface="+mj-lt"/>
              </a:rPr>
              <a:t>1. It is never too late or too early to become involved in science. </a:t>
            </a:r>
          </a:p>
          <a:p>
            <a:r>
              <a:rPr lang="en-GB" sz="1900" dirty="0">
                <a:solidFill>
                  <a:srgbClr val="002060"/>
                </a:solidFill>
                <a:latin typeface="+mj-lt"/>
              </a:rPr>
              <a:t>2. It will take time to gain expertise in your chosen scientific field, so keep that in mind when you start out and remain patient! </a:t>
            </a:r>
          </a:p>
          <a:p>
            <a:r>
              <a:rPr lang="en-GB" sz="1900" dirty="0">
                <a:solidFill>
                  <a:schemeClr val="tx1">
                    <a:lumMod val="75000"/>
                    <a:lumOff val="25000"/>
                  </a:schemeClr>
                </a:solidFill>
                <a:latin typeface="+mj-lt"/>
              </a:rPr>
              <a:t>3. Ask questions and start searching for the answers.</a:t>
            </a:r>
            <a:endParaRPr lang="en-US" sz="1900" dirty="0">
              <a:solidFill>
                <a:schemeClr val="tx1">
                  <a:lumMod val="75000"/>
                  <a:lumOff val="25000"/>
                </a:schemeClr>
              </a:solidFill>
              <a:latin typeface="+mj-lt"/>
              <a:cs typeface="Calibri Light" panose="020F0302020204030204" pitchFamily="34" charset="0"/>
            </a:endParaRPr>
          </a:p>
        </p:txBody>
      </p:sp>
    </p:spTree>
    <p:extLst>
      <p:ext uri="{BB962C8B-B14F-4D97-AF65-F5344CB8AC3E}">
        <p14:creationId xmlns:p14="http://schemas.microsoft.com/office/powerpoint/2010/main" val="380119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anim calcmode="lin" valueType="num">
                                      <p:cBhvr>
                                        <p:cTn id="5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AF79A5-FB23-45EB-A9BE-2FED7D4D3489}"/>
              </a:ext>
            </a:extLst>
          </p:cNvPr>
          <p:cNvPicPr>
            <a:picLocks noChangeAspect="1"/>
          </p:cNvPicPr>
          <p:nvPr/>
        </p:nvPicPr>
        <p:blipFill>
          <a:blip r:embed="rId2">
            <a:extLst>
              <a:ext uri="{28A0092B-C50C-407E-A947-70E740481C1C}">
                <a14:useLocalDpi xmlns:a14="http://schemas.microsoft.com/office/drawing/2010/main" val="0"/>
              </a:ext>
            </a:extLst>
          </a:blip>
          <a:srcRect t="23971" b="23971"/>
          <a:stretch/>
        </p:blipFill>
        <p:spPr>
          <a:xfrm>
            <a:off x="2" y="1587"/>
            <a:ext cx="3782855" cy="425472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6C27C8A9-5B70-4CB6-86CA-71EE01DDE117}"/>
              </a:ext>
            </a:extLst>
          </p:cNvPr>
          <p:cNvSpPr>
            <a:spLocks noGrp="1"/>
          </p:cNvSpPr>
          <p:nvPr>
            <p:ph idx="1"/>
          </p:nvPr>
        </p:nvSpPr>
        <p:spPr>
          <a:xfrm>
            <a:off x="3864429" y="971380"/>
            <a:ext cx="8196941" cy="5661814"/>
          </a:xfrm>
          <a:solidFill>
            <a:schemeClr val="bg1">
              <a:lumMod val="95000"/>
            </a:schemeClr>
          </a:solidFill>
        </p:spPr>
        <p:txBody>
          <a:bodyPr>
            <a:normAutofit lnSpcReduction="10000"/>
          </a:bodyPr>
          <a:lstStyle/>
          <a:p>
            <a:pPr marL="0" indent="0">
              <a:lnSpc>
                <a:spcPct val="100000"/>
              </a:lnSpc>
              <a:spcBef>
                <a:spcPts val="0"/>
              </a:spcBef>
              <a:buNone/>
            </a:pPr>
            <a:r>
              <a:rPr lang="en-GB" sz="1900" dirty="0">
                <a:solidFill>
                  <a:srgbClr val="006666"/>
                </a:solidFill>
              </a:rPr>
              <a:t>Part of my role in the Queen’s University Belfast team is to ensure transfer of learning. </a:t>
            </a:r>
            <a:r>
              <a:rPr lang="en-GB" sz="1900" dirty="0">
                <a:solidFill>
                  <a:srgbClr val="006666"/>
                </a:solidFill>
                <a:latin typeface="+mj-lt"/>
              </a:rPr>
              <a:t>I am delighted to help strengthen the REACH-DR programme with my expertise.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During my PhD, I worked in Vietnam and Bangladesh </a:t>
            </a:r>
            <a:r>
              <a:rPr lang="en-GB" sz="1900" dirty="0">
                <a:solidFill>
                  <a:srgbClr val="006666"/>
                </a:solidFill>
                <a:latin typeface="+mj-lt"/>
              </a:rPr>
              <a:t>where most of my work focused on strengthening diabetic retinopathy services. I recently embarked in a role as a </a:t>
            </a:r>
            <a:r>
              <a:rPr lang="en-GB" sz="1900" dirty="0" err="1">
                <a:solidFill>
                  <a:srgbClr val="006666"/>
                </a:solidFill>
                <a:latin typeface="+mj-lt"/>
              </a:rPr>
              <a:t>Wellcome</a:t>
            </a:r>
            <a:r>
              <a:rPr lang="en-GB" sz="1900" dirty="0">
                <a:solidFill>
                  <a:srgbClr val="006666"/>
                </a:solidFill>
                <a:latin typeface="+mj-lt"/>
              </a:rPr>
              <a:t> Trust research fellow at QUB and continue to work on retinal diseases.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I always had a keen interest in science subjects in school </a:t>
            </a:r>
            <a:r>
              <a:rPr lang="en-GB" sz="1900" dirty="0">
                <a:solidFill>
                  <a:srgbClr val="006666"/>
                </a:solidFill>
                <a:latin typeface="+mj-lt"/>
              </a:rPr>
              <a:t>and always wanted to work as a healthcare professional. My uncle lost his sight at a </a:t>
            </a:r>
            <a:r>
              <a:rPr lang="en-GB" sz="1900">
                <a:solidFill>
                  <a:srgbClr val="006666"/>
                </a:solidFill>
                <a:latin typeface="+mj-lt"/>
              </a:rPr>
              <a:t>young age, </a:t>
            </a:r>
            <a:r>
              <a:rPr lang="en-GB" sz="1900" dirty="0">
                <a:solidFill>
                  <a:srgbClr val="006666"/>
                </a:solidFill>
                <a:latin typeface="+mj-lt"/>
              </a:rPr>
              <a:t>and I completed my work experience in an optician’s when I was 16. Following my work experience, I was keen to pursue a career in optometry.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After four years working as an optometrist</a:t>
            </a:r>
            <a:r>
              <a:rPr lang="en-GB" sz="1900" dirty="0">
                <a:solidFill>
                  <a:srgbClr val="006666"/>
                </a:solidFill>
                <a:latin typeface="+mj-lt"/>
              </a:rPr>
              <a:t>, I decided to take a career break to explore South-East Asia. Although I enjoyed working as an optometrist, I wanted a career that would offer some flexibility and allow me to be involved in eye care research. I completed a master’s in public health and a PhD at QUB which gave the opportunity to pursue a career in academia, whilst maintaining my role as an optometrist on a part-time basis. This enables me to interact with patients and conduct research in my area of interest. </a:t>
            </a:r>
          </a:p>
        </p:txBody>
      </p:sp>
      <p:sp>
        <p:nvSpPr>
          <p:cNvPr id="3" name="TextBox 2">
            <a:extLst>
              <a:ext uri="{FF2B5EF4-FFF2-40B4-BE49-F238E27FC236}">
                <a16:creationId xmlns:a16="http://schemas.microsoft.com/office/drawing/2014/main" id="{24B132FC-D0B5-47AC-A3E1-90239A8342EA}"/>
              </a:ext>
            </a:extLst>
          </p:cNvPr>
          <p:cNvSpPr txBox="1"/>
          <p:nvPr/>
        </p:nvSpPr>
        <p:spPr>
          <a:xfrm>
            <a:off x="3940629" y="224806"/>
            <a:ext cx="8120741" cy="584775"/>
          </a:xfrm>
          <a:prstGeom prst="rect">
            <a:avLst/>
          </a:prstGeom>
          <a:solidFill>
            <a:schemeClr val="bg1">
              <a:lumMod val="95000"/>
            </a:schemeClr>
          </a:solidFill>
        </p:spPr>
        <p:txBody>
          <a:bodyPr wrap="square" rtlCol="0">
            <a:spAutoFit/>
          </a:bodyPr>
          <a:lstStyle/>
          <a:p>
            <a:r>
              <a:rPr lang="en-GB" sz="3200" b="0" i="1" u="none" strike="noStrike" baseline="0" dirty="0">
                <a:solidFill>
                  <a:srgbClr val="000000"/>
                </a:solidFill>
                <a:latin typeface="+mj-lt"/>
              </a:rPr>
              <a:t>DR KATIE CURRAN </a:t>
            </a:r>
            <a:r>
              <a:rPr lang="en-GB" sz="3200" dirty="0">
                <a:solidFill>
                  <a:srgbClr val="000000"/>
                </a:solidFill>
                <a:latin typeface="+mj-lt"/>
              </a:rPr>
              <a:t> </a:t>
            </a:r>
            <a:r>
              <a:rPr lang="en-GB" sz="1800" b="0" i="1" u="none" strike="noStrike" baseline="0" dirty="0">
                <a:solidFill>
                  <a:srgbClr val="000000"/>
                </a:solidFill>
                <a:latin typeface="+mj-lt"/>
              </a:rPr>
              <a:t>RESEARCH OPTOMETRIST </a:t>
            </a:r>
            <a:endParaRPr lang="en-GB" sz="2000" i="1" dirty="0">
              <a:latin typeface="+mj-lt"/>
            </a:endParaRPr>
          </a:p>
        </p:txBody>
      </p:sp>
    </p:spTree>
    <p:extLst>
      <p:ext uri="{BB962C8B-B14F-4D97-AF65-F5344CB8AC3E}">
        <p14:creationId xmlns:p14="http://schemas.microsoft.com/office/powerpoint/2010/main" val="229202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C7EE-6BDE-45F8-8324-A5ED05CA0478}"/>
              </a:ext>
            </a:extLst>
          </p:cNvPr>
          <p:cNvSpPr>
            <a:spLocks noGrp="1"/>
          </p:cNvSpPr>
          <p:nvPr>
            <p:ph type="title"/>
          </p:nvPr>
        </p:nvSpPr>
        <p:spPr>
          <a:xfrm>
            <a:off x="6417734" y="490539"/>
            <a:ext cx="5291663" cy="657226"/>
          </a:xfrm>
          <a:solidFill>
            <a:schemeClr val="bg1">
              <a:lumMod val="95000"/>
            </a:schemeClr>
          </a:solidFill>
        </p:spPr>
        <p:txBody>
          <a:bodyPr anchor="b">
            <a:normAutofit/>
          </a:bodyPr>
          <a:lstStyle/>
          <a:p>
            <a:r>
              <a:rPr lang="en-GB" sz="3200" dirty="0">
                <a:solidFill>
                  <a:srgbClr val="000000"/>
                </a:solidFill>
                <a:latin typeface="Calibri Light" panose="020F0302020204030204" pitchFamily="34" charset="0"/>
                <a:cs typeface="Calibri Light" panose="020F0302020204030204" pitchFamily="34" charset="0"/>
              </a:rPr>
              <a:t>DIABETES AND EYE HEALTH</a:t>
            </a:r>
            <a:r>
              <a:rPr lang="en-GB" sz="3200" b="0" i="0" u="none" strike="noStrike" baseline="0" dirty="0">
                <a:solidFill>
                  <a:srgbClr val="000000"/>
                </a:solidFill>
                <a:latin typeface="Calibri Light" panose="020F0302020204030204" pitchFamily="34" charset="0"/>
                <a:cs typeface="Calibri Light" panose="020F0302020204030204" pitchFamily="34" charset="0"/>
              </a:rPr>
              <a:t> </a:t>
            </a:r>
            <a:endParaRPr lang="en-GB" sz="4000" dirty="0"/>
          </a:p>
        </p:txBody>
      </p:sp>
      <p:pic>
        <p:nvPicPr>
          <p:cNvPr id="5" name="Content Placeholder 4" descr="A close-up of a person's skin&#10;&#10;Description automatically generated with low confidence">
            <a:extLst>
              <a:ext uri="{FF2B5EF4-FFF2-40B4-BE49-F238E27FC236}">
                <a16:creationId xmlns:a16="http://schemas.microsoft.com/office/drawing/2014/main" id="{6923B7EF-EE07-4A5A-B113-AD44D5960ACB}"/>
              </a:ext>
            </a:extLst>
          </p:cNvPr>
          <p:cNvPicPr>
            <a:picLocks noChangeAspect="1"/>
          </p:cNvPicPr>
          <p:nvPr/>
        </p:nvPicPr>
        <p:blipFill rotWithShape="1">
          <a:blip r:embed="rId2">
            <a:extLst>
              <a:ext uri="{28A0092B-C50C-407E-A947-70E740481C1C}">
                <a14:useLocalDpi xmlns:a14="http://schemas.microsoft.com/office/drawing/2010/main" val="0"/>
              </a:ext>
            </a:extLst>
          </a:blip>
          <a:srcRect l="1711" r="31608"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9F304C18-06BE-44E8-83EE-3F83E2F68D07}"/>
              </a:ext>
            </a:extLst>
          </p:cNvPr>
          <p:cNvSpPr>
            <a:spLocks noGrp="1"/>
          </p:cNvSpPr>
          <p:nvPr>
            <p:ph idx="1"/>
          </p:nvPr>
        </p:nvSpPr>
        <p:spPr>
          <a:xfrm>
            <a:off x="6417734" y="1514476"/>
            <a:ext cx="5291663" cy="4852986"/>
          </a:xfrm>
          <a:solidFill>
            <a:schemeClr val="bg1">
              <a:lumMod val="95000"/>
            </a:schemeClr>
          </a:solidFill>
        </p:spPr>
        <p:txBody>
          <a:bodyPr>
            <a:normAutofit lnSpcReduction="10000"/>
          </a:bodyPr>
          <a:lstStyle/>
          <a:p>
            <a:pPr marL="0" indent="0">
              <a:lnSpc>
                <a:spcPct val="100000"/>
              </a:lnSpc>
              <a:spcBef>
                <a:spcPts val="0"/>
              </a:spcBef>
              <a:buNone/>
            </a:pPr>
            <a:r>
              <a:rPr lang="en-GB" sz="2000" b="0" i="0" u="none" strike="noStrike" baseline="0" dirty="0">
                <a:solidFill>
                  <a:srgbClr val="0070C0"/>
                </a:solidFill>
                <a:latin typeface="Calibri Light" panose="020F0302020204030204" pitchFamily="34" charset="0"/>
                <a:cs typeface="Calibri Light" panose="020F0302020204030204" pitchFamily="34" charset="0"/>
              </a:rPr>
              <a:t>Diabetes</a:t>
            </a:r>
            <a:r>
              <a:rPr lang="en-GB" sz="2000" b="0" i="0" u="none" strike="noStrike" baseline="0" dirty="0">
                <a:solidFill>
                  <a:srgbClr val="000000"/>
                </a:solidFill>
                <a:latin typeface="Calibri Light" panose="020F0302020204030204" pitchFamily="34" charset="0"/>
                <a:cs typeface="Calibri Light" panose="020F0302020204030204" pitchFamily="34" charset="0"/>
              </a:rPr>
              <a:t> can lead to a wide range of complications, many of which affect </a:t>
            </a:r>
            <a:r>
              <a:rPr lang="en-GB" sz="2000" b="0" i="0" u="none" strike="noStrike" baseline="0" dirty="0">
                <a:solidFill>
                  <a:srgbClr val="0070C0"/>
                </a:solidFill>
                <a:latin typeface="Calibri Light" panose="020F0302020204030204" pitchFamily="34" charset="0"/>
                <a:cs typeface="Calibri Light" panose="020F0302020204030204" pitchFamily="34" charset="0"/>
              </a:rPr>
              <a:t>blood vessels </a:t>
            </a:r>
            <a:r>
              <a:rPr lang="en-GB" sz="2000" b="0" i="0" u="none" strike="noStrike" baseline="0" dirty="0">
                <a:solidFill>
                  <a:srgbClr val="000000"/>
                </a:solidFill>
                <a:latin typeface="Calibri Light" panose="020F0302020204030204" pitchFamily="34" charset="0"/>
                <a:cs typeface="Calibri Light" panose="020F0302020204030204" pitchFamily="34" charset="0"/>
              </a:rPr>
              <a:t>around the body. </a:t>
            </a:r>
          </a:p>
          <a:p>
            <a:pPr marL="0" indent="0">
              <a:lnSpc>
                <a:spcPct val="100000"/>
              </a:lnSpc>
              <a:spcBef>
                <a:spcPts val="0"/>
              </a:spcBef>
              <a:buNone/>
            </a:pPr>
            <a:endParaRPr lang="en-GB" sz="20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For instance, </a:t>
            </a:r>
            <a:r>
              <a:rPr lang="en-GB" sz="2000" b="0" i="0" u="none" strike="noStrike" baseline="0" dirty="0">
                <a:solidFill>
                  <a:srgbClr val="0070C0"/>
                </a:solidFill>
                <a:latin typeface="Calibri Light" panose="020F0302020204030204" pitchFamily="34" charset="0"/>
                <a:cs typeface="Calibri Light" panose="020F0302020204030204" pitchFamily="34" charset="0"/>
              </a:rPr>
              <a:t>retinopathy</a:t>
            </a:r>
            <a:r>
              <a:rPr lang="en-GB" sz="2000" b="0" i="0" u="none" strike="noStrike" baseline="0" dirty="0">
                <a:solidFill>
                  <a:srgbClr val="000000"/>
                </a:solidFill>
                <a:latin typeface="Calibri Light" panose="020F0302020204030204" pitchFamily="34" charset="0"/>
                <a:cs typeface="Calibri Light" panose="020F0302020204030204" pitchFamily="34" charset="0"/>
              </a:rPr>
              <a:t> happens when diabetes damages the </a:t>
            </a:r>
            <a:r>
              <a:rPr lang="en-GB" sz="2000" b="0" i="0" u="none" strike="noStrike" baseline="0" dirty="0">
                <a:solidFill>
                  <a:srgbClr val="0070C0"/>
                </a:solidFill>
                <a:latin typeface="Calibri Light" panose="020F0302020204030204" pitchFamily="34" charset="0"/>
                <a:cs typeface="Calibri Light" panose="020F0302020204030204" pitchFamily="34" charset="0"/>
              </a:rPr>
              <a:t>blood vessels inside the eyes</a:t>
            </a:r>
            <a:r>
              <a:rPr lang="en-GB" sz="2000" b="0" i="0" u="none" strike="noStrike" baseline="0" dirty="0">
                <a:solidFill>
                  <a:srgbClr val="000000"/>
                </a:solidFill>
                <a:latin typeface="Calibri Light" panose="020F0302020204030204" pitchFamily="34" charset="0"/>
                <a:cs typeface="Calibri Light" panose="020F0302020204030204" pitchFamily="34" charset="0"/>
              </a:rPr>
              <a:t>. This can lead to </a:t>
            </a:r>
            <a:r>
              <a:rPr lang="en-GB" sz="2000" b="0" i="0" u="none" strike="noStrike" baseline="0" dirty="0">
                <a:solidFill>
                  <a:srgbClr val="0070C0"/>
                </a:solidFill>
                <a:latin typeface="Calibri Light" panose="020F0302020204030204" pitchFamily="34" charset="0"/>
                <a:cs typeface="Calibri Light" panose="020F0302020204030204" pitchFamily="34" charset="0"/>
              </a:rPr>
              <a:t>diabetic maculopathy</a:t>
            </a:r>
            <a:r>
              <a:rPr lang="en-GB" sz="2000" b="0" i="0" u="none" strike="noStrike" baseline="0" dirty="0">
                <a:solidFill>
                  <a:srgbClr val="000000"/>
                </a:solidFill>
                <a:latin typeface="Calibri Light" panose="020F0302020204030204" pitchFamily="34" charset="0"/>
                <a:cs typeface="Calibri Light" panose="020F0302020204030204" pitchFamily="34" charset="0"/>
              </a:rPr>
              <a:t>, a severe condition where patients may experience </a:t>
            </a:r>
            <a:r>
              <a:rPr lang="en-GB" sz="2000" b="0" i="0" u="none" strike="noStrike" baseline="0" dirty="0">
                <a:solidFill>
                  <a:srgbClr val="0070C0"/>
                </a:solidFill>
                <a:latin typeface="Calibri Light" panose="020F0302020204030204" pitchFamily="34" charset="0"/>
                <a:cs typeface="Calibri Light" panose="020F0302020204030204" pitchFamily="34" charset="0"/>
              </a:rPr>
              <a:t>impaired vision </a:t>
            </a:r>
            <a:r>
              <a:rPr lang="en-GB" sz="2000" b="0" i="0" u="none" strike="noStrike" baseline="0" dirty="0">
                <a:solidFill>
                  <a:srgbClr val="000000"/>
                </a:solidFill>
                <a:latin typeface="Calibri Light" panose="020F0302020204030204" pitchFamily="34" charset="0"/>
                <a:cs typeface="Calibri Light" panose="020F0302020204030204" pitchFamily="34" charset="0"/>
              </a:rPr>
              <a:t>such as blurring and image distortion.</a:t>
            </a:r>
          </a:p>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However, in the majority of cases, there are no visual symptoms until it is too late. </a:t>
            </a:r>
            <a:r>
              <a:rPr lang="en-GB" sz="2000" dirty="0">
                <a:solidFill>
                  <a:srgbClr val="0070C0"/>
                </a:solidFill>
                <a:latin typeface="Calibri Light" panose="020F0302020204030204" pitchFamily="34" charset="0"/>
                <a:cs typeface="Calibri Light" panose="020F0302020204030204" pitchFamily="34" charset="0"/>
              </a:rPr>
              <a:t>D</a:t>
            </a:r>
            <a:r>
              <a:rPr lang="en-GB" sz="2000" b="0" i="0" u="none" strike="noStrike" baseline="0" dirty="0">
                <a:solidFill>
                  <a:srgbClr val="0070C0"/>
                </a:solidFill>
                <a:latin typeface="Calibri Light" panose="020F0302020204030204" pitchFamily="34" charset="0"/>
                <a:cs typeface="Calibri Light" panose="020F0302020204030204" pitchFamily="34" charset="0"/>
              </a:rPr>
              <a:t>iabetic eye screening </a:t>
            </a:r>
            <a:r>
              <a:rPr lang="en-GB" sz="2000" b="0" i="0" u="none" strike="noStrike" baseline="0" dirty="0">
                <a:solidFill>
                  <a:srgbClr val="000000"/>
                </a:solidFill>
                <a:latin typeface="Calibri Light" panose="020F0302020204030204" pitchFamily="34" charset="0"/>
                <a:cs typeface="Calibri Light" panose="020F0302020204030204" pitchFamily="34" charset="0"/>
              </a:rPr>
              <a:t>is of great importance – the earlier changes are identified, the better the chance of </a:t>
            </a:r>
            <a:r>
              <a:rPr lang="en-GB" sz="2000" b="0" i="0" u="none" strike="noStrike" baseline="0" dirty="0">
                <a:solidFill>
                  <a:srgbClr val="0070C0"/>
                </a:solidFill>
                <a:latin typeface="Calibri Light" panose="020F0302020204030204" pitchFamily="34" charset="0"/>
                <a:cs typeface="Calibri Light" panose="020F0302020204030204" pitchFamily="34" charset="0"/>
              </a:rPr>
              <a:t>saving a person’s sight</a:t>
            </a: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endParaRPr lang="en-US" sz="2000" dirty="0">
              <a:solidFill>
                <a:srgbClr val="006666"/>
              </a:solidFill>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096D8AC5-7D2B-4CEF-82B9-83E18681AFF2}"/>
              </a:ext>
            </a:extLst>
          </p:cNvPr>
          <p:cNvSpPr txBox="1"/>
          <p:nvPr/>
        </p:nvSpPr>
        <p:spPr>
          <a:xfrm>
            <a:off x="186690" y="6272758"/>
            <a:ext cx="5490210" cy="400110"/>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A photo of the retina showing changes related to diabetes. Note the red spots (haemorrhages) and yellowish dots (exudates) due to diabetic eye disease.</a:t>
            </a:r>
            <a:endParaRPr lang="en-GB"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754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083DF90D-0543-4EFD-9ED2-4668EE5DF168}"/>
              </a:ext>
            </a:extLst>
          </p:cNvPr>
          <p:cNvPicPr>
            <a:picLocks noChangeAspect="1"/>
          </p:cNvPicPr>
          <p:nvPr/>
        </p:nvPicPr>
        <p:blipFill>
          <a:blip r:embed="rId2">
            <a:extLst>
              <a:ext uri="{28A0092B-C50C-407E-A947-70E740481C1C}">
                <a14:useLocalDpi xmlns:a14="http://schemas.microsoft.com/office/drawing/2010/main" val="0"/>
              </a:ext>
            </a:extLst>
          </a:blip>
          <a:srcRect t="24039" b="24039"/>
          <a:stretch/>
        </p:blipFill>
        <p:spPr>
          <a:xfrm>
            <a:off x="2" y="1587"/>
            <a:ext cx="2031059" cy="2284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6C27C8A9-5B70-4CB6-86CA-71EE01DDE117}"/>
              </a:ext>
            </a:extLst>
          </p:cNvPr>
          <p:cNvSpPr>
            <a:spLocks noGrp="1"/>
          </p:cNvSpPr>
          <p:nvPr>
            <p:ph idx="1"/>
          </p:nvPr>
        </p:nvSpPr>
        <p:spPr>
          <a:xfrm>
            <a:off x="2120902" y="411161"/>
            <a:ext cx="9635670" cy="3115810"/>
          </a:xfrm>
          <a:solidFill>
            <a:schemeClr val="bg1">
              <a:lumMod val="95000"/>
            </a:schemeClr>
          </a:solidFill>
        </p:spPr>
        <p:txBody>
          <a:bodyPr>
            <a:normAutofit/>
          </a:bodyPr>
          <a:lstStyle/>
          <a:p>
            <a:pPr marL="0" indent="0">
              <a:lnSpc>
                <a:spcPct val="100000"/>
              </a:lnSpc>
              <a:spcBef>
                <a:spcPts val="0"/>
              </a:spcBef>
              <a:buNone/>
            </a:pPr>
            <a:r>
              <a:rPr lang="en-GB" sz="1900" dirty="0">
                <a:solidFill>
                  <a:srgbClr val="006666"/>
                </a:solidFill>
              </a:rPr>
              <a:t>I have been extremely lucky to work with successful and motivational people throughout my career. </a:t>
            </a:r>
            <a:r>
              <a:rPr lang="en-GB" sz="1900" dirty="0">
                <a:solidFill>
                  <a:srgbClr val="006666"/>
                </a:solidFill>
                <a:latin typeface="+mj-lt"/>
              </a:rPr>
              <a:t>Tunde provides guidance and support to me to become a successful academic whilst building on my experience as an optometrist. Her expertise as a professor and ophthalmologist is invaluable for me.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One of my main attributes that has helped me is my dedication to work</a:t>
            </a:r>
            <a:r>
              <a:rPr lang="en-GB" sz="1900" dirty="0">
                <a:solidFill>
                  <a:srgbClr val="006666"/>
                </a:solidFill>
                <a:latin typeface="+mj-lt"/>
              </a:rPr>
              <a:t>. If I set out to achieve a goal, I work hard to ensure I reach that goal.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rPr>
              <a:t>My proudest career achievement so far is completing my PhD </a:t>
            </a:r>
            <a:r>
              <a:rPr lang="en-GB" sz="1900" dirty="0">
                <a:solidFill>
                  <a:srgbClr val="006666"/>
                </a:solidFill>
                <a:latin typeface="+mj-lt"/>
              </a:rPr>
              <a:t>and having the opportunity to work with international collaborators, particularly in low-middle income countries. </a:t>
            </a:r>
          </a:p>
        </p:txBody>
      </p:sp>
      <p:sp>
        <p:nvSpPr>
          <p:cNvPr id="3" name="TextBox 2">
            <a:extLst>
              <a:ext uri="{FF2B5EF4-FFF2-40B4-BE49-F238E27FC236}">
                <a16:creationId xmlns:a16="http://schemas.microsoft.com/office/drawing/2014/main" id="{24B132FC-D0B5-47AC-A3E1-90239A8342EA}"/>
              </a:ext>
            </a:extLst>
          </p:cNvPr>
          <p:cNvSpPr txBox="1"/>
          <p:nvPr/>
        </p:nvSpPr>
        <p:spPr>
          <a:xfrm>
            <a:off x="2120900" y="4478909"/>
            <a:ext cx="9635670" cy="1846659"/>
          </a:xfrm>
          <a:prstGeom prst="rect">
            <a:avLst/>
          </a:prstGeom>
          <a:solidFill>
            <a:schemeClr val="bg1">
              <a:lumMod val="85000"/>
            </a:schemeClr>
          </a:solidFill>
        </p:spPr>
        <p:txBody>
          <a:bodyPr wrap="square" rtlCol="0">
            <a:spAutoFit/>
          </a:bodyPr>
          <a:lstStyle/>
          <a:p>
            <a:r>
              <a:rPr lang="en-GB" sz="1900" dirty="0">
                <a:latin typeface="+mj-lt"/>
              </a:rPr>
              <a:t>KATIE’S TOP TIPS </a:t>
            </a:r>
          </a:p>
          <a:p>
            <a:r>
              <a:rPr lang="en-GB" sz="1900" dirty="0">
                <a:solidFill>
                  <a:srgbClr val="0070C0"/>
                </a:solidFill>
                <a:latin typeface="+mj-lt"/>
              </a:rPr>
              <a:t>1. Developing a career that you are happy and satisfied with can take time, so be patient. </a:t>
            </a:r>
          </a:p>
          <a:p>
            <a:r>
              <a:rPr lang="en-GB" sz="1900" dirty="0">
                <a:solidFill>
                  <a:srgbClr val="002060"/>
                </a:solidFill>
                <a:latin typeface="+mj-lt"/>
              </a:rPr>
              <a:t>2. Many job opportunities are available, and it is important to research these carefully and seek advice from the right people. </a:t>
            </a:r>
          </a:p>
          <a:p>
            <a:r>
              <a:rPr lang="en-GB" sz="1900" dirty="0">
                <a:solidFill>
                  <a:schemeClr val="tx1">
                    <a:lumMod val="75000"/>
                    <a:lumOff val="25000"/>
                  </a:schemeClr>
                </a:solidFill>
                <a:latin typeface="+mj-lt"/>
              </a:rPr>
              <a:t>3. We will all encounter rejections at some point in our careers and it is crucial to learn and develop from these. </a:t>
            </a:r>
            <a:endParaRPr lang="en-US" sz="1900" dirty="0">
              <a:solidFill>
                <a:schemeClr val="tx1">
                  <a:lumMod val="75000"/>
                  <a:lumOff val="25000"/>
                </a:schemeClr>
              </a:solidFill>
              <a:latin typeface="+mj-lt"/>
              <a:cs typeface="Calibri Light" panose="020F0302020204030204" pitchFamily="34" charset="0"/>
            </a:endParaRPr>
          </a:p>
        </p:txBody>
      </p:sp>
    </p:spTree>
    <p:extLst>
      <p:ext uri="{BB962C8B-B14F-4D97-AF65-F5344CB8AC3E}">
        <p14:creationId xmlns:p14="http://schemas.microsoft.com/office/powerpoint/2010/main" val="39546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wall, indoor, person&#10;&#10;Description automatically generated">
            <a:extLst>
              <a:ext uri="{FF2B5EF4-FFF2-40B4-BE49-F238E27FC236}">
                <a16:creationId xmlns:a16="http://schemas.microsoft.com/office/drawing/2014/main" id="{4353A5EC-202C-45E6-A314-4F0D3779B4E9}"/>
              </a:ext>
            </a:extLst>
          </p:cNvPr>
          <p:cNvPicPr>
            <a:picLocks noChangeAspect="1"/>
          </p:cNvPicPr>
          <p:nvPr/>
        </p:nvPicPr>
        <p:blipFill rotWithShape="1">
          <a:blip r:embed="rId2">
            <a:extLst>
              <a:ext uri="{28A0092B-C50C-407E-A947-70E740481C1C}">
                <a14:useLocalDpi xmlns:a14="http://schemas.microsoft.com/office/drawing/2010/main" val="0"/>
              </a:ext>
            </a:extLst>
          </a:blip>
          <a:srcRect t="23882" b="22925"/>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9E0605-B4BA-4C92-A590-F95E5C13C282}"/>
              </a:ext>
            </a:extLst>
          </p:cNvPr>
          <p:cNvSpPr>
            <a:spLocks noGrp="1"/>
          </p:cNvSpPr>
          <p:nvPr>
            <p:ph type="title"/>
          </p:nvPr>
        </p:nvSpPr>
        <p:spPr>
          <a:xfrm>
            <a:off x="7531610" y="436245"/>
            <a:ext cx="4289549" cy="874395"/>
          </a:xfrm>
          <a:solidFill>
            <a:schemeClr val="bg1">
              <a:lumMod val="95000"/>
            </a:schemeClr>
          </a:solidFill>
        </p:spPr>
        <p:txBody>
          <a:bodyPr>
            <a:normAutofit/>
          </a:bodyPr>
          <a:lstStyle/>
          <a:p>
            <a:r>
              <a:rPr lang="en-GB" sz="3200" dirty="0"/>
              <a:t>TALKING POINTS</a:t>
            </a:r>
          </a:p>
        </p:txBody>
      </p:sp>
      <p:sp>
        <p:nvSpPr>
          <p:cNvPr id="9" name="Content Placeholder 8">
            <a:extLst>
              <a:ext uri="{FF2B5EF4-FFF2-40B4-BE49-F238E27FC236}">
                <a16:creationId xmlns:a16="http://schemas.microsoft.com/office/drawing/2014/main" id="{D6CB64B4-FD52-4822-B718-122E035D9924}"/>
              </a:ext>
            </a:extLst>
          </p:cNvPr>
          <p:cNvSpPr>
            <a:spLocks noGrp="1"/>
          </p:cNvSpPr>
          <p:nvPr>
            <p:ph idx="1"/>
          </p:nvPr>
        </p:nvSpPr>
        <p:spPr>
          <a:xfrm>
            <a:off x="7531610" y="1645920"/>
            <a:ext cx="4375910" cy="4531043"/>
          </a:xfrm>
          <a:solidFill>
            <a:schemeClr val="bg1">
              <a:lumMod val="95000"/>
            </a:schemeClr>
          </a:solidFill>
        </p:spPr>
        <p:txBody>
          <a:bodyPr>
            <a:normAutofit fontScale="92500" lnSpcReduction="20000"/>
          </a:bodyPr>
          <a:lstStyle/>
          <a:p>
            <a:pPr marL="0" indent="0">
              <a:lnSpc>
                <a:spcPct val="100000"/>
              </a:lnSpc>
              <a:spcBef>
                <a:spcPts val="0"/>
              </a:spcBef>
              <a:buNone/>
            </a:pPr>
            <a:r>
              <a:rPr lang="en-US" sz="2000" dirty="0">
                <a:solidFill>
                  <a:srgbClr val="006666"/>
                </a:solidFill>
                <a:latin typeface="+mj-lt"/>
              </a:rPr>
              <a:t>What motivates Tunde, </a:t>
            </a:r>
            <a:r>
              <a:rPr lang="en-US" sz="2000" dirty="0" err="1">
                <a:solidFill>
                  <a:srgbClr val="006666"/>
                </a:solidFill>
                <a:latin typeface="+mj-lt"/>
              </a:rPr>
              <a:t>Recivall</a:t>
            </a:r>
            <a:r>
              <a:rPr lang="en-US" sz="2000" dirty="0">
                <a:solidFill>
                  <a:srgbClr val="006666"/>
                </a:solidFill>
                <a:latin typeface="+mj-lt"/>
              </a:rPr>
              <a:t> and Katie in their work?</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solidFill>
                  <a:srgbClr val="0070C0"/>
                </a:solidFill>
                <a:latin typeface="+mj-lt"/>
              </a:rPr>
              <a:t>Tunde mentions she has worked on a range of international projects. How do you think it feels to contribute to such development?</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err="1">
                <a:solidFill>
                  <a:srgbClr val="002060"/>
                </a:solidFill>
                <a:latin typeface="+mj-lt"/>
              </a:rPr>
              <a:t>Recivall</a:t>
            </a:r>
            <a:r>
              <a:rPr lang="en-US" sz="2000" dirty="0">
                <a:solidFill>
                  <a:srgbClr val="002060"/>
                </a:solidFill>
                <a:latin typeface="+mj-lt"/>
              </a:rPr>
              <a:t> explains why resilience is so important. When did you last have to be resilient? How could you develop this trait further?</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GB" sz="2000" dirty="0">
                <a:solidFill>
                  <a:schemeClr val="tx2">
                    <a:lumMod val="75000"/>
                  </a:schemeClr>
                </a:solidFill>
                <a:latin typeface="+mj-lt"/>
              </a:rPr>
              <a:t>Katie refers to working with motivational people. Who motivates you? How could you help motivate others?</a:t>
            </a:r>
            <a:endParaRPr lang="en-US" sz="2000" b="0" i="0" u="none" strike="noStrike" baseline="0" dirty="0">
              <a:solidFill>
                <a:schemeClr val="tx2">
                  <a:lumMod val="75000"/>
                </a:schemeClr>
              </a:solidFill>
              <a:latin typeface="+mj-lt"/>
              <a:cs typeface="Calibri Light" panose="020F0302020204030204" pitchFamily="34" charset="0"/>
            </a:endParaRPr>
          </a:p>
          <a:p>
            <a:pPr marL="0" indent="0">
              <a:lnSpc>
                <a:spcPct val="100000"/>
              </a:lnSpc>
              <a:spcBef>
                <a:spcPts val="0"/>
              </a:spcBef>
              <a:buNone/>
            </a:pPr>
            <a:endParaRPr lang="en-US" sz="2000" dirty="0">
              <a:latin typeface="+mj-lt"/>
              <a:cs typeface="Calibri Light" panose="020F0302020204030204" pitchFamily="34" charset="0"/>
            </a:endParaRPr>
          </a:p>
          <a:p>
            <a:pPr marL="0" indent="0">
              <a:lnSpc>
                <a:spcPct val="100000"/>
              </a:lnSpc>
              <a:spcBef>
                <a:spcPts val="0"/>
              </a:spcBef>
              <a:buNone/>
            </a:pPr>
            <a:r>
              <a:rPr lang="en-US" sz="2000" dirty="0">
                <a:latin typeface="+mj-lt"/>
                <a:cs typeface="Calibri Light" panose="020F0302020204030204" pitchFamily="34" charset="0"/>
              </a:rPr>
              <a:t>Which of the team’s top tips </a:t>
            </a:r>
            <a:r>
              <a:rPr lang="en-US" sz="2000">
                <a:latin typeface="+mj-lt"/>
                <a:cs typeface="Calibri Light" panose="020F0302020204030204" pitchFamily="34" charset="0"/>
              </a:rPr>
              <a:t>are most </a:t>
            </a:r>
            <a:r>
              <a:rPr lang="en-US" sz="2000" dirty="0">
                <a:latin typeface="+mj-lt"/>
                <a:cs typeface="Calibri Light" panose="020F0302020204030204" pitchFamily="34" charset="0"/>
              </a:rPr>
              <a:t>useful for you and why?</a:t>
            </a:r>
            <a:endParaRPr lang="en-US" sz="2000" dirty="0">
              <a:latin typeface="+mj-lt"/>
            </a:endParaRPr>
          </a:p>
        </p:txBody>
      </p:sp>
    </p:spTree>
    <p:extLst>
      <p:ext uri="{BB962C8B-B14F-4D97-AF65-F5344CB8AC3E}">
        <p14:creationId xmlns:p14="http://schemas.microsoft.com/office/powerpoint/2010/main" val="174643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6AAD480C-0BDF-4D2E-98B3-87291F873E5D}"/>
              </a:ext>
            </a:extLst>
          </p:cNvPr>
          <p:cNvPicPr>
            <a:picLocks noChangeAspect="1"/>
          </p:cNvPicPr>
          <p:nvPr/>
        </p:nvPicPr>
        <p:blipFill rotWithShape="1">
          <a:blip r:embed="rId3"/>
          <a:srcRect l="42500" t="15556" r="26339" b="5715"/>
          <a:stretch/>
        </p:blipFill>
        <p:spPr>
          <a:xfrm>
            <a:off x="413657" y="729343"/>
            <a:ext cx="3799114" cy="5399314"/>
          </a:xfrm>
          <a:prstGeom prst="rect">
            <a:avLst/>
          </a:prstGeom>
        </p:spPr>
      </p:pic>
      <p:pic>
        <p:nvPicPr>
          <p:cNvPr id="9" name="Picture 8">
            <a:hlinkClick r:id="rId4"/>
            <a:extLst>
              <a:ext uri="{FF2B5EF4-FFF2-40B4-BE49-F238E27FC236}">
                <a16:creationId xmlns:a16="http://schemas.microsoft.com/office/drawing/2014/main" id="{0DBC5E69-BA8B-4FFE-8381-0FB8523D66FD}"/>
              </a:ext>
            </a:extLst>
          </p:cNvPr>
          <p:cNvPicPr>
            <a:picLocks noChangeAspect="1"/>
          </p:cNvPicPr>
          <p:nvPr/>
        </p:nvPicPr>
        <p:blipFill rotWithShape="1">
          <a:blip r:embed="rId5"/>
          <a:srcRect l="10167" t="15259" r="58672" b="6011"/>
          <a:stretch/>
        </p:blipFill>
        <p:spPr>
          <a:xfrm>
            <a:off x="8148320" y="729343"/>
            <a:ext cx="3799114" cy="5399314"/>
          </a:xfrm>
          <a:prstGeom prst="rect">
            <a:avLst/>
          </a:prstGeom>
        </p:spPr>
      </p:pic>
      <p:sp>
        <p:nvSpPr>
          <p:cNvPr id="10" name="TextBox 9">
            <a:extLst>
              <a:ext uri="{FF2B5EF4-FFF2-40B4-BE49-F238E27FC236}">
                <a16:creationId xmlns:a16="http://schemas.microsoft.com/office/drawing/2014/main" id="{D166EDAC-FF7D-4C30-8948-15EDDA79A147}"/>
              </a:ext>
            </a:extLst>
          </p:cNvPr>
          <p:cNvSpPr txBox="1"/>
          <p:nvPr/>
        </p:nvSpPr>
        <p:spPr>
          <a:xfrm>
            <a:off x="4399280" y="729343"/>
            <a:ext cx="3495040" cy="5262979"/>
          </a:xfrm>
          <a:prstGeom prst="rect">
            <a:avLst/>
          </a:prstGeom>
          <a:noFill/>
        </p:spPr>
        <p:txBody>
          <a:bodyPr wrap="square" rtlCol="0">
            <a:spAutoFit/>
          </a:bodyPr>
          <a:lstStyle/>
          <a:p>
            <a:r>
              <a:rPr lang="en-GB" sz="2800" dirty="0">
                <a:latin typeface="+mj-lt"/>
              </a:rPr>
              <a:t>Dig deeper into the team’s </a:t>
            </a:r>
            <a:r>
              <a:rPr lang="en-GB" sz="2800" dirty="0">
                <a:latin typeface="+mj-lt"/>
                <a:hlinkClick r:id="rId2"/>
              </a:rPr>
              <a:t>research</a:t>
            </a:r>
            <a:r>
              <a:rPr lang="en-GB" sz="2800" dirty="0">
                <a:latin typeface="+mj-lt"/>
              </a:rPr>
              <a:t>. </a:t>
            </a: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r>
              <a:rPr lang="en-GB" sz="2800" dirty="0">
                <a:latin typeface="+mj-lt"/>
              </a:rPr>
              <a:t>Download their </a:t>
            </a:r>
            <a:r>
              <a:rPr lang="en-GB" sz="2800" dirty="0">
                <a:latin typeface="+mj-lt"/>
                <a:hlinkClick r:id="rId4"/>
              </a:rPr>
              <a:t>activity sheet</a:t>
            </a:r>
            <a:r>
              <a:rPr lang="en-GB" sz="2800" dirty="0">
                <a:latin typeface="+mj-lt"/>
              </a:rPr>
              <a:t>.</a:t>
            </a:r>
          </a:p>
        </p:txBody>
      </p:sp>
    </p:spTree>
    <p:extLst>
      <p:ext uri="{BB962C8B-B14F-4D97-AF65-F5344CB8AC3E}">
        <p14:creationId xmlns:p14="http://schemas.microsoft.com/office/powerpoint/2010/main" val="2899676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A48813CA-9016-4F45-9AE8-5FFD2E8958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078" y="576657"/>
            <a:ext cx="4313061" cy="1556943"/>
          </a:xfrm>
        </p:spPr>
      </p:pic>
      <p:pic>
        <p:nvPicPr>
          <p:cNvPr id="7" name="Picture 6" descr="Icon&#10;&#10;Description automatically generated">
            <a:extLst>
              <a:ext uri="{FF2B5EF4-FFF2-40B4-BE49-F238E27FC236}">
                <a16:creationId xmlns:a16="http://schemas.microsoft.com/office/drawing/2014/main" id="{D7EC2481-3F81-49B1-831B-DD8509579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76" y="2523998"/>
            <a:ext cx="4360935" cy="1448562"/>
          </a:xfrm>
          <a:prstGeom prst="rect">
            <a:avLst/>
          </a:prstGeom>
        </p:spPr>
      </p:pic>
      <p:pic>
        <p:nvPicPr>
          <p:cNvPr id="9" name="Picture 8" descr="Diagram, logo&#10;&#10;Description automatically generated">
            <a:extLst>
              <a:ext uri="{FF2B5EF4-FFF2-40B4-BE49-F238E27FC236}">
                <a16:creationId xmlns:a16="http://schemas.microsoft.com/office/drawing/2014/main" id="{D3BAF784-CA66-4005-AB2E-07C12BE3F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78" y="4538011"/>
            <a:ext cx="1866297" cy="1866297"/>
          </a:xfrm>
          <a:prstGeom prst="rect">
            <a:avLst/>
          </a:prstGeom>
        </p:spPr>
      </p:pic>
      <p:pic>
        <p:nvPicPr>
          <p:cNvPr id="11" name="Picture 10" descr="Logo, company name&#10;&#10;Description automatically generated">
            <a:extLst>
              <a:ext uri="{FF2B5EF4-FFF2-40B4-BE49-F238E27FC236}">
                <a16:creationId xmlns:a16="http://schemas.microsoft.com/office/drawing/2014/main" id="{F7F2F901-2A87-4831-80A0-31AF64EEC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424" y="4929076"/>
            <a:ext cx="4066032" cy="1475232"/>
          </a:xfrm>
          <a:prstGeom prst="rect">
            <a:avLst/>
          </a:prstGeom>
        </p:spPr>
      </p:pic>
    </p:spTree>
    <p:extLst>
      <p:ext uri="{BB962C8B-B14F-4D97-AF65-F5344CB8AC3E}">
        <p14:creationId xmlns:p14="http://schemas.microsoft.com/office/powerpoint/2010/main" val="69990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miling for the camera&#10;&#10;Description automatically generated with medium confidence">
            <a:extLst>
              <a:ext uri="{FF2B5EF4-FFF2-40B4-BE49-F238E27FC236}">
                <a16:creationId xmlns:a16="http://schemas.microsoft.com/office/drawing/2014/main" id="{33AF79A5-FB23-45EB-A9BE-2FED7D4D3489}"/>
              </a:ext>
            </a:extLst>
          </p:cNvPr>
          <p:cNvPicPr>
            <a:picLocks noChangeAspect="1"/>
          </p:cNvPicPr>
          <p:nvPr/>
        </p:nvPicPr>
        <p:blipFill rotWithShape="1">
          <a:blip r:embed="rId2">
            <a:extLst>
              <a:ext uri="{28A0092B-C50C-407E-A947-70E740481C1C}">
                <a14:useLocalDpi xmlns:a14="http://schemas.microsoft.com/office/drawing/2010/main" val="0"/>
              </a:ext>
            </a:extLst>
          </a:blip>
          <a:srcRect r="1" b="1958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6C27C8A9-5B70-4CB6-86CA-71EE01DDE117}"/>
              </a:ext>
            </a:extLst>
          </p:cNvPr>
          <p:cNvSpPr>
            <a:spLocks noGrp="1"/>
          </p:cNvSpPr>
          <p:nvPr>
            <p:ph idx="1"/>
          </p:nvPr>
        </p:nvSpPr>
        <p:spPr>
          <a:xfrm>
            <a:off x="6417734" y="1676400"/>
            <a:ext cx="5291663" cy="4691061"/>
          </a:xfrm>
          <a:solidFill>
            <a:schemeClr val="bg1">
              <a:lumMod val="95000"/>
            </a:schemeClr>
          </a:solidFill>
        </p:spPr>
        <p:txBody>
          <a:bodyPr>
            <a:normAutofit/>
          </a:bodyPr>
          <a:lstStyle/>
          <a:p>
            <a:pPr marL="0" indent="0">
              <a:lnSpc>
                <a:spcPct val="100000"/>
              </a:lnSpc>
              <a:spcBef>
                <a:spcPts val="0"/>
              </a:spcBef>
              <a:buNone/>
            </a:pPr>
            <a:r>
              <a:rPr lang="en-GB" sz="2000" b="0" i="0" u="none" strike="noStrike" baseline="0" dirty="0">
                <a:solidFill>
                  <a:srgbClr val="0070C0"/>
                </a:solidFill>
                <a:latin typeface="Calibri Light" panose="020F0302020204030204" pitchFamily="34" charset="0"/>
                <a:cs typeface="Calibri Light" panose="020F0302020204030204" pitchFamily="34" charset="0"/>
              </a:rPr>
              <a:t>Professor Tunde Peto </a:t>
            </a:r>
            <a:r>
              <a:rPr lang="en-GB" sz="2000" b="0" i="0" u="none" strike="noStrike" baseline="0" dirty="0">
                <a:latin typeface="Calibri Light" panose="020F0302020204030204" pitchFamily="34" charset="0"/>
                <a:cs typeface="Calibri Light" panose="020F0302020204030204" pitchFamily="34" charset="0"/>
              </a:rPr>
              <a:t>and a team of researchers based at </a:t>
            </a:r>
            <a:r>
              <a:rPr lang="en-GB" sz="2000" b="0" i="0" u="none" strike="noStrike" baseline="0" dirty="0">
                <a:solidFill>
                  <a:srgbClr val="0070C0"/>
                </a:solidFill>
                <a:latin typeface="Calibri Light" panose="020F0302020204030204" pitchFamily="34" charset="0"/>
                <a:cs typeface="Calibri Light" panose="020F0302020204030204" pitchFamily="34" charset="0"/>
              </a:rPr>
              <a:t>Queen’s University Belfast (QUB) </a:t>
            </a:r>
            <a:r>
              <a:rPr lang="en-GB" sz="2000" b="0" i="0" u="none" strike="noStrike" baseline="0" dirty="0">
                <a:latin typeface="Calibri Light" panose="020F0302020204030204" pitchFamily="34" charset="0"/>
                <a:cs typeface="Calibri Light" panose="020F0302020204030204" pitchFamily="34" charset="0"/>
              </a:rPr>
              <a:t>in the UK are working on the </a:t>
            </a:r>
            <a:r>
              <a:rPr lang="en-GB" sz="2000" b="0" i="0" u="none" strike="noStrike" baseline="0" dirty="0">
                <a:solidFill>
                  <a:srgbClr val="0070C0"/>
                </a:solidFill>
                <a:latin typeface="Calibri Light" panose="020F0302020204030204" pitchFamily="34" charset="0"/>
                <a:cs typeface="Calibri Light" panose="020F0302020204030204" pitchFamily="34" charset="0"/>
              </a:rPr>
              <a:t>UK-Philippines Remote Retinal Evaluation Collaboration in Health: Diabetic Retinopathy (REACH-DR</a:t>
            </a:r>
            <a:r>
              <a:rPr lang="en-GB" sz="2000" b="0" i="0" u="none" strike="noStrike" baseline="0" dirty="0">
                <a:latin typeface="Calibri Light" panose="020F0302020204030204" pitchFamily="34" charset="0"/>
                <a:cs typeface="Calibri Light" panose="020F0302020204030204" pitchFamily="34" charset="0"/>
              </a:rPr>
              <a:t>) project. </a:t>
            </a:r>
          </a:p>
          <a:p>
            <a:pPr marL="0" indent="0">
              <a:lnSpc>
                <a:spcPct val="100000"/>
              </a:lnSpc>
              <a:spcBef>
                <a:spcPts val="0"/>
              </a:spcBef>
              <a:buNone/>
            </a:pPr>
            <a:endParaRPr lang="en-GB" sz="20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70C0"/>
                </a:solidFill>
                <a:latin typeface="Calibri Light" panose="020F0302020204030204" pitchFamily="34" charset="0"/>
                <a:cs typeface="Calibri Light" panose="020F0302020204030204" pitchFamily="34" charset="0"/>
              </a:rPr>
              <a:t>Diabetic eye screening programmes (DESP) </a:t>
            </a:r>
            <a:r>
              <a:rPr lang="en-GB" sz="2000" b="0" i="0" u="none" strike="noStrike" baseline="0" dirty="0">
                <a:latin typeface="Calibri Light" panose="020F0302020204030204" pitchFamily="34" charset="0"/>
                <a:cs typeface="Calibri Light" panose="020F0302020204030204" pitchFamily="34" charset="0"/>
              </a:rPr>
              <a:t>in the UK are among the most successful in the world, particularly with the advent of </a:t>
            </a:r>
            <a:r>
              <a:rPr lang="en-GB" sz="2000" b="0" i="0" u="none" strike="noStrike" baseline="0" dirty="0">
                <a:solidFill>
                  <a:srgbClr val="0070C0"/>
                </a:solidFill>
                <a:latin typeface="Calibri Light" panose="020F0302020204030204" pitchFamily="34" charset="0"/>
                <a:cs typeface="Calibri Light" panose="020F0302020204030204" pitchFamily="34" charset="0"/>
              </a:rPr>
              <a:t>teleophthalmology</a:t>
            </a:r>
            <a:r>
              <a:rPr lang="en-GB" sz="2000" b="0" i="0" u="none" strike="noStrike" baseline="0" dirty="0">
                <a:latin typeface="Calibri Light" panose="020F0302020204030204" pitchFamily="34" charset="0"/>
                <a:cs typeface="Calibri Light" panose="020F0302020204030204" pitchFamily="34" charset="0"/>
              </a:rPr>
              <a:t> </a:t>
            </a:r>
            <a:r>
              <a:rPr lang="en-GB" sz="2000" b="0" i="0" u="none" strike="noStrike" baseline="0" dirty="0">
                <a:solidFill>
                  <a:srgbClr val="0070C0"/>
                </a:solidFill>
                <a:latin typeface="Calibri Light" panose="020F0302020204030204" pitchFamily="34" charset="0"/>
                <a:cs typeface="Calibri Light" panose="020F0302020204030204" pitchFamily="34" charset="0"/>
              </a:rPr>
              <a:t>eye evaluations</a:t>
            </a:r>
            <a:r>
              <a:rPr lang="en-GB" sz="2000" b="0" i="0" u="none" strike="noStrike" baseline="0" dirty="0">
                <a:latin typeface="Calibri Light" panose="020F0302020204030204" pitchFamily="34" charset="0"/>
                <a:cs typeface="Calibri Light" panose="020F0302020204030204" pitchFamily="34" charset="0"/>
              </a:rPr>
              <a:t>, and Tunde and her team want to ensure the REACH-DR project enables the Philippines to achieve a similar level of care. </a:t>
            </a:r>
            <a:endParaRPr lang="en-GB" sz="2000" dirty="0">
              <a:latin typeface="Calibri Light" panose="020F0302020204030204" pitchFamily="34" charset="0"/>
              <a:cs typeface="Calibri Light" panose="020F0302020204030204" pitchFamily="34" charset="0"/>
            </a:endParaRPr>
          </a:p>
          <a:p>
            <a:pPr marL="0" indent="0">
              <a:lnSpc>
                <a:spcPct val="100000"/>
              </a:lnSpc>
              <a:spcBef>
                <a:spcPts val="0"/>
              </a:spcBef>
              <a:buNone/>
            </a:pPr>
            <a:endParaRPr lang="en-GB" sz="200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dirty="0">
                <a:latin typeface="Calibri Light" panose="020F0302020204030204" pitchFamily="34" charset="0"/>
                <a:cs typeface="Calibri Light" panose="020F0302020204030204" pitchFamily="34" charset="0"/>
              </a:rPr>
              <a:t>Let’s learn more about their work…</a:t>
            </a:r>
            <a:endParaRPr lang="en-US" sz="2000"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24B132FC-D0B5-47AC-A3E1-90239A8342EA}"/>
              </a:ext>
            </a:extLst>
          </p:cNvPr>
          <p:cNvSpPr txBox="1"/>
          <p:nvPr/>
        </p:nvSpPr>
        <p:spPr>
          <a:xfrm>
            <a:off x="6417734" y="701902"/>
            <a:ext cx="5329382" cy="584775"/>
          </a:xfrm>
          <a:prstGeom prst="rect">
            <a:avLst/>
          </a:prstGeom>
          <a:solidFill>
            <a:schemeClr val="bg1">
              <a:lumMod val="95000"/>
            </a:schemeClr>
          </a:solidFill>
        </p:spPr>
        <p:txBody>
          <a:bodyPr wrap="square" rtlCol="0">
            <a:spAutoFit/>
          </a:bodyPr>
          <a:lstStyle/>
          <a:p>
            <a:r>
              <a:rPr lang="en-GB" sz="3200" dirty="0">
                <a:latin typeface="+mj-lt"/>
              </a:rPr>
              <a:t>MEET TUNDE</a:t>
            </a:r>
          </a:p>
        </p:txBody>
      </p:sp>
    </p:spTree>
    <p:extLst>
      <p:ext uri="{BB962C8B-B14F-4D97-AF65-F5344CB8AC3E}">
        <p14:creationId xmlns:p14="http://schemas.microsoft.com/office/powerpoint/2010/main" val="77266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tanding&#10;&#10;Description automatically generated">
            <a:extLst>
              <a:ext uri="{FF2B5EF4-FFF2-40B4-BE49-F238E27FC236}">
                <a16:creationId xmlns:a16="http://schemas.microsoft.com/office/drawing/2014/main" id="{36B0EB74-0806-4E06-B5EE-270962219F23}"/>
              </a:ext>
            </a:extLst>
          </p:cNvPr>
          <p:cNvPicPr>
            <a:picLocks noChangeAspect="1"/>
          </p:cNvPicPr>
          <p:nvPr/>
        </p:nvPicPr>
        <p:blipFill rotWithShape="1">
          <a:blip r:embed="rId2">
            <a:extLst>
              <a:ext uri="{28A0092B-C50C-407E-A947-70E740481C1C}">
                <a14:useLocalDpi xmlns:a14="http://schemas.microsoft.com/office/drawing/2010/main" val="0"/>
              </a:ext>
            </a:extLst>
          </a:blip>
          <a:srcRect b="15645"/>
          <a:stretch/>
        </p:blipFill>
        <p:spPr>
          <a:xfrm>
            <a:off x="1"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 name="TextBox 6">
            <a:extLst>
              <a:ext uri="{FF2B5EF4-FFF2-40B4-BE49-F238E27FC236}">
                <a16:creationId xmlns:a16="http://schemas.microsoft.com/office/drawing/2014/main" id="{2EBBFCD6-F24A-4EE8-96A7-C4D7B57FEDB8}"/>
              </a:ext>
            </a:extLst>
          </p:cNvPr>
          <p:cNvSpPr txBox="1"/>
          <p:nvPr/>
        </p:nvSpPr>
        <p:spPr>
          <a:xfrm>
            <a:off x="186690" y="6463258"/>
            <a:ext cx="5099686" cy="246221"/>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REACH-DR staff in the Philippines test the visual acuity of a patient during community screening </a:t>
            </a:r>
            <a:endParaRPr lang="en-GB" sz="1000" dirty="0">
              <a:latin typeface="Calibri Light" panose="020F0302020204030204" pitchFamily="34" charset="0"/>
              <a:cs typeface="Calibri Light" panose="020F0302020204030204" pitchFamily="34" charset="0"/>
            </a:endParaRPr>
          </a:p>
        </p:txBody>
      </p:sp>
      <p:sp>
        <p:nvSpPr>
          <p:cNvPr id="6" name="Title 1">
            <a:extLst>
              <a:ext uri="{FF2B5EF4-FFF2-40B4-BE49-F238E27FC236}">
                <a16:creationId xmlns:a16="http://schemas.microsoft.com/office/drawing/2014/main" id="{ED48423B-7D28-4EAA-AA79-25E77F29169C}"/>
              </a:ext>
            </a:extLst>
          </p:cNvPr>
          <p:cNvSpPr>
            <a:spLocks noGrp="1"/>
          </p:cNvSpPr>
          <p:nvPr>
            <p:ph type="title"/>
          </p:nvPr>
        </p:nvSpPr>
        <p:spPr>
          <a:xfrm>
            <a:off x="6417734" y="490539"/>
            <a:ext cx="5291663" cy="657226"/>
          </a:xfrm>
          <a:solidFill>
            <a:schemeClr val="bg1">
              <a:lumMod val="95000"/>
            </a:schemeClr>
          </a:solidFill>
        </p:spPr>
        <p:txBody>
          <a:bodyPr anchor="b">
            <a:normAutofit/>
          </a:bodyPr>
          <a:lstStyle/>
          <a:p>
            <a:r>
              <a:rPr lang="en-GB" sz="3200" b="0" i="0" u="none" strike="noStrike" baseline="0" dirty="0">
                <a:solidFill>
                  <a:srgbClr val="000000"/>
                </a:solidFill>
                <a:latin typeface="Calibri Light" panose="020F0302020204030204" pitchFamily="34" charset="0"/>
                <a:cs typeface="Calibri Light" panose="020F0302020204030204" pitchFamily="34" charset="0"/>
              </a:rPr>
              <a:t>THE CHALLENGES </a:t>
            </a:r>
            <a:endParaRPr lang="en-GB" sz="4000" dirty="0"/>
          </a:p>
        </p:txBody>
      </p:sp>
      <p:sp>
        <p:nvSpPr>
          <p:cNvPr id="8" name="Content Placeholder 8">
            <a:extLst>
              <a:ext uri="{FF2B5EF4-FFF2-40B4-BE49-F238E27FC236}">
                <a16:creationId xmlns:a16="http://schemas.microsoft.com/office/drawing/2014/main" id="{EB25E069-C20B-41B1-BE57-BCBE4D226134}"/>
              </a:ext>
            </a:extLst>
          </p:cNvPr>
          <p:cNvSpPr>
            <a:spLocks noGrp="1"/>
          </p:cNvSpPr>
          <p:nvPr>
            <p:ph idx="1"/>
          </p:nvPr>
        </p:nvSpPr>
        <p:spPr>
          <a:xfrm>
            <a:off x="6417734" y="1514476"/>
            <a:ext cx="5291663" cy="4852986"/>
          </a:xfrm>
          <a:solidFill>
            <a:schemeClr val="bg1">
              <a:lumMod val="95000"/>
            </a:schemeClr>
          </a:solidFill>
        </p:spPr>
        <p:txBody>
          <a:bodyPr>
            <a:normAutofit/>
          </a:bodyPr>
          <a:lstStyle/>
          <a:p>
            <a:pPr marL="0" indent="0">
              <a:lnSpc>
                <a:spcPct val="100000"/>
              </a:lnSpc>
              <a:spcBef>
                <a:spcPts val="0"/>
              </a:spcBef>
              <a:buNone/>
            </a:pPr>
            <a:r>
              <a:rPr lang="en-GB" sz="2000" b="0" i="0" u="none" strike="noStrike" baseline="0" dirty="0">
                <a:solidFill>
                  <a:srgbClr val="0070C0"/>
                </a:solidFill>
                <a:latin typeface="Calibri Light" panose="020F0302020204030204" pitchFamily="34" charset="0"/>
                <a:cs typeface="Calibri Light" panose="020F0302020204030204" pitchFamily="34" charset="0"/>
              </a:rPr>
              <a:t>The Philippines </a:t>
            </a:r>
            <a:r>
              <a:rPr lang="en-GB" sz="2000" b="0" i="0" u="none" strike="noStrike" baseline="0" dirty="0">
                <a:solidFill>
                  <a:srgbClr val="000000"/>
                </a:solidFill>
                <a:latin typeface="Calibri Light" panose="020F0302020204030204" pitchFamily="34" charset="0"/>
                <a:cs typeface="Calibri Light" panose="020F0302020204030204" pitchFamily="34" charset="0"/>
              </a:rPr>
              <a:t>has </a:t>
            </a:r>
            <a:r>
              <a:rPr lang="en-GB" sz="2000" b="0" i="0" u="none" strike="noStrike" baseline="0" dirty="0">
                <a:solidFill>
                  <a:srgbClr val="0070C0"/>
                </a:solidFill>
                <a:latin typeface="Calibri Light" panose="020F0302020204030204" pitchFamily="34" charset="0"/>
                <a:cs typeface="Calibri Light" panose="020F0302020204030204" pitchFamily="34" charset="0"/>
              </a:rPr>
              <a:t>7,641 islands </a:t>
            </a:r>
            <a:r>
              <a:rPr lang="en-GB" sz="2000" b="0" i="0" u="none" strike="noStrike" baseline="0" dirty="0">
                <a:solidFill>
                  <a:srgbClr val="000000"/>
                </a:solidFill>
                <a:latin typeface="Calibri Light" panose="020F0302020204030204" pitchFamily="34" charset="0"/>
                <a:cs typeface="Calibri Light" panose="020F0302020204030204" pitchFamily="34" charset="0"/>
              </a:rPr>
              <a:t>and more than </a:t>
            </a:r>
            <a:r>
              <a:rPr lang="en-GB" sz="2000" b="0" i="0" u="none" strike="noStrike" baseline="0" dirty="0">
                <a:solidFill>
                  <a:srgbClr val="0070C0"/>
                </a:solidFill>
                <a:latin typeface="Calibri Light" panose="020F0302020204030204" pitchFamily="34" charset="0"/>
                <a:cs typeface="Calibri Light" panose="020F0302020204030204" pitchFamily="34" charset="0"/>
              </a:rPr>
              <a:t>100 million people </a:t>
            </a:r>
            <a:r>
              <a:rPr lang="en-GB" sz="2000" b="0" i="0" u="none" strike="noStrike" baseline="0" dirty="0">
                <a:solidFill>
                  <a:srgbClr val="000000"/>
                </a:solidFill>
                <a:latin typeface="Calibri Light" panose="020F0302020204030204" pitchFamily="34" charset="0"/>
                <a:cs typeface="Calibri Light" panose="020F0302020204030204" pitchFamily="34" charset="0"/>
              </a:rPr>
              <a:t>which makes evaluation of diabetic eye disease very challenging. </a:t>
            </a:r>
          </a:p>
          <a:p>
            <a:pPr marL="0" indent="0">
              <a:lnSpc>
                <a:spcPct val="100000"/>
              </a:lnSpc>
              <a:spcBef>
                <a:spcPts val="0"/>
              </a:spcBef>
              <a:buNone/>
            </a:pPr>
            <a:endParaRPr lang="en-GB" sz="20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“Not all areas have the necessary </a:t>
            </a:r>
            <a:r>
              <a:rPr lang="en-GB" sz="2000" b="0" i="0" u="none" strike="noStrike" baseline="0" dirty="0">
                <a:solidFill>
                  <a:srgbClr val="006666"/>
                </a:solidFill>
                <a:latin typeface="Calibri" panose="020F0502020204030204" pitchFamily="34" charset="0"/>
                <a:cs typeface="Calibri" panose="020F0502020204030204" pitchFamily="34" charset="0"/>
              </a:rPr>
              <a:t>equipment</a:t>
            </a:r>
            <a:r>
              <a:rPr lang="en-GB" sz="2000" b="0" i="0" u="none" strike="noStrike" baseline="0" dirty="0">
                <a:solidFill>
                  <a:srgbClr val="006666"/>
                </a:solidFill>
                <a:latin typeface="Calibri Light" panose="020F0302020204030204" pitchFamily="34" charset="0"/>
                <a:cs typeface="Calibri Light" panose="020F0302020204030204" pitchFamily="34" charset="0"/>
              </a:rPr>
              <a:t> for eye examinations and the transportation of machines and specialists is challenging if a DESP it to be deployed on a national scale,” </a:t>
            </a:r>
            <a:r>
              <a:rPr lang="en-GB" sz="2000" b="0" i="0" u="none" strike="noStrike" baseline="0" dirty="0">
                <a:solidFill>
                  <a:srgbClr val="000000"/>
                </a:solidFill>
                <a:latin typeface="Calibri Light" panose="020F0302020204030204" pitchFamily="34" charset="0"/>
                <a:cs typeface="Calibri Light" panose="020F0302020204030204" pitchFamily="34" charset="0"/>
              </a:rPr>
              <a:t>says Tunde.</a:t>
            </a:r>
          </a:p>
          <a:p>
            <a:pPr marL="0" indent="0">
              <a:lnSpc>
                <a:spcPct val="100000"/>
              </a:lnSpc>
              <a:spcBef>
                <a:spcPts val="0"/>
              </a:spcBef>
              <a:buNone/>
            </a:pPr>
            <a:endParaRPr lang="en-GB" sz="20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 “Then there is the lack of </a:t>
            </a:r>
            <a:r>
              <a:rPr lang="en-GB" sz="2000" b="0" i="0" u="none" strike="noStrike" baseline="0" dirty="0">
                <a:solidFill>
                  <a:srgbClr val="006666"/>
                </a:solidFill>
                <a:cs typeface="Calibri Light" panose="020F0302020204030204" pitchFamily="34" charset="0"/>
              </a:rPr>
              <a:t>trained eye health professionals</a:t>
            </a:r>
            <a:r>
              <a:rPr lang="en-GB" sz="2000" b="0" i="0" u="none" strike="noStrike" baseline="0" dirty="0">
                <a:solidFill>
                  <a:srgbClr val="006666"/>
                </a:solidFill>
                <a:latin typeface="Calibri Light" panose="020F0302020204030204" pitchFamily="34" charset="0"/>
                <a:cs typeface="Calibri Light" panose="020F0302020204030204" pitchFamily="34" charset="0"/>
              </a:rPr>
              <a:t>; there are only about </a:t>
            </a:r>
            <a:r>
              <a:rPr lang="en-GB" sz="2000" b="0" i="0" u="none" strike="noStrike" baseline="0" dirty="0">
                <a:solidFill>
                  <a:srgbClr val="006666"/>
                </a:solidFill>
                <a:cs typeface="Calibri Light" panose="020F0302020204030204" pitchFamily="34" charset="0"/>
              </a:rPr>
              <a:t>1,600 ophthalmologists</a:t>
            </a:r>
            <a:r>
              <a:rPr lang="en-GB" sz="2000" b="0" i="0" u="none" strike="noStrike" baseline="0" dirty="0">
                <a:solidFill>
                  <a:srgbClr val="006666"/>
                </a:solidFill>
                <a:latin typeface="Calibri Light" panose="020F0302020204030204" pitchFamily="34" charset="0"/>
                <a:cs typeface="Calibri Light" panose="020F0302020204030204" pitchFamily="34" charset="0"/>
              </a:rPr>
              <a:t> in the country where around </a:t>
            </a:r>
            <a:r>
              <a:rPr lang="en-GB" sz="2000" b="0" i="0" u="none" strike="noStrike" baseline="0" dirty="0">
                <a:solidFill>
                  <a:srgbClr val="006666"/>
                </a:solidFill>
                <a:latin typeface="Calibri" panose="020F0502020204030204" pitchFamily="34" charset="0"/>
                <a:cs typeface="Calibri" panose="020F0502020204030204" pitchFamily="34" charset="0"/>
              </a:rPr>
              <a:t>4 to 5 million people </a:t>
            </a:r>
            <a:r>
              <a:rPr lang="en-GB" sz="2000" b="0" i="0" u="none" strike="noStrike" baseline="0" dirty="0">
                <a:solidFill>
                  <a:srgbClr val="006666"/>
                </a:solidFill>
                <a:latin typeface="Calibri Light" panose="020F0302020204030204" pitchFamily="34" charset="0"/>
                <a:cs typeface="Calibri Light" panose="020F0302020204030204" pitchFamily="34" charset="0"/>
              </a:rPr>
              <a:t>are estimated to have diabetes.” </a:t>
            </a:r>
            <a:endParaRPr lang="en-US" sz="2000" dirty="0">
              <a:solidFill>
                <a:srgbClr val="00666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371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10;&#10;Description automatically generated">
            <a:extLst>
              <a:ext uri="{FF2B5EF4-FFF2-40B4-BE49-F238E27FC236}">
                <a16:creationId xmlns:a16="http://schemas.microsoft.com/office/drawing/2014/main" id="{BE663FD5-D3B0-44AB-A9FC-2BAE34C89E38}"/>
              </a:ext>
            </a:extLst>
          </p:cNvPr>
          <p:cNvPicPr>
            <a:picLocks noChangeAspect="1"/>
          </p:cNvPicPr>
          <p:nvPr/>
        </p:nvPicPr>
        <p:blipFill rotWithShape="1">
          <a:blip r:embed="rId2">
            <a:extLst>
              <a:ext uri="{28A0092B-C50C-407E-A947-70E740481C1C}">
                <a14:useLocalDpi xmlns:a14="http://schemas.microsoft.com/office/drawing/2010/main" val="0"/>
              </a:ext>
            </a:extLst>
          </a:blip>
          <a:srcRect t="1564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8" name="TextBox 7">
            <a:extLst>
              <a:ext uri="{FF2B5EF4-FFF2-40B4-BE49-F238E27FC236}">
                <a16:creationId xmlns:a16="http://schemas.microsoft.com/office/drawing/2014/main" id="{5423DE62-B21D-43D2-A1FC-6E3879B6ED2D}"/>
              </a:ext>
            </a:extLst>
          </p:cNvPr>
          <p:cNvSpPr txBox="1"/>
          <p:nvPr/>
        </p:nvSpPr>
        <p:spPr>
          <a:xfrm>
            <a:off x="186690" y="6463258"/>
            <a:ext cx="3870960" cy="246221"/>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REACH-DR staff taking retinal images using a mobile handheld camera </a:t>
            </a:r>
            <a:endParaRPr lang="en-GB" sz="1000" dirty="0">
              <a:latin typeface="Calibri Light" panose="020F0302020204030204" pitchFamily="34" charset="0"/>
              <a:cs typeface="Calibri Light" panose="020F0302020204030204" pitchFamily="34" charset="0"/>
            </a:endParaRPr>
          </a:p>
        </p:txBody>
      </p:sp>
      <p:sp>
        <p:nvSpPr>
          <p:cNvPr id="6" name="Title 1">
            <a:extLst>
              <a:ext uri="{FF2B5EF4-FFF2-40B4-BE49-F238E27FC236}">
                <a16:creationId xmlns:a16="http://schemas.microsoft.com/office/drawing/2014/main" id="{113F4493-9A1B-45A9-A201-2053F774E1D3}"/>
              </a:ext>
            </a:extLst>
          </p:cNvPr>
          <p:cNvSpPr txBox="1">
            <a:spLocks/>
          </p:cNvSpPr>
          <p:nvPr/>
        </p:nvSpPr>
        <p:spPr>
          <a:xfrm>
            <a:off x="6417734" y="490539"/>
            <a:ext cx="5291663" cy="657226"/>
          </a:xfrm>
          <a:prstGeom prst="rect">
            <a:avLst/>
          </a:prstGeom>
          <a:solidFill>
            <a:schemeClr val="bg1">
              <a:lumMod val="9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0000"/>
                </a:solidFill>
                <a:latin typeface="Calibri Light" panose="020F0302020204030204" pitchFamily="34" charset="0"/>
                <a:cs typeface="Calibri Light" panose="020F0302020204030204" pitchFamily="34" charset="0"/>
              </a:rPr>
              <a:t>THE SOLUTIONS </a:t>
            </a:r>
            <a:endParaRPr lang="en-GB" sz="4000" dirty="0"/>
          </a:p>
        </p:txBody>
      </p:sp>
      <p:sp>
        <p:nvSpPr>
          <p:cNvPr id="7" name="Content Placeholder 8">
            <a:extLst>
              <a:ext uri="{FF2B5EF4-FFF2-40B4-BE49-F238E27FC236}">
                <a16:creationId xmlns:a16="http://schemas.microsoft.com/office/drawing/2014/main" id="{FE017589-077A-430C-AD46-000A8AEBBBF0}"/>
              </a:ext>
            </a:extLst>
          </p:cNvPr>
          <p:cNvSpPr txBox="1">
            <a:spLocks/>
          </p:cNvSpPr>
          <p:nvPr/>
        </p:nvSpPr>
        <p:spPr>
          <a:xfrm>
            <a:off x="6417734" y="1514476"/>
            <a:ext cx="5291663" cy="4852986"/>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A </a:t>
            </a:r>
            <a:r>
              <a:rPr lang="en-GB" sz="2000" b="0" i="0" u="none" strike="noStrike" baseline="0" dirty="0">
                <a:solidFill>
                  <a:srgbClr val="0070C0"/>
                </a:solidFill>
                <a:latin typeface="Calibri Light" panose="020F0302020204030204" pitchFamily="34" charset="0"/>
                <a:cs typeface="Calibri Light" panose="020F0302020204030204" pitchFamily="34" charset="0"/>
              </a:rPr>
              <a:t>teleophthalmology</a:t>
            </a:r>
            <a:r>
              <a:rPr lang="en-GB" sz="2000" b="0" i="0" u="none" strike="noStrike" baseline="0" dirty="0">
                <a:solidFill>
                  <a:srgbClr val="000000"/>
                </a:solidFill>
                <a:latin typeface="Calibri Light" panose="020F0302020204030204" pitchFamily="34" charset="0"/>
                <a:cs typeface="Calibri Light" panose="020F0302020204030204" pitchFamily="34" charset="0"/>
              </a:rPr>
              <a:t> eye evaluation involves taking </a:t>
            </a:r>
            <a:r>
              <a:rPr lang="en-GB" sz="2000" b="0" i="0" u="none" strike="noStrike" baseline="0" dirty="0">
                <a:solidFill>
                  <a:srgbClr val="0070C0"/>
                </a:solidFill>
                <a:latin typeface="Calibri Light" panose="020F0302020204030204" pitchFamily="34" charset="0"/>
                <a:cs typeface="Calibri Light" panose="020F0302020204030204" pitchFamily="34" charset="0"/>
              </a:rPr>
              <a:t>photographs</a:t>
            </a:r>
            <a:r>
              <a:rPr lang="en-GB" sz="2000" b="0" i="0" u="none" strike="noStrike" baseline="0" dirty="0">
                <a:solidFill>
                  <a:srgbClr val="000000"/>
                </a:solidFill>
                <a:latin typeface="Calibri Light" panose="020F0302020204030204" pitchFamily="34" charset="0"/>
                <a:cs typeface="Calibri Light" panose="020F0302020204030204" pitchFamily="34" charset="0"/>
              </a:rPr>
              <a:t> of the patient’s eyes in different community-based locations and sending these images to a </a:t>
            </a:r>
            <a:r>
              <a:rPr lang="en-GB" sz="2000" b="0" i="0" u="none" strike="noStrike" baseline="0" dirty="0">
                <a:solidFill>
                  <a:srgbClr val="0070C0"/>
                </a:solidFill>
                <a:latin typeface="Calibri Light" panose="020F0302020204030204" pitchFamily="34" charset="0"/>
                <a:cs typeface="Calibri Light" panose="020F0302020204030204" pitchFamily="34" charset="0"/>
              </a:rPr>
              <a:t>central database</a:t>
            </a: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20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The images are </a:t>
            </a:r>
            <a:r>
              <a:rPr lang="en-GB" sz="2000" b="0" i="0" u="none" strike="noStrike" baseline="0" dirty="0">
                <a:solidFill>
                  <a:srgbClr val="0070C0"/>
                </a:solidFill>
                <a:latin typeface="Calibri Light" panose="020F0302020204030204" pitchFamily="34" charset="0"/>
                <a:cs typeface="Calibri Light" panose="020F0302020204030204" pitchFamily="34" charset="0"/>
              </a:rPr>
              <a:t>evaluated remotely </a:t>
            </a:r>
            <a:r>
              <a:rPr lang="en-GB" sz="2000" b="0" i="0" u="none" strike="noStrike" baseline="0" dirty="0">
                <a:solidFill>
                  <a:srgbClr val="000000"/>
                </a:solidFill>
                <a:latin typeface="Calibri Light" panose="020F0302020204030204" pitchFamily="34" charset="0"/>
                <a:cs typeface="Calibri Light" panose="020F0302020204030204" pitchFamily="34" charset="0"/>
              </a:rPr>
              <a:t>at a reading centre by </a:t>
            </a:r>
            <a:r>
              <a:rPr lang="en-GB" sz="2000" b="0" i="0" u="none" strike="noStrike" baseline="0" dirty="0">
                <a:solidFill>
                  <a:srgbClr val="0070C0"/>
                </a:solidFill>
                <a:latin typeface="Calibri Light" panose="020F0302020204030204" pitchFamily="34" charset="0"/>
                <a:cs typeface="Calibri Light" panose="020F0302020204030204" pitchFamily="34" charset="0"/>
              </a:rPr>
              <a:t>trained image graders </a:t>
            </a:r>
            <a:r>
              <a:rPr lang="en-GB" sz="2000" b="0" i="0" u="none" strike="noStrike" baseline="0" dirty="0">
                <a:solidFill>
                  <a:srgbClr val="000000"/>
                </a:solidFill>
                <a:latin typeface="Calibri Light" panose="020F0302020204030204" pitchFamily="34" charset="0"/>
                <a:cs typeface="Calibri Light" panose="020F0302020204030204" pitchFamily="34" charset="0"/>
              </a:rPr>
              <a:t>who send the results back to the patient and their doctors.</a:t>
            </a:r>
          </a:p>
          <a:p>
            <a:pPr marL="0" indent="0">
              <a:lnSpc>
                <a:spcPct val="100000"/>
              </a:lnSpc>
              <a:spcBef>
                <a:spcPts val="0"/>
              </a:spcBef>
              <a:buNone/>
            </a:pPr>
            <a:endParaRPr lang="en-GB" sz="20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dirty="0">
                <a:solidFill>
                  <a:srgbClr val="000000"/>
                </a:solidFill>
                <a:latin typeface="Calibri Light" panose="020F0302020204030204" pitchFamily="34" charset="0"/>
                <a:cs typeface="Calibri Light" panose="020F0302020204030204" pitchFamily="34" charset="0"/>
              </a:rPr>
              <a:t>I</a:t>
            </a:r>
            <a:r>
              <a:rPr lang="en-GB" sz="2000" b="0" i="0" u="none" strike="noStrike" baseline="0" dirty="0">
                <a:solidFill>
                  <a:srgbClr val="000000"/>
                </a:solidFill>
                <a:latin typeface="Calibri Light" panose="020F0302020204030204" pitchFamily="34" charset="0"/>
                <a:cs typeface="Calibri Light" panose="020F0302020204030204" pitchFamily="34" charset="0"/>
              </a:rPr>
              <a:t>f the team can perform teleophthalmology eye evaluations using </a:t>
            </a:r>
            <a:r>
              <a:rPr lang="en-GB" sz="2000" b="0" i="0" u="none" strike="noStrike" baseline="0" dirty="0">
                <a:solidFill>
                  <a:srgbClr val="0070C0"/>
                </a:solidFill>
                <a:latin typeface="Calibri Light" panose="020F0302020204030204" pitchFamily="34" charset="0"/>
                <a:cs typeface="Calibri Light" panose="020F0302020204030204" pitchFamily="34" charset="0"/>
              </a:rPr>
              <a:t>mobile retinal cameras</a:t>
            </a:r>
            <a:r>
              <a:rPr lang="en-GB" sz="2000" b="0" i="0" u="none" strike="noStrike" baseline="0" dirty="0">
                <a:solidFill>
                  <a:srgbClr val="000000"/>
                </a:solidFill>
                <a:latin typeface="Calibri Light" panose="020F0302020204030204" pitchFamily="34" charset="0"/>
                <a:cs typeface="Calibri Light" panose="020F0302020204030204" pitchFamily="34" charset="0"/>
              </a:rPr>
              <a:t>, they can overcome the geographical and practical challenges that exist in the Philippines.</a:t>
            </a:r>
          </a:p>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8054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20A121DE-1FC8-4E21-BF22-FC421EE1574D}"/>
              </a:ext>
            </a:extLst>
          </p:cNvPr>
          <p:cNvPicPr>
            <a:picLocks noChangeAspect="1"/>
          </p:cNvPicPr>
          <p:nvPr/>
        </p:nvPicPr>
        <p:blipFill rotWithShape="1">
          <a:blip r:embed="rId2">
            <a:extLst>
              <a:ext uri="{28A0092B-C50C-407E-A947-70E740481C1C}">
                <a14:useLocalDpi xmlns:a14="http://schemas.microsoft.com/office/drawing/2010/main" val="0"/>
              </a:ext>
            </a:extLst>
          </a:blip>
          <a:srcRect l="16265" r="17054"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 name="TextBox 6">
            <a:extLst>
              <a:ext uri="{FF2B5EF4-FFF2-40B4-BE49-F238E27FC236}">
                <a16:creationId xmlns:a16="http://schemas.microsoft.com/office/drawing/2014/main" id="{094BBB3C-00C3-448D-B00E-5F733E916074}"/>
              </a:ext>
            </a:extLst>
          </p:cNvPr>
          <p:cNvSpPr txBox="1"/>
          <p:nvPr/>
        </p:nvSpPr>
        <p:spPr>
          <a:xfrm>
            <a:off x="158114" y="6167406"/>
            <a:ext cx="4642485" cy="400110"/>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The REACH-DR team from the Philippine Eye Research Institute including Dr Paolo Silva (in white blazer), the Philippine lead </a:t>
            </a:r>
            <a:endParaRPr lang="en-GB" sz="1000" dirty="0">
              <a:latin typeface="Calibri Light" panose="020F0302020204030204" pitchFamily="34" charset="0"/>
              <a:cs typeface="Calibri Light" panose="020F0302020204030204" pitchFamily="34" charset="0"/>
            </a:endParaRPr>
          </a:p>
        </p:txBody>
      </p:sp>
      <p:sp>
        <p:nvSpPr>
          <p:cNvPr id="6" name="Title 1">
            <a:extLst>
              <a:ext uri="{FF2B5EF4-FFF2-40B4-BE49-F238E27FC236}">
                <a16:creationId xmlns:a16="http://schemas.microsoft.com/office/drawing/2014/main" id="{15993B45-3A15-493F-B295-55E79073A6B2}"/>
              </a:ext>
            </a:extLst>
          </p:cNvPr>
          <p:cNvSpPr txBox="1">
            <a:spLocks/>
          </p:cNvSpPr>
          <p:nvPr/>
        </p:nvSpPr>
        <p:spPr>
          <a:xfrm>
            <a:off x="6254113" y="328614"/>
            <a:ext cx="5679385" cy="657226"/>
          </a:xfrm>
          <a:prstGeom prst="rect">
            <a:avLst/>
          </a:prstGeom>
          <a:solidFill>
            <a:schemeClr val="bg1">
              <a:lumMod val="9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0000"/>
                </a:solidFill>
                <a:latin typeface="Calibri Light" panose="020F0302020204030204" pitchFamily="34" charset="0"/>
                <a:cs typeface="Calibri Light" panose="020F0302020204030204" pitchFamily="34" charset="0"/>
              </a:rPr>
              <a:t>COLLABORATION</a:t>
            </a:r>
            <a:endParaRPr lang="en-GB" sz="4000" dirty="0"/>
          </a:p>
        </p:txBody>
      </p:sp>
      <p:sp>
        <p:nvSpPr>
          <p:cNvPr id="8" name="Content Placeholder 8">
            <a:extLst>
              <a:ext uri="{FF2B5EF4-FFF2-40B4-BE49-F238E27FC236}">
                <a16:creationId xmlns:a16="http://schemas.microsoft.com/office/drawing/2014/main" id="{BC913E14-1DE4-4EB3-AABB-9E61FD7B2E82}"/>
              </a:ext>
            </a:extLst>
          </p:cNvPr>
          <p:cNvSpPr txBox="1">
            <a:spLocks/>
          </p:cNvSpPr>
          <p:nvPr/>
        </p:nvSpPr>
        <p:spPr>
          <a:xfrm>
            <a:off x="6254113" y="1209675"/>
            <a:ext cx="5679385" cy="5514975"/>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0" i="0" u="none" strike="noStrike" baseline="0" dirty="0">
                <a:solidFill>
                  <a:srgbClr val="000000"/>
                </a:solidFill>
                <a:latin typeface="+mj-lt"/>
              </a:rPr>
              <a:t>The UK national DESP is one of the most successful globally; the UK team now wants to </a:t>
            </a:r>
            <a:r>
              <a:rPr lang="en-GB" sz="2000" dirty="0">
                <a:solidFill>
                  <a:srgbClr val="0070C0"/>
                </a:solidFill>
                <a:latin typeface="+mj-lt"/>
              </a:rPr>
              <a:t>share this success</a:t>
            </a:r>
            <a:r>
              <a:rPr lang="en-GB" sz="2000" b="0" i="0" u="none" strike="noStrike" baseline="0" dirty="0">
                <a:solidFill>
                  <a:srgbClr val="0070C0"/>
                </a:solidFill>
                <a:latin typeface="+mj-lt"/>
              </a:rPr>
              <a:t> </a:t>
            </a:r>
            <a:r>
              <a:rPr lang="en-GB" sz="2000" b="0" i="0" u="none" strike="noStrike" baseline="0" dirty="0">
                <a:solidFill>
                  <a:srgbClr val="000000"/>
                </a:solidFill>
                <a:latin typeface="+mj-lt"/>
              </a:rPr>
              <a:t>with the </a:t>
            </a:r>
            <a:r>
              <a:rPr lang="en-GB" sz="2000" b="0" i="0" u="none" strike="noStrike" baseline="0" dirty="0">
                <a:solidFill>
                  <a:srgbClr val="0070C0"/>
                </a:solidFill>
                <a:latin typeface="+mj-lt"/>
              </a:rPr>
              <a:t>Philippines</a:t>
            </a:r>
            <a:r>
              <a:rPr lang="en-GB" sz="2000" b="0" i="0" u="none" strike="noStrike" baseline="0" dirty="0">
                <a:solidFill>
                  <a:srgbClr val="000000"/>
                </a:solidFill>
                <a:latin typeface="+mj-lt"/>
              </a:rPr>
              <a:t>. </a:t>
            </a:r>
          </a:p>
          <a:p>
            <a:pPr marL="0" indent="0">
              <a:lnSpc>
                <a:spcPct val="100000"/>
              </a:lnSpc>
              <a:spcBef>
                <a:spcPts val="0"/>
              </a:spcBef>
              <a:buNone/>
            </a:pPr>
            <a:endParaRPr lang="en-GB" sz="2000" b="0" i="0" u="none" strike="noStrike" baseline="0" dirty="0">
              <a:solidFill>
                <a:srgbClr val="000000"/>
              </a:solidFill>
              <a:latin typeface="+mj-lt"/>
            </a:endParaRPr>
          </a:p>
          <a:p>
            <a:pPr marL="0" indent="0">
              <a:lnSpc>
                <a:spcPct val="100000"/>
              </a:lnSpc>
              <a:spcBef>
                <a:spcPts val="0"/>
              </a:spcBef>
              <a:buNone/>
            </a:pPr>
            <a:r>
              <a:rPr lang="en-GB" sz="2000" b="0" i="0" u="none" strike="noStrike" baseline="0" dirty="0">
                <a:solidFill>
                  <a:srgbClr val="006666"/>
                </a:solidFill>
                <a:latin typeface="+mj-lt"/>
              </a:rPr>
              <a:t>“</a:t>
            </a:r>
            <a:r>
              <a:rPr lang="en-GB" sz="2000" dirty="0">
                <a:solidFill>
                  <a:srgbClr val="006666"/>
                </a:solidFill>
                <a:latin typeface="+mj-lt"/>
              </a:rPr>
              <a:t>T</a:t>
            </a:r>
            <a:r>
              <a:rPr lang="en-GB" sz="2000" b="0" i="0" u="none" strike="noStrike" baseline="0" dirty="0">
                <a:solidFill>
                  <a:srgbClr val="006666"/>
                </a:solidFill>
                <a:latin typeface="+mj-lt"/>
              </a:rPr>
              <a:t>he framework for the pilot DESP in the Philippines was developed using </a:t>
            </a:r>
            <a:r>
              <a:rPr lang="en-GB" sz="2000" b="0" i="0" u="none" strike="noStrike" baseline="0" dirty="0">
                <a:solidFill>
                  <a:srgbClr val="006666"/>
                </a:solidFill>
              </a:rPr>
              <a:t>UK standards </a:t>
            </a:r>
            <a:r>
              <a:rPr lang="en-GB" sz="2000" b="0" i="0" u="none" strike="noStrike" baseline="0" dirty="0">
                <a:solidFill>
                  <a:srgbClr val="006666"/>
                </a:solidFill>
                <a:latin typeface="+mj-lt"/>
              </a:rPr>
              <a:t>and </a:t>
            </a:r>
            <a:r>
              <a:rPr lang="en-GB" sz="2000" b="0" i="0" u="none" strike="noStrike" baseline="0" dirty="0">
                <a:solidFill>
                  <a:srgbClr val="006666"/>
                </a:solidFill>
              </a:rPr>
              <a:t>best practices</a:t>
            </a:r>
            <a:r>
              <a:rPr lang="en-GB" sz="2000" b="0" i="0" u="none" strike="noStrike" baseline="0" dirty="0">
                <a:solidFill>
                  <a:srgbClr val="006666"/>
                </a:solidFill>
                <a:latin typeface="+mj-lt"/>
              </a:rPr>
              <a:t>,” </a:t>
            </a:r>
            <a:r>
              <a:rPr lang="en-GB" sz="2000" b="0" i="0" u="none" strike="noStrike" baseline="0" dirty="0">
                <a:solidFill>
                  <a:srgbClr val="000000"/>
                </a:solidFill>
                <a:latin typeface="+mj-lt"/>
              </a:rPr>
              <a:t>explains Tunde. </a:t>
            </a:r>
            <a:r>
              <a:rPr lang="en-GB" sz="2000" b="0" i="0" u="none" strike="noStrike" baseline="0" dirty="0">
                <a:solidFill>
                  <a:srgbClr val="006666"/>
                </a:solidFill>
                <a:latin typeface="+mj-lt"/>
              </a:rPr>
              <a:t> </a:t>
            </a:r>
          </a:p>
          <a:p>
            <a:pPr marL="0" indent="0">
              <a:lnSpc>
                <a:spcPct val="100000"/>
              </a:lnSpc>
              <a:spcBef>
                <a:spcPts val="0"/>
              </a:spcBef>
              <a:buNone/>
            </a:pPr>
            <a:endParaRPr lang="en-GB" sz="2000" b="0" i="0" u="none" strike="noStrike" baseline="0" dirty="0">
              <a:solidFill>
                <a:srgbClr val="006666"/>
              </a:solidFill>
              <a:latin typeface="+mj-lt"/>
            </a:endParaRPr>
          </a:p>
          <a:p>
            <a:pPr marL="0" indent="0">
              <a:lnSpc>
                <a:spcPct val="100000"/>
              </a:lnSpc>
              <a:spcBef>
                <a:spcPts val="0"/>
              </a:spcBef>
              <a:buNone/>
            </a:pPr>
            <a:r>
              <a:rPr lang="en-GB" sz="2000" b="0" i="0" u="none" strike="noStrike" baseline="0" dirty="0">
                <a:solidFill>
                  <a:srgbClr val="000000"/>
                </a:solidFill>
                <a:latin typeface="+mj-lt"/>
              </a:rPr>
              <a:t>The UK team’s colleagues from the </a:t>
            </a:r>
            <a:r>
              <a:rPr lang="en-GB" sz="2000" b="0" i="0" u="none" strike="noStrike" baseline="0" dirty="0">
                <a:solidFill>
                  <a:srgbClr val="0070C0"/>
                </a:solidFill>
                <a:latin typeface="+mj-lt"/>
              </a:rPr>
              <a:t>Philippine Eye Research Institute</a:t>
            </a:r>
            <a:r>
              <a:rPr lang="en-GB" sz="2000" b="0" i="0" u="none" strike="noStrike" baseline="0" dirty="0">
                <a:solidFill>
                  <a:srgbClr val="000000"/>
                </a:solidFill>
                <a:latin typeface="+mj-lt"/>
              </a:rPr>
              <a:t> </a:t>
            </a:r>
            <a:r>
              <a:rPr lang="en-GB" sz="2000" dirty="0">
                <a:solidFill>
                  <a:srgbClr val="000000"/>
                </a:solidFill>
                <a:latin typeface="+mj-lt"/>
              </a:rPr>
              <a:t>have been</a:t>
            </a:r>
            <a:r>
              <a:rPr lang="en-GB" sz="2000" b="0" i="0" u="none" strike="noStrike" baseline="0" dirty="0">
                <a:solidFill>
                  <a:srgbClr val="000000"/>
                </a:solidFill>
                <a:latin typeface="+mj-lt"/>
              </a:rPr>
              <a:t> involved in the planning and delivery of </a:t>
            </a:r>
            <a:r>
              <a:rPr lang="en-GB" sz="2000" b="0" i="0" u="none" strike="noStrike" baseline="0" dirty="0">
                <a:solidFill>
                  <a:srgbClr val="0070C0"/>
                </a:solidFill>
                <a:latin typeface="+mj-lt"/>
              </a:rPr>
              <a:t>all aspects of the project from the very beginning</a:t>
            </a:r>
            <a:r>
              <a:rPr lang="en-GB" sz="2000" b="0" i="0" u="none" strike="noStrike" baseline="0" dirty="0">
                <a:solidFill>
                  <a:srgbClr val="000000"/>
                </a:solidFill>
                <a:latin typeface="+mj-lt"/>
              </a:rPr>
              <a:t>. </a:t>
            </a:r>
          </a:p>
          <a:p>
            <a:pPr marL="0" indent="0">
              <a:lnSpc>
                <a:spcPct val="100000"/>
              </a:lnSpc>
              <a:spcBef>
                <a:spcPts val="0"/>
              </a:spcBef>
              <a:buNone/>
            </a:pPr>
            <a:endParaRPr lang="en-GB" sz="2000" b="0" i="0" u="none" strike="noStrike" baseline="0" dirty="0">
              <a:solidFill>
                <a:srgbClr val="000000"/>
              </a:solidFill>
              <a:latin typeface="+mj-lt"/>
            </a:endParaRPr>
          </a:p>
          <a:p>
            <a:pPr marL="0" indent="0">
              <a:lnSpc>
                <a:spcPct val="100000"/>
              </a:lnSpc>
              <a:spcBef>
                <a:spcPts val="0"/>
              </a:spcBef>
              <a:buNone/>
            </a:pPr>
            <a:r>
              <a:rPr lang="en-GB" sz="2000" b="0" i="0" u="none" strike="noStrike" baseline="0" dirty="0">
                <a:solidFill>
                  <a:srgbClr val="000000"/>
                </a:solidFill>
                <a:latin typeface="+mj-lt"/>
              </a:rPr>
              <a:t>The two teams have been </a:t>
            </a:r>
            <a:r>
              <a:rPr lang="en-GB" sz="2000" b="0" i="0" u="none" strike="noStrike" baseline="0" dirty="0">
                <a:solidFill>
                  <a:srgbClr val="0070C0"/>
                </a:solidFill>
                <a:latin typeface="+mj-lt"/>
              </a:rPr>
              <a:t>working together </a:t>
            </a:r>
            <a:r>
              <a:rPr lang="en-GB" sz="2000" b="0" i="0" u="none" strike="noStrike" baseline="0" dirty="0">
                <a:solidFill>
                  <a:srgbClr val="000000"/>
                </a:solidFill>
                <a:latin typeface="+mj-lt"/>
              </a:rPr>
              <a:t>on the </a:t>
            </a:r>
            <a:r>
              <a:rPr lang="en-GB" sz="2000" b="0" i="0" u="none" strike="noStrike" baseline="0" dirty="0">
                <a:solidFill>
                  <a:srgbClr val="0070C0"/>
                </a:solidFill>
                <a:latin typeface="+mj-lt"/>
              </a:rPr>
              <a:t>design</a:t>
            </a:r>
            <a:r>
              <a:rPr lang="en-GB" sz="2000" b="0" i="0" u="none" strike="noStrike" baseline="0" dirty="0">
                <a:solidFill>
                  <a:srgbClr val="000000"/>
                </a:solidFill>
                <a:latin typeface="+mj-lt"/>
              </a:rPr>
              <a:t> of the programme, the delivery of the</a:t>
            </a:r>
            <a:r>
              <a:rPr lang="en-GB" sz="2000" b="0" i="0" u="none" strike="noStrike" baseline="0" dirty="0">
                <a:solidFill>
                  <a:srgbClr val="0070C0"/>
                </a:solidFill>
                <a:latin typeface="+mj-lt"/>
              </a:rPr>
              <a:t> training </a:t>
            </a:r>
            <a:r>
              <a:rPr lang="en-GB" sz="2000" b="0" i="0" u="none" strike="noStrike" baseline="0" dirty="0">
                <a:solidFill>
                  <a:srgbClr val="000000"/>
                </a:solidFill>
                <a:latin typeface="+mj-lt"/>
              </a:rPr>
              <a:t>and </a:t>
            </a:r>
            <a:r>
              <a:rPr lang="en-GB" sz="2000" b="0" i="0" u="none" strike="noStrike" baseline="0" dirty="0">
                <a:solidFill>
                  <a:srgbClr val="0070C0"/>
                </a:solidFill>
                <a:latin typeface="+mj-lt"/>
              </a:rPr>
              <a:t>quality assurance</a:t>
            </a:r>
            <a:r>
              <a:rPr lang="en-GB" sz="2000" b="0" i="0" u="none" strike="noStrike" baseline="0" dirty="0">
                <a:solidFill>
                  <a:srgbClr val="000000"/>
                </a:solidFill>
                <a:latin typeface="+mj-lt"/>
              </a:rPr>
              <a:t>, and thinking about how to include </a:t>
            </a:r>
            <a:r>
              <a:rPr lang="en-GB" sz="2000" b="0" i="0" u="none" strike="noStrike" baseline="0" dirty="0">
                <a:solidFill>
                  <a:srgbClr val="0070C0"/>
                </a:solidFill>
                <a:latin typeface="+mj-lt"/>
              </a:rPr>
              <a:t>artificial intelligence </a:t>
            </a:r>
            <a:r>
              <a:rPr lang="en-GB" sz="2000" b="0" i="0" u="none" strike="noStrike" baseline="0" dirty="0">
                <a:solidFill>
                  <a:srgbClr val="000000"/>
                </a:solidFill>
                <a:latin typeface="+mj-lt"/>
              </a:rPr>
              <a:t>in the screening programme. </a:t>
            </a:r>
            <a:r>
              <a:rPr lang="en-GB" sz="2000" b="0" i="0" u="none" strike="noStrike" baseline="0" dirty="0">
                <a:solidFill>
                  <a:srgbClr val="000000"/>
                </a:solidFill>
                <a:latin typeface="+mj-lt"/>
                <a:cs typeface="Calibri Light" panose="020F0302020204030204" pitchFamily="34" charset="0"/>
              </a:rPr>
              <a:t> </a:t>
            </a:r>
          </a:p>
        </p:txBody>
      </p:sp>
    </p:spTree>
    <p:extLst>
      <p:ext uri="{BB962C8B-B14F-4D97-AF65-F5344CB8AC3E}">
        <p14:creationId xmlns:p14="http://schemas.microsoft.com/office/powerpoint/2010/main" val="25238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1000"/>
                                        <p:tgtEl>
                                          <p:spTgt spid="8">
                                            <p:txEl>
                                              <p:pRg st="6" end="6"/>
                                            </p:txEl>
                                          </p:spTgt>
                                        </p:tgtEl>
                                      </p:cBhvr>
                                    </p:animEffect>
                                    <p:anim calcmode="lin" valueType="num">
                                      <p:cBhvr>
                                        <p:cTn id="29"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6283-579C-48A8-A7E4-BEAC9C681B89}"/>
              </a:ext>
            </a:extLst>
          </p:cNvPr>
          <p:cNvSpPr>
            <a:spLocks noGrp="1"/>
          </p:cNvSpPr>
          <p:nvPr>
            <p:ph type="title"/>
          </p:nvPr>
        </p:nvSpPr>
        <p:spPr>
          <a:xfrm>
            <a:off x="6417733" y="375920"/>
            <a:ext cx="5587577" cy="656272"/>
          </a:xfrm>
          <a:solidFill>
            <a:schemeClr val="bg1">
              <a:lumMod val="95000"/>
            </a:schemeClr>
          </a:solidFill>
        </p:spPr>
        <p:txBody>
          <a:bodyPr anchor="b">
            <a:normAutofit/>
          </a:bodyPr>
          <a:lstStyle/>
          <a:p>
            <a:r>
              <a:rPr lang="en-GB" sz="3200" dirty="0"/>
              <a:t>THE LONG-TERM</a:t>
            </a:r>
          </a:p>
        </p:txBody>
      </p:sp>
      <p:pic>
        <p:nvPicPr>
          <p:cNvPr id="5" name="Content Placeholder 4" descr="A person taking a picture of another person in a bathroom&#10;&#10;Description automatically generated with low confidence">
            <a:extLst>
              <a:ext uri="{FF2B5EF4-FFF2-40B4-BE49-F238E27FC236}">
                <a16:creationId xmlns:a16="http://schemas.microsoft.com/office/drawing/2014/main" id="{C5B17ADC-8E2A-4628-A8CC-F62628B5730C}"/>
              </a:ext>
            </a:extLst>
          </p:cNvPr>
          <p:cNvPicPr>
            <a:picLocks noChangeAspect="1"/>
          </p:cNvPicPr>
          <p:nvPr/>
        </p:nvPicPr>
        <p:blipFill rotWithShape="1">
          <a:blip r:embed="rId2">
            <a:extLst>
              <a:ext uri="{28A0092B-C50C-407E-A947-70E740481C1C}">
                <a14:useLocalDpi xmlns:a14="http://schemas.microsoft.com/office/drawing/2010/main" val="0"/>
              </a:ext>
            </a:extLst>
          </a:blip>
          <a:srcRect l="7600" r="25719"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74435304-4CFF-485B-A81C-00E1C53B1C51}"/>
              </a:ext>
            </a:extLst>
          </p:cNvPr>
          <p:cNvSpPr>
            <a:spLocks noGrp="1"/>
          </p:cNvSpPr>
          <p:nvPr>
            <p:ph idx="1"/>
          </p:nvPr>
        </p:nvSpPr>
        <p:spPr>
          <a:xfrm>
            <a:off x="6417732" y="1314132"/>
            <a:ext cx="5587578" cy="5320348"/>
          </a:xfrm>
          <a:solidFill>
            <a:schemeClr val="bg1">
              <a:lumMod val="95000"/>
            </a:schemeClr>
          </a:solidFill>
        </p:spPr>
        <p:txBody>
          <a:bodyPr>
            <a:noAutofit/>
          </a:bodyPr>
          <a:lstStyle/>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The goal of the </a:t>
            </a:r>
            <a:r>
              <a:rPr lang="en-GB" sz="2000" b="0" i="0" u="none" strike="noStrike" baseline="0" dirty="0">
                <a:solidFill>
                  <a:srgbClr val="0070C0"/>
                </a:solidFill>
                <a:latin typeface="Calibri Light" panose="020F0302020204030204" pitchFamily="34" charset="0"/>
                <a:cs typeface="Calibri Light" panose="020F0302020204030204" pitchFamily="34" charset="0"/>
              </a:rPr>
              <a:t>REACH-DR project </a:t>
            </a:r>
            <a:r>
              <a:rPr lang="en-GB" sz="2000" b="0" i="0" u="none" strike="noStrike" baseline="0" dirty="0">
                <a:solidFill>
                  <a:srgbClr val="000000"/>
                </a:solidFill>
                <a:latin typeface="Calibri Light" panose="020F0302020204030204" pitchFamily="34" charset="0"/>
                <a:cs typeface="Calibri Light" panose="020F0302020204030204" pitchFamily="34" charset="0"/>
              </a:rPr>
              <a:t>is that relevant </a:t>
            </a:r>
            <a:r>
              <a:rPr lang="en-GB" sz="2000" b="0" i="0" u="none" strike="noStrike" baseline="0" dirty="0">
                <a:solidFill>
                  <a:srgbClr val="0070C0"/>
                </a:solidFill>
                <a:latin typeface="Calibri Light" panose="020F0302020204030204" pitchFamily="34" charset="0"/>
                <a:cs typeface="Calibri Light" panose="020F0302020204030204" pitchFamily="34" charset="0"/>
              </a:rPr>
              <a:t>decision makers </a:t>
            </a:r>
            <a:r>
              <a:rPr lang="en-GB" sz="2000" dirty="0">
                <a:solidFill>
                  <a:srgbClr val="000000"/>
                </a:solidFill>
                <a:latin typeface="Calibri Light" panose="020F0302020204030204" pitchFamily="34" charset="0"/>
                <a:cs typeface="Calibri Light" panose="020F0302020204030204" pitchFamily="34" charset="0"/>
              </a:rPr>
              <a:t>in the</a:t>
            </a:r>
            <a:r>
              <a:rPr lang="en-GB" sz="2000" b="0" i="0" u="none" strike="noStrike" baseline="0" dirty="0">
                <a:solidFill>
                  <a:srgbClr val="000000"/>
                </a:solidFill>
                <a:latin typeface="Calibri Light" panose="020F0302020204030204" pitchFamily="34" charset="0"/>
                <a:cs typeface="Calibri Light" panose="020F0302020204030204" pitchFamily="34" charset="0"/>
              </a:rPr>
              <a:t> Philippines will have </a:t>
            </a:r>
            <a:r>
              <a:rPr lang="en-GB" sz="2000" b="0" i="0" u="none" strike="noStrike" baseline="0" dirty="0">
                <a:solidFill>
                  <a:srgbClr val="0070C0"/>
                </a:solidFill>
                <a:latin typeface="Calibri Light" panose="020F0302020204030204" pitchFamily="34" charset="0"/>
                <a:cs typeface="Calibri Light" panose="020F0302020204030204" pitchFamily="34" charset="0"/>
              </a:rPr>
              <a:t>policies</a:t>
            </a:r>
            <a:r>
              <a:rPr lang="en-GB" sz="2000" b="0" i="0" u="none" strike="noStrike" baseline="0" dirty="0">
                <a:solidFill>
                  <a:srgbClr val="000000"/>
                </a:solidFill>
                <a:latin typeface="Calibri Light" panose="020F0302020204030204" pitchFamily="34" charset="0"/>
                <a:cs typeface="Calibri Light" panose="020F0302020204030204" pitchFamily="34" charset="0"/>
              </a:rPr>
              <a:t> in place to enable </a:t>
            </a:r>
            <a:r>
              <a:rPr lang="en-GB" sz="2000" b="0" i="0" u="none" strike="noStrike" baseline="0" dirty="0">
                <a:solidFill>
                  <a:srgbClr val="0070C0"/>
                </a:solidFill>
                <a:latin typeface="Calibri Light" panose="020F0302020204030204" pitchFamily="34" charset="0"/>
                <a:cs typeface="Calibri Light" panose="020F0302020204030204" pitchFamily="34" charset="0"/>
              </a:rPr>
              <a:t>long-term funding </a:t>
            </a:r>
            <a:r>
              <a:rPr lang="en-GB" sz="2000" b="0" i="0" u="none" strike="noStrike" baseline="0" dirty="0">
                <a:latin typeface="Calibri Light" panose="020F0302020204030204" pitchFamily="34" charset="0"/>
                <a:cs typeface="Calibri Light" panose="020F0302020204030204" pitchFamily="34" charset="0"/>
              </a:rPr>
              <a:t>of the DESP.</a:t>
            </a:r>
          </a:p>
          <a:p>
            <a:pPr marL="0" indent="0">
              <a:lnSpc>
                <a:spcPct val="100000"/>
              </a:lnSpc>
              <a:spcBef>
                <a:spcPts val="0"/>
              </a:spcBef>
              <a:buNone/>
            </a:pPr>
            <a:endParaRPr lang="en-GB" sz="20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The Philippines is aiming to achieve a </a:t>
            </a:r>
            <a:r>
              <a:rPr lang="en-GB" sz="2000" b="0" i="0" u="none" strike="noStrike" baseline="0" dirty="0">
                <a:solidFill>
                  <a:srgbClr val="0070C0"/>
                </a:solidFill>
                <a:latin typeface="Calibri Light" panose="020F0302020204030204" pitchFamily="34" charset="0"/>
                <a:cs typeface="Calibri Light" panose="020F0302020204030204" pitchFamily="34" charset="0"/>
              </a:rPr>
              <a:t>reduction of blindness </a:t>
            </a:r>
            <a:r>
              <a:rPr lang="en-GB" sz="2000" b="0" i="0" u="none" strike="noStrike" baseline="0" dirty="0">
                <a:solidFill>
                  <a:srgbClr val="000000"/>
                </a:solidFill>
                <a:latin typeface="Calibri Light" panose="020F0302020204030204" pitchFamily="34" charset="0"/>
                <a:cs typeface="Calibri Light" panose="020F0302020204030204" pitchFamily="34" charset="0"/>
              </a:rPr>
              <a:t>from diabetic eye disease, mirroring the UK results. </a:t>
            </a:r>
          </a:p>
          <a:p>
            <a:pPr marL="0" indent="0">
              <a:lnSpc>
                <a:spcPct val="100000"/>
              </a:lnSpc>
              <a:spcBef>
                <a:spcPts val="0"/>
              </a:spcBef>
              <a:buNone/>
            </a:pPr>
            <a:endParaRPr lang="en-GB" sz="20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0000"/>
                </a:solidFill>
                <a:latin typeface="Calibri Light" panose="020F0302020204030204" pitchFamily="34" charset="0"/>
                <a:cs typeface="Calibri Light" panose="020F0302020204030204" pitchFamily="34" charset="0"/>
              </a:rPr>
              <a:t>The next steps of the project include </a:t>
            </a:r>
            <a:r>
              <a:rPr lang="en-GB" sz="2000" b="0" i="0" u="none" strike="noStrike" baseline="0" dirty="0">
                <a:solidFill>
                  <a:srgbClr val="0070C0"/>
                </a:solidFill>
                <a:latin typeface="Calibri Light" panose="020F0302020204030204" pitchFamily="34" charset="0"/>
                <a:cs typeface="Calibri Light" panose="020F0302020204030204" pitchFamily="34" charset="0"/>
              </a:rPr>
              <a:t>presenting the results</a:t>
            </a:r>
            <a:r>
              <a:rPr lang="en-GB" sz="2000" b="0" i="0" u="none" strike="noStrike" baseline="0" dirty="0">
                <a:solidFill>
                  <a:srgbClr val="000000"/>
                </a:solidFill>
                <a:latin typeface="Calibri Light" panose="020F0302020204030204" pitchFamily="34" charset="0"/>
                <a:cs typeface="Calibri Light" panose="020F0302020204030204" pitchFamily="34" charset="0"/>
              </a:rPr>
              <a:t> to the relevant stakeholders and applying for further </a:t>
            </a:r>
            <a:r>
              <a:rPr lang="en-GB" sz="2000" b="0" i="0" u="none" strike="noStrike" baseline="0" dirty="0">
                <a:solidFill>
                  <a:srgbClr val="0070C0"/>
                </a:solidFill>
                <a:latin typeface="Calibri Light" panose="020F0302020204030204" pitchFamily="34" charset="0"/>
                <a:cs typeface="Calibri Light" panose="020F0302020204030204" pitchFamily="34" charset="0"/>
              </a:rPr>
              <a:t>funding</a:t>
            </a: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20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dirty="0">
                <a:solidFill>
                  <a:srgbClr val="000000"/>
                </a:solidFill>
                <a:latin typeface="Calibri Light" panose="020F0302020204030204" pitchFamily="34" charset="0"/>
                <a:cs typeface="Calibri Light" panose="020F0302020204030204" pitchFamily="34" charset="0"/>
              </a:rPr>
              <a:t>T</a:t>
            </a:r>
            <a:r>
              <a:rPr lang="en-GB" sz="2000" b="0" i="0" u="none" strike="noStrike" baseline="0" dirty="0">
                <a:solidFill>
                  <a:srgbClr val="000000"/>
                </a:solidFill>
                <a:latin typeface="Calibri Light" panose="020F0302020204030204" pitchFamily="34" charset="0"/>
                <a:cs typeface="Calibri Light" panose="020F0302020204030204" pitchFamily="34" charset="0"/>
              </a:rPr>
              <a:t>he team will also need to </a:t>
            </a:r>
            <a:r>
              <a:rPr lang="en-GB" sz="2000" b="0" i="0" u="none" strike="noStrike" baseline="0" dirty="0">
                <a:solidFill>
                  <a:srgbClr val="0070C0"/>
                </a:solidFill>
                <a:latin typeface="Calibri Light" panose="020F0302020204030204" pitchFamily="34" charset="0"/>
                <a:cs typeface="Calibri Light" panose="020F0302020204030204" pitchFamily="34" charset="0"/>
              </a:rPr>
              <a:t>train administrators</a:t>
            </a: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r>
              <a:rPr lang="en-GB" sz="2000" b="0" i="0" u="none" strike="noStrike" baseline="0" dirty="0">
                <a:solidFill>
                  <a:srgbClr val="0070C0"/>
                </a:solidFill>
                <a:latin typeface="Calibri Light" panose="020F0302020204030204" pitchFamily="34" charset="0"/>
                <a:cs typeface="Calibri Light" panose="020F0302020204030204" pitchFamily="34" charset="0"/>
              </a:rPr>
              <a:t>policymakers</a:t>
            </a: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r>
              <a:rPr lang="en-GB" sz="2000" b="0" i="0" u="none" strike="noStrike" baseline="0" dirty="0">
                <a:solidFill>
                  <a:srgbClr val="0070C0"/>
                </a:solidFill>
                <a:latin typeface="Calibri Light" panose="020F0302020204030204" pitchFamily="34" charset="0"/>
                <a:cs typeface="Calibri Light" panose="020F0302020204030204" pitchFamily="34" charset="0"/>
              </a:rPr>
              <a:t>AI-specialists</a:t>
            </a:r>
            <a:r>
              <a:rPr lang="en-GB" sz="20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2000" b="0" i="0" u="none" strike="noStrike" baseline="0" dirty="0">
                <a:solidFill>
                  <a:srgbClr val="0070C0"/>
                </a:solidFill>
                <a:latin typeface="Calibri Light" panose="020F0302020204030204" pitchFamily="34" charset="0"/>
                <a:cs typeface="Calibri Light" panose="020F0302020204030204" pitchFamily="34" charset="0"/>
              </a:rPr>
              <a:t>quality assurance personnel</a:t>
            </a:r>
            <a:r>
              <a:rPr lang="en-GB" sz="2000" b="0" i="0" u="none" strike="noStrike" baseline="0" dirty="0">
                <a:solidFill>
                  <a:srgbClr val="000000"/>
                </a:solidFill>
                <a:latin typeface="Calibri Light" panose="020F0302020204030204" pitchFamily="34" charset="0"/>
                <a:cs typeface="Calibri Light" panose="020F0302020204030204" pitchFamily="34" charset="0"/>
              </a:rPr>
              <a:t>.</a:t>
            </a:r>
            <a:endParaRPr lang="en-US" sz="20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107E7690-57C0-4551-9AF4-0D5796EDCD2E}"/>
              </a:ext>
            </a:extLst>
          </p:cNvPr>
          <p:cNvSpPr txBox="1"/>
          <p:nvPr/>
        </p:nvSpPr>
        <p:spPr>
          <a:xfrm>
            <a:off x="186690" y="6463258"/>
            <a:ext cx="3794760" cy="246221"/>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REACH-DR staff taking retinal images using a mobile handheld camera </a:t>
            </a:r>
            <a:endParaRPr lang="en-GB"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430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wall, indoor, person&#10;&#10;Description automatically generated">
            <a:extLst>
              <a:ext uri="{FF2B5EF4-FFF2-40B4-BE49-F238E27FC236}">
                <a16:creationId xmlns:a16="http://schemas.microsoft.com/office/drawing/2014/main" id="{4353A5EC-202C-45E6-A314-4F0D3779B4E9}"/>
              </a:ext>
            </a:extLst>
          </p:cNvPr>
          <p:cNvPicPr>
            <a:picLocks noChangeAspect="1"/>
          </p:cNvPicPr>
          <p:nvPr/>
        </p:nvPicPr>
        <p:blipFill rotWithShape="1">
          <a:blip r:embed="rId2">
            <a:extLst>
              <a:ext uri="{28A0092B-C50C-407E-A947-70E740481C1C}">
                <a14:useLocalDpi xmlns:a14="http://schemas.microsoft.com/office/drawing/2010/main" val="0"/>
              </a:ext>
            </a:extLst>
          </a:blip>
          <a:srcRect t="23882" b="22925"/>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9E0605-B4BA-4C92-A590-F95E5C13C282}"/>
              </a:ext>
            </a:extLst>
          </p:cNvPr>
          <p:cNvSpPr>
            <a:spLocks noGrp="1"/>
          </p:cNvSpPr>
          <p:nvPr>
            <p:ph type="title"/>
          </p:nvPr>
        </p:nvSpPr>
        <p:spPr>
          <a:xfrm>
            <a:off x="7531610" y="436245"/>
            <a:ext cx="4289549" cy="874395"/>
          </a:xfrm>
          <a:solidFill>
            <a:schemeClr val="bg1">
              <a:lumMod val="95000"/>
            </a:schemeClr>
          </a:solidFill>
        </p:spPr>
        <p:txBody>
          <a:bodyPr>
            <a:normAutofit/>
          </a:bodyPr>
          <a:lstStyle/>
          <a:p>
            <a:r>
              <a:rPr lang="en-GB" sz="3200" dirty="0"/>
              <a:t>TALKING POINTS</a:t>
            </a:r>
          </a:p>
        </p:txBody>
      </p:sp>
      <p:sp>
        <p:nvSpPr>
          <p:cNvPr id="9" name="Content Placeholder 8">
            <a:extLst>
              <a:ext uri="{FF2B5EF4-FFF2-40B4-BE49-F238E27FC236}">
                <a16:creationId xmlns:a16="http://schemas.microsoft.com/office/drawing/2014/main" id="{D6CB64B4-FD52-4822-B718-122E035D9924}"/>
              </a:ext>
            </a:extLst>
          </p:cNvPr>
          <p:cNvSpPr>
            <a:spLocks noGrp="1"/>
          </p:cNvSpPr>
          <p:nvPr>
            <p:ph idx="1"/>
          </p:nvPr>
        </p:nvSpPr>
        <p:spPr>
          <a:xfrm>
            <a:off x="7531610" y="1645920"/>
            <a:ext cx="4375910" cy="4531043"/>
          </a:xfrm>
          <a:solidFill>
            <a:schemeClr val="bg1">
              <a:lumMod val="95000"/>
            </a:schemeClr>
          </a:solidFill>
        </p:spPr>
        <p:txBody>
          <a:bodyPr>
            <a:normAutofit lnSpcReduction="10000"/>
          </a:bodyPr>
          <a:lstStyle/>
          <a:p>
            <a:pPr marL="0" indent="0">
              <a:lnSpc>
                <a:spcPct val="100000"/>
              </a:lnSpc>
              <a:spcBef>
                <a:spcPts val="0"/>
              </a:spcBef>
              <a:buNone/>
            </a:pPr>
            <a:r>
              <a:rPr lang="en-US" sz="2000" dirty="0">
                <a:solidFill>
                  <a:srgbClr val="006666"/>
                </a:solidFill>
                <a:latin typeface="+mj-lt"/>
              </a:rPr>
              <a:t>How can diabetes lead to impaired vision?</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solidFill>
                  <a:srgbClr val="0070C0"/>
                </a:solidFill>
                <a:latin typeface="+mj-lt"/>
              </a:rPr>
              <a:t>Why are diabetic eye screening </a:t>
            </a:r>
            <a:r>
              <a:rPr lang="en-US" sz="2000" dirty="0" err="1">
                <a:solidFill>
                  <a:srgbClr val="0070C0"/>
                </a:solidFill>
                <a:latin typeface="+mj-lt"/>
              </a:rPr>
              <a:t>programmes</a:t>
            </a:r>
            <a:r>
              <a:rPr lang="en-US" sz="2000" dirty="0">
                <a:solidFill>
                  <a:srgbClr val="0070C0"/>
                </a:solidFill>
                <a:latin typeface="+mj-lt"/>
              </a:rPr>
              <a:t> (DESP) so important?</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solidFill>
                  <a:srgbClr val="002060"/>
                </a:solidFill>
                <a:latin typeface="+mj-lt"/>
              </a:rPr>
              <a:t>Why does the Philippines pose such a challenge for a national DESP?</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solidFill>
                  <a:schemeClr val="tx2">
                    <a:lumMod val="75000"/>
                  </a:schemeClr>
                </a:solidFill>
                <a:latin typeface="+mj-lt"/>
              </a:rPr>
              <a:t>How is </a:t>
            </a:r>
            <a:r>
              <a:rPr lang="en-GB" sz="2000" b="0" i="0" u="none" strike="noStrike" baseline="0" dirty="0">
                <a:solidFill>
                  <a:schemeClr val="tx2">
                    <a:lumMod val="75000"/>
                  </a:schemeClr>
                </a:solidFill>
                <a:latin typeface="Calibri Light" panose="020F0302020204030204" pitchFamily="34" charset="0"/>
                <a:cs typeface="Calibri Light" panose="020F0302020204030204" pitchFamily="34" charset="0"/>
              </a:rPr>
              <a:t>teleophthalmology</a:t>
            </a:r>
            <a:r>
              <a:rPr lang="en-US" sz="2000" b="0" i="0" u="none" strike="noStrike" baseline="0" dirty="0">
                <a:solidFill>
                  <a:schemeClr val="tx2">
                    <a:lumMod val="75000"/>
                  </a:schemeClr>
                </a:solidFill>
                <a:latin typeface="+mj-lt"/>
                <a:cs typeface="Calibri Light" panose="020F0302020204030204" pitchFamily="34" charset="0"/>
              </a:rPr>
              <a:t> able to provide the solution?</a:t>
            </a:r>
          </a:p>
          <a:p>
            <a:pPr marL="0" indent="0">
              <a:lnSpc>
                <a:spcPct val="100000"/>
              </a:lnSpc>
              <a:spcBef>
                <a:spcPts val="0"/>
              </a:spcBef>
              <a:buNone/>
            </a:pPr>
            <a:endParaRPr lang="en-US" sz="2000" dirty="0">
              <a:latin typeface="+mj-lt"/>
              <a:cs typeface="Calibri Light" panose="020F0302020204030204" pitchFamily="34" charset="0"/>
            </a:endParaRPr>
          </a:p>
          <a:p>
            <a:pPr marL="0" indent="0">
              <a:lnSpc>
                <a:spcPct val="100000"/>
              </a:lnSpc>
              <a:spcBef>
                <a:spcPts val="0"/>
              </a:spcBef>
              <a:buNone/>
            </a:pPr>
            <a:r>
              <a:rPr lang="en-US" sz="2000" dirty="0">
                <a:latin typeface="+mj-lt"/>
                <a:cs typeface="Calibri Light" panose="020F0302020204030204" pitchFamily="34" charset="0"/>
              </a:rPr>
              <a:t>Why is collaboration vital for the REACH-DR project? What does this collaboration involve?</a:t>
            </a:r>
            <a:endParaRPr lang="en-US" sz="2000" dirty="0">
              <a:latin typeface="+mj-lt"/>
            </a:endParaRPr>
          </a:p>
        </p:txBody>
      </p:sp>
    </p:spTree>
    <p:extLst>
      <p:ext uri="{BB962C8B-B14F-4D97-AF65-F5344CB8AC3E}">
        <p14:creationId xmlns:p14="http://schemas.microsoft.com/office/powerpoint/2010/main" val="162398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C7EE-6BDE-45F8-8324-A5ED05CA0478}"/>
              </a:ext>
            </a:extLst>
          </p:cNvPr>
          <p:cNvSpPr>
            <a:spLocks noGrp="1"/>
          </p:cNvSpPr>
          <p:nvPr>
            <p:ph type="title"/>
          </p:nvPr>
        </p:nvSpPr>
        <p:spPr>
          <a:xfrm>
            <a:off x="6417733" y="280989"/>
            <a:ext cx="5440891" cy="657226"/>
          </a:xfrm>
          <a:solidFill>
            <a:schemeClr val="bg1">
              <a:lumMod val="95000"/>
            </a:schemeClr>
          </a:solidFill>
        </p:spPr>
        <p:txBody>
          <a:bodyPr anchor="b">
            <a:normAutofit/>
          </a:bodyPr>
          <a:lstStyle/>
          <a:p>
            <a:r>
              <a:rPr lang="en-GB" sz="3200" b="0" i="0" u="none" strike="noStrike" baseline="0" dirty="0">
                <a:solidFill>
                  <a:srgbClr val="000000"/>
                </a:solidFill>
              </a:rPr>
              <a:t>ABOUT OPHTHALMOLOGY </a:t>
            </a:r>
            <a:endParaRPr lang="en-GB" sz="3200" dirty="0"/>
          </a:p>
        </p:txBody>
      </p:sp>
      <p:pic>
        <p:nvPicPr>
          <p:cNvPr id="5" name="Content Placeholder 4" descr="A close-up of a person's skin&#10;&#10;Description automatically generated with low confidence">
            <a:extLst>
              <a:ext uri="{FF2B5EF4-FFF2-40B4-BE49-F238E27FC236}">
                <a16:creationId xmlns:a16="http://schemas.microsoft.com/office/drawing/2014/main" id="{6923B7EF-EE07-4A5A-B113-AD44D5960ACB}"/>
              </a:ext>
            </a:extLst>
          </p:cNvPr>
          <p:cNvPicPr>
            <a:picLocks noChangeAspect="1"/>
          </p:cNvPicPr>
          <p:nvPr/>
        </p:nvPicPr>
        <p:blipFill rotWithShape="1">
          <a:blip r:embed="rId2">
            <a:extLst>
              <a:ext uri="{28A0092B-C50C-407E-A947-70E740481C1C}">
                <a14:useLocalDpi xmlns:a14="http://schemas.microsoft.com/office/drawing/2010/main" val="0"/>
              </a:ext>
            </a:extLst>
          </a:blip>
          <a:srcRect l="1711" r="31608"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9F304C18-06BE-44E8-83EE-3F83E2F68D07}"/>
              </a:ext>
            </a:extLst>
          </p:cNvPr>
          <p:cNvSpPr>
            <a:spLocks noGrp="1"/>
          </p:cNvSpPr>
          <p:nvPr>
            <p:ph idx="1"/>
          </p:nvPr>
        </p:nvSpPr>
        <p:spPr>
          <a:xfrm>
            <a:off x="6417733" y="1143546"/>
            <a:ext cx="5440891" cy="5529322"/>
          </a:xfrm>
          <a:solidFill>
            <a:schemeClr val="bg1">
              <a:lumMod val="95000"/>
            </a:schemeClr>
          </a:solidFill>
        </p:spPr>
        <p:txBody>
          <a:bodyPr>
            <a:noAutofit/>
          </a:bodyPr>
          <a:lstStyle/>
          <a:p>
            <a:pPr marL="0" indent="0">
              <a:lnSpc>
                <a:spcPct val="100000"/>
              </a:lnSpc>
              <a:spcBef>
                <a:spcPts val="0"/>
              </a:spcBef>
              <a:buNone/>
            </a:pPr>
            <a:r>
              <a:rPr lang="en-GB" sz="2000" dirty="0">
                <a:latin typeface="+mj-lt"/>
              </a:rPr>
              <a:t>Ophthalmology is a branch of medicine concerned with the </a:t>
            </a:r>
            <a:r>
              <a:rPr lang="en-GB" sz="2000" dirty="0">
                <a:solidFill>
                  <a:srgbClr val="0070C0"/>
                </a:solidFill>
                <a:latin typeface="+mj-lt"/>
              </a:rPr>
              <a:t>diagnosis</a:t>
            </a:r>
            <a:r>
              <a:rPr lang="en-GB" sz="2000" dirty="0">
                <a:latin typeface="+mj-lt"/>
              </a:rPr>
              <a:t>, </a:t>
            </a:r>
            <a:r>
              <a:rPr lang="en-GB" sz="2000" dirty="0">
                <a:solidFill>
                  <a:srgbClr val="0070C0"/>
                </a:solidFill>
                <a:latin typeface="+mj-lt"/>
              </a:rPr>
              <a:t>treatment</a:t>
            </a:r>
            <a:r>
              <a:rPr lang="en-GB" sz="2000" dirty="0">
                <a:latin typeface="+mj-lt"/>
              </a:rPr>
              <a:t> and </a:t>
            </a:r>
            <a:r>
              <a:rPr lang="en-GB" sz="2000" dirty="0">
                <a:solidFill>
                  <a:srgbClr val="0070C0"/>
                </a:solidFill>
                <a:latin typeface="+mj-lt"/>
              </a:rPr>
              <a:t>prevention</a:t>
            </a:r>
            <a:r>
              <a:rPr lang="en-GB" sz="2000" dirty="0">
                <a:latin typeface="+mj-lt"/>
              </a:rPr>
              <a:t> of </a:t>
            </a:r>
            <a:r>
              <a:rPr lang="en-GB" sz="2000" dirty="0">
                <a:solidFill>
                  <a:srgbClr val="0070C0"/>
                </a:solidFill>
                <a:latin typeface="+mj-lt"/>
              </a:rPr>
              <a:t>diseases</a:t>
            </a:r>
            <a:r>
              <a:rPr lang="en-GB" sz="2000" dirty="0">
                <a:latin typeface="+mj-lt"/>
              </a:rPr>
              <a:t> that affect the </a:t>
            </a:r>
            <a:r>
              <a:rPr lang="en-GB" sz="2000" dirty="0">
                <a:solidFill>
                  <a:srgbClr val="0070C0"/>
                </a:solidFill>
                <a:latin typeface="+mj-lt"/>
              </a:rPr>
              <a:t>eyes</a:t>
            </a:r>
            <a:r>
              <a:rPr lang="en-GB" sz="2000" dirty="0">
                <a:latin typeface="+mj-lt"/>
              </a:rPr>
              <a:t> and </a:t>
            </a:r>
            <a:r>
              <a:rPr lang="en-GB" sz="2000" dirty="0">
                <a:solidFill>
                  <a:srgbClr val="0070C0"/>
                </a:solidFill>
                <a:latin typeface="+mj-lt"/>
              </a:rPr>
              <a:t>vision</a:t>
            </a:r>
            <a:r>
              <a:rPr lang="en-GB" sz="2000" dirty="0">
                <a:latin typeface="+mj-lt"/>
              </a:rPr>
              <a:t>. </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dirty="0">
                <a:latin typeface="+mj-lt"/>
              </a:rPr>
              <a:t>A vast number of people from </a:t>
            </a:r>
            <a:r>
              <a:rPr lang="en-GB" sz="2000" dirty="0">
                <a:solidFill>
                  <a:srgbClr val="0070C0"/>
                </a:solidFill>
                <a:latin typeface="+mj-lt"/>
              </a:rPr>
              <a:t>medical</a:t>
            </a:r>
            <a:r>
              <a:rPr lang="en-GB" sz="2000" dirty="0">
                <a:latin typeface="+mj-lt"/>
              </a:rPr>
              <a:t> and </a:t>
            </a:r>
            <a:r>
              <a:rPr lang="en-GB" sz="2000" dirty="0">
                <a:solidFill>
                  <a:srgbClr val="0070C0"/>
                </a:solidFill>
                <a:latin typeface="+mj-lt"/>
              </a:rPr>
              <a:t>non-medical</a:t>
            </a:r>
            <a:r>
              <a:rPr lang="en-GB" sz="2000" dirty="0">
                <a:latin typeface="+mj-lt"/>
              </a:rPr>
              <a:t> backgrounds work in ophthalmology – it is a </a:t>
            </a:r>
            <a:r>
              <a:rPr lang="en-GB" sz="2000" dirty="0">
                <a:solidFill>
                  <a:srgbClr val="0070C0"/>
                </a:solidFill>
                <a:latin typeface="+mj-lt"/>
              </a:rPr>
              <a:t>diverse</a:t>
            </a:r>
            <a:r>
              <a:rPr lang="en-GB" sz="2000" dirty="0">
                <a:latin typeface="+mj-lt"/>
              </a:rPr>
              <a:t> field that offers job opportunities for people with varying interests and capabilities. </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dirty="0">
                <a:latin typeface="+mj-lt"/>
              </a:rPr>
              <a:t>For example, </a:t>
            </a:r>
            <a:r>
              <a:rPr lang="en-GB" sz="2000" dirty="0">
                <a:solidFill>
                  <a:srgbClr val="0070C0"/>
                </a:solidFill>
                <a:latin typeface="+mj-lt"/>
              </a:rPr>
              <a:t>clinical professionals </a:t>
            </a:r>
            <a:r>
              <a:rPr lang="en-GB" sz="2000" dirty="0">
                <a:latin typeface="+mj-lt"/>
              </a:rPr>
              <a:t>are involved in </a:t>
            </a:r>
            <a:r>
              <a:rPr lang="en-GB" sz="2000" dirty="0">
                <a:solidFill>
                  <a:srgbClr val="0070C0"/>
                </a:solidFill>
                <a:latin typeface="+mj-lt"/>
              </a:rPr>
              <a:t>detecting</a:t>
            </a:r>
            <a:r>
              <a:rPr lang="en-GB" sz="2000" dirty="0">
                <a:latin typeface="+mj-lt"/>
              </a:rPr>
              <a:t> and </a:t>
            </a:r>
            <a:r>
              <a:rPr lang="en-GB" sz="2000" dirty="0">
                <a:solidFill>
                  <a:srgbClr val="0070C0"/>
                </a:solidFill>
                <a:latin typeface="+mj-lt"/>
              </a:rPr>
              <a:t>managing ocular disease</a:t>
            </a:r>
            <a:r>
              <a:rPr lang="en-GB" sz="2000" dirty="0">
                <a:latin typeface="+mj-lt"/>
              </a:rPr>
              <a:t>.</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dirty="0">
                <a:solidFill>
                  <a:srgbClr val="0070C0"/>
                </a:solidFill>
                <a:latin typeface="+mj-lt"/>
              </a:rPr>
              <a:t>Non-medical</a:t>
            </a:r>
            <a:r>
              <a:rPr lang="en-GB" sz="2000" dirty="0">
                <a:latin typeface="+mj-lt"/>
              </a:rPr>
              <a:t> staff may be involved in </a:t>
            </a:r>
            <a:r>
              <a:rPr lang="en-GB" sz="2000" dirty="0">
                <a:solidFill>
                  <a:srgbClr val="0070C0"/>
                </a:solidFill>
                <a:latin typeface="+mj-lt"/>
              </a:rPr>
              <a:t>screening </a:t>
            </a:r>
            <a:r>
              <a:rPr lang="en-GB" sz="2000" dirty="0">
                <a:latin typeface="+mj-lt"/>
              </a:rPr>
              <a:t>for ocular pathology, </a:t>
            </a:r>
            <a:r>
              <a:rPr lang="en-GB" sz="2000" dirty="0">
                <a:solidFill>
                  <a:srgbClr val="0070C0"/>
                </a:solidFill>
                <a:latin typeface="+mj-lt"/>
              </a:rPr>
              <a:t>capturing ocular images </a:t>
            </a:r>
            <a:r>
              <a:rPr lang="en-GB" sz="2000" dirty="0">
                <a:latin typeface="+mj-lt"/>
              </a:rPr>
              <a:t>using different imaging modalities, and </a:t>
            </a:r>
            <a:r>
              <a:rPr lang="en-GB" sz="2000" dirty="0">
                <a:solidFill>
                  <a:srgbClr val="0070C0"/>
                </a:solidFill>
                <a:latin typeface="+mj-lt"/>
              </a:rPr>
              <a:t>working with people with visual loss</a:t>
            </a:r>
            <a:r>
              <a:rPr lang="en-GB" sz="2000" dirty="0">
                <a:latin typeface="+mj-lt"/>
              </a:rPr>
              <a:t>. </a:t>
            </a:r>
          </a:p>
        </p:txBody>
      </p:sp>
      <p:sp>
        <p:nvSpPr>
          <p:cNvPr id="7" name="TextBox 6">
            <a:extLst>
              <a:ext uri="{FF2B5EF4-FFF2-40B4-BE49-F238E27FC236}">
                <a16:creationId xmlns:a16="http://schemas.microsoft.com/office/drawing/2014/main" id="{096D8AC5-7D2B-4CEF-82B9-83E18681AFF2}"/>
              </a:ext>
            </a:extLst>
          </p:cNvPr>
          <p:cNvSpPr txBox="1"/>
          <p:nvPr/>
        </p:nvSpPr>
        <p:spPr>
          <a:xfrm>
            <a:off x="186690" y="6272758"/>
            <a:ext cx="5490210" cy="400110"/>
          </a:xfrm>
          <a:prstGeom prst="rect">
            <a:avLst/>
          </a:prstGeom>
          <a:solidFill>
            <a:srgbClr val="99FFCC"/>
          </a:solidFill>
        </p:spPr>
        <p:txBody>
          <a:bodyPr wrap="square">
            <a:spAutoFit/>
          </a:bodyPr>
          <a:lstStyle/>
          <a:p>
            <a:r>
              <a:rPr lang="en-GB" sz="1000" b="0" i="1" u="none" strike="noStrike" baseline="0" dirty="0">
                <a:solidFill>
                  <a:srgbClr val="000000"/>
                </a:solidFill>
                <a:latin typeface="Calibri Light" panose="020F0302020204030204" pitchFamily="34" charset="0"/>
                <a:cs typeface="Calibri Light" panose="020F0302020204030204" pitchFamily="34" charset="0"/>
              </a:rPr>
              <a:t>A photo of the retina showing changes related to diabetes. Note the red spots (haemorrhages) and yellowish dots (exudates) due to diabetic eye disease.</a:t>
            </a:r>
            <a:endParaRPr lang="en-GB" sz="1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243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3" ma:contentTypeDescription="Create a new document." ma:contentTypeScope="" ma:versionID="42a5c4c6324fc3b756246721948ecb77">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9f9d99c964bdea7192199bce0c61d979"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18993B-9800-4916-952A-44F7D62690F2}">
  <ds:schemaRefs>
    <ds:schemaRef ds:uri="http://schemas.microsoft.com/sharepoint/v3/contenttype/forms"/>
  </ds:schemaRefs>
</ds:datastoreItem>
</file>

<file path=customXml/itemProps2.xml><?xml version="1.0" encoding="utf-8"?>
<ds:datastoreItem xmlns:ds="http://schemas.openxmlformats.org/officeDocument/2006/customXml" ds:itemID="{A3E142A6-F846-4B24-A08E-7C75C6CB2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2ED298-5045-42BC-9F4C-BE43B824F42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376</TotalTime>
  <Words>2772</Words>
  <Application>Microsoft Office PowerPoint</Application>
  <PresentationFormat>Widescreen</PresentationFormat>
  <Paragraphs>180</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Brandon Grotesque Regular</vt:lpstr>
      <vt:lpstr>Calibri</vt:lpstr>
      <vt:lpstr>Calibri Light</vt:lpstr>
      <vt:lpstr>Office Theme</vt:lpstr>
      <vt:lpstr>OPHTHALMOLOGY </vt:lpstr>
      <vt:lpstr>DIABETES AND EYE HEALTH </vt:lpstr>
      <vt:lpstr>PowerPoint Presentation</vt:lpstr>
      <vt:lpstr>THE CHALLENGES </vt:lpstr>
      <vt:lpstr>PowerPoint Presentation</vt:lpstr>
      <vt:lpstr>PowerPoint Presentation</vt:lpstr>
      <vt:lpstr>THE LONG-TERM</vt:lpstr>
      <vt:lpstr>TALKING POINTS</vt:lpstr>
      <vt:lpstr>ABOUT OPHTHALMOLOGY </vt:lpstr>
      <vt:lpstr>PowerPoint Presentation</vt:lpstr>
      <vt:lpstr>EXPLORE CAREERS IN OPHTHALMOLOGY </vt:lpstr>
      <vt:lpstr>PowerPoint Presentation</vt:lpstr>
      <vt:lpstr>TALKING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TALKING POINTS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Morgan</dc:creator>
  <cp:lastModifiedBy>Erica Morgan</cp:lastModifiedBy>
  <cp:revision>3</cp:revision>
  <dcterms:created xsi:type="dcterms:W3CDTF">2021-11-19T15:16:09Z</dcterms:created>
  <dcterms:modified xsi:type="dcterms:W3CDTF">2021-12-02T11:52:35Z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