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57" r:id="rId6"/>
    <p:sldId id="258" r:id="rId7"/>
    <p:sldId id="259" r:id="rId8"/>
    <p:sldId id="260" r:id="rId9"/>
    <p:sldId id="277" r:id="rId10"/>
    <p:sldId id="261" r:id="rId11"/>
    <p:sldId id="262" r:id="rId12"/>
    <p:sldId id="278" r:id="rId13"/>
    <p:sldId id="279" r:id="rId14"/>
    <p:sldId id="264" r:id="rId15"/>
    <p:sldId id="265" r:id="rId16"/>
    <p:sldId id="266" r:id="rId17"/>
    <p:sldId id="267" r:id="rId18"/>
    <p:sldId id="274" r:id="rId19"/>
    <p:sldId id="269" r:id="rId20"/>
    <p:sldId id="270" r:id="rId21"/>
    <p:sldId id="271" r:id="rId22"/>
    <p:sldId id="275" r:id="rId23"/>
    <p:sldId id="273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o2K09o4X4QHrDfJmozK9w==" hashData="ewAZZcc8vKboNPom3xePLNsTNHyyOb76AFl4I0bSpvgO4qpBfk5oZd6gr6vP7iNfhOZN4akYbRE7Wq5B3RSmp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0791F-FCEC-487E-B3CB-74833059FEB8}" v="2" dt="2021-05-27T15:15:33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60B3-27C1-4432-8872-5DDE492E6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15C45-025B-4563-8641-098014666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8BD84-0E33-404F-B617-6F9BF130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CFFF2-8095-4F2D-BC31-B2039165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6B59B-032C-4CAD-95C7-3CC69FB6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81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C34F-FB63-446C-8D05-BBA965E7F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25F1A-3213-4B31-9F82-7F0AD5C2A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C7B87-64A5-4352-814E-ECCC41C7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B7F08-13F1-42DC-9AF9-99EF17E2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135D-48A9-45AE-8682-70026EC7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7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ABEF0-9F3D-4121-A502-B3BC008F7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C4056-3BA8-40F5-AE25-0BB99D13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C9CB-6019-4E79-A015-26BDB8BBC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27397-7639-4377-A774-8819D71C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30F90-9616-47F3-92D6-B0E4B130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6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D3B8-8144-4D47-8B80-515CA012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A011A-F3D9-434F-AD7C-D3C82EB07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93A42-A56C-4DF0-8C92-AFF1AF55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3253-CE96-4D3B-BF00-4972E068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270E-49F7-41F1-BB59-2CFD2CE9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64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6336-D542-4F4D-8C07-107DB322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12565-3A09-46FF-B4AD-65D99BB7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7FE5B-AE8D-4FCA-B24D-21E1D8EE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FD79B-7137-4FC9-B47D-4EDB42786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26C40-E715-40F2-9570-5A06098C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5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2795-43A6-4392-80A5-26D620A3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E5CDE-ABF8-4517-A17D-C88EC1BC3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94F6-2589-4107-AC7F-9E856D2D0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EFA4E-D3FA-4DF6-8E00-04D2937B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8409A-2543-4D80-9D3E-2769F2118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90BCB-0669-4C3C-8307-1F08522B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69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EFAF-8451-412D-B8B7-B19927F7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4E1F2-8F84-4C69-9DAA-9DDF44AAF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1E123-5111-4426-9B97-47AA6C7D6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12EB2-BBC6-49D4-B286-876095D68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DAAA39-C8DF-4925-B77B-2BCB40923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FB10CC-579D-446A-A67B-147A3D828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D506E-E8B6-4C9E-A698-0D5B5A5E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2094E-B9D0-40D7-BFD1-87EBE582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9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52BE-8733-4B02-BC65-2F6CA126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BD23A-B86D-4FFA-99BC-7231D89C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602BA-564A-4DD5-964F-7A517E65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0A64A-06D8-4A62-A2BB-4BEE3C44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07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91785-9613-4906-95FB-13E7F0CA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D6899-9A7D-4259-BAC0-B640BA1F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B0EC2-9D5A-4E46-B06D-C3CD9E0D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06DE-A7CD-4410-B82E-C765AA14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82C1-BDC4-4475-B449-0AB666FFB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2059B-CAA8-481A-B6A7-C2062DE7C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B596A-3608-4E20-94EA-F3785F63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565D1-9D6C-453C-A33C-7DEAEBFA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4A194-1736-4461-A459-62D5FC9F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1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7270-5CC4-4562-BC1E-4D2938D1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40CC0-28C0-48F3-8A7B-35D72ED2A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C5D8E-6933-4C05-9EFE-352D567E1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59CC1-9694-4D1C-9CF5-26B7AA9D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02D52-CDD9-4B6C-A070-9828068F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C199D-4A7F-4CCE-B336-8646BC43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4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08CD3-6952-4B70-81A4-1E3921A3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FF1C8-6CDE-4C83-81AE-69ABE89F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57E2F-9A5B-4EE9-9EAE-0B5B82166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5383B-63DD-4068-B62A-5AF6822D0B10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BDA68-95B5-43CF-B7D7-14DACC8B4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726D8-5A85-4CE5-B6B3-A3E39B962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3BB9A-6A3F-45B9-B16D-DFBDC79FA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3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wu.edu/academics/schools-and-colleges/fssns/departments/biology-marine-biology-environmental-science/marine-biology-camp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environmentalscience.org/career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umcareers.com/solving-a-biomechanical-mystery-how-jellyfish-swim-and-feed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hyperlink" Target="https://futurumcareers.com/Dr-Sean-Colin_activity-sheet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, coelenterate, hydrozoan, jellyfish&#10;&#10;Description automatically generated">
            <a:extLst>
              <a:ext uri="{FF2B5EF4-FFF2-40B4-BE49-F238E27FC236}">
                <a16:creationId xmlns:a16="http://schemas.microsoft.com/office/drawing/2014/main" id="{5DF6BF1C-06C3-4330-8E71-6036C5A77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r="16632"/>
          <a:stretch/>
        </p:blipFill>
        <p:spPr>
          <a:xfrm>
            <a:off x="4732422" y="29372"/>
            <a:ext cx="7459578" cy="6828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DED52-EB72-4612-AACB-9790302623E0}"/>
              </a:ext>
            </a:extLst>
          </p:cNvPr>
          <p:cNvSpPr txBox="1"/>
          <p:nvPr/>
        </p:nvSpPr>
        <p:spPr>
          <a:xfrm>
            <a:off x="617543" y="4526236"/>
            <a:ext cx="57655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MARINE BIOLOGY </a:t>
            </a:r>
          </a:p>
          <a:p>
            <a:pPr algn="ctr"/>
            <a:r>
              <a:rPr lang="en-GB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WITH DR SEAN COLIN </a:t>
            </a:r>
          </a:p>
        </p:txBody>
      </p:sp>
    </p:spTree>
    <p:extLst>
      <p:ext uri="{BB962C8B-B14F-4D97-AF65-F5344CB8AC3E}">
        <p14:creationId xmlns:p14="http://schemas.microsoft.com/office/powerpoint/2010/main" val="312143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37D4D-FA8C-429E-8219-964D3BD9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FEEDING MECHANISMS – CTENOPHORES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8B5BF-083A-45CF-8B7C-48F81B1FE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5391015" cy="3843666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GB" sz="1800" b="0" i="0" u="none" strike="noStrike" baseline="0" dirty="0">
                <a:latin typeface="+mj-lt"/>
              </a:rPr>
              <a:t>Ctenophores may have evolved at around the same time as jellyfish, but they use </a:t>
            </a:r>
            <a:r>
              <a:rPr lang="en-GB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completely different strategies </a:t>
            </a:r>
            <a:r>
              <a:rPr lang="en-GB" sz="1800" b="0" i="0" u="none" strike="noStrike" baseline="0" dirty="0">
                <a:latin typeface="+mj-lt"/>
              </a:rPr>
              <a:t>to capture prey. </a:t>
            </a:r>
          </a:p>
          <a:p>
            <a:pPr algn="l">
              <a:lnSpc>
                <a:spcPct val="100000"/>
              </a:lnSpc>
            </a:pPr>
            <a:r>
              <a:rPr lang="en-GB" sz="1800" b="0" i="0" u="none" strike="noStrike" baseline="0" dirty="0">
                <a:latin typeface="+mj-lt"/>
              </a:rPr>
              <a:t>By </a:t>
            </a:r>
            <a:r>
              <a:rPr lang="en-GB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waving the fused cilia </a:t>
            </a:r>
            <a:r>
              <a:rPr lang="en-GB" sz="1800" b="0" i="0" u="none" strike="noStrike" baseline="0" dirty="0">
                <a:latin typeface="+mj-lt"/>
              </a:rPr>
              <a:t>on their bodies, they move water slowly past their sensory structures. This allows them to scan the surrounding water and divert any nutrients towards their tentacles.</a:t>
            </a:r>
            <a:endParaRPr lang="en-US" sz="18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3E57DE-4715-491A-9214-C997DB467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863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BC6966-0056-4232-8AAC-E4DEEB39742A}"/>
              </a:ext>
            </a:extLst>
          </p:cNvPr>
          <p:cNvSpPr txBox="1"/>
          <p:nvPr/>
        </p:nvSpPr>
        <p:spPr>
          <a:xfrm>
            <a:off x="8780206" y="6273225"/>
            <a:ext cx="3411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The ctenophore </a:t>
            </a:r>
            <a:r>
              <a:rPr lang="en-GB" sz="1600" b="0" i="1" u="none" strike="noStrike" baseline="0" dirty="0" err="1">
                <a:solidFill>
                  <a:srgbClr val="FFFFFF"/>
                </a:solidFill>
                <a:latin typeface="+mj-lt"/>
              </a:rPr>
              <a:t>Mnemiopsis</a:t>
            </a:r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GB" sz="1600" i="1" dirty="0" err="1">
                <a:solidFill>
                  <a:srgbClr val="FFFFFF"/>
                </a:solidFill>
                <a:latin typeface="+mj-lt"/>
              </a:rPr>
              <a:t>l</a:t>
            </a:r>
            <a:r>
              <a:rPr lang="en-GB" sz="1600" b="0" i="1" u="none" strike="noStrike" baseline="0" dirty="0" err="1">
                <a:solidFill>
                  <a:srgbClr val="FFFFFF"/>
                </a:solidFill>
                <a:latin typeface="+mj-lt"/>
              </a:rPr>
              <a:t>eidyi</a:t>
            </a:r>
            <a:r>
              <a:rPr lang="en-GB" sz="1600" i="1" dirty="0">
                <a:solidFill>
                  <a:srgbClr val="FFFFFF"/>
                </a:solidFill>
                <a:latin typeface="+mj-lt"/>
              </a:rPr>
              <a:t>, </a:t>
            </a:r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found all around the Atlantic ocean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43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49EA-ACB5-4282-B9B4-FF2F9A05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5469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Talking points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B1784-8B03-436B-818A-137C5F3F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b="344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EACA6-2364-4CD3-A2B3-68592C089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3826276"/>
            <a:ext cx="7812546" cy="2876365"/>
          </a:xfrm>
        </p:spPr>
        <p:txBody>
          <a:bodyPr anchor="ctr">
            <a:no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When did jellyfish and ctenophores first evolve?</a:t>
            </a:r>
          </a:p>
          <a:p>
            <a:r>
              <a:rPr lang="en-GB" sz="1800" dirty="0">
                <a:solidFill>
                  <a:schemeClr val="accent5"/>
                </a:solidFill>
                <a:latin typeface="+mj-lt"/>
              </a:rPr>
              <a:t>Why do jellyfish swimming motions need to be so efficient?</a:t>
            </a:r>
          </a:p>
          <a:p>
            <a:r>
              <a:rPr lang="en-GB" sz="1800" dirty="0">
                <a:solidFill>
                  <a:srgbClr val="0070C0"/>
                </a:solidFill>
                <a:latin typeface="+mj-lt"/>
              </a:rPr>
              <a:t>What methods did Sean use to study jellyfish biomechanics?</a:t>
            </a:r>
          </a:p>
          <a:p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impact does a jellyfish’s size and shape have on its swimming mechanism?</a:t>
            </a:r>
          </a:p>
          <a:p>
            <a:r>
              <a:rPr lang="en-GB" sz="1800" dirty="0">
                <a:solidFill>
                  <a:srgbClr val="008080"/>
                </a:solidFill>
                <a:latin typeface="+mj-lt"/>
              </a:rPr>
              <a:t>Can you describe and explain the differences in swimming mechanisms between small jellyfish, large jellyfish and ctenophores?</a:t>
            </a:r>
          </a:p>
          <a:p>
            <a:r>
              <a:rPr lang="en-GB" sz="1800" dirty="0">
                <a:solidFill>
                  <a:srgbClr val="00B050"/>
                </a:solidFill>
                <a:latin typeface="+mj-lt"/>
              </a:rPr>
              <a:t>How do these differences in swimming mechanism result in differences in feeding mechanisms?</a:t>
            </a:r>
          </a:p>
        </p:txBody>
      </p:sp>
    </p:spTree>
    <p:extLst>
      <p:ext uri="{BB962C8B-B14F-4D97-AF65-F5344CB8AC3E}">
        <p14:creationId xmlns:p14="http://schemas.microsoft.com/office/powerpoint/2010/main" val="2053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80F01-EA7F-467A-8B27-CFEC253E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ABOUT MARINE BIOLOGY</a:t>
            </a:r>
          </a:p>
        </p:txBody>
      </p:sp>
      <p:pic>
        <p:nvPicPr>
          <p:cNvPr id="6" name="Content Placeholder 5" descr="A scuba diver under water&#10;&#10;Description automatically generated with medium confidence">
            <a:extLst>
              <a:ext uri="{FF2B5EF4-FFF2-40B4-BE49-F238E27FC236}">
                <a16:creationId xmlns:a16="http://schemas.microsoft.com/office/drawing/2014/main" id="{EC15F4EE-06FA-4EE8-997E-D79C7FBE2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998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FA19E-5BBB-411A-BCD3-C40E7FA43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7" y="2333296"/>
            <a:ext cx="4920651" cy="434271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Marine biologists have a passion for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natural world</a:t>
            </a:r>
            <a:r>
              <a:rPr lang="en-US" sz="1800" b="0" i="0" u="none" strike="noStrike" baseline="0" dirty="0">
                <a:latin typeface="+mj-lt"/>
              </a:rPr>
              <a:t> and the mysteries it holds. They use a broad range of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problem-solving skills</a:t>
            </a:r>
            <a:r>
              <a:rPr lang="en-US" sz="1800" b="0" i="0" u="none" strike="noStrike" baseline="0" dirty="0">
                <a:latin typeface="+mj-lt"/>
              </a:rPr>
              <a:t> to understand how organisms and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ocean-based ecosystems </a:t>
            </a:r>
            <a:r>
              <a:rPr lang="en-US" sz="1800" b="0" i="0" u="none" strike="noStrike" baseline="0" dirty="0">
                <a:latin typeface="+mj-lt"/>
              </a:rPr>
              <a:t>function.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Researchers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collect and </a:t>
            </a:r>
            <a:r>
              <a:rPr lang="en-US" sz="1800" b="0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analyse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data</a:t>
            </a:r>
            <a:r>
              <a:rPr lang="en-US" sz="1800" b="0" i="0" u="none" strike="noStrike" baseline="0" dirty="0">
                <a:latin typeface="+mj-lt"/>
              </a:rPr>
              <a:t>, and then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communicate their findings</a:t>
            </a:r>
            <a:r>
              <a:rPr lang="en-US" sz="1800" b="0" i="0" u="none" strike="noStrike" baseline="0" dirty="0">
                <a:latin typeface="+mj-lt"/>
              </a:rPr>
              <a:t>. If a scientist is truly passionate about their work, each of these steps can be fun and rewarding.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Sean’s job allows him to develop a diverse variety of skillsets, including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teaching</a:t>
            </a:r>
            <a:r>
              <a:rPr lang="en-US" sz="1800" b="0" i="0" u="none" strike="noStrike" baseline="0" dirty="0">
                <a:latin typeface="+mj-lt"/>
              </a:rPr>
              <a:t>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SCUBA diving</a:t>
            </a:r>
            <a:r>
              <a:rPr lang="en-US" sz="1800" b="0" i="0" u="none" strike="noStrike" baseline="0" dirty="0">
                <a:latin typeface="+mj-lt"/>
              </a:rPr>
              <a:t>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videography</a:t>
            </a:r>
            <a:r>
              <a:rPr lang="en-US" sz="1800" b="0" i="0" u="none" strike="noStrike" baseline="0" dirty="0">
                <a:latin typeface="+mj-lt"/>
              </a:rPr>
              <a:t>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computer analysis</a:t>
            </a:r>
            <a:r>
              <a:rPr lang="en-US" sz="1800" b="0" i="0" u="none" strike="noStrike" baseline="0" dirty="0">
                <a:latin typeface="+mj-lt"/>
              </a:rPr>
              <a:t>, and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writing</a:t>
            </a:r>
            <a:r>
              <a:rPr lang="en-US" sz="1800" b="0" i="0" u="none" strike="noStrike" baseline="0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Perhaps most importantly, marine biologists are at the front line of efforts to solve the many problems now facing the natural world.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55D2-CA17-4ACA-9436-B77E283BE849}"/>
              </a:ext>
            </a:extLst>
          </p:cNvPr>
          <p:cNvSpPr txBox="1"/>
          <p:nvPr/>
        </p:nvSpPr>
        <p:spPr>
          <a:xfrm>
            <a:off x="0" y="5938502"/>
            <a:ext cx="3462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Sean, diving with an in situ video system used to examine the feeding behaviour of ctenophores </a:t>
            </a:r>
            <a:r>
              <a:rPr lang="en-GB" sz="1600" b="0" i="1" u="none" strike="noStrike" baseline="0">
                <a:solidFill>
                  <a:srgbClr val="FFFFFF"/>
                </a:solidFill>
                <a:latin typeface="+mj-lt"/>
              </a:rPr>
              <a:t>and jellyfish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8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510AC-E056-43EE-AEDE-CAA4E2D0E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EXPLORE A CAREER IN MARINE BIOLOGY</a:t>
            </a:r>
          </a:p>
        </p:txBody>
      </p:sp>
      <p:pic>
        <p:nvPicPr>
          <p:cNvPr id="5" name="Content Placeholder 5" descr="A picture containing invertebrate, jellyfish, coelenterate, ocean floor&#10;&#10;Description automatically generated">
            <a:extLst>
              <a:ext uri="{FF2B5EF4-FFF2-40B4-BE49-F238E27FC236}">
                <a16:creationId xmlns:a16="http://schemas.microsoft.com/office/drawing/2014/main" id="{181D80BD-940B-4EFF-B22B-44911337B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r="2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F5A21-EB8B-49B2-9EF0-CAC26631F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7" y="2333297"/>
            <a:ext cx="5036061" cy="415957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The Roger Williams University offers several outreach schemes. These include a week-long </a:t>
            </a:r>
            <a:r>
              <a:rPr lang="en-US" sz="1800" dirty="0">
                <a:latin typeface="+mj-lt"/>
                <a:hlinkClick r:id="rId3"/>
              </a:rPr>
              <a:t>Marine Biology Camp</a:t>
            </a:r>
            <a:r>
              <a:rPr lang="en-US" sz="1800" b="0" i="0" u="none" strike="noStrike" baseline="0" dirty="0">
                <a:latin typeface="+mj-lt"/>
              </a:rPr>
              <a:t> each summer, which gives high school students opportunities to experience research both in the lab and the field</a:t>
            </a:r>
            <a:r>
              <a:rPr lang="en-US" sz="1800" dirty="0">
                <a:latin typeface="+mj-lt"/>
              </a:rPr>
              <a:t>.</a:t>
            </a:r>
            <a:endParaRPr lang="en-US" sz="1800" b="0" i="0" u="none" strike="noStrike" baseline="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Look </a:t>
            </a:r>
            <a:r>
              <a:rPr lang="en-US" sz="1800" dirty="0">
                <a:latin typeface="+mj-lt"/>
                <a:hlinkClick r:id="rId4"/>
              </a:rPr>
              <a:t>here</a:t>
            </a:r>
            <a:r>
              <a:rPr lang="en-US" sz="1800" dirty="0">
                <a:latin typeface="+mj-lt"/>
              </a:rPr>
              <a:t> for</a:t>
            </a:r>
            <a:r>
              <a:rPr lang="en-US" sz="1800" b="0" i="0" u="none" strike="noStrike" baseline="0" dirty="0">
                <a:latin typeface="+mj-lt"/>
              </a:rPr>
              <a:t> more information about how to start a career in environmental science, and several university courses currently available in the US.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Elsewhere, university courses in many subjects related to marine biology and environmental science are widely available worldwide.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T</a:t>
            </a:r>
            <a:r>
              <a:rPr lang="en-US" sz="1800" b="0" i="0" u="none" strike="noStrike" baseline="0" dirty="0">
                <a:latin typeface="+mj-lt"/>
              </a:rPr>
              <a:t>he average annual salary of an environmental scientist in the US is around $64,000.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34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290A2-51F4-46C9-AD8A-90913937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8211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PATHWAY FROM SCHOOL TO MARINE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B9871-E0B4-4FAD-8757-5AA2AB67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Sean recommends that students should gain a strong foundation in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sciences as a whole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Branching into a specific area of environmental science like marine biology would not necessarily involve studying marine biology at college or university. If a student has a strong background in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biology</a:t>
            </a:r>
            <a:r>
              <a:rPr lang="en-US" sz="1800" b="0" i="0" u="none" strike="noStrike" baseline="0" dirty="0">
                <a:latin typeface="+mj-lt"/>
              </a:rPr>
              <a:t>, they will be able to </a:t>
            </a:r>
            <a:r>
              <a:rPr lang="en-US" sz="1800" b="0" i="0" u="none" strike="noStrike" baseline="0" dirty="0" err="1">
                <a:latin typeface="+mj-lt"/>
              </a:rPr>
              <a:t>specialise</a:t>
            </a:r>
            <a:r>
              <a:rPr lang="en-US" sz="1800" b="0" i="0" u="none" strike="noStrike" baseline="0" dirty="0">
                <a:latin typeface="+mj-lt"/>
              </a:rPr>
              <a:t> more easily in graduate school.</a:t>
            </a:r>
            <a:endParaRPr lang="en-US" sz="1800" dirty="0">
              <a:latin typeface="+mj-l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24F24A6-4D3E-4ECD-8AC9-126F5D9CB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86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49EA-ACB5-4282-B9B4-FF2F9A05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97479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/>
              <a:t>Talking points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B1784-8B03-436B-818A-137C5F3F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b="344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EACA6-2364-4CD3-A2B3-68592C089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974800"/>
            <a:ext cx="7379133" cy="2452687"/>
          </a:xfrm>
        </p:spPr>
        <p:txBody>
          <a:bodyPr anchor="ctr">
            <a:norm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If you were a marine biologist, which aspect of ocean-based ecosystems would you most like to study? Why?</a:t>
            </a:r>
          </a:p>
          <a:p>
            <a:r>
              <a:rPr lang="en-GB" sz="1800" dirty="0">
                <a:solidFill>
                  <a:schemeClr val="accent5"/>
                </a:solidFill>
                <a:latin typeface="+mj-lt"/>
              </a:rPr>
              <a:t>Which of the skills required for Sean’s job would you most like to have?</a:t>
            </a:r>
          </a:p>
          <a:p>
            <a:r>
              <a:rPr lang="en-GB" sz="1800" dirty="0">
                <a:solidFill>
                  <a:srgbClr val="0070C0"/>
                </a:solidFill>
                <a:latin typeface="+mj-lt"/>
              </a:rPr>
              <a:t>How do you think high school students benefit from attending the Marine Biology Camp at Roger Williams University?</a:t>
            </a:r>
          </a:p>
          <a:p>
            <a:r>
              <a:rPr lang="en-GB" sz="1800" dirty="0">
                <a:solidFill>
                  <a:srgbClr val="009999"/>
                </a:solidFill>
                <a:latin typeface="+mj-lt"/>
              </a:rPr>
              <a:t>If you want to become a marine biologist, why do you think it is not necessary to initially specialise in marine biology when you start at college or university?   </a:t>
            </a:r>
          </a:p>
        </p:txBody>
      </p:sp>
    </p:spTree>
    <p:extLst>
      <p:ext uri="{BB962C8B-B14F-4D97-AF65-F5344CB8AC3E}">
        <p14:creationId xmlns:p14="http://schemas.microsoft.com/office/powerpoint/2010/main" val="41478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E058F-A7E7-4A0A-876F-11273EEF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8796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HOW DID SEAN BECOME A MARINE BIOLOGIST?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79541-EE2B-4890-AFCB-D1E03003D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5464946" cy="384366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i="0" u="none" strike="noStrike" dirty="0">
                <a:latin typeface="+mj-lt"/>
              </a:rPr>
              <a:t>What were your interests as a youngster?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 dirty="0">
                <a:latin typeface="+mj-lt"/>
              </a:rPr>
              <a:t>I enjoyed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sports</a:t>
            </a:r>
            <a:r>
              <a:rPr lang="en-US" sz="1800" b="0" i="0" u="none" strike="noStrike" baseline="0" dirty="0">
                <a:latin typeface="+mj-lt"/>
              </a:rPr>
              <a:t>, being on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water</a:t>
            </a:r>
            <a:r>
              <a:rPr lang="en-US" sz="1800" b="0" i="0" u="none" strike="noStrike" baseline="0" dirty="0">
                <a:latin typeface="+mj-lt"/>
              </a:rPr>
              <a:t> and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outdoors</a:t>
            </a:r>
            <a:r>
              <a:rPr lang="en-US" sz="1800" b="0" i="0" u="none" strike="noStrike" baseline="0" dirty="0">
                <a:latin typeface="+mj-lt"/>
              </a:rPr>
              <a:t>. I always had a particular interest in animals and the water.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0" i="0" u="none" strike="noStrike" baseline="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i="0" u="none" strike="noStrike" baseline="0" dirty="0">
                <a:latin typeface="+mj-lt"/>
              </a:rPr>
              <a:t>Who or what inspired you to become a scientist?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 dirty="0">
                <a:latin typeface="+mj-lt"/>
              </a:rPr>
              <a:t>I was first inspired to become a scientist on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trip I made to the Bahamas as a child</a:t>
            </a:r>
            <a:r>
              <a:rPr lang="en-US" sz="1800" b="0" i="0" u="none" strike="noStrike" baseline="0" dirty="0">
                <a:latin typeface="+mj-lt"/>
              </a:rPr>
              <a:t>. On that trip,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 </a:t>
            </a:r>
            <a:r>
              <a:rPr lang="en-US" sz="1800" b="0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snorkelled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through the coral reefs </a:t>
            </a:r>
            <a:r>
              <a:rPr lang="en-US" sz="1800" b="0" i="0" u="none" strike="noStrike" baseline="0" dirty="0">
                <a:latin typeface="+mj-lt"/>
              </a:rPr>
              <a:t>just off the beach where we were visiting. I think it was that trip that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initiated my desire to become a marine scientist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0" i="0" u="none" strike="noStrike" baseline="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 dirty="0">
                <a:latin typeface="+mj-lt"/>
              </a:rPr>
              <a:t>Since then, working with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scientists who truly love doing science</a:t>
            </a:r>
            <a:r>
              <a:rPr lang="en-US" sz="1800" b="0" i="0" u="none" strike="noStrike" baseline="0" dirty="0">
                <a:latin typeface="+mj-lt"/>
              </a:rPr>
              <a:t> and discovering things about animals has been a continual inspiration throughout my career. </a:t>
            </a:r>
            <a:endParaRPr lang="en-US" sz="1800" dirty="0">
              <a:latin typeface="+mj-l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FF0387E-4801-4F47-8025-9782BEAC9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r="938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936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516CC-D142-45DD-8759-D720B628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61176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HOW DID SEAN BECOME A MARINE BIOLOGIST?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9CE16-D80D-404D-A9CB-CD2C3BD60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348453"/>
            <a:ext cx="5611760" cy="335101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i="0" u="none" strike="noStrike" baseline="0" dirty="0">
                <a:latin typeface="+mj-lt"/>
              </a:rPr>
              <a:t>What attributes have made you successful as a scientist?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 dirty="0">
                <a:latin typeface="+mj-lt"/>
              </a:rPr>
              <a:t>I think being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observant </a:t>
            </a:r>
            <a:r>
              <a:rPr lang="en-US" sz="1800" b="0" i="0" u="none" strike="noStrike" baseline="0" dirty="0">
                <a:latin typeface="+mj-lt"/>
              </a:rPr>
              <a:t>(the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basis of scientific discovery</a:t>
            </a:r>
            <a:r>
              <a:rPr lang="en-US" sz="1800" b="0" i="0" u="none" strike="noStrike" baseline="0" dirty="0">
                <a:latin typeface="+mj-lt"/>
              </a:rPr>
              <a:t>),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persistent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dirty="0">
                <a:latin typeface="+mj-lt"/>
              </a:rPr>
              <a:t>and</a:t>
            </a:r>
            <a:r>
              <a:rPr lang="en-US" sz="1800" b="0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creative </a:t>
            </a:r>
            <a:r>
              <a:rPr lang="en-US" sz="1800" b="0" i="0" u="none" strike="noStrike" baseline="0" dirty="0">
                <a:latin typeface="+mj-lt"/>
              </a:rPr>
              <a:t>(needed to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translate observations </a:t>
            </a:r>
            <a:r>
              <a:rPr lang="en-US" sz="1800" b="0" i="0" u="none" strike="noStrike" baseline="0" dirty="0">
                <a:latin typeface="+mj-lt"/>
              </a:rPr>
              <a:t>into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quantitative scientific knowledge</a:t>
            </a:r>
            <a:r>
              <a:rPr lang="en-US" sz="1800" b="0" i="0" u="none" strike="noStrike" baseline="0" dirty="0">
                <a:latin typeface="+mj-lt"/>
              </a:rPr>
              <a:t>), and having a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strong intuition </a:t>
            </a:r>
            <a:r>
              <a:rPr lang="en-US" sz="1800" b="0" i="0" u="none" strike="noStrike" baseline="0" dirty="0">
                <a:latin typeface="+mj-lt"/>
              </a:rPr>
              <a:t>about how things work have all been important attributes that have contributed to my success.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 dirty="0"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i="0" u="none" strike="noStrike" baseline="0" dirty="0">
                <a:latin typeface="+mj-lt"/>
              </a:rPr>
              <a:t>How do you overcome obstacles in your work?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Persistence</a:t>
            </a:r>
            <a:r>
              <a:rPr lang="en-US" sz="1800" b="0" i="0" u="none" strike="noStrike" baseline="0" dirty="0">
                <a:latin typeface="+mj-lt"/>
              </a:rPr>
              <a:t> and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creativity</a:t>
            </a:r>
            <a:r>
              <a:rPr lang="en-US" sz="1800" b="0" i="0" u="none" strike="noStrike" baseline="0" dirty="0">
                <a:latin typeface="+mj-lt"/>
              </a:rPr>
              <a:t> are critical to overcome challenges and obstacles. But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collaborating</a:t>
            </a:r>
            <a:r>
              <a:rPr lang="en-US" sz="1800" b="0" i="0" u="none" strike="noStrike" baseline="0" dirty="0">
                <a:latin typeface="+mj-lt"/>
              </a:rPr>
              <a:t> with great scientists also helps a lot. 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21EDFC72-007D-4047-B49C-21F9ECACD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r="938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61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9FA4FC-0C46-4E4C-9771-37EB0CF3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SEAN’S TOP TIPS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83A1F-AB08-4787-95A5-400DDE46D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5124586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b="0" i="0" u="none" strike="noStrike" baseline="0" dirty="0">
                <a:latin typeface="+mj-lt"/>
              </a:rPr>
              <a:t>Pursue areas of study that you are truly </a:t>
            </a:r>
            <a:r>
              <a:rPr lang="en-US" sz="20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interested in </a:t>
            </a:r>
            <a:r>
              <a:rPr lang="en-US" sz="2000" b="0" i="0" u="none" strike="noStrike" baseline="0" dirty="0">
                <a:latin typeface="+mj-lt"/>
              </a:rPr>
              <a:t>and </a:t>
            </a:r>
            <a:r>
              <a:rPr lang="en-US" sz="20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enjoy</a:t>
            </a:r>
            <a:r>
              <a:rPr lang="en-US" sz="2000" b="0" i="0" u="none" strike="noStrike" baseline="0" dirty="0">
                <a:latin typeface="+mj-lt"/>
              </a:rPr>
              <a:t>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b="0" i="0" u="none" strike="noStrike" baseline="0" dirty="0">
                <a:latin typeface="+mj-lt"/>
              </a:rPr>
              <a:t>Achieving necessary degrees and having a career in the sciences requires students to </a:t>
            </a:r>
            <a:r>
              <a:rPr lang="en-US" sz="20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endure tough courses and experiences</a:t>
            </a:r>
            <a:r>
              <a:rPr lang="en-US" sz="2000" b="0" i="0" u="none" strike="noStrike" baseline="0" dirty="0">
                <a:latin typeface="+mj-lt"/>
              </a:rPr>
              <a:t>, which are not always fun.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b="0" i="0" u="none" strike="noStrike" baseline="0" dirty="0">
                <a:latin typeface="+mj-lt"/>
              </a:rPr>
              <a:t>Achieving success and getting a job requires </a:t>
            </a:r>
            <a:r>
              <a:rPr lang="en-US" sz="20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persistence</a:t>
            </a:r>
            <a:r>
              <a:rPr lang="en-US" sz="2000" b="0" i="0" u="none" strike="noStrike" baseline="0" dirty="0">
                <a:latin typeface="+mj-lt"/>
              </a:rPr>
              <a:t> – and that is much easier to have when you are working for something that you really </a:t>
            </a:r>
            <a:r>
              <a:rPr lang="en-US" sz="20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enjoy</a:t>
            </a:r>
            <a:r>
              <a:rPr lang="en-US" sz="2000" b="0" i="0" u="none" strike="noStrike" baseline="0" dirty="0">
                <a:latin typeface="+mj-lt"/>
              </a:rPr>
              <a:t>. </a:t>
            </a:r>
            <a:endParaRPr lang="en-US" sz="2000" dirty="0">
              <a:latin typeface="+mj-l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FEA78A5-552A-4B80-B987-4CF194ED8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r="1446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70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49EA-ACB5-4282-B9B4-FF2F9A05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974793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Talking points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B1784-8B03-436B-818A-137C5F3F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b="344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EACA6-2364-4CD3-A2B3-68592C089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974794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How did Sean’s childhood experiences contribute to his career path?</a:t>
            </a:r>
          </a:p>
          <a:p>
            <a:r>
              <a:rPr lang="en-GB" sz="1800" dirty="0">
                <a:solidFill>
                  <a:schemeClr val="accent5"/>
                </a:solidFill>
                <a:latin typeface="+mj-lt"/>
              </a:rPr>
              <a:t>Sean gains inspiration from scientists working around him. Who do you know who inspires you?</a:t>
            </a:r>
          </a:p>
          <a:p>
            <a:r>
              <a:rPr lang="en-GB" sz="1800" dirty="0">
                <a:solidFill>
                  <a:srgbClr val="0070C0"/>
                </a:solidFill>
                <a:latin typeface="+mj-lt"/>
              </a:rPr>
              <a:t>Which of Sean’s personal attributes do you have, and how could you develop those you do not have?</a:t>
            </a:r>
          </a:p>
          <a:p>
            <a:r>
              <a:rPr lang="en-GB" sz="1800" dirty="0">
                <a:solidFill>
                  <a:srgbClr val="009999"/>
                </a:solidFill>
                <a:latin typeface="+mj-lt"/>
              </a:rPr>
              <a:t>What do you enjoy? How could you develop your interest into a career path?</a:t>
            </a:r>
          </a:p>
        </p:txBody>
      </p:sp>
    </p:spTree>
    <p:extLst>
      <p:ext uri="{BB962C8B-B14F-4D97-AF65-F5344CB8AC3E}">
        <p14:creationId xmlns:p14="http://schemas.microsoft.com/office/powerpoint/2010/main" val="21379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DF7CD-AC2D-4B48-9D1B-A4C6E409A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MEET SEAN</a:t>
            </a:r>
          </a:p>
        </p:txBody>
      </p:sp>
      <p:pic>
        <p:nvPicPr>
          <p:cNvPr id="8" name="Content Placeholder 7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21B4A3DC-9340-4641-BE25-1BAF57E08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3804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C10D3-BF65-42C5-A6EC-A4DD6F232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j-lt"/>
              </a:rPr>
              <a:t>DR SEAN COLIN is 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marine biologist </a:t>
            </a:r>
            <a:r>
              <a:rPr lang="en-US" sz="2000" dirty="0">
                <a:latin typeface="+mj-lt"/>
              </a:rPr>
              <a:t>working at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Roger Williams University </a:t>
            </a:r>
            <a:r>
              <a:rPr lang="en-US" sz="2000" dirty="0">
                <a:latin typeface="+mj-lt"/>
              </a:rPr>
              <a:t>in Rhode Island, US.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j-lt"/>
              </a:rPr>
              <a:t>He has been investigating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mechanisms</a:t>
            </a:r>
            <a:r>
              <a:rPr lang="en-US" sz="2000" dirty="0">
                <a:latin typeface="+mj-lt"/>
              </a:rPr>
              <a:t> that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jellyfish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ctenophores</a:t>
            </a:r>
            <a:r>
              <a:rPr lang="en-US" sz="2000" dirty="0">
                <a:latin typeface="+mj-lt"/>
              </a:rPr>
              <a:t> use to propel themselves through the water, and how this influences their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feeding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behaviour</a:t>
            </a:r>
            <a:r>
              <a:rPr lang="en-US" sz="2000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j-lt"/>
              </a:rPr>
              <a:t>Let’s find out more about his research…</a:t>
            </a:r>
          </a:p>
        </p:txBody>
      </p:sp>
    </p:spTree>
    <p:extLst>
      <p:ext uri="{BB962C8B-B14F-4D97-AF65-F5344CB8AC3E}">
        <p14:creationId xmlns:p14="http://schemas.microsoft.com/office/powerpoint/2010/main" val="732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194EF9-AA19-499B-8B83-A3378A5D9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735" y="0"/>
            <a:ext cx="4843265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42FFB-48DD-4B7B-8327-65B2DA710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2617" y="825623"/>
            <a:ext cx="2333091" cy="4678531"/>
          </a:xfrm>
        </p:spPr>
        <p:txBody>
          <a:bodyPr>
            <a:noAutofit/>
          </a:bodyPr>
          <a:lstStyle/>
          <a:p>
            <a:r>
              <a:rPr lang="en-GB" sz="2200" dirty="0">
                <a:latin typeface="+mj-lt"/>
              </a:rPr>
              <a:t>Dig deeper into </a:t>
            </a:r>
            <a:r>
              <a:rPr lang="en-GB" sz="2200" dirty="0">
                <a:latin typeface="+mj-lt"/>
                <a:hlinkClick r:id="rId3"/>
              </a:rPr>
              <a:t>Sean’s research</a:t>
            </a:r>
            <a:endParaRPr lang="en-GB" sz="2200" dirty="0">
              <a:latin typeface="+mj-lt"/>
            </a:endParaRPr>
          </a:p>
          <a:p>
            <a:endParaRPr lang="en-GB" sz="2200" dirty="0">
              <a:latin typeface="+mj-lt"/>
            </a:endParaRPr>
          </a:p>
          <a:p>
            <a:endParaRPr lang="en-GB" sz="2200" dirty="0">
              <a:latin typeface="+mj-lt"/>
            </a:endParaRPr>
          </a:p>
          <a:p>
            <a:r>
              <a:rPr lang="en-GB" sz="2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If you want to ask Sean a question, scroll down to the end of </a:t>
            </a:r>
            <a:r>
              <a:rPr lang="en-GB" sz="22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his </a:t>
            </a:r>
            <a:r>
              <a:rPr lang="en-GB" sz="2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online article and type it in. </a:t>
            </a:r>
            <a:r>
              <a:rPr lang="en-GB" sz="22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</a:t>
            </a:r>
            <a:r>
              <a:rPr lang="en-GB" sz="2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 will reply!</a:t>
            </a:r>
            <a:endParaRPr lang="en-GB" sz="2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GB" sz="2200" dirty="0">
              <a:latin typeface="+mj-lt"/>
            </a:endParaRPr>
          </a:p>
          <a:p>
            <a:endParaRPr lang="en-GB" sz="2200" dirty="0">
              <a:latin typeface="+mj-lt"/>
            </a:endParaRPr>
          </a:p>
          <a:p>
            <a:r>
              <a:rPr lang="en-GB" sz="2200" dirty="0">
                <a:latin typeface="+mj-lt"/>
              </a:rPr>
              <a:t>Download his </a:t>
            </a:r>
            <a:r>
              <a:rPr lang="en-GB" sz="2200" dirty="0">
                <a:latin typeface="+mj-lt"/>
                <a:hlinkClick r:id="rId4"/>
              </a:rPr>
              <a:t>activity sheet</a:t>
            </a: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56906-B7F4-45F4-9B76-7F6B5F78A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96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47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4F9FA-F3FB-4FBF-96C5-3E8E0D145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07" y="0"/>
            <a:ext cx="4896293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A068FCC-9803-40E0-A0C6-29C7055B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3946064" y="0"/>
            <a:ext cx="2734955" cy="165317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3040D07-1604-4478-92FF-3E1DDF6A5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03" y="1612053"/>
            <a:ext cx="1789176" cy="1883342"/>
          </a:xfrm>
          <a:prstGeom prst="rect">
            <a:avLst/>
          </a:prstGeom>
        </p:spPr>
      </p:pic>
      <p:pic>
        <p:nvPicPr>
          <p:cNvPr id="12" name="Picture 11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329DEB42-3833-40BC-B24C-547E390BD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04" y="3584241"/>
            <a:ext cx="1789176" cy="179852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A80C3A4A-E861-4D95-93AD-AFE06D28B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87" y="5382768"/>
            <a:ext cx="4066032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0C15-270C-443D-9C92-C6854A6C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JELLYFISH AND CTENOPHORES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48AB-D727-429E-82C9-566CF66D7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6"/>
            <a:ext cx="5251316" cy="402311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Among all of the creatures in our oceans, few are more ancient or mysterious than jellyfish and ctenophores.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First appearing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over 500 million years ago</a:t>
            </a:r>
            <a:r>
              <a:rPr lang="en-US" sz="1800" b="0" i="0" u="none" strike="noStrike" baseline="0" dirty="0">
                <a:latin typeface="+mj-lt"/>
              </a:rPr>
              <a:t>, ctenophores swim through water by waving tiny, hair-like protrusions on their cells, named ‘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cilia</a:t>
            </a:r>
            <a:r>
              <a:rPr lang="en-US" sz="1800" b="0" i="0" u="none" strike="noStrike" baseline="0" dirty="0">
                <a:latin typeface="+mj-lt"/>
              </a:rPr>
              <a:t>.’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Jellyfish, also called ‘jellies,’ evolved at around the same time, but use completely different strategies to move around; in fact, they were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first animals to move using muscle-powered swimming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Incredibly, the muscle layer they use to swim is just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one cell thick</a:t>
            </a:r>
            <a:r>
              <a:rPr lang="en-US" sz="1800" b="0" i="0" u="none" strike="noStrike" baseline="0" dirty="0">
                <a:latin typeface="+mj-lt"/>
              </a:rPr>
              <a:t>, making them extremely weak. Because of this, jellies needed to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evolve highly efficient ways to propel themselves through water</a:t>
            </a:r>
            <a:r>
              <a:rPr lang="en-US" sz="1800" b="0" i="0" u="none" strike="noStrike" baseline="0" dirty="0">
                <a:latin typeface="+mj-lt"/>
              </a:rPr>
              <a:t>. </a:t>
            </a:r>
            <a:endParaRPr lang="en-US" sz="18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DD2C9B-413C-4ACB-91EE-2715070AA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r="2102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09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AD29D-AA53-4116-8034-758ADEFC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HOW DO JELLYFISH SWIM?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D48A3-2924-469B-8C0D-15D3CF3E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b="0" i="0" u="none" strike="noStrike" baseline="0" dirty="0">
                <a:latin typeface="+mj-lt"/>
              </a:rPr>
              <a:t>Jellyfish </a:t>
            </a:r>
            <a:r>
              <a:rPr lang="en-US" sz="1800" dirty="0">
                <a:latin typeface="+mj-lt"/>
              </a:rPr>
              <a:t>propel themselves</a:t>
            </a:r>
            <a:r>
              <a:rPr lang="en-US" sz="1800" b="0" i="0" u="none" strike="noStrike" baseline="0" dirty="0">
                <a:latin typeface="+mj-lt"/>
              </a:rPr>
              <a:t> by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contracting their umbrella-shaped bells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800" b="0" i="0" u="none" strike="noStrike" baseline="0" dirty="0">
                <a:latin typeface="+mj-lt"/>
              </a:rPr>
              <a:t>In small jellies, this causes water to rapidly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squirt out of the bell</a:t>
            </a:r>
            <a:r>
              <a:rPr lang="en-US" sz="1800" b="0" i="0" u="none" strike="noStrike" baseline="0" dirty="0">
                <a:latin typeface="+mj-lt"/>
              </a:rPr>
              <a:t>, generating enough force for them to dart around using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jet propulsion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800" b="0" i="0" u="none" strike="noStrike" baseline="0" dirty="0">
                <a:latin typeface="+mj-lt"/>
              </a:rPr>
              <a:t>Previously, biologists thought that all jellyfish swam in this way. However, for animals with bells larger than 5 </a:t>
            </a:r>
            <a:r>
              <a:rPr lang="en-US" sz="1800" b="0" i="0" u="none" strike="noStrike" baseline="0" dirty="0" err="1">
                <a:latin typeface="+mj-lt"/>
              </a:rPr>
              <a:t>centimetres</a:t>
            </a:r>
            <a:r>
              <a:rPr lang="en-US" sz="1800" b="0" i="0" u="none" strike="noStrike" baseline="0" dirty="0">
                <a:latin typeface="+mj-lt"/>
              </a:rPr>
              <a:t> in diameter, the water volumes they hold become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far too heavy for weak jellyfish muscles to expel them quickly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800" b="0" i="0" u="none" strike="noStrike" baseline="0" dirty="0">
                <a:latin typeface="+mj-lt"/>
              </a:rPr>
              <a:t>Sean was first faced with this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biomechanical mystery </a:t>
            </a:r>
            <a:r>
              <a:rPr lang="en-US" sz="1800" b="0" i="0" u="none" strike="noStrike" baseline="0" dirty="0">
                <a:latin typeface="+mj-lt"/>
              </a:rPr>
              <a:t>early on in his career and he has studied it extensively ever since. </a:t>
            </a:r>
            <a:endParaRPr lang="en-US" sz="18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9A376-CAD6-48CB-934E-E16B1FE46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 b="88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22855-B93A-4DFB-A2D6-4C0BFDD847D4}"/>
              </a:ext>
            </a:extLst>
          </p:cNvPr>
          <p:cNvSpPr txBox="1"/>
          <p:nvPr/>
        </p:nvSpPr>
        <p:spPr>
          <a:xfrm>
            <a:off x="7354529" y="0"/>
            <a:ext cx="4837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Fluorescein dye around a swimming Aurelia sp. showing the vortices created in the wake of the swimming jellyfish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7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A1094-0F94-49D0-8DDF-8D75D6AF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HOW DID SEAN SOLVE THIS BIOMECHANICAL MYSTERY?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DE04EB-4411-4C20-810C-B320958EA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035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6967A-6B35-441A-9EB7-669364BFB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7" y="2333296"/>
            <a:ext cx="5497700" cy="432495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Biomechanics</a:t>
            </a:r>
            <a:r>
              <a:rPr lang="en-US" sz="1800" b="0" i="0" u="none" strike="noStrike" baseline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is </a:t>
            </a:r>
            <a:r>
              <a:rPr lang="en-US" sz="1800" b="0" i="0" u="none" strike="noStrike" baseline="0" dirty="0">
                <a:latin typeface="+mj-lt"/>
              </a:rPr>
              <a:t>the study of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physical motions</a:t>
            </a:r>
            <a:r>
              <a:rPr lang="en-US" sz="1800" b="0" i="0" u="none" strike="noStrike" baseline="0" dirty="0">
                <a:latin typeface="+mj-lt"/>
              </a:rPr>
              <a:t> and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structures</a:t>
            </a:r>
            <a:r>
              <a:rPr lang="en-US" sz="1800" b="0" i="0" u="none" strike="noStrike" baseline="0" dirty="0">
                <a:latin typeface="+mj-lt"/>
              </a:rPr>
              <a:t> used by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living organisms</a:t>
            </a:r>
            <a:r>
              <a:rPr lang="en-US" sz="1800" b="0" i="0" u="none" strike="noStrike" baseline="0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To study jellyfish and ctenophore motion and feeding, Sean and his team used: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Videos</a:t>
            </a:r>
            <a:r>
              <a:rPr lang="en-US" sz="1800" b="0" i="0" u="none" strike="noStrike" baseline="0" dirty="0">
                <a:latin typeface="+mj-lt"/>
              </a:rPr>
              <a:t> of jellyfish and ctenophores in captivity to see how they interacted with water and prey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</a:t>
            </a:r>
            <a:r>
              <a:rPr lang="en-US" sz="1800" b="0" i="0" u="none" strike="noStrike" baseline="0" dirty="0">
                <a:latin typeface="+mj-lt"/>
              </a:rPr>
              <a:t>utting-edge techniques in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SCUBA diving </a:t>
            </a:r>
            <a:r>
              <a:rPr lang="en-US" sz="1800" b="0" i="0" u="none" strike="noStrike" baseline="0" dirty="0">
                <a:latin typeface="+mj-lt"/>
              </a:rPr>
              <a:t>to capture the </a:t>
            </a:r>
            <a:r>
              <a:rPr lang="en-US" sz="1800" b="0" i="0" u="none" strike="noStrike" baseline="0" dirty="0" err="1">
                <a:latin typeface="+mj-lt"/>
              </a:rPr>
              <a:t>behaviour</a:t>
            </a:r>
            <a:r>
              <a:rPr lang="en-US" sz="1800" b="0" i="0" u="none" strike="noStrike" baseline="0" dirty="0">
                <a:latin typeface="+mj-lt"/>
              </a:rPr>
              <a:t> of wild jellies and ctenophores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</a:t>
            </a:r>
            <a:r>
              <a:rPr lang="en-US" sz="1800" b="0" i="0" u="none" strike="noStrike" baseline="0" dirty="0">
                <a:latin typeface="+mj-lt"/>
              </a:rPr>
              <a:t>emotely-operated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submarines</a:t>
            </a:r>
            <a:r>
              <a:rPr lang="en-US" sz="1800" b="0" i="0" u="none" strike="noStrike" baseline="0" dirty="0">
                <a:latin typeface="+mj-lt"/>
              </a:rPr>
              <a:t> in deeper water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+mj-lt"/>
              </a:rPr>
              <a:t>A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robotic jellyfish </a:t>
            </a:r>
            <a:r>
              <a:rPr lang="en-US" sz="1800" b="0" i="0" u="none" strike="noStrike" baseline="0" dirty="0">
                <a:latin typeface="+mj-lt"/>
              </a:rPr>
              <a:t>that they designed with a team of engineers. By tweaking the design of its bell to efficiently propel itself forwards, they could learn a lot about the biomechanics used by real jellyfish.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717C5-704A-46CA-9E56-D25ACAB82E8F}"/>
              </a:ext>
            </a:extLst>
          </p:cNvPr>
          <p:cNvSpPr txBox="1"/>
          <p:nvPr/>
        </p:nvSpPr>
        <p:spPr>
          <a:xfrm>
            <a:off x="0" y="6273215"/>
            <a:ext cx="3323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1" u="none" strike="noStrike" baseline="0" dirty="0">
                <a:solidFill>
                  <a:schemeClr val="bg1"/>
                </a:solidFill>
                <a:latin typeface="+mj-lt"/>
              </a:rPr>
              <a:t>The particles in a red laser sheet show the flow around a ctenophore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67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EB853-6C1E-4699-873B-4581B467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JELLYFISH SHAPES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E8038-3FA5-45BD-A2AA-D4CAA525C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66958"/>
            <a:ext cx="4834631" cy="366801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The shapes of jellyfish bells can vary widely, depending on their sizes.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Small jellyfish have more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elongated, torpedo-shaped ‘prolate’ bells</a:t>
            </a:r>
            <a:r>
              <a:rPr lang="en-US" sz="1800" b="0" i="0" u="none" strike="noStrike" baseline="0" dirty="0">
                <a:latin typeface="+mj-lt"/>
              </a:rPr>
              <a:t>, which help them to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jet</a:t>
            </a:r>
            <a:r>
              <a:rPr lang="en-US" sz="1800" b="0" i="0" u="none" strike="noStrike" baseline="0" dirty="0">
                <a:latin typeface="+mj-lt"/>
              </a:rPr>
              <a:t> through water.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L</a:t>
            </a:r>
            <a:r>
              <a:rPr lang="en-US" sz="1800" b="0" i="0" u="none" strike="noStrike" baseline="0" dirty="0">
                <a:latin typeface="+mj-lt"/>
              </a:rPr>
              <a:t>arger jellyfish have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flatter, plate-shaped ‘oblate’ bells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As Sean’s team has discovered, these animals have evolved a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completely different way of moving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</a:pPr>
            <a:endParaRPr lang="en-US" sz="1800" b="0" i="0" u="none" strike="noStrike" baseline="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62D04-FCC7-429A-A952-83CD7B1C6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r="349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7E7CDD-56FD-475E-B149-3ABC6F6C347B}"/>
              </a:ext>
            </a:extLst>
          </p:cNvPr>
          <p:cNvSpPr txBox="1"/>
          <p:nvPr/>
        </p:nvSpPr>
        <p:spPr>
          <a:xfrm>
            <a:off x="8701548" y="6273215"/>
            <a:ext cx="3490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en-GB" sz="1600" b="0" i="1" u="none" strike="noStrike" baseline="0" dirty="0" err="1">
                <a:solidFill>
                  <a:srgbClr val="FFFFFF"/>
                </a:solidFill>
                <a:latin typeface="+mj-lt"/>
              </a:rPr>
              <a:t>scyphomedusae</a:t>
            </a:r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 Aurelia </a:t>
            </a:r>
            <a:r>
              <a:rPr lang="en-GB" sz="1600" b="0" i="1" u="none" strike="noStrike" baseline="0" dirty="0" err="1">
                <a:solidFill>
                  <a:srgbClr val="FFFFFF"/>
                </a:solidFill>
                <a:latin typeface="+mj-lt"/>
              </a:rPr>
              <a:t>aurita</a:t>
            </a:r>
            <a:r>
              <a:rPr lang="en-GB" sz="1600" b="0" i="1" u="none" strike="noStrike" baseline="0" dirty="0">
                <a:solidFill>
                  <a:srgbClr val="FFFFFF"/>
                </a:solidFill>
                <a:latin typeface="+mj-lt"/>
              </a:rPr>
              <a:t> that can be found all around the world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05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EB853-6C1E-4699-873B-4581B467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SWIMMING MECHANISMS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E8038-3FA5-45BD-A2AA-D4CAA525C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066957"/>
            <a:ext cx="5029940" cy="442591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An oblate jellyfish will start by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slowly contracting its bell</a:t>
            </a:r>
            <a:r>
              <a:rPr lang="en-US" sz="1800" b="0" i="0" u="none" strike="noStrike" baseline="0" dirty="0">
                <a:latin typeface="+mj-lt"/>
              </a:rPr>
              <a:t>. This causes the flexible circular margin at the bottom of the bell to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suddenly flair out</a:t>
            </a:r>
            <a:r>
              <a:rPr lang="en-US" sz="1800" b="0" i="0" u="none" strike="noStrike" baseline="0" dirty="0">
                <a:latin typeface="+mj-lt"/>
              </a:rPr>
              <a:t>, like the skirt of a twirling dancer. This margin acts like a flappy oar,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pushing water away from the outer edge of the bell</a:t>
            </a:r>
            <a:r>
              <a:rPr lang="en-US" sz="1800" b="0" i="0" u="none" strike="noStrike" baseline="0" dirty="0">
                <a:latin typeface="+mj-lt"/>
              </a:rPr>
              <a:t>, creating a large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region of negative pressure in front of the jellyfish</a:t>
            </a:r>
            <a:r>
              <a:rPr lang="en-US" sz="1800" b="0" i="0" u="none" strike="noStrike" baseline="0" dirty="0">
                <a:latin typeface="+mj-lt"/>
              </a:rPr>
              <a:t>. The bell will move to compensate for this pressure deficit, and the entire jellyfish is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propelled forwards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en-GB" sz="1800" b="0" i="0" u="none" strike="noStrike" baseline="0" dirty="0">
                <a:latin typeface="+mj-lt"/>
              </a:rPr>
              <a:t>Sean and his colleagues have dubbed this behaviour ‘</a:t>
            </a:r>
            <a:r>
              <a:rPr lang="en-GB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rowing propulsion</a:t>
            </a:r>
            <a:r>
              <a:rPr lang="en-GB" sz="1800" b="0" i="0" u="none" strike="noStrike" baseline="0" dirty="0">
                <a:latin typeface="+mj-lt"/>
              </a:rPr>
              <a:t>.’ The speed it provides may be slow, but since the motion requires such little muscle power, the researchers have shown it to be </a:t>
            </a:r>
            <a:r>
              <a:rPr lang="en-GB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one of the most efficient swimming mechanisms in the animal kingdom</a:t>
            </a:r>
            <a:r>
              <a:rPr lang="en-GB" sz="1800" b="0" i="0" u="none" strike="noStrike" baseline="0" dirty="0">
                <a:latin typeface="+mj-lt"/>
              </a:rPr>
              <a:t>.</a:t>
            </a:r>
            <a:endParaRPr lang="en-US" sz="18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62D04-FCC7-429A-A952-83CD7B1C6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r="349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652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37D4D-FA8C-429E-8219-964D3BD9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FEEDING MECHANISMS – SMALL JELLYFISH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8B5BF-083A-45CF-8B7C-48F81B1FE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333296"/>
            <a:ext cx="5257800" cy="396984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Sean’s work has revealed that jellyfish use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jetting</a:t>
            </a:r>
            <a:r>
              <a:rPr lang="en-US" sz="1800" b="0" i="0" u="none" strike="noStrike" baseline="0" dirty="0">
                <a:latin typeface="+mj-lt"/>
              </a:rPr>
              <a:t> and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rowing</a:t>
            </a:r>
            <a:r>
              <a:rPr lang="en-US" sz="1800" b="0" i="0" u="none" strike="noStrike" baseline="0" dirty="0">
                <a:latin typeface="+mj-lt"/>
              </a:rPr>
              <a:t> for completely different processes.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For smaller </a:t>
            </a:r>
            <a:r>
              <a:rPr lang="en-US" sz="1800" dirty="0">
                <a:latin typeface="+mj-lt"/>
              </a:rPr>
              <a:t>jellies</a:t>
            </a:r>
            <a:r>
              <a:rPr lang="en-US" sz="1800" b="0" i="0" u="none" strike="noStrike" baseline="0" dirty="0">
                <a:latin typeface="+mj-lt"/>
              </a:rPr>
              <a:t> with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prolate bells</a:t>
            </a:r>
            <a:r>
              <a:rPr lang="en-US" sz="1800" b="0" i="0" u="none" strike="noStrike" baseline="0" dirty="0">
                <a:latin typeface="+mj-lt"/>
              </a:rPr>
              <a:t>, an effective hunting strategy is to sit still inside a nutritious water current, with their stinging tentacles extended. When a predator comes along, or if the current becomes depleted of food options, the jellyfish can then rapidly dart away and reposition itself, allowing it to </a:t>
            </a:r>
            <a:r>
              <a:rPr lang="en-US" sz="1800" b="0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maximise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the time spent feeding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This </a:t>
            </a:r>
            <a:r>
              <a:rPr lang="en-US" sz="1800" b="0" i="0" u="none" strike="noStrike" baseline="0" dirty="0" err="1">
                <a:latin typeface="+mj-lt"/>
              </a:rPr>
              <a:t>behaviour</a:t>
            </a:r>
            <a:r>
              <a:rPr lang="en-US" sz="1800" b="0" i="0" u="none" strike="noStrike" baseline="0" dirty="0">
                <a:latin typeface="+mj-lt"/>
              </a:rPr>
              <a:t> has had a big impact on the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evolution of their tentacles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T</a:t>
            </a:r>
            <a:r>
              <a:rPr lang="en-US" sz="1800" b="0" i="0" u="none" strike="noStrike" baseline="0" dirty="0">
                <a:latin typeface="+mj-lt"/>
              </a:rPr>
              <a:t>he size and type of their prey depends on the spacing between their tentacles, and the number and type of stinging cells they contain.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3E57DE-4715-491A-9214-C997DB467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 b="88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1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37D4D-FA8C-429E-8219-964D3BD9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FEEDING MECHANISMS – LARGE JELLYFISH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8B5BF-083A-45CF-8B7C-48F81B1FE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5509334" cy="415957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In contrast,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larger oblate-shaped rowing jellies </a:t>
            </a:r>
            <a:r>
              <a:rPr lang="en-US" sz="1800" b="0" i="0" u="none" strike="noStrike" baseline="0" dirty="0">
                <a:latin typeface="+mj-lt"/>
              </a:rPr>
              <a:t>are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moving constantly</a:t>
            </a:r>
            <a:r>
              <a:rPr lang="en-US" sz="1800" b="0" i="0" u="none" strike="noStrike" baseline="0" dirty="0">
                <a:latin typeface="+mj-lt"/>
              </a:rPr>
              <a:t>. They use their own swimming motions to generate nutritious water currents, which they pull and circulate through their tentacles.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The capture surfaces have a significant impact on how these jellies interact with the surrounding water.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+mj-lt"/>
              </a:rPr>
              <a:t>In </a:t>
            </a:r>
            <a:r>
              <a:rPr lang="en-US" sz="1800" b="0" i="0" u="none" strike="noStrike" baseline="0" dirty="0" err="1">
                <a:latin typeface="+mj-lt"/>
              </a:rPr>
              <a:t>Semaeostomes</a:t>
            </a:r>
            <a:r>
              <a:rPr lang="en-US" sz="1800" b="0" i="0" u="none" strike="noStrike" baseline="0" dirty="0">
                <a:latin typeface="+mj-lt"/>
              </a:rPr>
              <a:t> (an order including Lion’s Mane and Sea Nettle jellyfish)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long, frilly tentacles</a:t>
            </a:r>
            <a:r>
              <a:rPr lang="en-US" sz="1800" b="0" i="0" u="none" strike="noStrike" baseline="0" dirty="0">
                <a:latin typeface="+mj-lt"/>
              </a:rPr>
              <a:t> are used to capture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large plankton and fish larvae</a:t>
            </a:r>
            <a:r>
              <a:rPr lang="en-US" sz="1800" b="0" i="0" u="none" strike="noStrike" baseline="0" dirty="0">
                <a:latin typeface="+mj-lt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 err="1">
                <a:latin typeface="+mj-lt"/>
              </a:rPr>
              <a:t>Rhizostomes</a:t>
            </a:r>
            <a:r>
              <a:rPr lang="en-US" sz="1800" dirty="0">
                <a:latin typeface="+mj-lt"/>
              </a:rPr>
              <a:t> (an order</a:t>
            </a:r>
            <a:r>
              <a:rPr lang="en-US" sz="1800" b="0" i="0" u="none" strike="noStrike" baseline="0" dirty="0">
                <a:latin typeface="+mj-lt"/>
              </a:rPr>
              <a:t> including Cannonball and Barrel jellyfish)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do not have tentacles </a:t>
            </a:r>
            <a:r>
              <a:rPr lang="en-US" sz="1800" b="0" i="0" u="none" strike="noStrike" baseline="0" dirty="0">
                <a:latin typeface="+mj-lt"/>
              </a:rPr>
              <a:t>at all. Instead, they use oral feeding disks featuring large clusters of cilia, allowing them to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filter</a:t>
            </a:r>
            <a:r>
              <a:rPr lang="en-US" sz="1800" b="0" i="0" u="none" strike="noStrike" baseline="0" dirty="0">
                <a:latin typeface="+mj-lt"/>
              </a:rPr>
              <a:t> for far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smaller prey</a:t>
            </a:r>
            <a:r>
              <a:rPr lang="en-US" sz="1800" b="0" i="0" u="none" strike="noStrike" baseline="0" dirty="0">
                <a:latin typeface="+mj-lt"/>
              </a:rPr>
              <a:t>. </a:t>
            </a:r>
            <a:endParaRPr lang="en-US" sz="18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3E57DE-4715-491A-9214-C997DB467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r="2102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87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2" ma:contentTypeDescription="Create a new document." ma:contentTypeScope="" ma:versionID="86558a24d2bca4879541cb4f582d6cbc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ffd0f1c87d0130129d217eb37f798854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DF0FF6-9522-4E4C-A2C6-E3677564EB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99F0D-7821-4196-97B3-BC31C7E9C9E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C552F6-D28E-40B7-8D72-3C374E059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1826</Words>
  <Application>Microsoft Office PowerPoint</Application>
  <PresentationFormat>Widescreen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MEET SEAN</vt:lpstr>
      <vt:lpstr>JELLYFISH AND CTENOPHORES</vt:lpstr>
      <vt:lpstr>HOW DO JELLYFISH SWIM?</vt:lpstr>
      <vt:lpstr>HOW DID SEAN SOLVE THIS BIOMECHANICAL MYSTERY?</vt:lpstr>
      <vt:lpstr>JELLYFISH SHAPES</vt:lpstr>
      <vt:lpstr>SWIMMING MECHANISMS</vt:lpstr>
      <vt:lpstr>FEEDING MECHANISMS – SMALL JELLYFISH</vt:lpstr>
      <vt:lpstr>FEEDING MECHANISMS – LARGE JELLYFISH</vt:lpstr>
      <vt:lpstr>FEEDING MECHANISMS – CTENOPHORES</vt:lpstr>
      <vt:lpstr>Talking points</vt:lpstr>
      <vt:lpstr>ABOUT MARINE BIOLOGY</vt:lpstr>
      <vt:lpstr>EXPLORE A CAREER IN MARINE BIOLOGY</vt:lpstr>
      <vt:lpstr>PATHWAY FROM SCHOOL TO MARINE BIOLOGY</vt:lpstr>
      <vt:lpstr>Talking points</vt:lpstr>
      <vt:lpstr>HOW DID SEAN BECOME A MARINE BIOLOGIST?</vt:lpstr>
      <vt:lpstr>HOW DID SEAN BECOME A MARINE BIOLOGIST?</vt:lpstr>
      <vt:lpstr>SEAN’S TOP TIPS</vt:lpstr>
      <vt:lpstr>Talking points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A BIOMECHANICAL MYSTERY: HOW JELLYFISH SWIM AND FEED</dc:title>
  <dc:creator>Isla Simmons</dc:creator>
  <cp:lastModifiedBy>Erica Morgan</cp:lastModifiedBy>
  <cp:revision>5</cp:revision>
  <dcterms:created xsi:type="dcterms:W3CDTF">2021-05-19T10:23:44Z</dcterms:created>
  <dcterms:modified xsi:type="dcterms:W3CDTF">2021-05-27T15:16:39Z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</Properties>
</file>