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64" r:id="rId8"/>
    <p:sldId id="265" r:id="rId9"/>
    <p:sldId id="272" r:id="rId10"/>
    <p:sldId id="266" r:id="rId11"/>
    <p:sldId id="267" r:id="rId12"/>
    <p:sldId id="268" r:id="rId13"/>
    <p:sldId id="269" r:id="rId14"/>
    <p:sldId id="270" r:id="rId15"/>
    <p:sldId id="273" r:id="rId16"/>
    <p:sldId id="274" r:id="rId17"/>
    <p:sldId id="275" r:id="rId18"/>
    <p:sldId id="276" r:id="rId19"/>
    <p:sldId id="278" r:id="rId20"/>
    <p:sldId id="277" r:id="rId21"/>
    <p:sldId id="281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lSCfqVrbRzdSJ6bSVmlCA==" hashData="ikCcuJJJDhVwIzXpGTTjWBrRHxHC29PiK2sdzo0kfcmpk5VZXQtvab8/JQktXalbUCz492YLgIYqWh75nWMSv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DA986-9075-164C-861D-7F8D6A10150F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8A55D-56F2-4F4D-B9EA-CA69B72D0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8A55D-56F2-4F4D-B9EA-CA69B72D00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08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8A55D-56F2-4F4D-B9EA-CA69B72D00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99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8A55D-56F2-4F4D-B9EA-CA69B72D00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87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8A55D-56F2-4F4D-B9EA-CA69B72D00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90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8A55D-56F2-4F4D-B9EA-CA69B72D00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83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8A55D-56F2-4F4D-B9EA-CA69B72D00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6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8A55D-56F2-4F4D-B9EA-CA69B72D00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21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8A55D-56F2-4F4D-B9EA-CA69B72D00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4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8A55D-56F2-4F4D-B9EA-CA69B72D00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6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8A55D-56F2-4F4D-B9EA-CA69B72D00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1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4BB5F-3332-6044-936C-471D273A0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A9B6CA-89AA-EA45-A9D4-DBE205847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9EC0B-FDE6-244F-8FB5-D0B909689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ED69-C733-304B-8AE8-D477C4AEFAD0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0C98B-977F-0743-957D-24810058C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7008C-A8C8-AC48-AE0F-228EB691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2D13-D5CA-6D41-AB49-7803F060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4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F1DBB-00B2-6B4A-BBFD-CE805CE3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D72833-9709-7440-AA69-B0B7885C3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3661B-5FC2-D347-8C1D-694672593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ED69-C733-304B-8AE8-D477C4AEFAD0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E637D-AC3E-3248-8B20-C69B642A9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D9FDA-7881-0F46-84AF-FC63C9FE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2D13-D5CA-6D41-AB49-7803F060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6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9E02D7-6D5E-BB4A-B556-3131EE6051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55B09-02E0-E54C-99AE-BB84B5C5B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E5150-EB6F-944D-92C3-00F42C8E9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ED69-C733-304B-8AE8-D477C4AEFAD0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99D8F-C824-0E43-8A56-B9C52732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247EF-ECDC-B946-8836-121D8803F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2D13-D5CA-6D41-AB49-7803F060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3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8CBF8-2D32-FE40-8E37-2604BC506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2141A-BC8F-A84C-B63B-28EBC1303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68080-1A8B-574D-97E7-70F7813BA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ED69-C733-304B-8AE8-D477C4AEFAD0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E6105-A8C7-EC40-8BB9-4516137A5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451D4-CBB0-864D-8A89-16071EE73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2D13-D5CA-6D41-AB49-7803F060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00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F7684-7A54-D04E-99E5-BE01B3AE2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12B03-C0EF-2649-972E-66850F2D9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C40AE-3E94-3547-810B-1804CC19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ED69-C733-304B-8AE8-D477C4AEFAD0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B01B0-EACD-6B43-AABB-DB2207EA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F8FB2-9E7B-5146-8056-A827D868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2D13-D5CA-6D41-AB49-7803F060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1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2CF28-9622-A045-968F-7AA818C4D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95A71-74EB-4E47-83A2-9CF495D1E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CD617-6AD8-8948-9164-8EAADBA08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C11EA-81E7-D445-84A2-2DCD9733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ED69-C733-304B-8AE8-D477C4AEFAD0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D4A45-2DED-234C-8161-F1FF79114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30AEE-5E73-EC47-8777-B38D83E51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2D13-D5CA-6D41-AB49-7803F060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91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CD9AF-4D01-194A-BB20-8A47CF99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60FE7-E514-4347-A22D-DD1E871B9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98B5-9135-9645-8BE1-220DDB5D0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8E4EC-0E90-154E-B391-5CC30B361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4B866C-1111-1744-A44C-402ADE154E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8DE050-C814-7E41-BA80-094CE8E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ED69-C733-304B-8AE8-D477C4AEFAD0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78B157-C054-AF41-BFE5-B7BD042C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4A89E1-77A9-374B-ABAC-18C882FA4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2D13-D5CA-6D41-AB49-7803F060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7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AE1C3-8618-D54E-A4BF-B397F264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11006-3087-FA40-BCBB-F52C51C9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ED69-C733-304B-8AE8-D477C4AEFAD0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C366C-907A-664A-8BA6-035D7047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A5465-931E-684F-8C4F-853F4B22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2D13-D5CA-6D41-AB49-7803F060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72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58A186-B465-9B4A-B8B0-B9C85CE8A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ED69-C733-304B-8AE8-D477C4AEFAD0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3A9868-B47B-AC4A-B042-D99EF086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2D8EE-5E87-2E45-8E17-E107471E3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2D13-D5CA-6D41-AB49-7803F060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DF9E-785D-694E-A124-0D892F981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949EC-6510-7541-B838-17CE2CED2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40121-64E3-1743-87E1-30E22FEDA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F7008-3152-9F42-B4A1-61B50480E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ED69-C733-304B-8AE8-D477C4AEFAD0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BAF62-A1B1-A14C-8505-B205BE215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41B05-F88D-F748-B53E-FE441271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2D13-D5CA-6D41-AB49-7803F060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53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753CF-5370-4447-83E2-D36AD257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5EB914-BFBA-5943-8164-47A4C0BEB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83FA1-2C70-A749-98B3-E60DDBFAD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FF12A-1DA1-C044-AD74-B4B9647CA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ED69-C733-304B-8AE8-D477C4AEFAD0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3E592-3B73-E346-976B-3D1AF2D2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95AAB-3DE3-7B4D-B05F-8BE8B39A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2D13-D5CA-6D41-AB49-7803F060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1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EE6AD1-F3B1-1B4F-AD4A-C3EA7CB5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08BF9-0EAB-3844-B8C4-F88ED5B11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E24F-8699-8944-B361-A0FA4BF61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2ED69-C733-304B-8AE8-D477C4AEFAD0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5C8C-A4F8-EA4A-920F-6169CFCD0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181BB-450C-6840-ABFA-164FAC729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22D13-D5CA-6D41-AB49-7803F060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9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futurumcareers.com/blood-sect-and-fears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futurumcareers.com/Jacob-Copeman_activity-sheet.pdf" TargetMode="Externa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person, people, crowd&#10;&#10;Description automatically generated">
            <a:extLst>
              <a:ext uri="{FF2B5EF4-FFF2-40B4-BE49-F238E27FC236}">
                <a16:creationId xmlns:a16="http://schemas.microsoft.com/office/drawing/2014/main" id="{391BEC12-CEC6-BD4E-8487-17466192D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563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27270-12F1-3742-A03C-A2DEE12E2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Social Anthropology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34493-479B-2147-BBE1-4DBBDA49B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with Professor Jacob Copeman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5EF4A-B9CC-EB47-A79C-E4A588524120}"/>
              </a:ext>
            </a:extLst>
          </p:cNvPr>
          <p:cNvSpPr txBox="1"/>
          <p:nvPr/>
        </p:nvSpPr>
        <p:spPr>
          <a:xfrm>
            <a:off x="9724800" y="6081063"/>
            <a:ext cx="237017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Gurmeet Ram Rahim Singh Ji </a:t>
            </a:r>
            <a:r>
              <a:rPr lang="en-GB" sz="1200" dirty="0" err="1"/>
              <a:t>Insan</a:t>
            </a:r>
            <a:r>
              <a:rPr lang="en-GB" sz="1200" dirty="0"/>
              <a:t>, a guru. Photo credit: </a:t>
            </a:r>
            <a:r>
              <a:rPr lang="en-GB" sz="1200" dirty="0" err="1"/>
              <a:t>Auroaaddy</a:t>
            </a:r>
            <a:r>
              <a:rPr lang="en-GB" sz="1200" dirty="0"/>
              <a:t>,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069034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1D76-9424-A141-93D7-DC040EBB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US" sz="2500" dirty="0"/>
              <a:t>BLOOD DONATION IN INDIA: </a:t>
            </a:r>
            <a:br>
              <a:rPr lang="en-US" sz="2500" dirty="0"/>
            </a:br>
            <a:r>
              <a:rPr lang="en-US" sz="2500" dirty="0"/>
              <a:t>ANTHROPOLOGY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103-280A-2F4B-B825-770FC35C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9033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200" dirty="0">
              <a:latin typeface="+mj-lt"/>
            </a:endParaRP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A key message of Jacob’s work is that if we want to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change people’s behaviour</a:t>
            </a:r>
            <a:r>
              <a:rPr lang="en-GB" sz="2200" dirty="0">
                <a:latin typeface="+mj-lt"/>
              </a:rPr>
              <a:t>, then we must first understand their culture. 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In the case of Indian blood donation, people often were not persuaded by doctors; many, instead, put their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trust </a:t>
            </a:r>
            <a:r>
              <a:rPr lang="en-GB" sz="2200" dirty="0">
                <a:latin typeface="+mj-lt"/>
              </a:rPr>
              <a:t>in religious gurus.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If this had not happened, Indian blood banks might still be trying, unsuccessfully, to persuade large swathes of the population that donating blood is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safe and effective</a:t>
            </a:r>
            <a:r>
              <a:rPr lang="en-GB" sz="22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0B5C5-3AD6-43F7-BD67-C2B1988F6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82" r="5682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0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D8A98DB-2AE4-7543-9FB4-BB77228EE053}"/>
              </a:ext>
            </a:extLst>
          </p:cNvPr>
          <p:cNvSpPr txBox="1"/>
          <p:nvPr/>
        </p:nvSpPr>
        <p:spPr>
          <a:xfrm>
            <a:off x="210065" y="6228848"/>
            <a:ext cx="35343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Blood donation at Jeevan Jyoti, Rotary Club of Nagpur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38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3019BF32-E3DC-8048-86ED-92BDC630C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1140AD-1458-AD49-BC35-2CFD22249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382262"/>
            <a:ext cx="3438144" cy="1124712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US" sz="2800" dirty="0"/>
              <a:t>TALKING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140FC-ECC2-C347-A286-A7925B8CF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1680519"/>
            <a:ext cx="4213263" cy="4795219"/>
          </a:xfrm>
          <a:solidFill>
            <a:schemeClr val="bg1">
              <a:lumMod val="85000"/>
            </a:schemeClr>
          </a:solidFill>
        </p:spPr>
        <p:txBody>
          <a:bodyPr anchor="t">
            <a:noAutofit/>
          </a:bodyPr>
          <a:lstStyle/>
          <a:p>
            <a:pPr marL="514350" indent="-514350">
              <a:buAutoNum type="arabicParenR"/>
            </a:pPr>
            <a:r>
              <a:rPr lang="en-US" sz="2200" dirty="0">
                <a:latin typeface="+mj-lt"/>
              </a:rPr>
              <a:t>What are gurus?</a:t>
            </a:r>
          </a:p>
          <a:p>
            <a:pPr marL="514350" indent="-514350">
              <a:buAutoNum type="arabicParenR"/>
            </a:pPr>
            <a:r>
              <a:rPr lang="en-GB" sz="2200" dirty="0">
                <a:latin typeface="+mj-lt"/>
              </a:rPr>
              <a:t>How is our modern understanding of blood incompatible with the traditional view of the Indian caste system?</a:t>
            </a:r>
          </a:p>
          <a:p>
            <a:pPr marL="514350" indent="-514350">
              <a:buAutoNum type="arabicParenR"/>
            </a:pPr>
            <a:r>
              <a:rPr lang="en-GB" sz="2200" dirty="0">
                <a:latin typeface="+mj-lt"/>
              </a:rPr>
              <a:t>Why is blood donation associated with national duty in India?</a:t>
            </a:r>
          </a:p>
          <a:p>
            <a:pPr marL="514350" indent="-514350">
              <a:buAutoNum type="arabicParenR"/>
            </a:pPr>
            <a:r>
              <a:rPr lang="en-GB" sz="2200" dirty="0">
                <a:latin typeface="+mj-lt"/>
              </a:rPr>
              <a:t>Think of a time when people had to be persuaded to change their behaviour for medical reasons. Was the campaign effective? Why, or why not?</a:t>
            </a:r>
          </a:p>
        </p:txBody>
      </p:sp>
    </p:spTree>
    <p:extLst>
      <p:ext uri="{BB962C8B-B14F-4D97-AF65-F5344CB8AC3E}">
        <p14:creationId xmlns:p14="http://schemas.microsoft.com/office/powerpoint/2010/main" val="20591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1D76-9424-A141-93D7-DC040EBB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GB" sz="2500" dirty="0"/>
              <a:t>ABOUT SOCIAL ANTHROPOLOGY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103-280A-2F4B-B825-770FC35C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90332"/>
          </a:xfr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2200" dirty="0">
              <a:latin typeface="+mj-lt"/>
            </a:endParaRP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How do social structures and practices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differ</a:t>
            </a:r>
            <a:r>
              <a:rPr lang="en-GB" sz="2200" dirty="0">
                <a:latin typeface="+mj-lt"/>
              </a:rPr>
              <a:t>, and how are they the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same</a:t>
            </a:r>
            <a:r>
              <a:rPr lang="en-GB" sz="2200" dirty="0">
                <a:latin typeface="+mj-lt"/>
              </a:rPr>
              <a:t>? What defines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culture</a:t>
            </a:r>
            <a:r>
              <a:rPr lang="en-GB" sz="2200" dirty="0">
                <a:latin typeface="+mj-lt"/>
              </a:rPr>
              <a:t>, and what is universally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human</a:t>
            </a:r>
            <a:r>
              <a:rPr lang="en-GB" sz="22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These are the questions that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anthropologists</a:t>
            </a:r>
            <a:r>
              <a:rPr lang="en-GB" sz="2200" dirty="0">
                <a:latin typeface="+mj-lt"/>
              </a:rPr>
              <a:t> try to answer. They do so by studying peoples’ lives in detail, often by living alongside communities for extended periods of time.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Social anthropology is often associated with the study of small, isolated communities. While this is sometimes the case, anthropologists are interested in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much more</a:t>
            </a:r>
            <a:r>
              <a:rPr lang="en-GB" sz="22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0B5C5-3AD6-43F7-BD67-C2B1988F6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55" b="1955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0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D8A98DB-2AE4-7543-9FB4-BB77228EE053}"/>
              </a:ext>
            </a:extLst>
          </p:cNvPr>
          <p:cNvSpPr txBox="1"/>
          <p:nvPr/>
        </p:nvSpPr>
        <p:spPr>
          <a:xfrm>
            <a:off x="4965430" y="6474705"/>
            <a:ext cx="6822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The cover of one of Jacob’s books on blood in India: </a:t>
            </a:r>
            <a:r>
              <a:rPr lang="en-GB" sz="1200" i="1" dirty="0" err="1"/>
              <a:t>Hematologies</a:t>
            </a:r>
            <a:r>
              <a:rPr lang="en-GB" sz="1200" i="1" dirty="0"/>
              <a:t>: The Political Life of Blood in India</a:t>
            </a:r>
          </a:p>
        </p:txBody>
      </p:sp>
    </p:spTree>
    <p:extLst>
      <p:ext uri="{BB962C8B-B14F-4D97-AF65-F5344CB8AC3E}">
        <p14:creationId xmlns:p14="http://schemas.microsoft.com/office/powerpoint/2010/main" val="104216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1D76-9424-A141-93D7-DC040EBB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GB" sz="2500" dirty="0"/>
              <a:t>WHY IS SOCIAL ANTHROPOLOGY </a:t>
            </a:r>
            <a:br>
              <a:rPr lang="en-GB" sz="2500" dirty="0"/>
            </a:br>
            <a:r>
              <a:rPr lang="en-GB" sz="2500" dirty="0"/>
              <a:t>IMPORTANT IN MEDICINE?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103-280A-2F4B-B825-770FC35C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399"/>
            <a:ext cx="6586489" cy="4296029"/>
          </a:xfrm>
          <a:solidFill>
            <a:schemeClr val="bg1">
              <a:lumMod val="85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sz="2600" dirty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r>
              <a:rPr lang="en-GB" sz="2600" dirty="0">
                <a:solidFill>
                  <a:schemeClr val="accent2"/>
                </a:solidFill>
                <a:latin typeface="+mj-lt"/>
              </a:rPr>
              <a:t>Advances in medicine </a:t>
            </a:r>
            <a:r>
              <a:rPr lang="en-GB" sz="2600" dirty="0">
                <a:latin typeface="+mj-lt"/>
              </a:rPr>
              <a:t>are useless unless they are accepted by a society.</a:t>
            </a:r>
          </a:p>
          <a:p>
            <a:pPr marL="0" indent="0">
              <a:buNone/>
            </a:pPr>
            <a:r>
              <a:rPr lang="en-GB" sz="2600" dirty="0">
                <a:latin typeface="+mj-lt"/>
              </a:rPr>
              <a:t>The last time you swallowed a pill, did you stop to check the ingredients and find out how it works? Probably not, because you </a:t>
            </a:r>
            <a:r>
              <a:rPr lang="en-GB" sz="2600" dirty="0">
                <a:solidFill>
                  <a:schemeClr val="accent2"/>
                </a:solidFill>
                <a:latin typeface="+mj-lt"/>
              </a:rPr>
              <a:t>trust the pharmacy or doctor </a:t>
            </a:r>
            <a:r>
              <a:rPr lang="en-GB" sz="2600" dirty="0">
                <a:latin typeface="+mj-lt"/>
              </a:rPr>
              <a:t>who gave you the pill. Building that trust between medicine and society is vital, and that is where anthropology can help.</a:t>
            </a:r>
          </a:p>
          <a:p>
            <a:pPr marL="0" indent="0">
              <a:buNone/>
            </a:pPr>
            <a:r>
              <a:rPr lang="en-GB" sz="2600" dirty="0">
                <a:solidFill>
                  <a:schemeClr val="accent2"/>
                </a:solidFill>
                <a:latin typeface="+mj-lt"/>
              </a:rPr>
              <a:t>Medical anthropologists </a:t>
            </a:r>
            <a:r>
              <a:rPr lang="en-GB" sz="2600" dirty="0">
                <a:latin typeface="+mj-lt"/>
              </a:rPr>
              <a:t>explore belief systems, power structures and motivations in different medical contexts. </a:t>
            </a:r>
          </a:p>
          <a:p>
            <a:pPr marL="0" indent="0">
              <a:buNone/>
            </a:pPr>
            <a:r>
              <a:rPr lang="en-GB" sz="2600" dirty="0">
                <a:latin typeface="+mj-lt"/>
              </a:rPr>
              <a:t>This can help the medical profession to communicate effectively with different populations. Jacob’s work on blood donation in India is just </a:t>
            </a:r>
            <a:r>
              <a:rPr lang="en-GB" sz="2600" dirty="0">
                <a:solidFill>
                  <a:schemeClr val="accent2"/>
                </a:solidFill>
                <a:latin typeface="+mj-lt"/>
              </a:rPr>
              <a:t>one example </a:t>
            </a:r>
            <a:r>
              <a:rPr lang="en-GB" sz="2600" dirty="0">
                <a:latin typeface="+mj-lt"/>
              </a:rPr>
              <a:t>of this type of anthropology.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0B5C5-3AD6-43F7-BD67-C2B1988F6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69" r="27469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0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2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1D76-9424-A141-93D7-DC040EBB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GB" sz="2500" dirty="0"/>
              <a:t>HOW DID JACOB BECOME A SOCIAL ANTHROPOLOGIST?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103-280A-2F4B-B825-770FC35C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399"/>
            <a:ext cx="6586489" cy="3472993"/>
          </a:xfr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2200" dirty="0">
              <a:latin typeface="+mj-lt"/>
            </a:endParaRP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“I was unaware of anthropology as a subject until I was in my late teens, so I certainly didn’t grow up thinking I’d be an anthropologist – I don’t think many people do! 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However, in my early teens, I developed keen interests in politics, religion and culture. When I discovered anthropology as a discipline, I realised these interests were an excellent basis for anthropology. 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In my time, I’ve also wanted to run an independent arts venue, and be a writer on music and sport.”</a:t>
            </a:r>
            <a:endParaRPr lang="en-GB" dirty="0"/>
          </a:p>
          <a:p>
            <a:pPr marL="0" indent="0">
              <a:buNone/>
            </a:pPr>
            <a:endParaRPr lang="en-GB" sz="2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0B5C5-3AD6-43F7-BD67-C2B1988F6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4" r="1444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0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2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1D76-9424-A141-93D7-DC040EBB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GB" sz="2500" dirty="0"/>
              <a:t>WHAT DOES JACOB LOVE ABOUT 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103-280A-2F4B-B825-770FC35C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307492"/>
          </a:xfr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2200" dirty="0">
              <a:latin typeface="+mj-lt"/>
            </a:endParaRP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“I have always been curious about how societies work, and the differences and similarities between different societies and cultures. 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I love the fact that I can follow my curiosities and explore these in such depth. I meet interesting people all over the world, and have the opportunity to be part of events I would otherwise know nothing about, from mass blood donation camps in India to spectacular religious ceremonies.”</a:t>
            </a:r>
          </a:p>
          <a:p>
            <a:pPr marL="0" indent="0">
              <a:buNone/>
            </a:pPr>
            <a:endParaRPr lang="en-GB" sz="2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0B5C5-3AD6-43F7-BD67-C2B1988F6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52" r="24652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0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C5521D8-645E-7347-9305-3BF8F927498B}"/>
              </a:ext>
            </a:extLst>
          </p:cNvPr>
          <p:cNvSpPr txBox="1"/>
          <p:nvPr/>
        </p:nvSpPr>
        <p:spPr>
          <a:xfrm>
            <a:off x="4671837" y="6468419"/>
            <a:ext cx="796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 photo taken by Jacob of the University of Santiago de Compostela at night. Imagine this being your place of work!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6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1D76-9424-A141-93D7-DC040EBB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GB" sz="2500" dirty="0"/>
              <a:t>CAREERS IN SOCIAL ANTHROPOLOGY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103-280A-2F4B-B825-770FC35C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399"/>
            <a:ext cx="6586489" cy="4284371"/>
          </a:xfrm>
          <a:solidFill>
            <a:schemeClr val="bg1">
              <a:lumMod val="8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>
                <a:latin typeface="+mj-lt"/>
              </a:rPr>
              <a:t>To study anthropology at university, you will need to show an interest in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how different societies work</a:t>
            </a:r>
            <a:r>
              <a:rPr lang="en-GB" sz="2400" dirty="0">
                <a:latin typeface="+mj-lt"/>
              </a:rPr>
              <a:t>, and the people who make up these different societies.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2"/>
                </a:solidFill>
                <a:latin typeface="+mj-lt"/>
              </a:rPr>
              <a:t>Religious studies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geography</a:t>
            </a:r>
            <a:r>
              <a:rPr lang="en-GB" sz="2400" dirty="0">
                <a:latin typeface="+mj-lt"/>
              </a:rPr>
              <a:t> and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history</a:t>
            </a:r>
            <a:r>
              <a:rPr lang="en-GB" sz="2400" dirty="0">
                <a:latin typeface="+mj-lt"/>
              </a:rPr>
              <a:t> will all stand you in good stead as an anthropologist. However, most universities do not require specific subjects. </a:t>
            </a: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Some anthropologists come to the field after studying another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arts or humanities subjects</a:t>
            </a:r>
            <a:r>
              <a:rPr lang="en-GB" sz="2400" dirty="0">
                <a:latin typeface="+mj-lt"/>
              </a:rPr>
              <a:t>. Jacob, for example, studied English for his first degree.</a:t>
            </a: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You could work in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academia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policy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development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social work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business</a:t>
            </a:r>
            <a:r>
              <a:rPr lang="en-GB" sz="2400" dirty="0">
                <a:latin typeface="+mj-lt"/>
              </a:rPr>
              <a:t> and in many other sectors. Salaries for academic anthropologists in the UK range from £32,000 to £82,000.</a:t>
            </a:r>
          </a:p>
          <a:p>
            <a:pPr marL="0" indent="0">
              <a:buNone/>
            </a:pPr>
            <a:endParaRPr lang="en-GB" sz="2200" dirty="0">
              <a:latin typeface="+mj-lt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0B5C5-3AD6-43F7-BD67-C2B1988F6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8" b="1758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0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9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3019BF32-E3DC-8048-86ED-92BDC630C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1140AD-1458-AD49-BC35-2CFD22249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382262"/>
            <a:ext cx="3438144" cy="1124712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US" sz="2800" dirty="0"/>
              <a:t>TALKING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140FC-ECC2-C347-A286-A7925B8CF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1680520"/>
            <a:ext cx="4213263" cy="3136180"/>
          </a:xfrm>
          <a:solidFill>
            <a:schemeClr val="bg1">
              <a:lumMod val="85000"/>
            </a:schemeClr>
          </a:solidFill>
        </p:spPr>
        <p:txBody>
          <a:bodyPr anchor="t">
            <a:noAutofit/>
          </a:bodyPr>
          <a:lstStyle/>
          <a:p>
            <a:pPr marL="514350" indent="-514350">
              <a:buAutoNum type="arabicParenR"/>
            </a:pPr>
            <a:r>
              <a:rPr lang="en-US" sz="2200" dirty="0">
                <a:latin typeface="+mj-lt"/>
              </a:rPr>
              <a:t>What did you know about social anthropology before this lesson?</a:t>
            </a:r>
          </a:p>
          <a:p>
            <a:pPr marL="514350" indent="-514350">
              <a:buAutoNum type="arabicParenR"/>
            </a:pPr>
            <a:r>
              <a:rPr lang="en-GB" sz="2200" dirty="0">
                <a:latin typeface="+mj-lt"/>
              </a:rPr>
              <a:t>How might the school subjects that interest you lead to a career in social anthropology?</a:t>
            </a:r>
          </a:p>
          <a:p>
            <a:pPr marL="514350" indent="-514350">
              <a:buAutoNum type="arabicParenR"/>
            </a:pPr>
            <a:r>
              <a:rPr lang="en-GB" sz="2200" dirty="0">
                <a:latin typeface="+mj-lt"/>
              </a:rPr>
              <a:t>If you could ask Jacob a question, what would it be?</a:t>
            </a:r>
          </a:p>
        </p:txBody>
      </p:sp>
    </p:spTree>
    <p:extLst>
      <p:ext uri="{BB962C8B-B14F-4D97-AF65-F5344CB8AC3E}">
        <p14:creationId xmlns:p14="http://schemas.microsoft.com/office/powerpoint/2010/main" val="261284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E4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341F29-40FB-CA4F-93F6-E41FDBB9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Dig deeper into Jacob’s research and head to his article online: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  <a:hlinkClick r:id="rId2" tooltip="https://futurumcareers.com/blood-sect-and-fear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https://futurumcareers.com/blood-sect-and-fears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4659BB-46DA-2343-BAF9-2224321E7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4" r="4" b="43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370D3B4-76DF-F94C-8274-6CA90E2E8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58" r="4" b="9699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BE2C56-A8B9-3649-823E-98826078C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58735" y="763523"/>
            <a:ext cx="3709771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If you want an answer to your question to Jacob, scroll down to the end of Jacob’s article and type it in.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Download Jacob’s activity sheet for even more anthropology activities: </a:t>
            </a:r>
            <a:r>
              <a:rPr lang="en-GB" sz="2400" dirty="0">
                <a:solidFill>
                  <a:schemeClr val="bg1"/>
                </a:solidFill>
                <a:latin typeface="+mj-lt"/>
                <a:hlinkClick r:id="rId5" tooltip="https://futurumcareers.com/Jacob-Copeman_activity-sheet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https://futurumcareers.com/Jacob-Copeman_activity-sheet.pdf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6401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0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9439428-67DD-4F45-94BA-6EC7C8A7F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1347744"/>
            <a:ext cx="6410084" cy="4176571"/>
          </a:xfrm>
          <a:prstGeom prst="rect">
            <a:avLst/>
          </a:prstGeom>
        </p:spPr>
      </p:pic>
      <p:sp>
        <p:nvSpPr>
          <p:cNvPr id="36" name="Rectangle 14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F09753DE-BAAA-5B48-BC07-87244E30D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873" y="975381"/>
            <a:ext cx="3854945" cy="1811824"/>
          </a:xfrm>
          <a:prstGeom prst="rect">
            <a:avLst/>
          </a:prstGeom>
        </p:spPr>
      </p:pic>
      <p:sp>
        <p:nvSpPr>
          <p:cNvPr id="37" name="Rectangle 16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5D47E31-F7E0-7A48-AF2B-A095BF3B9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73" y="4279277"/>
            <a:ext cx="3854945" cy="14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57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85C3E-3655-C647-82F1-B81C4A48C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GB" dirty="0"/>
              <a:t>MEET JACOB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240E9-950E-8C49-8FEF-457920BBA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latin typeface="+mj-lt"/>
              </a:rPr>
              <a:t>Professor Jacob </a:t>
            </a:r>
            <a:r>
              <a:rPr lang="en-GB" sz="2200" dirty="0" err="1">
                <a:latin typeface="+mj-lt"/>
              </a:rPr>
              <a:t>Copeman</a:t>
            </a:r>
            <a:r>
              <a:rPr lang="en-GB" sz="2200" dirty="0">
                <a:latin typeface="+mj-lt"/>
              </a:rPr>
              <a:t> is a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social anthropologist </a:t>
            </a:r>
            <a:r>
              <a:rPr lang="en-GB" sz="2200" dirty="0">
                <a:latin typeface="+mj-lt"/>
              </a:rPr>
              <a:t>at the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University of Santiago de Compostela </a:t>
            </a:r>
            <a:r>
              <a:rPr lang="en-GB" sz="2200" dirty="0">
                <a:latin typeface="+mj-lt"/>
              </a:rPr>
              <a:t>in Spain and Distinguished Investigator at the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Galician Innovation Agency</a:t>
            </a:r>
            <a:r>
              <a:rPr lang="en-GB" sz="22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GB" sz="2200" dirty="0">
              <a:latin typeface="+mj-lt"/>
            </a:endParaRP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Jacob is investigating the political and religious elements of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voluntary blood donation</a:t>
            </a:r>
            <a:r>
              <a:rPr lang="en-GB" sz="2200" dirty="0">
                <a:latin typeface="+mj-lt"/>
              </a:rPr>
              <a:t>, particularly in India.</a:t>
            </a:r>
          </a:p>
          <a:p>
            <a:pPr marL="0" indent="0">
              <a:buNone/>
            </a:pPr>
            <a:endParaRPr lang="en-GB" sz="2200" dirty="0">
              <a:latin typeface="+mj-lt"/>
            </a:endParaRPr>
          </a:p>
          <a:p>
            <a:pPr marL="0" indent="0">
              <a:buNone/>
            </a:pPr>
            <a:r>
              <a:rPr lang="en-GB" sz="2200" dirty="0">
                <a:solidFill>
                  <a:schemeClr val="accent2"/>
                </a:solidFill>
                <a:latin typeface="+mj-lt"/>
              </a:rPr>
              <a:t>Let’s learn more about his work…</a:t>
            </a:r>
          </a:p>
        </p:txBody>
      </p:sp>
      <p:pic>
        <p:nvPicPr>
          <p:cNvPr id="7" name="Picture 6" descr="A picture containing person, person, wall, glasses&#10;&#10;Description automatically generated">
            <a:extLst>
              <a:ext uri="{FF2B5EF4-FFF2-40B4-BE49-F238E27FC236}">
                <a16:creationId xmlns:a16="http://schemas.microsoft.com/office/drawing/2014/main" id="{7BA5ECFF-A387-264B-8A07-9EEA6F9C1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43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1D76-9424-A141-93D7-DC040EBB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US" sz="2500" dirty="0"/>
              <a:t>WHAT IS VOLUNTARY BLOOD DONATION?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103-280A-2F4B-B825-770FC35C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204136"/>
          </a:xfrm>
          <a:solidFill>
            <a:schemeClr val="bg1">
              <a:lumMod val="8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2200" dirty="0">
              <a:latin typeface="+mj-lt"/>
            </a:endParaRP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Voluntary blood donation is where somebody gives their blood to be used by whoever might need it,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without getting any payment in return</a:t>
            </a:r>
            <a:r>
              <a:rPr lang="en-GB" sz="24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There are other forms of blood donation:</a:t>
            </a:r>
          </a:p>
          <a:p>
            <a:r>
              <a:rPr lang="en-GB" sz="2400" dirty="0">
                <a:solidFill>
                  <a:schemeClr val="accent2"/>
                </a:solidFill>
                <a:latin typeface="+mj-lt"/>
              </a:rPr>
              <a:t>Replacement donation </a:t>
            </a:r>
            <a:r>
              <a:rPr lang="en-GB" sz="2400" dirty="0">
                <a:latin typeface="+mj-lt"/>
              </a:rPr>
              <a:t>– where a donor gives their blood to a central blood bank because they have a relative who needs a blood transfusion.</a:t>
            </a:r>
          </a:p>
          <a:p>
            <a:r>
              <a:rPr lang="en-GB" sz="2400" dirty="0">
                <a:solidFill>
                  <a:schemeClr val="accent2"/>
                </a:solidFill>
                <a:latin typeface="+mj-lt"/>
              </a:rPr>
              <a:t>Commercial donation </a:t>
            </a:r>
            <a:r>
              <a:rPr lang="en-GB" sz="2400" dirty="0">
                <a:latin typeface="+mj-lt"/>
              </a:rPr>
              <a:t>– where the donor receives a payment.</a:t>
            </a: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Voluntary donation is considered the safest method for patients and is strongly encouraged by the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World Health Organization </a:t>
            </a:r>
            <a:r>
              <a:rPr lang="en-GB" sz="2400" dirty="0">
                <a:latin typeface="+mj-lt"/>
              </a:rPr>
              <a:t>(WHO).</a:t>
            </a:r>
          </a:p>
          <a:p>
            <a:pPr marL="0" indent="0">
              <a:buNone/>
            </a:pPr>
            <a:endParaRPr lang="en-GB" sz="2400" dirty="0">
              <a:latin typeface="+mj-lt"/>
            </a:endParaRPr>
          </a:p>
          <a:p>
            <a:endParaRPr lang="en-GB" sz="2400" dirty="0">
              <a:latin typeface="+mj-lt"/>
            </a:endParaRPr>
          </a:p>
          <a:p>
            <a:pPr marL="0" indent="0">
              <a:buNone/>
            </a:pPr>
            <a:endParaRPr lang="en-GB" sz="2000" dirty="0"/>
          </a:p>
          <a:p>
            <a:endParaRPr lang="en-US" sz="2000" dirty="0"/>
          </a:p>
        </p:txBody>
      </p:sp>
      <p:pic>
        <p:nvPicPr>
          <p:cNvPr id="5" name="Picture 4" descr="Oil drops floating in water with a red background">
            <a:extLst>
              <a:ext uri="{FF2B5EF4-FFF2-40B4-BE49-F238E27FC236}">
                <a16:creationId xmlns:a16="http://schemas.microsoft.com/office/drawing/2014/main" id="{36D0B5C5-3AD6-43F7-BD67-C2B1988F6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6" r="3198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0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6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1D76-9424-A141-93D7-DC040EBB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US" sz="2500" dirty="0"/>
              <a:t>WHAT HAS BLOOD DONATION GOT TO DO WITH ANTHROPOLOGY?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103-280A-2F4B-B825-770FC35C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  <a:solidFill>
            <a:schemeClr val="bg1">
              <a:lumMod val="85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dirty="0">
                <a:latin typeface="+mj-lt"/>
              </a:rPr>
              <a:t>In your biology classes, you will have learned that blood is a bodily fluid made up of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plasma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red blood cells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white blood cells </a:t>
            </a:r>
            <a:r>
              <a:rPr lang="en-GB" sz="2400" dirty="0">
                <a:latin typeface="+mj-lt"/>
              </a:rPr>
              <a:t>and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platelets</a:t>
            </a:r>
            <a:r>
              <a:rPr lang="en-GB" sz="2400" dirty="0">
                <a:latin typeface="+mj-lt"/>
              </a:rPr>
              <a:t>. But is this the first thing that comes to mind when you hear the word ‘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blood</a:t>
            </a:r>
            <a:r>
              <a:rPr lang="en-GB" sz="2400" dirty="0">
                <a:latin typeface="+mj-lt"/>
              </a:rPr>
              <a:t>’? </a:t>
            </a: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Depending on your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beliefs and culture</a:t>
            </a:r>
            <a:r>
              <a:rPr lang="en-GB" sz="2400" dirty="0">
                <a:latin typeface="+mj-lt"/>
              </a:rPr>
              <a:t>, you might associate blood with family connections, Christ on the cross, halal meat, war, sacrifice, or any number of other things. </a:t>
            </a: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Blood donation, therefore, means different things to different people, and this is what </a:t>
            </a:r>
            <a:r>
              <a:rPr lang="en-GB" sz="2400" dirty="0">
                <a:solidFill>
                  <a:schemeClr val="accent2"/>
                </a:solidFill>
                <a:latin typeface="+mj-lt"/>
              </a:rPr>
              <a:t>anthropologists</a:t>
            </a:r>
            <a:r>
              <a:rPr lang="en-GB" sz="2400" dirty="0">
                <a:latin typeface="+mj-lt"/>
              </a:rPr>
              <a:t> such as Jacob are interested in.</a:t>
            </a:r>
          </a:p>
          <a:p>
            <a:pPr marL="0" indent="0">
              <a:buNone/>
            </a:pPr>
            <a:endParaRPr lang="en-GB" sz="2400" dirty="0">
              <a:latin typeface="+mj-lt"/>
            </a:endParaRPr>
          </a:p>
          <a:p>
            <a:endParaRPr lang="en-GB" sz="2400" dirty="0">
              <a:latin typeface="+mj-lt"/>
            </a:endParaRPr>
          </a:p>
          <a:p>
            <a:pPr marL="0" indent="0">
              <a:buNone/>
            </a:pPr>
            <a:endParaRPr lang="en-GB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0B5C5-3AD6-43F7-BD67-C2B1988F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63" r="7463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0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C5536B4-649C-1242-A6A8-837D6C9FA296}"/>
              </a:ext>
            </a:extLst>
          </p:cNvPr>
          <p:cNvSpPr txBox="1"/>
          <p:nvPr/>
        </p:nvSpPr>
        <p:spPr>
          <a:xfrm>
            <a:off x="105104" y="6370964"/>
            <a:ext cx="4411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Poster designed by the pupils at Modern School, New Delhi in India.</a:t>
            </a:r>
          </a:p>
          <a:p>
            <a:r>
              <a:rPr lang="en-GB" alt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Image supplied by Jacob.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1D76-9424-A141-93D7-DC040EBB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US" sz="2500" dirty="0"/>
              <a:t>BLOOD DONATION IN INDIA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103-280A-2F4B-B825-770FC35C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200" dirty="0">
              <a:latin typeface="+mj-lt"/>
            </a:endParaRP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Before the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1980s</a:t>
            </a:r>
            <a:r>
              <a:rPr lang="en-GB" sz="2200" dirty="0">
                <a:latin typeface="+mj-lt"/>
              </a:rPr>
              <a:t>, many people in India were sceptical about giving blood. 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They had their own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cultural understanding </a:t>
            </a:r>
            <a:r>
              <a:rPr lang="en-GB" sz="2200" dirty="0">
                <a:latin typeface="+mj-lt"/>
              </a:rPr>
              <a:t>of medicine and blood, and many were suspicious of new western medicine. 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People in India believed that giving blood would lead to permanent weakness (in fact, your body regenerates completely in 4-8 weeks). As a result,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few people came forward to donate</a:t>
            </a:r>
            <a:r>
              <a:rPr lang="en-GB" sz="2200" dirty="0">
                <a:latin typeface="+mj-lt"/>
              </a:rPr>
              <a:t>.</a:t>
            </a:r>
            <a:endParaRPr lang="en-GB" sz="2400" dirty="0">
              <a:latin typeface="+mj-lt"/>
            </a:endParaRPr>
          </a:p>
          <a:p>
            <a:pPr marL="0" indent="0">
              <a:buNone/>
            </a:pPr>
            <a:endParaRPr lang="en-GB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0B5C5-3AD6-43F7-BD67-C2B1988F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69" r="2746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0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77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3019BF32-E3DC-8048-86ED-92BDC630C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1140AD-1458-AD49-BC35-2CFD22249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382262"/>
            <a:ext cx="3438144" cy="1124712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US" sz="2800" dirty="0"/>
              <a:t>TALKING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140FC-ECC2-C347-A286-A7925B8CF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1680519"/>
            <a:ext cx="4213263" cy="4559643"/>
          </a:xfrm>
          <a:solidFill>
            <a:schemeClr val="bg1">
              <a:lumMod val="85000"/>
            </a:schemeClr>
          </a:solidFill>
        </p:spPr>
        <p:txBody>
          <a:bodyPr anchor="t">
            <a:noAutofit/>
          </a:bodyPr>
          <a:lstStyle/>
          <a:p>
            <a:pPr marL="514350" indent="-514350">
              <a:buAutoNum type="arabicParenR"/>
            </a:pPr>
            <a:r>
              <a:rPr lang="en-US" sz="2200" dirty="0">
                <a:latin typeface="+mj-lt"/>
              </a:rPr>
              <a:t>What are the three forms of blood donation?</a:t>
            </a:r>
          </a:p>
          <a:p>
            <a:pPr marL="514350" indent="-514350">
              <a:buAutoNum type="arabicParenR"/>
            </a:pPr>
            <a:r>
              <a:rPr lang="en-US" sz="2200" dirty="0">
                <a:latin typeface="+mj-lt"/>
              </a:rPr>
              <a:t>When you think of blood and blood donation, what comes to your mind? Do your friends have different images/ideas to you?</a:t>
            </a:r>
          </a:p>
          <a:p>
            <a:pPr marL="514350" indent="-514350">
              <a:buAutoNum type="arabicParenR"/>
            </a:pPr>
            <a:r>
              <a:rPr lang="en-US" sz="2200" dirty="0">
                <a:latin typeface="+mj-lt"/>
              </a:rPr>
              <a:t>How do you feel about giving blood? Who would influence you to donate your blood?</a:t>
            </a:r>
          </a:p>
          <a:p>
            <a:pPr marL="514350" indent="-514350">
              <a:buAutoNum type="arabicParenR"/>
            </a:pPr>
            <a:r>
              <a:rPr lang="en-US" sz="2200" dirty="0">
                <a:latin typeface="+mj-lt"/>
              </a:rPr>
              <a:t>Why do you think it’s important to study people’s reasons for donating blood?</a:t>
            </a:r>
          </a:p>
        </p:txBody>
      </p:sp>
    </p:spTree>
    <p:extLst>
      <p:ext uri="{BB962C8B-B14F-4D97-AF65-F5344CB8AC3E}">
        <p14:creationId xmlns:p14="http://schemas.microsoft.com/office/powerpoint/2010/main" val="55991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1D76-9424-A141-93D7-DC040EBB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US" sz="2500" dirty="0"/>
              <a:t>BLOOD DONATION IN INDIA: </a:t>
            </a:r>
            <a:br>
              <a:rPr lang="en-US" sz="2500" dirty="0"/>
            </a:br>
            <a:r>
              <a:rPr lang="en-US" sz="2500" dirty="0"/>
              <a:t>A RELIGIOUS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103-280A-2F4B-B825-770FC35C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90327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latin typeface="+mj-lt"/>
              </a:rPr>
              <a:t>A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religious guru </a:t>
            </a:r>
            <a:r>
              <a:rPr lang="en-GB" sz="2200" dirty="0">
                <a:latin typeface="+mj-lt"/>
              </a:rPr>
              <a:t>is a teacher or master of spiritual and religious knowledge. In India, some of the most influential people are Hindu and Sikh gurus. 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Doctors realised that gurus had the power to change the attitudes of their devotees. If a guru endorsed blood donation, their devotees then saw it as a way of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expressing their religion </a:t>
            </a:r>
            <a:r>
              <a:rPr lang="en-GB" sz="2200" dirty="0">
                <a:latin typeface="+mj-lt"/>
              </a:rPr>
              <a:t>and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showing their respect </a:t>
            </a:r>
            <a:r>
              <a:rPr lang="en-GB" sz="2200" dirty="0">
                <a:latin typeface="+mj-lt"/>
              </a:rPr>
              <a:t>for the guru. 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For many devotees, giving blood transformed from a strange new medical practice into a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sacred ritual</a:t>
            </a:r>
            <a:r>
              <a:rPr lang="en-GB" sz="2200" dirty="0">
                <a:latin typeface="+mj-lt"/>
              </a:rPr>
              <a:t>, and donations sky-rocketed.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0B5C5-3AD6-43F7-BD67-C2B1988F6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38" r="1433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0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5902092-82BF-CB47-9C89-79B22F145EAD}"/>
              </a:ext>
            </a:extLst>
          </p:cNvPr>
          <p:cNvSpPr txBox="1"/>
          <p:nvPr/>
        </p:nvSpPr>
        <p:spPr>
          <a:xfrm>
            <a:off x="1618595" y="6038245"/>
            <a:ext cx="287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Hazoor</a:t>
            </a:r>
            <a:r>
              <a:rPr lang="en-GB" alt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Maharaj ji blesses the hand of</a:t>
            </a:r>
            <a:r>
              <a:rPr lang="en-GB" altLang="en-US" sz="1200" dirty="0">
                <a:solidFill>
                  <a:schemeClr val="bg1"/>
                </a:solidFill>
              </a:rPr>
              <a:t> </a:t>
            </a:r>
            <a:r>
              <a:rPr lang="en-GB" altLang="en-US" sz="1200" dirty="0">
                <a:solidFill>
                  <a:schemeClr val="bg1"/>
                </a:solidFill>
                <a:cs typeface="Times New Roman" panose="02020603050405020304" pitchFamily="18" charset="0"/>
              </a:rPr>
              <a:t>a doctor inserting the needle into a devotee-donor. Image supplied by Jacob</a:t>
            </a:r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3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F72BCA-EE24-40BE-9ECA-E10C9BA55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991D76-9424-A141-93D7-DC040EBB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539" y="333178"/>
            <a:ext cx="4578337" cy="878618"/>
          </a:xfrm>
          <a:solidFill>
            <a:schemeClr val="bg1">
              <a:lumMod val="85000"/>
            </a:schemeClr>
          </a:solidFill>
        </p:spPr>
        <p:txBody>
          <a:bodyPr anchor="b">
            <a:normAutofit fontScale="90000"/>
          </a:bodyPr>
          <a:lstStyle/>
          <a:p>
            <a:r>
              <a:rPr lang="en-US" sz="2800" dirty="0"/>
              <a:t>BLOOD DONATION IN INDIA: CHALLENGING THE CASTE SYSTEM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6D0B5C5-3AD6-43F7-BD67-C2B1988F6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2" r="15483" b="1"/>
          <a:stretch/>
        </p:blipFill>
        <p:spPr>
          <a:xfrm>
            <a:off x="838199" y="566928"/>
            <a:ext cx="5157216" cy="52852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103-280A-2F4B-B825-770FC35C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5704" y="1471977"/>
            <a:ext cx="4572000" cy="436189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dirty="0">
                <a:latin typeface="+mj-lt"/>
              </a:rPr>
              <a:t>The Indian caste system is a traditional division of society, in which people in the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upper castes </a:t>
            </a:r>
            <a:r>
              <a:rPr lang="en-GB" sz="2200" dirty="0">
                <a:latin typeface="+mj-lt"/>
              </a:rPr>
              <a:t>are considered superior to those in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lower castes</a:t>
            </a:r>
            <a:r>
              <a:rPr lang="en-GB" sz="2200" dirty="0">
                <a:latin typeface="+mj-lt"/>
              </a:rPr>
              <a:t>. 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Often, the differences between castes are thought to be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biological in nature</a:t>
            </a:r>
            <a:r>
              <a:rPr lang="en-GB" sz="2200" dirty="0">
                <a:latin typeface="+mj-lt"/>
              </a:rPr>
              <a:t>. Many people might believe that there is something contained in a person’s blood that indicates which caste they belong to.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Blood donation has shown people from different castes can have the same blood type (called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A, B and O</a:t>
            </a:r>
            <a:r>
              <a:rPr lang="en-GB" sz="2200" dirty="0">
                <a:latin typeface="+mj-lt"/>
              </a:rPr>
              <a:t>).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3C4597-DD46-4BFC-B999-C52879B95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2B59AC-0160-4F1D-934F-B7D8B6AE4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034272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83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1D76-9424-A141-93D7-DC040EBB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/>
          <a:p>
            <a:r>
              <a:rPr lang="en-US" sz="2500" dirty="0"/>
              <a:t>BLOOD DONATION IN INDIA: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103-280A-2F4B-B825-770FC35C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9033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latin typeface="+mj-lt"/>
              </a:rPr>
              <a:t>When India fought to become independent from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British colonial rule</a:t>
            </a:r>
            <a:r>
              <a:rPr lang="en-GB" sz="2200" dirty="0">
                <a:latin typeface="+mj-lt"/>
              </a:rPr>
              <a:t>, people spilt their blood for the sake of their country. India became a free country in 1947, but was later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invaded in 1962 by China</a:t>
            </a:r>
            <a:r>
              <a:rPr lang="en-GB" sz="2200" dirty="0">
                <a:latin typeface="+mj-lt"/>
              </a:rPr>
              <a:t>. 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During the war, many who were not fighting donated their blood to treat injured soldiers. These memories, in addition to the way blood crosses the caste boundaries, make giving blood a symbol of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national pride</a:t>
            </a:r>
            <a:r>
              <a:rPr lang="en-GB" sz="22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As a result, political campaigns often involve </a:t>
            </a:r>
            <a:r>
              <a:rPr lang="en-GB" sz="2200" dirty="0">
                <a:solidFill>
                  <a:schemeClr val="accent2"/>
                </a:solidFill>
                <a:latin typeface="+mj-lt"/>
              </a:rPr>
              <a:t>blood donation events</a:t>
            </a:r>
            <a:r>
              <a:rPr lang="en-GB" sz="2200" dirty="0">
                <a:latin typeface="+mj-lt"/>
              </a:rPr>
              <a:t>, with some political parties competing to donate the most blood.</a:t>
            </a:r>
            <a:endParaRPr lang="en-GB" dirty="0"/>
          </a:p>
          <a:p>
            <a:pPr marL="0" indent="0">
              <a:buNone/>
            </a:pPr>
            <a:endParaRPr lang="en-GB" sz="2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0B5C5-3AD6-43F7-BD67-C2B1988F6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33" b="2633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0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44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3" ma:contentTypeDescription="Create a new document." ma:contentTypeScope="" ma:versionID="42a5c4c6324fc3b756246721948ecb77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9f9d99c964bdea7192199bce0c61d979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1D3442-27CD-4C49-A22E-6823139D85CF}">
  <ds:schemaRefs>
    <ds:schemaRef ds:uri="09e5eb4c-ad0d-4795-ae2e-baffe4a7a343"/>
    <ds:schemaRef ds:uri="http://www.w3.org/XML/1998/namespace"/>
    <ds:schemaRef ds:uri="http://schemas.microsoft.com/office/2006/documentManagement/types"/>
    <ds:schemaRef ds:uri="http://purl.org/dc/elements/1.1/"/>
    <ds:schemaRef ds:uri="4ef8ee0b-e025-4bd4-94a6-4c71df7778d2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D02C1D6-8FF5-466C-A441-F68C288173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9CBCEC-887E-4B0E-89A2-DC3900E5BB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8ee0b-e025-4bd4-94a6-4c71df7778d2"/>
    <ds:schemaRef ds:uri="09e5eb4c-ad0d-4795-ae2e-baffe4a7a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1612</Words>
  <Application>Microsoft Macintosh PowerPoint</Application>
  <PresentationFormat>Widescreen</PresentationFormat>
  <Paragraphs>107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Social Anthropology</vt:lpstr>
      <vt:lpstr>MEET JACOB</vt:lpstr>
      <vt:lpstr>WHAT IS VOLUNTARY BLOOD DONATION?</vt:lpstr>
      <vt:lpstr>WHAT HAS BLOOD DONATION GOT TO DO WITH ANTHROPOLOGY?</vt:lpstr>
      <vt:lpstr>BLOOD DONATION IN INDIA</vt:lpstr>
      <vt:lpstr>TALKING POINTS</vt:lpstr>
      <vt:lpstr>BLOOD DONATION IN INDIA:  A RELIGIOUS PRACTICE</vt:lpstr>
      <vt:lpstr>BLOOD DONATION IN INDIA: CHALLENGING THE CASTE SYSTEM</vt:lpstr>
      <vt:lpstr>BLOOD DONATION IN INDIA: POLITICS</vt:lpstr>
      <vt:lpstr>BLOOD DONATION IN INDIA:  ANTHROPOLOGY</vt:lpstr>
      <vt:lpstr>TALKING POINTS</vt:lpstr>
      <vt:lpstr>ABOUT SOCIAL ANTHROPOLOGY</vt:lpstr>
      <vt:lpstr>WHY IS SOCIAL ANTHROPOLOGY  IMPORTANT IN MEDICINE?</vt:lpstr>
      <vt:lpstr>HOW DID JACOB BECOME A SOCIAL ANTHROPOLOGIST?</vt:lpstr>
      <vt:lpstr>WHAT DOES JACOB LOVE ABOUT HIS WORK?</vt:lpstr>
      <vt:lpstr>CAREERS IN SOCIAL ANTHROPOLOGY</vt:lpstr>
      <vt:lpstr>TALKING POINTS</vt:lpstr>
      <vt:lpstr>Dig deeper into Jacob’s research and head to his article online: https://futurumcareers.com/blood-sect-and-fears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Lindsay</dc:creator>
  <cp:lastModifiedBy>Karen Lindsay</cp:lastModifiedBy>
  <cp:revision>3</cp:revision>
  <dcterms:created xsi:type="dcterms:W3CDTF">2021-09-24T13:02:02Z</dcterms:created>
  <dcterms:modified xsi:type="dcterms:W3CDTF">2021-10-14T09:24:27Z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0x010100F6CAB894FB2DAA46A83F7930F35AC280</vt:lpwstr>
  </property>
</Properties>
</file>