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19"/>
  </p:notesMasterIdLst>
  <p:sldIdLst>
    <p:sldId id="256" r:id="rId5"/>
    <p:sldId id="257" r:id="rId6"/>
    <p:sldId id="258" r:id="rId7"/>
    <p:sldId id="259" r:id="rId8"/>
    <p:sldId id="260" r:id="rId9"/>
    <p:sldId id="261" r:id="rId10"/>
    <p:sldId id="262" r:id="rId11"/>
    <p:sldId id="269" r:id="rId12"/>
    <p:sldId id="263" r:id="rId13"/>
    <p:sldId id="271" r:id="rId14"/>
    <p:sldId id="266" r:id="rId15"/>
    <p:sldId id="267" r:id="rId16"/>
    <p:sldId id="264"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1FE"/>
    <a:srgbClr val="E85CE6"/>
    <a:srgbClr val="F0BEEC"/>
    <a:srgbClr val="EA8BDF"/>
    <a:srgbClr val="D963E9"/>
    <a:srgbClr val="006600"/>
    <a:srgbClr val="008080"/>
    <a:srgbClr val="CCFF99"/>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4"/>
    <p:restoredTop sz="94694"/>
  </p:normalViewPr>
  <p:slideViewPr>
    <p:cSldViewPr snapToGrid="0">
      <p:cViewPr varScale="1">
        <p:scale>
          <a:sx n="106" d="100"/>
          <a:sy n="106" d="100"/>
        </p:scale>
        <p:origin x="2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FC87F-6099-4BFB-B37A-9D0159FEED38}" type="datetimeFigureOut">
              <a:rPr lang="en-GB" smtClean="0"/>
              <a:t>09/02/2021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D13C1-874E-4EC1-B9E9-6AF4C353A5DA}" type="slidenum">
              <a:rPr lang="en-GB" smtClean="0"/>
              <a:t>‹#›</a:t>
            </a:fld>
            <a:endParaRPr lang="en-GB"/>
          </a:p>
        </p:txBody>
      </p:sp>
    </p:spTree>
    <p:extLst>
      <p:ext uri="{BB962C8B-B14F-4D97-AF65-F5344CB8AC3E}">
        <p14:creationId xmlns:p14="http://schemas.microsoft.com/office/powerpoint/2010/main" val="1891917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13C1-874E-4EC1-B9E9-6AF4C353A5DA}" type="slidenum">
              <a:rPr lang="en-GB" smtClean="0"/>
              <a:t>1</a:t>
            </a:fld>
            <a:endParaRPr lang="en-GB"/>
          </a:p>
        </p:txBody>
      </p:sp>
    </p:spTree>
    <p:extLst>
      <p:ext uri="{BB962C8B-B14F-4D97-AF65-F5344CB8AC3E}">
        <p14:creationId xmlns:p14="http://schemas.microsoft.com/office/powerpoint/2010/main" val="187970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Pathway</a:t>
            </a:r>
          </a:p>
        </p:txBody>
      </p:sp>
      <p:sp>
        <p:nvSpPr>
          <p:cNvPr id="4" name="Slide Number Placeholder 3"/>
          <p:cNvSpPr>
            <a:spLocks noGrp="1"/>
          </p:cNvSpPr>
          <p:nvPr>
            <p:ph type="sldNum" sz="quarter" idx="5"/>
          </p:nvPr>
        </p:nvSpPr>
        <p:spPr/>
        <p:txBody>
          <a:bodyPr/>
          <a:lstStyle/>
          <a:p>
            <a:fld id="{42ED13C1-874E-4EC1-B9E9-6AF4C353A5DA}" type="slidenum">
              <a:rPr lang="en-GB" smtClean="0"/>
              <a:t>10</a:t>
            </a:fld>
            <a:endParaRPr lang="en-GB"/>
          </a:p>
        </p:txBody>
      </p:sp>
    </p:spTree>
    <p:extLst>
      <p:ext uri="{BB962C8B-B14F-4D97-AF65-F5344CB8AC3E}">
        <p14:creationId xmlns:p14="http://schemas.microsoft.com/office/powerpoint/2010/main" val="326365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Tips</a:t>
            </a:r>
          </a:p>
        </p:txBody>
      </p:sp>
      <p:sp>
        <p:nvSpPr>
          <p:cNvPr id="4" name="Slide Number Placeholder 3"/>
          <p:cNvSpPr>
            <a:spLocks noGrp="1"/>
          </p:cNvSpPr>
          <p:nvPr>
            <p:ph type="sldNum" sz="quarter" idx="5"/>
          </p:nvPr>
        </p:nvSpPr>
        <p:spPr/>
        <p:txBody>
          <a:bodyPr/>
          <a:lstStyle/>
          <a:p>
            <a:fld id="{42ED13C1-874E-4EC1-B9E9-6AF4C353A5DA}" type="slidenum">
              <a:rPr lang="en-GB" smtClean="0"/>
              <a:t>11</a:t>
            </a:fld>
            <a:endParaRPr lang="en-GB"/>
          </a:p>
        </p:txBody>
      </p:sp>
    </p:spTree>
    <p:extLst>
      <p:ext uri="{BB962C8B-B14F-4D97-AF65-F5344CB8AC3E}">
        <p14:creationId xmlns:p14="http://schemas.microsoft.com/office/powerpoint/2010/main" val="274582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points/Evaluation</a:t>
            </a:r>
          </a:p>
        </p:txBody>
      </p:sp>
      <p:sp>
        <p:nvSpPr>
          <p:cNvPr id="4" name="Slide Number Placeholder 3"/>
          <p:cNvSpPr>
            <a:spLocks noGrp="1"/>
          </p:cNvSpPr>
          <p:nvPr>
            <p:ph type="sldNum" sz="quarter" idx="5"/>
          </p:nvPr>
        </p:nvSpPr>
        <p:spPr/>
        <p:txBody>
          <a:bodyPr/>
          <a:lstStyle/>
          <a:p>
            <a:fld id="{42ED13C1-874E-4EC1-B9E9-6AF4C353A5DA}" type="slidenum">
              <a:rPr lang="en-GB" smtClean="0"/>
              <a:t>12</a:t>
            </a:fld>
            <a:endParaRPr lang="en-GB"/>
          </a:p>
        </p:txBody>
      </p:sp>
    </p:spTree>
    <p:extLst>
      <p:ext uri="{BB962C8B-B14F-4D97-AF65-F5344CB8AC3E}">
        <p14:creationId xmlns:p14="http://schemas.microsoft.com/office/powerpoint/2010/main" val="134875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13C1-874E-4EC1-B9E9-6AF4C353A5DA}" type="slidenum">
              <a:rPr lang="en-GB" smtClean="0"/>
              <a:t>13</a:t>
            </a:fld>
            <a:endParaRPr lang="en-GB"/>
          </a:p>
        </p:txBody>
      </p:sp>
    </p:spTree>
    <p:extLst>
      <p:ext uri="{BB962C8B-B14F-4D97-AF65-F5344CB8AC3E}">
        <p14:creationId xmlns:p14="http://schemas.microsoft.com/office/powerpoint/2010/main" val="363491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13C1-874E-4EC1-B9E9-6AF4C353A5DA}" type="slidenum">
              <a:rPr lang="en-GB" smtClean="0"/>
              <a:t>2</a:t>
            </a:fld>
            <a:endParaRPr lang="en-GB"/>
          </a:p>
        </p:txBody>
      </p:sp>
    </p:spTree>
    <p:extLst>
      <p:ext uri="{BB962C8B-B14F-4D97-AF65-F5344CB8AC3E}">
        <p14:creationId xmlns:p14="http://schemas.microsoft.com/office/powerpoint/2010/main" val="281021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13C1-874E-4EC1-B9E9-6AF4C353A5DA}" type="slidenum">
              <a:rPr lang="en-GB" smtClean="0"/>
              <a:t>3</a:t>
            </a:fld>
            <a:endParaRPr lang="en-GB"/>
          </a:p>
        </p:txBody>
      </p:sp>
    </p:spTree>
    <p:extLst>
      <p:ext uri="{BB962C8B-B14F-4D97-AF65-F5344CB8AC3E}">
        <p14:creationId xmlns:p14="http://schemas.microsoft.com/office/powerpoint/2010/main" val="142986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13C1-874E-4EC1-B9E9-6AF4C353A5DA}" type="slidenum">
              <a:rPr lang="en-GB" smtClean="0"/>
              <a:t>4</a:t>
            </a:fld>
            <a:endParaRPr lang="en-GB"/>
          </a:p>
        </p:txBody>
      </p:sp>
    </p:spTree>
    <p:extLst>
      <p:ext uri="{BB962C8B-B14F-4D97-AF65-F5344CB8AC3E}">
        <p14:creationId xmlns:p14="http://schemas.microsoft.com/office/powerpoint/2010/main" val="232477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D13C1-874E-4EC1-B9E9-6AF4C353A5DA}" type="slidenum">
              <a:rPr lang="en-GB" smtClean="0"/>
              <a:t>5</a:t>
            </a:fld>
            <a:endParaRPr lang="en-GB"/>
          </a:p>
        </p:txBody>
      </p:sp>
    </p:spTree>
    <p:extLst>
      <p:ext uri="{BB962C8B-B14F-4D97-AF65-F5344CB8AC3E}">
        <p14:creationId xmlns:p14="http://schemas.microsoft.com/office/powerpoint/2010/main" val="292284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 to subject ‘About…’</a:t>
            </a:r>
          </a:p>
        </p:txBody>
      </p:sp>
      <p:sp>
        <p:nvSpPr>
          <p:cNvPr id="4" name="Slide Number Placeholder 3"/>
          <p:cNvSpPr>
            <a:spLocks noGrp="1"/>
          </p:cNvSpPr>
          <p:nvPr>
            <p:ph type="sldNum" sz="quarter" idx="5"/>
          </p:nvPr>
        </p:nvSpPr>
        <p:spPr/>
        <p:txBody>
          <a:bodyPr/>
          <a:lstStyle/>
          <a:p>
            <a:fld id="{42ED13C1-874E-4EC1-B9E9-6AF4C353A5DA}" type="slidenum">
              <a:rPr lang="en-GB" smtClean="0"/>
              <a:t>6</a:t>
            </a:fld>
            <a:endParaRPr lang="en-GB"/>
          </a:p>
        </p:txBody>
      </p:sp>
    </p:spTree>
    <p:extLst>
      <p:ext uri="{BB962C8B-B14F-4D97-AF65-F5344CB8AC3E}">
        <p14:creationId xmlns:p14="http://schemas.microsoft.com/office/powerpoint/2010/main" val="168140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Pathway</a:t>
            </a:r>
          </a:p>
        </p:txBody>
      </p:sp>
      <p:sp>
        <p:nvSpPr>
          <p:cNvPr id="4" name="Slide Number Placeholder 3"/>
          <p:cNvSpPr>
            <a:spLocks noGrp="1"/>
          </p:cNvSpPr>
          <p:nvPr>
            <p:ph type="sldNum" sz="quarter" idx="5"/>
          </p:nvPr>
        </p:nvSpPr>
        <p:spPr/>
        <p:txBody>
          <a:bodyPr/>
          <a:lstStyle/>
          <a:p>
            <a:fld id="{42ED13C1-874E-4EC1-B9E9-6AF4C353A5DA}" type="slidenum">
              <a:rPr lang="en-GB" smtClean="0"/>
              <a:t>7</a:t>
            </a:fld>
            <a:endParaRPr lang="en-GB"/>
          </a:p>
        </p:txBody>
      </p:sp>
    </p:spTree>
    <p:extLst>
      <p:ext uri="{BB962C8B-B14F-4D97-AF65-F5344CB8AC3E}">
        <p14:creationId xmlns:p14="http://schemas.microsoft.com/office/powerpoint/2010/main" val="179116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D13C1-874E-4EC1-B9E9-6AF4C353A5DA}" type="slidenum">
              <a:rPr lang="en-GB" smtClean="0"/>
              <a:t>8</a:t>
            </a:fld>
            <a:endParaRPr lang="en-GB"/>
          </a:p>
        </p:txBody>
      </p:sp>
    </p:spTree>
    <p:extLst>
      <p:ext uri="{BB962C8B-B14F-4D97-AF65-F5344CB8AC3E}">
        <p14:creationId xmlns:p14="http://schemas.microsoft.com/office/powerpoint/2010/main" val="4154885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Talking points</a:t>
            </a:r>
          </a:p>
        </p:txBody>
      </p:sp>
      <p:sp>
        <p:nvSpPr>
          <p:cNvPr id="4" name="Slide Number Placeholder 3"/>
          <p:cNvSpPr>
            <a:spLocks noGrp="1"/>
          </p:cNvSpPr>
          <p:nvPr>
            <p:ph type="sldNum" sz="quarter" idx="5"/>
          </p:nvPr>
        </p:nvSpPr>
        <p:spPr/>
        <p:txBody>
          <a:bodyPr/>
          <a:lstStyle/>
          <a:p>
            <a:fld id="{42ED13C1-874E-4EC1-B9E9-6AF4C353A5DA}" type="slidenum">
              <a:rPr lang="en-GB" smtClean="0"/>
              <a:t>9</a:t>
            </a:fld>
            <a:endParaRPr lang="en-GB"/>
          </a:p>
        </p:txBody>
      </p:sp>
    </p:spTree>
    <p:extLst>
      <p:ext uri="{BB962C8B-B14F-4D97-AF65-F5344CB8AC3E}">
        <p14:creationId xmlns:p14="http://schemas.microsoft.com/office/powerpoint/2010/main" val="185767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C267-1E85-0C49-887F-83317DAC97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BD7C32B-C657-584E-8DE8-D6DF8204D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858407-86FD-7842-95BD-8C94B43722F9}"/>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B987E157-B97F-E743-B437-B96D90A8E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51D36A-5F52-8349-B4A7-00D4FB088623}"/>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674054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5A8D-AEDB-A540-BCDF-541F62CF6A1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8BBB98-9F06-3F4A-B9D2-7A8C96FD793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423FFB-2CAC-9649-A8A8-1793D41962F5}"/>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9F18A49B-DB02-BC43-BEE9-7F4EF251D1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3DB52-A03B-2E44-A1CE-F75E984E5CB7}"/>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56621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1A8321-C285-6E4D-8004-76BBEA97378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4B07199-8643-3444-B698-713AAC558C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529082-494F-1A47-8BB1-BEC27D6C064D}"/>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3313DE15-32F1-AE46-AA51-748D59A0B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150FF1-2617-224E-B85A-635AFE9A55DC}"/>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83564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A653-A0D0-4949-8B20-2D3312D836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D304C7-92B1-7F43-8078-591C9710C8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B2BC02-7E0D-E14C-A474-27C48C451943}"/>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40FDB351-87F5-5847-8549-2AEE556380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0D12F6-632D-0B49-879C-A38BB212D997}"/>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354752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D021-A564-5344-A3A9-F2AB6DBCB3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81727D-D659-9349-B04F-AEEC0DD0D4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1C7A7F-2B05-7B45-B07F-1D81328023E6}"/>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466E9FE0-0C7C-EA42-8E69-5DF0D7433D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5A0829-CEAA-EC43-BBBF-4A9D5C00640B}"/>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162524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1C79-C46C-8D49-8B65-D12F471729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F8058B5-748F-794D-8DC2-2B10978529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9BC2736-AD96-E548-A60F-E4EB75A05EB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B06EEE-BCB3-F049-A31D-98FDD3F5AE51}"/>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6" name="Footer Placeholder 5">
            <a:extLst>
              <a:ext uri="{FF2B5EF4-FFF2-40B4-BE49-F238E27FC236}">
                <a16:creationId xmlns:a16="http://schemas.microsoft.com/office/drawing/2014/main" id="{B3106A3C-1913-D64F-8DD0-710A3B8A79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25DC39-F92F-3446-9368-355D4AC77BCF}"/>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415471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EBEB-6670-E049-9581-525126297B8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AA2321-F98B-1F40-A745-C8FD4A8E1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DE50BC-F993-1E46-8702-1DFA7E17F4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9D32A8-C27F-2148-BA03-3CAE51738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435B70-7797-E746-BF82-F3A45B9CC6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C7AD15-02C9-0F4D-96D4-A237C8BD38CF}"/>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8" name="Footer Placeholder 7">
            <a:extLst>
              <a:ext uri="{FF2B5EF4-FFF2-40B4-BE49-F238E27FC236}">
                <a16:creationId xmlns:a16="http://schemas.microsoft.com/office/drawing/2014/main" id="{F5215D05-331C-BE4D-A168-81ABCE912D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EF53FB-2064-2344-811E-A750490BFA94}"/>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3076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32A7-2FDA-C247-9AEE-8C3BDA34F2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C3EAEAC-5801-6F40-A0D2-6438E39030C8}"/>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4" name="Footer Placeholder 3">
            <a:extLst>
              <a:ext uri="{FF2B5EF4-FFF2-40B4-BE49-F238E27FC236}">
                <a16:creationId xmlns:a16="http://schemas.microsoft.com/office/drawing/2014/main" id="{EE64A3BD-021F-EF4C-95E0-9A1904D0D8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08A3B9-D00A-334B-A5CC-EC27AEB54372}"/>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339313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49BF0-F5A6-664D-8EFD-88C4B6F55322}"/>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3" name="Footer Placeholder 2">
            <a:extLst>
              <a:ext uri="{FF2B5EF4-FFF2-40B4-BE49-F238E27FC236}">
                <a16:creationId xmlns:a16="http://schemas.microsoft.com/office/drawing/2014/main" id="{BB2CFB2C-D6C2-0E4C-B7D3-0971B76CDF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FB5DB6-0D0E-D144-BCD3-BF31610E9F04}"/>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278644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085B-EA49-A745-88C7-B3FBEC5254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5B6052-64B3-1C42-A6F5-A86E4704B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026343F-B916-A849-91F5-CD3ECF5F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92BCF3-7331-044B-81F8-89E8F281925D}"/>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6" name="Footer Placeholder 5">
            <a:extLst>
              <a:ext uri="{FF2B5EF4-FFF2-40B4-BE49-F238E27FC236}">
                <a16:creationId xmlns:a16="http://schemas.microsoft.com/office/drawing/2014/main" id="{9C051781-A77C-B545-90FD-CF1663A138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B2072D-9912-6E44-A8B1-EC6B9A5C930D}"/>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184009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98E1-0085-2C43-A276-1995BE8EE8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CC6BC99-7A9E-0945-8DA9-F032205CE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04F72-A0A9-A045-B4DC-2AF630CB7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89CB39-C4EC-C948-9296-1281343BB0A9}"/>
              </a:ext>
            </a:extLst>
          </p:cNvPr>
          <p:cNvSpPr>
            <a:spLocks noGrp="1"/>
          </p:cNvSpPr>
          <p:nvPr>
            <p:ph type="dt" sz="half" idx="10"/>
          </p:nvPr>
        </p:nvSpPr>
        <p:spPr/>
        <p:txBody>
          <a:bodyPr/>
          <a:lstStyle/>
          <a:p>
            <a:fld id="{B181C194-BF83-4FE9-A5E3-5AA9C44FE10D}" type="datetimeFigureOut">
              <a:rPr lang="en-GB" smtClean="0"/>
              <a:t>09/02/2021</a:t>
            </a:fld>
            <a:endParaRPr lang="en-GB"/>
          </a:p>
        </p:txBody>
      </p:sp>
      <p:sp>
        <p:nvSpPr>
          <p:cNvPr id="6" name="Footer Placeholder 5">
            <a:extLst>
              <a:ext uri="{FF2B5EF4-FFF2-40B4-BE49-F238E27FC236}">
                <a16:creationId xmlns:a16="http://schemas.microsoft.com/office/drawing/2014/main" id="{0A887769-770C-4045-A759-237EB36121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CFF947-F705-D243-86F3-79ADC420289F}"/>
              </a:ext>
            </a:extLst>
          </p:cNvPr>
          <p:cNvSpPr>
            <a:spLocks noGrp="1"/>
          </p:cNvSpPr>
          <p:nvPr>
            <p:ph type="sldNum" sz="quarter" idx="12"/>
          </p:nvPr>
        </p:nvSpPr>
        <p:spPr/>
        <p:txBody>
          <a:bodyPr/>
          <a:lstStyle/>
          <a:p>
            <a:fld id="{B1EB88B1-CED4-4EC2-9917-992BF663D8F9}" type="slidenum">
              <a:rPr lang="en-GB" smtClean="0"/>
              <a:t>‹#›</a:t>
            </a:fld>
            <a:endParaRPr lang="en-GB"/>
          </a:p>
        </p:txBody>
      </p:sp>
    </p:spTree>
    <p:extLst>
      <p:ext uri="{BB962C8B-B14F-4D97-AF65-F5344CB8AC3E}">
        <p14:creationId xmlns:p14="http://schemas.microsoft.com/office/powerpoint/2010/main" val="278884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BA428-C288-714D-9292-44D38B9AB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68FB86D-AFF1-194E-9D1A-F7D508BE1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D8A3D0-6C92-9F45-B255-9F65D28D7A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1C194-BF83-4FE9-A5E3-5AA9C44FE10D}" type="datetimeFigureOut">
              <a:rPr lang="en-GB" smtClean="0"/>
              <a:t>09/02/2021</a:t>
            </a:fld>
            <a:endParaRPr lang="en-GB"/>
          </a:p>
        </p:txBody>
      </p:sp>
      <p:sp>
        <p:nvSpPr>
          <p:cNvPr id="5" name="Footer Placeholder 4">
            <a:extLst>
              <a:ext uri="{FF2B5EF4-FFF2-40B4-BE49-F238E27FC236}">
                <a16:creationId xmlns:a16="http://schemas.microsoft.com/office/drawing/2014/main" id="{EB57ADD2-6542-8D40-AC4E-C633DB5B10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B1BA94-C5E7-DB41-B3F9-4028B764C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B88B1-CED4-4EC2-9917-992BF663D8F9}" type="slidenum">
              <a:rPr lang="en-GB" smtClean="0"/>
              <a:t>‹#›</a:t>
            </a:fld>
            <a:endParaRPr lang="en-GB"/>
          </a:p>
        </p:txBody>
      </p:sp>
    </p:spTree>
    <p:extLst>
      <p:ext uri="{BB962C8B-B14F-4D97-AF65-F5344CB8AC3E}">
        <p14:creationId xmlns:p14="http://schemas.microsoft.com/office/powerpoint/2010/main" val="1645234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futurumcareers.com/Jose_Sanchez_activity-sheet.pdf" TargetMode="External"/><Relationship Id="rId5" Type="http://schemas.openxmlformats.org/officeDocument/2006/relationships/hyperlink" Target="https://futurumcareers.com/did-you-know-that-gangs-are-not-all-about-crime-and-violence"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on a beach&#10;&#10;Description automatically generated with medium confidence">
            <a:extLst>
              <a:ext uri="{FF2B5EF4-FFF2-40B4-BE49-F238E27FC236}">
                <a16:creationId xmlns:a16="http://schemas.microsoft.com/office/drawing/2014/main" id="{39E15B21-4050-744A-AF32-185432D91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 y="0"/>
            <a:ext cx="12218220" cy="9163665"/>
          </a:xfrm>
          <a:prstGeom prst="rect">
            <a:avLst/>
          </a:prstGeom>
        </p:spPr>
      </p:pic>
      <p:sp>
        <p:nvSpPr>
          <p:cNvPr id="4" name="Rectangle: Rounded Corners 3">
            <a:extLst>
              <a:ext uri="{FF2B5EF4-FFF2-40B4-BE49-F238E27FC236}">
                <a16:creationId xmlns:a16="http://schemas.microsoft.com/office/drawing/2014/main" id="{6F2A1612-F253-4C8B-9145-9483E4769FB8}"/>
              </a:ext>
            </a:extLst>
          </p:cNvPr>
          <p:cNvSpPr/>
          <p:nvPr/>
        </p:nvSpPr>
        <p:spPr>
          <a:xfrm>
            <a:off x="831830" y="4225603"/>
            <a:ext cx="10294070" cy="1772239"/>
          </a:xfrm>
          <a:prstGeom prst="roundRect">
            <a:avLst/>
          </a:prstGeom>
          <a:solidFill>
            <a:srgbClr val="E85CE6"/>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0" u="none" strike="noStrike" baseline="0" dirty="0">
                <a:solidFill>
                  <a:schemeClr val="bg1"/>
                </a:solidFill>
              </a:rPr>
              <a:t>CAREERS IN ANTHROPOLOGY</a:t>
            </a:r>
          </a:p>
          <a:p>
            <a:pPr algn="ctr"/>
            <a:r>
              <a:rPr lang="en-GB" sz="2600" dirty="0">
                <a:solidFill>
                  <a:schemeClr val="bg1"/>
                </a:solidFill>
              </a:rPr>
              <a:t>DID YOU KNOW THAT GANGS ARE NOT ALL ABOUT CRIME AND VIOLENCE?</a:t>
            </a:r>
          </a:p>
        </p:txBody>
      </p:sp>
    </p:spTree>
    <p:extLst>
      <p:ext uri="{BB962C8B-B14F-4D97-AF65-F5344CB8AC3E}">
        <p14:creationId xmlns:p14="http://schemas.microsoft.com/office/powerpoint/2010/main" val="17604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B523E4-0DF9-4B06-B6F7-8A0B63E5862E}"/>
              </a:ext>
            </a:extLst>
          </p:cNvPr>
          <p:cNvSpPr txBox="1"/>
          <p:nvPr/>
        </p:nvSpPr>
        <p:spPr>
          <a:xfrm>
            <a:off x="250370" y="196760"/>
            <a:ext cx="11263851" cy="707886"/>
          </a:xfrm>
          <a:prstGeom prst="rect">
            <a:avLst/>
          </a:prstGeom>
          <a:solidFill>
            <a:srgbClr val="E85CE6"/>
          </a:solidFill>
          <a:ln>
            <a:noFill/>
          </a:ln>
        </p:spPr>
        <p:txBody>
          <a:bodyPr wrap="square" rtlCol="0">
            <a:spAutoFit/>
          </a:bodyPr>
          <a:lstStyle/>
          <a:p>
            <a:r>
              <a:rPr lang="en-GB" sz="2000" dirty="0"/>
              <a:t>MEET MARÍA OLIVER TORRES, TRANSGANG RESEARCHER IN MADRID, SPAIN, AND EX-MEMBER OF THE LATIN QUEENS</a:t>
            </a:r>
          </a:p>
        </p:txBody>
      </p:sp>
      <p:sp>
        <p:nvSpPr>
          <p:cNvPr id="3" name="TextBox 2">
            <a:extLst>
              <a:ext uri="{FF2B5EF4-FFF2-40B4-BE49-F238E27FC236}">
                <a16:creationId xmlns:a16="http://schemas.microsoft.com/office/drawing/2014/main" id="{A01C5C07-899D-4A0E-89B9-7DC84810085F}"/>
              </a:ext>
            </a:extLst>
          </p:cNvPr>
          <p:cNvSpPr txBox="1"/>
          <p:nvPr/>
        </p:nvSpPr>
        <p:spPr>
          <a:xfrm>
            <a:off x="250368" y="1010879"/>
            <a:ext cx="11570842" cy="6494085"/>
          </a:xfrm>
          <a:prstGeom prst="rect">
            <a:avLst/>
          </a:prstGeom>
          <a:noFill/>
        </p:spPr>
        <p:txBody>
          <a:bodyPr wrap="square" rtlCol="0">
            <a:spAutoFit/>
          </a:bodyPr>
          <a:lstStyle/>
          <a:p>
            <a:r>
              <a:rPr lang="en-GB" sz="2000" dirty="0">
                <a:solidFill>
                  <a:srgbClr val="DC01FE"/>
                </a:solidFill>
              </a:rPr>
              <a:t>“I had some Latino friends from Ecuador </a:t>
            </a:r>
            <a:r>
              <a:rPr lang="en-GB" sz="2000" dirty="0"/>
              <a:t>who proposed to create a group of the </a:t>
            </a:r>
            <a:r>
              <a:rPr lang="en-GB" sz="2000" dirty="0">
                <a:solidFill>
                  <a:srgbClr val="DC01FE"/>
                </a:solidFill>
              </a:rPr>
              <a:t>Latin Kings &amp; Queens Nation </a:t>
            </a:r>
            <a:r>
              <a:rPr lang="en-GB" sz="2000" dirty="0"/>
              <a:t>in my hometown, so I decided to join. I was the only female in this group when it started in Madrid in 2000. I joined the group because I was tired of witnessing Latinos being abused, physically and verbally, in the streets, in their jobs and in their free time. I have always been someone who seeks social justice; I’m an anti-racist and a fighter for equality, values that are at the core of the Latin Kings &amp; Queens Nation.</a:t>
            </a:r>
          </a:p>
          <a:p>
            <a:endParaRPr lang="en-GB" sz="2000" dirty="0"/>
          </a:p>
          <a:p>
            <a:r>
              <a:rPr lang="en-GB" sz="2000" dirty="0">
                <a:solidFill>
                  <a:srgbClr val="DC01FE"/>
                </a:solidFill>
              </a:rPr>
              <a:t>When more girls started to show up from Ecuador</a:t>
            </a:r>
            <a:r>
              <a:rPr lang="en-GB" sz="2000" dirty="0"/>
              <a:t>, or to join the group in Spain, the Latin Queens group took shape and I eventually joined them. I found a community of sisters that provided mutual support and that became more and more independent from the group of men as time passed. I found sisterhood there, even before I knew the word existed.</a:t>
            </a:r>
          </a:p>
          <a:p>
            <a:endParaRPr lang="en-GB" sz="2000" dirty="0">
              <a:solidFill>
                <a:srgbClr val="DC01FE"/>
              </a:solidFill>
            </a:endParaRPr>
          </a:p>
          <a:p>
            <a:r>
              <a:rPr lang="en-GB" sz="2000" dirty="0">
                <a:solidFill>
                  <a:srgbClr val="DC01FE"/>
                </a:solidFill>
              </a:rPr>
              <a:t>My experience with the Latin Queens has brought empathy and sorority</a:t>
            </a:r>
            <a:r>
              <a:rPr lang="en-GB" sz="2000" dirty="0"/>
              <a:t>. For us women, we are raised in a world that tells us we have to be enemies, to fight for male attention, to be pretty, to be nice, to wear uncomfortable clothes to look good, etc. The Queens’ standards told us to help and support each other, grow together, be independent, strong, and have self-worth, without male validation. We promoted collaboration instead of competition. These values are good for any teenager in the Western world who feels that her actions, body and even her feelings are being constantly monitored.</a:t>
            </a:r>
          </a:p>
          <a:p>
            <a:endParaRPr lang="en-GB" sz="2000" dirty="0"/>
          </a:p>
          <a:p>
            <a:endParaRPr lang="en-GB" dirty="0"/>
          </a:p>
          <a:p>
            <a:endParaRPr lang="en-GB" dirty="0"/>
          </a:p>
          <a:p>
            <a:endParaRPr lang="en-GB" sz="2000" dirty="0"/>
          </a:p>
        </p:txBody>
      </p:sp>
      <p:pic>
        <p:nvPicPr>
          <p:cNvPr id="9" name="Picture 8" descr="A picture containing drawing&#10;&#10;Description automatically generated">
            <a:extLst>
              <a:ext uri="{FF2B5EF4-FFF2-40B4-BE49-F238E27FC236}">
                <a16:creationId xmlns:a16="http://schemas.microsoft.com/office/drawing/2014/main" id="{13EFF403-97EC-407F-A8F7-AAAF5006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2289"/>
            <a:ext cx="690910" cy="690910"/>
          </a:xfrm>
          <a:prstGeom prst="rect">
            <a:avLst/>
          </a:prstGeom>
        </p:spPr>
      </p:pic>
      <p:pic>
        <p:nvPicPr>
          <p:cNvPr id="4" name="Picture 3" descr="A picture containing outdoor, plant, shop&#10;&#10;Description automatically generated">
            <a:extLst>
              <a:ext uri="{FF2B5EF4-FFF2-40B4-BE49-F238E27FC236}">
                <a16:creationId xmlns:a16="http://schemas.microsoft.com/office/drawing/2014/main" id="{12786CF0-88A7-E546-BDA4-14DA0A5CB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918" y="1010879"/>
            <a:ext cx="4147742" cy="5526865"/>
          </a:xfrm>
          <a:prstGeom prst="rect">
            <a:avLst/>
          </a:prstGeom>
        </p:spPr>
      </p:pic>
    </p:spTree>
    <p:extLst>
      <p:ext uri="{BB962C8B-B14F-4D97-AF65-F5344CB8AC3E}">
        <p14:creationId xmlns:p14="http://schemas.microsoft.com/office/powerpoint/2010/main" val="48170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A118F-9FEA-44F5-A8F5-4860EAF825EC}"/>
              </a:ext>
            </a:extLst>
          </p:cNvPr>
          <p:cNvSpPr txBox="1"/>
          <p:nvPr/>
        </p:nvSpPr>
        <p:spPr>
          <a:xfrm>
            <a:off x="261260" y="830217"/>
            <a:ext cx="11669482" cy="1846659"/>
          </a:xfrm>
          <a:prstGeom prst="rect">
            <a:avLst/>
          </a:prstGeom>
          <a:solidFill>
            <a:schemeClr val="bg1"/>
          </a:solidFill>
        </p:spPr>
        <p:txBody>
          <a:bodyPr wrap="square">
            <a:spAutoFit/>
          </a:bodyPr>
          <a:lstStyle/>
          <a:p>
            <a:r>
              <a:rPr lang="en-GB" sz="2400" dirty="0"/>
              <a:t>“I also learned the value of diversity, different cultures and community. The sentence “it takes a village to raise a child” is one that comes to my mind when I reflect over these issues now.”</a:t>
            </a:r>
          </a:p>
          <a:p>
            <a:endParaRPr lang="en-GB" sz="2000" dirty="0">
              <a:solidFill>
                <a:schemeClr val="tx1">
                  <a:lumMod val="75000"/>
                  <a:lumOff val="25000"/>
                </a:schemeClr>
              </a:solidFill>
            </a:endParaRPr>
          </a:p>
          <a:p>
            <a:endParaRPr lang="en-GB" sz="2200" b="0" i="0" dirty="0">
              <a:solidFill>
                <a:schemeClr val="bg2">
                  <a:lumMod val="25000"/>
                </a:schemeClr>
              </a:solidFill>
              <a:effectLst/>
            </a:endParaRPr>
          </a:p>
        </p:txBody>
      </p:sp>
      <p:sp>
        <p:nvSpPr>
          <p:cNvPr id="6" name="TextBox 5">
            <a:extLst>
              <a:ext uri="{FF2B5EF4-FFF2-40B4-BE49-F238E27FC236}">
                <a16:creationId xmlns:a16="http://schemas.microsoft.com/office/drawing/2014/main" id="{70D042E4-E3DB-4F87-83D1-7FEF405E5402}"/>
              </a:ext>
            </a:extLst>
          </p:cNvPr>
          <p:cNvSpPr txBox="1"/>
          <p:nvPr/>
        </p:nvSpPr>
        <p:spPr>
          <a:xfrm>
            <a:off x="261259" y="151179"/>
            <a:ext cx="11669482" cy="523220"/>
          </a:xfrm>
          <a:prstGeom prst="rect">
            <a:avLst/>
          </a:prstGeom>
          <a:solidFill>
            <a:srgbClr val="E85CE6"/>
          </a:solidFill>
        </p:spPr>
        <p:txBody>
          <a:bodyPr wrap="square" rtlCol="0">
            <a:spAutoFit/>
          </a:bodyPr>
          <a:lstStyle/>
          <a:p>
            <a:pPr algn="ctr"/>
            <a:r>
              <a:rPr lang="en-GB" sz="2800" dirty="0"/>
              <a:t>MARÍA OLIVER TORRES</a:t>
            </a:r>
            <a:endParaRPr lang="en-GB" sz="2800" dirty="0">
              <a:solidFill>
                <a:schemeClr val="bg2">
                  <a:lumMod val="25000"/>
                </a:schemeClr>
              </a:solidFill>
            </a:endParaRPr>
          </a:p>
        </p:txBody>
      </p:sp>
      <p:pic>
        <p:nvPicPr>
          <p:cNvPr id="11" name="Picture 10" descr="A picture containing drawing&#10;&#10;Description automatically generated">
            <a:extLst>
              <a:ext uri="{FF2B5EF4-FFF2-40B4-BE49-F238E27FC236}">
                <a16:creationId xmlns:a16="http://schemas.microsoft.com/office/drawing/2014/main" id="{BEF97205-5E6A-4179-8703-84D4E77AF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10" name="Picture 9" descr="A group of people in a dark room&#10;&#10;Description automatically generated with medium confidence">
            <a:extLst>
              <a:ext uri="{FF2B5EF4-FFF2-40B4-BE49-F238E27FC236}">
                <a16:creationId xmlns:a16="http://schemas.microsoft.com/office/drawing/2014/main" id="{01740D03-E4E6-4043-86FB-92D78B4F9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160" y="1753546"/>
            <a:ext cx="6033679" cy="4019442"/>
          </a:xfrm>
          <a:prstGeom prst="rect">
            <a:avLst/>
          </a:prstGeom>
        </p:spPr>
      </p:pic>
      <p:sp>
        <p:nvSpPr>
          <p:cNvPr id="7" name="Thought Bubble: Cloud 5">
            <a:extLst>
              <a:ext uri="{FF2B5EF4-FFF2-40B4-BE49-F238E27FC236}">
                <a16:creationId xmlns:a16="http://schemas.microsoft.com/office/drawing/2014/main" id="{49CABB04-4861-2A45-850D-8DF1A8BE54AB}"/>
              </a:ext>
            </a:extLst>
          </p:cNvPr>
          <p:cNvSpPr/>
          <p:nvPr/>
        </p:nvSpPr>
        <p:spPr>
          <a:xfrm>
            <a:off x="261258" y="1902969"/>
            <a:ext cx="5506279" cy="3314125"/>
          </a:xfrm>
          <a:prstGeom prst="cloudCallout">
            <a:avLst>
              <a:gd name="adj1" fmla="val 50828"/>
              <a:gd name="adj2" fmla="val 46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Do you feel that your actions, body and feelings are constantly being monitored?</a:t>
            </a:r>
          </a:p>
        </p:txBody>
      </p:sp>
      <p:sp>
        <p:nvSpPr>
          <p:cNvPr id="8" name="Thought Bubble: Cloud 5">
            <a:extLst>
              <a:ext uri="{FF2B5EF4-FFF2-40B4-BE49-F238E27FC236}">
                <a16:creationId xmlns:a16="http://schemas.microsoft.com/office/drawing/2014/main" id="{6E61BF38-76F9-F84D-BB41-A0E8F5D9FFC2}"/>
              </a:ext>
            </a:extLst>
          </p:cNvPr>
          <p:cNvSpPr/>
          <p:nvPr/>
        </p:nvSpPr>
        <p:spPr>
          <a:xfrm>
            <a:off x="6096000" y="1902969"/>
            <a:ext cx="5506279" cy="3314125"/>
          </a:xfrm>
          <a:prstGeom prst="cloudCallout">
            <a:avLst>
              <a:gd name="adj1" fmla="val 50828"/>
              <a:gd name="adj2" fmla="val 46305"/>
            </a:avLst>
          </a:prstGeom>
          <a:solidFill>
            <a:srgbClr val="E85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does ‘it takes a village to raise a child’ mean?</a:t>
            </a:r>
          </a:p>
        </p:txBody>
      </p:sp>
    </p:spTree>
    <p:extLst>
      <p:ext uri="{BB962C8B-B14F-4D97-AF65-F5344CB8AC3E}">
        <p14:creationId xmlns:p14="http://schemas.microsoft.com/office/powerpoint/2010/main" val="32242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578E609-0CC2-4AE9-B250-B9A7D1757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A612C8E2-76F1-3542-858D-C051B1BAD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26" y="90239"/>
            <a:ext cx="7958890" cy="5305926"/>
          </a:xfrm>
          <a:prstGeom prst="rect">
            <a:avLst/>
          </a:prstGeom>
        </p:spPr>
      </p:pic>
      <p:sp>
        <p:nvSpPr>
          <p:cNvPr id="7" name="Speech Bubble: Rectangle with Corners Rounded 6">
            <a:extLst>
              <a:ext uri="{FF2B5EF4-FFF2-40B4-BE49-F238E27FC236}">
                <a16:creationId xmlns:a16="http://schemas.microsoft.com/office/drawing/2014/main" id="{D85EC8F3-B462-48D8-9175-83432DB3D62E}"/>
              </a:ext>
            </a:extLst>
          </p:cNvPr>
          <p:cNvSpPr/>
          <p:nvPr/>
        </p:nvSpPr>
        <p:spPr>
          <a:xfrm>
            <a:off x="5329989" y="2658979"/>
            <a:ext cx="6737685" cy="4006516"/>
          </a:xfrm>
          <a:prstGeom prst="wedgeRoundRectCallout">
            <a:avLst>
              <a:gd name="adj1" fmla="val -79654"/>
              <a:gd name="adj2" fmla="val -68844"/>
              <a:gd name="adj3" fmla="val 16667"/>
            </a:avLst>
          </a:prstGeom>
          <a:solidFill>
            <a:srgbClr val="F0BEE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tx1"/>
              </a:solidFill>
            </a:endParaRPr>
          </a:p>
          <a:p>
            <a:endParaRPr lang="en-GB" sz="2000" dirty="0">
              <a:solidFill>
                <a:schemeClr val="tx1"/>
              </a:solidFill>
            </a:endParaRPr>
          </a:p>
          <a:p>
            <a:r>
              <a:rPr lang="en-GB" sz="2000" dirty="0">
                <a:solidFill>
                  <a:schemeClr val="tx1"/>
                </a:solidFill>
              </a:rPr>
              <a:t>What is clear is that gangs themselves are not the problem. Indeed, they can be active agents in the search for </a:t>
            </a:r>
            <a:r>
              <a:rPr lang="en-GB" sz="2000" dirty="0">
                <a:solidFill>
                  <a:srgbClr val="DC01FE"/>
                </a:solidFill>
              </a:rPr>
              <a:t>solutions</a:t>
            </a:r>
            <a:r>
              <a:rPr lang="en-GB" sz="2000" dirty="0">
                <a:solidFill>
                  <a:schemeClr val="tx1"/>
                </a:solidFill>
              </a:rPr>
              <a:t>. Young people, especially those from a deprived background or another country, join these groups for </a:t>
            </a:r>
            <a:r>
              <a:rPr lang="en-GB" sz="2000" dirty="0">
                <a:solidFill>
                  <a:srgbClr val="DC01FE"/>
                </a:solidFill>
              </a:rPr>
              <a:t>solidarity</a:t>
            </a:r>
            <a:r>
              <a:rPr lang="en-GB" sz="2000" dirty="0">
                <a:solidFill>
                  <a:schemeClr val="tx1"/>
                </a:solidFill>
              </a:rPr>
              <a:t> and as a part of growing up. </a:t>
            </a:r>
          </a:p>
          <a:p>
            <a:endParaRPr lang="en-GB" sz="2000" dirty="0">
              <a:solidFill>
                <a:schemeClr val="tx1"/>
              </a:solidFill>
            </a:endParaRPr>
          </a:p>
          <a:p>
            <a:r>
              <a:rPr lang="en-GB" sz="2000" dirty="0">
                <a:solidFill>
                  <a:schemeClr val="tx1"/>
                </a:solidFill>
              </a:rPr>
              <a:t>If gangs are formed under strong </a:t>
            </a:r>
            <a:r>
              <a:rPr lang="en-GB" sz="2000" dirty="0">
                <a:solidFill>
                  <a:srgbClr val="DC01FE"/>
                </a:solidFill>
              </a:rPr>
              <a:t>moral codes of conduct </a:t>
            </a:r>
            <a:r>
              <a:rPr lang="en-GB" sz="2000" dirty="0">
                <a:solidFill>
                  <a:schemeClr val="tx1"/>
                </a:solidFill>
              </a:rPr>
              <a:t>and rely on </a:t>
            </a:r>
            <a:r>
              <a:rPr lang="en-GB" sz="2000" dirty="0">
                <a:solidFill>
                  <a:srgbClr val="DC01FE"/>
                </a:solidFill>
              </a:rPr>
              <a:t>mediation</a:t>
            </a:r>
            <a:r>
              <a:rPr lang="en-GB" sz="2000" dirty="0">
                <a:solidFill>
                  <a:schemeClr val="tx1"/>
                </a:solidFill>
              </a:rPr>
              <a:t> rather than violence to solve their conflicts, these groups can be a very positive force in society. In this scenario, senior members are ideally placed to support newcomers and steer them into responsible adulthood.</a:t>
            </a:r>
          </a:p>
          <a:p>
            <a:pPr algn="ctr"/>
            <a:endParaRPr lang="en-GB" sz="2200" dirty="0">
              <a:solidFill>
                <a:schemeClr val="bg2">
                  <a:lumMod val="25000"/>
                </a:schemeClr>
              </a:solidFill>
            </a:endParaRPr>
          </a:p>
          <a:p>
            <a:pPr algn="ctr"/>
            <a:endParaRPr lang="en-GB" sz="1800" dirty="0">
              <a:solidFill>
                <a:schemeClr val="bg2">
                  <a:lumMod val="10000"/>
                </a:schemeClr>
              </a:solidFill>
            </a:endParaRPr>
          </a:p>
        </p:txBody>
      </p:sp>
    </p:spTree>
    <p:extLst>
      <p:ext uri="{BB962C8B-B14F-4D97-AF65-F5344CB8AC3E}">
        <p14:creationId xmlns:p14="http://schemas.microsoft.com/office/powerpoint/2010/main" val="27974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ACDBD8-5406-41E9-A72E-9E5316177FA0}"/>
              </a:ext>
            </a:extLst>
          </p:cNvPr>
          <p:cNvSpPr txBox="1"/>
          <p:nvPr/>
        </p:nvSpPr>
        <p:spPr>
          <a:xfrm>
            <a:off x="261259" y="151179"/>
            <a:ext cx="11669482" cy="523220"/>
          </a:xfrm>
          <a:prstGeom prst="rect">
            <a:avLst/>
          </a:prstGeom>
          <a:solidFill>
            <a:srgbClr val="E85CE6"/>
          </a:solidFill>
        </p:spPr>
        <p:txBody>
          <a:bodyPr wrap="square" rtlCol="0">
            <a:spAutoFit/>
          </a:bodyPr>
          <a:lstStyle/>
          <a:p>
            <a:pPr algn="ctr"/>
            <a:r>
              <a:rPr lang="en-GB" sz="2800" b="0" i="0" u="none" strike="noStrike" baseline="0" dirty="0">
                <a:solidFill>
                  <a:srgbClr val="000000"/>
                </a:solidFill>
              </a:rPr>
              <a:t>FINALLY…. an ethical dilemma</a:t>
            </a:r>
            <a:endParaRPr lang="en-GB" sz="2800" b="1" dirty="0">
              <a:solidFill>
                <a:schemeClr val="bg2">
                  <a:lumMod val="10000"/>
                </a:schemeClr>
              </a:solidFill>
            </a:endParaRPr>
          </a:p>
        </p:txBody>
      </p:sp>
      <p:sp>
        <p:nvSpPr>
          <p:cNvPr id="7" name="TextBox 6">
            <a:extLst>
              <a:ext uri="{FF2B5EF4-FFF2-40B4-BE49-F238E27FC236}">
                <a16:creationId xmlns:a16="http://schemas.microsoft.com/office/drawing/2014/main" id="{2A3DE9D0-67BC-4B2A-AFD3-8B18305087BD}"/>
              </a:ext>
            </a:extLst>
          </p:cNvPr>
          <p:cNvSpPr txBox="1"/>
          <p:nvPr/>
        </p:nvSpPr>
        <p:spPr>
          <a:xfrm>
            <a:off x="261259" y="876508"/>
            <a:ext cx="11676008" cy="4739759"/>
          </a:xfrm>
          <a:prstGeom prst="rect">
            <a:avLst/>
          </a:prstGeom>
          <a:noFill/>
        </p:spPr>
        <p:txBody>
          <a:bodyPr wrap="square" rtlCol="0">
            <a:spAutoFit/>
          </a:bodyPr>
          <a:lstStyle/>
          <a:p>
            <a:r>
              <a:rPr lang="en-GB" sz="2000" dirty="0"/>
              <a:t>Researchers on the TRANSGANG project have to follow a strict code of ethics. They are studying members of youth street gangs, many of whom may be teenagers and therefore considered minors. </a:t>
            </a:r>
            <a:r>
              <a:rPr lang="en-GB" sz="2000" dirty="0" err="1"/>
              <a:t>Carles</a:t>
            </a:r>
            <a:r>
              <a:rPr lang="en-GB" sz="2000" dirty="0"/>
              <a:t>, José and the TRANSGANG team have to ask themselves a lot of </a:t>
            </a:r>
            <a:r>
              <a:rPr lang="en-GB" sz="2000" dirty="0">
                <a:solidFill>
                  <a:srgbClr val="DC01FE"/>
                </a:solidFill>
              </a:rPr>
              <a:t>ethical questions</a:t>
            </a:r>
            <a:r>
              <a:rPr lang="en-GB" sz="2000" dirty="0"/>
              <a:t>. </a:t>
            </a:r>
          </a:p>
          <a:p>
            <a:endParaRPr lang="en-GB" sz="2000" dirty="0"/>
          </a:p>
          <a:p>
            <a:r>
              <a:rPr lang="en-GB" sz="2000" dirty="0"/>
              <a:t>For example, only teenagers aged 14 and over were invited to take part in the project, but are 14-year-olds </a:t>
            </a:r>
            <a:r>
              <a:rPr lang="en-GB" sz="2000" dirty="0">
                <a:solidFill>
                  <a:srgbClr val="DC01FE"/>
                </a:solidFill>
              </a:rPr>
              <a:t>experienced enough </a:t>
            </a:r>
            <a:r>
              <a:rPr lang="en-GB" sz="2000" dirty="0"/>
              <a:t>to understand what it means to be involved? </a:t>
            </a:r>
          </a:p>
          <a:p>
            <a:endParaRPr lang="en-GB" sz="2000" dirty="0"/>
          </a:p>
          <a:p>
            <a:r>
              <a:rPr lang="en-GB" sz="2000" dirty="0"/>
              <a:t>Do their parents or legal guardians need to be </a:t>
            </a:r>
            <a:r>
              <a:rPr lang="en-GB" sz="2000" dirty="0">
                <a:solidFill>
                  <a:srgbClr val="DC01FE"/>
                </a:solidFill>
              </a:rPr>
              <a:t>informed</a:t>
            </a:r>
            <a:r>
              <a:rPr lang="en-GB" sz="2000" dirty="0"/>
              <a:t>? </a:t>
            </a:r>
          </a:p>
          <a:p>
            <a:endParaRPr lang="en-GB" sz="2000" dirty="0"/>
          </a:p>
          <a:p>
            <a:r>
              <a:rPr lang="en-GB" sz="2000" dirty="0"/>
              <a:t>What if by telling parents or legal guardians, the child is at </a:t>
            </a:r>
            <a:r>
              <a:rPr lang="en-GB" sz="2000" dirty="0">
                <a:solidFill>
                  <a:srgbClr val="DC01FE"/>
                </a:solidFill>
              </a:rPr>
              <a:t>risk from harm</a:t>
            </a:r>
            <a:r>
              <a:rPr lang="en-GB" sz="2000" dirty="0"/>
              <a:t>? </a:t>
            </a:r>
          </a:p>
          <a:p>
            <a:endParaRPr lang="en-GB" sz="2000" dirty="0"/>
          </a:p>
          <a:p>
            <a:r>
              <a:rPr lang="en-GB" sz="2000" dirty="0"/>
              <a:t>If a gang member admits to taking part in a criminal activity, should the </a:t>
            </a:r>
            <a:r>
              <a:rPr lang="en-GB" sz="2000" dirty="0">
                <a:solidFill>
                  <a:srgbClr val="DC01FE"/>
                </a:solidFill>
              </a:rPr>
              <a:t>police</a:t>
            </a:r>
            <a:r>
              <a:rPr lang="en-GB" sz="2000" dirty="0"/>
              <a:t> be informed?</a:t>
            </a:r>
          </a:p>
          <a:p>
            <a:endParaRPr lang="en-GB" sz="2000" dirty="0"/>
          </a:p>
          <a:p>
            <a:r>
              <a:rPr lang="en-GB" sz="2400" dirty="0">
                <a:solidFill>
                  <a:srgbClr val="DC01FE"/>
                </a:solidFill>
              </a:rPr>
              <a:t>What do you think?</a:t>
            </a:r>
          </a:p>
          <a:p>
            <a:endParaRPr lang="en-GB" dirty="0">
              <a:solidFill>
                <a:srgbClr val="008080"/>
              </a:solidFill>
            </a:endParaRPr>
          </a:p>
        </p:txBody>
      </p:sp>
      <p:pic>
        <p:nvPicPr>
          <p:cNvPr id="14" name="Picture 13" descr="A picture containing drawing&#10;&#10;Description automatically generated">
            <a:extLst>
              <a:ext uri="{FF2B5EF4-FFF2-40B4-BE49-F238E27FC236}">
                <a16:creationId xmlns:a16="http://schemas.microsoft.com/office/drawing/2014/main" id="{E555E24B-A63D-408A-8B6A-B180245F1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4" name="Picture 3" descr="A picture containing person, person, glasses, indoor&#10;&#10;Description automatically generated">
            <a:extLst>
              <a:ext uri="{FF2B5EF4-FFF2-40B4-BE49-F238E27FC236}">
                <a16:creationId xmlns:a16="http://schemas.microsoft.com/office/drawing/2014/main" id="{791EC29B-3D4D-9544-84A3-5DBF6EE97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605" y="1241733"/>
            <a:ext cx="5388790" cy="4042611"/>
          </a:xfrm>
          <a:prstGeom prst="rect">
            <a:avLst/>
          </a:prstGeom>
        </p:spPr>
      </p:pic>
    </p:spTree>
    <p:extLst>
      <p:ext uri="{BB962C8B-B14F-4D97-AF65-F5344CB8AC3E}">
        <p14:creationId xmlns:p14="http://schemas.microsoft.com/office/powerpoint/2010/main" val="16728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1000"/>
                                        <p:tgtEl>
                                          <p:spTgt spid="7">
                                            <p:txEl>
                                              <p:pRg st="0" end="0"/>
                                            </p:txEl>
                                          </p:spTgt>
                                        </p:tgtEl>
                                      </p:cBhvr>
                                    </p:animEffect>
                                    <p:anim calcmode="lin" valueType="num">
                                      <p:cBhvr>
                                        <p:cTn id="1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1000"/>
                                        <p:tgtEl>
                                          <p:spTgt spid="7">
                                            <p:txEl>
                                              <p:pRg st="2" end="2"/>
                                            </p:txEl>
                                          </p:spTgt>
                                        </p:tgtEl>
                                      </p:cBhvr>
                                    </p:animEffect>
                                    <p:anim calcmode="lin" valueType="num">
                                      <p:cBhvr>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1000"/>
                                        <p:tgtEl>
                                          <p:spTgt spid="7">
                                            <p:txEl>
                                              <p:pRg st="6" end="6"/>
                                            </p:txEl>
                                          </p:spTgt>
                                        </p:tgtEl>
                                      </p:cBhvr>
                                    </p:animEffect>
                                    <p:anim calcmode="lin" valueType="num">
                                      <p:cBhvr>
                                        <p:cTn id="3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1000"/>
                                        <p:tgtEl>
                                          <p:spTgt spid="7">
                                            <p:txEl>
                                              <p:pRg st="8" end="8"/>
                                            </p:txEl>
                                          </p:spTgt>
                                        </p:tgtEl>
                                      </p:cBhvr>
                                    </p:animEffect>
                                    <p:anim calcmode="lin" valueType="num">
                                      <p:cBhvr>
                                        <p:cTn id="3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10" end="10"/>
                                            </p:txEl>
                                          </p:spTgt>
                                        </p:tgtEl>
                                        <p:attrNameLst>
                                          <p:attrName>style.visibility</p:attrName>
                                        </p:attrNameLst>
                                      </p:cBhvr>
                                      <p:to>
                                        <p:strVal val="visible"/>
                                      </p:to>
                                    </p:set>
                                    <p:animEffect transition="in" filter="fade">
                                      <p:cBhvr>
                                        <p:cTn id="44" dur="1000"/>
                                        <p:tgtEl>
                                          <p:spTgt spid="7">
                                            <p:txEl>
                                              <p:pRg st="10" end="10"/>
                                            </p:txEl>
                                          </p:spTgt>
                                        </p:tgtEl>
                                      </p:cBhvr>
                                    </p:animEffect>
                                    <p:anim calcmode="lin" valueType="num">
                                      <p:cBhvr>
                                        <p:cTn id="45"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8D58F690-8D3E-4D03-970E-3378DB41A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1" y="5386192"/>
            <a:ext cx="1119411" cy="1119411"/>
          </a:xfrm>
          <a:prstGeom prst="rect">
            <a:avLst/>
          </a:prstGeom>
        </p:spPr>
      </p:pic>
      <p:pic>
        <p:nvPicPr>
          <p:cNvPr id="5" name="Picture 4" descr="A picture containing text, screen, posing&#10;&#10;Description automatically generated">
            <a:extLst>
              <a:ext uri="{FF2B5EF4-FFF2-40B4-BE49-F238E27FC236}">
                <a16:creationId xmlns:a16="http://schemas.microsoft.com/office/drawing/2014/main" id="{B961B9DF-B5F5-DB47-BC65-0B7FD43E1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727" y="0"/>
            <a:ext cx="4822273" cy="68580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F799EE-9E02-1E46-B1BB-D183CE99A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66" y="0"/>
            <a:ext cx="5939924" cy="102009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535F5952-7EF5-D546-9D3E-288A573CB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727" y="1311442"/>
            <a:ext cx="4822273" cy="3407740"/>
          </a:xfrm>
          <a:prstGeom prst="rect">
            <a:avLst/>
          </a:prstGeom>
        </p:spPr>
      </p:pic>
      <p:pic>
        <p:nvPicPr>
          <p:cNvPr id="16" name="Picture 15">
            <a:extLst>
              <a:ext uri="{FF2B5EF4-FFF2-40B4-BE49-F238E27FC236}">
                <a16:creationId xmlns:a16="http://schemas.microsoft.com/office/drawing/2014/main" id="{4B4A4056-8D88-9C46-A4DE-1E738367C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8997" y="4492578"/>
            <a:ext cx="1787228" cy="1787228"/>
          </a:xfrm>
          <a:prstGeom prst="rect">
            <a:avLst/>
          </a:prstGeom>
        </p:spPr>
      </p:pic>
    </p:spTree>
    <p:extLst>
      <p:ext uri="{BB962C8B-B14F-4D97-AF65-F5344CB8AC3E}">
        <p14:creationId xmlns:p14="http://schemas.microsoft.com/office/powerpoint/2010/main" val="381271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5C593-B709-460C-87BC-8C0554BBC44C}"/>
              </a:ext>
            </a:extLst>
          </p:cNvPr>
          <p:cNvSpPr>
            <a:spLocks noGrp="1"/>
          </p:cNvSpPr>
          <p:nvPr>
            <p:ph idx="1"/>
          </p:nvPr>
        </p:nvSpPr>
        <p:spPr>
          <a:xfrm>
            <a:off x="809848" y="3098691"/>
            <a:ext cx="11037596" cy="3419218"/>
          </a:xfrm>
        </p:spPr>
        <p:txBody>
          <a:bodyPr>
            <a:normAutofit/>
          </a:bodyPr>
          <a:lstStyle/>
          <a:p>
            <a:pPr marL="0" indent="0">
              <a:buNone/>
            </a:pPr>
            <a:endParaRPr lang="en-GB" dirty="0"/>
          </a:p>
          <a:p>
            <a:pPr marL="0" indent="0">
              <a:buNone/>
            </a:pPr>
            <a:r>
              <a:rPr lang="en-GB" sz="2600" b="1" dirty="0">
                <a:solidFill>
                  <a:schemeClr val="bg2">
                    <a:lumMod val="25000"/>
                  </a:schemeClr>
                </a:solidFill>
              </a:rPr>
              <a:t>Based: </a:t>
            </a:r>
            <a:r>
              <a:rPr lang="en-GB" sz="2600" dirty="0">
                <a:solidFill>
                  <a:schemeClr val="bg2">
                    <a:lumMod val="25000"/>
                  </a:schemeClr>
                </a:solidFill>
              </a:rPr>
              <a:t>Department of Communication, </a:t>
            </a:r>
            <a:r>
              <a:rPr lang="en-GB" sz="2600" dirty="0" err="1">
                <a:solidFill>
                  <a:schemeClr val="bg2">
                    <a:lumMod val="25000"/>
                  </a:schemeClr>
                </a:solidFill>
              </a:rPr>
              <a:t>Pompeu</a:t>
            </a:r>
            <a:r>
              <a:rPr lang="en-GB" sz="2600" dirty="0">
                <a:solidFill>
                  <a:schemeClr val="bg2">
                    <a:lumMod val="25000"/>
                  </a:schemeClr>
                </a:solidFill>
              </a:rPr>
              <a:t> </a:t>
            </a:r>
            <a:r>
              <a:rPr lang="en-GB" sz="2600" dirty="0" err="1">
                <a:solidFill>
                  <a:schemeClr val="bg2">
                    <a:lumMod val="25000"/>
                  </a:schemeClr>
                </a:solidFill>
              </a:rPr>
              <a:t>Fabra</a:t>
            </a:r>
            <a:r>
              <a:rPr lang="en-GB" sz="2600" dirty="0">
                <a:solidFill>
                  <a:schemeClr val="bg2">
                    <a:lumMod val="25000"/>
                  </a:schemeClr>
                </a:solidFill>
              </a:rPr>
              <a:t> University           Barcelona, Spain</a:t>
            </a:r>
            <a:endParaRPr lang="en-GB" sz="2600" b="1" dirty="0">
              <a:solidFill>
                <a:schemeClr val="bg2">
                  <a:lumMod val="25000"/>
                </a:schemeClr>
              </a:solidFill>
            </a:endParaRPr>
          </a:p>
          <a:p>
            <a:pPr marL="0" indent="0">
              <a:buNone/>
            </a:pPr>
            <a:r>
              <a:rPr lang="en-GB" sz="2600" b="1" dirty="0">
                <a:solidFill>
                  <a:schemeClr val="bg2">
                    <a:lumMod val="25000"/>
                  </a:schemeClr>
                </a:solidFill>
              </a:rPr>
              <a:t>Research Field: </a:t>
            </a:r>
            <a:r>
              <a:rPr lang="en-GB" sz="2600" dirty="0">
                <a:solidFill>
                  <a:srgbClr val="DC01FE"/>
                </a:solidFill>
              </a:rPr>
              <a:t>Anthropology</a:t>
            </a:r>
          </a:p>
          <a:p>
            <a:pPr marL="0" indent="0">
              <a:buNone/>
            </a:pPr>
            <a:r>
              <a:rPr lang="en-GB" sz="2600" b="1" dirty="0">
                <a:solidFill>
                  <a:schemeClr val="bg2">
                    <a:lumMod val="25000"/>
                  </a:schemeClr>
                </a:solidFill>
              </a:rPr>
              <a:t>Research Project: </a:t>
            </a:r>
            <a:r>
              <a:rPr lang="en-GB" sz="2600" dirty="0"/>
              <a:t>Transnational Gangs as Agents of Mediation: Experiences of Conflict Resolution in Street Youth Organisations in Southern Europe, North Africa and the Americas (TRANSGANG)</a:t>
            </a:r>
          </a:p>
          <a:p>
            <a:pPr marL="0" indent="0">
              <a:buNone/>
            </a:pPr>
            <a:endParaRPr lang="en-GB" sz="2600" dirty="0">
              <a:solidFill>
                <a:srgbClr val="006600"/>
              </a:solidFill>
            </a:endParaRPr>
          </a:p>
        </p:txBody>
      </p:sp>
      <p:pic>
        <p:nvPicPr>
          <p:cNvPr id="5" name="Picture 4" descr="A picture containing drawing&#10;&#10;Description automatically generated">
            <a:extLst>
              <a:ext uri="{FF2B5EF4-FFF2-40B4-BE49-F238E27FC236}">
                <a16:creationId xmlns:a16="http://schemas.microsoft.com/office/drawing/2014/main" id="{510DD0D8-A15E-419F-A02D-AF488AE04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454"/>
            <a:ext cx="690910" cy="690910"/>
          </a:xfrm>
          <a:prstGeom prst="rect">
            <a:avLst/>
          </a:prstGeom>
        </p:spPr>
      </p:pic>
      <p:pic>
        <p:nvPicPr>
          <p:cNvPr id="18" name="Picture 17">
            <a:extLst>
              <a:ext uri="{FF2B5EF4-FFF2-40B4-BE49-F238E27FC236}">
                <a16:creationId xmlns:a16="http://schemas.microsoft.com/office/drawing/2014/main" id="{98980355-CF8B-844F-BF3B-5CEEED393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277" y="340091"/>
            <a:ext cx="2201167" cy="3098691"/>
          </a:xfrm>
          <a:prstGeom prst="rect">
            <a:avLst/>
          </a:prstGeom>
        </p:spPr>
      </p:pic>
      <p:sp>
        <p:nvSpPr>
          <p:cNvPr id="19" name="TextBox 18">
            <a:extLst>
              <a:ext uri="{FF2B5EF4-FFF2-40B4-BE49-F238E27FC236}">
                <a16:creationId xmlns:a16="http://schemas.microsoft.com/office/drawing/2014/main" id="{FDBB0FAA-CD72-9648-B1E5-A594AE3B94A8}"/>
              </a:ext>
            </a:extLst>
          </p:cNvPr>
          <p:cNvSpPr txBox="1"/>
          <p:nvPr/>
        </p:nvSpPr>
        <p:spPr>
          <a:xfrm>
            <a:off x="4991281" y="2286559"/>
            <a:ext cx="2977225" cy="1292662"/>
          </a:xfrm>
          <a:prstGeom prst="rect">
            <a:avLst/>
          </a:prstGeom>
          <a:noFill/>
        </p:spPr>
        <p:txBody>
          <a:bodyPr wrap="none" rtlCol="0">
            <a:spAutoFit/>
          </a:bodyPr>
          <a:lstStyle/>
          <a:p>
            <a:endParaRPr lang="en-US" sz="2000" b="1" dirty="0">
              <a:solidFill>
                <a:srgbClr val="FF0000"/>
              </a:solidFill>
            </a:endParaRPr>
          </a:p>
          <a:p>
            <a:endParaRPr lang="en-US" sz="2000" b="1" dirty="0">
              <a:solidFill>
                <a:srgbClr val="FF0000"/>
              </a:solidFill>
            </a:endParaRPr>
          </a:p>
          <a:p>
            <a:r>
              <a:rPr lang="en-GB" sz="2000" b="1" dirty="0">
                <a:solidFill>
                  <a:srgbClr val="DC01FE"/>
                </a:solidFill>
              </a:rPr>
              <a:t>DR JOSÉ SÁNCHEZ GARCÍA</a:t>
            </a:r>
          </a:p>
          <a:p>
            <a:endParaRPr lang="en-US" dirty="0"/>
          </a:p>
        </p:txBody>
      </p:sp>
      <p:pic>
        <p:nvPicPr>
          <p:cNvPr id="4" name="Picture 3" descr="A picture containing diagram&#10;&#10;Description automatically generated">
            <a:extLst>
              <a:ext uri="{FF2B5EF4-FFF2-40B4-BE49-F238E27FC236}">
                <a16:creationId xmlns:a16="http://schemas.microsoft.com/office/drawing/2014/main" id="{FE7F7CA0-C667-BF40-B179-75C4FD7CC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858" y="6001500"/>
            <a:ext cx="2798667" cy="480630"/>
          </a:xfrm>
          <a:prstGeom prst="rect">
            <a:avLst/>
          </a:prstGeom>
        </p:spPr>
      </p:pic>
      <p:pic>
        <p:nvPicPr>
          <p:cNvPr id="7" name="Picture 6" descr="A picture containing person, person&#10;&#10;Description automatically generated">
            <a:extLst>
              <a:ext uri="{FF2B5EF4-FFF2-40B4-BE49-F238E27FC236}">
                <a16:creationId xmlns:a16="http://schemas.microsoft.com/office/drawing/2014/main" id="{28557307-2E89-A945-B3D3-8A8F943E2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826" y="400280"/>
            <a:ext cx="3187723" cy="2388370"/>
          </a:xfrm>
          <a:prstGeom prst="rect">
            <a:avLst/>
          </a:prstGeom>
        </p:spPr>
      </p:pic>
      <p:sp>
        <p:nvSpPr>
          <p:cNvPr id="8" name="TextBox 7">
            <a:extLst>
              <a:ext uri="{FF2B5EF4-FFF2-40B4-BE49-F238E27FC236}">
                <a16:creationId xmlns:a16="http://schemas.microsoft.com/office/drawing/2014/main" id="{2F4F5656-FE51-0140-B389-891D1CFB5184}"/>
              </a:ext>
            </a:extLst>
          </p:cNvPr>
          <p:cNvSpPr txBox="1"/>
          <p:nvPr/>
        </p:nvSpPr>
        <p:spPr>
          <a:xfrm>
            <a:off x="809848" y="2932890"/>
            <a:ext cx="3099888" cy="677108"/>
          </a:xfrm>
          <a:prstGeom prst="rect">
            <a:avLst/>
          </a:prstGeom>
          <a:noFill/>
        </p:spPr>
        <p:txBody>
          <a:bodyPr wrap="none" rtlCol="0">
            <a:spAutoFit/>
          </a:bodyPr>
          <a:lstStyle/>
          <a:p>
            <a:r>
              <a:rPr lang="en-GB" sz="2000" b="1" dirty="0">
                <a:solidFill>
                  <a:srgbClr val="DC01FE"/>
                </a:solidFill>
              </a:rPr>
              <a:t>DR CARLES FEIXA PÀMPOLS</a:t>
            </a:r>
          </a:p>
          <a:p>
            <a:endParaRPr lang="en-US" dirty="0"/>
          </a:p>
        </p:txBody>
      </p:sp>
      <p:pic>
        <p:nvPicPr>
          <p:cNvPr id="10" name="Picture 9" descr="A picture containing person, person, indoor, glasses&#10;&#10;Description automatically generated">
            <a:extLst>
              <a:ext uri="{FF2B5EF4-FFF2-40B4-BE49-F238E27FC236}">
                <a16:creationId xmlns:a16="http://schemas.microsoft.com/office/drawing/2014/main" id="{660E9CF7-D360-2143-A0C0-E6D06B44B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281" y="400280"/>
            <a:ext cx="3184493" cy="2388370"/>
          </a:xfrm>
          <a:prstGeom prst="rect">
            <a:avLst/>
          </a:prstGeom>
        </p:spPr>
      </p:pic>
    </p:spTree>
    <p:extLst>
      <p:ext uri="{BB962C8B-B14F-4D97-AF65-F5344CB8AC3E}">
        <p14:creationId xmlns:p14="http://schemas.microsoft.com/office/powerpoint/2010/main" val="37909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417FDC-2CCB-4BF4-85F6-89AE7FF32204}"/>
              </a:ext>
            </a:extLst>
          </p:cNvPr>
          <p:cNvSpPr>
            <a:spLocks noGrp="1"/>
          </p:cNvSpPr>
          <p:nvPr>
            <p:ph idx="1"/>
          </p:nvPr>
        </p:nvSpPr>
        <p:spPr>
          <a:xfrm>
            <a:off x="350519" y="773201"/>
            <a:ext cx="11841481" cy="5900511"/>
          </a:xfrm>
        </p:spPr>
        <p:txBody>
          <a:bodyPr>
            <a:normAutofit/>
          </a:bodyPr>
          <a:lstStyle/>
          <a:p>
            <a:pPr marL="0" indent="0">
              <a:buNone/>
            </a:pPr>
            <a:endParaRPr lang="en-GB" sz="1800" dirty="0">
              <a:solidFill>
                <a:srgbClr val="000000"/>
              </a:solidFill>
            </a:endParaRPr>
          </a:p>
          <a:p>
            <a:pPr marL="0" indent="0">
              <a:buNone/>
            </a:pPr>
            <a:endParaRPr lang="en-GB" sz="1800" b="0" i="0" u="none" strike="noStrike" baseline="0" dirty="0">
              <a:solidFill>
                <a:srgbClr val="000000"/>
              </a:solidFill>
            </a:endParaRPr>
          </a:p>
          <a:p>
            <a:pPr marL="0" indent="0">
              <a:buNone/>
            </a:pPr>
            <a:endParaRPr lang="en-GB" sz="1800" b="0" i="0" u="none" strike="noStrike" baseline="0" dirty="0">
              <a:solidFill>
                <a:srgbClr val="000000"/>
              </a:solidFill>
            </a:endParaRPr>
          </a:p>
          <a:p>
            <a:endParaRPr lang="en-GB" sz="1800" dirty="0">
              <a:solidFill>
                <a:srgbClr val="000000"/>
              </a:solidFill>
            </a:endParaRPr>
          </a:p>
          <a:p>
            <a:pPr marL="0" indent="0">
              <a:buNone/>
            </a:pPr>
            <a:endParaRPr lang="en-GB" sz="1800" dirty="0">
              <a:solidFill>
                <a:srgbClr val="000000"/>
              </a:solidFill>
            </a:endParaRPr>
          </a:p>
        </p:txBody>
      </p:sp>
      <p:sp>
        <p:nvSpPr>
          <p:cNvPr id="2" name="TextBox 1">
            <a:extLst>
              <a:ext uri="{FF2B5EF4-FFF2-40B4-BE49-F238E27FC236}">
                <a16:creationId xmlns:a16="http://schemas.microsoft.com/office/drawing/2014/main" id="{F5DB3FD9-4A53-46BB-8E56-67A41124ED9B}"/>
              </a:ext>
            </a:extLst>
          </p:cNvPr>
          <p:cNvSpPr txBox="1"/>
          <p:nvPr/>
        </p:nvSpPr>
        <p:spPr>
          <a:xfrm>
            <a:off x="1402081" y="212735"/>
            <a:ext cx="8909204" cy="707886"/>
          </a:xfrm>
          <a:prstGeom prst="rect">
            <a:avLst/>
          </a:prstGeom>
          <a:solidFill>
            <a:srgbClr val="E85CE6"/>
          </a:solidFill>
          <a:ln>
            <a:noFill/>
          </a:ln>
        </p:spPr>
        <p:txBody>
          <a:bodyPr wrap="square" rtlCol="0">
            <a:spAutoFit/>
          </a:bodyPr>
          <a:lstStyle/>
          <a:p>
            <a:pPr algn="ctr"/>
            <a:r>
              <a:rPr lang="en-GB" sz="4000" i="0" u="none" strike="noStrike" baseline="0" dirty="0">
                <a:solidFill>
                  <a:schemeClr val="bg2">
                    <a:lumMod val="25000"/>
                  </a:schemeClr>
                </a:solidFill>
              </a:rPr>
              <a:t>The TRANSGANG project</a:t>
            </a:r>
          </a:p>
        </p:txBody>
      </p:sp>
      <p:sp>
        <p:nvSpPr>
          <p:cNvPr id="7" name="TextBox 6">
            <a:extLst>
              <a:ext uri="{FF2B5EF4-FFF2-40B4-BE49-F238E27FC236}">
                <a16:creationId xmlns:a16="http://schemas.microsoft.com/office/drawing/2014/main" id="{A4A57C80-58F2-4122-9EF7-0C781F3C2668}"/>
              </a:ext>
            </a:extLst>
          </p:cNvPr>
          <p:cNvSpPr txBox="1"/>
          <p:nvPr/>
        </p:nvSpPr>
        <p:spPr>
          <a:xfrm>
            <a:off x="350519" y="920621"/>
            <a:ext cx="11621522" cy="5293757"/>
          </a:xfrm>
          <a:prstGeom prst="rect">
            <a:avLst/>
          </a:prstGeom>
          <a:noFill/>
        </p:spPr>
        <p:txBody>
          <a:bodyPr wrap="square" rtlCol="0">
            <a:spAutoFit/>
          </a:bodyPr>
          <a:lstStyle/>
          <a:p>
            <a:endParaRPr lang="en-GB" sz="2000" dirty="0"/>
          </a:p>
          <a:p>
            <a:endParaRPr lang="en-GB" sz="2000" dirty="0"/>
          </a:p>
          <a:p>
            <a:r>
              <a:rPr lang="en-GB" sz="2000" dirty="0"/>
              <a:t>What comes to mind when you think of ‘gangs’?</a:t>
            </a:r>
          </a:p>
          <a:p>
            <a:endParaRPr lang="en-GB" sz="2000" b="0" i="0" u="none" strike="noStrike" baseline="0" dirty="0">
              <a:solidFill>
                <a:schemeClr val="bg2">
                  <a:lumMod val="25000"/>
                </a:schemeClr>
              </a:solidFill>
            </a:endParaRPr>
          </a:p>
          <a:p>
            <a:r>
              <a:rPr lang="en-GB" sz="2000" dirty="0"/>
              <a:t>In many cases, the word </a:t>
            </a:r>
            <a:r>
              <a:rPr lang="en-GB" sz="2000" dirty="0">
                <a:solidFill>
                  <a:srgbClr val="DC01FE"/>
                </a:solidFill>
              </a:rPr>
              <a:t>‘gang’ </a:t>
            </a:r>
            <a:r>
              <a:rPr lang="en-GB" sz="2000" dirty="0"/>
              <a:t>is used to describe the evils of youth culture, and all the </a:t>
            </a:r>
            <a:r>
              <a:rPr lang="en-GB" sz="2000" dirty="0">
                <a:solidFill>
                  <a:srgbClr val="DC01FE"/>
                </a:solidFill>
              </a:rPr>
              <a:t>violence</a:t>
            </a:r>
            <a:r>
              <a:rPr lang="en-GB" sz="2000" dirty="0"/>
              <a:t> and </a:t>
            </a:r>
            <a:r>
              <a:rPr lang="en-GB" sz="2000" dirty="0">
                <a:solidFill>
                  <a:srgbClr val="DC01FE"/>
                </a:solidFill>
              </a:rPr>
              <a:t>crime</a:t>
            </a:r>
            <a:r>
              <a:rPr lang="en-GB" sz="2000" dirty="0"/>
              <a:t> associated with a strong street presence. However, young men and women are not born violent gang members. Instead, a history of family breakdown, poor education, unemployment and poverty forces them to join youth street groups. Similarly, it is often thought that the only way gangs know how to solve a </a:t>
            </a:r>
            <a:r>
              <a:rPr lang="en-GB" sz="2000" dirty="0">
                <a:solidFill>
                  <a:srgbClr val="DC01FE"/>
                </a:solidFill>
              </a:rPr>
              <a:t>conflict</a:t>
            </a:r>
            <a:r>
              <a:rPr lang="en-GB" sz="2000" dirty="0"/>
              <a:t> is through violence. </a:t>
            </a:r>
          </a:p>
          <a:p>
            <a:endParaRPr lang="en-GB" sz="2000" dirty="0">
              <a:solidFill>
                <a:srgbClr val="DC01FE"/>
              </a:solidFill>
            </a:endParaRPr>
          </a:p>
          <a:p>
            <a:r>
              <a:rPr lang="en-GB" sz="2000" dirty="0">
                <a:solidFill>
                  <a:srgbClr val="DC01FE"/>
                </a:solidFill>
              </a:rPr>
              <a:t>Dr </a:t>
            </a:r>
            <a:r>
              <a:rPr lang="en-GB" sz="2000" dirty="0" err="1">
                <a:solidFill>
                  <a:srgbClr val="DC01FE"/>
                </a:solidFill>
              </a:rPr>
              <a:t>Carles</a:t>
            </a:r>
            <a:r>
              <a:rPr lang="en-GB" sz="2000" dirty="0">
                <a:solidFill>
                  <a:srgbClr val="DC01FE"/>
                </a:solidFill>
              </a:rPr>
              <a:t> </a:t>
            </a:r>
            <a:r>
              <a:rPr lang="en-GB" sz="2000" dirty="0" err="1">
                <a:solidFill>
                  <a:srgbClr val="DC01FE"/>
                </a:solidFill>
              </a:rPr>
              <a:t>Feixa</a:t>
            </a:r>
            <a:r>
              <a:rPr lang="en-GB" sz="2000" dirty="0">
                <a:solidFill>
                  <a:srgbClr val="DC01FE"/>
                </a:solidFill>
              </a:rPr>
              <a:t> </a:t>
            </a:r>
            <a:r>
              <a:rPr lang="en-GB" sz="2000" dirty="0" err="1">
                <a:solidFill>
                  <a:srgbClr val="DC01FE"/>
                </a:solidFill>
              </a:rPr>
              <a:t>Pàmpols</a:t>
            </a:r>
            <a:r>
              <a:rPr lang="en-GB" sz="2000" dirty="0">
                <a:solidFill>
                  <a:srgbClr val="DC01FE"/>
                </a:solidFill>
              </a:rPr>
              <a:t> </a:t>
            </a:r>
            <a:r>
              <a:rPr lang="en-GB" sz="2000" dirty="0"/>
              <a:t>and </a:t>
            </a:r>
            <a:r>
              <a:rPr lang="en-GB" sz="2000" dirty="0">
                <a:solidFill>
                  <a:srgbClr val="DC01FE"/>
                </a:solidFill>
              </a:rPr>
              <a:t>Dr José Sánchez García</a:t>
            </a:r>
            <a:r>
              <a:rPr lang="en-GB" sz="2000" dirty="0"/>
              <a:t>, based at </a:t>
            </a:r>
            <a:r>
              <a:rPr lang="en-GB" sz="2000" dirty="0" err="1">
                <a:solidFill>
                  <a:srgbClr val="DC01FE"/>
                </a:solidFill>
              </a:rPr>
              <a:t>Pompeu</a:t>
            </a:r>
            <a:r>
              <a:rPr lang="en-GB" sz="2000" dirty="0">
                <a:solidFill>
                  <a:srgbClr val="DC01FE"/>
                </a:solidFill>
              </a:rPr>
              <a:t> </a:t>
            </a:r>
            <a:r>
              <a:rPr lang="en-GB" sz="2000" dirty="0" err="1">
                <a:solidFill>
                  <a:srgbClr val="DC01FE"/>
                </a:solidFill>
              </a:rPr>
              <a:t>Fabra</a:t>
            </a:r>
            <a:r>
              <a:rPr lang="en-GB" sz="2000" dirty="0">
                <a:solidFill>
                  <a:srgbClr val="DC01FE"/>
                </a:solidFill>
              </a:rPr>
              <a:t> University </a:t>
            </a:r>
            <a:r>
              <a:rPr lang="en-GB" sz="2000" dirty="0"/>
              <a:t>in Barcelona, Spain, want to offer a different perspective, however. They are </a:t>
            </a:r>
          </a:p>
          <a:p>
            <a:r>
              <a:rPr lang="en-GB" sz="2000" dirty="0"/>
              <a:t>keen to learn how these groups can use mediation to </a:t>
            </a:r>
          </a:p>
          <a:p>
            <a:r>
              <a:rPr lang="en-GB" sz="2000" dirty="0"/>
              <a:t>address their issues internally and with other groups.</a:t>
            </a:r>
          </a:p>
          <a:p>
            <a:endParaRPr lang="en-GB" dirty="0"/>
          </a:p>
          <a:p>
            <a:endParaRPr lang="en-GB" sz="2000" b="0" i="0" u="none" strike="noStrike" baseline="0" dirty="0">
              <a:solidFill>
                <a:schemeClr val="bg2">
                  <a:lumMod val="25000"/>
                </a:schemeClr>
              </a:solidFill>
            </a:endParaRPr>
          </a:p>
          <a:p>
            <a:endParaRPr lang="en-GB" sz="2000" b="0" i="0" u="none" strike="noStrike" baseline="0" dirty="0">
              <a:solidFill>
                <a:schemeClr val="bg2">
                  <a:lumMod val="25000"/>
                </a:schemeClr>
              </a:solidFill>
            </a:endParaRPr>
          </a:p>
        </p:txBody>
      </p:sp>
      <p:pic>
        <p:nvPicPr>
          <p:cNvPr id="12" name="Picture 11" descr="A picture containing drawing&#10;&#10;Description automatically generated">
            <a:extLst>
              <a:ext uri="{FF2B5EF4-FFF2-40B4-BE49-F238E27FC236}">
                <a16:creationId xmlns:a16="http://schemas.microsoft.com/office/drawing/2014/main" id="{C14B90E4-5458-4AF4-8FED-2F6E3AF1C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454"/>
            <a:ext cx="690910" cy="690910"/>
          </a:xfrm>
          <a:prstGeom prst="rect">
            <a:avLst/>
          </a:prstGeom>
        </p:spPr>
      </p:pic>
      <p:pic>
        <p:nvPicPr>
          <p:cNvPr id="6" name="Picture 5" descr="A group of people watching a person play basketball&#10;&#10;Description automatically generated with low confidence">
            <a:extLst>
              <a:ext uri="{FF2B5EF4-FFF2-40B4-BE49-F238E27FC236}">
                <a16:creationId xmlns:a16="http://schemas.microsoft.com/office/drawing/2014/main" id="{B5517B54-A5C3-E048-970E-4507EF582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3081" y="4816465"/>
            <a:ext cx="2438400" cy="1828800"/>
          </a:xfrm>
          <a:prstGeom prst="rect">
            <a:avLst/>
          </a:prstGeom>
        </p:spPr>
      </p:pic>
      <p:pic>
        <p:nvPicPr>
          <p:cNvPr id="9" name="Picture 8" descr="A group of people posing for a photo on a beach&#10;&#10;Description automatically generated with medium confidence">
            <a:extLst>
              <a:ext uri="{FF2B5EF4-FFF2-40B4-BE49-F238E27FC236}">
                <a16:creationId xmlns:a16="http://schemas.microsoft.com/office/drawing/2014/main" id="{6F7B9BE4-7F85-B840-8BC0-1A3DBC6F1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722" y="4816465"/>
            <a:ext cx="2438400" cy="1828800"/>
          </a:xfrm>
          <a:prstGeom prst="rect">
            <a:avLst/>
          </a:prstGeom>
        </p:spPr>
      </p:pic>
    </p:spTree>
    <p:extLst>
      <p:ext uri="{BB962C8B-B14F-4D97-AF65-F5344CB8AC3E}">
        <p14:creationId xmlns:p14="http://schemas.microsoft.com/office/powerpoint/2010/main" val="35856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fade">
                                      <p:cBhvr>
                                        <p:cTn id="26" dur="1000"/>
                                        <p:tgtEl>
                                          <p:spTgt spid="7">
                                            <p:txEl>
                                              <p:pRg st="7" end="7"/>
                                            </p:txEl>
                                          </p:spTgt>
                                        </p:tgtEl>
                                      </p:cBhvr>
                                    </p:animEffect>
                                    <p:anim calcmode="lin" valueType="num">
                                      <p:cBhvr>
                                        <p:cTn id="2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1000"/>
                                        <p:tgtEl>
                                          <p:spTgt spid="7">
                                            <p:txEl>
                                              <p:pRg st="8" end="8"/>
                                            </p:txEl>
                                          </p:spTgt>
                                        </p:tgtEl>
                                      </p:cBhvr>
                                    </p:animEffect>
                                    <p:anim calcmode="lin" valueType="num">
                                      <p:cBhvr>
                                        <p:cTn id="3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C26DC-2649-4E0A-96E1-A626BFF5672E}"/>
              </a:ext>
            </a:extLst>
          </p:cNvPr>
          <p:cNvSpPr>
            <a:spLocks noGrp="1"/>
          </p:cNvSpPr>
          <p:nvPr>
            <p:ph idx="1"/>
          </p:nvPr>
        </p:nvSpPr>
        <p:spPr>
          <a:xfrm>
            <a:off x="345455" y="1148488"/>
            <a:ext cx="8704277" cy="5656652"/>
          </a:xfrm>
        </p:spPr>
        <p:txBody>
          <a:bodyPr>
            <a:noAutofit/>
          </a:bodyPr>
          <a:lstStyle/>
          <a:p>
            <a:pPr marL="0" indent="0">
              <a:buNone/>
            </a:pPr>
            <a:r>
              <a:rPr lang="en-GB" sz="2000" dirty="0"/>
              <a:t>There is a lot of research into </a:t>
            </a:r>
            <a:r>
              <a:rPr lang="en-GB" sz="2000" dirty="0">
                <a:solidFill>
                  <a:srgbClr val="DC01FE"/>
                </a:solidFill>
              </a:rPr>
              <a:t>gang culture</a:t>
            </a:r>
            <a:r>
              <a:rPr lang="en-GB" sz="2000" dirty="0"/>
              <a:t>, but for all these years, the focus has been on criminal activities and violent behaviour. Few people have considered how gangs can have a </a:t>
            </a:r>
            <a:r>
              <a:rPr lang="en-GB" sz="2000" dirty="0">
                <a:solidFill>
                  <a:srgbClr val="DC01FE"/>
                </a:solidFill>
              </a:rPr>
              <a:t>positive influence</a:t>
            </a:r>
            <a:r>
              <a:rPr lang="en-GB" sz="2000" dirty="0"/>
              <a:t>. This includes, for example, forming a welcoming place for new members migrating from a different country or being the first on the scene to help the community, such as in 2017 when a massive earthquake hit Mexico. </a:t>
            </a:r>
          </a:p>
          <a:p>
            <a:pPr marL="0" indent="0">
              <a:buNone/>
            </a:pPr>
            <a:r>
              <a:rPr lang="en-GB" sz="2000" dirty="0">
                <a:solidFill>
                  <a:srgbClr val="DC01FE"/>
                </a:solidFill>
              </a:rPr>
              <a:t>“In short, we need new ways of talking about youth gangs in the global era and this project sets out to fill this gap.” </a:t>
            </a:r>
          </a:p>
          <a:p>
            <a:pPr marL="0" indent="0">
              <a:buNone/>
            </a:pPr>
            <a:r>
              <a:rPr lang="en-GB" sz="2000" dirty="0" err="1"/>
              <a:t>Carles</a:t>
            </a:r>
            <a:r>
              <a:rPr lang="en-GB" sz="2000" dirty="0"/>
              <a:t>, José and their international team are looking at successful cases of youth gangs and social inclusion. Their TRANSGANG project focuses on </a:t>
            </a:r>
            <a:r>
              <a:rPr lang="en-GB" sz="2000" dirty="0">
                <a:solidFill>
                  <a:srgbClr val="DC01FE"/>
                </a:solidFill>
              </a:rPr>
              <a:t>Latino and Arab youth gangs </a:t>
            </a:r>
            <a:r>
              <a:rPr lang="en-GB" sz="2000" dirty="0"/>
              <a:t>from several locations in the Americas, Southern Europe and North Africa, and across different gang cultures, including </a:t>
            </a:r>
            <a:r>
              <a:rPr lang="en-GB" sz="2000" dirty="0" err="1"/>
              <a:t>pandillas</a:t>
            </a:r>
            <a:r>
              <a:rPr lang="en-GB" sz="2000" dirty="0"/>
              <a:t>, </a:t>
            </a:r>
            <a:r>
              <a:rPr lang="en-GB" sz="2000" dirty="0" err="1"/>
              <a:t>clicas</a:t>
            </a:r>
            <a:r>
              <a:rPr lang="en-GB" sz="2000" dirty="0"/>
              <a:t>, combos and maras – words to describe gangs or street groups.</a:t>
            </a:r>
          </a:p>
          <a:p>
            <a:pPr marL="0" indent="0">
              <a:buNone/>
            </a:pPr>
            <a:r>
              <a:rPr lang="en-GB" sz="2000" dirty="0">
                <a:solidFill>
                  <a:srgbClr val="DC01FE"/>
                </a:solidFill>
              </a:rPr>
              <a:t>“Our aim is to help these populations integrate in society, acknowledging their circumstances and youth culture.”</a:t>
            </a:r>
          </a:p>
          <a:p>
            <a:pPr marL="0" indent="0">
              <a:buNone/>
            </a:pPr>
            <a:r>
              <a:rPr lang="en-GB" sz="2000" dirty="0"/>
              <a:t>For the researchers, </a:t>
            </a:r>
            <a:r>
              <a:rPr lang="en-GB" dirty="0">
                <a:solidFill>
                  <a:srgbClr val="DC01FE"/>
                </a:solidFill>
              </a:rPr>
              <a:t>mediation </a:t>
            </a:r>
            <a:r>
              <a:rPr lang="en-GB" sz="2000" dirty="0"/>
              <a:t>is key.</a:t>
            </a:r>
          </a:p>
          <a:p>
            <a:pPr marL="0" indent="0">
              <a:buNone/>
            </a:pPr>
            <a:endParaRPr lang="en-GB" sz="2400" dirty="0">
              <a:solidFill>
                <a:srgbClr val="006600"/>
              </a:solidFill>
            </a:endParaRPr>
          </a:p>
        </p:txBody>
      </p:sp>
      <p:sp>
        <p:nvSpPr>
          <p:cNvPr id="10" name="TextBox 9">
            <a:extLst>
              <a:ext uri="{FF2B5EF4-FFF2-40B4-BE49-F238E27FC236}">
                <a16:creationId xmlns:a16="http://schemas.microsoft.com/office/drawing/2014/main" id="{E59F185E-E538-4607-A12B-74494400260C}"/>
              </a:ext>
            </a:extLst>
          </p:cNvPr>
          <p:cNvSpPr txBox="1"/>
          <p:nvPr/>
        </p:nvSpPr>
        <p:spPr>
          <a:xfrm>
            <a:off x="1567173" y="138484"/>
            <a:ext cx="8909204" cy="707886"/>
          </a:xfrm>
          <a:prstGeom prst="rect">
            <a:avLst/>
          </a:prstGeom>
          <a:solidFill>
            <a:srgbClr val="E85CE6"/>
          </a:solidFill>
          <a:ln>
            <a:noFill/>
          </a:ln>
        </p:spPr>
        <p:txBody>
          <a:bodyPr wrap="square" rtlCol="0">
            <a:spAutoFit/>
          </a:bodyPr>
          <a:lstStyle/>
          <a:p>
            <a:pPr algn="ctr"/>
            <a:r>
              <a:rPr lang="en-GB" sz="4000" i="0" u="none" strike="noStrike" baseline="0" dirty="0">
                <a:solidFill>
                  <a:schemeClr val="bg2">
                    <a:lumMod val="25000"/>
                  </a:schemeClr>
                </a:solidFill>
              </a:rPr>
              <a:t>The TRANSGANG project</a:t>
            </a:r>
          </a:p>
        </p:txBody>
      </p:sp>
      <p:sp>
        <p:nvSpPr>
          <p:cNvPr id="11" name="TextBox 10">
            <a:extLst>
              <a:ext uri="{FF2B5EF4-FFF2-40B4-BE49-F238E27FC236}">
                <a16:creationId xmlns:a16="http://schemas.microsoft.com/office/drawing/2014/main" id="{A1073F11-8956-4204-9E69-D1E0EEB41178}"/>
              </a:ext>
            </a:extLst>
          </p:cNvPr>
          <p:cNvSpPr txBox="1"/>
          <p:nvPr/>
        </p:nvSpPr>
        <p:spPr>
          <a:xfrm>
            <a:off x="9073365" y="3976814"/>
            <a:ext cx="2806024" cy="1200329"/>
          </a:xfrm>
          <a:prstGeom prst="rect">
            <a:avLst/>
          </a:prstGeom>
          <a:solidFill>
            <a:srgbClr val="E85CE6"/>
          </a:solidFill>
        </p:spPr>
        <p:txBody>
          <a:bodyPr wrap="square" rtlCol="0">
            <a:spAutoFit/>
          </a:bodyPr>
          <a:lstStyle/>
          <a:p>
            <a:r>
              <a:rPr lang="en-GB" i="1" dirty="0" err="1"/>
              <a:t>Carles</a:t>
            </a:r>
            <a:r>
              <a:rPr lang="en-GB" i="1" dirty="0"/>
              <a:t> with César Andrade</a:t>
            </a:r>
          </a:p>
          <a:p>
            <a:r>
              <a:rPr lang="en-GB" i="1" dirty="0"/>
              <a:t>Arteaga, a member of the Latin Kings gang and assistant researcher.</a:t>
            </a:r>
          </a:p>
        </p:txBody>
      </p:sp>
      <p:pic>
        <p:nvPicPr>
          <p:cNvPr id="14" name="Picture 13" descr="A picture containing drawing&#10;&#10;Description automatically generated">
            <a:extLst>
              <a:ext uri="{FF2B5EF4-FFF2-40B4-BE49-F238E27FC236}">
                <a16:creationId xmlns:a16="http://schemas.microsoft.com/office/drawing/2014/main" id="{E5E2514F-B012-43AD-94B3-C1D3DBB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0734"/>
            <a:ext cx="690910" cy="690910"/>
          </a:xfrm>
          <a:prstGeom prst="rect">
            <a:avLst/>
          </a:prstGeom>
        </p:spPr>
      </p:pic>
      <p:pic>
        <p:nvPicPr>
          <p:cNvPr id="5" name="Picture 4">
            <a:extLst>
              <a:ext uri="{FF2B5EF4-FFF2-40B4-BE49-F238E27FC236}">
                <a16:creationId xmlns:a16="http://schemas.microsoft.com/office/drawing/2014/main" id="{547A651E-CD8B-C549-8CE9-0ACEB56D6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10184" y="1311947"/>
            <a:ext cx="2932386" cy="2199290"/>
          </a:xfrm>
          <a:prstGeom prst="rect">
            <a:avLst/>
          </a:prstGeom>
        </p:spPr>
      </p:pic>
      <p:pic>
        <p:nvPicPr>
          <p:cNvPr id="7" name="Picture 6" descr="A person wearing a yellow hat&#10;&#10;Description automatically generated with medium confidence">
            <a:extLst>
              <a:ext uri="{FF2B5EF4-FFF2-40B4-BE49-F238E27FC236}">
                <a16:creationId xmlns:a16="http://schemas.microsoft.com/office/drawing/2014/main" id="{319ED9D0-CDE7-DB4C-9206-1D9957BF5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172" y="5276172"/>
            <a:ext cx="1924410" cy="1443540"/>
          </a:xfrm>
          <a:prstGeom prst="rect">
            <a:avLst/>
          </a:prstGeom>
        </p:spPr>
      </p:pic>
    </p:spTree>
    <p:extLst>
      <p:ext uri="{BB962C8B-B14F-4D97-AF65-F5344CB8AC3E}">
        <p14:creationId xmlns:p14="http://schemas.microsoft.com/office/powerpoint/2010/main" val="8139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CEFB793-884E-4A7B-9736-C79FB5A31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8" name="Picture 7" descr="A picture containing person, person&#10;&#10;Description automatically generated">
            <a:extLst>
              <a:ext uri="{FF2B5EF4-FFF2-40B4-BE49-F238E27FC236}">
                <a16:creationId xmlns:a16="http://schemas.microsoft.com/office/drawing/2014/main" id="{548EA561-0919-9348-AE8D-863A9898F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80" y="144975"/>
            <a:ext cx="4401043" cy="3297438"/>
          </a:xfrm>
          <a:prstGeom prst="rect">
            <a:avLst/>
          </a:prstGeom>
        </p:spPr>
      </p:pic>
      <p:sp>
        <p:nvSpPr>
          <p:cNvPr id="4" name="Speech Bubble: Rectangle with Corners Rounded 3">
            <a:extLst>
              <a:ext uri="{FF2B5EF4-FFF2-40B4-BE49-F238E27FC236}">
                <a16:creationId xmlns:a16="http://schemas.microsoft.com/office/drawing/2014/main" id="{9581A7FD-2582-48BE-8BA6-07FF62369A08}"/>
              </a:ext>
            </a:extLst>
          </p:cNvPr>
          <p:cNvSpPr/>
          <p:nvPr/>
        </p:nvSpPr>
        <p:spPr>
          <a:xfrm>
            <a:off x="4805336" y="173421"/>
            <a:ext cx="6919274" cy="4210912"/>
          </a:xfrm>
          <a:prstGeom prst="wedgeRoundRectCallout">
            <a:avLst>
              <a:gd name="adj1" fmla="val -79701"/>
              <a:gd name="adj2" fmla="val -16334"/>
              <a:gd name="adj3" fmla="val 16667"/>
            </a:avLst>
          </a:prstGeom>
          <a:solidFill>
            <a:srgbClr val="EA8BD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2">
                    <a:lumMod val="25000"/>
                  </a:schemeClr>
                </a:solidFill>
              </a:rPr>
              <a:t>What does </a:t>
            </a:r>
            <a:r>
              <a:rPr lang="en-GB" sz="2400" dirty="0">
                <a:solidFill>
                  <a:srgbClr val="DC01FE"/>
                </a:solidFill>
              </a:rPr>
              <a:t>mediation </a:t>
            </a:r>
            <a:r>
              <a:rPr lang="en-GB" sz="2400" dirty="0">
                <a:solidFill>
                  <a:schemeClr val="bg2">
                    <a:lumMod val="25000"/>
                  </a:schemeClr>
                </a:solidFill>
              </a:rPr>
              <a:t>mean? </a:t>
            </a:r>
          </a:p>
          <a:p>
            <a:endParaRPr lang="en-GB" sz="2400" dirty="0">
              <a:solidFill>
                <a:schemeClr val="bg2">
                  <a:lumMod val="25000"/>
                </a:schemeClr>
              </a:solidFill>
            </a:endParaRPr>
          </a:p>
          <a:p>
            <a:r>
              <a:rPr lang="en-GB" sz="2400" dirty="0">
                <a:solidFill>
                  <a:schemeClr val="bg2">
                    <a:lumMod val="25000"/>
                  </a:schemeClr>
                </a:solidFill>
              </a:rPr>
              <a:t>Why are we focusing on mediation?</a:t>
            </a:r>
          </a:p>
          <a:p>
            <a:endParaRPr lang="en-GB" sz="2400" dirty="0">
              <a:solidFill>
                <a:schemeClr val="bg2">
                  <a:lumMod val="25000"/>
                </a:schemeClr>
              </a:solidFill>
            </a:endParaRPr>
          </a:p>
          <a:p>
            <a:r>
              <a:rPr lang="en-GB" sz="2400" dirty="0">
                <a:solidFill>
                  <a:schemeClr val="bg2">
                    <a:lumMod val="25000"/>
                  </a:schemeClr>
                </a:solidFill>
              </a:rPr>
              <a:t>We have given two examples of gangs having a </a:t>
            </a:r>
            <a:r>
              <a:rPr lang="en-GB" sz="2400" dirty="0">
                <a:solidFill>
                  <a:srgbClr val="DC01FE"/>
                </a:solidFill>
              </a:rPr>
              <a:t>positive impact </a:t>
            </a:r>
            <a:r>
              <a:rPr lang="en-GB" sz="2400" dirty="0">
                <a:solidFill>
                  <a:schemeClr val="bg2">
                    <a:lumMod val="25000"/>
                  </a:schemeClr>
                </a:solidFill>
              </a:rPr>
              <a:t>on society. What other examples can you come up with? </a:t>
            </a:r>
          </a:p>
          <a:p>
            <a:endParaRPr lang="en-GB" sz="2400" dirty="0">
              <a:solidFill>
                <a:schemeClr val="bg2">
                  <a:lumMod val="25000"/>
                </a:schemeClr>
              </a:solidFill>
            </a:endParaRPr>
          </a:p>
        </p:txBody>
      </p:sp>
      <p:sp>
        <p:nvSpPr>
          <p:cNvPr id="6" name="TextBox 5">
            <a:extLst>
              <a:ext uri="{FF2B5EF4-FFF2-40B4-BE49-F238E27FC236}">
                <a16:creationId xmlns:a16="http://schemas.microsoft.com/office/drawing/2014/main" id="{8C946200-F21D-4CEC-9BC3-C996F5FB1042}"/>
              </a:ext>
            </a:extLst>
          </p:cNvPr>
          <p:cNvSpPr txBox="1"/>
          <p:nvPr/>
        </p:nvSpPr>
        <p:spPr>
          <a:xfrm>
            <a:off x="1336683" y="5011303"/>
            <a:ext cx="8153955" cy="923330"/>
          </a:xfrm>
          <a:prstGeom prst="rect">
            <a:avLst/>
          </a:prstGeom>
          <a:solidFill>
            <a:srgbClr val="EA8BDF"/>
          </a:solidFill>
        </p:spPr>
        <p:txBody>
          <a:bodyPr wrap="square" rtlCol="0">
            <a:spAutoFit/>
          </a:bodyPr>
          <a:lstStyle/>
          <a:p>
            <a:r>
              <a:rPr lang="en-GB" dirty="0"/>
              <a:t>To learn more about the TRANSGANG project, read his </a:t>
            </a:r>
            <a:r>
              <a:rPr lang="en-GB" b="1" dirty="0">
                <a:solidFill>
                  <a:srgbClr val="006600"/>
                </a:solidFill>
                <a:hlinkClick r:id="rId5"/>
              </a:rPr>
              <a:t>Futurum article</a:t>
            </a:r>
            <a:r>
              <a:rPr lang="en-GB" b="1" dirty="0">
                <a:solidFill>
                  <a:srgbClr val="006600"/>
                </a:solidFill>
              </a:rPr>
              <a:t>.</a:t>
            </a:r>
            <a:endParaRPr lang="en-GB" dirty="0">
              <a:solidFill>
                <a:srgbClr val="006600"/>
              </a:solidFill>
            </a:endParaRPr>
          </a:p>
          <a:p>
            <a:r>
              <a:rPr lang="en-GB" dirty="0"/>
              <a:t>For discussion points and activities you can do at home or in the classroom, </a:t>
            </a:r>
          </a:p>
          <a:p>
            <a:r>
              <a:rPr lang="en-GB" dirty="0"/>
              <a:t>visit his </a:t>
            </a:r>
            <a:r>
              <a:rPr lang="en-GB" b="1" dirty="0">
                <a:solidFill>
                  <a:srgbClr val="006600"/>
                </a:solidFill>
                <a:hlinkClick r:id="rId6"/>
              </a:rPr>
              <a:t>activity sheet</a:t>
            </a:r>
            <a:r>
              <a:rPr lang="en-GB" b="1" dirty="0">
                <a:solidFill>
                  <a:srgbClr val="006600"/>
                </a:solidFill>
              </a:rPr>
              <a:t>.</a:t>
            </a:r>
            <a:r>
              <a:rPr lang="en-GB" dirty="0">
                <a:solidFill>
                  <a:srgbClr val="006600"/>
                </a:solidFill>
              </a:rPr>
              <a:t> </a:t>
            </a:r>
          </a:p>
        </p:txBody>
      </p:sp>
      <p:sp>
        <p:nvSpPr>
          <p:cNvPr id="5" name="Arrow: Right 4">
            <a:extLst>
              <a:ext uri="{FF2B5EF4-FFF2-40B4-BE49-F238E27FC236}">
                <a16:creationId xmlns:a16="http://schemas.microsoft.com/office/drawing/2014/main" id="{414619ED-257D-42DA-957F-20300141DE3B}"/>
              </a:ext>
            </a:extLst>
          </p:cNvPr>
          <p:cNvSpPr/>
          <p:nvPr/>
        </p:nvSpPr>
        <p:spPr>
          <a:xfrm>
            <a:off x="207380" y="5189939"/>
            <a:ext cx="1129303" cy="566057"/>
          </a:xfrm>
          <a:prstGeom prst="rightArrow">
            <a:avLst/>
          </a:prstGeom>
          <a:solidFill>
            <a:srgbClr val="DC01F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text, screen, posing&#10;&#10;Description automatically generated">
            <a:extLst>
              <a:ext uri="{FF2B5EF4-FFF2-40B4-BE49-F238E27FC236}">
                <a16:creationId xmlns:a16="http://schemas.microsoft.com/office/drawing/2014/main" id="{62A4CCCA-06DF-8541-BC6F-BF90972DA1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416" y="3164606"/>
            <a:ext cx="2597049" cy="3693394"/>
          </a:xfrm>
          <a:prstGeom prst="rect">
            <a:avLst/>
          </a:prstGeom>
        </p:spPr>
      </p:pic>
    </p:spTree>
    <p:extLst>
      <p:ext uri="{BB962C8B-B14F-4D97-AF65-F5344CB8AC3E}">
        <p14:creationId xmlns:p14="http://schemas.microsoft.com/office/powerpoint/2010/main" val="31714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B803FF-806B-4814-902E-F7B91454CE38}"/>
              </a:ext>
            </a:extLst>
          </p:cNvPr>
          <p:cNvSpPr txBox="1"/>
          <p:nvPr/>
        </p:nvSpPr>
        <p:spPr>
          <a:xfrm>
            <a:off x="1402081" y="193842"/>
            <a:ext cx="8909204" cy="707886"/>
          </a:xfrm>
          <a:prstGeom prst="rect">
            <a:avLst/>
          </a:prstGeom>
          <a:solidFill>
            <a:srgbClr val="CCFF99"/>
          </a:solidFill>
          <a:ln>
            <a:noFill/>
          </a:ln>
        </p:spPr>
        <p:txBody>
          <a:bodyPr wrap="square" rtlCol="0">
            <a:spAutoFit/>
          </a:bodyPr>
          <a:lstStyle/>
          <a:p>
            <a:pPr algn="ctr"/>
            <a:endParaRPr lang="en-GB" sz="4000" b="1" i="0" u="none" strike="noStrike" baseline="0" dirty="0">
              <a:solidFill>
                <a:schemeClr val="bg2">
                  <a:lumMod val="10000"/>
                </a:schemeClr>
              </a:solidFill>
            </a:endParaRPr>
          </a:p>
        </p:txBody>
      </p:sp>
      <p:sp>
        <p:nvSpPr>
          <p:cNvPr id="6" name="Speech Bubble: Rectangle with Corners Rounded 5">
            <a:extLst>
              <a:ext uri="{FF2B5EF4-FFF2-40B4-BE49-F238E27FC236}">
                <a16:creationId xmlns:a16="http://schemas.microsoft.com/office/drawing/2014/main" id="{34395667-7197-4501-ABB9-26B9B167703E}"/>
              </a:ext>
            </a:extLst>
          </p:cNvPr>
          <p:cNvSpPr/>
          <p:nvPr/>
        </p:nvSpPr>
        <p:spPr>
          <a:xfrm>
            <a:off x="6236331" y="1067463"/>
            <a:ext cx="5308880" cy="3068796"/>
          </a:xfrm>
          <a:prstGeom prst="wedgeRoundRectCallout">
            <a:avLst>
              <a:gd name="adj1" fmla="val 60147"/>
              <a:gd name="adj2" fmla="val 35422"/>
              <a:gd name="adj3" fmla="val 16667"/>
            </a:avLst>
          </a:prstGeom>
          <a:solidFill>
            <a:srgbClr val="EA8BDF">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C01FE"/>
                </a:solidFill>
              </a:rPr>
              <a:t>“Anthropology</a:t>
            </a:r>
          </a:p>
          <a:p>
            <a:pPr algn="ctr"/>
            <a:r>
              <a:rPr lang="en-GB" sz="2000" dirty="0">
                <a:solidFill>
                  <a:srgbClr val="DC01FE"/>
                </a:solidFill>
              </a:rPr>
              <a:t>gives you tools to be a better person and</a:t>
            </a:r>
          </a:p>
          <a:p>
            <a:pPr algn="ctr"/>
            <a:r>
              <a:rPr lang="en-GB" sz="2000" dirty="0">
                <a:solidFill>
                  <a:srgbClr val="DC01FE"/>
                </a:solidFill>
              </a:rPr>
              <a:t>develop true empathy towards others. As an</a:t>
            </a:r>
          </a:p>
          <a:p>
            <a:pPr algn="ctr"/>
            <a:r>
              <a:rPr lang="en-GB" sz="2000" dirty="0">
                <a:solidFill>
                  <a:srgbClr val="DC01FE"/>
                </a:solidFill>
              </a:rPr>
              <a:t>anthropologist, you can improve your critical</a:t>
            </a:r>
          </a:p>
          <a:p>
            <a:pPr algn="ctr"/>
            <a:r>
              <a:rPr lang="en-GB" sz="2000" dirty="0">
                <a:solidFill>
                  <a:srgbClr val="DC01FE"/>
                </a:solidFill>
              </a:rPr>
              <a:t>thinking and respect for cultural diversity, and set up development projects to help people”.</a:t>
            </a:r>
          </a:p>
          <a:p>
            <a:pPr algn="ctr"/>
            <a:endParaRPr lang="en-GB" sz="2000" dirty="0">
              <a:solidFill>
                <a:schemeClr val="bg2">
                  <a:lumMod val="25000"/>
                </a:schemeClr>
              </a:solidFill>
            </a:endParaRPr>
          </a:p>
          <a:p>
            <a:pPr algn="ctr"/>
            <a:r>
              <a:rPr lang="en-GB" sz="2000" dirty="0">
                <a:solidFill>
                  <a:srgbClr val="DC01FE"/>
                </a:solidFill>
              </a:rPr>
              <a:t>- José</a:t>
            </a:r>
          </a:p>
          <a:p>
            <a:pPr algn="ctr"/>
            <a:endParaRPr lang="en-GB" sz="2000" b="0" i="0" dirty="0">
              <a:solidFill>
                <a:srgbClr val="DC01FE"/>
              </a:solidFill>
              <a:effectLst/>
            </a:endParaRPr>
          </a:p>
        </p:txBody>
      </p:sp>
      <p:sp>
        <p:nvSpPr>
          <p:cNvPr id="9" name="TextBox 8">
            <a:extLst>
              <a:ext uri="{FF2B5EF4-FFF2-40B4-BE49-F238E27FC236}">
                <a16:creationId xmlns:a16="http://schemas.microsoft.com/office/drawing/2014/main" id="{9F264833-D1F2-4A08-9E92-1FB65536CE79}"/>
              </a:ext>
            </a:extLst>
          </p:cNvPr>
          <p:cNvSpPr txBox="1"/>
          <p:nvPr/>
        </p:nvSpPr>
        <p:spPr>
          <a:xfrm>
            <a:off x="1402081" y="174988"/>
            <a:ext cx="9843988" cy="707886"/>
          </a:xfrm>
          <a:prstGeom prst="rect">
            <a:avLst/>
          </a:prstGeom>
          <a:solidFill>
            <a:srgbClr val="D963E9"/>
          </a:solidFill>
          <a:ln>
            <a:noFill/>
          </a:ln>
        </p:spPr>
        <p:txBody>
          <a:bodyPr wrap="square" rtlCol="0">
            <a:spAutoFit/>
          </a:bodyPr>
          <a:lstStyle/>
          <a:p>
            <a:pPr algn="ctr"/>
            <a:r>
              <a:rPr lang="en-GB" sz="4000" b="0" i="0" u="none" strike="noStrike" baseline="0" dirty="0">
                <a:solidFill>
                  <a:schemeClr val="bg2">
                    <a:lumMod val="25000"/>
                  </a:schemeClr>
                </a:solidFill>
              </a:rPr>
              <a:t>About </a:t>
            </a:r>
            <a:r>
              <a:rPr lang="en-GB" sz="4000" dirty="0">
                <a:solidFill>
                  <a:schemeClr val="bg2">
                    <a:lumMod val="25000"/>
                  </a:schemeClr>
                </a:solidFill>
              </a:rPr>
              <a:t>anthropology</a:t>
            </a:r>
            <a:endParaRPr lang="en-GB" sz="4000" b="1" i="0" u="none" strike="noStrike" baseline="0" dirty="0">
              <a:solidFill>
                <a:schemeClr val="bg2">
                  <a:lumMod val="25000"/>
                </a:schemeClr>
              </a:solidFill>
            </a:endParaRPr>
          </a:p>
        </p:txBody>
      </p:sp>
      <p:sp>
        <p:nvSpPr>
          <p:cNvPr id="3" name="TextBox 2">
            <a:extLst>
              <a:ext uri="{FF2B5EF4-FFF2-40B4-BE49-F238E27FC236}">
                <a16:creationId xmlns:a16="http://schemas.microsoft.com/office/drawing/2014/main" id="{7BE97147-A90D-4AC8-A19C-42418A89E545}"/>
              </a:ext>
            </a:extLst>
          </p:cNvPr>
          <p:cNvSpPr txBox="1"/>
          <p:nvPr/>
        </p:nvSpPr>
        <p:spPr>
          <a:xfrm>
            <a:off x="251210" y="1178351"/>
            <a:ext cx="5704461" cy="5355312"/>
          </a:xfrm>
          <a:prstGeom prst="rect">
            <a:avLst/>
          </a:prstGeom>
          <a:noFill/>
        </p:spPr>
        <p:txBody>
          <a:bodyPr wrap="square" rtlCol="0">
            <a:spAutoFit/>
          </a:bodyPr>
          <a:lstStyle/>
          <a:p>
            <a:r>
              <a:rPr lang="en-GB" sz="2000" dirty="0"/>
              <a:t>In very general terms, anthropologists ask questions about </a:t>
            </a:r>
            <a:r>
              <a:rPr lang="en-GB" sz="2400" dirty="0">
                <a:solidFill>
                  <a:srgbClr val="DC01FE"/>
                </a:solidFill>
              </a:rPr>
              <a:t>people</a:t>
            </a:r>
            <a:r>
              <a:rPr lang="en-GB" sz="2000" dirty="0">
                <a:solidFill>
                  <a:srgbClr val="DC01FE"/>
                </a:solidFill>
              </a:rPr>
              <a:t>, their </a:t>
            </a:r>
            <a:r>
              <a:rPr lang="en-GB" sz="2400" dirty="0">
                <a:solidFill>
                  <a:srgbClr val="DC01FE"/>
                </a:solidFill>
              </a:rPr>
              <a:t>culture</a:t>
            </a:r>
            <a:r>
              <a:rPr lang="en-GB" sz="2000" dirty="0">
                <a:solidFill>
                  <a:srgbClr val="DC01FE"/>
                </a:solidFill>
              </a:rPr>
              <a:t> and </a:t>
            </a:r>
            <a:r>
              <a:rPr lang="en-GB" sz="2400" dirty="0">
                <a:solidFill>
                  <a:srgbClr val="DC01FE"/>
                </a:solidFill>
              </a:rPr>
              <a:t>environment</a:t>
            </a:r>
            <a:r>
              <a:rPr lang="en-GB" sz="2000" dirty="0"/>
              <a:t>.</a:t>
            </a:r>
          </a:p>
          <a:p>
            <a:endParaRPr lang="en-GB" sz="2000" dirty="0"/>
          </a:p>
          <a:p>
            <a:r>
              <a:rPr lang="en-GB" sz="2000" dirty="0"/>
              <a:t>A popular misconception is that anthropologists only study </a:t>
            </a:r>
            <a:r>
              <a:rPr lang="en-GB" sz="2000" dirty="0">
                <a:solidFill>
                  <a:srgbClr val="DC01FE"/>
                </a:solidFill>
              </a:rPr>
              <a:t>remote tribes</a:t>
            </a:r>
            <a:r>
              <a:rPr lang="en-GB" sz="2000" dirty="0"/>
              <a:t>. While this is true for some researchers, many others – like </a:t>
            </a:r>
            <a:r>
              <a:rPr lang="en-GB" sz="2000" dirty="0" err="1"/>
              <a:t>Carles</a:t>
            </a:r>
            <a:r>
              <a:rPr lang="en-GB" sz="2000" dirty="0"/>
              <a:t> and José –  carry out their work in a city environment and seek to understand </a:t>
            </a:r>
            <a:r>
              <a:rPr lang="en-GB" sz="2000" dirty="0">
                <a:solidFill>
                  <a:srgbClr val="DC01FE"/>
                </a:solidFill>
              </a:rPr>
              <a:t>how people behave </a:t>
            </a:r>
            <a:r>
              <a:rPr lang="en-GB" sz="2000" dirty="0"/>
              <a:t>in different, everyday scenarios. </a:t>
            </a:r>
          </a:p>
          <a:p>
            <a:endParaRPr lang="en-GB" dirty="0"/>
          </a:p>
          <a:p>
            <a:r>
              <a:rPr lang="en-GB" sz="2000" dirty="0"/>
              <a:t>The TRANSGANG project looks at ways to resolve conflicts within gangs, between gangs, and between gangs and their </a:t>
            </a:r>
            <a:r>
              <a:rPr lang="en-GB" sz="2000" dirty="0">
                <a:solidFill>
                  <a:srgbClr val="DC01FE"/>
                </a:solidFill>
              </a:rPr>
              <a:t>social environment</a:t>
            </a:r>
            <a:r>
              <a:rPr lang="en-GB" sz="2000" dirty="0"/>
              <a:t>. Social environment means the culture that an individual is educated or lives in, and the people and institutions with whom they interact.</a:t>
            </a:r>
          </a:p>
          <a:p>
            <a:endParaRPr lang="en-GB" sz="2000" dirty="0"/>
          </a:p>
        </p:txBody>
      </p:sp>
      <p:pic>
        <p:nvPicPr>
          <p:cNvPr id="11" name="Picture 10" descr="A picture containing drawing&#10;&#10;Description automatically generated">
            <a:extLst>
              <a:ext uri="{FF2B5EF4-FFF2-40B4-BE49-F238E27FC236}">
                <a16:creationId xmlns:a16="http://schemas.microsoft.com/office/drawing/2014/main" id="{4387273C-30F1-439A-BD32-2594F4164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7" name="Picture 6" descr="A tattoo on a person's arm&#10;&#10;Description automatically generated with medium confidence">
            <a:extLst>
              <a:ext uri="{FF2B5EF4-FFF2-40B4-BE49-F238E27FC236}">
                <a16:creationId xmlns:a16="http://schemas.microsoft.com/office/drawing/2014/main" id="{1D7BB2C9-FFA8-9948-B62F-34490646F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81" y="4283140"/>
            <a:ext cx="2798290" cy="2099055"/>
          </a:xfrm>
          <a:prstGeom prst="rect">
            <a:avLst/>
          </a:prstGeom>
        </p:spPr>
      </p:pic>
      <p:pic>
        <p:nvPicPr>
          <p:cNvPr id="12" name="Picture 11" descr="A tattoo on a person's arm&#10;&#10;Description automatically generated with medium confidence">
            <a:extLst>
              <a:ext uri="{FF2B5EF4-FFF2-40B4-BE49-F238E27FC236}">
                <a16:creationId xmlns:a16="http://schemas.microsoft.com/office/drawing/2014/main" id="{5DE1A469-87DB-BB41-847C-A00F6D711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500" y="4301994"/>
            <a:ext cx="2798290" cy="2099055"/>
          </a:xfrm>
          <a:prstGeom prst="rect">
            <a:avLst/>
          </a:prstGeom>
        </p:spPr>
      </p:pic>
    </p:spTree>
    <p:extLst>
      <p:ext uri="{BB962C8B-B14F-4D97-AF65-F5344CB8AC3E}">
        <p14:creationId xmlns:p14="http://schemas.microsoft.com/office/powerpoint/2010/main" val="23014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B523E4-0DF9-4B06-B6F7-8A0B63E5862E}"/>
              </a:ext>
            </a:extLst>
          </p:cNvPr>
          <p:cNvSpPr txBox="1"/>
          <p:nvPr/>
        </p:nvSpPr>
        <p:spPr>
          <a:xfrm>
            <a:off x="250370" y="196760"/>
            <a:ext cx="11263851" cy="954107"/>
          </a:xfrm>
          <a:prstGeom prst="rect">
            <a:avLst/>
          </a:prstGeom>
          <a:solidFill>
            <a:srgbClr val="E85CE6"/>
          </a:solidFill>
          <a:ln>
            <a:noFill/>
          </a:ln>
        </p:spPr>
        <p:txBody>
          <a:bodyPr wrap="square" rtlCol="0">
            <a:spAutoFit/>
          </a:bodyPr>
          <a:lstStyle/>
          <a:p>
            <a:r>
              <a:rPr lang="en-GB" sz="2800" dirty="0"/>
              <a:t>MEET DR EDUARD BALLESTE, AN ANTHROPOLOGIST WORKING ON THE TRANSGANG PROJECT IN BARCELONA, SPAIN</a:t>
            </a:r>
          </a:p>
        </p:txBody>
      </p:sp>
      <p:sp>
        <p:nvSpPr>
          <p:cNvPr id="3" name="TextBox 2">
            <a:extLst>
              <a:ext uri="{FF2B5EF4-FFF2-40B4-BE49-F238E27FC236}">
                <a16:creationId xmlns:a16="http://schemas.microsoft.com/office/drawing/2014/main" id="{A01C5C07-899D-4A0E-89B9-7DC84810085F}"/>
              </a:ext>
            </a:extLst>
          </p:cNvPr>
          <p:cNvSpPr txBox="1"/>
          <p:nvPr/>
        </p:nvSpPr>
        <p:spPr>
          <a:xfrm>
            <a:off x="210026" y="1675022"/>
            <a:ext cx="11570842" cy="707886"/>
          </a:xfrm>
          <a:prstGeom prst="rect">
            <a:avLst/>
          </a:prstGeom>
          <a:noFill/>
        </p:spPr>
        <p:txBody>
          <a:bodyPr wrap="square" rtlCol="0">
            <a:spAutoFit/>
          </a:bodyPr>
          <a:lstStyle/>
          <a:p>
            <a:r>
              <a:rPr lang="en-GB" sz="2000" dirty="0"/>
              <a:t>I was not sure what I wanted to be. It was difficult to imagine a trade or a career to which I would like to dedicate myself. Even so, I have always liked everything related to history (movies, books, museums, etc.).</a:t>
            </a:r>
          </a:p>
        </p:txBody>
      </p:sp>
      <p:sp>
        <p:nvSpPr>
          <p:cNvPr id="7" name="TextBox 6">
            <a:extLst>
              <a:ext uri="{FF2B5EF4-FFF2-40B4-BE49-F238E27FC236}">
                <a16:creationId xmlns:a16="http://schemas.microsoft.com/office/drawing/2014/main" id="{16FE3240-23EC-448F-A8E7-D44ABDE958EE}"/>
              </a:ext>
            </a:extLst>
          </p:cNvPr>
          <p:cNvSpPr txBox="1"/>
          <p:nvPr/>
        </p:nvSpPr>
        <p:spPr>
          <a:xfrm>
            <a:off x="250370" y="1136832"/>
            <a:ext cx="5667042" cy="369332"/>
          </a:xfrm>
          <a:prstGeom prst="rect">
            <a:avLst/>
          </a:prstGeom>
          <a:solidFill>
            <a:srgbClr val="F0BEEC"/>
          </a:solidFill>
          <a:ln>
            <a:noFill/>
          </a:ln>
        </p:spPr>
        <p:txBody>
          <a:bodyPr wrap="square" rtlCol="0">
            <a:spAutoFit/>
          </a:bodyPr>
          <a:lstStyle/>
          <a:p>
            <a:r>
              <a:rPr lang="en-GB" dirty="0">
                <a:solidFill>
                  <a:srgbClr val="DC01FE"/>
                </a:solidFill>
              </a:rPr>
              <a:t>WHAT DID YOU WANT TO BE WHEN YOU WERE YOUNGER?</a:t>
            </a:r>
          </a:p>
        </p:txBody>
      </p:sp>
      <p:pic>
        <p:nvPicPr>
          <p:cNvPr id="9" name="Picture 8" descr="A picture containing drawing&#10;&#10;Description automatically generated">
            <a:extLst>
              <a:ext uri="{FF2B5EF4-FFF2-40B4-BE49-F238E27FC236}">
                <a16:creationId xmlns:a16="http://schemas.microsoft.com/office/drawing/2014/main" id="{13EFF403-97EC-407F-A8F7-AAAF5006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sp>
        <p:nvSpPr>
          <p:cNvPr id="10" name="TextBox 9">
            <a:extLst>
              <a:ext uri="{FF2B5EF4-FFF2-40B4-BE49-F238E27FC236}">
                <a16:creationId xmlns:a16="http://schemas.microsoft.com/office/drawing/2014/main" id="{53029039-887B-2B41-8533-91918A026B7D}"/>
              </a:ext>
            </a:extLst>
          </p:cNvPr>
          <p:cNvSpPr txBox="1"/>
          <p:nvPr/>
        </p:nvSpPr>
        <p:spPr>
          <a:xfrm>
            <a:off x="250369" y="2564684"/>
            <a:ext cx="6270746" cy="369332"/>
          </a:xfrm>
          <a:prstGeom prst="rect">
            <a:avLst/>
          </a:prstGeom>
          <a:solidFill>
            <a:srgbClr val="F0BEEC"/>
          </a:solidFill>
        </p:spPr>
        <p:txBody>
          <a:bodyPr wrap="square" rtlCol="0">
            <a:spAutoFit/>
          </a:bodyPr>
          <a:lstStyle/>
          <a:p>
            <a:r>
              <a:rPr lang="en-GB" dirty="0">
                <a:solidFill>
                  <a:srgbClr val="DC01FE"/>
                </a:solidFill>
              </a:rPr>
              <a:t>HOW DID YOU END UP STUDYING SOCIAL ANTHROPOLOGY? </a:t>
            </a:r>
            <a:endParaRPr lang="en-US" dirty="0">
              <a:solidFill>
                <a:srgbClr val="DC01FE"/>
              </a:solidFill>
            </a:endParaRPr>
          </a:p>
        </p:txBody>
      </p:sp>
      <p:sp>
        <p:nvSpPr>
          <p:cNvPr id="12" name="TextBox 11">
            <a:extLst>
              <a:ext uri="{FF2B5EF4-FFF2-40B4-BE49-F238E27FC236}">
                <a16:creationId xmlns:a16="http://schemas.microsoft.com/office/drawing/2014/main" id="{1187F46A-530D-764D-93F1-343B5ACD4B45}"/>
              </a:ext>
            </a:extLst>
          </p:cNvPr>
          <p:cNvSpPr txBox="1"/>
          <p:nvPr/>
        </p:nvSpPr>
        <p:spPr>
          <a:xfrm>
            <a:off x="250369" y="3115792"/>
            <a:ext cx="11263852" cy="1323439"/>
          </a:xfrm>
          <a:prstGeom prst="rect">
            <a:avLst/>
          </a:prstGeom>
          <a:noFill/>
        </p:spPr>
        <p:txBody>
          <a:bodyPr wrap="square" rtlCol="0">
            <a:spAutoFit/>
          </a:bodyPr>
          <a:lstStyle/>
          <a:p>
            <a:r>
              <a:rPr lang="en-GB" sz="2000" dirty="0"/>
              <a:t>It was a mix between chance and opportunities that opened up. I like the search to understand meanings, cultures and worlds that, although geographically close, could be unknown to me. Finally, fate gave rise to an opportunity (both economic and academic infrastructure) to do a PhD in social anthropology and be able to fully enter this field.</a:t>
            </a:r>
          </a:p>
        </p:txBody>
      </p:sp>
      <p:sp>
        <p:nvSpPr>
          <p:cNvPr id="13" name="TextBox 12">
            <a:extLst>
              <a:ext uri="{FF2B5EF4-FFF2-40B4-BE49-F238E27FC236}">
                <a16:creationId xmlns:a16="http://schemas.microsoft.com/office/drawing/2014/main" id="{B8D73F3E-629E-A940-80DE-CBCCFD9AC8DE}"/>
              </a:ext>
            </a:extLst>
          </p:cNvPr>
          <p:cNvSpPr txBox="1"/>
          <p:nvPr/>
        </p:nvSpPr>
        <p:spPr>
          <a:xfrm>
            <a:off x="250368" y="4564209"/>
            <a:ext cx="8544715" cy="369332"/>
          </a:xfrm>
          <a:prstGeom prst="rect">
            <a:avLst/>
          </a:prstGeom>
          <a:solidFill>
            <a:srgbClr val="F0BEEC"/>
          </a:solidFill>
        </p:spPr>
        <p:txBody>
          <a:bodyPr wrap="square" rtlCol="0">
            <a:spAutoFit/>
          </a:bodyPr>
          <a:lstStyle/>
          <a:p>
            <a:r>
              <a:rPr lang="en-GB" dirty="0">
                <a:solidFill>
                  <a:srgbClr val="DC01FE"/>
                </a:solidFill>
              </a:rPr>
              <a:t>WHAT CAN YOUNG PEOPLE WHO ARE NOT GANG MEMBERS LEARN FROM THIS PROJECT?</a:t>
            </a:r>
          </a:p>
        </p:txBody>
      </p:sp>
      <p:sp>
        <p:nvSpPr>
          <p:cNvPr id="14" name="TextBox 13">
            <a:extLst>
              <a:ext uri="{FF2B5EF4-FFF2-40B4-BE49-F238E27FC236}">
                <a16:creationId xmlns:a16="http://schemas.microsoft.com/office/drawing/2014/main" id="{86709718-6DD8-E148-8151-34B54ACE6685}"/>
              </a:ext>
            </a:extLst>
          </p:cNvPr>
          <p:cNvSpPr txBox="1"/>
          <p:nvPr/>
        </p:nvSpPr>
        <p:spPr>
          <a:xfrm>
            <a:off x="250368" y="5134038"/>
            <a:ext cx="11263852" cy="1015663"/>
          </a:xfrm>
          <a:prstGeom prst="rect">
            <a:avLst/>
          </a:prstGeom>
          <a:noFill/>
        </p:spPr>
        <p:txBody>
          <a:bodyPr wrap="square" rtlCol="0">
            <a:spAutoFit/>
          </a:bodyPr>
          <a:lstStyle/>
          <a:p>
            <a:r>
              <a:rPr lang="en-GB" sz="2000" dirty="0"/>
              <a:t>The project itself goes beyond gang members. Understanding the experience of living </a:t>
            </a:r>
          </a:p>
          <a:p>
            <a:r>
              <a:rPr lang="en-GB" sz="2000" dirty="0"/>
              <a:t>in the margins of society, whether through gangs or other groups, allows us to </a:t>
            </a:r>
          </a:p>
          <a:p>
            <a:r>
              <a:rPr lang="en-GB" sz="2000" dirty="0"/>
              <a:t>understand how exclusion and stigmatisation affect specific groups.</a:t>
            </a:r>
          </a:p>
        </p:txBody>
      </p:sp>
      <p:pic>
        <p:nvPicPr>
          <p:cNvPr id="16" name="Picture 15" descr="A person smiling at the camera&#10;&#10;Description automatically generated with medium confidence">
            <a:extLst>
              <a:ext uri="{FF2B5EF4-FFF2-40B4-BE49-F238E27FC236}">
                <a16:creationId xmlns:a16="http://schemas.microsoft.com/office/drawing/2014/main" id="{CE141F0D-1988-4244-8935-5FB79B96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094" y="1093462"/>
            <a:ext cx="4216400" cy="5397500"/>
          </a:xfrm>
          <a:prstGeom prst="rect">
            <a:avLst/>
          </a:prstGeom>
        </p:spPr>
      </p:pic>
      <p:sp>
        <p:nvSpPr>
          <p:cNvPr id="6" name="Thought Bubble: Cloud 5">
            <a:extLst>
              <a:ext uri="{FF2B5EF4-FFF2-40B4-BE49-F238E27FC236}">
                <a16:creationId xmlns:a16="http://schemas.microsoft.com/office/drawing/2014/main" id="{00263887-BDDF-432B-AE10-6D03024114C6}"/>
              </a:ext>
            </a:extLst>
          </p:cNvPr>
          <p:cNvSpPr/>
          <p:nvPr/>
        </p:nvSpPr>
        <p:spPr>
          <a:xfrm>
            <a:off x="6274589" y="708299"/>
            <a:ext cx="5506279" cy="3314125"/>
          </a:xfrm>
          <a:prstGeom prst="cloudCallout">
            <a:avLst>
              <a:gd name="adj1" fmla="val 50828"/>
              <a:gd name="adj2" fmla="val 46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Do you have critical thinking skills? What about empathy and respect for cultural diversity?</a:t>
            </a:r>
          </a:p>
        </p:txBody>
      </p:sp>
      <p:pic>
        <p:nvPicPr>
          <p:cNvPr id="15" name="Picture 14" descr="A person smiling at the camera&#10;&#10;Description automatically generated with medium confidence">
            <a:extLst>
              <a:ext uri="{FF2B5EF4-FFF2-40B4-BE49-F238E27FC236}">
                <a16:creationId xmlns:a16="http://schemas.microsoft.com/office/drawing/2014/main" id="{BCE5A678-C1B3-6B49-A914-93A73B0A4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0098" y="4563272"/>
            <a:ext cx="1787870" cy="2288689"/>
          </a:xfrm>
          <a:prstGeom prst="rect">
            <a:avLst/>
          </a:prstGeom>
        </p:spPr>
      </p:pic>
    </p:spTree>
    <p:extLst>
      <p:ext uri="{BB962C8B-B14F-4D97-AF65-F5344CB8AC3E}">
        <p14:creationId xmlns:p14="http://schemas.microsoft.com/office/powerpoint/2010/main" val="1021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2" grpId="0"/>
      <p:bldP spid="13" grpId="0" animBg="1"/>
      <p:bldP spid="1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04E0A14-26A5-4BB4-8A76-007F88CB55AB}"/>
              </a:ext>
            </a:extLst>
          </p:cNvPr>
          <p:cNvSpPr txBox="1"/>
          <p:nvPr/>
        </p:nvSpPr>
        <p:spPr>
          <a:xfrm>
            <a:off x="261259" y="125677"/>
            <a:ext cx="11669482" cy="523220"/>
          </a:xfrm>
          <a:prstGeom prst="rect">
            <a:avLst/>
          </a:prstGeom>
          <a:solidFill>
            <a:srgbClr val="E85CE6"/>
          </a:solidFill>
        </p:spPr>
        <p:txBody>
          <a:bodyPr wrap="square" rtlCol="0">
            <a:spAutoFit/>
          </a:bodyPr>
          <a:lstStyle/>
          <a:p>
            <a:pPr algn="ctr"/>
            <a:r>
              <a:rPr lang="en-GB" sz="2800" dirty="0">
                <a:solidFill>
                  <a:schemeClr val="bg2">
                    <a:lumMod val="25000"/>
                  </a:schemeClr>
                </a:solidFill>
              </a:rPr>
              <a:t>Pathway to anthropology</a:t>
            </a:r>
          </a:p>
        </p:txBody>
      </p:sp>
      <p:pic>
        <p:nvPicPr>
          <p:cNvPr id="12" name="Picture 11" descr="A picture containing drawing&#10;&#10;Description automatically generated">
            <a:extLst>
              <a:ext uri="{FF2B5EF4-FFF2-40B4-BE49-F238E27FC236}">
                <a16:creationId xmlns:a16="http://schemas.microsoft.com/office/drawing/2014/main" id="{23ED6E6C-5F75-4A93-8AE0-FB37287B3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sp>
        <p:nvSpPr>
          <p:cNvPr id="2" name="TextBox 1">
            <a:extLst>
              <a:ext uri="{FF2B5EF4-FFF2-40B4-BE49-F238E27FC236}">
                <a16:creationId xmlns:a16="http://schemas.microsoft.com/office/drawing/2014/main" id="{529FD81F-57E3-406F-BE6D-8E58628E8F41}"/>
              </a:ext>
            </a:extLst>
          </p:cNvPr>
          <p:cNvSpPr txBox="1"/>
          <p:nvPr/>
        </p:nvSpPr>
        <p:spPr>
          <a:xfrm>
            <a:off x="261259" y="809452"/>
            <a:ext cx="11532581" cy="5940088"/>
          </a:xfrm>
          <a:prstGeom prst="rect">
            <a:avLst/>
          </a:prstGeom>
          <a:noFill/>
        </p:spPr>
        <p:txBody>
          <a:bodyPr wrap="square" rtlCol="0">
            <a:spAutoFit/>
          </a:bodyPr>
          <a:lstStyle/>
          <a:p>
            <a:r>
              <a:rPr lang="en-GB" sz="2000" dirty="0"/>
              <a:t>If you are interested in people, human behaviour, culture and social relationships, anthropology may be the subject for you. </a:t>
            </a:r>
            <a:r>
              <a:rPr lang="en-GB" sz="2000" dirty="0" err="1"/>
              <a:t>Carles</a:t>
            </a:r>
            <a:r>
              <a:rPr lang="en-GB" sz="2000" dirty="0"/>
              <a:t> and José recommend studying social sciences or humanities such as </a:t>
            </a:r>
            <a:r>
              <a:rPr lang="en-GB" sz="2000" dirty="0">
                <a:solidFill>
                  <a:srgbClr val="DC01FE"/>
                </a:solidFill>
              </a:rPr>
              <a:t>geography</a:t>
            </a:r>
            <a:r>
              <a:rPr lang="en-GB" sz="2000" dirty="0"/>
              <a:t>, </a:t>
            </a:r>
            <a:r>
              <a:rPr lang="en-GB" sz="2000" dirty="0">
                <a:solidFill>
                  <a:srgbClr val="DC01FE"/>
                </a:solidFill>
              </a:rPr>
              <a:t>history</a:t>
            </a:r>
            <a:r>
              <a:rPr lang="en-GB" sz="2000" dirty="0"/>
              <a:t>, </a:t>
            </a:r>
            <a:r>
              <a:rPr lang="en-GB" sz="2000" dirty="0">
                <a:solidFill>
                  <a:srgbClr val="DC01FE"/>
                </a:solidFill>
              </a:rPr>
              <a:t>sociology</a:t>
            </a:r>
            <a:r>
              <a:rPr lang="en-GB" sz="2000" dirty="0"/>
              <a:t> and </a:t>
            </a:r>
            <a:r>
              <a:rPr lang="en-GB" sz="2000" dirty="0">
                <a:solidFill>
                  <a:srgbClr val="DC01FE"/>
                </a:solidFill>
              </a:rPr>
              <a:t>psychology</a:t>
            </a:r>
            <a:r>
              <a:rPr lang="en-GB" sz="2000" dirty="0"/>
              <a:t>.</a:t>
            </a:r>
          </a:p>
          <a:p>
            <a:endParaRPr lang="en-GB" sz="2000" dirty="0"/>
          </a:p>
          <a:p>
            <a:r>
              <a:rPr lang="en-GB" sz="2000" dirty="0"/>
              <a:t>At </a:t>
            </a:r>
            <a:r>
              <a:rPr lang="en-GB" sz="2000" dirty="0">
                <a:solidFill>
                  <a:srgbClr val="DC01FE"/>
                </a:solidFill>
              </a:rPr>
              <a:t>degree level</a:t>
            </a:r>
            <a:r>
              <a:rPr lang="en-GB" sz="2000" dirty="0"/>
              <a:t>, anthropology, social anthropology or biological anthropology are good options.</a:t>
            </a:r>
          </a:p>
          <a:p>
            <a:endParaRPr lang="en-GB" sz="2000" dirty="0"/>
          </a:p>
          <a:p>
            <a:r>
              <a:rPr lang="en-GB" sz="2000" dirty="0"/>
              <a:t>Many honours courses combine other social sciences or vocational subjects such as law:</a:t>
            </a:r>
          </a:p>
          <a:p>
            <a:r>
              <a:rPr lang="en-GB" sz="2000" dirty="0">
                <a:solidFill>
                  <a:srgbClr val="DC01FE"/>
                </a:solidFill>
              </a:rPr>
              <a:t>https://</a:t>
            </a:r>
            <a:r>
              <a:rPr lang="en-GB" sz="2000" dirty="0" err="1">
                <a:solidFill>
                  <a:srgbClr val="DC01FE"/>
                </a:solidFill>
              </a:rPr>
              <a:t>www.topuniversities.com</a:t>
            </a:r>
            <a:r>
              <a:rPr lang="en-GB" sz="2000" dirty="0">
                <a:solidFill>
                  <a:srgbClr val="DC01FE"/>
                </a:solidFill>
              </a:rPr>
              <a:t>/courses/anthropology/guide</a:t>
            </a:r>
          </a:p>
          <a:p>
            <a:endParaRPr lang="en-GB" sz="2000" dirty="0"/>
          </a:p>
          <a:p>
            <a:r>
              <a:rPr lang="en-GB" sz="2000" dirty="0"/>
              <a:t>Many courses have the option to </a:t>
            </a:r>
            <a:r>
              <a:rPr lang="en-GB" sz="2000" dirty="0">
                <a:solidFill>
                  <a:srgbClr val="DC01FE"/>
                </a:solidFill>
              </a:rPr>
              <a:t>study abroad for a year</a:t>
            </a:r>
            <a:r>
              <a:rPr lang="en-GB" sz="2000" dirty="0"/>
              <a:t>. This is the best way to develop your understanding of anthropology across the world.</a:t>
            </a:r>
          </a:p>
          <a:p>
            <a:endParaRPr lang="en-GB" sz="2000" dirty="0"/>
          </a:p>
          <a:p>
            <a:r>
              <a:rPr lang="en-GB" sz="2000" dirty="0"/>
              <a:t>Anthropology gives you skills that </a:t>
            </a:r>
          </a:p>
          <a:p>
            <a:r>
              <a:rPr lang="en-GB" sz="2000" dirty="0"/>
              <a:t>can be applied in different</a:t>
            </a:r>
          </a:p>
          <a:p>
            <a:r>
              <a:rPr lang="en-GB" sz="2000" dirty="0"/>
              <a:t>environments, such as </a:t>
            </a:r>
            <a:r>
              <a:rPr lang="en-GB" sz="2000" dirty="0">
                <a:solidFill>
                  <a:srgbClr val="DC01FE"/>
                </a:solidFill>
              </a:rPr>
              <a:t>problem solving</a:t>
            </a:r>
            <a:r>
              <a:rPr lang="en-GB" sz="2000" dirty="0"/>
              <a:t>, </a:t>
            </a:r>
          </a:p>
          <a:p>
            <a:r>
              <a:rPr lang="en-GB" sz="2000" dirty="0">
                <a:solidFill>
                  <a:srgbClr val="DC01FE"/>
                </a:solidFill>
              </a:rPr>
              <a:t>communication</a:t>
            </a:r>
            <a:r>
              <a:rPr lang="en-GB" sz="2000" dirty="0"/>
              <a:t>, </a:t>
            </a:r>
            <a:r>
              <a:rPr lang="en-GB" sz="2000" dirty="0">
                <a:solidFill>
                  <a:srgbClr val="DC01FE"/>
                </a:solidFill>
              </a:rPr>
              <a:t>presentation</a:t>
            </a:r>
            <a:r>
              <a:rPr lang="en-GB" sz="2000" dirty="0"/>
              <a:t> and </a:t>
            </a:r>
            <a:r>
              <a:rPr lang="en-GB" sz="2000" dirty="0">
                <a:solidFill>
                  <a:srgbClr val="DC01FE"/>
                </a:solidFill>
              </a:rPr>
              <a:t>reasoning</a:t>
            </a:r>
            <a:r>
              <a:rPr lang="en-GB" sz="2000" dirty="0"/>
              <a:t> – </a:t>
            </a:r>
          </a:p>
          <a:p>
            <a:r>
              <a:rPr lang="en-GB" sz="2000" dirty="0"/>
              <a:t>all of which are highly valued by employers.</a:t>
            </a:r>
          </a:p>
          <a:p>
            <a:endParaRPr lang="en-GB" sz="2000" dirty="0"/>
          </a:p>
          <a:p>
            <a:pPr algn="ctr"/>
            <a:endParaRPr lang="en-GB" sz="2000" b="0" i="0" u="none" strike="noStrike" baseline="0" dirty="0">
              <a:solidFill>
                <a:schemeClr val="bg2">
                  <a:lumMod val="25000"/>
                </a:schemeClr>
              </a:solidFill>
            </a:endParaRPr>
          </a:p>
        </p:txBody>
      </p:sp>
      <p:pic>
        <p:nvPicPr>
          <p:cNvPr id="5" name="Picture 4" descr="A picture containing person, indoor&#10;&#10;Description automatically generated">
            <a:extLst>
              <a:ext uri="{FF2B5EF4-FFF2-40B4-BE49-F238E27FC236}">
                <a16:creationId xmlns:a16="http://schemas.microsoft.com/office/drawing/2014/main" id="{6A7FB4FD-484A-2F41-B115-806CA3037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435650" y="4374133"/>
            <a:ext cx="2695074" cy="2021306"/>
          </a:xfrm>
          <a:prstGeom prst="rect">
            <a:avLst/>
          </a:prstGeom>
        </p:spPr>
      </p:pic>
      <p:pic>
        <p:nvPicPr>
          <p:cNvPr id="8" name="Picture 7" descr="A picture containing floor, indoor, person&#10;&#10;Description automatically generated">
            <a:extLst>
              <a:ext uri="{FF2B5EF4-FFF2-40B4-BE49-F238E27FC236}">
                <a16:creationId xmlns:a16="http://schemas.microsoft.com/office/drawing/2014/main" id="{3B3FA8EC-FB84-214D-AF08-AFB702B23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127707" y="4374133"/>
            <a:ext cx="2695074" cy="2021306"/>
          </a:xfrm>
          <a:prstGeom prst="rect">
            <a:avLst/>
          </a:prstGeom>
        </p:spPr>
      </p:pic>
      <p:pic>
        <p:nvPicPr>
          <p:cNvPr id="11" name="Picture 10" descr="A person taking a selfie&#10;&#10;Description automatically generated">
            <a:extLst>
              <a:ext uri="{FF2B5EF4-FFF2-40B4-BE49-F238E27FC236}">
                <a16:creationId xmlns:a16="http://schemas.microsoft.com/office/drawing/2014/main" id="{8F3A997D-14A3-E640-8843-8AC36EB3F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1975" y="4037249"/>
            <a:ext cx="1515979" cy="2695074"/>
          </a:xfrm>
          <a:prstGeom prst="rect">
            <a:avLst/>
          </a:prstGeom>
        </p:spPr>
      </p:pic>
    </p:spTree>
    <p:extLst>
      <p:ext uri="{BB962C8B-B14F-4D97-AF65-F5344CB8AC3E}">
        <p14:creationId xmlns:p14="http://schemas.microsoft.com/office/powerpoint/2010/main" val="25497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1000"/>
                                        <p:tgtEl>
                                          <p:spTgt spid="2">
                                            <p:txEl>
                                              <p:pRg st="9" end="9"/>
                                            </p:txEl>
                                          </p:spTgt>
                                        </p:tgtEl>
                                      </p:cBhvr>
                                    </p:animEffect>
                                    <p:anim calcmode="lin" valueType="num">
                                      <p:cBhvr>
                                        <p:cTn id="3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1000"/>
                                        <p:tgtEl>
                                          <p:spTgt spid="2">
                                            <p:txEl>
                                              <p:pRg st="10" end="10"/>
                                            </p:txEl>
                                          </p:spTgt>
                                        </p:tgtEl>
                                      </p:cBhvr>
                                    </p:animEffect>
                                    <p:anim calcmode="lin" valueType="num">
                                      <p:cBhvr>
                                        <p:cTn id="4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fade">
                                      <p:cBhvr>
                                        <p:cTn id="46" dur="1000"/>
                                        <p:tgtEl>
                                          <p:spTgt spid="2">
                                            <p:txEl>
                                              <p:pRg st="11" end="11"/>
                                            </p:txEl>
                                          </p:spTgt>
                                        </p:tgtEl>
                                      </p:cBhvr>
                                    </p:animEffect>
                                    <p:anim calcmode="lin" valueType="num">
                                      <p:cBhvr>
                                        <p:cTn id="4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1000"/>
                                        <p:tgtEl>
                                          <p:spTgt spid="2">
                                            <p:txEl>
                                              <p:pRg st="12" end="12"/>
                                            </p:txEl>
                                          </p:spTgt>
                                        </p:tgtEl>
                                      </p:cBhvr>
                                    </p:animEffect>
                                    <p:anim calcmode="lin" valueType="num">
                                      <p:cBhvr>
                                        <p:cTn id="5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
                                            <p:txEl>
                                              <p:pRg st="13" end="13"/>
                                            </p:txEl>
                                          </p:spTgt>
                                        </p:tgtEl>
                                        <p:attrNameLst>
                                          <p:attrName>style.visibility</p:attrName>
                                        </p:attrNameLst>
                                      </p:cBhvr>
                                      <p:to>
                                        <p:strVal val="visible"/>
                                      </p:to>
                                    </p:set>
                                    <p:animEffect transition="in" filter="fade">
                                      <p:cBhvr>
                                        <p:cTn id="56" dur="1000"/>
                                        <p:tgtEl>
                                          <p:spTgt spid="2">
                                            <p:txEl>
                                              <p:pRg st="13" end="13"/>
                                            </p:txEl>
                                          </p:spTgt>
                                        </p:tgtEl>
                                      </p:cBhvr>
                                    </p:animEffect>
                                    <p:anim calcmode="lin" valueType="num">
                                      <p:cBhvr>
                                        <p:cTn id="57"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CD87B693-1382-42F3-AB40-F23C287BF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090"/>
            <a:ext cx="690910" cy="690910"/>
          </a:xfrm>
          <a:prstGeom prst="rect">
            <a:avLst/>
          </a:prstGeom>
        </p:spPr>
      </p:pic>
      <p:pic>
        <p:nvPicPr>
          <p:cNvPr id="4" name="Picture 3" descr="A person taking a selfie&#10;&#10;Description automatically generated">
            <a:extLst>
              <a:ext uri="{FF2B5EF4-FFF2-40B4-BE49-F238E27FC236}">
                <a16:creationId xmlns:a16="http://schemas.microsoft.com/office/drawing/2014/main" id="{699CA97B-735B-FD43-A3DB-CAB1E4672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303" y="-1925051"/>
            <a:ext cx="5421981" cy="9639077"/>
          </a:xfrm>
          <a:prstGeom prst="rect">
            <a:avLst/>
          </a:prstGeom>
        </p:spPr>
      </p:pic>
      <p:sp>
        <p:nvSpPr>
          <p:cNvPr id="5" name="Speech Bubble: Rectangle with Corners Rounded 4">
            <a:extLst>
              <a:ext uri="{FF2B5EF4-FFF2-40B4-BE49-F238E27FC236}">
                <a16:creationId xmlns:a16="http://schemas.microsoft.com/office/drawing/2014/main" id="{10413C4E-9426-4346-8BA2-1111CCE9B6C1}"/>
              </a:ext>
            </a:extLst>
          </p:cNvPr>
          <p:cNvSpPr/>
          <p:nvPr/>
        </p:nvSpPr>
        <p:spPr>
          <a:xfrm>
            <a:off x="690910" y="889256"/>
            <a:ext cx="5735367" cy="5079488"/>
          </a:xfrm>
          <a:prstGeom prst="wedgeRoundRectCallout">
            <a:avLst>
              <a:gd name="adj1" fmla="val 92608"/>
              <a:gd name="adj2" fmla="val 10415"/>
              <a:gd name="adj3" fmla="val 16667"/>
            </a:avLst>
          </a:prstGeom>
          <a:solidFill>
            <a:srgbClr val="EA8BD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What does </a:t>
            </a:r>
            <a:r>
              <a:rPr lang="en-GB" sz="2400" dirty="0">
                <a:solidFill>
                  <a:srgbClr val="DC01FE"/>
                </a:solidFill>
              </a:rPr>
              <a:t>stigmatisation </a:t>
            </a:r>
            <a:r>
              <a:rPr lang="en-GB" sz="2400" dirty="0">
                <a:solidFill>
                  <a:schemeClr val="tx1"/>
                </a:solidFill>
              </a:rPr>
              <a:t>mean?</a:t>
            </a:r>
          </a:p>
          <a:p>
            <a:pPr algn="ctr"/>
            <a:endParaRPr lang="en-GB" sz="2400" dirty="0">
              <a:solidFill>
                <a:schemeClr val="bg2">
                  <a:lumMod val="25000"/>
                </a:schemeClr>
              </a:solidFill>
            </a:endParaRPr>
          </a:p>
          <a:p>
            <a:pPr algn="ctr"/>
            <a:r>
              <a:rPr lang="en-GB" sz="2400" dirty="0">
                <a:solidFill>
                  <a:schemeClr val="tx1"/>
                </a:solidFill>
              </a:rPr>
              <a:t>How do you think </a:t>
            </a:r>
            <a:r>
              <a:rPr lang="en-GB" sz="2400" dirty="0">
                <a:solidFill>
                  <a:srgbClr val="DC01FE"/>
                </a:solidFill>
              </a:rPr>
              <a:t>exclusion</a:t>
            </a:r>
            <a:r>
              <a:rPr lang="en-GB" sz="2400" dirty="0">
                <a:solidFill>
                  <a:schemeClr val="bg2">
                    <a:lumMod val="25000"/>
                  </a:schemeClr>
                </a:solidFill>
              </a:rPr>
              <a:t> </a:t>
            </a:r>
            <a:r>
              <a:rPr lang="en-GB" sz="2400" dirty="0">
                <a:solidFill>
                  <a:schemeClr val="tx1"/>
                </a:solidFill>
              </a:rPr>
              <a:t>and</a:t>
            </a:r>
            <a:r>
              <a:rPr lang="en-GB" sz="2400" dirty="0">
                <a:solidFill>
                  <a:schemeClr val="bg2">
                    <a:lumMod val="25000"/>
                  </a:schemeClr>
                </a:solidFill>
              </a:rPr>
              <a:t> </a:t>
            </a:r>
            <a:r>
              <a:rPr lang="en-GB" sz="2400" dirty="0">
                <a:solidFill>
                  <a:srgbClr val="DC01FE"/>
                </a:solidFill>
              </a:rPr>
              <a:t>stigmatisation</a:t>
            </a:r>
            <a:r>
              <a:rPr lang="en-GB" sz="2400" dirty="0">
                <a:solidFill>
                  <a:schemeClr val="bg2">
                    <a:lumMod val="25000"/>
                  </a:schemeClr>
                </a:solidFill>
              </a:rPr>
              <a:t> </a:t>
            </a:r>
            <a:r>
              <a:rPr lang="en-GB" sz="2400" dirty="0">
                <a:solidFill>
                  <a:schemeClr val="tx1"/>
                </a:solidFill>
              </a:rPr>
              <a:t>affect people?</a:t>
            </a:r>
          </a:p>
          <a:p>
            <a:pPr algn="ctr"/>
            <a:endParaRPr lang="en-GB" sz="2400" dirty="0">
              <a:solidFill>
                <a:schemeClr val="bg2">
                  <a:lumMod val="25000"/>
                </a:schemeClr>
              </a:solidFill>
            </a:endParaRPr>
          </a:p>
          <a:p>
            <a:pPr algn="ctr"/>
            <a:r>
              <a:rPr lang="en-GB" sz="2400" dirty="0">
                <a:solidFill>
                  <a:schemeClr val="tx1"/>
                </a:solidFill>
              </a:rPr>
              <a:t>Why do employers need people to have </a:t>
            </a:r>
            <a:r>
              <a:rPr lang="en-GB" sz="2400" dirty="0">
                <a:solidFill>
                  <a:srgbClr val="DC01FE"/>
                </a:solidFill>
              </a:rPr>
              <a:t>problem solving</a:t>
            </a:r>
            <a:r>
              <a:rPr lang="en-GB" sz="2400" dirty="0">
                <a:solidFill>
                  <a:schemeClr val="tx1"/>
                </a:solidFill>
              </a:rPr>
              <a:t>,</a:t>
            </a:r>
            <a:r>
              <a:rPr lang="en-GB" sz="2400" dirty="0"/>
              <a:t> </a:t>
            </a:r>
            <a:r>
              <a:rPr lang="en-GB" sz="2400" dirty="0">
                <a:solidFill>
                  <a:srgbClr val="DC01FE"/>
                </a:solidFill>
              </a:rPr>
              <a:t>communication</a:t>
            </a:r>
            <a:r>
              <a:rPr lang="en-GB" sz="2400" dirty="0">
                <a:solidFill>
                  <a:schemeClr val="tx1"/>
                </a:solidFill>
              </a:rPr>
              <a:t>,</a:t>
            </a:r>
            <a:r>
              <a:rPr lang="en-GB" sz="2400" dirty="0"/>
              <a:t> </a:t>
            </a:r>
            <a:r>
              <a:rPr lang="en-GB" sz="2400" dirty="0">
                <a:solidFill>
                  <a:srgbClr val="DC01FE"/>
                </a:solidFill>
              </a:rPr>
              <a:t>presentation</a:t>
            </a:r>
            <a:r>
              <a:rPr lang="en-GB" sz="2400" dirty="0"/>
              <a:t> </a:t>
            </a:r>
            <a:r>
              <a:rPr lang="en-GB" sz="2400" dirty="0">
                <a:solidFill>
                  <a:schemeClr val="tx1"/>
                </a:solidFill>
              </a:rPr>
              <a:t>and</a:t>
            </a:r>
            <a:r>
              <a:rPr lang="en-GB" sz="2400" dirty="0"/>
              <a:t> </a:t>
            </a:r>
            <a:r>
              <a:rPr lang="en-GB" sz="2400" dirty="0">
                <a:solidFill>
                  <a:srgbClr val="DC01FE"/>
                </a:solidFill>
              </a:rPr>
              <a:t>reasoning</a:t>
            </a:r>
            <a:r>
              <a:rPr lang="en-GB" sz="2400" dirty="0"/>
              <a:t> </a:t>
            </a:r>
            <a:r>
              <a:rPr lang="en-GB" sz="2400" dirty="0">
                <a:solidFill>
                  <a:schemeClr val="tx1"/>
                </a:solidFill>
              </a:rPr>
              <a:t>skills</a:t>
            </a:r>
            <a:r>
              <a:rPr lang="en-GB" sz="2400" dirty="0">
                <a:solidFill>
                  <a:schemeClr val="bg2">
                    <a:lumMod val="25000"/>
                  </a:schemeClr>
                </a:solidFill>
              </a:rPr>
              <a:t>?</a:t>
            </a:r>
          </a:p>
          <a:p>
            <a:pPr algn="ctr"/>
            <a:endParaRPr lang="en-GB" sz="2400" dirty="0">
              <a:solidFill>
                <a:schemeClr val="bg2">
                  <a:lumMod val="25000"/>
                </a:schemeClr>
              </a:solidFill>
            </a:endParaRPr>
          </a:p>
          <a:p>
            <a:pPr algn="ctr"/>
            <a:r>
              <a:rPr lang="en-GB" sz="2400" dirty="0">
                <a:solidFill>
                  <a:schemeClr val="tx1"/>
                </a:solidFill>
              </a:rPr>
              <a:t>Which skills do you need to </a:t>
            </a:r>
            <a:r>
              <a:rPr lang="en-GB" sz="2400" dirty="0">
                <a:solidFill>
                  <a:srgbClr val="DC01FE"/>
                </a:solidFill>
              </a:rPr>
              <a:t>develop</a:t>
            </a:r>
            <a:r>
              <a:rPr lang="en-GB" sz="2400" dirty="0">
                <a:solidFill>
                  <a:schemeClr val="bg2">
                    <a:lumMod val="25000"/>
                  </a:schemeClr>
                </a:solidFill>
              </a:rPr>
              <a:t>? </a:t>
            </a:r>
            <a:r>
              <a:rPr lang="en-GB" sz="2400" i="1" dirty="0">
                <a:solidFill>
                  <a:srgbClr val="DC01FE"/>
                </a:solidFill>
              </a:rPr>
              <a:t>How</a:t>
            </a:r>
            <a:r>
              <a:rPr lang="en-GB" sz="2400" i="1" dirty="0">
                <a:solidFill>
                  <a:schemeClr val="bg2">
                    <a:lumMod val="25000"/>
                  </a:schemeClr>
                </a:solidFill>
              </a:rPr>
              <a:t> </a:t>
            </a:r>
            <a:r>
              <a:rPr lang="en-GB" sz="2400" dirty="0">
                <a:solidFill>
                  <a:schemeClr val="tx1"/>
                </a:solidFill>
              </a:rPr>
              <a:t>could you develop them?</a:t>
            </a:r>
          </a:p>
        </p:txBody>
      </p:sp>
    </p:spTree>
    <p:extLst>
      <p:ext uri="{BB962C8B-B14F-4D97-AF65-F5344CB8AC3E}">
        <p14:creationId xmlns:p14="http://schemas.microsoft.com/office/powerpoint/2010/main" val="30628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6" ma:contentTypeDescription="Create a new document." ma:contentTypeScope="" ma:versionID="83af08f505664a5d72b3965c6fc9394e">
  <xsd:schema xmlns:xsd="http://www.w3.org/2001/XMLSchema" xmlns:xs="http://www.w3.org/2001/XMLSchema" xmlns:p="http://schemas.microsoft.com/office/2006/metadata/properties" xmlns:ns2="4ef8ee0b-e025-4bd4-94a6-4c71df7778d2" targetNamespace="http://schemas.microsoft.com/office/2006/metadata/properties" ma:root="true" ma:fieldsID="1ed290f35050ec8e955e09b7917ddda3" ns2:_="">
    <xsd:import namespace="4ef8ee0b-e025-4bd4-94a6-4c71df7778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64D7D6-383A-4E13-8A81-8AC0BA6C491E}">
  <ds:schemaRefs>
    <ds:schemaRef ds:uri="4ef8ee0b-e025-4bd4-94a6-4c71df7778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8C0965-75E0-44E7-8C46-43A8D27AB4FD}">
  <ds:schemaRefs>
    <ds:schemaRef ds:uri="http://www.w3.org/XML/1998/namespace"/>
    <ds:schemaRef ds:uri="http://purl.org/dc/terms/"/>
    <ds:schemaRef ds:uri="http://purl.org/dc/elements/1.1/"/>
    <ds:schemaRef ds:uri="http://schemas.microsoft.com/office/2006/metadata/properties"/>
    <ds:schemaRef ds:uri="4ef8ee0b-e025-4bd4-94a6-4c71df7778d2"/>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5E714B6-D8BD-4468-A4A2-4A0D53538C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694</TotalTime>
  <Words>1738</Words>
  <Application>Microsoft Macintosh PowerPoint</Application>
  <PresentationFormat>Widescreen</PresentationFormat>
  <Paragraphs>133</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Erica Morgan</dc:creator>
  <cp:keywords/>
  <dc:description/>
  <cp:lastModifiedBy>Karen Lindsay</cp:lastModifiedBy>
  <cp:revision>23</cp:revision>
  <dcterms:created xsi:type="dcterms:W3CDTF">2020-08-26T16:05:08Z</dcterms:created>
  <dcterms:modified xsi:type="dcterms:W3CDTF">2021-02-09T16:10:42Z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ComplianceAssetId">
    <vt:lpwstr/>
  </property>
</Properties>
</file>