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3"/>
  </p:notesMasterIdLst>
  <p:sldIdLst>
    <p:sldId id="301" r:id="rId5"/>
    <p:sldId id="257" r:id="rId6"/>
    <p:sldId id="258" r:id="rId7"/>
    <p:sldId id="298" r:id="rId8"/>
    <p:sldId id="285" r:id="rId9"/>
    <p:sldId id="296" r:id="rId10"/>
    <p:sldId id="266" r:id="rId11"/>
    <p:sldId id="286" r:id="rId12"/>
    <p:sldId id="292" r:id="rId13"/>
    <p:sldId id="289" r:id="rId14"/>
    <p:sldId id="303" r:id="rId15"/>
    <p:sldId id="280" r:id="rId16"/>
    <p:sldId id="283" r:id="rId17"/>
    <p:sldId id="284" r:id="rId18"/>
    <p:sldId id="293" r:id="rId19"/>
    <p:sldId id="294" r:id="rId20"/>
    <p:sldId id="295" r:id="rId21"/>
    <p:sldId id="302" r:id="rId22"/>
  </p:sldIdLst>
  <p:sldSz cx="18288000" cy="10287000"/>
  <p:notesSz cx="6858000" cy="9144000"/>
  <p:embeddedFontLst>
    <p:embeddedFont>
      <p:font typeface="Montserrat" panose="00000500000000000000" pitchFamily="2" charset="0"/>
      <p:regular r:id="rId24"/>
      <p:bold r:id="rId25"/>
      <p:italic r:id="rId26"/>
      <p:boldItalic r:id="rId27"/>
    </p:embeddedFont>
    <p:embeddedFont>
      <p:font typeface="Montserrat Bold" panose="00000800000000000000" charset="0"/>
      <p:regular r:id="rId28"/>
      <p:bold r:id="rId29"/>
      <p:italic r:id="rId30"/>
      <p:boldItalic r:id="rId31"/>
    </p:embeddedFont>
    <p:embeddedFont>
      <p:font typeface="Montserrat Classic Bold Italics" panose="020B0604020202020204" charset="0"/>
      <p:bold r:id="rId32"/>
      <p:italic r:id="rId33"/>
      <p:boldItalic r:id="rId34"/>
    </p:embeddedFont>
    <p:embeddedFont>
      <p:font typeface="Montserrat ExtraBold" panose="00000900000000000000" pitchFamily="2" charset="0"/>
      <p:bold r:id="rId35"/>
      <p:boldItalic r:id="rId36"/>
    </p:embeddedFont>
    <p:embeddedFont>
      <p:font typeface="Montserrat SemiBold" panose="00000700000000000000" pitchFamily="2" charset="0"/>
      <p:bold r:id="rId37"/>
      <p:boldItalic r:id="rId38"/>
    </p:embeddedFont>
    <p:embeddedFont>
      <p:font typeface="Montserrat Semi-Bold" panose="020B0604020202020204" charset="0"/>
      <p:regular r:id="rId39"/>
      <p:bold r:id="rId40"/>
      <p:italic r:id="rId41"/>
      <p:boldItalic r:id="rId42"/>
    </p:embeddedFont>
    <p:embeddedFont>
      <p:font typeface="Montserrat Semi-Bold Bold" panose="020B060402020202020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3D115E-6ED3-5FF1-F5AE-EB933C271959}" name="Erica Morgan" initials="EM" userId="S::Erica@scicomsult.com::39ed17eb-1fe1-4e30-9f9d-69b034d5bc7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60AA"/>
    <a:srgbClr val="EBEFF2"/>
    <a:srgbClr val="003399"/>
    <a:srgbClr val="ADDDD7"/>
    <a:srgbClr val="FEFEFE"/>
    <a:srgbClr val="416FC3"/>
    <a:srgbClr val="84A2D8"/>
    <a:srgbClr val="55B8AD"/>
    <a:srgbClr val="30746C"/>
    <a:srgbClr val="3D93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1A4B21-33F2-4B19-840C-3EFB2896CEF2}" v="15" dt="2025-10-29T15:41:49.2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83" autoAdjust="0"/>
    <p:restoredTop sz="94626" autoAdjust="0"/>
  </p:normalViewPr>
  <p:slideViewPr>
    <p:cSldViewPr>
      <p:cViewPr varScale="1">
        <p:scale>
          <a:sx n="70" d="100"/>
          <a:sy n="70" d="100"/>
        </p:scale>
        <p:origin x="540" y="84"/>
      </p:cViewPr>
      <p:guideLst>
        <p:guide orient="horz" pos="2160"/>
        <p:guide pos="2880"/>
      </p:guideLst>
    </p:cSldViewPr>
  </p:slideViewPr>
  <p:outlineViewPr>
    <p:cViewPr>
      <p:scale>
        <a:sx n="33" d="100"/>
        <a:sy n="33" d="100"/>
      </p:scale>
      <p:origin x="0" y="0"/>
    </p:cViewPr>
  </p:outlineViewPr>
  <p:notesTextViewPr>
    <p:cViewPr>
      <p:scale>
        <a:sx n="3" d="2"/>
        <a:sy n="3" d="2"/>
      </p:scale>
      <p:origin x="0" y="-5"/>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7.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6.fntdata"/><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4" Type="http://schemas.openxmlformats.org/officeDocument/2006/relationships/font" Target="fonts/font21.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16.xml"/><Relationship Id="rId41" Type="http://schemas.openxmlformats.org/officeDocument/2006/relationships/font" Target="fonts/font18.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la Foffa" userId="237bb2e1-a752-4b88-b59e-e8cd0f246259" providerId="ADAL" clId="{DC58C304-F544-40DA-A9E0-6167247A980E}"/>
    <pc:docChg chg="undo custSel modSld">
      <pc:chgData name="Isla Foffa" userId="237bb2e1-a752-4b88-b59e-e8cd0f246259" providerId="ADAL" clId="{DC58C304-F544-40DA-A9E0-6167247A980E}" dt="2025-10-30T10:01:01.101" v="54" actId="732"/>
      <pc:docMkLst>
        <pc:docMk/>
      </pc:docMkLst>
      <pc:sldChg chg="modSp mod">
        <pc:chgData name="Isla Foffa" userId="237bb2e1-a752-4b88-b59e-e8cd0f246259" providerId="ADAL" clId="{DC58C304-F544-40DA-A9E0-6167247A980E}" dt="2025-10-29T15:36:07.312" v="28" actId="14100"/>
        <pc:sldMkLst>
          <pc:docMk/>
          <pc:sldMk cId="3722778945" sldId="286"/>
        </pc:sldMkLst>
        <pc:picChg chg="mod">
          <ac:chgData name="Isla Foffa" userId="237bb2e1-a752-4b88-b59e-e8cd0f246259" providerId="ADAL" clId="{DC58C304-F544-40DA-A9E0-6167247A980E}" dt="2025-10-29T15:36:07.312" v="28" actId="14100"/>
          <ac:picMkLst>
            <pc:docMk/>
            <pc:sldMk cId="3722778945" sldId="286"/>
            <ac:picMk id="15" creationId="{E91E89A2-B29C-2E37-AD5D-02D6804F15DF}"/>
          </ac:picMkLst>
        </pc:picChg>
      </pc:sldChg>
      <pc:sldChg chg="modSp mod">
        <pc:chgData name="Isla Foffa" userId="237bb2e1-a752-4b88-b59e-e8cd0f246259" providerId="ADAL" clId="{DC58C304-F544-40DA-A9E0-6167247A980E}" dt="2025-10-29T15:36:57.683" v="31" actId="1076"/>
        <pc:sldMkLst>
          <pc:docMk/>
          <pc:sldMk cId="3672370329" sldId="289"/>
        </pc:sldMkLst>
        <pc:spChg chg="mod">
          <ac:chgData name="Isla Foffa" userId="237bb2e1-a752-4b88-b59e-e8cd0f246259" providerId="ADAL" clId="{DC58C304-F544-40DA-A9E0-6167247A980E}" dt="2025-10-29T15:36:57.683" v="31" actId="1076"/>
          <ac:spMkLst>
            <pc:docMk/>
            <pc:sldMk cId="3672370329" sldId="289"/>
            <ac:spMk id="11" creationId="{DB044FB5-2DAF-AB2C-7EC3-D98BFC66CEF9}"/>
          </ac:spMkLst>
        </pc:spChg>
      </pc:sldChg>
      <pc:sldChg chg="modSp mod">
        <pc:chgData name="Isla Foffa" userId="237bb2e1-a752-4b88-b59e-e8cd0f246259" providerId="ADAL" clId="{DC58C304-F544-40DA-A9E0-6167247A980E}" dt="2025-10-29T15:47:11.851" v="40" actId="207"/>
        <pc:sldMkLst>
          <pc:docMk/>
          <pc:sldMk cId="2567900972" sldId="293"/>
        </pc:sldMkLst>
        <pc:spChg chg="mod">
          <ac:chgData name="Isla Foffa" userId="237bb2e1-a752-4b88-b59e-e8cd0f246259" providerId="ADAL" clId="{DC58C304-F544-40DA-A9E0-6167247A980E}" dt="2025-10-29T15:47:11.851" v="40" actId="207"/>
          <ac:spMkLst>
            <pc:docMk/>
            <pc:sldMk cId="2567900972" sldId="293"/>
            <ac:spMk id="7" creationId="{00000000-0000-0000-0000-000000000000}"/>
          </ac:spMkLst>
        </pc:spChg>
        <pc:grpChg chg="mod">
          <ac:chgData name="Isla Foffa" userId="237bb2e1-a752-4b88-b59e-e8cd0f246259" providerId="ADAL" clId="{DC58C304-F544-40DA-A9E0-6167247A980E}" dt="2025-10-29T15:46:31.330" v="39" actId="207"/>
          <ac:grpSpMkLst>
            <pc:docMk/>
            <pc:sldMk cId="2567900972" sldId="293"/>
            <ac:grpSpMk id="6" creationId="{00000000-0000-0000-0000-000000000000}"/>
          </ac:grpSpMkLst>
        </pc:grpChg>
      </pc:sldChg>
      <pc:sldChg chg="modSp mod">
        <pc:chgData name="Isla Foffa" userId="237bb2e1-a752-4b88-b59e-e8cd0f246259" providerId="ADAL" clId="{DC58C304-F544-40DA-A9E0-6167247A980E}" dt="2025-10-29T15:41:19.994" v="38" actId="20577"/>
        <pc:sldMkLst>
          <pc:docMk/>
          <pc:sldMk cId="2887927402" sldId="295"/>
        </pc:sldMkLst>
        <pc:spChg chg="mod">
          <ac:chgData name="Isla Foffa" userId="237bb2e1-a752-4b88-b59e-e8cd0f246259" providerId="ADAL" clId="{DC58C304-F544-40DA-A9E0-6167247A980E}" dt="2025-10-29T15:41:19.994" v="38" actId="20577"/>
          <ac:spMkLst>
            <pc:docMk/>
            <pc:sldMk cId="2887927402" sldId="295"/>
            <ac:spMk id="4" creationId="{0FA8FFC5-8FD3-9485-6B05-F813B65D0A54}"/>
          </ac:spMkLst>
        </pc:spChg>
      </pc:sldChg>
      <pc:sldChg chg="modSp mod">
        <pc:chgData name="Isla Foffa" userId="237bb2e1-a752-4b88-b59e-e8cd0f246259" providerId="ADAL" clId="{DC58C304-F544-40DA-A9E0-6167247A980E}" dt="2025-10-30T10:01:01.101" v="54" actId="732"/>
        <pc:sldMkLst>
          <pc:docMk/>
          <pc:sldMk cId="849097242" sldId="296"/>
        </pc:sldMkLst>
        <pc:spChg chg="mod">
          <ac:chgData name="Isla Foffa" userId="237bb2e1-a752-4b88-b59e-e8cd0f246259" providerId="ADAL" clId="{DC58C304-F544-40DA-A9E0-6167247A980E}" dt="2025-10-30T10:00:46.207" v="50" actId="1038"/>
          <ac:spMkLst>
            <pc:docMk/>
            <pc:sldMk cId="849097242" sldId="296"/>
            <ac:spMk id="3" creationId="{06FBB253-6086-031C-8D99-18D229BCE51F}"/>
          </ac:spMkLst>
        </pc:spChg>
        <pc:spChg chg="mod">
          <ac:chgData name="Isla Foffa" userId="237bb2e1-a752-4b88-b59e-e8cd0f246259" providerId="ADAL" clId="{DC58C304-F544-40DA-A9E0-6167247A980E}" dt="2025-10-30T10:00:35.626" v="42" actId="14100"/>
          <ac:spMkLst>
            <pc:docMk/>
            <pc:sldMk cId="849097242" sldId="296"/>
            <ac:spMk id="11" creationId="{62D9EAAF-0406-A344-A3C9-65FAC0BD0A0F}"/>
          </ac:spMkLst>
        </pc:spChg>
        <pc:spChg chg="mod">
          <ac:chgData name="Isla Foffa" userId="237bb2e1-a752-4b88-b59e-e8cd0f246259" providerId="ADAL" clId="{DC58C304-F544-40DA-A9E0-6167247A980E}" dt="2025-10-30T10:00:27.482" v="41" actId="14100"/>
          <ac:spMkLst>
            <pc:docMk/>
            <pc:sldMk cId="849097242" sldId="296"/>
            <ac:spMk id="15" creationId="{BE83E1DD-308C-A67C-A11B-20ABF39DB595}"/>
          </ac:spMkLst>
        </pc:spChg>
        <pc:grpChg chg="mod">
          <ac:chgData name="Isla Foffa" userId="237bb2e1-a752-4b88-b59e-e8cd0f246259" providerId="ADAL" clId="{DC58C304-F544-40DA-A9E0-6167247A980E}" dt="2025-10-30T10:00:46.207" v="50" actId="1038"/>
          <ac:grpSpMkLst>
            <pc:docMk/>
            <pc:sldMk cId="849097242" sldId="296"/>
            <ac:grpSpMk id="5" creationId="{00000000-0000-0000-0000-000000000000}"/>
          </ac:grpSpMkLst>
        </pc:grpChg>
        <pc:grpChg chg="mod">
          <ac:chgData name="Isla Foffa" userId="237bb2e1-a752-4b88-b59e-e8cd0f246259" providerId="ADAL" clId="{DC58C304-F544-40DA-A9E0-6167247A980E}" dt="2025-10-30T10:00:46.207" v="50" actId="1038"/>
          <ac:grpSpMkLst>
            <pc:docMk/>
            <pc:sldMk cId="849097242" sldId="296"/>
            <ac:grpSpMk id="7" creationId="{00000000-0000-0000-0000-000000000000}"/>
          </ac:grpSpMkLst>
        </pc:grpChg>
        <pc:picChg chg="mod modCrop">
          <ac:chgData name="Isla Foffa" userId="237bb2e1-a752-4b88-b59e-e8cd0f246259" providerId="ADAL" clId="{DC58C304-F544-40DA-A9E0-6167247A980E}" dt="2025-10-30T10:01:01.101" v="54" actId="732"/>
          <ac:picMkLst>
            <pc:docMk/>
            <pc:sldMk cId="849097242" sldId="296"/>
            <ac:picMk id="17" creationId="{2D7DB823-1329-2E77-24C2-434923027EE4}"/>
          </ac:picMkLst>
        </pc:picChg>
      </pc:sldChg>
      <pc:sldChg chg="modSp modAnim">
        <pc:chgData name="Isla Foffa" userId="237bb2e1-a752-4b88-b59e-e8cd0f246259" providerId="ADAL" clId="{DC58C304-F544-40DA-A9E0-6167247A980E}" dt="2025-10-29T15:31:50.622" v="15" actId="6549"/>
        <pc:sldMkLst>
          <pc:docMk/>
          <pc:sldMk cId="1727645248" sldId="298"/>
        </pc:sldMkLst>
        <pc:spChg chg="mod">
          <ac:chgData name="Isla Foffa" userId="237bb2e1-a752-4b88-b59e-e8cd0f246259" providerId="ADAL" clId="{DC58C304-F544-40DA-A9E0-6167247A980E}" dt="2025-10-29T15:31:50.622" v="15" actId="6549"/>
          <ac:spMkLst>
            <pc:docMk/>
            <pc:sldMk cId="1727645248" sldId="298"/>
            <ac:spMk id="9" creationId="{66973B15-2E6E-E13C-4185-462C8985F87B}"/>
          </ac:spMkLst>
        </pc:spChg>
      </pc:sldChg>
      <pc:sldChg chg="modSp mod">
        <pc:chgData name="Isla Foffa" userId="237bb2e1-a752-4b88-b59e-e8cd0f246259" providerId="ADAL" clId="{DC58C304-F544-40DA-A9E0-6167247A980E}" dt="2025-10-29T15:30:28.303" v="3" actId="18131"/>
        <pc:sldMkLst>
          <pc:docMk/>
          <pc:sldMk cId="0" sldId="301"/>
        </pc:sldMkLst>
        <pc:picChg chg="mod modCrop">
          <ac:chgData name="Isla Foffa" userId="237bb2e1-a752-4b88-b59e-e8cd0f246259" providerId="ADAL" clId="{DC58C304-F544-40DA-A9E0-6167247A980E}" dt="2025-10-29T15:30:28.303" v="3" actId="18131"/>
          <ac:picMkLst>
            <pc:docMk/>
            <pc:sldMk cId="0" sldId="301"/>
            <ac:picMk id="9" creationId="{B9A4C035-B7AA-2F08-BC5D-C5624C273E49}"/>
          </ac:picMkLst>
        </pc:picChg>
      </pc:sldChg>
      <pc:sldChg chg="addSp delSp modSp mod">
        <pc:chgData name="Isla Foffa" userId="237bb2e1-a752-4b88-b59e-e8cd0f246259" providerId="ADAL" clId="{DC58C304-F544-40DA-A9E0-6167247A980E}" dt="2025-10-29T15:37:29.338" v="35" actId="1076"/>
        <pc:sldMkLst>
          <pc:docMk/>
          <pc:sldMk cId="305524904" sldId="303"/>
        </pc:sldMkLst>
        <pc:spChg chg="add mod">
          <ac:chgData name="Isla Foffa" userId="237bb2e1-a752-4b88-b59e-e8cd0f246259" providerId="ADAL" clId="{DC58C304-F544-40DA-A9E0-6167247A980E}" dt="2025-10-29T15:37:29.338" v="35" actId="1076"/>
          <ac:spMkLst>
            <pc:docMk/>
            <pc:sldMk cId="305524904" sldId="303"/>
            <ac:spMk id="10" creationId="{38D321C5-D057-CEA6-AFFB-C86FDD89E5B5}"/>
          </ac:spMkLst>
        </pc:spChg>
        <pc:spChg chg="del mod">
          <ac:chgData name="Isla Foffa" userId="237bb2e1-a752-4b88-b59e-e8cd0f246259" providerId="ADAL" clId="{DC58C304-F544-40DA-A9E0-6167247A980E}" dt="2025-10-29T15:37:24.352" v="33" actId="478"/>
          <ac:spMkLst>
            <pc:docMk/>
            <pc:sldMk cId="305524904" sldId="303"/>
            <ac:spMk id="15" creationId="{4967B0F4-6F31-1CC4-EE2A-664D7605716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07127-7964-4D3A-83D8-62309D0AB206}" type="datetimeFigureOut">
              <a:rPr lang="en-GB" smtClean="0"/>
              <a:t>30/10/2025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AC36B7-325C-4173-AEA5-C43F54510295}" type="slidenum">
              <a:rPr lang="en-GB" smtClean="0"/>
              <a:t>‹#›</a:t>
            </a:fld>
            <a:endParaRPr lang="en-GB"/>
          </a:p>
        </p:txBody>
      </p:sp>
    </p:spTree>
    <p:extLst>
      <p:ext uri="{BB962C8B-B14F-4D97-AF65-F5344CB8AC3E}">
        <p14:creationId xmlns:p14="http://schemas.microsoft.com/office/powerpoint/2010/main" val="290112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3AC36B7-325C-4173-AEA5-C43F54510295}" type="slidenum">
              <a:rPr lang="en-GB" smtClean="0"/>
              <a:t>1</a:t>
            </a:fld>
            <a:endParaRPr lang="en-GB"/>
          </a:p>
        </p:txBody>
      </p:sp>
    </p:spTree>
    <p:extLst>
      <p:ext uri="{BB962C8B-B14F-4D97-AF65-F5344CB8AC3E}">
        <p14:creationId xmlns:p14="http://schemas.microsoft.com/office/powerpoint/2010/main" val="922852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5</a:t>
            </a:fld>
            <a:endParaRPr lang="en-GB"/>
          </a:p>
        </p:txBody>
      </p:sp>
    </p:spTree>
    <p:extLst>
      <p:ext uri="{BB962C8B-B14F-4D97-AF65-F5344CB8AC3E}">
        <p14:creationId xmlns:p14="http://schemas.microsoft.com/office/powerpoint/2010/main" val="2811615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6</a:t>
            </a:fld>
            <a:endParaRPr lang="en-GB"/>
          </a:p>
        </p:txBody>
      </p:sp>
    </p:spTree>
    <p:extLst>
      <p:ext uri="{BB962C8B-B14F-4D97-AF65-F5344CB8AC3E}">
        <p14:creationId xmlns:p14="http://schemas.microsoft.com/office/powerpoint/2010/main" val="415765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8</a:t>
            </a:fld>
            <a:endParaRPr lang="en-GB"/>
          </a:p>
        </p:txBody>
      </p:sp>
    </p:spTree>
    <p:extLst>
      <p:ext uri="{BB962C8B-B14F-4D97-AF65-F5344CB8AC3E}">
        <p14:creationId xmlns:p14="http://schemas.microsoft.com/office/powerpoint/2010/main" val="625352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9</a:t>
            </a:fld>
            <a:endParaRPr lang="en-GB"/>
          </a:p>
        </p:txBody>
      </p:sp>
    </p:spTree>
    <p:extLst>
      <p:ext uri="{BB962C8B-B14F-4D97-AF65-F5344CB8AC3E}">
        <p14:creationId xmlns:p14="http://schemas.microsoft.com/office/powerpoint/2010/main" val="2793381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school.wakehealth.edu/research/institutes-and-centers/clinical-and-translational-science-institute/maya-angelou-research-center-for-healthy-communities" TargetMode="External"/><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hyperlink" Target="http://www.who.int/health-topics/health-promotion" TargetMode="External"/><Relationship Id="rId5" Type="http://schemas.openxmlformats.org/officeDocument/2006/relationships/hyperlink" Target="https://globalhealth.org/" TargetMode="External"/><Relationship Id="rId4" Type="http://schemas.openxmlformats.org/officeDocument/2006/relationships/hyperlink" Target="https://odphp.health.gov/"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8" Type="http://schemas.openxmlformats.org/officeDocument/2006/relationships/hyperlink" Target="https://cdn.atriumhealth.org/-/media/wakeforest/school/files/departments/department-of-internal-medicine/section-on-cardiovascular-medicine/envision/tanya-gwathmey-activity-sheet-hr.pdf?rev=a03777d755e8475ba74d58dc013d71c6&amp;hash=DD51DB34560775A28D4A5B484F11817C" TargetMode="External"/><Relationship Id="rId13"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image" Target="../media/image26.png"/><Relationship Id="rId12" Type="http://schemas.openxmlformats.org/officeDocument/2006/relationships/image" Target="../media/image27.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hyperlink" Target="https://futurumcareers.com/health-promotion-with-dr-tanya-gwathmey" TargetMode="External"/><Relationship Id="rId5" Type="http://schemas.openxmlformats.org/officeDocument/2006/relationships/hyperlink" Target="https://cdn.atriumhealth.org/-/media/wakeforest/school/files/departments/department-of-internal-medicine/section-on-cardiovascular-medicine/envision/tanya-gwathmey-article-hr.pdf?rev=205b9aaca32641a4af3f7348dfe91344&amp;hash=63E9A155AED566903A6103636FDF661A" TargetMode="External"/><Relationship Id="rId15" Type="http://schemas.openxmlformats.org/officeDocument/2006/relationships/image" Target="../media/image30.png"/><Relationship Id="rId10" Type="http://schemas.openxmlformats.org/officeDocument/2006/relationships/hyperlink" Target="https://futurumcareers.com/TanYa-Gwathmey-animation.mp4" TargetMode="External"/><Relationship Id="rId4" Type="http://schemas.openxmlformats.org/officeDocument/2006/relationships/image" Target="../media/image16.svg"/><Relationship Id="rId9" Type="http://schemas.openxmlformats.org/officeDocument/2006/relationships/hyperlink" Target="https://soundcloud.com/futurum-podcasts/how-can-churches-promote-health-equity-in-african-american-communities" TargetMode="External"/><Relationship Id="rId1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hyperlink" Target="https://redcap.wakehealth.edu/redcap/surveys/?s=RP3XPRFPWX3NRWPK" TargetMode="External"/><Relationship Id="rId7" Type="http://schemas.openxmlformats.org/officeDocument/2006/relationships/image" Target="../media/image34.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hyperlink" Target="https://redcap.link/dh5j1nes" TargetMode="Externa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hyperlink" Target="https://school.wakehealth.edu/" TargetMode="External"/><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hyperlink" Target="https://school.wakehealth.edu/research/institutes-and-centers/clinical-and-translational-science-institute/maya-angelou-research-center-for-healthy-communitie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youtu.be/fiKkGrrUL_E" TargetMode="External"/><Relationship Id="rId2" Type="http://schemas.openxmlformats.org/officeDocument/2006/relationships/hyperlink" Target="http://www.futurumcareers.com/health-promotion-with-dr-tanya-gwathmey" TargetMode="Externa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FC0223D-8139-D3B0-5D2F-FF356CB72F93}"/>
              </a:ext>
            </a:extLst>
          </p:cNvPr>
          <p:cNvSpPr/>
          <p:nvPr/>
        </p:nvSpPr>
        <p:spPr>
          <a:xfrm>
            <a:off x="0" y="-1"/>
            <a:ext cx="2674374" cy="10287001"/>
          </a:xfrm>
          <a:prstGeom prst="rect">
            <a:avLst/>
          </a:prstGeom>
          <a:solidFill>
            <a:srgbClr val="3660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group of people sitting in front of a fireplace&#10;&#10;Description automatically generated">
            <a:extLst>
              <a:ext uri="{FF2B5EF4-FFF2-40B4-BE49-F238E27FC236}">
                <a16:creationId xmlns:a16="http://schemas.microsoft.com/office/drawing/2014/main" id="{B9A4C035-B7AA-2F08-BC5D-C5624C273E49}"/>
              </a:ext>
            </a:extLst>
          </p:cNvPr>
          <p:cNvPicPr>
            <a:picLocks noChangeAspect="1"/>
          </p:cNvPicPr>
          <p:nvPr/>
        </p:nvPicPr>
        <p:blipFill>
          <a:blip r:embed="rId3">
            <a:extLst>
              <a:ext uri="{28A0092B-C50C-407E-A947-70E740481C1C}">
                <a14:useLocalDpi xmlns:a14="http://schemas.microsoft.com/office/drawing/2010/main" val="0"/>
              </a:ext>
            </a:extLst>
          </a:blip>
          <a:srcRect l="31265" t="20623" r="44600" b="40471"/>
          <a:stretch>
            <a:fillRect/>
          </a:stretch>
        </p:blipFill>
        <p:spPr>
          <a:xfrm>
            <a:off x="8694174" y="3687"/>
            <a:ext cx="9593826" cy="10290688"/>
          </a:xfrm>
          <a:prstGeom prst="rect">
            <a:avLst/>
          </a:prstGeom>
        </p:spPr>
      </p:pic>
      <p:grpSp>
        <p:nvGrpSpPr>
          <p:cNvPr id="4" name="Group 4"/>
          <p:cNvGrpSpPr/>
          <p:nvPr/>
        </p:nvGrpSpPr>
        <p:grpSpPr>
          <a:xfrm rot="5400000">
            <a:off x="2731224" y="54407"/>
            <a:ext cx="9258300" cy="11214260"/>
            <a:chOff x="0" y="0"/>
            <a:chExt cx="3130550" cy="3989417"/>
          </a:xfrm>
          <a:solidFill>
            <a:srgbClr val="55B8AD"/>
          </a:solidFill>
        </p:grpSpPr>
        <p:sp>
          <p:nvSpPr>
            <p:cNvPr id="5" name="Freeform 5"/>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grpSp>
        <p:nvGrpSpPr>
          <p:cNvPr id="6" name="Group 6"/>
          <p:cNvGrpSpPr/>
          <p:nvPr/>
        </p:nvGrpSpPr>
        <p:grpSpPr>
          <a:xfrm rot="5400000">
            <a:off x="2058336" y="-318597"/>
            <a:ext cx="10290688" cy="10927880"/>
            <a:chOff x="0" y="0"/>
            <a:chExt cx="3130550" cy="3511380"/>
          </a:xfrm>
          <a:solidFill>
            <a:srgbClr val="0066CC"/>
          </a:solidFill>
        </p:grpSpPr>
        <p:sp>
          <p:nvSpPr>
            <p:cNvPr id="7" name="Freeform 7"/>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solidFill>
              <a:srgbClr val="3660AA"/>
            </a:solidFill>
          </p:spPr>
          <p:txBody>
            <a:bodyPr/>
            <a:lstStyle/>
            <a:p>
              <a:endParaRPr lang="en-GB"/>
            </a:p>
          </p:txBody>
        </p:sp>
      </p:grpSp>
      <p:pic>
        <p:nvPicPr>
          <p:cNvPr id="12" name="Picture 12"/>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3013541" y="7803262"/>
            <a:ext cx="250816" cy="250816"/>
          </a:xfrm>
          <a:prstGeom prst="rect">
            <a:avLst/>
          </a:prstGeom>
        </p:spPr>
      </p:pic>
      <p:sp>
        <p:nvSpPr>
          <p:cNvPr id="17" name="TextBox 17"/>
          <p:cNvSpPr txBox="1"/>
          <p:nvPr/>
        </p:nvSpPr>
        <p:spPr>
          <a:xfrm>
            <a:off x="914400" y="7773829"/>
            <a:ext cx="1992798" cy="316625"/>
          </a:xfrm>
          <a:prstGeom prst="rect">
            <a:avLst/>
          </a:prstGeom>
        </p:spPr>
        <p:txBody>
          <a:bodyPr wrap="square" lIns="0" tIns="0" rIns="0" bIns="0" rtlCol="0" anchor="t">
            <a:spAutoFit/>
          </a:bodyPr>
          <a:lstStyle/>
          <a:p>
            <a:pPr>
              <a:lnSpc>
                <a:spcPts val="2603"/>
              </a:lnSpc>
            </a:pPr>
            <a:r>
              <a:rPr lang="en-US" sz="2099" dirty="0">
                <a:solidFill>
                  <a:srgbClr val="FFFFFF"/>
                </a:solidFill>
                <a:latin typeface="Montserrat Classic Bold Italics"/>
              </a:rPr>
              <a:t>GET STARTED</a:t>
            </a:r>
          </a:p>
        </p:txBody>
      </p:sp>
      <p:sp>
        <p:nvSpPr>
          <p:cNvPr id="2" name="TextBox 1">
            <a:extLst>
              <a:ext uri="{FF2B5EF4-FFF2-40B4-BE49-F238E27FC236}">
                <a16:creationId xmlns:a16="http://schemas.microsoft.com/office/drawing/2014/main" id="{EDA1B6C2-930F-4D57-EA8A-AA6FB8BE5AE6}"/>
              </a:ext>
            </a:extLst>
          </p:cNvPr>
          <p:cNvSpPr txBox="1"/>
          <p:nvPr/>
        </p:nvSpPr>
        <p:spPr>
          <a:xfrm>
            <a:off x="792468" y="3895276"/>
            <a:ext cx="7437131" cy="1015663"/>
          </a:xfrm>
          <a:prstGeom prst="rect">
            <a:avLst/>
          </a:prstGeom>
          <a:noFill/>
        </p:spPr>
        <p:txBody>
          <a:bodyPr wrap="square" rtlCol="0">
            <a:spAutoFit/>
          </a:bodyPr>
          <a:lstStyle/>
          <a:p>
            <a:r>
              <a:rPr lang="en-GB" sz="6000" b="1" dirty="0">
                <a:solidFill>
                  <a:schemeClr val="bg1"/>
                </a:solidFill>
                <a:latin typeface="Montserrat Bold" panose="00000800000000000000" charset="0"/>
                <a:cs typeface="Montserrat Bold" panose="00000800000000000000" charset="0"/>
              </a:rPr>
              <a:t>Health Promotion</a:t>
            </a:r>
            <a:r>
              <a:rPr lang="en-GB" sz="6000" dirty="0">
                <a:latin typeface="Montserrat ExtraBold" panose="00000900000000000000" pitchFamily="2" charset="0"/>
              </a:rPr>
              <a:t> </a:t>
            </a:r>
          </a:p>
        </p:txBody>
      </p:sp>
      <p:sp>
        <p:nvSpPr>
          <p:cNvPr id="3" name="TextBox 2">
            <a:extLst>
              <a:ext uri="{FF2B5EF4-FFF2-40B4-BE49-F238E27FC236}">
                <a16:creationId xmlns:a16="http://schemas.microsoft.com/office/drawing/2014/main" id="{7CB0FFB4-BC00-C11C-1668-805CF9CE1341}"/>
              </a:ext>
            </a:extLst>
          </p:cNvPr>
          <p:cNvSpPr txBox="1"/>
          <p:nvPr/>
        </p:nvSpPr>
        <p:spPr>
          <a:xfrm>
            <a:off x="792469" y="5073229"/>
            <a:ext cx="4971069" cy="646331"/>
          </a:xfrm>
          <a:prstGeom prst="rect">
            <a:avLst/>
          </a:prstGeom>
          <a:noFill/>
        </p:spPr>
        <p:txBody>
          <a:bodyPr wrap="square" rtlCol="0">
            <a:spAutoFit/>
          </a:bodyPr>
          <a:lstStyle/>
          <a:p>
            <a:r>
              <a:rPr lang="en-GB" sz="3600">
                <a:solidFill>
                  <a:schemeClr val="bg1"/>
                </a:solidFill>
                <a:latin typeface="Montserrat SemiBold" panose="00000700000000000000" pitchFamily="2" charset="0"/>
              </a:rPr>
              <a:t>with</a:t>
            </a:r>
          </a:p>
        </p:txBody>
      </p:sp>
      <p:sp>
        <p:nvSpPr>
          <p:cNvPr id="22" name="TextBox 21">
            <a:extLst>
              <a:ext uri="{FF2B5EF4-FFF2-40B4-BE49-F238E27FC236}">
                <a16:creationId xmlns:a16="http://schemas.microsoft.com/office/drawing/2014/main" id="{98E24B15-CA7E-6D2C-4878-868C7AE525D8}"/>
              </a:ext>
            </a:extLst>
          </p:cNvPr>
          <p:cNvSpPr txBox="1"/>
          <p:nvPr/>
        </p:nvSpPr>
        <p:spPr>
          <a:xfrm>
            <a:off x="792469" y="5911973"/>
            <a:ext cx="8883629" cy="1015663"/>
          </a:xfrm>
          <a:prstGeom prst="rect">
            <a:avLst/>
          </a:prstGeom>
          <a:noFill/>
        </p:spPr>
        <p:txBody>
          <a:bodyPr wrap="square" rtlCol="0">
            <a:spAutoFit/>
          </a:bodyPr>
          <a:lstStyle/>
          <a:p>
            <a:r>
              <a:rPr lang="en-GB" sz="6000" b="1" dirty="0" err="1">
                <a:solidFill>
                  <a:schemeClr val="bg1"/>
                </a:solidFill>
                <a:latin typeface="Montserrat Bold" panose="00000800000000000000" charset="0"/>
                <a:cs typeface="Montserrat Bold" panose="00000800000000000000" charset="0"/>
              </a:rPr>
              <a:t>Dr.</a:t>
            </a:r>
            <a:r>
              <a:rPr lang="en-GB" sz="6000" b="1" dirty="0">
                <a:solidFill>
                  <a:schemeClr val="bg1"/>
                </a:solidFill>
                <a:latin typeface="Montserrat Bold" panose="00000800000000000000" charset="0"/>
                <a:cs typeface="Montserrat Bold" panose="00000800000000000000" charset="0"/>
              </a:rPr>
              <a:t> </a:t>
            </a:r>
            <a:r>
              <a:rPr lang="en-GB" sz="6000" b="1" dirty="0" err="1">
                <a:solidFill>
                  <a:schemeClr val="bg1"/>
                </a:solidFill>
                <a:latin typeface="Montserrat Bold" panose="00000800000000000000" charset="0"/>
                <a:cs typeface="Montserrat Bold" panose="00000800000000000000" charset="0"/>
              </a:rPr>
              <a:t>TanYa</a:t>
            </a:r>
            <a:r>
              <a:rPr lang="en-GB" sz="6000" b="1" dirty="0">
                <a:solidFill>
                  <a:schemeClr val="bg1"/>
                </a:solidFill>
                <a:latin typeface="Montserrat Bold" panose="00000800000000000000" charset="0"/>
                <a:cs typeface="Montserrat Bold" panose="00000800000000000000" charset="0"/>
              </a:rPr>
              <a:t> </a:t>
            </a:r>
            <a:r>
              <a:rPr lang="en-GB" sz="6000" b="1" dirty="0" err="1">
                <a:solidFill>
                  <a:schemeClr val="bg1"/>
                </a:solidFill>
                <a:latin typeface="Montserrat Bold" panose="00000800000000000000" charset="0"/>
                <a:cs typeface="Montserrat Bold" panose="00000800000000000000" charset="0"/>
              </a:rPr>
              <a:t>Gwathmey</a:t>
            </a:r>
            <a:endParaRPr lang="en-GB" sz="6000" b="1" dirty="0">
              <a:latin typeface="Montserrat Bold" panose="00000800000000000000" charset="0"/>
              <a:cs typeface="Montserrat Bold" panose="00000800000000000000" charset="0"/>
            </a:endParaRPr>
          </a:p>
        </p:txBody>
      </p:sp>
      <p:pic>
        <p:nvPicPr>
          <p:cNvPr id="14" name="Picture 13" descr="A black background with white text&#10;&#10;Description automatically generated">
            <a:extLst>
              <a:ext uri="{FF2B5EF4-FFF2-40B4-BE49-F238E27FC236}">
                <a16:creationId xmlns:a16="http://schemas.microsoft.com/office/drawing/2014/main" id="{CF73E0C9-0664-A3BF-75FB-2570E96673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468" y="571463"/>
            <a:ext cx="5529083" cy="9174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485683" y="1623518"/>
            <a:ext cx="6076795" cy="6280192"/>
            <a:chOff x="0" y="0"/>
            <a:chExt cx="6362700" cy="6575666"/>
          </a:xfrm>
          <a:solidFill>
            <a:srgbClr val="55B8AD"/>
          </a:solidFill>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8" name="Group 8"/>
          <p:cNvGrpSpPr/>
          <p:nvPr/>
        </p:nvGrpSpPr>
        <p:grpSpPr>
          <a:xfrm rot="-5400000">
            <a:off x="14658813" y="1552792"/>
            <a:ext cx="5821495" cy="2715910"/>
            <a:chOff x="0" y="0"/>
            <a:chExt cx="3130550" cy="1460500"/>
          </a:xfrm>
          <a:solidFill>
            <a:srgbClr val="55B8AD"/>
          </a:solidFill>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6" name="Group 6">
            <a:extLst>
              <a:ext uri="{FF2B5EF4-FFF2-40B4-BE49-F238E27FC236}">
                <a16:creationId xmlns:a16="http://schemas.microsoft.com/office/drawing/2014/main" id="{61B38839-A02E-DFB2-55DE-5394992E816A}"/>
              </a:ext>
            </a:extLst>
          </p:cNvPr>
          <p:cNvGrpSpPr>
            <a:grpSpLocks noChangeAspect="1"/>
          </p:cNvGrpSpPr>
          <p:nvPr/>
        </p:nvGrpSpPr>
        <p:grpSpPr>
          <a:xfrm>
            <a:off x="727282" y="1873204"/>
            <a:ext cx="5593597" cy="5780821"/>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17" name="Freeform 7">
              <a:extLst>
                <a:ext uri="{FF2B5EF4-FFF2-40B4-BE49-F238E27FC236}">
                  <a16:creationId xmlns:a16="http://schemas.microsoft.com/office/drawing/2014/main" id="{93E09595-7B05-3F11-34B7-1733C2A94E34}"/>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6" name="TextBox 13">
            <a:extLst>
              <a:ext uri="{FF2B5EF4-FFF2-40B4-BE49-F238E27FC236}">
                <a16:creationId xmlns:a16="http://schemas.microsoft.com/office/drawing/2014/main" id="{24657A61-6A67-1B42-58D0-9CB5908A4D62}"/>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10       </a:t>
            </a:r>
            <a:r>
              <a:rPr lang="en-US" sz="1700" dirty="0">
                <a:solidFill>
                  <a:srgbClr val="FFFFFF"/>
                </a:solidFill>
                <a:latin typeface="Montserrat Semi-Bold Bold"/>
              </a:rPr>
              <a:t>futurumcareers.com</a:t>
            </a:r>
          </a:p>
        </p:txBody>
      </p:sp>
      <p:sp>
        <p:nvSpPr>
          <p:cNvPr id="10" name="TextBox 9">
            <a:extLst>
              <a:ext uri="{FF2B5EF4-FFF2-40B4-BE49-F238E27FC236}">
                <a16:creationId xmlns:a16="http://schemas.microsoft.com/office/drawing/2014/main" id="{66973B15-2E6E-E13C-4185-462C8985F87B}"/>
              </a:ext>
            </a:extLst>
          </p:cNvPr>
          <p:cNvSpPr txBox="1"/>
          <p:nvPr/>
        </p:nvSpPr>
        <p:spPr>
          <a:xfrm>
            <a:off x="6934200" y="2346597"/>
            <a:ext cx="10269358" cy="6776535"/>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There are many pathways to a career in health promotion, depending on the role that most interests you. </a:t>
            </a:r>
          </a:p>
          <a:p>
            <a:pPr>
              <a:lnSpc>
                <a:spcPct val="120000"/>
              </a:lnSpc>
            </a:pPr>
            <a:endParaRPr lang="en-GB" sz="2600" kern="100" dirty="0">
              <a:solidFill>
                <a:srgbClr val="003399"/>
              </a:solidFill>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solidFill>
                  <a:srgbClr val="003399"/>
                </a:solidFill>
                <a:latin typeface="Montserrat" panose="00000500000000000000" pitchFamily="2" charset="0"/>
                <a:ea typeface="Aptos" panose="020B0004020202020204" pitchFamily="34" charset="0"/>
                <a:cs typeface="Calibri" panose="020F0502020204030204" pitchFamily="34" charset="0"/>
              </a:rPr>
              <a:t>“This means that </a:t>
            </a:r>
            <a:r>
              <a:rPr lang="en-GB" sz="2600" b="1" kern="100" dirty="0">
                <a:solidFill>
                  <a:srgbClr val="003399"/>
                </a:solidFill>
                <a:latin typeface="Montserrat" panose="00000500000000000000" pitchFamily="2" charset="0"/>
                <a:ea typeface="Aptos" panose="020B0004020202020204" pitchFamily="34" charset="0"/>
                <a:cs typeface="Calibri" panose="020F0502020204030204" pitchFamily="34" charset="0"/>
              </a:rPr>
              <a:t>health promotion is open to everyone </a:t>
            </a:r>
            <a:r>
              <a:rPr lang="en-GB" sz="2600" kern="100" dirty="0">
                <a:solidFill>
                  <a:srgbClr val="003399"/>
                </a:solidFill>
                <a:latin typeface="Montserrat" panose="00000500000000000000" pitchFamily="2" charset="0"/>
                <a:ea typeface="Aptos" panose="020B0004020202020204" pitchFamily="34" charset="0"/>
                <a:cs typeface="Calibri" panose="020F0502020204030204" pitchFamily="34" charset="0"/>
              </a:rPr>
              <a:t>who has an interest and commitment.” </a:t>
            </a:r>
            <a:r>
              <a:rPr lang="en-GB" sz="2600" kern="100" dirty="0">
                <a:latin typeface="Montserrat" panose="00000500000000000000" pitchFamily="2" charset="0"/>
                <a:ea typeface="Aptos" panose="020B0004020202020204" pitchFamily="34" charset="0"/>
                <a:cs typeface="Calibri" panose="020F0502020204030204" pitchFamily="34" charset="0"/>
              </a:rPr>
              <a:t>– </a:t>
            </a:r>
            <a:r>
              <a:rPr lang="en-GB" sz="2600" kern="100" dirty="0" err="1">
                <a:latin typeface="Montserrat" panose="00000500000000000000" pitchFamily="2" charset="0"/>
                <a:ea typeface="Aptos" panose="020B0004020202020204" pitchFamily="34" charset="0"/>
                <a:cs typeface="Calibri" panose="020F0502020204030204" pitchFamily="34" charset="0"/>
              </a:rPr>
              <a:t>TanYa</a:t>
            </a: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At school, you could study </a:t>
            </a:r>
            <a:r>
              <a:rPr lang="en-GB" sz="2600" b="1" kern="100" dirty="0">
                <a:latin typeface="Montserrat" panose="00000500000000000000" pitchFamily="2" charset="0"/>
                <a:ea typeface="Aptos" panose="020B0004020202020204" pitchFamily="34" charset="0"/>
                <a:cs typeface="Calibri" panose="020F0502020204030204" pitchFamily="34" charset="0"/>
              </a:rPr>
              <a:t>biology</a:t>
            </a:r>
            <a:r>
              <a:rPr lang="en-GB" sz="2600" kern="100" dirty="0">
                <a:latin typeface="Montserrat" panose="00000500000000000000" pitchFamily="2" charset="0"/>
                <a:ea typeface="Aptos" panose="020B0004020202020204" pitchFamily="34" charset="0"/>
                <a:cs typeface="Calibri" panose="020F0502020204030204" pitchFamily="34" charset="0"/>
              </a:rPr>
              <a:t>, </a:t>
            </a:r>
            <a:r>
              <a:rPr lang="en-GB" sz="2600" b="1" kern="100" dirty="0">
                <a:latin typeface="Montserrat" panose="00000500000000000000" pitchFamily="2" charset="0"/>
                <a:ea typeface="Aptos" panose="020B0004020202020204" pitchFamily="34" charset="0"/>
                <a:cs typeface="Calibri" panose="020F0502020204030204" pitchFamily="34" charset="0"/>
              </a:rPr>
              <a:t>chemistry</a:t>
            </a:r>
            <a:r>
              <a:rPr lang="en-GB" sz="2600" kern="100" dirty="0">
                <a:latin typeface="Montserrat" panose="00000500000000000000" pitchFamily="2" charset="0"/>
                <a:ea typeface="Aptos" panose="020B0004020202020204" pitchFamily="34" charset="0"/>
                <a:cs typeface="Calibri" panose="020F0502020204030204" pitchFamily="34" charset="0"/>
              </a:rPr>
              <a:t>, </a:t>
            </a:r>
            <a:r>
              <a:rPr lang="en-GB" sz="2600" b="1" kern="100" dirty="0">
                <a:latin typeface="Montserrat" panose="00000500000000000000" pitchFamily="2" charset="0"/>
                <a:ea typeface="Aptos" panose="020B0004020202020204" pitchFamily="34" charset="0"/>
                <a:cs typeface="Calibri" panose="020F0502020204030204" pitchFamily="34" charset="0"/>
              </a:rPr>
              <a:t>math</a:t>
            </a:r>
            <a:r>
              <a:rPr lang="en-GB" sz="2600" kern="100" dirty="0">
                <a:latin typeface="Montserrat" panose="00000500000000000000" pitchFamily="2" charset="0"/>
                <a:ea typeface="Aptos" panose="020B0004020202020204" pitchFamily="34" charset="0"/>
                <a:cs typeface="Calibri" panose="020F0502020204030204" pitchFamily="34" charset="0"/>
              </a:rPr>
              <a:t>, </a:t>
            </a:r>
            <a:r>
              <a:rPr lang="en-GB" sz="2600" b="1" kern="100" dirty="0">
                <a:latin typeface="Montserrat" panose="00000500000000000000" pitchFamily="2" charset="0"/>
                <a:ea typeface="Aptos" panose="020B0004020202020204" pitchFamily="34" charset="0"/>
                <a:cs typeface="Calibri" panose="020F0502020204030204" pitchFamily="34" charset="0"/>
              </a:rPr>
              <a:t>social studies </a:t>
            </a:r>
            <a:r>
              <a:rPr lang="en-GB" sz="2600" kern="100" dirty="0">
                <a:latin typeface="Montserrat" panose="00000500000000000000" pitchFamily="2" charset="0"/>
                <a:ea typeface="Aptos" panose="020B0004020202020204" pitchFamily="34" charset="0"/>
                <a:cs typeface="Calibri" panose="020F0502020204030204" pitchFamily="34" charset="0"/>
              </a:rPr>
              <a:t>or</a:t>
            </a:r>
            <a:r>
              <a:rPr lang="en-GB" sz="2600" b="1" kern="100" dirty="0">
                <a:latin typeface="Montserrat" panose="00000500000000000000" pitchFamily="2" charset="0"/>
                <a:ea typeface="Aptos" panose="020B0004020202020204" pitchFamily="34" charset="0"/>
                <a:cs typeface="Calibri" panose="020F0502020204030204" pitchFamily="34" charset="0"/>
              </a:rPr>
              <a:t> psychology</a:t>
            </a:r>
            <a:r>
              <a:rPr lang="en-GB" sz="2600" kern="100" dirty="0">
                <a:latin typeface="Montserrat" panose="00000500000000000000" pitchFamily="2" charset="0"/>
                <a:ea typeface="Aptos" panose="020B0004020202020204" pitchFamily="34" charset="0"/>
                <a:cs typeface="Calibri" panose="020F0502020204030204" pitchFamily="34" charset="0"/>
              </a:rPr>
              <a:t>. At college or university, you could study </a:t>
            </a:r>
            <a:r>
              <a:rPr lang="en-GB" sz="2600" b="1" kern="100" dirty="0">
                <a:latin typeface="Montserrat" panose="00000500000000000000" pitchFamily="2" charset="0"/>
                <a:ea typeface="Aptos" panose="020B0004020202020204" pitchFamily="34" charset="0"/>
                <a:cs typeface="Calibri" panose="020F0502020204030204" pitchFamily="34" charset="0"/>
              </a:rPr>
              <a:t>biomedical</a:t>
            </a:r>
            <a:r>
              <a:rPr lang="en-GB" sz="2600" kern="100" dirty="0">
                <a:latin typeface="Montserrat" panose="00000500000000000000" pitchFamily="2" charset="0"/>
                <a:ea typeface="Aptos" panose="020B0004020202020204" pitchFamily="34" charset="0"/>
                <a:cs typeface="Calibri" panose="020F0502020204030204" pitchFamily="34" charset="0"/>
              </a:rPr>
              <a:t> </a:t>
            </a:r>
            <a:r>
              <a:rPr lang="en-GB" sz="2600" b="1" kern="100" dirty="0">
                <a:latin typeface="Montserrat" panose="00000500000000000000" pitchFamily="2" charset="0"/>
                <a:ea typeface="Aptos" panose="020B0004020202020204" pitchFamily="34" charset="0"/>
                <a:cs typeface="Calibri" panose="020F0502020204030204" pitchFamily="34" charset="0"/>
              </a:rPr>
              <a:t>science</a:t>
            </a:r>
            <a:r>
              <a:rPr lang="en-GB" sz="2600" kern="100" dirty="0">
                <a:latin typeface="Montserrat" panose="00000500000000000000" pitchFamily="2" charset="0"/>
                <a:ea typeface="Aptos" panose="020B0004020202020204" pitchFamily="34" charset="0"/>
                <a:cs typeface="Calibri" panose="020F0502020204030204" pitchFamily="34" charset="0"/>
              </a:rPr>
              <a:t>, </a:t>
            </a:r>
            <a:r>
              <a:rPr lang="en-GB" sz="2600" b="1" kern="100" dirty="0">
                <a:latin typeface="Montserrat" panose="00000500000000000000" pitchFamily="2" charset="0"/>
                <a:ea typeface="Aptos" panose="020B0004020202020204" pitchFamily="34" charset="0"/>
                <a:cs typeface="Calibri" panose="020F0502020204030204" pitchFamily="34" charset="0"/>
              </a:rPr>
              <a:t>molecular biology</a:t>
            </a:r>
            <a:r>
              <a:rPr lang="en-GB" sz="2600" kern="100" dirty="0">
                <a:latin typeface="Montserrat" panose="00000500000000000000" pitchFamily="2" charset="0"/>
                <a:ea typeface="Aptos" panose="020B0004020202020204" pitchFamily="34" charset="0"/>
                <a:cs typeface="Calibri" panose="020F0502020204030204" pitchFamily="34" charset="0"/>
              </a:rPr>
              <a:t>, </a:t>
            </a:r>
            <a:r>
              <a:rPr lang="en-GB" sz="2600" b="1" kern="100" dirty="0">
                <a:latin typeface="Montserrat" panose="00000500000000000000" pitchFamily="2" charset="0"/>
                <a:ea typeface="Aptos" panose="020B0004020202020204" pitchFamily="34" charset="0"/>
                <a:cs typeface="Calibri" panose="020F0502020204030204" pitchFamily="34" charset="0"/>
              </a:rPr>
              <a:t>biochemistry</a:t>
            </a:r>
            <a:r>
              <a:rPr lang="en-GB" sz="2600" kern="100" dirty="0">
                <a:latin typeface="Montserrat" panose="00000500000000000000" pitchFamily="2" charset="0"/>
                <a:ea typeface="Aptos" panose="020B0004020202020204" pitchFamily="34" charset="0"/>
                <a:cs typeface="Calibri" panose="020F0502020204030204" pitchFamily="34" charset="0"/>
              </a:rPr>
              <a:t>, </a:t>
            </a:r>
            <a:r>
              <a:rPr lang="en-GB" sz="2600" b="1" kern="100" dirty="0">
                <a:latin typeface="Montserrat" panose="00000500000000000000" pitchFamily="2" charset="0"/>
                <a:ea typeface="Aptos" panose="020B0004020202020204" pitchFamily="34" charset="0"/>
                <a:cs typeface="Calibri" panose="020F0502020204030204" pitchFamily="34" charset="0"/>
              </a:rPr>
              <a:t>public health</a:t>
            </a:r>
            <a:r>
              <a:rPr lang="en-GB" sz="2600" kern="100" dirty="0">
                <a:latin typeface="Montserrat" panose="00000500000000000000" pitchFamily="2" charset="0"/>
                <a:ea typeface="Aptos" panose="020B0004020202020204" pitchFamily="34" charset="0"/>
                <a:cs typeface="Calibri" panose="020F0502020204030204" pitchFamily="34" charset="0"/>
              </a:rPr>
              <a:t>, </a:t>
            </a:r>
            <a:r>
              <a:rPr lang="en-GB" sz="2600" b="1" kern="100" dirty="0">
                <a:latin typeface="Montserrat" panose="00000500000000000000" pitchFamily="2" charset="0"/>
                <a:ea typeface="Aptos" panose="020B0004020202020204" pitchFamily="34" charset="0"/>
                <a:cs typeface="Calibri" panose="020F0502020204030204" pitchFamily="34" charset="0"/>
              </a:rPr>
              <a:t>biostatistics</a:t>
            </a:r>
            <a:r>
              <a:rPr lang="en-GB" sz="2600" kern="100" dirty="0">
                <a:latin typeface="Montserrat" panose="00000500000000000000" pitchFamily="2" charset="0"/>
                <a:ea typeface="Aptos" panose="020B0004020202020204" pitchFamily="34" charset="0"/>
                <a:cs typeface="Calibri" panose="020F0502020204030204" pitchFamily="34" charset="0"/>
              </a:rPr>
              <a:t> or </a:t>
            </a:r>
            <a:r>
              <a:rPr lang="en-GB" sz="2600" b="1" kern="100" dirty="0">
                <a:latin typeface="Montserrat" panose="00000500000000000000" pitchFamily="2" charset="0"/>
                <a:ea typeface="Aptos" panose="020B0004020202020204" pitchFamily="34" charset="0"/>
                <a:cs typeface="Calibri" panose="020F0502020204030204" pitchFamily="34" charset="0"/>
              </a:rPr>
              <a:t>epidemiology</a:t>
            </a:r>
            <a:r>
              <a:rPr lang="en-GB" sz="2600" kern="100" dirty="0">
                <a:latin typeface="Montserrat" panose="00000500000000000000" pitchFamily="2" charset="0"/>
                <a:ea typeface="Aptos" panose="020B0004020202020204" pitchFamily="34" charset="0"/>
                <a:cs typeface="Calibri" panose="020F0502020204030204" pitchFamily="34" charset="0"/>
              </a:rPr>
              <a:t>. </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latin typeface="Montserrat" panose="00000500000000000000" pitchFamily="2" charset="0"/>
                <a:ea typeface="Aptos" panose="020B0004020202020204" pitchFamily="34" charset="0"/>
                <a:cs typeface="Times New Roman" panose="02020603050405020304" pitchFamily="18" charset="0"/>
              </a:rPr>
              <a:t>Many community health worker roles do not require a university degree. Look for </a:t>
            </a:r>
            <a:r>
              <a:rPr lang="en-GB" sz="2600" b="1" kern="100" dirty="0">
                <a:latin typeface="Montserrat" panose="00000500000000000000" pitchFamily="2" charset="0"/>
                <a:ea typeface="Aptos" panose="020B0004020202020204" pitchFamily="34" charset="0"/>
                <a:cs typeface="Times New Roman" panose="02020603050405020304" pitchFamily="18" charset="0"/>
              </a:rPr>
              <a:t>internships </a:t>
            </a:r>
            <a:r>
              <a:rPr lang="en-GB" sz="2600" kern="100" dirty="0">
                <a:latin typeface="Montserrat" panose="00000500000000000000" pitchFamily="2" charset="0"/>
                <a:ea typeface="Aptos" panose="020B0004020202020204" pitchFamily="34" charset="0"/>
                <a:cs typeface="Times New Roman" panose="02020603050405020304" pitchFamily="18" charset="0"/>
              </a:rPr>
              <a:t>where you can train while working. </a:t>
            </a:r>
          </a:p>
        </p:txBody>
      </p:sp>
      <p:sp>
        <p:nvSpPr>
          <p:cNvPr id="18" name="TextBox 17">
            <a:extLst>
              <a:ext uri="{FF2B5EF4-FFF2-40B4-BE49-F238E27FC236}">
                <a16:creationId xmlns:a16="http://schemas.microsoft.com/office/drawing/2014/main" id="{46141015-C4B9-7A97-8C75-6F5CB183B22A}"/>
              </a:ext>
            </a:extLst>
          </p:cNvPr>
          <p:cNvSpPr txBox="1"/>
          <p:nvPr/>
        </p:nvSpPr>
        <p:spPr>
          <a:xfrm>
            <a:off x="6934200" y="338227"/>
            <a:ext cx="9277405" cy="1569660"/>
          </a:xfrm>
          <a:prstGeom prst="rect">
            <a:avLst/>
          </a:prstGeom>
          <a:noFill/>
        </p:spPr>
        <p:txBody>
          <a:bodyPr wrap="square">
            <a:spAutoFit/>
          </a:bodyPr>
          <a:lstStyle/>
          <a:p>
            <a:r>
              <a:rPr lang="en-GB" sz="4800" kern="100" dirty="0">
                <a:effectLst/>
                <a:latin typeface="Montserrat SemiBold" panose="00000700000000000000" pitchFamily="2" charset="0"/>
                <a:ea typeface="Aptos" panose="020B0004020202020204" pitchFamily="34" charset="0"/>
                <a:cs typeface="Calibri" panose="020F0502020204030204" pitchFamily="34" charset="0"/>
              </a:rPr>
              <a:t>Pathway from School to Health Promotion </a:t>
            </a:r>
            <a:endParaRPr lang="en-GB" sz="4800" kern="100" dirty="0">
              <a:effectLst/>
              <a:latin typeface="Montserrat SemiBold" panose="00000700000000000000" pitchFamily="2" charset="0"/>
              <a:ea typeface="Aptos" panose="020B00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DB044FB5-2DAF-AB2C-7EC3-D98BFC66CEF9}"/>
              </a:ext>
            </a:extLst>
          </p:cNvPr>
          <p:cNvSpPr txBox="1"/>
          <p:nvPr/>
        </p:nvSpPr>
        <p:spPr>
          <a:xfrm>
            <a:off x="1258959" y="7673333"/>
            <a:ext cx="4530251" cy="1171346"/>
          </a:xfrm>
          <a:prstGeom prst="rect">
            <a:avLst/>
          </a:prstGeom>
          <a:noFill/>
        </p:spPr>
        <p:txBody>
          <a:bodyPr wrap="square">
            <a:spAutoFit/>
          </a:bodyPr>
          <a:lstStyle/>
          <a:p>
            <a:pPr>
              <a:lnSpc>
                <a:spcPct val="120000"/>
              </a:lnSpc>
            </a:pPr>
            <a:r>
              <a:rPr lang="en-GB" sz="2000" dirty="0">
                <a:solidFill>
                  <a:schemeClr val="bg1"/>
                </a:solidFill>
                <a:effectLst/>
                <a:latin typeface="Montserrat" panose="00000500000000000000" pitchFamily="2" charset="0"/>
                <a:ea typeface="Aptos" panose="020B0004020202020204" pitchFamily="34" charset="0"/>
              </a:rPr>
              <a:t>TPN members participate in the American Heart Association Heart and Stroke Walk</a:t>
            </a:r>
            <a:endParaRPr lang="en-GB" sz="20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67237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Effect transition="in" filter="fade">
                                      <p:cBhvr>
                                        <p:cTn id="14" dur="1000"/>
                                        <p:tgtEl>
                                          <p:spTgt spid="10">
                                            <p:txEl>
                                              <p:pRg st="2" end="2"/>
                                            </p:txEl>
                                          </p:spTgt>
                                        </p:tgtEl>
                                      </p:cBhvr>
                                    </p:animEffect>
                                    <p:anim calcmode="lin" valueType="num">
                                      <p:cBhvr>
                                        <p:cTn id="15"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Effect transition="in" filter="fade">
                                      <p:cBhvr>
                                        <p:cTn id="21" dur="1000"/>
                                        <p:tgtEl>
                                          <p:spTgt spid="10">
                                            <p:txEl>
                                              <p:pRg st="4" end="4"/>
                                            </p:txEl>
                                          </p:spTgt>
                                        </p:tgtEl>
                                      </p:cBhvr>
                                    </p:animEffect>
                                    <p:anim calcmode="lin" valueType="num">
                                      <p:cBhvr>
                                        <p:cTn id="22"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6" end="6"/>
                                            </p:txEl>
                                          </p:spTgt>
                                        </p:tgtEl>
                                        <p:attrNameLst>
                                          <p:attrName>style.visibility</p:attrName>
                                        </p:attrNameLst>
                                      </p:cBhvr>
                                      <p:to>
                                        <p:strVal val="visible"/>
                                      </p:to>
                                    </p:set>
                                    <p:animEffect transition="in" filter="fade">
                                      <p:cBhvr>
                                        <p:cTn id="28" dur="1000"/>
                                        <p:tgtEl>
                                          <p:spTgt spid="10">
                                            <p:txEl>
                                              <p:pRg st="6" end="6"/>
                                            </p:txEl>
                                          </p:spTgt>
                                        </p:tgtEl>
                                      </p:cBhvr>
                                    </p:animEffect>
                                    <p:anim calcmode="lin" valueType="num">
                                      <p:cBhvr>
                                        <p:cTn id="29"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85CD0-237F-F8D4-2E3D-D767D70A2F7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6F54016-9D37-2820-3B30-C1AA7128806C}"/>
              </a:ext>
            </a:extLst>
          </p:cNvPr>
          <p:cNvGrpSpPr>
            <a:grpSpLocks noChangeAspect="1"/>
          </p:cNvGrpSpPr>
          <p:nvPr/>
        </p:nvGrpSpPr>
        <p:grpSpPr>
          <a:xfrm>
            <a:off x="485683" y="1623518"/>
            <a:ext cx="6076795" cy="6280192"/>
            <a:chOff x="0" y="0"/>
            <a:chExt cx="6362700" cy="6575666"/>
          </a:xfrm>
          <a:solidFill>
            <a:srgbClr val="55B8AD"/>
          </a:solidFill>
        </p:grpSpPr>
        <p:sp>
          <p:nvSpPr>
            <p:cNvPr id="3" name="Freeform 3">
              <a:extLst>
                <a:ext uri="{FF2B5EF4-FFF2-40B4-BE49-F238E27FC236}">
                  <a16:creationId xmlns:a16="http://schemas.microsoft.com/office/drawing/2014/main" id="{1AD57027-2482-F85B-FC79-8C2E1B2E20F1}"/>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grpSp>
        <p:nvGrpSpPr>
          <p:cNvPr id="4" name="Group 4">
            <a:extLst>
              <a:ext uri="{FF2B5EF4-FFF2-40B4-BE49-F238E27FC236}">
                <a16:creationId xmlns:a16="http://schemas.microsoft.com/office/drawing/2014/main" id="{398A6494-FB35-FAFD-A6DD-25184C16407D}"/>
              </a:ext>
            </a:extLst>
          </p:cNvPr>
          <p:cNvGrpSpPr/>
          <p:nvPr/>
        </p:nvGrpSpPr>
        <p:grpSpPr>
          <a:xfrm rot="5400000">
            <a:off x="-1746485" y="1746485"/>
            <a:ext cx="10287000" cy="6794030"/>
            <a:chOff x="0" y="0"/>
            <a:chExt cx="3130550" cy="2067566"/>
          </a:xfrm>
          <a:solidFill>
            <a:srgbClr val="3660AA"/>
          </a:solidFill>
        </p:grpSpPr>
        <p:sp>
          <p:nvSpPr>
            <p:cNvPr id="5" name="Freeform 5">
              <a:extLst>
                <a:ext uri="{FF2B5EF4-FFF2-40B4-BE49-F238E27FC236}">
                  <a16:creationId xmlns:a16="http://schemas.microsoft.com/office/drawing/2014/main" id="{04786B49-9836-117A-4B79-1C2A333627D1}"/>
                </a:ext>
              </a:extLst>
            </p:cNvPr>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8" name="Group 8">
            <a:extLst>
              <a:ext uri="{FF2B5EF4-FFF2-40B4-BE49-F238E27FC236}">
                <a16:creationId xmlns:a16="http://schemas.microsoft.com/office/drawing/2014/main" id="{FB69A8FF-59B9-E2FF-4318-2E0BDB1A7F35}"/>
              </a:ext>
            </a:extLst>
          </p:cNvPr>
          <p:cNvGrpSpPr/>
          <p:nvPr/>
        </p:nvGrpSpPr>
        <p:grpSpPr>
          <a:xfrm rot="-5400000">
            <a:off x="14658813" y="1552792"/>
            <a:ext cx="5821495" cy="2715910"/>
            <a:chOff x="0" y="0"/>
            <a:chExt cx="3130550" cy="1460500"/>
          </a:xfrm>
          <a:solidFill>
            <a:srgbClr val="55B8AD"/>
          </a:solidFill>
        </p:grpSpPr>
        <p:sp>
          <p:nvSpPr>
            <p:cNvPr id="9" name="Freeform 9">
              <a:extLst>
                <a:ext uri="{FF2B5EF4-FFF2-40B4-BE49-F238E27FC236}">
                  <a16:creationId xmlns:a16="http://schemas.microsoft.com/office/drawing/2014/main" id="{C12AE9FC-48D1-3ABA-07EF-7BFA75F9C8CC}"/>
                </a:ext>
              </a:extLst>
            </p:cNvPr>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sp>
        <p:nvSpPr>
          <p:cNvPr id="6" name="TextBox 13">
            <a:extLst>
              <a:ext uri="{FF2B5EF4-FFF2-40B4-BE49-F238E27FC236}">
                <a16:creationId xmlns:a16="http://schemas.microsoft.com/office/drawing/2014/main" id="{26014C7D-7B83-454B-C19F-8C2551BCA3A9}"/>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11       </a:t>
            </a:r>
            <a:r>
              <a:rPr lang="en-US" sz="1700" dirty="0">
                <a:solidFill>
                  <a:srgbClr val="FFFFFF"/>
                </a:solidFill>
                <a:latin typeface="Montserrat Semi-Bold Bold"/>
              </a:rPr>
              <a:t>futurumcareers.com</a:t>
            </a:r>
          </a:p>
        </p:txBody>
      </p:sp>
      <p:sp>
        <p:nvSpPr>
          <p:cNvPr id="18" name="TextBox 17">
            <a:extLst>
              <a:ext uri="{FF2B5EF4-FFF2-40B4-BE49-F238E27FC236}">
                <a16:creationId xmlns:a16="http://schemas.microsoft.com/office/drawing/2014/main" id="{2AF01A20-9719-7F39-A69F-30C2B3A1C0D1}"/>
              </a:ext>
            </a:extLst>
          </p:cNvPr>
          <p:cNvSpPr txBox="1"/>
          <p:nvPr/>
        </p:nvSpPr>
        <p:spPr>
          <a:xfrm>
            <a:off x="6934200" y="338227"/>
            <a:ext cx="9277405" cy="1569660"/>
          </a:xfrm>
          <a:prstGeom prst="rect">
            <a:avLst/>
          </a:prstGeom>
          <a:noFill/>
        </p:spPr>
        <p:txBody>
          <a:bodyPr wrap="square">
            <a:spAutoFit/>
          </a:bodyPr>
          <a:lstStyle/>
          <a:p>
            <a:r>
              <a:rPr lang="en-GB" sz="4800" b="1" kern="100" dirty="0">
                <a:effectLst/>
                <a:latin typeface="Montserrat SemiBold" panose="00000700000000000000" pitchFamily="2" charset="0"/>
                <a:ea typeface="Aptos" panose="020B0004020202020204" pitchFamily="34" charset="0"/>
                <a:cs typeface="Calibri" panose="020F0502020204030204" pitchFamily="34" charset="0"/>
              </a:rPr>
              <a:t>Pathway from School to Health </a:t>
            </a:r>
            <a:r>
              <a:rPr lang="en-GB" sz="4800" b="1" kern="100" dirty="0">
                <a:latin typeface="Montserrat SemiBold" panose="00000700000000000000" pitchFamily="2" charset="0"/>
                <a:ea typeface="Aptos" panose="020B0004020202020204" pitchFamily="34" charset="0"/>
                <a:cs typeface="Calibri" panose="020F0502020204030204" pitchFamily="34" charset="0"/>
              </a:rPr>
              <a:t>P</a:t>
            </a:r>
            <a:r>
              <a:rPr lang="en-GB" sz="4800" b="1" kern="100" dirty="0">
                <a:effectLst/>
                <a:latin typeface="Montserrat SemiBold" panose="00000700000000000000" pitchFamily="2" charset="0"/>
                <a:ea typeface="Aptos" panose="020B0004020202020204" pitchFamily="34" charset="0"/>
                <a:cs typeface="Calibri" panose="020F0502020204030204" pitchFamily="34" charset="0"/>
              </a:rPr>
              <a:t>romotion</a:t>
            </a:r>
            <a:r>
              <a:rPr lang="en-GB" sz="4800" kern="100" dirty="0">
                <a:effectLst/>
                <a:latin typeface="Montserrat SemiBold" panose="00000700000000000000" pitchFamily="2" charset="0"/>
                <a:ea typeface="Aptos" panose="020B0004020202020204" pitchFamily="34" charset="0"/>
                <a:cs typeface="Calibri" panose="020F0502020204030204" pitchFamily="34" charset="0"/>
              </a:rPr>
              <a:t> </a:t>
            </a:r>
            <a:endParaRPr lang="en-GB" sz="4800" kern="100" dirty="0">
              <a:effectLst/>
              <a:latin typeface="Montserrat SemiBold" panose="00000700000000000000" pitchFamily="2" charset="0"/>
              <a:ea typeface="Aptos" panose="020B000402020202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4C6B4716-4FE6-7413-E976-CA5F955122B5}"/>
              </a:ext>
            </a:extLst>
          </p:cNvPr>
          <p:cNvGrpSpPr>
            <a:grpSpLocks noChangeAspect="1"/>
          </p:cNvGrpSpPr>
          <p:nvPr/>
        </p:nvGrpSpPr>
        <p:grpSpPr>
          <a:xfrm>
            <a:off x="624341" y="1846906"/>
            <a:ext cx="5650999" cy="5840145"/>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12" name="Freeform 7">
              <a:extLst>
                <a:ext uri="{FF2B5EF4-FFF2-40B4-BE49-F238E27FC236}">
                  <a16:creationId xmlns:a16="http://schemas.microsoft.com/office/drawing/2014/main" id="{C3CC0F99-8024-3547-BD45-D6DCD3B7E975}"/>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14" name="TextBox 13">
            <a:extLst>
              <a:ext uri="{FF2B5EF4-FFF2-40B4-BE49-F238E27FC236}">
                <a16:creationId xmlns:a16="http://schemas.microsoft.com/office/drawing/2014/main" id="{E2C9EAC0-2838-7152-3607-E2F152258424}"/>
              </a:ext>
            </a:extLst>
          </p:cNvPr>
          <p:cNvSpPr txBox="1"/>
          <p:nvPr/>
        </p:nvSpPr>
        <p:spPr>
          <a:xfrm>
            <a:off x="6934200" y="2438401"/>
            <a:ext cx="10393987" cy="6296404"/>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Look for opportunities to gain </a:t>
            </a:r>
            <a:r>
              <a:rPr lang="en-GB" sz="2600" b="1" kern="100" dirty="0">
                <a:latin typeface="Montserrat" panose="00000500000000000000" pitchFamily="2" charset="0"/>
                <a:ea typeface="Aptos" panose="020B0004020202020204" pitchFamily="34" charset="0"/>
                <a:cs typeface="Calibri" panose="020F0502020204030204" pitchFamily="34" charset="0"/>
              </a:rPr>
              <a:t>practical experience </a:t>
            </a:r>
            <a:r>
              <a:rPr lang="en-GB" sz="2600" kern="100" dirty="0">
                <a:latin typeface="Montserrat" panose="00000500000000000000" pitchFamily="2" charset="0"/>
                <a:ea typeface="Aptos" panose="020B0004020202020204" pitchFamily="34" charset="0"/>
                <a:cs typeface="Calibri" panose="020F0502020204030204" pitchFamily="34" charset="0"/>
              </a:rPr>
              <a:t>in healthcare settings. For example, the </a:t>
            </a:r>
            <a:r>
              <a:rPr lang="en-GB" sz="2600" kern="100" dirty="0">
                <a:latin typeface="Montserrat" panose="00000500000000000000" pitchFamily="2" charset="0"/>
                <a:ea typeface="Aptos" panose="020B0004020202020204" pitchFamily="34" charset="0"/>
                <a:cs typeface="Calibri" panose="020F0502020204030204" pitchFamily="34" charset="0"/>
                <a:hlinkClick r:id="rId3"/>
              </a:rPr>
              <a:t>Maya Angelou Research </a:t>
            </a:r>
            <a:r>
              <a:rPr lang="en-GB" sz="2600" kern="100" dirty="0" err="1">
                <a:latin typeface="Montserrat" panose="00000500000000000000" pitchFamily="2" charset="0"/>
                <a:ea typeface="Aptos" panose="020B0004020202020204" pitchFamily="34" charset="0"/>
                <a:cs typeface="Calibri" panose="020F0502020204030204" pitchFamily="34" charset="0"/>
                <a:hlinkClick r:id="rId3"/>
              </a:rPr>
              <a:t>Center</a:t>
            </a:r>
            <a:r>
              <a:rPr lang="en-GB" sz="2600" kern="100" dirty="0">
                <a:latin typeface="Montserrat" panose="00000500000000000000" pitchFamily="2" charset="0"/>
                <a:ea typeface="Aptos" panose="020B0004020202020204" pitchFamily="34" charset="0"/>
                <a:cs typeface="Calibri" panose="020F0502020204030204" pitchFamily="34" charset="0"/>
                <a:hlinkClick r:id="rId3"/>
              </a:rPr>
              <a:t> for </a:t>
            </a:r>
            <a:r>
              <a:rPr lang="en-GB" sz="2600" kern="100" dirty="0" err="1">
                <a:latin typeface="Montserrat" panose="00000500000000000000" pitchFamily="2" charset="0"/>
                <a:ea typeface="Aptos" panose="020B0004020202020204" pitchFamily="34" charset="0"/>
                <a:cs typeface="Calibri" panose="020F0502020204030204" pitchFamily="34" charset="0"/>
                <a:hlinkClick r:id="rId3"/>
              </a:rPr>
              <a:t>Healthly</a:t>
            </a:r>
            <a:r>
              <a:rPr lang="en-GB" sz="2600" kern="100" dirty="0">
                <a:latin typeface="Montserrat" panose="00000500000000000000" pitchFamily="2" charset="0"/>
                <a:ea typeface="Aptos" panose="020B0004020202020204" pitchFamily="34" charset="0"/>
                <a:cs typeface="Calibri" panose="020F0502020204030204" pitchFamily="34" charset="0"/>
                <a:hlinkClick r:id="rId3"/>
              </a:rPr>
              <a:t> Communities</a:t>
            </a:r>
            <a:r>
              <a:rPr lang="en-GB" sz="2600" kern="100" dirty="0">
                <a:latin typeface="Montserrat" panose="00000500000000000000" pitchFamily="2" charset="0"/>
                <a:ea typeface="Aptos" panose="020B0004020202020204" pitchFamily="34" charset="0"/>
                <a:cs typeface="Calibri" panose="020F0502020204030204" pitchFamily="34" charset="0"/>
              </a:rPr>
              <a:t> offers internships for students to explore health promotion work.</a:t>
            </a:r>
          </a:p>
          <a:p>
            <a:pPr>
              <a:lnSpc>
                <a:spcPct val="120000"/>
              </a:lnSpc>
            </a:pPr>
            <a:endParaRPr lang="en-GB" sz="2600" kern="100" dirty="0">
              <a:solidFill>
                <a:srgbClr val="003399"/>
              </a:solidFill>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solidFill>
                  <a:srgbClr val="003399"/>
                </a:solidFill>
                <a:latin typeface="Montserrat" panose="00000500000000000000" pitchFamily="2" charset="0"/>
                <a:ea typeface="Aptos" panose="020B0004020202020204" pitchFamily="34" charset="0"/>
                <a:cs typeface="Calibri" panose="020F0502020204030204" pitchFamily="34" charset="0"/>
              </a:rPr>
              <a:t>“There is no better way to find out what appeals to you than simply </a:t>
            </a:r>
            <a:r>
              <a:rPr lang="en-GB" sz="2600" b="1" kern="100" dirty="0">
                <a:solidFill>
                  <a:srgbClr val="003399"/>
                </a:solidFill>
                <a:latin typeface="Montserrat" panose="00000500000000000000" pitchFamily="2" charset="0"/>
                <a:ea typeface="Aptos" panose="020B0004020202020204" pitchFamily="34" charset="0"/>
                <a:cs typeface="Calibri" panose="020F0502020204030204" pitchFamily="34" charset="0"/>
              </a:rPr>
              <a:t>trying it!</a:t>
            </a:r>
            <a:r>
              <a:rPr lang="en-GB" sz="2600" kern="100" dirty="0">
                <a:solidFill>
                  <a:srgbClr val="003399"/>
                </a:solidFill>
                <a:latin typeface="Montserrat" panose="00000500000000000000" pitchFamily="2" charset="0"/>
                <a:ea typeface="Aptos" panose="020B0004020202020204" pitchFamily="34" charset="0"/>
                <a:cs typeface="Calibri" panose="020F0502020204030204" pitchFamily="34" charset="0"/>
              </a:rPr>
              <a:t>”</a:t>
            </a:r>
            <a:r>
              <a:rPr lang="en-GB" sz="2600" kern="100" dirty="0">
                <a:solidFill>
                  <a:srgbClr val="003399"/>
                </a:solidFill>
                <a:latin typeface="Montserrat" panose="00000500000000000000" pitchFamily="2" charset="0"/>
                <a:ea typeface="Aptos" panose="020B0004020202020204" pitchFamily="34" charset="0"/>
                <a:cs typeface="Times New Roman" panose="02020603050405020304" pitchFamily="18" charset="0"/>
              </a:rPr>
              <a:t> </a:t>
            </a:r>
            <a:r>
              <a:rPr lang="en-GB" sz="2600" kern="100" dirty="0">
                <a:latin typeface="Montserrat" panose="00000500000000000000" pitchFamily="2" charset="0"/>
                <a:ea typeface="Aptos" panose="020B0004020202020204" pitchFamily="34" charset="0"/>
                <a:cs typeface="Times New Roman" panose="02020603050405020304" pitchFamily="18" charset="0"/>
              </a:rPr>
              <a:t>– </a:t>
            </a:r>
            <a:r>
              <a:rPr lang="en-GB" sz="2600" kern="100" dirty="0" err="1">
                <a:latin typeface="Montserrat" panose="00000500000000000000" pitchFamily="2" charset="0"/>
                <a:ea typeface="Aptos" panose="020B0004020202020204" pitchFamily="34" charset="0"/>
                <a:cs typeface="Times New Roman" panose="02020603050405020304" pitchFamily="18" charset="0"/>
              </a:rPr>
              <a:t>TanYa</a:t>
            </a:r>
            <a:r>
              <a:rPr lang="en-GB" sz="2600" kern="100" dirty="0">
                <a:latin typeface="Montserrat" panose="00000500000000000000" pitchFamily="2" charset="0"/>
                <a:ea typeface="Aptos" panose="020B0004020202020204" pitchFamily="34" charset="0"/>
                <a:cs typeface="Times New Roman" panose="02020603050405020304" pitchFamily="18" charset="0"/>
              </a:rPr>
              <a:t> </a:t>
            </a:r>
          </a:p>
          <a:p>
            <a:pPr>
              <a:lnSpc>
                <a:spcPct val="120000"/>
              </a:lnSpc>
            </a:pPr>
            <a:endParaRPr lang="en-GB" sz="2600" kern="100" dirty="0">
              <a:effectLst/>
              <a:latin typeface="Montserrat" panose="00000500000000000000" pitchFamily="2" charset="0"/>
              <a:ea typeface="Aptos" panose="020B0004020202020204" pitchFamily="34" charset="0"/>
              <a:cs typeface="Times New Roman" panose="02020603050405020304" pitchFamily="18" charset="0"/>
            </a:endParaRPr>
          </a:p>
          <a:p>
            <a:pPr>
              <a:lnSpc>
                <a:spcPct val="120000"/>
              </a:lnSpc>
            </a:pPr>
            <a:r>
              <a:rPr lang="en-GB" sz="2600" kern="100" dirty="0">
                <a:effectLst/>
                <a:latin typeface="Montserrat" panose="00000500000000000000" pitchFamily="2" charset="0"/>
                <a:ea typeface="Aptos" panose="020B0004020202020204" pitchFamily="34" charset="0"/>
                <a:cs typeface="Times New Roman" panose="02020603050405020304" pitchFamily="18" charset="0"/>
              </a:rPr>
              <a:t>Explore organizations such as the </a:t>
            </a:r>
            <a:r>
              <a:rPr lang="en-GB" sz="2600" kern="100" dirty="0">
                <a:effectLst/>
                <a:latin typeface="Montserrat" panose="00000500000000000000" pitchFamily="2" charset="0"/>
                <a:ea typeface="Aptos" panose="020B0004020202020204" pitchFamily="34" charset="0"/>
                <a:cs typeface="Times New Roman" panose="02020603050405020304" pitchFamily="18" charset="0"/>
                <a:hlinkClick r:id="rId4"/>
              </a:rPr>
              <a:t>Office of Disease Prevention and Health Promotion</a:t>
            </a:r>
            <a:r>
              <a:rPr lang="en-GB" sz="2600" kern="100" dirty="0">
                <a:effectLst/>
                <a:latin typeface="Montserrat" panose="00000500000000000000" pitchFamily="2" charset="0"/>
                <a:ea typeface="Aptos" panose="020B0004020202020204" pitchFamily="34" charset="0"/>
                <a:cs typeface="Times New Roman" panose="02020603050405020304" pitchFamily="18" charset="0"/>
              </a:rPr>
              <a:t>, the </a:t>
            </a:r>
            <a:r>
              <a:rPr lang="en-GB" sz="2600" kern="100" dirty="0">
                <a:latin typeface="Montserrat" panose="00000500000000000000" pitchFamily="2" charset="0"/>
                <a:ea typeface="Aptos" panose="020B0004020202020204" pitchFamily="34" charset="0"/>
                <a:cs typeface="Times New Roman" panose="02020603050405020304" pitchFamily="18" charset="0"/>
                <a:hlinkClick r:id="rId5"/>
              </a:rPr>
              <a:t>Global Health Council</a:t>
            </a:r>
            <a:r>
              <a:rPr lang="en-GB" sz="2600" kern="100" dirty="0">
                <a:effectLst/>
                <a:latin typeface="Montserrat" panose="00000500000000000000" pitchFamily="2" charset="0"/>
                <a:ea typeface="Aptos" panose="020B0004020202020204" pitchFamily="34" charset="0"/>
                <a:cs typeface="Times New Roman" panose="02020603050405020304" pitchFamily="18" charset="0"/>
              </a:rPr>
              <a:t>, and the </a:t>
            </a:r>
            <a:r>
              <a:rPr lang="en-GB" sz="2600" kern="100" dirty="0">
                <a:effectLst/>
                <a:latin typeface="Montserrat" panose="00000500000000000000" pitchFamily="2" charset="0"/>
                <a:ea typeface="Aptos" panose="020B0004020202020204" pitchFamily="34" charset="0"/>
                <a:cs typeface="Times New Roman" panose="02020603050405020304" pitchFamily="18" charset="0"/>
                <a:hlinkClick r:id="rId6"/>
              </a:rPr>
              <a:t>World Health Organization</a:t>
            </a:r>
            <a:r>
              <a:rPr lang="en-GB" sz="2600" kern="100" dirty="0">
                <a:effectLst/>
                <a:latin typeface="Montserrat" panose="00000500000000000000" pitchFamily="2" charset="0"/>
                <a:ea typeface="Aptos" panose="020B0004020202020204" pitchFamily="34" charset="0"/>
                <a:cs typeface="Times New Roman" panose="02020603050405020304" pitchFamily="18" charset="0"/>
              </a:rPr>
              <a:t> to find articles, educational resources and careers advice about health outcomes, public health and health promotion.</a:t>
            </a:r>
          </a:p>
        </p:txBody>
      </p:sp>
      <p:sp>
        <p:nvSpPr>
          <p:cNvPr id="10" name="TextBox 9">
            <a:extLst>
              <a:ext uri="{FF2B5EF4-FFF2-40B4-BE49-F238E27FC236}">
                <a16:creationId xmlns:a16="http://schemas.microsoft.com/office/drawing/2014/main" id="{38D321C5-D057-CEA6-AFFB-C86FDD89E5B5}"/>
              </a:ext>
            </a:extLst>
          </p:cNvPr>
          <p:cNvSpPr txBox="1"/>
          <p:nvPr/>
        </p:nvSpPr>
        <p:spPr>
          <a:xfrm>
            <a:off x="1258960" y="7681423"/>
            <a:ext cx="4530251" cy="1171346"/>
          </a:xfrm>
          <a:prstGeom prst="rect">
            <a:avLst/>
          </a:prstGeom>
          <a:noFill/>
        </p:spPr>
        <p:txBody>
          <a:bodyPr wrap="square">
            <a:spAutoFit/>
          </a:bodyPr>
          <a:lstStyle/>
          <a:p>
            <a:pPr>
              <a:lnSpc>
                <a:spcPct val="120000"/>
              </a:lnSpc>
            </a:pPr>
            <a:r>
              <a:rPr lang="en-GB" sz="2000" dirty="0">
                <a:solidFill>
                  <a:schemeClr val="bg1"/>
                </a:solidFill>
                <a:effectLst/>
                <a:latin typeface="Montserrat" panose="00000500000000000000" pitchFamily="2" charset="0"/>
                <a:ea typeface="Aptos" panose="020B0004020202020204" pitchFamily="34" charset="0"/>
              </a:rPr>
              <a:t>TPN members participate in the American Heart Association Heart and Stroke Walk</a:t>
            </a:r>
            <a:endParaRPr lang="en-GB" sz="20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0552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2" end="2"/>
                                            </p:txEl>
                                          </p:spTgt>
                                        </p:tgtEl>
                                        <p:attrNameLst>
                                          <p:attrName>style.visibility</p:attrName>
                                        </p:attrNameLst>
                                      </p:cBhvr>
                                      <p:to>
                                        <p:strVal val="visible"/>
                                      </p:to>
                                    </p:set>
                                    <p:animEffect transition="in" filter="fade">
                                      <p:cBhvr>
                                        <p:cTn id="14" dur="1000"/>
                                        <p:tgtEl>
                                          <p:spTgt spid="14">
                                            <p:txEl>
                                              <p:pRg st="2" end="2"/>
                                            </p:txEl>
                                          </p:spTgt>
                                        </p:tgtEl>
                                      </p:cBhvr>
                                    </p:animEffect>
                                    <p:anim calcmode="lin" valueType="num">
                                      <p:cBhvr>
                                        <p:cTn id="15"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xEl>
                                              <p:pRg st="4" end="4"/>
                                            </p:txEl>
                                          </p:spTgt>
                                        </p:tgtEl>
                                        <p:attrNameLst>
                                          <p:attrName>style.visibility</p:attrName>
                                        </p:attrNameLst>
                                      </p:cBhvr>
                                      <p:to>
                                        <p:strVal val="visible"/>
                                      </p:to>
                                    </p:set>
                                    <p:animEffect transition="in" filter="fade">
                                      <p:cBhvr>
                                        <p:cTn id="21" dur="1000"/>
                                        <p:tgtEl>
                                          <p:spTgt spid="14">
                                            <p:txEl>
                                              <p:pRg st="4" end="4"/>
                                            </p:txEl>
                                          </p:spTgt>
                                        </p:tgtEl>
                                      </p:cBhvr>
                                    </p:animEffect>
                                    <p:anim calcmode="lin" valueType="num">
                                      <p:cBhvr>
                                        <p:cTn id="22"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056881" y="1732396"/>
            <a:ext cx="6601256" cy="6822207"/>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grpSp>
        <p:nvGrpSpPr>
          <p:cNvPr id="11" name="Group 6">
            <a:extLst>
              <a:ext uri="{FF2B5EF4-FFF2-40B4-BE49-F238E27FC236}">
                <a16:creationId xmlns:a16="http://schemas.microsoft.com/office/drawing/2014/main" id="{B92E5AB3-B341-0DE2-D059-F72EC57562CE}"/>
              </a:ext>
            </a:extLst>
          </p:cNvPr>
          <p:cNvGrpSpPr>
            <a:grpSpLocks noChangeAspect="1"/>
          </p:cNvGrpSpPr>
          <p:nvPr/>
        </p:nvGrpSpPr>
        <p:grpSpPr>
          <a:xfrm>
            <a:off x="11373362" y="2059464"/>
            <a:ext cx="5968305" cy="6168071"/>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12" name="Freeform 7">
              <a:extLst>
                <a:ext uri="{FF2B5EF4-FFF2-40B4-BE49-F238E27FC236}">
                  <a16:creationId xmlns:a16="http://schemas.microsoft.com/office/drawing/2014/main" id="{7F8CACF2-6356-F788-0F17-BC96EB92F8B3}"/>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6" name="TextBox 13">
            <a:extLst>
              <a:ext uri="{FF2B5EF4-FFF2-40B4-BE49-F238E27FC236}">
                <a16:creationId xmlns:a16="http://schemas.microsoft.com/office/drawing/2014/main" id="{DC9F6520-EE26-4138-B9CA-CB868C680513}"/>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12       </a:t>
            </a:r>
            <a:r>
              <a:rPr lang="en-US" sz="1700" dirty="0">
                <a:solidFill>
                  <a:schemeClr val="tx1">
                    <a:lumMod val="50000"/>
                    <a:lumOff val="50000"/>
                  </a:schemeClr>
                </a:solidFill>
                <a:latin typeface="Montserrat Semi-Bold Bold"/>
              </a:rPr>
              <a:t>futurumcareers.com</a:t>
            </a:r>
          </a:p>
        </p:txBody>
      </p:sp>
      <p:sp>
        <p:nvSpPr>
          <p:cNvPr id="8" name="TextBox 7">
            <a:extLst>
              <a:ext uri="{FF2B5EF4-FFF2-40B4-BE49-F238E27FC236}">
                <a16:creationId xmlns:a16="http://schemas.microsoft.com/office/drawing/2014/main" id="{6F258377-EE6B-FEB4-43EB-04C0DA19F740}"/>
              </a:ext>
            </a:extLst>
          </p:cNvPr>
          <p:cNvSpPr txBox="1"/>
          <p:nvPr/>
        </p:nvSpPr>
        <p:spPr>
          <a:xfrm>
            <a:off x="489109" y="3035332"/>
            <a:ext cx="10451782" cy="5336141"/>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Careers in health promotion include </a:t>
            </a:r>
            <a:r>
              <a:rPr lang="en-GB" sz="2600" b="1" kern="100" dirty="0">
                <a:latin typeface="Montserrat" panose="00000500000000000000" pitchFamily="2" charset="0"/>
                <a:ea typeface="Aptos" panose="020B0004020202020204" pitchFamily="34" charset="0"/>
                <a:cs typeface="Calibri" panose="020F0502020204030204" pitchFamily="34" charset="0"/>
              </a:rPr>
              <a:t>clinical </a:t>
            </a:r>
            <a:r>
              <a:rPr lang="en-GB" sz="2600" kern="100" dirty="0">
                <a:latin typeface="Montserrat" panose="00000500000000000000" pitchFamily="2" charset="0"/>
                <a:ea typeface="Aptos" panose="020B0004020202020204" pitchFamily="34" charset="0"/>
                <a:cs typeface="Calibri" panose="020F0502020204030204" pitchFamily="34" charset="0"/>
              </a:rPr>
              <a:t>roles</a:t>
            </a:r>
            <a:r>
              <a:rPr lang="en-GB" sz="2600" b="1" kern="100" dirty="0">
                <a:latin typeface="Montserrat" panose="00000500000000000000" pitchFamily="2" charset="0"/>
                <a:ea typeface="Aptos" panose="020B0004020202020204" pitchFamily="34" charset="0"/>
                <a:cs typeface="Calibri" panose="020F0502020204030204" pitchFamily="34" charset="0"/>
              </a:rPr>
              <a:t> </a:t>
            </a:r>
            <a:r>
              <a:rPr lang="en-GB" sz="2600" kern="100" dirty="0">
                <a:latin typeface="Montserrat" panose="00000500000000000000" pitchFamily="2" charset="0"/>
                <a:ea typeface="Aptos" panose="020B0004020202020204" pitchFamily="34" charset="0"/>
                <a:cs typeface="Calibri" panose="020F0502020204030204" pitchFamily="34" charset="0"/>
              </a:rPr>
              <a:t>(providing healthcare to patients), </a:t>
            </a:r>
            <a:r>
              <a:rPr lang="en-GB" sz="2600" b="1" kern="100" dirty="0">
                <a:latin typeface="Montserrat" panose="00000500000000000000" pitchFamily="2" charset="0"/>
                <a:ea typeface="Aptos" panose="020B0004020202020204" pitchFamily="34" charset="0"/>
                <a:cs typeface="Calibri" panose="020F0502020204030204" pitchFamily="34" charset="0"/>
              </a:rPr>
              <a:t>teaching </a:t>
            </a:r>
            <a:r>
              <a:rPr lang="en-GB" sz="2600" kern="100" dirty="0">
                <a:latin typeface="Montserrat" panose="00000500000000000000" pitchFamily="2" charset="0"/>
                <a:ea typeface="Aptos" panose="020B0004020202020204" pitchFamily="34" charset="0"/>
                <a:cs typeface="Calibri" panose="020F0502020204030204" pitchFamily="34" charset="0"/>
              </a:rPr>
              <a:t>roles</a:t>
            </a:r>
            <a:r>
              <a:rPr lang="en-GB" sz="2600" b="1" kern="100" dirty="0">
                <a:latin typeface="Montserrat" panose="00000500000000000000" pitchFamily="2" charset="0"/>
                <a:ea typeface="Aptos" panose="020B0004020202020204" pitchFamily="34" charset="0"/>
                <a:cs typeface="Calibri" panose="020F0502020204030204" pitchFamily="34" charset="0"/>
              </a:rPr>
              <a:t> </a:t>
            </a:r>
            <a:r>
              <a:rPr lang="en-GB" sz="2600" kern="100" dirty="0">
                <a:latin typeface="Montserrat" panose="00000500000000000000" pitchFamily="2" charset="0"/>
                <a:ea typeface="Aptos" panose="020B0004020202020204" pitchFamily="34" charset="0"/>
                <a:cs typeface="Calibri" panose="020F0502020204030204" pitchFamily="34" charset="0"/>
              </a:rPr>
              <a:t>(providing health education), </a:t>
            </a:r>
            <a:r>
              <a:rPr lang="en-GB" sz="2600" b="1" kern="100" dirty="0">
                <a:latin typeface="Montserrat" panose="00000500000000000000" pitchFamily="2" charset="0"/>
                <a:ea typeface="Aptos" panose="020B0004020202020204" pitchFamily="34" charset="0"/>
                <a:cs typeface="Calibri" panose="020F0502020204030204" pitchFamily="34" charset="0"/>
              </a:rPr>
              <a:t>academic </a:t>
            </a:r>
            <a:r>
              <a:rPr lang="en-GB" sz="2600" kern="100" dirty="0">
                <a:latin typeface="Montserrat" panose="00000500000000000000" pitchFamily="2" charset="0"/>
                <a:ea typeface="Aptos" panose="020B0004020202020204" pitchFamily="34" charset="0"/>
                <a:cs typeface="Calibri" panose="020F0502020204030204" pitchFamily="34" charset="0"/>
              </a:rPr>
              <a:t>roles (conducting research to improve health outcomes), and </a:t>
            </a:r>
            <a:r>
              <a:rPr lang="en-GB" sz="2600" b="1" kern="100" dirty="0">
                <a:latin typeface="Montserrat" panose="00000500000000000000" pitchFamily="2" charset="0"/>
                <a:ea typeface="Aptos" panose="020B0004020202020204" pitchFamily="34" charset="0"/>
                <a:cs typeface="Calibri" panose="020F0502020204030204" pitchFamily="34" charset="0"/>
              </a:rPr>
              <a:t>community health worker </a:t>
            </a:r>
            <a:r>
              <a:rPr lang="en-GB" sz="2600" kern="100" dirty="0">
                <a:latin typeface="Montserrat" panose="00000500000000000000" pitchFamily="2" charset="0"/>
                <a:ea typeface="Aptos" panose="020B0004020202020204" pitchFamily="34" charset="0"/>
                <a:cs typeface="Calibri" panose="020F0502020204030204" pitchFamily="34" charset="0"/>
              </a:rPr>
              <a:t>roles. </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solidFill>
                  <a:srgbClr val="003399"/>
                </a:solidFill>
                <a:latin typeface="Montserrat" panose="00000500000000000000" pitchFamily="2" charset="0"/>
                <a:ea typeface="Aptos" panose="020B0004020202020204" pitchFamily="34" charset="0"/>
                <a:cs typeface="Calibri" panose="020F0502020204030204" pitchFamily="34" charset="0"/>
              </a:rPr>
              <a:t>“Whether you are </a:t>
            </a:r>
            <a:r>
              <a:rPr lang="en-GB" sz="2600" b="1" kern="100" dirty="0">
                <a:solidFill>
                  <a:srgbClr val="003399"/>
                </a:solidFill>
                <a:latin typeface="Montserrat" panose="00000500000000000000" pitchFamily="2" charset="0"/>
                <a:ea typeface="Aptos" panose="020B0004020202020204" pitchFamily="34" charset="0"/>
                <a:cs typeface="Calibri" panose="020F0502020204030204" pitchFamily="34" charset="0"/>
              </a:rPr>
              <a:t>outgoing</a:t>
            </a:r>
            <a:r>
              <a:rPr lang="en-GB" sz="2600" kern="100" dirty="0">
                <a:solidFill>
                  <a:srgbClr val="003399"/>
                </a:solidFill>
                <a:latin typeface="Montserrat" panose="00000500000000000000" pitchFamily="2" charset="0"/>
                <a:ea typeface="Aptos" panose="020B0004020202020204" pitchFamily="34" charset="0"/>
                <a:cs typeface="Calibri" panose="020F0502020204030204" pitchFamily="34" charset="0"/>
              </a:rPr>
              <a:t> and enjoy interacting with others, </a:t>
            </a:r>
            <a:r>
              <a:rPr lang="en-GB" sz="2600" b="1" kern="100" dirty="0">
                <a:solidFill>
                  <a:srgbClr val="003399"/>
                </a:solidFill>
                <a:latin typeface="Montserrat" panose="00000500000000000000" pitchFamily="2" charset="0"/>
                <a:ea typeface="Aptos" panose="020B0004020202020204" pitchFamily="34" charset="0"/>
                <a:cs typeface="Calibri" panose="020F0502020204030204" pitchFamily="34" charset="0"/>
              </a:rPr>
              <a:t>analytical</a:t>
            </a:r>
            <a:r>
              <a:rPr lang="en-GB" sz="2600" kern="100" dirty="0">
                <a:solidFill>
                  <a:srgbClr val="003399"/>
                </a:solidFill>
                <a:latin typeface="Montserrat" panose="00000500000000000000" pitchFamily="2" charset="0"/>
                <a:ea typeface="Aptos" panose="020B0004020202020204" pitchFamily="34" charset="0"/>
                <a:cs typeface="Calibri" panose="020F0502020204030204" pitchFamily="34" charset="0"/>
              </a:rPr>
              <a:t> and prefer studying and </a:t>
            </a:r>
            <a:r>
              <a:rPr lang="en-GB" sz="2600" kern="100" dirty="0" err="1">
                <a:solidFill>
                  <a:srgbClr val="003399"/>
                </a:solidFill>
                <a:latin typeface="Montserrat" panose="00000500000000000000" pitchFamily="2" charset="0"/>
                <a:ea typeface="Aptos" panose="020B0004020202020204" pitchFamily="34" charset="0"/>
                <a:cs typeface="Calibri" panose="020F0502020204030204" pitchFamily="34" charset="0"/>
              </a:rPr>
              <a:t>analyzing</a:t>
            </a:r>
            <a:r>
              <a:rPr lang="en-GB" sz="2600" kern="100" dirty="0">
                <a:solidFill>
                  <a:srgbClr val="003399"/>
                </a:solidFill>
                <a:latin typeface="Montserrat" panose="00000500000000000000" pitchFamily="2" charset="0"/>
                <a:ea typeface="Aptos" panose="020B0004020202020204" pitchFamily="34" charset="0"/>
                <a:cs typeface="Calibri" panose="020F0502020204030204" pitchFamily="34" charset="0"/>
              </a:rPr>
              <a:t> research, </a:t>
            </a:r>
            <a:r>
              <a:rPr lang="en-GB" sz="2600" b="1" kern="100" dirty="0">
                <a:solidFill>
                  <a:srgbClr val="003399"/>
                </a:solidFill>
                <a:latin typeface="Montserrat" panose="00000500000000000000" pitchFamily="2" charset="0"/>
                <a:ea typeface="Aptos" panose="020B0004020202020204" pitchFamily="34" charset="0"/>
                <a:cs typeface="Calibri" panose="020F0502020204030204" pitchFamily="34" charset="0"/>
              </a:rPr>
              <a:t>passionate</a:t>
            </a:r>
            <a:r>
              <a:rPr lang="en-GB" sz="2600" kern="100" dirty="0">
                <a:solidFill>
                  <a:srgbClr val="003399"/>
                </a:solidFill>
                <a:latin typeface="Montserrat" panose="00000500000000000000" pitchFamily="2" charset="0"/>
                <a:ea typeface="Aptos" panose="020B0004020202020204" pitchFamily="34" charset="0"/>
                <a:cs typeface="Calibri" panose="020F0502020204030204" pitchFamily="34" charset="0"/>
              </a:rPr>
              <a:t> about working with data to track trends and outcomes, or </a:t>
            </a:r>
            <a:r>
              <a:rPr lang="en-GB" sz="2600" b="1" kern="100" dirty="0">
                <a:solidFill>
                  <a:srgbClr val="003399"/>
                </a:solidFill>
                <a:latin typeface="Montserrat" panose="00000500000000000000" pitchFamily="2" charset="0"/>
                <a:ea typeface="Aptos" panose="020B0004020202020204" pitchFamily="34" charset="0"/>
                <a:cs typeface="Calibri" panose="020F0502020204030204" pitchFamily="34" charset="0"/>
              </a:rPr>
              <a:t>creative</a:t>
            </a:r>
            <a:r>
              <a:rPr lang="en-GB" sz="2600" kern="100" dirty="0">
                <a:solidFill>
                  <a:srgbClr val="003399"/>
                </a:solidFill>
                <a:latin typeface="Montserrat" panose="00000500000000000000" pitchFamily="2" charset="0"/>
                <a:ea typeface="Aptos" panose="020B0004020202020204" pitchFamily="34" charset="0"/>
                <a:cs typeface="Calibri" panose="020F0502020204030204" pitchFamily="34" charset="0"/>
              </a:rPr>
              <a:t> and enjoy designing materials to communicate health information, </a:t>
            </a:r>
            <a:r>
              <a:rPr lang="en-GB" sz="2600" b="1" kern="100" dirty="0">
                <a:solidFill>
                  <a:srgbClr val="003399"/>
                </a:solidFill>
                <a:latin typeface="Montserrat" panose="00000500000000000000" pitchFamily="2" charset="0"/>
                <a:ea typeface="Aptos" panose="020B0004020202020204" pitchFamily="34" charset="0"/>
                <a:cs typeface="Calibri" panose="020F0502020204030204" pitchFamily="34" charset="0"/>
              </a:rPr>
              <a:t>there is a role for you in health promotion</a:t>
            </a:r>
            <a:r>
              <a:rPr lang="en-GB" sz="2600" kern="100" dirty="0">
                <a:solidFill>
                  <a:srgbClr val="003399"/>
                </a:solidFill>
                <a:latin typeface="Montserrat" panose="00000500000000000000" pitchFamily="2" charset="0"/>
                <a:ea typeface="Aptos" panose="020B0004020202020204" pitchFamily="34" charset="0"/>
                <a:cs typeface="Calibri" panose="020F0502020204030204" pitchFamily="34" charset="0"/>
              </a:rPr>
              <a:t>.” </a:t>
            </a:r>
            <a:r>
              <a:rPr lang="en-GB" sz="2600" kern="100" dirty="0">
                <a:latin typeface="Montserrat" panose="00000500000000000000" pitchFamily="2" charset="0"/>
                <a:ea typeface="Aptos" panose="020B0004020202020204" pitchFamily="34" charset="0"/>
                <a:cs typeface="Calibri" panose="020F0502020204030204" pitchFamily="34" charset="0"/>
              </a:rPr>
              <a:t>– </a:t>
            </a:r>
            <a:r>
              <a:rPr lang="en-GB" sz="2600" kern="100" dirty="0" err="1">
                <a:latin typeface="Montserrat" panose="00000500000000000000" pitchFamily="2" charset="0"/>
                <a:ea typeface="Aptos" panose="020B0004020202020204" pitchFamily="34" charset="0"/>
                <a:cs typeface="Calibri" panose="020F0502020204030204" pitchFamily="34" charset="0"/>
              </a:rPr>
              <a:t>TanYa</a:t>
            </a:r>
            <a:endParaRPr lang="en-GB" sz="2600" kern="100" dirty="0">
              <a:latin typeface="Montserrat" panose="00000500000000000000" pitchFamily="2" charset="0"/>
              <a:ea typeface="Aptos" panose="020B000402020202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E4F9F22-6218-688B-1AC4-E9C104E70C20}"/>
              </a:ext>
            </a:extLst>
          </p:cNvPr>
          <p:cNvSpPr txBox="1"/>
          <p:nvPr/>
        </p:nvSpPr>
        <p:spPr>
          <a:xfrm>
            <a:off x="487426" y="741628"/>
            <a:ext cx="9570974" cy="1569660"/>
          </a:xfrm>
          <a:prstGeom prst="rect">
            <a:avLst/>
          </a:prstGeom>
          <a:noFill/>
        </p:spPr>
        <p:txBody>
          <a:bodyPr wrap="square" rtlCol="0">
            <a:spAutoFit/>
          </a:bodyPr>
          <a:lstStyle/>
          <a:p>
            <a:r>
              <a:rPr lang="en-GB" sz="4800" dirty="0">
                <a:latin typeface="Montserrat SemiBold" panose="00000700000000000000" pitchFamily="2" charset="0"/>
              </a:rPr>
              <a:t>Explore Careers in Health Promotion</a:t>
            </a:r>
          </a:p>
        </p:txBody>
      </p:sp>
      <p:sp>
        <p:nvSpPr>
          <p:cNvPr id="9" name="TextBox 8">
            <a:extLst>
              <a:ext uri="{FF2B5EF4-FFF2-40B4-BE49-F238E27FC236}">
                <a16:creationId xmlns:a16="http://schemas.microsoft.com/office/drawing/2014/main" id="{B6EC7826-EF8A-01FE-4DB6-91CB0924D6EC}"/>
              </a:ext>
            </a:extLst>
          </p:cNvPr>
          <p:cNvSpPr txBox="1"/>
          <p:nvPr/>
        </p:nvSpPr>
        <p:spPr>
          <a:xfrm>
            <a:off x="14630400" y="8288791"/>
            <a:ext cx="3384709" cy="1171346"/>
          </a:xfrm>
          <a:prstGeom prst="rect">
            <a:avLst/>
          </a:prstGeom>
          <a:noFill/>
        </p:spPr>
        <p:txBody>
          <a:bodyPr wrap="square">
            <a:spAutoFit/>
          </a:bodyPr>
          <a:lstStyle/>
          <a:p>
            <a:pPr>
              <a:lnSpc>
                <a:spcPct val="120000"/>
              </a:lnSpc>
            </a:pPr>
            <a:r>
              <a:rPr lang="en-GB" sz="2000" dirty="0">
                <a:solidFill>
                  <a:schemeClr val="bg1"/>
                </a:solidFill>
                <a:latin typeface="Montserrat" panose="00000500000000000000" pitchFamily="2" charset="0"/>
                <a:ea typeface="Aptos" panose="020B0004020202020204" pitchFamily="34" charset="0"/>
              </a:rPr>
              <a:t>TPN h</a:t>
            </a:r>
            <a:r>
              <a:rPr lang="en-GB" sz="2000" dirty="0">
                <a:solidFill>
                  <a:schemeClr val="bg1"/>
                </a:solidFill>
                <a:effectLst/>
                <a:latin typeface="Montserrat" panose="00000500000000000000" pitchFamily="2" charset="0"/>
                <a:ea typeface="Aptos" panose="020B0004020202020204" pitchFamily="34" charset="0"/>
              </a:rPr>
              <a:t>ealth ambassadors receive blood pressure equipment</a:t>
            </a:r>
            <a:endParaRPr lang="en-GB" sz="20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183235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2"/>
          <p:cNvGrpSpPr/>
          <p:nvPr/>
        </p:nvGrpSpPr>
        <p:grpSpPr>
          <a:xfrm rot="-5400000">
            <a:off x="14687265" y="1543334"/>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2" name="Group 2"/>
          <p:cNvGrpSpPr>
            <a:grpSpLocks noChangeAspect="1"/>
          </p:cNvGrpSpPr>
          <p:nvPr/>
        </p:nvGrpSpPr>
        <p:grpSpPr>
          <a:xfrm>
            <a:off x="668680" y="2171700"/>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6" name="Group 6"/>
          <p:cNvGrpSpPr>
            <a:grpSpLocks noChangeAspect="1"/>
          </p:cNvGrpSpPr>
          <p:nvPr/>
        </p:nvGrpSpPr>
        <p:grpSpPr>
          <a:xfrm>
            <a:off x="910279" y="2421386"/>
            <a:ext cx="5593597" cy="5780821"/>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16" name="TextBox 16"/>
          <p:cNvSpPr txBox="1"/>
          <p:nvPr/>
        </p:nvSpPr>
        <p:spPr>
          <a:xfrm>
            <a:off x="7035146" y="723900"/>
            <a:ext cx="6929430" cy="816890"/>
          </a:xfrm>
          <a:prstGeom prst="rect">
            <a:avLst/>
          </a:prstGeom>
        </p:spPr>
        <p:txBody>
          <a:bodyPr wrap="square" lIns="0" tIns="0" rIns="0" bIns="0" rtlCol="0" anchor="t">
            <a:spAutoFit/>
          </a:bodyPr>
          <a:lstStyle/>
          <a:p>
            <a:pPr>
              <a:lnSpc>
                <a:spcPct val="120000"/>
              </a:lnSpc>
            </a:pPr>
            <a:r>
              <a:rPr lang="en-US" sz="4800" dirty="0">
                <a:latin typeface="Montserrat SemiBold" panose="00000700000000000000" pitchFamily="2" charset="0"/>
              </a:rPr>
              <a:t>Meet </a:t>
            </a:r>
            <a:r>
              <a:rPr lang="en-US" sz="4800" dirty="0" err="1">
                <a:latin typeface="Montserrat SemiBold" panose="00000700000000000000" pitchFamily="2" charset="0"/>
              </a:rPr>
              <a:t>TanYa</a:t>
            </a:r>
            <a:endParaRPr lang="en-US" sz="4800" dirty="0">
              <a:latin typeface="Montserrat SemiBold" panose="00000700000000000000" pitchFamily="2" charset="0"/>
            </a:endParaRPr>
          </a:p>
        </p:txBody>
      </p:sp>
      <p:sp>
        <p:nvSpPr>
          <p:cNvPr id="17" name="TextBox 16">
            <a:extLst>
              <a:ext uri="{FF2B5EF4-FFF2-40B4-BE49-F238E27FC236}">
                <a16:creationId xmlns:a16="http://schemas.microsoft.com/office/drawing/2014/main" id="{65407EF8-C830-7DFF-FB2F-035A85C4A841}"/>
              </a:ext>
            </a:extLst>
          </p:cNvPr>
          <p:cNvSpPr txBox="1"/>
          <p:nvPr/>
        </p:nvSpPr>
        <p:spPr>
          <a:xfrm>
            <a:off x="7035146" y="2012321"/>
            <a:ext cx="10433214" cy="6296404"/>
          </a:xfrm>
          <a:prstGeom prst="rect">
            <a:avLst/>
          </a:prstGeom>
          <a:noFill/>
        </p:spPr>
        <p:txBody>
          <a:bodyPr wrap="square">
            <a:spAutoFit/>
          </a:bodyPr>
          <a:lstStyle/>
          <a:p>
            <a:pPr>
              <a:lnSpc>
                <a:spcPct val="120000"/>
              </a:lnSpc>
            </a:pPr>
            <a:r>
              <a:rPr lang="en-GB" sz="2600" b="1" kern="100" dirty="0">
                <a:latin typeface="Montserrat" panose="00000500000000000000" pitchFamily="2" charset="0"/>
                <a:ea typeface="Aptos" panose="020B0004020202020204" pitchFamily="34" charset="0"/>
                <a:cs typeface="Calibri" panose="020F0502020204030204" pitchFamily="34" charset="0"/>
              </a:rPr>
              <a:t>As a teenager, I was very interested in reproduction </a:t>
            </a:r>
            <a:r>
              <a:rPr lang="en-GB" sz="2600" kern="100" dirty="0">
                <a:latin typeface="Montserrat" panose="00000500000000000000" pitchFamily="2" charset="0"/>
                <a:ea typeface="Aptos" panose="020B0004020202020204" pitchFamily="34" charset="0"/>
                <a:cs typeface="Calibri" panose="020F0502020204030204" pitchFamily="34" charset="0"/>
              </a:rPr>
              <a:t>and wanted to become an obstetrician (someone who delivers babies). </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b="1" kern="100" dirty="0">
                <a:latin typeface="Montserrat" panose="00000500000000000000" pitchFamily="2" charset="0"/>
                <a:ea typeface="Aptos" panose="020B0004020202020204" pitchFamily="34" charset="0"/>
                <a:cs typeface="Calibri" panose="020F0502020204030204" pitchFamily="34" charset="0"/>
              </a:rPr>
              <a:t>In college, I was exposed to the concept of research </a:t>
            </a:r>
            <a:r>
              <a:rPr lang="en-GB" sz="2600" kern="100" dirty="0">
                <a:latin typeface="Montserrat" panose="00000500000000000000" pitchFamily="2" charset="0"/>
                <a:ea typeface="Aptos" panose="020B0004020202020204" pitchFamily="34" charset="0"/>
                <a:cs typeface="Calibri" panose="020F0502020204030204" pitchFamily="34" charset="0"/>
              </a:rPr>
              <a:t>and had the opportunity to work with a neonatologist (a doctor who cares for babies who are born early or with medical problems) who studied hypertension (high blood pressure) in newborn babies. We also explored hypertension in sheep, as an animal model. </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b="1" kern="100" dirty="0">
                <a:latin typeface="Montserrat" panose="00000500000000000000" pitchFamily="2" charset="0"/>
                <a:ea typeface="Aptos" panose="020B0004020202020204" pitchFamily="34" charset="0"/>
                <a:cs typeface="Calibri" panose="020F0502020204030204" pitchFamily="34" charset="0"/>
              </a:rPr>
              <a:t>This translational research was mind-blowing to me </a:t>
            </a:r>
            <a:r>
              <a:rPr lang="en-GB" sz="2600" kern="100" dirty="0">
                <a:latin typeface="Montserrat" panose="00000500000000000000" pitchFamily="2" charset="0"/>
                <a:ea typeface="Aptos" panose="020B0004020202020204" pitchFamily="34" charset="0"/>
                <a:cs typeface="Calibri" panose="020F0502020204030204" pitchFamily="34" charset="0"/>
              </a:rPr>
              <a:t>and solidified my interest in becoming a biomedical researcher. </a:t>
            </a:r>
            <a:endParaRPr lang="en-GB" sz="2600" kern="100" dirty="0">
              <a:effectLst/>
              <a:latin typeface="Montserrat" panose="00000500000000000000" pitchFamily="2" charset="0"/>
              <a:ea typeface="Aptos" panose="020B0004020202020204" pitchFamily="34" charset="0"/>
              <a:cs typeface="Times New Roman" panose="02020603050405020304" pitchFamily="18" charset="0"/>
            </a:endParaRPr>
          </a:p>
        </p:txBody>
      </p:sp>
      <p:sp>
        <p:nvSpPr>
          <p:cNvPr id="8" name="TextBox 13">
            <a:extLst>
              <a:ext uri="{FF2B5EF4-FFF2-40B4-BE49-F238E27FC236}">
                <a16:creationId xmlns:a16="http://schemas.microsoft.com/office/drawing/2014/main" id="{E88F03DF-9918-8CED-44F2-D3692261023E}"/>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13       </a:t>
            </a:r>
            <a:r>
              <a:rPr lang="en-US" sz="1700" dirty="0">
                <a:solidFill>
                  <a:srgbClr val="FFFFFF"/>
                </a:solidFill>
                <a:latin typeface="Montserrat Semi-Bold Bold"/>
              </a:rPr>
              <a:t>futurumcareers.com</a:t>
            </a:r>
          </a:p>
        </p:txBody>
      </p:sp>
    </p:spTree>
    <p:extLst>
      <p:ext uri="{BB962C8B-B14F-4D97-AF65-F5344CB8AC3E}">
        <p14:creationId xmlns:p14="http://schemas.microsoft.com/office/powerpoint/2010/main" val="3540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animEffect transition="in" filter="fade">
                                      <p:cBhvr>
                                        <p:cTn id="14" dur="1000"/>
                                        <p:tgtEl>
                                          <p:spTgt spid="17">
                                            <p:txEl>
                                              <p:pRg st="2" end="2"/>
                                            </p:txEl>
                                          </p:spTgt>
                                        </p:tgtEl>
                                      </p:cBhvr>
                                    </p:animEffect>
                                    <p:anim calcmode="lin" valueType="num">
                                      <p:cBhvr>
                                        <p:cTn id="15"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4" end="4"/>
                                            </p:txEl>
                                          </p:spTgt>
                                        </p:tgtEl>
                                        <p:attrNameLst>
                                          <p:attrName>style.visibility</p:attrName>
                                        </p:attrNameLst>
                                      </p:cBhvr>
                                      <p:to>
                                        <p:strVal val="visible"/>
                                      </p:to>
                                    </p:set>
                                    <p:animEffect transition="in" filter="fade">
                                      <p:cBhvr>
                                        <p:cTn id="21" dur="1000"/>
                                        <p:tgtEl>
                                          <p:spTgt spid="17">
                                            <p:txEl>
                                              <p:pRg st="4" end="4"/>
                                            </p:txEl>
                                          </p:spTgt>
                                        </p:tgtEl>
                                      </p:cBhvr>
                                    </p:animEffect>
                                    <p:anim calcmode="lin" valueType="num">
                                      <p:cBhvr>
                                        <p:cTn id="22"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353800" y="1732396"/>
            <a:ext cx="6601256" cy="6822207"/>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grpSp>
        <p:nvGrpSpPr>
          <p:cNvPr id="11" name="Group 6">
            <a:extLst>
              <a:ext uri="{FF2B5EF4-FFF2-40B4-BE49-F238E27FC236}">
                <a16:creationId xmlns:a16="http://schemas.microsoft.com/office/drawing/2014/main" id="{B92E5AB3-B341-0DE2-D059-F72EC57562CE}"/>
              </a:ext>
            </a:extLst>
          </p:cNvPr>
          <p:cNvGrpSpPr>
            <a:grpSpLocks noChangeAspect="1"/>
          </p:cNvGrpSpPr>
          <p:nvPr/>
        </p:nvGrpSpPr>
        <p:grpSpPr>
          <a:xfrm>
            <a:off x="11670281" y="2059464"/>
            <a:ext cx="5968305" cy="6168071"/>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12" name="Freeform 7">
              <a:extLst>
                <a:ext uri="{FF2B5EF4-FFF2-40B4-BE49-F238E27FC236}">
                  <a16:creationId xmlns:a16="http://schemas.microsoft.com/office/drawing/2014/main" id="{7F8CACF2-6356-F788-0F17-BC96EB92F8B3}"/>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7" name="TextBox 6">
            <a:extLst>
              <a:ext uri="{FF2B5EF4-FFF2-40B4-BE49-F238E27FC236}">
                <a16:creationId xmlns:a16="http://schemas.microsoft.com/office/drawing/2014/main" id="{E76B305D-3315-EAC3-C5FB-02D789EE1411}"/>
              </a:ext>
            </a:extLst>
          </p:cNvPr>
          <p:cNvSpPr txBox="1"/>
          <p:nvPr/>
        </p:nvSpPr>
        <p:spPr>
          <a:xfrm>
            <a:off x="838200" y="2475429"/>
            <a:ext cx="10182668" cy="5336141"/>
          </a:xfrm>
          <a:prstGeom prst="rect">
            <a:avLst/>
          </a:prstGeom>
          <a:noFill/>
        </p:spPr>
        <p:txBody>
          <a:bodyPr wrap="square">
            <a:spAutoFit/>
          </a:bodyPr>
          <a:lstStyle/>
          <a:p>
            <a:pPr>
              <a:lnSpc>
                <a:spcPct val="120000"/>
              </a:lnSpc>
            </a:pPr>
            <a:r>
              <a:rPr lang="en-GB" sz="2600" b="1" kern="100" dirty="0">
                <a:latin typeface="Montserrat" panose="00000500000000000000" pitchFamily="2" charset="0"/>
                <a:ea typeface="Aptos" panose="020B0004020202020204" pitchFamily="34" charset="0"/>
                <a:cs typeface="Calibri" panose="020F0502020204030204" pitchFamily="34" charset="0"/>
              </a:rPr>
              <a:t>My oldest sister, who worked as a nurse for many years, inspired my interests in science and healthcare. </a:t>
            </a:r>
            <a:r>
              <a:rPr lang="en-GB" sz="2600" kern="100" dirty="0">
                <a:latin typeface="Montserrat" panose="00000500000000000000" pitchFamily="2" charset="0"/>
                <a:ea typeface="Aptos" panose="020B0004020202020204" pitchFamily="34" charset="0"/>
                <a:cs typeface="Calibri" panose="020F0502020204030204" pitchFamily="34" charset="0"/>
              </a:rPr>
              <a:t>While my original intent was to become a clinician, my involvement in research quickly became important to me and caused me to shift my career aspirations. </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b="1" kern="100" dirty="0">
                <a:latin typeface="Montserrat" panose="00000500000000000000" pitchFamily="2" charset="0"/>
                <a:ea typeface="Aptos" panose="020B0004020202020204" pitchFamily="34" charset="0"/>
                <a:cs typeface="Calibri" panose="020F0502020204030204" pitchFamily="34" charset="0"/>
              </a:rPr>
              <a:t>As I recognized opportunities to apply my research experience</a:t>
            </a:r>
            <a:r>
              <a:rPr lang="en-GB" sz="2600" kern="100" dirty="0">
                <a:latin typeface="Montserrat" panose="00000500000000000000" pitchFamily="2" charset="0"/>
                <a:ea typeface="Aptos" panose="020B0004020202020204" pitchFamily="34" charset="0"/>
                <a:cs typeface="Calibri" panose="020F0502020204030204" pitchFamily="34" charset="0"/>
              </a:rPr>
              <a:t> to communities that resembled my family and loved ones, it became clear that I needed to serve as an advocate for those who didn’t have a good understanding of health or the ability to access it. </a:t>
            </a:r>
          </a:p>
        </p:txBody>
      </p:sp>
      <p:sp>
        <p:nvSpPr>
          <p:cNvPr id="6" name="TextBox 13">
            <a:extLst>
              <a:ext uri="{FF2B5EF4-FFF2-40B4-BE49-F238E27FC236}">
                <a16:creationId xmlns:a16="http://schemas.microsoft.com/office/drawing/2014/main" id="{3806EA2D-F079-1293-DF83-096EA39942F4}"/>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14       </a:t>
            </a:r>
            <a:r>
              <a:rPr lang="en-US" sz="1700" dirty="0">
                <a:solidFill>
                  <a:schemeClr val="tx1">
                    <a:lumMod val="50000"/>
                    <a:lumOff val="50000"/>
                  </a:schemeClr>
                </a:solidFill>
                <a:latin typeface="Montserrat Semi-Bold Bold"/>
              </a:rPr>
              <a:t>futurumcareers.com</a:t>
            </a:r>
          </a:p>
        </p:txBody>
      </p:sp>
      <p:sp>
        <p:nvSpPr>
          <p:cNvPr id="8" name="TextBox 16">
            <a:extLst>
              <a:ext uri="{FF2B5EF4-FFF2-40B4-BE49-F238E27FC236}">
                <a16:creationId xmlns:a16="http://schemas.microsoft.com/office/drawing/2014/main" id="{1299440D-E31A-3D3B-72EE-1921832B42A7}"/>
              </a:ext>
            </a:extLst>
          </p:cNvPr>
          <p:cNvSpPr txBox="1"/>
          <p:nvPr/>
        </p:nvSpPr>
        <p:spPr>
          <a:xfrm>
            <a:off x="914400" y="1025847"/>
            <a:ext cx="4800600" cy="816890"/>
          </a:xfrm>
          <a:prstGeom prst="rect">
            <a:avLst/>
          </a:prstGeom>
        </p:spPr>
        <p:txBody>
          <a:bodyPr wrap="square" lIns="0" tIns="0" rIns="0" bIns="0" rtlCol="0" anchor="t">
            <a:spAutoFit/>
          </a:bodyPr>
          <a:lstStyle/>
          <a:p>
            <a:pPr>
              <a:lnSpc>
                <a:spcPct val="120000"/>
              </a:lnSpc>
            </a:pPr>
            <a:r>
              <a:rPr lang="en-US" sz="4800" dirty="0">
                <a:latin typeface="Montserrat SemiBold" panose="00000700000000000000" pitchFamily="2" charset="0"/>
              </a:rPr>
              <a:t>Meet </a:t>
            </a:r>
            <a:r>
              <a:rPr lang="en-US" sz="4800" dirty="0" err="1">
                <a:latin typeface="Montserrat SemiBold" panose="00000700000000000000" pitchFamily="2" charset="0"/>
              </a:rPr>
              <a:t>TanYa</a:t>
            </a:r>
            <a:endParaRPr lang="en-US" sz="4800" dirty="0">
              <a:latin typeface="Montserrat SemiBold" panose="00000700000000000000" pitchFamily="2" charset="0"/>
            </a:endParaRPr>
          </a:p>
        </p:txBody>
      </p:sp>
    </p:spTree>
    <p:extLst>
      <p:ext uri="{BB962C8B-B14F-4D97-AF65-F5344CB8AC3E}">
        <p14:creationId xmlns:p14="http://schemas.microsoft.com/office/powerpoint/2010/main" val="320485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2"/>
          <p:cNvGrpSpPr/>
          <p:nvPr/>
        </p:nvGrpSpPr>
        <p:grpSpPr>
          <a:xfrm rot="-5400000">
            <a:off x="14687265" y="1543334"/>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2" name="Group 2"/>
          <p:cNvGrpSpPr>
            <a:grpSpLocks noChangeAspect="1"/>
          </p:cNvGrpSpPr>
          <p:nvPr/>
        </p:nvGrpSpPr>
        <p:grpSpPr>
          <a:xfrm>
            <a:off x="717235" y="2092440"/>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6" name="Group 6"/>
          <p:cNvGrpSpPr>
            <a:grpSpLocks noChangeAspect="1"/>
          </p:cNvGrpSpPr>
          <p:nvPr/>
        </p:nvGrpSpPr>
        <p:grpSpPr>
          <a:xfrm>
            <a:off x="958834" y="2342126"/>
            <a:ext cx="5593597" cy="5780821"/>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3">
                <a:extLst>
                  <a:ext uri="{28A0092B-C50C-407E-A947-70E740481C1C}">
                    <a14:useLocalDpi xmlns:a14="http://schemas.microsoft.com/office/drawing/2010/main" val="0"/>
                  </a:ext>
                </a:extLst>
              </a:blip>
              <a:srcRect/>
              <a:stretch>
                <a:fillRect/>
              </a:stretch>
            </a:blipFill>
            <a:ln w="12700">
              <a:noFill/>
            </a:ln>
          </p:spPr>
          <p:txBody>
            <a:bodyPr/>
            <a:lstStyle/>
            <a:p>
              <a:endParaRPr lang="en-GB"/>
            </a:p>
          </p:txBody>
        </p:sp>
      </p:grpSp>
      <p:sp>
        <p:nvSpPr>
          <p:cNvPr id="16" name="TextBox 16"/>
          <p:cNvSpPr txBox="1"/>
          <p:nvPr/>
        </p:nvSpPr>
        <p:spPr>
          <a:xfrm>
            <a:off x="7029094" y="1209051"/>
            <a:ext cx="7322528" cy="738664"/>
          </a:xfrm>
          <a:prstGeom prst="rect">
            <a:avLst/>
          </a:prstGeom>
        </p:spPr>
        <p:txBody>
          <a:bodyPr wrap="square" lIns="0" tIns="0" rIns="0" bIns="0" rtlCol="0" anchor="t">
            <a:spAutoFit/>
          </a:bodyPr>
          <a:lstStyle/>
          <a:p>
            <a:r>
              <a:rPr lang="en-US" sz="4800" dirty="0" err="1">
                <a:latin typeface="Montserrat SemiBold" panose="00000700000000000000" pitchFamily="2" charset="0"/>
              </a:rPr>
              <a:t>TanYa’s</a:t>
            </a:r>
            <a:r>
              <a:rPr lang="en-US" sz="4800" dirty="0">
                <a:latin typeface="Montserrat SemiBold" panose="00000700000000000000" pitchFamily="2" charset="0"/>
              </a:rPr>
              <a:t> Top Tips</a:t>
            </a:r>
          </a:p>
        </p:txBody>
      </p:sp>
      <p:sp>
        <p:nvSpPr>
          <p:cNvPr id="17" name="TextBox 16">
            <a:extLst>
              <a:ext uri="{FF2B5EF4-FFF2-40B4-BE49-F238E27FC236}">
                <a16:creationId xmlns:a16="http://schemas.microsoft.com/office/drawing/2014/main" id="{65407EF8-C830-7DFF-FB2F-035A85C4A841}"/>
              </a:ext>
            </a:extLst>
          </p:cNvPr>
          <p:cNvSpPr txBox="1"/>
          <p:nvPr/>
        </p:nvSpPr>
        <p:spPr>
          <a:xfrm>
            <a:off x="7029094" y="2552700"/>
            <a:ext cx="10076650" cy="5643917"/>
          </a:xfrm>
          <a:prstGeom prst="rect">
            <a:avLst/>
          </a:prstGeom>
          <a:noFill/>
        </p:spPr>
        <p:txBody>
          <a:bodyPr wrap="square">
            <a:spAutoFit/>
          </a:bodyPr>
          <a:lstStyle/>
          <a:p>
            <a:pPr marL="457200" indent="-457200">
              <a:lnSpc>
                <a:spcPct val="120000"/>
              </a:lnSpc>
              <a:spcAft>
                <a:spcPts val="1200"/>
              </a:spcAft>
              <a:buFont typeface="+mj-lt"/>
              <a:buAutoNum type="arabicPeriod"/>
            </a:pPr>
            <a:r>
              <a:rPr lang="en-GB" sz="2600" b="1" i="1" kern="100" dirty="0">
                <a:effectLst/>
                <a:latin typeface="Montserrat" panose="00000500000000000000" pitchFamily="2" charset="0"/>
                <a:ea typeface="Aptos" panose="020B0004020202020204" pitchFamily="34" charset="0"/>
                <a:cs typeface="Calibri" panose="020F0502020204030204" pitchFamily="34" charset="0"/>
              </a:rPr>
              <a:t>Find good </a:t>
            </a:r>
            <a:r>
              <a:rPr lang="en-GB" sz="2600" b="1" i="1" kern="100" dirty="0">
                <a:latin typeface="Montserrat" panose="00000500000000000000" pitchFamily="2" charset="0"/>
                <a:ea typeface="Aptos" panose="020B0004020202020204" pitchFamily="34" charset="0"/>
                <a:cs typeface="Calibri" panose="020F0502020204030204" pitchFamily="34" charset="0"/>
              </a:rPr>
              <a:t>mentors. </a:t>
            </a:r>
            <a:r>
              <a:rPr lang="en-GB" sz="2600" i="1" kern="100" dirty="0">
                <a:latin typeface="Montserrat" panose="00000500000000000000" pitchFamily="2" charset="0"/>
                <a:ea typeface="Aptos" panose="020B0004020202020204" pitchFamily="34" charset="0"/>
                <a:cs typeface="Calibri" panose="020F0502020204030204" pitchFamily="34" charset="0"/>
              </a:rPr>
              <a:t>I have learned so much from my mentors throughout my career. There is not one person who can teach you everything, but you can learn many things from those who have been where you would like to go. You may find advocates in places that you least expect. </a:t>
            </a:r>
          </a:p>
          <a:p>
            <a:pPr marL="457200" indent="-457200">
              <a:lnSpc>
                <a:spcPct val="120000"/>
              </a:lnSpc>
              <a:spcAft>
                <a:spcPts val="1200"/>
              </a:spcAft>
              <a:buFont typeface="+mj-lt"/>
              <a:buAutoNum type="arabicPeriod"/>
            </a:pPr>
            <a:r>
              <a:rPr lang="en-GB" sz="2600" b="1" i="1" kern="100" dirty="0">
                <a:latin typeface="Montserrat" panose="00000500000000000000" pitchFamily="2" charset="0"/>
                <a:ea typeface="Aptos" panose="020B0004020202020204" pitchFamily="34" charset="0"/>
                <a:cs typeface="Calibri" panose="020F0502020204030204" pitchFamily="34" charset="0"/>
              </a:rPr>
              <a:t>Stand firm when you find something you enjoy doing. </a:t>
            </a:r>
            <a:r>
              <a:rPr lang="en-GB" sz="2600" i="1" kern="100" dirty="0">
                <a:latin typeface="Montserrat" panose="00000500000000000000" pitchFamily="2" charset="0"/>
                <a:ea typeface="Aptos" panose="020B0004020202020204" pitchFamily="34" charset="0"/>
                <a:cs typeface="Calibri" panose="020F0502020204030204" pitchFamily="34" charset="0"/>
              </a:rPr>
              <a:t>There will be plenty of obstacles that you encounter along the way. Make up your mind to stay the course, even when things get challenging, or others begin to doubt you. Anything worth having is worth working for! </a:t>
            </a:r>
            <a:endParaRPr lang="en-GB" sz="2600" i="1" kern="100" dirty="0">
              <a:effectLst/>
              <a:latin typeface="Montserrat" panose="00000500000000000000" pitchFamily="2" charset="0"/>
              <a:ea typeface="Aptos" panose="020B0004020202020204" pitchFamily="34" charset="0"/>
              <a:cs typeface="Times New Roman" panose="02020603050405020304" pitchFamily="18" charset="0"/>
            </a:endParaRPr>
          </a:p>
        </p:txBody>
      </p:sp>
      <p:sp>
        <p:nvSpPr>
          <p:cNvPr id="8" name="TextBox 13">
            <a:extLst>
              <a:ext uri="{FF2B5EF4-FFF2-40B4-BE49-F238E27FC236}">
                <a16:creationId xmlns:a16="http://schemas.microsoft.com/office/drawing/2014/main" id="{E0D0747B-0CF2-CE98-86E7-C867F131B106}"/>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15       </a:t>
            </a:r>
            <a:r>
              <a:rPr lang="en-US" sz="1700" dirty="0">
                <a:solidFill>
                  <a:srgbClr val="FFFFFF"/>
                </a:solidFill>
                <a:latin typeface="Montserrat Semi-Bold Bold"/>
              </a:rPr>
              <a:t>futurumcareers.com</a:t>
            </a:r>
          </a:p>
        </p:txBody>
      </p:sp>
    </p:spTree>
    <p:extLst>
      <p:ext uri="{BB962C8B-B14F-4D97-AF65-F5344CB8AC3E}">
        <p14:creationId xmlns:p14="http://schemas.microsoft.com/office/powerpoint/2010/main" val="256790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group of people clapping in a church&#10;&#10;Description automatically generated">
            <a:extLst>
              <a:ext uri="{FF2B5EF4-FFF2-40B4-BE49-F238E27FC236}">
                <a16:creationId xmlns:a16="http://schemas.microsoft.com/office/drawing/2014/main" id="{B40A26E6-5F67-B220-71A3-1C1AD3D328E6}"/>
              </a:ext>
            </a:extLst>
          </p:cNvPr>
          <p:cNvPicPr>
            <a:picLocks noChangeAspect="1"/>
          </p:cNvPicPr>
          <p:nvPr/>
        </p:nvPicPr>
        <p:blipFill>
          <a:blip r:embed="rId2">
            <a:extLst>
              <a:ext uri="{28A0092B-C50C-407E-A947-70E740481C1C}">
                <a14:useLocalDpi xmlns:a14="http://schemas.microsoft.com/office/drawing/2010/main" val="0"/>
              </a:ext>
            </a:extLst>
          </a:blip>
          <a:srcRect l="5544" t="18919" r="26357"/>
          <a:stretch/>
        </p:blipFill>
        <p:spPr>
          <a:xfrm>
            <a:off x="4659305" y="3687"/>
            <a:ext cx="12959911" cy="10287002"/>
          </a:xfrm>
          <a:prstGeom prst="rect">
            <a:avLst/>
          </a:prstGeom>
        </p:spPr>
      </p:pic>
      <p:grpSp>
        <p:nvGrpSpPr>
          <p:cNvPr id="4" name="Group 4"/>
          <p:cNvGrpSpPr/>
          <p:nvPr/>
        </p:nvGrpSpPr>
        <p:grpSpPr>
          <a:xfrm>
            <a:off x="1083283" y="2611457"/>
            <a:ext cx="11987855" cy="6189643"/>
            <a:chOff x="0" y="0"/>
            <a:chExt cx="7846638" cy="4409338"/>
          </a:xfrm>
          <a:solidFill>
            <a:srgbClr val="55B8AD"/>
          </a:solidFill>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grpFill/>
          </p:spPr>
          <p:txBody>
            <a:bodyPr/>
            <a:lstStyle/>
            <a:p>
              <a:endParaRPr lang="en-GB"/>
            </a:p>
          </p:txBody>
        </p:sp>
      </p:grpSp>
      <p:grpSp>
        <p:nvGrpSpPr>
          <p:cNvPr id="6" name="Group 6"/>
          <p:cNvGrpSpPr/>
          <p:nvPr/>
        </p:nvGrpSpPr>
        <p:grpSpPr>
          <a:xfrm rot="-5400000">
            <a:off x="10790355" y="2743896"/>
            <a:ext cx="10287000" cy="4799209"/>
            <a:chOff x="0" y="0"/>
            <a:chExt cx="3130550" cy="1460500"/>
          </a:xfrm>
          <a:solidFill>
            <a:srgbClr val="3660AA"/>
          </a:solidFill>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p:cNvGrpSpPr/>
          <p:nvPr/>
        </p:nvGrpSpPr>
        <p:grpSpPr>
          <a:xfrm rot="5400000">
            <a:off x="-937583" y="937583"/>
            <a:ext cx="10287000" cy="8411834"/>
            <a:chOff x="0" y="0"/>
            <a:chExt cx="3130550" cy="2559898"/>
          </a:xfrm>
          <a:solidFill>
            <a:srgbClr val="3660AA"/>
          </a:solidFill>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grpSp>
        <p:nvGrpSpPr>
          <p:cNvPr id="12" name="Group 12"/>
          <p:cNvGrpSpPr/>
          <p:nvPr/>
        </p:nvGrpSpPr>
        <p:grpSpPr>
          <a:xfrm>
            <a:off x="1028700" y="2896955"/>
            <a:ext cx="11772900" cy="5599345"/>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13953747" y="621291"/>
            <a:ext cx="699726" cy="814819"/>
          </a:xfrm>
          <a:prstGeom prst="rect">
            <a:avLst/>
          </a:prstGeom>
        </p:spPr>
      </p:pic>
      <p:grpSp>
        <p:nvGrpSpPr>
          <p:cNvPr id="15" name="Group 15"/>
          <p:cNvGrpSpPr/>
          <p:nvPr/>
        </p:nvGrpSpPr>
        <p:grpSpPr>
          <a:xfrm rot="5400000">
            <a:off x="3597358" y="-2845860"/>
            <a:ext cx="1480331" cy="8675048"/>
            <a:chOff x="0" y="0"/>
            <a:chExt cx="3130550" cy="18248691"/>
          </a:xfrm>
          <a:solidFill>
            <a:srgbClr val="55B8AD"/>
          </a:solidFill>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grpSp>
        <p:nvGrpSpPr>
          <p:cNvPr id="17" name="Group 17"/>
          <p:cNvGrpSpPr/>
          <p:nvPr/>
        </p:nvGrpSpPr>
        <p:grpSpPr>
          <a:xfrm>
            <a:off x="1295400" y="3238499"/>
            <a:ext cx="11201400" cy="4953001"/>
            <a:chOff x="0" y="0"/>
            <a:chExt cx="7208077" cy="3623869"/>
          </a:xfrm>
        </p:grpSpPr>
        <p:sp>
          <p:nvSpPr>
            <p:cNvPr id="18" name="Freeform 18"/>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8" name="TextBox 7">
            <a:extLst>
              <a:ext uri="{FF2B5EF4-FFF2-40B4-BE49-F238E27FC236}">
                <a16:creationId xmlns:a16="http://schemas.microsoft.com/office/drawing/2014/main" id="{DEEFF541-76D0-5E12-6953-5C890BABB532}"/>
              </a:ext>
            </a:extLst>
          </p:cNvPr>
          <p:cNvSpPr txBox="1"/>
          <p:nvPr/>
        </p:nvSpPr>
        <p:spPr>
          <a:xfrm>
            <a:off x="870423" y="920207"/>
            <a:ext cx="6934200" cy="1107996"/>
          </a:xfrm>
          <a:prstGeom prst="rect">
            <a:avLst/>
          </a:prstGeom>
          <a:noFill/>
        </p:spPr>
        <p:txBody>
          <a:bodyPr wrap="square" rtlCol="0">
            <a:spAutoFit/>
          </a:bodyPr>
          <a:lstStyle/>
          <a:p>
            <a:r>
              <a:rPr lang="en-GB" sz="6600" dirty="0">
                <a:latin typeface="Montserrat SemiBold" panose="00000700000000000000" pitchFamily="2" charset="0"/>
              </a:rPr>
              <a:t>Talking Points</a:t>
            </a:r>
          </a:p>
        </p:txBody>
      </p:sp>
      <p:sp>
        <p:nvSpPr>
          <p:cNvPr id="9" name="TextBox 8">
            <a:extLst>
              <a:ext uri="{FF2B5EF4-FFF2-40B4-BE49-F238E27FC236}">
                <a16:creationId xmlns:a16="http://schemas.microsoft.com/office/drawing/2014/main" id="{9DE27DB1-A9EE-74DA-199E-A7D8609A0C48}"/>
              </a:ext>
            </a:extLst>
          </p:cNvPr>
          <p:cNvSpPr txBox="1"/>
          <p:nvPr/>
        </p:nvSpPr>
        <p:spPr>
          <a:xfrm>
            <a:off x="1523999" y="3343183"/>
            <a:ext cx="10744435" cy="4649991"/>
          </a:xfrm>
          <a:prstGeom prst="rect">
            <a:avLst/>
          </a:prstGeom>
          <a:noFill/>
        </p:spPr>
        <p:txBody>
          <a:bodyPr wrap="square" rtlCol="0">
            <a:spAutoFit/>
          </a:bodyPr>
          <a:lstStyle/>
          <a:p>
            <a:pPr marL="342900" indent="-342900">
              <a:lnSpc>
                <a:spcPct val="120000"/>
              </a:lnSpc>
              <a:spcAft>
                <a:spcPts val="1200"/>
              </a:spcAft>
              <a:buAutoNum type="arabicPeriod"/>
            </a:pPr>
            <a:r>
              <a:rPr lang="en-GB" sz="2800" dirty="0">
                <a:latin typeface="Montserrat" panose="00000500000000000000" pitchFamily="2" charset="0"/>
              </a:rPr>
              <a:t>Why is it important to normalize conversations about health and illness?</a:t>
            </a:r>
          </a:p>
          <a:p>
            <a:pPr marL="342900" indent="-342900">
              <a:lnSpc>
                <a:spcPct val="120000"/>
              </a:lnSpc>
              <a:spcAft>
                <a:spcPts val="1200"/>
              </a:spcAft>
              <a:buAutoNum type="arabicPeriod"/>
            </a:pPr>
            <a:r>
              <a:rPr lang="en-GB" sz="2800" dirty="0">
                <a:latin typeface="Montserrat" panose="00000500000000000000" pitchFamily="2" charset="0"/>
              </a:rPr>
              <a:t>Which career in health promotion most interests you, and why?</a:t>
            </a:r>
          </a:p>
          <a:p>
            <a:pPr marL="342900" indent="-342900">
              <a:lnSpc>
                <a:spcPct val="120000"/>
              </a:lnSpc>
              <a:spcAft>
                <a:spcPts val="1200"/>
              </a:spcAft>
              <a:buAutoNum type="arabicPeriod"/>
            </a:pPr>
            <a:r>
              <a:rPr lang="en-GB" sz="2800" dirty="0">
                <a:latin typeface="Montserrat" panose="00000500000000000000" pitchFamily="2" charset="0"/>
              </a:rPr>
              <a:t>How could you contribute to improving health outcomes through your chosen career in health promotion?</a:t>
            </a:r>
          </a:p>
          <a:p>
            <a:pPr marL="342900" indent="-342900">
              <a:lnSpc>
                <a:spcPct val="120000"/>
              </a:lnSpc>
              <a:spcAft>
                <a:spcPts val="1200"/>
              </a:spcAft>
              <a:buAutoNum type="arabicPeriod"/>
            </a:pPr>
            <a:r>
              <a:rPr lang="en-GB" sz="2800" dirty="0">
                <a:latin typeface="Montserrat" panose="00000500000000000000" pitchFamily="2" charset="0"/>
              </a:rPr>
              <a:t>What personal qualities do you have, and how could these align with a career in health promotion?</a:t>
            </a:r>
            <a:endParaRPr lang="en-GB" sz="2800" dirty="0">
              <a:solidFill>
                <a:srgbClr val="FF0000"/>
              </a:solidFill>
              <a:latin typeface="Montserrat" panose="00000500000000000000" pitchFamily="2" charset="0"/>
            </a:endParaRPr>
          </a:p>
        </p:txBody>
      </p:sp>
      <p:sp>
        <p:nvSpPr>
          <p:cNvPr id="2" name="TextBox 13">
            <a:extLst>
              <a:ext uri="{FF2B5EF4-FFF2-40B4-BE49-F238E27FC236}">
                <a16:creationId xmlns:a16="http://schemas.microsoft.com/office/drawing/2014/main" id="{457C08E4-BCA5-106B-BABA-25445B6EE1C6}"/>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16       </a:t>
            </a:r>
            <a:r>
              <a:rPr lang="en-US" sz="1700" dirty="0">
                <a:solidFill>
                  <a:srgbClr val="FFFFFF"/>
                </a:solidFill>
                <a:latin typeface="Montserrat Semi-Bold Bold"/>
              </a:rPr>
              <a:t>futurumcareers.com</a:t>
            </a:r>
          </a:p>
        </p:txBody>
      </p:sp>
      <p:sp>
        <p:nvSpPr>
          <p:cNvPr id="20" name="TextBox 19">
            <a:extLst>
              <a:ext uri="{FF2B5EF4-FFF2-40B4-BE49-F238E27FC236}">
                <a16:creationId xmlns:a16="http://schemas.microsoft.com/office/drawing/2014/main" id="{19F484B3-5947-9ABE-E3F8-3FA6C4F9F41A}"/>
              </a:ext>
            </a:extLst>
          </p:cNvPr>
          <p:cNvSpPr txBox="1"/>
          <p:nvPr/>
        </p:nvSpPr>
        <p:spPr>
          <a:xfrm>
            <a:off x="14313846" y="9953282"/>
            <a:ext cx="2769525" cy="246221"/>
          </a:xfrm>
          <a:prstGeom prst="rect">
            <a:avLst/>
          </a:prstGeom>
          <a:noFill/>
        </p:spPr>
        <p:txBody>
          <a:bodyPr wrap="square">
            <a:spAutoFit/>
          </a:bodyPr>
          <a:lstStyle/>
          <a:p>
            <a:r>
              <a:rPr lang="en-GB" sz="1000" b="0" u="none" strike="noStrike" baseline="0" dirty="0">
                <a:solidFill>
                  <a:schemeClr val="bg1"/>
                </a:solidFill>
                <a:latin typeface="Montserrat" panose="00000500000000000000" pitchFamily="2" charset="0"/>
              </a:rPr>
              <a:t>© </a:t>
            </a:r>
            <a:r>
              <a:rPr lang="en-GB" sz="1000" dirty="0" err="1">
                <a:solidFill>
                  <a:schemeClr val="bg1"/>
                </a:solidFill>
                <a:latin typeface="Montserrat" panose="00000500000000000000" pitchFamily="2" charset="0"/>
              </a:rPr>
              <a:t>Zamrznuti</a:t>
            </a:r>
            <a:r>
              <a:rPr lang="en-GB" sz="1000" dirty="0">
                <a:solidFill>
                  <a:schemeClr val="bg1"/>
                </a:solidFill>
                <a:latin typeface="Montserrat" panose="00000500000000000000" pitchFamily="2" charset="0"/>
              </a:rPr>
              <a:t> tonovi</a:t>
            </a:r>
            <a:r>
              <a:rPr lang="en-GB" sz="1000" b="0" u="none" strike="noStrike" baseline="0" dirty="0">
                <a:solidFill>
                  <a:schemeClr val="bg1"/>
                </a:solidFill>
                <a:latin typeface="Montserrat" panose="00000500000000000000" pitchFamily="2" charset="0"/>
              </a:rPr>
              <a:t>/Shutterstock.com </a:t>
            </a:r>
            <a:endParaRPr lang="en-GB" sz="24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278364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group of people clapping in a church&#10;&#10;Description automatically generated">
            <a:extLst>
              <a:ext uri="{FF2B5EF4-FFF2-40B4-BE49-F238E27FC236}">
                <a16:creationId xmlns:a16="http://schemas.microsoft.com/office/drawing/2014/main" id="{3218223F-6C1A-89D1-E63C-D4DABBB31BCB}"/>
              </a:ext>
            </a:extLst>
          </p:cNvPr>
          <p:cNvPicPr>
            <a:picLocks noChangeAspect="1"/>
          </p:cNvPicPr>
          <p:nvPr/>
        </p:nvPicPr>
        <p:blipFill>
          <a:blip r:embed="rId2">
            <a:extLst>
              <a:ext uri="{28A0092B-C50C-407E-A947-70E740481C1C}">
                <a14:useLocalDpi xmlns:a14="http://schemas.microsoft.com/office/drawing/2010/main" val="0"/>
              </a:ext>
            </a:extLst>
          </a:blip>
          <a:srcRect l="-1" r="14881"/>
          <a:stretch/>
        </p:blipFill>
        <p:spPr>
          <a:xfrm>
            <a:off x="4738511" y="0"/>
            <a:ext cx="13143879" cy="10294395"/>
          </a:xfrm>
          <a:prstGeom prst="rect">
            <a:avLst/>
          </a:prstGeom>
        </p:spPr>
      </p:pic>
      <p:grpSp>
        <p:nvGrpSpPr>
          <p:cNvPr id="6" name="Group 6"/>
          <p:cNvGrpSpPr/>
          <p:nvPr/>
        </p:nvGrpSpPr>
        <p:grpSpPr>
          <a:xfrm rot="-5400000">
            <a:off x="10790355" y="2743896"/>
            <a:ext cx="10287000" cy="4799209"/>
            <a:chOff x="0" y="0"/>
            <a:chExt cx="3130550" cy="1460500"/>
          </a:xfrm>
          <a:solidFill>
            <a:srgbClr val="55B8AD"/>
          </a:solidFill>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p:cNvGrpSpPr/>
          <p:nvPr/>
        </p:nvGrpSpPr>
        <p:grpSpPr>
          <a:xfrm rot="5400000">
            <a:off x="-937583" y="937583"/>
            <a:ext cx="10287000" cy="8411834"/>
            <a:chOff x="0" y="0"/>
            <a:chExt cx="3130550" cy="2559898"/>
          </a:xfrm>
          <a:solidFill>
            <a:srgbClr val="55B8AD"/>
          </a:solidFill>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pic>
        <p:nvPicPr>
          <p:cNvPr id="14" name="Picture 14"/>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13953747" y="621291"/>
            <a:ext cx="699726" cy="814819"/>
          </a:xfrm>
          <a:prstGeom prst="rect">
            <a:avLst/>
          </a:prstGeom>
        </p:spPr>
      </p:pic>
      <p:grpSp>
        <p:nvGrpSpPr>
          <p:cNvPr id="15" name="Group 15"/>
          <p:cNvGrpSpPr/>
          <p:nvPr/>
        </p:nvGrpSpPr>
        <p:grpSpPr>
          <a:xfrm rot="5400000">
            <a:off x="3597358" y="-2845860"/>
            <a:ext cx="1480331" cy="8675048"/>
            <a:chOff x="0" y="0"/>
            <a:chExt cx="3130550" cy="18248691"/>
          </a:xfrm>
          <a:solidFill>
            <a:srgbClr val="3660AA"/>
          </a:solidFill>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sp>
        <p:nvSpPr>
          <p:cNvPr id="8" name="TextBox 7">
            <a:extLst>
              <a:ext uri="{FF2B5EF4-FFF2-40B4-BE49-F238E27FC236}">
                <a16:creationId xmlns:a16="http://schemas.microsoft.com/office/drawing/2014/main" id="{DEEFF541-76D0-5E12-6953-5C890BABB532}"/>
              </a:ext>
            </a:extLst>
          </p:cNvPr>
          <p:cNvSpPr txBox="1"/>
          <p:nvPr/>
        </p:nvSpPr>
        <p:spPr>
          <a:xfrm>
            <a:off x="870422" y="920207"/>
            <a:ext cx="7541411" cy="1107996"/>
          </a:xfrm>
          <a:prstGeom prst="rect">
            <a:avLst/>
          </a:prstGeom>
          <a:noFill/>
        </p:spPr>
        <p:txBody>
          <a:bodyPr wrap="square" rtlCol="0">
            <a:spAutoFit/>
          </a:bodyPr>
          <a:lstStyle/>
          <a:p>
            <a:r>
              <a:rPr lang="en-GB" sz="6600" dirty="0">
                <a:solidFill>
                  <a:schemeClr val="bg1"/>
                </a:solidFill>
                <a:latin typeface="Montserrat SemiBold" panose="00000700000000000000" pitchFamily="2" charset="0"/>
              </a:rPr>
              <a:t>More Resources</a:t>
            </a:r>
          </a:p>
        </p:txBody>
      </p:sp>
      <p:sp>
        <p:nvSpPr>
          <p:cNvPr id="27" name="Freeform 11">
            <a:extLst>
              <a:ext uri="{FF2B5EF4-FFF2-40B4-BE49-F238E27FC236}">
                <a16:creationId xmlns:a16="http://schemas.microsoft.com/office/drawing/2014/main" id="{5DF423A6-6F6A-D468-FC36-F391642F1EEC}"/>
              </a:ext>
            </a:extLst>
          </p:cNvPr>
          <p:cNvSpPr/>
          <p:nvPr/>
        </p:nvSpPr>
        <p:spPr>
          <a:xfrm>
            <a:off x="451274" y="7435175"/>
            <a:ext cx="2279455"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sp>
        <p:nvSpPr>
          <p:cNvPr id="21" name="TextBox 20">
            <a:extLst>
              <a:ext uri="{FF2B5EF4-FFF2-40B4-BE49-F238E27FC236}">
                <a16:creationId xmlns:a16="http://schemas.microsoft.com/office/drawing/2014/main" id="{DE867C35-D621-FC09-86B5-0345FDC37254}"/>
              </a:ext>
            </a:extLst>
          </p:cNvPr>
          <p:cNvSpPr txBox="1"/>
          <p:nvPr/>
        </p:nvSpPr>
        <p:spPr>
          <a:xfrm>
            <a:off x="339007" y="7508485"/>
            <a:ext cx="2511539" cy="830997"/>
          </a:xfrm>
          <a:prstGeom prst="rect">
            <a:avLst/>
          </a:prstGeom>
          <a:noFill/>
        </p:spPr>
        <p:txBody>
          <a:bodyPr wrap="square" rtlCol="0">
            <a:spAutoFit/>
          </a:bodyPr>
          <a:lstStyle/>
          <a:p>
            <a:pPr algn="ctr"/>
            <a:r>
              <a:rPr lang="en-GB" sz="2400" dirty="0">
                <a:solidFill>
                  <a:schemeClr val="bg1"/>
                </a:solidFill>
                <a:latin typeface="Montserrat" panose="00000500000000000000" pitchFamily="2" charset="0"/>
              </a:rPr>
              <a:t>Read the </a:t>
            </a:r>
            <a:r>
              <a:rPr lang="en-GB" sz="2400" dirty="0">
                <a:solidFill>
                  <a:schemeClr val="bg1"/>
                </a:solidFill>
                <a:latin typeface="Montserrat" panose="00000500000000000000" pitchFamily="2" charset="0"/>
                <a:hlinkClick r:id="rId5">
                  <a:extLst>
                    <a:ext uri="{A12FA001-AC4F-418D-AE19-62706E023703}">
                      <ahyp:hlinkClr xmlns:ahyp="http://schemas.microsoft.com/office/drawing/2018/hyperlinkcolor" val="tx"/>
                    </a:ext>
                  </a:extLst>
                </a:hlinkClick>
              </a:rPr>
              <a:t>article</a:t>
            </a:r>
            <a:endParaRPr lang="en-GB" sz="2400" dirty="0">
              <a:solidFill>
                <a:schemeClr val="bg1"/>
              </a:solidFill>
              <a:latin typeface="Montserrat" panose="00000500000000000000" pitchFamily="2" charset="0"/>
            </a:endParaRPr>
          </a:p>
        </p:txBody>
      </p:sp>
      <p:sp>
        <p:nvSpPr>
          <p:cNvPr id="35" name="Freeform 11">
            <a:extLst>
              <a:ext uri="{FF2B5EF4-FFF2-40B4-BE49-F238E27FC236}">
                <a16:creationId xmlns:a16="http://schemas.microsoft.com/office/drawing/2014/main" id="{5EAB8308-34C0-B26E-1158-E7700E85D521}"/>
              </a:ext>
            </a:extLst>
          </p:cNvPr>
          <p:cNvSpPr/>
          <p:nvPr/>
        </p:nvSpPr>
        <p:spPr>
          <a:xfrm>
            <a:off x="3657600" y="7446805"/>
            <a:ext cx="2529936"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pic>
        <p:nvPicPr>
          <p:cNvPr id="30" name="Picture 29">
            <a:extLst>
              <a:ext uri="{FF2B5EF4-FFF2-40B4-BE49-F238E27FC236}">
                <a16:creationId xmlns:a16="http://schemas.microsoft.com/office/drawing/2014/main" id="{0D76E137-FE5C-D1BC-64B9-BC14BCE43C0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687000" y="4738037"/>
            <a:ext cx="3600000" cy="2340000"/>
          </a:xfrm>
          <a:prstGeom prst="rect">
            <a:avLst/>
          </a:prstGeom>
        </p:spPr>
      </p:pic>
      <p:pic>
        <p:nvPicPr>
          <p:cNvPr id="31" name="Picture 25">
            <a:extLst>
              <a:ext uri="{FF2B5EF4-FFF2-40B4-BE49-F238E27FC236}">
                <a16:creationId xmlns:a16="http://schemas.microsoft.com/office/drawing/2014/main" id="{196B93ED-E752-89BA-CD37-F94540B1346A}"/>
              </a:ext>
            </a:extLst>
          </p:cNvPr>
          <p:cNvPicPr>
            <a:picLocks noChangeAspect="1"/>
          </p:cNvPicPr>
          <p:nvPr/>
        </p:nvPicPr>
        <p:blipFill>
          <a:blip r:embed="rId7"/>
          <a:srcRect/>
          <a:stretch>
            <a:fillRect/>
          </a:stretch>
        </p:blipFill>
        <p:spPr>
          <a:xfrm>
            <a:off x="10649400" y="4651037"/>
            <a:ext cx="3600000" cy="2514000"/>
          </a:xfrm>
          <a:prstGeom prst="rect">
            <a:avLst/>
          </a:prstGeom>
        </p:spPr>
      </p:pic>
      <p:sp>
        <p:nvSpPr>
          <p:cNvPr id="36" name="Freeform 11">
            <a:extLst>
              <a:ext uri="{FF2B5EF4-FFF2-40B4-BE49-F238E27FC236}">
                <a16:creationId xmlns:a16="http://schemas.microsoft.com/office/drawing/2014/main" id="{C1BB1025-76AA-DE85-680C-F896D1A713E6}"/>
              </a:ext>
            </a:extLst>
          </p:cNvPr>
          <p:cNvSpPr/>
          <p:nvPr/>
        </p:nvSpPr>
        <p:spPr>
          <a:xfrm>
            <a:off x="7028756" y="7441172"/>
            <a:ext cx="2529935"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sp>
        <p:nvSpPr>
          <p:cNvPr id="37" name="Freeform 11">
            <a:extLst>
              <a:ext uri="{FF2B5EF4-FFF2-40B4-BE49-F238E27FC236}">
                <a16:creationId xmlns:a16="http://schemas.microsoft.com/office/drawing/2014/main" id="{52A632BD-2829-093A-427E-0265AB166143}"/>
              </a:ext>
            </a:extLst>
          </p:cNvPr>
          <p:cNvSpPr/>
          <p:nvPr/>
        </p:nvSpPr>
        <p:spPr>
          <a:xfrm>
            <a:off x="11315506" y="7446805"/>
            <a:ext cx="2279455"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sp>
        <p:nvSpPr>
          <p:cNvPr id="38" name="Freeform 11">
            <a:extLst>
              <a:ext uri="{FF2B5EF4-FFF2-40B4-BE49-F238E27FC236}">
                <a16:creationId xmlns:a16="http://schemas.microsoft.com/office/drawing/2014/main" id="{26E3AC9C-B984-55D6-EE55-FD439624A87A}"/>
              </a:ext>
            </a:extLst>
          </p:cNvPr>
          <p:cNvSpPr/>
          <p:nvPr/>
        </p:nvSpPr>
        <p:spPr>
          <a:xfrm>
            <a:off x="14937482" y="7435175"/>
            <a:ext cx="3121918"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sp>
        <p:nvSpPr>
          <p:cNvPr id="22" name="TextBox 21">
            <a:extLst>
              <a:ext uri="{FF2B5EF4-FFF2-40B4-BE49-F238E27FC236}">
                <a16:creationId xmlns:a16="http://schemas.microsoft.com/office/drawing/2014/main" id="{D4255FF0-996E-6472-6435-AFEDD55D41AC}"/>
              </a:ext>
            </a:extLst>
          </p:cNvPr>
          <p:cNvSpPr txBox="1"/>
          <p:nvPr/>
        </p:nvSpPr>
        <p:spPr>
          <a:xfrm>
            <a:off x="3657602" y="7508487"/>
            <a:ext cx="2529935" cy="830997"/>
          </a:xfrm>
          <a:prstGeom prst="rect">
            <a:avLst/>
          </a:prstGeom>
          <a:noFill/>
        </p:spPr>
        <p:txBody>
          <a:bodyPr wrap="square" rtlCol="0">
            <a:spAutoFit/>
          </a:bodyPr>
          <a:lstStyle/>
          <a:p>
            <a:pPr algn="ctr"/>
            <a:r>
              <a:rPr lang="en-GB" sz="2400" dirty="0">
                <a:solidFill>
                  <a:schemeClr val="bg1"/>
                </a:solidFill>
                <a:latin typeface="Montserrat" panose="00000500000000000000" pitchFamily="2" charset="0"/>
              </a:rPr>
              <a:t>Complete the </a:t>
            </a:r>
            <a:r>
              <a:rPr lang="en-GB" sz="2400" dirty="0">
                <a:solidFill>
                  <a:schemeClr val="bg1"/>
                </a:solidFill>
                <a:latin typeface="Montserrat" panose="00000500000000000000" pitchFamily="2" charset="0"/>
                <a:hlinkClick r:id="rId8">
                  <a:extLst>
                    <a:ext uri="{A12FA001-AC4F-418D-AE19-62706E023703}">
                      <ahyp:hlinkClr xmlns:ahyp="http://schemas.microsoft.com/office/drawing/2018/hyperlinkcolor" val="tx"/>
                    </a:ext>
                  </a:extLst>
                </a:hlinkClick>
              </a:rPr>
              <a:t>activities</a:t>
            </a:r>
            <a:endParaRPr lang="en-GB" sz="2400" dirty="0">
              <a:solidFill>
                <a:schemeClr val="bg1"/>
              </a:solidFill>
              <a:latin typeface="Montserrat" panose="00000500000000000000" pitchFamily="2" charset="0"/>
            </a:endParaRPr>
          </a:p>
        </p:txBody>
      </p:sp>
      <p:sp>
        <p:nvSpPr>
          <p:cNvPr id="20" name="TextBox 19">
            <a:extLst>
              <a:ext uri="{FF2B5EF4-FFF2-40B4-BE49-F238E27FC236}">
                <a16:creationId xmlns:a16="http://schemas.microsoft.com/office/drawing/2014/main" id="{95713E3B-212D-0B48-AAF1-3AEC5E60B656}"/>
              </a:ext>
            </a:extLst>
          </p:cNvPr>
          <p:cNvSpPr txBox="1"/>
          <p:nvPr/>
        </p:nvSpPr>
        <p:spPr>
          <a:xfrm>
            <a:off x="6687000" y="7496855"/>
            <a:ext cx="3256144" cy="830997"/>
          </a:xfrm>
          <a:prstGeom prst="rect">
            <a:avLst/>
          </a:prstGeom>
          <a:noFill/>
        </p:spPr>
        <p:txBody>
          <a:bodyPr wrap="square" rtlCol="0">
            <a:spAutoFit/>
          </a:bodyPr>
          <a:lstStyle/>
          <a:p>
            <a:pPr algn="ctr"/>
            <a:r>
              <a:rPr lang="en-GB" sz="2400" dirty="0">
                <a:solidFill>
                  <a:schemeClr val="bg1"/>
                </a:solidFill>
                <a:latin typeface="Montserrat" panose="00000500000000000000" pitchFamily="2" charset="0"/>
              </a:rPr>
              <a:t>Listen to the </a:t>
            </a:r>
            <a:r>
              <a:rPr lang="en-GB" sz="2400" dirty="0">
                <a:solidFill>
                  <a:schemeClr val="bg1"/>
                </a:solidFill>
                <a:latin typeface="Montserrat" panose="00000500000000000000" pitchFamily="2" charset="0"/>
                <a:hlinkClick r:id="rId9">
                  <a:extLst>
                    <a:ext uri="{A12FA001-AC4F-418D-AE19-62706E023703}">
                      <ahyp:hlinkClr xmlns:ahyp="http://schemas.microsoft.com/office/drawing/2018/hyperlinkcolor" val="tx"/>
                    </a:ext>
                  </a:extLst>
                </a:hlinkClick>
              </a:rPr>
              <a:t>podcast</a:t>
            </a:r>
            <a:endParaRPr lang="en-GB" sz="2400" dirty="0">
              <a:solidFill>
                <a:schemeClr val="bg1"/>
              </a:solidFill>
              <a:latin typeface="Montserrat" panose="00000500000000000000" pitchFamily="2" charset="0"/>
            </a:endParaRPr>
          </a:p>
        </p:txBody>
      </p:sp>
      <p:sp>
        <p:nvSpPr>
          <p:cNvPr id="19" name="TextBox 18">
            <a:extLst>
              <a:ext uri="{FF2B5EF4-FFF2-40B4-BE49-F238E27FC236}">
                <a16:creationId xmlns:a16="http://schemas.microsoft.com/office/drawing/2014/main" id="{7F61A7AC-60BD-88A1-C9AC-45907F5FA217}"/>
              </a:ext>
            </a:extLst>
          </p:cNvPr>
          <p:cNvSpPr txBox="1"/>
          <p:nvPr/>
        </p:nvSpPr>
        <p:spPr>
          <a:xfrm>
            <a:off x="11315506" y="7508487"/>
            <a:ext cx="2279456" cy="830997"/>
          </a:xfrm>
          <a:prstGeom prst="rect">
            <a:avLst/>
          </a:prstGeom>
          <a:noFill/>
        </p:spPr>
        <p:txBody>
          <a:bodyPr wrap="square" rtlCol="0">
            <a:spAutoFit/>
          </a:bodyPr>
          <a:lstStyle/>
          <a:p>
            <a:pPr algn="ctr"/>
            <a:r>
              <a:rPr lang="en-GB" sz="2400" dirty="0">
                <a:solidFill>
                  <a:schemeClr val="bg1"/>
                </a:solidFill>
                <a:latin typeface="Montserrat" panose="00000500000000000000" pitchFamily="2" charset="0"/>
              </a:rPr>
              <a:t>Watch the </a:t>
            </a:r>
            <a:r>
              <a:rPr lang="en-GB" sz="2400" dirty="0">
                <a:solidFill>
                  <a:schemeClr val="bg1"/>
                </a:solidFill>
                <a:latin typeface="Montserrat" panose="00000500000000000000" pitchFamily="2" charset="0"/>
                <a:hlinkClick r:id="rId10">
                  <a:extLst>
                    <a:ext uri="{A12FA001-AC4F-418D-AE19-62706E023703}">
                      <ahyp:hlinkClr xmlns:ahyp="http://schemas.microsoft.com/office/drawing/2018/hyperlinkcolor" val="tx"/>
                    </a:ext>
                  </a:extLst>
                </a:hlinkClick>
              </a:rPr>
              <a:t>animation</a:t>
            </a:r>
            <a:endParaRPr lang="en-GB" sz="2400" dirty="0">
              <a:solidFill>
                <a:schemeClr val="bg1"/>
              </a:solidFill>
              <a:latin typeface="Montserrat" panose="00000500000000000000" pitchFamily="2" charset="0"/>
            </a:endParaRPr>
          </a:p>
        </p:txBody>
      </p:sp>
      <p:sp>
        <p:nvSpPr>
          <p:cNvPr id="2" name="TextBox 1">
            <a:extLst>
              <a:ext uri="{FF2B5EF4-FFF2-40B4-BE49-F238E27FC236}">
                <a16:creationId xmlns:a16="http://schemas.microsoft.com/office/drawing/2014/main" id="{CC399ECB-57AF-7D22-8A8D-D7FF6A13BA8F}"/>
              </a:ext>
            </a:extLst>
          </p:cNvPr>
          <p:cNvSpPr txBox="1"/>
          <p:nvPr/>
        </p:nvSpPr>
        <p:spPr>
          <a:xfrm>
            <a:off x="14937482" y="7508485"/>
            <a:ext cx="3121918" cy="830997"/>
          </a:xfrm>
          <a:prstGeom prst="rect">
            <a:avLst/>
          </a:prstGeom>
          <a:noFill/>
        </p:spPr>
        <p:txBody>
          <a:bodyPr wrap="square" rtlCol="0">
            <a:spAutoFit/>
          </a:bodyPr>
          <a:lstStyle/>
          <a:p>
            <a:pPr algn="ctr"/>
            <a:r>
              <a:rPr lang="en-GB" sz="2400" dirty="0">
                <a:solidFill>
                  <a:schemeClr val="bg1"/>
                </a:solidFill>
                <a:latin typeface="Montserrat" panose="00000500000000000000" pitchFamily="2" charset="0"/>
              </a:rPr>
              <a:t>Download the </a:t>
            </a:r>
            <a:r>
              <a:rPr lang="en-GB" sz="2400" dirty="0">
                <a:solidFill>
                  <a:schemeClr val="bg1"/>
                </a:solidFill>
                <a:latin typeface="Montserrat" panose="00000500000000000000" pitchFamily="2" charset="0"/>
                <a:hlinkClick r:id="rId11">
                  <a:extLst>
                    <a:ext uri="{A12FA001-AC4F-418D-AE19-62706E023703}">
                      <ahyp:hlinkClr xmlns:ahyp="http://schemas.microsoft.com/office/drawing/2018/hyperlinkcolor" val="tx"/>
                    </a:ext>
                  </a:extLst>
                </a:hlinkClick>
              </a:rPr>
              <a:t>Spanish resources</a:t>
            </a:r>
            <a:endParaRPr lang="en-GB" sz="2400" dirty="0">
              <a:solidFill>
                <a:schemeClr val="bg1"/>
              </a:solidFill>
              <a:latin typeface="Montserrat" panose="00000500000000000000" pitchFamily="2" charset="0"/>
            </a:endParaRPr>
          </a:p>
        </p:txBody>
      </p:sp>
      <p:sp>
        <p:nvSpPr>
          <p:cNvPr id="4" name="TextBox 13">
            <a:extLst>
              <a:ext uri="{FF2B5EF4-FFF2-40B4-BE49-F238E27FC236}">
                <a16:creationId xmlns:a16="http://schemas.microsoft.com/office/drawing/2014/main" id="{0FA8FFC5-8FD3-9485-6B05-F813B65D0A54}"/>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17       </a:t>
            </a:r>
            <a:r>
              <a:rPr lang="en-US" sz="1700" dirty="0">
                <a:solidFill>
                  <a:srgbClr val="FFFFFF"/>
                </a:solidFill>
                <a:latin typeface="Montserrat Semi-Bold Bold"/>
              </a:rPr>
              <a:t>futurumcareers.com</a:t>
            </a:r>
          </a:p>
        </p:txBody>
      </p:sp>
      <p:pic>
        <p:nvPicPr>
          <p:cNvPr id="12" name="Picture 11">
            <a:extLst>
              <a:ext uri="{FF2B5EF4-FFF2-40B4-BE49-F238E27FC236}">
                <a16:creationId xmlns:a16="http://schemas.microsoft.com/office/drawing/2014/main" id="{6B687625-0B59-0A2B-7C58-180A60AF8305}"/>
              </a:ext>
            </a:extLst>
          </p:cNvPr>
          <p:cNvPicPr>
            <a:picLocks noChangeAspect="1"/>
          </p:cNvPicPr>
          <p:nvPr/>
        </p:nvPicPr>
        <p:blipFill>
          <a:blip r:embed="rId12"/>
          <a:stretch>
            <a:fillRect/>
          </a:stretch>
        </p:blipFill>
        <p:spPr>
          <a:xfrm>
            <a:off x="405610" y="3478037"/>
            <a:ext cx="2528428" cy="3600000"/>
          </a:xfrm>
          <a:prstGeom prst="rect">
            <a:avLst/>
          </a:prstGeom>
        </p:spPr>
      </p:pic>
      <p:pic>
        <p:nvPicPr>
          <p:cNvPr id="17" name="Picture 16">
            <a:extLst>
              <a:ext uri="{FF2B5EF4-FFF2-40B4-BE49-F238E27FC236}">
                <a16:creationId xmlns:a16="http://schemas.microsoft.com/office/drawing/2014/main" id="{3CCB016A-4867-E673-B789-D3D7220D40BD}"/>
              </a:ext>
            </a:extLst>
          </p:cNvPr>
          <p:cNvPicPr>
            <a:picLocks noChangeAspect="1"/>
          </p:cNvPicPr>
          <p:nvPr/>
        </p:nvPicPr>
        <p:blipFill>
          <a:blip r:embed="rId13"/>
          <a:stretch>
            <a:fillRect/>
          </a:stretch>
        </p:blipFill>
        <p:spPr>
          <a:xfrm>
            <a:off x="3661249" y="3456077"/>
            <a:ext cx="2545172" cy="3600000"/>
          </a:xfrm>
          <a:prstGeom prst="rect">
            <a:avLst/>
          </a:prstGeom>
        </p:spPr>
      </p:pic>
      <p:pic>
        <p:nvPicPr>
          <p:cNvPr id="23" name="Picture 22">
            <a:extLst>
              <a:ext uri="{FF2B5EF4-FFF2-40B4-BE49-F238E27FC236}">
                <a16:creationId xmlns:a16="http://schemas.microsoft.com/office/drawing/2014/main" id="{ADCE9AEC-1AFA-FE8C-C6AE-70B0A3F3ED78}"/>
              </a:ext>
            </a:extLst>
          </p:cNvPr>
          <p:cNvPicPr>
            <a:picLocks noChangeAspect="1"/>
          </p:cNvPicPr>
          <p:nvPr/>
        </p:nvPicPr>
        <p:blipFill>
          <a:blip r:embed="rId14"/>
          <a:stretch>
            <a:fillRect/>
          </a:stretch>
        </p:blipFill>
        <p:spPr>
          <a:xfrm>
            <a:off x="15146202" y="3542177"/>
            <a:ext cx="2540243" cy="3600000"/>
          </a:xfrm>
          <a:prstGeom prst="rect">
            <a:avLst/>
          </a:prstGeom>
        </p:spPr>
      </p:pic>
      <p:sp>
        <p:nvSpPr>
          <p:cNvPr id="39" name="TextBox 38">
            <a:extLst>
              <a:ext uri="{FF2B5EF4-FFF2-40B4-BE49-F238E27FC236}">
                <a16:creationId xmlns:a16="http://schemas.microsoft.com/office/drawing/2014/main" id="{DC9C17AC-0C35-4449-46AC-4C09AF03D707}"/>
              </a:ext>
            </a:extLst>
          </p:cNvPr>
          <p:cNvSpPr txBox="1"/>
          <p:nvPr/>
        </p:nvSpPr>
        <p:spPr>
          <a:xfrm>
            <a:off x="15126841" y="5342177"/>
            <a:ext cx="2743200" cy="830997"/>
          </a:xfrm>
          <a:prstGeom prst="rect">
            <a:avLst/>
          </a:prstGeom>
          <a:noFill/>
        </p:spPr>
        <p:txBody>
          <a:bodyPr wrap="square" rtlCol="0">
            <a:spAutoFit/>
          </a:bodyPr>
          <a:lstStyle/>
          <a:p>
            <a:r>
              <a:rPr lang="en-GB" sz="2400" b="1" dirty="0">
                <a:solidFill>
                  <a:srgbClr val="FF0000"/>
                </a:solidFill>
              </a:rPr>
              <a:t>UPDATE IMAGE WHEN COMPLETED</a:t>
            </a:r>
          </a:p>
        </p:txBody>
      </p:sp>
      <p:sp>
        <p:nvSpPr>
          <p:cNvPr id="5" name="TextBox 4">
            <a:extLst>
              <a:ext uri="{FF2B5EF4-FFF2-40B4-BE49-F238E27FC236}">
                <a16:creationId xmlns:a16="http://schemas.microsoft.com/office/drawing/2014/main" id="{9C85A289-F6E8-D131-1BA6-B31DB14F0AE8}"/>
              </a:ext>
            </a:extLst>
          </p:cNvPr>
          <p:cNvSpPr txBox="1"/>
          <p:nvPr/>
        </p:nvSpPr>
        <p:spPr>
          <a:xfrm>
            <a:off x="14313846" y="9953282"/>
            <a:ext cx="2769525" cy="246221"/>
          </a:xfrm>
          <a:prstGeom prst="rect">
            <a:avLst/>
          </a:prstGeom>
          <a:noFill/>
        </p:spPr>
        <p:txBody>
          <a:bodyPr wrap="square">
            <a:spAutoFit/>
          </a:bodyPr>
          <a:lstStyle/>
          <a:p>
            <a:r>
              <a:rPr lang="en-GB" sz="1000" b="0" u="none" strike="noStrike" baseline="0" dirty="0">
                <a:solidFill>
                  <a:schemeClr val="bg1"/>
                </a:solidFill>
                <a:latin typeface="Montserrat" panose="00000500000000000000" pitchFamily="2" charset="0"/>
              </a:rPr>
              <a:t>© </a:t>
            </a:r>
            <a:r>
              <a:rPr lang="en-GB" sz="1000" dirty="0" err="1">
                <a:solidFill>
                  <a:schemeClr val="bg1"/>
                </a:solidFill>
                <a:latin typeface="Montserrat" panose="00000500000000000000" pitchFamily="2" charset="0"/>
              </a:rPr>
              <a:t>Zamrznuti</a:t>
            </a:r>
            <a:r>
              <a:rPr lang="en-GB" sz="1000" dirty="0">
                <a:solidFill>
                  <a:schemeClr val="bg1"/>
                </a:solidFill>
                <a:latin typeface="Montserrat" panose="00000500000000000000" pitchFamily="2" charset="0"/>
              </a:rPr>
              <a:t> tonovi</a:t>
            </a:r>
            <a:r>
              <a:rPr lang="en-GB" sz="1000" b="0" u="none" strike="noStrike" baseline="0" dirty="0">
                <a:solidFill>
                  <a:schemeClr val="bg1"/>
                </a:solidFill>
                <a:latin typeface="Montserrat" panose="00000500000000000000" pitchFamily="2" charset="0"/>
              </a:rPr>
              <a:t>/Shutterstock.com </a:t>
            </a:r>
            <a:endParaRPr lang="en-GB" sz="2400" dirty="0">
              <a:solidFill>
                <a:schemeClr val="bg1"/>
              </a:solidFill>
              <a:latin typeface="Montserrat" panose="00000500000000000000" pitchFamily="2" charset="0"/>
            </a:endParaRPr>
          </a:p>
        </p:txBody>
      </p:sp>
      <p:pic>
        <p:nvPicPr>
          <p:cNvPr id="13" name="Picture 12" descr="A person and person standing in front of a church&#10;&#10;AI-generated content may be incorrect.">
            <a:extLst>
              <a:ext uri="{FF2B5EF4-FFF2-40B4-BE49-F238E27FC236}">
                <a16:creationId xmlns:a16="http://schemas.microsoft.com/office/drawing/2014/main" id="{133C0C3C-2C09-6C08-129E-E2E40415F373}"/>
              </a:ext>
            </a:extLst>
          </p:cNvPr>
          <p:cNvPicPr>
            <a:picLocks noChangeAspect="1"/>
          </p:cNvPicPr>
          <p:nvPr/>
        </p:nvPicPr>
        <p:blipFill>
          <a:blip r:embed="rId15" cstate="print">
            <a:extLst>
              <a:ext uri="{28A0092B-C50C-407E-A947-70E740481C1C}">
                <a14:useLocalDpi xmlns:a14="http://schemas.microsoft.com/office/drawing/2010/main" val="0"/>
              </a:ext>
            </a:extLst>
          </a:blip>
          <a:srcRect t="6282" r="2746" b="11135"/>
          <a:stretch>
            <a:fillRect/>
          </a:stretch>
        </p:blipFill>
        <p:spPr>
          <a:xfrm>
            <a:off x="10994020" y="4821886"/>
            <a:ext cx="2861716" cy="1635463"/>
          </a:xfrm>
          <a:prstGeom prst="rect">
            <a:avLst/>
          </a:prstGeom>
        </p:spPr>
      </p:pic>
    </p:spTree>
    <p:extLst>
      <p:ext uri="{BB962C8B-B14F-4D97-AF65-F5344CB8AC3E}">
        <p14:creationId xmlns:p14="http://schemas.microsoft.com/office/powerpoint/2010/main" val="2887927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4">
            <a:extLst>
              <a:ext uri="{FF2B5EF4-FFF2-40B4-BE49-F238E27FC236}">
                <a16:creationId xmlns:a16="http://schemas.microsoft.com/office/drawing/2014/main" id="{DCCDE210-582C-51E7-7569-214364D72C4F}"/>
              </a:ext>
            </a:extLst>
          </p:cNvPr>
          <p:cNvGrpSpPr/>
          <p:nvPr/>
        </p:nvGrpSpPr>
        <p:grpSpPr>
          <a:xfrm rot="-5400000">
            <a:off x="9607391" y="1606393"/>
            <a:ext cx="10287000" cy="7074218"/>
            <a:chOff x="0" y="0"/>
            <a:chExt cx="3130550" cy="2152833"/>
          </a:xfrm>
          <a:solidFill>
            <a:srgbClr val="3660AA"/>
          </a:solidFill>
        </p:grpSpPr>
        <p:sp>
          <p:nvSpPr>
            <p:cNvPr id="8" name="Freeform 5">
              <a:extLst>
                <a:ext uri="{FF2B5EF4-FFF2-40B4-BE49-F238E27FC236}">
                  <a16:creationId xmlns:a16="http://schemas.microsoft.com/office/drawing/2014/main" id="{5B995855-9CF1-9FFE-24B6-9A38EC6E5668}"/>
                </a:ext>
              </a:extLst>
            </p:cNvPr>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pic>
        <p:nvPicPr>
          <p:cNvPr id="6" name="Picture 5" descr="A close-up of a signature&#10;&#10;Description automatically generated">
            <a:extLst>
              <a:ext uri="{FF2B5EF4-FFF2-40B4-BE49-F238E27FC236}">
                <a16:creationId xmlns:a16="http://schemas.microsoft.com/office/drawing/2014/main" id="{14290DDD-2EE6-416E-AED2-78950C44E5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7526" y="6913641"/>
            <a:ext cx="4784994" cy="1330827"/>
          </a:xfrm>
          <a:prstGeom prst="rect">
            <a:avLst/>
          </a:prstGeom>
        </p:spPr>
      </p:pic>
      <p:sp>
        <p:nvSpPr>
          <p:cNvPr id="10" name="TextBox 9">
            <a:extLst>
              <a:ext uri="{FF2B5EF4-FFF2-40B4-BE49-F238E27FC236}">
                <a16:creationId xmlns:a16="http://schemas.microsoft.com/office/drawing/2014/main" id="{AFE7B1AE-FD6F-023B-9D28-47DF476F614F}"/>
              </a:ext>
            </a:extLst>
          </p:cNvPr>
          <p:cNvSpPr txBox="1"/>
          <p:nvPr/>
        </p:nvSpPr>
        <p:spPr>
          <a:xfrm>
            <a:off x="366050" y="536727"/>
            <a:ext cx="10847732" cy="2308324"/>
          </a:xfrm>
          <a:prstGeom prst="rect">
            <a:avLst/>
          </a:prstGeom>
          <a:noFill/>
        </p:spPr>
        <p:txBody>
          <a:bodyPr wrap="square" rtlCol="0">
            <a:spAutoFit/>
          </a:bodyPr>
          <a:lstStyle/>
          <a:p>
            <a:pPr algn="ctr"/>
            <a:r>
              <a:rPr lang="en-GB" sz="2400" dirty="0">
                <a:latin typeface="Montserrat" panose="00000500000000000000" pitchFamily="2" charset="0"/>
              </a:rPr>
              <a:t>This educational material has been produced by </a:t>
            </a:r>
            <a:r>
              <a:rPr lang="en-GB" sz="2400" b="1" dirty="0">
                <a:latin typeface="Montserrat" panose="00000500000000000000" pitchFamily="2" charset="0"/>
              </a:rPr>
              <a:t>Wake Forest University School of Medicine </a:t>
            </a:r>
            <a:r>
              <a:rPr lang="en-GB" sz="2400" dirty="0">
                <a:latin typeface="Montserrat" panose="00000500000000000000" pitchFamily="2" charset="0"/>
              </a:rPr>
              <a:t>in partnership with </a:t>
            </a:r>
            <a:r>
              <a:rPr lang="en-GB" sz="2400" b="1" dirty="0">
                <a:latin typeface="Montserrat" panose="00000500000000000000" pitchFamily="2" charset="0"/>
              </a:rPr>
              <a:t>Futurum</a:t>
            </a:r>
            <a:r>
              <a:rPr lang="en-GB" sz="2400" dirty="0">
                <a:latin typeface="Montserrat" panose="00000500000000000000" pitchFamily="2" charset="0"/>
              </a:rPr>
              <a:t> and with grant support from </a:t>
            </a:r>
            <a:r>
              <a:rPr lang="en-GB" sz="2400" b="1" dirty="0">
                <a:latin typeface="Montserrat" panose="00000500000000000000" pitchFamily="2" charset="0"/>
              </a:rPr>
              <a:t>The Duke Endowment</a:t>
            </a:r>
            <a:r>
              <a:rPr lang="en-GB" sz="2400" dirty="0">
                <a:latin typeface="Montserrat" panose="00000500000000000000" pitchFamily="2" charset="0"/>
              </a:rPr>
              <a:t>. </a:t>
            </a:r>
          </a:p>
          <a:p>
            <a:pPr algn="ctr"/>
            <a:r>
              <a:rPr lang="en-GB" sz="2400" dirty="0">
                <a:latin typeface="Montserrat" panose="00000500000000000000" pitchFamily="2" charset="0"/>
              </a:rPr>
              <a:t>The Duke Endowment is a private foundation that strengthens communities in North Carolina and South Carolina by nurturing children, promoting health, educating minds and enriching spirits.</a:t>
            </a:r>
            <a:endParaRPr lang="en-GB" sz="3600" dirty="0">
              <a:latin typeface="Montserrat" panose="00000500000000000000" pitchFamily="2" charset="0"/>
            </a:endParaRPr>
          </a:p>
        </p:txBody>
      </p:sp>
      <p:pic>
        <p:nvPicPr>
          <p:cNvPr id="3" name="Picture 2" descr="A qr code on a white background&#10;&#10;Description automatically generated">
            <a:hlinkClick r:id="rId3"/>
            <a:extLst>
              <a:ext uri="{FF2B5EF4-FFF2-40B4-BE49-F238E27FC236}">
                <a16:creationId xmlns:a16="http://schemas.microsoft.com/office/drawing/2014/main" id="{5A009037-C05E-EF09-4EF8-4068C1F108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0348" y="3228247"/>
            <a:ext cx="2960324" cy="2960324"/>
          </a:xfrm>
          <a:prstGeom prst="rect">
            <a:avLst/>
          </a:prstGeom>
        </p:spPr>
      </p:pic>
      <p:sp>
        <p:nvSpPr>
          <p:cNvPr id="5" name="TextBox 4">
            <a:extLst>
              <a:ext uri="{FF2B5EF4-FFF2-40B4-BE49-F238E27FC236}">
                <a16:creationId xmlns:a16="http://schemas.microsoft.com/office/drawing/2014/main" id="{8882F683-3F6D-9B17-A3C1-1D62CE3ADD62}"/>
              </a:ext>
            </a:extLst>
          </p:cNvPr>
          <p:cNvSpPr txBox="1"/>
          <p:nvPr/>
        </p:nvSpPr>
        <p:spPr>
          <a:xfrm>
            <a:off x="1153097" y="3692822"/>
            <a:ext cx="6799073" cy="2370136"/>
          </a:xfrm>
          <a:prstGeom prst="rect">
            <a:avLst/>
          </a:prstGeom>
          <a:noFill/>
        </p:spPr>
        <p:txBody>
          <a:bodyPr wrap="square" rtlCol="0">
            <a:spAutoFit/>
          </a:bodyPr>
          <a:lstStyle/>
          <a:p>
            <a:pPr algn="ctr">
              <a:spcAft>
                <a:spcPts val="1200"/>
              </a:spcAft>
            </a:pPr>
            <a:r>
              <a:rPr lang="en-GB" sz="2801" b="1" dirty="0">
                <a:latin typeface="Montserrat" panose="00000500000000000000" pitchFamily="2" charset="0"/>
                <a:ea typeface="Aptos" panose="020B0004020202020204" pitchFamily="34" charset="0"/>
                <a:cs typeface="Aptos" panose="020B0004020202020204" pitchFamily="34" charset="0"/>
              </a:rPr>
              <a:t>Let us know what you think of this educational and career resource. </a:t>
            </a:r>
          </a:p>
          <a:p>
            <a:pPr algn="ctr">
              <a:spcAft>
                <a:spcPts val="1200"/>
              </a:spcAft>
            </a:pPr>
            <a:r>
              <a:rPr lang="en-US" sz="2400" dirty="0">
                <a:latin typeface="Montserrat" panose="00000500000000000000" pitchFamily="2" charset="0"/>
                <a:ea typeface="Aptos" panose="020B0004020202020204" pitchFamily="34" charset="0"/>
                <a:cs typeface="Aptos" panose="020B0004020202020204" pitchFamily="34" charset="0"/>
              </a:rPr>
              <a:t>To provide input, simply scan the QR code </a:t>
            </a:r>
            <a:r>
              <a:rPr lang="en-US" sz="2400">
                <a:latin typeface="Montserrat" panose="00000500000000000000" pitchFamily="2" charset="0"/>
                <a:ea typeface="Aptos" panose="020B0004020202020204" pitchFamily="34" charset="0"/>
                <a:cs typeface="Aptos" panose="020B0004020202020204" pitchFamily="34" charset="0"/>
              </a:rPr>
              <a:t>or access the </a:t>
            </a:r>
            <a:r>
              <a:rPr lang="en-US" sz="2400" dirty="0">
                <a:latin typeface="Montserrat" panose="00000500000000000000" pitchFamily="2" charset="0"/>
                <a:ea typeface="Aptos" panose="020B0004020202020204" pitchFamily="34" charset="0"/>
                <a:cs typeface="Aptos" panose="020B0004020202020204" pitchFamily="34" charset="0"/>
              </a:rPr>
              <a:t>link below:</a:t>
            </a:r>
          </a:p>
          <a:p>
            <a:pPr algn="ctr">
              <a:spcAft>
                <a:spcPts val="1200"/>
              </a:spcAft>
            </a:pPr>
            <a:r>
              <a:rPr lang="en-US" sz="2400" dirty="0" err="1">
                <a:latin typeface="Montserrat" panose="00000500000000000000" pitchFamily="2" charset="0"/>
                <a:ea typeface="Aptos" panose="020B0004020202020204" pitchFamily="34" charset="0"/>
                <a:cs typeface="Aptos" panose="020B0004020202020204" pitchFamily="34" charset="0"/>
                <a:hlinkClick r:id="rId5"/>
              </a:rPr>
              <a:t>redcap.link</a:t>
            </a:r>
            <a:r>
              <a:rPr lang="en-US" sz="2400" dirty="0">
                <a:latin typeface="Montserrat" panose="00000500000000000000" pitchFamily="2" charset="0"/>
                <a:ea typeface="Aptos" panose="020B0004020202020204" pitchFamily="34" charset="0"/>
                <a:cs typeface="Aptos" panose="020B0004020202020204" pitchFamily="34" charset="0"/>
                <a:hlinkClick r:id="rId5"/>
              </a:rPr>
              <a:t>/dh5j1nes</a:t>
            </a:r>
            <a:r>
              <a:rPr lang="en-US" sz="2400" dirty="0">
                <a:latin typeface="Montserrat" panose="00000500000000000000" pitchFamily="2" charset="0"/>
                <a:ea typeface="Aptos" panose="020B0004020202020204" pitchFamily="34" charset="0"/>
                <a:cs typeface="Aptos" panose="020B0004020202020204" pitchFamily="34" charset="0"/>
              </a:rPr>
              <a:t>  </a:t>
            </a:r>
          </a:p>
        </p:txBody>
      </p:sp>
      <p:pic>
        <p:nvPicPr>
          <p:cNvPr id="4" name="Picture 3" descr="A black background with yellow text&#10;&#10;Description automatically generated">
            <a:extLst>
              <a:ext uri="{FF2B5EF4-FFF2-40B4-BE49-F238E27FC236}">
                <a16:creationId xmlns:a16="http://schemas.microsoft.com/office/drawing/2014/main" id="{5DDF8EC3-071D-1C82-9046-80F6952398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116" y="7164468"/>
            <a:ext cx="6512292" cy="1080000"/>
          </a:xfrm>
          <a:prstGeom prst="rect">
            <a:avLst/>
          </a:prstGeom>
        </p:spPr>
      </p:pic>
      <p:pic>
        <p:nvPicPr>
          <p:cNvPr id="9" name="Picture 8" descr="A black and orange logo&#10;&#10;Description automatically generated">
            <a:extLst>
              <a:ext uri="{FF2B5EF4-FFF2-40B4-BE49-F238E27FC236}">
                <a16:creationId xmlns:a16="http://schemas.microsoft.com/office/drawing/2014/main" id="{10118615-ACCF-A4C9-9B1E-170632306D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8239" y="8830883"/>
            <a:ext cx="4614338" cy="108430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671298" y="1974758"/>
            <a:ext cx="6631992" cy="6631992"/>
          </a:xfrm>
          <a:prstGeom prst="rect">
            <a:avLst/>
          </a:prstGeom>
        </p:spPr>
      </p:pic>
      <p:grpSp>
        <p:nvGrpSpPr>
          <p:cNvPr id="3" name="Group 3"/>
          <p:cNvGrpSpPr/>
          <p:nvPr/>
        </p:nvGrpSpPr>
        <p:grpSpPr>
          <a:xfrm rot="5400000">
            <a:off x="-1660237" y="1660237"/>
            <a:ext cx="10287000" cy="6966526"/>
            <a:chOff x="0" y="0"/>
            <a:chExt cx="3130550" cy="2120060"/>
          </a:xfrm>
          <a:solidFill>
            <a:srgbClr val="3660AA"/>
          </a:solidFill>
        </p:grpSpPr>
        <p:sp>
          <p:nvSpPr>
            <p:cNvPr id="4" name="Freeform 4"/>
            <p:cNvSpPr/>
            <p:nvPr/>
          </p:nvSpPr>
          <p:spPr>
            <a:xfrm>
              <a:off x="0" y="0"/>
              <a:ext cx="3130550" cy="2120060"/>
            </a:xfrm>
            <a:custGeom>
              <a:avLst/>
              <a:gdLst/>
              <a:ahLst/>
              <a:cxnLst/>
              <a:rect l="l" t="t" r="r" b="b"/>
              <a:pathLst>
                <a:path w="3130550" h="2120060">
                  <a:moveTo>
                    <a:pt x="0" y="1123950"/>
                  </a:moveTo>
                  <a:lnTo>
                    <a:pt x="0" y="2120060"/>
                  </a:lnTo>
                  <a:lnTo>
                    <a:pt x="3130550" y="2120060"/>
                  </a:lnTo>
                  <a:lnTo>
                    <a:pt x="3130550" y="0"/>
                  </a:lnTo>
                  <a:close/>
                </a:path>
              </a:pathLst>
            </a:custGeom>
            <a:grpFill/>
          </p:spPr>
          <p:txBody>
            <a:bodyPr/>
            <a:lstStyle/>
            <a:p>
              <a:endParaRPr lang="en-GB"/>
            </a:p>
          </p:txBody>
        </p:sp>
      </p:grpSp>
      <p:pic>
        <p:nvPicPr>
          <p:cNvPr id="5" name="Picture 5"/>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930113" y="2233573"/>
            <a:ext cx="6114362" cy="6114362"/>
          </a:xfrm>
          <a:prstGeom prst="rect">
            <a:avLst/>
          </a:prstGeom>
        </p:spPr>
      </p:pic>
      <p:grpSp>
        <p:nvGrpSpPr>
          <p:cNvPr id="8" name="Group 8"/>
          <p:cNvGrpSpPr/>
          <p:nvPr/>
        </p:nvGrpSpPr>
        <p:grpSpPr>
          <a:xfrm rot="-5400000">
            <a:off x="15547542" y="1159042"/>
            <a:ext cx="4345306" cy="2027222"/>
            <a:chOff x="0" y="0"/>
            <a:chExt cx="3130550" cy="1460500"/>
          </a:xfrm>
          <a:solidFill>
            <a:srgbClr val="55B8AD"/>
          </a:solidFill>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sp>
        <p:nvSpPr>
          <p:cNvPr id="11" name="TextBox 11"/>
          <p:cNvSpPr txBox="1"/>
          <p:nvPr/>
        </p:nvSpPr>
        <p:spPr>
          <a:xfrm>
            <a:off x="8169113" y="1462102"/>
            <a:ext cx="8625930" cy="738664"/>
          </a:xfrm>
          <a:prstGeom prst="rect">
            <a:avLst/>
          </a:prstGeom>
        </p:spPr>
        <p:txBody>
          <a:bodyPr wrap="square" lIns="0" tIns="0" rIns="0" bIns="0" rtlCol="0" anchor="t">
            <a:spAutoFit/>
          </a:bodyPr>
          <a:lstStyle/>
          <a:p>
            <a:r>
              <a:rPr lang="en-US" sz="4800" dirty="0">
                <a:latin typeface="Montserrat SemiBold" panose="00000700000000000000" pitchFamily="2" charset="0"/>
              </a:rPr>
              <a:t>In this Presentation:</a:t>
            </a:r>
          </a:p>
        </p:txBody>
      </p:sp>
      <p:sp>
        <p:nvSpPr>
          <p:cNvPr id="13" name="TextBox 13"/>
          <p:cNvSpPr txBox="1"/>
          <p:nvPr/>
        </p:nvSpPr>
        <p:spPr>
          <a:xfrm>
            <a:off x="304800" y="9791700"/>
            <a:ext cx="4979916" cy="280615"/>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02       </a:t>
            </a:r>
            <a:r>
              <a:rPr lang="en-US" sz="1700" dirty="0">
                <a:solidFill>
                  <a:srgbClr val="FFFFFF"/>
                </a:solidFill>
                <a:latin typeface="Montserrat Semi-Bold Bold"/>
              </a:rPr>
              <a:t>futurumcareers.com</a:t>
            </a:r>
          </a:p>
        </p:txBody>
      </p:sp>
      <p:sp>
        <p:nvSpPr>
          <p:cNvPr id="6" name="Oval 5">
            <a:extLst>
              <a:ext uri="{FF2B5EF4-FFF2-40B4-BE49-F238E27FC236}">
                <a16:creationId xmlns:a16="http://schemas.microsoft.com/office/drawing/2014/main" id="{F7001C8D-02D8-3C19-19AD-844701555404}"/>
              </a:ext>
            </a:extLst>
          </p:cNvPr>
          <p:cNvSpPr>
            <a:spLocks noChangeAspect="1"/>
          </p:cNvSpPr>
          <p:nvPr/>
        </p:nvSpPr>
        <p:spPr>
          <a:xfrm>
            <a:off x="1219200" y="2490827"/>
            <a:ext cx="5562600" cy="5562600"/>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3565B56-1C40-04DF-60AD-F6FF1CDA1A6C}"/>
              </a:ext>
            </a:extLst>
          </p:cNvPr>
          <p:cNvSpPr txBox="1"/>
          <p:nvPr/>
        </p:nvSpPr>
        <p:spPr>
          <a:xfrm>
            <a:off x="8169113" y="2490827"/>
            <a:ext cx="8625930" cy="4705391"/>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GB" sz="2800" dirty="0">
                <a:latin typeface="Montserrat" panose="00000500000000000000" pitchFamily="2" charset="0"/>
              </a:rPr>
              <a:t>Introduction</a:t>
            </a:r>
          </a:p>
          <a:p>
            <a:pPr marL="285750" indent="-285750">
              <a:lnSpc>
                <a:spcPct val="120000"/>
              </a:lnSpc>
              <a:buFont typeface="Arial" panose="020B0604020202020204" pitchFamily="34" charset="0"/>
              <a:buChar char="•"/>
            </a:pPr>
            <a:r>
              <a:rPr lang="en-GB" sz="2800" dirty="0" err="1">
                <a:latin typeface="Montserrat" panose="00000500000000000000" pitchFamily="2" charset="0"/>
              </a:rPr>
              <a:t>TanYa’s</a:t>
            </a:r>
            <a:r>
              <a:rPr lang="en-GB" sz="2800" dirty="0">
                <a:latin typeface="Montserrat" panose="00000500000000000000" pitchFamily="2" charset="0"/>
              </a:rPr>
              <a:t> Research and Career Journey</a:t>
            </a:r>
          </a:p>
          <a:p>
            <a:pPr marL="285750" indent="-285750">
              <a:lnSpc>
                <a:spcPct val="120000"/>
              </a:lnSpc>
              <a:buFont typeface="Arial" panose="020B0604020202020204" pitchFamily="34" charset="0"/>
              <a:buChar char="•"/>
            </a:pPr>
            <a:r>
              <a:rPr lang="en-GB" sz="2800" b="1" dirty="0">
                <a:latin typeface="Montserrat" panose="00000500000000000000" pitchFamily="2" charset="0"/>
              </a:rPr>
              <a:t>Talking Points</a:t>
            </a:r>
          </a:p>
          <a:p>
            <a:pPr marL="285750" indent="-285750">
              <a:lnSpc>
                <a:spcPct val="120000"/>
              </a:lnSpc>
              <a:buFont typeface="Arial" panose="020B0604020202020204" pitchFamily="34" charset="0"/>
              <a:buChar char="•"/>
            </a:pPr>
            <a:r>
              <a:rPr lang="en-GB" sz="2800" dirty="0">
                <a:latin typeface="Montserrat" panose="00000500000000000000" pitchFamily="2" charset="0"/>
              </a:rPr>
              <a:t>About Health Promotion</a:t>
            </a:r>
          </a:p>
          <a:p>
            <a:pPr marL="285750" indent="-285750">
              <a:lnSpc>
                <a:spcPct val="120000"/>
              </a:lnSpc>
              <a:buFont typeface="Arial" panose="020B0604020202020204" pitchFamily="34" charset="0"/>
              <a:buChar char="•"/>
            </a:pPr>
            <a:r>
              <a:rPr lang="en-GB" sz="2800" dirty="0">
                <a:latin typeface="Montserrat" panose="00000500000000000000" pitchFamily="2" charset="0"/>
              </a:rPr>
              <a:t>Pathway from School to Health Promotion</a:t>
            </a:r>
          </a:p>
          <a:p>
            <a:pPr marL="285750" indent="-285750">
              <a:lnSpc>
                <a:spcPct val="120000"/>
              </a:lnSpc>
              <a:buFont typeface="Arial" panose="020B0604020202020204" pitchFamily="34" charset="0"/>
              <a:buChar char="•"/>
            </a:pPr>
            <a:r>
              <a:rPr lang="en-GB" sz="2800" dirty="0">
                <a:latin typeface="Montserrat" panose="00000500000000000000" pitchFamily="2" charset="0"/>
              </a:rPr>
              <a:t>Careers in Health Promotion</a:t>
            </a:r>
          </a:p>
          <a:p>
            <a:pPr marL="285750" indent="-285750">
              <a:lnSpc>
                <a:spcPct val="120000"/>
              </a:lnSpc>
              <a:buFont typeface="Arial" panose="020B0604020202020204" pitchFamily="34" charset="0"/>
              <a:buChar char="•"/>
            </a:pPr>
            <a:r>
              <a:rPr lang="en-GB" sz="2800" dirty="0">
                <a:latin typeface="Montserrat" panose="00000500000000000000" pitchFamily="2" charset="0"/>
              </a:rPr>
              <a:t>Meet </a:t>
            </a:r>
            <a:r>
              <a:rPr lang="en-GB" sz="2800" dirty="0" err="1">
                <a:latin typeface="Montserrat" panose="00000500000000000000" pitchFamily="2" charset="0"/>
              </a:rPr>
              <a:t>TanYa</a:t>
            </a:r>
            <a:endParaRPr lang="en-GB" sz="2800" dirty="0">
              <a:latin typeface="Montserrat" panose="00000500000000000000" pitchFamily="2" charset="0"/>
            </a:endParaRPr>
          </a:p>
          <a:p>
            <a:pPr marL="285750" indent="-285750">
              <a:lnSpc>
                <a:spcPct val="120000"/>
              </a:lnSpc>
              <a:buFont typeface="Arial" panose="020B0604020202020204" pitchFamily="34" charset="0"/>
              <a:buChar char="•"/>
            </a:pPr>
            <a:r>
              <a:rPr lang="en-GB" sz="2800" b="1" dirty="0">
                <a:latin typeface="Montserrat" panose="00000500000000000000" pitchFamily="2" charset="0"/>
              </a:rPr>
              <a:t>Talking Points</a:t>
            </a:r>
          </a:p>
          <a:p>
            <a:pPr marL="285750" indent="-285750">
              <a:lnSpc>
                <a:spcPct val="120000"/>
              </a:lnSpc>
              <a:buFont typeface="Arial" panose="020B0604020202020204" pitchFamily="34" charset="0"/>
              <a:buChar char="•"/>
            </a:pPr>
            <a:r>
              <a:rPr lang="en-GB" sz="2800" dirty="0">
                <a:latin typeface="Montserrat" panose="00000500000000000000" pitchFamily="2" charset="0"/>
              </a:rPr>
              <a:t>More Resources</a:t>
            </a:r>
          </a:p>
        </p:txBody>
      </p:sp>
      <p:sp>
        <p:nvSpPr>
          <p:cNvPr id="10" name="TextBox 9">
            <a:extLst>
              <a:ext uri="{FF2B5EF4-FFF2-40B4-BE49-F238E27FC236}">
                <a16:creationId xmlns:a16="http://schemas.microsoft.com/office/drawing/2014/main" id="{1084E564-F0A7-13AB-5E5E-987EC5FCA0D6}"/>
              </a:ext>
            </a:extLst>
          </p:cNvPr>
          <p:cNvSpPr txBox="1"/>
          <p:nvPr/>
        </p:nvSpPr>
        <p:spPr>
          <a:xfrm>
            <a:off x="3699772" y="8467871"/>
            <a:ext cx="2514600" cy="246221"/>
          </a:xfrm>
          <a:prstGeom prst="rect">
            <a:avLst/>
          </a:prstGeom>
          <a:noFill/>
        </p:spPr>
        <p:txBody>
          <a:bodyPr wrap="square">
            <a:spAutoFit/>
          </a:bodyPr>
          <a:lstStyle/>
          <a:p>
            <a:r>
              <a:rPr lang="en-GB" sz="1000" b="0" u="none" strike="noStrike" baseline="0" dirty="0">
                <a:solidFill>
                  <a:schemeClr val="bg1"/>
                </a:solidFill>
                <a:latin typeface="Montserrat" panose="00000500000000000000" pitchFamily="2" charset="0"/>
              </a:rPr>
              <a:t>© </a:t>
            </a:r>
            <a:r>
              <a:rPr lang="en-GB" sz="1000" dirty="0">
                <a:solidFill>
                  <a:schemeClr val="bg1"/>
                </a:solidFill>
                <a:latin typeface="Montserrat" panose="00000500000000000000" pitchFamily="2" charset="0"/>
              </a:rPr>
              <a:t>pixelheadphoto</a:t>
            </a:r>
            <a:r>
              <a:rPr lang="en-GB" sz="1000" b="0" u="none" strike="noStrike" baseline="0" dirty="0">
                <a:solidFill>
                  <a:schemeClr val="bg1"/>
                </a:solidFill>
                <a:latin typeface="Montserrat" panose="00000500000000000000" pitchFamily="2" charset="0"/>
              </a:rPr>
              <a:t>/Shutterstock.com </a:t>
            </a:r>
            <a:endParaRPr lang="en-GB" sz="2400" dirty="0">
              <a:solidFill>
                <a:schemeClr val="bg1"/>
              </a:solidFill>
              <a:latin typeface="Montserrat"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61048" y="1791552"/>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6" name="Group 6"/>
          <p:cNvGrpSpPr>
            <a:grpSpLocks noChangeAspect="1"/>
          </p:cNvGrpSpPr>
          <p:nvPr/>
        </p:nvGrpSpPr>
        <p:grpSpPr>
          <a:xfrm>
            <a:off x="2202647" y="2041238"/>
            <a:ext cx="5593597" cy="5780821"/>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grpSp>
        <p:nvGrpSpPr>
          <p:cNvPr id="10" name="Group 10"/>
          <p:cNvGrpSpPr/>
          <p:nvPr/>
        </p:nvGrpSpPr>
        <p:grpSpPr>
          <a:xfrm>
            <a:off x="3023320" y="7516592"/>
            <a:ext cx="3952259" cy="954356"/>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grpSp>
        <p:nvGrpSpPr>
          <p:cNvPr id="12" name="Group 12"/>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sp>
        <p:nvSpPr>
          <p:cNvPr id="8" name="TextBox 7">
            <a:extLst>
              <a:ext uri="{FF2B5EF4-FFF2-40B4-BE49-F238E27FC236}">
                <a16:creationId xmlns:a16="http://schemas.microsoft.com/office/drawing/2014/main" id="{E9356FCA-1F05-863E-DE3C-A453B588AA44}"/>
              </a:ext>
            </a:extLst>
          </p:cNvPr>
          <p:cNvSpPr txBox="1"/>
          <p:nvPr/>
        </p:nvSpPr>
        <p:spPr>
          <a:xfrm>
            <a:off x="8761143" y="2367515"/>
            <a:ext cx="8231458" cy="5816272"/>
          </a:xfrm>
          <a:prstGeom prst="rect">
            <a:avLst/>
          </a:prstGeom>
          <a:noFill/>
        </p:spPr>
        <p:txBody>
          <a:bodyPr wrap="square" rtlCol="0">
            <a:spAutoFit/>
          </a:bodyPr>
          <a:lstStyle/>
          <a:p>
            <a:pPr>
              <a:lnSpc>
                <a:spcPct val="120000"/>
              </a:lnSpc>
            </a:pPr>
            <a:r>
              <a:rPr lang="en-GB" sz="2600" kern="100" dirty="0" err="1">
                <a:effectLst/>
                <a:latin typeface="Montserrat" panose="00000500000000000000" pitchFamily="2" charset="0"/>
                <a:ea typeface="Aptos" panose="020B0004020202020204" pitchFamily="34" charset="0"/>
                <a:cs typeface="Calibri" panose="020F0502020204030204" pitchFamily="34" charset="0"/>
              </a:rPr>
              <a:t>Dr.</a:t>
            </a:r>
            <a:r>
              <a:rPr lang="en-GB" sz="2600" kern="100" dirty="0">
                <a:effectLst/>
                <a:latin typeface="Montserrat" panose="00000500000000000000" pitchFamily="2" charset="0"/>
                <a:ea typeface="Aptos" panose="020B0004020202020204" pitchFamily="34" charset="0"/>
                <a:cs typeface="Calibri" panose="020F0502020204030204" pitchFamily="34" charset="0"/>
              </a:rPr>
              <a:t> </a:t>
            </a:r>
            <a:r>
              <a:rPr lang="en-GB" sz="2600" kern="100" dirty="0" err="1">
                <a:latin typeface="Montserrat" panose="00000500000000000000" pitchFamily="2" charset="0"/>
                <a:ea typeface="Aptos" panose="020B0004020202020204" pitchFamily="34" charset="0"/>
                <a:cs typeface="Calibri" panose="020F0502020204030204" pitchFamily="34" charset="0"/>
              </a:rPr>
              <a:t>TanYa</a:t>
            </a:r>
            <a:r>
              <a:rPr lang="en-GB" sz="2600" kern="100" dirty="0">
                <a:latin typeface="Montserrat" panose="00000500000000000000" pitchFamily="2" charset="0"/>
                <a:ea typeface="Aptos" panose="020B0004020202020204" pitchFamily="34" charset="0"/>
                <a:cs typeface="Calibri" panose="020F0502020204030204" pitchFamily="34" charset="0"/>
              </a:rPr>
              <a:t> </a:t>
            </a:r>
            <a:r>
              <a:rPr lang="en-GB" sz="2600" kern="100" dirty="0" err="1">
                <a:latin typeface="Montserrat" panose="00000500000000000000" pitchFamily="2" charset="0"/>
                <a:ea typeface="Aptos" panose="020B0004020202020204" pitchFamily="34" charset="0"/>
                <a:cs typeface="Calibri" panose="020F0502020204030204" pitchFamily="34" charset="0"/>
              </a:rPr>
              <a:t>Gwathmey</a:t>
            </a:r>
            <a:r>
              <a:rPr lang="en-GB" sz="2600" kern="100" dirty="0">
                <a:latin typeface="Montserrat" panose="00000500000000000000" pitchFamily="2" charset="0"/>
                <a:ea typeface="Aptos" panose="020B0004020202020204" pitchFamily="34" charset="0"/>
                <a:cs typeface="Calibri" panose="020F0502020204030204" pitchFamily="34" charset="0"/>
              </a:rPr>
              <a:t> </a:t>
            </a:r>
            <a:r>
              <a:rPr lang="en-GB" sz="2600" kern="100" dirty="0">
                <a:effectLst/>
                <a:latin typeface="Montserrat" panose="00000500000000000000" pitchFamily="2" charset="0"/>
                <a:ea typeface="Aptos" panose="020B0004020202020204" pitchFamily="34" charset="0"/>
                <a:cs typeface="Calibri" panose="020F0502020204030204" pitchFamily="34" charset="0"/>
              </a:rPr>
              <a:t>is a </a:t>
            </a:r>
            <a:r>
              <a:rPr lang="en-GB" sz="2600" b="1" kern="100" dirty="0">
                <a:effectLst/>
                <a:latin typeface="Montserrat" panose="00000500000000000000" pitchFamily="2" charset="0"/>
                <a:ea typeface="Aptos" panose="020B0004020202020204" pitchFamily="34" charset="0"/>
                <a:cs typeface="Calibri" panose="020F0502020204030204" pitchFamily="34" charset="0"/>
              </a:rPr>
              <a:t>health promoter </a:t>
            </a:r>
            <a:r>
              <a:rPr lang="en-GB" sz="2600" kern="100" dirty="0">
                <a:latin typeface="Montserrat" panose="00000500000000000000" pitchFamily="2" charset="0"/>
                <a:ea typeface="Aptos" panose="020B0004020202020204" pitchFamily="34" charset="0"/>
                <a:cs typeface="Calibri" panose="020F0502020204030204" pitchFamily="34" charset="0"/>
              </a:rPr>
              <a:t>at </a:t>
            </a:r>
            <a:r>
              <a:rPr lang="en-GB" sz="2600" kern="100" dirty="0">
                <a:latin typeface="Montserrat" panose="00000500000000000000" pitchFamily="2" charset="0"/>
                <a:ea typeface="Aptos" panose="020B0004020202020204" pitchFamily="34" charset="0"/>
                <a:cs typeface="Calibri" panose="020F0502020204030204" pitchFamily="34" charset="0"/>
                <a:hlinkClick r:id="rId3"/>
              </a:rPr>
              <a:t>Wake Forest University School of Medicine</a:t>
            </a:r>
            <a:r>
              <a:rPr lang="en-GB" sz="2600" kern="100" dirty="0">
                <a:latin typeface="Montserrat" panose="00000500000000000000" pitchFamily="2" charset="0"/>
                <a:ea typeface="Aptos" panose="020B0004020202020204" pitchFamily="34" charset="0"/>
                <a:cs typeface="Calibri" panose="020F0502020204030204" pitchFamily="34" charset="0"/>
              </a:rPr>
              <a:t> in the US.</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effectLst/>
                <a:latin typeface="Montserrat" panose="00000500000000000000" pitchFamily="2" charset="0"/>
                <a:ea typeface="Aptos" panose="020B0004020202020204" pitchFamily="34" charset="0"/>
                <a:cs typeface="Calibri" panose="020F0502020204030204" pitchFamily="34" charset="0"/>
              </a:rPr>
              <a:t>She co-</a:t>
            </a:r>
            <a:r>
              <a:rPr lang="en-GB" sz="2600" kern="100" dirty="0">
                <a:latin typeface="Montserrat" panose="00000500000000000000" pitchFamily="2" charset="0"/>
                <a:ea typeface="Aptos" panose="020B0004020202020204" pitchFamily="34" charset="0"/>
                <a:cs typeface="Calibri" panose="020F0502020204030204" pitchFamily="34" charset="0"/>
              </a:rPr>
              <a:t>leads the Triad Pastors Network, a partnership between churches in North Carolina and the </a:t>
            </a:r>
            <a:r>
              <a:rPr lang="en-GB" sz="2600" kern="100" dirty="0">
                <a:latin typeface="Montserrat" panose="00000500000000000000" pitchFamily="2" charset="0"/>
                <a:ea typeface="Aptos" panose="020B0004020202020204" pitchFamily="34" charset="0"/>
                <a:cs typeface="Calibri" panose="020F0502020204030204" pitchFamily="34" charset="0"/>
                <a:hlinkClick r:id="rId4"/>
              </a:rPr>
              <a:t>Maya Angelou Research </a:t>
            </a:r>
            <a:r>
              <a:rPr lang="en-GB" sz="2600" kern="100" dirty="0" err="1">
                <a:latin typeface="Montserrat" panose="00000500000000000000" pitchFamily="2" charset="0"/>
                <a:ea typeface="Aptos" panose="020B0004020202020204" pitchFamily="34" charset="0"/>
                <a:cs typeface="Calibri" panose="020F0502020204030204" pitchFamily="34" charset="0"/>
                <a:hlinkClick r:id="rId4"/>
              </a:rPr>
              <a:t>Center</a:t>
            </a:r>
            <a:r>
              <a:rPr lang="en-GB" sz="2600" kern="100" dirty="0">
                <a:latin typeface="Montserrat" panose="00000500000000000000" pitchFamily="2" charset="0"/>
                <a:ea typeface="Aptos" panose="020B0004020202020204" pitchFamily="34" charset="0"/>
                <a:cs typeface="Calibri" panose="020F0502020204030204" pitchFamily="34" charset="0"/>
                <a:hlinkClick r:id="rId4"/>
              </a:rPr>
              <a:t> for Healthy Communities (MARCH)</a:t>
            </a:r>
            <a:r>
              <a:rPr lang="en-GB" sz="2600" kern="100" dirty="0">
                <a:latin typeface="Montserrat" panose="00000500000000000000" pitchFamily="2" charset="0"/>
                <a:ea typeface="Aptos" panose="020B0004020202020204" pitchFamily="34" charset="0"/>
                <a:cs typeface="Calibri" panose="020F0502020204030204" pitchFamily="34" charset="0"/>
              </a:rPr>
              <a:t>.</a:t>
            </a:r>
          </a:p>
          <a:p>
            <a:pPr>
              <a:lnSpc>
                <a:spcPct val="120000"/>
              </a:lnSpc>
            </a:pPr>
            <a:endParaRPr lang="en-GB" sz="2600" kern="100" dirty="0">
              <a:effectLst/>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She believes that </a:t>
            </a:r>
            <a:r>
              <a:rPr lang="en-GB" sz="2600" b="1" kern="100" dirty="0">
                <a:latin typeface="Montserrat" panose="00000500000000000000" pitchFamily="2" charset="0"/>
                <a:ea typeface="Aptos" panose="020B0004020202020204" pitchFamily="34" charset="0"/>
                <a:cs typeface="Calibri" panose="020F0502020204030204" pitchFamily="34" charset="0"/>
              </a:rPr>
              <a:t>health education </a:t>
            </a:r>
            <a:r>
              <a:rPr lang="en-GB" sz="2600" kern="100" dirty="0">
                <a:latin typeface="Montserrat" panose="00000500000000000000" pitchFamily="2" charset="0"/>
                <a:ea typeface="Aptos" panose="020B0004020202020204" pitchFamily="34" charset="0"/>
                <a:cs typeface="Calibri" panose="020F0502020204030204" pitchFamily="34" charset="0"/>
              </a:rPr>
              <a:t>is better received by African American communities when it is delivered by trusted faith leaders.</a:t>
            </a:r>
          </a:p>
        </p:txBody>
      </p:sp>
      <p:sp>
        <p:nvSpPr>
          <p:cNvPr id="9" name="TextBox 8">
            <a:extLst>
              <a:ext uri="{FF2B5EF4-FFF2-40B4-BE49-F238E27FC236}">
                <a16:creationId xmlns:a16="http://schemas.microsoft.com/office/drawing/2014/main" id="{B558A252-6693-5366-24D8-A962B5B69E80}"/>
              </a:ext>
            </a:extLst>
          </p:cNvPr>
          <p:cNvSpPr txBox="1"/>
          <p:nvPr/>
        </p:nvSpPr>
        <p:spPr>
          <a:xfrm>
            <a:off x="3043528" y="7762937"/>
            <a:ext cx="3932051" cy="477243"/>
          </a:xfrm>
          <a:prstGeom prst="rect">
            <a:avLst/>
          </a:prstGeom>
          <a:noFill/>
        </p:spPr>
        <p:txBody>
          <a:bodyPr wrap="square" rtlCol="0">
            <a:spAutoFit/>
          </a:bodyPr>
          <a:lstStyle/>
          <a:p>
            <a:pPr algn="ctr"/>
            <a:r>
              <a:rPr lang="en-GB" sz="2400" b="1" dirty="0" err="1">
                <a:latin typeface="Montserrat Bold" panose="00000800000000000000" charset="0"/>
                <a:cs typeface="Montserrat Bold" panose="00000800000000000000" charset="0"/>
              </a:rPr>
              <a:t>Dr.</a:t>
            </a:r>
            <a:r>
              <a:rPr lang="en-GB" sz="2400" b="1" dirty="0">
                <a:latin typeface="Montserrat Bold" panose="00000800000000000000" charset="0"/>
                <a:cs typeface="Montserrat Bold" panose="00000800000000000000" charset="0"/>
              </a:rPr>
              <a:t> </a:t>
            </a:r>
            <a:r>
              <a:rPr lang="en-GB" sz="2400" b="1" dirty="0" err="1">
                <a:latin typeface="Montserrat Bold" panose="00000800000000000000" charset="0"/>
                <a:cs typeface="Montserrat Bold" panose="00000800000000000000" charset="0"/>
              </a:rPr>
              <a:t>TanYa</a:t>
            </a:r>
            <a:r>
              <a:rPr lang="en-GB" sz="2400" b="1" dirty="0">
                <a:latin typeface="Montserrat Bold" panose="00000800000000000000" charset="0"/>
                <a:cs typeface="Montserrat Bold" panose="00000800000000000000" charset="0"/>
              </a:rPr>
              <a:t> </a:t>
            </a:r>
            <a:r>
              <a:rPr lang="en-GB" sz="2400" b="1" dirty="0" err="1">
                <a:latin typeface="Montserrat Bold" panose="00000800000000000000" charset="0"/>
                <a:cs typeface="Montserrat Bold" panose="00000800000000000000" charset="0"/>
              </a:rPr>
              <a:t>Gwathmey</a:t>
            </a:r>
            <a:endParaRPr lang="en-GB" sz="2400" b="1" dirty="0">
              <a:latin typeface="Montserrat Bold" panose="00000800000000000000" charset="0"/>
              <a:cs typeface="Montserrat Bold" panose="00000800000000000000" charset="0"/>
            </a:endParaRPr>
          </a:p>
        </p:txBody>
      </p:sp>
      <p:sp>
        <p:nvSpPr>
          <p:cNvPr id="15" name="TextBox 13">
            <a:extLst>
              <a:ext uri="{FF2B5EF4-FFF2-40B4-BE49-F238E27FC236}">
                <a16:creationId xmlns:a16="http://schemas.microsoft.com/office/drawing/2014/main" id="{4E87C9A4-2B7A-C139-7A26-16677174A8FB}"/>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03       </a:t>
            </a:r>
            <a:r>
              <a:rPr lang="en-US" sz="1700" dirty="0">
                <a:solidFill>
                  <a:srgbClr val="FFFFFF"/>
                </a:solidFill>
                <a:latin typeface="Montserrat Semi-Bold Bold"/>
              </a:rPr>
              <a:t>futurumcareers.com</a:t>
            </a:r>
          </a:p>
        </p:txBody>
      </p:sp>
      <p:sp>
        <p:nvSpPr>
          <p:cNvPr id="17" name="TextBox 16">
            <a:extLst>
              <a:ext uri="{FF2B5EF4-FFF2-40B4-BE49-F238E27FC236}">
                <a16:creationId xmlns:a16="http://schemas.microsoft.com/office/drawing/2014/main" id="{C9E8AF74-77E4-A04A-C7BB-91E39FC05416}"/>
              </a:ext>
            </a:extLst>
          </p:cNvPr>
          <p:cNvSpPr txBox="1"/>
          <p:nvPr/>
        </p:nvSpPr>
        <p:spPr>
          <a:xfrm>
            <a:off x="8761143" y="809777"/>
            <a:ext cx="9303172" cy="1081002"/>
          </a:xfrm>
          <a:prstGeom prst="rect">
            <a:avLst/>
          </a:prstGeom>
          <a:noFill/>
        </p:spPr>
        <p:txBody>
          <a:bodyPr wrap="square">
            <a:spAutoFit/>
          </a:bodyPr>
          <a:lstStyle/>
          <a:p>
            <a:pPr>
              <a:lnSpc>
                <a:spcPts val="8469"/>
              </a:lnSpc>
            </a:pPr>
            <a:r>
              <a:rPr lang="en-US" sz="4800" dirty="0">
                <a:latin typeface="Montserrat Semi-Bold" panose="020B0604020202020204" charset="0"/>
              </a:rPr>
              <a:t>Meet </a:t>
            </a:r>
            <a:r>
              <a:rPr lang="en-US" sz="4800" dirty="0" err="1">
                <a:latin typeface="Montserrat Semi-Bold" panose="020B0604020202020204" charset="0"/>
              </a:rPr>
              <a:t>TanYa</a:t>
            </a:r>
            <a:endParaRPr lang="en-US" sz="4800" dirty="0">
              <a:latin typeface="Montserrat Semi-Bold" panose="020B06040202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1000"/>
                                        <p:tgtEl>
                                          <p:spTgt spid="8">
                                            <p:txEl>
                                              <p:pRg st="4" end="4"/>
                                            </p:txEl>
                                          </p:spTgt>
                                        </p:tgtEl>
                                      </p:cBhvr>
                                    </p:animEffect>
                                    <p:anim calcmode="lin" valueType="num">
                                      <p:cBhvr>
                                        <p:cTn id="2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213782" y="2171700"/>
            <a:ext cx="6601256" cy="6822207"/>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sp>
        <p:nvSpPr>
          <p:cNvPr id="9" name="TextBox 8">
            <a:extLst>
              <a:ext uri="{FF2B5EF4-FFF2-40B4-BE49-F238E27FC236}">
                <a16:creationId xmlns:a16="http://schemas.microsoft.com/office/drawing/2014/main" id="{66973B15-2E6E-E13C-4185-462C8985F87B}"/>
              </a:ext>
            </a:extLst>
          </p:cNvPr>
          <p:cNvSpPr txBox="1"/>
          <p:nvPr/>
        </p:nvSpPr>
        <p:spPr>
          <a:xfrm>
            <a:off x="952165" y="3394865"/>
            <a:ext cx="8953835" cy="4375878"/>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The animation on the following slide will introduce you to </a:t>
            </a:r>
            <a:r>
              <a:rPr lang="en-GB" sz="2600" kern="100" dirty="0" err="1">
                <a:latin typeface="Montserrat" panose="00000500000000000000" pitchFamily="2" charset="0"/>
                <a:ea typeface="Aptos" panose="020B0004020202020204" pitchFamily="34" charset="0"/>
                <a:cs typeface="Calibri" panose="020F0502020204030204" pitchFamily="34" charset="0"/>
              </a:rPr>
              <a:t>TanYa’s</a:t>
            </a:r>
            <a:r>
              <a:rPr lang="en-GB" sz="2600" kern="100" dirty="0">
                <a:latin typeface="Montserrat" panose="00000500000000000000" pitchFamily="2" charset="0"/>
                <a:ea typeface="Aptos" panose="020B0004020202020204" pitchFamily="34" charset="0"/>
                <a:cs typeface="Calibri" panose="020F0502020204030204" pitchFamily="34" charset="0"/>
              </a:rPr>
              <a:t> research and career journey.</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You can also find it on </a:t>
            </a:r>
            <a:r>
              <a:rPr lang="en-GB" sz="2600" kern="100" dirty="0" err="1">
                <a:latin typeface="Montserrat" panose="00000500000000000000" pitchFamily="2" charset="0"/>
                <a:ea typeface="Aptos" panose="020B0004020202020204" pitchFamily="34" charset="0"/>
                <a:cs typeface="Calibri" panose="020F0502020204030204" pitchFamily="34" charset="0"/>
              </a:rPr>
              <a:t>TanYa’s</a:t>
            </a:r>
            <a:r>
              <a:rPr lang="en-GB" sz="2600" kern="100" dirty="0">
                <a:latin typeface="Montserrat" panose="00000500000000000000" pitchFamily="2" charset="0"/>
                <a:ea typeface="Aptos" panose="020B0004020202020204" pitchFamily="34" charset="0"/>
                <a:cs typeface="Calibri" panose="020F0502020204030204" pitchFamily="34" charset="0"/>
              </a:rPr>
              <a:t> Futurum page: </a:t>
            </a:r>
            <a:r>
              <a:rPr lang="en-GB" sz="2600" kern="100" dirty="0">
                <a:latin typeface="Montserrat" panose="00000500000000000000" pitchFamily="2" charset="0"/>
                <a:ea typeface="Aptos" panose="020B0004020202020204" pitchFamily="34" charset="0"/>
                <a:cs typeface="Calibri" panose="020F0502020204030204" pitchFamily="34" charset="0"/>
                <a:hlinkClick r:id="rId2"/>
              </a:rPr>
              <a:t>www.futurumcareers.com/health-promotion-with-dr-tanya-gwathmey</a:t>
            </a: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Or watch it on YouTube: </a:t>
            </a:r>
          </a:p>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hlinkClick r:id="rId3"/>
              </a:rPr>
              <a:t>youtu.be/</a:t>
            </a:r>
            <a:r>
              <a:rPr lang="en-GB" sz="2600" kern="100" dirty="0" err="1">
                <a:latin typeface="Montserrat" panose="00000500000000000000" pitchFamily="2" charset="0"/>
                <a:ea typeface="Aptos" panose="020B0004020202020204" pitchFamily="34" charset="0"/>
                <a:cs typeface="Calibri" panose="020F0502020204030204" pitchFamily="34" charset="0"/>
                <a:hlinkClick r:id="rId3"/>
              </a:rPr>
              <a:t>fiKkGrrUL_E</a:t>
            </a:r>
            <a:r>
              <a:rPr lang="en-GB" sz="2600" kern="100" dirty="0">
                <a:latin typeface="Montserrat" panose="00000500000000000000" pitchFamily="2" charset="0"/>
                <a:ea typeface="Aptos" panose="020B0004020202020204" pitchFamily="34" charset="0"/>
                <a:cs typeface="Calibri" panose="020F0502020204030204" pitchFamily="34" charset="0"/>
              </a:rPr>
              <a:t> </a:t>
            </a:r>
          </a:p>
        </p:txBody>
      </p:sp>
      <p:grpSp>
        <p:nvGrpSpPr>
          <p:cNvPr id="11" name="Group 6">
            <a:extLst>
              <a:ext uri="{FF2B5EF4-FFF2-40B4-BE49-F238E27FC236}">
                <a16:creationId xmlns:a16="http://schemas.microsoft.com/office/drawing/2014/main" id="{B92E5AB3-B341-0DE2-D059-F72EC57562CE}"/>
              </a:ext>
            </a:extLst>
          </p:cNvPr>
          <p:cNvGrpSpPr>
            <a:grpSpLocks noChangeAspect="1"/>
          </p:cNvGrpSpPr>
          <p:nvPr/>
        </p:nvGrpSpPr>
        <p:grpSpPr>
          <a:xfrm>
            <a:off x="11530263" y="2498768"/>
            <a:ext cx="5968305" cy="6168071"/>
            <a:chOff x="0" y="0"/>
            <a:chExt cx="6362700" cy="6575666"/>
          </a:xfrm>
          <a:blipFill dpi="0" rotWithShape="1">
            <a:blip r:embed="rId4">
              <a:extLst>
                <a:ext uri="{28A0092B-C50C-407E-A947-70E740481C1C}">
                  <a14:useLocalDpi xmlns:a14="http://schemas.microsoft.com/office/drawing/2010/main" val="0"/>
                </a:ext>
              </a:extLst>
            </a:blip>
            <a:srcRect/>
            <a:stretch>
              <a:fillRect/>
            </a:stretch>
          </a:blipFill>
        </p:grpSpPr>
        <p:sp>
          <p:nvSpPr>
            <p:cNvPr id="12" name="Freeform 7">
              <a:extLst>
                <a:ext uri="{FF2B5EF4-FFF2-40B4-BE49-F238E27FC236}">
                  <a16:creationId xmlns:a16="http://schemas.microsoft.com/office/drawing/2014/main" id="{7F8CACF2-6356-F788-0F17-BC96EB92F8B3}"/>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18" name="TextBox 17">
            <a:extLst>
              <a:ext uri="{FF2B5EF4-FFF2-40B4-BE49-F238E27FC236}">
                <a16:creationId xmlns:a16="http://schemas.microsoft.com/office/drawing/2014/main" id="{46141015-C4B9-7A97-8C75-6F5CB183B22A}"/>
              </a:ext>
            </a:extLst>
          </p:cNvPr>
          <p:cNvSpPr txBox="1"/>
          <p:nvPr/>
        </p:nvSpPr>
        <p:spPr>
          <a:xfrm>
            <a:off x="921685" y="954154"/>
            <a:ext cx="10813115" cy="1569660"/>
          </a:xfrm>
          <a:prstGeom prst="rect">
            <a:avLst/>
          </a:prstGeom>
          <a:noFill/>
        </p:spPr>
        <p:txBody>
          <a:bodyPr wrap="square">
            <a:spAutoFit/>
          </a:bodyPr>
          <a:lstStyle/>
          <a:p>
            <a:r>
              <a:rPr lang="en-GB" sz="4800" b="1" kern="100" dirty="0">
                <a:effectLst/>
                <a:latin typeface="Montserrat SemiBold" panose="00000700000000000000" pitchFamily="2" charset="0"/>
                <a:ea typeface="Aptos" panose="020B0004020202020204" pitchFamily="34" charset="0"/>
                <a:cs typeface="Calibri" panose="020F0502020204030204" pitchFamily="34" charset="0"/>
              </a:rPr>
              <a:t>Learn about </a:t>
            </a:r>
            <a:r>
              <a:rPr lang="en-GB" sz="4800" b="1" kern="100" dirty="0" err="1">
                <a:effectLst/>
                <a:latin typeface="Montserrat SemiBold" panose="00000700000000000000" pitchFamily="2" charset="0"/>
                <a:ea typeface="Aptos" panose="020B0004020202020204" pitchFamily="34" charset="0"/>
                <a:cs typeface="Calibri" panose="020F0502020204030204" pitchFamily="34" charset="0"/>
              </a:rPr>
              <a:t>TanYa’s</a:t>
            </a:r>
            <a:r>
              <a:rPr lang="en-GB" sz="4800" b="1" kern="100" dirty="0">
                <a:effectLst/>
                <a:latin typeface="Montserrat SemiBold" panose="00000700000000000000" pitchFamily="2" charset="0"/>
                <a:ea typeface="Aptos" panose="020B0004020202020204" pitchFamily="34" charset="0"/>
                <a:cs typeface="Calibri" panose="020F0502020204030204" pitchFamily="34" charset="0"/>
              </a:rPr>
              <a:t> Research and Career </a:t>
            </a:r>
            <a:r>
              <a:rPr lang="en-GB" sz="4800" b="1" kern="100" dirty="0">
                <a:latin typeface="Montserrat SemiBold" panose="00000700000000000000" pitchFamily="2" charset="0"/>
                <a:ea typeface="Aptos" panose="020B0004020202020204" pitchFamily="34" charset="0"/>
                <a:cs typeface="Calibri" panose="020F0502020204030204" pitchFamily="34" charset="0"/>
              </a:rPr>
              <a:t>J</a:t>
            </a:r>
            <a:r>
              <a:rPr lang="en-GB" sz="4800" b="1" kern="100" dirty="0">
                <a:effectLst/>
                <a:latin typeface="Montserrat SemiBold" panose="00000700000000000000" pitchFamily="2" charset="0"/>
                <a:ea typeface="Aptos" panose="020B0004020202020204" pitchFamily="34" charset="0"/>
                <a:cs typeface="Calibri" panose="020F0502020204030204" pitchFamily="34" charset="0"/>
              </a:rPr>
              <a:t>ourney</a:t>
            </a:r>
            <a:endParaRPr lang="en-GB" sz="4800" kern="100" dirty="0">
              <a:effectLst/>
              <a:latin typeface="Montserrat SemiBold" panose="00000700000000000000" pitchFamily="2" charset="0"/>
              <a:ea typeface="Aptos" panose="020B0004020202020204" pitchFamily="34" charset="0"/>
              <a:cs typeface="Times New Roman" panose="02020603050405020304" pitchFamily="18" charset="0"/>
            </a:endParaRPr>
          </a:p>
        </p:txBody>
      </p:sp>
      <p:sp>
        <p:nvSpPr>
          <p:cNvPr id="6" name="TextBox 13">
            <a:extLst>
              <a:ext uri="{FF2B5EF4-FFF2-40B4-BE49-F238E27FC236}">
                <a16:creationId xmlns:a16="http://schemas.microsoft.com/office/drawing/2014/main" id="{DC9F6520-EE26-4138-B9CA-CB868C680513}"/>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04       </a:t>
            </a:r>
            <a:r>
              <a:rPr lang="en-US" sz="1700" dirty="0">
                <a:solidFill>
                  <a:schemeClr val="tx1">
                    <a:lumMod val="50000"/>
                    <a:lumOff val="50000"/>
                  </a:schemeClr>
                </a:solidFill>
                <a:latin typeface="Montserrat Semi-Bold Bold"/>
              </a:rPr>
              <a:t>futurumcareers.com</a:t>
            </a:r>
          </a:p>
        </p:txBody>
      </p:sp>
    </p:spTree>
    <p:extLst>
      <p:ext uri="{BB962C8B-B14F-4D97-AF65-F5344CB8AC3E}">
        <p14:creationId xmlns:p14="http://schemas.microsoft.com/office/powerpoint/2010/main" val="172764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xEl>
                                              <p:pRg st="5" end="5"/>
                                            </p:txEl>
                                          </p:spTgt>
                                        </p:tgtEl>
                                        <p:attrNameLst>
                                          <p:attrName>style.visibility</p:attrName>
                                        </p:attrNameLst>
                                      </p:cBhvr>
                                      <p:to>
                                        <p:strVal val="visible"/>
                                      </p:to>
                                    </p:set>
                                    <p:animEffect transition="in" filter="fade">
                                      <p:cBhvr>
                                        <p:cTn id="26" dur="1000"/>
                                        <p:tgtEl>
                                          <p:spTgt spid="9">
                                            <p:txEl>
                                              <p:pRg st="5" end="5"/>
                                            </p:txEl>
                                          </p:spTgt>
                                        </p:tgtEl>
                                      </p:cBhvr>
                                    </p:animEffect>
                                    <p:anim calcmode="lin" valueType="num">
                                      <p:cBhvr>
                                        <p:cTn id="27"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nYa Gwathmey animation">
            <a:hlinkClick r:id="" action="ppaction://media"/>
            <a:extLst>
              <a:ext uri="{FF2B5EF4-FFF2-40B4-BE49-F238E27FC236}">
                <a16:creationId xmlns:a16="http://schemas.microsoft.com/office/drawing/2014/main" id="{A76795D0-178B-6812-C413-CCABC8F660A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5364"/>
            <a:ext cx="18386423" cy="10342363"/>
          </a:xfrm>
          <a:prstGeom prst="rect">
            <a:avLst/>
          </a:prstGeom>
        </p:spPr>
      </p:pic>
    </p:spTree>
    <p:extLst>
      <p:ext uri="{BB962C8B-B14F-4D97-AF65-F5344CB8AC3E}">
        <p14:creationId xmlns:p14="http://schemas.microsoft.com/office/powerpoint/2010/main" val="129285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and person standing in front of a church&#10;&#10;AI-generated content may be incorrect.">
            <a:extLst>
              <a:ext uri="{FF2B5EF4-FFF2-40B4-BE49-F238E27FC236}">
                <a16:creationId xmlns:a16="http://schemas.microsoft.com/office/drawing/2014/main" id="{2D7DB823-1329-2E77-24C2-434923027EE4}"/>
              </a:ext>
            </a:extLst>
          </p:cNvPr>
          <p:cNvPicPr>
            <a:picLocks noChangeAspect="1"/>
          </p:cNvPicPr>
          <p:nvPr/>
        </p:nvPicPr>
        <p:blipFill>
          <a:blip r:embed="rId3">
            <a:extLst>
              <a:ext uri="{28A0092B-C50C-407E-A947-70E740481C1C}">
                <a14:useLocalDpi xmlns:a14="http://schemas.microsoft.com/office/drawing/2010/main" val="0"/>
              </a:ext>
            </a:extLst>
          </a:blip>
          <a:srcRect l="29480" t="2045" r="4188"/>
          <a:stretch>
            <a:fillRect/>
          </a:stretch>
        </p:blipFill>
        <p:spPr>
          <a:xfrm>
            <a:off x="7924800" y="-6703"/>
            <a:ext cx="10363200" cy="10300405"/>
          </a:xfrm>
          <a:prstGeom prst="rect">
            <a:avLst/>
          </a:prstGeom>
        </p:spPr>
      </p:pic>
      <p:grpSp>
        <p:nvGrpSpPr>
          <p:cNvPr id="5" name="Group 5"/>
          <p:cNvGrpSpPr/>
          <p:nvPr/>
        </p:nvGrpSpPr>
        <p:grpSpPr>
          <a:xfrm rot="5400000">
            <a:off x="2117659" y="-231135"/>
            <a:ext cx="9281892" cy="11781190"/>
            <a:chOff x="0" y="0"/>
            <a:chExt cx="3130550" cy="3989417"/>
          </a:xfrm>
          <a:solidFill>
            <a:srgbClr val="3660AA"/>
          </a:solidFill>
        </p:grpSpPr>
        <p:sp>
          <p:nvSpPr>
            <p:cNvPr id="6" name="Freeform 6"/>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06FBB253-6086-031C-8D99-18D229BCE51F}"/>
              </a:ext>
            </a:extLst>
          </p:cNvPr>
          <p:cNvSpPr/>
          <p:nvPr/>
        </p:nvSpPr>
        <p:spPr>
          <a:xfrm rot="5400000">
            <a:off x="1821424" y="-239698"/>
            <a:ext cx="9281891" cy="11798318"/>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sp>
        <p:nvSpPr>
          <p:cNvPr id="14" name="Rectangle 13">
            <a:extLst>
              <a:ext uri="{FF2B5EF4-FFF2-40B4-BE49-F238E27FC236}">
                <a16:creationId xmlns:a16="http://schemas.microsoft.com/office/drawing/2014/main" id="{7D468A76-7090-E9BA-7D3D-5AD7C5ECCA99}"/>
              </a:ext>
            </a:extLst>
          </p:cNvPr>
          <p:cNvSpPr/>
          <p:nvPr/>
        </p:nvSpPr>
        <p:spPr>
          <a:xfrm>
            <a:off x="13521" y="13408"/>
            <a:ext cx="1981200" cy="10300405"/>
          </a:xfrm>
          <a:prstGeom prst="rect">
            <a:avLst/>
          </a:prstGeom>
          <a:solidFill>
            <a:srgbClr val="ADDD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7"/>
          <p:cNvGrpSpPr/>
          <p:nvPr/>
        </p:nvGrpSpPr>
        <p:grpSpPr>
          <a:xfrm rot="5400000">
            <a:off x="1284624" y="-455327"/>
            <a:ext cx="10313814" cy="11197656"/>
            <a:chOff x="-4069" y="-13449"/>
            <a:chExt cx="3130550" cy="3511380"/>
          </a:xfrm>
          <a:solidFill>
            <a:srgbClr val="ADDDD7"/>
          </a:solidFill>
        </p:grpSpPr>
        <p:sp>
          <p:nvSpPr>
            <p:cNvPr id="8" name="Freeform 8"/>
            <p:cNvSpPr/>
            <p:nvPr/>
          </p:nvSpPr>
          <p:spPr>
            <a:xfrm>
              <a:off x="-4069" y="-13449"/>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dirty="0"/>
            </a:p>
          </p:txBody>
        </p:sp>
      </p:grpSp>
      <p:sp>
        <p:nvSpPr>
          <p:cNvPr id="2" name="TextBox 13">
            <a:extLst>
              <a:ext uri="{FF2B5EF4-FFF2-40B4-BE49-F238E27FC236}">
                <a16:creationId xmlns:a16="http://schemas.microsoft.com/office/drawing/2014/main" id="{EB73596A-795A-5C0E-A2A2-663F3FBB885B}"/>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06       </a:t>
            </a:r>
            <a:r>
              <a:rPr lang="en-US" sz="1700" dirty="0">
                <a:solidFill>
                  <a:schemeClr val="tx1">
                    <a:lumMod val="50000"/>
                    <a:lumOff val="50000"/>
                  </a:schemeClr>
                </a:solidFill>
                <a:latin typeface="Montserrat Semi-Bold Bold"/>
              </a:rPr>
              <a:t>futurumcareers.com</a:t>
            </a:r>
          </a:p>
        </p:txBody>
      </p:sp>
      <p:sp>
        <p:nvSpPr>
          <p:cNvPr id="12" name="TextBox 11">
            <a:extLst>
              <a:ext uri="{FF2B5EF4-FFF2-40B4-BE49-F238E27FC236}">
                <a16:creationId xmlns:a16="http://schemas.microsoft.com/office/drawing/2014/main" id="{3DDDB444-1505-63D1-92A9-D3D26A633F58}"/>
              </a:ext>
            </a:extLst>
          </p:cNvPr>
          <p:cNvSpPr txBox="1"/>
          <p:nvPr/>
        </p:nvSpPr>
        <p:spPr>
          <a:xfrm>
            <a:off x="381001" y="419100"/>
            <a:ext cx="7993675" cy="830997"/>
          </a:xfrm>
          <a:prstGeom prst="rect">
            <a:avLst/>
          </a:prstGeom>
          <a:noFill/>
        </p:spPr>
        <p:txBody>
          <a:bodyPr wrap="square" rtlCol="0">
            <a:spAutoFit/>
          </a:bodyPr>
          <a:lstStyle/>
          <a:p>
            <a:r>
              <a:rPr lang="en-GB" sz="4800" dirty="0">
                <a:latin typeface="Montserrat SemiBold" panose="00000700000000000000" pitchFamily="2" charset="0"/>
              </a:rPr>
              <a:t>Animation Summary</a:t>
            </a:r>
          </a:p>
        </p:txBody>
      </p:sp>
      <p:sp>
        <p:nvSpPr>
          <p:cNvPr id="4" name="TextBox 3">
            <a:extLst>
              <a:ext uri="{FF2B5EF4-FFF2-40B4-BE49-F238E27FC236}">
                <a16:creationId xmlns:a16="http://schemas.microsoft.com/office/drawing/2014/main" id="{CC771DEA-D63C-694B-86D7-6E8A040E6429}"/>
              </a:ext>
            </a:extLst>
          </p:cNvPr>
          <p:cNvSpPr txBox="1"/>
          <p:nvPr/>
        </p:nvSpPr>
        <p:spPr>
          <a:xfrm>
            <a:off x="381001" y="1573101"/>
            <a:ext cx="9143999" cy="1975221"/>
          </a:xfrm>
          <a:prstGeom prst="rect">
            <a:avLst/>
          </a:prstGeom>
          <a:noFill/>
        </p:spPr>
        <p:txBody>
          <a:bodyPr wrap="square">
            <a:spAutoFit/>
          </a:bodyPr>
          <a:lstStyle/>
          <a:p>
            <a:pPr>
              <a:lnSpc>
                <a:spcPct val="120000"/>
              </a:lnSpc>
            </a:pPr>
            <a:r>
              <a:rPr lang="en-GB" sz="2600" kern="100" dirty="0" err="1">
                <a:latin typeface="Montserrat" panose="00000500000000000000" pitchFamily="2" charset="0"/>
                <a:ea typeface="Aptos" panose="020B0004020202020204" pitchFamily="34" charset="0"/>
                <a:cs typeface="Calibri" panose="020F0502020204030204" pitchFamily="34" charset="0"/>
              </a:rPr>
              <a:t>TanYa’s</a:t>
            </a:r>
            <a:r>
              <a:rPr lang="en-GB" sz="2600" kern="100" dirty="0">
                <a:latin typeface="Montserrat" panose="00000500000000000000" pitchFamily="2" charset="0"/>
                <a:ea typeface="Aptos" panose="020B0004020202020204" pitchFamily="34" charset="0"/>
                <a:cs typeface="Calibri" panose="020F0502020204030204" pitchFamily="34" charset="0"/>
              </a:rPr>
              <a:t> childhood experiences of watching her mother care for sick family members inspired TanYa to </a:t>
            </a:r>
            <a:r>
              <a:rPr lang="en-GB" sz="2600" b="1" kern="100" dirty="0">
                <a:latin typeface="Montserrat" panose="00000500000000000000" pitchFamily="2" charset="0"/>
                <a:ea typeface="Aptos" panose="020B0004020202020204" pitchFamily="34" charset="0"/>
                <a:cs typeface="Calibri" panose="020F0502020204030204" pitchFamily="34" charset="0"/>
              </a:rPr>
              <a:t>improve health outcomes </a:t>
            </a:r>
            <a:r>
              <a:rPr lang="en-GB" sz="2600" kern="100" dirty="0">
                <a:latin typeface="Montserrat" panose="00000500000000000000" pitchFamily="2" charset="0"/>
                <a:ea typeface="Aptos" panose="020B0004020202020204" pitchFamily="34" charset="0"/>
                <a:cs typeface="Calibri" panose="020F0502020204030204" pitchFamily="34" charset="0"/>
              </a:rPr>
              <a:t>in communities with limited access to healthcare. </a:t>
            </a:r>
            <a:endParaRPr lang="en-GB" sz="2600" kern="100" dirty="0">
              <a:effectLst/>
              <a:latin typeface="Montserrat" panose="00000500000000000000" pitchFamily="2" charset="0"/>
              <a:ea typeface="Aptos" panose="020B000402020202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0329ADA-F36C-FB98-DC6B-E6535D9AA27D}"/>
              </a:ext>
            </a:extLst>
          </p:cNvPr>
          <p:cNvSpPr txBox="1"/>
          <p:nvPr/>
        </p:nvSpPr>
        <p:spPr>
          <a:xfrm>
            <a:off x="381000" y="5456171"/>
            <a:ext cx="10464294" cy="1495089"/>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The </a:t>
            </a:r>
            <a:r>
              <a:rPr lang="en-GB" sz="2600" b="1" kern="100" dirty="0">
                <a:latin typeface="Montserrat" panose="00000500000000000000" pitchFamily="2" charset="0"/>
                <a:ea typeface="Aptos" panose="020B0004020202020204" pitchFamily="34" charset="0"/>
                <a:cs typeface="Calibri" panose="020F0502020204030204" pitchFamily="34" charset="0"/>
              </a:rPr>
              <a:t>Triad Pastors Network </a:t>
            </a:r>
            <a:r>
              <a:rPr lang="en-GB" sz="2600" kern="100" dirty="0">
                <a:latin typeface="Montserrat" panose="00000500000000000000" pitchFamily="2" charset="0"/>
                <a:ea typeface="Aptos" panose="020B0004020202020204" pitchFamily="34" charset="0"/>
                <a:cs typeface="Calibri" panose="020F0502020204030204" pitchFamily="34" charset="0"/>
              </a:rPr>
              <a:t>(TPN) is a partnership between health researchers and Christian faith leaders from African American communities in North Carolina. </a:t>
            </a:r>
            <a:endParaRPr lang="en-GB" sz="2600" kern="100" dirty="0">
              <a:effectLst/>
              <a:latin typeface="Montserrat" panose="00000500000000000000" pitchFamily="2" charset="0"/>
              <a:ea typeface="Aptos" panose="020B000402020202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62D9EAAF-0406-A344-A3C9-65FAC0BD0A0F}"/>
              </a:ext>
            </a:extLst>
          </p:cNvPr>
          <p:cNvSpPr txBox="1"/>
          <p:nvPr/>
        </p:nvSpPr>
        <p:spPr>
          <a:xfrm>
            <a:off x="381000" y="7154283"/>
            <a:ext cx="10896600" cy="1975221"/>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As a health promotor with the TPN, </a:t>
            </a:r>
            <a:r>
              <a:rPr lang="en-GB" sz="2600" kern="100" dirty="0" err="1">
                <a:latin typeface="Montserrat" panose="00000500000000000000" pitchFamily="2" charset="0"/>
                <a:ea typeface="Aptos" panose="020B0004020202020204" pitchFamily="34" charset="0"/>
                <a:cs typeface="Calibri" panose="020F0502020204030204" pitchFamily="34" charset="0"/>
              </a:rPr>
              <a:t>TanYa</a:t>
            </a:r>
            <a:r>
              <a:rPr lang="en-GB" sz="2600" kern="100" dirty="0">
                <a:latin typeface="Montserrat" panose="00000500000000000000" pitchFamily="2" charset="0"/>
                <a:ea typeface="Aptos" panose="020B0004020202020204" pitchFamily="34" charset="0"/>
                <a:cs typeface="Calibri" panose="020F0502020204030204" pitchFamily="34" charset="0"/>
              </a:rPr>
              <a:t> creates </a:t>
            </a:r>
            <a:r>
              <a:rPr lang="en-GB" sz="2600" b="1" kern="100" dirty="0">
                <a:latin typeface="Montserrat" panose="00000500000000000000" pitchFamily="2" charset="0"/>
                <a:ea typeface="Aptos" panose="020B0004020202020204" pitchFamily="34" charset="0"/>
                <a:cs typeface="Calibri" panose="020F0502020204030204" pitchFamily="34" charset="0"/>
              </a:rPr>
              <a:t>educational resources </a:t>
            </a:r>
            <a:r>
              <a:rPr lang="en-GB" sz="2600" kern="100" dirty="0">
                <a:latin typeface="Montserrat" panose="00000500000000000000" pitchFamily="2" charset="0"/>
                <a:ea typeface="Aptos" panose="020B0004020202020204" pitchFamily="34" charset="0"/>
                <a:cs typeface="Calibri" panose="020F0502020204030204" pitchFamily="34" charset="0"/>
              </a:rPr>
              <a:t>about health issues impacting different church congregations, and she trains church members to educate others about how to prevent and manage health conditions.</a:t>
            </a:r>
            <a:endParaRPr lang="en-GB" sz="2600" kern="100" dirty="0">
              <a:effectLst/>
              <a:latin typeface="Montserrat" panose="00000500000000000000" pitchFamily="2" charset="0"/>
              <a:ea typeface="Aptos" panose="020B000402020202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BE83E1DD-308C-A67C-A11B-20ABF39DB595}"/>
              </a:ext>
            </a:extLst>
          </p:cNvPr>
          <p:cNvSpPr txBox="1"/>
          <p:nvPr/>
        </p:nvSpPr>
        <p:spPr>
          <a:xfrm>
            <a:off x="381000" y="3752522"/>
            <a:ext cx="9829800" cy="1499449"/>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Evidence shows that people are more likely to trust healthcare information if it is provided through groups that they have a connection with.</a:t>
            </a:r>
            <a:endParaRPr lang="en-GB" sz="2600" dirty="0"/>
          </a:p>
        </p:txBody>
      </p:sp>
    </p:spTree>
    <p:extLst>
      <p:ext uri="{BB962C8B-B14F-4D97-AF65-F5344CB8AC3E}">
        <p14:creationId xmlns:p14="http://schemas.microsoft.com/office/powerpoint/2010/main" val="84909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fade">
                                      <p:cBhvr>
                                        <p:cTn id="14" dur="1000"/>
                                        <p:tgtEl>
                                          <p:spTgt spid="15">
                                            <p:txEl>
                                              <p:pRg st="0" end="0"/>
                                            </p:txEl>
                                          </p:spTgt>
                                        </p:tgtEl>
                                      </p:cBhvr>
                                    </p:animEffect>
                                    <p:anim calcmode="lin" valueType="num">
                                      <p:cBhvr>
                                        <p:cTn id="1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1000"/>
                                        <p:tgtEl>
                                          <p:spTgt spid="11">
                                            <p:txEl>
                                              <p:pRg st="0" end="0"/>
                                            </p:txEl>
                                          </p:spTgt>
                                        </p:tgtEl>
                                      </p:cBhvr>
                                    </p:animEffect>
                                    <p:anim calcmode="lin" valueType="num">
                                      <p:cBhvr>
                                        <p:cTn id="2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oup of people clapping in a church&#10;&#10;Description automatically generated">
            <a:extLst>
              <a:ext uri="{FF2B5EF4-FFF2-40B4-BE49-F238E27FC236}">
                <a16:creationId xmlns:a16="http://schemas.microsoft.com/office/drawing/2014/main" id="{C468F6C7-80BC-9BEF-79C7-6CE22865ABE7}"/>
              </a:ext>
            </a:extLst>
          </p:cNvPr>
          <p:cNvPicPr>
            <a:picLocks noChangeAspect="1"/>
          </p:cNvPicPr>
          <p:nvPr/>
        </p:nvPicPr>
        <p:blipFill>
          <a:blip r:embed="rId2">
            <a:extLst>
              <a:ext uri="{28A0092B-C50C-407E-A947-70E740481C1C}">
                <a14:useLocalDpi xmlns:a14="http://schemas.microsoft.com/office/drawing/2010/main" val="0"/>
              </a:ext>
            </a:extLst>
          </a:blip>
          <a:srcRect l="5544" t="18919" r="16920"/>
          <a:stretch/>
        </p:blipFill>
        <p:spPr>
          <a:xfrm>
            <a:off x="2895600" y="-2"/>
            <a:ext cx="14755810" cy="10287002"/>
          </a:xfrm>
          <a:prstGeom prst="rect">
            <a:avLst/>
          </a:prstGeom>
        </p:spPr>
      </p:pic>
      <p:grpSp>
        <p:nvGrpSpPr>
          <p:cNvPr id="4" name="Group 4"/>
          <p:cNvGrpSpPr/>
          <p:nvPr/>
        </p:nvGrpSpPr>
        <p:grpSpPr>
          <a:xfrm>
            <a:off x="1083284" y="2611457"/>
            <a:ext cx="13549190" cy="6113443"/>
            <a:chOff x="0" y="0"/>
            <a:chExt cx="7846638" cy="4409338"/>
          </a:xfrm>
          <a:solidFill>
            <a:srgbClr val="55B8AD"/>
          </a:solidFill>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grpFill/>
          </p:spPr>
          <p:txBody>
            <a:bodyPr/>
            <a:lstStyle/>
            <a:p>
              <a:endParaRPr lang="en-GB"/>
            </a:p>
          </p:txBody>
        </p:sp>
      </p:grpSp>
      <p:grpSp>
        <p:nvGrpSpPr>
          <p:cNvPr id="6" name="Group 6"/>
          <p:cNvGrpSpPr/>
          <p:nvPr/>
        </p:nvGrpSpPr>
        <p:grpSpPr>
          <a:xfrm rot="-5400000">
            <a:off x="10790355" y="2743896"/>
            <a:ext cx="10287000" cy="4799209"/>
            <a:chOff x="0" y="0"/>
            <a:chExt cx="3130550" cy="1460500"/>
          </a:xfrm>
          <a:solidFill>
            <a:srgbClr val="3660AA"/>
          </a:solidFill>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p:cNvGrpSpPr/>
          <p:nvPr/>
        </p:nvGrpSpPr>
        <p:grpSpPr>
          <a:xfrm rot="5400000">
            <a:off x="-937583" y="937583"/>
            <a:ext cx="10287000" cy="8411834"/>
            <a:chOff x="0" y="0"/>
            <a:chExt cx="3130550" cy="2559898"/>
          </a:xfrm>
          <a:solidFill>
            <a:srgbClr val="3660AA"/>
          </a:solidFill>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grpSp>
        <p:nvGrpSpPr>
          <p:cNvPr id="12" name="Group 12"/>
          <p:cNvGrpSpPr/>
          <p:nvPr/>
        </p:nvGrpSpPr>
        <p:grpSpPr>
          <a:xfrm>
            <a:off x="1028700" y="2896956"/>
            <a:ext cx="13144500" cy="5446944"/>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13953747" y="621291"/>
            <a:ext cx="699726" cy="814819"/>
          </a:xfrm>
          <a:prstGeom prst="rect">
            <a:avLst/>
          </a:prstGeom>
        </p:spPr>
      </p:pic>
      <p:grpSp>
        <p:nvGrpSpPr>
          <p:cNvPr id="15" name="Group 15"/>
          <p:cNvGrpSpPr/>
          <p:nvPr/>
        </p:nvGrpSpPr>
        <p:grpSpPr>
          <a:xfrm rot="5400000">
            <a:off x="3597358" y="-2845860"/>
            <a:ext cx="1480331" cy="8675048"/>
            <a:chOff x="0" y="0"/>
            <a:chExt cx="3130550" cy="18248691"/>
          </a:xfrm>
          <a:solidFill>
            <a:srgbClr val="55B8AD"/>
          </a:solidFill>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grpSp>
        <p:nvGrpSpPr>
          <p:cNvPr id="17" name="Group 17"/>
          <p:cNvGrpSpPr/>
          <p:nvPr/>
        </p:nvGrpSpPr>
        <p:grpSpPr>
          <a:xfrm>
            <a:off x="1295400" y="3238500"/>
            <a:ext cx="12525508" cy="4800600"/>
            <a:chOff x="0" y="0"/>
            <a:chExt cx="7208077" cy="3623869"/>
          </a:xfrm>
        </p:grpSpPr>
        <p:sp>
          <p:nvSpPr>
            <p:cNvPr id="18" name="Freeform 18"/>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8" name="TextBox 7">
            <a:extLst>
              <a:ext uri="{FF2B5EF4-FFF2-40B4-BE49-F238E27FC236}">
                <a16:creationId xmlns:a16="http://schemas.microsoft.com/office/drawing/2014/main" id="{DEEFF541-76D0-5E12-6953-5C890BABB532}"/>
              </a:ext>
            </a:extLst>
          </p:cNvPr>
          <p:cNvSpPr txBox="1"/>
          <p:nvPr/>
        </p:nvSpPr>
        <p:spPr>
          <a:xfrm>
            <a:off x="870423" y="920207"/>
            <a:ext cx="6934200" cy="1107996"/>
          </a:xfrm>
          <a:prstGeom prst="rect">
            <a:avLst/>
          </a:prstGeom>
          <a:noFill/>
        </p:spPr>
        <p:txBody>
          <a:bodyPr wrap="square" rtlCol="0">
            <a:spAutoFit/>
          </a:bodyPr>
          <a:lstStyle/>
          <a:p>
            <a:r>
              <a:rPr lang="en-GB" sz="6600" dirty="0">
                <a:latin typeface="Montserrat SemiBold" panose="00000700000000000000" pitchFamily="2" charset="0"/>
              </a:rPr>
              <a:t>Talking Points</a:t>
            </a:r>
          </a:p>
        </p:txBody>
      </p:sp>
      <p:sp>
        <p:nvSpPr>
          <p:cNvPr id="9" name="TextBox 8">
            <a:extLst>
              <a:ext uri="{FF2B5EF4-FFF2-40B4-BE49-F238E27FC236}">
                <a16:creationId xmlns:a16="http://schemas.microsoft.com/office/drawing/2014/main" id="{9DE27DB1-A9EE-74DA-199E-A7D8609A0C48}"/>
              </a:ext>
            </a:extLst>
          </p:cNvPr>
          <p:cNvSpPr txBox="1"/>
          <p:nvPr/>
        </p:nvSpPr>
        <p:spPr>
          <a:xfrm>
            <a:off x="1524000" y="3343183"/>
            <a:ext cx="12300890" cy="4649991"/>
          </a:xfrm>
          <a:prstGeom prst="rect">
            <a:avLst/>
          </a:prstGeom>
          <a:noFill/>
        </p:spPr>
        <p:txBody>
          <a:bodyPr wrap="square" rtlCol="0">
            <a:spAutoFit/>
          </a:bodyPr>
          <a:lstStyle/>
          <a:p>
            <a:pPr marL="342900" indent="-342900">
              <a:lnSpc>
                <a:spcPct val="120000"/>
              </a:lnSpc>
              <a:spcAft>
                <a:spcPts val="1200"/>
              </a:spcAft>
              <a:buAutoNum type="arabicPeriod"/>
            </a:pPr>
            <a:r>
              <a:rPr lang="en-GB" sz="2800" dirty="0">
                <a:latin typeface="Montserrat" panose="00000500000000000000" pitchFamily="2" charset="0"/>
              </a:rPr>
              <a:t>How have </a:t>
            </a:r>
            <a:r>
              <a:rPr lang="en-GB" sz="2800" dirty="0" err="1">
                <a:latin typeface="Montserrat" panose="00000500000000000000" pitchFamily="2" charset="0"/>
              </a:rPr>
              <a:t>TanYa’s</a:t>
            </a:r>
            <a:r>
              <a:rPr lang="en-GB" sz="2800" dirty="0">
                <a:latin typeface="Montserrat" panose="00000500000000000000" pitchFamily="2" charset="0"/>
              </a:rPr>
              <a:t> life experiences influenced her career journey?</a:t>
            </a:r>
          </a:p>
          <a:p>
            <a:pPr marL="342900" indent="-342900">
              <a:lnSpc>
                <a:spcPct val="120000"/>
              </a:lnSpc>
              <a:spcAft>
                <a:spcPts val="1200"/>
              </a:spcAft>
              <a:buAutoNum type="arabicPeriod"/>
            </a:pPr>
            <a:r>
              <a:rPr lang="en-GB" sz="2800" dirty="0">
                <a:latin typeface="Montserrat" panose="00000500000000000000" pitchFamily="2" charset="0"/>
              </a:rPr>
              <a:t>Why do you think health education is better received by African American communities if it is delivered by local churches rather than by healthcare organizations?</a:t>
            </a:r>
          </a:p>
          <a:p>
            <a:pPr marL="342900" indent="-342900">
              <a:lnSpc>
                <a:spcPct val="120000"/>
              </a:lnSpc>
              <a:spcAft>
                <a:spcPts val="1200"/>
              </a:spcAft>
              <a:buAutoNum type="arabicPeriod"/>
            </a:pPr>
            <a:r>
              <a:rPr lang="en-GB" sz="2800" dirty="0">
                <a:latin typeface="Montserrat" panose="00000500000000000000" pitchFamily="2" charset="0"/>
              </a:rPr>
              <a:t>Why is it important that health education is adapted to the specific needs of a community?</a:t>
            </a:r>
          </a:p>
          <a:p>
            <a:pPr marL="342900" indent="-342900">
              <a:lnSpc>
                <a:spcPct val="120000"/>
              </a:lnSpc>
              <a:spcAft>
                <a:spcPts val="1200"/>
              </a:spcAft>
              <a:buFontTx/>
              <a:buAutoNum type="arabicPeriod"/>
            </a:pPr>
            <a:r>
              <a:rPr lang="en-GB" sz="2800" dirty="0">
                <a:latin typeface="Montserrat" panose="00000500000000000000" pitchFamily="2" charset="0"/>
              </a:rPr>
              <a:t>How does the Triad Pastors Network take a community-driven approach to health promotion?</a:t>
            </a:r>
          </a:p>
        </p:txBody>
      </p:sp>
      <p:sp>
        <p:nvSpPr>
          <p:cNvPr id="2" name="TextBox 13">
            <a:extLst>
              <a:ext uri="{FF2B5EF4-FFF2-40B4-BE49-F238E27FC236}">
                <a16:creationId xmlns:a16="http://schemas.microsoft.com/office/drawing/2014/main" id="{22903EF9-BF1A-E37B-DF5D-10AEBCEAB915}"/>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07       </a:t>
            </a:r>
            <a:r>
              <a:rPr lang="en-US" sz="1700" dirty="0">
                <a:solidFill>
                  <a:srgbClr val="FFFFFF"/>
                </a:solidFill>
                <a:latin typeface="Montserrat Semi-Bold Bold"/>
              </a:rPr>
              <a:t>futurumcareers.com</a:t>
            </a:r>
          </a:p>
        </p:txBody>
      </p:sp>
      <p:sp>
        <p:nvSpPr>
          <p:cNvPr id="3" name="TextBox 2">
            <a:extLst>
              <a:ext uri="{FF2B5EF4-FFF2-40B4-BE49-F238E27FC236}">
                <a16:creationId xmlns:a16="http://schemas.microsoft.com/office/drawing/2014/main" id="{2A7A8DCA-13EB-2DCD-9809-359683F11C32}"/>
              </a:ext>
            </a:extLst>
          </p:cNvPr>
          <p:cNvSpPr txBox="1"/>
          <p:nvPr/>
        </p:nvSpPr>
        <p:spPr>
          <a:xfrm>
            <a:off x="14313846" y="9953282"/>
            <a:ext cx="2769525" cy="246221"/>
          </a:xfrm>
          <a:prstGeom prst="rect">
            <a:avLst/>
          </a:prstGeom>
          <a:noFill/>
        </p:spPr>
        <p:txBody>
          <a:bodyPr wrap="square">
            <a:spAutoFit/>
          </a:bodyPr>
          <a:lstStyle/>
          <a:p>
            <a:r>
              <a:rPr lang="en-GB" sz="1000" b="0" u="none" strike="noStrike" baseline="0" dirty="0">
                <a:solidFill>
                  <a:schemeClr val="bg1"/>
                </a:solidFill>
                <a:latin typeface="Montserrat" panose="00000500000000000000" pitchFamily="2" charset="0"/>
              </a:rPr>
              <a:t>© </a:t>
            </a:r>
            <a:r>
              <a:rPr lang="en-GB" sz="1000" dirty="0" err="1">
                <a:solidFill>
                  <a:schemeClr val="bg1"/>
                </a:solidFill>
                <a:latin typeface="Montserrat" panose="00000500000000000000" pitchFamily="2" charset="0"/>
              </a:rPr>
              <a:t>Zamrznuti</a:t>
            </a:r>
            <a:r>
              <a:rPr lang="en-GB" sz="1000" dirty="0">
                <a:solidFill>
                  <a:schemeClr val="bg1"/>
                </a:solidFill>
                <a:latin typeface="Montserrat" panose="00000500000000000000" pitchFamily="2" charset="0"/>
              </a:rPr>
              <a:t> tonovi</a:t>
            </a:r>
            <a:r>
              <a:rPr lang="en-GB" sz="1000" b="0" u="none" strike="noStrike" baseline="0" dirty="0">
                <a:solidFill>
                  <a:schemeClr val="bg1"/>
                </a:solidFill>
                <a:latin typeface="Montserrat" panose="00000500000000000000" pitchFamily="2" charset="0"/>
              </a:rPr>
              <a:t>/Shutterstock.com </a:t>
            </a:r>
            <a:endParaRPr lang="en-GB" sz="2400" dirty="0">
              <a:solidFill>
                <a:schemeClr val="bg1"/>
              </a:solidFill>
              <a:latin typeface="Montserrat"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oup of women looking at plastic bags&#10;&#10;Description automatically generated">
            <a:extLst>
              <a:ext uri="{FF2B5EF4-FFF2-40B4-BE49-F238E27FC236}">
                <a16:creationId xmlns:a16="http://schemas.microsoft.com/office/drawing/2014/main" id="{E91E89A2-B29C-2E37-AD5D-02D6804F15DF}"/>
              </a:ext>
            </a:extLst>
          </p:cNvPr>
          <p:cNvPicPr>
            <a:picLocks noChangeAspect="1"/>
          </p:cNvPicPr>
          <p:nvPr/>
        </p:nvPicPr>
        <p:blipFill>
          <a:blip r:embed="rId3">
            <a:extLst>
              <a:ext uri="{28A0092B-C50C-407E-A947-70E740481C1C}">
                <a14:useLocalDpi xmlns:a14="http://schemas.microsoft.com/office/drawing/2010/main" val="0"/>
              </a:ext>
            </a:extLst>
          </a:blip>
          <a:srcRect t="8103" b="4070"/>
          <a:stretch/>
        </p:blipFill>
        <p:spPr>
          <a:xfrm>
            <a:off x="7848600" y="0"/>
            <a:ext cx="10439400" cy="10325100"/>
          </a:xfrm>
          <a:prstGeom prst="rect">
            <a:avLst/>
          </a:prstGeom>
        </p:spPr>
      </p:pic>
      <p:grpSp>
        <p:nvGrpSpPr>
          <p:cNvPr id="17" name="Group 4">
            <a:extLst>
              <a:ext uri="{FF2B5EF4-FFF2-40B4-BE49-F238E27FC236}">
                <a16:creationId xmlns:a16="http://schemas.microsoft.com/office/drawing/2014/main" id="{30FCEBE4-1C7B-B78F-92BF-40B9D1647E8B}"/>
              </a:ext>
            </a:extLst>
          </p:cNvPr>
          <p:cNvGrpSpPr/>
          <p:nvPr/>
        </p:nvGrpSpPr>
        <p:grpSpPr>
          <a:xfrm rot="5400000">
            <a:off x="13153676" y="6013569"/>
            <a:ext cx="1391215" cy="6514968"/>
            <a:chOff x="0" y="0"/>
            <a:chExt cx="3130550" cy="18606430"/>
          </a:xfrm>
          <a:solidFill>
            <a:srgbClr val="3660AA"/>
          </a:solidFill>
        </p:grpSpPr>
        <p:sp>
          <p:nvSpPr>
            <p:cNvPr id="18" name="Freeform 5">
              <a:extLst>
                <a:ext uri="{FF2B5EF4-FFF2-40B4-BE49-F238E27FC236}">
                  <a16:creationId xmlns:a16="http://schemas.microsoft.com/office/drawing/2014/main" id="{DE2D5E10-6A52-4C66-212B-1BD092E28C6B}"/>
                </a:ext>
              </a:extLst>
            </p:cNvPr>
            <p:cNvSpPr/>
            <p:nvPr/>
          </p:nvSpPr>
          <p:spPr>
            <a:xfrm>
              <a:off x="0" y="0"/>
              <a:ext cx="3130550" cy="18606430"/>
            </a:xfrm>
            <a:custGeom>
              <a:avLst/>
              <a:gdLst/>
              <a:ahLst/>
              <a:cxnLst/>
              <a:rect l="l" t="t" r="r" b="b"/>
              <a:pathLst>
                <a:path w="3130550" h="18606430">
                  <a:moveTo>
                    <a:pt x="0" y="1123950"/>
                  </a:moveTo>
                  <a:lnTo>
                    <a:pt x="0" y="18606430"/>
                  </a:lnTo>
                  <a:lnTo>
                    <a:pt x="3130550" y="18606430"/>
                  </a:lnTo>
                  <a:lnTo>
                    <a:pt x="3130550" y="0"/>
                  </a:lnTo>
                  <a:close/>
                </a:path>
              </a:pathLst>
            </a:custGeom>
            <a:grpFill/>
          </p:spPr>
          <p:txBody>
            <a:bodyPr/>
            <a:lstStyle/>
            <a:p>
              <a:endParaRPr lang="en-GB" dirty="0"/>
            </a:p>
          </p:txBody>
        </p:sp>
      </p:grpSp>
      <p:grpSp>
        <p:nvGrpSpPr>
          <p:cNvPr id="5" name="Group 5"/>
          <p:cNvGrpSpPr/>
          <p:nvPr/>
        </p:nvGrpSpPr>
        <p:grpSpPr>
          <a:xfrm rot="5400000">
            <a:off x="1490650" y="-435336"/>
            <a:ext cx="9258300" cy="12239599"/>
            <a:chOff x="0" y="0"/>
            <a:chExt cx="3130550" cy="3989417"/>
          </a:xfrm>
          <a:solidFill>
            <a:srgbClr val="3660AA"/>
          </a:solidFill>
        </p:grpSpPr>
        <p:sp>
          <p:nvSpPr>
            <p:cNvPr id="6" name="Freeform 6"/>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06FBB253-6086-031C-8D99-18D229BCE51F}"/>
              </a:ext>
            </a:extLst>
          </p:cNvPr>
          <p:cNvSpPr/>
          <p:nvPr/>
        </p:nvSpPr>
        <p:spPr>
          <a:xfrm rot="5400000">
            <a:off x="1258214" y="-214696"/>
            <a:ext cx="9281891" cy="11798318"/>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grpSp>
        <p:nvGrpSpPr>
          <p:cNvPr id="7" name="Group 7"/>
          <p:cNvGrpSpPr/>
          <p:nvPr/>
        </p:nvGrpSpPr>
        <p:grpSpPr>
          <a:xfrm rot="5400000">
            <a:off x="595925" y="-617384"/>
            <a:ext cx="10346559" cy="11538409"/>
            <a:chOff x="0" y="0"/>
            <a:chExt cx="3130550" cy="3511380"/>
          </a:xfrm>
          <a:solidFill>
            <a:srgbClr val="ADDDD7"/>
          </a:solidFill>
        </p:grpSpPr>
        <p:sp>
          <p:nvSpPr>
            <p:cNvPr id="8" name="Freeform 8"/>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2" name="TextBox 1">
            <a:extLst>
              <a:ext uri="{FF2B5EF4-FFF2-40B4-BE49-F238E27FC236}">
                <a16:creationId xmlns:a16="http://schemas.microsoft.com/office/drawing/2014/main" id="{26273DC6-DD7D-32C2-C854-612A32B2BA7A}"/>
              </a:ext>
            </a:extLst>
          </p:cNvPr>
          <p:cNvSpPr txBox="1"/>
          <p:nvPr/>
        </p:nvSpPr>
        <p:spPr>
          <a:xfrm>
            <a:off x="533399" y="690452"/>
            <a:ext cx="7239001" cy="1569660"/>
          </a:xfrm>
          <a:prstGeom prst="rect">
            <a:avLst/>
          </a:prstGeom>
          <a:noFill/>
        </p:spPr>
        <p:txBody>
          <a:bodyPr wrap="square" rtlCol="0">
            <a:spAutoFit/>
          </a:bodyPr>
          <a:lstStyle/>
          <a:p>
            <a:r>
              <a:rPr lang="en-GB" sz="4800" dirty="0">
                <a:latin typeface="Montserrat SemiBold" panose="00000700000000000000" pitchFamily="2" charset="0"/>
              </a:rPr>
              <a:t>About Health Promotion</a:t>
            </a:r>
          </a:p>
        </p:txBody>
      </p:sp>
      <p:sp>
        <p:nvSpPr>
          <p:cNvPr id="14" name="TextBox 13">
            <a:extLst>
              <a:ext uri="{FF2B5EF4-FFF2-40B4-BE49-F238E27FC236}">
                <a16:creationId xmlns:a16="http://schemas.microsoft.com/office/drawing/2014/main" id="{BD35257B-8733-CEE3-9046-A2EFCB2873B9}"/>
              </a:ext>
            </a:extLst>
          </p:cNvPr>
          <p:cNvSpPr txBox="1"/>
          <p:nvPr/>
        </p:nvSpPr>
        <p:spPr>
          <a:xfrm>
            <a:off x="533400" y="2628900"/>
            <a:ext cx="8382000" cy="1014958"/>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Health promotion focuses on </a:t>
            </a:r>
            <a:r>
              <a:rPr lang="en-GB" sz="2600" b="1" kern="100" dirty="0">
                <a:latin typeface="Montserrat" panose="00000500000000000000" pitchFamily="2" charset="0"/>
                <a:ea typeface="Aptos" panose="020B0004020202020204" pitchFamily="34" charset="0"/>
                <a:cs typeface="Calibri" panose="020F0502020204030204" pitchFamily="34" charset="0"/>
              </a:rPr>
              <a:t>health education</a:t>
            </a:r>
            <a:r>
              <a:rPr lang="en-GB" sz="2600" kern="100" dirty="0">
                <a:latin typeface="Montserrat" panose="00000500000000000000" pitchFamily="2" charset="0"/>
                <a:ea typeface="Aptos" panose="020B0004020202020204" pitchFamily="34" charset="0"/>
                <a:cs typeface="Calibri" panose="020F0502020204030204" pitchFamily="34" charset="0"/>
              </a:rPr>
              <a:t> and </a:t>
            </a:r>
            <a:r>
              <a:rPr lang="en-GB" sz="2600" b="1" kern="100" dirty="0">
                <a:latin typeface="Montserrat" panose="00000500000000000000" pitchFamily="2" charset="0"/>
                <a:ea typeface="Aptos" panose="020B0004020202020204" pitchFamily="34" charset="0"/>
                <a:cs typeface="Calibri" panose="020F0502020204030204" pitchFamily="34" charset="0"/>
              </a:rPr>
              <a:t>disease</a:t>
            </a:r>
            <a:r>
              <a:rPr lang="en-GB" sz="2600" kern="100" dirty="0">
                <a:latin typeface="Montserrat" panose="00000500000000000000" pitchFamily="2" charset="0"/>
                <a:ea typeface="Aptos" panose="020B0004020202020204" pitchFamily="34" charset="0"/>
                <a:cs typeface="Calibri" panose="020F0502020204030204" pitchFamily="34" charset="0"/>
              </a:rPr>
              <a:t> </a:t>
            </a:r>
            <a:r>
              <a:rPr lang="en-GB" sz="2600" b="1" kern="100" dirty="0">
                <a:latin typeface="Montserrat" panose="00000500000000000000" pitchFamily="2" charset="0"/>
                <a:ea typeface="Aptos" panose="020B0004020202020204" pitchFamily="34" charset="0"/>
                <a:cs typeface="Calibri" panose="020F0502020204030204" pitchFamily="34" charset="0"/>
              </a:rPr>
              <a:t>prevention</a:t>
            </a:r>
            <a:r>
              <a:rPr lang="en-GB" sz="2600" kern="100" dirty="0">
                <a:latin typeface="Montserrat" panose="00000500000000000000" pitchFamily="2" charset="0"/>
                <a:ea typeface="Aptos" panose="020B0004020202020204" pitchFamily="34" charset="0"/>
                <a:cs typeface="Calibri" panose="020F0502020204030204" pitchFamily="34" charset="0"/>
              </a:rPr>
              <a:t>. </a:t>
            </a:r>
          </a:p>
        </p:txBody>
      </p:sp>
      <p:sp>
        <p:nvSpPr>
          <p:cNvPr id="4" name="TextBox 13">
            <a:extLst>
              <a:ext uri="{FF2B5EF4-FFF2-40B4-BE49-F238E27FC236}">
                <a16:creationId xmlns:a16="http://schemas.microsoft.com/office/drawing/2014/main" id="{A29575E1-84B7-6F57-3DC4-9904E38E4263}"/>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08       </a:t>
            </a:r>
            <a:r>
              <a:rPr lang="en-US" sz="1700" dirty="0">
                <a:solidFill>
                  <a:schemeClr val="tx1">
                    <a:lumMod val="50000"/>
                    <a:lumOff val="50000"/>
                  </a:schemeClr>
                </a:solidFill>
                <a:latin typeface="Montserrat Semi-Bold Bold"/>
              </a:rPr>
              <a:t>futurumcareers.com</a:t>
            </a:r>
          </a:p>
        </p:txBody>
      </p:sp>
      <p:sp>
        <p:nvSpPr>
          <p:cNvPr id="11" name="TextBox 10">
            <a:extLst>
              <a:ext uri="{FF2B5EF4-FFF2-40B4-BE49-F238E27FC236}">
                <a16:creationId xmlns:a16="http://schemas.microsoft.com/office/drawing/2014/main" id="{792B0B96-E9D2-5544-94AB-545BEA9ACBF6}"/>
              </a:ext>
            </a:extLst>
          </p:cNvPr>
          <p:cNvSpPr txBox="1"/>
          <p:nvPr/>
        </p:nvSpPr>
        <p:spPr>
          <a:xfrm>
            <a:off x="533397" y="5728742"/>
            <a:ext cx="9296401" cy="1014958"/>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Disease prevention involves encouraging people to take </a:t>
            </a:r>
            <a:r>
              <a:rPr lang="en-GB" sz="2600" b="1" kern="100" dirty="0">
                <a:latin typeface="Montserrat" panose="00000500000000000000" pitchFamily="2" charset="0"/>
                <a:ea typeface="Aptos" panose="020B0004020202020204" pitchFamily="34" charset="0"/>
                <a:cs typeface="Calibri" panose="020F0502020204030204" pitchFamily="34" charset="0"/>
              </a:rPr>
              <a:t>preventative action</a:t>
            </a:r>
            <a:r>
              <a:rPr lang="en-GB" sz="2600" kern="100" dirty="0">
                <a:latin typeface="Montserrat" panose="00000500000000000000" pitchFamily="2" charset="0"/>
                <a:ea typeface="Aptos" panose="020B0004020202020204" pitchFamily="34" charset="0"/>
                <a:cs typeface="Calibri" panose="020F0502020204030204" pitchFamily="34" charset="0"/>
              </a:rPr>
              <a:t> before illness strikes. </a:t>
            </a:r>
          </a:p>
        </p:txBody>
      </p:sp>
      <p:sp>
        <p:nvSpPr>
          <p:cNvPr id="13" name="TextBox 12">
            <a:extLst>
              <a:ext uri="{FF2B5EF4-FFF2-40B4-BE49-F238E27FC236}">
                <a16:creationId xmlns:a16="http://schemas.microsoft.com/office/drawing/2014/main" id="{94279667-DE0B-48DE-874C-F4A5887D2940}"/>
              </a:ext>
            </a:extLst>
          </p:cNvPr>
          <p:cNvSpPr txBox="1"/>
          <p:nvPr/>
        </p:nvSpPr>
        <p:spPr>
          <a:xfrm>
            <a:off x="556387" y="7054479"/>
            <a:ext cx="10035412" cy="2455352"/>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Health promotion aims to </a:t>
            </a:r>
            <a:r>
              <a:rPr lang="en-GB" sz="2600" b="1" kern="100" dirty="0">
                <a:latin typeface="Montserrat" panose="00000500000000000000" pitchFamily="2" charset="0"/>
                <a:ea typeface="Aptos" panose="020B0004020202020204" pitchFamily="34" charset="0"/>
                <a:cs typeface="Calibri" panose="020F0502020204030204" pitchFamily="34" charset="0"/>
              </a:rPr>
              <a:t>improve health and overall well-being</a:t>
            </a:r>
            <a:r>
              <a:rPr lang="en-GB" sz="2600" kern="100" dirty="0">
                <a:latin typeface="Montserrat" panose="00000500000000000000" pitchFamily="2" charset="0"/>
                <a:ea typeface="Aptos" panose="020B0004020202020204" pitchFamily="34" charset="0"/>
                <a:cs typeface="Calibri" panose="020F0502020204030204" pitchFamily="34" charset="0"/>
              </a:rPr>
              <a:t>. This is particularly important in communities where access to healthcare is limited, and communities may not be engaged with the health care systems for several reasons. </a:t>
            </a:r>
            <a:endParaRPr lang="en-GB" sz="2600" kern="100" dirty="0">
              <a:effectLst/>
              <a:latin typeface="Montserrat" panose="00000500000000000000" pitchFamily="2" charset="0"/>
              <a:ea typeface="Aptos" panose="020B000402020202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28A9CD20-D9FD-38CA-BD8D-6D2C264726A9}"/>
              </a:ext>
            </a:extLst>
          </p:cNvPr>
          <p:cNvSpPr txBox="1"/>
          <p:nvPr/>
        </p:nvSpPr>
        <p:spPr>
          <a:xfrm>
            <a:off x="533399" y="4000500"/>
            <a:ext cx="8991601" cy="1499449"/>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Health education involves </a:t>
            </a:r>
            <a:r>
              <a:rPr lang="en-GB" sz="2600" b="1" kern="100" dirty="0">
                <a:latin typeface="Montserrat" panose="00000500000000000000" pitchFamily="2" charset="0"/>
                <a:ea typeface="Aptos" panose="020B0004020202020204" pitchFamily="34" charset="0"/>
                <a:cs typeface="Calibri" panose="020F0502020204030204" pitchFamily="34" charset="0"/>
              </a:rPr>
              <a:t>raising awareness </a:t>
            </a:r>
            <a:r>
              <a:rPr lang="en-GB" sz="2600" kern="100" dirty="0">
                <a:latin typeface="Montserrat" panose="00000500000000000000" pitchFamily="2" charset="0"/>
                <a:ea typeface="Aptos" panose="020B0004020202020204" pitchFamily="34" charset="0"/>
                <a:cs typeface="Calibri" panose="020F0502020204030204" pitchFamily="34" charset="0"/>
              </a:rPr>
              <a:t>of health issues. This includes normalizing conversations about health and illness.</a:t>
            </a:r>
            <a:endParaRPr lang="en-GB" sz="2600" dirty="0"/>
          </a:p>
        </p:txBody>
      </p:sp>
      <p:sp>
        <p:nvSpPr>
          <p:cNvPr id="19" name="TextBox 18">
            <a:extLst>
              <a:ext uri="{FF2B5EF4-FFF2-40B4-BE49-F238E27FC236}">
                <a16:creationId xmlns:a16="http://schemas.microsoft.com/office/drawing/2014/main" id="{9BD27028-395E-C3AB-9331-E80BC975A728}"/>
              </a:ext>
            </a:extLst>
          </p:cNvPr>
          <p:cNvSpPr txBox="1"/>
          <p:nvPr/>
        </p:nvSpPr>
        <p:spPr>
          <a:xfrm>
            <a:off x="11900834" y="8763221"/>
            <a:ext cx="4922738" cy="1015663"/>
          </a:xfrm>
          <a:prstGeom prst="rect">
            <a:avLst/>
          </a:prstGeom>
          <a:noFill/>
        </p:spPr>
        <p:txBody>
          <a:bodyPr wrap="square">
            <a:spAutoFit/>
          </a:bodyPr>
          <a:lstStyle/>
          <a:p>
            <a:r>
              <a:rPr lang="en-GB" sz="2000" b="0" u="none" strike="noStrike" baseline="0" dirty="0">
                <a:solidFill>
                  <a:schemeClr val="bg1"/>
                </a:solidFill>
                <a:latin typeface="Montserrat" panose="00000500000000000000" pitchFamily="2" charset="0"/>
              </a:rPr>
              <a:t>During a TPN activity, congregation members learn about the nutritional composition of common foods</a:t>
            </a:r>
            <a:endParaRPr lang="en-GB" sz="20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72277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1000"/>
                                        <p:tgtEl>
                                          <p:spTgt spid="16">
                                            <p:txEl>
                                              <p:pRg st="0" end="0"/>
                                            </p:txEl>
                                          </p:spTgt>
                                        </p:tgtEl>
                                      </p:cBhvr>
                                    </p:animEffect>
                                    <p:anim calcmode="lin" valueType="num">
                                      <p:cBhvr>
                                        <p:cTn id="15"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1000"/>
                                        <p:tgtEl>
                                          <p:spTgt spid="11">
                                            <p:txEl>
                                              <p:pRg st="0" end="0"/>
                                            </p:txEl>
                                          </p:spTgt>
                                        </p:tgtEl>
                                      </p:cBhvr>
                                    </p:animEffect>
                                    <p:anim calcmode="lin" valueType="num">
                                      <p:cBhvr>
                                        <p:cTn id="2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standing under a shelter&#10;&#10;Description automatically generated">
            <a:extLst>
              <a:ext uri="{FF2B5EF4-FFF2-40B4-BE49-F238E27FC236}">
                <a16:creationId xmlns:a16="http://schemas.microsoft.com/office/drawing/2014/main" id="{EDAF0E43-A359-09CF-5929-3BF37A92F5A0}"/>
              </a:ext>
            </a:extLst>
          </p:cNvPr>
          <p:cNvPicPr>
            <a:picLocks noChangeAspect="1"/>
          </p:cNvPicPr>
          <p:nvPr/>
        </p:nvPicPr>
        <p:blipFill>
          <a:blip r:embed="rId3">
            <a:extLst>
              <a:ext uri="{28A0092B-C50C-407E-A947-70E740481C1C}">
                <a14:useLocalDpi xmlns:a14="http://schemas.microsoft.com/office/drawing/2010/main" val="0"/>
              </a:ext>
            </a:extLst>
          </a:blip>
          <a:srcRect r="23684"/>
          <a:stretch>
            <a:fillRect/>
          </a:stretch>
        </p:blipFill>
        <p:spPr>
          <a:xfrm>
            <a:off x="7802780" y="-21768"/>
            <a:ext cx="10485220" cy="10304412"/>
          </a:xfrm>
          <a:prstGeom prst="rect">
            <a:avLst/>
          </a:prstGeom>
        </p:spPr>
      </p:pic>
      <p:grpSp>
        <p:nvGrpSpPr>
          <p:cNvPr id="14" name="Group 4">
            <a:extLst>
              <a:ext uri="{FF2B5EF4-FFF2-40B4-BE49-F238E27FC236}">
                <a16:creationId xmlns:a16="http://schemas.microsoft.com/office/drawing/2014/main" id="{A1C705C7-7C9E-41B6-EA6B-585D76EE8C88}"/>
              </a:ext>
            </a:extLst>
          </p:cNvPr>
          <p:cNvGrpSpPr/>
          <p:nvPr/>
        </p:nvGrpSpPr>
        <p:grpSpPr>
          <a:xfrm rot="5400000">
            <a:off x="13483206" y="5826866"/>
            <a:ext cx="1442774" cy="6514968"/>
            <a:chOff x="0" y="0"/>
            <a:chExt cx="3130550" cy="18606430"/>
          </a:xfrm>
          <a:solidFill>
            <a:srgbClr val="3660AA"/>
          </a:solidFill>
        </p:grpSpPr>
        <p:sp>
          <p:nvSpPr>
            <p:cNvPr id="16" name="Freeform 5">
              <a:extLst>
                <a:ext uri="{FF2B5EF4-FFF2-40B4-BE49-F238E27FC236}">
                  <a16:creationId xmlns:a16="http://schemas.microsoft.com/office/drawing/2014/main" id="{10E6BAD8-4E0E-F4FB-7F5B-F7A01D0DD0B5}"/>
                </a:ext>
              </a:extLst>
            </p:cNvPr>
            <p:cNvSpPr/>
            <p:nvPr/>
          </p:nvSpPr>
          <p:spPr>
            <a:xfrm>
              <a:off x="0" y="0"/>
              <a:ext cx="3130550" cy="18606430"/>
            </a:xfrm>
            <a:custGeom>
              <a:avLst/>
              <a:gdLst/>
              <a:ahLst/>
              <a:cxnLst/>
              <a:rect l="l" t="t" r="r" b="b"/>
              <a:pathLst>
                <a:path w="3130550" h="18606430">
                  <a:moveTo>
                    <a:pt x="0" y="1123950"/>
                  </a:moveTo>
                  <a:lnTo>
                    <a:pt x="0" y="18606430"/>
                  </a:lnTo>
                  <a:lnTo>
                    <a:pt x="3130550" y="18606430"/>
                  </a:lnTo>
                  <a:lnTo>
                    <a:pt x="3130550" y="0"/>
                  </a:lnTo>
                  <a:close/>
                </a:path>
              </a:pathLst>
            </a:custGeom>
            <a:grpFill/>
          </p:spPr>
          <p:txBody>
            <a:bodyPr/>
            <a:lstStyle/>
            <a:p>
              <a:endParaRPr lang="en-GB"/>
            </a:p>
          </p:txBody>
        </p:sp>
      </p:grpSp>
      <p:sp>
        <p:nvSpPr>
          <p:cNvPr id="17" name="TextBox 16">
            <a:extLst>
              <a:ext uri="{FF2B5EF4-FFF2-40B4-BE49-F238E27FC236}">
                <a16:creationId xmlns:a16="http://schemas.microsoft.com/office/drawing/2014/main" id="{55C9085F-4913-17D5-DEFE-42BEC105F324}"/>
              </a:ext>
            </a:extLst>
          </p:cNvPr>
          <p:cNvSpPr txBox="1"/>
          <p:nvPr/>
        </p:nvSpPr>
        <p:spPr>
          <a:xfrm>
            <a:off x="12205321" y="8536931"/>
            <a:ext cx="5026437" cy="1015663"/>
          </a:xfrm>
          <a:prstGeom prst="rect">
            <a:avLst/>
          </a:prstGeom>
          <a:noFill/>
        </p:spPr>
        <p:txBody>
          <a:bodyPr wrap="square">
            <a:spAutoFit/>
          </a:bodyPr>
          <a:lstStyle/>
          <a:p>
            <a:r>
              <a:rPr lang="en-GB" sz="2000" b="0" u="none" strike="noStrike" baseline="0" dirty="0">
                <a:solidFill>
                  <a:schemeClr val="bg1"/>
                </a:solidFill>
                <a:latin typeface="Montserrat" panose="00000500000000000000" pitchFamily="2" charset="0"/>
              </a:rPr>
              <a:t>During the </a:t>
            </a:r>
            <a:r>
              <a:rPr lang="en-GB" sz="2000" dirty="0">
                <a:solidFill>
                  <a:schemeClr val="bg1"/>
                </a:solidFill>
                <a:latin typeface="Montserrat" panose="00000500000000000000" pitchFamily="2" charset="0"/>
              </a:rPr>
              <a:t>TPN </a:t>
            </a:r>
            <a:r>
              <a:rPr lang="en-GB" sz="2000" b="0" u="none" strike="noStrike" baseline="0" dirty="0">
                <a:solidFill>
                  <a:schemeClr val="bg1"/>
                </a:solidFill>
                <a:latin typeface="Montserrat" panose="00000500000000000000" pitchFamily="2" charset="0"/>
              </a:rPr>
              <a:t>Church Field Day, churches gather to promote physical activity among their members</a:t>
            </a:r>
            <a:endParaRPr lang="en-GB" sz="2000" dirty="0">
              <a:solidFill>
                <a:schemeClr val="bg1"/>
              </a:solidFill>
              <a:latin typeface="Montserrat" panose="00000500000000000000" pitchFamily="2" charset="0"/>
            </a:endParaRPr>
          </a:p>
        </p:txBody>
      </p:sp>
      <p:grpSp>
        <p:nvGrpSpPr>
          <p:cNvPr id="5" name="Group 5"/>
          <p:cNvGrpSpPr/>
          <p:nvPr/>
        </p:nvGrpSpPr>
        <p:grpSpPr>
          <a:xfrm rot="5400000">
            <a:off x="1490650" y="-435336"/>
            <a:ext cx="9258300" cy="12239599"/>
            <a:chOff x="0" y="0"/>
            <a:chExt cx="3130550" cy="3989417"/>
          </a:xfrm>
          <a:solidFill>
            <a:srgbClr val="3660AA"/>
          </a:solidFill>
        </p:grpSpPr>
        <p:sp>
          <p:nvSpPr>
            <p:cNvPr id="6" name="Freeform 6"/>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06FBB253-6086-031C-8D99-18D229BCE51F}"/>
              </a:ext>
            </a:extLst>
          </p:cNvPr>
          <p:cNvSpPr/>
          <p:nvPr/>
        </p:nvSpPr>
        <p:spPr>
          <a:xfrm rot="5400000">
            <a:off x="1258214" y="-214696"/>
            <a:ext cx="9281891" cy="11798318"/>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grpSp>
        <p:nvGrpSpPr>
          <p:cNvPr id="7" name="Group 7"/>
          <p:cNvGrpSpPr/>
          <p:nvPr/>
        </p:nvGrpSpPr>
        <p:grpSpPr>
          <a:xfrm rot="5400000">
            <a:off x="595925" y="-617384"/>
            <a:ext cx="10346559" cy="11538409"/>
            <a:chOff x="0" y="0"/>
            <a:chExt cx="3130550" cy="3511380"/>
          </a:xfrm>
          <a:solidFill>
            <a:srgbClr val="ADDDD7"/>
          </a:solidFill>
        </p:grpSpPr>
        <p:sp>
          <p:nvSpPr>
            <p:cNvPr id="8" name="Freeform 8"/>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15" name="TextBox 14">
            <a:extLst>
              <a:ext uri="{FF2B5EF4-FFF2-40B4-BE49-F238E27FC236}">
                <a16:creationId xmlns:a16="http://schemas.microsoft.com/office/drawing/2014/main" id="{2ECA3228-27EE-2437-A2FD-A6F7D217594D}"/>
              </a:ext>
            </a:extLst>
          </p:cNvPr>
          <p:cNvSpPr txBox="1"/>
          <p:nvPr/>
        </p:nvSpPr>
        <p:spPr>
          <a:xfrm>
            <a:off x="528288" y="2743892"/>
            <a:ext cx="8615712" cy="1975221"/>
          </a:xfrm>
          <a:prstGeom prst="rect">
            <a:avLst/>
          </a:prstGeom>
          <a:noFill/>
        </p:spPr>
        <p:txBody>
          <a:bodyPr wrap="square">
            <a:spAutoFit/>
          </a:bodyPr>
          <a:lstStyle/>
          <a:p>
            <a:pPr>
              <a:lnSpc>
                <a:spcPct val="120000"/>
              </a:lnSpc>
            </a:pPr>
            <a:r>
              <a:rPr lang="en-GB" sz="2600" kern="100" dirty="0">
                <a:solidFill>
                  <a:srgbClr val="003399"/>
                </a:solidFill>
                <a:latin typeface="Montserrat" panose="00000500000000000000" pitchFamily="2" charset="0"/>
                <a:ea typeface="Aptos" panose="020B0004020202020204" pitchFamily="34" charset="0"/>
                <a:cs typeface="Calibri" panose="020F0502020204030204" pitchFamily="34" charset="0"/>
              </a:rPr>
              <a:t>“I spent much of my childhood watching my mother take care of family members who needed medical care. It wasn’t until I was about 11 that I realized she was not actually a nurse. Many of my</a:t>
            </a:r>
            <a:endParaRPr lang="en-GB" sz="2600" kern="100" dirty="0">
              <a:latin typeface="Montserrat" panose="00000500000000000000" pitchFamily="2" charset="0"/>
              <a:ea typeface="Aptos" panose="020B0004020202020204" pitchFamily="34" charset="0"/>
              <a:cs typeface="Calibri" panose="020F0502020204030204" pitchFamily="34" charset="0"/>
            </a:endParaRPr>
          </a:p>
        </p:txBody>
      </p:sp>
      <p:sp>
        <p:nvSpPr>
          <p:cNvPr id="2" name="TextBox 13">
            <a:extLst>
              <a:ext uri="{FF2B5EF4-FFF2-40B4-BE49-F238E27FC236}">
                <a16:creationId xmlns:a16="http://schemas.microsoft.com/office/drawing/2014/main" id="{F89949F2-2EDB-AD24-F03E-6797F2619737}"/>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09       </a:t>
            </a:r>
            <a:r>
              <a:rPr lang="en-US" sz="1700" dirty="0">
                <a:solidFill>
                  <a:schemeClr val="tx1">
                    <a:lumMod val="50000"/>
                    <a:lumOff val="50000"/>
                  </a:schemeClr>
                </a:solidFill>
                <a:latin typeface="Montserrat Semi-Bold Bold"/>
              </a:rPr>
              <a:t>futurumcareers.com</a:t>
            </a:r>
          </a:p>
        </p:txBody>
      </p:sp>
      <p:sp>
        <p:nvSpPr>
          <p:cNvPr id="10" name="TextBox 9">
            <a:extLst>
              <a:ext uri="{FF2B5EF4-FFF2-40B4-BE49-F238E27FC236}">
                <a16:creationId xmlns:a16="http://schemas.microsoft.com/office/drawing/2014/main" id="{36058152-716D-E1DC-56AB-B465A9ACDFA1}"/>
              </a:ext>
            </a:extLst>
          </p:cNvPr>
          <p:cNvSpPr txBox="1"/>
          <p:nvPr/>
        </p:nvSpPr>
        <p:spPr>
          <a:xfrm>
            <a:off x="528288" y="6978279"/>
            <a:ext cx="9987312" cy="2455352"/>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This motivated TanYa to dedicate her career to </a:t>
            </a:r>
            <a:r>
              <a:rPr lang="en-GB" sz="2600" b="1" kern="100" dirty="0">
                <a:latin typeface="Montserrat" panose="00000500000000000000" pitchFamily="2" charset="0"/>
                <a:ea typeface="Aptos" panose="020B0004020202020204" pitchFamily="34" charset="0"/>
                <a:cs typeface="Calibri" panose="020F0502020204030204" pitchFamily="34" charset="0"/>
              </a:rPr>
              <a:t>improving health outcomes</a:t>
            </a:r>
            <a:r>
              <a:rPr lang="en-GB" sz="2600" kern="100" dirty="0">
                <a:latin typeface="Montserrat" panose="00000500000000000000" pitchFamily="2" charset="0"/>
                <a:ea typeface="Aptos" panose="020B0004020202020204" pitchFamily="34" charset="0"/>
                <a:cs typeface="Calibri" panose="020F0502020204030204" pitchFamily="34" charset="0"/>
              </a:rPr>
              <a:t> in communities with limited access to healthcare. Now, as a </a:t>
            </a:r>
            <a:r>
              <a:rPr lang="en-GB" sz="2600" b="1" kern="100" dirty="0">
                <a:latin typeface="Montserrat" panose="00000500000000000000" pitchFamily="2" charset="0"/>
                <a:ea typeface="Aptos" panose="020B0004020202020204" pitchFamily="34" charset="0"/>
                <a:cs typeface="Calibri" panose="020F0502020204030204" pitchFamily="34" charset="0"/>
              </a:rPr>
              <a:t>researcher</a:t>
            </a:r>
            <a:r>
              <a:rPr lang="en-GB" sz="2600" kern="100" dirty="0">
                <a:latin typeface="Montserrat" panose="00000500000000000000" pitchFamily="2" charset="0"/>
                <a:ea typeface="Aptos" panose="020B0004020202020204" pitchFamily="34" charset="0"/>
                <a:cs typeface="Calibri" panose="020F0502020204030204" pitchFamily="34" charset="0"/>
              </a:rPr>
              <a:t> and </a:t>
            </a:r>
            <a:r>
              <a:rPr lang="en-GB" sz="2600" b="1" kern="100" dirty="0">
                <a:latin typeface="Montserrat" panose="00000500000000000000" pitchFamily="2" charset="0"/>
                <a:ea typeface="Aptos" panose="020B0004020202020204" pitchFamily="34" charset="0"/>
                <a:cs typeface="Calibri" panose="020F0502020204030204" pitchFamily="34" charset="0"/>
              </a:rPr>
              <a:t>health promoter</a:t>
            </a:r>
            <a:r>
              <a:rPr lang="en-GB" sz="2600" kern="100" dirty="0">
                <a:latin typeface="Montserrat" panose="00000500000000000000" pitchFamily="2" charset="0"/>
                <a:ea typeface="Aptos" panose="020B0004020202020204" pitchFamily="34" charset="0"/>
                <a:cs typeface="Calibri" panose="020F0502020204030204" pitchFamily="34" charset="0"/>
              </a:rPr>
              <a:t>, she focuses on addressing the factors</a:t>
            </a:r>
            <a:r>
              <a:rPr lang="en-GB" sz="2600" b="1" kern="100" dirty="0">
                <a:latin typeface="Montserrat" panose="00000500000000000000" pitchFamily="2" charset="0"/>
                <a:ea typeface="Aptos" panose="020B0004020202020204" pitchFamily="34" charset="0"/>
                <a:cs typeface="Calibri" panose="020F0502020204030204" pitchFamily="34" charset="0"/>
              </a:rPr>
              <a:t> </a:t>
            </a:r>
            <a:r>
              <a:rPr lang="en-GB" sz="2600" kern="100" dirty="0">
                <a:latin typeface="Montserrat" panose="00000500000000000000" pitchFamily="2" charset="0"/>
                <a:ea typeface="Aptos" panose="020B0004020202020204" pitchFamily="34" charset="0"/>
                <a:cs typeface="Calibri" panose="020F0502020204030204" pitchFamily="34" charset="0"/>
              </a:rPr>
              <a:t>that prevent people from getting the care they need. </a:t>
            </a:r>
            <a:endParaRPr lang="en-GB" sz="2600" kern="100" dirty="0">
              <a:effectLst/>
              <a:latin typeface="Montserrat" panose="00000500000000000000" pitchFamily="2" charset="0"/>
              <a:ea typeface="Aptos" panose="020B000402020202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162AD0F-E08A-EC11-4277-94AC182003D5}"/>
              </a:ext>
            </a:extLst>
          </p:cNvPr>
          <p:cNvSpPr txBox="1"/>
          <p:nvPr/>
        </p:nvSpPr>
        <p:spPr>
          <a:xfrm>
            <a:off x="533399" y="690452"/>
            <a:ext cx="7467601" cy="1569660"/>
          </a:xfrm>
          <a:prstGeom prst="rect">
            <a:avLst/>
          </a:prstGeom>
          <a:noFill/>
        </p:spPr>
        <p:txBody>
          <a:bodyPr wrap="square" rtlCol="0">
            <a:spAutoFit/>
          </a:bodyPr>
          <a:lstStyle/>
          <a:p>
            <a:r>
              <a:rPr lang="en-GB" sz="4800" dirty="0">
                <a:latin typeface="Montserrat SemiBold" panose="00000700000000000000" pitchFamily="2" charset="0"/>
              </a:rPr>
              <a:t>About Health Promotion</a:t>
            </a:r>
          </a:p>
        </p:txBody>
      </p:sp>
      <p:sp>
        <p:nvSpPr>
          <p:cNvPr id="11" name="TextBox 10">
            <a:extLst>
              <a:ext uri="{FF2B5EF4-FFF2-40B4-BE49-F238E27FC236}">
                <a16:creationId xmlns:a16="http://schemas.microsoft.com/office/drawing/2014/main" id="{40D2E953-B8DC-6CE2-22FC-43A78B333D5E}"/>
              </a:ext>
            </a:extLst>
          </p:cNvPr>
          <p:cNvSpPr txBox="1"/>
          <p:nvPr/>
        </p:nvSpPr>
        <p:spPr>
          <a:xfrm>
            <a:off x="528288" y="4701902"/>
            <a:ext cx="9149112" cy="1979581"/>
          </a:xfrm>
          <a:prstGeom prst="rect">
            <a:avLst/>
          </a:prstGeom>
          <a:noFill/>
        </p:spPr>
        <p:txBody>
          <a:bodyPr wrap="square">
            <a:spAutoFit/>
          </a:bodyPr>
          <a:lstStyle/>
          <a:p>
            <a:pPr>
              <a:lnSpc>
                <a:spcPct val="120000"/>
              </a:lnSpc>
            </a:pPr>
            <a:r>
              <a:rPr lang="en-GB" sz="2600" kern="100" dirty="0">
                <a:solidFill>
                  <a:srgbClr val="003399"/>
                </a:solidFill>
                <a:latin typeface="Montserrat" panose="00000500000000000000" pitchFamily="2" charset="0"/>
                <a:ea typeface="Aptos" panose="020B0004020202020204" pitchFamily="34" charset="0"/>
                <a:cs typeface="Calibri" panose="020F0502020204030204" pitchFamily="34" charset="0"/>
              </a:rPr>
              <a:t>family members </a:t>
            </a:r>
            <a:r>
              <a:rPr lang="en-GB" sz="2600" b="1" kern="100" dirty="0">
                <a:solidFill>
                  <a:srgbClr val="003399"/>
                </a:solidFill>
                <a:latin typeface="Montserrat" panose="00000500000000000000" pitchFamily="2" charset="0"/>
                <a:ea typeface="Aptos" panose="020B0004020202020204" pitchFamily="34" charset="0"/>
                <a:cs typeface="Calibri" panose="020F0502020204030204" pitchFamily="34" charset="0"/>
              </a:rPr>
              <a:t>did not have access to healthcare </a:t>
            </a:r>
            <a:r>
              <a:rPr lang="en-GB" sz="2600" kern="100" dirty="0">
                <a:solidFill>
                  <a:srgbClr val="003399"/>
                </a:solidFill>
                <a:latin typeface="Montserrat" panose="00000500000000000000" pitchFamily="2" charset="0"/>
                <a:ea typeface="Aptos" panose="020B0004020202020204" pitchFamily="34" charset="0"/>
                <a:cs typeface="Calibri" panose="020F0502020204030204" pitchFamily="34" charset="0"/>
              </a:rPr>
              <a:t>or </a:t>
            </a:r>
            <a:r>
              <a:rPr lang="en-GB" sz="2600" b="1" kern="100" dirty="0">
                <a:solidFill>
                  <a:srgbClr val="003399"/>
                </a:solidFill>
                <a:latin typeface="Montserrat" panose="00000500000000000000" pitchFamily="2" charset="0"/>
                <a:ea typeface="Aptos" panose="020B0004020202020204" pitchFamily="34" charset="0"/>
                <a:cs typeface="Calibri" panose="020F0502020204030204" pitchFamily="34" charset="0"/>
              </a:rPr>
              <a:t>did not trust healthcare professionals</a:t>
            </a:r>
            <a:r>
              <a:rPr lang="en-GB" sz="2600" kern="100" dirty="0">
                <a:solidFill>
                  <a:srgbClr val="003399"/>
                </a:solidFill>
                <a:latin typeface="Montserrat" panose="00000500000000000000" pitchFamily="2" charset="0"/>
                <a:ea typeface="Aptos" panose="020B0004020202020204" pitchFamily="34" charset="0"/>
                <a:cs typeface="Calibri" panose="020F0502020204030204" pitchFamily="34" charset="0"/>
              </a:rPr>
              <a:t> and consequently, I saw many of them die at young ages.” </a:t>
            </a:r>
            <a:r>
              <a:rPr lang="en-GB" sz="2600" kern="100" dirty="0">
                <a:latin typeface="Montserrat" panose="00000500000000000000" pitchFamily="2" charset="0"/>
                <a:ea typeface="Aptos" panose="020B0004020202020204" pitchFamily="34" charset="0"/>
                <a:cs typeface="Calibri" panose="020F0502020204030204" pitchFamily="34" charset="0"/>
              </a:rPr>
              <a:t>– </a:t>
            </a:r>
            <a:r>
              <a:rPr lang="en-GB" sz="2600" kern="100" dirty="0" err="1">
                <a:latin typeface="Montserrat" panose="00000500000000000000" pitchFamily="2" charset="0"/>
                <a:ea typeface="Aptos" panose="020B0004020202020204" pitchFamily="34" charset="0"/>
                <a:cs typeface="Calibri" panose="020F0502020204030204" pitchFamily="34" charset="0"/>
              </a:rPr>
              <a:t>TanYa</a:t>
            </a:r>
            <a:endParaRPr lang="en-GB" sz="2600" dirty="0"/>
          </a:p>
        </p:txBody>
      </p:sp>
    </p:spTree>
    <p:extLst>
      <p:ext uri="{BB962C8B-B14F-4D97-AF65-F5344CB8AC3E}">
        <p14:creationId xmlns:p14="http://schemas.microsoft.com/office/powerpoint/2010/main" val="196860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1000"/>
                                        <p:tgtEl>
                                          <p:spTgt spid="10">
                                            <p:txEl>
                                              <p:pRg st="0" end="0"/>
                                            </p:txEl>
                                          </p:spTgt>
                                        </p:tgtEl>
                                      </p:cBhvr>
                                    </p:animEffect>
                                    <p:anim calcmode="lin" valueType="num">
                                      <p:cBhvr>
                                        <p:cTn id="20"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9e5eb4c-ad0d-4795-ae2e-baffe4a7a343" xsi:nil="true"/>
    <lcf76f155ced4ddcb4097134ff3c332f xmlns="4ef8ee0b-e025-4bd4-94a6-4c71df7778d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6CAB894FB2DAA46A83F7930F35AC280" ma:contentTypeVersion="19" ma:contentTypeDescription="Create a new document." ma:contentTypeScope="" ma:versionID="7f19d9f870af9dd0e43d825ed6f8c1b6">
  <xsd:schema xmlns:xsd="http://www.w3.org/2001/XMLSchema" xmlns:xs="http://www.w3.org/2001/XMLSchema" xmlns:p="http://schemas.microsoft.com/office/2006/metadata/properties" xmlns:ns2="4ef8ee0b-e025-4bd4-94a6-4c71df7778d2" xmlns:ns3="09e5eb4c-ad0d-4795-ae2e-baffe4a7a343" targetNamespace="http://schemas.microsoft.com/office/2006/metadata/properties" ma:root="true" ma:fieldsID="4203185eb95da823c87da84e07752480" ns2:_="" ns3:_="">
    <xsd:import namespace="4ef8ee0b-e025-4bd4-94a6-4c71df7778d2"/>
    <xsd:import namespace="09e5eb4c-ad0d-4795-ae2e-baffe4a7a3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f8ee0b-e025-4bd4-94a6-4c71df777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f782564-be43-449e-9829-86f2ca8ed86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e5eb4c-ad0d-4795-ae2e-baffe4a7a34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7e7737c-4f54-4668-836a-4369b242694b}" ma:internalName="TaxCatchAll" ma:showField="CatchAllData" ma:web="09e5eb4c-ad0d-4795-ae2e-baffe4a7a3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27C9C9-1383-43CA-9F0A-3F7796B22DE4}">
  <ds:schemaRefs>
    <ds:schemaRef ds:uri="http://schemas.microsoft.com/office/2006/metadata/properties"/>
    <ds:schemaRef ds:uri="http://schemas.microsoft.com/office/infopath/2007/PartnerControls"/>
    <ds:schemaRef ds:uri="09e5eb4c-ad0d-4795-ae2e-baffe4a7a343"/>
    <ds:schemaRef ds:uri="4ef8ee0b-e025-4bd4-94a6-4c71df7778d2"/>
  </ds:schemaRefs>
</ds:datastoreItem>
</file>

<file path=customXml/itemProps2.xml><?xml version="1.0" encoding="utf-8"?>
<ds:datastoreItem xmlns:ds="http://schemas.openxmlformats.org/officeDocument/2006/customXml" ds:itemID="{AF880CE9-8CB5-4DBE-84D9-560466B5AC72}">
  <ds:schemaRefs>
    <ds:schemaRef ds:uri="http://schemas.microsoft.com/sharepoint/v3/contenttype/forms"/>
  </ds:schemaRefs>
</ds:datastoreItem>
</file>

<file path=customXml/itemProps3.xml><?xml version="1.0" encoding="utf-8"?>
<ds:datastoreItem xmlns:ds="http://schemas.openxmlformats.org/officeDocument/2006/customXml" ds:itemID="{AB266C9A-52F8-4A47-A8BA-A65F4EA262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f8ee0b-e025-4bd4-94a6-4c71df7778d2"/>
    <ds:schemaRef ds:uri="09e5eb4c-ad0d-4795-ae2e-baffe4a7a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1229</TotalTime>
  <Words>1484</Words>
  <Application>Microsoft Office PowerPoint</Application>
  <PresentationFormat>Custom</PresentationFormat>
  <Paragraphs>124</Paragraphs>
  <Slides>18</Slides>
  <Notes>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Montserrat SemiBold</vt:lpstr>
      <vt:lpstr>Montserrat Bold</vt:lpstr>
      <vt:lpstr>Arial</vt:lpstr>
      <vt:lpstr>Montserrat ExtraBold</vt:lpstr>
      <vt:lpstr>Montserrat</vt:lpstr>
      <vt:lpstr>Montserrat Classic Bold Italics</vt:lpstr>
      <vt:lpstr>Calibri</vt:lpstr>
      <vt:lpstr>Montserrat Semi-Bold Bold</vt:lpstr>
      <vt:lpstr>Montserrat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Sciences Presentation</dc:title>
  <dc:creator>Isla</dc:creator>
  <cp:lastModifiedBy>Isla Foffa</cp:lastModifiedBy>
  <cp:revision>10</cp:revision>
  <dcterms:created xsi:type="dcterms:W3CDTF">2006-08-16T00:00:00Z</dcterms:created>
  <dcterms:modified xsi:type="dcterms:W3CDTF">2025-10-30T10:01:10Z</dcterms:modified>
  <dc:identifier>DAFb8zIHRfw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0x010100F6CAB894FB2DAA46A83F7930F35AC280</vt:lpwstr>
  </property>
  <property fmtid="{D5CDD505-2E9C-101B-9397-08002B2CF9AE}" pid="3" name="MediaServiceImageTags">
    <vt:lpwstr/>
  </property>
</Properties>
</file>