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301" r:id="rId5"/>
    <p:sldId id="257" r:id="rId6"/>
    <p:sldId id="258" r:id="rId7"/>
    <p:sldId id="298" r:id="rId8"/>
    <p:sldId id="285" r:id="rId9"/>
    <p:sldId id="296" r:id="rId10"/>
    <p:sldId id="266" r:id="rId11"/>
    <p:sldId id="286" r:id="rId12"/>
    <p:sldId id="292" r:id="rId13"/>
    <p:sldId id="289" r:id="rId14"/>
    <p:sldId id="303" r:id="rId15"/>
    <p:sldId id="280" r:id="rId16"/>
    <p:sldId id="283" r:id="rId17"/>
    <p:sldId id="284" r:id="rId18"/>
    <p:sldId id="293" r:id="rId19"/>
    <p:sldId id="294" r:id="rId20"/>
    <p:sldId id="295" r:id="rId21"/>
    <p:sldId id="300" r:id="rId22"/>
  </p:sldIdLst>
  <p:sldSz cx="18288000" cy="10287000"/>
  <p:notesSz cx="6858000" cy="9144000"/>
  <p:embeddedFontLs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Montserrat Bold" panose="00000800000000000000" charset="0"/>
      <p:regular r:id="rId28"/>
      <p:bold r:id="rId29"/>
      <p:italic r:id="rId30"/>
      <p:boldItalic r:id="rId31"/>
    </p:embeddedFont>
    <p:embeddedFont>
      <p:font typeface="Montserrat Classic Bold Italics" panose="020B0604020202020204" charset="0"/>
      <p:bold r:id="rId32"/>
      <p:italic r:id="rId33"/>
      <p:boldItalic r:id="rId34"/>
    </p:embeddedFont>
    <p:embeddedFont>
      <p:font typeface="Montserrat ExtraBold" panose="00000900000000000000" pitchFamily="2" charset="0"/>
      <p:bold r:id="rId35"/>
      <p:boldItalic r:id="rId36"/>
    </p:embeddedFont>
    <p:embeddedFont>
      <p:font typeface="Montserrat SemiBold" panose="00000700000000000000" pitchFamily="2" charset="0"/>
      <p:bold r:id="rId37"/>
      <p:boldItalic r:id="rId38"/>
    </p:embeddedFont>
    <p:embeddedFont>
      <p:font typeface="Montserrat Semi-Bold" panose="020B0604020202020204" charset="0"/>
      <p:regular r:id="rId39"/>
      <p:bold r:id="rId40"/>
      <p:italic r:id="rId41"/>
      <p:boldItalic r:id="rId42"/>
    </p:embeddedFont>
    <p:embeddedFont>
      <p:font typeface="Montserrat Semi-Bold Bold" panose="020B060402020202020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OpjSdpoWBoPEDF2CtvusEw==" hashData="ZCncm99dlX6x5yysms27aPEYT72En8GnPemv1aXHSCBMYILInDx4E/Q18+wp3GxZI2jOM3608mudXColhY4ev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3D115E-6ED3-5FF1-F5AE-EB933C271959}" name="Erica Morgan" initials="EM" userId="S::Erica@scicomsult.com::39ed17eb-1fe1-4e30-9f9d-69b034d5bc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0AA"/>
    <a:srgbClr val="EBEFF2"/>
    <a:srgbClr val="003399"/>
    <a:srgbClr val="ADDDD7"/>
    <a:srgbClr val="FEFEFE"/>
    <a:srgbClr val="416FC3"/>
    <a:srgbClr val="84A2D8"/>
    <a:srgbClr val="55B8AD"/>
    <a:srgbClr val="30746C"/>
    <a:srgbClr val="3D9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E3F68A-51F9-49A6-A397-D9225C21DB52}" v="20" dt="2026-02-05T11:24:34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83" autoAdjust="0"/>
    <p:restoredTop sz="94626" autoAdjust="0"/>
  </p:normalViewPr>
  <p:slideViewPr>
    <p:cSldViewPr>
      <p:cViewPr varScale="1">
        <p:scale>
          <a:sx n="52" d="100"/>
          <a:sy n="52" d="100"/>
        </p:scale>
        <p:origin x="66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la Foffa" userId="237bb2e1-a752-4b88-b59e-e8cd0f246259" providerId="ADAL" clId="{DC58C304-F544-40DA-A9E0-6167247A980E}"/>
    <pc:docChg chg="undo custSel addSld delSld modSld">
      <pc:chgData name="Isla Foffa" userId="237bb2e1-a752-4b88-b59e-e8cd0f246259" providerId="ADAL" clId="{DC58C304-F544-40DA-A9E0-6167247A980E}" dt="2026-01-15T16:57:32.277" v="623" actId="20577"/>
      <pc:docMkLst>
        <pc:docMk/>
      </pc:docMkLst>
      <pc:sldChg chg="addSp delSp modSp mod delAnim modAnim">
        <pc:chgData name="Isla Foffa" userId="237bb2e1-a752-4b88-b59e-e8cd0f246259" providerId="ADAL" clId="{DC58C304-F544-40DA-A9E0-6167247A980E}" dt="2026-01-15T16:40:34.545" v="607" actId="14100"/>
        <pc:sldMkLst>
          <pc:docMk/>
          <pc:sldMk cId="1292857765" sldId="285"/>
        </pc:sldMkLst>
        <pc:picChg chg="add mod">
          <ac:chgData name="Isla Foffa" userId="237bb2e1-a752-4b88-b59e-e8cd0f246259" providerId="ADAL" clId="{DC58C304-F544-40DA-A9E0-6167247A980E}" dt="2026-01-15T16:40:34.545" v="607" actId="14100"/>
          <ac:picMkLst>
            <pc:docMk/>
            <pc:sldMk cId="1292857765" sldId="285"/>
            <ac:picMk id="2" creationId="{7AC0B20F-9A3D-55F8-97D2-748E8E327CBD}"/>
          </ac:picMkLst>
        </pc:picChg>
      </pc:sldChg>
      <pc:sldChg chg="delSp modSp mod">
        <pc:chgData name="Isla Foffa" userId="237bb2e1-a752-4b88-b59e-e8cd0f246259" providerId="ADAL" clId="{DC58C304-F544-40DA-A9E0-6167247A980E}" dt="2026-01-15T16:51:52.885" v="611" actId="207"/>
        <pc:sldMkLst>
          <pc:docMk/>
          <pc:sldMk cId="2887927402" sldId="295"/>
        </pc:sldMkLst>
        <pc:spChg chg="mod">
          <ac:chgData name="Isla Foffa" userId="237bb2e1-a752-4b88-b59e-e8cd0f246259" providerId="ADAL" clId="{DC58C304-F544-40DA-A9E0-6167247A980E}" dt="2026-01-15T16:51:52.885" v="611" actId="207"/>
          <ac:spMkLst>
            <pc:docMk/>
            <pc:sldMk cId="2887927402" sldId="295"/>
            <ac:spMk id="19" creationId="{7F61A7AC-60BD-88A1-C9AC-45907F5FA217}"/>
          </ac:spMkLst>
        </pc:spChg>
        <pc:spChg chg="mod">
          <ac:chgData name="Isla Foffa" userId="237bb2e1-a752-4b88-b59e-e8cd0f246259" providerId="ADAL" clId="{DC58C304-F544-40DA-A9E0-6167247A980E}" dt="2026-01-15T16:45:20.694" v="608" actId="207"/>
          <ac:spMkLst>
            <pc:docMk/>
            <pc:sldMk cId="2887927402" sldId="295"/>
            <ac:spMk id="21" creationId="{DE867C35-D621-FC09-86B5-0345FDC37254}"/>
          </ac:spMkLst>
        </pc:spChg>
        <pc:spChg chg="mod">
          <ac:chgData name="Isla Foffa" userId="237bb2e1-a752-4b88-b59e-e8cd0f246259" providerId="ADAL" clId="{DC58C304-F544-40DA-A9E0-6167247A980E}" dt="2026-01-15T16:50:07.501" v="609" actId="207"/>
          <ac:spMkLst>
            <pc:docMk/>
            <pc:sldMk cId="2887927402" sldId="295"/>
            <ac:spMk id="22" creationId="{D4255FF0-996E-6472-6435-AFEDD55D41AC}"/>
          </ac:spMkLst>
        </pc:spChg>
      </pc:sldChg>
      <pc:sldChg chg="modSp modAnim">
        <pc:chgData name="Isla Foffa" userId="237bb2e1-a752-4b88-b59e-e8cd0f246259" providerId="ADAL" clId="{DC58C304-F544-40DA-A9E0-6167247A980E}" dt="2026-01-15T16:57:32.277" v="623" actId="20577"/>
        <pc:sldMkLst>
          <pc:docMk/>
          <pc:sldMk cId="1727645248" sldId="298"/>
        </pc:sldMkLst>
        <pc:spChg chg="mod">
          <ac:chgData name="Isla Foffa" userId="237bb2e1-a752-4b88-b59e-e8cd0f246259" providerId="ADAL" clId="{DC58C304-F544-40DA-A9E0-6167247A980E}" dt="2026-01-15T16:57:32.277" v="623" actId="20577"/>
          <ac:spMkLst>
            <pc:docMk/>
            <pc:sldMk cId="1727645248" sldId="298"/>
            <ac:spMk id="9" creationId="{66973B15-2E6E-E13C-4185-462C8985F87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07127-7964-4D3A-83D8-62309D0AB206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C36B7-325C-4173-AEA5-C43F54510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2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852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615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65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52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381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wakehealth.edu/research/institutes-and-centers/clinical-and-translational-science-institute/maya-angelou-research-center-for-healthy-communitie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ho.int/" TargetMode="External"/><Relationship Id="rId5" Type="http://schemas.openxmlformats.org/officeDocument/2006/relationships/hyperlink" Target="https://globalhealth.org/" TargetMode="External"/><Relationship Id="rId4" Type="http://schemas.openxmlformats.org/officeDocument/2006/relationships/hyperlink" Target="https://odphp.health.gov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uturumcareers.com/TanYa-Gwathmey-activity-sheet-ES.pdf" TargetMode="External"/><Relationship Id="rId13" Type="http://schemas.openxmlformats.org/officeDocument/2006/relationships/image" Target="../media/image29.jpe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hyperlink" Target="http://www.futurumcareers.com/TanYa-Gwathmey-brochure-ES.pdf" TargetMode="External"/><Relationship Id="rId10" Type="http://schemas.openxmlformats.org/officeDocument/2006/relationships/hyperlink" Target="http://www.futurumcareers.com/TanYa-Gwathmey-animation-ES.mp4" TargetMode="External"/><Relationship Id="rId4" Type="http://schemas.openxmlformats.org/officeDocument/2006/relationships/image" Target="../media/image16.svg"/><Relationship Id="rId9" Type="http://schemas.openxmlformats.org/officeDocument/2006/relationships/hyperlink" Target="https://futurumcareers.com/health-promotion-with-dr-tanya-gwathmey" TargetMode="External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wakehealth.edu/redcap/surveys/?s=RP3XPRFPWX3NRWPK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hyperlink" Target="https://redcap.link/dh5j1nes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wakehealth.edu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chool.wakehealth.edu/research/institutes-and-centers/clinical-and-translational-science-institute/maya-angelou-research-center-for-healthy-communiti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TGFKrf4Ke4" TargetMode="External"/><Relationship Id="rId2" Type="http://schemas.openxmlformats.org/officeDocument/2006/relationships/hyperlink" Target="http://www.futurumcareers.com/health-promotion-with-dr-tanya-gwathme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C0223D-8139-D3B0-5D2F-FF356CB72F93}"/>
              </a:ext>
            </a:extLst>
          </p:cNvPr>
          <p:cNvSpPr/>
          <p:nvPr/>
        </p:nvSpPr>
        <p:spPr>
          <a:xfrm>
            <a:off x="0" y="-1"/>
            <a:ext cx="2674374" cy="10287001"/>
          </a:xfrm>
          <a:prstGeom prst="rect">
            <a:avLst/>
          </a:prstGeom>
          <a:solidFill>
            <a:srgbClr val="3660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group of people sitting in front of a fireplace&#10;&#10;Description automatically generated">
            <a:extLst>
              <a:ext uri="{FF2B5EF4-FFF2-40B4-BE49-F238E27FC236}">
                <a16:creationId xmlns:a16="http://schemas.microsoft.com/office/drawing/2014/main" id="{B9A4C035-B7AA-2F08-BC5D-C5624C273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5" t="20623" r="44600" b="40471"/>
          <a:stretch>
            <a:fillRect/>
          </a:stretch>
        </p:blipFill>
        <p:spPr>
          <a:xfrm>
            <a:off x="8694174" y="3687"/>
            <a:ext cx="9593826" cy="1029068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2731224" y="54407"/>
            <a:ext cx="9258300" cy="11214260"/>
            <a:chOff x="0" y="0"/>
            <a:chExt cx="3130550" cy="3989417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2058336" y="-318597"/>
            <a:ext cx="10290688" cy="10927880"/>
            <a:chOff x="0" y="0"/>
            <a:chExt cx="3130550" cy="3511380"/>
          </a:xfrm>
          <a:solidFill>
            <a:srgbClr val="0066CC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3660AA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14600" y="7803262"/>
            <a:ext cx="250816" cy="25081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914400" y="7773829"/>
            <a:ext cx="1992798" cy="31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3"/>
              </a:lnSpc>
            </a:pPr>
            <a:r>
              <a:rPr lang="en-US" sz="2099" dirty="0" err="1">
                <a:solidFill>
                  <a:srgbClr val="FFFFFF"/>
                </a:solidFill>
                <a:latin typeface="Montserrat Classic Bold Italics"/>
              </a:rPr>
              <a:t>Comenzar</a:t>
            </a:r>
            <a:endParaRPr lang="en-US" sz="2099" dirty="0">
              <a:solidFill>
                <a:srgbClr val="FFFFFF"/>
              </a:solidFill>
              <a:latin typeface="Montserrat Classic Bold Itali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A1B6C2-930F-4D57-EA8A-AA6FB8BE5AE6}"/>
              </a:ext>
            </a:extLst>
          </p:cNvPr>
          <p:cNvSpPr txBox="1"/>
          <p:nvPr/>
        </p:nvSpPr>
        <p:spPr>
          <a:xfrm>
            <a:off x="792468" y="3895276"/>
            <a:ext cx="9342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  <a:t>Promoción</a:t>
            </a:r>
            <a:r>
              <a:rPr lang="en-GB" sz="6000" b="1" dirty="0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  <a:t> de la </a:t>
            </a:r>
            <a:r>
              <a:rPr lang="en-GB" sz="6000" b="1" dirty="0" err="1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  <a:t>salud</a:t>
            </a:r>
            <a:r>
              <a:rPr lang="en-GB" sz="6000" b="1" dirty="0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  <a:t> </a:t>
            </a:r>
            <a:endParaRPr lang="en-GB" sz="6000" dirty="0">
              <a:latin typeface="Montserrat ExtraBold" panose="000009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0FFB4-BC00-C11C-1668-805CF9CE1341}"/>
              </a:ext>
            </a:extLst>
          </p:cNvPr>
          <p:cNvSpPr txBox="1"/>
          <p:nvPr/>
        </p:nvSpPr>
        <p:spPr>
          <a:xfrm>
            <a:off x="792469" y="5073229"/>
            <a:ext cx="4971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Montserrat SemiBold" panose="00000700000000000000" pitchFamily="2" charset="0"/>
              </a:rPr>
              <a:t>con la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E24B15-CA7E-6D2C-4878-868C7AE525D8}"/>
              </a:ext>
            </a:extLst>
          </p:cNvPr>
          <p:cNvSpPr txBox="1"/>
          <p:nvPr/>
        </p:nvSpPr>
        <p:spPr>
          <a:xfrm>
            <a:off x="792469" y="5911973"/>
            <a:ext cx="9723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  <a:t>Dra. </a:t>
            </a:r>
            <a:r>
              <a:rPr lang="en-GB" sz="6000" b="1" dirty="0" err="1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  <a:t>TanYa</a:t>
            </a:r>
            <a:r>
              <a:rPr lang="en-GB" sz="6000" b="1" dirty="0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  <a:t> </a:t>
            </a:r>
            <a:r>
              <a:rPr lang="en-GB" sz="6000" b="1" dirty="0" err="1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  <a:t>Gwathmey</a:t>
            </a:r>
            <a:endParaRPr lang="en-GB" sz="6000" b="1" dirty="0">
              <a:latin typeface="Montserrat Bold" panose="00000800000000000000" charset="0"/>
              <a:cs typeface="Montserrat Bold" panose="00000800000000000000" charset="0"/>
            </a:endParaRP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F73E0C9-0664-A3BF-75FB-2570E96673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8" y="571463"/>
            <a:ext cx="5529083" cy="9174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85683" y="1623518"/>
            <a:ext cx="6076795" cy="6280192"/>
            <a:chOff x="0" y="0"/>
            <a:chExt cx="6362700" cy="6575666"/>
          </a:xfrm>
          <a:solidFill>
            <a:srgbClr val="55B8AD"/>
          </a:solidFill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14658813" y="1552792"/>
            <a:ext cx="5821495" cy="2715910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61B38839-A02E-DFB2-55DE-5394992E816A}"/>
              </a:ext>
            </a:extLst>
          </p:cNvPr>
          <p:cNvGrpSpPr>
            <a:grpSpLocks noChangeAspect="1"/>
          </p:cNvGrpSpPr>
          <p:nvPr/>
        </p:nvGrpSpPr>
        <p:grpSpPr>
          <a:xfrm>
            <a:off x="727282" y="1873204"/>
            <a:ext cx="5593597" cy="5780821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93E09595-7B05-3F11-34B7-1733C2A94E34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24657A61-6A67-1B42-58D0-9CB5908A4D62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10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973B15-2E6E-E13C-4185-462C8985F87B}"/>
              </a:ext>
            </a:extLst>
          </p:cNvPr>
          <p:cNvSpPr txBox="1"/>
          <p:nvPr/>
        </p:nvSpPr>
        <p:spPr>
          <a:xfrm>
            <a:off x="6934200" y="2346597"/>
            <a:ext cx="10269358" cy="6262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Existen muchos caminos para dedicarse de manera profesional a la promoción de la salud, según el rol que más le interese. </a:t>
            </a:r>
          </a:p>
          <a:p>
            <a:pPr>
              <a:lnSpc>
                <a:spcPct val="120000"/>
              </a:lnSpc>
            </a:pPr>
            <a:endParaRPr lang="en-GB" sz="2400" kern="100" dirty="0">
              <a:solidFill>
                <a:srgbClr val="003399"/>
              </a:solidFill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400" kern="100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“Esto significa que la </a:t>
            </a:r>
            <a:r>
              <a:rPr lang="es-ES" sz="2400" b="1" kern="100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promoción de la salud está abierta a todas las personas</a:t>
            </a:r>
            <a:r>
              <a:rPr lang="es-ES" sz="2400" kern="100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que tengan interés y compromiso”. </a:t>
            </a:r>
            <a:r>
              <a:rPr lang="en-GB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– TanYa</a:t>
            </a:r>
          </a:p>
          <a:p>
            <a:pPr>
              <a:lnSpc>
                <a:spcPct val="120000"/>
              </a:lnSpc>
            </a:pPr>
            <a:endParaRPr lang="en-GB" sz="24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 la escuela, puede estudiar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biología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química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matemáticas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ciencias sociales 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psicología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. En la universidad, puede estudiar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ciencias biomédicas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biología molecular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bioquímica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salud pública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bioestadística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o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epidemiología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endParaRPr lang="en-GB" sz="24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Hay que tener en cuenta que muchos puestos de trabajo comunitario en salud no requieren un título universitario. Puede buscar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prácticas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en las que formarse mientras trabaja. </a:t>
            </a:r>
            <a:endParaRPr lang="en-GB" sz="2400" kern="100" dirty="0"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6934200" y="338227"/>
            <a:ext cx="92774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kern="100" dirty="0">
                <a:effectLst/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 la escuela a la promoción de la salud </a:t>
            </a:r>
            <a:endParaRPr lang="en-GB" sz="4800" kern="100" dirty="0">
              <a:effectLst/>
              <a:latin typeface="Montserrat SemiBold" panose="000007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044FB5-2DAF-AB2C-7EC3-D98BFC66CEF9}"/>
              </a:ext>
            </a:extLst>
          </p:cNvPr>
          <p:cNvSpPr txBox="1"/>
          <p:nvPr/>
        </p:nvSpPr>
        <p:spPr>
          <a:xfrm>
            <a:off x="526160" y="7838613"/>
            <a:ext cx="5582443" cy="1540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0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Los miembros de la TPN participan en la Heart and </a:t>
            </a:r>
            <a:r>
              <a:rPr lang="es-ES" sz="2000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Stroke</a:t>
            </a:r>
            <a:r>
              <a:rPr lang="es-ES" sz="20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Walk</a:t>
            </a:r>
            <a:r>
              <a:rPr lang="es-ES" sz="20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 (Caminata del Corazón y del Accidente </a:t>
            </a:r>
            <a:r>
              <a:rPr lang="es-ES" sz="2000" dirty="0">
                <a:solidFill>
                  <a:schemeClr val="bg1"/>
                </a:solidFill>
                <a:latin typeface="Montserrat" panose="00000500000000000000" pitchFamily="2" charset="0"/>
                <a:ea typeface="Aptos" panose="020B0004020202020204" pitchFamily="34" charset="0"/>
              </a:rPr>
              <a:t>C</a:t>
            </a:r>
            <a:r>
              <a:rPr lang="es-ES" sz="20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erebrovascular) de la American Heart </a:t>
            </a:r>
            <a:r>
              <a:rPr lang="es-ES" sz="2000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Association</a:t>
            </a:r>
            <a:r>
              <a:rPr lang="es-ES" sz="20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.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7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85CD0-237F-F8D4-2E3D-D767D70A2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6F54016-9D37-2820-3B30-C1AA7128806C}"/>
              </a:ext>
            </a:extLst>
          </p:cNvPr>
          <p:cNvGrpSpPr>
            <a:grpSpLocks noChangeAspect="1"/>
          </p:cNvGrpSpPr>
          <p:nvPr/>
        </p:nvGrpSpPr>
        <p:grpSpPr>
          <a:xfrm>
            <a:off x="485683" y="1623518"/>
            <a:ext cx="6076795" cy="6280192"/>
            <a:chOff x="0" y="0"/>
            <a:chExt cx="6362700" cy="6575666"/>
          </a:xfrm>
          <a:solidFill>
            <a:srgbClr val="55B8AD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AD57027-2482-F85B-FC79-8C2E1B2E20F1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398A6494-FB35-FAFD-A6DD-25184C16407D}"/>
              </a:ext>
            </a:extLst>
          </p:cNvPr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4786B49-9836-117A-4B79-1C2A333627D1}"/>
                </a:ext>
              </a:extLst>
            </p:cNvPr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FB69A8FF-59B9-E2FF-4318-2E0BDB1A7F35}"/>
              </a:ext>
            </a:extLst>
          </p:cNvPr>
          <p:cNvGrpSpPr/>
          <p:nvPr/>
        </p:nvGrpSpPr>
        <p:grpSpPr>
          <a:xfrm rot="-5400000">
            <a:off x="14658813" y="1552792"/>
            <a:ext cx="5821495" cy="2715910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12AE9FC-48D1-3ABA-07EF-7BFA75F9C8CC}"/>
                </a:ext>
              </a:extLst>
            </p:cNvPr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26014C7D-7B83-454B-C19F-8C2551BCA3A9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11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6B4716-4FE6-7413-E976-CA5F955122B5}"/>
              </a:ext>
            </a:extLst>
          </p:cNvPr>
          <p:cNvGrpSpPr>
            <a:grpSpLocks noChangeAspect="1"/>
          </p:cNvGrpSpPr>
          <p:nvPr/>
        </p:nvGrpSpPr>
        <p:grpSpPr>
          <a:xfrm>
            <a:off x="624341" y="1846906"/>
            <a:ext cx="5650999" cy="5840145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3CC0F99-8024-3547-BD45-D6DCD3B7E975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2C9EAC0-2838-7152-3607-E2F152258424}"/>
              </a:ext>
            </a:extLst>
          </p:cNvPr>
          <p:cNvSpPr txBox="1"/>
          <p:nvPr/>
        </p:nvSpPr>
        <p:spPr>
          <a:xfrm>
            <a:off x="6934200" y="2438401"/>
            <a:ext cx="10393987" cy="6705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Busque oportunidades para adquirir experiencia práctica en entornos de la salud. Por ejemplo, el 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Maya Angelou </a:t>
            </a:r>
            <a:r>
              <a:rPr lang="es-ES" sz="2400" kern="100" dirty="0" err="1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Research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 Center </a:t>
            </a:r>
            <a:r>
              <a:rPr lang="es-ES" sz="2400" kern="100" dirty="0" err="1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for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 </a:t>
            </a:r>
            <a:r>
              <a:rPr lang="es-ES" sz="2400" kern="100" dirty="0" err="1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Healthy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 </a:t>
            </a:r>
            <a:r>
              <a:rPr lang="es-ES" sz="2400" kern="100" dirty="0" err="1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Communities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ofrece prácticas para que los estudiantes exploren el trabajo en promoción de la salud.</a:t>
            </a:r>
          </a:p>
          <a:p>
            <a:pPr>
              <a:lnSpc>
                <a:spcPct val="120000"/>
              </a:lnSpc>
            </a:pPr>
            <a:endParaRPr lang="en-GB" sz="2400" kern="100" dirty="0">
              <a:solidFill>
                <a:srgbClr val="003399"/>
              </a:solidFill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400" kern="100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“¡No hay mejor manera de descubrir lo que le apasiona que intentándolo por sí mismo!” </a:t>
            </a:r>
            <a:r>
              <a:rPr lang="en-GB" sz="24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– TanYa </a:t>
            </a:r>
          </a:p>
          <a:p>
            <a:pPr>
              <a:lnSpc>
                <a:spcPct val="120000"/>
              </a:lnSpc>
            </a:pPr>
            <a:endParaRPr lang="en-GB" sz="24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Explore organizaciones como la </a:t>
            </a:r>
            <a:r>
              <a:rPr lang="en-GB" sz="24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Office of Disease Prevention and Health Promotion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(Oficina de Prevención de Enfermedades y Promoción de la Salud), el 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Global </a:t>
            </a:r>
            <a:r>
              <a:rPr lang="es-ES" sz="2400" kern="100" dirty="0" err="1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Health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 Council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(Consejo Mundial de Salud) y la </a:t>
            </a:r>
            <a:r>
              <a:rPr lang="es-ES" sz="2400" kern="100" dirty="0" err="1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World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es-ES" sz="2400" kern="100" dirty="0" err="1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Health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es-ES" sz="2400" kern="100" dirty="0" err="1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Organization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(Organización Mundial de la Salud) para encontrar artículos, recursos educativos y asesoramiento profesional sobre resultados de salud, salud pública y promoción de la salud.</a:t>
            </a:r>
            <a:endParaRPr lang="en-GB" sz="24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1812D-BFE6-9D5B-7DE2-FC1FCB85E1F3}"/>
              </a:ext>
            </a:extLst>
          </p:cNvPr>
          <p:cNvSpPr txBox="1"/>
          <p:nvPr/>
        </p:nvSpPr>
        <p:spPr>
          <a:xfrm>
            <a:off x="526160" y="7838613"/>
            <a:ext cx="5582443" cy="1540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0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Los miembros de la TPN participan en la Heart and </a:t>
            </a:r>
            <a:r>
              <a:rPr lang="es-ES" sz="2000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Stroke</a:t>
            </a:r>
            <a:r>
              <a:rPr lang="es-ES" sz="20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Walk</a:t>
            </a:r>
            <a:r>
              <a:rPr lang="es-ES" sz="20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 (Caminata del Corazón y del Accidente </a:t>
            </a:r>
            <a:r>
              <a:rPr lang="es-ES" sz="2000" dirty="0">
                <a:solidFill>
                  <a:schemeClr val="bg1"/>
                </a:solidFill>
                <a:latin typeface="Montserrat" panose="00000500000000000000" pitchFamily="2" charset="0"/>
                <a:ea typeface="Aptos" panose="020B0004020202020204" pitchFamily="34" charset="0"/>
              </a:rPr>
              <a:t>C</a:t>
            </a:r>
            <a:r>
              <a:rPr lang="es-ES" sz="20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erebrovascular) de la American Heart </a:t>
            </a:r>
            <a:r>
              <a:rPr lang="es-ES" sz="2000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Association</a:t>
            </a:r>
            <a:r>
              <a:rPr lang="es-ES" sz="20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.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E53C94-B953-481A-3F5D-B7ECEDDA3F85}"/>
              </a:ext>
            </a:extLst>
          </p:cNvPr>
          <p:cNvSpPr txBox="1"/>
          <p:nvPr/>
        </p:nvSpPr>
        <p:spPr>
          <a:xfrm>
            <a:off x="6934200" y="338227"/>
            <a:ext cx="92774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kern="100" dirty="0">
                <a:effectLst/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 la escuela a la promoción de la salud </a:t>
            </a:r>
            <a:endParaRPr lang="en-GB" sz="4800" kern="100" dirty="0">
              <a:effectLst/>
              <a:latin typeface="Montserrat SemiBold" panose="000007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2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056881" y="1732396"/>
            <a:ext cx="6601256" cy="6822207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B92E5AB3-B341-0DE2-D059-F72EC57562CE}"/>
              </a:ext>
            </a:extLst>
          </p:cNvPr>
          <p:cNvGrpSpPr>
            <a:grpSpLocks noChangeAspect="1"/>
          </p:cNvGrpSpPr>
          <p:nvPr/>
        </p:nvGrpSpPr>
        <p:grpSpPr>
          <a:xfrm>
            <a:off x="11373362" y="2059464"/>
            <a:ext cx="5968305" cy="6168071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F8CACF2-6356-F788-0F17-BC96EB92F8B3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DC9F6520-EE26-4138-B9CA-CB868C68051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12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58377-EE6B-FEB4-43EB-04C0DA19F740}"/>
              </a:ext>
            </a:extLst>
          </p:cNvPr>
          <p:cNvSpPr txBox="1"/>
          <p:nvPr/>
        </p:nvSpPr>
        <p:spPr>
          <a:xfrm>
            <a:off x="489109" y="3035332"/>
            <a:ext cx="10210812" cy="581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Las carreras profesionales en promoción de la salud incluyen funciones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clínicas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(proporcionar atención médica a los pacientes), funciones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docentes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(impartir educación de la salud), funciones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académicas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(realizar investigaciones para mejorar los resultados de la salud) y funciones de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personal de salud comunitario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endParaRPr lang="en-GB" sz="24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400" kern="100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“Ya sea una persona extrovertida que disfruta de interactuar con otros, o alguien analítico que prefiere estudiar e investigar, le apasiona trabajar con datos para seguir tendencias y resultados, o sea creativo y disfruta diseñando materiales educativos para formar en torno al tema de la salud, hay un rol para usted en la promoción de la salud” </a:t>
            </a:r>
            <a:r>
              <a:rPr lang="en-GB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– TanYa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4F9F22-6218-688B-1AC4-E9C104E70C20}"/>
              </a:ext>
            </a:extLst>
          </p:cNvPr>
          <p:cNvSpPr txBox="1"/>
          <p:nvPr/>
        </p:nvSpPr>
        <p:spPr>
          <a:xfrm>
            <a:off x="487426" y="741628"/>
            <a:ext cx="9570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</a:rPr>
              <a:t>Explore carreras en promoción de la salud</a:t>
            </a:r>
            <a:endParaRPr lang="en-GB" sz="4800" dirty="0">
              <a:latin typeface="Montserrat SemiBold" panose="000007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EC7826-EF8A-01FE-4DB6-91CB0924D6EC}"/>
              </a:ext>
            </a:extLst>
          </p:cNvPr>
          <p:cNvSpPr txBox="1"/>
          <p:nvPr/>
        </p:nvSpPr>
        <p:spPr>
          <a:xfrm>
            <a:off x="14750891" y="8264541"/>
            <a:ext cx="3535022" cy="1540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000" dirty="0">
                <a:solidFill>
                  <a:schemeClr val="bg1"/>
                </a:solidFill>
                <a:latin typeface="Montserrat" panose="00000500000000000000" pitchFamily="2" charset="0"/>
                <a:ea typeface="Aptos" panose="020B0004020202020204" pitchFamily="34" charset="0"/>
              </a:rPr>
              <a:t>Los embajadores de salud de la TPN reciben equipos para medir la presión arterial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-5400000">
            <a:off x="14687265" y="1543334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68680" y="2171700"/>
            <a:ext cx="6076795" cy="6280192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10279" y="2421386"/>
            <a:ext cx="5593597" cy="5780821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035146" y="723900"/>
            <a:ext cx="6929430" cy="816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dirty="0" err="1">
                <a:latin typeface="Montserrat SemiBold" panose="00000700000000000000" pitchFamily="2" charset="0"/>
              </a:rPr>
              <a:t>Conozca</a:t>
            </a:r>
            <a:r>
              <a:rPr lang="en-US" sz="4800" dirty="0">
                <a:latin typeface="Montserrat SemiBold" panose="00000700000000000000" pitchFamily="2" charset="0"/>
              </a:rPr>
              <a:t> a TanYa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407EF8-C830-7DFF-FB2F-035A85C4A841}"/>
              </a:ext>
            </a:extLst>
          </p:cNvPr>
          <p:cNvSpPr txBox="1"/>
          <p:nvPr/>
        </p:nvSpPr>
        <p:spPr>
          <a:xfrm>
            <a:off x="7035146" y="2012321"/>
            <a:ext cx="10109854" cy="7256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Cuando era adolescente, me interesaba mucho la reproducción </a:t>
            </a: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y quería ser obstetra (alguien que ayuda a dar a luz a los bebés). 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 la universidad, entré en contacto con el concepto de investigación </a:t>
            </a: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y tuve la oportunidad de trabajar con un neonatólogo (un médico que atiende a bebés prematuros o con problemas médicos) que estudiaba la hipertensión (presión arterial alta) en los recién nacidos. También investigamos la hipertensión en ovejas como modelo animal. 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Esta investigación traslacional me pareció fascinante </a:t>
            </a: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y consolidó mi interés por convertirme en investigadora biomédica. </a:t>
            </a:r>
            <a:endParaRPr lang="en-GB" sz="26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88F03DF-9918-8CED-44F2-D3692261023E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13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</p:spTree>
    <p:extLst>
      <p:ext uri="{BB962C8B-B14F-4D97-AF65-F5344CB8AC3E}">
        <p14:creationId xmlns:p14="http://schemas.microsoft.com/office/powerpoint/2010/main" val="354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353800" y="1732396"/>
            <a:ext cx="6601256" cy="6822207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B92E5AB3-B341-0DE2-D059-F72EC57562CE}"/>
              </a:ext>
            </a:extLst>
          </p:cNvPr>
          <p:cNvGrpSpPr>
            <a:grpSpLocks noChangeAspect="1"/>
          </p:cNvGrpSpPr>
          <p:nvPr/>
        </p:nvGrpSpPr>
        <p:grpSpPr>
          <a:xfrm>
            <a:off x="11670281" y="2059464"/>
            <a:ext cx="5968305" cy="6168071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F8CACF2-6356-F788-0F17-BC96EB92F8B3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76B305D-3315-EAC3-C5FB-02D789EE1411}"/>
              </a:ext>
            </a:extLst>
          </p:cNvPr>
          <p:cNvSpPr txBox="1"/>
          <p:nvPr/>
        </p:nvSpPr>
        <p:spPr>
          <a:xfrm>
            <a:off x="838200" y="2475429"/>
            <a:ext cx="10182668" cy="6296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Mi hermana mayor, que trabajó como enfermera durante muchos años, fue quien inspiró mi vocación por la ciencia y la salud. </a:t>
            </a: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Aunque mi intención original era convertirme en médica, de manera inesperada, mi participación en proyectos de investigación se volvió de suma importancia para mí, lo que me llevó a replantear mis aspiraciones profesionales.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Con el paso de los años, comprendí que podía aplicar mi experiencia para beneficiar </a:t>
            </a:r>
            <a:r>
              <a:rPr lang="es-ES" sz="2600" b="1" kern="10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 las comunidades </a:t>
            </a:r>
            <a:r>
              <a:rPr lang="es-ES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semejantes a la de mi familia, </a:t>
            </a: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fue así como me convertí en defensora de aquellos que no tenían un buen conocimiento del sistema de salud ni la capacidad de acceder a él. </a:t>
            </a: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806EA2D-F079-1293-DF83-096EA39942F4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14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1299440D-E31A-3D3B-72EE-1921832B42A7}"/>
              </a:ext>
            </a:extLst>
          </p:cNvPr>
          <p:cNvSpPr txBox="1"/>
          <p:nvPr/>
        </p:nvSpPr>
        <p:spPr>
          <a:xfrm>
            <a:off x="914400" y="1025847"/>
            <a:ext cx="6400800" cy="816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dirty="0" err="1">
                <a:latin typeface="Montserrat SemiBold" panose="00000700000000000000" pitchFamily="2" charset="0"/>
              </a:rPr>
              <a:t>Conozca</a:t>
            </a:r>
            <a:r>
              <a:rPr lang="en-US" sz="4800" dirty="0">
                <a:latin typeface="Montserrat SemiBold" panose="00000700000000000000" pitchFamily="2" charset="0"/>
              </a:rPr>
              <a:t> a TanYa</a:t>
            </a:r>
          </a:p>
        </p:txBody>
      </p:sp>
    </p:spTree>
    <p:extLst>
      <p:ext uri="{BB962C8B-B14F-4D97-AF65-F5344CB8AC3E}">
        <p14:creationId xmlns:p14="http://schemas.microsoft.com/office/powerpoint/2010/main" val="320485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-5400000">
            <a:off x="14687265" y="1543334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17235" y="2092440"/>
            <a:ext cx="6076795" cy="6280192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58834" y="2342126"/>
            <a:ext cx="5593597" cy="5780821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918886" y="865908"/>
            <a:ext cx="100766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latin typeface="Montserrat SemiBold" panose="00000700000000000000" pitchFamily="2" charset="0"/>
              </a:rPr>
              <a:t>Los </a:t>
            </a:r>
            <a:r>
              <a:rPr lang="en-US" sz="4800" dirty="0" err="1">
                <a:latin typeface="Montserrat SemiBold" panose="00000700000000000000" pitchFamily="2" charset="0"/>
              </a:rPr>
              <a:t>mejores</a:t>
            </a:r>
            <a:r>
              <a:rPr lang="en-US" sz="4800" dirty="0">
                <a:latin typeface="Montserrat SemiBold" panose="00000700000000000000" pitchFamily="2" charset="0"/>
              </a:rPr>
              <a:t> </a:t>
            </a:r>
            <a:r>
              <a:rPr lang="en-US" sz="4800" dirty="0" err="1">
                <a:latin typeface="Montserrat SemiBold" panose="00000700000000000000" pitchFamily="2" charset="0"/>
              </a:rPr>
              <a:t>consejos</a:t>
            </a:r>
            <a:r>
              <a:rPr lang="en-US" sz="4800" dirty="0">
                <a:latin typeface="Montserrat SemiBold" panose="00000700000000000000" pitchFamily="2" charset="0"/>
              </a:rPr>
              <a:t> de TanYa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407EF8-C830-7DFF-FB2F-035A85C4A841}"/>
              </a:ext>
            </a:extLst>
          </p:cNvPr>
          <p:cNvSpPr txBox="1"/>
          <p:nvPr/>
        </p:nvSpPr>
        <p:spPr>
          <a:xfrm>
            <a:off x="7029094" y="2552700"/>
            <a:ext cx="10076650" cy="6859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400" b="1" i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Busque buenos mentores. </a:t>
            </a:r>
            <a:r>
              <a:rPr lang="es-ES" sz="2400" i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He aprendido muchísimo de los diferentes tutores que me acompañaron a lo largo de mi carrera. No hay una sola persona que pueda enseñarle todo, sin embargo, cada uno de los maestros con los que se cruza tiene algo importante que aportar a su crecimiento, sobre todo aquellos que han estado donde usted quiere llegar. Tenga en cuenta que a veces los mejores aliados aparecen en los lugares más inesperados. </a:t>
            </a:r>
          </a:p>
          <a:p>
            <a:pPr marL="457200" indent="-457200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400" b="1" i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Manténgase firme en aquello que le guste hacer. </a:t>
            </a:r>
            <a:r>
              <a:rPr lang="es-ES" sz="2400" i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Si bien encontrará muchos obstáculos y dudas en el camino, cuando algo vale la pena, no hay que dejarlo pasar. Persevere en ello, decida seguir adelante, incluso cuando las cosas se pongan difíciles o los demás empiecen a dudar de usted. ¡Vale la pena luchar por todo lo valioso que se desea tener! </a:t>
            </a:r>
            <a:endParaRPr lang="en-GB" sz="2400" i="1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0D0747B-0CF2-CE98-86E7-C867F131B106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15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</p:spTree>
    <p:extLst>
      <p:ext uri="{BB962C8B-B14F-4D97-AF65-F5344CB8AC3E}">
        <p14:creationId xmlns:p14="http://schemas.microsoft.com/office/powerpoint/2010/main" val="256790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clapping in a church&#10;&#10;Description automatically generated">
            <a:extLst>
              <a:ext uri="{FF2B5EF4-FFF2-40B4-BE49-F238E27FC236}">
                <a16:creationId xmlns:a16="http://schemas.microsoft.com/office/drawing/2014/main" id="{B40A26E6-5F67-B220-71A3-1C1AD3D32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18919" r="26357"/>
          <a:stretch/>
        </p:blipFill>
        <p:spPr>
          <a:xfrm>
            <a:off x="4659305" y="3687"/>
            <a:ext cx="12959911" cy="1028700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3283" y="2611457"/>
            <a:ext cx="11987855" cy="6695042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896955"/>
            <a:ext cx="11772900" cy="6056545"/>
            <a:chOff x="0" y="0"/>
            <a:chExt cx="7630634" cy="3996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295400" y="3238498"/>
            <a:ext cx="11201400" cy="5357425"/>
            <a:chOff x="0" y="0"/>
            <a:chExt cx="7208077" cy="36238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DE27DB1-A9EE-74DA-199E-A7D8609A0C48}"/>
              </a:ext>
            </a:extLst>
          </p:cNvPr>
          <p:cNvSpPr txBox="1"/>
          <p:nvPr/>
        </p:nvSpPr>
        <p:spPr>
          <a:xfrm>
            <a:off x="1523999" y="3343183"/>
            <a:ext cx="10744435" cy="516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¿Por qué es importante normalizar las conversaciones sobre la salud y la enfermedad?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¿Qué carrera en el ámbito de la promoción de la salud le interesa más y por qué?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¿Cómo podría contribuir a mejorar los resultados de salud a través de la carrera que elija en el ámbito de la promoción de la salud?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¿Qué cualidades personales tiene y cómo podrían encajar con una carrera en promoción de la salud?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457C08E4-BCA5-106B-BABA-25445B6EE1C6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16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F484B3-5947-9ABE-E3F8-3FA6C4F9F41A}"/>
              </a:ext>
            </a:extLst>
          </p:cNvPr>
          <p:cNvSpPr txBox="1"/>
          <p:nvPr/>
        </p:nvSpPr>
        <p:spPr>
          <a:xfrm>
            <a:off x="14313846" y="9953282"/>
            <a:ext cx="27695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© </a:t>
            </a:r>
            <a:r>
              <a:rPr lang="en-GB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Zamrznuti</a:t>
            </a:r>
            <a:r>
              <a:rPr lang="en-GB" sz="1000" dirty="0">
                <a:solidFill>
                  <a:schemeClr val="bg1"/>
                </a:solidFill>
                <a:latin typeface="Montserrat" panose="00000500000000000000" pitchFamily="2" charset="0"/>
              </a:rPr>
              <a:t> tonovi</a:t>
            </a:r>
            <a:r>
              <a:rPr lang="en-GB" sz="1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/Shutterstock.com 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9FEB501E-83C7-7FB4-E857-C228D431B670}"/>
              </a:ext>
            </a:extLst>
          </p:cNvPr>
          <p:cNvGrpSpPr/>
          <p:nvPr/>
        </p:nvGrpSpPr>
        <p:grpSpPr>
          <a:xfrm rot="5400000">
            <a:off x="4136635" y="-3385136"/>
            <a:ext cx="1480331" cy="9753602"/>
            <a:chOff x="0" y="0"/>
            <a:chExt cx="3130550" cy="18248691"/>
          </a:xfrm>
          <a:solidFill>
            <a:srgbClr val="55B8AD"/>
          </a:solidFill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A88E164-8AD9-93DC-8AF5-96711A6FD9DD}"/>
                </a:ext>
              </a:extLst>
            </p:cNvPr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92BC5AE-B889-BA6F-0916-7143D7BF94DD}"/>
              </a:ext>
            </a:extLst>
          </p:cNvPr>
          <p:cNvSpPr txBox="1"/>
          <p:nvPr/>
        </p:nvSpPr>
        <p:spPr>
          <a:xfrm>
            <a:off x="870422" y="920207"/>
            <a:ext cx="8273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Montserrat SemiBold" panose="00000700000000000000" pitchFamily="2" charset="0"/>
              </a:rPr>
              <a:t>Puntos de Debate</a:t>
            </a:r>
          </a:p>
        </p:txBody>
      </p:sp>
    </p:spTree>
    <p:extLst>
      <p:ext uri="{BB962C8B-B14F-4D97-AF65-F5344CB8AC3E}">
        <p14:creationId xmlns:p14="http://schemas.microsoft.com/office/powerpoint/2010/main" val="278364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people clapping in a church&#10;&#10;Description automatically generated">
            <a:extLst>
              <a:ext uri="{FF2B5EF4-FFF2-40B4-BE49-F238E27FC236}">
                <a16:creationId xmlns:a16="http://schemas.microsoft.com/office/drawing/2014/main" id="{3218223F-6C1A-89D1-E63C-D4DABBB31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881"/>
          <a:stretch/>
        </p:blipFill>
        <p:spPr>
          <a:xfrm>
            <a:off x="4738511" y="0"/>
            <a:ext cx="13143879" cy="1029439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55B8AD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55B8AD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107935" y="-2356436"/>
            <a:ext cx="1480331" cy="7696202"/>
            <a:chOff x="0" y="0"/>
            <a:chExt cx="3130550" cy="18248691"/>
          </a:xfrm>
          <a:solidFill>
            <a:srgbClr val="3660AA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EFF541-76D0-5E12-6953-5C890BABB532}"/>
              </a:ext>
            </a:extLst>
          </p:cNvPr>
          <p:cNvSpPr txBox="1"/>
          <p:nvPr/>
        </p:nvSpPr>
        <p:spPr>
          <a:xfrm>
            <a:off x="870423" y="920207"/>
            <a:ext cx="6597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Montserrat SemiBold" panose="00000700000000000000" pitchFamily="2" charset="0"/>
              </a:rPr>
              <a:t>Más </a:t>
            </a:r>
            <a:r>
              <a:rPr lang="en-GB" sz="6600" dirty="0" err="1">
                <a:solidFill>
                  <a:schemeClr val="bg1"/>
                </a:solidFill>
                <a:latin typeface="Montserrat SemiBold" panose="00000700000000000000" pitchFamily="2" charset="0"/>
              </a:rPr>
              <a:t>recursos</a:t>
            </a:r>
            <a:endParaRPr lang="en-GB" sz="66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5DF423A6-6F6A-D468-FC36-F391642F1EEC}"/>
              </a:ext>
            </a:extLst>
          </p:cNvPr>
          <p:cNvSpPr/>
          <p:nvPr/>
        </p:nvSpPr>
        <p:spPr>
          <a:xfrm>
            <a:off x="616145" y="7435175"/>
            <a:ext cx="227945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867C35-D621-FC09-86B5-0345FDC37254}"/>
              </a:ext>
            </a:extLst>
          </p:cNvPr>
          <p:cNvSpPr txBox="1"/>
          <p:nvPr/>
        </p:nvSpPr>
        <p:spPr>
          <a:xfrm>
            <a:off x="635050" y="7486063"/>
            <a:ext cx="2260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</a:rPr>
              <a:t>Lea </a:t>
            </a:r>
            <a:r>
              <a:rPr lang="en-GB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el</a:t>
            </a:r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Montserrat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artículo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5EAB8308-34C0-B26E-1158-E7700E85D521}"/>
              </a:ext>
            </a:extLst>
          </p:cNvPr>
          <p:cNvSpPr/>
          <p:nvPr/>
        </p:nvSpPr>
        <p:spPr>
          <a:xfrm>
            <a:off x="3657600" y="7446805"/>
            <a:ext cx="2529936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D76E137-FE5C-D1BC-64B9-BC14BCE43C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7000" y="4738037"/>
            <a:ext cx="3600000" cy="2340000"/>
          </a:xfrm>
          <a:prstGeom prst="rect">
            <a:avLst/>
          </a:prstGeom>
        </p:spPr>
      </p:pic>
      <p:pic>
        <p:nvPicPr>
          <p:cNvPr id="31" name="Picture 25">
            <a:extLst>
              <a:ext uri="{FF2B5EF4-FFF2-40B4-BE49-F238E27FC236}">
                <a16:creationId xmlns:a16="http://schemas.microsoft.com/office/drawing/2014/main" id="{196B93ED-E752-89BA-CD37-F94540B134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49400" y="4651037"/>
            <a:ext cx="3600000" cy="2514000"/>
          </a:xfrm>
          <a:prstGeom prst="rect">
            <a:avLst/>
          </a:prstGeom>
        </p:spPr>
      </p:pic>
      <p:sp>
        <p:nvSpPr>
          <p:cNvPr id="36" name="Freeform 11">
            <a:extLst>
              <a:ext uri="{FF2B5EF4-FFF2-40B4-BE49-F238E27FC236}">
                <a16:creationId xmlns:a16="http://schemas.microsoft.com/office/drawing/2014/main" id="{C1BB1025-76AA-DE85-680C-F896D1A713E6}"/>
              </a:ext>
            </a:extLst>
          </p:cNvPr>
          <p:cNvSpPr/>
          <p:nvPr/>
        </p:nvSpPr>
        <p:spPr>
          <a:xfrm>
            <a:off x="7028756" y="7441172"/>
            <a:ext cx="252993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52A632BD-2829-093A-427E-0265AB166143}"/>
              </a:ext>
            </a:extLst>
          </p:cNvPr>
          <p:cNvSpPr/>
          <p:nvPr/>
        </p:nvSpPr>
        <p:spPr>
          <a:xfrm>
            <a:off x="11315506" y="7446805"/>
            <a:ext cx="227945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26E3AC9C-B984-55D6-EE55-FD439624A87A}"/>
              </a:ext>
            </a:extLst>
          </p:cNvPr>
          <p:cNvSpPr/>
          <p:nvPr/>
        </p:nvSpPr>
        <p:spPr>
          <a:xfrm>
            <a:off x="14937482" y="7435175"/>
            <a:ext cx="3121918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255FF0-996E-6472-6435-AFEDD55D41AC}"/>
              </a:ext>
            </a:extLst>
          </p:cNvPr>
          <p:cNvSpPr txBox="1"/>
          <p:nvPr/>
        </p:nvSpPr>
        <p:spPr>
          <a:xfrm>
            <a:off x="3657602" y="7508487"/>
            <a:ext cx="2529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</a:rPr>
              <a:t>Complete las </a:t>
            </a:r>
            <a:r>
              <a:rPr lang="en-GB" sz="2400" dirty="0" err="1">
                <a:solidFill>
                  <a:schemeClr val="bg1"/>
                </a:solidFill>
                <a:latin typeface="Montserrat" panose="00000500000000000000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actividades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13E3B-212D-0B48-AAF1-3AEC5E60B656}"/>
              </a:ext>
            </a:extLst>
          </p:cNvPr>
          <p:cNvSpPr txBox="1"/>
          <p:nvPr/>
        </p:nvSpPr>
        <p:spPr>
          <a:xfrm>
            <a:off x="7028077" y="7496855"/>
            <a:ext cx="2529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Escuche</a:t>
            </a:r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el</a:t>
            </a:r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Montserrat" panose="000005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pódcast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61A7AC-60BD-88A1-C9AC-45907F5FA217}"/>
              </a:ext>
            </a:extLst>
          </p:cNvPr>
          <p:cNvSpPr txBox="1"/>
          <p:nvPr/>
        </p:nvSpPr>
        <p:spPr>
          <a:xfrm>
            <a:off x="11315506" y="7508487"/>
            <a:ext cx="2279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</a:rPr>
              <a:t>Vea la </a:t>
            </a:r>
            <a:r>
              <a:rPr lang="en-GB" sz="2400" dirty="0" err="1">
                <a:solidFill>
                  <a:schemeClr val="bg1"/>
                </a:solidFill>
                <a:latin typeface="Montserrat" panose="00000500000000000000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99ECB-57AF-7D22-8A8D-D7FF6A13BA8F}"/>
              </a:ext>
            </a:extLst>
          </p:cNvPr>
          <p:cNvSpPr txBox="1"/>
          <p:nvPr/>
        </p:nvSpPr>
        <p:spPr>
          <a:xfrm>
            <a:off x="14937482" y="7508485"/>
            <a:ext cx="3121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Descargue los recursos en </a:t>
            </a: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inglés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0FA8FFC5-8FD3-9485-6B05-F813B65D0A54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17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687625-0B59-0A2B-7C58-180A60AF83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22752" y="3478037"/>
            <a:ext cx="2528428" cy="36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85A289-F6E8-D131-1BA6-B31DB14F0AE8}"/>
              </a:ext>
            </a:extLst>
          </p:cNvPr>
          <p:cNvSpPr txBox="1"/>
          <p:nvPr/>
        </p:nvSpPr>
        <p:spPr>
          <a:xfrm>
            <a:off x="14313846" y="9953282"/>
            <a:ext cx="27695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© </a:t>
            </a:r>
            <a:r>
              <a:rPr lang="en-GB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Zamrznuti</a:t>
            </a:r>
            <a:r>
              <a:rPr lang="en-GB" sz="1000" dirty="0">
                <a:solidFill>
                  <a:schemeClr val="bg1"/>
                </a:solidFill>
                <a:latin typeface="Montserrat" panose="00000500000000000000" pitchFamily="2" charset="0"/>
              </a:rPr>
              <a:t> tonovi</a:t>
            </a:r>
            <a:r>
              <a:rPr lang="en-GB" sz="1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/Shutterstock.com 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13" name="Picture 12" descr="A person and person standing in front of a church&#10;&#10;AI-generated content may be incorrect.">
            <a:extLst>
              <a:ext uri="{FF2B5EF4-FFF2-40B4-BE49-F238E27FC236}">
                <a16:creationId xmlns:a16="http://schemas.microsoft.com/office/drawing/2014/main" id="{133C0C3C-2C09-6C08-129E-E2E40415F3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2" r="2746" b="11135"/>
          <a:stretch>
            <a:fillRect/>
          </a:stretch>
        </p:blipFill>
        <p:spPr>
          <a:xfrm>
            <a:off x="10994020" y="4821886"/>
            <a:ext cx="2861716" cy="1635463"/>
          </a:xfrm>
          <a:prstGeom prst="rect">
            <a:avLst/>
          </a:prstGeom>
        </p:spPr>
      </p:pic>
      <p:pic>
        <p:nvPicPr>
          <p:cNvPr id="3" name="Picture 2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C69EF910-1C51-BA59-E9E4-1F5AA476D3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10" y="3479491"/>
            <a:ext cx="2545040" cy="360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6C4BED-8780-A4EC-4FB6-D37F59B8AD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7600" y="3519334"/>
            <a:ext cx="252594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27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DCCDE210-582C-51E7-7569-214364D72C4F}"/>
              </a:ext>
            </a:extLst>
          </p:cNvPr>
          <p:cNvGrpSpPr/>
          <p:nvPr/>
        </p:nvGrpSpPr>
        <p:grpSpPr>
          <a:xfrm rot="-5400000">
            <a:off x="9607391" y="1606393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B995855-9CF1-9FFE-24B6-9A38EC6E5668}"/>
                </a:ext>
              </a:extLst>
            </p:cNvPr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6" name="Picture 5" descr="A close-up of a signature&#10;&#10;Description automatically generated">
            <a:extLst>
              <a:ext uri="{FF2B5EF4-FFF2-40B4-BE49-F238E27FC236}">
                <a16:creationId xmlns:a16="http://schemas.microsoft.com/office/drawing/2014/main" id="{14290DDD-2EE6-416E-AED2-78950C44E5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26" y="6913641"/>
            <a:ext cx="4784994" cy="13308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E7B1AE-FD6F-023B-9D28-47DF476F614F}"/>
              </a:ext>
            </a:extLst>
          </p:cNvPr>
          <p:cNvSpPr txBox="1"/>
          <p:nvPr/>
        </p:nvSpPr>
        <p:spPr>
          <a:xfrm>
            <a:off x="366049" y="536727"/>
            <a:ext cx="110197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Montserrat" panose="00000500000000000000" pitchFamily="2" charset="0"/>
              </a:rPr>
              <a:t>Este material educativo fue producido por la </a:t>
            </a:r>
            <a:r>
              <a:rPr lang="es-ES" sz="2400" b="1" dirty="0">
                <a:latin typeface="Montserrat" panose="00000500000000000000" pitchFamily="2" charset="0"/>
              </a:rPr>
              <a:t>Facultad de Medicina de Universidad de Wake Forest </a:t>
            </a:r>
            <a:r>
              <a:rPr lang="es-ES" sz="2400" dirty="0">
                <a:latin typeface="Montserrat" panose="00000500000000000000" pitchFamily="2" charset="0"/>
              </a:rPr>
              <a:t>en asociación con </a:t>
            </a:r>
            <a:r>
              <a:rPr lang="es-ES" sz="2400" b="1" dirty="0">
                <a:latin typeface="Montserrat" panose="00000500000000000000" pitchFamily="2" charset="0"/>
              </a:rPr>
              <a:t>Futurum</a:t>
            </a:r>
            <a:r>
              <a:rPr lang="es-ES" sz="2400" dirty="0">
                <a:latin typeface="Montserrat" panose="00000500000000000000" pitchFamily="2" charset="0"/>
              </a:rPr>
              <a:t> y con el apoyo de subvenciones de </a:t>
            </a:r>
            <a:r>
              <a:rPr lang="es-ES" sz="2400" b="1" dirty="0">
                <a:latin typeface="Montserrat" panose="00000500000000000000" pitchFamily="2" charset="0"/>
              </a:rPr>
              <a:t>The Duke </a:t>
            </a:r>
            <a:r>
              <a:rPr lang="es-ES" sz="2400" b="1" dirty="0" err="1">
                <a:latin typeface="Montserrat" panose="00000500000000000000" pitchFamily="2" charset="0"/>
              </a:rPr>
              <a:t>Endowment</a:t>
            </a:r>
            <a:r>
              <a:rPr lang="es-ES" sz="2400" dirty="0">
                <a:latin typeface="Montserrat" panose="00000500000000000000" pitchFamily="2" charset="0"/>
              </a:rPr>
              <a:t>. </a:t>
            </a:r>
          </a:p>
          <a:p>
            <a:pPr algn="ctr"/>
            <a:r>
              <a:rPr lang="es-ES" sz="2400" dirty="0">
                <a:latin typeface="Montserrat" panose="00000500000000000000" pitchFamily="2" charset="0"/>
              </a:rPr>
              <a:t>The Duke </a:t>
            </a:r>
            <a:r>
              <a:rPr lang="es-ES" sz="2400" dirty="0" err="1">
                <a:latin typeface="Montserrat" panose="00000500000000000000" pitchFamily="2" charset="0"/>
              </a:rPr>
              <a:t>Endowment</a:t>
            </a:r>
            <a:r>
              <a:rPr lang="es-ES" sz="2400" dirty="0">
                <a:latin typeface="Montserrat" panose="00000500000000000000" pitchFamily="2" charset="0"/>
              </a:rPr>
              <a:t> es una fundación privada que fortalece comunidades en Carolina del Norte y Carolina del Sur formando niños, promoviendo la salud, educando mentes y enriqueciendo el espíritu.</a:t>
            </a:r>
            <a:endParaRPr lang="en-GB" sz="3600" dirty="0">
              <a:latin typeface="Montserrat" panose="00000500000000000000" pitchFamily="2" charset="0"/>
            </a:endParaRPr>
          </a:p>
        </p:txBody>
      </p:sp>
      <p:pic>
        <p:nvPicPr>
          <p:cNvPr id="3" name="Picture 2" descr="A qr code on a white backgroun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5A009037-C05E-EF09-4EF8-4068C1F10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348" y="3228247"/>
            <a:ext cx="2960324" cy="2960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82F683-3F6D-9B17-A3C1-1D62CE3ADD62}"/>
              </a:ext>
            </a:extLst>
          </p:cNvPr>
          <p:cNvSpPr txBox="1"/>
          <p:nvPr/>
        </p:nvSpPr>
        <p:spPr>
          <a:xfrm>
            <a:off x="1153097" y="3692822"/>
            <a:ext cx="6799073" cy="2370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sz="2801" b="1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Comparta su opinión sobre este recurso educativo y profesional. </a:t>
            </a:r>
          </a:p>
          <a:p>
            <a:pPr algn="ctr">
              <a:spcAft>
                <a:spcPts val="1200"/>
              </a:spcAft>
            </a:pPr>
            <a:r>
              <a:rPr lang="es-E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Para comentar, escanee el código QR o visite el siguiente enlace</a:t>
            </a:r>
            <a:r>
              <a:rPr lang="en-U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:</a:t>
            </a:r>
          </a:p>
          <a:p>
            <a:pPr algn="ctr">
              <a:spcAft>
                <a:spcPts val="1200"/>
              </a:spcAft>
            </a:pPr>
            <a:r>
              <a:rPr lang="en-US" sz="2400" dirty="0" err="1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hlinkClick r:id="rId5"/>
              </a:rPr>
              <a:t>redcap.link</a:t>
            </a:r>
            <a:r>
              <a:rPr lang="en-U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hlinkClick r:id="rId5"/>
              </a:rPr>
              <a:t>/dh5j1nes</a:t>
            </a:r>
            <a:r>
              <a:rPr lang="en-U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  </a:t>
            </a:r>
          </a:p>
        </p:txBody>
      </p:sp>
      <p:pic>
        <p:nvPicPr>
          <p:cNvPr id="4" name="Picture 3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5DDF8EC3-071D-1C82-9046-80F6952398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6" y="7164468"/>
            <a:ext cx="6512292" cy="1080000"/>
          </a:xfrm>
          <a:prstGeom prst="rect">
            <a:avLst/>
          </a:prstGeom>
        </p:spPr>
      </p:pic>
      <p:pic>
        <p:nvPicPr>
          <p:cNvPr id="9" name="Picture 8" descr="A black and orange logo&#10;&#10;Description automatically generated">
            <a:extLst>
              <a:ext uri="{FF2B5EF4-FFF2-40B4-BE49-F238E27FC236}">
                <a16:creationId xmlns:a16="http://schemas.microsoft.com/office/drawing/2014/main" id="{10118615-ACCF-A4C9-9B1E-170632306D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39" y="8830883"/>
            <a:ext cx="4614338" cy="10843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1298" y="1974758"/>
            <a:ext cx="6631992" cy="66319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-1660237" y="1660237"/>
            <a:ext cx="10287000" cy="6966526"/>
            <a:chOff x="0" y="0"/>
            <a:chExt cx="3130550" cy="2120060"/>
          </a:xfrm>
          <a:solidFill>
            <a:srgbClr val="3660A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2120060"/>
            </a:xfrm>
            <a:custGeom>
              <a:avLst/>
              <a:gdLst/>
              <a:ahLst/>
              <a:cxnLst/>
              <a:rect l="l" t="t" r="r" b="b"/>
              <a:pathLst>
                <a:path w="3130550" h="2120060">
                  <a:moveTo>
                    <a:pt x="0" y="1123950"/>
                  </a:moveTo>
                  <a:lnTo>
                    <a:pt x="0" y="2120060"/>
                  </a:lnTo>
                  <a:lnTo>
                    <a:pt x="3130550" y="212006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0113" y="2233573"/>
            <a:ext cx="6114362" cy="611436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5400000">
            <a:off x="15547542" y="1159042"/>
            <a:ext cx="4345306" cy="2027222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169113" y="1462102"/>
            <a:ext cx="862593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latin typeface="Montserrat SemiBold" panose="00000700000000000000" pitchFamily="2" charset="0"/>
              </a:rPr>
              <a:t>En </a:t>
            </a:r>
            <a:r>
              <a:rPr lang="en-US" sz="4800" dirty="0" err="1">
                <a:latin typeface="Montserrat SemiBold" panose="00000700000000000000" pitchFamily="2" charset="0"/>
              </a:rPr>
              <a:t>esta</a:t>
            </a:r>
            <a:r>
              <a:rPr lang="en-US" sz="4800" dirty="0">
                <a:latin typeface="Montserrat SemiBold" panose="00000700000000000000" pitchFamily="2" charset="0"/>
              </a:rPr>
              <a:t> </a:t>
            </a:r>
            <a:r>
              <a:rPr lang="en-US" sz="4800" dirty="0" err="1">
                <a:latin typeface="Montserrat SemiBold" panose="00000700000000000000" pitchFamily="2" charset="0"/>
              </a:rPr>
              <a:t>presentación</a:t>
            </a:r>
            <a:r>
              <a:rPr lang="en-US" sz="4800" dirty="0">
                <a:latin typeface="Montserrat SemiBold" panose="00000700000000000000" pitchFamily="2" charset="0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4800" y="9791700"/>
            <a:ext cx="4979916" cy="2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02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001C8D-02D8-3C19-19AD-844701555404}"/>
              </a:ext>
            </a:extLst>
          </p:cNvPr>
          <p:cNvSpPr>
            <a:spLocks noChangeAspect="1"/>
          </p:cNvSpPr>
          <p:nvPr/>
        </p:nvSpPr>
        <p:spPr>
          <a:xfrm>
            <a:off x="1219200" y="2490827"/>
            <a:ext cx="5562600" cy="556260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65B56-1C40-04DF-60AD-F6FF1CDA1A6C}"/>
              </a:ext>
            </a:extLst>
          </p:cNvPr>
          <p:cNvSpPr txBox="1"/>
          <p:nvPr/>
        </p:nvSpPr>
        <p:spPr>
          <a:xfrm>
            <a:off x="8169113" y="2490827"/>
            <a:ext cx="9188774" cy="470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Introducción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Investigación y trayectoria profesional de TanYa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b="1" dirty="0">
                <a:latin typeface="Montserrat" panose="00000500000000000000" pitchFamily="2" charset="0"/>
              </a:rPr>
              <a:t>Puntos de debate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Sobre la promoción de la salud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De la escuela a la promoción de la salud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Carreras en la promoción de la salud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Conozca a TanYa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b="1" dirty="0">
                <a:latin typeface="Montserrat" panose="00000500000000000000" pitchFamily="2" charset="0"/>
              </a:rPr>
              <a:t>Puntos de debate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Más recursos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4E564-F0A7-13AB-5E5E-987EC5FCA0D6}"/>
              </a:ext>
            </a:extLst>
          </p:cNvPr>
          <p:cNvSpPr txBox="1"/>
          <p:nvPr/>
        </p:nvSpPr>
        <p:spPr>
          <a:xfrm>
            <a:off x="3699772" y="8467871"/>
            <a:ext cx="25146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© </a:t>
            </a:r>
            <a:r>
              <a:rPr lang="en-GB" sz="1000" dirty="0">
                <a:solidFill>
                  <a:schemeClr val="bg1"/>
                </a:solidFill>
                <a:latin typeface="Montserrat" panose="00000500000000000000" pitchFamily="2" charset="0"/>
              </a:rPr>
              <a:t>pixelheadphoto</a:t>
            </a:r>
            <a:r>
              <a:rPr lang="en-GB" sz="1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/Shutterstock.com 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61048" y="1791552"/>
            <a:ext cx="6076795" cy="6280192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202647" y="2041238"/>
            <a:ext cx="5593597" cy="5780821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023320" y="7516592"/>
            <a:ext cx="3952259" cy="954356"/>
            <a:chOff x="0" y="0"/>
            <a:chExt cx="3186708" cy="1012978"/>
          </a:xfrm>
          <a:solidFill>
            <a:srgbClr val="55B8AD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4668271" y="1543335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9356FCA-1F05-863E-DE3C-A453B588AA44}"/>
              </a:ext>
            </a:extLst>
          </p:cNvPr>
          <p:cNvSpPr txBox="1"/>
          <p:nvPr/>
        </p:nvSpPr>
        <p:spPr>
          <a:xfrm>
            <a:off x="8761143" y="2367515"/>
            <a:ext cx="8231458" cy="581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Dra. TanYa </a:t>
            </a:r>
            <a:r>
              <a:rPr lang="es-ES" sz="2600" kern="100" dirty="0" err="1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Gwathmey</a:t>
            </a: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es </a:t>
            </a:r>
            <a:r>
              <a:rPr lang="es-ES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promotora de la salud </a:t>
            </a: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 la Facultad de Medicina de la </a:t>
            </a: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Universidad de Wake Forest</a:t>
            </a: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en Estados Unidos.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Codirige la Triad </a:t>
            </a:r>
            <a:r>
              <a:rPr lang="es-ES" sz="2600" kern="100" dirty="0" err="1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Pastors</a:t>
            </a: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Network, una asociación entre iglesias de Carolina del Norte y el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4"/>
              </a:rPr>
              <a:t>Maya Angelou Research </a:t>
            </a:r>
            <a:r>
              <a:rPr lang="en-GB" sz="2600" kern="100" dirty="0" err="1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4"/>
              </a:rPr>
              <a:t>Center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4"/>
              </a:rPr>
              <a:t> for Healthy Communities (MARCH)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GB" sz="26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Ella cree que las comunidades afroamericanas reciben mejor </a:t>
            </a:r>
            <a:r>
              <a:rPr lang="es-ES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educación en salud </a:t>
            </a: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cuando la imparten los líderes religiosos de confianza.</a:t>
            </a: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8A252-6693-5366-24D8-A962B5B69E80}"/>
              </a:ext>
            </a:extLst>
          </p:cNvPr>
          <p:cNvSpPr txBox="1"/>
          <p:nvPr/>
        </p:nvSpPr>
        <p:spPr>
          <a:xfrm>
            <a:off x="3043528" y="7762937"/>
            <a:ext cx="3932051" cy="477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ontserrat Bold" panose="00000800000000000000" charset="0"/>
                <a:cs typeface="Montserrat Bold" panose="00000800000000000000" charset="0"/>
              </a:rPr>
              <a:t>Dra. </a:t>
            </a:r>
            <a:r>
              <a:rPr lang="en-GB" sz="2400" b="1" dirty="0" err="1">
                <a:latin typeface="Montserrat Bold" panose="00000800000000000000" charset="0"/>
                <a:cs typeface="Montserrat Bold" panose="00000800000000000000" charset="0"/>
              </a:rPr>
              <a:t>TanYa</a:t>
            </a:r>
            <a:r>
              <a:rPr lang="en-GB" sz="2400" b="1" dirty="0">
                <a:latin typeface="Montserrat Bold" panose="00000800000000000000" charset="0"/>
                <a:cs typeface="Montserrat Bold" panose="00000800000000000000" charset="0"/>
              </a:rPr>
              <a:t> </a:t>
            </a:r>
            <a:r>
              <a:rPr lang="en-GB" sz="2400" b="1" dirty="0" err="1">
                <a:latin typeface="Montserrat Bold" panose="00000800000000000000" charset="0"/>
                <a:cs typeface="Montserrat Bold" panose="00000800000000000000" charset="0"/>
              </a:rPr>
              <a:t>Gwathmey</a:t>
            </a:r>
            <a:endParaRPr lang="en-GB" sz="2400" b="1" dirty="0">
              <a:latin typeface="Montserrat Bold" panose="00000800000000000000" charset="0"/>
              <a:cs typeface="Montserrat Bold" panose="00000800000000000000" charset="0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E87C9A4-2B7A-C139-7A26-16677174A8FB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03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E8AF74-77E4-A04A-C7BB-91E39FC05416}"/>
              </a:ext>
            </a:extLst>
          </p:cNvPr>
          <p:cNvSpPr txBox="1"/>
          <p:nvPr/>
        </p:nvSpPr>
        <p:spPr>
          <a:xfrm>
            <a:off x="8761143" y="809777"/>
            <a:ext cx="9303172" cy="1081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469"/>
              </a:lnSpc>
            </a:pPr>
            <a:r>
              <a:rPr lang="en-US" sz="4800" dirty="0" err="1">
                <a:latin typeface="Montserrat Semi-Bold" panose="020B0604020202020204" charset="0"/>
              </a:rPr>
              <a:t>Conozca</a:t>
            </a:r>
            <a:r>
              <a:rPr lang="en-US" sz="4800" dirty="0">
                <a:latin typeface="Montserrat Semi-Bold" panose="020B0604020202020204" charset="0"/>
              </a:rPr>
              <a:t> a TanYa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213782" y="2171700"/>
            <a:ext cx="6601256" cy="6822207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6973B15-2E6E-E13C-4185-462C8985F87B}"/>
              </a:ext>
            </a:extLst>
          </p:cNvPr>
          <p:cNvSpPr txBox="1"/>
          <p:nvPr/>
        </p:nvSpPr>
        <p:spPr>
          <a:xfrm>
            <a:off x="952165" y="3394865"/>
            <a:ext cx="8953835" cy="389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animación en la siguiente diapositiva presentará la investigación y la trayectoria profesional de TanYa.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También la puede encontrar en la página de TanYa en Futurum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: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2"/>
              </a:rPr>
              <a:t>www.futurumcareers.com/health-promotion-with-dr-tanya-gwathmey</a:t>
            </a: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 puede verla en YouTube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: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youtu.be/iTGFKrf4Ke4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id="{B92E5AB3-B341-0DE2-D059-F72EC57562CE}"/>
              </a:ext>
            </a:extLst>
          </p:cNvPr>
          <p:cNvGrpSpPr>
            <a:grpSpLocks noChangeAspect="1"/>
          </p:cNvGrpSpPr>
          <p:nvPr/>
        </p:nvGrpSpPr>
        <p:grpSpPr>
          <a:xfrm>
            <a:off x="11530263" y="2498768"/>
            <a:ext cx="5968305" cy="6168071"/>
            <a:chOff x="0" y="0"/>
            <a:chExt cx="6362700" cy="6575666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F8CACF2-6356-F788-0F17-BC96EB92F8B3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921685" y="954154"/>
            <a:ext cx="108131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b="1" kern="100" dirty="0">
                <a:effectLst/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Conozca la investigación y la trayectoria </a:t>
            </a:r>
            <a:r>
              <a:rPr lang="es-ES" sz="4800" b="1" kern="100" dirty="0"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</a:t>
            </a:r>
            <a:r>
              <a:rPr lang="es-ES" sz="4800" b="1" kern="100" dirty="0">
                <a:effectLst/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rofesional de TanYa</a:t>
            </a:r>
            <a:endParaRPr lang="en-GB" sz="4800" kern="100" dirty="0">
              <a:effectLst/>
              <a:latin typeface="Montserrat SemiBold" panose="000007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C9F6520-EE26-4138-B9CA-CB868C68051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04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</p:spTree>
    <p:extLst>
      <p:ext uri="{BB962C8B-B14F-4D97-AF65-F5344CB8AC3E}">
        <p14:creationId xmlns:p14="http://schemas.microsoft.com/office/powerpoint/2010/main" val="172764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nYa Gwathmey Spanish animation">
            <a:hlinkClick r:id="" action="ppaction://media"/>
            <a:extLst>
              <a:ext uri="{FF2B5EF4-FFF2-40B4-BE49-F238E27FC236}">
                <a16:creationId xmlns:a16="http://schemas.microsoft.com/office/drawing/2014/main" id="{7AC0B20F-9A3D-55F8-97D2-748E8E327C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5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and person standing in front of a church&#10;&#10;AI-generated content may be incorrect.">
            <a:extLst>
              <a:ext uri="{FF2B5EF4-FFF2-40B4-BE49-F238E27FC236}">
                <a16:creationId xmlns:a16="http://schemas.microsoft.com/office/drawing/2014/main" id="{2D7DB823-1329-2E77-24C2-434923027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0" t="2045" r="4188"/>
          <a:stretch>
            <a:fillRect/>
          </a:stretch>
        </p:blipFill>
        <p:spPr>
          <a:xfrm>
            <a:off x="7924800" y="-6703"/>
            <a:ext cx="10363200" cy="1030040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2117659" y="-231135"/>
            <a:ext cx="9281892" cy="11781190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06FBB253-6086-031C-8D99-18D229BCE51F}"/>
              </a:ext>
            </a:extLst>
          </p:cNvPr>
          <p:cNvSpPr/>
          <p:nvPr/>
        </p:nvSpPr>
        <p:spPr>
          <a:xfrm rot="5400000">
            <a:off x="1821424" y="-239698"/>
            <a:ext cx="9281891" cy="11798318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468A76-7090-E9BA-7D3D-5AD7C5ECCA99}"/>
              </a:ext>
            </a:extLst>
          </p:cNvPr>
          <p:cNvSpPr/>
          <p:nvPr/>
        </p:nvSpPr>
        <p:spPr>
          <a:xfrm>
            <a:off x="13521" y="13408"/>
            <a:ext cx="1981200" cy="10300405"/>
          </a:xfrm>
          <a:prstGeom prst="rect">
            <a:avLst/>
          </a:prstGeom>
          <a:solidFill>
            <a:srgbClr val="ADDD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1284624" y="-455327"/>
            <a:ext cx="10313814" cy="11197656"/>
            <a:chOff x="-4069" y="-13449"/>
            <a:chExt cx="3130550" cy="3511380"/>
          </a:xfrm>
          <a:solidFill>
            <a:srgbClr val="ADDDD7"/>
          </a:solidFill>
        </p:grpSpPr>
        <p:sp>
          <p:nvSpPr>
            <p:cNvPr id="8" name="Freeform 8"/>
            <p:cNvSpPr/>
            <p:nvPr/>
          </p:nvSpPr>
          <p:spPr>
            <a:xfrm>
              <a:off x="-4069" y="-13449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EB73596A-795A-5C0E-A2A2-663F3FBB885B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06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DDB444-1505-63D1-92A9-D3D26A633F58}"/>
              </a:ext>
            </a:extLst>
          </p:cNvPr>
          <p:cNvSpPr txBox="1"/>
          <p:nvPr/>
        </p:nvSpPr>
        <p:spPr>
          <a:xfrm>
            <a:off x="381001" y="419100"/>
            <a:ext cx="7993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latin typeface="Montserrat SemiBold" panose="00000700000000000000" pitchFamily="2" charset="0"/>
              </a:rPr>
              <a:t>Resumen</a:t>
            </a:r>
            <a:r>
              <a:rPr lang="en-GB" sz="4400" dirty="0">
                <a:latin typeface="Montserrat SemiBold" panose="00000700000000000000" pitchFamily="2" charset="0"/>
              </a:rPr>
              <a:t> de la </a:t>
            </a:r>
            <a:r>
              <a:rPr lang="en-GB" sz="4400" dirty="0" err="1">
                <a:latin typeface="Montserrat SemiBold" panose="00000700000000000000" pitchFamily="2" charset="0"/>
              </a:rPr>
              <a:t>animación</a:t>
            </a:r>
            <a:endParaRPr lang="en-GB" sz="4400" dirty="0">
              <a:latin typeface="Montserrat SemiBold" panose="000007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71DEA-D63C-694B-86D7-6E8A040E6429}"/>
              </a:ext>
            </a:extLst>
          </p:cNvPr>
          <p:cNvSpPr txBox="1"/>
          <p:nvPr/>
        </p:nvSpPr>
        <p:spPr>
          <a:xfrm>
            <a:off x="381001" y="1573101"/>
            <a:ext cx="8839199" cy="1830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Las experiencias de la infancia de TanYa, en las que veía a su madre cuidar de familiares enfermos, la inspiraron de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mejorar los resultados de salud 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 comunidades con acceso limitado a la atención médica. </a:t>
            </a:r>
            <a:endParaRPr lang="en-GB" sz="24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329ADA-F36C-FB98-DC6B-E6535D9AA27D}"/>
              </a:ext>
            </a:extLst>
          </p:cNvPr>
          <p:cNvSpPr txBox="1"/>
          <p:nvPr/>
        </p:nvSpPr>
        <p:spPr>
          <a:xfrm>
            <a:off x="381000" y="5295900"/>
            <a:ext cx="10134600" cy="1387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Triad </a:t>
            </a:r>
            <a:r>
              <a:rPr lang="es-ES" sz="2400" b="1" kern="100" dirty="0" err="1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Pastors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Network 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(TPN) es una alianza entre investigadores del ámbito de la salud y líderes religiosos cristianos de comunidades afroamericanas en Carolina del Norte. </a:t>
            </a:r>
            <a:endParaRPr lang="en-GB" sz="24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D9EAAF-0406-A344-A3C9-65FAC0BD0A0F}"/>
              </a:ext>
            </a:extLst>
          </p:cNvPr>
          <p:cNvSpPr txBox="1"/>
          <p:nvPr/>
        </p:nvSpPr>
        <p:spPr>
          <a:xfrm>
            <a:off x="381000" y="6972300"/>
            <a:ext cx="10896600" cy="227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Como promotora de la salud en la TPN, TanYa crea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recursos educativos 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sobre temas de salud que afectan a diferentes congregaciones y capacita a los miembros de las iglesias para que eduquen a otras personas sobre cómo prevenir y controlar las enfermedades.</a:t>
            </a:r>
            <a:endParaRPr lang="en-GB" sz="24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83E1DD-308C-A67C-A11B-20ABF39DB595}"/>
              </a:ext>
            </a:extLst>
          </p:cNvPr>
          <p:cNvSpPr txBox="1"/>
          <p:nvPr/>
        </p:nvSpPr>
        <p:spPr>
          <a:xfrm>
            <a:off x="381000" y="3619500"/>
            <a:ext cx="9829800" cy="1391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evidencia demuestra que las personas tienden a confiar más en la información de la salud cuando se proporciona a través de grupos con los que se sienten identificadas.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490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people clapping in a church&#10;&#10;Description automatically generated">
            <a:extLst>
              <a:ext uri="{FF2B5EF4-FFF2-40B4-BE49-F238E27FC236}">
                <a16:creationId xmlns:a16="http://schemas.microsoft.com/office/drawing/2014/main" id="{C468F6C7-80BC-9BEF-79C7-6CE22865A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18919" r="16920"/>
          <a:stretch/>
        </p:blipFill>
        <p:spPr>
          <a:xfrm>
            <a:off x="2895600" y="-2"/>
            <a:ext cx="14755810" cy="1028700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3284" y="2611457"/>
            <a:ext cx="13394716" cy="6646843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896955"/>
            <a:ext cx="13144500" cy="6018857"/>
            <a:chOff x="0" y="0"/>
            <a:chExt cx="7630634" cy="3996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4136635" y="-3385136"/>
            <a:ext cx="1480331" cy="9753602"/>
            <a:chOff x="0" y="0"/>
            <a:chExt cx="3130550" cy="18248691"/>
          </a:xfrm>
          <a:solidFill>
            <a:srgbClr val="55B8AD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5400" y="3238500"/>
            <a:ext cx="12525508" cy="5304648"/>
            <a:chOff x="0" y="0"/>
            <a:chExt cx="7208077" cy="36238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EFF541-76D0-5E12-6953-5C890BABB532}"/>
              </a:ext>
            </a:extLst>
          </p:cNvPr>
          <p:cNvSpPr txBox="1"/>
          <p:nvPr/>
        </p:nvSpPr>
        <p:spPr>
          <a:xfrm>
            <a:off x="870422" y="920207"/>
            <a:ext cx="8273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Montserrat SemiBold" panose="00000700000000000000" pitchFamily="2" charset="0"/>
              </a:rPr>
              <a:t>Puntos de Debate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27DB1-A9EE-74DA-199E-A7D8609A0C48}"/>
              </a:ext>
            </a:extLst>
          </p:cNvPr>
          <p:cNvSpPr txBox="1"/>
          <p:nvPr/>
        </p:nvSpPr>
        <p:spPr>
          <a:xfrm>
            <a:off x="1524000" y="3343183"/>
            <a:ext cx="12192000" cy="516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¿Cómo han influido las experiencias de vida de TanYa en su trayectoria profesional?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¿Por qué cree que las comunidades afroamericanas reciben mejor la educación de la salud si la imparten las iglesias locales en lugar de las organizaciones médicas?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¿Por qué es importante que la educación de la salud se adapte a las necesidades específicas de una comunidad?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¿Cómo adopta la Triad </a:t>
            </a:r>
            <a:r>
              <a:rPr lang="es-ES" sz="2800" dirty="0" err="1">
                <a:latin typeface="Montserrat" panose="00000500000000000000" pitchFamily="2" charset="0"/>
              </a:rPr>
              <a:t>Pastors</a:t>
            </a:r>
            <a:r>
              <a:rPr lang="es-ES" sz="2800" dirty="0">
                <a:latin typeface="Montserrat" panose="00000500000000000000" pitchFamily="2" charset="0"/>
              </a:rPr>
              <a:t> Network un enfoque comunitario para la promoción de la salud?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22903EF9-BF1A-E37B-DF5D-10AEBCEAB915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07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A8DCA-13EB-2DCD-9809-359683F11C32}"/>
              </a:ext>
            </a:extLst>
          </p:cNvPr>
          <p:cNvSpPr txBox="1"/>
          <p:nvPr/>
        </p:nvSpPr>
        <p:spPr>
          <a:xfrm>
            <a:off x="14313846" y="9953282"/>
            <a:ext cx="27695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© </a:t>
            </a:r>
            <a:r>
              <a:rPr lang="en-GB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Zamrznuti</a:t>
            </a:r>
            <a:r>
              <a:rPr lang="en-GB" sz="1000" dirty="0">
                <a:solidFill>
                  <a:schemeClr val="bg1"/>
                </a:solidFill>
                <a:latin typeface="Montserrat" panose="00000500000000000000" pitchFamily="2" charset="0"/>
              </a:rPr>
              <a:t> tonovi</a:t>
            </a:r>
            <a:r>
              <a:rPr lang="en-GB" sz="1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/Shutterstock.com 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women looking at plastic bags&#10;&#10;Description automatically generated">
            <a:extLst>
              <a:ext uri="{FF2B5EF4-FFF2-40B4-BE49-F238E27FC236}">
                <a16:creationId xmlns:a16="http://schemas.microsoft.com/office/drawing/2014/main" id="{E91E89A2-B29C-2E37-AD5D-02D6804F1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3" b="4070"/>
          <a:stretch/>
        </p:blipFill>
        <p:spPr>
          <a:xfrm>
            <a:off x="7848600" y="0"/>
            <a:ext cx="10439400" cy="10325100"/>
          </a:xfrm>
          <a:prstGeom prst="rect">
            <a:avLst/>
          </a:prstGeom>
        </p:spPr>
      </p:pic>
      <p:grpSp>
        <p:nvGrpSpPr>
          <p:cNvPr id="17" name="Group 4">
            <a:extLst>
              <a:ext uri="{FF2B5EF4-FFF2-40B4-BE49-F238E27FC236}">
                <a16:creationId xmlns:a16="http://schemas.microsoft.com/office/drawing/2014/main" id="{30FCEBE4-1C7B-B78F-92BF-40B9D1647E8B}"/>
              </a:ext>
            </a:extLst>
          </p:cNvPr>
          <p:cNvGrpSpPr/>
          <p:nvPr/>
        </p:nvGrpSpPr>
        <p:grpSpPr>
          <a:xfrm rot="5400000">
            <a:off x="13325192" y="5842054"/>
            <a:ext cx="1391215" cy="6858000"/>
            <a:chOff x="0" y="0"/>
            <a:chExt cx="3130550" cy="18606430"/>
          </a:xfrm>
          <a:solidFill>
            <a:srgbClr val="3660AA"/>
          </a:solidFill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DE2D5E10-6A52-4C66-212B-1BD092E28C6B}"/>
                </a:ext>
              </a:extLst>
            </p:cNvPr>
            <p:cNvSpPr/>
            <p:nvPr/>
          </p:nvSpPr>
          <p:spPr>
            <a:xfrm>
              <a:off x="0" y="0"/>
              <a:ext cx="3130550" cy="18606430"/>
            </a:xfrm>
            <a:custGeom>
              <a:avLst/>
              <a:gdLst/>
              <a:ahLst/>
              <a:cxnLst/>
              <a:rect l="l" t="t" r="r" b="b"/>
              <a:pathLst>
                <a:path w="3130550" h="18606430">
                  <a:moveTo>
                    <a:pt x="0" y="1123950"/>
                  </a:moveTo>
                  <a:lnTo>
                    <a:pt x="0" y="18606430"/>
                  </a:lnTo>
                  <a:lnTo>
                    <a:pt x="3130550" y="1860643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490650" y="-435336"/>
            <a:ext cx="9258300" cy="12239599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06FBB253-6086-031C-8D99-18D229BCE51F}"/>
              </a:ext>
            </a:extLst>
          </p:cNvPr>
          <p:cNvSpPr/>
          <p:nvPr/>
        </p:nvSpPr>
        <p:spPr>
          <a:xfrm rot="5400000">
            <a:off x="1258214" y="-214696"/>
            <a:ext cx="9281891" cy="11798318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595925" y="-617384"/>
            <a:ext cx="10346559" cy="11538409"/>
            <a:chOff x="0" y="0"/>
            <a:chExt cx="3130550" cy="3511380"/>
          </a:xfrm>
          <a:solidFill>
            <a:srgbClr val="ADDDD7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6273DC6-DD7D-32C2-C854-612A32B2BA7A}"/>
              </a:ext>
            </a:extLst>
          </p:cNvPr>
          <p:cNvSpPr txBox="1"/>
          <p:nvPr/>
        </p:nvSpPr>
        <p:spPr>
          <a:xfrm>
            <a:off x="533399" y="690452"/>
            <a:ext cx="7239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</a:rPr>
              <a:t>Sobre la promoción de la salud</a:t>
            </a:r>
            <a:endParaRPr lang="en-GB" sz="4800" dirty="0">
              <a:latin typeface="Montserrat SemiBold" panose="000007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35257B-8733-CEE3-9046-A2EFCB2873B9}"/>
              </a:ext>
            </a:extLst>
          </p:cNvPr>
          <p:cNvSpPr txBox="1"/>
          <p:nvPr/>
        </p:nvSpPr>
        <p:spPr>
          <a:xfrm>
            <a:off x="533400" y="2628900"/>
            <a:ext cx="8382000" cy="94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promoción de la salud se centra en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educación de la salud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y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prevención de enfermedades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endParaRPr lang="en-GB" sz="24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A29575E1-84B7-6F57-3DC4-9904E38E426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08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2B0B96-E9D2-5544-94AB-545BEA9ACBF6}"/>
              </a:ext>
            </a:extLst>
          </p:cNvPr>
          <p:cNvSpPr txBox="1"/>
          <p:nvPr/>
        </p:nvSpPr>
        <p:spPr>
          <a:xfrm>
            <a:off x="533397" y="5448300"/>
            <a:ext cx="9296401" cy="1387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prevención de enfermedades consiste en animar a las personas a tomar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medidas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antes de que se produzca la enfermedad. </a:t>
            </a:r>
            <a:endParaRPr lang="en-GB" sz="24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279667-DE0B-48DE-874C-F4A5887D2940}"/>
              </a:ext>
            </a:extLst>
          </p:cNvPr>
          <p:cNvSpPr txBox="1"/>
          <p:nvPr/>
        </p:nvSpPr>
        <p:spPr>
          <a:xfrm>
            <a:off x="556387" y="7054479"/>
            <a:ext cx="10035412" cy="227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promoción de la salud tiene como objetivo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mejorar la salud y el bienestar general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. Esto es muy importante en comunidades con acceso limitado a la atención médica, o que, por diversos motivos, no están vinculadas a los sistemas de salud. </a:t>
            </a:r>
            <a:endParaRPr lang="en-GB" sz="24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A9CD20-D9FD-38CA-BD8D-6D2C264726A9}"/>
              </a:ext>
            </a:extLst>
          </p:cNvPr>
          <p:cNvSpPr txBox="1"/>
          <p:nvPr/>
        </p:nvSpPr>
        <p:spPr>
          <a:xfrm>
            <a:off x="533399" y="3771900"/>
            <a:ext cx="8991601" cy="1391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educación de la salud consiste en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concienciar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sobre cuestiones relacionadas con la salud, lo que incluye normalizar las conversaciones sobre salud y enfermedad.</a:t>
            </a:r>
            <a:endParaRPr lang="en-GB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D27028-395E-C3AB-9331-E80BC975A728}"/>
              </a:ext>
            </a:extLst>
          </p:cNvPr>
          <p:cNvSpPr txBox="1"/>
          <p:nvPr/>
        </p:nvSpPr>
        <p:spPr>
          <a:xfrm>
            <a:off x="11843235" y="8610607"/>
            <a:ext cx="5396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Durante una actividad de la TPN, los miembros de la congregación aprenden sobre la composición nutricional de los alimentos más comunes.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77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tanding under a shelter&#10;&#10;Description automatically generated">
            <a:extLst>
              <a:ext uri="{FF2B5EF4-FFF2-40B4-BE49-F238E27FC236}">
                <a16:creationId xmlns:a16="http://schemas.microsoft.com/office/drawing/2014/main" id="{EDAF0E43-A359-09CF-5929-3BF37A92F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84"/>
          <a:stretch>
            <a:fillRect/>
          </a:stretch>
        </p:blipFill>
        <p:spPr>
          <a:xfrm>
            <a:off x="7802780" y="-21768"/>
            <a:ext cx="10485220" cy="10304412"/>
          </a:xfrm>
          <a:prstGeom prst="rect">
            <a:avLst/>
          </a:prstGeom>
        </p:spPr>
      </p:pic>
      <p:grpSp>
        <p:nvGrpSpPr>
          <p:cNvPr id="14" name="Group 4">
            <a:extLst>
              <a:ext uri="{FF2B5EF4-FFF2-40B4-BE49-F238E27FC236}">
                <a16:creationId xmlns:a16="http://schemas.microsoft.com/office/drawing/2014/main" id="{A1C705C7-7C9E-41B6-EA6B-585D76EE8C88}"/>
              </a:ext>
            </a:extLst>
          </p:cNvPr>
          <p:cNvGrpSpPr/>
          <p:nvPr/>
        </p:nvGrpSpPr>
        <p:grpSpPr>
          <a:xfrm rot="5400000">
            <a:off x="13483206" y="5826866"/>
            <a:ext cx="1442774" cy="6514968"/>
            <a:chOff x="0" y="0"/>
            <a:chExt cx="3130550" cy="18606430"/>
          </a:xfrm>
          <a:solidFill>
            <a:srgbClr val="3660AA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0E6BAD8-4E0E-F4FB-7F5B-F7A01D0DD0B5}"/>
                </a:ext>
              </a:extLst>
            </p:cNvPr>
            <p:cNvSpPr/>
            <p:nvPr/>
          </p:nvSpPr>
          <p:spPr>
            <a:xfrm>
              <a:off x="0" y="0"/>
              <a:ext cx="3130550" cy="18606430"/>
            </a:xfrm>
            <a:custGeom>
              <a:avLst/>
              <a:gdLst/>
              <a:ahLst/>
              <a:cxnLst/>
              <a:rect l="l" t="t" r="r" b="b"/>
              <a:pathLst>
                <a:path w="3130550" h="18606430">
                  <a:moveTo>
                    <a:pt x="0" y="1123950"/>
                  </a:moveTo>
                  <a:lnTo>
                    <a:pt x="0" y="18606430"/>
                  </a:lnTo>
                  <a:lnTo>
                    <a:pt x="3130550" y="1860643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5C9085F-4913-17D5-DEFE-42BEC105F324}"/>
              </a:ext>
            </a:extLst>
          </p:cNvPr>
          <p:cNvSpPr txBox="1"/>
          <p:nvPr/>
        </p:nvSpPr>
        <p:spPr>
          <a:xfrm>
            <a:off x="12205321" y="8536931"/>
            <a:ext cx="50264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During the 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0"/>
              </a:rPr>
              <a:t>TPN </a:t>
            </a:r>
            <a:r>
              <a:rPr lang="en-GB" sz="2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Church Field Day, churches gather to promote physical activity among their members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 rot="5400000">
            <a:off x="1490650" y="-435336"/>
            <a:ext cx="9258300" cy="12239599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06FBB253-6086-031C-8D99-18D229BCE51F}"/>
              </a:ext>
            </a:extLst>
          </p:cNvPr>
          <p:cNvSpPr/>
          <p:nvPr/>
        </p:nvSpPr>
        <p:spPr>
          <a:xfrm rot="5400000">
            <a:off x="1258214" y="-214696"/>
            <a:ext cx="9281891" cy="11798318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595925" y="-617384"/>
            <a:ext cx="10346559" cy="11538409"/>
            <a:chOff x="0" y="0"/>
            <a:chExt cx="3130550" cy="3511380"/>
          </a:xfrm>
          <a:solidFill>
            <a:srgbClr val="ADDDD7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ECA3228-27EE-2437-A2FD-A6F7D217594D}"/>
              </a:ext>
            </a:extLst>
          </p:cNvPr>
          <p:cNvSpPr txBox="1"/>
          <p:nvPr/>
        </p:nvSpPr>
        <p:spPr>
          <a:xfrm>
            <a:off x="528288" y="2743892"/>
            <a:ext cx="8463312" cy="3603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kern="100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“Pasé gran parte de mi infancia viendo a mi madre cuidar de familiares que necesitaban atención médica. A los 11 años me di cuenta de que en realidad ella no era enfermera. Muchos de los miembros de mi familia </a:t>
            </a:r>
            <a:r>
              <a:rPr lang="es-ES" sz="2400" b="1" kern="100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no tenían acceso a la atención médica </a:t>
            </a:r>
            <a:r>
              <a:rPr lang="es-ES" sz="2400" kern="100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 </a:t>
            </a:r>
            <a:r>
              <a:rPr lang="es-ES" sz="2400" b="1" kern="100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no confiaban en los profesionales de la salud </a:t>
            </a:r>
            <a:r>
              <a:rPr lang="es-ES" sz="2400" kern="100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y, como consecuencia, vi morir a muchos de ellos a edades tempranas”.  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– TanYa  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F89949F2-2EDB-AD24-F03E-6797F2619737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09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058152-716D-E1DC-56AB-B465A9ACDFA1}"/>
              </a:ext>
            </a:extLst>
          </p:cNvPr>
          <p:cNvSpPr txBox="1"/>
          <p:nvPr/>
        </p:nvSpPr>
        <p:spPr>
          <a:xfrm>
            <a:off x="528288" y="6667500"/>
            <a:ext cx="9987312" cy="227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Esto motivó a TanYa a dedicar su carrera a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mejorar los resultados de salud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en comunidades con acceso limitado a la atención médica. Hoy, como </a:t>
            </a:r>
            <a:r>
              <a:rPr lang="es-ES" sz="24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investigadora y promotora de la salud</a:t>
            </a:r>
            <a:r>
              <a:rPr lang="es-ES" sz="24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se centra en abordar los factores que impiden que las personas reciban la atención que necesitan. </a:t>
            </a:r>
            <a:endParaRPr lang="en-GB" sz="24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2AD0F-E08A-EC11-4277-94AC182003D5}"/>
              </a:ext>
            </a:extLst>
          </p:cNvPr>
          <p:cNvSpPr txBox="1"/>
          <p:nvPr/>
        </p:nvSpPr>
        <p:spPr>
          <a:xfrm>
            <a:off x="533399" y="690452"/>
            <a:ext cx="7009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</a:rPr>
              <a:t>Sobre la promoción de la salud</a:t>
            </a:r>
            <a:endParaRPr lang="en-GB" sz="4800" dirty="0"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60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e5eb4c-ad0d-4795-ae2e-baffe4a7a343" xsi:nil="true"/>
    <lcf76f155ced4ddcb4097134ff3c332f xmlns="4ef8ee0b-e025-4bd4-94a6-4c71df7778d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AB894FB2DAA46A83F7930F35AC280" ma:contentTypeVersion="19" ma:contentTypeDescription="Create a new document." ma:contentTypeScope="" ma:versionID="92774c4978b0496b0f20fa32f3f2b0be">
  <xsd:schema xmlns:xsd="http://www.w3.org/2001/XMLSchema" xmlns:xs="http://www.w3.org/2001/XMLSchema" xmlns:p="http://schemas.microsoft.com/office/2006/metadata/properties" xmlns:ns2="4ef8ee0b-e025-4bd4-94a6-4c71df7778d2" xmlns:ns3="09e5eb4c-ad0d-4795-ae2e-baffe4a7a343" targetNamespace="http://schemas.microsoft.com/office/2006/metadata/properties" ma:root="true" ma:fieldsID="1457492cf599239e3f08a612a755c80d" ns2:_="" ns3:_="">
    <xsd:import namespace="4ef8ee0b-e025-4bd4-94a6-4c71df7778d2"/>
    <xsd:import namespace="09e5eb4c-ad0d-4795-ae2e-baffe4a7a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8ee0b-e025-4bd4-94a6-4c71df777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782564-be43-449e-9829-86f2ca8ed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5eb4c-ad0d-4795-ae2e-baffe4a7a3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e7737c-4f54-4668-836a-4369b242694b}" ma:internalName="TaxCatchAll" ma:showField="CatchAllData" ma:web="09e5eb4c-ad0d-4795-ae2e-baffe4a7a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880CE9-8CB5-4DBE-84D9-560466B5AC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27C9C9-1383-43CA-9F0A-3F7796B22DE4}">
  <ds:schemaRefs>
    <ds:schemaRef ds:uri="http://schemas.microsoft.com/office/2006/metadata/properties"/>
    <ds:schemaRef ds:uri="http://schemas.microsoft.com/office/infopath/2007/PartnerControls"/>
    <ds:schemaRef ds:uri="09e5eb4c-ad0d-4795-ae2e-baffe4a7a343"/>
    <ds:schemaRef ds:uri="4ef8ee0b-e025-4bd4-94a6-4c71df7778d2"/>
  </ds:schemaRefs>
</ds:datastoreItem>
</file>

<file path=customXml/itemProps3.xml><?xml version="1.0" encoding="utf-8"?>
<ds:datastoreItem xmlns:ds="http://schemas.openxmlformats.org/officeDocument/2006/customXml" ds:itemID="{6C3F5184-EBB7-4B3B-BB88-1DCAB5B0C3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8ee0b-e025-4bd4-94a6-4c71df7778d2"/>
    <ds:schemaRef ds:uri="09e5eb4c-ad0d-4795-ae2e-baffe4a7a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1808</Words>
  <Application>Microsoft Office PowerPoint</Application>
  <PresentationFormat>Custom</PresentationFormat>
  <Paragraphs>121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Montserrat</vt:lpstr>
      <vt:lpstr>Montserrat ExtraBold</vt:lpstr>
      <vt:lpstr>Montserrat SemiBold</vt:lpstr>
      <vt:lpstr>Montserrat Semi-Bold</vt:lpstr>
      <vt:lpstr>Montserrat Semi-Bold Bold</vt:lpstr>
      <vt:lpstr>Montserrat Classic Bold Italics</vt:lpstr>
      <vt:lpstr>Arial</vt:lpstr>
      <vt:lpstr>Montserrat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Sciences Presentation</dc:title>
  <dc:creator>Isla</dc:creator>
  <cp:lastModifiedBy>Isla Foffa</cp:lastModifiedBy>
  <cp:revision>12</cp:revision>
  <dcterms:created xsi:type="dcterms:W3CDTF">2006-08-16T00:00:00Z</dcterms:created>
  <dcterms:modified xsi:type="dcterms:W3CDTF">2026-02-12T14:51:01Z</dcterms:modified>
  <dc:identifier>DAFb8zIHRfw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0x010100F6CAB894FB2DAA46A83F7930F35AC280</vt:lpwstr>
  </property>
  <property fmtid="{D5CDD505-2E9C-101B-9397-08002B2CF9AE}" pid="3" name="MediaServiceImageTags">
    <vt:lpwstr/>
  </property>
</Properties>
</file>