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300" r:id="rId12"/>
  </p:sldIdLst>
  <p:sldSz cx="18288000" cy="10287000"/>
  <p:notesSz cx="6858000" cy="9144000"/>
  <p:embeddedFontLst>
    <p:embeddedFont>
      <p:font typeface="Montserrat" panose="00000500000000000000" pitchFamily="2" charset="0"/>
      <p:regular r:id="rId14"/>
      <p:bold r:id="rId15"/>
      <p:italic r:id="rId16"/>
      <p:boldItalic r:id="rId17"/>
    </p:embeddedFont>
    <p:embeddedFont>
      <p:font typeface="Montserrat Black" panose="00000A00000000000000" pitchFamily="2" charset="0"/>
      <p:bold r:id="rId18"/>
      <p:italic r:id="rId19"/>
      <p:boldItalic r:id="rId20"/>
    </p:embeddedFont>
    <p:embeddedFont>
      <p:font typeface="Montserrat Bold" panose="00000800000000000000" charset="0"/>
      <p:regular r:id="rId21"/>
      <p:bold r:id="rId22"/>
      <p:italic r:id="rId23"/>
      <p:boldItalic r:id="rId24"/>
    </p:embeddedFont>
    <p:embeddedFont>
      <p:font typeface="Montserrat Extra-Bold" panose="020B0604020202020204" charset="0"/>
      <p:regular r:id="rId25"/>
      <p:bold r:id="rId26"/>
    </p:embeddedFont>
    <p:embeddedFont>
      <p:font typeface="Montserrat Extra-Bold Bold" panose="020B0604020202020204" charset="0"/>
      <p:regular r:id="rId27"/>
      <p:bold r:id="rId28"/>
    </p:embeddedFont>
    <p:embeddedFont>
      <p:font typeface="Montserrat Medium" panose="00000600000000000000" pitchFamily="2" charset="0"/>
      <p:regular r:id="rId29"/>
      <p:italic r:id="rId30"/>
    </p:embeddedFont>
    <p:embeddedFont>
      <p:font typeface="Montserrat SemiBold" panose="00000700000000000000"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YCwQ34+4ZdrNaP742qgSA==" hashData="G+4hFqVQZ4T98FjhH5HRYxaKlZ3WzqIH3MJkI1Pnn/khMX5aVqdHR9piNSzBRTEKHggwLYjPvmh065AoSBggC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0AA"/>
    <a:srgbClr val="55B8AD"/>
    <a:srgbClr val="FFFEFD"/>
    <a:srgbClr val="0066CC"/>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EB319-C2AF-4849-85D6-71B4E3B9B1B4}" v="1" dt="2026-02-05T11:23:30.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850"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microsoft.com/office/2015/10/relationships/revisionInfo" Target="revisionInfo.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uturumcareers.com/health-promotion-with-dr-tanya-gwathmey"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www.futurumcareers.com/TanYa-Gwathmey-activity-sheet-ES.pdf" TargetMode="External"/><Relationship Id="rId3" Type="http://schemas.openxmlformats.org/officeDocument/2006/relationships/hyperlink" Target="http://www.futurumcareers.com/TanYa-Gwathmey-animation-ES.mp4" TargetMode="External"/><Relationship Id="rId7" Type="http://schemas.openxmlformats.org/officeDocument/2006/relationships/hyperlink" Target="http://www.futurumcareers.com/TanYa-Gwathmey-brochure-ES.pdf"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futurumcareers.com/health-promotion-with-dr-tanya-gwathme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dcap.wakehealth.edu/redcap/surveys/?s=RP3XPRFPWX3NRWPK" TargetMode="External"/><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redcap.link/dh5j1nes"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55B8AD"/>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grpFill/>
          </p:spPr>
          <p:txBody>
            <a:bodyPr/>
            <a:lstStyle/>
            <a:p>
              <a:endParaRPr lang="en-US"/>
            </a:p>
          </p:txBody>
        </p:sp>
        <p:sp>
          <p:nvSpPr>
            <p:cNvPr id="4" name="TextBox 4"/>
            <p:cNvSpPr txBox="1"/>
            <p:nvPr/>
          </p:nvSpPr>
          <p:spPr>
            <a:xfrm>
              <a:off x="101600" y="-38100"/>
              <a:ext cx="609600" cy="64770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3660AA"/>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5B8AD"/>
            </a:solidFill>
          </p:spPr>
          <p:txBody>
            <a:bodyPr/>
            <a:lstStyle/>
            <a:p>
              <a:endParaRPr lang="en-US"/>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56147"/>
            <a:ext cx="3086100" cy="7581247"/>
          </a:xfrm>
          <a:custGeom>
            <a:avLst/>
            <a:gdLst/>
            <a:ahLst/>
            <a:cxnLst/>
            <a:rect l="l" t="t" r="r" b="b"/>
            <a:pathLst>
              <a:path w="812800" h="2011495">
                <a:moveTo>
                  <a:pt x="0" y="0"/>
                </a:moveTo>
                <a:lnTo>
                  <a:pt x="812800" y="0"/>
                </a:lnTo>
                <a:lnTo>
                  <a:pt x="812800" y="2011495"/>
                </a:lnTo>
                <a:lnTo>
                  <a:pt x="0" y="2011495"/>
                </a:lnTo>
                <a:close/>
              </a:path>
            </a:pathLst>
          </a:custGeom>
          <a:solidFill>
            <a:srgbClr val="55B8AD"/>
          </a:solidFill>
        </p:spPr>
        <p:txBody>
          <a:bodyPr/>
          <a:lstStyle/>
          <a:p>
            <a:endParaRPr lang="en-GB"/>
          </a:p>
        </p:txBody>
      </p:sp>
      <p:sp>
        <p:nvSpPr>
          <p:cNvPr id="34" name="TextBox 34"/>
          <p:cNvSpPr txBox="1"/>
          <p:nvPr/>
        </p:nvSpPr>
        <p:spPr>
          <a:xfrm>
            <a:off x="1201170" y="1143280"/>
            <a:ext cx="3407082" cy="799963"/>
          </a:xfrm>
          <a:prstGeom prst="rect">
            <a:avLst/>
          </a:prstGeom>
        </p:spPr>
        <p:txBody>
          <a:bodyPr lIns="0" tIns="0" rIns="0" bIns="0" rtlCol="0" anchor="t">
            <a:spAutoFit/>
          </a:bodyPr>
          <a:lstStyle/>
          <a:p>
            <a:r>
              <a:rPr lang="es-ES" sz="2599" dirty="0">
                <a:solidFill>
                  <a:srgbClr val="FFFFFF"/>
                </a:solidFill>
                <a:latin typeface="Montserrat" panose="00000500000000000000" pitchFamily="2" charset="0"/>
              </a:rPr>
              <a:t>Inspiramos a la Próxima Generación</a:t>
            </a:r>
            <a:endParaRPr lang="en-US" sz="2599" dirty="0">
              <a:solidFill>
                <a:srgbClr val="FFFFFF"/>
              </a:solidFill>
              <a:latin typeface="Montserrat" panose="00000500000000000000" pitchFamily="2" charset="0"/>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6438209" y="943713"/>
            <a:ext cx="2398328" cy="954107"/>
          </a:xfrm>
          <a:prstGeom prst="rect">
            <a:avLst/>
          </a:prstGeom>
          <a:noFill/>
        </p:spPr>
        <p:txBody>
          <a:bodyPr wrap="square" rtlCol="0">
            <a:spAutoFit/>
          </a:bodyPr>
          <a:lstStyle/>
          <a:p>
            <a:r>
              <a:rPr lang="en-GB" sz="2400" i="1">
                <a:latin typeface="Montserrat" pitchFamily="2" charset="77"/>
              </a:rPr>
              <a:t>FUTURUM</a:t>
            </a:r>
          </a:p>
          <a:p>
            <a:r>
              <a:rPr lang="en-GB" sz="3200" b="1" i="1">
                <a:latin typeface="Montserrat Black" pitchFamily="2" charset="77"/>
              </a:rPr>
              <a:t>PODCAST</a:t>
            </a:r>
            <a:endParaRPr lang="en-US" sz="3200" b="1" i="1">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5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3614" y="4461004"/>
            <a:ext cx="6969047" cy="4529881"/>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80376" y="1020868"/>
            <a:ext cx="421629" cy="736550"/>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8CC6AB2E-1CF9-D569-FEC7-8682E34A80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06802" y="8344855"/>
            <a:ext cx="5529083" cy="917450"/>
          </a:xfrm>
          <a:prstGeom prst="rect">
            <a:avLst/>
          </a:prstGeom>
        </p:spPr>
      </p:pic>
      <p:sp>
        <p:nvSpPr>
          <p:cNvPr id="12" name="Freeform 27">
            <a:extLst>
              <a:ext uri="{FF2B5EF4-FFF2-40B4-BE49-F238E27FC236}">
                <a16:creationId xmlns:a16="http://schemas.microsoft.com/office/drawing/2014/main" id="{2E0FC67A-EC34-03B3-DC0E-6ACC25F78EAB}"/>
              </a:ext>
            </a:extLst>
          </p:cNvPr>
          <p:cNvSpPr>
            <a:spLocks noChangeAspect="1"/>
          </p:cNvSpPr>
          <p:nvPr/>
        </p:nvSpPr>
        <p:spPr>
          <a:xfrm>
            <a:off x="12581875" y="2314575"/>
            <a:ext cx="4509668" cy="45298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11" name="TextBox 10">
            <a:extLst>
              <a:ext uri="{FF2B5EF4-FFF2-40B4-BE49-F238E27FC236}">
                <a16:creationId xmlns:a16="http://schemas.microsoft.com/office/drawing/2014/main" id="{9E9C2E9A-280C-179E-78CB-F1B420A448F3}"/>
              </a:ext>
            </a:extLst>
          </p:cNvPr>
          <p:cNvSpPr txBox="1"/>
          <p:nvPr/>
        </p:nvSpPr>
        <p:spPr>
          <a:xfrm>
            <a:off x="5941586" y="3080033"/>
            <a:ext cx="6304061" cy="2308324"/>
          </a:xfrm>
          <a:prstGeom prst="rect">
            <a:avLst/>
          </a:prstGeom>
          <a:noFill/>
        </p:spPr>
        <p:txBody>
          <a:bodyPr wrap="square" rtlCol="0">
            <a:spAutoFit/>
          </a:bodyPr>
          <a:lstStyle/>
          <a:p>
            <a:r>
              <a:rPr lang="en-GB" sz="3600" dirty="0" err="1">
                <a:latin typeface="Montserrat" pitchFamily="2" charset="77"/>
              </a:rPr>
              <a:t>Conversación</a:t>
            </a:r>
            <a:r>
              <a:rPr lang="en-GB" sz="3600" dirty="0">
                <a:latin typeface="Montserrat" pitchFamily="2" charset="77"/>
              </a:rPr>
              <a:t> con la </a:t>
            </a:r>
          </a:p>
          <a:p>
            <a:r>
              <a:rPr lang="en-GB" sz="5400" b="1" dirty="0">
                <a:latin typeface="Montserrat" pitchFamily="2" charset="77"/>
              </a:rPr>
              <a:t>Dra. </a:t>
            </a:r>
            <a:r>
              <a:rPr lang="en-GB" sz="5400" b="1" dirty="0" err="1">
                <a:latin typeface="Montserrat" pitchFamily="2" charset="77"/>
              </a:rPr>
              <a:t>TanYa</a:t>
            </a:r>
            <a:r>
              <a:rPr lang="en-GB" sz="5400" b="1" dirty="0">
                <a:latin typeface="Montserrat" pitchFamily="2" charset="77"/>
              </a:rPr>
              <a:t> Gwathmey</a:t>
            </a:r>
            <a:endParaRPr lang="en-US" sz="5400" b="1" dirty="0">
              <a:latin typeface="Montserrat"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18287998" cy="10299966"/>
          </a:xfrm>
          <a:prstGeom prst="rect">
            <a:avLst/>
          </a:prstGeom>
        </p:spPr>
      </p:pic>
      <p:sp>
        <p:nvSpPr>
          <p:cNvPr id="32" name="TextBox 32"/>
          <p:cNvSpPr txBox="1"/>
          <p:nvPr/>
        </p:nvSpPr>
        <p:spPr>
          <a:xfrm>
            <a:off x="10503036" y="1047750"/>
            <a:ext cx="3722681" cy="1756891"/>
          </a:xfrm>
          <a:prstGeom prst="rect">
            <a:avLst/>
          </a:prstGeom>
        </p:spPr>
        <p:txBody>
          <a:bodyPr wrap="square" lIns="0" tIns="0" rIns="0" bIns="0" rtlCol="0" anchor="t">
            <a:spAutoFit/>
          </a:bodyPr>
          <a:lstStyle/>
          <a:p>
            <a:pPr>
              <a:lnSpc>
                <a:spcPts val="5664"/>
              </a:lnSpc>
            </a:pPr>
            <a:r>
              <a:rPr lang="en-US" sz="4000" b="1" dirty="0" err="1">
                <a:solidFill>
                  <a:srgbClr val="000000"/>
                </a:solidFill>
                <a:latin typeface="Montserrat Extra-Bold Bold"/>
              </a:rPr>
              <a:t>Conozca</a:t>
            </a:r>
            <a:r>
              <a:rPr lang="en-US" sz="4000" b="1" dirty="0">
                <a:solidFill>
                  <a:srgbClr val="000000"/>
                </a:solidFill>
                <a:latin typeface="Montserrat Extra-Bold Bold"/>
              </a:rPr>
              <a:t> a la</a:t>
            </a:r>
          </a:p>
          <a:p>
            <a:pPr>
              <a:lnSpc>
                <a:spcPts val="4012"/>
              </a:lnSpc>
            </a:pPr>
            <a:r>
              <a:rPr lang="en-US" sz="3400" dirty="0">
                <a:solidFill>
                  <a:srgbClr val="000000"/>
                </a:solidFill>
                <a:latin typeface="Montserrat Bold"/>
              </a:rPr>
              <a:t>Dra. </a:t>
            </a:r>
            <a:r>
              <a:rPr lang="en-US" sz="3400" dirty="0" err="1">
                <a:solidFill>
                  <a:srgbClr val="000000"/>
                </a:solidFill>
                <a:latin typeface="Montserrat Bold"/>
              </a:rPr>
              <a:t>TanYa</a:t>
            </a:r>
            <a:r>
              <a:rPr lang="en-US" sz="3400" dirty="0">
                <a:solidFill>
                  <a:srgbClr val="000000"/>
                </a:solidFill>
                <a:latin typeface="Montserrat Bold"/>
              </a:rPr>
              <a:t> </a:t>
            </a:r>
            <a:r>
              <a:rPr lang="en-US" sz="3400" dirty="0" err="1">
                <a:solidFill>
                  <a:srgbClr val="000000"/>
                </a:solidFill>
                <a:latin typeface="Montserrat Bold"/>
              </a:rPr>
              <a:t>Gwathmey</a:t>
            </a:r>
            <a:endParaRPr lang="en-US" sz="3400" dirty="0">
              <a:solidFill>
                <a:srgbClr val="000000"/>
              </a:solidFill>
              <a:latin typeface="Montserrat Bold"/>
            </a:endParaRPr>
          </a:p>
        </p:txBody>
      </p:sp>
      <p:sp>
        <p:nvSpPr>
          <p:cNvPr id="33" name="TextBox 33"/>
          <p:cNvSpPr txBox="1"/>
          <p:nvPr/>
        </p:nvSpPr>
        <p:spPr>
          <a:xfrm>
            <a:off x="10503038" y="4360105"/>
            <a:ext cx="2118132" cy="564257"/>
          </a:xfrm>
          <a:prstGeom prst="rect">
            <a:avLst/>
          </a:prstGeom>
        </p:spPr>
        <p:txBody>
          <a:bodyPr wrap="square" lIns="0" tIns="0" rIns="0" bIns="0" rtlCol="0" anchor="t">
            <a:spAutoFit/>
          </a:bodyPr>
          <a:lstStyle/>
          <a:p>
            <a:pPr>
              <a:lnSpc>
                <a:spcPts val="4366"/>
              </a:lnSpc>
            </a:pPr>
            <a:r>
              <a:rPr lang="en-US" sz="3700" b="1" dirty="0" err="1">
                <a:solidFill>
                  <a:srgbClr val="000000"/>
                </a:solidFill>
                <a:latin typeface="Montserrat Extra-Bold"/>
              </a:rPr>
              <a:t>Perfil</a:t>
            </a:r>
            <a:endParaRPr lang="en-US" sz="3700" b="1" dirty="0">
              <a:solidFill>
                <a:srgbClr val="000000"/>
              </a:solidFill>
              <a:latin typeface="Montserrat Extra-Bold"/>
            </a:endParaRPr>
          </a:p>
        </p:txBody>
      </p:sp>
      <p:sp>
        <p:nvSpPr>
          <p:cNvPr id="36" name="TextBox 36"/>
          <p:cNvSpPr txBox="1"/>
          <p:nvPr/>
        </p:nvSpPr>
        <p:spPr>
          <a:xfrm>
            <a:off x="10503036" y="8591829"/>
            <a:ext cx="7403964" cy="1294842"/>
          </a:xfrm>
          <a:prstGeom prst="rect">
            <a:avLst/>
          </a:prstGeom>
        </p:spPr>
        <p:txBody>
          <a:bodyPr wrap="square" lIns="0" tIns="0" rIns="0" bIns="0" rtlCol="0" anchor="t">
            <a:spAutoFit/>
          </a:bodyPr>
          <a:lstStyle/>
          <a:p>
            <a:pPr>
              <a:lnSpc>
                <a:spcPct val="120000"/>
              </a:lnSpc>
            </a:pPr>
            <a:r>
              <a:rPr lang="es-ES" sz="2400" dirty="0">
                <a:latin typeface="Montserrat" panose="00000500000000000000" pitchFamily="2" charset="0"/>
              </a:rPr>
              <a:t>“Tienes que aprender a cómodo en tu propia piel y tener confianza en quién eres, sin importar cómo te traten los demás”.</a:t>
            </a:r>
            <a:endParaRPr lang="en-US" sz="2400" dirty="0">
              <a:latin typeface="Montserrat" panose="00000500000000000000" pitchFamily="2" charset="0"/>
            </a:endParaRPr>
          </a:p>
        </p:txBody>
      </p:sp>
      <p:sp>
        <p:nvSpPr>
          <p:cNvPr id="28" name="TextBox 28"/>
          <p:cNvSpPr txBox="1"/>
          <p:nvPr/>
        </p:nvSpPr>
        <p:spPr>
          <a:xfrm>
            <a:off x="14137198" y="2112815"/>
            <a:ext cx="3038237" cy="3213519"/>
          </a:xfrm>
          <a:prstGeom prst="rect">
            <a:avLst/>
          </a:prstGeom>
        </p:spPr>
        <p:txBody>
          <a:bodyPr lIns="50800" tIns="50800" rIns="50800" bIns="50800" rtlCol="0" anchor="ctr"/>
          <a:lstStyle/>
          <a:p>
            <a:pPr algn="ctr">
              <a:lnSpc>
                <a:spcPts val="2659"/>
              </a:lnSpc>
            </a:pPr>
            <a:endParaRPr/>
          </a:p>
        </p:txBody>
      </p:sp>
      <p:sp>
        <p:nvSpPr>
          <p:cNvPr id="3" name="Content Placeholder 2">
            <a:extLst>
              <a:ext uri="{FF2B5EF4-FFF2-40B4-BE49-F238E27FC236}">
                <a16:creationId xmlns:a16="http://schemas.microsoft.com/office/drawing/2014/main" id="{FEF2B7B4-B3FF-0F56-6C33-1C53CEEAD37D}"/>
              </a:ext>
            </a:extLst>
          </p:cNvPr>
          <p:cNvSpPr txBox="1">
            <a:spLocks/>
          </p:cNvSpPr>
          <p:nvPr/>
        </p:nvSpPr>
        <p:spPr>
          <a:xfrm>
            <a:off x="926614" y="3083350"/>
            <a:ext cx="7849836" cy="4785425"/>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s-ES" sz="2200" dirty="0">
                <a:latin typeface="Montserrat" pitchFamily="2" charset="0"/>
              </a:rPr>
              <a:t>En este podcast, la Dra. TanYa </a:t>
            </a:r>
            <a:r>
              <a:rPr lang="es-ES" sz="2200" dirty="0" err="1">
                <a:latin typeface="Montserrat" pitchFamily="2" charset="0"/>
              </a:rPr>
              <a:t>Gwathmey</a:t>
            </a:r>
            <a:r>
              <a:rPr lang="es-ES" sz="2200" dirty="0">
                <a:latin typeface="Montserrat" pitchFamily="2" charset="0"/>
              </a:rPr>
              <a:t> destaca la importancia de la perseverancia y la confianza en uno mismo para superar los retos, también habla de cómo encontrar mentores y oportunidades que le ayuden a adquirir experiencia en el ámbito científico. </a:t>
            </a:r>
          </a:p>
          <a:p>
            <a:pPr marL="457200" indent="-457200">
              <a:lnSpc>
                <a:spcPct val="120000"/>
              </a:lnSpc>
              <a:spcBef>
                <a:spcPts val="0"/>
              </a:spcBef>
              <a:spcAft>
                <a:spcPts val="1200"/>
              </a:spcAft>
              <a:buFont typeface="+mj-lt"/>
              <a:buAutoNum type="arabicPeriod"/>
            </a:pPr>
            <a:r>
              <a:rPr lang="es-ES" sz="2200" b="1" dirty="0">
                <a:latin typeface="Montserrat" pitchFamily="2" charset="0"/>
              </a:rPr>
              <a:t>¿Qué cree que </a:t>
            </a:r>
            <a:r>
              <a:rPr lang="es-ES" sz="2200" dirty="0">
                <a:latin typeface="Montserrat" pitchFamily="2" charset="0"/>
              </a:rPr>
              <a:t>implica una carrera en promoción de la salud?</a:t>
            </a:r>
          </a:p>
          <a:p>
            <a:pPr marL="457200" indent="-457200">
              <a:lnSpc>
                <a:spcPct val="120000"/>
              </a:lnSpc>
              <a:spcBef>
                <a:spcPts val="0"/>
              </a:spcBef>
              <a:spcAft>
                <a:spcPts val="1200"/>
              </a:spcAft>
              <a:buFont typeface="+mj-lt"/>
              <a:buAutoNum type="arabicPeriod"/>
            </a:pPr>
            <a:r>
              <a:rPr lang="es-ES" sz="2200" b="1" dirty="0">
                <a:latin typeface="Montserrat" pitchFamily="2" charset="0"/>
              </a:rPr>
              <a:t>¿Por qué cree que </a:t>
            </a:r>
            <a:r>
              <a:rPr lang="es-ES" sz="2200" dirty="0">
                <a:latin typeface="Montserrat" pitchFamily="2" charset="0"/>
              </a:rPr>
              <a:t>la perseverancia y la confianza en uno mismo son importantes para superar los retos?</a:t>
            </a:r>
          </a:p>
        </p:txBody>
      </p:sp>
      <p:sp>
        <p:nvSpPr>
          <p:cNvPr id="4" name="TextBox 35">
            <a:extLst>
              <a:ext uri="{FF2B5EF4-FFF2-40B4-BE49-F238E27FC236}">
                <a16:creationId xmlns:a16="http://schemas.microsoft.com/office/drawing/2014/main" id="{232BF716-C9AC-505C-A199-DD5665901D0B}"/>
              </a:ext>
            </a:extLst>
          </p:cNvPr>
          <p:cNvSpPr txBox="1"/>
          <p:nvPr/>
        </p:nvSpPr>
        <p:spPr>
          <a:xfrm>
            <a:off x="10516094" y="5115118"/>
            <a:ext cx="4276538" cy="3363100"/>
          </a:xfrm>
          <a:prstGeom prst="rect">
            <a:avLst/>
          </a:prstGeom>
        </p:spPr>
        <p:txBody>
          <a:bodyPr wrap="square" lIns="0" tIns="0" rIns="0" bIns="0" rtlCol="0" anchor="t">
            <a:spAutoFit/>
          </a:bodyPr>
          <a:lstStyle/>
          <a:p>
            <a:pPr>
              <a:lnSpc>
                <a:spcPct val="120000"/>
              </a:lnSpc>
            </a:pPr>
            <a:r>
              <a:rPr lang="en-GB" sz="2400" dirty="0">
                <a:solidFill>
                  <a:srgbClr val="000000"/>
                </a:solidFill>
                <a:latin typeface="Montserrat"/>
              </a:rPr>
              <a:t>Maya Angelou Research </a:t>
            </a:r>
            <a:r>
              <a:rPr lang="en-GB" sz="2400" dirty="0" err="1">
                <a:solidFill>
                  <a:srgbClr val="000000"/>
                </a:solidFill>
                <a:latin typeface="Montserrat"/>
              </a:rPr>
              <a:t>Center</a:t>
            </a:r>
            <a:r>
              <a:rPr lang="en-GB" sz="2400" dirty="0">
                <a:solidFill>
                  <a:srgbClr val="000000"/>
                </a:solidFill>
                <a:latin typeface="Montserrat"/>
              </a:rPr>
              <a:t> for </a:t>
            </a:r>
            <a:r>
              <a:rPr lang="en-GB" sz="2400">
                <a:solidFill>
                  <a:srgbClr val="000000"/>
                </a:solidFill>
                <a:latin typeface="Montserrat"/>
              </a:rPr>
              <a:t>Healthy Communities, </a:t>
            </a:r>
            <a:r>
              <a:rPr lang="es-ES" sz="2400" dirty="0">
                <a:solidFill>
                  <a:srgbClr val="000000"/>
                </a:solidFill>
                <a:latin typeface="Montserrat"/>
              </a:rPr>
              <a:t>Facultad de Medicina de la Universidad de Wake Forest, EE. UU.</a:t>
            </a:r>
            <a:endParaRPr lang="en-US" sz="2400" dirty="0">
              <a:solidFill>
                <a:srgbClr val="000000"/>
              </a:solidFill>
              <a:latin typeface="Montserrat"/>
            </a:endParaRPr>
          </a:p>
          <a:p>
            <a:pPr>
              <a:lnSpc>
                <a:spcPct val="120000"/>
              </a:lnSpc>
            </a:pPr>
            <a:endParaRPr lang="en-US" sz="1200" b="1" dirty="0">
              <a:solidFill>
                <a:srgbClr val="000000"/>
              </a:solidFill>
              <a:latin typeface="Montserrat" panose="00000500000000000000" pitchFamily="2" charset="0"/>
            </a:endParaRPr>
          </a:p>
          <a:p>
            <a:pPr>
              <a:lnSpc>
                <a:spcPct val="120000"/>
              </a:lnSpc>
            </a:pPr>
            <a:r>
              <a:rPr lang="en-US" sz="2400" b="1" dirty="0">
                <a:solidFill>
                  <a:srgbClr val="000000"/>
                </a:solidFill>
                <a:latin typeface="Montserrat" panose="00000500000000000000" pitchFamily="2" charset="0"/>
              </a:rPr>
              <a:t>Campo de </a:t>
            </a:r>
            <a:r>
              <a:rPr lang="en-US" sz="2400" b="1" dirty="0" err="1">
                <a:solidFill>
                  <a:srgbClr val="000000"/>
                </a:solidFill>
                <a:latin typeface="Montserrat" panose="00000500000000000000" pitchFamily="2" charset="0"/>
              </a:rPr>
              <a:t>Investigación</a:t>
            </a:r>
            <a:endParaRPr lang="en-US" sz="2400" b="1" dirty="0">
              <a:solidFill>
                <a:srgbClr val="000000"/>
              </a:solidFill>
              <a:latin typeface="Montserrat" panose="00000500000000000000" pitchFamily="2" charset="0"/>
            </a:endParaRPr>
          </a:p>
          <a:p>
            <a:pPr>
              <a:lnSpc>
                <a:spcPct val="120000"/>
              </a:lnSpc>
            </a:pPr>
            <a:r>
              <a:rPr lang="en-US" sz="2400" dirty="0" err="1">
                <a:solidFill>
                  <a:srgbClr val="000000"/>
                </a:solidFill>
                <a:latin typeface="Montserrat"/>
              </a:rPr>
              <a:t>Promoción</a:t>
            </a:r>
            <a:r>
              <a:rPr lang="en-US" sz="2400" dirty="0">
                <a:solidFill>
                  <a:srgbClr val="000000"/>
                </a:solidFill>
                <a:latin typeface="Montserrat"/>
              </a:rPr>
              <a:t> de la </a:t>
            </a:r>
            <a:r>
              <a:rPr lang="en-US" sz="2400" dirty="0" err="1">
                <a:solidFill>
                  <a:srgbClr val="000000"/>
                </a:solidFill>
                <a:latin typeface="Montserrat"/>
              </a:rPr>
              <a:t>salud</a:t>
            </a:r>
            <a:endParaRPr lang="en-US" sz="2400" dirty="0">
              <a:solidFill>
                <a:srgbClr val="000000"/>
              </a:solidFill>
              <a:latin typeface="Montserrat"/>
            </a:endParaRPr>
          </a:p>
        </p:txBody>
      </p:sp>
      <p:sp>
        <p:nvSpPr>
          <p:cNvPr id="5" name="TextBox 4">
            <a:extLst>
              <a:ext uri="{FF2B5EF4-FFF2-40B4-BE49-F238E27FC236}">
                <a16:creationId xmlns:a16="http://schemas.microsoft.com/office/drawing/2014/main" id="{6D13FE81-F0F7-08E5-5210-BE16F18FE6F9}"/>
              </a:ext>
            </a:extLst>
          </p:cNvPr>
          <p:cNvSpPr txBox="1"/>
          <p:nvPr/>
        </p:nvSpPr>
        <p:spPr>
          <a:xfrm>
            <a:off x="926614" y="2051730"/>
            <a:ext cx="7849836" cy="818494"/>
          </a:xfrm>
          <a:prstGeom prst="rect">
            <a:avLst/>
          </a:prstGeom>
          <a:noFill/>
        </p:spPr>
        <p:txBody>
          <a:bodyPr wrap="square">
            <a:spAutoFit/>
          </a:bodyPr>
          <a:lstStyle/>
          <a:p>
            <a:pPr>
              <a:lnSpc>
                <a:spcPts val="6135"/>
              </a:lnSpc>
            </a:pPr>
            <a:r>
              <a:rPr lang="en-US" sz="4400" dirty="0" err="1">
                <a:solidFill>
                  <a:srgbClr val="55B8AD"/>
                </a:solidFill>
                <a:latin typeface="Montserrat Extra-Bold"/>
              </a:rPr>
              <a:t>Preescucha</a:t>
            </a:r>
            <a:r>
              <a:rPr lang="en-US" sz="4400" dirty="0">
                <a:solidFill>
                  <a:srgbClr val="55B8AD"/>
                </a:solidFill>
                <a:latin typeface="Montserrat Extra-Bold"/>
              </a:rPr>
              <a:t>:</a:t>
            </a:r>
          </a:p>
        </p:txBody>
      </p:sp>
      <p:sp>
        <p:nvSpPr>
          <p:cNvPr id="7" name="TextBox 6">
            <a:extLst>
              <a:ext uri="{FF2B5EF4-FFF2-40B4-BE49-F238E27FC236}">
                <a16:creationId xmlns:a16="http://schemas.microsoft.com/office/drawing/2014/main" id="{B6222899-D23F-9EF2-96B1-162CAD21E7FF}"/>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b="1" dirty="0" err="1">
                <a:solidFill>
                  <a:srgbClr val="3660AA"/>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dirty="0" err="1">
                <a:solidFill>
                  <a:srgbClr val="55B8AD"/>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dirty="0" err="1">
                <a:solidFill>
                  <a:srgbClr val="55B8AD"/>
                </a:solidFill>
                <a:latin typeface="Montserrat" panose="00000500000000000000" pitchFamily="2" charset="0"/>
              </a:rPr>
              <a:t>Posescucha</a:t>
            </a:r>
            <a:r>
              <a:rPr lang="en-US" sz="1700" dirty="0">
                <a:solidFill>
                  <a:srgbClr val="55B8AD"/>
                </a:solidFill>
                <a:latin typeface="Montserrat" panose="00000500000000000000" pitchFamily="2" charset="0"/>
              </a:rPr>
              <a:t>  |  Más </a:t>
            </a:r>
            <a:r>
              <a:rPr lang="en-US" sz="1700" dirty="0" err="1">
                <a:solidFill>
                  <a:srgbClr val="55B8AD"/>
                </a:solidFill>
                <a:latin typeface="Montserrat" panose="00000500000000000000" pitchFamily="2" charset="0"/>
              </a:rPr>
              <a:t>Información</a:t>
            </a:r>
            <a:endParaRPr lang="en-US" sz="1700" dirty="0">
              <a:solidFill>
                <a:srgbClr val="55B8AD"/>
              </a:solidFill>
              <a:latin typeface="Montserrat" panose="00000500000000000000" pitchFamily="2" charset="0"/>
            </a:endParaRPr>
          </a:p>
        </p:txBody>
      </p:sp>
      <p:sp>
        <p:nvSpPr>
          <p:cNvPr id="2" name="Freeform 27">
            <a:extLst>
              <a:ext uri="{FF2B5EF4-FFF2-40B4-BE49-F238E27FC236}">
                <a16:creationId xmlns:a16="http://schemas.microsoft.com/office/drawing/2014/main" id="{9EC285B2-44DA-092A-067C-11F431C1BF82}"/>
              </a:ext>
            </a:extLst>
          </p:cNvPr>
          <p:cNvSpPr/>
          <p:nvPr/>
        </p:nvSpPr>
        <p:spPr>
          <a:xfrm>
            <a:off x="13794973" y="1937532"/>
            <a:ext cx="3722682" cy="373936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399"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974552" y="4041436"/>
            <a:ext cx="8656146" cy="5599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1200"/>
              </a:spcAft>
              <a:buFont typeface="+mj-lt"/>
              <a:buAutoNum type="arabicPeriod"/>
            </a:pPr>
            <a:r>
              <a:rPr lang="es-ES" sz="2200" b="1" dirty="0">
                <a:latin typeface="Montserrat" panose="00000500000000000000" pitchFamily="2" charset="0"/>
              </a:rPr>
              <a:t>¿Por qué es importante </a:t>
            </a:r>
            <a:r>
              <a:rPr lang="es-ES" sz="2200" dirty="0">
                <a:latin typeface="Montserrat" panose="00000500000000000000" pitchFamily="2" charset="0"/>
              </a:rPr>
              <a:t>que la información médica y de la salud se transmita a los pacientes y al público de forma comprensible?</a:t>
            </a:r>
          </a:p>
          <a:p>
            <a:pPr marL="342900" indent="-342900">
              <a:lnSpc>
                <a:spcPct val="120000"/>
              </a:lnSpc>
              <a:spcBef>
                <a:spcPts val="0"/>
              </a:spcBef>
              <a:spcAft>
                <a:spcPts val="1200"/>
              </a:spcAft>
              <a:buFont typeface="+mj-lt"/>
              <a:buAutoNum type="arabicPeriod"/>
            </a:pPr>
            <a:r>
              <a:rPr lang="es-ES" sz="2200" b="1" dirty="0">
                <a:latin typeface="Montserrat" panose="00000500000000000000" pitchFamily="2" charset="0"/>
              </a:rPr>
              <a:t>¿Qué técnicas cree </a:t>
            </a:r>
            <a:r>
              <a:rPr lang="es-ES" sz="2200" dirty="0">
                <a:latin typeface="Montserrat" panose="00000500000000000000" pitchFamily="2" charset="0"/>
              </a:rPr>
              <a:t>que utilizan los promotores de la salud, como TanYa, para garantizar que la información médica y de la salud sea fácil de comprender?</a:t>
            </a:r>
          </a:p>
          <a:p>
            <a:pPr marL="342900" indent="-342900">
              <a:lnSpc>
                <a:spcPct val="120000"/>
              </a:lnSpc>
              <a:spcBef>
                <a:spcPts val="0"/>
              </a:spcBef>
              <a:spcAft>
                <a:spcPts val="1200"/>
              </a:spcAft>
              <a:buFont typeface="+mj-lt"/>
              <a:buAutoNum type="arabicPeriod"/>
            </a:pPr>
            <a:r>
              <a:rPr lang="es-ES" sz="2200" b="1" dirty="0">
                <a:latin typeface="Montserrat" panose="00000500000000000000" pitchFamily="2" charset="0"/>
              </a:rPr>
              <a:t>¿Qué experiencias han inspirado </a:t>
            </a:r>
            <a:r>
              <a:rPr lang="es-ES" sz="2200" dirty="0">
                <a:latin typeface="Montserrat" panose="00000500000000000000" pitchFamily="2" charset="0"/>
              </a:rPr>
              <a:t>la trayectoria profesional de TanYa?</a:t>
            </a:r>
          </a:p>
          <a:p>
            <a:pPr marL="342900" indent="-342900">
              <a:lnSpc>
                <a:spcPct val="120000"/>
              </a:lnSpc>
              <a:spcBef>
                <a:spcPts val="0"/>
              </a:spcBef>
              <a:spcAft>
                <a:spcPts val="1200"/>
              </a:spcAft>
              <a:buFont typeface="+mj-lt"/>
              <a:buAutoNum type="arabicPeriod"/>
            </a:pPr>
            <a:r>
              <a:rPr lang="es-ES" sz="2200" b="1" dirty="0">
                <a:latin typeface="Montserrat" panose="00000500000000000000" pitchFamily="2" charset="0"/>
              </a:rPr>
              <a:t>¿Qué aspectos de su vida </a:t>
            </a:r>
            <a:r>
              <a:rPr lang="es-ES" sz="2200" dirty="0">
                <a:latin typeface="Montserrat" panose="00000500000000000000" pitchFamily="2" charset="0"/>
              </a:rPr>
              <a:t>actual podrían inspirar su futuro educativo y profesional?</a:t>
            </a:r>
          </a:p>
          <a:p>
            <a:pPr marL="342900" indent="-342900">
              <a:lnSpc>
                <a:spcPct val="120000"/>
              </a:lnSpc>
              <a:spcBef>
                <a:spcPts val="0"/>
              </a:spcBef>
              <a:spcAft>
                <a:spcPts val="1200"/>
              </a:spcAft>
              <a:buFont typeface="+mj-lt"/>
              <a:buAutoNum type="arabicPeriod"/>
            </a:pPr>
            <a:r>
              <a:rPr lang="es-ES" sz="2200" b="1" dirty="0">
                <a:latin typeface="Montserrat" panose="00000500000000000000" pitchFamily="2" charset="0"/>
              </a:rPr>
              <a:t>¿Qué problemas existen en su comunidad? </a:t>
            </a:r>
            <a:r>
              <a:rPr lang="es-ES" sz="2200" dirty="0">
                <a:latin typeface="Montserrat" panose="00000500000000000000" pitchFamily="2" charset="0"/>
              </a:rPr>
              <a:t>Si los hay, ¿qué tipo de investigación podría ayudar a combatirlos?</a:t>
            </a:r>
          </a:p>
        </p:txBody>
      </p:sp>
      <p:sp>
        <p:nvSpPr>
          <p:cNvPr id="5" name="TextBox 4">
            <a:extLst>
              <a:ext uri="{FF2B5EF4-FFF2-40B4-BE49-F238E27FC236}">
                <a16:creationId xmlns:a16="http://schemas.microsoft.com/office/drawing/2014/main" id="{5A9261F7-FCBE-40C2-FAC7-0983D2834D45}"/>
              </a:ext>
            </a:extLst>
          </p:cNvPr>
          <p:cNvSpPr txBox="1"/>
          <p:nvPr/>
        </p:nvSpPr>
        <p:spPr>
          <a:xfrm>
            <a:off x="1606391" y="3287413"/>
            <a:ext cx="274949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Hasta 05:25</a:t>
            </a:r>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2840497"/>
            <a:ext cx="831978" cy="981635"/>
          </a:xfrm>
          <a:prstGeom prst="rect">
            <a:avLst/>
          </a:prstGeom>
        </p:spPr>
      </p:pic>
      <p:sp>
        <p:nvSpPr>
          <p:cNvPr id="9" name="TextBox 8">
            <a:extLst>
              <a:ext uri="{FF2B5EF4-FFF2-40B4-BE49-F238E27FC236}">
                <a16:creationId xmlns:a16="http://schemas.microsoft.com/office/drawing/2014/main" id="{3EADDC2B-D072-01DC-AE8C-5114FDC28823}"/>
              </a:ext>
            </a:extLst>
          </p:cNvPr>
          <p:cNvSpPr txBox="1"/>
          <p:nvPr/>
        </p:nvSpPr>
        <p:spPr>
          <a:xfrm>
            <a:off x="926614" y="1173845"/>
            <a:ext cx="8915399" cy="1600759"/>
          </a:xfrm>
          <a:prstGeom prst="rect">
            <a:avLst/>
          </a:prstGeom>
          <a:noFill/>
        </p:spPr>
        <p:txBody>
          <a:bodyPr wrap="square">
            <a:spAutoFit/>
          </a:bodyPr>
          <a:lstStyle/>
          <a:p>
            <a:pPr>
              <a:lnSpc>
                <a:spcPts val="6135"/>
              </a:lnSpc>
            </a:pPr>
            <a:r>
              <a:rPr lang="es-ES" sz="4400" dirty="0">
                <a:solidFill>
                  <a:srgbClr val="55B8AD"/>
                </a:solidFill>
                <a:latin typeface="Montserrat Extra-Bold"/>
              </a:rPr>
              <a:t>Resumen de la Conversación con TanYa:</a:t>
            </a:r>
            <a:endParaRPr lang="en-US" sz="4400" dirty="0">
              <a:solidFill>
                <a:srgbClr val="55B8AD"/>
              </a:solidFill>
              <a:latin typeface="Montserrat Extra-Bold"/>
            </a:endParaRPr>
          </a:p>
        </p:txBody>
      </p:sp>
      <p:sp>
        <p:nvSpPr>
          <p:cNvPr id="2" name="TextBox 1">
            <a:extLst>
              <a:ext uri="{FF2B5EF4-FFF2-40B4-BE49-F238E27FC236}">
                <a16:creationId xmlns:a16="http://schemas.microsoft.com/office/drawing/2014/main" id="{CC01C007-2F91-15C1-8C12-20675B2BCF1A}"/>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dirty="0" err="1">
                <a:solidFill>
                  <a:srgbClr val="55B8AD"/>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err="1">
                <a:solidFill>
                  <a:srgbClr val="3660AA"/>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dirty="0" err="1">
                <a:solidFill>
                  <a:srgbClr val="55B8AD"/>
                </a:solidFill>
                <a:latin typeface="Montserrat" panose="00000500000000000000" pitchFamily="2" charset="0"/>
              </a:rPr>
              <a:t>Posescucha</a:t>
            </a:r>
            <a:r>
              <a:rPr lang="en-US" sz="1700" dirty="0">
                <a:solidFill>
                  <a:srgbClr val="55B8AD"/>
                </a:solidFill>
                <a:latin typeface="Montserrat" panose="00000500000000000000" pitchFamily="2" charset="0"/>
              </a:rPr>
              <a:t>  |  Más </a:t>
            </a:r>
            <a:r>
              <a:rPr lang="en-US" sz="1700" dirty="0" err="1">
                <a:solidFill>
                  <a:srgbClr val="55B8AD"/>
                </a:solidFill>
                <a:latin typeface="Montserrat" panose="00000500000000000000" pitchFamily="2" charset="0"/>
              </a:rPr>
              <a:t>Información</a:t>
            </a:r>
            <a:endParaRPr lang="en-US" sz="1700" dirty="0">
              <a:solidFill>
                <a:srgbClr val="55B8AD"/>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50380" y="-5443"/>
            <a:ext cx="8337620" cy="10292443"/>
          </a:xfrm>
          <a:prstGeom prst="rect">
            <a:avLst/>
          </a:prstGeom>
        </p:spPr>
      </p:pic>
      <p:sp>
        <p:nvSpPr>
          <p:cNvPr id="4" name="Content Placeholder 2">
            <a:extLst>
              <a:ext uri="{FF2B5EF4-FFF2-40B4-BE49-F238E27FC236}">
                <a16:creationId xmlns:a16="http://schemas.microsoft.com/office/drawing/2014/main" id="{CF39B39E-33CD-4D49-BB2F-928E15F68A8D}"/>
              </a:ext>
            </a:extLst>
          </p:cNvPr>
          <p:cNvSpPr txBox="1">
            <a:spLocks/>
          </p:cNvSpPr>
          <p:nvPr/>
        </p:nvSpPr>
        <p:spPr>
          <a:xfrm>
            <a:off x="926614" y="2468892"/>
            <a:ext cx="9146534" cy="6918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startAt="6"/>
            </a:pPr>
            <a:r>
              <a:rPr lang="es-ES" sz="2200" b="1" dirty="0">
                <a:latin typeface="Montserrat" panose="00000500000000000000" pitchFamily="2" charset="0"/>
              </a:rPr>
              <a:t>¿Qué retos y oportunidades </a:t>
            </a:r>
            <a:r>
              <a:rPr lang="es-ES" sz="2200" dirty="0">
                <a:latin typeface="Montserrat" panose="00000500000000000000" pitchFamily="2" charset="0"/>
              </a:rPr>
              <a:t>cree que genera la competencia en el ámbito científico para la ciencia y los científicos y por qué?</a:t>
            </a:r>
          </a:p>
          <a:p>
            <a:pPr marL="457200" indent="-457200">
              <a:lnSpc>
                <a:spcPct val="120000"/>
              </a:lnSpc>
              <a:spcBef>
                <a:spcPts val="0"/>
              </a:spcBef>
              <a:spcAft>
                <a:spcPts val="1200"/>
              </a:spcAft>
              <a:buFont typeface="+mj-lt"/>
              <a:buAutoNum type="arabicPeriod" startAt="6"/>
            </a:pPr>
            <a:r>
              <a:rPr lang="es-ES" sz="2200" b="1" dirty="0">
                <a:latin typeface="Montserrat" panose="00000500000000000000" pitchFamily="2" charset="0"/>
              </a:rPr>
              <a:t>¿Por qué la resiliencia y la perseverancia son cualidades importantes </a:t>
            </a:r>
            <a:r>
              <a:rPr lang="es-ES" sz="2200" dirty="0">
                <a:latin typeface="Montserrat" panose="00000500000000000000" pitchFamily="2" charset="0"/>
              </a:rPr>
              <a:t>en la ciencia y en la vida en general? ¿Cómo puede desarrollar estas cualidades y cómo lo beneficiarán en su vida?</a:t>
            </a:r>
          </a:p>
          <a:p>
            <a:pPr marL="457200" indent="-457200">
              <a:lnSpc>
                <a:spcPct val="120000"/>
              </a:lnSpc>
              <a:spcBef>
                <a:spcPts val="0"/>
              </a:spcBef>
              <a:spcAft>
                <a:spcPts val="1200"/>
              </a:spcAft>
              <a:buFont typeface="+mj-lt"/>
              <a:buAutoNum type="arabicPeriod" startAt="6"/>
            </a:pPr>
            <a:r>
              <a:rPr lang="es-ES" sz="2200" b="1" dirty="0">
                <a:latin typeface="Montserrat" panose="00000500000000000000" pitchFamily="2" charset="0"/>
              </a:rPr>
              <a:t>¿A qué retos se ha enfrentado TanYa </a:t>
            </a:r>
            <a:r>
              <a:rPr lang="es-ES" sz="2200" dirty="0">
                <a:latin typeface="Montserrat" panose="00000500000000000000" pitchFamily="2" charset="0"/>
              </a:rPr>
              <a:t>en su trayectoria educativa y profesional? ¿Cómo los ha superado?</a:t>
            </a:r>
          </a:p>
          <a:p>
            <a:pPr marL="457200" indent="-457200">
              <a:lnSpc>
                <a:spcPct val="120000"/>
              </a:lnSpc>
              <a:spcBef>
                <a:spcPts val="0"/>
              </a:spcBef>
              <a:spcAft>
                <a:spcPts val="1200"/>
              </a:spcAft>
              <a:buFont typeface="+mj-lt"/>
              <a:buAutoNum type="arabicPeriod" startAt="6"/>
            </a:pPr>
            <a:r>
              <a:rPr lang="es-ES" sz="2200" b="1" dirty="0">
                <a:latin typeface="Montserrat" panose="00000500000000000000" pitchFamily="2" charset="0"/>
              </a:rPr>
              <a:t>TanYa habla de cómo algunas personas </a:t>
            </a:r>
            <a:r>
              <a:rPr lang="es-ES" sz="2200" dirty="0">
                <a:latin typeface="Montserrat" panose="00000500000000000000" pitchFamily="2" charset="0"/>
              </a:rPr>
              <a:t>intentaron hacerla sentir inferior, inadecuada o que no encajaba en la comunidad científica. ¿Alguna vez ha experimentado retos similares? Si es así, ¿cómo enfrentó la situación? ¿Sabe de alguien de su círculo de conocidos que haya experimentado retos similares? Si es así, ¿cómo lidiaron con la situación y cómo usted los ayudó?</a:t>
            </a:r>
          </a:p>
        </p:txBody>
      </p:sp>
      <p:sp>
        <p:nvSpPr>
          <p:cNvPr id="7" name="TextBox 6">
            <a:extLst>
              <a:ext uri="{FF2B5EF4-FFF2-40B4-BE49-F238E27FC236}">
                <a16:creationId xmlns:a16="http://schemas.microsoft.com/office/drawing/2014/main" id="{F4553FD9-32B1-FBC9-96B5-510FD92ED83A}"/>
              </a:ext>
            </a:extLst>
          </p:cNvPr>
          <p:cNvSpPr txBox="1"/>
          <p:nvPr/>
        </p:nvSpPr>
        <p:spPr>
          <a:xfrm>
            <a:off x="1606391" y="1618617"/>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05:25 – 09:00</a:t>
            </a:r>
          </a:p>
        </p:txBody>
      </p:sp>
      <p:pic>
        <p:nvPicPr>
          <p:cNvPr id="8" name="Picture 7">
            <a:extLst>
              <a:ext uri="{FF2B5EF4-FFF2-40B4-BE49-F238E27FC236}">
                <a16:creationId xmlns:a16="http://schemas.microsoft.com/office/drawing/2014/main" id="{7C7B0007-4C5B-5077-0B1F-2024580F9E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1171701"/>
            <a:ext cx="859826" cy="981635"/>
          </a:xfrm>
          <a:prstGeom prst="rect">
            <a:avLst/>
          </a:prstGeom>
        </p:spPr>
      </p:pic>
      <p:sp>
        <p:nvSpPr>
          <p:cNvPr id="2" name="TextBox 1">
            <a:extLst>
              <a:ext uri="{FF2B5EF4-FFF2-40B4-BE49-F238E27FC236}">
                <a16:creationId xmlns:a16="http://schemas.microsoft.com/office/drawing/2014/main" id="{C02CE13D-CE95-39B2-0146-60D9DFF2F72D}"/>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dirty="0" err="1">
                <a:solidFill>
                  <a:srgbClr val="55B8AD"/>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err="1">
                <a:solidFill>
                  <a:srgbClr val="3660AA"/>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dirty="0" err="1">
                <a:solidFill>
                  <a:srgbClr val="55B8AD"/>
                </a:solidFill>
                <a:latin typeface="Montserrat" panose="00000500000000000000" pitchFamily="2" charset="0"/>
              </a:rPr>
              <a:t>Posescucha</a:t>
            </a:r>
            <a:r>
              <a:rPr lang="en-US" sz="1700" dirty="0">
                <a:solidFill>
                  <a:srgbClr val="55B8AD"/>
                </a:solidFill>
                <a:latin typeface="Montserrat" panose="00000500000000000000" pitchFamily="2" charset="0"/>
              </a:rPr>
              <a:t>  |  Más </a:t>
            </a:r>
            <a:r>
              <a:rPr lang="en-US" sz="1700" dirty="0" err="1">
                <a:solidFill>
                  <a:srgbClr val="55B8AD"/>
                </a:solidFill>
                <a:latin typeface="Montserrat" panose="00000500000000000000" pitchFamily="2" charset="0"/>
              </a:rPr>
              <a:t>Información</a:t>
            </a:r>
            <a:endParaRPr lang="en-US" sz="1700" dirty="0">
              <a:solidFill>
                <a:srgbClr val="55B8AD"/>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D5B3611-DDE5-917F-8C87-59DBE0132B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6632" y="1"/>
            <a:ext cx="8141367" cy="10291636"/>
          </a:xfrm>
          <a:prstGeom prst="rect">
            <a:avLst/>
          </a:prstGeom>
        </p:spPr>
      </p:pic>
      <p:sp>
        <p:nvSpPr>
          <p:cNvPr id="3" name="Content Placeholder 2">
            <a:extLst>
              <a:ext uri="{FF2B5EF4-FFF2-40B4-BE49-F238E27FC236}">
                <a16:creationId xmlns:a16="http://schemas.microsoft.com/office/drawing/2014/main" id="{A0AA3DB5-F8E7-303D-8681-1CD988AAD22E}"/>
              </a:ext>
            </a:extLst>
          </p:cNvPr>
          <p:cNvSpPr txBox="1">
            <a:spLocks/>
          </p:cNvSpPr>
          <p:nvPr/>
        </p:nvSpPr>
        <p:spPr>
          <a:xfrm>
            <a:off x="309717" y="2418574"/>
            <a:ext cx="9969910" cy="5932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¿Por qué es importante tener mentores </a:t>
            </a:r>
            <a:r>
              <a:rPr lang="es-ES" sz="2200" dirty="0">
                <a:latin typeface="Montserrat" panose="00000500000000000000" pitchFamily="2" charset="0"/>
              </a:rPr>
              <a:t>con los que se sienta identificado? </a:t>
            </a:r>
          </a:p>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¿Cómo podría beneficiarse </a:t>
            </a:r>
            <a:r>
              <a:rPr lang="es-ES" sz="2200" dirty="0">
                <a:latin typeface="Montserrat" panose="00000500000000000000" pitchFamily="2" charset="0"/>
              </a:rPr>
              <a:t>de tener un mentor que comparta características o experiencias con usted, o que esté haciendo algo que usted quiere hacer?</a:t>
            </a:r>
          </a:p>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¿Cuenta con un mentor así? </a:t>
            </a:r>
            <a:r>
              <a:rPr lang="es-ES" sz="2200" dirty="0">
                <a:latin typeface="Montserrat" panose="00000500000000000000" pitchFamily="2" charset="0"/>
              </a:rPr>
              <a:t>Si no es así, ¿cómo podría encontrar uno?</a:t>
            </a:r>
          </a:p>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¿Cómo podría beneficiarse </a:t>
            </a:r>
            <a:r>
              <a:rPr lang="es-ES" sz="2200" dirty="0">
                <a:latin typeface="Montserrat" panose="00000500000000000000" pitchFamily="2" charset="0"/>
              </a:rPr>
              <a:t>de las oportunidades de investigación o experiencia profesional en esta etapa de su trayectoria educativa? ¿Dónde podría buscar esas oportunidades?</a:t>
            </a:r>
          </a:p>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¿Qué actividades disfruta realizar? </a:t>
            </a:r>
            <a:r>
              <a:rPr lang="es-ES" sz="2200" dirty="0">
                <a:latin typeface="Montserrat" panose="00000500000000000000" pitchFamily="2" charset="0"/>
              </a:rPr>
              <a:t>¿Cómo podrían aplicarse estos pasatiempos o intereses a una carrera de ciencia, tecnología, ingeniería y matemáticas (STEM, por sus siglas en inglés)?</a:t>
            </a:r>
          </a:p>
          <a:p>
            <a:pPr marL="457200" indent="-457200">
              <a:lnSpc>
                <a:spcPct val="120000"/>
              </a:lnSpc>
              <a:spcBef>
                <a:spcPts val="0"/>
              </a:spcBef>
              <a:spcAft>
                <a:spcPts val="1200"/>
              </a:spcAft>
              <a:buFont typeface="+mj-lt"/>
              <a:buAutoNum type="arabicPeriod" startAt="10"/>
            </a:pPr>
            <a:r>
              <a:rPr lang="es-ES" sz="2200" b="1" dirty="0">
                <a:latin typeface="Montserrat" panose="00000500000000000000" pitchFamily="2" charset="0"/>
              </a:rPr>
              <a:t>¿Cómo describiría </a:t>
            </a:r>
            <a:r>
              <a:rPr lang="es-ES" sz="2200" dirty="0">
                <a:latin typeface="Montserrat" panose="00000500000000000000" pitchFamily="2" charset="0"/>
              </a:rPr>
              <a:t>su tipo de personalidad? ¿Qué tipo de carrera de ciencia, tecnología, ingeniería y matemáticas cree que se adapta mejor a su personalidad? </a:t>
            </a:r>
          </a:p>
        </p:txBody>
      </p:sp>
      <p:sp>
        <p:nvSpPr>
          <p:cNvPr id="4" name="TextBox 3">
            <a:extLst>
              <a:ext uri="{FF2B5EF4-FFF2-40B4-BE49-F238E27FC236}">
                <a16:creationId xmlns:a16="http://schemas.microsoft.com/office/drawing/2014/main" id="{5EE459BF-C755-7451-FE3F-BD408A0FDAE4}"/>
              </a:ext>
            </a:extLst>
          </p:cNvPr>
          <p:cNvSpPr txBox="1"/>
          <p:nvPr/>
        </p:nvSpPr>
        <p:spPr>
          <a:xfrm>
            <a:off x="1170550" y="1676715"/>
            <a:ext cx="2880704"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09:00 – fin  </a:t>
            </a:r>
          </a:p>
        </p:txBody>
      </p:sp>
      <p:pic>
        <p:nvPicPr>
          <p:cNvPr id="5" name="Picture 4">
            <a:extLst>
              <a:ext uri="{FF2B5EF4-FFF2-40B4-BE49-F238E27FC236}">
                <a16:creationId xmlns:a16="http://schemas.microsoft.com/office/drawing/2014/main" id="{110FF06F-299C-CD7C-73DD-EE1AF17DDE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0773" y="1229799"/>
            <a:ext cx="871682" cy="981635"/>
          </a:xfrm>
          <a:prstGeom prst="rect">
            <a:avLst/>
          </a:prstGeom>
        </p:spPr>
      </p:pic>
      <p:sp>
        <p:nvSpPr>
          <p:cNvPr id="2" name="TextBox 1">
            <a:extLst>
              <a:ext uri="{FF2B5EF4-FFF2-40B4-BE49-F238E27FC236}">
                <a16:creationId xmlns:a16="http://schemas.microsoft.com/office/drawing/2014/main" id="{4C5AB8A2-4C73-1A3D-281C-CFE2A044909E}"/>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dirty="0" err="1">
                <a:solidFill>
                  <a:srgbClr val="55B8AD"/>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err="1">
                <a:solidFill>
                  <a:srgbClr val="3660AA"/>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dirty="0" err="1">
                <a:solidFill>
                  <a:srgbClr val="55B8AD"/>
                </a:solidFill>
                <a:latin typeface="Montserrat" panose="00000500000000000000" pitchFamily="2" charset="0"/>
              </a:rPr>
              <a:t>Posescucha</a:t>
            </a:r>
            <a:r>
              <a:rPr lang="en-US" sz="1700" dirty="0">
                <a:solidFill>
                  <a:srgbClr val="55B8AD"/>
                </a:solidFill>
                <a:latin typeface="Montserrat" panose="00000500000000000000" pitchFamily="2" charset="0"/>
              </a:rPr>
              <a:t>  |  Más </a:t>
            </a:r>
            <a:r>
              <a:rPr lang="en-US" sz="1700" dirty="0" err="1">
                <a:solidFill>
                  <a:srgbClr val="55B8AD"/>
                </a:solidFill>
                <a:latin typeface="Montserrat" panose="00000500000000000000" pitchFamily="2" charset="0"/>
              </a:rPr>
              <a:t>Información</a:t>
            </a:r>
            <a:endParaRPr lang="en-US" sz="1700" dirty="0">
              <a:solidFill>
                <a:srgbClr val="55B8AD"/>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644185"/>
            <a:ext cx="18277108" cy="4754417"/>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56573" y="8167337"/>
            <a:ext cx="4472630" cy="954107"/>
          </a:xfrm>
          <a:prstGeom prst="rect">
            <a:avLst/>
          </a:prstGeom>
          <a:noFill/>
        </p:spPr>
        <p:txBody>
          <a:bodyPr wrap="square" rtlCol="0">
            <a:spAutoFit/>
          </a:bodyPr>
          <a:lstStyle/>
          <a:p>
            <a:pPr marL="457200" indent="-457200">
              <a:buFontTx/>
              <a:buChar char="*"/>
            </a:pPr>
            <a:r>
              <a:rPr lang="es-ES" sz="2800" b="1" dirty="0">
                <a:solidFill>
                  <a:schemeClr val="bg1"/>
                </a:solidFill>
                <a:latin typeface="Montserrat SemiBold" pitchFamily="2" charset="77"/>
              </a:rPr>
              <a:t>Envíe sus preguntas a TanYa </a:t>
            </a:r>
            <a:r>
              <a:rPr lang="es-ES" sz="2800" b="1" dirty="0">
                <a:solidFill>
                  <a:schemeClr val="bg1"/>
                </a:solidFill>
                <a:latin typeface="Montserrat SemiBold" pitchFamily="2" charset="77"/>
                <a:hlinkClick r:id="rId3">
                  <a:extLst>
                    <a:ext uri="{A12FA001-AC4F-418D-AE19-62706E023703}">
                      <ahyp:hlinkClr xmlns:ahyp="http://schemas.microsoft.com/office/drawing/2018/hyperlinkcolor" val="tx"/>
                    </a:ext>
                  </a:extLst>
                </a:hlinkClick>
              </a:rPr>
              <a:t>aquí</a:t>
            </a:r>
            <a:endParaRPr lang="en-GB" sz="2800" b="1" dirty="0">
              <a:solidFill>
                <a:schemeClr val="bg1"/>
              </a:solidFill>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949000" y="8021393"/>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926614" y="2272192"/>
            <a:ext cx="16381777" cy="3568170"/>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¿Hasta qué punto cree </a:t>
            </a:r>
            <a:r>
              <a:rPr lang="es-ES" sz="2200" dirty="0">
                <a:latin typeface="Montserrat" pitchFamily="2" charset="77"/>
                <a:ea typeface="Calibri" panose="020F0502020204030204" pitchFamily="34" charset="0"/>
                <a:cs typeface="Calibri" panose="020F0502020204030204" pitchFamily="34" charset="0"/>
              </a:rPr>
              <a:t>que una carrera en promoción de la salud le resultaría gratificante e interesante?</a:t>
            </a:r>
          </a:p>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¿Por qué es </a:t>
            </a:r>
            <a:r>
              <a:rPr lang="es-ES" sz="2200" dirty="0">
                <a:latin typeface="Montserrat" pitchFamily="2" charset="77"/>
                <a:ea typeface="Calibri" panose="020F0502020204030204" pitchFamily="34" charset="0"/>
                <a:cs typeface="Calibri" panose="020F0502020204030204" pitchFamily="34" charset="0"/>
              </a:rPr>
              <a:t>importante la diversidad en la ciencia?</a:t>
            </a:r>
          </a:p>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¿Hasta qué punto se siente </a:t>
            </a:r>
            <a:r>
              <a:rPr lang="es-ES" sz="2200" dirty="0">
                <a:latin typeface="Montserrat" pitchFamily="2" charset="77"/>
                <a:ea typeface="Calibri" panose="020F0502020204030204" pitchFamily="34" charset="0"/>
                <a:cs typeface="Calibri" panose="020F0502020204030204" pitchFamily="34" charset="0"/>
              </a:rPr>
              <a:t>“cómodo consigo mismo”? ¿Cómo podría desarrollar su confianza en sí mismo y aprender a “aceptarse tal y como es”?</a:t>
            </a:r>
          </a:p>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¿Cuál es el mensaje clave que se lleva </a:t>
            </a:r>
            <a:r>
              <a:rPr lang="es-ES" sz="2200" dirty="0">
                <a:latin typeface="Montserrat" pitchFamily="2" charset="77"/>
                <a:ea typeface="Calibri" panose="020F0502020204030204" pitchFamily="34" charset="0"/>
                <a:cs typeface="Calibri" panose="020F0502020204030204" pitchFamily="34" charset="0"/>
              </a:rPr>
              <a:t>después de escuchar a TanYa hablar sobre cómo superó los retos a los que se enfrentó?</a:t>
            </a:r>
          </a:p>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¿Qué consejo de TanYa </a:t>
            </a:r>
            <a:r>
              <a:rPr lang="es-ES" sz="2200" dirty="0">
                <a:latin typeface="Montserrat" pitchFamily="2" charset="77"/>
                <a:ea typeface="Calibri" panose="020F0502020204030204" pitchFamily="34" charset="0"/>
                <a:cs typeface="Calibri" panose="020F0502020204030204" pitchFamily="34" charset="0"/>
              </a:rPr>
              <a:t>le ha parecido más útil y por qué?</a:t>
            </a:r>
          </a:p>
          <a:p>
            <a:pPr>
              <a:lnSpc>
                <a:spcPct val="120000"/>
              </a:lnSpc>
              <a:spcBef>
                <a:spcPts val="0"/>
              </a:spcBef>
              <a:spcAft>
                <a:spcPts val="1200"/>
              </a:spcAft>
              <a:buFont typeface="+mj-lt"/>
              <a:buAutoNum type="arabicPeriod"/>
            </a:pPr>
            <a:r>
              <a:rPr lang="es-ES" sz="2200" b="1" dirty="0">
                <a:latin typeface="Montserrat" pitchFamily="2" charset="77"/>
                <a:ea typeface="Calibri" panose="020F0502020204030204" pitchFamily="34" charset="0"/>
                <a:cs typeface="Calibri" panose="020F0502020204030204" pitchFamily="34" charset="0"/>
              </a:rPr>
              <a:t>¿Qué otras preguntas </a:t>
            </a:r>
            <a:r>
              <a:rPr lang="es-ES" sz="2200" dirty="0">
                <a:latin typeface="Montserrat" pitchFamily="2" charset="77"/>
                <a:ea typeface="Calibri" panose="020F0502020204030204" pitchFamily="34" charset="0"/>
                <a:cs typeface="Calibri" panose="020F0502020204030204" pitchFamily="34" charset="0"/>
              </a:rPr>
              <a:t>le haría a TanYa sobre la promoción de la salud y/o su carrera?*</a:t>
            </a:r>
          </a:p>
        </p:txBody>
      </p:sp>
      <p:sp>
        <p:nvSpPr>
          <p:cNvPr id="7" name="TextBox 6">
            <a:extLst>
              <a:ext uri="{FF2B5EF4-FFF2-40B4-BE49-F238E27FC236}">
                <a16:creationId xmlns:a16="http://schemas.microsoft.com/office/drawing/2014/main" id="{0BCDA858-931E-A816-0110-793E509C363E}"/>
              </a:ext>
            </a:extLst>
          </p:cNvPr>
          <p:cNvSpPr txBox="1"/>
          <p:nvPr/>
        </p:nvSpPr>
        <p:spPr>
          <a:xfrm>
            <a:off x="926614" y="1363399"/>
            <a:ext cx="8926982" cy="818494"/>
          </a:xfrm>
          <a:prstGeom prst="rect">
            <a:avLst/>
          </a:prstGeom>
          <a:noFill/>
        </p:spPr>
        <p:txBody>
          <a:bodyPr wrap="square">
            <a:spAutoFit/>
          </a:bodyPr>
          <a:lstStyle/>
          <a:p>
            <a:pPr>
              <a:lnSpc>
                <a:spcPts val="6135"/>
              </a:lnSpc>
            </a:pPr>
            <a:r>
              <a:rPr lang="en-US" sz="4400" dirty="0" err="1">
                <a:solidFill>
                  <a:srgbClr val="55B8AD"/>
                </a:solidFill>
                <a:latin typeface="Montserrat Extra-Bold"/>
              </a:rPr>
              <a:t>Posescucha</a:t>
            </a:r>
            <a:r>
              <a:rPr lang="en-US" sz="4400" dirty="0">
                <a:solidFill>
                  <a:srgbClr val="55B8AD"/>
                </a:solidFill>
                <a:latin typeface="Montserrat Extra-Bold"/>
              </a:rPr>
              <a:t>:</a:t>
            </a:r>
          </a:p>
        </p:txBody>
      </p:sp>
      <p:sp>
        <p:nvSpPr>
          <p:cNvPr id="2" name="TextBox 1">
            <a:extLst>
              <a:ext uri="{FF2B5EF4-FFF2-40B4-BE49-F238E27FC236}">
                <a16:creationId xmlns:a16="http://schemas.microsoft.com/office/drawing/2014/main" id="{8A06670A-3902-B4B6-5492-21641CF9FEE4}"/>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dirty="0" err="1">
                <a:solidFill>
                  <a:srgbClr val="55B8AD"/>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dirty="0" err="1">
                <a:solidFill>
                  <a:srgbClr val="55B8AD"/>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b="1" dirty="0" err="1">
                <a:solidFill>
                  <a:srgbClr val="3660AA"/>
                </a:solidFill>
                <a:latin typeface="Montserrat" panose="00000500000000000000" pitchFamily="2" charset="0"/>
              </a:rPr>
              <a:t>Posescucha</a:t>
            </a:r>
            <a:r>
              <a:rPr lang="en-US" sz="1700" dirty="0">
                <a:solidFill>
                  <a:srgbClr val="55B8AD"/>
                </a:solidFill>
                <a:latin typeface="Montserrat" panose="00000500000000000000" pitchFamily="2" charset="0"/>
              </a:rPr>
              <a:t>  |  Más </a:t>
            </a:r>
            <a:r>
              <a:rPr lang="en-US" sz="1700" dirty="0" err="1">
                <a:solidFill>
                  <a:srgbClr val="55B8AD"/>
                </a:solidFill>
                <a:latin typeface="Montserrat" panose="00000500000000000000" pitchFamily="2" charset="0"/>
              </a:rPr>
              <a:t>Información</a:t>
            </a:r>
            <a:endParaRPr lang="en-US" sz="1700" dirty="0">
              <a:solidFill>
                <a:srgbClr val="55B8AD"/>
              </a:solidFill>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12" y="0"/>
            <a:ext cx="18264975" cy="10295618"/>
          </a:xfrm>
          <a:prstGeom prst="rect">
            <a:avLst/>
          </a:prstGeom>
        </p:spPr>
      </p:pic>
      <p:sp>
        <p:nvSpPr>
          <p:cNvPr id="14" name="Rectangle 13">
            <a:extLst>
              <a:ext uri="{FF2B5EF4-FFF2-40B4-BE49-F238E27FC236}">
                <a16:creationId xmlns:a16="http://schemas.microsoft.com/office/drawing/2014/main" id="{DE453108-A6D8-524E-D1F7-D53E64F41850}"/>
              </a:ext>
            </a:extLst>
          </p:cNvPr>
          <p:cNvSpPr/>
          <p:nvPr/>
        </p:nvSpPr>
        <p:spPr>
          <a:xfrm>
            <a:off x="10453371" y="6180710"/>
            <a:ext cx="7823116" cy="2123658"/>
          </a:xfrm>
          <a:prstGeom prst="rect">
            <a:avLst/>
          </a:prstGeom>
          <a:solidFill>
            <a:srgbClr val="55B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6B1A9CA-08E6-F93F-7E22-A335F4CBA4AB}"/>
              </a:ext>
            </a:extLst>
          </p:cNvPr>
          <p:cNvSpPr txBox="1"/>
          <p:nvPr/>
        </p:nvSpPr>
        <p:spPr>
          <a:xfrm>
            <a:off x="10689345" y="5915442"/>
            <a:ext cx="7418843" cy="21236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b="1" dirty="0">
                <a:latin typeface="Montserrat SemiBold" pitchFamily="2" charset="77"/>
              </a:rPr>
              <a:t>Vea la </a:t>
            </a:r>
            <a:r>
              <a:rPr lang="en-GB" sz="2800" b="1" dirty="0" err="1">
                <a:latin typeface="Montserrat SemiBold" pitchFamily="2" charset="77"/>
                <a:hlinkClick r:id="rId3">
                  <a:extLst>
                    <a:ext uri="{A12FA001-AC4F-418D-AE19-62706E023703}">
                      <ahyp:hlinkClr xmlns:ahyp="http://schemas.microsoft.com/office/drawing/2018/hyperlinkcolor" val="tx"/>
                    </a:ext>
                  </a:extLst>
                </a:hlinkClick>
              </a:rPr>
              <a:t>animación</a:t>
            </a:r>
            <a:r>
              <a:rPr lang="en-GB" sz="2800" b="1" dirty="0">
                <a:latin typeface="Montserrat SemiBold" pitchFamily="2" charset="77"/>
              </a:rPr>
              <a:t> </a:t>
            </a:r>
          </a:p>
          <a:p>
            <a:pPr marL="457200" indent="-457200">
              <a:spcAft>
                <a:spcPts val="1200"/>
              </a:spcAft>
              <a:buFont typeface="Arial" panose="020B0604020202020204" pitchFamily="34" charset="0"/>
              <a:buChar char="•"/>
            </a:pPr>
            <a:r>
              <a:rPr lang="es-ES" sz="2800" b="1" dirty="0">
                <a:latin typeface="Montserrat SemiBold" pitchFamily="2" charset="77"/>
              </a:rPr>
              <a:t>Descargue la </a:t>
            </a:r>
            <a:r>
              <a:rPr lang="es-ES" sz="2800" b="1" dirty="0">
                <a:latin typeface="Montserrat SemiBold" pitchFamily="2" charset="77"/>
                <a:hlinkClick r:id="rId4">
                  <a:extLst>
                    <a:ext uri="{A12FA001-AC4F-418D-AE19-62706E023703}">
                      <ahyp:hlinkClr xmlns:ahyp="http://schemas.microsoft.com/office/drawing/2018/hyperlinkcolor" val="tx"/>
                    </a:ext>
                  </a:extLst>
                </a:hlinkClick>
              </a:rPr>
              <a:t>presentación de las carreras</a:t>
            </a:r>
            <a:r>
              <a:rPr lang="es-ES" sz="2800" b="1" dirty="0">
                <a:latin typeface="Montserrat SemiBold" pitchFamily="2" charset="77"/>
              </a:rPr>
              <a:t> </a:t>
            </a:r>
          </a:p>
          <a:p>
            <a:pPr marL="457200" indent="-457200">
              <a:spcAft>
                <a:spcPts val="1200"/>
              </a:spcAft>
              <a:buFont typeface="Arial" panose="020B0604020202020204" pitchFamily="34" charset="0"/>
              <a:buChar char="•"/>
            </a:pPr>
            <a:r>
              <a:rPr lang="es-ES" sz="2800" b="1" dirty="0">
                <a:latin typeface="Montserrat SemiBold" pitchFamily="2" charset="77"/>
              </a:rPr>
              <a:t>Lea los recursos en </a:t>
            </a:r>
            <a:r>
              <a:rPr lang="es-ES" sz="2800" b="1" dirty="0">
                <a:latin typeface="Montserrat SemiBold" pitchFamily="2" charset="77"/>
                <a:hlinkClick r:id="rId4">
                  <a:extLst>
                    <a:ext uri="{A12FA001-AC4F-418D-AE19-62706E023703}">
                      <ahyp:hlinkClr xmlns:ahyp="http://schemas.microsoft.com/office/drawing/2018/hyperlinkcolor" val="tx"/>
                    </a:ext>
                  </a:extLst>
                </a:hlinkClick>
              </a:rPr>
              <a:t>inglés</a:t>
            </a:r>
            <a:endParaRPr lang="en-GB" sz="2800" b="1" u="sng" dirty="0">
              <a:latin typeface="Montserrat Black" pitchFamily="2" charset="77"/>
            </a:endParaRPr>
          </a:p>
        </p:txBody>
      </p:sp>
      <p:sp>
        <p:nvSpPr>
          <p:cNvPr id="7" name="TextBox 6">
            <a:extLst>
              <a:ext uri="{FF2B5EF4-FFF2-40B4-BE49-F238E27FC236}">
                <a16:creationId xmlns:a16="http://schemas.microsoft.com/office/drawing/2014/main" id="{7AEC4798-B90C-90FC-2807-34463E6D8935}"/>
              </a:ext>
            </a:extLst>
          </p:cNvPr>
          <p:cNvSpPr txBox="1"/>
          <p:nvPr/>
        </p:nvSpPr>
        <p:spPr>
          <a:xfrm>
            <a:off x="926613" y="1546992"/>
            <a:ext cx="7249408" cy="1600759"/>
          </a:xfrm>
          <a:prstGeom prst="rect">
            <a:avLst/>
          </a:prstGeom>
          <a:noFill/>
        </p:spPr>
        <p:txBody>
          <a:bodyPr wrap="square">
            <a:spAutoFit/>
          </a:bodyPr>
          <a:lstStyle/>
          <a:p>
            <a:pPr>
              <a:lnSpc>
                <a:spcPts val="6135"/>
              </a:lnSpc>
            </a:pPr>
            <a:r>
              <a:rPr lang="es-ES" sz="4400" dirty="0">
                <a:solidFill>
                  <a:srgbClr val="55B8AD"/>
                </a:solidFill>
                <a:latin typeface="Montserrat Extra-Bold"/>
              </a:rPr>
              <a:t>Más información sobre el trabajo de TanYa:</a:t>
            </a:r>
            <a:endParaRPr lang="en-US" sz="4400" dirty="0">
              <a:solidFill>
                <a:srgbClr val="55B8AD"/>
              </a:solidFill>
              <a:latin typeface="Montserrat Extra-Bold"/>
            </a:endParaRPr>
          </a:p>
        </p:txBody>
      </p:sp>
      <p:pic>
        <p:nvPicPr>
          <p:cNvPr id="6" name="Picture 5">
            <a:extLst>
              <a:ext uri="{FF2B5EF4-FFF2-40B4-BE49-F238E27FC236}">
                <a16:creationId xmlns:a16="http://schemas.microsoft.com/office/drawing/2014/main" id="{107A4BCB-A71D-080F-52D1-6EC543370E89}"/>
              </a:ext>
            </a:extLst>
          </p:cNvPr>
          <p:cNvPicPr>
            <a:picLocks noChangeAspect="1"/>
          </p:cNvPicPr>
          <p:nvPr/>
        </p:nvPicPr>
        <p:blipFill>
          <a:blip r:embed="rId5"/>
          <a:srcRect t="12340" b="7887"/>
          <a:stretch/>
        </p:blipFill>
        <p:spPr>
          <a:xfrm>
            <a:off x="12001500" y="2247900"/>
            <a:ext cx="4139194" cy="1981199"/>
          </a:xfrm>
          <a:prstGeom prst="rect">
            <a:avLst/>
          </a:prstGeom>
        </p:spPr>
      </p:pic>
      <p:sp>
        <p:nvSpPr>
          <p:cNvPr id="5" name="TextBox 4">
            <a:extLst>
              <a:ext uri="{FF2B5EF4-FFF2-40B4-BE49-F238E27FC236}">
                <a16:creationId xmlns:a16="http://schemas.microsoft.com/office/drawing/2014/main" id="{6069F840-DB2F-FD2C-7749-DB194B59AF94}"/>
              </a:ext>
            </a:extLst>
          </p:cNvPr>
          <p:cNvSpPr txBox="1"/>
          <p:nvPr/>
        </p:nvSpPr>
        <p:spPr>
          <a:xfrm>
            <a:off x="926614" y="645633"/>
            <a:ext cx="7524212" cy="377026"/>
          </a:xfrm>
          <a:prstGeom prst="rect">
            <a:avLst/>
          </a:prstGeom>
          <a:noFill/>
        </p:spPr>
        <p:txBody>
          <a:bodyPr wrap="square">
            <a:spAutoFit/>
          </a:bodyPr>
          <a:lstStyle/>
          <a:p>
            <a:pPr>
              <a:lnSpc>
                <a:spcPts val="2380"/>
              </a:lnSpc>
            </a:pPr>
            <a:r>
              <a:rPr lang="en-US" sz="1700" dirty="0" err="1">
                <a:solidFill>
                  <a:srgbClr val="55B8AD"/>
                </a:solidFill>
                <a:latin typeface="Montserrat" panose="00000500000000000000" pitchFamily="2" charset="0"/>
              </a:rPr>
              <a:t>Preescucha</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dirty="0" err="1">
                <a:solidFill>
                  <a:srgbClr val="55B8AD"/>
                </a:solidFill>
                <a:latin typeface="Montserrat" panose="00000500000000000000" pitchFamily="2" charset="0"/>
              </a:rPr>
              <a:t>Resumen</a:t>
            </a:r>
            <a:r>
              <a:rPr lang="en-US" sz="1700" dirty="0">
                <a:solidFill>
                  <a:srgbClr val="55B8AD"/>
                </a:solidFill>
                <a:latin typeface="Montserrat" panose="00000500000000000000" pitchFamily="2" charset="0"/>
              </a:rPr>
              <a:t>  |  </a:t>
            </a:r>
            <a:r>
              <a:rPr lang="en-US" sz="1700" dirty="0" err="1">
                <a:solidFill>
                  <a:srgbClr val="55B8AD"/>
                </a:solidFill>
                <a:latin typeface="Montserrat" panose="00000500000000000000" pitchFamily="2" charset="0"/>
              </a:rPr>
              <a:t>Posescucha</a:t>
            </a:r>
            <a:r>
              <a:rPr lang="en-US" sz="1700" dirty="0">
                <a:solidFill>
                  <a:srgbClr val="55B8AD"/>
                </a:solidFill>
                <a:latin typeface="Montserrat" panose="00000500000000000000" pitchFamily="2" charset="0"/>
              </a:rPr>
              <a:t>  |  </a:t>
            </a:r>
            <a:r>
              <a:rPr lang="en-US" sz="1700" b="1" dirty="0">
                <a:solidFill>
                  <a:srgbClr val="3660AA"/>
                </a:solidFill>
                <a:latin typeface="Montserrat" panose="00000500000000000000" pitchFamily="2" charset="0"/>
              </a:rPr>
              <a:t>Más </a:t>
            </a:r>
            <a:r>
              <a:rPr lang="en-US" sz="1700" b="1" dirty="0" err="1">
                <a:solidFill>
                  <a:srgbClr val="3660AA"/>
                </a:solidFill>
                <a:latin typeface="Montserrat" panose="00000500000000000000" pitchFamily="2" charset="0"/>
              </a:rPr>
              <a:t>Información</a:t>
            </a:r>
            <a:endParaRPr lang="en-US" sz="1700" b="1" dirty="0">
              <a:solidFill>
                <a:srgbClr val="3660AA"/>
              </a:solidFill>
              <a:latin typeface="Montserrat" panose="00000500000000000000" pitchFamily="2" charset="0"/>
            </a:endParaRPr>
          </a:p>
        </p:txBody>
      </p:sp>
      <p:pic>
        <p:nvPicPr>
          <p:cNvPr id="1028" name="Picture 4">
            <a:extLst>
              <a:ext uri="{FF2B5EF4-FFF2-40B4-BE49-F238E27FC236}">
                <a16:creationId xmlns:a16="http://schemas.microsoft.com/office/drawing/2014/main" id="{24E8A4C7-EB82-605B-F497-0B99EFAEA5B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989"/>
          <a:stretch>
            <a:fillRect/>
          </a:stretch>
        </p:blipFill>
        <p:spPr bwMode="auto">
          <a:xfrm>
            <a:off x="1138787" y="4229099"/>
            <a:ext cx="6825060" cy="58020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96094D-B716-8B75-3609-08978D18E3F9}"/>
              </a:ext>
            </a:extLst>
          </p:cNvPr>
          <p:cNvSpPr txBox="1"/>
          <p:nvPr/>
        </p:nvSpPr>
        <p:spPr>
          <a:xfrm>
            <a:off x="13496527" y="9218619"/>
            <a:ext cx="4611661" cy="954107"/>
          </a:xfrm>
          <a:prstGeom prst="rect">
            <a:avLst/>
          </a:prstGeom>
          <a:noFill/>
        </p:spPr>
        <p:txBody>
          <a:bodyPr wrap="square" rtlCol="0">
            <a:spAutoFit/>
          </a:bodyPr>
          <a:lstStyle/>
          <a:p>
            <a:pPr algn="r"/>
            <a:r>
              <a:rPr lang="en-GB" sz="2800" dirty="0" err="1">
                <a:solidFill>
                  <a:srgbClr val="3660AA"/>
                </a:solidFill>
                <a:latin typeface="Montserrat Medium" pitchFamily="2" charset="77"/>
              </a:rPr>
              <a:t>Inspiramos</a:t>
            </a:r>
            <a:r>
              <a:rPr lang="en-GB" sz="2800" dirty="0">
                <a:solidFill>
                  <a:srgbClr val="3660AA"/>
                </a:solidFill>
                <a:latin typeface="Montserrat Medium" pitchFamily="2" charset="77"/>
              </a:rPr>
              <a:t> a la </a:t>
            </a:r>
          </a:p>
          <a:p>
            <a:pPr algn="r"/>
            <a:r>
              <a:rPr lang="en-GB" sz="2800" b="1" dirty="0" err="1">
                <a:solidFill>
                  <a:srgbClr val="3660AA"/>
                </a:solidFill>
                <a:latin typeface="Montserrat Black" pitchFamily="2" charset="77"/>
              </a:rPr>
              <a:t>Próxima</a:t>
            </a:r>
            <a:r>
              <a:rPr lang="en-GB" sz="2800" b="1" dirty="0">
                <a:solidFill>
                  <a:srgbClr val="3660AA"/>
                </a:solidFill>
                <a:latin typeface="Montserrat Black" pitchFamily="2" charset="77"/>
              </a:rPr>
              <a:t> Generación</a:t>
            </a:r>
          </a:p>
        </p:txBody>
      </p:sp>
      <p:sp>
        <p:nvSpPr>
          <p:cNvPr id="59" name="TextBox 58">
            <a:extLst>
              <a:ext uri="{FF2B5EF4-FFF2-40B4-BE49-F238E27FC236}">
                <a16:creationId xmlns:a16="http://schemas.microsoft.com/office/drawing/2014/main" id="{8CF320F5-FDB1-80BD-7F76-256FD6232D51}"/>
              </a:ext>
            </a:extLst>
          </p:cNvPr>
          <p:cNvSpPr txBox="1"/>
          <p:nvPr/>
        </p:nvSpPr>
        <p:spPr>
          <a:xfrm>
            <a:off x="4884821" y="4641827"/>
            <a:ext cx="4692929" cy="153888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s-ES" sz="2800" b="1" dirty="0">
                <a:solidFill>
                  <a:schemeClr val="bg1"/>
                </a:solidFill>
                <a:latin typeface="Montserrat SemiBold" pitchFamily="2" charset="77"/>
              </a:rPr>
              <a:t>Lea el </a:t>
            </a:r>
            <a:r>
              <a:rPr lang="es-ES" sz="2800" b="1" dirty="0">
                <a:solidFill>
                  <a:schemeClr val="bg1"/>
                </a:solidFill>
                <a:latin typeface="Montserrat SemiBold" pitchFamily="2" charset="77"/>
                <a:hlinkClick r:id="rId7">
                  <a:extLst>
                    <a:ext uri="{A12FA001-AC4F-418D-AE19-62706E023703}">
                      <ahyp:hlinkClr xmlns:ahyp="http://schemas.microsoft.com/office/drawing/2018/hyperlinkcolor" val="tx"/>
                    </a:ext>
                  </a:extLst>
                </a:hlinkClick>
              </a:rPr>
              <a:t>artículo</a:t>
            </a:r>
            <a:endParaRPr lang="es-ES" sz="2800" b="1" dirty="0">
              <a:solidFill>
                <a:schemeClr val="bg1"/>
              </a:solidFill>
              <a:latin typeface="Montserrat SemiBold" pitchFamily="2" charset="77"/>
            </a:endParaRPr>
          </a:p>
          <a:p>
            <a:pPr marL="457200" indent="-457200">
              <a:spcAft>
                <a:spcPts val="1200"/>
              </a:spcAft>
              <a:buFont typeface="Arial" panose="020B0604020202020204" pitchFamily="34" charset="0"/>
              <a:buChar char="•"/>
            </a:pPr>
            <a:r>
              <a:rPr lang="es-ES" sz="2800" b="1" dirty="0">
                <a:solidFill>
                  <a:schemeClr val="bg1"/>
                </a:solidFill>
                <a:latin typeface="Montserrat SemiBold" pitchFamily="2" charset="77"/>
              </a:rPr>
              <a:t>Descargue la hoja de </a:t>
            </a:r>
            <a:r>
              <a:rPr lang="es-ES" sz="2800" b="1" dirty="0">
                <a:solidFill>
                  <a:schemeClr val="bg1"/>
                </a:solidFill>
                <a:latin typeface="Montserrat SemiBold" pitchFamily="2" charset="77"/>
                <a:hlinkClick r:id="rId8">
                  <a:extLst>
                    <a:ext uri="{A12FA001-AC4F-418D-AE19-62706E023703}">
                      <ahyp:hlinkClr xmlns:ahyp="http://schemas.microsoft.com/office/drawing/2018/hyperlinkcolor" val="tx"/>
                    </a:ext>
                  </a:extLst>
                </a:hlinkClick>
              </a:rPr>
              <a:t>actividades</a:t>
            </a:r>
            <a:endParaRPr lang="en-GB" sz="2800" b="1" u="sng" dirty="0">
              <a:solidFill>
                <a:schemeClr val="bg1"/>
              </a:solidFill>
              <a:latin typeface="Montserrat SemiBold"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CCDE210-582C-51E7-7569-214364D72C4F}"/>
              </a:ext>
            </a:extLst>
          </p:cNvPr>
          <p:cNvGrpSpPr/>
          <p:nvPr/>
        </p:nvGrpSpPr>
        <p:grpSpPr>
          <a:xfrm rot="-5400000">
            <a:off x="9607391" y="1606393"/>
            <a:ext cx="10287000" cy="7074218"/>
            <a:chOff x="0" y="0"/>
            <a:chExt cx="3130550" cy="2152833"/>
          </a:xfrm>
          <a:solidFill>
            <a:srgbClr val="3660AA"/>
          </a:solidFill>
        </p:grpSpPr>
        <p:sp>
          <p:nvSpPr>
            <p:cNvPr id="8" name="Freeform 5">
              <a:extLst>
                <a:ext uri="{FF2B5EF4-FFF2-40B4-BE49-F238E27FC236}">
                  <a16:creationId xmlns:a16="http://schemas.microsoft.com/office/drawing/2014/main" id="{5B995855-9CF1-9FFE-24B6-9A38EC6E5668}"/>
                </a:ext>
              </a:extLst>
            </p:cNvPr>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grpFill/>
          </p:spPr>
          <p:txBody>
            <a:bodyPr/>
            <a:lstStyle/>
            <a:p>
              <a:endParaRPr lang="en-GB"/>
            </a:p>
          </p:txBody>
        </p:sp>
      </p:grpSp>
      <p:pic>
        <p:nvPicPr>
          <p:cNvPr id="6" name="Picture 5" descr="A close-up of a signature&#10;&#10;Description automatically generated">
            <a:extLst>
              <a:ext uri="{FF2B5EF4-FFF2-40B4-BE49-F238E27FC236}">
                <a16:creationId xmlns:a16="http://schemas.microsoft.com/office/drawing/2014/main" id="{14290DDD-2EE6-416E-AED2-78950C44E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526" y="6913641"/>
            <a:ext cx="4784994" cy="1330827"/>
          </a:xfrm>
          <a:prstGeom prst="rect">
            <a:avLst/>
          </a:prstGeom>
        </p:spPr>
      </p:pic>
      <p:sp>
        <p:nvSpPr>
          <p:cNvPr id="10" name="TextBox 9">
            <a:extLst>
              <a:ext uri="{FF2B5EF4-FFF2-40B4-BE49-F238E27FC236}">
                <a16:creationId xmlns:a16="http://schemas.microsoft.com/office/drawing/2014/main" id="{AFE7B1AE-FD6F-023B-9D28-47DF476F614F}"/>
              </a:ext>
            </a:extLst>
          </p:cNvPr>
          <p:cNvSpPr txBox="1"/>
          <p:nvPr/>
        </p:nvSpPr>
        <p:spPr>
          <a:xfrm>
            <a:off x="366049" y="536727"/>
            <a:ext cx="11019705" cy="2308324"/>
          </a:xfrm>
          <a:prstGeom prst="rect">
            <a:avLst/>
          </a:prstGeom>
          <a:noFill/>
        </p:spPr>
        <p:txBody>
          <a:bodyPr wrap="square" rtlCol="0">
            <a:spAutoFit/>
          </a:bodyPr>
          <a:lstStyle/>
          <a:p>
            <a:pPr algn="ctr"/>
            <a:r>
              <a:rPr lang="es-ES" sz="2400" dirty="0">
                <a:latin typeface="Montserrat" panose="00000500000000000000" pitchFamily="2" charset="0"/>
              </a:rPr>
              <a:t>Este material educativo fue producido por la </a:t>
            </a:r>
            <a:r>
              <a:rPr lang="es-ES" sz="2400" b="1" dirty="0">
                <a:latin typeface="Montserrat" panose="00000500000000000000" pitchFamily="2" charset="0"/>
              </a:rPr>
              <a:t>Facultad de Medicina de Universidad de Wake Forest </a:t>
            </a:r>
            <a:r>
              <a:rPr lang="es-ES" sz="2400" dirty="0">
                <a:latin typeface="Montserrat" panose="00000500000000000000" pitchFamily="2" charset="0"/>
              </a:rPr>
              <a:t>en asociación con </a:t>
            </a:r>
            <a:r>
              <a:rPr lang="es-ES" sz="2400" b="1" dirty="0">
                <a:latin typeface="Montserrat" panose="00000500000000000000" pitchFamily="2" charset="0"/>
              </a:rPr>
              <a:t>Futurum</a:t>
            </a:r>
            <a:r>
              <a:rPr lang="es-ES" sz="2400" dirty="0">
                <a:latin typeface="Montserrat" panose="00000500000000000000" pitchFamily="2" charset="0"/>
              </a:rPr>
              <a:t> y con el apoyo de subvenciones de </a:t>
            </a:r>
            <a:r>
              <a:rPr lang="es-ES" sz="2400" b="1" dirty="0">
                <a:latin typeface="Montserrat" panose="00000500000000000000" pitchFamily="2" charset="0"/>
              </a:rPr>
              <a:t>The Duke </a:t>
            </a:r>
            <a:r>
              <a:rPr lang="es-ES" sz="2400" b="1" dirty="0" err="1">
                <a:latin typeface="Montserrat" panose="00000500000000000000" pitchFamily="2" charset="0"/>
              </a:rPr>
              <a:t>Endowment</a:t>
            </a:r>
            <a:r>
              <a:rPr lang="es-ES" sz="2400" dirty="0">
                <a:latin typeface="Montserrat" panose="00000500000000000000" pitchFamily="2" charset="0"/>
              </a:rPr>
              <a:t>. </a:t>
            </a:r>
          </a:p>
          <a:p>
            <a:pPr algn="ctr"/>
            <a:r>
              <a:rPr lang="es-ES" sz="2400" dirty="0">
                <a:latin typeface="Montserrat" panose="00000500000000000000" pitchFamily="2" charset="0"/>
              </a:rPr>
              <a:t>The Duke </a:t>
            </a:r>
            <a:r>
              <a:rPr lang="es-ES" sz="2400" dirty="0" err="1">
                <a:latin typeface="Montserrat" panose="00000500000000000000" pitchFamily="2" charset="0"/>
              </a:rPr>
              <a:t>Endowment</a:t>
            </a:r>
            <a:r>
              <a:rPr lang="es-ES" sz="2400" dirty="0">
                <a:latin typeface="Montserrat" panose="00000500000000000000" pitchFamily="2" charset="0"/>
              </a:rPr>
              <a:t> es una fundación privada que fortalece comunidades en Carolina del Norte y Carolina del Sur formando niños, promoviendo la salud, educando mentes y enriqueciendo el espíritu.</a:t>
            </a:r>
            <a:endParaRPr lang="en-GB" sz="3600" dirty="0">
              <a:latin typeface="Montserrat" panose="00000500000000000000" pitchFamily="2" charset="0"/>
            </a:endParaRPr>
          </a:p>
        </p:txBody>
      </p:sp>
      <p:pic>
        <p:nvPicPr>
          <p:cNvPr id="3" name="Picture 2" descr="A qr code on a white background&#10;&#10;Description automatically generated">
            <a:hlinkClick r:id="rId3"/>
            <a:extLst>
              <a:ext uri="{FF2B5EF4-FFF2-40B4-BE49-F238E27FC236}">
                <a16:creationId xmlns:a16="http://schemas.microsoft.com/office/drawing/2014/main" id="{5A009037-C05E-EF09-4EF8-4068C1F10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348" y="3228247"/>
            <a:ext cx="2960324" cy="2960324"/>
          </a:xfrm>
          <a:prstGeom prst="rect">
            <a:avLst/>
          </a:prstGeom>
        </p:spPr>
      </p:pic>
      <p:sp>
        <p:nvSpPr>
          <p:cNvPr id="5" name="TextBox 4">
            <a:extLst>
              <a:ext uri="{FF2B5EF4-FFF2-40B4-BE49-F238E27FC236}">
                <a16:creationId xmlns:a16="http://schemas.microsoft.com/office/drawing/2014/main" id="{8882F683-3F6D-9B17-A3C1-1D62CE3ADD62}"/>
              </a:ext>
            </a:extLst>
          </p:cNvPr>
          <p:cNvSpPr txBox="1"/>
          <p:nvPr/>
        </p:nvSpPr>
        <p:spPr>
          <a:xfrm>
            <a:off x="1153097" y="3692822"/>
            <a:ext cx="6799073" cy="2370136"/>
          </a:xfrm>
          <a:prstGeom prst="rect">
            <a:avLst/>
          </a:prstGeom>
          <a:noFill/>
        </p:spPr>
        <p:txBody>
          <a:bodyPr wrap="square" rtlCol="0">
            <a:spAutoFit/>
          </a:bodyPr>
          <a:lstStyle/>
          <a:p>
            <a:pPr algn="ctr">
              <a:spcAft>
                <a:spcPts val="1200"/>
              </a:spcAft>
            </a:pPr>
            <a:r>
              <a:rPr lang="es-ES" sz="2801" b="1" dirty="0">
                <a:latin typeface="Montserrat" panose="00000500000000000000" pitchFamily="2" charset="0"/>
                <a:ea typeface="Aptos" panose="020B0004020202020204" pitchFamily="34" charset="0"/>
                <a:cs typeface="Aptos" panose="020B0004020202020204" pitchFamily="34" charset="0"/>
              </a:rPr>
              <a:t>Comparta su opinión sobre este recurso educativo y profesional. </a:t>
            </a:r>
          </a:p>
          <a:p>
            <a:pPr algn="ctr">
              <a:spcAft>
                <a:spcPts val="1200"/>
              </a:spcAft>
            </a:pPr>
            <a:r>
              <a:rPr lang="es-ES" sz="2400" dirty="0">
                <a:latin typeface="Montserrat" panose="00000500000000000000" pitchFamily="2" charset="0"/>
                <a:ea typeface="Aptos" panose="020B0004020202020204" pitchFamily="34" charset="0"/>
                <a:cs typeface="Aptos" panose="020B0004020202020204" pitchFamily="34" charset="0"/>
              </a:rPr>
              <a:t>Para comentar, escanee el código QR o visite el siguiente enlace</a:t>
            </a:r>
            <a:r>
              <a:rPr lang="en-US" sz="2400" dirty="0">
                <a:latin typeface="Montserrat" panose="00000500000000000000" pitchFamily="2" charset="0"/>
                <a:ea typeface="Aptos" panose="020B0004020202020204" pitchFamily="34" charset="0"/>
                <a:cs typeface="Aptos" panose="020B0004020202020204" pitchFamily="34" charset="0"/>
              </a:rPr>
              <a:t>:</a:t>
            </a:r>
          </a:p>
          <a:p>
            <a:pPr algn="ctr">
              <a:spcAft>
                <a:spcPts val="1200"/>
              </a:spcAft>
            </a:pPr>
            <a:r>
              <a:rPr lang="en-US" sz="2400" dirty="0" err="1">
                <a:latin typeface="Montserrat" panose="00000500000000000000" pitchFamily="2" charset="0"/>
                <a:ea typeface="Aptos" panose="020B0004020202020204" pitchFamily="34" charset="0"/>
                <a:cs typeface="Aptos" panose="020B0004020202020204" pitchFamily="34" charset="0"/>
                <a:hlinkClick r:id="rId5"/>
              </a:rPr>
              <a:t>redcap.link</a:t>
            </a:r>
            <a:r>
              <a:rPr lang="en-US" sz="2400" dirty="0">
                <a:latin typeface="Montserrat" panose="00000500000000000000" pitchFamily="2" charset="0"/>
                <a:ea typeface="Aptos" panose="020B0004020202020204" pitchFamily="34" charset="0"/>
                <a:cs typeface="Aptos" panose="020B0004020202020204" pitchFamily="34" charset="0"/>
                <a:hlinkClick r:id="rId5"/>
              </a:rPr>
              <a:t>/dh5j1nes</a:t>
            </a:r>
            <a:r>
              <a:rPr lang="en-US" sz="2400" dirty="0">
                <a:latin typeface="Montserrat" panose="00000500000000000000" pitchFamily="2" charset="0"/>
                <a:ea typeface="Aptos" panose="020B0004020202020204" pitchFamily="34" charset="0"/>
                <a:cs typeface="Aptos" panose="020B0004020202020204" pitchFamily="34" charset="0"/>
              </a:rPr>
              <a:t>  </a:t>
            </a:r>
          </a:p>
        </p:txBody>
      </p:sp>
      <p:pic>
        <p:nvPicPr>
          <p:cNvPr id="4" name="Picture 3" descr="A black background with yellow text&#10;&#10;Description automatically generated">
            <a:extLst>
              <a:ext uri="{FF2B5EF4-FFF2-40B4-BE49-F238E27FC236}">
                <a16:creationId xmlns:a16="http://schemas.microsoft.com/office/drawing/2014/main" id="{5DDF8EC3-071D-1C82-9046-80F6952398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16" y="7164468"/>
            <a:ext cx="6512292" cy="1080000"/>
          </a:xfrm>
          <a:prstGeom prst="rect">
            <a:avLst/>
          </a:prstGeom>
        </p:spPr>
      </p:pic>
      <p:pic>
        <p:nvPicPr>
          <p:cNvPr id="9" name="Picture 8" descr="A black and orange logo&#10;&#10;Description automatically generated">
            <a:extLst>
              <a:ext uri="{FF2B5EF4-FFF2-40B4-BE49-F238E27FC236}">
                <a16:creationId xmlns:a16="http://schemas.microsoft.com/office/drawing/2014/main" id="{10118615-ACCF-A4C9-9B1E-170632306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239" y="8830883"/>
            <a:ext cx="4614338" cy="10843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92774c4978b0496b0f20fa32f3f2b0be">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1457492cf599239e3f08a612a755c80d"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2.xml><?xml version="1.0" encoding="utf-8"?>
<ds:datastoreItem xmlns:ds="http://schemas.openxmlformats.org/officeDocument/2006/customXml" ds:itemID="{7C2B6358-8F5B-47AE-8A49-0318661178F9}">
  <ds:schemaRefs>
    <ds:schemaRef ds:uri="09e5eb4c-ad0d-4795-ae2e-baffe4a7a343"/>
    <ds:schemaRef ds:uri="4ef8ee0b-e025-4bd4-94a6-4c71df7778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D307396-DA71-4F99-85D0-DB234AEBE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875</Words>
  <Application>Microsoft Office PowerPoint</Application>
  <PresentationFormat>Custom</PresentationFormat>
  <Paragraphs>64</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Montserrat Bold</vt:lpstr>
      <vt:lpstr>Montserrat Extra-Bold</vt:lpstr>
      <vt:lpstr>Montserrat Extra-Bold Bold</vt:lpstr>
      <vt:lpstr>Montserrat Medium</vt:lpstr>
      <vt:lpstr>Montserrat Black</vt:lpstr>
      <vt:lpstr>Arial</vt:lpstr>
      <vt:lpstr>Montserrat SemiBold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user-lt04</dc:creator>
  <cp:lastModifiedBy>Isla Foffa</cp:lastModifiedBy>
  <cp:revision>5</cp:revision>
  <dcterms:created xsi:type="dcterms:W3CDTF">2006-08-16T00:00:00Z</dcterms:created>
  <dcterms:modified xsi:type="dcterms:W3CDTF">2026-02-12T14:52:29Z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