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7"/>
  </p:notesMasterIdLst>
  <p:sldIdLst>
    <p:sldId id="256" r:id="rId5"/>
    <p:sldId id="257" r:id="rId6"/>
    <p:sldId id="258" r:id="rId7"/>
    <p:sldId id="259" r:id="rId8"/>
    <p:sldId id="274" r:id="rId9"/>
    <p:sldId id="293" r:id="rId10"/>
    <p:sldId id="306" r:id="rId11"/>
    <p:sldId id="275" r:id="rId12"/>
    <p:sldId id="319" r:id="rId13"/>
    <p:sldId id="295" r:id="rId14"/>
    <p:sldId id="320" r:id="rId15"/>
    <p:sldId id="294" r:id="rId16"/>
    <p:sldId id="287" r:id="rId17"/>
    <p:sldId id="303" r:id="rId18"/>
    <p:sldId id="301" r:id="rId19"/>
    <p:sldId id="304" r:id="rId20"/>
    <p:sldId id="302"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21" r:id="rId34"/>
    <p:sldId id="271" r:id="rId35"/>
    <p:sldId id="272" r:id="rId36"/>
  </p:sldIdLst>
  <p:sldSz cx="18288000" cy="10287000"/>
  <p:notesSz cx="6858000" cy="9144000"/>
  <p:embeddedFontLst>
    <p:embeddedFont>
      <p:font typeface="Calibri" panose="020F0502020204030204" pitchFamily="34" charset="0"/>
      <p:regular r:id="rId38"/>
      <p:bold r:id="rId39"/>
      <p:italic r:id="rId40"/>
      <p:boldItalic r:id="rId41"/>
    </p:embeddedFont>
    <p:embeddedFont>
      <p:font typeface="Montserrat" pitchFamily="2" charset="0"/>
      <p:regular r:id="rId42"/>
      <p:bold r:id="rId43"/>
      <p:italic r:id="rId44"/>
      <p:boldItalic r:id="rId45"/>
    </p:embeddedFont>
    <p:embeddedFont>
      <p:font typeface="Montserrat Bold" pitchFamily="2" charset="0"/>
      <p:regular r:id="rId46"/>
      <p:bold r:id="rId47"/>
      <p:italic r:id="rId48"/>
      <p:boldItalic r:id="rId49"/>
    </p:embeddedFont>
    <p:embeddedFont>
      <p:font typeface="Montserrat Classic" panose="020B0604020202020204" charset="0"/>
      <p:regular r:id="rId50"/>
      <p:bold r:id="rId51"/>
      <p:italic r:id="rId52"/>
      <p:boldItalic r:id="rId53"/>
    </p:embeddedFont>
    <p:embeddedFont>
      <p:font typeface="Montserrat Classic Bold Italics" panose="020B0604020202020204" charset="0"/>
      <p:bold r:id="rId54"/>
      <p:italic r:id="rId55"/>
      <p:boldItalic r:id="rId56"/>
    </p:embeddedFont>
    <p:embeddedFont>
      <p:font typeface="Montserrat Semi-Bold" panose="020B0604020202020204" charset="0"/>
      <p:regular r:id="rId57"/>
      <p:bold r:id="rId58"/>
      <p:italic r:id="rId59"/>
      <p:boldItalic r:id="rId60"/>
    </p:embeddedFont>
    <p:embeddedFont>
      <p:font typeface="Montserrat Semi-Bold Bold" panose="020B0604020202020204"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U7Kf3oRGcNrmVdpF4N1wg==" hashData="H0+6GQQNRUuS7ZCXIRT/1K9DI4Y6VGCJ8I6d0iSOhWQgwmAbYWPwwiUf2SqxgecsS3X3i8XEUrUzT5zxTDqIv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967A86-4ADD-E9F7-DA75-4BC2D0D59719}" name="Kristina Ames" initials="KA" userId="S::kristina.ames@einsteinmed.edu::e189e138-9023-44bf-a6da-4ce67229d61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66CC"/>
    <a:srgbClr val="92C2B2"/>
    <a:srgbClr val="DD05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63186-4850-40F9-93F6-3AB1E78966EB}" v="53" dt="2023-08-10T15:23:06.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50"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2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2.fntdata"/><Relationship Id="rId34" Type="http://schemas.openxmlformats.org/officeDocument/2006/relationships/slide" Target="slides/slide30.xml"/><Relationship Id="rId50" Type="http://schemas.openxmlformats.org/officeDocument/2006/relationships/font" Target="fonts/font13.fntdata"/><Relationship Id="rId55"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85AA6-F98E-4C12-98A9-C5F9E5B02790}" type="datetimeFigureOut">
              <a:rPr lang="en-GB" smtClean="0"/>
              <a:t>17/08/2023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A8CB6D-A167-4349-8ECE-512BA72BF905}" type="slidenum">
              <a:rPr lang="en-GB" smtClean="0"/>
              <a:t>‹#›</a:t>
            </a:fld>
            <a:endParaRPr lang="en-GB"/>
          </a:p>
        </p:txBody>
      </p:sp>
    </p:spTree>
    <p:extLst>
      <p:ext uri="{BB962C8B-B14F-4D97-AF65-F5344CB8AC3E}">
        <p14:creationId xmlns:p14="http://schemas.microsoft.com/office/powerpoint/2010/main" val="642121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BA8CB6D-A167-4349-8ECE-512BA72BF905}" type="slidenum">
              <a:rPr lang="en-GB" smtClean="0"/>
              <a:t>1</a:t>
            </a:fld>
            <a:endParaRPr lang="en-GB"/>
          </a:p>
        </p:txBody>
      </p:sp>
    </p:spTree>
    <p:extLst>
      <p:ext uri="{BB962C8B-B14F-4D97-AF65-F5344CB8AC3E}">
        <p14:creationId xmlns:p14="http://schemas.microsoft.com/office/powerpoint/2010/main" val="1908678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A8CB6D-A167-4349-8ECE-512BA72BF905}" type="slidenum">
              <a:rPr lang="en-GB" smtClean="0"/>
              <a:t>11</a:t>
            </a:fld>
            <a:endParaRPr lang="en-GB"/>
          </a:p>
        </p:txBody>
      </p:sp>
    </p:spTree>
    <p:extLst>
      <p:ext uri="{BB962C8B-B14F-4D97-AF65-F5344CB8AC3E}">
        <p14:creationId xmlns:p14="http://schemas.microsoft.com/office/powerpoint/2010/main" val="2655880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BA8CB6D-A167-4349-8ECE-512BA72BF905}" type="slidenum">
              <a:rPr lang="en-GB" smtClean="0"/>
              <a:t>31</a:t>
            </a:fld>
            <a:endParaRPr lang="en-GB"/>
          </a:p>
        </p:txBody>
      </p:sp>
    </p:spTree>
    <p:extLst>
      <p:ext uri="{BB962C8B-B14F-4D97-AF65-F5344CB8AC3E}">
        <p14:creationId xmlns:p14="http://schemas.microsoft.com/office/powerpoint/2010/main" val="3673334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hyperlink" Target="https://futurumcareers.com" TargetMode="External"/><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hyperlink" Target="https://www.genome.gov/human-genome-project"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6.svg"/></Relationships>
</file>

<file path=ppt/slides/_rels/slide22.xml.rels><?xml version="1.0" encoding="UTF-8" standalone="yes"?>
<Relationships xmlns="http://schemas.openxmlformats.org/package/2006/relationships"><Relationship Id="rId8" Type="http://schemas.openxmlformats.org/officeDocument/2006/relationships/hyperlink" Target="https://www.ebi.ac.uk/training/online/courses/functional-genomics-i-introduction-and-design/what-is-functional-genomics/" TargetMode="External"/><Relationship Id="rId3" Type="http://schemas.openxmlformats.org/officeDocument/2006/relationships/image" Target="../media/image29.svg"/><Relationship Id="rId7" Type="http://schemas.openxmlformats.org/officeDocument/2006/relationships/hyperlink" Target="https://www.ebi.ac.uk/" TargetMode="Externa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hyperlink" Target="https://www.genomicseducation.hee.nhs.uk/blog/what-is-functional-genomics/#:~:text=Functional%20genomics%20encompasses%20studies%20of,for%20proteins%20to%20be%20assembled)." TargetMode="External"/><Relationship Id="rId5" Type="http://schemas.openxmlformats.org/officeDocument/2006/relationships/hyperlink" Target="https://www.genomicseducation.hee.nhs.uk/education/core-concepts/what-is-genomics/" TargetMode="External"/><Relationship Id="rId10" Type="http://schemas.openxmlformats.org/officeDocument/2006/relationships/image" Target="../media/image36.jpeg"/><Relationship Id="rId4" Type="http://schemas.openxmlformats.org/officeDocument/2006/relationships/hyperlink" Target="https://www.genomicseducation.hee.nhs.uk/" TargetMode="External"/><Relationship Id="rId9" Type="http://schemas.openxmlformats.org/officeDocument/2006/relationships/hyperlink" Target="https://www.ebi.ac.uk/training/online/courses/functional-genomics-i-introduction-and-design/functional-genomics-case-studies/"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9.svg"/><Relationship Id="rId7" Type="http://schemas.openxmlformats.org/officeDocument/2006/relationships/hyperlink" Target="https://www.genome.gov/genetics-glossary/Epigenetics" TargetMode="Externa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hyperlink" Target="https://www.genome.gov/" TargetMode="External"/><Relationship Id="rId5" Type="http://schemas.openxmlformats.org/officeDocument/2006/relationships/hyperlink" Target="https://www.genomicseducation.hee.nhs.uk/education/core-concepts/what-is-epigenetics/" TargetMode="External"/><Relationship Id="rId4" Type="http://schemas.openxmlformats.org/officeDocument/2006/relationships/hyperlink" Target="https://www.genomicseducation.hee.nhs.uk/"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biologicalsciences.uchicago.edu/news/features/genetic-environment-mental-health" TargetMode="External"/><Relationship Id="rId3" Type="http://schemas.openxmlformats.org/officeDocument/2006/relationships/image" Target="../media/image29.svg"/><Relationship Id="rId7" Type="http://schemas.openxmlformats.org/officeDocument/2006/relationships/hyperlink" Target="https://developingchild.harvard.edu/science/deep-dives/gene-environment-interaction/" TargetMode="Externa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hyperlink" Target="https://www.niehs.nih.gov/health/topics/science/gene-env/index.cfm" TargetMode="External"/><Relationship Id="rId5" Type="http://schemas.openxmlformats.org/officeDocument/2006/relationships/hyperlink" Target="https://learn.genetics.utah.edu/content/genetics/environmental#:~:text=Sometimes%20the%20environment%20changes%20a,radiation%20can%20break%20DNA%20strands" TargetMode="External"/><Relationship Id="rId4" Type="http://schemas.openxmlformats.org/officeDocument/2006/relationships/hyperlink" Target="https://medlineplus.gov/genetics/understanding/mutationsanddisorders/complexdisorders/#:~:text=Common%20health%20problems%20such%20as,%2C%20diet%2C%20or%20pollutant%20exposures." TargetMode="External"/><Relationship Id="rId9"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9.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hyperlink" Target="https://www.youtube.com/watch?v=jAhjPd4uNFY" TargetMode="External"/><Relationship Id="rId5" Type="http://schemas.openxmlformats.org/officeDocument/2006/relationships/hyperlink" Target="https://www.youtube.com/watch?v=E8vi_PdGrKg&amp;t=840s" TargetMode="External"/><Relationship Id="rId4" Type="http://schemas.openxmlformats.org/officeDocument/2006/relationships/hyperlink" Target="https://theconversation.com/human-genome-editing-offers-tantalizing-possibilities-but-without-clear-guidelines-many-ethical-questions-still-remain-200983"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9.svg"/><Relationship Id="rId7" Type="http://schemas.openxmlformats.org/officeDocument/2006/relationships/hyperlink" Target="https://futurumcareers.com/how-do-cells-contol-protein-levels" TargetMode="Externa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hyperlink" Target="https://futurumcareers.com/can-we-create-viruses-and-use-them-to-treat-cancer" TargetMode="External"/><Relationship Id="rId5" Type="http://schemas.openxmlformats.org/officeDocument/2006/relationships/hyperlink" Target="https://futurumcareers.com/Kristina-Ames-animation.mp4" TargetMode="External"/><Relationship Id="rId4" Type="http://schemas.openxmlformats.org/officeDocument/2006/relationships/hyperlink" Target="https://futurumcareers.com/what-happens-when-our-bloody-production-system-fail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hyperlink" Target="https://futurumcareers.com/how-can-we-read-genetic-codes-in-a-single-piece-of-dna-quickl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hyperlink" Target="https://cancer.montefioreeinstein.org/research#interdisciplinary-program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hyperlink" Target="https://www.nature.com/articles/d42473-019-00004-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www.einsteinmed.edu/" TargetMode="Externa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hyperlink" Target="https://cancer.montefioreeinstein.org/" TargetMode="External"/><Relationship Id="rId5" Type="http://schemas.openxmlformats.org/officeDocument/2006/relationships/hyperlink" Target="https://www.einsteinmed.edu/faculty/15040/kristina-ames/" TargetMode="External"/><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hyperlink" Target="https://cancer.montefioreeinstein.org/education/research/high-school-program" TargetMode="Externa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hyperlink" Target="https://www.einsteinmed.edu/education/phd/summer-hs-research-program.aspx" TargetMode="External"/><Relationship Id="rId5" Type="http://schemas.openxmlformats.org/officeDocument/2006/relationships/hyperlink" Target="https://www.einsteinmed.edu/" TargetMode="External"/><Relationship Id="rId4" Type="http://schemas.openxmlformats.org/officeDocument/2006/relationships/image" Target="../media/image16.svg"/><Relationship Id="rId9" Type="http://schemas.openxmlformats.org/officeDocument/2006/relationships/image" Target="../media/image27.svg"/></Relationships>
</file>

<file path=ppt/slides/_rels/slide31.xml.rels><?xml version="1.0" encoding="UTF-8" standalone="yes"?>
<Relationships xmlns="http://schemas.openxmlformats.org/package/2006/relationships"><Relationship Id="rId8" Type="http://schemas.openxmlformats.org/officeDocument/2006/relationships/hyperlink" Target="https://futurumcareers.com/what-happens-when-our-blood-production-system-fails" TargetMode="External"/><Relationship Id="rId3" Type="http://schemas.openxmlformats.org/officeDocument/2006/relationships/image" Target="../media/image1.jpeg"/><Relationship Id="rId7" Type="http://schemas.openxmlformats.org/officeDocument/2006/relationships/image" Target="../media/image45.png"/><Relationship Id="rId12"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futurumcareers.com/Dr-Kristina-Ames_Animation.mp4" TargetMode="External"/><Relationship Id="rId11" Type="http://schemas.openxmlformats.org/officeDocument/2006/relationships/image" Target="../media/image46.png"/><Relationship Id="rId5" Type="http://schemas.openxmlformats.org/officeDocument/2006/relationships/image" Target="../media/image44.png"/><Relationship Id="rId10" Type="http://schemas.openxmlformats.org/officeDocument/2006/relationships/hyperlink" Target="https://futurumcareers.com/what-happens-when-our-bloody-production-system-fails" TargetMode="External"/><Relationship Id="rId4" Type="http://schemas.openxmlformats.org/officeDocument/2006/relationships/hyperlink" Target="https://futurumcareers.com/Kristina-Ames-animation.mp4" TargetMode="External"/><Relationship Id="rId9" Type="http://schemas.openxmlformats.org/officeDocument/2006/relationships/hyperlink" Target="https://futurumcareers.com/an-educational-journey-through-cell-biology"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rick.ac.uk/about-us/our-history/about-dr-francis-crick" TargetMode="Externa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up of a dna strand&#10;&#10;Description automatically generated with medium confidence">
            <a:extLst>
              <a:ext uri="{FF2B5EF4-FFF2-40B4-BE49-F238E27FC236}">
                <a16:creationId xmlns:a16="http://schemas.microsoft.com/office/drawing/2014/main" id="{F6DF8A83-1B85-3C1C-CFA6-1B9C2356C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11" y="1"/>
            <a:ext cx="15422789" cy="10287000"/>
          </a:xfrm>
          <a:prstGeom prst="rect">
            <a:avLst/>
          </a:prstGeom>
        </p:spPr>
      </p:pic>
      <p:grpSp>
        <p:nvGrpSpPr>
          <p:cNvPr id="4" name="Group 4"/>
          <p:cNvGrpSpPr/>
          <p:nvPr/>
        </p:nvGrpSpPr>
        <p:grpSpPr>
          <a:xfrm rot="5400000">
            <a:off x="1270009" y="-241309"/>
            <a:ext cx="9258300" cy="11798318"/>
            <a:chOff x="0" y="0"/>
            <a:chExt cx="3130550" cy="3989417"/>
          </a:xfrm>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DD0511"/>
            </a:solidFill>
          </p:spPr>
          <p:txBody>
            <a:bodyPr/>
            <a:lstStyle/>
            <a:p>
              <a:endParaRPr lang="en-GB"/>
            </a:p>
          </p:txBody>
        </p:sp>
      </p:grpSp>
      <p:grpSp>
        <p:nvGrpSpPr>
          <p:cNvPr id="6" name="Group 6"/>
          <p:cNvGrpSpPr/>
          <p:nvPr/>
        </p:nvGrpSpPr>
        <p:grpSpPr>
          <a:xfrm rot="5400000">
            <a:off x="621848" y="-625704"/>
            <a:ext cx="10287002" cy="11538409"/>
            <a:chOff x="0" y="0"/>
            <a:chExt cx="3130550" cy="3511380"/>
          </a:xfrm>
        </p:grpSpPr>
        <p:sp>
          <p:nvSpPr>
            <p:cNvPr id="7" name="Freeform 7"/>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92C2B2"/>
            </a:solidFill>
          </p:spPr>
          <p:txBody>
            <a:bodyPr/>
            <a:lstStyle/>
            <a:p>
              <a:endParaRPr lang="en-GB"/>
            </a:p>
          </p:txBody>
        </p:sp>
      </p:grpSp>
      <p:pic>
        <p:nvPicPr>
          <p:cNvPr id="8" name="Picture 8"/>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837395" y="9303445"/>
            <a:ext cx="418659" cy="41865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734712" y="9303445"/>
            <a:ext cx="418659" cy="41865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1285386" y="9303445"/>
            <a:ext cx="418659" cy="41865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2389404" y="9303445"/>
            <a:ext cx="418659" cy="418659"/>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2779488" y="8146004"/>
            <a:ext cx="250816" cy="250816"/>
          </a:xfrm>
          <a:prstGeom prst="rect">
            <a:avLst/>
          </a:prstGeom>
        </p:spPr>
      </p:pic>
      <p:pic>
        <p:nvPicPr>
          <p:cNvPr id="13" name="Picture 13"/>
          <p:cNvPicPr>
            <a:picLocks noChangeAspect="1"/>
          </p:cNvPicPr>
          <p:nvPr/>
        </p:nvPicPr>
        <p:blipFill>
          <a:blip r:embed="rId14"/>
          <a:srcRect/>
          <a:stretch>
            <a:fillRect/>
          </a:stretch>
        </p:blipFill>
        <p:spPr>
          <a:xfrm>
            <a:off x="734712" y="659810"/>
            <a:ext cx="3899290" cy="1174661"/>
          </a:xfrm>
          <a:prstGeom prst="rect">
            <a:avLst/>
          </a:prstGeom>
        </p:spPr>
      </p:pic>
      <p:sp>
        <p:nvSpPr>
          <p:cNvPr id="14" name="TextBox 14"/>
          <p:cNvSpPr txBox="1"/>
          <p:nvPr/>
        </p:nvSpPr>
        <p:spPr>
          <a:xfrm>
            <a:off x="3182568" y="9365883"/>
            <a:ext cx="4589207" cy="345479"/>
          </a:xfrm>
          <a:prstGeom prst="rect">
            <a:avLst/>
          </a:prstGeom>
        </p:spPr>
        <p:txBody>
          <a:bodyPr wrap="square" lIns="0" tIns="0" rIns="0" bIns="0" rtlCol="0" anchor="t">
            <a:spAutoFit/>
          </a:bodyPr>
          <a:lstStyle/>
          <a:p>
            <a:pPr algn="ctr">
              <a:lnSpc>
                <a:spcPts val="2940"/>
              </a:lnSpc>
            </a:pPr>
            <a:r>
              <a:rPr lang="en-US" sz="2100" u="sng">
                <a:latin typeface="Montserrat Semi-Bold"/>
                <a:hlinkClick r:id="rId15" tooltip="https://futurumcareers.com">
                  <a:extLst>
                    <a:ext uri="{A12FA001-AC4F-418D-AE19-62706E023703}">
                      <ahyp:hlinkClr xmlns:ahyp="http://schemas.microsoft.com/office/drawing/2018/hyperlinkcolor" val="tx"/>
                    </a:ext>
                  </a:extLst>
                </a:hlinkClick>
              </a:rPr>
              <a:t>www.futurumcareers.com</a:t>
            </a:r>
          </a:p>
        </p:txBody>
      </p:sp>
      <p:sp>
        <p:nvSpPr>
          <p:cNvPr id="15" name="TextBox 15"/>
          <p:cNvSpPr txBox="1"/>
          <p:nvPr/>
        </p:nvSpPr>
        <p:spPr>
          <a:xfrm>
            <a:off x="656115" y="4979066"/>
            <a:ext cx="8848951" cy="984885"/>
          </a:xfrm>
          <a:prstGeom prst="rect">
            <a:avLst/>
          </a:prstGeom>
        </p:spPr>
        <p:txBody>
          <a:bodyPr lIns="0" tIns="0" rIns="0" bIns="0" rtlCol="0" anchor="t">
            <a:spAutoFit/>
          </a:bodyPr>
          <a:lstStyle/>
          <a:p>
            <a:pPr algn="l"/>
            <a:endParaRPr lang="en-GB" sz="3200" b="0" i="0" u="none" strike="noStrike" baseline="0" dirty="0">
              <a:solidFill>
                <a:schemeClr val="tx1">
                  <a:lumMod val="65000"/>
                  <a:lumOff val="35000"/>
                </a:schemeClr>
              </a:solidFill>
              <a:latin typeface="Montserrat" pitchFamily="2" charset="0"/>
            </a:endParaRPr>
          </a:p>
          <a:p>
            <a:r>
              <a:rPr lang="en-GB" sz="3200" b="0" i="0" u="none" strike="noStrike" baseline="0" dirty="0">
                <a:solidFill>
                  <a:schemeClr val="tx1">
                    <a:lumMod val="65000"/>
                    <a:lumOff val="35000"/>
                  </a:schemeClr>
                </a:solidFill>
                <a:latin typeface="Montserrat" pitchFamily="2" charset="0"/>
              </a:rPr>
              <a:t> </a:t>
            </a:r>
            <a:r>
              <a:rPr lang="en-GB" sz="3200" b="0" i="0" u="none" strike="noStrike" baseline="0" dirty="0">
                <a:solidFill>
                  <a:schemeClr val="tx1">
                    <a:lumMod val="75000"/>
                    <a:lumOff val="25000"/>
                  </a:schemeClr>
                </a:solidFill>
                <a:latin typeface="Montserrat" pitchFamily="2" charset="0"/>
              </a:rPr>
              <a:t>DR KRISTINA AMES </a:t>
            </a:r>
            <a:endParaRPr lang="en-US" sz="3200" dirty="0">
              <a:solidFill>
                <a:schemeClr val="tx1">
                  <a:lumMod val="75000"/>
                  <a:lumOff val="25000"/>
                </a:schemeClr>
              </a:solidFill>
              <a:latin typeface="Montserrat"/>
            </a:endParaRPr>
          </a:p>
        </p:txBody>
      </p:sp>
      <p:sp>
        <p:nvSpPr>
          <p:cNvPr id="16" name="TextBox 16"/>
          <p:cNvSpPr txBox="1"/>
          <p:nvPr/>
        </p:nvSpPr>
        <p:spPr>
          <a:xfrm>
            <a:off x="746469" y="2941569"/>
            <a:ext cx="7564225" cy="1600438"/>
          </a:xfrm>
          <a:prstGeom prst="rect">
            <a:avLst/>
          </a:prstGeom>
        </p:spPr>
        <p:txBody>
          <a:bodyPr lIns="0" tIns="0" rIns="0" bIns="0" rtlCol="0" anchor="t">
            <a:spAutoFit/>
          </a:bodyPr>
          <a:lstStyle/>
          <a:p>
            <a:pPr algn="l"/>
            <a:endParaRPr lang="en-GB" sz="4000" b="0" i="0" u="none" strike="noStrike" baseline="0" dirty="0">
              <a:solidFill>
                <a:srgbClr val="000000"/>
              </a:solidFill>
              <a:latin typeface="Montserrat" pitchFamily="2" charset="0"/>
            </a:endParaRPr>
          </a:p>
          <a:p>
            <a:r>
              <a:rPr lang="en-GB" sz="3200" b="1" i="0" u="none" strike="noStrike" baseline="0" dirty="0">
                <a:solidFill>
                  <a:schemeClr val="tx1">
                    <a:lumMod val="75000"/>
                    <a:lumOff val="25000"/>
                  </a:schemeClr>
                </a:solidFill>
                <a:latin typeface="Montserrat" pitchFamily="2" charset="0"/>
              </a:rPr>
              <a:t>THE APPLICATION OF DNA IN THE REAL WORLD</a:t>
            </a:r>
            <a:endParaRPr lang="en-US" sz="3200" dirty="0">
              <a:solidFill>
                <a:schemeClr val="tx1">
                  <a:lumMod val="75000"/>
                  <a:lumOff val="25000"/>
                </a:schemeClr>
              </a:solidFill>
              <a:latin typeface="Montserrat" pitchFamily="2" charset="0"/>
            </a:endParaRPr>
          </a:p>
        </p:txBody>
      </p:sp>
      <p:sp>
        <p:nvSpPr>
          <p:cNvPr id="17" name="TextBox 17"/>
          <p:cNvSpPr txBox="1"/>
          <p:nvPr/>
        </p:nvSpPr>
        <p:spPr>
          <a:xfrm>
            <a:off x="734712" y="8105303"/>
            <a:ext cx="1988874" cy="322693"/>
          </a:xfrm>
          <a:prstGeom prst="rect">
            <a:avLst/>
          </a:prstGeom>
        </p:spPr>
        <p:txBody>
          <a:bodyPr lIns="0" tIns="0" rIns="0" bIns="0" rtlCol="0" anchor="t">
            <a:spAutoFit/>
          </a:bodyPr>
          <a:lstStyle/>
          <a:p>
            <a:pPr>
              <a:lnSpc>
                <a:spcPts val="2603"/>
              </a:lnSpc>
            </a:pPr>
            <a:r>
              <a:rPr lang="en-US" sz="2099">
                <a:solidFill>
                  <a:srgbClr val="DD0511"/>
                </a:solidFill>
                <a:latin typeface="Montserrat Classic Bold Italics"/>
              </a:rPr>
              <a:t>GET STARTED</a:t>
            </a:r>
          </a:p>
        </p:txBody>
      </p:sp>
      <p:sp>
        <p:nvSpPr>
          <p:cNvPr id="3" name="TextBox 2">
            <a:extLst>
              <a:ext uri="{FF2B5EF4-FFF2-40B4-BE49-F238E27FC236}">
                <a16:creationId xmlns:a16="http://schemas.microsoft.com/office/drawing/2014/main" id="{9810543D-2BAE-46AD-77B5-E3D6E99A7F4F}"/>
              </a:ext>
            </a:extLst>
          </p:cNvPr>
          <p:cNvSpPr txBox="1"/>
          <p:nvPr/>
        </p:nvSpPr>
        <p:spPr>
          <a:xfrm>
            <a:off x="15393292" y="9711362"/>
            <a:ext cx="2877768" cy="369332"/>
          </a:xfrm>
          <a:prstGeom prst="rect">
            <a:avLst/>
          </a:prstGeom>
          <a:noFill/>
        </p:spPr>
        <p:txBody>
          <a:bodyPr wrap="square">
            <a:spAutoFit/>
          </a:bodyPr>
          <a:lstStyle/>
          <a:p>
            <a:r>
              <a:rPr lang="en-GB" sz="1800" b="0" i="1" u="none" strike="noStrike" baseline="0">
                <a:solidFill>
                  <a:schemeClr val="bg1">
                    <a:lumMod val="50000"/>
                  </a:schemeClr>
                </a:solidFill>
                <a:latin typeface="Brandon Grotesque Medium"/>
              </a:rPr>
              <a:t>© xsense/Shutterstock.com</a:t>
            </a:r>
            <a:endParaRPr lang="en-GB">
              <a:solidFill>
                <a:schemeClr val="bg1">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972801" y="1714499"/>
            <a:ext cx="7315200" cy="6019801"/>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DD0511"/>
            </a:solidFill>
          </p:spPr>
          <p:txBody>
            <a:bodyPr/>
            <a:lstStyle/>
            <a:p>
              <a:endParaRPr lang="en-GB"/>
            </a:p>
          </p:txBody>
        </p:sp>
      </p:grpSp>
      <p:sp>
        <p:nvSpPr>
          <p:cNvPr id="9" name="TextBox 9"/>
          <p:cNvSpPr txBox="1"/>
          <p:nvPr/>
        </p:nvSpPr>
        <p:spPr>
          <a:xfrm>
            <a:off x="715388" y="774257"/>
            <a:ext cx="9923985" cy="6340197"/>
          </a:xfrm>
          <a:prstGeom prst="rect">
            <a:avLst/>
          </a:prstGeom>
        </p:spPr>
        <p:txBody>
          <a:bodyPr wrap="square" lIns="0" tIns="0" rIns="0" bIns="0" rtlCol="0" anchor="t">
            <a:spAutoFit/>
          </a:bodyPr>
          <a:lstStyle/>
          <a:p>
            <a:endParaRPr lang="en-GB" sz="2400" b="0" i="0" u="none" strike="noStrike" baseline="0" dirty="0">
              <a:solidFill>
                <a:schemeClr val="accent1">
                  <a:lumMod val="75000"/>
                </a:schemeClr>
              </a:solidFill>
              <a:latin typeface="Montserrat" pitchFamily="2" charset="0"/>
            </a:endParaRPr>
          </a:p>
          <a:p>
            <a:r>
              <a:rPr lang="en-GB" sz="2800" b="1" i="0" u="none" strike="noStrike" baseline="0" dirty="0">
                <a:solidFill>
                  <a:schemeClr val="tx1">
                    <a:lumMod val="75000"/>
                    <a:lumOff val="25000"/>
                  </a:schemeClr>
                </a:solidFill>
                <a:latin typeface="Montserrat" pitchFamily="2" charset="0"/>
              </a:rPr>
              <a:t>What is the process of </a:t>
            </a:r>
            <a:r>
              <a:rPr lang="en-GB" sz="2800" i="0" u="none" strike="noStrike" baseline="0" dirty="0">
                <a:solidFill>
                  <a:schemeClr val="tx1">
                    <a:lumMod val="75000"/>
                    <a:lumOff val="25000"/>
                  </a:schemeClr>
                </a:solidFill>
                <a:latin typeface="Montserrat" pitchFamily="2" charset="0"/>
              </a:rPr>
              <a:t>DNA replication?</a:t>
            </a:r>
            <a:r>
              <a:rPr lang="en-GB" sz="2400" i="0" u="none" strike="noStrike" baseline="0" dirty="0">
                <a:solidFill>
                  <a:schemeClr val="tx1">
                    <a:lumMod val="75000"/>
                    <a:lumOff val="25000"/>
                  </a:schemeClr>
                </a:solidFill>
                <a:latin typeface="Montserrat" pitchFamily="2" charset="0"/>
              </a:rPr>
              <a:t> </a:t>
            </a:r>
          </a:p>
          <a:p>
            <a:endParaRPr lang="en-GB" sz="2400" dirty="0">
              <a:latin typeface="Montserrat" pitchFamily="2" charset="0"/>
            </a:endParaRPr>
          </a:p>
          <a:p>
            <a:endParaRPr lang="en-GB" sz="2400" i="0" u="none" strike="noStrike" baseline="0" dirty="0">
              <a:latin typeface="Montserrat" pitchFamily="2" charset="0"/>
            </a:endParaRPr>
          </a:p>
          <a:p>
            <a:endParaRPr lang="en-GB" sz="2400" dirty="0">
              <a:latin typeface="Montserrat" pitchFamily="2" charset="0"/>
            </a:endParaRPr>
          </a:p>
          <a:p>
            <a:endParaRPr lang="en-GB" sz="2400" i="0" u="none" strike="noStrike" baseline="0" dirty="0">
              <a:latin typeface="Montserrat" pitchFamily="2" charset="0"/>
            </a:endParaRPr>
          </a:p>
          <a:p>
            <a:endParaRPr lang="en-GB" sz="2400" i="0" u="none" strike="noStrike" baseline="0" dirty="0">
              <a:latin typeface="Montserrat" pitchFamily="2" charset="0"/>
            </a:endParaRPr>
          </a:p>
          <a:p>
            <a:endParaRPr lang="en-GB" sz="2400" b="0" i="0" u="none" strike="noStrike" baseline="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“DNA </a:t>
            </a:r>
            <a:r>
              <a:rPr lang="en-GB" sz="2400" b="0" i="0" u="none" strike="noStrike" baseline="0" dirty="0">
                <a:solidFill>
                  <a:srgbClr val="0066CC"/>
                </a:solidFill>
                <a:latin typeface="Montserrat" pitchFamily="2" charset="0"/>
              </a:rPr>
              <a:t>replication </a:t>
            </a:r>
            <a:r>
              <a:rPr lang="en-GB" sz="2400" b="0" i="0" u="none" strike="noStrike" baseline="0" dirty="0">
                <a:solidFill>
                  <a:schemeClr val="tx1">
                    <a:lumMod val="75000"/>
                    <a:lumOff val="25000"/>
                  </a:schemeClr>
                </a:solidFill>
                <a:latin typeface="Montserrat" pitchFamily="2" charset="0"/>
              </a:rPr>
              <a:t>is the process by which a cell creates an identical copy of its DNA before cell division. The process begins with the unwinding of the double helix structure, creating a replication ‘fork’.</a:t>
            </a:r>
          </a:p>
          <a:p>
            <a:endParaRPr lang="en-GB" sz="240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DNA</a:t>
            </a:r>
            <a:r>
              <a:rPr lang="en-GB" sz="2400" b="0" i="0" u="none" strike="noStrike" baseline="0" dirty="0">
                <a:solidFill>
                  <a:srgbClr val="0066CC"/>
                </a:solidFill>
                <a:latin typeface="Montserrat" pitchFamily="2" charset="0"/>
              </a:rPr>
              <a:t> polymerase </a:t>
            </a:r>
            <a:r>
              <a:rPr lang="en-GB" sz="2400" b="0" i="0" u="none" strike="noStrike" baseline="0" dirty="0">
                <a:solidFill>
                  <a:schemeClr val="tx1">
                    <a:lumMod val="75000"/>
                    <a:lumOff val="25000"/>
                  </a:schemeClr>
                </a:solidFill>
                <a:latin typeface="Montserrat" pitchFamily="2" charset="0"/>
              </a:rPr>
              <a:t>then adds complementary nucleotides to each strand, creating two new double-stranded DNA molecules. This ensures that each daughter cell (resulting from the division of a single cell) receives an accurate copy of the genetic material.”</a:t>
            </a:r>
            <a:endParaRPr lang="en-US" sz="2400" dirty="0">
              <a:solidFill>
                <a:schemeClr val="tx1">
                  <a:lumMod val="75000"/>
                  <a:lumOff val="25000"/>
                </a:schemeClr>
              </a:solidFill>
              <a:latin typeface="Montserrat" pitchFamily="2" charset="0"/>
            </a:endParaRPr>
          </a:p>
        </p:txBody>
      </p:sp>
      <p:sp>
        <p:nvSpPr>
          <p:cNvPr id="10" name="TextBox 10"/>
          <p:cNvSpPr txBox="1"/>
          <p:nvPr/>
        </p:nvSpPr>
        <p:spPr>
          <a:xfrm>
            <a:off x="960712" y="9258300"/>
            <a:ext cx="4979916" cy="284693"/>
          </a:xfrm>
          <a:prstGeom prst="rect">
            <a:avLst/>
          </a:prstGeom>
        </p:spPr>
        <p:txBody>
          <a:bodyPr lIns="0" tIns="0" rIns="0" bIns="0" rtlCol="0" anchor="t">
            <a:spAutoFit/>
          </a:bodyPr>
          <a:lstStyle/>
          <a:p>
            <a:pPr>
              <a:lnSpc>
                <a:spcPts val="2380"/>
              </a:lnSpc>
            </a:pPr>
            <a:r>
              <a:rPr lang="en-US" sz="1700">
                <a:solidFill>
                  <a:srgbClr val="474B4F"/>
                </a:solidFill>
                <a:latin typeface="Montserrat Semi-Bold"/>
              </a:rPr>
              <a:t>10       </a:t>
            </a:r>
            <a:r>
              <a:rPr lang="en-US" sz="1700">
                <a:solidFill>
                  <a:srgbClr val="474B4F"/>
                </a:solidFill>
                <a:latin typeface="Montserrat Semi-Bold Bold"/>
              </a:rPr>
              <a:t>futurumcareers.com</a:t>
            </a:r>
          </a:p>
        </p:txBody>
      </p:sp>
      <p:pic>
        <p:nvPicPr>
          <p:cNvPr id="6" name="Picture 13">
            <a:extLst>
              <a:ext uri="{FF2B5EF4-FFF2-40B4-BE49-F238E27FC236}">
                <a16:creationId xmlns:a16="http://schemas.microsoft.com/office/drawing/2014/main" id="{8E465B8C-2D3D-6D07-A401-FBA135276590}"/>
              </a:ext>
            </a:extLst>
          </p:cNvPr>
          <p:cNvPicPr>
            <a:picLocks noChangeAspect="1"/>
          </p:cNvPicPr>
          <p:nvPr/>
        </p:nvPicPr>
        <p:blipFill>
          <a:blip r:embed="rId2">
            <a:alphaModFix amt="23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0800000">
            <a:off x="9055774" y="7114454"/>
            <a:ext cx="1509250" cy="1192307"/>
          </a:xfrm>
          <a:prstGeom prst="rect">
            <a:avLst/>
          </a:prstGeom>
        </p:spPr>
      </p:pic>
      <p:pic>
        <p:nvPicPr>
          <p:cNvPr id="7" name="Picture 13">
            <a:extLst>
              <a:ext uri="{FF2B5EF4-FFF2-40B4-BE49-F238E27FC236}">
                <a16:creationId xmlns:a16="http://schemas.microsoft.com/office/drawing/2014/main" id="{C88E69D7-CFE2-FF45-950F-306C9C86B187}"/>
              </a:ext>
            </a:extLst>
          </p:cNvPr>
          <p:cNvPicPr>
            <a:picLocks noChangeAspect="1"/>
          </p:cNvPicPr>
          <p:nvPr/>
        </p:nvPicPr>
        <p:blipFill>
          <a:blip r:embed="rId2">
            <a:alphaModFix amt="23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725220" y="2382716"/>
            <a:ext cx="1509250" cy="1192307"/>
          </a:xfrm>
          <a:prstGeom prst="rect">
            <a:avLst/>
          </a:prstGeom>
        </p:spPr>
      </p:pic>
      <p:sp>
        <p:nvSpPr>
          <p:cNvPr id="13" name="TextBox 12">
            <a:extLst>
              <a:ext uri="{FF2B5EF4-FFF2-40B4-BE49-F238E27FC236}">
                <a16:creationId xmlns:a16="http://schemas.microsoft.com/office/drawing/2014/main" id="{DDA8A20A-482B-D121-E0D3-669891F937D2}"/>
              </a:ext>
            </a:extLst>
          </p:cNvPr>
          <p:cNvSpPr txBox="1"/>
          <p:nvPr/>
        </p:nvSpPr>
        <p:spPr>
          <a:xfrm>
            <a:off x="11323788" y="7845565"/>
            <a:ext cx="6396399" cy="307777"/>
          </a:xfrm>
          <a:prstGeom prst="rect">
            <a:avLst/>
          </a:prstGeom>
          <a:noFill/>
        </p:spPr>
        <p:txBody>
          <a:bodyPr wrap="square">
            <a:spAutoFit/>
          </a:bodyPr>
          <a:lstStyle/>
          <a:p>
            <a:r>
              <a:rPr lang="en-GB" sz="1400" b="0" i="1" u="none" strike="noStrike" baseline="0" dirty="0">
                <a:solidFill>
                  <a:schemeClr val="bg1">
                    <a:lumMod val="50000"/>
                  </a:schemeClr>
                </a:solidFill>
                <a:latin typeface="Brandon Grotesque Regular"/>
              </a:rPr>
              <a:t>© </a:t>
            </a:r>
            <a:r>
              <a:rPr lang="en-GB" sz="1400" b="0" i="1" u="none" strike="noStrike" baseline="0" dirty="0">
                <a:solidFill>
                  <a:schemeClr val="bg1">
                    <a:lumMod val="50000"/>
                  </a:schemeClr>
                </a:solidFill>
                <a:latin typeface="Brandon Grotesque Medium"/>
              </a:rPr>
              <a:t>CLIPAREA l Custom media/Shutterstock.com</a:t>
            </a:r>
            <a:endParaRPr lang="en-GB" sz="1400" dirty="0">
              <a:solidFill>
                <a:schemeClr val="tx1">
                  <a:lumMod val="75000"/>
                  <a:lumOff val="25000"/>
                </a:schemeClr>
              </a:solidFill>
              <a:latin typeface="Montserrat" pitchFamily="2" charset="0"/>
            </a:endParaRPr>
          </a:p>
        </p:txBody>
      </p:sp>
      <p:grpSp>
        <p:nvGrpSpPr>
          <p:cNvPr id="8" name="Group 10">
            <a:extLst>
              <a:ext uri="{FF2B5EF4-FFF2-40B4-BE49-F238E27FC236}">
                <a16:creationId xmlns:a16="http://schemas.microsoft.com/office/drawing/2014/main" id="{48D3998F-9CAB-6001-96C8-5A90F8794D6B}"/>
              </a:ext>
            </a:extLst>
          </p:cNvPr>
          <p:cNvGrpSpPr>
            <a:grpSpLocks noChangeAspect="1"/>
          </p:cNvGrpSpPr>
          <p:nvPr/>
        </p:nvGrpSpPr>
        <p:grpSpPr>
          <a:xfrm>
            <a:off x="11139433" y="1933090"/>
            <a:ext cx="6130928" cy="5582629"/>
            <a:chOff x="0" y="0"/>
            <a:chExt cx="6362700" cy="6575666"/>
          </a:xfrm>
        </p:grpSpPr>
        <p:sp>
          <p:nvSpPr>
            <p:cNvPr id="11" name="Freeform 11">
              <a:extLst>
                <a:ext uri="{FF2B5EF4-FFF2-40B4-BE49-F238E27FC236}">
                  <a16:creationId xmlns:a16="http://schemas.microsoft.com/office/drawing/2014/main" id="{669C3432-4E03-640D-F770-0D8935B69221}"/>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grpSp>
    </p:spTree>
    <p:extLst>
      <p:ext uri="{BB962C8B-B14F-4D97-AF65-F5344CB8AC3E}">
        <p14:creationId xmlns:p14="http://schemas.microsoft.com/office/powerpoint/2010/main" val="254031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8" end="8"/>
                                            </p:txEl>
                                          </p:spTgt>
                                        </p:tgtEl>
                                        <p:attrNameLst>
                                          <p:attrName>style.visibility</p:attrName>
                                        </p:attrNameLst>
                                      </p:cBhvr>
                                      <p:to>
                                        <p:strVal val="visible"/>
                                      </p:to>
                                    </p:set>
                                    <p:animEffect transition="in" filter="fade">
                                      <p:cBhvr>
                                        <p:cTn id="7" dur="1000"/>
                                        <p:tgtEl>
                                          <p:spTgt spid="9">
                                            <p:txEl>
                                              <p:pRg st="8" end="8"/>
                                            </p:txEl>
                                          </p:spTgt>
                                        </p:tgtEl>
                                      </p:cBhvr>
                                    </p:animEffect>
                                    <p:anim calcmode="lin" valueType="num">
                                      <p:cBhvr>
                                        <p:cTn id="8"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0" end="10"/>
                                            </p:txEl>
                                          </p:spTgt>
                                        </p:tgtEl>
                                        <p:attrNameLst>
                                          <p:attrName>style.visibility</p:attrName>
                                        </p:attrNameLst>
                                      </p:cBhvr>
                                      <p:to>
                                        <p:strVal val="visible"/>
                                      </p:to>
                                    </p:set>
                                    <p:animEffect transition="in" filter="fade">
                                      <p:cBhvr>
                                        <p:cTn id="14" dur="1000"/>
                                        <p:tgtEl>
                                          <p:spTgt spid="9">
                                            <p:txEl>
                                              <p:pRg st="10" end="10"/>
                                            </p:txEl>
                                          </p:spTgt>
                                        </p:tgtEl>
                                      </p:cBhvr>
                                    </p:animEffect>
                                    <p:anim calcmode="lin" valueType="num">
                                      <p:cBhvr>
                                        <p:cTn id="15"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242480" y="2109019"/>
            <a:ext cx="6891480" cy="5655886"/>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DD0511"/>
            </a:solidFill>
          </p:spPr>
          <p:txBody>
            <a:bodyPr/>
            <a:lstStyle/>
            <a:p>
              <a:endParaRPr lang="en-GB"/>
            </a:p>
          </p:txBody>
        </p:sp>
      </p:grpSp>
      <p:sp>
        <p:nvSpPr>
          <p:cNvPr id="9" name="TextBox 9"/>
          <p:cNvSpPr txBox="1"/>
          <p:nvPr/>
        </p:nvSpPr>
        <p:spPr>
          <a:xfrm>
            <a:off x="610805" y="551181"/>
            <a:ext cx="10602975" cy="8371523"/>
          </a:xfrm>
          <a:prstGeom prst="rect">
            <a:avLst/>
          </a:prstGeom>
        </p:spPr>
        <p:txBody>
          <a:bodyPr wrap="square" lIns="0" tIns="0" rIns="0" bIns="0" rtlCol="0" anchor="t">
            <a:spAutoFit/>
          </a:bodyPr>
          <a:lstStyle/>
          <a:p>
            <a:r>
              <a:rPr lang="en-GB" sz="2800" b="1" i="0" u="none" strike="noStrike" baseline="0" dirty="0">
                <a:solidFill>
                  <a:schemeClr val="tx1">
                    <a:lumMod val="75000"/>
                    <a:lumOff val="25000"/>
                  </a:schemeClr>
                </a:solidFill>
                <a:latin typeface="Montserrat" pitchFamily="2" charset="0"/>
              </a:rPr>
              <a:t>How has the understanding </a:t>
            </a:r>
            <a:r>
              <a:rPr lang="en-GB" sz="2800" i="0" u="none" strike="noStrike" baseline="0" dirty="0">
                <a:solidFill>
                  <a:schemeClr val="tx1">
                    <a:lumMod val="75000"/>
                    <a:lumOff val="25000"/>
                  </a:schemeClr>
                </a:solidFill>
                <a:latin typeface="Montserrat" pitchFamily="2" charset="0"/>
              </a:rPr>
              <a:t>of DNA impacted science?</a:t>
            </a:r>
          </a:p>
          <a:p>
            <a:r>
              <a:rPr lang="en-GB" sz="2800" i="0" u="none" strike="noStrike" baseline="0" dirty="0">
                <a:latin typeface="Montserrat" pitchFamily="2" charset="0"/>
              </a:rPr>
              <a:t> </a:t>
            </a:r>
          </a:p>
          <a:p>
            <a:endParaRPr lang="en-GB" sz="2800" i="0" u="none" strike="noStrike" baseline="0" dirty="0">
              <a:latin typeface="Montserrat" pitchFamily="2" charset="0"/>
            </a:endParaRPr>
          </a:p>
          <a:p>
            <a:endParaRPr lang="en-GB" sz="2800" dirty="0">
              <a:latin typeface="Montserrat" pitchFamily="2" charset="0"/>
            </a:endParaRPr>
          </a:p>
          <a:p>
            <a:endParaRPr lang="en-GB" sz="2400" b="0" i="0" u="none" strike="noStrike" baseline="0" dirty="0">
              <a:solidFill>
                <a:schemeClr val="accent1">
                  <a:lumMod val="7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a:t>
            </a:r>
            <a:r>
              <a:rPr lang="en-GB" sz="2400" b="0" i="0" u="none" strike="noStrike" baseline="0" dirty="0">
                <a:solidFill>
                  <a:schemeClr val="accent1">
                    <a:lumMod val="75000"/>
                  </a:schemeClr>
                </a:solidFill>
                <a:latin typeface="Montserrat" pitchFamily="2" charset="0"/>
                <a:hlinkClick r:id="rId3"/>
              </a:rPr>
              <a:t>The Human Genome Project</a:t>
            </a:r>
            <a:r>
              <a:rPr lang="en-GB" sz="2400" b="0" i="0" u="none" strike="noStrike" baseline="0" dirty="0">
                <a:solidFill>
                  <a:schemeClr val="accent1">
                    <a:lumMod val="75000"/>
                  </a:schemeClr>
                </a:solidFill>
                <a:latin typeface="Montserrat" pitchFamily="2" charset="0"/>
              </a:rPr>
              <a:t> </a:t>
            </a:r>
            <a:r>
              <a:rPr lang="en-GB" sz="2400" b="0" i="0" u="none" strike="noStrike" baseline="0" dirty="0">
                <a:solidFill>
                  <a:schemeClr val="tx1">
                    <a:lumMod val="75000"/>
                    <a:lumOff val="25000"/>
                  </a:schemeClr>
                </a:solidFill>
                <a:latin typeface="Montserrat" pitchFamily="2" charset="0"/>
              </a:rPr>
              <a:t>(1990-2003) generated the first sequence of the human genome. This project provided fundamental information about human genetic makeup and accelerated the study of human biology, drastically improving the practice of medicine. </a:t>
            </a:r>
          </a:p>
          <a:p>
            <a:endParaRPr lang="en-GB" sz="240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The Human Genome Project provided three surprising findings: </a:t>
            </a:r>
          </a:p>
          <a:p>
            <a:endParaRPr lang="en-GB" sz="2400" b="0" i="0" u="none" strike="noStrike" baseline="0" dirty="0">
              <a:solidFill>
                <a:schemeClr val="tx1">
                  <a:lumMod val="75000"/>
                  <a:lumOff val="25000"/>
                </a:schemeClr>
              </a:solidFill>
              <a:latin typeface="Montserrat" pitchFamily="2" charset="0"/>
            </a:endParaRPr>
          </a:p>
          <a:p>
            <a:r>
              <a:rPr lang="en-GB" sz="2400" b="1" i="0" u="none" strike="noStrike" baseline="0" dirty="0">
                <a:solidFill>
                  <a:schemeClr val="tx1">
                    <a:lumMod val="75000"/>
                    <a:lumOff val="25000"/>
                  </a:schemeClr>
                </a:solidFill>
                <a:latin typeface="Montserrat" pitchFamily="2" charset="0"/>
              </a:rPr>
              <a:t>1. </a:t>
            </a:r>
            <a:r>
              <a:rPr lang="en-GB" sz="2400" b="0" i="0" u="none" strike="noStrike" baseline="0" dirty="0">
                <a:solidFill>
                  <a:schemeClr val="tx1">
                    <a:lumMod val="75000"/>
                    <a:lumOff val="25000"/>
                  </a:schemeClr>
                </a:solidFill>
                <a:latin typeface="Montserrat" pitchFamily="2" charset="0"/>
              </a:rPr>
              <a:t>Most of the genome is </a:t>
            </a:r>
            <a:r>
              <a:rPr lang="en-GB" sz="2400" b="0" i="0" u="none" strike="noStrike" baseline="0" dirty="0">
                <a:solidFill>
                  <a:srgbClr val="0066CC"/>
                </a:solidFill>
                <a:latin typeface="Montserrat" pitchFamily="2" charset="0"/>
              </a:rPr>
              <a:t>non-protein coding</a:t>
            </a:r>
            <a:r>
              <a:rPr lang="en-GB" sz="2400" b="0" i="0" u="none" strike="noStrike" baseline="0" dirty="0">
                <a:solidFill>
                  <a:schemeClr val="tx1">
                    <a:lumMod val="75000"/>
                    <a:lumOff val="25000"/>
                  </a:schemeClr>
                </a:solidFill>
                <a:latin typeface="Montserrat" pitchFamily="2" charset="0"/>
              </a:rPr>
              <a:t>. Out of 3.2 billion bases, only 1.5% code for specific proteins. </a:t>
            </a:r>
          </a:p>
          <a:p>
            <a:endParaRPr lang="en-GB" sz="2400" b="0" i="0" u="none" strike="noStrike" baseline="0" dirty="0">
              <a:solidFill>
                <a:schemeClr val="tx1">
                  <a:lumMod val="75000"/>
                  <a:lumOff val="25000"/>
                </a:schemeClr>
              </a:solidFill>
              <a:latin typeface="Montserrat" pitchFamily="2" charset="0"/>
            </a:endParaRPr>
          </a:p>
          <a:p>
            <a:r>
              <a:rPr lang="en-GB" sz="2400" b="1" i="0" u="none" strike="noStrike" baseline="0" dirty="0">
                <a:solidFill>
                  <a:schemeClr val="tx1">
                    <a:lumMod val="75000"/>
                    <a:lumOff val="25000"/>
                  </a:schemeClr>
                </a:solidFill>
                <a:latin typeface="Montserrat" pitchFamily="2" charset="0"/>
              </a:rPr>
              <a:t>2. </a:t>
            </a:r>
            <a:r>
              <a:rPr lang="en-GB" sz="2400" b="0" i="0" u="none" strike="noStrike" baseline="0" dirty="0">
                <a:solidFill>
                  <a:schemeClr val="tx1">
                    <a:lumMod val="75000"/>
                    <a:lumOff val="25000"/>
                  </a:schemeClr>
                </a:solidFill>
                <a:latin typeface="Montserrat" pitchFamily="2" charset="0"/>
              </a:rPr>
              <a:t>Humans have a small number of protein coding genes compared to other species. For example, </a:t>
            </a:r>
            <a:r>
              <a:rPr lang="en-GB" sz="2400" b="0" i="0" u="none" strike="noStrike" baseline="0" dirty="0">
                <a:solidFill>
                  <a:srgbClr val="0066CC"/>
                </a:solidFill>
                <a:latin typeface="Montserrat" pitchFamily="2" charset="0"/>
              </a:rPr>
              <a:t>46 </a:t>
            </a:r>
            <a:r>
              <a:rPr lang="en-GB" sz="2400" b="0" i="0" u="none" strike="noStrike" baseline="0" dirty="0">
                <a:solidFill>
                  <a:schemeClr val="tx1">
                    <a:lumMod val="75000"/>
                    <a:lumOff val="25000"/>
                  </a:schemeClr>
                </a:solidFill>
                <a:latin typeface="Montserrat" pitchFamily="2" charset="0"/>
              </a:rPr>
              <a:t>human chromosomes carry 21,000 protein coding genes, while 12 chromosomes of the rice plant carry 37,000 protein coding genes. </a:t>
            </a:r>
          </a:p>
          <a:p>
            <a:endParaRPr lang="en-GB" sz="2400" b="0" i="0" u="none" strike="noStrike" baseline="0" dirty="0">
              <a:solidFill>
                <a:schemeClr val="accent1">
                  <a:lumMod val="75000"/>
                </a:schemeClr>
              </a:solidFill>
              <a:latin typeface="Montserrat" pitchFamily="2" charset="0"/>
            </a:endParaRPr>
          </a:p>
          <a:p>
            <a:endParaRPr lang="en-GB" sz="2400" dirty="0">
              <a:solidFill>
                <a:schemeClr val="accent1">
                  <a:lumMod val="75000"/>
                </a:schemeClr>
              </a:solidFill>
              <a:latin typeface="Montserrat" pitchFamily="2" charset="0"/>
            </a:endParaRPr>
          </a:p>
        </p:txBody>
      </p:sp>
      <p:sp>
        <p:nvSpPr>
          <p:cNvPr id="10" name="TextBox 10"/>
          <p:cNvSpPr txBox="1"/>
          <p:nvPr/>
        </p:nvSpPr>
        <p:spPr>
          <a:xfrm>
            <a:off x="630470" y="9238095"/>
            <a:ext cx="4979916" cy="284693"/>
          </a:xfrm>
          <a:prstGeom prst="rect">
            <a:avLst/>
          </a:prstGeom>
        </p:spPr>
        <p:txBody>
          <a:bodyPr lIns="0" tIns="0" rIns="0" bIns="0" rtlCol="0" anchor="t">
            <a:spAutoFit/>
          </a:bodyPr>
          <a:lstStyle/>
          <a:p>
            <a:pPr>
              <a:lnSpc>
                <a:spcPts val="2380"/>
              </a:lnSpc>
            </a:pPr>
            <a:r>
              <a:rPr lang="en-US" sz="1700">
                <a:solidFill>
                  <a:srgbClr val="474B4F"/>
                </a:solidFill>
                <a:latin typeface="Montserrat Semi-Bold"/>
              </a:rPr>
              <a:t>11       </a:t>
            </a:r>
            <a:r>
              <a:rPr lang="en-US" sz="1700">
                <a:solidFill>
                  <a:srgbClr val="474B4F"/>
                </a:solidFill>
                <a:latin typeface="Montserrat Semi-Bold Bold"/>
              </a:rPr>
              <a:t>futurumcareers.com</a:t>
            </a:r>
          </a:p>
        </p:txBody>
      </p:sp>
      <p:pic>
        <p:nvPicPr>
          <p:cNvPr id="6" name="Picture 13">
            <a:extLst>
              <a:ext uri="{FF2B5EF4-FFF2-40B4-BE49-F238E27FC236}">
                <a16:creationId xmlns:a16="http://schemas.microsoft.com/office/drawing/2014/main" id="{F695EF8A-B3BD-1612-CD96-2FDA805E16AB}"/>
              </a:ext>
            </a:extLst>
          </p:cNvPr>
          <p:cNvPicPr>
            <a:picLocks noChangeAspect="1"/>
          </p:cNvPicPr>
          <p:nvPr/>
        </p:nvPicPr>
        <p:blipFill>
          <a:blip r:embed="rId4">
            <a:alphaModFix amt="23000"/>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582106" y="1375357"/>
            <a:ext cx="1509250" cy="1192307"/>
          </a:xfrm>
          <a:prstGeom prst="rect">
            <a:avLst/>
          </a:prstGeom>
        </p:spPr>
      </p:pic>
      <p:pic>
        <p:nvPicPr>
          <p:cNvPr id="8" name="Picture 13">
            <a:extLst>
              <a:ext uri="{FF2B5EF4-FFF2-40B4-BE49-F238E27FC236}">
                <a16:creationId xmlns:a16="http://schemas.microsoft.com/office/drawing/2014/main" id="{B96F2B71-0D4C-C101-7CD8-E72F7C0F0A32}"/>
              </a:ext>
            </a:extLst>
          </p:cNvPr>
          <p:cNvPicPr>
            <a:picLocks noChangeAspect="1"/>
          </p:cNvPicPr>
          <p:nvPr/>
        </p:nvPicPr>
        <p:blipFill>
          <a:blip r:embed="rId4">
            <a:alphaModFix amt="23000"/>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10800000">
            <a:off x="9464757" y="8188135"/>
            <a:ext cx="1509250" cy="1192307"/>
          </a:xfrm>
          <a:prstGeom prst="rect">
            <a:avLst/>
          </a:prstGeom>
        </p:spPr>
      </p:pic>
      <p:grpSp>
        <p:nvGrpSpPr>
          <p:cNvPr id="7" name="Group 2">
            <a:extLst>
              <a:ext uri="{FF2B5EF4-FFF2-40B4-BE49-F238E27FC236}">
                <a16:creationId xmlns:a16="http://schemas.microsoft.com/office/drawing/2014/main" id="{6500FDDE-CD1E-CD3E-6EFA-49CAAA1C0740}"/>
              </a:ext>
            </a:extLst>
          </p:cNvPr>
          <p:cNvGrpSpPr>
            <a:grpSpLocks noChangeAspect="1"/>
          </p:cNvGrpSpPr>
          <p:nvPr/>
        </p:nvGrpSpPr>
        <p:grpSpPr>
          <a:xfrm>
            <a:off x="11424856" y="2468833"/>
            <a:ext cx="6252339" cy="4784657"/>
            <a:chOff x="212166" y="366706"/>
            <a:chExt cx="5997302" cy="5733655"/>
          </a:xfrm>
          <a:blipFill dpi="0" rotWithShape="1">
            <a:blip r:embed="rId6">
              <a:extLst>
                <a:ext uri="{28A0092B-C50C-407E-A947-70E740481C1C}">
                  <a14:useLocalDpi xmlns:a14="http://schemas.microsoft.com/office/drawing/2010/main" val="0"/>
                </a:ext>
              </a:extLst>
            </a:blip>
            <a:srcRect/>
            <a:stretch>
              <a:fillRect/>
            </a:stretch>
          </a:blipFill>
        </p:grpSpPr>
        <p:sp>
          <p:nvSpPr>
            <p:cNvPr id="11" name="Freeform 3">
              <a:extLst>
                <a:ext uri="{FF2B5EF4-FFF2-40B4-BE49-F238E27FC236}">
                  <a16:creationId xmlns:a16="http://schemas.microsoft.com/office/drawing/2014/main" id="{CC9AE088-1E18-2CAC-9140-DB12C266EA9A}"/>
                </a:ext>
              </a:extLst>
            </p:cNvPr>
            <p:cNvSpPr/>
            <p:nvPr/>
          </p:nvSpPr>
          <p:spPr>
            <a:xfrm>
              <a:off x="212166" y="366706"/>
              <a:ext cx="5997302" cy="5733655"/>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5" name="TextBox 14">
            <a:extLst>
              <a:ext uri="{FF2B5EF4-FFF2-40B4-BE49-F238E27FC236}">
                <a16:creationId xmlns:a16="http://schemas.microsoft.com/office/drawing/2014/main" id="{5AA91C8B-C492-6F30-ECBA-D1C74AF5C9FF}"/>
              </a:ext>
            </a:extLst>
          </p:cNvPr>
          <p:cNvSpPr txBox="1"/>
          <p:nvPr/>
        </p:nvSpPr>
        <p:spPr>
          <a:xfrm>
            <a:off x="12007122" y="7389415"/>
            <a:ext cx="9144000" cy="369332"/>
          </a:xfrm>
          <a:prstGeom prst="rect">
            <a:avLst/>
          </a:prstGeom>
          <a:noFill/>
        </p:spPr>
        <p:txBody>
          <a:bodyPr wrap="square">
            <a:spAutoFit/>
          </a:bodyPr>
          <a:lstStyle/>
          <a:p>
            <a:r>
              <a:rPr lang="en-GB" sz="1800" b="0" i="1" u="none" strike="noStrike" baseline="0" dirty="0">
                <a:solidFill>
                  <a:schemeClr val="bg1">
                    <a:lumMod val="85000"/>
                  </a:schemeClr>
                </a:solidFill>
                <a:latin typeface="BrandonGrotesque-MediumItalic"/>
              </a:rPr>
              <a:t>© RFBSIP/stock.adobe.com</a:t>
            </a:r>
            <a:endParaRPr lang="en-GB" dirty="0">
              <a:solidFill>
                <a:schemeClr val="bg1">
                  <a:lumMod val="85000"/>
                </a:schemeClr>
              </a:solidFill>
            </a:endParaRPr>
          </a:p>
        </p:txBody>
      </p:sp>
    </p:spTree>
    <p:extLst>
      <p:ext uri="{BB962C8B-B14F-4D97-AF65-F5344CB8AC3E}">
        <p14:creationId xmlns:p14="http://schemas.microsoft.com/office/powerpoint/2010/main" val="260723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Effect transition="in" filter="fade">
                                      <p:cBhvr>
                                        <p:cTn id="7" dur="1000"/>
                                        <p:tgtEl>
                                          <p:spTgt spid="9">
                                            <p:txEl>
                                              <p:pRg st="5" end="5"/>
                                            </p:txEl>
                                          </p:spTgt>
                                        </p:tgtEl>
                                      </p:cBhvr>
                                    </p:animEffect>
                                    <p:anim calcmode="lin" valueType="num">
                                      <p:cBhvr>
                                        <p:cTn id="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7" end="7"/>
                                            </p:txEl>
                                          </p:spTgt>
                                        </p:tgtEl>
                                        <p:attrNameLst>
                                          <p:attrName>style.visibility</p:attrName>
                                        </p:attrNameLst>
                                      </p:cBhvr>
                                      <p:to>
                                        <p:strVal val="visible"/>
                                      </p:to>
                                    </p:set>
                                    <p:animEffect transition="in" filter="fade">
                                      <p:cBhvr>
                                        <p:cTn id="14" dur="1000"/>
                                        <p:tgtEl>
                                          <p:spTgt spid="9">
                                            <p:txEl>
                                              <p:pRg st="7" end="7"/>
                                            </p:txEl>
                                          </p:spTgt>
                                        </p:tgtEl>
                                      </p:cBhvr>
                                    </p:animEffect>
                                    <p:anim calcmode="lin" valueType="num">
                                      <p:cBhvr>
                                        <p:cTn id="15"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9" end="9"/>
                                            </p:txEl>
                                          </p:spTgt>
                                        </p:tgtEl>
                                        <p:attrNameLst>
                                          <p:attrName>style.visibility</p:attrName>
                                        </p:attrNameLst>
                                      </p:cBhvr>
                                      <p:to>
                                        <p:strVal val="visible"/>
                                      </p:to>
                                    </p:set>
                                    <p:animEffect transition="in" filter="fade">
                                      <p:cBhvr>
                                        <p:cTn id="21" dur="1000"/>
                                        <p:tgtEl>
                                          <p:spTgt spid="9">
                                            <p:txEl>
                                              <p:pRg st="9" end="9"/>
                                            </p:txEl>
                                          </p:spTgt>
                                        </p:tgtEl>
                                      </p:cBhvr>
                                    </p:animEffect>
                                    <p:anim calcmode="lin" valueType="num">
                                      <p:cBhvr>
                                        <p:cTn id="22"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1" end="11"/>
                                            </p:txEl>
                                          </p:spTgt>
                                        </p:tgtEl>
                                        <p:attrNameLst>
                                          <p:attrName>style.visibility</p:attrName>
                                        </p:attrNameLst>
                                      </p:cBhvr>
                                      <p:to>
                                        <p:strVal val="visible"/>
                                      </p:to>
                                    </p:set>
                                    <p:animEffect transition="in" filter="fade">
                                      <p:cBhvr>
                                        <p:cTn id="28" dur="1000"/>
                                        <p:tgtEl>
                                          <p:spTgt spid="9">
                                            <p:txEl>
                                              <p:pRg st="11" end="11"/>
                                            </p:txEl>
                                          </p:spTgt>
                                        </p:tgtEl>
                                      </p:cBhvr>
                                    </p:animEffect>
                                    <p:anim calcmode="lin" valueType="num">
                                      <p:cBhvr>
                                        <p:cTn id="29" dur="1000" fill="hold"/>
                                        <p:tgtEl>
                                          <p:spTgt spid="9">
                                            <p:txEl>
                                              <p:pRg st="11" end="1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610356" y="1700509"/>
            <a:ext cx="6601256" cy="630670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DD0511"/>
            </a:solidFill>
          </p:spPr>
          <p:txBody>
            <a:bodyPr/>
            <a:lstStyle/>
            <a:p>
              <a:endParaRPr lang="en-GB"/>
            </a:p>
          </p:txBody>
        </p:sp>
      </p:grpSp>
      <p:sp>
        <p:nvSpPr>
          <p:cNvPr id="9" name="TextBox 9"/>
          <p:cNvSpPr txBox="1"/>
          <p:nvPr/>
        </p:nvSpPr>
        <p:spPr>
          <a:xfrm>
            <a:off x="914400" y="1379114"/>
            <a:ext cx="9724609" cy="7017306"/>
          </a:xfrm>
          <a:prstGeom prst="rect">
            <a:avLst/>
          </a:prstGeom>
        </p:spPr>
        <p:txBody>
          <a:bodyPr wrap="square" lIns="0" tIns="0" rIns="0" bIns="0" rtlCol="0" anchor="t">
            <a:spAutoFit/>
          </a:bodyPr>
          <a:lstStyle/>
          <a:p>
            <a:r>
              <a:rPr lang="en-GB" sz="2400" b="1" i="0" u="none" strike="noStrike" baseline="0" dirty="0">
                <a:solidFill>
                  <a:schemeClr val="tx1">
                    <a:lumMod val="75000"/>
                    <a:lumOff val="25000"/>
                  </a:schemeClr>
                </a:solidFill>
                <a:latin typeface="Montserrat" pitchFamily="2" charset="0"/>
              </a:rPr>
              <a:t>3. </a:t>
            </a:r>
            <a:r>
              <a:rPr lang="en-GB" sz="2400" b="0" i="0" u="none" strike="noStrike" baseline="0" dirty="0">
                <a:solidFill>
                  <a:schemeClr val="tx1">
                    <a:lumMod val="75000"/>
                    <a:lumOff val="25000"/>
                  </a:schemeClr>
                </a:solidFill>
                <a:latin typeface="Montserrat" pitchFamily="2" charset="0"/>
              </a:rPr>
              <a:t>Humans and chimpanzees share </a:t>
            </a:r>
            <a:r>
              <a:rPr lang="en-GB" sz="2400" b="0" i="0" u="none" strike="noStrike" baseline="0" dirty="0">
                <a:solidFill>
                  <a:srgbClr val="0066CC"/>
                </a:solidFill>
                <a:latin typeface="Montserrat" pitchFamily="2" charset="0"/>
              </a:rPr>
              <a:t>98% </a:t>
            </a:r>
            <a:r>
              <a:rPr lang="en-GB" sz="2400" b="0" i="0" u="none" strike="noStrike" baseline="0" dirty="0">
                <a:solidFill>
                  <a:schemeClr val="tx1">
                    <a:lumMod val="75000"/>
                    <a:lumOff val="25000"/>
                  </a:schemeClr>
                </a:solidFill>
                <a:latin typeface="Montserrat" pitchFamily="2" charset="0"/>
              </a:rPr>
              <a:t>of their DNA sequence, and each human on the planet is </a:t>
            </a:r>
            <a:r>
              <a:rPr lang="en-GB" sz="2400" b="0" i="0" u="none" strike="noStrike" baseline="0" dirty="0">
                <a:solidFill>
                  <a:srgbClr val="0066CC"/>
                </a:solidFill>
                <a:latin typeface="Montserrat" pitchFamily="2" charset="0"/>
              </a:rPr>
              <a:t>99.5% </a:t>
            </a:r>
            <a:r>
              <a:rPr lang="en-GB" sz="2400" b="0" i="0" u="none" strike="noStrike" baseline="0" dirty="0">
                <a:solidFill>
                  <a:schemeClr val="tx1">
                    <a:lumMod val="75000"/>
                    <a:lumOff val="25000"/>
                  </a:schemeClr>
                </a:solidFill>
                <a:latin typeface="Montserrat" pitchFamily="2" charset="0"/>
              </a:rPr>
              <a:t>similar to every other human! </a:t>
            </a:r>
          </a:p>
          <a:p>
            <a:endParaRPr lang="en-GB" sz="2400" b="0" i="0" u="none" strike="noStrike" baseline="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DNA is central to our knowledge of biological processes. Errors or mutations in DNA can lead to genetic disorders and evolutionary changes. DNA replication allows timely repair of damaged DNA which is critical for the maintenance and transmission of genetic information.</a:t>
            </a:r>
          </a:p>
          <a:p>
            <a:endParaRPr lang="en-GB" sz="240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Not only does DNA serve as the fundamental blueprint for all living organisms, but it also dictates the functioning of our body under normal circumstances, as well as the development and progression of diseases. The more details scientists understand about the structure and function of DNA, the more they can investigate disease pathways, evaluate genetic predisposition to specific diseases, diagnose genetic disorders, formulate new drugs and bring them to the clinic to treat patients.”</a:t>
            </a:r>
          </a:p>
        </p:txBody>
      </p:sp>
      <p:sp>
        <p:nvSpPr>
          <p:cNvPr id="10" name="TextBox 10"/>
          <p:cNvSpPr txBox="1"/>
          <p:nvPr/>
        </p:nvSpPr>
        <p:spPr>
          <a:xfrm>
            <a:off x="924232" y="9304034"/>
            <a:ext cx="4979916" cy="284693"/>
          </a:xfrm>
          <a:prstGeom prst="rect">
            <a:avLst/>
          </a:prstGeom>
        </p:spPr>
        <p:txBody>
          <a:bodyPr lIns="0" tIns="0" rIns="0" bIns="0" rtlCol="0" anchor="t">
            <a:spAutoFit/>
          </a:bodyPr>
          <a:lstStyle/>
          <a:p>
            <a:pPr>
              <a:lnSpc>
                <a:spcPts val="2380"/>
              </a:lnSpc>
            </a:pPr>
            <a:r>
              <a:rPr lang="en-US" sz="1700">
                <a:solidFill>
                  <a:srgbClr val="474B4F"/>
                </a:solidFill>
                <a:latin typeface="Montserrat Semi-Bold"/>
              </a:rPr>
              <a:t>12       </a:t>
            </a:r>
            <a:r>
              <a:rPr lang="en-US" sz="1700">
                <a:solidFill>
                  <a:srgbClr val="474B4F"/>
                </a:solidFill>
                <a:latin typeface="Montserrat Semi-Bold Bold"/>
              </a:rPr>
              <a:t>futurumcareers.com</a:t>
            </a:r>
          </a:p>
        </p:txBody>
      </p:sp>
      <p:pic>
        <p:nvPicPr>
          <p:cNvPr id="6" name="Picture 13">
            <a:extLst>
              <a:ext uri="{FF2B5EF4-FFF2-40B4-BE49-F238E27FC236}">
                <a16:creationId xmlns:a16="http://schemas.microsoft.com/office/drawing/2014/main" id="{7382B47F-C4F4-63AA-3FCB-92A788643840}"/>
              </a:ext>
            </a:extLst>
          </p:cNvPr>
          <p:cNvPicPr>
            <a:picLocks noChangeAspect="1"/>
          </p:cNvPicPr>
          <p:nvPr/>
        </p:nvPicPr>
        <p:blipFill>
          <a:blip r:embed="rId2">
            <a:alphaModFix amt="23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14400" y="186807"/>
            <a:ext cx="1509250" cy="1192307"/>
          </a:xfrm>
          <a:prstGeom prst="rect">
            <a:avLst/>
          </a:prstGeom>
        </p:spPr>
      </p:pic>
      <p:pic>
        <p:nvPicPr>
          <p:cNvPr id="8" name="Picture 13">
            <a:extLst>
              <a:ext uri="{FF2B5EF4-FFF2-40B4-BE49-F238E27FC236}">
                <a16:creationId xmlns:a16="http://schemas.microsoft.com/office/drawing/2014/main" id="{A93D0302-56AB-4A71-D5E3-7705D458D836}"/>
              </a:ext>
            </a:extLst>
          </p:cNvPr>
          <p:cNvPicPr>
            <a:picLocks noChangeAspect="1"/>
          </p:cNvPicPr>
          <p:nvPr/>
        </p:nvPicPr>
        <p:blipFill>
          <a:blip r:embed="rId2">
            <a:alphaModFix amt="23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0800000">
            <a:off x="9525000" y="8311732"/>
            <a:ext cx="1509250" cy="1192307"/>
          </a:xfrm>
          <a:prstGeom prst="rect">
            <a:avLst/>
          </a:prstGeom>
        </p:spPr>
      </p:pic>
      <p:grpSp>
        <p:nvGrpSpPr>
          <p:cNvPr id="7" name="Group 2">
            <a:extLst>
              <a:ext uri="{FF2B5EF4-FFF2-40B4-BE49-F238E27FC236}">
                <a16:creationId xmlns:a16="http://schemas.microsoft.com/office/drawing/2014/main" id="{E06CE37F-8320-975E-89A7-2A06C37807DB}"/>
              </a:ext>
            </a:extLst>
          </p:cNvPr>
          <p:cNvGrpSpPr>
            <a:grpSpLocks noChangeAspect="1"/>
          </p:cNvGrpSpPr>
          <p:nvPr/>
        </p:nvGrpSpPr>
        <p:grpSpPr>
          <a:xfrm>
            <a:off x="11886716" y="2066750"/>
            <a:ext cx="6048548" cy="5515136"/>
            <a:chOff x="1292681" y="6350"/>
            <a:chExt cx="4691954" cy="6562979"/>
          </a:xfrm>
          <a:blipFill dpi="0" rotWithShape="1">
            <a:blip r:embed="rId4">
              <a:extLst>
                <a:ext uri="{28A0092B-C50C-407E-A947-70E740481C1C}">
                  <a14:useLocalDpi xmlns:a14="http://schemas.microsoft.com/office/drawing/2010/main" val="0"/>
                </a:ext>
              </a:extLst>
            </a:blip>
            <a:srcRect/>
            <a:stretch>
              <a:fillRect/>
            </a:stretch>
          </a:blipFill>
        </p:grpSpPr>
        <p:sp>
          <p:nvSpPr>
            <p:cNvPr id="11" name="Freeform 3">
              <a:extLst>
                <a:ext uri="{FF2B5EF4-FFF2-40B4-BE49-F238E27FC236}">
                  <a16:creationId xmlns:a16="http://schemas.microsoft.com/office/drawing/2014/main" id="{6B48BDA3-F6BC-BDF8-048A-C4F7C0D89E8C}"/>
                </a:ext>
              </a:extLst>
            </p:cNvPr>
            <p:cNvSpPr/>
            <p:nvPr/>
          </p:nvSpPr>
          <p:spPr>
            <a:xfrm>
              <a:off x="1292681" y="6350"/>
              <a:ext cx="4691954"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3" name="TextBox 12">
            <a:extLst>
              <a:ext uri="{FF2B5EF4-FFF2-40B4-BE49-F238E27FC236}">
                <a16:creationId xmlns:a16="http://schemas.microsoft.com/office/drawing/2014/main" id="{AAB1CF06-8F9A-5AAB-DE9B-681E701951FB}"/>
              </a:ext>
            </a:extLst>
          </p:cNvPr>
          <p:cNvSpPr txBox="1"/>
          <p:nvPr/>
        </p:nvSpPr>
        <p:spPr>
          <a:xfrm>
            <a:off x="12012562" y="7606844"/>
            <a:ext cx="9144000" cy="369332"/>
          </a:xfrm>
          <a:prstGeom prst="rect">
            <a:avLst/>
          </a:prstGeom>
          <a:noFill/>
        </p:spPr>
        <p:txBody>
          <a:bodyPr wrap="square">
            <a:spAutoFit/>
          </a:bodyPr>
          <a:lstStyle/>
          <a:p>
            <a:r>
              <a:rPr lang="en-GB" sz="1800" b="0" i="1" u="none" strike="noStrike" baseline="0" dirty="0">
                <a:solidFill>
                  <a:schemeClr val="bg1">
                    <a:lumMod val="85000"/>
                  </a:schemeClr>
                </a:solidFill>
                <a:latin typeface="BrandonGrotesque-MediumItalic"/>
              </a:rPr>
              <a:t>© Sashkin/stock.adobe.com</a:t>
            </a:r>
            <a:endParaRPr lang="en-GB" dirty="0">
              <a:solidFill>
                <a:schemeClr val="bg1">
                  <a:lumMod val="85000"/>
                </a:schemeClr>
              </a:solidFill>
            </a:endParaRPr>
          </a:p>
        </p:txBody>
      </p:sp>
    </p:spTree>
    <p:extLst>
      <p:ext uri="{BB962C8B-B14F-4D97-AF65-F5344CB8AC3E}">
        <p14:creationId xmlns:p14="http://schemas.microsoft.com/office/powerpoint/2010/main" val="1688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dna strand&#10;&#10;Description automatically generated with medium confidence">
            <a:extLst>
              <a:ext uri="{FF2B5EF4-FFF2-40B4-BE49-F238E27FC236}">
                <a16:creationId xmlns:a16="http://schemas.microsoft.com/office/drawing/2014/main" id="{827F13B5-C7BC-BD20-80D9-EC1177977F4E}"/>
              </a:ext>
            </a:extLst>
          </p:cNvPr>
          <p:cNvPicPr>
            <a:picLocks noChangeAspect="1"/>
          </p:cNvPicPr>
          <p:nvPr/>
        </p:nvPicPr>
        <p:blipFill rotWithShape="1">
          <a:blip r:embed="rId2">
            <a:extLst>
              <a:ext uri="{28A0092B-C50C-407E-A947-70E740481C1C}">
                <a14:useLocalDpi xmlns:a14="http://schemas.microsoft.com/office/drawing/2010/main" val="0"/>
              </a:ext>
            </a:extLst>
          </a:blip>
          <a:srcRect t="6951" b="3676"/>
          <a:stretch/>
        </p:blipFill>
        <p:spPr>
          <a:xfrm>
            <a:off x="1083284" y="0"/>
            <a:ext cx="17256637" cy="10287000"/>
          </a:xfrm>
          <a:prstGeom prst="rect">
            <a:avLst/>
          </a:prstGeom>
        </p:spPr>
      </p:pic>
      <p:grpSp>
        <p:nvGrpSpPr>
          <p:cNvPr id="4" name="Group 4"/>
          <p:cNvGrpSpPr/>
          <p:nvPr/>
        </p:nvGrpSpPr>
        <p:grpSpPr>
          <a:xfrm>
            <a:off x="1083284" y="2705100"/>
            <a:ext cx="13013716" cy="6400800"/>
            <a:chOff x="0" y="0"/>
            <a:chExt cx="7846638" cy="4409338"/>
          </a:xfrm>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solidFill>
              <a:srgbClr val="B0C242"/>
            </a:solidFill>
          </p:spPr>
          <p:txBody>
            <a:bodyPr/>
            <a:lstStyle/>
            <a:p>
              <a:endParaRPr lang="en-GB"/>
            </a:p>
          </p:txBody>
        </p:sp>
      </p:grpSp>
      <p:grpSp>
        <p:nvGrpSpPr>
          <p:cNvPr id="6" name="Group 6"/>
          <p:cNvGrpSpPr/>
          <p:nvPr/>
        </p:nvGrpSpPr>
        <p:grpSpPr>
          <a:xfrm rot="-5400000">
            <a:off x="10790355" y="2743896"/>
            <a:ext cx="10287000" cy="4799209"/>
            <a:chOff x="0" y="0"/>
            <a:chExt cx="3130550" cy="1460500"/>
          </a:xfrm>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DD0511"/>
            </a:solidFill>
          </p:spPr>
          <p:txBody>
            <a:bodyPr/>
            <a:lstStyle/>
            <a:p>
              <a:endParaRPr lang="en-GB"/>
            </a:p>
          </p:txBody>
        </p:sp>
      </p:grpSp>
      <p:grpSp>
        <p:nvGrpSpPr>
          <p:cNvPr id="10" name="Group 10"/>
          <p:cNvGrpSpPr/>
          <p:nvPr/>
        </p:nvGrpSpPr>
        <p:grpSpPr>
          <a:xfrm rot="5400000">
            <a:off x="-937584" y="937582"/>
            <a:ext cx="10287001" cy="8411834"/>
            <a:chOff x="0" y="0"/>
            <a:chExt cx="3130550" cy="2559898"/>
          </a:xfrm>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DD0511"/>
            </a:solidFill>
          </p:spPr>
          <p:txBody>
            <a:bodyPr/>
            <a:lstStyle/>
            <a:p>
              <a:endParaRPr lang="en-GB"/>
            </a:p>
          </p:txBody>
        </p:sp>
      </p:grpSp>
      <p:grpSp>
        <p:nvGrpSpPr>
          <p:cNvPr id="12" name="Group 12"/>
          <p:cNvGrpSpPr/>
          <p:nvPr/>
        </p:nvGrpSpPr>
        <p:grpSpPr>
          <a:xfrm>
            <a:off x="1028700" y="2896956"/>
            <a:ext cx="12867500" cy="5945548"/>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9" y="-2845861"/>
            <a:ext cx="1480331" cy="8675049"/>
            <a:chOff x="0" y="0"/>
            <a:chExt cx="3130550" cy="18345673"/>
          </a:xfrm>
        </p:grpSpPr>
        <p:sp>
          <p:nvSpPr>
            <p:cNvPr id="16" name="Freeform 16"/>
            <p:cNvSpPr/>
            <p:nvPr/>
          </p:nvSpPr>
          <p:spPr>
            <a:xfrm>
              <a:off x="0" y="0"/>
              <a:ext cx="3130550" cy="18345672"/>
            </a:xfrm>
            <a:custGeom>
              <a:avLst/>
              <a:gdLst/>
              <a:ahLst/>
              <a:cxnLst/>
              <a:rect l="l" t="t" r="r" b="b"/>
              <a:pathLst>
                <a:path w="3130550" h="18345672">
                  <a:moveTo>
                    <a:pt x="0" y="1123950"/>
                  </a:moveTo>
                  <a:lnTo>
                    <a:pt x="0" y="18345672"/>
                  </a:lnTo>
                  <a:lnTo>
                    <a:pt x="3130550" y="18345672"/>
                  </a:lnTo>
                  <a:lnTo>
                    <a:pt x="3130550" y="0"/>
                  </a:lnTo>
                  <a:close/>
                </a:path>
              </a:pathLst>
            </a:custGeom>
            <a:solidFill>
              <a:srgbClr val="92C2B2"/>
            </a:solidFill>
          </p:spPr>
          <p:txBody>
            <a:bodyPr/>
            <a:lstStyle/>
            <a:p>
              <a:endParaRPr lang="en-GB"/>
            </a:p>
          </p:txBody>
        </p:sp>
      </p:grpSp>
      <p:grpSp>
        <p:nvGrpSpPr>
          <p:cNvPr id="17" name="Group 17"/>
          <p:cNvGrpSpPr/>
          <p:nvPr/>
        </p:nvGrpSpPr>
        <p:grpSpPr>
          <a:xfrm>
            <a:off x="1336163" y="2983329"/>
            <a:ext cx="12379836" cy="5641837"/>
            <a:chOff x="0" y="1"/>
            <a:chExt cx="7208077" cy="3339328"/>
          </a:xfrm>
        </p:grpSpPr>
        <p:sp>
          <p:nvSpPr>
            <p:cNvPr id="18" name="Freeform 18"/>
            <p:cNvSpPr/>
            <p:nvPr/>
          </p:nvSpPr>
          <p:spPr>
            <a:xfrm>
              <a:off x="0" y="1"/>
              <a:ext cx="7208077" cy="3339328"/>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19" name="TextBox 19"/>
          <p:cNvSpPr txBox="1"/>
          <p:nvPr/>
        </p:nvSpPr>
        <p:spPr>
          <a:xfrm>
            <a:off x="1028700" y="919996"/>
            <a:ext cx="6844089" cy="857735"/>
          </a:xfrm>
          <a:prstGeom prst="rect">
            <a:avLst/>
          </a:prstGeom>
        </p:spPr>
        <p:txBody>
          <a:bodyPr lIns="0" tIns="0" rIns="0" bIns="0" rtlCol="0" anchor="t">
            <a:spAutoFit/>
          </a:bodyPr>
          <a:lstStyle/>
          <a:p>
            <a:pPr>
              <a:lnSpc>
                <a:spcPts val="7589"/>
              </a:lnSpc>
            </a:pPr>
            <a:r>
              <a:rPr lang="en-US" sz="4000" b="1" dirty="0">
                <a:solidFill>
                  <a:schemeClr val="tx1">
                    <a:lumMod val="75000"/>
                    <a:lumOff val="25000"/>
                  </a:schemeClr>
                </a:solidFill>
                <a:latin typeface="Montserrat" pitchFamily="2" charset="0"/>
              </a:rPr>
              <a:t>Pitstop </a:t>
            </a:r>
            <a:r>
              <a:rPr lang="en-US" sz="4000" dirty="0">
                <a:solidFill>
                  <a:schemeClr val="tx1">
                    <a:lumMod val="75000"/>
                    <a:lumOff val="25000"/>
                  </a:schemeClr>
                </a:solidFill>
                <a:latin typeface="Montserrat" pitchFamily="2" charset="0"/>
              </a:rPr>
              <a:t>plenary</a:t>
            </a:r>
          </a:p>
        </p:txBody>
      </p:sp>
      <p:sp>
        <p:nvSpPr>
          <p:cNvPr id="20" name="TextBox 20"/>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a:solidFill>
                  <a:srgbClr val="FFFFFF"/>
                </a:solidFill>
                <a:latin typeface="Montserrat Semi-Bold"/>
              </a:rPr>
              <a:t>13       </a:t>
            </a:r>
            <a:r>
              <a:rPr lang="en-US" sz="1700">
                <a:solidFill>
                  <a:srgbClr val="FFFFFF"/>
                </a:solidFill>
                <a:latin typeface="Montserrat Semi-Bold Bold"/>
              </a:rPr>
              <a:t>futurumcareers.com</a:t>
            </a:r>
          </a:p>
        </p:txBody>
      </p:sp>
      <p:sp>
        <p:nvSpPr>
          <p:cNvPr id="21" name="TextBox 21"/>
          <p:cNvSpPr txBox="1"/>
          <p:nvPr/>
        </p:nvSpPr>
        <p:spPr>
          <a:xfrm>
            <a:off x="1570947" y="3247459"/>
            <a:ext cx="12379837" cy="5170646"/>
          </a:xfrm>
          <a:prstGeom prst="rect">
            <a:avLst/>
          </a:prstGeom>
        </p:spPr>
        <p:txBody>
          <a:bodyPr wrap="square" lIns="0" tIns="0" rIns="0" bIns="0" rtlCol="0" anchor="t">
            <a:spAutoFit/>
          </a:bodyPr>
          <a:lstStyle/>
          <a:p>
            <a:r>
              <a:rPr lang="en-GB" sz="2800" b="0" i="0" u="none" strike="noStrike" baseline="0">
                <a:solidFill>
                  <a:schemeClr val="tx1">
                    <a:lumMod val="75000"/>
                    <a:lumOff val="25000"/>
                  </a:schemeClr>
                </a:solidFill>
                <a:latin typeface="Montserrat" pitchFamily="2" charset="0"/>
              </a:rPr>
              <a:t>1. What is DNA? </a:t>
            </a:r>
          </a:p>
          <a:p>
            <a:endParaRPr lang="en-GB" sz="2800" b="0" i="0" u="none" strike="noStrike" baseline="0">
              <a:solidFill>
                <a:schemeClr val="tx1">
                  <a:lumMod val="75000"/>
                  <a:lumOff val="25000"/>
                </a:schemeClr>
              </a:solidFill>
              <a:latin typeface="Montserrat" pitchFamily="2" charset="0"/>
            </a:endParaRPr>
          </a:p>
          <a:p>
            <a:r>
              <a:rPr lang="en-GB" sz="2800" b="0" i="0" u="none" strike="noStrike" baseline="0">
                <a:solidFill>
                  <a:schemeClr val="tx1">
                    <a:lumMod val="75000"/>
                    <a:lumOff val="25000"/>
                  </a:schemeClr>
                </a:solidFill>
                <a:latin typeface="Montserrat" pitchFamily="2" charset="0"/>
              </a:rPr>
              <a:t>2. In what way is DNA similar to an instruction manual? </a:t>
            </a:r>
          </a:p>
          <a:p>
            <a:endParaRPr lang="en-GB" sz="2800" b="0" i="0" u="none" strike="noStrike" baseline="0">
              <a:solidFill>
                <a:schemeClr val="tx1">
                  <a:lumMod val="75000"/>
                  <a:lumOff val="25000"/>
                </a:schemeClr>
              </a:solidFill>
              <a:latin typeface="Montserrat" pitchFamily="2" charset="0"/>
            </a:endParaRPr>
          </a:p>
          <a:p>
            <a:r>
              <a:rPr lang="en-GB" sz="2800" b="0" i="0" u="none" strike="noStrike" baseline="0">
                <a:solidFill>
                  <a:schemeClr val="tx1">
                    <a:lumMod val="75000"/>
                    <a:lumOff val="25000"/>
                  </a:schemeClr>
                </a:solidFill>
                <a:latin typeface="Montserrat" pitchFamily="2" charset="0"/>
              </a:rPr>
              <a:t>3. What key findings did the Human Genome Project make? Which of these findings surprises you the most, and why? </a:t>
            </a:r>
          </a:p>
          <a:p>
            <a:endParaRPr lang="en-GB" sz="2800" b="0" i="0" u="none" strike="noStrike" baseline="0">
              <a:solidFill>
                <a:schemeClr val="tx1">
                  <a:lumMod val="75000"/>
                  <a:lumOff val="25000"/>
                </a:schemeClr>
              </a:solidFill>
              <a:latin typeface="Montserrat" pitchFamily="2" charset="0"/>
            </a:endParaRPr>
          </a:p>
          <a:p>
            <a:r>
              <a:rPr lang="en-GB" sz="2800" b="0" i="0" u="none" strike="noStrike" baseline="0">
                <a:solidFill>
                  <a:schemeClr val="tx1">
                    <a:lumMod val="75000"/>
                    <a:lumOff val="25000"/>
                  </a:schemeClr>
                </a:solidFill>
                <a:latin typeface="Montserrat" pitchFamily="2" charset="0"/>
              </a:rPr>
              <a:t>4. Which research areas does an understanding  of DNA allow scientists to explore? </a:t>
            </a:r>
          </a:p>
          <a:p>
            <a:endParaRPr lang="en-GB" sz="2800" b="0" i="0" u="none" strike="noStrike" baseline="0">
              <a:solidFill>
                <a:schemeClr val="tx1">
                  <a:lumMod val="75000"/>
                  <a:lumOff val="25000"/>
                </a:schemeClr>
              </a:solidFill>
              <a:latin typeface="Montserrat" pitchFamily="2" charset="0"/>
            </a:endParaRPr>
          </a:p>
          <a:p>
            <a:r>
              <a:rPr lang="en-GB" sz="2800" b="0" i="0" u="none" strike="noStrike" baseline="0">
                <a:solidFill>
                  <a:schemeClr val="tx1">
                    <a:lumMod val="75000"/>
                    <a:lumOff val="25000"/>
                  </a:schemeClr>
                </a:solidFill>
                <a:latin typeface="Montserrat" pitchFamily="2" charset="0"/>
              </a:rPr>
              <a:t>5. Which of the real-life applications of DNA knowledge that Kristina highlights interests you the most, and why? </a:t>
            </a:r>
            <a:endParaRPr lang="en-US" sz="2800">
              <a:solidFill>
                <a:schemeClr val="tx1">
                  <a:lumMod val="75000"/>
                  <a:lumOff val="25000"/>
                </a:schemeClr>
              </a:solidFill>
              <a:latin typeface="Montserrat" pitchFamily="2" charset="0"/>
            </a:endParaRPr>
          </a:p>
        </p:txBody>
      </p:sp>
      <p:sp>
        <p:nvSpPr>
          <p:cNvPr id="2" name="TextBox 1">
            <a:extLst>
              <a:ext uri="{FF2B5EF4-FFF2-40B4-BE49-F238E27FC236}">
                <a16:creationId xmlns:a16="http://schemas.microsoft.com/office/drawing/2014/main" id="{863C6C70-699D-B3BA-7C98-DA080214BAC5}"/>
              </a:ext>
            </a:extLst>
          </p:cNvPr>
          <p:cNvSpPr txBox="1"/>
          <p:nvPr/>
        </p:nvSpPr>
        <p:spPr>
          <a:xfrm>
            <a:off x="14097000" y="9733003"/>
            <a:ext cx="2877768" cy="369332"/>
          </a:xfrm>
          <a:prstGeom prst="rect">
            <a:avLst/>
          </a:prstGeom>
          <a:noFill/>
        </p:spPr>
        <p:txBody>
          <a:bodyPr wrap="square">
            <a:spAutoFit/>
          </a:bodyPr>
          <a:lstStyle/>
          <a:p>
            <a:r>
              <a:rPr lang="en-GB" sz="1800" b="0" i="1" u="none" strike="noStrike" baseline="0">
                <a:solidFill>
                  <a:schemeClr val="bg1">
                    <a:lumMod val="50000"/>
                  </a:schemeClr>
                </a:solidFill>
                <a:latin typeface="Brandon Grotesque Medium"/>
              </a:rPr>
              <a:t>© xsense/Shutterstock.com</a:t>
            </a:r>
            <a:endParaRPr lang="en-GB">
              <a:solidFill>
                <a:schemeClr val="bg1">
                  <a:lumMod val="50000"/>
                </a:schemeClr>
              </a:solidFill>
            </a:endParaRPr>
          </a:p>
        </p:txBody>
      </p:sp>
    </p:spTree>
    <p:extLst>
      <p:ext uri="{BB962C8B-B14F-4D97-AF65-F5344CB8AC3E}">
        <p14:creationId xmlns:p14="http://schemas.microsoft.com/office/powerpoint/2010/main" val="298230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2" end="2"/>
                                            </p:txEl>
                                          </p:spTgt>
                                        </p:tgtEl>
                                        <p:attrNameLst>
                                          <p:attrName>style.visibility</p:attrName>
                                        </p:attrNameLst>
                                      </p:cBhvr>
                                      <p:to>
                                        <p:strVal val="visible"/>
                                      </p:to>
                                    </p:set>
                                    <p:animEffect transition="in" filter="fade">
                                      <p:cBhvr>
                                        <p:cTn id="14" dur="1000"/>
                                        <p:tgtEl>
                                          <p:spTgt spid="21">
                                            <p:txEl>
                                              <p:pRg st="2" end="2"/>
                                            </p:txEl>
                                          </p:spTgt>
                                        </p:tgtEl>
                                      </p:cBhvr>
                                    </p:animEffect>
                                    <p:anim calcmode="lin" valueType="num">
                                      <p:cBhvr>
                                        <p:cTn id="15"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4" end="4"/>
                                            </p:txEl>
                                          </p:spTgt>
                                        </p:tgtEl>
                                        <p:attrNameLst>
                                          <p:attrName>style.visibility</p:attrName>
                                        </p:attrNameLst>
                                      </p:cBhvr>
                                      <p:to>
                                        <p:strVal val="visible"/>
                                      </p:to>
                                    </p:set>
                                    <p:animEffect transition="in" filter="fade">
                                      <p:cBhvr>
                                        <p:cTn id="21" dur="1000"/>
                                        <p:tgtEl>
                                          <p:spTgt spid="21">
                                            <p:txEl>
                                              <p:pRg st="4" end="4"/>
                                            </p:txEl>
                                          </p:spTgt>
                                        </p:tgtEl>
                                      </p:cBhvr>
                                    </p:animEffect>
                                    <p:anim calcmode="lin" valueType="num">
                                      <p:cBhvr>
                                        <p:cTn id="22"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xEl>
                                              <p:pRg st="6" end="6"/>
                                            </p:txEl>
                                          </p:spTgt>
                                        </p:tgtEl>
                                        <p:attrNameLst>
                                          <p:attrName>style.visibility</p:attrName>
                                        </p:attrNameLst>
                                      </p:cBhvr>
                                      <p:to>
                                        <p:strVal val="visible"/>
                                      </p:to>
                                    </p:set>
                                    <p:animEffect transition="in" filter="fade">
                                      <p:cBhvr>
                                        <p:cTn id="28" dur="1000"/>
                                        <p:tgtEl>
                                          <p:spTgt spid="21">
                                            <p:txEl>
                                              <p:pRg st="6" end="6"/>
                                            </p:txEl>
                                          </p:spTgt>
                                        </p:tgtEl>
                                      </p:cBhvr>
                                    </p:animEffect>
                                    <p:anim calcmode="lin" valueType="num">
                                      <p:cBhvr>
                                        <p:cTn id="29" dur="1000" fill="hold"/>
                                        <p:tgtEl>
                                          <p:spTgt spid="2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xEl>
                                              <p:pRg st="8" end="8"/>
                                            </p:txEl>
                                          </p:spTgt>
                                        </p:tgtEl>
                                        <p:attrNameLst>
                                          <p:attrName>style.visibility</p:attrName>
                                        </p:attrNameLst>
                                      </p:cBhvr>
                                      <p:to>
                                        <p:strVal val="visible"/>
                                      </p:to>
                                    </p:set>
                                    <p:animEffect transition="in" filter="fade">
                                      <p:cBhvr>
                                        <p:cTn id="35" dur="1000"/>
                                        <p:tgtEl>
                                          <p:spTgt spid="21">
                                            <p:txEl>
                                              <p:pRg st="8" end="8"/>
                                            </p:txEl>
                                          </p:spTgt>
                                        </p:tgtEl>
                                      </p:cBhvr>
                                    </p:animEffect>
                                    <p:anim calcmode="lin" valueType="num">
                                      <p:cBhvr>
                                        <p:cTn id="36" dur="1000" fill="hold"/>
                                        <p:tgtEl>
                                          <p:spTgt spid="21">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DD0511"/>
            </a:solidFill>
          </p:spPr>
          <p:txBody>
            <a:bodyPr/>
            <a:lstStyle/>
            <a:p>
              <a:endParaRPr lang="en-GB"/>
            </a:p>
          </p:txBody>
        </p:sp>
      </p:grpSp>
      <p:grpSp>
        <p:nvGrpSpPr>
          <p:cNvPr id="6" name="Group 6"/>
          <p:cNvGrpSpPr>
            <a:grpSpLocks noChangeAspect="1"/>
          </p:cNvGrpSpPr>
          <p:nvPr/>
        </p:nvGrpSpPr>
        <p:grpSpPr>
          <a:xfrm>
            <a:off x="3429000" y="1913477"/>
            <a:ext cx="4489742" cy="5943760"/>
            <a:chOff x="0" y="0"/>
            <a:chExt cx="6362700" cy="6575666"/>
          </a:xfrm>
          <a:blipFill>
            <a:blip r:embed="rId2"/>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12" name="Group 12"/>
          <p:cNvGrpSpPr/>
          <p:nvPr/>
        </p:nvGrpSpPr>
        <p:grpSpPr>
          <a:xfrm rot="-5400000">
            <a:off x="14668271" y="1543335"/>
            <a:ext cx="5786039" cy="2699369"/>
            <a:chOff x="0" y="0"/>
            <a:chExt cx="3130550" cy="1460500"/>
          </a:xfrm>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92C2B2"/>
            </a:solidFill>
          </p:spPr>
          <p:txBody>
            <a:bodyPr/>
            <a:lstStyle/>
            <a:p>
              <a:endParaRPr lang="en-GB"/>
            </a:p>
          </p:txBody>
        </p:sp>
      </p:grpSp>
      <p:pic>
        <p:nvPicPr>
          <p:cNvPr id="14" name="Picture 14"/>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981527" y="1919217"/>
            <a:ext cx="699726" cy="814819"/>
          </a:xfrm>
          <a:prstGeom prst="rect">
            <a:avLst/>
          </a:prstGeom>
        </p:spPr>
      </p:pic>
      <p:sp>
        <p:nvSpPr>
          <p:cNvPr id="17" name="TextBox 17"/>
          <p:cNvSpPr txBox="1"/>
          <p:nvPr/>
        </p:nvSpPr>
        <p:spPr>
          <a:xfrm>
            <a:off x="8310481" y="1945095"/>
            <a:ext cx="7924516" cy="6627840"/>
          </a:xfrm>
          <a:prstGeom prst="rect">
            <a:avLst/>
          </a:prstGeom>
        </p:spPr>
        <p:txBody>
          <a:bodyPr lIns="0" tIns="0" rIns="0" bIns="0" rtlCol="0" anchor="t">
            <a:spAutoFit/>
          </a:bodyPr>
          <a:lstStyle/>
          <a:p>
            <a:pPr>
              <a:lnSpc>
                <a:spcPct val="107000"/>
              </a:lnSpc>
              <a:spcBef>
                <a:spcPts val="600"/>
              </a:spcBef>
              <a:spcAft>
                <a:spcPts val="600"/>
              </a:spcAft>
            </a:pPr>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“Now that we know what DNA is, we need to consider some of the</a:t>
            </a:r>
            <a:r>
              <a:rPr lang="en-US" sz="2800" b="1"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controversies </a:t>
            </a:r>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and </a:t>
            </a:r>
            <a:r>
              <a:rPr lang="en-US" sz="2800" b="1"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ethical questions </a:t>
            </a:r>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related to how our understanding of DNA is applied in the real world.</a:t>
            </a:r>
          </a:p>
          <a:p>
            <a:pPr>
              <a:lnSpc>
                <a:spcPct val="107000"/>
              </a:lnSpc>
              <a:spcBef>
                <a:spcPts val="600"/>
              </a:spcBef>
              <a:spcAft>
                <a:spcPts val="600"/>
              </a:spcAft>
            </a:pPr>
            <a:endParaRPr lang="en-US" sz="2800" kern="10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As </a:t>
            </a:r>
            <a:r>
              <a:rPr lang="en-US" sz="2800" b="1"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technology</a:t>
            </a:r>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advances, it is crucial to have ongoing </a:t>
            </a:r>
            <a:r>
              <a:rPr lang="en-US" sz="2800" b="1"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discussions </a:t>
            </a:r>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and </a:t>
            </a:r>
            <a:r>
              <a:rPr lang="en-US" sz="2800" b="1"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ethical frameworks</a:t>
            </a:r>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in place to navigate these complex issues responsibly. </a:t>
            </a:r>
          </a:p>
          <a:p>
            <a:pPr>
              <a:lnSpc>
                <a:spcPct val="107000"/>
              </a:lnSpc>
              <a:spcBef>
                <a:spcPts val="600"/>
              </a:spcBef>
              <a:spcAft>
                <a:spcPts val="600"/>
              </a:spcAft>
            </a:pPr>
            <a:endPar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800" b="1"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Read the next few slides and discuss</a:t>
            </a:r>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a:t>
            </a:r>
            <a:endParaRPr lang="en-GB"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pPr>
              <a:lnSpc>
                <a:spcPts val="3360"/>
              </a:lnSpc>
            </a:pPr>
            <a:endParaRPr lang="en-US" sz="2400">
              <a:solidFill>
                <a:srgbClr val="474B4F"/>
              </a:solidFill>
              <a:latin typeface="Montserrat Classic"/>
            </a:endParaRPr>
          </a:p>
        </p:txBody>
      </p:sp>
      <p:sp>
        <p:nvSpPr>
          <p:cNvPr id="18" name="TextBox 18"/>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a:solidFill>
                  <a:srgbClr val="FFFFFF"/>
                </a:solidFill>
                <a:latin typeface="Montserrat Semi-Bold"/>
              </a:rPr>
              <a:t>14       </a:t>
            </a:r>
            <a:r>
              <a:rPr lang="en-US" sz="1700">
                <a:solidFill>
                  <a:srgbClr val="FFFFFF"/>
                </a:solidFill>
                <a:latin typeface="Montserrat Semi-Bold Bold"/>
              </a:rPr>
              <a:t>futurumcareers.com</a:t>
            </a:r>
          </a:p>
        </p:txBody>
      </p:sp>
      <p:pic>
        <p:nvPicPr>
          <p:cNvPr id="8" name="Picture 13">
            <a:extLst>
              <a:ext uri="{FF2B5EF4-FFF2-40B4-BE49-F238E27FC236}">
                <a16:creationId xmlns:a16="http://schemas.microsoft.com/office/drawing/2014/main" id="{326C51E4-44E1-5DFA-A24B-DC32D18F6162}"/>
              </a:ext>
            </a:extLst>
          </p:cNvPr>
          <p:cNvPicPr>
            <a:picLocks noChangeAspect="1"/>
          </p:cNvPicPr>
          <p:nvPr/>
        </p:nvPicPr>
        <p:blipFill>
          <a:blip r:embed="rId5">
            <a:alphaModFix amt="23000"/>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8260697" y="424434"/>
            <a:ext cx="1738206" cy="1373183"/>
          </a:xfrm>
          <a:prstGeom prst="rect">
            <a:avLst/>
          </a:prstGeom>
        </p:spPr>
      </p:pic>
      <p:pic>
        <p:nvPicPr>
          <p:cNvPr id="9" name="Picture 13">
            <a:extLst>
              <a:ext uri="{FF2B5EF4-FFF2-40B4-BE49-F238E27FC236}">
                <a16:creationId xmlns:a16="http://schemas.microsoft.com/office/drawing/2014/main" id="{372EE9D5-2BC0-9EE8-2E10-F478EC00B227}"/>
              </a:ext>
            </a:extLst>
          </p:cNvPr>
          <p:cNvPicPr>
            <a:picLocks noChangeAspect="1"/>
          </p:cNvPicPr>
          <p:nvPr/>
        </p:nvPicPr>
        <p:blipFill>
          <a:blip r:embed="rId5">
            <a:alphaModFix amt="23000"/>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10800000">
            <a:off x="14496791" y="8081669"/>
            <a:ext cx="1738206" cy="1373183"/>
          </a:xfrm>
          <a:prstGeom prst="rect">
            <a:avLst/>
          </a:prstGeom>
        </p:spPr>
      </p:pic>
    </p:spTree>
    <p:extLst>
      <p:ext uri="{BB962C8B-B14F-4D97-AF65-F5344CB8AC3E}">
        <p14:creationId xmlns:p14="http://schemas.microsoft.com/office/powerpoint/2010/main" val="201575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1000"/>
                                        <p:tgtEl>
                                          <p:spTgt spid="17">
                                            <p:txEl>
                                              <p:pRg st="4" end="4"/>
                                            </p:txEl>
                                          </p:spTgt>
                                        </p:tgtEl>
                                      </p:cBhvr>
                                    </p:animEffect>
                                    <p:anim calcmode="lin" valueType="num">
                                      <p:cBhvr>
                                        <p:cTn id="22"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C2B2"/>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B0C242"/>
            </a:solidFill>
          </p:spPr>
          <p:txBody>
            <a:bodyPr/>
            <a:lstStyle/>
            <a:p>
              <a:endParaRPr lang="en-GB"/>
            </a:p>
          </p:txBody>
        </p:sp>
      </p:grpSp>
      <p:grpSp>
        <p:nvGrpSpPr>
          <p:cNvPr id="6" name="Group 6"/>
          <p:cNvGrpSpPr>
            <a:grpSpLocks noChangeAspect="1"/>
          </p:cNvGrpSpPr>
          <p:nvPr/>
        </p:nvGrpSpPr>
        <p:grpSpPr>
          <a:xfrm>
            <a:off x="11353800" y="1775177"/>
            <a:ext cx="6582010" cy="6035323"/>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8" name="Group 8"/>
          <p:cNvGrpSpPr/>
          <p:nvPr/>
        </p:nvGrpSpPr>
        <p:grpSpPr>
          <a:xfrm rot="5400000">
            <a:off x="3264210" y="-3264210"/>
            <a:ext cx="10287000" cy="16815420"/>
            <a:chOff x="0" y="0"/>
            <a:chExt cx="3130550" cy="3928907"/>
          </a:xfrm>
          <a:solidFill>
            <a:schemeClr val="accent3">
              <a:lumMod val="20000"/>
              <a:lumOff val="8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sp>
        <p:nvSpPr>
          <p:cNvPr id="15" name="TextBox 15"/>
          <p:cNvSpPr txBox="1"/>
          <p:nvPr/>
        </p:nvSpPr>
        <p:spPr>
          <a:xfrm>
            <a:off x="693425" y="2090124"/>
            <a:ext cx="8675050" cy="7229351"/>
          </a:xfrm>
          <a:prstGeom prst="rect">
            <a:avLst/>
          </a:prstGeom>
        </p:spPr>
        <p:txBody>
          <a:bodyPr wrap="square" lIns="0" tIns="0" rIns="0" bIns="0" rtlCol="0" anchor="t">
            <a:spAutoFit/>
          </a:bodyPr>
          <a:lstStyle/>
          <a:p>
            <a:pPr marL="457200" lvl="0" indent="-457200">
              <a:lnSpc>
                <a:spcPct val="107000"/>
              </a:lnSpc>
              <a:spcBef>
                <a:spcPts val="600"/>
              </a:spcBef>
              <a:spcAft>
                <a:spcPts val="600"/>
              </a:spcAft>
              <a:buAutoNum type="arabicPeriod"/>
            </a:pPr>
            <a:r>
              <a:rPr lang="en-US" sz="28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Genetic Testing and Privacy</a:t>
            </a:r>
            <a:endParaRPr lang="en-US" sz="2800" b="1"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With advancements in DNA sequencing technology, individuals have greater access to genetic testing, which can provide valuable insights into their health risks, ancestry and more. However, concerns arise regarding the privacy and security of genetic information. </a:t>
            </a:r>
          </a:p>
          <a:p>
            <a:pPr lvl="0">
              <a:lnSpc>
                <a:spcPct val="107000"/>
              </a:lnSpc>
              <a:spcBef>
                <a:spcPts val="600"/>
              </a:spcBef>
              <a:spcAft>
                <a:spcPts val="600"/>
              </a:spcAft>
            </a:pPr>
            <a:r>
              <a:rPr lang="en-US" sz="24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Questions to discuss:</a:t>
            </a:r>
          </a:p>
          <a:p>
            <a:pPr marL="457200" lvl="0" indent="-4572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Who should have access to this data?</a:t>
            </a:r>
          </a:p>
          <a:p>
            <a:pPr marL="457200" lvl="0" indent="-4572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H</a:t>
            </a: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ow should it be stored and protected? </a:t>
            </a:r>
          </a:p>
          <a:p>
            <a:pPr marL="457200" lvl="0" indent="-4572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What </a:t>
            </a: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potential does this have for discrimination based on genetic predispositions?</a:t>
            </a:r>
            <a:endParaRPr lang="en-GB"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kern="100" dirty="0">
                <a:effectLst/>
                <a:latin typeface="Montserrat" pitchFamily="2" charset="0"/>
                <a:ea typeface="Calibri" panose="020F0502020204030204" pitchFamily="34" charset="0"/>
                <a:cs typeface="Times New Roman" panose="02020603050405020304" pitchFamily="18" charset="0"/>
              </a:rPr>
              <a:t> </a:t>
            </a:r>
            <a:endParaRPr lang="en-GB" sz="2400" kern="100" dirty="0">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kern="100" dirty="0">
                <a:effectLst/>
                <a:latin typeface="Montserrat" pitchFamily="2" charset="0"/>
                <a:ea typeface="Calibri" panose="020F0502020204030204" pitchFamily="34" charset="0"/>
                <a:cs typeface="Times New Roman" panose="02020603050405020304" pitchFamily="18" charset="0"/>
              </a:rPr>
              <a:t> </a:t>
            </a: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ts val="2660"/>
              </a:lnSpc>
            </a:pPr>
            <a:endParaRPr lang="en-US" sz="2000" dirty="0">
              <a:solidFill>
                <a:srgbClr val="000000"/>
              </a:solidFill>
              <a:latin typeface="Montserrat Classic"/>
            </a:endParaRPr>
          </a:p>
        </p:txBody>
      </p:sp>
      <p:sp>
        <p:nvSpPr>
          <p:cNvPr id="17" name="TextBox 17"/>
          <p:cNvSpPr txBox="1"/>
          <p:nvPr/>
        </p:nvSpPr>
        <p:spPr>
          <a:xfrm>
            <a:off x="836580" y="9311009"/>
            <a:ext cx="4979916" cy="284693"/>
          </a:xfrm>
          <a:prstGeom prst="rect">
            <a:avLst/>
          </a:prstGeom>
        </p:spPr>
        <p:txBody>
          <a:bodyPr lIns="0" tIns="0" rIns="0" bIns="0" rtlCol="0" anchor="t">
            <a:spAutoFit/>
          </a:bodyPr>
          <a:lstStyle/>
          <a:p>
            <a:pPr>
              <a:lnSpc>
                <a:spcPts val="2380"/>
              </a:lnSpc>
            </a:pPr>
            <a:r>
              <a:rPr lang="en-US" sz="1700">
                <a:solidFill>
                  <a:srgbClr val="000000"/>
                </a:solidFill>
                <a:latin typeface="Montserrat Semi-Bold"/>
              </a:rPr>
              <a:t>15       </a:t>
            </a:r>
            <a:r>
              <a:rPr lang="en-US" sz="1700">
                <a:solidFill>
                  <a:srgbClr val="000000"/>
                </a:solidFill>
                <a:latin typeface="Montserrat Semi-Bold Bold"/>
              </a:rPr>
              <a:t>futurumcareers.com</a:t>
            </a:r>
          </a:p>
        </p:txBody>
      </p:sp>
      <p:grpSp>
        <p:nvGrpSpPr>
          <p:cNvPr id="16" name="Group 15">
            <a:extLst>
              <a:ext uri="{FF2B5EF4-FFF2-40B4-BE49-F238E27FC236}">
                <a16:creationId xmlns:a16="http://schemas.microsoft.com/office/drawing/2014/main" id="{6B434298-8F4B-3E52-0E15-8354669A5563}"/>
              </a:ext>
            </a:extLst>
          </p:cNvPr>
          <p:cNvGrpSpPr/>
          <p:nvPr/>
        </p:nvGrpSpPr>
        <p:grpSpPr>
          <a:xfrm rot="5400000">
            <a:off x="3692319" y="-3553564"/>
            <a:ext cx="1251479" cy="8675049"/>
            <a:chOff x="3970261" y="-1478600"/>
            <a:chExt cx="3130550" cy="18345673"/>
          </a:xfrm>
          <a:solidFill>
            <a:srgbClr val="DD0511"/>
          </a:solidFill>
        </p:grpSpPr>
        <p:sp>
          <p:nvSpPr>
            <p:cNvPr id="18" name="Freeform 16">
              <a:extLst>
                <a:ext uri="{FF2B5EF4-FFF2-40B4-BE49-F238E27FC236}">
                  <a16:creationId xmlns:a16="http://schemas.microsoft.com/office/drawing/2014/main" id="{78C39F69-5EDB-A607-9BD1-2D47767CE53A}"/>
                </a:ext>
              </a:extLst>
            </p:cNvPr>
            <p:cNvSpPr/>
            <p:nvPr/>
          </p:nvSpPr>
          <p:spPr>
            <a:xfrm>
              <a:off x="3970261" y="-1478600"/>
              <a:ext cx="3130550" cy="18345673"/>
            </a:xfrm>
            <a:custGeom>
              <a:avLst/>
              <a:gdLst/>
              <a:ahLst/>
              <a:cxnLst/>
              <a:rect l="l" t="t" r="r" b="b"/>
              <a:pathLst>
                <a:path w="3130550" h="18345672">
                  <a:moveTo>
                    <a:pt x="0" y="1123950"/>
                  </a:moveTo>
                  <a:lnTo>
                    <a:pt x="0" y="18345672"/>
                  </a:lnTo>
                  <a:lnTo>
                    <a:pt x="3130550" y="18345672"/>
                  </a:lnTo>
                  <a:lnTo>
                    <a:pt x="3130550" y="0"/>
                  </a:lnTo>
                  <a:close/>
                </a:path>
              </a:pathLst>
            </a:custGeom>
            <a:grpFill/>
          </p:spPr>
          <p:txBody>
            <a:bodyPr/>
            <a:lstStyle/>
            <a:p>
              <a:endParaRPr lang="en-GB"/>
            </a:p>
          </p:txBody>
        </p:sp>
      </p:grpSp>
      <p:sp>
        <p:nvSpPr>
          <p:cNvPr id="19" name="TextBox 18">
            <a:extLst>
              <a:ext uri="{FF2B5EF4-FFF2-40B4-BE49-F238E27FC236}">
                <a16:creationId xmlns:a16="http://schemas.microsoft.com/office/drawing/2014/main" id="{548A9C47-CE76-E7DA-673F-F51A2D06AC6B}"/>
              </a:ext>
            </a:extLst>
          </p:cNvPr>
          <p:cNvSpPr txBox="1"/>
          <p:nvPr/>
        </p:nvSpPr>
        <p:spPr>
          <a:xfrm>
            <a:off x="807083" y="481505"/>
            <a:ext cx="7543800" cy="707886"/>
          </a:xfrm>
          <a:prstGeom prst="rect">
            <a:avLst/>
          </a:prstGeom>
          <a:noFill/>
        </p:spPr>
        <p:txBody>
          <a:bodyPr wrap="square" rtlCol="0">
            <a:spAutoFit/>
          </a:bodyPr>
          <a:lstStyle/>
          <a:p>
            <a:r>
              <a:rPr lang="en-GB" sz="4000" b="1">
                <a:solidFill>
                  <a:schemeClr val="accent3">
                    <a:lumMod val="20000"/>
                    <a:lumOff val="80000"/>
                  </a:schemeClr>
                </a:solidFill>
                <a:latin typeface="Montserrat" pitchFamily="2" charset="0"/>
              </a:rPr>
              <a:t>Talking </a:t>
            </a:r>
            <a:r>
              <a:rPr lang="en-GB" sz="4000">
                <a:solidFill>
                  <a:schemeClr val="accent3">
                    <a:lumMod val="20000"/>
                    <a:lumOff val="80000"/>
                  </a:schemeClr>
                </a:solidFill>
                <a:latin typeface="Montserrat" pitchFamily="2" charset="0"/>
              </a:rPr>
              <a:t>points</a:t>
            </a:r>
          </a:p>
        </p:txBody>
      </p:sp>
      <p:sp>
        <p:nvSpPr>
          <p:cNvPr id="20" name="TextBox 19">
            <a:extLst>
              <a:ext uri="{FF2B5EF4-FFF2-40B4-BE49-F238E27FC236}">
                <a16:creationId xmlns:a16="http://schemas.microsoft.com/office/drawing/2014/main" id="{C16D8244-9B93-DD3A-BAD6-C2926CB7DCC1}"/>
              </a:ext>
            </a:extLst>
          </p:cNvPr>
          <p:cNvSpPr txBox="1"/>
          <p:nvPr/>
        </p:nvSpPr>
        <p:spPr>
          <a:xfrm>
            <a:off x="13208959" y="506577"/>
            <a:ext cx="7467600" cy="707886"/>
          </a:xfrm>
          <a:prstGeom prst="rect">
            <a:avLst/>
          </a:prstGeom>
          <a:noFill/>
        </p:spPr>
        <p:txBody>
          <a:bodyPr wrap="square" rtlCol="0">
            <a:spAutoFit/>
          </a:bodyPr>
          <a:lstStyle/>
          <a:p>
            <a:r>
              <a:rPr lang="en-GB" sz="4000" b="1">
                <a:solidFill>
                  <a:schemeClr val="bg1">
                    <a:lumMod val="50000"/>
                  </a:schemeClr>
                </a:solidFill>
                <a:latin typeface="Montserrat" pitchFamily="2" charset="0"/>
              </a:rPr>
              <a:t>Ethical </a:t>
            </a:r>
            <a:r>
              <a:rPr lang="en-GB" sz="4000">
                <a:solidFill>
                  <a:schemeClr val="bg1">
                    <a:lumMod val="50000"/>
                  </a:schemeClr>
                </a:solidFill>
                <a:latin typeface="Montserrat" pitchFamily="2" charset="0"/>
              </a:rPr>
              <a:t>questions</a:t>
            </a:r>
          </a:p>
        </p:txBody>
      </p:sp>
      <p:sp>
        <p:nvSpPr>
          <p:cNvPr id="2" name="Freeform 3">
            <a:extLst>
              <a:ext uri="{FF2B5EF4-FFF2-40B4-BE49-F238E27FC236}">
                <a16:creationId xmlns:a16="http://schemas.microsoft.com/office/drawing/2014/main" id="{48B63FCA-BF9B-9B53-9A66-2E081E5D1FC3}"/>
              </a:ext>
            </a:extLst>
          </p:cNvPr>
          <p:cNvSpPr/>
          <p:nvPr/>
        </p:nvSpPr>
        <p:spPr>
          <a:xfrm>
            <a:off x="9880705" y="2084942"/>
            <a:ext cx="7850350" cy="5350410"/>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sp>
        <p:nvSpPr>
          <p:cNvPr id="10" name="TextBox 9">
            <a:extLst>
              <a:ext uri="{FF2B5EF4-FFF2-40B4-BE49-F238E27FC236}">
                <a16:creationId xmlns:a16="http://schemas.microsoft.com/office/drawing/2014/main" id="{9C607207-83F0-2F6C-D777-733FB2FD0D4D}"/>
              </a:ext>
            </a:extLst>
          </p:cNvPr>
          <p:cNvSpPr txBox="1"/>
          <p:nvPr/>
        </p:nvSpPr>
        <p:spPr>
          <a:xfrm>
            <a:off x="12756258" y="7460141"/>
            <a:ext cx="10345992" cy="369332"/>
          </a:xfrm>
          <a:prstGeom prst="rect">
            <a:avLst/>
          </a:prstGeom>
          <a:noFill/>
        </p:spPr>
        <p:txBody>
          <a:bodyPr wrap="square">
            <a:spAutoFit/>
          </a:bodyPr>
          <a:lstStyle/>
          <a:p>
            <a:r>
              <a:rPr lang="en-GB" b="0" i="1" u="none" strike="noStrike" baseline="0" dirty="0">
                <a:solidFill>
                  <a:schemeClr val="bg1">
                    <a:lumMod val="50000"/>
                  </a:schemeClr>
                </a:solidFill>
                <a:latin typeface="Brandon Grotesque Medium"/>
              </a:rPr>
              <a:t>© JLStock/Shutterstock.com</a:t>
            </a:r>
            <a:endParaRPr lang="en-GB" dirty="0">
              <a:solidFill>
                <a:schemeClr val="bg1">
                  <a:lumMod val="50000"/>
                </a:schemeClr>
              </a:solidFill>
            </a:endParaRPr>
          </a:p>
        </p:txBody>
      </p:sp>
    </p:spTree>
    <p:extLst>
      <p:ext uri="{BB962C8B-B14F-4D97-AF65-F5344CB8AC3E}">
        <p14:creationId xmlns:p14="http://schemas.microsoft.com/office/powerpoint/2010/main" val="347044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1000"/>
                                        <p:tgtEl>
                                          <p:spTgt spid="15">
                                            <p:txEl>
                                              <p:pRg st="1" end="1"/>
                                            </p:txEl>
                                          </p:spTgt>
                                        </p:tgtEl>
                                      </p:cBhvr>
                                    </p:animEffect>
                                    <p:anim calcmode="lin" valueType="num">
                                      <p:cBhvr>
                                        <p:cTn id="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2" end="2"/>
                                            </p:txEl>
                                          </p:spTgt>
                                        </p:tgtEl>
                                        <p:attrNameLst>
                                          <p:attrName>style.visibility</p:attrName>
                                        </p:attrNameLst>
                                      </p:cBhvr>
                                      <p:to>
                                        <p:strVal val="visible"/>
                                      </p:to>
                                    </p:set>
                                    <p:animEffect transition="in" filter="fade">
                                      <p:cBhvr>
                                        <p:cTn id="14" dur="1000"/>
                                        <p:tgtEl>
                                          <p:spTgt spid="15">
                                            <p:txEl>
                                              <p:pRg st="2" end="2"/>
                                            </p:txEl>
                                          </p:spTgt>
                                        </p:tgtEl>
                                      </p:cBhvr>
                                    </p:animEffect>
                                    <p:anim calcmode="lin" valueType="num">
                                      <p:cBhvr>
                                        <p:cTn id="15"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animEffect transition="in" filter="fade">
                                      <p:cBhvr>
                                        <p:cTn id="21" dur="1000"/>
                                        <p:tgtEl>
                                          <p:spTgt spid="15">
                                            <p:txEl>
                                              <p:pRg st="3" end="3"/>
                                            </p:txEl>
                                          </p:spTgt>
                                        </p:tgtEl>
                                      </p:cBhvr>
                                    </p:animEffect>
                                    <p:anim calcmode="lin" valueType="num">
                                      <p:cBhvr>
                                        <p:cTn id="22"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4" end="4"/>
                                            </p:txEl>
                                          </p:spTgt>
                                        </p:tgtEl>
                                        <p:attrNameLst>
                                          <p:attrName>style.visibility</p:attrName>
                                        </p:attrNameLst>
                                      </p:cBhvr>
                                      <p:to>
                                        <p:strVal val="visible"/>
                                      </p:to>
                                    </p:set>
                                    <p:animEffect transition="in" filter="fade">
                                      <p:cBhvr>
                                        <p:cTn id="28" dur="1000"/>
                                        <p:tgtEl>
                                          <p:spTgt spid="15">
                                            <p:txEl>
                                              <p:pRg st="4" end="4"/>
                                            </p:txEl>
                                          </p:spTgt>
                                        </p:tgtEl>
                                      </p:cBhvr>
                                    </p:animEffect>
                                    <p:anim calcmode="lin" valueType="num">
                                      <p:cBhvr>
                                        <p:cTn id="29"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xEl>
                                              <p:pRg st="5" end="5"/>
                                            </p:txEl>
                                          </p:spTgt>
                                        </p:tgtEl>
                                        <p:attrNameLst>
                                          <p:attrName>style.visibility</p:attrName>
                                        </p:attrNameLst>
                                      </p:cBhvr>
                                      <p:to>
                                        <p:strVal val="visible"/>
                                      </p:to>
                                    </p:set>
                                    <p:animEffect transition="in" filter="fade">
                                      <p:cBhvr>
                                        <p:cTn id="35" dur="1000"/>
                                        <p:tgtEl>
                                          <p:spTgt spid="15">
                                            <p:txEl>
                                              <p:pRg st="5" end="5"/>
                                            </p:txEl>
                                          </p:spTgt>
                                        </p:tgtEl>
                                      </p:cBhvr>
                                    </p:animEffect>
                                    <p:anim calcmode="lin" valueType="num">
                                      <p:cBhvr>
                                        <p:cTn id="36"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C2B2"/>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B0C242"/>
            </a:solidFill>
          </p:spPr>
          <p:txBody>
            <a:bodyPr/>
            <a:lstStyle/>
            <a:p>
              <a:endParaRPr lang="en-GB"/>
            </a:p>
          </p:txBody>
        </p:sp>
      </p:grpSp>
      <p:grpSp>
        <p:nvGrpSpPr>
          <p:cNvPr id="6" name="Group 6"/>
          <p:cNvGrpSpPr>
            <a:grpSpLocks noChangeAspect="1"/>
          </p:cNvGrpSpPr>
          <p:nvPr/>
        </p:nvGrpSpPr>
        <p:grpSpPr>
          <a:xfrm>
            <a:off x="11701655" y="1721039"/>
            <a:ext cx="6406595" cy="5313942"/>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8" name="Group 8"/>
          <p:cNvGrpSpPr/>
          <p:nvPr/>
        </p:nvGrpSpPr>
        <p:grpSpPr>
          <a:xfrm rot="5400000">
            <a:off x="3212791" y="-3264209"/>
            <a:ext cx="10287000" cy="16815420"/>
            <a:chOff x="0" y="0"/>
            <a:chExt cx="3130550" cy="3928907"/>
          </a:xfrm>
          <a:solidFill>
            <a:schemeClr val="accent3">
              <a:lumMod val="20000"/>
              <a:lumOff val="8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sp>
        <p:nvSpPr>
          <p:cNvPr id="15" name="TextBox 15"/>
          <p:cNvSpPr txBox="1"/>
          <p:nvPr/>
        </p:nvSpPr>
        <p:spPr>
          <a:xfrm>
            <a:off x="640752" y="1803355"/>
            <a:ext cx="10066577" cy="6680290"/>
          </a:xfrm>
          <a:prstGeom prst="rect">
            <a:avLst/>
          </a:prstGeom>
        </p:spPr>
        <p:txBody>
          <a:bodyPr wrap="square" lIns="0" tIns="0" rIns="0" bIns="0" rtlCol="0" anchor="t">
            <a:spAutoFit/>
          </a:bodyPr>
          <a:lstStyle/>
          <a:p>
            <a:pPr>
              <a:lnSpc>
                <a:spcPct val="107000"/>
              </a:lnSpc>
              <a:spcBef>
                <a:spcPts val="600"/>
              </a:spcBef>
              <a:spcAft>
                <a:spcPts val="600"/>
              </a:spcAft>
            </a:pPr>
            <a:r>
              <a:rPr lang="en-US" sz="2400" kern="100" dirty="0">
                <a:effectLst/>
                <a:latin typeface="Montserrat" pitchFamily="2" charset="0"/>
                <a:ea typeface="Calibri" panose="020F0502020204030204" pitchFamily="34" charset="0"/>
                <a:cs typeface="Times New Roman" panose="02020603050405020304" pitchFamily="18" charset="0"/>
              </a:rPr>
              <a:t> </a:t>
            </a:r>
            <a:endParaRPr lang="en-GB" sz="2400" kern="100" dirty="0">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r>
              <a:rPr lang="en-US" sz="28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2. Genetic Engineering and Gene Editing</a:t>
            </a:r>
            <a:endParaRPr lang="en-US" sz="2800" b="1"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Techniques like CRISPR-Cas9 have </a:t>
            </a:r>
            <a:r>
              <a:rPr lang="en-US" sz="2400" kern="100" dirty="0" err="1">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revolutionised</a:t>
            </a: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gene editing and have the potential to treat genetic diseases and enhance desirable traits. However, the ability to manipulate the genetic code raises ethical questions.</a:t>
            </a:r>
          </a:p>
          <a:p>
            <a:pPr lvl="0">
              <a:lnSpc>
                <a:spcPct val="107000"/>
              </a:lnSpc>
              <a:spcBef>
                <a:spcPts val="600"/>
              </a:spcBef>
              <a:spcAft>
                <a:spcPts val="600"/>
              </a:spcAft>
            </a:pPr>
            <a:r>
              <a:rPr lang="en-US" sz="2400" b="1"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Questions to discuss:</a:t>
            </a:r>
          </a:p>
          <a:p>
            <a:pPr marL="342900" lvl="0" indent="-3429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What should the boundaries of genetic enhancement be?</a:t>
            </a:r>
          </a:p>
          <a:p>
            <a:pPr marL="342900" lvl="0" indent="-3429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What is </a:t>
            </a: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the potential for unintended consequences?</a:t>
            </a:r>
          </a:p>
          <a:p>
            <a:pPr marL="342900" lvl="0" indent="-3429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What would be the implications </a:t>
            </a: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of creating genetically modified organisms (GMOs) without fully understanding the long-term effects?</a:t>
            </a:r>
            <a:endParaRPr lang="en-GB"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kern="100" dirty="0">
                <a:effectLst/>
                <a:latin typeface="Montserrat" pitchFamily="2" charset="0"/>
                <a:ea typeface="Calibri" panose="020F0502020204030204" pitchFamily="34" charset="0"/>
                <a:cs typeface="Times New Roman" panose="02020603050405020304" pitchFamily="18" charset="0"/>
              </a:rPr>
              <a:t> </a:t>
            </a: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ts val="2660"/>
              </a:lnSpc>
            </a:pPr>
            <a:endParaRPr lang="en-US" sz="2000" dirty="0">
              <a:solidFill>
                <a:srgbClr val="000000"/>
              </a:solidFill>
              <a:latin typeface="Montserrat Classic"/>
            </a:endParaRPr>
          </a:p>
        </p:txBody>
      </p:sp>
      <p:sp>
        <p:nvSpPr>
          <p:cNvPr id="17" name="TextBox 17"/>
          <p:cNvSpPr txBox="1"/>
          <p:nvPr/>
        </p:nvSpPr>
        <p:spPr>
          <a:xfrm>
            <a:off x="807083" y="9258300"/>
            <a:ext cx="4979916" cy="284693"/>
          </a:xfrm>
          <a:prstGeom prst="rect">
            <a:avLst/>
          </a:prstGeom>
        </p:spPr>
        <p:txBody>
          <a:bodyPr lIns="0" tIns="0" rIns="0" bIns="0" rtlCol="0" anchor="t">
            <a:spAutoFit/>
          </a:bodyPr>
          <a:lstStyle/>
          <a:p>
            <a:pPr>
              <a:lnSpc>
                <a:spcPts val="2380"/>
              </a:lnSpc>
            </a:pPr>
            <a:r>
              <a:rPr lang="en-US" sz="1700">
                <a:solidFill>
                  <a:srgbClr val="000000"/>
                </a:solidFill>
                <a:latin typeface="Montserrat Semi-Bold"/>
              </a:rPr>
              <a:t>16       </a:t>
            </a:r>
            <a:r>
              <a:rPr lang="en-US" sz="1700">
                <a:solidFill>
                  <a:srgbClr val="000000"/>
                </a:solidFill>
                <a:latin typeface="Montserrat Semi-Bold Bold"/>
              </a:rPr>
              <a:t>futurumcareers.com</a:t>
            </a:r>
          </a:p>
        </p:txBody>
      </p:sp>
      <p:grpSp>
        <p:nvGrpSpPr>
          <p:cNvPr id="2" name="Group 1">
            <a:extLst>
              <a:ext uri="{FF2B5EF4-FFF2-40B4-BE49-F238E27FC236}">
                <a16:creationId xmlns:a16="http://schemas.microsoft.com/office/drawing/2014/main" id="{B4F626D7-51D6-F6E7-A9A8-7209757F19EC}"/>
              </a:ext>
            </a:extLst>
          </p:cNvPr>
          <p:cNvGrpSpPr/>
          <p:nvPr/>
        </p:nvGrpSpPr>
        <p:grpSpPr>
          <a:xfrm rot="5400000">
            <a:off x="3692319" y="-3553564"/>
            <a:ext cx="1251479" cy="8675049"/>
            <a:chOff x="3970261" y="-1478600"/>
            <a:chExt cx="3130550" cy="18345673"/>
          </a:xfrm>
          <a:solidFill>
            <a:srgbClr val="DD0511"/>
          </a:solidFill>
        </p:grpSpPr>
        <p:sp>
          <p:nvSpPr>
            <p:cNvPr id="3" name="Freeform 16">
              <a:extLst>
                <a:ext uri="{FF2B5EF4-FFF2-40B4-BE49-F238E27FC236}">
                  <a16:creationId xmlns:a16="http://schemas.microsoft.com/office/drawing/2014/main" id="{F4C57343-A0B1-8029-461C-3C70B6538EEB}"/>
                </a:ext>
              </a:extLst>
            </p:cNvPr>
            <p:cNvSpPr/>
            <p:nvPr/>
          </p:nvSpPr>
          <p:spPr>
            <a:xfrm>
              <a:off x="3970261" y="-1478600"/>
              <a:ext cx="3130550" cy="18345673"/>
            </a:xfrm>
            <a:custGeom>
              <a:avLst/>
              <a:gdLst/>
              <a:ahLst/>
              <a:cxnLst/>
              <a:rect l="l" t="t" r="r" b="b"/>
              <a:pathLst>
                <a:path w="3130550" h="18345672">
                  <a:moveTo>
                    <a:pt x="0" y="1123950"/>
                  </a:moveTo>
                  <a:lnTo>
                    <a:pt x="0" y="18345672"/>
                  </a:lnTo>
                  <a:lnTo>
                    <a:pt x="3130550" y="18345672"/>
                  </a:lnTo>
                  <a:lnTo>
                    <a:pt x="3130550" y="0"/>
                  </a:lnTo>
                  <a:close/>
                </a:path>
              </a:pathLst>
            </a:custGeom>
            <a:grpFill/>
          </p:spPr>
          <p:txBody>
            <a:bodyPr/>
            <a:lstStyle/>
            <a:p>
              <a:endParaRPr lang="en-GB"/>
            </a:p>
          </p:txBody>
        </p:sp>
      </p:grpSp>
      <p:sp>
        <p:nvSpPr>
          <p:cNvPr id="14" name="TextBox 13">
            <a:extLst>
              <a:ext uri="{FF2B5EF4-FFF2-40B4-BE49-F238E27FC236}">
                <a16:creationId xmlns:a16="http://schemas.microsoft.com/office/drawing/2014/main" id="{97AAFD69-B485-3546-EEC2-80345559BFB2}"/>
              </a:ext>
            </a:extLst>
          </p:cNvPr>
          <p:cNvSpPr txBox="1"/>
          <p:nvPr/>
        </p:nvSpPr>
        <p:spPr>
          <a:xfrm>
            <a:off x="807083" y="481505"/>
            <a:ext cx="7543800" cy="707886"/>
          </a:xfrm>
          <a:prstGeom prst="rect">
            <a:avLst/>
          </a:prstGeom>
          <a:noFill/>
        </p:spPr>
        <p:txBody>
          <a:bodyPr wrap="square" rtlCol="0">
            <a:spAutoFit/>
          </a:bodyPr>
          <a:lstStyle/>
          <a:p>
            <a:r>
              <a:rPr lang="en-GB" sz="4000" b="1">
                <a:solidFill>
                  <a:schemeClr val="accent3">
                    <a:lumMod val="20000"/>
                    <a:lumOff val="80000"/>
                  </a:schemeClr>
                </a:solidFill>
                <a:latin typeface="Montserrat" pitchFamily="2" charset="0"/>
              </a:rPr>
              <a:t>Talking </a:t>
            </a:r>
            <a:r>
              <a:rPr lang="en-GB" sz="4000">
                <a:solidFill>
                  <a:schemeClr val="accent3">
                    <a:lumMod val="20000"/>
                    <a:lumOff val="80000"/>
                  </a:schemeClr>
                </a:solidFill>
                <a:latin typeface="Montserrat" pitchFamily="2" charset="0"/>
              </a:rPr>
              <a:t>points</a:t>
            </a:r>
          </a:p>
        </p:txBody>
      </p:sp>
      <p:sp>
        <p:nvSpPr>
          <p:cNvPr id="16" name="TextBox 15">
            <a:extLst>
              <a:ext uri="{FF2B5EF4-FFF2-40B4-BE49-F238E27FC236}">
                <a16:creationId xmlns:a16="http://schemas.microsoft.com/office/drawing/2014/main" id="{364DA64B-7864-4A0C-DBAD-362C0F6943A9}"/>
              </a:ext>
            </a:extLst>
          </p:cNvPr>
          <p:cNvSpPr txBox="1"/>
          <p:nvPr/>
        </p:nvSpPr>
        <p:spPr>
          <a:xfrm>
            <a:off x="13208959" y="506577"/>
            <a:ext cx="7467600" cy="707886"/>
          </a:xfrm>
          <a:prstGeom prst="rect">
            <a:avLst/>
          </a:prstGeom>
          <a:noFill/>
        </p:spPr>
        <p:txBody>
          <a:bodyPr wrap="square" rtlCol="0">
            <a:spAutoFit/>
          </a:bodyPr>
          <a:lstStyle/>
          <a:p>
            <a:r>
              <a:rPr lang="en-GB" sz="4000" b="1">
                <a:solidFill>
                  <a:schemeClr val="bg1">
                    <a:lumMod val="50000"/>
                  </a:schemeClr>
                </a:solidFill>
                <a:latin typeface="Montserrat" pitchFamily="2" charset="0"/>
              </a:rPr>
              <a:t>Ethical </a:t>
            </a:r>
            <a:r>
              <a:rPr lang="en-GB" sz="4000">
                <a:solidFill>
                  <a:schemeClr val="bg1">
                    <a:lumMod val="50000"/>
                  </a:schemeClr>
                </a:solidFill>
                <a:latin typeface="Montserrat" pitchFamily="2" charset="0"/>
              </a:rPr>
              <a:t>questions</a:t>
            </a:r>
          </a:p>
        </p:txBody>
      </p:sp>
      <p:grpSp>
        <p:nvGrpSpPr>
          <p:cNvPr id="13" name="Group 2">
            <a:extLst>
              <a:ext uri="{FF2B5EF4-FFF2-40B4-BE49-F238E27FC236}">
                <a16:creationId xmlns:a16="http://schemas.microsoft.com/office/drawing/2014/main" id="{8C8081D5-0FD8-89F0-147B-E566B753B86E}"/>
              </a:ext>
            </a:extLst>
          </p:cNvPr>
          <p:cNvGrpSpPr>
            <a:grpSpLocks noChangeAspect="1"/>
          </p:cNvGrpSpPr>
          <p:nvPr/>
        </p:nvGrpSpPr>
        <p:grpSpPr>
          <a:xfrm>
            <a:off x="10790722" y="1911934"/>
            <a:ext cx="7093573" cy="4842827"/>
            <a:chOff x="2922763" y="1032316"/>
            <a:chExt cx="3455360" cy="4427458"/>
          </a:xfrm>
          <a:blipFill dpi="0" rotWithShape="1">
            <a:blip r:embed="rId4">
              <a:extLst>
                <a:ext uri="{28A0092B-C50C-407E-A947-70E740481C1C}">
                  <a14:useLocalDpi xmlns:a14="http://schemas.microsoft.com/office/drawing/2010/main" val="0"/>
                </a:ext>
              </a:extLst>
            </a:blip>
            <a:srcRect/>
            <a:stretch>
              <a:fillRect/>
            </a:stretch>
          </a:blipFill>
        </p:grpSpPr>
        <p:sp>
          <p:nvSpPr>
            <p:cNvPr id="18" name="Freeform 3">
              <a:extLst>
                <a:ext uri="{FF2B5EF4-FFF2-40B4-BE49-F238E27FC236}">
                  <a16:creationId xmlns:a16="http://schemas.microsoft.com/office/drawing/2014/main" id="{E4AB2FCF-CB1C-FCAF-F236-4973246B362C}"/>
                </a:ext>
              </a:extLst>
            </p:cNvPr>
            <p:cNvSpPr/>
            <p:nvPr/>
          </p:nvSpPr>
          <p:spPr>
            <a:xfrm>
              <a:off x="2922763" y="1032316"/>
              <a:ext cx="3455360" cy="4427458"/>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0" name="TextBox 9">
            <a:extLst>
              <a:ext uri="{FF2B5EF4-FFF2-40B4-BE49-F238E27FC236}">
                <a16:creationId xmlns:a16="http://schemas.microsoft.com/office/drawing/2014/main" id="{C79C1B8A-4E17-9960-E85A-E81CB3CC134E}"/>
              </a:ext>
            </a:extLst>
          </p:cNvPr>
          <p:cNvSpPr txBox="1"/>
          <p:nvPr/>
        </p:nvSpPr>
        <p:spPr>
          <a:xfrm>
            <a:off x="11493735" y="6755858"/>
            <a:ext cx="5939199" cy="369332"/>
          </a:xfrm>
          <a:prstGeom prst="rect">
            <a:avLst/>
          </a:prstGeom>
          <a:noFill/>
        </p:spPr>
        <p:txBody>
          <a:bodyPr wrap="square">
            <a:spAutoFit/>
          </a:bodyPr>
          <a:lstStyle/>
          <a:p>
            <a:r>
              <a:rPr lang="en-GB" sz="1800" b="0" i="1" u="none" strike="noStrike" baseline="0" dirty="0">
                <a:solidFill>
                  <a:schemeClr val="bg1">
                    <a:lumMod val="50000"/>
                  </a:schemeClr>
                </a:solidFill>
                <a:latin typeface="Brandon Grotesque Regular"/>
              </a:rPr>
              <a:t>© </a:t>
            </a:r>
            <a:r>
              <a:rPr lang="en-GB" sz="1800" b="0" i="1" u="none" strike="noStrike" baseline="0" dirty="0" err="1">
                <a:solidFill>
                  <a:schemeClr val="bg1">
                    <a:lumMod val="50000"/>
                  </a:schemeClr>
                </a:solidFill>
                <a:latin typeface="Brandon Grotesque Medium"/>
              </a:rPr>
              <a:t>peterschrieber.nedia</a:t>
            </a:r>
            <a:r>
              <a:rPr lang="en-GB" sz="1800" b="0" i="1" u="none" strike="noStrike" baseline="0" dirty="0">
                <a:solidFill>
                  <a:schemeClr val="bg1">
                    <a:lumMod val="50000"/>
                  </a:schemeClr>
                </a:solidFill>
                <a:latin typeface="Brandon Grotesque Medium"/>
              </a:rPr>
              <a:t>/Shutterstock </a:t>
            </a:r>
            <a:endParaRPr lang="en-GB" dirty="0">
              <a:solidFill>
                <a:schemeClr val="bg1">
                  <a:lumMod val="50000"/>
                </a:schemeClr>
              </a:solidFill>
            </a:endParaRPr>
          </a:p>
        </p:txBody>
      </p:sp>
    </p:spTree>
    <p:extLst>
      <p:ext uri="{BB962C8B-B14F-4D97-AF65-F5344CB8AC3E}">
        <p14:creationId xmlns:p14="http://schemas.microsoft.com/office/powerpoint/2010/main" val="17430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fade">
                                      <p:cBhvr>
                                        <p:cTn id="7" dur="1000"/>
                                        <p:tgtEl>
                                          <p:spTgt spid="15">
                                            <p:txEl>
                                              <p:pRg st="2" end="2"/>
                                            </p:txEl>
                                          </p:spTgt>
                                        </p:tgtEl>
                                      </p:cBhvr>
                                    </p:animEffect>
                                    <p:anim calcmode="lin" valueType="num">
                                      <p:cBhvr>
                                        <p:cTn id="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3" end="3"/>
                                            </p:txEl>
                                          </p:spTgt>
                                        </p:tgtEl>
                                        <p:attrNameLst>
                                          <p:attrName>style.visibility</p:attrName>
                                        </p:attrNameLst>
                                      </p:cBhvr>
                                      <p:to>
                                        <p:strVal val="visible"/>
                                      </p:to>
                                    </p:set>
                                    <p:animEffect transition="in" filter="fade">
                                      <p:cBhvr>
                                        <p:cTn id="14" dur="1000"/>
                                        <p:tgtEl>
                                          <p:spTgt spid="15">
                                            <p:txEl>
                                              <p:pRg st="3" end="3"/>
                                            </p:txEl>
                                          </p:spTgt>
                                        </p:tgtEl>
                                      </p:cBhvr>
                                    </p:animEffect>
                                    <p:anim calcmode="lin" valueType="num">
                                      <p:cBhvr>
                                        <p:cTn id="1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1000"/>
                                        <p:tgtEl>
                                          <p:spTgt spid="15">
                                            <p:txEl>
                                              <p:pRg st="4" end="4"/>
                                            </p:txEl>
                                          </p:spTgt>
                                        </p:tgtEl>
                                      </p:cBhvr>
                                    </p:animEffect>
                                    <p:anim calcmode="lin" valueType="num">
                                      <p:cBhvr>
                                        <p:cTn id="2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5" end="5"/>
                                            </p:txEl>
                                          </p:spTgt>
                                        </p:tgtEl>
                                        <p:attrNameLst>
                                          <p:attrName>style.visibility</p:attrName>
                                        </p:attrNameLst>
                                      </p:cBhvr>
                                      <p:to>
                                        <p:strVal val="visible"/>
                                      </p:to>
                                    </p:set>
                                    <p:animEffect transition="in" filter="fade">
                                      <p:cBhvr>
                                        <p:cTn id="28" dur="1000"/>
                                        <p:tgtEl>
                                          <p:spTgt spid="15">
                                            <p:txEl>
                                              <p:pRg st="5" end="5"/>
                                            </p:txEl>
                                          </p:spTgt>
                                        </p:tgtEl>
                                      </p:cBhvr>
                                    </p:animEffect>
                                    <p:anim calcmode="lin" valueType="num">
                                      <p:cBhvr>
                                        <p:cTn id="29"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xEl>
                                              <p:pRg st="6" end="6"/>
                                            </p:txEl>
                                          </p:spTgt>
                                        </p:tgtEl>
                                        <p:attrNameLst>
                                          <p:attrName>style.visibility</p:attrName>
                                        </p:attrNameLst>
                                      </p:cBhvr>
                                      <p:to>
                                        <p:strVal val="visible"/>
                                      </p:to>
                                    </p:set>
                                    <p:animEffect transition="in" filter="fade">
                                      <p:cBhvr>
                                        <p:cTn id="35" dur="1000"/>
                                        <p:tgtEl>
                                          <p:spTgt spid="15">
                                            <p:txEl>
                                              <p:pRg st="6" end="6"/>
                                            </p:txEl>
                                          </p:spTgt>
                                        </p:tgtEl>
                                      </p:cBhvr>
                                    </p:animEffect>
                                    <p:anim calcmode="lin" valueType="num">
                                      <p:cBhvr>
                                        <p:cTn id="36"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C2B2"/>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B0C242"/>
            </a:solidFill>
          </p:spPr>
          <p:txBody>
            <a:bodyPr/>
            <a:lstStyle/>
            <a:p>
              <a:endParaRPr lang="en-GB"/>
            </a:p>
          </p:txBody>
        </p:sp>
      </p:grpSp>
      <p:grpSp>
        <p:nvGrpSpPr>
          <p:cNvPr id="6" name="Group 6"/>
          <p:cNvGrpSpPr>
            <a:grpSpLocks noChangeAspect="1"/>
          </p:cNvGrpSpPr>
          <p:nvPr/>
        </p:nvGrpSpPr>
        <p:grpSpPr>
          <a:xfrm>
            <a:off x="11629790" y="1711288"/>
            <a:ext cx="6124146" cy="5618660"/>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8" name="Group 8"/>
          <p:cNvGrpSpPr/>
          <p:nvPr/>
        </p:nvGrpSpPr>
        <p:grpSpPr>
          <a:xfrm rot="5400000">
            <a:off x="3105183" y="-3264210"/>
            <a:ext cx="10287000" cy="16815420"/>
            <a:chOff x="0" y="0"/>
            <a:chExt cx="3130550" cy="3928907"/>
          </a:xfrm>
          <a:solidFill>
            <a:schemeClr val="accent3">
              <a:lumMod val="20000"/>
              <a:lumOff val="8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sp>
        <p:nvSpPr>
          <p:cNvPr id="15" name="TextBox 15"/>
          <p:cNvSpPr txBox="1"/>
          <p:nvPr/>
        </p:nvSpPr>
        <p:spPr>
          <a:xfrm>
            <a:off x="636519" y="1834096"/>
            <a:ext cx="9116155" cy="6526402"/>
          </a:xfrm>
          <a:prstGeom prst="rect">
            <a:avLst/>
          </a:prstGeom>
        </p:spPr>
        <p:txBody>
          <a:bodyPr wrap="square" lIns="0" tIns="0" rIns="0" bIns="0" rtlCol="0" anchor="t">
            <a:spAutoFit/>
          </a:bodyPr>
          <a:lstStyle/>
          <a:p>
            <a:pPr>
              <a:lnSpc>
                <a:spcPct val="107000"/>
              </a:lnSpc>
              <a:spcBef>
                <a:spcPts val="600"/>
              </a:spcBef>
              <a:spcAft>
                <a:spcPts val="600"/>
              </a:spcAft>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a:t>
            </a:r>
            <a:endParaRPr lang="en-GB"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r>
              <a:rPr lang="en-US" sz="28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3. Genetic Discrimination</a:t>
            </a:r>
          </a:p>
          <a:p>
            <a:pPr lvl="0">
              <a:lnSpc>
                <a:spcPct val="107000"/>
              </a:lnSpc>
              <a:spcBef>
                <a:spcPts val="600"/>
              </a:spcBef>
              <a:spcAft>
                <a:spcPts val="600"/>
              </a:spcAft>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Genetic information can provide insights into an individual's predisposition to certain diseases or conditions. Ethical concerns revolve around the use of genetic data, as well as protecting individuals from discrimination based on their genetic makeup.</a:t>
            </a:r>
          </a:p>
          <a:p>
            <a:pPr lvl="0">
              <a:lnSpc>
                <a:spcPct val="107000"/>
              </a:lnSpc>
              <a:spcBef>
                <a:spcPts val="600"/>
              </a:spcBef>
              <a:spcAft>
                <a:spcPts val="600"/>
              </a:spcAft>
            </a:pPr>
            <a:r>
              <a:rPr lang="en-US" sz="2400" b="1"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Questions to discuss:</a:t>
            </a:r>
          </a:p>
          <a:p>
            <a:pPr marL="342900" lvl="0" indent="-3429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How could this knowledge lead to discrimination in areas such as employment, insurance coverage, and access to healthcare? </a:t>
            </a:r>
          </a:p>
          <a:p>
            <a:pPr marL="342900" lvl="0" indent="-3429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How could genetic data be used fairly and responsibly?</a:t>
            </a:r>
            <a:endPar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ts val="2660"/>
              </a:lnSpc>
            </a:pPr>
            <a:endParaRPr lang="en-US" sz="2000" dirty="0">
              <a:solidFill>
                <a:srgbClr val="000000"/>
              </a:solidFill>
              <a:latin typeface="Montserrat Classic"/>
            </a:endParaRPr>
          </a:p>
        </p:txBody>
      </p:sp>
      <p:sp>
        <p:nvSpPr>
          <p:cNvPr id="17" name="TextBox 17"/>
          <p:cNvSpPr txBox="1"/>
          <p:nvPr/>
        </p:nvSpPr>
        <p:spPr>
          <a:xfrm>
            <a:off x="807083" y="9288840"/>
            <a:ext cx="4979916" cy="284693"/>
          </a:xfrm>
          <a:prstGeom prst="rect">
            <a:avLst/>
          </a:prstGeom>
        </p:spPr>
        <p:txBody>
          <a:bodyPr lIns="0" tIns="0" rIns="0" bIns="0" rtlCol="0" anchor="t">
            <a:spAutoFit/>
          </a:bodyPr>
          <a:lstStyle/>
          <a:p>
            <a:pPr>
              <a:lnSpc>
                <a:spcPts val="2380"/>
              </a:lnSpc>
            </a:pPr>
            <a:r>
              <a:rPr lang="en-US" sz="1700">
                <a:solidFill>
                  <a:srgbClr val="000000"/>
                </a:solidFill>
                <a:latin typeface="Montserrat Semi-Bold"/>
              </a:rPr>
              <a:t>17       </a:t>
            </a:r>
            <a:r>
              <a:rPr lang="en-US" sz="1700">
                <a:solidFill>
                  <a:srgbClr val="000000"/>
                </a:solidFill>
                <a:latin typeface="Montserrat Semi-Bold Bold"/>
              </a:rPr>
              <a:t>futurumcareers.com</a:t>
            </a:r>
          </a:p>
        </p:txBody>
      </p:sp>
      <p:grpSp>
        <p:nvGrpSpPr>
          <p:cNvPr id="2" name="Group 1">
            <a:extLst>
              <a:ext uri="{FF2B5EF4-FFF2-40B4-BE49-F238E27FC236}">
                <a16:creationId xmlns:a16="http://schemas.microsoft.com/office/drawing/2014/main" id="{0F2027AC-803C-85F4-3A58-745359B79D1C}"/>
              </a:ext>
            </a:extLst>
          </p:cNvPr>
          <p:cNvGrpSpPr/>
          <p:nvPr/>
        </p:nvGrpSpPr>
        <p:grpSpPr>
          <a:xfrm rot="5400000">
            <a:off x="3692319" y="-3553564"/>
            <a:ext cx="1251479" cy="8675049"/>
            <a:chOff x="3970261" y="-1478600"/>
            <a:chExt cx="3130550" cy="18345673"/>
          </a:xfrm>
          <a:solidFill>
            <a:srgbClr val="DD0511"/>
          </a:solidFill>
        </p:grpSpPr>
        <p:sp>
          <p:nvSpPr>
            <p:cNvPr id="3" name="Freeform 16">
              <a:extLst>
                <a:ext uri="{FF2B5EF4-FFF2-40B4-BE49-F238E27FC236}">
                  <a16:creationId xmlns:a16="http://schemas.microsoft.com/office/drawing/2014/main" id="{B3BB2207-B6DC-ACAD-10ED-B16691DC4F63}"/>
                </a:ext>
              </a:extLst>
            </p:cNvPr>
            <p:cNvSpPr/>
            <p:nvPr/>
          </p:nvSpPr>
          <p:spPr>
            <a:xfrm>
              <a:off x="3970261" y="-1478600"/>
              <a:ext cx="3130550" cy="18345673"/>
            </a:xfrm>
            <a:custGeom>
              <a:avLst/>
              <a:gdLst/>
              <a:ahLst/>
              <a:cxnLst/>
              <a:rect l="l" t="t" r="r" b="b"/>
              <a:pathLst>
                <a:path w="3130550" h="18345672">
                  <a:moveTo>
                    <a:pt x="0" y="1123950"/>
                  </a:moveTo>
                  <a:lnTo>
                    <a:pt x="0" y="18345672"/>
                  </a:lnTo>
                  <a:lnTo>
                    <a:pt x="3130550" y="18345672"/>
                  </a:lnTo>
                  <a:lnTo>
                    <a:pt x="3130550" y="0"/>
                  </a:lnTo>
                  <a:close/>
                </a:path>
              </a:pathLst>
            </a:custGeom>
            <a:grpFill/>
          </p:spPr>
          <p:txBody>
            <a:bodyPr/>
            <a:lstStyle/>
            <a:p>
              <a:endParaRPr lang="en-GB"/>
            </a:p>
          </p:txBody>
        </p:sp>
      </p:grpSp>
      <p:sp>
        <p:nvSpPr>
          <p:cNvPr id="18" name="TextBox 17">
            <a:extLst>
              <a:ext uri="{FF2B5EF4-FFF2-40B4-BE49-F238E27FC236}">
                <a16:creationId xmlns:a16="http://schemas.microsoft.com/office/drawing/2014/main" id="{1229E891-B9F8-4BED-3254-E4D2379895D5}"/>
              </a:ext>
            </a:extLst>
          </p:cNvPr>
          <p:cNvSpPr txBox="1"/>
          <p:nvPr/>
        </p:nvSpPr>
        <p:spPr>
          <a:xfrm>
            <a:off x="807083" y="481505"/>
            <a:ext cx="7543800" cy="707886"/>
          </a:xfrm>
          <a:prstGeom prst="rect">
            <a:avLst/>
          </a:prstGeom>
          <a:noFill/>
        </p:spPr>
        <p:txBody>
          <a:bodyPr wrap="square" rtlCol="0">
            <a:spAutoFit/>
          </a:bodyPr>
          <a:lstStyle/>
          <a:p>
            <a:r>
              <a:rPr lang="en-GB" sz="4000" b="1">
                <a:solidFill>
                  <a:schemeClr val="accent3">
                    <a:lumMod val="20000"/>
                    <a:lumOff val="80000"/>
                  </a:schemeClr>
                </a:solidFill>
                <a:latin typeface="Montserrat" pitchFamily="2" charset="0"/>
              </a:rPr>
              <a:t>Talking </a:t>
            </a:r>
            <a:r>
              <a:rPr lang="en-GB" sz="4000">
                <a:solidFill>
                  <a:schemeClr val="accent3">
                    <a:lumMod val="20000"/>
                    <a:lumOff val="80000"/>
                  </a:schemeClr>
                </a:solidFill>
                <a:latin typeface="Montserrat" pitchFamily="2" charset="0"/>
              </a:rPr>
              <a:t>points</a:t>
            </a:r>
          </a:p>
        </p:txBody>
      </p:sp>
      <p:sp>
        <p:nvSpPr>
          <p:cNvPr id="19" name="TextBox 18">
            <a:extLst>
              <a:ext uri="{FF2B5EF4-FFF2-40B4-BE49-F238E27FC236}">
                <a16:creationId xmlns:a16="http://schemas.microsoft.com/office/drawing/2014/main" id="{7B506855-7FD1-F792-E038-69B3BDEC5B5F}"/>
              </a:ext>
            </a:extLst>
          </p:cNvPr>
          <p:cNvSpPr txBox="1"/>
          <p:nvPr/>
        </p:nvSpPr>
        <p:spPr>
          <a:xfrm>
            <a:off x="13208959" y="506577"/>
            <a:ext cx="7467600" cy="707886"/>
          </a:xfrm>
          <a:prstGeom prst="rect">
            <a:avLst/>
          </a:prstGeom>
          <a:noFill/>
        </p:spPr>
        <p:txBody>
          <a:bodyPr wrap="square" rtlCol="0">
            <a:spAutoFit/>
          </a:bodyPr>
          <a:lstStyle/>
          <a:p>
            <a:r>
              <a:rPr lang="en-GB" sz="4000" b="1">
                <a:solidFill>
                  <a:schemeClr val="bg1">
                    <a:lumMod val="50000"/>
                  </a:schemeClr>
                </a:solidFill>
                <a:latin typeface="Montserrat" pitchFamily="2" charset="0"/>
              </a:rPr>
              <a:t>Ethical </a:t>
            </a:r>
            <a:r>
              <a:rPr lang="en-GB" sz="4000">
                <a:solidFill>
                  <a:schemeClr val="bg1">
                    <a:lumMod val="50000"/>
                  </a:schemeClr>
                </a:solidFill>
                <a:latin typeface="Montserrat" pitchFamily="2" charset="0"/>
              </a:rPr>
              <a:t>questions</a:t>
            </a:r>
          </a:p>
        </p:txBody>
      </p:sp>
      <p:grpSp>
        <p:nvGrpSpPr>
          <p:cNvPr id="13" name="Group 2">
            <a:extLst>
              <a:ext uri="{FF2B5EF4-FFF2-40B4-BE49-F238E27FC236}">
                <a16:creationId xmlns:a16="http://schemas.microsoft.com/office/drawing/2014/main" id="{23311F7E-0E45-6AE4-E1C2-EC83F7ACD111}"/>
              </a:ext>
            </a:extLst>
          </p:cNvPr>
          <p:cNvGrpSpPr>
            <a:grpSpLocks noChangeAspect="1"/>
          </p:cNvGrpSpPr>
          <p:nvPr/>
        </p:nvGrpSpPr>
        <p:grpSpPr>
          <a:xfrm>
            <a:off x="10408658" y="1938459"/>
            <a:ext cx="7175925" cy="5174555"/>
            <a:chOff x="212166" y="366706"/>
            <a:chExt cx="5997302" cy="5733655"/>
          </a:xfrm>
          <a:blipFill dpi="0" rotWithShape="1">
            <a:blip r:embed="rId4">
              <a:extLst>
                <a:ext uri="{28A0092B-C50C-407E-A947-70E740481C1C}">
                  <a14:useLocalDpi xmlns:a14="http://schemas.microsoft.com/office/drawing/2010/main" val="0"/>
                </a:ext>
              </a:extLst>
            </a:blip>
            <a:srcRect/>
            <a:stretch>
              <a:fillRect/>
            </a:stretch>
          </a:blipFill>
        </p:grpSpPr>
        <p:sp>
          <p:nvSpPr>
            <p:cNvPr id="14" name="Freeform 3">
              <a:extLst>
                <a:ext uri="{FF2B5EF4-FFF2-40B4-BE49-F238E27FC236}">
                  <a16:creationId xmlns:a16="http://schemas.microsoft.com/office/drawing/2014/main" id="{345D8990-246F-6E78-FFA0-8E681749B167}"/>
                </a:ext>
              </a:extLst>
            </p:cNvPr>
            <p:cNvSpPr/>
            <p:nvPr/>
          </p:nvSpPr>
          <p:spPr>
            <a:xfrm>
              <a:off x="212166" y="366706"/>
              <a:ext cx="5997302" cy="5733655"/>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0" name="TextBox 9">
            <a:extLst>
              <a:ext uri="{FF2B5EF4-FFF2-40B4-BE49-F238E27FC236}">
                <a16:creationId xmlns:a16="http://schemas.microsoft.com/office/drawing/2014/main" id="{0CE21FAF-4153-D5C2-4622-B122918C1B18}"/>
              </a:ext>
            </a:extLst>
          </p:cNvPr>
          <p:cNvSpPr txBox="1"/>
          <p:nvPr/>
        </p:nvSpPr>
        <p:spPr>
          <a:xfrm>
            <a:off x="11769763" y="7087686"/>
            <a:ext cx="10345992" cy="369332"/>
          </a:xfrm>
          <a:prstGeom prst="rect">
            <a:avLst/>
          </a:prstGeom>
          <a:noFill/>
        </p:spPr>
        <p:txBody>
          <a:bodyPr wrap="square">
            <a:spAutoFit/>
          </a:bodyPr>
          <a:lstStyle/>
          <a:p>
            <a:r>
              <a:rPr lang="en-GB" b="0" i="1" u="none" strike="noStrike" baseline="0" dirty="0">
                <a:solidFill>
                  <a:schemeClr val="bg1">
                    <a:lumMod val="50000"/>
                  </a:schemeClr>
                </a:solidFill>
                <a:latin typeface="Brandon Grotesque Medium"/>
              </a:rPr>
              <a:t>© Who is Danny/Shutterstock.com</a:t>
            </a:r>
            <a:endParaRPr lang="en-GB" dirty="0">
              <a:solidFill>
                <a:schemeClr val="bg1">
                  <a:lumMod val="50000"/>
                </a:schemeClr>
              </a:solidFill>
            </a:endParaRPr>
          </a:p>
        </p:txBody>
      </p:sp>
    </p:spTree>
    <p:extLst>
      <p:ext uri="{BB962C8B-B14F-4D97-AF65-F5344CB8AC3E}">
        <p14:creationId xmlns:p14="http://schemas.microsoft.com/office/powerpoint/2010/main" val="62954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fade">
                                      <p:cBhvr>
                                        <p:cTn id="7" dur="1000"/>
                                        <p:tgtEl>
                                          <p:spTgt spid="15">
                                            <p:txEl>
                                              <p:pRg st="2" end="2"/>
                                            </p:txEl>
                                          </p:spTgt>
                                        </p:tgtEl>
                                      </p:cBhvr>
                                    </p:animEffect>
                                    <p:anim calcmode="lin" valueType="num">
                                      <p:cBhvr>
                                        <p:cTn id="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3" end="3"/>
                                            </p:txEl>
                                          </p:spTgt>
                                        </p:tgtEl>
                                        <p:attrNameLst>
                                          <p:attrName>style.visibility</p:attrName>
                                        </p:attrNameLst>
                                      </p:cBhvr>
                                      <p:to>
                                        <p:strVal val="visible"/>
                                      </p:to>
                                    </p:set>
                                    <p:animEffect transition="in" filter="fade">
                                      <p:cBhvr>
                                        <p:cTn id="14" dur="1000"/>
                                        <p:tgtEl>
                                          <p:spTgt spid="15">
                                            <p:txEl>
                                              <p:pRg st="3" end="3"/>
                                            </p:txEl>
                                          </p:spTgt>
                                        </p:tgtEl>
                                      </p:cBhvr>
                                    </p:animEffect>
                                    <p:anim calcmode="lin" valueType="num">
                                      <p:cBhvr>
                                        <p:cTn id="1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1000"/>
                                        <p:tgtEl>
                                          <p:spTgt spid="15">
                                            <p:txEl>
                                              <p:pRg st="4" end="4"/>
                                            </p:txEl>
                                          </p:spTgt>
                                        </p:tgtEl>
                                      </p:cBhvr>
                                    </p:animEffect>
                                    <p:anim calcmode="lin" valueType="num">
                                      <p:cBhvr>
                                        <p:cTn id="2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5" end="5"/>
                                            </p:txEl>
                                          </p:spTgt>
                                        </p:tgtEl>
                                        <p:attrNameLst>
                                          <p:attrName>style.visibility</p:attrName>
                                        </p:attrNameLst>
                                      </p:cBhvr>
                                      <p:to>
                                        <p:strVal val="visible"/>
                                      </p:to>
                                    </p:set>
                                    <p:animEffect transition="in" filter="fade">
                                      <p:cBhvr>
                                        <p:cTn id="28" dur="1000"/>
                                        <p:tgtEl>
                                          <p:spTgt spid="15">
                                            <p:txEl>
                                              <p:pRg st="5" end="5"/>
                                            </p:txEl>
                                          </p:spTgt>
                                        </p:tgtEl>
                                      </p:cBhvr>
                                    </p:animEffect>
                                    <p:anim calcmode="lin" valueType="num">
                                      <p:cBhvr>
                                        <p:cTn id="29"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C2B2"/>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B0C242"/>
            </a:solidFill>
          </p:spPr>
          <p:txBody>
            <a:bodyPr/>
            <a:lstStyle/>
            <a:p>
              <a:endParaRPr lang="en-GB"/>
            </a:p>
          </p:txBody>
        </p:sp>
      </p:grpSp>
      <p:grpSp>
        <p:nvGrpSpPr>
          <p:cNvPr id="6" name="Group 6"/>
          <p:cNvGrpSpPr>
            <a:grpSpLocks noChangeAspect="1"/>
          </p:cNvGrpSpPr>
          <p:nvPr/>
        </p:nvGrpSpPr>
        <p:grpSpPr>
          <a:xfrm>
            <a:off x="11629790" y="1711289"/>
            <a:ext cx="6429610" cy="5360072"/>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8" name="Group 8"/>
          <p:cNvGrpSpPr/>
          <p:nvPr/>
        </p:nvGrpSpPr>
        <p:grpSpPr>
          <a:xfrm rot="5400000">
            <a:off x="3105183" y="-3264210"/>
            <a:ext cx="10287000" cy="16815420"/>
            <a:chOff x="0" y="0"/>
            <a:chExt cx="3130550" cy="3928907"/>
          </a:xfrm>
          <a:solidFill>
            <a:schemeClr val="accent3">
              <a:lumMod val="20000"/>
              <a:lumOff val="8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sp>
        <p:nvSpPr>
          <p:cNvPr id="15" name="TextBox 15"/>
          <p:cNvSpPr txBox="1"/>
          <p:nvPr/>
        </p:nvSpPr>
        <p:spPr>
          <a:xfrm>
            <a:off x="290174" y="1409700"/>
            <a:ext cx="10043201" cy="7229351"/>
          </a:xfrm>
          <a:prstGeom prst="rect">
            <a:avLst/>
          </a:prstGeom>
        </p:spPr>
        <p:txBody>
          <a:bodyPr wrap="square" lIns="0" tIns="0" rIns="0" bIns="0" rtlCol="0" anchor="t">
            <a:spAutoFit/>
          </a:bodyPr>
          <a:lstStyle/>
          <a:p>
            <a:pPr>
              <a:lnSpc>
                <a:spcPct val="107000"/>
              </a:lnSpc>
              <a:spcBef>
                <a:spcPts val="600"/>
              </a:spcBef>
              <a:spcAft>
                <a:spcPts val="600"/>
              </a:spcAft>
            </a:pPr>
            <a:r>
              <a:rPr lang="en-US" sz="2400" kern="100" dirty="0">
                <a:effectLst/>
                <a:latin typeface="Montserrat" pitchFamily="2" charset="0"/>
                <a:ea typeface="Calibri" panose="020F0502020204030204" pitchFamily="34" charset="0"/>
                <a:cs typeface="Times New Roman" panose="02020603050405020304" pitchFamily="18" charset="0"/>
              </a:rPr>
              <a:t> </a:t>
            </a: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8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4. Ownership and Patenting of Genetic Material</a:t>
            </a:r>
          </a:p>
          <a:p>
            <a:pPr>
              <a:lnSpc>
                <a:spcPct val="107000"/>
              </a:lnSpc>
              <a:spcBef>
                <a:spcPts val="600"/>
              </a:spcBef>
              <a:spcAft>
                <a:spcPts val="600"/>
              </a:spcAft>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The question of who owns genetic material, particularly human genes, has sparked debates. Patents on genes have been granted in the past, which raises several concerns.</a:t>
            </a:r>
          </a:p>
          <a:p>
            <a:pPr>
              <a:lnSpc>
                <a:spcPct val="107000"/>
              </a:lnSpc>
              <a:spcBef>
                <a:spcPts val="600"/>
              </a:spcBef>
              <a:spcAft>
                <a:spcPts val="600"/>
              </a:spcAft>
            </a:pPr>
            <a:r>
              <a:rPr lang="en-US" sz="2400" b="1"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Questions to discuss:</a:t>
            </a:r>
          </a:p>
          <a:p>
            <a:pPr marL="342900" indent="-3429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Who do you think could – and should – own genetic information?</a:t>
            </a:r>
          </a:p>
          <a:p>
            <a:pPr marL="342900" indent="-3429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How problematic would it be if one </a:t>
            </a:r>
            <a:r>
              <a:rPr lang="en-US" sz="2400" kern="100" dirty="0" err="1">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organisation</a:t>
            </a: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owned and sold this genetic information?</a:t>
            </a:r>
          </a:p>
          <a:p>
            <a:pPr marL="342900" indent="-3429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How would this impact </a:t>
            </a: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access to medical treatments?</a:t>
            </a:r>
          </a:p>
          <a:p>
            <a:pPr marL="342900" indent="-3429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To what extent could this </a:t>
            </a: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hinder scientific research and innovation?</a:t>
            </a:r>
            <a:endParaRPr lang="en-GB"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ts val="2660"/>
              </a:lnSpc>
            </a:pPr>
            <a:endParaRPr lang="en-US" sz="2000" dirty="0">
              <a:solidFill>
                <a:srgbClr val="000000"/>
              </a:solidFill>
              <a:latin typeface="Montserrat Classic"/>
            </a:endParaRPr>
          </a:p>
        </p:txBody>
      </p:sp>
      <p:sp>
        <p:nvSpPr>
          <p:cNvPr id="17" name="TextBox 17"/>
          <p:cNvSpPr txBox="1"/>
          <p:nvPr/>
        </p:nvSpPr>
        <p:spPr>
          <a:xfrm>
            <a:off x="807083" y="9309510"/>
            <a:ext cx="4979916" cy="284693"/>
          </a:xfrm>
          <a:prstGeom prst="rect">
            <a:avLst/>
          </a:prstGeom>
        </p:spPr>
        <p:txBody>
          <a:bodyPr lIns="0" tIns="0" rIns="0" bIns="0" rtlCol="0" anchor="t">
            <a:spAutoFit/>
          </a:bodyPr>
          <a:lstStyle/>
          <a:p>
            <a:pPr>
              <a:lnSpc>
                <a:spcPts val="2380"/>
              </a:lnSpc>
            </a:pPr>
            <a:r>
              <a:rPr lang="en-US" sz="1700">
                <a:solidFill>
                  <a:srgbClr val="000000"/>
                </a:solidFill>
                <a:latin typeface="Montserrat Semi-Bold"/>
              </a:rPr>
              <a:t>18       </a:t>
            </a:r>
            <a:r>
              <a:rPr lang="en-US" sz="1700">
                <a:solidFill>
                  <a:srgbClr val="000000"/>
                </a:solidFill>
                <a:latin typeface="Montserrat Semi-Bold Bold"/>
              </a:rPr>
              <a:t>futurumcareers.com</a:t>
            </a:r>
          </a:p>
        </p:txBody>
      </p:sp>
      <p:grpSp>
        <p:nvGrpSpPr>
          <p:cNvPr id="2" name="Group 1">
            <a:extLst>
              <a:ext uri="{FF2B5EF4-FFF2-40B4-BE49-F238E27FC236}">
                <a16:creationId xmlns:a16="http://schemas.microsoft.com/office/drawing/2014/main" id="{0F2027AC-803C-85F4-3A58-745359B79D1C}"/>
              </a:ext>
            </a:extLst>
          </p:cNvPr>
          <p:cNvGrpSpPr/>
          <p:nvPr/>
        </p:nvGrpSpPr>
        <p:grpSpPr>
          <a:xfrm rot="5400000">
            <a:off x="3692319" y="-3553564"/>
            <a:ext cx="1251479" cy="8675049"/>
            <a:chOff x="3970261" y="-1478600"/>
            <a:chExt cx="3130550" cy="18345673"/>
          </a:xfrm>
          <a:solidFill>
            <a:srgbClr val="DD0511"/>
          </a:solidFill>
        </p:grpSpPr>
        <p:sp>
          <p:nvSpPr>
            <p:cNvPr id="3" name="Freeform 16">
              <a:extLst>
                <a:ext uri="{FF2B5EF4-FFF2-40B4-BE49-F238E27FC236}">
                  <a16:creationId xmlns:a16="http://schemas.microsoft.com/office/drawing/2014/main" id="{B3BB2207-B6DC-ACAD-10ED-B16691DC4F63}"/>
                </a:ext>
              </a:extLst>
            </p:cNvPr>
            <p:cNvSpPr/>
            <p:nvPr/>
          </p:nvSpPr>
          <p:spPr>
            <a:xfrm>
              <a:off x="3970261" y="-1478600"/>
              <a:ext cx="3130550" cy="18345673"/>
            </a:xfrm>
            <a:custGeom>
              <a:avLst/>
              <a:gdLst/>
              <a:ahLst/>
              <a:cxnLst/>
              <a:rect l="l" t="t" r="r" b="b"/>
              <a:pathLst>
                <a:path w="3130550" h="18345672">
                  <a:moveTo>
                    <a:pt x="0" y="1123950"/>
                  </a:moveTo>
                  <a:lnTo>
                    <a:pt x="0" y="18345672"/>
                  </a:lnTo>
                  <a:lnTo>
                    <a:pt x="3130550" y="18345672"/>
                  </a:lnTo>
                  <a:lnTo>
                    <a:pt x="3130550" y="0"/>
                  </a:lnTo>
                  <a:close/>
                </a:path>
              </a:pathLst>
            </a:custGeom>
            <a:grpFill/>
          </p:spPr>
          <p:txBody>
            <a:bodyPr/>
            <a:lstStyle/>
            <a:p>
              <a:endParaRPr lang="en-GB"/>
            </a:p>
          </p:txBody>
        </p:sp>
      </p:grpSp>
      <p:sp>
        <p:nvSpPr>
          <p:cNvPr id="13" name="TextBox 12">
            <a:extLst>
              <a:ext uri="{FF2B5EF4-FFF2-40B4-BE49-F238E27FC236}">
                <a16:creationId xmlns:a16="http://schemas.microsoft.com/office/drawing/2014/main" id="{CE4FE2D1-2702-B847-A240-BCDA525EC77E}"/>
              </a:ext>
            </a:extLst>
          </p:cNvPr>
          <p:cNvSpPr txBox="1"/>
          <p:nvPr/>
        </p:nvSpPr>
        <p:spPr>
          <a:xfrm>
            <a:off x="807083" y="481505"/>
            <a:ext cx="7543800" cy="707886"/>
          </a:xfrm>
          <a:prstGeom prst="rect">
            <a:avLst/>
          </a:prstGeom>
          <a:noFill/>
        </p:spPr>
        <p:txBody>
          <a:bodyPr wrap="square" rtlCol="0">
            <a:spAutoFit/>
          </a:bodyPr>
          <a:lstStyle/>
          <a:p>
            <a:r>
              <a:rPr lang="en-GB" sz="4000" b="1">
                <a:solidFill>
                  <a:schemeClr val="accent3">
                    <a:lumMod val="20000"/>
                    <a:lumOff val="80000"/>
                  </a:schemeClr>
                </a:solidFill>
                <a:latin typeface="Montserrat" pitchFamily="2" charset="0"/>
              </a:rPr>
              <a:t>Talking </a:t>
            </a:r>
            <a:r>
              <a:rPr lang="en-GB" sz="4000">
                <a:solidFill>
                  <a:schemeClr val="accent3">
                    <a:lumMod val="20000"/>
                    <a:lumOff val="80000"/>
                  </a:schemeClr>
                </a:solidFill>
                <a:latin typeface="Montserrat" pitchFamily="2" charset="0"/>
              </a:rPr>
              <a:t>points</a:t>
            </a:r>
          </a:p>
        </p:txBody>
      </p:sp>
      <p:sp>
        <p:nvSpPr>
          <p:cNvPr id="14" name="TextBox 13">
            <a:extLst>
              <a:ext uri="{FF2B5EF4-FFF2-40B4-BE49-F238E27FC236}">
                <a16:creationId xmlns:a16="http://schemas.microsoft.com/office/drawing/2014/main" id="{78B61108-6C3C-F168-578D-0ABD45444FF7}"/>
              </a:ext>
            </a:extLst>
          </p:cNvPr>
          <p:cNvSpPr txBox="1"/>
          <p:nvPr/>
        </p:nvSpPr>
        <p:spPr>
          <a:xfrm>
            <a:off x="13208959" y="506577"/>
            <a:ext cx="7467600" cy="707886"/>
          </a:xfrm>
          <a:prstGeom prst="rect">
            <a:avLst/>
          </a:prstGeom>
          <a:noFill/>
        </p:spPr>
        <p:txBody>
          <a:bodyPr wrap="square" rtlCol="0">
            <a:spAutoFit/>
          </a:bodyPr>
          <a:lstStyle/>
          <a:p>
            <a:r>
              <a:rPr lang="en-GB" sz="4000" b="1">
                <a:solidFill>
                  <a:schemeClr val="bg1">
                    <a:lumMod val="50000"/>
                  </a:schemeClr>
                </a:solidFill>
                <a:latin typeface="Montserrat" pitchFamily="2" charset="0"/>
              </a:rPr>
              <a:t>Ethical </a:t>
            </a:r>
            <a:r>
              <a:rPr lang="en-GB" sz="4000">
                <a:solidFill>
                  <a:schemeClr val="bg1">
                    <a:lumMod val="50000"/>
                  </a:schemeClr>
                </a:solidFill>
                <a:latin typeface="Montserrat" pitchFamily="2" charset="0"/>
              </a:rPr>
              <a:t>questions</a:t>
            </a:r>
          </a:p>
        </p:txBody>
      </p:sp>
      <p:sp>
        <p:nvSpPr>
          <p:cNvPr id="22" name="Freeform 3">
            <a:extLst>
              <a:ext uri="{FF2B5EF4-FFF2-40B4-BE49-F238E27FC236}">
                <a16:creationId xmlns:a16="http://schemas.microsoft.com/office/drawing/2014/main" id="{7A8670BF-5616-819B-5C0D-9772C9872671}"/>
              </a:ext>
            </a:extLst>
          </p:cNvPr>
          <p:cNvSpPr/>
          <p:nvPr/>
        </p:nvSpPr>
        <p:spPr>
          <a:xfrm>
            <a:off x="10643014" y="1975912"/>
            <a:ext cx="7254649" cy="4608836"/>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sp>
        <p:nvSpPr>
          <p:cNvPr id="24" name="TextBox 23">
            <a:extLst>
              <a:ext uri="{FF2B5EF4-FFF2-40B4-BE49-F238E27FC236}">
                <a16:creationId xmlns:a16="http://schemas.microsoft.com/office/drawing/2014/main" id="{6728C3DB-C75C-73A7-8EEB-4F77C056BBF0}"/>
              </a:ext>
            </a:extLst>
          </p:cNvPr>
          <p:cNvSpPr txBox="1"/>
          <p:nvPr/>
        </p:nvSpPr>
        <p:spPr>
          <a:xfrm>
            <a:off x="11574645" y="6584748"/>
            <a:ext cx="10416540" cy="369332"/>
          </a:xfrm>
          <a:prstGeom prst="rect">
            <a:avLst/>
          </a:prstGeom>
          <a:noFill/>
        </p:spPr>
        <p:txBody>
          <a:bodyPr wrap="square">
            <a:spAutoFit/>
          </a:bodyPr>
          <a:lstStyle/>
          <a:p>
            <a:pPr algn="l"/>
            <a:r>
              <a:rPr lang="en-GB" sz="800" b="0" i="1" u="none" strike="noStrike" baseline="0" dirty="0">
                <a:solidFill>
                  <a:srgbClr val="FFFFFF"/>
                </a:solidFill>
                <a:latin typeface="BrandonGrotesque-MediumItalic"/>
              </a:rPr>
              <a:t>“</a:t>
            </a:r>
            <a:r>
              <a:rPr lang="en-GB" b="0" i="1" u="none" strike="noStrike" baseline="0" dirty="0">
                <a:solidFill>
                  <a:schemeClr val="bg1">
                    <a:lumMod val="50000"/>
                  </a:schemeClr>
                </a:solidFill>
                <a:latin typeface="BrandonGrotesque-RegularItalic"/>
              </a:rPr>
              <a:t>© </a:t>
            </a:r>
            <a:r>
              <a:rPr lang="en-GB" b="0" i="1" u="none" strike="noStrike" baseline="0" dirty="0">
                <a:solidFill>
                  <a:schemeClr val="bg1">
                    <a:lumMod val="50000"/>
                  </a:schemeClr>
                </a:solidFill>
                <a:latin typeface="BrandonGrotesque-MediumItalic"/>
              </a:rPr>
              <a:t>Gorondenkoff/Shutterstock.com</a:t>
            </a:r>
            <a:endParaRPr lang="en-GB" dirty="0">
              <a:solidFill>
                <a:schemeClr val="bg1">
                  <a:lumMod val="50000"/>
                </a:schemeClr>
              </a:solidFill>
            </a:endParaRPr>
          </a:p>
        </p:txBody>
      </p:sp>
    </p:spTree>
    <p:extLst>
      <p:ext uri="{BB962C8B-B14F-4D97-AF65-F5344CB8AC3E}">
        <p14:creationId xmlns:p14="http://schemas.microsoft.com/office/powerpoint/2010/main" val="198023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fade">
                                      <p:cBhvr>
                                        <p:cTn id="7" dur="1000"/>
                                        <p:tgtEl>
                                          <p:spTgt spid="15">
                                            <p:txEl>
                                              <p:pRg st="2" end="2"/>
                                            </p:txEl>
                                          </p:spTgt>
                                        </p:tgtEl>
                                      </p:cBhvr>
                                    </p:animEffect>
                                    <p:anim calcmode="lin" valueType="num">
                                      <p:cBhvr>
                                        <p:cTn id="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3" end="3"/>
                                            </p:txEl>
                                          </p:spTgt>
                                        </p:tgtEl>
                                        <p:attrNameLst>
                                          <p:attrName>style.visibility</p:attrName>
                                        </p:attrNameLst>
                                      </p:cBhvr>
                                      <p:to>
                                        <p:strVal val="visible"/>
                                      </p:to>
                                    </p:set>
                                    <p:animEffect transition="in" filter="fade">
                                      <p:cBhvr>
                                        <p:cTn id="14" dur="1000"/>
                                        <p:tgtEl>
                                          <p:spTgt spid="15">
                                            <p:txEl>
                                              <p:pRg st="3" end="3"/>
                                            </p:txEl>
                                          </p:spTgt>
                                        </p:tgtEl>
                                      </p:cBhvr>
                                    </p:animEffect>
                                    <p:anim calcmode="lin" valueType="num">
                                      <p:cBhvr>
                                        <p:cTn id="1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1000"/>
                                        <p:tgtEl>
                                          <p:spTgt spid="15">
                                            <p:txEl>
                                              <p:pRg st="4" end="4"/>
                                            </p:txEl>
                                          </p:spTgt>
                                        </p:tgtEl>
                                      </p:cBhvr>
                                    </p:animEffect>
                                    <p:anim calcmode="lin" valueType="num">
                                      <p:cBhvr>
                                        <p:cTn id="2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5" end="5"/>
                                            </p:txEl>
                                          </p:spTgt>
                                        </p:tgtEl>
                                        <p:attrNameLst>
                                          <p:attrName>style.visibility</p:attrName>
                                        </p:attrNameLst>
                                      </p:cBhvr>
                                      <p:to>
                                        <p:strVal val="visible"/>
                                      </p:to>
                                    </p:set>
                                    <p:animEffect transition="in" filter="fade">
                                      <p:cBhvr>
                                        <p:cTn id="28" dur="1000"/>
                                        <p:tgtEl>
                                          <p:spTgt spid="15">
                                            <p:txEl>
                                              <p:pRg st="5" end="5"/>
                                            </p:txEl>
                                          </p:spTgt>
                                        </p:tgtEl>
                                      </p:cBhvr>
                                    </p:animEffect>
                                    <p:anim calcmode="lin" valueType="num">
                                      <p:cBhvr>
                                        <p:cTn id="29"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xEl>
                                              <p:pRg st="6" end="6"/>
                                            </p:txEl>
                                          </p:spTgt>
                                        </p:tgtEl>
                                        <p:attrNameLst>
                                          <p:attrName>style.visibility</p:attrName>
                                        </p:attrNameLst>
                                      </p:cBhvr>
                                      <p:to>
                                        <p:strVal val="visible"/>
                                      </p:to>
                                    </p:set>
                                    <p:animEffect transition="in" filter="fade">
                                      <p:cBhvr>
                                        <p:cTn id="35" dur="1000"/>
                                        <p:tgtEl>
                                          <p:spTgt spid="15">
                                            <p:txEl>
                                              <p:pRg st="6" end="6"/>
                                            </p:txEl>
                                          </p:spTgt>
                                        </p:tgtEl>
                                      </p:cBhvr>
                                    </p:animEffect>
                                    <p:anim calcmode="lin" valueType="num">
                                      <p:cBhvr>
                                        <p:cTn id="36"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xEl>
                                              <p:pRg st="7" end="7"/>
                                            </p:txEl>
                                          </p:spTgt>
                                        </p:tgtEl>
                                        <p:attrNameLst>
                                          <p:attrName>style.visibility</p:attrName>
                                        </p:attrNameLst>
                                      </p:cBhvr>
                                      <p:to>
                                        <p:strVal val="visible"/>
                                      </p:to>
                                    </p:set>
                                    <p:animEffect transition="in" filter="fade">
                                      <p:cBhvr>
                                        <p:cTn id="42" dur="1000"/>
                                        <p:tgtEl>
                                          <p:spTgt spid="15">
                                            <p:txEl>
                                              <p:pRg st="7" end="7"/>
                                            </p:txEl>
                                          </p:spTgt>
                                        </p:tgtEl>
                                      </p:cBhvr>
                                    </p:animEffect>
                                    <p:anim calcmode="lin" valueType="num">
                                      <p:cBhvr>
                                        <p:cTn id="43" dur="1000" fill="hold"/>
                                        <p:tgtEl>
                                          <p:spTgt spid="15">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1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C2B2"/>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B0C242"/>
            </a:solidFill>
          </p:spPr>
          <p:txBody>
            <a:bodyPr/>
            <a:lstStyle/>
            <a:p>
              <a:endParaRPr lang="en-GB"/>
            </a:p>
          </p:txBody>
        </p:sp>
      </p:grpSp>
      <p:grpSp>
        <p:nvGrpSpPr>
          <p:cNvPr id="6" name="Group 6"/>
          <p:cNvGrpSpPr>
            <a:grpSpLocks noChangeAspect="1"/>
          </p:cNvGrpSpPr>
          <p:nvPr/>
        </p:nvGrpSpPr>
        <p:grpSpPr>
          <a:xfrm>
            <a:off x="11887809" y="1652857"/>
            <a:ext cx="6124146" cy="5413412"/>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8" name="Group 8"/>
          <p:cNvGrpSpPr/>
          <p:nvPr/>
        </p:nvGrpSpPr>
        <p:grpSpPr>
          <a:xfrm rot="5400000">
            <a:off x="3105183" y="-3264210"/>
            <a:ext cx="10287000" cy="16815420"/>
            <a:chOff x="0" y="0"/>
            <a:chExt cx="3130550" cy="3928907"/>
          </a:xfrm>
          <a:solidFill>
            <a:schemeClr val="accent3">
              <a:lumMod val="20000"/>
              <a:lumOff val="8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sp>
        <p:nvSpPr>
          <p:cNvPr id="15" name="TextBox 15"/>
          <p:cNvSpPr txBox="1"/>
          <p:nvPr/>
        </p:nvSpPr>
        <p:spPr>
          <a:xfrm>
            <a:off x="846517" y="1792527"/>
            <a:ext cx="8929917" cy="8085547"/>
          </a:xfrm>
          <a:prstGeom prst="rect">
            <a:avLst/>
          </a:prstGeom>
        </p:spPr>
        <p:txBody>
          <a:bodyPr wrap="square" lIns="0" tIns="0" rIns="0" bIns="0" rtlCol="0" anchor="t">
            <a:spAutoFit/>
          </a:bodyPr>
          <a:lstStyle/>
          <a:p>
            <a:pPr>
              <a:lnSpc>
                <a:spcPct val="107000"/>
              </a:lnSpc>
              <a:spcBef>
                <a:spcPts val="600"/>
              </a:spcBef>
              <a:spcAft>
                <a:spcPts val="600"/>
              </a:spcAft>
            </a:pPr>
            <a:r>
              <a:rPr lang="en-US" sz="2400" kern="100" dirty="0">
                <a:effectLst/>
                <a:latin typeface="Montserrat" pitchFamily="2" charset="0"/>
                <a:ea typeface="Calibri" panose="020F0502020204030204" pitchFamily="34" charset="0"/>
                <a:cs typeface="Times New Roman" panose="02020603050405020304" pitchFamily="18" charset="0"/>
              </a:rPr>
              <a:t> </a:t>
            </a:r>
            <a:endParaRPr lang="en-GB" sz="2400" kern="100" dirty="0">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r>
              <a:rPr lang="en-US" sz="28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5. Cloning and Human Reproductive Technologies</a:t>
            </a:r>
          </a:p>
          <a:p>
            <a:pPr lvl="0">
              <a:lnSpc>
                <a:spcPct val="107000"/>
              </a:lnSpc>
              <a:spcBef>
                <a:spcPts val="600"/>
              </a:spcBef>
              <a:spcAft>
                <a:spcPts val="600"/>
              </a:spcAft>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The concept of cloning and the use of reproductive technologies to create genetically identical individuals raise ethical questions about the sanctity of life, individuality and the potential for exploitation.</a:t>
            </a:r>
          </a:p>
          <a:p>
            <a:pPr lvl="0">
              <a:lnSpc>
                <a:spcPct val="107000"/>
              </a:lnSpc>
              <a:spcBef>
                <a:spcPts val="600"/>
              </a:spcBef>
              <a:spcAft>
                <a:spcPts val="600"/>
              </a:spcAft>
            </a:pPr>
            <a:r>
              <a:rPr lang="en-US" sz="2400" b="1"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Questions to discuss:</a:t>
            </a:r>
          </a:p>
          <a:p>
            <a:pPr marL="342900" lvl="0" indent="-3429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What are the ethical concerns of humans being able to raise ‘designer babies’?</a:t>
            </a:r>
          </a:p>
          <a:p>
            <a:pPr marL="342900" lvl="0" indent="-3429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How could reproductive technologies create social inequalities?</a:t>
            </a:r>
          </a:p>
          <a:p>
            <a:pPr marL="342900" lvl="0" indent="-3429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How important do you think individuality is to human existence?</a:t>
            </a:r>
          </a:p>
          <a:p>
            <a:pPr lvl="0">
              <a:lnSpc>
                <a:spcPct val="107000"/>
              </a:lnSpc>
              <a:spcBef>
                <a:spcPts val="600"/>
              </a:spcBef>
              <a:spcAft>
                <a:spcPts val="600"/>
              </a:spcAft>
            </a:pPr>
            <a:endParaRPr lang="en-GB" sz="2400" kern="100" dirty="0">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ts val="2660"/>
              </a:lnSpc>
            </a:pPr>
            <a:endParaRPr lang="en-US" sz="2000" dirty="0">
              <a:solidFill>
                <a:srgbClr val="000000"/>
              </a:solidFill>
              <a:latin typeface="Montserrat Classic"/>
            </a:endParaRPr>
          </a:p>
        </p:txBody>
      </p:sp>
      <p:sp>
        <p:nvSpPr>
          <p:cNvPr id="17" name="TextBox 17"/>
          <p:cNvSpPr txBox="1"/>
          <p:nvPr/>
        </p:nvSpPr>
        <p:spPr>
          <a:xfrm>
            <a:off x="922143" y="9320410"/>
            <a:ext cx="4979916" cy="284693"/>
          </a:xfrm>
          <a:prstGeom prst="rect">
            <a:avLst/>
          </a:prstGeom>
        </p:spPr>
        <p:txBody>
          <a:bodyPr lIns="0" tIns="0" rIns="0" bIns="0" rtlCol="0" anchor="t">
            <a:spAutoFit/>
          </a:bodyPr>
          <a:lstStyle/>
          <a:p>
            <a:pPr>
              <a:lnSpc>
                <a:spcPts val="2380"/>
              </a:lnSpc>
            </a:pPr>
            <a:r>
              <a:rPr lang="en-US" sz="1700">
                <a:solidFill>
                  <a:srgbClr val="000000"/>
                </a:solidFill>
                <a:latin typeface="Montserrat Semi-Bold"/>
              </a:rPr>
              <a:t>19       </a:t>
            </a:r>
            <a:r>
              <a:rPr lang="en-US" sz="1700">
                <a:solidFill>
                  <a:srgbClr val="000000"/>
                </a:solidFill>
                <a:latin typeface="Montserrat Semi-Bold Bold"/>
              </a:rPr>
              <a:t>futurumcareers.com</a:t>
            </a:r>
          </a:p>
        </p:txBody>
      </p:sp>
      <p:grpSp>
        <p:nvGrpSpPr>
          <p:cNvPr id="2" name="Group 1">
            <a:extLst>
              <a:ext uri="{FF2B5EF4-FFF2-40B4-BE49-F238E27FC236}">
                <a16:creationId xmlns:a16="http://schemas.microsoft.com/office/drawing/2014/main" id="{0F2027AC-803C-85F4-3A58-745359B79D1C}"/>
              </a:ext>
            </a:extLst>
          </p:cNvPr>
          <p:cNvGrpSpPr/>
          <p:nvPr/>
        </p:nvGrpSpPr>
        <p:grpSpPr>
          <a:xfrm rot="5400000">
            <a:off x="3692319" y="-3553564"/>
            <a:ext cx="1251479" cy="8675049"/>
            <a:chOff x="3970261" y="-1478600"/>
            <a:chExt cx="3130550" cy="18345673"/>
          </a:xfrm>
          <a:solidFill>
            <a:srgbClr val="DD0511"/>
          </a:solidFill>
        </p:grpSpPr>
        <p:sp>
          <p:nvSpPr>
            <p:cNvPr id="3" name="Freeform 16">
              <a:extLst>
                <a:ext uri="{FF2B5EF4-FFF2-40B4-BE49-F238E27FC236}">
                  <a16:creationId xmlns:a16="http://schemas.microsoft.com/office/drawing/2014/main" id="{B3BB2207-B6DC-ACAD-10ED-B16691DC4F63}"/>
                </a:ext>
              </a:extLst>
            </p:cNvPr>
            <p:cNvSpPr/>
            <p:nvPr/>
          </p:nvSpPr>
          <p:spPr>
            <a:xfrm>
              <a:off x="3970261" y="-1478600"/>
              <a:ext cx="3130550" cy="18345673"/>
            </a:xfrm>
            <a:custGeom>
              <a:avLst/>
              <a:gdLst/>
              <a:ahLst/>
              <a:cxnLst/>
              <a:rect l="l" t="t" r="r" b="b"/>
              <a:pathLst>
                <a:path w="3130550" h="18345672">
                  <a:moveTo>
                    <a:pt x="0" y="1123950"/>
                  </a:moveTo>
                  <a:lnTo>
                    <a:pt x="0" y="18345672"/>
                  </a:lnTo>
                  <a:lnTo>
                    <a:pt x="3130550" y="18345672"/>
                  </a:lnTo>
                  <a:lnTo>
                    <a:pt x="3130550" y="0"/>
                  </a:lnTo>
                  <a:close/>
                </a:path>
              </a:pathLst>
            </a:custGeom>
            <a:grpFill/>
          </p:spPr>
          <p:txBody>
            <a:bodyPr/>
            <a:lstStyle/>
            <a:p>
              <a:endParaRPr lang="en-GB"/>
            </a:p>
          </p:txBody>
        </p:sp>
      </p:grpSp>
      <p:sp>
        <p:nvSpPr>
          <p:cNvPr id="13" name="TextBox 12">
            <a:extLst>
              <a:ext uri="{FF2B5EF4-FFF2-40B4-BE49-F238E27FC236}">
                <a16:creationId xmlns:a16="http://schemas.microsoft.com/office/drawing/2014/main" id="{CE4FE2D1-2702-B847-A240-BCDA525EC77E}"/>
              </a:ext>
            </a:extLst>
          </p:cNvPr>
          <p:cNvSpPr txBox="1"/>
          <p:nvPr/>
        </p:nvSpPr>
        <p:spPr>
          <a:xfrm>
            <a:off x="807083" y="481505"/>
            <a:ext cx="7543800" cy="707886"/>
          </a:xfrm>
          <a:prstGeom prst="rect">
            <a:avLst/>
          </a:prstGeom>
          <a:noFill/>
        </p:spPr>
        <p:txBody>
          <a:bodyPr wrap="square" rtlCol="0">
            <a:spAutoFit/>
          </a:bodyPr>
          <a:lstStyle/>
          <a:p>
            <a:r>
              <a:rPr lang="en-GB" sz="4000" b="1">
                <a:solidFill>
                  <a:schemeClr val="accent3">
                    <a:lumMod val="20000"/>
                    <a:lumOff val="80000"/>
                  </a:schemeClr>
                </a:solidFill>
                <a:latin typeface="Montserrat" pitchFamily="2" charset="0"/>
              </a:rPr>
              <a:t>Talking </a:t>
            </a:r>
            <a:r>
              <a:rPr lang="en-GB" sz="4000">
                <a:solidFill>
                  <a:schemeClr val="accent3">
                    <a:lumMod val="20000"/>
                    <a:lumOff val="80000"/>
                  </a:schemeClr>
                </a:solidFill>
                <a:latin typeface="Montserrat" pitchFamily="2" charset="0"/>
              </a:rPr>
              <a:t>points</a:t>
            </a:r>
          </a:p>
        </p:txBody>
      </p:sp>
      <p:sp>
        <p:nvSpPr>
          <p:cNvPr id="14" name="TextBox 13">
            <a:extLst>
              <a:ext uri="{FF2B5EF4-FFF2-40B4-BE49-F238E27FC236}">
                <a16:creationId xmlns:a16="http://schemas.microsoft.com/office/drawing/2014/main" id="{CCB36D21-CA74-AF9F-B72F-C63B06DD7830}"/>
              </a:ext>
            </a:extLst>
          </p:cNvPr>
          <p:cNvSpPr txBox="1"/>
          <p:nvPr/>
        </p:nvSpPr>
        <p:spPr>
          <a:xfrm>
            <a:off x="13208959" y="506577"/>
            <a:ext cx="7467600" cy="707886"/>
          </a:xfrm>
          <a:prstGeom prst="rect">
            <a:avLst/>
          </a:prstGeom>
          <a:noFill/>
        </p:spPr>
        <p:txBody>
          <a:bodyPr wrap="square" rtlCol="0">
            <a:spAutoFit/>
          </a:bodyPr>
          <a:lstStyle/>
          <a:p>
            <a:r>
              <a:rPr lang="en-GB" sz="4000" b="1">
                <a:solidFill>
                  <a:schemeClr val="bg1">
                    <a:lumMod val="50000"/>
                  </a:schemeClr>
                </a:solidFill>
                <a:latin typeface="Montserrat" pitchFamily="2" charset="0"/>
              </a:rPr>
              <a:t>Ethical </a:t>
            </a:r>
            <a:r>
              <a:rPr lang="en-GB" sz="4000">
                <a:solidFill>
                  <a:schemeClr val="bg1">
                    <a:lumMod val="50000"/>
                  </a:schemeClr>
                </a:solidFill>
                <a:latin typeface="Montserrat" pitchFamily="2" charset="0"/>
              </a:rPr>
              <a:t>questions</a:t>
            </a:r>
          </a:p>
        </p:txBody>
      </p:sp>
      <p:sp>
        <p:nvSpPr>
          <p:cNvPr id="16" name="Freeform 3">
            <a:extLst>
              <a:ext uri="{FF2B5EF4-FFF2-40B4-BE49-F238E27FC236}">
                <a16:creationId xmlns:a16="http://schemas.microsoft.com/office/drawing/2014/main" id="{9DA76BB5-0F49-5CD5-867C-9EBDD9664B81}"/>
              </a:ext>
            </a:extLst>
          </p:cNvPr>
          <p:cNvSpPr/>
          <p:nvPr/>
        </p:nvSpPr>
        <p:spPr>
          <a:xfrm>
            <a:off x="10233481" y="1846961"/>
            <a:ext cx="7682920" cy="5025214"/>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sp>
        <p:nvSpPr>
          <p:cNvPr id="11" name="TextBox 10">
            <a:extLst>
              <a:ext uri="{FF2B5EF4-FFF2-40B4-BE49-F238E27FC236}">
                <a16:creationId xmlns:a16="http://schemas.microsoft.com/office/drawing/2014/main" id="{FFED3548-DF58-A768-D0B2-240260039176}"/>
              </a:ext>
            </a:extLst>
          </p:cNvPr>
          <p:cNvSpPr txBox="1"/>
          <p:nvPr/>
        </p:nvSpPr>
        <p:spPr>
          <a:xfrm>
            <a:off x="12311069" y="6858343"/>
            <a:ext cx="4041058" cy="646331"/>
          </a:xfrm>
          <a:prstGeom prst="rect">
            <a:avLst/>
          </a:prstGeom>
          <a:noFill/>
        </p:spPr>
        <p:txBody>
          <a:bodyPr wrap="square" rtlCol="0">
            <a:spAutoFit/>
          </a:bodyPr>
          <a:lstStyle/>
          <a:p>
            <a:r>
              <a:rPr lang="en-GB" b="0" i="1" u="none" strike="noStrike" baseline="0" dirty="0">
                <a:solidFill>
                  <a:schemeClr val="bg1">
                    <a:lumMod val="50000"/>
                  </a:schemeClr>
                </a:solidFill>
                <a:latin typeface="Brandon Grotesque Medium"/>
              </a:rPr>
              <a:t>© Bluebay/Shutterstock.com</a:t>
            </a:r>
            <a:endParaRPr lang="en-GB" dirty="0">
              <a:solidFill>
                <a:schemeClr val="bg1">
                  <a:lumMod val="50000"/>
                </a:schemeClr>
              </a:solidFill>
            </a:endParaRPr>
          </a:p>
          <a:p>
            <a:endParaRPr lang="en-GB" dirty="0"/>
          </a:p>
        </p:txBody>
      </p:sp>
    </p:spTree>
    <p:extLst>
      <p:ext uri="{BB962C8B-B14F-4D97-AF65-F5344CB8AC3E}">
        <p14:creationId xmlns:p14="http://schemas.microsoft.com/office/powerpoint/2010/main" val="31810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fade">
                                      <p:cBhvr>
                                        <p:cTn id="7" dur="1000"/>
                                        <p:tgtEl>
                                          <p:spTgt spid="15">
                                            <p:txEl>
                                              <p:pRg st="2" end="2"/>
                                            </p:txEl>
                                          </p:spTgt>
                                        </p:tgtEl>
                                      </p:cBhvr>
                                    </p:animEffect>
                                    <p:anim calcmode="lin" valueType="num">
                                      <p:cBhvr>
                                        <p:cTn id="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3" end="3"/>
                                            </p:txEl>
                                          </p:spTgt>
                                        </p:tgtEl>
                                        <p:attrNameLst>
                                          <p:attrName>style.visibility</p:attrName>
                                        </p:attrNameLst>
                                      </p:cBhvr>
                                      <p:to>
                                        <p:strVal val="visible"/>
                                      </p:to>
                                    </p:set>
                                    <p:animEffect transition="in" filter="fade">
                                      <p:cBhvr>
                                        <p:cTn id="14" dur="1000"/>
                                        <p:tgtEl>
                                          <p:spTgt spid="15">
                                            <p:txEl>
                                              <p:pRg st="3" end="3"/>
                                            </p:txEl>
                                          </p:spTgt>
                                        </p:tgtEl>
                                      </p:cBhvr>
                                    </p:animEffect>
                                    <p:anim calcmode="lin" valueType="num">
                                      <p:cBhvr>
                                        <p:cTn id="1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1000"/>
                                        <p:tgtEl>
                                          <p:spTgt spid="15">
                                            <p:txEl>
                                              <p:pRg st="4" end="4"/>
                                            </p:txEl>
                                          </p:spTgt>
                                        </p:tgtEl>
                                      </p:cBhvr>
                                    </p:animEffect>
                                    <p:anim calcmode="lin" valueType="num">
                                      <p:cBhvr>
                                        <p:cTn id="2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5" end="5"/>
                                            </p:txEl>
                                          </p:spTgt>
                                        </p:tgtEl>
                                        <p:attrNameLst>
                                          <p:attrName>style.visibility</p:attrName>
                                        </p:attrNameLst>
                                      </p:cBhvr>
                                      <p:to>
                                        <p:strVal val="visible"/>
                                      </p:to>
                                    </p:set>
                                    <p:animEffect transition="in" filter="fade">
                                      <p:cBhvr>
                                        <p:cTn id="28" dur="1000"/>
                                        <p:tgtEl>
                                          <p:spTgt spid="15">
                                            <p:txEl>
                                              <p:pRg st="5" end="5"/>
                                            </p:txEl>
                                          </p:spTgt>
                                        </p:tgtEl>
                                      </p:cBhvr>
                                    </p:animEffect>
                                    <p:anim calcmode="lin" valueType="num">
                                      <p:cBhvr>
                                        <p:cTn id="29"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xEl>
                                              <p:pRg st="6" end="6"/>
                                            </p:txEl>
                                          </p:spTgt>
                                        </p:tgtEl>
                                        <p:attrNameLst>
                                          <p:attrName>style.visibility</p:attrName>
                                        </p:attrNameLst>
                                      </p:cBhvr>
                                      <p:to>
                                        <p:strVal val="visible"/>
                                      </p:to>
                                    </p:set>
                                    <p:animEffect transition="in" filter="fade">
                                      <p:cBhvr>
                                        <p:cTn id="35" dur="1000"/>
                                        <p:tgtEl>
                                          <p:spTgt spid="15">
                                            <p:txEl>
                                              <p:pRg st="6" end="6"/>
                                            </p:txEl>
                                          </p:spTgt>
                                        </p:tgtEl>
                                      </p:cBhvr>
                                    </p:animEffect>
                                    <p:anim calcmode="lin" valueType="num">
                                      <p:cBhvr>
                                        <p:cTn id="36"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8408E7C3-EAA4-3F87-FC7E-3FB46E6E035B}"/>
              </a:ext>
            </a:extLst>
          </p:cNvPr>
          <p:cNvGrpSpPr>
            <a:grpSpLocks noChangeAspect="1"/>
          </p:cNvGrpSpPr>
          <p:nvPr/>
        </p:nvGrpSpPr>
        <p:grpSpPr>
          <a:xfrm>
            <a:off x="1232754" y="1250665"/>
            <a:ext cx="6076795" cy="6814444"/>
            <a:chOff x="0" y="0"/>
            <a:chExt cx="6362700" cy="6575666"/>
          </a:xfrm>
        </p:grpSpPr>
        <p:sp>
          <p:nvSpPr>
            <p:cNvPr id="7" name="Freeform 3">
              <a:extLst>
                <a:ext uri="{FF2B5EF4-FFF2-40B4-BE49-F238E27FC236}">
                  <a16:creationId xmlns:a16="http://schemas.microsoft.com/office/drawing/2014/main" id="{CFE4724E-FBCF-4DE0-F791-7CF0A0BD1A37}"/>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3" name="Group 3"/>
          <p:cNvGrpSpPr/>
          <p:nvPr/>
        </p:nvGrpSpPr>
        <p:grpSpPr>
          <a:xfrm rot="5400000">
            <a:off x="-1660237" y="1660237"/>
            <a:ext cx="10287000" cy="6966526"/>
            <a:chOff x="0" y="0"/>
            <a:chExt cx="3130550" cy="2120060"/>
          </a:xfrm>
        </p:grpSpPr>
        <p:sp>
          <p:nvSpPr>
            <p:cNvPr id="4" name="Freeform 4"/>
            <p:cNvSpPr/>
            <p:nvPr/>
          </p:nvSpPr>
          <p:spPr>
            <a:xfrm>
              <a:off x="0" y="0"/>
              <a:ext cx="3130550" cy="2120060"/>
            </a:xfrm>
            <a:custGeom>
              <a:avLst/>
              <a:gdLst/>
              <a:ahLst/>
              <a:cxnLst/>
              <a:rect l="l" t="t" r="r" b="b"/>
              <a:pathLst>
                <a:path w="3130550" h="2120060">
                  <a:moveTo>
                    <a:pt x="0" y="1123950"/>
                  </a:moveTo>
                  <a:lnTo>
                    <a:pt x="0" y="2120060"/>
                  </a:lnTo>
                  <a:lnTo>
                    <a:pt x="3130550" y="2120060"/>
                  </a:lnTo>
                  <a:lnTo>
                    <a:pt x="3130550" y="0"/>
                  </a:lnTo>
                  <a:close/>
                </a:path>
              </a:pathLst>
            </a:custGeom>
            <a:solidFill>
              <a:srgbClr val="DD0511"/>
            </a:solidFill>
          </p:spPr>
          <p:txBody>
            <a:bodyPr/>
            <a:lstStyle/>
            <a:p>
              <a:endParaRPr lang="en-GB"/>
            </a:p>
          </p:txBody>
        </p:sp>
      </p:grpSp>
      <p:grpSp>
        <p:nvGrpSpPr>
          <p:cNvPr id="8" name="Group 8"/>
          <p:cNvGrpSpPr/>
          <p:nvPr/>
        </p:nvGrpSpPr>
        <p:grpSpPr>
          <a:xfrm rot="-5400000">
            <a:off x="15547542" y="1159042"/>
            <a:ext cx="4345306" cy="2027222"/>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92C2B2"/>
            </a:solidFill>
          </p:spPr>
          <p:txBody>
            <a:bodyPr/>
            <a:lstStyle/>
            <a:p>
              <a:endParaRPr lang="en-GB"/>
            </a:p>
          </p:txBody>
        </p:sp>
      </p:grpSp>
      <p:sp>
        <p:nvSpPr>
          <p:cNvPr id="10" name="TextBox 10"/>
          <p:cNvSpPr txBox="1"/>
          <p:nvPr/>
        </p:nvSpPr>
        <p:spPr>
          <a:xfrm>
            <a:off x="7652572" y="2552700"/>
            <a:ext cx="6898414" cy="5673861"/>
          </a:xfrm>
          <a:prstGeom prst="rect">
            <a:avLst/>
          </a:prstGeom>
        </p:spPr>
        <p:txBody>
          <a:bodyPr lIns="0" tIns="0" rIns="0" bIns="0" rtlCol="0" anchor="t">
            <a:spAutoFit/>
          </a:bodyPr>
          <a:lstStyle/>
          <a:p>
            <a:pPr marL="431807" lvl="1" indent="-215904">
              <a:lnSpc>
                <a:spcPts val="5000"/>
              </a:lnSpc>
              <a:buFont typeface="Arial"/>
              <a:buChar char="•"/>
            </a:pPr>
            <a:r>
              <a:rPr lang="en-US" sz="2400" dirty="0">
                <a:solidFill>
                  <a:schemeClr val="tx1">
                    <a:lumMod val="75000"/>
                    <a:lumOff val="25000"/>
                  </a:schemeClr>
                </a:solidFill>
                <a:latin typeface="Montserrat" pitchFamily="2" charset="0"/>
              </a:rPr>
              <a:t>Meet Kristina</a:t>
            </a:r>
          </a:p>
          <a:p>
            <a:pPr marL="431807" lvl="1" indent="-215904">
              <a:lnSpc>
                <a:spcPts val="5000"/>
              </a:lnSpc>
              <a:buFont typeface="Arial"/>
              <a:buChar char="•"/>
            </a:pPr>
            <a:r>
              <a:rPr lang="en-GB" sz="2400" dirty="0">
                <a:solidFill>
                  <a:schemeClr val="tx1">
                    <a:lumMod val="75000"/>
                    <a:lumOff val="25000"/>
                  </a:schemeClr>
                </a:solidFill>
                <a:latin typeface="Montserrat" pitchFamily="2" charset="0"/>
              </a:rPr>
              <a:t>T</a:t>
            </a:r>
            <a:r>
              <a:rPr lang="en-GB" sz="2400" u="none" strike="noStrike" baseline="0" dirty="0">
                <a:solidFill>
                  <a:schemeClr val="tx1">
                    <a:lumMod val="75000"/>
                    <a:lumOff val="25000"/>
                  </a:schemeClr>
                </a:solidFill>
                <a:latin typeface="Montserrat" pitchFamily="2" charset="0"/>
              </a:rPr>
              <a:t>he ‘central dogma’</a:t>
            </a:r>
          </a:p>
          <a:p>
            <a:pPr marL="431807" lvl="1" indent="-215904">
              <a:lnSpc>
                <a:spcPts val="5000"/>
              </a:lnSpc>
              <a:buFont typeface="Arial"/>
              <a:buChar char="•"/>
            </a:pPr>
            <a:r>
              <a:rPr lang="en-GB" sz="2400" u="none" strike="noStrike" baseline="0" dirty="0">
                <a:solidFill>
                  <a:schemeClr val="tx1">
                    <a:lumMod val="75000"/>
                    <a:lumOff val="25000"/>
                  </a:schemeClr>
                </a:solidFill>
                <a:latin typeface="Montserrat" pitchFamily="2" charset="0"/>
              </a:rPr>
              <a:t>Pitstop plenary</a:t>
            </a:r>
          </a:p>
          <a:p>
            <a:pPr marL="431807" lvl="1" indent="-215904">
              <a:lnSpc>
                <a:spcPts val="5000"/>
              </a:lnSpc>
              <a:buFont typeface="Arial"/>
              <a:buChar char="•"/>
            </a:pPr>
            <a:r>
              <a:rPr lang="en-GB" sz="2400" dirty="0">
                <a:solidFill>
                  <a:schemeClr val="tx1">
                    <a:lumMod val="75000"/>
                    <a:lumOff val="25000"/>
                  </a:schemeClr>
                </a:solidFill>
                <a:latin typeface="Montserrat" pitchFamily="2" charset="0"/>
              </a:rPr>
              <a:t>What is DNA?</a:t>
            </a:r>
          </a:p>
          <a:p>
            <a:pPr marL="431807" lvl="1" indent="-215904">
              <a:lnSpc>
                <a:spcPts val="5000"/>
              </a:lnSpc>
              <a:buFont typeface="Arial"/>
              <a:buChar char="•"/>
            </a:pPr>
            <a:r>
              <a:rPr lang="en-GB" sz="2400" u="none" strike="noStrike" baseline="0" dirty="0">
                <a:solidFill>
                  <a:schemeClr val="tx1">
                    <a:lumMod val="75000"/>
                    <a:lumOff val="25000"/>
                  </a:schemeClr>
                </a:solidFill>
                <a:latin typeface="Montserrat" pitchFamily="2" charset="0"/>
              </a:rPr>
              <a:t>Pitstop plenary</a:t>
            </a:r>
          </a:p>
          <a:p>
            <a:pPr marL="431807" lvl="1" indent="-215904">
              <a:lnSpc>
                <a:spcPts val="5000"/>
              </a:lnSpc>
              <a:buFont typeface="Arial"/>
              <a:buChar char="•"/>
            </a:pPr>
            <a:r>
              <a:rPr lang="en-GB" sz="2400" b="0" u="none" strike="noStrike" baseline="0" dirty="0">
                <a:solidFill>
                  <a:schemeClr val="tx1">
                    <a:lumMod val="75000"/>
                    <a:lumOff val="25000"/>
                  </a:schemeClr>
                </a:solidFill>
                <a:latin typeface="Montserrat" pitchFamily="2" charset="0"/>
              </a:rPr>
              <a:t>Ethical questions</a:t>
            </a:r>
          </a:p>
          <a:p>
            <a:pPr marL="431807" lvl="1" indent="-215904">
              <a:lnSpc>
                <a:spcPts val="5000"/>
              </a:lnSpc>
              <a:buFont typeface="Arial"/>
              <a:buChar char="•"/>
            </a:pPr>
            <a:r>
              <a:rPr lang="en-GB" sz="2400" dirty="0">
                <a:solidFill>
                  <a:schemeClr val="tx1">
                    <a:lumMod val="75000"/>
                    <a:lumOff val="25000"/>
                  </a:schemeClr>
                </a:solidFill>
                <a:latin typeface="Montserrat" pitchFamily="2" charset="0"/>
              </a:rPr>
              <a:t>Research challenges</a:t>
            </a:r>
          </a:p>
          <a:p>
            <a:pPr marL="431807" lvl="1" indent="-215904">
              <a:lnSpc>
                <a:spcPts val="5000"/>
              </a:lnSpc>
              <a:buFont typeface="Arial"/>
              <a:buChar char="•"/>
            </a:pPr>
            <a:r>
              <a:rPr lang="en-GB" sz="2400" dirty="0">
                <a:solidFill>
                  <a:schemeClr val="tx1">
                    <a:lumMod val="75000"/>
                    <a:lumOff val="25000"/>
                  </a:schemeClr>
                </a:solidFill>
                <a:latin typeface="Montserrat" pitchFamily="2" charset="0"/>
              </a:rPr>
              <a:t>More resources</a:t>
            </a:r>
            <a:endParaRPr lang="en-US" sz="2400" dirty="0">
              <a:solidFill>
                <a:schemeClr val="tx1">
                  <a:lumMod val="75000"/>
                  <a:lumOff val="25000"/>
                </a:schemeClr>
              </a:solidFill>
              <a:latin typeface="Montserrat" pitchFamily="2" charset="0"/>
            </a:endParaRPr>
          </a:p>
          <a:p>
            <a:pPr marL="215903" lvl="1">
              <a:lnSpc>
                <a:spcPts val="5000"/>
              </a:lnSpc>
            </a:pPr>
            <a:endParaRPr lang="en-US" sz="2000" dirty="0">
              <a:solidFill>
                <a:srgbClr val="474B4F"/>
              </a:solidFill>
              <a:latin typeface="Montserrat Bold"/>
            </a:endParaRPr>
          </a:p>
        </p:txBody>
      </p:sp>
      <p:sp>
        <p:nvSpPr>
          <p:cNvPr id="11" name="TextBox 11"/>
          <p:cNvSpPr txBox="1"/>
          <p:nvPr/>
        </p:nvSpPr>
        <p:spPr>
          <a:xfrm>
            <a:off x="7850170" y="1462102"/>
            <a:ext cx="10220015" cy="662297"/>
          </a:xfrm>
          <a:prstGeom prst="rect">
            <a:avLst/>
          </a:prstGeom>
        </p:spPr>
        <p:txBody>
          <a:bodyPr lIns="0" tIns="0" rIns="0" bIns="0" rtlCol="0" anchor="t">
            <a:spAutoFit/>
          </a:bodyPr>
          <a:lstStyle/>
          <a:p>
            <a:pPr>
              <a:lnSpc>
                <a:spcPts val="5700"/>
              </a:lnSpc>
            </a:pPr>
            <a:r>
              <a:rPr lang="en-US" sz="3600" b="1" dirty="0">
                <a:solidFill>
                  <a:schemeClr val="tx1">
                    <a:lumMod val="75000"/>
                    <a:lumOff val="25000"/>
                  </a:schemeClr>
                </a:solidFill>
                <a:latin typeface="Montserrat" pitchFamily="2" charset="0"/>
              </a:rPr>
              <a:t>In this presentation:</a:t>
            </a:r>
          </a:p>
        </p:txBody>
      </p:sp>
      <p:sp>
        <p:nvSpPr>
          <p:cNvPr id="13" name="TextBox 13"/>
          <p:cNvSpPr txBox="1"/>
          <p:nvPr/>
        </p:nvSpPr>
        <p:spPr>
          <a:xfrm>
            <a:off x="1028700" y="9315775"/>
            <a:ext cx="4979916" cy="280615"/>
          </a:xfrm>
          <a:prstGeom prst="rect">
            <a:avLst/>
          </a:prstGeom>
        </p:spPr>
        <p:txBody>
          <a:bodyPr lIns="0" tIns="0" rIns="0" bIns="0" rtlCol="0" anchor="t">
            <a:spAutoFit/>
          </a:bodyPr>
          <a:lstStyle/>
          <a:p>
            <a:pPr>
              <a:lnSpc>
                <a:spcPts val="2380"/>
              </a:lnSpc>
            </a:pPr>
            <a:r>
              <a:rPr lang="en-US" sz="1700">
                <a:solidFill>
                  <a:srgbClr val="FFFFFF"/>
                </a:solidFill>
                <a:latin typeface="Montserrat Semi-Bold"/>
              </a:rPr>
              <a:t>02       </a:t>
            </a:r>
            <a:r>
              <a:rPr lang="en-US" sz="1700">
                <a:solidFill>
                  <a:srgbClr val="FFFFFF"/>
                </a:solidFill>
                <a:latin typeface="Montserrat Semi-Bold Bold"/>
              </a:rPr>
              <a:t>futurumcareers.com</a:t>
            </a:r>
          </a:p>
        </p:txBody>
      </p:sp>
      <p:sp>
        <p:nvSpPr>
          <p:cNvPr id="12" name="Freeform 3">
            <a:extLst>
              <a:ext uri="{FF2B5EF4-FFF2-40B4-BE49-F238E27FC236}">
                <a16:creationId xmlns:a16="http://schemas.microsoft.com/office/drawing/2014/main" id="{BF651BF9-64CE-FD88-28BD-76FCC4D3F7F0}"/>
              </a:ext>
            </a:extLst>
          </p:cNvPr>
          <p:cNvSpPr/>
          <p:nvPr/>
        </p:nvSpPr>
        <p:spPr>
          <a:xfrm>
            <a:off x="889743" y="1462102"/>
            <a:ext cx="6177116" cy="6309035"/>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2" cstate="print">
              <a:extLst>
                <a:ext uri="{28A0092B-C50C-407E-A947-70E740481C1C}">
                  <a14:useLocalDpi xmlns:a14="http://schemas.microsoft.com/office/drawing/2010/main" val="0"/>
                </a:ext>
              </a:extLst>
            </a:blip>
            <a:srcRect/>
            <a:stretch>
              <a:fillRect l="-44126" r="-16760"/>
            </a:stretch>
          </a:blipFill>
          <a:ln w="12700">
            <a:noFill/>
          </a:ln>
        </p:spPr>
        <p:txBody>
          <a:bodyPr/>
          <a:lstStyle/>
          <a:p>
            <a:endParaRPr lang="en-GB"/>
          </a:p>
        </p:txBody>
      </p:sp>
      <p:sp>
        <p:nvSpPr>
          <p:cNvPr id="5" name="TextBox 4">
            <a:extLst>
              <a:ext uri="{FF2B5EF4-FFF2-40B4-BE49-F238E27FC236}">
                <a16:creationId xmlns:a16="http://schemas.microsoft.com/office/drawing/2014/main" id="{E57507E5-FB4B-F0AD-1D40-1C16AC416FFE}"/>
              </a:ext>
            </a:extLst>
          </p:cNvPr>
          <p:cNvSpPr txBox="1"/>
          <p:nvPr/>
        </p:nvSpPr>
        <p:spPr>
          <a:xfrm>
            <a:off x="1013952" y="7771137"/>
            <a:ext cx="9365226" cy="369332"/>
          </a:xfrm>
          <a:prstGeom prst="rect">
            <a:avLst/>
          </a:prstGeom>
          <a:noFill/>
        </p:spPr>
        <p:txBody>
          <a:bodyPr wrap="square">
            <a:spAutoFit/>
          </a:bodyPr>
          <a:lstStyle/>
          <a:p>
            <a:r>
              <a:rPr lang="en-GB" b="0" i="1" u="none" strike="noStrike" baseline="0">
                <a:solidFill>
                  <a:schemeClr val="bg1">
                    <a:lumMod val="50000"/>
                  </a:schemeClr>
                </a:solidFill>
                <a:latin typeface="Brandon Grotesque Medium"/>
              </a:rPr>
              <a:t>© </a:t>
            </a:r>
            <a:r>
              <a:rPr lang="en-GB" b="0" i="1" u="none" strike="noStrike" baseline="0" err="1">
                <a:solidFill>
                  <a:schemeClr val="bg1">
                    <a:lumMod val="50000"/>
                  </a:schemeClr>
                </a:solidFill>
                <a:latin typeface="Brandon Grotesque Medium"/>
              </a:rPr>
              <a:t>Yurchanka</a:t>
            </a:r>
            <a:r>
              <a:rPr lang="en-GB" b="0" i="1" u="none" strike="noStrike" baseline="0">
                <a:solidFill>
                  <a:schemeClr val="bg1">
                    <a:lumMod val="50000"/>
                  </a:schemeClr>
                </a:solidFill>
                <a:latin typeface="Brandon Grotesque Medium"/>
              </a:rPr>
              <a:t> Siarhei/Shutterstock.com</a:t>
            </a:r>
            <a:endParaRPr lang="en-GB">
              <a:solidFill>
                <a:schemeClr val="bg1">
                  <a:lumMod val="5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C2B2"/>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B0C242"/>
            </a:solidFill>
          </p:spPr>
          <p:txBody>
            <a:bodyPr/>
            <a:lstStyle/>
            <a:p>
              <a:endParaRPr lang="en-GB"/>
            </a:p>
          </p:txBody>
        </p:sp>
      </p:grpSp>
      <p:grpSp>
        <p:nvGrpSpPr>
          <p:cNvPr id="6" name="Group 6"/>
          <p:cNvGrpSpPr>
            <a:grpSpLocks noChangeAspect="1"/>
          </p:cNvGrpSpPr>
          <p:nvPr/>
        </p:nvGrpSpPr>
        <p:grpSpPr>
          <a:xfrm>
            <a:off x="11629789" y="1711288"/>
            <a:ext cx="6541805" cy="5283872"/>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8" name="Group 8"/>
          <p:cNvGrpSpPr/>
          <p:nvPr/>
        </p:nvGrpSpPr>
        <p:grpSpPr>
          <a:xfrm rot="5400000">
            <a:off x="3105183" y="-3264210"/>
            <a:ext cx="10287000" cy="16815420"/>
            <a:chOff x="0" y="0"/>
            <a:chExt cx="3130550" cy="3928907"/>
          </a:xfrm>
          <a:solidFill>
            <a:schemeClr val="accent3">
              <a:lumMod val="20000"/>
              <a:lumOff val="8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sp>
        <p:nvSpPr>
          <p:cNvPr id="15" name="TextBox 15"/>
          <p:cNvSpPr txBox="1"/>
          <p:nvPr/>
        </p:nvSpPr>
        <p:spPr>
          <a:xfrm>
            <a:off x="341104" y="1578029"/>
            <a:ext cx="10342257" cy="7075463"/>
          </a:xfrm>
          <a:prstGeom prst="rect">
            <a:avLst/>
          </a:prstGeom>
        </p:spPr>
        <p:txBody>
          <a:bodyPr wrap="square" lIns="0" tIns="0" rIns="0" bIns="0" rtlCol="0" anchor="t">
            <a:spAutoFit/>
          </a:bodyPr>
          <a:lstStyle/>
          <a:p>
            <a:pPr>
              <a:lnSpc>
                <a:spcPct val="107000"/>
              </a:lnSpc>
              <a:spcBef>
                <a:spcPts val="600"/>
              </a:spcBef>
              <a:spcAft>
                <a:spcPts val="600"/>
              </a:spcAft>
            </a:pPr>
            <a:r>
              <a:rPr lang="en-US" sz="2400" kern="100" dirty="0">
                <a:effectLst/>
                <a:latin typeface="Montserrat" pitchFamily="2" charset="0"/>
                <a:ea typeface="Calibri" panose="020F0502020204030204" pitchFamily="34" charset="0"/>
                <a:cs typeface="Times New Roman" panose="02020603050405020304" pitchFamily="18" charset="0"/>
              </a:rPr>
              <a:t> </a:t>
            </a:r>
            <a:endParaRPr lang="en-GB" sz="2400" kern="100" dirty="0">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r>
              <a:rPr lang="en-US" sz="28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6. Forensic DNA Databases</a:t>
            </a:r>
          </a:p>
          <a:p>
            <a:pPr lvl="0">
              <a:lnSpc>
                <a:spcPct val="107000"/>
              </a:lnSpc>
              <a:spcBef>
                <a:spcPts val="600"/>
              </a:spcBef>
              <a:spcAft>
                <a:spcPts val="600"/>
              </a:spcAft>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DNA databases used for criminal investigations and identification purposes can raise ethical questions related to privacy, consent and the potential for misuse or false matches. Balancing the need for effective law enforcement with safeguarding individual rights is a significant concern.</a:t>
            </a:r>
          </a:p>
          <a:p>
            <a:pPr lvl="0">
              <a:lnSpc>
                <a:spcPct val="107000"/>
              </a:lnSpc>
              <a:spcBef>
                <a:spcPts val="600"/>
              </a:spcBef>
              <a:spcAft>
                <a:spcPts val="600"/>
              </a:spcAft>
            </a:pPr>
            <a:r>
              <a:rPr lang="en-US" sz="2400" b="1"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Questions to discuss:</a:t>
            </a:r>
          </a:p>
          <a:p>
            <a:pPr marL="342900" lvl="0" indent="-3429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What do you think is more important, and why: law enforcement or individual rights?</a:t>
            </a:r>
          </a:p>
          <a:p>
            <a:pPr marL="342900" lvl="0" indent="-3429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How can we achieve a balance between effective law enforcement and safeguarding individual rights?</a:t>
            </a:r>
          </a:p>
          <a:p>
            <a:pPr marL="342900" lvl="0" indent="-342900">
              <a:lnSpc>
                <a:spcPct val="107000"/>
              </a:lnSpc>
              <a:spcBef>
                <a:spcPts val="600"/>
              </a:spcBef>
              <a:spcAft>
                <a:spcPts val="600"/>
              </a:spcAft>
              <a:buFont typeface="Arial" panose="020B0604020202020204" pitchFamily="34" charset="0"/>
              <a:buChar char="•"/>
            </a:pPr>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How could forensic DNA databases affect that balance?</a:t>
            </a:r>
            <a:endParaRPr lang="en-GB"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ts val="2660"/>
              </a:lnSpc>
            </a:pPr>
            <a:endParaRPr lang="en-US" sz="2000" dirty="0">
              <a:solidFill>
                <a:srgbClr val="000000"/>
              </a:solidFill>
              <a:latin typeface="Montserrat Classic"/>
            </a:endParaRPr>
          </a:p>
        </p:txBody>
      </p:sp>
      <p:sp>
        <p:nvSpPr>
          <p:cNvPr id="17" name="TextBox 17"/>
          <p:cNvSpPr txBox="1"/>
          <p:nvPr/>
        </p:nvSpPr>
        <p:spPr>
          <a:xfrm>
            <a:off x="807083" y="9294860"/>
            <a:ext cx="4979916" cy="284693"/>
          </a:xfrm>
          <a:prstGeom prst="rect">
            <a:avLst/>
          </a:prstGeom>
        </p:spPr>
        <p:txBody>
          <a:bodyPr lIns="0" tIns="0" rIns="0" bIns="0" rtlCol="0" anchor="t">
            <a:spAutoFit/>
          </a:bodyPr>
          <a:lstStyle/>
          <a:p>
            <a:pPr>
              <a:lnSpc>
                <a:spcPts val="2380"/>
              </a:lnSpc>
            </a:pPr>
            <a:r>
              <a:rPr lang="en-US" sz="1700">
                <a:solidFill>
                  <a:srgbClr val="000000"/>
                </a:solidFill>
                <a:latin typeface="Montserrat Semi-Bold"/>
              </a:rPr>
              <a:t>20       </a:t>
            </a:r>
            <a:r>
              <a:rPr lang="en-US" sz="1700">
                <a:solidFill>
                  <a:srgbClr val="000000"/>
                </a:solidFill>
                <a:latin typeface="Montserrat Semi-Bold Bold"/>
              </a:rPr>
              <a:t>futurumcareers.com</a:t>
            </a:r>
          </a:p>
        </p:txBody>
      </p:sp>
      <p:grpSp>
        <p:nvGrpSpPr>
          <p:cNvPr id="2" name="Group 1">
            <a:extLst>
              <a:ext uri="{FF2B5EF4-FFF2-40B4-BE49-F238E27FC236}">
                <a16:creationId xmlns:a16="http://schemas.microsoft.com/office/drawing/2014/main" id="{0F2027AC-803C-85F4-3A58-745359B79D1C}"/>
              </a:ext>
            </a:extLst>
          </p:cNvPr>
          <p:cNvGrpSpPr/>
          <p:nvPr/>
        </p:nvGrpSpPr>
        <p:grpSpPr>
          <a:xfrm rot="5400000">
            <a:off x="3692319" y="-3553564"/>
            <a:ext cx="1251479" cy="8675049"/>
            <a:chOff x="3970261" y="-1478600"/>
            <a:chExt cx="3130550" cy="18345673"/>
          </a:xfrm>
          <a:solidFill>
            <a:srgbClr val="DD0511"/>
          </a:solidFill>
        </p:grpSpPr>
        <p:sp>
          <p:nvSpPr>
            <p:cNvPr id="3" name="Freeform 16">
              <a:extLst>
                <a:ext uri="{FF2B5EF4-FFF2-40B4-BE49-F238E27FC236}">
                  <a16:creationId xmlns:a16="http://schemas.microsoft.com/office/drawing/2014/main" id="{B3BB2207-B6DC-ACAD-10ED-B16691DC4F63}"/>
                </a:ext>
              </a:extLst>
            </p:cNvPr>
            <p:cNvSpPr/>
            <p:nvPr/>
          </p:nvSpPr>
          <p:spPr>
            <a:xfrm>
              <a:off x="3970261" y="-1478600"/>
              <a:ext cx="3130550" cy="18345673"/>
            </a:xfrm>
            <a:custGeom>
              <a:avLst/>
              <a:gdLst/>
              <a:ahLst/>
              <a:cxnLst/>
              <a:rect l="l" t="t" r="r" b="b"/>
              <a:pathLst>
                <a:path w="3130550" h="18345672">
                  <a:moveTo>
                    <a:pt x="0" y="1123950"/>
                  </a:moveTo>
                  <a:lnTo>
                    <a:pt x="0" y="18345672"/>
                  </a:lnTo>
                  <a:lnTo>
                    <a:pt x="3130550" y="18345672"/>
                  </a:lnTo>
                  <a:lnTo>
                    <a:pt x="3130550" y="0"/>
                  </a:lnTo>
                  <a:close/>
                </a:path>
              </a:pathLst>
            </a:custGeom>
            <a:grpFill/>
          </p:spPr>
          <p:txBody>
            <a:bodyPr/>
            <a:lstStyle/>
            <a:p>
              <a:endParaRPr lang="en-GB"/>
            </a:p>
          </p:txBody>
        </p:sp>
      </p:grpSp>
      <p:sp>
        <p:nvSpPr>
          <p:cNvPr id="13" name="TextBox 12">
            <a:extLst>
              <a:ext uri="{FF2B5EF4-FFF2-40B4-BE49-F238E27FC236}">
                <a16:creationId xmlns:a16="http://schemas.microsoft.com/office/drawing/2014/main" id="{CE4FE2D1-2702-B847-A240-BCDA525EC77E}"/>
              </a:ext>
            </a:extLst>
          </p:cNvPr>
          <p:cNvSpPr txBox="1"/>
          <p:nvPr/>
        </p:nvSpPr>
        <p:spPr>
          <a:xfrm>
            <a:off x="807083" y="481505"/>
            <a:ext cx="7543800" cy="707886"/>
          </a:xfrm>
          <a:prstGeom prst="rect">
            <a:avLst/>
          </a:prstGeom>
          <a:noFill/>
        </p:spPr>
        <p:txBody>
          <a:bodyPr wrap="square" rtlCol="0">
            <a:spAutoFit/>
          </a:bodyPr>
          <a:lstStyle/>
          <a:p>
            <a:r>
              <a:rPr lang="en-GB" sz="4000" b="1">
                <a:solidFill>
                  <a:schemeClr val="accent3">
                    <a:lumMod val="20000"/>
                    <a:lumOff val="80000"/>
                  </a:schemeClr>
                </a:solidFill>
                <a:latin typeface="Montserrat" pitchFamily="2" charset="0"/>
              </a:rPr>
              <a:t>Talking </a:t>
            </a:r>
            <a:r>
              <a:rPr lang="en-GB" sz="4000">
                <a:solidFill>
                  <a:schemeClr val="accent3">
                    <a:lumMod val="20000"/>
                    <a:lumOff val="80000"/>
                  </a:schemeClr>
                </a:solidFill>
                <a:latin typeface="Montserrat" pitchFamily="2" charset="0"/>
              </a:rPr>
              <a:t>points</a:t>
            </a:r>
          </a:p>
        </p:txBody>
      </p:sp>
      <p:sp>
        <p:nvSpPr>
          <p:cNvPr id="14" name="TextBox 13">
            <a:extLst>
              <a:ext uri="{FF2B5EF4-FFF2-40B4-BE49-F238E27FC236}">
                <a16:creationId xmlns:a16="http://schemas.microsoft.com/office/drawing/2014/main" id="{B0D3A516-284F-1842-B190-A71BFC71DBB8}"/>
              </a:ext>
            </a:extLst>
          </p:cNvPr>
          <p:cNvSpPr txBox="1"/>
          <p:nvPr/>
        </p:nvSpPr>
        <p:spPr>
          <a:xfrm>
            <a:off x="13208959" y="506577"/>
            <a:ext cx="7467600" cy="707886"/>
          </a:xfrm>
          <a:prstGeom prst="rect">
            <a:avLst/>
          </a:prstGeom>
          <a:noFill/>
        </p:spPr>
        <p:txBody>
          <a:bodyPr wrap="square" rtlCol="0">
            <a:spAutoFit/>
          </a:bodyPr>
          <a:lstStyle/>
          <a:p>
            <a:r>
              <a:rPr lang="en-GB" sz="4000" b="1">
                <a:solidFill>
                  <a:schemeClr val="bg1">
                    <a:lumMod val="50000"/>
                  </a:schemeClr>
                </a:solidFill>
                <a:latin typeface="Montserrat" pitchFamily="2" charset="0"/>
              </a:rPr>
              <a:t>Ethical </a:t>
            </a:r>
            <a:r>
              <a:rPr lang="en-GB" sz="4000">
                <a:solidFill>
                  <a:schemeClr val="bg1">
                    <a:lumMod val="50000"/>
                  </a:schemeClr>
                </a:solidFill>
                <a:latin typeface="Montserrat" pitchFamily="2" charset="0"/>
              </a:rPr>
              <a:t>questions</a:t>
            </a:r>
          </a:p>
        </p:txBody>
      </p:sp>
      <p:sp>
        <p:nvSpPr>
          <p:cNvPr id="19" name="TextBox 18">
            <a:extLst>
              <a:ext uri="{FF2B5EF4-FFF2-40B4-BE49-F238E27FC236}">
                <a16:creationId xmlns:a16="http://schemas.microsoft.com/office/drawing/2014/main" id="{CD2A0DDF-52EC-DB42-8CB1-FEC7AB63F4F9}"/>
              </a:ext>
            </a:extLst>
          </p:cNvPr>
          <p:cNvSpPr txBox="1"/>
          <p:nvPr/>
        </p:nvSpPr>
        <p:spPr>
          <a:xfrm>
            <a:off x="11403141" y="6630833"/>
            <a:ext cx="6206022" cy="1200329"/>
          </a:xfrm>
          <a:prstGeom prst="rect">
            <a:avLst/>
          </a:prstGeom>
          <a:noFill/>
        </p:spPr>
        <p:txBody>
          <a:bodyPr wrap="square">
            <a:spAutoFit/>
          </a:bodyPr>
          <a:lstStyle/>
          <a:p>
            <a:pPr algn="l"/>
            <a:endParaRPr lang="en-GB" sz="3600" b="0" i="0" u="none" strike="noStrike" baseline="0" dirty="0">
              <a:solidFill>
                <a:srgbClr val="000000"/>
              </a:solidFill>
              <a:latin typeface="Brandon Grotesque Medium"/>
            </a:endParaRPr>
          </a:p>
          <a:p>
            <a:pPr algn="ctr"/>
            <a:r>
              <a:rPr lang="en-GB" sz="3600" b="0" i="0" u="none" strike="noStrike" baseline="0" dirty="0">
                <a:solidFill>
                  <a:srgbClr val="000000"/>
                </a:solidFill>
                <a:latin typeface="Brandon Grotesque Medium"/>
              </a:rPr>
              <a:t> </a:t>
            </a:r>
            <a:endParaRPr lang="en-GB" dirty="0">
              <a:solidFill>
                <a:schemeClr val="bg1">
                  <a:lumMod val="50000"/>
                </a:schemeClr>
              </a:solidFill>
            </a:endParaRPr>
          </a:p>
        </p:txBody>
      </p:sp>
      <p:sp>
        <p:nvSpPr>
          <p:cNvPr id="10" name="Freeform 3">
            <a:extLst>
              <a:ext uri="{FF2B5EF4-FFF2-40B4-BE49-F238E27FC236}">
                <a16:creationId xmlns:a16="http://schemas.microsoft.com/office/drawing/2014/main" id="{204403DF-C36E-7F61-F3ED-0064DFC66D49}"/>
              </a:ext>
            </a:extLst>
          </p:cNvPr>
          <p:cNvSpPr/>
          <p:nvPr/>
        </p:nvSpPr>
        <p:spPr>
          <a:xfrm>
            <a:off x="10788105" y="1882602"/>
            <a:ext cx="7158791" cy="4728038"/>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sp>
        <p:nvSpPr>
          <p:cNvPr id="18" name="TextBox 17">
            <a:extLst>
              <a:ext uri="{FF2B5EF4-FFF2-40B4-BE49-F238E27FC236}">
                <a16:creationId xmlns:a16="http://schemas.microsoft.com/office/drawing/2014/main" id="{0A90F652-C5C6-1EBD-AAFC-BB73E6B404F1}"/>
              </a:ext>
            </a:extLst>
          </p:cNvPr>
          <p:cNvSpPr txBox="1"/>
          <p:nvPr/>
        </p:nvSpPr>
        <p:spPr>
          <a:xfrm>
            <a:off x="11611988" y="6593466"/>
            <a:ext cx="10420350" cy="369332"/>
          </a:xfrm>
          <a:prstGeom prst="rect">
            <a:avLst/>
          </a:prstGeom>
          <a:noFill/>
        </p:spPr>
        <p:txBody>
          <a:bodyPr wrap="square">
            <a:spAutoFit/>
          </a:bodyPr>
          <a:lstStyle/>
          <a:p>
            <a:pPr algn="l"/>
            <a:r>
              <a:rPr lang="en-GB" sz="800" b="0" i="1" u="none" strike="noStrike" baseline="0" dirty="0">
                <a:solidFill>
                  <a:srgbClr val="FFFFFF"/>
                </a:solidFill>
                <a:latin typeface="BrandonGrotesque-MediumItalic"/>
              </a:rPr>
              <a:t>“</a:t>
            </a:r>
            <a:r>
              <a:rPr lang="en-GB" b="0" i="1" u="none" strike="noStrike" baseline="0" dirty="0">
                <a:solidFill>
                  <a:schemeClr val="bg1">
                    <a:lumMod val="50000"/>
                  </a:schemeClr>
                </a:solidFill>
                <a:latin typeface="BrandonGrotesque-RegularItalic"/>
              </a:rPr>
              <a:t>© </a:t>
            </a:r>
            <a:r>
              <a:rPr lang="en-GB" b="0" i="1" u="none" strike="noStrike" baseline="0" dirty="0">
                <a:solidFill>
                  <a:schemeClr val="bg1">
                    <a:lumMod val="50000"/>
                  </a:schemeClr>
                </a:solidFill>
                <a:latin typeface="BrandonGrotesque-MediumItalic"/>
              </a:rPr>
              <a:t>Gorodenkoff/Shutterstock.com</a:t>
            </a:r>
            <a:endParaRPr lang="en-GB" dirty="0">
              <a:solidFill>
                <a:schemeClr val="bg1">
                  <a:lumMod val="50000"/>
                </a:schemeClr>
              </a:solidFill>
            </a:endParaRPr>
          </a:p>
        </p:txBody>
      </p:sp>
    </p:spTree>
    <p:extLst>
      <p:ext uri="{BB962C8B-B14F-4D97-AF65-F5344CB8AC3E}">
        <p14:creationId xmlns:p14="http://schemas.microsoft.com/office/powerpoint/2010/main" val="102185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fade">
                                      <p:cBhvr>
                                        <p:cTn id="7" dur="1000"/>
                                        <p:tgtEl>
                                          <p:spTgt spid="15">
                                            <p:txEl>
                                              <p:pRg st="2" end="2"/>
                                            </p:txEl>
                                          </p:spTgt>
                                        </p:tgtEl>
                                      </p:cBhvr>
                                    </p:animEffect>
                                    <p:anim calcmode="lin" valueType="num">
                                      <p:cBhvr>
                                        <p:cTn id="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3" end="3"/>
                                            </p:txEl>
                                          </p:spTgt>
                                        </p:tgtEl>
                                        <p:attrNameLst>
                                          <p:attrName>style.visibility</p:attrName>
                                        </p:attrNameLst>
                                      </p:cBhvr>
                                      <p:to>
                                        <p:strVal val="visible"/>
                                      </p:to>
                                    </p:set>
                                    <p:animEffect transition="in" filter="fade">
                                      <p:cBhvr>
                                        <p:cTn id="14" dur="1000"/>
                                        <p:tgtEl>
                                          <p:spTgt spid="15">
                                            <p:txEl>
                                              <p:pRg st="3" end="3"/>
                                            </p:txEl>
                                          </p:spTgt>
                                        </p:tgtEl>
                                      </p:cBhvr>
                                    </p:animEffect>
                                    <p:anim calcmode="lin" valueType="num">
                                      <p:cBhvr>
                                        <p:cTn id="15"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1000"/>
                                        <p:tgtEl>
                                          <p:spTgt spid="15">
                                            <p:txEl>
                                              <p:pRg st="4" end="4"/>
                                            </p:txEl>
                                          </p:spTgt>
                                        </p:tgtEl>
                                      </p:cBhvr>
                                    </p:animEffect>
                                    <p:anim calcmode="lin" valueType="num">
                                      <p:cBhvr>
                                        <p:cTn id="2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5" end="5"/>
                                            </p:txEl>
                                          </p:spTgt>
                                        </p:tgtEl>
                                        <p:attrNameLst>
                                          <p:attrName>style.visibility</p:attrName>
                                        </p:attrNameLst>
                                      </p:cBhvr>
                                      <p:to>
                                        <p:strVal val="visible"/>
                                      </p:to>
                                    </p:set>
                                    <p:animEffect transition="in" filter="fade">
                                      <p:cBhvr>
                                        <p:cTn id="28" dur="1000"/>
                                        <p:tgtEl>
                                          <p:spTgt spid="15">
                                            <p:txEl>
                                              <p:pRg st="5" end="5"/>
                                            </p:txEl>
                                          </p:spTgt>
                                        </p:tgtEl>
                                      </p:cBhvr>
                                    </p:animEffect>
                                    <p:anim calcmode="lin" valueType="num">
                                      <p:cBhvr>
                                        <p:cTn id="29"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xEl>
                                              <p:pRg st="6" end="6"/>
                                            </p:txEl>
                                          </p:spTgt>
                                        </p:tgtEl>
                                        <p:attrNameLst>
                                          <p:attrName>style.visibility</p:attrName>
                                        </p:attrNameLst>
                                      </p:cBhvr>
                                      <p:to>
                                        <p:strVal val="visible"/>
                                      </p:to>
                                    </p:set>
                                    <p:animEffect transition="in" filter="fade">
                                      <p:cBhvr>
                                        <p:cTn id="35" dur="1000"/>
                                        <p:tgtEl>
                                          <p:spTgt spid="15">
                                            <p:txEl>
                                              <p:pRg st="6" end="6"/>
                                            </p:txEl>
                                          </p:spTgt>
                                        </p:tgtEl>
                                      </p:cBhvr>
                                    </p:animEffect>
                                    <p:anim calcmode="lin" valueType="num">
                                      <p:cBhvr>
                                        <p:cTn id="36"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05413" y="1780548"/>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DD0511"/>
            </a:solidFill>
          </p:spPr>
          <p:txBody>
            <a:bodyPr/>
            <a:lstStyle/>
            <a:p>
              <a:endParaRPr lang="en-GB"/>
            </a:p>
          </p:txBody>
        </p:sp>
      </p:grpSp>
      <p:grpSp>
        <p:nvGrpSpPr>
          <p:cNvPr id="6" name="Group 6"/>
          <p:cNvGrpSpPr>
            <a:grpSpLocks noChangeAspect="1"/>
          </p:cNvGrpSpPr>
          <p:nvPr/>
        </p:nvGrpSpPr>
        <p:grpSpPr>
          <a:xfrm>
            <a:off x="2678380" y="1959774"/>
            <a:ext cx="4642142" cy="5943760"/>
            <a:chOff x="0" y="0"/>
            <a:chExt cx="6362700" cy="6575666"/>
          </a:xfrm>
          <a:blipFill>
            <a:blip r:embed="rId2"/>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12" name="Group 12"/>
          <p:cNvGrpSpPr/>
          <p:nvPr/>
        </p:nvGrpSpPr>
        <p:grpSpPr>
          <a:xfrm rot="-5400000">
            <a:off x="14668271" y="1543335"/>
            <a:ext cx="5786039" cy="2699369"/>
            <a:chOff x="0" y="0"/>
            <a:chExt cx="3130550" cy="1460500"/>
          </a:xfrm>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92C2B2"/>
            </a:solidFill>
          </p:spPr>
          <p:txBody>
            <a:bodyPr/>
            <a:lstStyle/>
            <a:p>
              <a:endParaRPr lang="en-GB"/>
            </a:p>
          </p:txBody>
        </p:sp>
      </p:grpSp>
      <p:pic>
        <p:nvPicPr>
          <p:cNvPr id="14" name="Picture 14"/>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996244" y="1780548"/>
            <a:ext cx="699726" cy="814819"/>
          </a:xfrm>
          <a:prstGeom prst="rect">
            <a:avLst/>
          </a:prstGeom>
        </p:spPr>
      </p:pic>
      <p:sp>
        <p:nvSpPr>
          <p:cNvPr id="17" name="TextBox 17"/>
          <p:cNvSpPr txBox="1"/>
          <p:nvPr/>
        </p:nvSpPr>
        <p:spPr>
          <a:xfrm>
            <a:off x="7985230" y="855176"/>
            <a:ext cx="8857618" cy="7616188"/>
          </a:xfrm>
          <a:prstGeom prst="rect">
            <a:avLst/>
          </a:prstGeom>
        </p:spPr>
        <p:txBody>
          <a:bodyPr wrap="square" lIns="0" tIns="0" rIns="0" bIns="0" rtlCol="0" anchor="t">
            <a:spAutoFit/>
          </a:bodyPr>
          <a:lstStyle/>
          <a:p>
            <a:pPr>
              <a:lnSpc>
                <a:spcPct val="107000"/>
              </a:lnSpc>
              <a:spcBef>
                <a:spcPts val="600"/>
              </a:spcBef>
              <a:spcAft>
                <a:spcPts val="600"/>
              </a:spcAft>
            </a:pPr>
            <a:endParaRPr lang="en-US" sz="2800" kern="100">
              <a:solidFill>
                <a:schemeClr val="tx1">
                  <a:lumMod val="65000"/>
                  <a:lumOff val="35000"/>
                </a:schemeClr>
              </a:solidFill>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endParaRPr lang="en-US" sz="2800" kern="100">
              <a:latin typeface="Montserrat" pitchFamily="2" charset="0"/>
              <a:ea typeface="Calibri" panose="020F0502020204030204" pitchFamily="34" charset="0"/>
              <a:cs typeface="Times New Roman" panose="02020603050405020304" pitchFamily="18" charset="0"/>
            </a:endParaRPr>
          </a:p>
          <a:p>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“Scientists in the field of DNA research face several </a:t>
            </a:r>
            <a:r>
              <a:rPr lang="en-US" sz="2800" b="1"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challenges</a:t>
            </a:r>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that they need to overcome to advance their understanding and applications. </a:t>
            </a:r>
          </a:p>
          <a:p>
            <a:endPar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Addressing these challenges requires sustained research efforts, </a:t>
            </a:r>
            <a:r>
              <a:rPr lang="en-US" sz="2800" b="1"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interdisciplinary collaboration</a:t>
            </a:r>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a:t>
            </a:r>
            <a:r>
              <a:rPr lang="en-US" sz="2800" b="1"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technological advancements</a:t>
            </a:r>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and </a:t>
            </a:r>
            <a:r>
              <a:rPr lang="en-US" sz="2800" b="1"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ethical considerations</a:t>
            </a:r>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a:t>
            </a:r>
          </a:p>
          <a:p>
            <a:endParaRPr lang="en-US" sz="2800" kern="10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endParaRPr>
          </a:p>
          <a:p>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Overcoming these hurdles will pave the way for deeper insights into DNA and its applications, leading to improved </a:t>
            </a:r>
            <a:r>
              <a:rPr lang="en-US" sz="2800" b="1"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healthcare</a:t>
            </a:r>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a:t>
            </a:r>
            <a:r>
              <a:rPr lang="en-US" sz="2800" b="1"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personalized medicine</a:t>
            </a:r>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and scientific </a:t>
            </a:r>
            <a:r>
              <a:rPr lang="en-US" sz="2800" b="1"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breakthroughs</a:t>
            </a:r>
            <a:r>
              <a:rPr lang="en-US"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a:t>
            </a:r>
            <a:endParaRPr lang="en-GB" sz="28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endParaRPr lang="en-GB" sz="2800" kern="10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endParaRPr>
          </a:p>
          <a:p>
            <a:r>
              <a:rPr lang="en-GB" sz="2800" b="1" kern="10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Which challenge would you like to help solve?</a:t>
            </a:r>
            <a:r>
              <a:rPr lang="en-GB" sz="2800" kern="10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 </a:t>
            </a:r>
            <a:endParaRPr lang="en-US" sz="2800">
              <a:solidFill>
                <a:schemeClr val="tx1">
                  <a:lumMod val="75000"/>
                  <a:lumOff val="25000"/>
                </a:schemeClr>
              </a:solidFill>
              <a:latin typeface="Montserrat" pitchFamily="2" charset="0"/>
            </a:endParaRPr>
          </a:p>
        </p:txBody>
      </p:sp>
      <p:sp>
        <p:nvSpPr>
          <p:cNvPr id="18" name="TextBox 18"/>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a:solidFill>
                  <a:srgbClr val="FFFFFF"/>
                </a:solidFill>
                <a:latin typeface="Montserrat Semi-Bold"/>
              </a:rPr>
              <a:t>21       </a:t>
            </a:r>
            <a:r>
              <a:rPr lang="en-US" sz="1700">
                <a:solidFill>
                  <a:srgbClr val="FFFFFF"/>
                </a:solidFill>
                <a:latin typeface="Montserrat Semi-Bold Bold"/>
              </a:rPr>
              <a:t>futurumcareers.com</a:t>
            </a:r>
          </a:p>
        </p:txBody>
      </p:sp>
      <p:pic>
        <p:nvPicPr>
          <p:cNvPr id="8" name="Picture 13">
            <a:extLst>
              <a:ext uri="{FF2B5EF4-FFF2-40B4-BE49-F238E27FC236}">
                <a16:creationId xmlns:a16="http://schemas.microsoft.com/office/drawing/2014/main" id="{326C51E4-44E1-5DFA-A24B-DC32D18F6162}"/>
              </a:ext>
            </a:extLst>
          </p:cNvPr>
          <p:cNvPicPr>
            <a:picLocks noChangeAspect="1"/>
          </p:cNvPicPr>
          <p:nvPr/>
        </p:nvPicPr>
        <p:blipFill>
          <a:blip r:embed="rId5">
            <a:alphaModFix amt="23000"/>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7960649" y="475637"/>
            <a:ext cx="1738206" cy="1373183"/>
          </a:xfrm>
          <a:prstGeom prst="rect">
            <a:avLst/>
          </a:prstGeom>
        </p:spPr>
      </p:pic>
      <p:pic>
        <p:nvPicPr>
          <p:cNvPr id="9" name="Picture 13">
            <a:extLst>
              <a:ext uri="{FF2B5EF4-FFF2-40B4-BE49-F238E27FC236}">
                <a16:creationId xmlns:a16="http://schemas.microsoft.com/office/drawing/2014/main" id="{372EE9D5-2BC0-9EE8-2E10-F478EC00B227}"/>
              </a:ext>
            </a:extLst>
          </p:cNvPr>
          <p:cNvPicPr>
            <a:picLocks noChangeAspect="1"/>
          </p:cNvPicPr>
          <p:nvPr/>
        </p:nvPicPr>
        <p:blipFill>
          <a:blip r:embed="rId5">
            <a:alphaModFix amt="23000"/>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rot="10800000">
            <a:off x="15342503" y="8512597"/>
            <a:ext cx="1738206" cy="1373183"/>
          </a:xfrm>
          <a:prstGeom prst="rect">
            <a:avLst/>
          </a:prstGeom>
        </p:spPr>
      </p:pic>
    </p:spTree>
    <p:extLst>
      <p:ext uri="{BB962C8B-B14F-4D97-AF65-F5344CB8AC3E}">
        <p14:creationId xmlns:p14="http://schemas.microsoft.com/office/powerpoint/2010/main" val="178162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fade">
                                      <p:cBhvr>
                                        <p:cTn id="7" dur="1000"/>
                                        <p:tgtEl>
                                          <p:spTgt spid="17">
                                            <p:txEl>
                                              <p:pRg st="2" end="2"/>
                                            </p:txEl>
                                          </p:spTgt>
                                        </p:tgtEl>
                                      </p:cBhvr>
                                    </p:animEffect>
                                    <p:anim calcmode="lin" valueType="num">
                                      <p:cBhvr>
                                        <p:cTn id="8"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4" end="4"/>
                                            </p:txEl>
                                          </p:spTgt>
                                        </p:tgtEl>
                                        <p:attrNameLst>
                                          <p:attrName>style.visibility</p:attrName>
                                        </p:attrNameLst>
                                      </p:cBhvr>
                                      <p:to>
                                        <p:strVal val="visible"/>
                                      </p:to>
                                    </p:set>
                                    <p:animEffect transition="in" filter="fade">
                                      <p:cBhvr>
                                        <p:cTn id="14" dur="1000"/>
                                        <p:tgtEl>
                                          <p:spTgt spid="17">
                                            <p:txEl>
                                              <p:pRg st="4" end="4"/>
                                            </p:txEl>
                                          </p:spTgt>
                                        </p:tgtEl>
                                      </p:cBhvr>
                                    </p:animEffect>
                                    <p:anim calcmode="lin" valueType="num">
                                      <p:cBhvr>
                                        <p:cTn id="15"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6" end="6"/>
                                            </p:txEl>
                                          </p:spTgt>
                                        </p:tgtEl>
                                        <p:attrNameLst>
                                          <p:attrName>style.visibility</p:attrName>
                                        </p:attrNameLst>
                                      </p:cBhvr>
                                      <p:to>
                                        <p:strVal val="visible"/>
                                      </p:to>
                                    </p:set>
                                    <p:animEffect transition="in" filter="fade">
                                      <p:cBhvr>
                                        <p:cTn id="21" dur="1000"/>
                                        <p:tgtEl>
                                          <p:spTgt spid="17">
                                            <p:txEl>
                                              <p:pRg st="6" end="6"/>
                                            </p:txEl>
                                          </p:spTgt>
                                        </p:tgtEl>
                                      </p:cBhvr>
                                    </p:animEffect>
                                    <p:anim calcmode="lin" valueType="num">
                                      <p:cBhvr>
                                        <p:cTn id="22"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8" end="8"/>
                                            </p:txEl>
                                          </p:spTgt>
                                        </p:tgtEl>
                                        <p:attrNameLst>
                                          <p:attrName>style.visibility</p:attrName>
                                        </p:attrNameLst>
                                      </p:cBhvr>
                                      <p:to>
                                        <p:strVal val="visible"/>
                                      </p:to>
                                    </p:set>
                                    <p:animEffect transition="in" filter="fade">
                                      <p:cBhvr>
                                        <p:cTn id="28" dur="1000"/>
                                        <p:tgtEl>
                                          <p:spTgt spid="17">
                                            <p:txEl>
                                              <p:pRg st="8" end="8"/>
                                            </p:txEl>
                                          </p:spTgt>
                                        </p:tgtEl>
                                      </p:cBhvr>
                                    </p:animEffect>
                                    <p:anim calcmode="lin" valueType="num">
                                      <p:cBhvr>
                                        <p:cTn id="29" dur="1000" fill="hold"/>
                                        <p:tgtEl>
                                          <p:spTgt spid="17">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2C2B2"/>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B0C242"/>
            </a:solidFill>
          </p:spPr>
          <p:txBody>
            <a:bodyPr/>
            <a:lstStyle/>
            <a:p>
              <a:endParaRPr lang="en-GB"/>
            </a:p>
          </p:txBody>
        </p:sp>
      </p:grpSp>
      <p:grpSp>
        <p:nvGrpSpPr>
          <p:cNvPr id="6" name="Group 6"/>
          <p:cNvGrpSpPr>
            <a:grpSpLocks noChangeAspect="1"/>
          </p:cNvGrpSpPr>
          <p:nvPr/>
        </p:nvGrpSpPr>
        <p:grpSpPr>
          <a:xfrm>
            <a:off x="11797576" y="2208420"/>
            <a:ext cx="6124146" cy="4840080"/>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8" name="Group 8"/>
          <p:cNvGrpSpPr/>
          <p:nvPr/>
        </p:nvGrpSpPr>
        <p:grpSpPr>
          <a:xfrm rot="5400000">
            <a:off x="3264210" y="-3264210"/>
            <a:ext cx="10287000" cy="16815420"/>
            <a:chOff x="0" y="0"/>
            <a:chExt cx="3130550" cy="3928907"/>
          </a:xfrm>
          <a:solidFill>
            <a:schemeClr val="accent3">
              <a:lumMod val="20000"/>
              <a:lumOff val="8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sp>
        <p:nvSpPr>
          <p:cNvPr id="15" name="TextBox 15"/>
          <p:cNvSpPr txBox="1"/>
          <p:nvPr/>
        </p:nvSpPr>
        <p:spPr>
          <a:xfrm>
            <a:off x="810225" y="2059870"/>
            <a:ext cx="10701469" cy="7761355"/>
          </a:xfrm>
          <a:prstGeom prst="rect">
            <a:avLst/>
          </a:prstGeom>
        </p:spPr>
        <p:txBody>
          <a:bodyPr wrap="square" lIns="0" tIns="0" rIns="0" bIns="0" rtlCol="0" anchor="t">
            <a:spAutoFit/>
          </a:bodyPr>
          <a:lstStyle/>
          <a:p>
            <a:pPr marL="342900" lvl="0" indent="-342900">
              <a:buFont typeface="+mj-lt"/>
              <a:buAutoNum type="arabicPeriod"/>
            </a:pPr>
            <a:r>
              <a:rPr lang="en-US" sz="2800" b="1"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Understanding the Functional Genome</a:t>
            </a:r>
          </a:p>
          <a:p>
            <a:pPr lvl="0"/>
            <a:r>
              <a:rPr lang="en-US" sz="24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While the human genome has been sequenced, much of DNA's functionality remains unknown. Scientists need to unravel the complexities of the non-coding regions of the genome, such as regulatory elements and non-coding RNAs, to understand their role in gene expression and disease.</a:t>
            </a:r>
          </a:p>
          <a:p>
            <a:pPr lvl="0"/>
            <a:endParaRPr lang="en-US" sz="24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pPr lvl="0"/>
            <a:r>
              <a:rPr lang="en-US" sz="2400" b="1"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Find out more</a:t>
            </a:r>
          </a:p>
          <a:p>
            <a:pPr lvl="0"/>
            <a:r>
              <a:rPr lang="en-US" sz="2400" kern="10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From  the </a:t>
            </a:r>
            <a:r>
              <a:rPr lang="en-US" sz="24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UK’s NHS </a:t>
            </a:r>
            <a:r>
              <a:rPr lang="en-US" sz="2400" kern="100">
                <a:solidFill>
                  <a:schemeClr val="tx1">
                    <a:lumMod val="65000"/>
                    <a:lumOff val="35000"/>
                  </a:schemeClr>
                </a:solidFill>
                <a:effectLst/>
                <a:latin typeface="Montserrat" pitchFamily="2" charset="0"/>
                <a:ea typeface="Calibri" panose="020F0502020204030204" pitchFamily="34" charset="0"/>
                <a:cs typeface="Times New Roman" panose="02020603050405020304" pitchFamily="18" charset="0"/>
                <a:hlinkClick r:id="rId4"/>
              </a:rPr>
              <a:t>Genomics Education </a:t>
            </a:r>
            <a:r>
              <a:rPr lang="en-US" sz="2400" kern="100" err="1">
                <a:solidFill>
                  <a:schemeClr val="tx1">
                    <a:lumMod val="65000"/>
                    <a:lumOff val="35000"/>
                  </a:schemeClr>
                </a:solidFill>
                <a:effectLst/>
                <a:latin typeface="Montserrat" pitchFamily="2" charset="0"/>
                <a:ea typeface="Calibri" panose="020F0502020204030204" pitchFamily="34" charset="0"/>
                <a:cs typeface="Times New Roman" panose="02020603050405020304" pitchFamily="18" charset="0"/>
                <a:hlinkClick r:id="rId4"/>
              </a:rPr>
              <a:t>Programme</a:t>
            </a:r>
            <a:r>
              <a:rPr lang="en-US" sz="2400" kern="100">
                <a:solidFill>
                  <a:schemeClr val="tx1">
                    <a:lumMod val="65000"/>
                    <a:lumOff val="35000"/>
                  </a:schemeClr>
                </a:solidFill>
                <a:effectLst/>
                <a:latin typeface="Montserrat" pitchFamily="2" charset="0"/>
                <a:ea typeface="Calibri" panose="020F0502020204030204" pitchFamily="34" charset="0"/>
                <a:cs typeface="Times New Roman" panose="02020603050405020304" pitchFamily="18" charset="0"/>
              </a:rPr>
              <a:t>:</a:t>
            </a:r>
          </a:p>
          <a:p>
            <a:pPr marL="342900" lvl="0" indent="-342900">
              <a:buFont typeface="Wingdings" panose="05000000000000000000" pitchFamily="2" charset="2"/>
              <a:buChar char="§"/>
            </a:pPr>
            <a:r>
              <a:rPr lang="en-US" sz="2400" kern="100">
                <a:effectLst/>
                <a:latin typeface="Montserrat" pitchFamily="2" charset="0"/>
                <a:ea typeface="Calibri" panose="020F0502020204030204" pitchFamily="34" charset="0"/>
                <a:cs typeface="Times New Roman" panose="02020603050405020304" pitchFamily="18" charset="0"/>
                <a:hlinkClick r:id="rId5"/>
              </a:rPr>
              <a:t>What is genomics?</a:t>
            </a:r>
            <a:endParaRPr lang="en-US" sz="2400" kern="100">
              <a:latin typeface="Montserrat" pitchFamily="2"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
            </a:pPr>
            <a:r>
              <a:rPr lang="en-US" sz="2400" kern="100">
                <a:latin typeface="Montserrat" pitchFamily="2" charset="0"/>
                <a:ea typeface="Calibri" panose="020F0502020204030204" pitchFamily="34" charset="0"/>
                <a:cs typeface="Times New Roman" panose="02020603050405020304" pitchFamily="18" charset="0"/>
                <a:hlinkClick r:id="rId6"/>
              </a:rPr>
              <a:t>What is functional genomics?</a:t>
            </a:r>
            <a:endParaRPr lang="en-US" sz="2400" kern="100">
              <a:latin typeface="Montserrat" pitchFamily="2" charset="0"/>
              <a:ea typeface="Calibri" panose="020F0502020204030204" pitchFamily="34" charset="0"/>
              <a:cs typeface="Times New Roman" panose="02020603050405020304" pitchFamily="18" charset="0"/>
            </a:endParaRPr>
          </a:p>
          <a:p>
            <a:pPr lvl="0"/>
            <a:endParaRPr lang="en-US" sz="2400" kern="100">
              <a:latin typeface="Montserrat" pitchFamily="2" charset="0"/>
              <a:ea typeface="Calibri" panose="020F0502020204030204" pitchFamily="34" charset="0"/>
              <a:cs typeface="Times New Roman" panose="02020603050405020304" pitchFamily="18" charset="0"/>
            </a:endParaRPr>
          </a:p>
          <a:p>
            <a:pPr lvl="0"/>
            <a:r>
              <a:rPr lang="en-US" sz="24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From the </a:t>
            </a:r>
            <a:r>
              <a:rPr lang="en-GB" sz="2400" b="0" i="0">
                <a:solidFill>
                  <a:schemeClr val="tx1">
                    <a:lumMod val="75000"/>
                    <a:lumOff val="25000"/>
                  </a:schemeClr>
                </a:solidFill>
                <a:effectLst/>
                <a:latin typeface="Montserrat" pitchFamily="2" charset="0"/>
              </a:rPr>
              <a:t>EMBL's European Bioinformatics Institute </a:t>
            </a:r>
            <a:r>
              <a:rPr lang="en-GB" sz="2400" b="0" i="0">
                <a:solidFill>
                  <a:schemeClr val="tx1">
                    <a:lumMod val="65000"/>
                    <a:lumOff val="35000"/>
                  </a:schemeClr>
                </a:solidFill>
                <a:effectLst/>
                <a:latin typeface="Montserrat" pitchFamily="2" charset="0"/>
              </a:rPr>
              <a:t>(</a:t>
            </a:r>
            <a:r>
              <a:rPr lang="en-US" sz="2400" kern="100">
                <a:solidFill>
                  <a:schemeClr val="tx1">
                    <a:lumMod val="65000"/>
                    <a:lumOff val="35000"/>
                  </a:schemeClr>
                </a:solidFill>
                <a:effectLst/>
                <a:latin typeface="Montserrat" pitchFamily="2" charset="0"/>
                <a:ea typeface="Calibri" panose="020F0502020204030204" pitchFamily="34" charset="0"/>
                <a:cs typeface="Times New Roman" panose="02020603050405020304" pitchFamily="18" charset="0"/>
                <a:hlinkClick r:id="rId7"/>
              </a:rPr>
              <a:t>EMBL EBI</a:t>
            </a:r>
            <a:r>
              <a:rPr lang="en-US" sz="2400" kern="10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a:t>
            </a:r>
          </a:p>
          <a:p>
            <a:pPr marL="342900" indent="-342900">
              <a:buFont typeface="Wingdings" panose="05000000000000000000" pitchFamily="2" charset="2"/>
              <a:buChar char="§"/>
            </a:pPr>
            <a:r>
              <a:rPr lang="en-US" sz="2400" kern="100">
                <a:latin typeface="Montserrat" pitchFamily="2" charset="0"/>
                <a:ea typeface="Calibri" panose="020F0502020204030204" pitchFamily="34" charset="0"/>
                <a:cs typeface="Times New Roman" panose="02020603050405020304" pitchFamily="18" charset="0"/>
                <a:hlinkClick r:id="rId8"/>
              </a:rPr>
              <a:t>What is functional genomics?</a:t>
            </a:r>
            <a:r>
              <a:rPr lang="en-US" sz="2400" kern="100">
                <a:latin typeface="Montserrat" pitchFamily="2" charset="0"/>
                <a:ea typeface="Calibri" panose="020F0502020204030204" pitchFamily="34" charset="0"/>
                <a:cs typeface="Times New Roman" panose="02020603050405020304" pitchFamily="18" charset="0"/>
                <a:hlinkClick r:id="rId9"/>
              </a:rPr>
              <a:t> </a:t>
            </a:r>
          </a:p>
          <a:p>
            <a:pPr marL="342900" indent="-342900">
              <a:buFont typeface="Wingdings" panose="05000000000000000000" pitchFamily="2" charset="2"/>
              <a:buChar char="§"/>
            </a:pPr>
            <a:r>
              <a:rPr lang="en-US" sz="2400" kern="100">
                <a:latin typeface="Montserrat" pitchFamily="2" charset="0"/>
                <a:ea typeface="Calibri" panose="020F0502020204030204" pitchFamily="34" charset="0"/>
                <a:cs typeface="Times New Roman" panose="02020603050405020304" pitchFamily="18" charset="0"/>
                <a:hlinkClick r:id="rId9"/>
              </a:rPr>
              <a:t>Functional genomics case studies</a:t>
            </a:r>
            <a:endParaRPr lang="en-US" sz="2400" kern="100">
              <a:latin typeface="Montserrat" pitchFamily="2" charset="0"/>
              <a:ea typeface="Calibri" panose="020F0502020204030204" pitchFamily="34" charset="0"/>
              <a:cs typeface="Times New Roman" panose="02020603050405020304" pitchFamily="18" charset="0"/>
            </a:endParaRPr>
          </a:p>
          <a:p>
            <a:pPr lvl="0"/>
            <a:endParaRPr lang="en-US" sz="2400" kern="100">
              <a:latin typeface="Montserrat" pitchFamily="2" charset="0"/>
              <a:ea typeface="Calibri" panose="020F0502020204030204" pitchFamily="34" charset="0"/>
              <a:cs typeface="Times New Roman" panose="02020603050405020304" pitchFamily="18" charset="0"/>
            </a:endParaRPr>
          </a:p>
          <a:p>
            <a:r>
              <a:rPr lang="en-US" sz="2400" kern="100">
                <a:effectLst/>
                <a:latin typeface="Montserrat" pitchFamily="2" charset="0"/>
                <a:ea typeface="Calibri" panose="020F0502020204030204" pitchFamily="34" charset="0"/>
                <a:cs typeface="Times New Roman" panose="02020603050405020304" pitchFamily="18" charset="0"/>
              </a:rPr>
              <a:t> </a:t>
            </a:r>
            <a:endParaRPr lang="en-GB" sz="2400" kern="100">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endParaRPr lang="en-GB" sz="2400" kern="100">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kern="100">
                <a:effectLst/>
                <a:latin typeface="Montserrat" pitchFamily="2" charset="0"/>
                <a:ea typeface="Calibri" panose="020F0502020204030204" pitchFamily="34" charset="0"/>
                <a:cs typeface="Times New Roman" panose="02020603050405020304" pitchFamily="18" charset="0"/>
              </a:rPr>
              <a:t> </a:t>
            </a:r>
            <a:endParaRPr lang="en-GB" sz="2400" kern="100">
              <a:effectLst/>
              <a:latin typeface="Montserrat" pitchFamily="2" charset="0"/>
              <a:ea typeface="Calibri" panose="020F0502020204030204" pitchFamily="34" charset="0"/>
              <a:cs typeface="Times New Roman" panose="02020603050405020304" pitchFamily="18" charset="0"/>
            </a:endParaRPr>
          </a:p>
          <a:p>
            <a:pPr>
              <a:lnSpc>
                <a:spcPts val="2660"/>
              </a:lnSpc>
            </a:pPr>
            <a:endParaRPr lang="en-US" sz="2000">
              <a:solidFill>
                <a:srgbClr val="000000"/>
              </a:solidFill>
              <a:latin typeface="Montserrat Classic"/>
            </a:endParaRPr>
          </a:p>
        </p:txBody>
      </p:sp>
      <p:sp>
        <p:nvSpPr>
          <p:cNvPr id="17" name="TextBox 17"/>
          <p:cNvSpPr txBox="1"/>
          <p:nvPr/>
        </p:nvSpPr>
        <p:spPr>
          <a:xfrm>
            <a:off x="831664" y="9239865"/>
            <a:ext cx="4979916" cy="284693"/>
          </a:xfrm>
          <a:prstGeom prst="rect">
            <a:avLst/>
          </a:prstGeom>
        </p:spPr>
        <p:txBody>
          <a:bodyPr lIns="0" tIns="0" rIns="0" bIns="0" rtlCol="0" anchor="t">
            <a:spAutoFit/>
          </a:bodyPr>
          <a:lstStyle/>
          <a:p>
            <a:pPr>
              <a:lnSpc>
                <a:spcPts val="2380"/>
              </a:lnSpc>
            </a:pPr>
            <a:r>
              <a:rPr lang="en-US" sz="1700">
                <a:solidFill>
                  <a:srgbClr val="000000"/>
                </a:solidFill>
                <a:latin typeface="Montserrat Semi-Bold"/>
              </a:rPr>
              <a:t>22       </a:t>
            </a:r>
            <a:r>
              <a:rPr lang="en-US" sz="1700">
                <a:solidFill>
                  <a:srgbClr val="000000"/>
                </a:solidFill>
                <a:latin typeface="Montserrat Semi-Bold Bold"/>
              </a:rPr>
              <a:t>futurumcareers.com</a:t>
            </a:r>
          </a:p>
        </p:txBody>
      </p:sp>
      <p:grpSp>
        <p:nvGrpSpPr>
          <p:cNvPr id="16" name="Group 15">
            <a:extLst>
              <a:ext uri="{FF2B5EF4-FFF2-40B4-BE49-F238E27FC236}">
                <a16:creationId xmlns:a16="http://schemas.microsoft.com/office/drawing/2014/main" id="{6B434298-8F4B-3E52-0E15-8354669A5563}"/>
              </a:ext>
            </a:extLst>
          </p:cNvPr>
          <p:cNvGrpSpPr/>
          <p:nvPr/>
        </p:nvGrpSpPr>
        <p:grpSpPr>
          <a:xfrm rot="5400000">
            <a:off x="3692319" y="-3553564"/>
            <a:ext cx="1251479" cy="8675049"/>
            <a:chOff x="3970261" y="-1478600"/>
            <a:chExt cx="3130550" cy="18345673"/>
          </a:xfrm>
          <a:solidFill>
            <a:srgbClr val="DD0511"/>
          </a:solidFill>
        </p:grpSpPr>
        <p:sp>
          <p:nvSpPr>
            <p:cNvPr id="18" name="Freeform 16">
              <a:extLst>
                <a:ext uri="{FF2B5EF4-FFF2-40B4-BE49-F238E27FC236}">
                  <a16:creationId xmlns:a16="http://schemas.microsoft.com/office/drawing/2014/main" id="{78C39F69-5EDB-A607-9BD1-2D47767CE53A}"/>
                </a:ext>
              </a:extLst>
            </p:cNvPr>
            <p:cNvSpPr/>
            <p:nvPr/>
          </p:nvSpPr>
          <p:spPr>
            <a:xfrm>
              <a:off x="3970261" y="-1478600"/>
              <a:ext cx="3130550" cy="18345673"/>
            </a:xfrm>
            <a:custGeom>
              <a:avLst/>
              <a:gdLst/>
              <a:ahLst/>
              <a:cxnLst/>
              <a:rect l="l" t="t" r="r" b="b"/>
              <a:pathLst>
                <a:path w="3130550" h="18345672">
                  <a:moveTo>
                    <a:pt x="0" y="1123950"/>
                  </a:moveTo>
                  <a:lnTo>
                    <a:pt x="0" y="18345672"/>
                  </a:lnTo>
                  <a:lnTo>
                    <a:pt x="3130550" y="18345672"/>
                  </a:lnTo>
                  <a:lnTo>
                    <a:pt x="3130550" y="0"/>
                  </a:lnTo>
                  <a:close/>
                </a:path>
              </a:pathLst>
            </a:custGeom>
            <a:grpFill/>
          </p:spPr>
          <p:txBody>
            <a:bodyPr/>
            <a:lstStyle/>
            <a:p>
              <a:endParaRPr lang="en-GB"/>
            </a:p>
          </p:txBody>
        </p:sp>
      </p:grpSp>
      <p:sp>
        <p:nvSpPr>
          <p:cNvPr id="19" name="TextBox 18">
            <a:extLst>
              <a:ext uri="{FF2B5EF4-FFF2-40B4-BE49-F238E27FC236}">
                <a16:creationId xmlns:a16="http://schemas.microsoft.com/office/drawing/2014/main" id="{548A9C47-CE76-E7DA-673F-F51A2D06AC6B}"/>
              </a:ext>
            </a:extLst>
          </p:cNvPr>
          <p:cNvSpPr txBox="1"/>
          <p:nvPr/>
        </p:nvSpPr>
        <p:spPr>
          <a:xfrm>
            <a:off x="807083" y="481505"/>
            <a:ext cx="7543800" cy="707886"/>
          </a:xfrm>
          <a:prstGeom prst="rect">
            <a:avLst/>
          </a:prstGeom>
          <a:noFill/>
        </p:spPr>
        <p:txBody>
          <a:bodyPr wrap="square" rtlCol="0">
            <a:spAutoFit/>
          </a:bodyPr>
          <a:lstStyle/>
          <a:p>
            <a:r>
              <a:rPr lang="en-GB" sz="4000" b="1">
                <a:solidFill>
                  <a:schemeClr val="accent3">
                    <a:lumMod val="20000"/>
                    <a:lumOff val="80000"/>
                  </a:schemeClr>
                </a:solidFill>
                <a:latin typeface="Montserrat" pitchFamily="2" charset="0"/>
              </a:rPr>
              <a:t>Research </a:t>
            </a:r>
            <a:r>
              <a:rPr lang="en-GB" sz="4000">
                <a:solidFill>
                  <a:schemeClr val="accent3">
                    <a:lumMod val="20000"/>
                    <a:lumOff val="80000"/>
                  </a:schemeClr>
                </a:solidFill>
                <a:latin typeface="Montserrat" pitchFamily="2" charset="0"/>
              </a:rPr>
              <a:t>points</a:t>
            </a:r>
          </a:p>
        </p:txBody>
      </p:sp>
      <p:sp>
        <p:nvSpPr>
          <p:cNvPr id="2" name="TextBox 1">
            <a:extLst>
              <a:ext uri="{FF2B5EF4-FFF2-40B4-BE49-F238E27FC236}">
                <a16:creationId xmlns:a16="http://schemas.microsoft.com/office/drawing/2014/main" id="{168D299E-4DBC-DF09-683C-7E7F7DD7D72B}"/>
              </a:ext>
            </a:extLst>
          </p:cNvPr>
          <p:cNvSpPr txBox="1"/>
          <p:nvPr/>
        </p:nvSpPr>
        <p:spPr>
          <a:xfrm>
            <a:off x="12649200" y="491587"/>
            <a:ext cx="7467600" cy="707886"/>
          </a:xfrm>
          <a:prstGeom prst="rect">
            <a:avLst/>
          </a:prstGeom>
          <a:noFill/>
        </p:spPr>
        <p:txBody>
          <a:bodyPr wrap="square" rtlCol="0">
            <a:spAutoFit/>
          </a:bodyPr>
          <a:lstStyle/>
          <a:p>
            <a:r>
              <a:rPr lang="en-GB" sz="4000" b="1">
                <a:solidFill>
                  <a:schemeClr val="bg1">
                    <a:lumMod val="50000"/>
                  </a:schemeClr>
                </a:solidFill>
                <a:latin typeface="Montserrat" pitchFamily="2" charset="0"/>
              </a:rPr>
              <a:t>Research </a:t>
            </a:r>
            <a:r>
              <a:rPr lang="en-GB" sz="4000">
                <a:solidFill>
                  <a:schemeClr val="bg1">
                    <a:lumMod val="50000"/>
                  </a:schemeClr>
                </a:solidFill>
                <a:latin typeface="Montserrat" pitchFamily="2" charset="0"/>
              </a:rPr>
              <a:t>challenges</a:t>
            </a:r>
          </a:p>
        </p:txBody>
      </p:sp>
      <p:grpSp>
        <p:nvGrpSpPr>
          <p:cNvPr id="3" name="Group 10">
            <a:extLst>
              <a:ext uri="{FF2B5EF4-FFF2-40B4-BE49-F238E27FC236}">
                <a16:creationId xmlns:a16="http://schemas.microsoft.com/office/drawing/2014/main" id="{EB15440C-EDED-4FD2-3D16-5B481DF1FDB1}"/>
              </a:ext>
            </a:extLst>
          </p:cNvPr>
          <p:cNvGrpSpPr>
            <a:grpSpLocks noChangeAspect="1"/>
          </p:cNvGrpSpPr>
          <p:nvPr/>
        </p:nvGrpSpPr>
        <p:grpSpPr>
          <a:xfrm>
            <a:off x="11511694" y="2400300"/>
            <a:ext cx="6113951" cy="4172864"/>
            <a:chOff x="318153" y="2571529"/>
            <a:chExt cx="6061844" cy="5612306"/>
          </a:xfrm>
          <a:blipFill dpi="0" rotWithShape="1">
            <a:blip r:embed="rId10">
              <a:extLst>
                <a:ext uri="{28A0092B-C50C-407E-A947-70E740481C1C}">
                  <a14:useLocalDpi xmlns:a14="http://schemas.microsoft.com/office/drawing/2010/main" val="0"/>
                </a:ext>
              </a:extLst>
            </a:blip>
            <a:srcRect/>
            <a:stretch>
              <a:fillRect/>
            </a:stretch>
          </a:blipFill>
        </p:grpSpPr>
        <p:sp>
          <p:nvSpPr>
            <p:cNvPr id="13" name="Freeform 11">
              <a:extLst>
                <a:ext uri="{FF2B5EF4-FFF2-40B4-BE49-F238E27FC236}">
                  <a16:creationId xmlns:a16="http://schemas.microsoft.com/office/drawing/2014/main" id="{490EC07C-09C8-6F06-E2D9-DED68257BE32}"/>
                </a:ext>
              </a:extLst>
            </p:cNvPr>
            <p:cNvSpPr/>
            <p:nvPr/>
          </p:nvSpPr>
          <p:spPr>
            <a:xfrm>
              <a:off x="318153" y="2571529"/>
              <a:ext cx="6061844" cy="5612306"/>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1" name="TextBox 10">
            <a:extLst>
              <a:ext uri="{FF2B5EF4-FFF2-40B4-BE49-F238E27FC236}">
                <a16:creationId xmlns:a16="http://schemas.microsoft.com/office/drawing/2014/main" id="{02AA3ECD-18A2-2999-1C77-F42CD4899A44}"/>
              </a:ext>
            </a:extLst>
          </p:cNvPr>
          <p:cNvSpPr txBox="1"/>
          <p:nvPr/>
        </p:nvSpPr>
        <p:spPr>
          <a:xfrm>
            <a:off x="11820894" y="6632841"/>
            <a:ext cx="5656881" cy="369332"/>
          </a:xfrm>
          <a:prstGeom prst="rect">
            <a:avLst/>
          </a:prstGeom>
          <a:noFill/>
        </p:spPr>
        <p:txBody>
          <a:bodyPr wrap="square">
            <a:spAutoFit/>
          </a:bodyPr>
          <a:lstStyle/>
          <a:p>
            <a:pPr algn="l"/>
            <a:r>
              <a:rPr lang="en-GB" sz="800" b="0" i="1" u="none" strike="noStrike" baseline="0" dirty="0">
                <a:solidFill>
                  <a:srgbClr val="FFFFFF"/>
                </a:solidFill>
                <a:latin typeface="BrandonGrotesque-MediumItalic"/>
              </a:rPr>
              <a:t>“</a:t>
            </a:r>
            <a:r>
              <a:rPr lang="en-GB" b="0" i="1" u="none" strike="noStrike" baseline="0" dirty="0">
                <a:solidFill>
                  <a:schemeClr val="bg1">
                    <a:lumMod val="50000"/>
                  </a:schemeClr>
                </a:solidFill>
                <a:latin typeface="BrandonGrotesque-RegularItalic"/>
              </a:rPr>
              <a:t>© </a:t>
            </a:r>
            <a:r>
              <a:rPr lang="en-GB" b="0" i="1" u="none" strike="noStrike" baseline="0" dirty="0">
                <a:solidFill>
                  <a:schemeClr val="bg1">
                    <a:lumMod val="50000"/>
                  </a:schemeClr>
                </a:solidFill>
                <a:latin typeface="BrandonGrotesque-MediumItalic"/>
              </a:rPr>
              <a:t>Giovanni Cancemi/Shutterstock.com</a:t>
            </a:r>
            <a:endParaRPr lang="en-GB" dirty="0">
              <a:solidFill>
                <a:schemeClr val="bg1">
                  <a:lumMod val="50000"/>
                </a:schemeClr>
              </a:solidFill>
            </a:endParaRPr>
          </a:p>
        </p:txBody>
      </p:sp>
    </p:spTree>
    <p:extLst>
      <p:ext uri="{BB962C8B-B14F-4D97-AF65-F5344CB8AC3E}">
        <p14:creationId xmlns:p14="http://schemas.microsoft.com/office/powerpoint/2010/main" val="369810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animEffect transition="in" filter="fade">
                                      <p:cBhvr>
                                        <p:cTn id="7" dur="1000"/>
                                        <p:tgtEl>
                                          <p:spTgt spid="15">
                                            <p:txEl>
                                              <p:pRg st="3" end="3"/>
                                            </p:txEl>
                                          </p:spTgt>
                                        </p:tgtEl>
                                      </p:cBhvr>
                                    </p:animEffect>
                                    <p:anim calcmode="lin" valueType="num">
                                      <p:cBhvr>
                                        <p:cTn id="8"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4" end="4"/>
                                            </p:txEl>
                                          </p:spTgt>
                                        </p:tgtEl>
                                        <p:attrNameLst>
                                          <p:attrName>style.visibility</p:attrName>
                                        </p:attrNameLst>
                                      </p:cBhvr>
                                      <p:to>
                                        <p:strVal val="visible"/>
                                      </p:to>
                                    </p:set>
                                    <p:animEffect transition="in" filter="fade">
                                      <p:cBhvr>
                                        <p:cTn id="14" dur="1000"/>
                                        <p:tgtEl>
                                          <p:spTgt spid="15">
                                            <p:txEl>
                                              <p:pRg st="4" end="4"/>
                                            </p:txEl>
                                          </p:spTgt>
                                        </p:tgtEl>
                                      </p:cBhvr>
                                    </p:animEffect>
                                    <p:anim calcmode="lin" valueType="num">
                                      <p:cBhvr>
                                        <p:cTn id="15"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animEffect transition="in" filter="fade">
                                      <p:cBhvr>
                                        <p:cTn id="19" dur="1000"/>
                                        <p:tgtEl>
                                          <p:spTgt spid="15">
                                            <p:txEl>
                                              <p:pRg st="5" end="5"/>
                                            </p:txEl>
                                          </p:spTgt>
                                        </p:tgtEl>
                                      </p:cBhvr>
                                    </p:animEffect>
                                    <p:anim calcmode="lin" valueType="num">
                                      <p:cBhvr>
                                        <p:cTn id="20"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15">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xEl>
                                              <p:pRg st="6" end="6"/>
                                            </p:txEl>
                                          </p:spTgt>
                                        </p:tgtEl>
                                        <p:attrNameLst>
                                          <p:attrName>style.visibility</p:attrName>
                                        </p:attrNameLst>
                                      </p:cBhvr>
                                      <p:to>
                                        <p:strVal val="visible"/>
                                      </p:to>
                                    </p:set>
                                    <p:animEffect transition="in" filter="fade">
                                      <p:cBhvr>
                                        <p:cTn id="24" dur="1000"/>
                                        <p:tgtEl>
                                          <p:spTgt spid="15">
                                            <p:txEl>
                                              <p:pRg st="6" end="6"/>
                                            </p:txEl>
                                          </p:spTgt>
                                        </p:tgtEl>
                                      </p:cBhvr>
                                    </p:animEffect>
                                    <p:anim calcmode="lin" valueType="num">
                                      <p:cBhvr>
                                        <p:cTn id="25"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xEl>
                                              <p:pRg st="8" end="8"/>
                                            </p:txEl>
                                          </p:spTgt>
                                        </p:tgtEl>
                                        <p:attrNameLst>
                                          <p:attrName>style.visibility</p:attrName>
                                        </p:attrNameLst>
                                      </p:cBhvr>
                                      <p:to>
                                        <p:strVal val="visible"/>
                                      </p:to>
                                    </p:set>
                                    <p:animEffect transition="in" filter="fade">
                                      <p:cBhvr>
                                        <p:cTn id="31" dur="1000"/>
                                        <p:tgtEl>
                                          <p:spTgt spid="15">
                                            <p:txEl>
                                              <p:pRg st="8" end="8"/>
                                            </p:txEl>
                                          </p:spTgt>
                                        </p:tgtEl>
                                      </p:cBhvr>
                                    </p:animEffect>
                                    <p:anim calcmode="lin" valueType="num">
                                      <p:cBhvr>
                                        <p:cTn id="32" dur="1000" fill="hold"/>
                                        <p:tgtEl>
                                          <p:spTgt spid="15">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15">
                                            <p:txEl>
                                              <p:pRg st="8" end="8"/>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xEl>
                                              <p:pRg st="9" end="9"/>
                                            </p:txEl>
                                          </p:spTgt>
                                        </p:tgtEl>
                                        <p:attrNameLst>
                                          <p:attrName>style.visibility</p:attrName>
                                        </p:attrNameLst>
                                      </p:cBhvr>
                                      <p:to>
                                        <p:strVal val="visible"/>
                                      </p:to>
                                    </p:set>
                                    <p:animEffect transition="in" filter="fade">
                                      <p:cBhvr>
                                        <p:cTn id="36" dur="1000"/>
                                        <p:tgtEl>
                                          <p:spTgt spid="15">
                                            <p:txEl>
                                              <p:pRg st="9" end="9"/>
                                            </p:txEl>
                                          </p:spTgt>
                                        </p:tgtEl>
                                      </p:cBhvr>
                                    </p:animEffect>
                                    <p:anim calcmode="lin" valueType="num">
                                      <p:cBhvr>
                                        <p:cTn id="37" dur="1000" fill="hold"/>
                                        <p:tgtEl>
                                          <p:spTgt spid="15">
                                            <p:txEl>
                                              <p:pRg st="9" end="9"/>
                                            </p:txEl>
                                          </p:spTgt>
                                        </p:tgtEl>
                                        <p:attrNameLst>
                                          <p:attrName>ppt_x</p:attrName>
                                        </p:attrNameLst>
                                      </p:cBhvr>
                                      <p:tavLst>
                                        <p:tav tm="0">
                                          <p:val>
                                            <p:strVal val="#ppt_x"/>
                                          </p:val>
                                        </p:tav>
                                        <p:tav tm="100000">
                                          <p:val>
                                            <p:strVal val="#ppt_x"/>
                                          </p:val>
                                        </p:tav>
                                      </p:tavLst>
                                    </p:anim>
                                    <p:anim calcmode="lin" valueType="num">
                                      <p:cBhvr>
                                        <p:cTn id="38" dur="1000" fill="hold"/>
                                        <p:tgtEl>
                                          <p:spTgt spid="15">
                                            <p:txEl>
                                              <p:pRg st="9" end="9"/>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xEl>
                                              <p:pRg st="10" end="10"/>
                                            </p:txEl>
                                          </p:spTgt>
                                        </p:tgtEl>
                                        <p:attrNameLst>
                                          <p:attrName>style.visibility</p:attrName>
                                        </p:attrNameLst>
                                      </p:cBhvr>
                                      <p:to>
                                        <p:strVal val="visible"/>
                                      </p:to>
                                    </p:set>
                                    <p:animEffect transition="in" filter="fade">
                                      <p:cBhvr>
                                        <p:cTn id="41" dur="1000"/>
                                        <p:tgtEl>
                                          <p:spTgt spid="15">
                                            <p:txEl>
                                              <p:pRg st="10" end="10"/>
                                            </p:txEl>
                                          </p:spTgt>
                                        </p:tgtEl>
                                      </p:cBhvr>
                                    </p:animEffect>
                                    <p:anim calcmode="lin" valueType="num">
                                      <p:cBhvr>
                                        <p:cTn id="42" dur="1000" fill="hold"/>
                                        <p:tgtEl>
                                          <p:spTgt spid="15">
                                            <p:txEl>
                                              <p:pRg st="10" end="10"/>
                                            </p:txEl>
                                          </p:spTgt>
                                        </p:tgtEl>
                                        <p:attrNameLst>
                                          <p:attrName>ppt_x</p:attrName>
                                        </p:attrNameLst>
                                      </p:cBhvr>
                                      <p:tavLst>
                                        <p:tav tm="0">
                                          <p:val>
                                            <p:strVal val="#ppt_x"/>
                                          </p:val>
                                        </p:tav>
                                        <p:tav tm="100000">
                                          <p:val>
                                            <p:strVal val="#ppt_x"/>
                                          </p:val>
                                        </p:tav>
                                      </p:tavLst>
                                    </p:anim>
                                    <p:anim calcmode="lin" valueType="num">
                                      <p:cBhvr>
                                        <p:cTn id="43" dur="1000" fill="hold"/>
                                        <p:tgtEl>
                                          <p:spTgt spid="1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2C2B2"/>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B0C242"/>
            </a:solidFill>
          </p:spPr>
          <p:txBody>
            <a:bodyPr/>
            <a:lstStyle/>
            <a:p>
              <a:endParaRPr lang="en-GB"/>
            </a:p>
          </p:txBody>
        </p:sp>
      </p:grpSp>
      <p:grpSp>
        <p:nvGrpSpPr>
          <p:cNvPr id="6" name="Group 6"/>
          <p:cNvGrpSpPr>
            <a:grpSpLocks noChangeAspect="1"/>
          </p:cNvGrpSpPr>
          <p:nvPr/>
        </p:nvGrpSpPr>
        <p:grpSpPr>
          <a:xfrm>
            <a:off x="11797576" y="1691060"/>
            <a:ext cx="6124146" cy="5456428"/>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8" name="Group 8"/>
          <p:cNvGrpSpPr/>
          <p:nvPr/>
        </p:nvGrpSpPr>
        <p:grpSpPr>
          <a:xfrm rot="5400000">
            <a:off x="3264210" y="-3264210"/>
            <a:ext cx="10287000" cy="16815420"/>
            <a:chOff x="0" y="0"/>
            <a:chExt cx="3130550" cy="3928907"/>
          </a:xfrm>
          <a:solidFill>
            <a:schemeClr val="accent3">
              <a:lumMod val="20000"/>
              <a:lumOff val="8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sp>
        <p:nvSpPr>
          <p:cNvPr id="15" name="TextBox 15"/>
          <p:cNvSpPr txBox="1"/>
          <p:nvPr/>
        </p:nvSpPr>
        <p:spPr>
          <a:xfrm>
            <a:off x="479450" y="2059870"/>
            <a:ext cx="9896403" cy="7382149"/>
          </a:xfrm>
          <a:prstGeom prst="rect">
            <a:avLst/>
          </a:prstGeom>
        </p:spPr>
        <p:txBody>
          <a:bodyPr wrap="square" lIns="0" tIns="0" rIns="0" bIns="0" rtlCol="0" anchor="t">
            <a:spAutoFit/>
          </a:bodyPr>
          <a:lstStyle/>
          <a:p>
            <a:pPr lvl="0"/>
            <a:r>
              <a:rPr lang="en-US" sz="28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2. Decoding Epigenetic Modifications</a:t>
            </a:r>
          </a:p>
          <a:p>
            <a:pPr lvl="0"/>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Epigenetic modifications, such as DNA methylation and histone modifications, play a crucial role in gene regulation and cellular identity. However, decoding the epigenome and deciphering how it interacts with the genome remains a significant challenge for researchers.</a:t>
            </a:r>
          </a:p>
          <a:p>
            <a:pPr lvl="0"/>
            <a:endPar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pPr lvl="0"/>
            <a:r>
              <a:rPr lang="en-US" sz="24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Find out more</a:t>
            </a:r>
          </a:p>
          <a:p>
            <a:pPr lvl="0"/>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The </a:t>
            </a: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UK NHS </a:t>
            </a:r>
            <a:r>
              <a:rPr lang="en-US" sz="2400" kern="100" dirty="0">
                <a:solidFill>
                  <a:schemeClr val="tx1">
                    <a:lumMod val="65000"/>
                    <a:lumOff val="35000"/>
                  </a:schemeClr>
                </a:solidFill>
                <a:effectLst/>
                <a:latin typeface="Montserrat" pitchFamily="2" charset="0"/>
                <a:ea typeface="Calibri" panose="020F0502020204030204" pitchFamily="34" charset="0"/>
                <a:cs typeface="Times New Roman" panose="02020603050405020304" pitchFamily="18" charset="0"/>
                <a:hlinkClick r:id="rId4"/>
              </a:rPr>
              <a:t>Genomics Education </a:t>
            </a:r>
            <a:r>
              <a:rPr lang="en-US" sz="2400" kern="100" dirty="0" err="1">
                <a:solidFill>
                  <a:schemeClr val="tx1">
                    <a:lumMod val="65000"/>
                    <a:lumOff val="35000"/>
                  </a:schemeClr>
                </a:solidFill>
                <a:effectLst/>
                <a:latin typeface="Montserrat" pitchFamily="2" charset="0"/>
                <a:ea typeface="Calibri" panose="020F0502020204030204" pitchFamily="34" charset="0"/>
                <a:cs typeface="Times New Roman" panose="02020603050405020304" pitchFamily="18" charset="0"/>
                <a:hlinkClick r:id="rId4"/>
              </a:rPr>
              <a:t>Programme</a:t>
            </a:r>
            <a:r>
              <a:rPr lang="en-US" sz="2400" kern="100" dirty="0">
                <a:solidFill>
                  <a:schemeClr val="tx1">
                    <a:lumMod val="65000"/>
                    <a:lumOff val="35000"/>
                  </a:schemeClr>
                </a:solidFill>
                <a:effectLst/>
                <a:latin typeface="Montserrat" pitchFamily="2" charset="0"/>
                <a:ea typeface="Calibri" panose="020F0502020204030204" pitchFamily="34" charset="0"/>
                <a:cs typeface="Times New Roman" panose="02020603050405020304" pitchFamily="18" charset="0"/>
              </a:rPr>
              <a:t>:</a:t>
            </a:r>
          </a:p>
          <a:p>
            <a:pPr marL="342900" lvl="0" indent="-342900">
              <a:buFont typeface="Arial" panose="020B0604020202020204" pitchFamily="34" charset="0"/>
              <a:buChar char="•"/>
            </a:pPr>
            <a:r>
              <a:rPr lang="en-US" sz="2400" kern="100" dirty="0">
                <a:effectLst/>
                <a:latin typeface="Montserrat" pitchFamily="2" charset="0"/>
                <a:ea typeface="Calibri" panose="020F0502020204030204" pitchFamily="34" charset="0"/>
                <a:cs typeface="Times New Roman" panose="02020603050405020304" pitchFamily="18" charset="0"/>
                <a:hlinkClick r:id="rId5"/>
              </a:rPr>
              <a:t>What is epigenetics?</a:t>
            </a:r>
            <a:endParaRPr lang="en-US" sz="2400" kern="100" dirty="0">
              <a:effectLst/>
              <a:latin typeface="Montserrat" pitchFamily="2"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endParaRPr lang="en-US" sz="2400" kern="100" dirty="0">
              <a:latin typeface="Montserrat" pitchFamily="2" charset="0"/>
              <a:ea typeface="Calibri" panose="020F0502020204030204" pitchFamily="34" charset="0"/>
              <a:cs typeface="Times New Roman" panose="02020603050405020304" pitchFamily="18" charset="0"/>
            </a:endParaRPr>
          </a:p>
          <a:p>
            <a:pPr lvl="0"/>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From the US </a:t>
            </a:r>
            <a:r>
              <a:rPr lang="en-US" sz="2400" kern="100" dirty="0">
                <a:effectLst/>
                <a:latin typeface="Montserrat" pitchFamily="2" charset="0"/>
                <a:ea typeface="Calibri" panose="020F0502020204030204" pitchFamily="34" charset="0"/>
                <a:cs typeface="Times New Roman" panose="02020603050405020304" pitchFamily="18" charset="0"/>
                <a:hlinkClick r:id="rId6"/>
              </a:rPr>
              <a:t>NIH National Human Genome Research Institute</a:t>
            </a:r>
            <a:r>
              <a:rPr lang="en-US" sz="2400" kern="100" dirty="0">
                <a:effectLst/>
                <a:latin typeface="Montserrat" pitchFamily="2" charset="0"/>
                <a:ea typeface="Calibri" panose="020F0502020204030204" pitchFamily="34" charset="0"/>
                <a:cs typeface="Times New Roman" panose="02020603050405020304" pitchFamily="18" charset="0"/>
              </a:rPr>
              <a:t>:</a:t>
            </a:r>
          </a:p>
          <a:p>
            <a:pPr marL="342900" lvl="0" indent="-342900">
              <a:buFont typeface="Arial" panose="020B0604020202020204" pitchFamily="34" charset="0"/>
              <a:buChar char="•"/>
            </a:pPr>
            <a:r>
              <a:rPr lang="en-US" sz="2400" kern="100" dirty="0">
                <a:latin typeface="Montserrat" pitchFamily="2" charset="0"/>
                <a:ea typeface="Calibri" panose="020F0502020204030204" pitchFamily="34" charset="0"/>
                <a:cs typeface="Times New Roman" panose="02020603050405020304" pitchFamily="18" charset="0"/>
                <a:hlinkClick r:id="rId7"/>
              </a:rPr>
              <a:t>Epigenetics</a:t>
            </a:r>
            <a:endParaRPr lang="en-US" sz="2400" kern="100" dirty="0">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kern="100" dirty="0">
                <a:effectLst/>
                <a:latin typeface="Montserrat" pitchFamily="2" charset="0"/>
                <a:ea typeface="Calibri" panose="020F0502020204030204" pitchFamily="34" charset="0"/>
                <a:cs typeface="Times New Roman" panose="02020603050405020304" pitchFamily="18" charset="0"/>
              </a:rPr>
              <a:t> </a:t>
            </a:r>
            <a:endParaRPr lang="en-GB" sz="2400" kern="100" dirty="0">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kern="100" dirty="0">
                <a:effectLst/>
                <a:latin typeface="Montserrat" pitchFamily="2" charset="0"/>
                <a:ea typeface="Calibri" panose="020F0502020204030204" pitchFamily="34" charset="0"/>
                <a:cs typeface="Times New Roman" panose="02020603050405020304" pitchFamily="18" charset="0"/>
              </a:rPr>
              <a:t> </a:t>
            </a: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ts val="2660"/>
              </a:lnSpc>
            </a:pPr>
            <a:endParaRPr lang="en-US" sz="2000" dirty="0">
              <a:solidFill>
                <a:srgbClr val="000000"/>
              </a:solidFill>
              <a:latin typeface="Montserrat Classic"/>
            </a:endParaRPr>
          </a:p>
        </p:txBody>
      </p:sp>
      <p:sp>
        <p:nvSpPr>
          <p:cNvPr id="17" name="TextBox 17"/>
          <p:cNvSpPr txBox="1"/>
          <p:nvPr/>
        </p:nvSpPr>
        <p:spPr>
          <a:xfrm>
            <a:off x="839038" y="9258300"/>
            <a:ext cx="4979916" cy="284693"/>
          </a:xfrm>
          <a:prstGeom prst="rect">
            <a:avLst/>
          </a:prstGeom>
        </p:spPr>
        <p:txBody>
          <a:bodyPr lIns="0" tIns="0" rIns="0" bIns="0" rtlCol="0" anchor="t">
            <a:spAutoFit/>
          </a:bodyPr>
          <a:lstStyle/>
          <a:p>
            <a:pPr>
              <a:lnSpc>
                <a:spcPts val="2380"/>
              </a:lnSpc>
            </a:pPr>
            <a:r>
              <a:rPr lang="en-US" sz="1700">
                <a:solidFill>
                  <a:srgbClr val="000000"/>
                </a:solidFill>
                <a:latin typeface="Montserrat Semi-Bold"/>
              </a:rPr>
              <a:t>23       </a:t>
            </a:r>
            <a:r>
              <a:rPr lang="en-US" sz="1700">
                <a:solidFill>
                  <a:srgbClr val="000000"/>
                </a:solidFill>
                <a:latin typeface="Montserrat Semi-Bold Bold"/>
              </a:rPr>
              <a:t>futurumcareers.com</a:t>
            </a:r>
          </a:p>
        </p:txBody>
      </p:sp>
      <p:grpSp>
        <p:nvGrpSpPr>
          <p:cNvPr id="16" name="Group 15">
            <a:extLst>
              <a:ext uri="{FF2B5EF4-FFF2-40B4-BE49-F238E27FC236}">
                <a16:creationId xmlns:a16="http://schemas.microsoft.com/office/drawing/2014/main" id="{6B434298-8F4B-3E52-0E15-8354669A5563}"/>
              </a:ext>
            </a:extLst>
          </p:cNvPr>
          <p:cNvGrpSpPr/>
          <p:nvPr/>
        </p:nvGrpSpPr>
        <p:grpSpPr>
          <a:xfrm rot="5400000">
            <a:off x="3692319" y="-3553564"/>
            <a:ext cx="1251479" cy="8675049"/>
            <a:chOff x="3970261" y="-1478600"/>
            <a:chExt cx="3130550" cy="18345673"/>
          </a:xfrm>
          <a:solidFill>
            <a:srgbClr val="DD0511"/>
          </a:solidFill>
        </p:grpSpPr>
        <p:sp>
          <p:nvSpPr>
            <p:cNvPr id="18" name="Freeform 16">
              <a:extLst>
                <a:ext uri="{FF2B5EF4-FFF2-40B4-BE49-F238E27FC236}">
                  <a16:creationId xmlns:a16="http://schemas.microsoft.com/office/drawing/2014/main" id="{78C39F69-5EDB-A607-9BD1-2D47767CE53A}"/>
                </a:ext>
              </a:extLst>
            </p:cNvPr>
            <p:cNvSpPr/>
            <p:nvPr/>
          </p:nvSpPr>
          <p:spPr>
            <a:xfrm>
              <a:off x="3970261" y="-1478600"/>
              <a:ext cx="3130550" cy="18345673"/>
            </a:xfrm>
            <a:custGeom>
              <a:avLst/>
              <a:gdLst/>
              <a:ahLst/>
              <a:cxnLst/>
              <a:rect l="l" t="t" r="r" b="b"/>
              <a:pathLst>
                <a:path w="3130550" h="18345672">
                  <a:moveTo>
                    <a:pt x="0" y="1123950"/>
                  </a:moveTo>
                  <a:lnTo>
                    <a:pt x="0" y="18345672"/>
                  </a:lnTo>
                  <a:lnTo>
                    <a:pt x="3130550" y="18345672"/>
                  </a:lnTo>
                  <a:lnTo>
                    <a:pt x="3130550" y="0"/>
                  </a:lnTo>
                  <a:close/>
                </a:path>
              </a:pathLst>
            </a:custGeom>
            <a:grpFill/>
          </p:spPr>
          <p:txBody>
            <a:bodyPr/>
            <a:lstStyle/>
            <a:p>
              <a:endParaRPr lang="en-GB"/>
            </a:p>
          </p:txBody>
        </p:sp>
      </p:grpSp>
      <p:sp>
        <p:nvSpPr>
          <p:cNvPr id="19" name="TextBox 18">
            <a:extLst>
              <a:ext uri="{FF2B5EF4-FFF2-40B4-BE49-F238E27FC236}">
                <a16:creationId xmlns:a16="http://schemas.microsoft.com/office/drawing/2014/main" id="{548A9C47-CE76-E7DA-673F-F51A2D06AC6B}"/>
              </a:ext>
            </a:extLst>
          </p:cNvPr>
          <p:cNvSpPr txBox="1"/>
          <p:nvPr/>
        </p:nvSpPr>
        <p:spPr>
          <a:xfrm>
            <a:off x="807083" y="481505"/>
            <a:ext cx="7543800" cy="707886"/>
          </a:xfrm>
          <a:prstGeom prst="rect">
            <a:avLst/>
          </a:prstGeom>
          <a:noFill/>
        </p:spPr>
        <p:txBody>
          <a:bodyPr wrap="square" rtlCol="0">
            <a:spAutoFit/>
          </a:bodyPr>
          <a:lstStyle/>
          <a:p>
            <a:r>
              <a:rPr lang="en-GB" sz="4000" b="1">
                <a:solidFill>
                  <a:schemeClr val="accent3">
                    <a:lumMod val="20000"/>
                    <a:lumOff val="80000"/>
                  </a:schemeClr>
                </a:solidFill>
                <a:latin typeface="Montserrat" pitchFamily="2" charset="0"/>
              </a:rPr>
              <a:t>Research </a:t>
            </a:r>
            <a:r>
              <a:rPr lang="en-GB" sz="4000">
                <a:solidFill>
                  <a:schemeClr val="accent3">
                    <a:lumMod val="20000"/>
                    <a:lumOff val="80000"/>
                  </a:schemeClr>
                </a:solidFill>
                <a:latin typeface="Montserrat" pitchFamily="2" charset="0"/>
              </a:rPr>
              <a:t>points</a:t>
            </a:r>
          </a:p>
        </p:txBody>
      </p:sp>
      <p:sp>
        <p:nvSpPr>
          <p:cNvPr id="2" name="TextBox 1">
            <a:extLst>
              <a:ext uri="{FF2B5EF4-FFF2-40B4-BE49-F238E27FC236}">
                <a16:creationId xmlns:a16="http://schemas.microsoft.com/office/drawing/2014/main" id="{168D299E-4DBC-DF09-683C-7E7F7DD7D72B}"/>
              </a:ext>
            </a:extLst>
          </p:cNvPr>
          <p:cNvSpPr txBox="1"/>
          <p:nvPr/>
        </p:nvSpPr>
        <p:spPr>
          <a:xfrm>
            <a:off x="12649200" y="491587"/>
            <a:ext cx="7467600" cy="707886"/>
          </a:xfrm>
          <a:prstGeom prst="rect">
            <a:avLst/>
          </a:prstGeom>
          <a:noFill/>
        </p:spPr>
        <p:txBody>
          <a:bodyPr wrap="square" rtlCol="0">
            <a:spAutoFit/>
          </a:bodyPr>
          <a:lstStyle/>
          <a:p>
            <a:r>
              <a:rPr lang="en-GB" sz="4000" b="1">
                <a:solidFill>
                  <a:schemeClr val="bg1">
                    <a:lumMod val="50000"/>
                  </a:schemeClr>
                </a:solidFill>
                <a:latin typeface="Montserrat" pitchFamily="2" charset="0"/>
              </a:rPr>
              <a:t>Research </a:t>
            </a:r>
            <a:r>
              <a:rPr lang="en-GB" sz="4000">
                <a:solidFill>
                  <a:schemeClr val="bg1">
                    <a:lumMod val="50000"/>
                  </a:schemeClr>
                </a:solidFill>
                <a:latin typeface="Montserrat" pitchFamily="2" charset="0"/>
              </a:rPr>
              <a:t>challenges</a:t>
            </a:r>
          </a:p>
        </p:txBody>
      </p:sp>
      <p:sp>
        <p:nvSpPr>
          <p:cNvPr id="10" name="Freeform 3">
            <a:extLst>
              <a:ext uri="{FF2B5EF4-FFF2-40B4-BE49-F238E27FC236}">
                <a16:creationId xmlns:a16="http://schemas.microsoft.com/office/drawing/2014/main" id="{18ABA55E-26DF-2C37-89D1-454FF87FF383}"/>
              </a:ext>
            </a:extLst>
          </p:cNvPr>
          <p:cNvSpPr/>
          <p:nvPr/>
        </p:nvSpPr>
        <p:spPr>
          <a:xfrm>
            <a:off x="10659911" y="1919393"/>
            <a:ext cx="7051760" cy="4934856"/>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8" cstate="print">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sp>
        <p:nvSpPr>
          <p:cNvPr id="3" name="TextBox 2">
            <a:extLst>
              <a:ext uri="{FF2B5EF4-FFF2-40B4-BE49-F238E27FC236}">
                <a16:creationId xmlns:a16="http://schemas.microsoft.com/office/drawing/2014/main" id="{9B610661-0A21-603E-1792-02D42D4CF28A}"/>
              </a:ext>
            </a:extLst>
          </p:cNvPr>
          <p:cNvSpPr txBox="1"/>
          <p:nvPr/>
        </p:nvSpPr>
        <p:spPr>
          <a:xfrm>
            <a:off x="11399772" y="6813573"/>
            <a:ext cx="9144000" cy="369332"/>
          </a:xfrm>
          <a:prstGeom prst="rect">
            <a:avLst/>
          </a:prstGeom>
          <a:noFill/>
        </p:spPr>
        <p:txBody>
          <a:bodyPr wrap="square">
            <a:spAutoFit/>
          </a:bodyPr>
          <a:lstStyle/>
          <a:p>
            <a:r>
              <a:rPr lang="en-GB" b="0" i="1" u="none" strike="noStrike" baseline="0" dirty="0">
                <a:solidFill>
                  <a:schemeClr val="bg1">
                    <a:lumMod val="50000"/>
                  </a:schemeClr>
                </a:solidFill>
                <a:latin typeface="Brandon Grotesque Medium"/>
              </a:rPr>
              <a:t>© Christoph Burgstedt/Shutterstock.com</a:t>
            </a:r>
            <a:endParaRPr lang="en-GB" dirty="0">
              <a:solidFill>
                <a:schemeClr val="bg1">
                  <a:lumMod val="50000"/>
                </a:schemeClr>
              </a:solidFill>
            </a:endParaRPr>
          </a:p>
        </p:txBody>
      </p:sp>
    </p:spTree>
    <p:extLst>
      <p:ext uri="{BB962C8B-B14F-4D97-AF65-F5344CB8AC3E}">
        <p14:creationId xmlns:p14="http://schemas.microsoft.com/office/powerpoint/2010/main" val="380848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animEffect transition="in" filter="fade">
                                      <p:cBhvr>
                                        <p:cTn id="7" dur="1000"/>
                                        <p:tgtEl>
                                          <p:spTgt spid="15">
                                            <p:txEl>
                                              <p:pRg st="3" end="3"/>
                                            </p:txEl>
                                          </p:spTgt>
                                        </p:tgtEl>
                                      </p:cBhvr>
                                    </p:animEffect>
                                    <p:anim calcmode="lin" valueType="num">
                                      <p:cBhvr>
                                        <p:cTn id="8"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4" end="4"/>
                                            </p:txEl>
                                          </p:spTgt>
                                        </p:tgtEl>
                                        <p:attrNameLst>
                                          <p:attrName>style.visibility</p:attrName>
                                        </p:attrNameLst>
                                      </p:cBhvr>
                                      <p:to>
                                        <p:strVal val="visible"/>
                                      </p:to>
                                    </p:set>
                                    <p:animEffect transition="in" filter="fade">
                                      <p:cBhvr>
                                        <p:cTn id="14" dur="1000"/>
                                        <p:tgtEl>
                                          <p:spTgt spid="15">
                                            <p:txEl>
                                              <p:pRg st="4" end="4"/>
                                            </p:txEl>
                                          </p:spTgt>
                                        </p:tgtEl>
                                      </p:cBhvr>
                                    </p:animEffect>
                                    <p:anim calcmode="lin" valueType="num">
                                      <p:cBhvr>
                                        <p:cTn id="15"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animEffect transition="in" filter="fade">
                                      <p:cBhvr>
                                        <p:cTn id="19" dur="1000"/>
                                        <p:tgtEl>
                                          <p:spTgt spid="15">
                                            <p:txEl>
                                              <p:pRg st="5" end="5"/>
                                            </p:txEl>
                                          </p:spTgt>
                                        </p:tgtEl>
                                      </p:cBhvr>
                                    </p:animEffect>
                                    <p:anim calcmode="lin" valueType="num">
                                      <p:cBhvr>
                                        <p:cTn id="20"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xEl>
                                              <p:pRg st="7" end="7"/>
                                            </p:txEl>
                                          </p:spTgt>
                                        </p:tgtEl>
                                        <p:attrNameLst>
                                          <p:attrName>style.visibility</p:attrName>
                                        </p:attrNameLst>
                                      </p:cBhvr>
                                      <p:to>
                                        <p:strVal val="visible"/>
                                      </p:to>
                                    </p:set>
                                    <p:animEffect transition="in" filter="fade">
                                      <p:cBhvr>
                                        <p:cTn id="26" dur="1000"/>
                                        <p:tgtEl>
                                          <p:spTgt spid="15">
                                            <p:txEl>
                                              <p:pRg st="7" end="7"/>
                                            </p:txEl>
                                          </p:spTgt>
                                        </p:tgtEl>
                                      </p:cBhvr>
                                    </p:animEffect>
                                    <p:anim calcmode="lin" valueType="num">
                                      <p:cBhvr>
                                        <p:cTn id="27" dur="1000" fill="hold"/>
                                        <p:tgtEl>
                                          <p:spTgt spid="15">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7" end="7"/>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xEl>
                                              <p:pRg st="8" end="8"/>
                                            </p:txEl>
                                          </p:spTgt>
                                        </p:tgtEl>
                                        <p:attrNameLst>
                                          <p:attrName>style.visibility</p:attrName>
                                        </p:attrNameLst>
                                      </p:cBhvr>
                                      <p:to>
                                        <p:strVal val="visible"/>
                                      </p:to>
                                    </p:set>
                                    <p:animEffect transition="in" filter="fade">
                                      <p:cBhvr>
                                        <p:cTn id="31" dur="1000"/>
                                        <p:tgtEl>
                                          <p:spTgt spid="15">
                                            <p:txEl>
                                              <p:pRg st="8" end="8"/>
                                            </p:txEl>
                                          </p:spTgt>
                                        </p:tgtEl>
                                      </p:cBhvr>
                                    </p:animEffect>
                                    <p:anim calcmode="lin" valueType="num">
                                      <p:cBhvr>
                                        <p:cTn id="32" dur="1000" fill="hold"/>
                                        <p:tgtEl>
                                          <p:spTgt spid="15">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1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2C2B2"/>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B0C242"/>
            </a:solidFill>
          </p:spPr>
          <p:txBody>
            <a:bodyPr/>
            <a:lstStyle/>
            <a:p>
              <a:endParaRPr lang="en-GB"/>
            </a:p>
          </p:txBody>
        </p:sp>
      </p:grpSp>
      <p:grpSp>
        <p:nvGrpSpPr>
          <p:cNvPr id="6" name="Group 6"/>
          <p:cNvGrpSpPr>
            <a:grpSpLocks noChangeAspect="1"/>
          </p:cNvGrpSpPr>
          <p:nvPr/>
        </p:nvGrpSpPr>
        <p:grpSpPr>
          <a:xfrm>
            <a:off x="11797576" y="2384868"/>
            <a:ext cx="6124146" cy="4871338"/>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8" name="Group 8"/>
          <p:cNvGrpSpPr/>
          <p:nvPr/>
        </p:nvGrpSpPr>
        <p:grpSpPr>
          <a:xfrm rot="5400000">
            <a:off x="3264210" y="-3264210"/>
            <a:ext cx="10287000" cy="16815420"/>
            <a:chOff x="0" y="0"/>
            <a:chExt cx="3130550" cy="3928907"/>
          </a:xfrm>
          <a:solidFill>
            <a:schemeClr val="accent3">
              <a:lumMod val="20000"/>
              <a:lumOff val="8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sp>
        <p:nvSpPr>
          <p:cNvPr id="15" name="TextBox 15"/>
          <p:cNvSpPr txBox="1"/>
          <p:nvPr/>
        </p:nvSpPr>
        <p:spPr>
          <a:xfrm>
            <a:off x="807083" y="2280179"/>
            <a:ext cx="10701469" cy="5596532"/>
          </a:xfrm>
          <a:prstGeom prst="rect">
            <a:avLst/>
          </a:prstGeom>
        </p:spPr>
        <p:txBody>
          <a:bodyPr wrap="square" lIns="0" tIns="0" rIns="0" bIns="0" rtlCol="0" anchor="t">
            <a:spAutoFit/>
          </a:bodyPr>
          <a:lstStyle/>
          <a:p>
            <a:pPr lvl="0">
              <a:lnSpc>
                <a:spcPct val="107000"/>
              </a:lnSpc>
              <a:spcBef>
                <a:spcPts val="600"/>
              </a:spcBef>
              <a:spcAft>
                <a:spcPts val="600"/>
              </a:spcAft>
            </a:pPr>
            <a:r>
              <a:rPr lang="en-US" sz="28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3. Unravelling Complex Genetic Interactions</a:t>
            </a:r>
          </a:p>
          <a:p>
            <a:pPr lvl="0">
              <a:lnSpc>
                <a:spcPct val="107000"/>
              </a:lnSpc>
              <a:spcBef>
                <a:spcPts val="600"/>
              </a:spcBef>
              <a:spcAft>
                <a:spcPts val="600"/>
              </a:spcAft>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Many diseases and traits are influenced by complex interactions among multiple genes and environmental factors. Understanding and untangling these interactions pose challenges due to the complexity and variability of genetic networks.</a:t>
            </a:r>
          </a:p>
          <a:p>
            <a:pPr lvl="0"/>
            <a:endParaRPr lang="en-US" sz="2400" kern="100" dirty="0">
              <a:latin typeface="Montserrat" pitchFamily="2" charset="0"/>
              <a:ea typeface="Calibri" panose="020F0502020204030204" pitchFamily="34" charset="0"/>
              <a:cs typeface="Times New Roman" panose="02020603050405020304" pitchFamily="18" charset="0"/>
            </a:endParaRPr>
          </a:p>
          <a:p>
            <a:r>
              <a:rPr lang="en-US" sz="24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Find out more</a:t>
            </a:r>
          </a:p>
          <a:p>
            <a:pPr marL="342900" indent="-342900">
              <a:buFont typeface="Arial" panose="020B0604020202020204" pitchFamily="34" charset="0"/>
              <a:buChar char="•"/>
            </a:pPr>
            <a:r>
              <a:rPr lang="en-GB" sz="2400" i="0" dirty="0">
                <a:solidFill>
                  <a:srgbClr val="0033CC"/>
                </a:solidFill>
                <a:effectLst/>
                <a:latin typeface="Montserrat" pitchFamily="2" charset="0"/>
                <a:hlinkClick r:id="rId4">
                  <a:extLst>
                    <a:ext uri="{A12FA001-AC4F-418D-AE19-62706E023703}">
                      <ahyp:hlinkClr xmlns:ahyp="http://schemas.microsoft.com/office/drawing/2018/hyperlinkcolor" val="tx"/>
                    </a:ext>
                  </a:extLst>
                </a:hlinkClick>
              </a:rPr>
              <a:t>What are complex or multifactorial disorders?</a:t>
            </a:r>
            <a:endParaRPr lang="en-GB" sz="2400" i="0" dirty="0">
              <a:solidFill>
                <a:srgbClr val="0033CC"/>
              </a:solidFill>
              <a:effectLst/>
              <a:latin typeface="Montserrat" pitchFamily="2" charset="0"/>
            </a:endParaRPr>
          </a:p>
          <a:p>
            <a:pPr marL="342900" lvl="0" indent="-342900">
              <a:buFont typeface="Arial" panose="020B0604020202020204" pitchFamily="34" charset="0"/>
              <a:buChar char="•"/>
            </a:pPr>
            <a:r>
              <a:rPr lang="en-GB" sz="2400" kern="100" dirty="0">
                <a:solidFill>
                  <a:srgbClr val="0033CC"/>
                </a:solidFill>
                <a:effectLst/>
                <a:latin typeface="Montserrat" pitchFamily="2"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What is an environmental factor?</a:t>
            </a:r>
            <a:endParaRPr lang="en-GB" sz="2400" kern="100" dirty="0">
              <a:solidFill>
                <a:srgbClr val="0033CC"/>
              </a:solidFill>
              <a:effectLst/>
              <a:latin typeface="Montserrat" pitchFamily="2"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kern="100" dirty="0">
                <a:solidFill>
                  <a:srgbClr val="0033CC"/>
                </a:solidFill>
                <a:latin typeface="Montserrat" pitchFamily="2"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Gene and </a:t>
            </a:r>
            <a:r>
              <a:rPr lang="en-US" sz="2400" kern="100" dirty="0">
                <a:solidFill>
                  <a:srgbClr val="0033CC"/>
                </a:solidFill>
                <a:effectLst/>
                <a:latin typeface="Montserrat" pitchFamily="2"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Environment Interaction</a:t>
            </a:r>
            <a:endParaRPr lang="en-US" sz="2400" kern="100" dirty="0">
              <a:solidFill>
                <a:srgbClr val="0033CC"/>
              </a:solidFill>
              <a:effectLst/>
              <a:latin typeface="Montserrat" pitchFamily="2"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endParaRPr>
          </a:p>
          <a:p>
            <a:pPr marL="342900" indent="-342900">
              <a:buFont typeface="Arial" panose="020B0604020202020204" pitchFamily="34" charset="0"/>
              <a:buChar char="•"/>
            </a:pPr>
            <a:r>
              <a:rPr lang="en-GB" sz="2400" kern="100" dirty="0">
                <a:solidFill>
                  <a:srgbClr val="0033CC"/>
                </a:solidFill>
                <a:effectLst/>
                <a:latin typeface="Montserrat" pitchFamily="2"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Gene-Environment Interaction</a:t>
            </a:r>
            <a:endParaRPr lang="en-GB" sz="2400" kern="100" dirty="0">
              <a:solidFill>
                <a:srgbClr val="0033CC"/>
              </a:solidFill>
              <a:effectLst/>
              <a:latin typeface="Montserrat" pitchFamily="2"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400" b="0" i="0" dirty="0">
                <a:solidFill>
                  <a:srgbClr val="0033CC"/>
                </a:solidFill>
                <a:effectLst/>
                <a:latin typeface="Montserrat" pitchFamily="2" charset="0"/>
                <a:hlinkClick r:id="rId8">
                  <a:extLst>
                    <a:ext uri="{A12FA001-AC4F-418D-AE19-62706E023703}">
                      <ahyp:hlinkClr xmlns:ahyp="http://schemas.microsoft.com/office/drawing/2018/hyperlinkcolor" val="tx"/>
                    </a:ext>
                  </a:extLst>
                </a:hlinkClick>
              </a:rPr>
              <a:t>Interactions between genetics and the environment can explain variability seen in common neuropsychiatric disorders</a:t>
            </a:r>
            <a:endParaRPr lang="en-GB" sz="2400" b="0" i="0" dirty="0">
              <a:solidFill>
                <a:srgbClr val="0033CC"/>
              </a:solidFill>
              <a:effectLst/>
              <a:latin typeface="Montserrat" pitchFamily="2" charset="0"/>
            </a:endParaRPr>
          </a:p>
          <a:p>
            <a:pPr lvl="0"/>
            <a:endParaRPr lang="en-GB"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p:txBody>
      </p:sp>
      <p:sp>
        <p:nvSpPr>
          <p:cNvPr id="17" name="TextBox 17"/>
          <p:cNvSpPr txBox="1"/>
          <p:nvPr/>
        </p:nvSpPr>
        <p:spPr>
          <a:xfrm>
            <a:off x="849069" y="9303588"/>
            <a:ext cx="4979916" cy="284693"/>
          </a:xfrm>
          <a:prstGeom prst="rect">
            <a:avLst/>
          </a:prstGeom>
        </p:spPr>
        <p:txBody>
          <a:bodyPr lIns="0" tIns="0" rIns="0" bIns="0" rtlCol="0" anchor="t">
            <a:spAutoFit/>
          </a:bodyPr>
          <a:lstStyle/>
          <a:p>
            <a:pPr>
              <a:lnSpc>
                <a:spcPts val="2380"/>
              </a:lnSpc>
            </a:pPr>
            <a:r>
              <a:rPr lang="en-US" sz="1700">
                <a:solidFill>
                  <a:srgbClr val="000000"/>
                </a:solidFill>
                <a:latin typeface="Montserrat Semi-Bold"/>
              </a:rPr>
              <a:t>24       </a:t>
            </a:r>
            <a:r>
              <a:rPr lang="en-US" sz="1700">
                <a:solidFill>
                  <a:srgbClr val="000000"/>
                </a:solidFill>
                <a:latin typeface="Montserrat Semi-Bold Bold"/>
              </a:rPr>
              <a:t>futurumcareers.com</a:t>
            </a:r>
          </a:p>
        </p:txBody>
      </p:sp>
      <p:grpSp>
        <p:nvGrpSpPr>
          <p:cNvPr id="16" name="Group 15">
            <a:extLst>
              <a:ext uri="{FF2B5EF4-FFF2-40B4-BE49-F238E27FC236}">
                <a16:creationId xmlns:a16="http://schemas.microsoft.com/office/drawing/2014/main" id="{6B434298-8F4B-3E52-0E15-8354669A5563}"/>
              </a:ext>
            </a:extLst>
          </p:cNvPr>
          <p:cNvGrpSpPr/>
          <p:nvPr/>
        </p:nvGrpSpPr>
        <p:grpSpPr>
          <a:xfrm rot="5400000">
            <a:off x="3692319" y="-3553564"/>
            <a:ext cx="1251479" cy="8675049"/>
            <a:chOff x="3970261" y="-1478600"/>
            <a:chExt cx="3130550" cy="18345673"/>
          </a:xfrm>
          <a:solidFill>
            <a:srgbClr val="DD0511"/>
          </a:solidFill>
        </p:grpSpPr>
        <p:sp>
          <p:nvSpPr>
            <p:cNvPr id="18" name="Freeform 16">
              <a:extLst>
                <a:ext uri="{FF2B5EF4-FFF2-40B4-BE49-F238E27FC236}">
                  <a16:creationId xmlns:a16="http://schemas.microsoft.com/office/drawing/2014/main" id="{78C39F69-5EDB-A607-9BD1-2D47767CE53A}"/>
                </a:ext>
              </a:extLst>
            </p:cNvPr>
            <p:cNvSpPr/>
            <p:nvPr/>
          </p:nvSpPr>
          <p:spPr>
            <a:xfrm>
              <a:off x="3970261" y="-1478600"/>
              <a:ext cx="3130550" cy="18345673"/>
            </a:xfrm>
            <a:custGeom>
              <a:avLst/>
              <a:gdLst/>
              <a:ahLst/>
              <a:cxnLst/>
              <a:rect l="l" t="t" r="r" b="b"/>
              <a:pathLst>
                <a:path w="3130550" h="18345672">
                  <a:moveTo>
                    <a:pt x="0" y="1123950"/>
                  </a:moveTo>
                  <a:lnTo>
                    <a:pt x="0" y="18345672"/>
                  </a:lnTo>
                  <a:lnTo>
                    <a:pt x="3130550" y="18345672"/>
                  </a:lnTo>
                  <a:lnTo>
                    <a:pt x="3130550" y="0"/>
                  </a:lnTo>
                  <a:close/>
                </a:path>
              </a:pathLst>
            </a:custGeom>
            <a:grpFill/>
          </p:spPr>
          <p:txBody>
            <a:bodyPr/>
            <a:lstStyle/>
            <a:p>
              <a:endParaRPr lang="en-GB"/>
            </a:p>
          </p:txBody>
        </p:sp>
      </p:grpSp>
      <p:sp>
        <p:nvSpPr>
          <p:cNvPr id="19" name="TextBox 18">
            <a:extLst>
              <a:ext uri="{FF2B5EF4-FFF2-40B4-BE49-F238E27FC236}">
                <a16:creationId xmlns:a16="http://schemas.microsoft.com/office/drawing/2014/main" id="{548A9C47-CE76-E7DA-673F-F51A2D06AC6B}"/>
              </a:ext>
            </a:extLst>
          </p:cNvPr>
          <p:cNvSpPr txBox="1"/>
          <p:nvPr/>
        </p:nvSpPr>
        <p:spPr>
          <a:xfrm>
            <a:off x="807083" y="481505"/>
            <a:ext cx="7543800" cy="707886"/>
          </a:xfrm>
          <a:prstGeom prst="rect">
            <a:avLst/>
          </a:prstGeom>
          <a:noFill/>
        </p:spPr>
        <p:txBody>
          <a:bodyPr wrap="square" rtlCol="0">
            <a:spAutoFit/>
          </a:bodyPr>
          <a:lstStyle/>
          <a:p>
            <a:r>
              <a:rPr lang="en-GB" sz="4000" b="1">
                <a:solidFill>
                  <a:schemeClr val="accent3">
                    <a:lumMod val="20000"/>
                    <a:lumOff val="80000"/>
                  </a:schemeClr>
                </a:solidFill>
                <a:latin typeface="Montserrat" pitchFamily="2" charset="0"/>
              </a:rPr>
              <a:t>Research </a:t>
            </a:r>
            <a:r>
              <a:rPr lang="en-GB" sz="4000">
                <a:solidFill>
                  <a:schemeClr val="accent3">
                    <a:lumMod val="20000"/>
                    <a:lumOff val="80000"/>
                  </a:schemeClr>
                </a:solidFill>
                <a:latin typeface="Montserrat" pitchFamily="2" charset="0"/>
              </a:rPr>
              <a:t>points</a:t>
            </a:r>
          </a:p>
        </p:txBody>
      </p:sp>
      <p:sp>
        <p:nvSpPr>
          <p:cNvPr id="2" name="TextBox 1">
            <a:extLst>
              <a:ext uri="{FF2B5EF4-FFF2-40B4-BE49-F238E27FC236}">
                <a16:creationId xmlns:a16="http://schemas.microsoft.com/office/drawing/2014/main" id="{168D299E-4DBC-DF09-683C-7E7F7DD7D72B}"/>
              </a:ext>
            </a:extLst>
          </p:cNvPr>
          <p:cNvSpPr txBox="1"/>
          <p:nvPr/>
        </p:nvSpPr>
        <p:spPr>
          <a:xfrm>
            <a:off x="12649200" y="491587"/>
            <a:ext cx="7467600" cy="707886"/>
          </a:xfrm>
          <a:prstGeom prst="rect">
            <a:avLst/>
          </a:prstGeom>
          <a:noFill/>
        </p:spPr>
        <p:txBody>
          <a:bodyPr wrap="square" rtlCol="0">
            <a:spAutoFit/>
          </a:bodyPr>
          <a:lstStyle/>
          <a:p>
            <a:r>
              <a:rPr lang="en-GB" sz="4000" b="1">
                <a:solidFill>
                  <a:schemeClr val="bg1">
                    <a:lumMod val="50000"/>
                  </a:schemeClr>
                </a:solidFill>
                <a:latin typeface="Montserrat" pitchFamily="2" charset="0"/>
              </a:rPr>
              <a:t>Research </a:t>
            </a:r>
            <a:r>
              <a:rPr lang="en-GB" sz="4000">
                <a:solidFill>
                  <a:schemeClr val="bg1">
                    <a:lumMod val="50000"/>
                  </a:schemeClr>
                </a:solidFill>
                <a:latin typeface="Montserrat" pitchFamily="2" charset="0"/>
              </a:rPr>
              <a:t>challenges</a:t>
            </a:r>
          </a:p>
        </p:txBody>
      </p:sp>
      <p:grpSp>
        <p:nvGrpSpPr>
          <p:cNvPr id="3" name="Group 2">
            <a:extLst>
              <a:ext uri="{FF2B5EF4-FFF2-40B4-BE49-F238E27FC236}">
                <a16:creationId xmlns:a16="http://schemas.microsoft.com/office/drawing/2014/main" id="{CF5CA886-9CD4-DB44-375B-B896BF900C71}"/>
              </a:ext>
            </a:extLst>
          </p:cNvPr>
          <p:cNvGrpSpPr>
            <a:grpSpLocks noChangeAspect="1"/>
          </p:cNvGrpSpPr>
          <p:nvPr/>
        </p:nvGrpSpPr>
        <p:grpSpPr>
          <a:xfrm>
            <a:off x="11508552" y="2643550"/>
            <a:ext cx="6294627" cy="4297382"/>
            <a:chOff x="2922763" y="1032316"/>
            <a:chExt cx="3455360" cy="4427458"/>
          </a:xfrm>
          <a:blipFill dpi="0" rotWithShape="1">
            <a:blip r:embed="rId9">
              <a:extLst>
                <a:ext uri="{28A0092B-C50C-407E-A947-70E740481C1C}">
                  <a14:useLocalDpi xmlns:a14="http://schemas.microsoft.com/office/drawing/2010/main" val="0"/>
                </a:ext>
              </a:extLst>
            </a:blip>
            <a:srcRect/>
            <a:stretch>
              <a:fillRect/>
            </a:stretch>
          </a:blipFill>
        </p:grpSpPr>
        <p:sp>
          <p:nvSpPr>
            <p:cNvPr id="13" name="Freeform 3">
              <a:extLst>
                <a:ext uri="{FF2B5EF4-FFF2-40B4-BE49-F238E27FC236}">
                  <a16:creationId xmlns:a16="http://schemas.microsoft.com/office/drawing/2014/main" id="{F89E3B4F-45E0-393E-CA76-04BBB90FADC1}"/>
                </a:ext>
              </a:extLst>
            </p:cNvPr>
            <p:cNvSpPr/>
            <p:nvPr/>
          </p:nvSpPr>
          <p:spPr>
            <a:xfrm>
              <a:off x="2922763" y="1032316"/>
              <a:ext cx="3455360" cy="4427458"/>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4" name="TextBox 13">
            <a:extLst>
              <a:ext uri="{FF2B5EF4-FFF2-40B4-BE49-F238E27FC236}">
                <a16:creationId xmlns:a16="http://schemas.microsoft.com/office/drawing/2014/main" id="{AFF357AB-8CEF-1ED8-D091-80213E1F7EAC}"/>
              </a:ext>
            </a:extLst>
          </p:cNvPr>
          <p:cNvSpPr txBox="1"/>
          <p:nvPr/>
        </p:nvSpPr>
        <p:spPr>
          <a:xfrm>
            <a:off x="12094527" y="6911556"/>
            <a:ext cx="5939199" cy="369332"/>
          </a:xfrm>
          <a:prstGeom prst="rect">
            <a:avLst/>
          </a:prstGeom>
          <a:noFill/>
        </p:spPr>
        <p:txBody>
          <a:bodyPr wrap="square">
            <a:spAutoFit/>
          </a:bodyPr>
          <a:lstStyle/>
          <a:p>
            <a:r>
              <a:rPr lang="en-GB" sz="1800" b="0" i="1" u="none" strike="noStrike" baseline="0" dirty="0">
                <a:solidFill>
                  <a:schemeClr val="bg1">
                    <a:lumMod val="50000"/>
                  </a:schemeClr>
                </a:solidFill>
                <a:latin typeface="Brandon Grotesque Regular"/>
              </a:rPr>
              <a:t>© </a:t>
            </a:r>
            <a:r>
              <a:rPr lang="en-GB" i="1" dirty="0">
                <a:solidFill>
                  <a:schemeClr val="bg1">
                    <a:lumMod val="50000"/>
                  </a:schemeClr>
                </a:solidFill>
                <a:latin typeface="Brandon Grotesque Medium"/>
              </a:rPr>
              <a:t>Ground Picture</a:t>
            </a:r>
            <a:r>
              <a:rPr lang="en-GB" sz="1800" b="0" i="1" u="none" strike="noStrike" baseline="0" dirty="0">
                <a:solidFill>
                  <a:schemeClr val="bg1">
                    <a:lumMod val="50000"/>
                  </a:schemeClr>
                </a:solidFill>
                <a:latin typeface="Brandon Grotesque Medium"/>
              </a:rPr>
              <a:t>/Shutterstock </a:t>
            </a:r>
            <a:endParaRPr lang="en-GB" dirty="0">
              <a:solidFill>
                <a:schemeClr val="bg1">
                  <a:lumMod val="50000"/>
                </a:schemeClr>
              </a:solidFill>
            </a:endParaRPr>
          </a:p>
        </p:txBody>
      </p:sp>
    </p:spTree>
    <p:extLst>
      <p:ext uri="{BB962C8B-B14F-4D97-AF65-F5344CB8AC3E}">
        <p14:creationId xmlns:p14="http://schemas.microsoft.com/office/powerpoint/2010/main" val="75985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animEffect transition="in" filter="fade">
                                      <p:cBhvr>
                                        <p:cTn id="7" dur="1000"/>
                                        <p:tgtEl>
                                          <p:spTgt spid="15">
                                            <p:txEl>
                                              <p:pRg st="3" end="3"/>
                                            </p:txEl>
                                          </p:spTgt>
                                        </p:tgtEl>
                                      </p:cBhvr>
                                    </p:animEffect>
                                    <p:anim calcmode="lin" valueType="num">
                                      <p:cBhvr>
                                        <p:cTn id="8"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4" end="4"/>
                                            </p:txEl>
                                          </p:spTgt>
                                        </p:tgtEl>
                                        <p:attrNameLst>
                                          <p:attrName>style.visibility</p:attrName>
                                        </p:attrNameLst>
                                      </p:cBhvr>
                                      <p:to>
                                        <p:strVal val="visible"/>
                                      </p:to>
                                    </p:set>
                                    <p:animEffect transition="in" filter="fade">
                                      <p:cBhvr>
                                        <p:cTn id="14" dur="1000"/>
                                        <p:tgtEl>
                                          <p:spTgt spid="15">
                                            <p:txEl>
                                              <p:pRg st="4" end="4"/>
                                            </p:txEl>
                                          </p:spTgt>
                                        </p:tgtEl>
                                      </p:cBhvr>
                                    </p:animEffect>
                                    <p:anim calcmode="lin" valueType="num">
                                      <p:cBhvr>
                                        <p:cTn id="15"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5" end="5"/>
                                            </p:txEl>
                                          </p:spTgt>
                                        </p:tgtEl>
                                        <p:attrNameLst>
                                          <p:attrName>style.visibility</p:attrName>
                                        </p:attrNameLst>
                                      </p:cBhvr>
                                      <p:to>
                                        <p:strVal val="visible"/>
                                      </p:to>
                                    </p:set>
                                    <p:animEffect transition="in" filter="fade">
                                      <p:cBhvr>
                                        <p:cTn id="21" dur="1000"/>
                                        <p:tgtEl>
                                          <p:spTgt spid="15">
                                            <p:txEl>
                                              <p:pRg st="5" end="5"/>
                                            </p:txEl>
                                          </p:spTgt>
                                        </p:tgtEl>
                                      </p:cBhvr>
                                    </p:animEffect>
                                    <p:anim calcmode="lin" valueType="num">
                                      <p:cBhvr>
                                        <p:cTn id="22"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6" end="6"/>
                                            </p:txEl>
                                          </p:spTgt>
                                        </p:tgtEl>
                                        <p:attrNameLst>
                                          <p:attrName>style.visibility</p:attrName>
                                        </p:attrNameLst>
                                      </p:cBhvr>
                                      <p:to>
                                        <p:strVal val="visible"/>
                                      </p:to>
                                    </p:set>
                                    <p:animEffect transition="in" filter="fade">
                                      <p:cBhvr>
                                        <p:cTn id="28" dur="1000"/>
                                        <p:tgtEl>
                                          <p:spTgt spid="15">
                                            <p:txEl>
                                              <p:pRg st="6" end="6"/>
                                            </p:txEl>
                                          </p:spTgt>
                                        </p:tgtEl>
                                      </p:cBhvr>
                                    </p:animEffect>
                                    <p:anim calcmode="lin" valueType="num">
                                      <p:cBhvr>
                                        <p:cTn id="29"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xEl>
                                              <p:pRg st="7" end="7"/>
                                            </p:txEl>
                                          </p:spTgt>
                                        </p:tgtEl>
                                        <p:attrNameLst>
                                          <p:attrName>style.visibility</p:attrName>
                                        </p:attrNameLst>
                                      </p:cBhvr>
                                      <p:to>
                                        <p:strVal val="visible"/>
                                      </p:to>
                                    </p:set>
                                    <p:animEffect transition="in" filter="fade">
                                      <p:cBhvr>
                                        <p:cTn id="35" dur="1000"/>
                                        <p:tgtEl>
                                          <p:spTgt spid="15">
                                            <p:txEl>
                                              <p:pRg st="7" end="7"/>
                                            </p:txEl>
                                          </p:spTgt>
                                        </p:tgtEl>
                                      </p:cBhvr>
                                    </p:animEffect>
                                    <p:anim calcmode="lin" valueType="num">
                                      <p:cBhvr>
                                        <p:cTn id="36" dur="1000" fill="hold"/>
                                        <p:tgtEl>
                                          <p:spTgt spid="15">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xEl>
                                              <p:pRg st="8" end="8"/>
                                            </p:txEl>
                                          </p:spTgt>
                                        </p:tgtEl>
                                        <p:attrNameLst>
                                          <p:attrName>style.visibility</p:attrName>
                                        </p:attrNameLst>
                                      </p:cBhvr>
                                      <p:to>
                                        <p:strVal val="visible"/>
                                      </p:to>
                                    </p:set>
                                    <p:animEffect transition="in" filter="fade">
                                      <p:cBhvr>
                                        <p:cTn id="42" dur="1000"/>
                                        <p:tgtEl>
                                          <p:spTgt spid="15">
                                            <p:txEl>
                                              <p:pRg st="8" end="8"/>
                                            </p:txEl>
                                          </p:spTgt>
                                        </p:tgtEl>
                                      </p:cBhvr>
                                    </p:animEffect>
                                    <p:anim calcmode="lin" valueType="num">
                                      <p:cBhvr>
                                        <p:cTn id="43" dur="1000" fill="hold"/>
                                        <p:tgtEl>
                                          <p:spTgt spid="15">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1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2C2B2"/>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B0C242"/>
            </a:solidFill>
          </p:spPr>
          <p:txBody>
            <a:bodyPr/>
            <a:lstStyle/>
            <a:p>
              <a:endParaRPr lang="en-GB"/>
            </a:p>
          </p:txBody>
        </p:sp>
      </p:grpSp>
      <p:grpSp>
        <p:nvGrpSpPr>
          <p:cNvPr id="6" name="Group 6"/>
          <p:cNvGrpSpPr>
            <a:grpSpLocks noChangeAspect="1"/>
          </p:cNvGrpSpPr>
          <p:nvPr/>
        </p:nvGrpSpPr>
        <p:grpSpPr>
          <a:xfrm>
            <a:off x="11629790" y="1711288"/>
            <a:ext cx="6124146" cy="5043473"/>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8" name="Group 8"/>
          <p:cNvGrpSpPr/>
          <p:nvPr/>
        </p:nvGrpSpPr>
        <p:grpSpPr>
          <a:xfrm rot="5400000">
            <a:off x="3264210" y="-3264210"/>
            <a:ext cx="10287000" cy="16815420"/>
            <a:chOff x="0" y="0"/>
            <a:chExt cx="3130550" cy="3928907"/>
          </a:xfrm>
          <a:solidFill>
            <a:schemeClr val="accent3">
              <a:lumMod val="20000"/>
              <a:lumOff val="8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sp>
        <p:nvSpPr>
          <p:cNvPr id="15" name="TextBox 15"/>
          <p:cNvSpPr txBox="1"/>
          <p:nvPr/>
        </p:nvSpPr>
        <p:spPr>
          <a:xfrm>
            <a:off x="665498" y="1956895"/>
            <a:ext cx="9880418" cy="8890191"/>
          </a:xfrm>
          <a:prstGeom prst="rect">
            <a:avLst/>
          </a:prstGeom>
        </p:spPr>
        <p:txBody>
          <a:bodyPr wrap="square" lIns="0" tIns="0" rIns="0" bIns="0" rtlCol="0" anchor="t">
            <a:spAutoFit/>
          </a:bodyPr>
          <a:lstStyle/>
          <a:p>
            <a:pPr lvl="0">
              <a:lnSpc>
                <a:spcPct val="107000"/>
              </a:lnSpc>
              <a:spcBef>
                <a:spcPts val="600"/>
              </a:spcBef>
              <a:spcAft>
                <a:spcPts val="600"/>
              </a:spcAft>
            </a:pPr>
            <a:r>
              <a:rPr lang="en-US" sz="28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4. Ethical Considerations and Public Perception</a:t>
            </a:r>
          </a:p>
          <a:p>
            <a:pPr lvl="0">
              <a:lnSpc>
                <a:spcPct val="107000"/>
              </a:lnSpc>
              <a:spcBef>
                <a:spcPts val="600"/>
              </a:spcBef>
              <a:spcAft>
                <a:spcPts val="600"/>
              </a:spcAft>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As scientific advancements in DNA research raise ethical questions, researchers must navigate the ethical landscape and public perception. Engaging in responsible research practices, ensuring informed consent, and addressing societal concerns are crucial challenges.</a:t>
            </a:r>
            <a:endParaRPr lang="en-GB"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pPr lvl="0"/>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a:t>
            </a:r>
            <a:endPar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endParaRPr>
          </a:p>
          <a:p>
            <a:r>
              <a:rPr lang="en-US" sz="24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Find out more</a:t>
            </a:r>
          </a:p>
          <a:p>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From The Conversation:</a:t>
            </a:r>
          </a:p>
          <a:p>
            <a:pPr marL="342900" indent="-342900">
              <a:buFont typeface="Arial" panose="020B0604020202020204" pitchFamily="34" charset="0"/>
              <a:buChar char="•"/>
            </a:pPr>
            <a:r>
              <a:rPr lang="en-GB" sz="2400" i="0" dirty="0">
                <a:solidFill>
                  <a:srgbClr val="383838"/>
                </a:solidFill>
                <a:effectLst/>
                <a:latin typeface="Montserrat" pitchFamily="2" charset="0"/>
                <a:hlinkClick r:id="rId4"/>
              </a:rPr>
              <a:t>Human genome editing offers tantalizing possibilities – but without clear guidelines, many ethical questions still remain</a:t>
            </a:r>
            <a:endParaRPr lang="en-GB" sz="2400" i="0" dirty="0">
              <a:solidFill>
                <a:srgbClr val="383838"/>
              </a:solidFill>
              <a:effectLst/>
              <a:latin typeface="Montserrat" pitchFamily="2" charset="0"/>
            </a:endParaRPr>
          </a:p>
          <a:p>
            <a:endParaRPr lang="en-GB" sz="2400" dirty="0">
              <a:solidFill>
                <a:srgbClr val="383838"/>
              </a:solidFill>
              <a:latin typeface="Montserrat" pitchFamily="2" charset="0"/>
            </a:endParaRPr>
          </a:p>
          <a:p>
            <a:r>
              <a:rPr lang="en-GB" sz="2400" dirty="0">
                <a:solidFill>
                  <a:srgbClr val="383838"/>
                </a:solidFill>
                <a:latin typeface="Montserrat" pitchFamily="2" charset="0"/>
              </a:rPr>
              <a:t>Videos:</a:t>
            </a:r>
            <a:endParaRPr lang="en-GB" sz="2400" i="0" dirty="0">
              <a:solidFill>
                <a:srgbClr val="383838"/>
              </a:solidFill>
              <a:effectLst/>
              <a:latin typeface="Montserrat" pitchFamily="2" charset="0"/>
            </a:endParaRPr>
          </a:p>
          <a:p>
            <a:pPr marL="342900" indent="-342900">
              <a:buFont typeface="Arial" panose="020B0604020202020204" pitchFamily="34" charset="0"/>
              <a:buChar char="•"/>
            </a:pPr>
            <a:r>
              <a:rPr lang="en-GB" sz="2400" i="0" dirty="0">
                <a:solidFill>
                  <a:srgbClr val="0F0F0F"/>
                </a:solidFill>
                <a:effectLst/>
                <a:latin typeface="Montserrat" pitchFamily="2" charset="0"/>
                <a:hlinkClick r:id="rId5"/>
              </a:rPr>
              <a:t>The Realities of Gene Editing with CRISPR I NOVA I PBS</a:t>
            </a:r>
            <a:endParaRPr lang="en-GB" sz="2400" i="0" dirty="0">
              <a:solidFill>
                <a:srgbClr val="0F0F0F"/>
              </a:solidFill>
              <a:effectLst/>
              <a:latin typeface="Montserrat" pitchFamily="2" charset="0"/>
            </a:endParaRPr>
          </a:p>
          <a:p>
            <a:pPr marL="342900" indent="-342900">
              <a:buFont typeface="Arial" panose="020B0604020202020204" pitchFamily="34" charset="0"/>
              <a:buChar char="•"/>
            </a:pPr>
            <a:r>
              <a:rPr lang="en-GB" sz="2400" i="0" dirty="0">
                <a:solidFill>
                  <a:srgbClr val="0F0F0F"/>
                </a:solidFill>
                <a:effectLst/>
                <a:latin typeface="Montserrat" pitchFamily="2" charset="0"/>
                <a:hlinkClick r:id="rId6"/>
              </a:rPr>
              <a:t>Genetic Engineering Will Change Everything Forever – CRISPR</a:t>
            </a:r>
            <a:r>
              <a:rPr lang="en-GB" sz="2400" i="0" dirty="0">
                <a:solidFill>
                  <a:srgbClr val="0F0F0F"/>
                </a:solidFill>
                <a:effectLst/>
                <a:latin typeface="Montserrat" pitchFamily="2" charset="0"/>
              </a:rPr>
              <a:t> </a:t>
            </a:r>
            <a:r>
              <a:rPr lang="en-GB" sz="2400" i="0" dirty="0">
                <a:solidFill>
                  <a:schemeClr val="tx1">
                    <a:lumMod val="65000"/>
                    <a:lumOff val="35000"/>
                  </a:schemeClr>
                </a:solidFill>
                <a:effectLst/>
                <a:latin typeface="Montserrat" pitchFamily="2" charset="0"/>
              </a:rPr>
              <a:t>by </a:t>
            </a:r>
            <a:r>
              <a:rPr lang="en-GB" sz="2400" i="0" dirty="0" err="1">
                <a:solidFill>
                  <a:schemeClr val="tx1">
                    <a:lumMod val="65000"/>
                    <a:lumOff val="35000"/>
                  </a:schemeClr>
                </a:solidFill>
                <a:effectLst/>
                <a:latin typeface="Montserrat" pitchFamily="2" charset="0"/>
              </a:rPr>
              <a:t>Kurzgesagt</a:t>
            </a:r>
            <a:r>
              <a:rPr lang="en-GB" sz="2400" i="0" dirty="0">
                <a:solidFill>
                  <a:schemeClr val="tx1">
                    <a:lumMod val="65000"/>
                    <a:lumOff val="35000"/>
                  </a:schemeClr>
                </a:solidFill>
                <a:effectLst/>
                <a:latin typeface="Montserrat" pitchFamily="2" charset="0"/>
              </a:rPr>
              <a:t> – In a Nutshell</a:t>
            </a:r>
          </a:p>
          <a:p>
            <a:pPr marL="342900" indent="-342900">
              <a:buFont typeface="Arial" panose="020B0604020202020204" pitchFamily="34" charset="0"/>
              <a:buChar char="•"/>
            </a:pPr>
            <a:endParaRPr lang="en-GB" sz="2400" i="0" dirty="0">
              <a:solidFill>
                <a:srgbClr val="0F0F0F"/>
              </a:solidFill>
              <a:effectLst/>
              <a:latin typeface="Montserrat" pitchFamily="2" charset="0"/>
            </a:endParaRPr>
          </a:p>
          <a:p>
            <a:pPr marL="342900" indent="-342900">
              <a:buFont typeface="Arial" panose="020B0604020202020204" pitchFamily="34" charset="0"/>
              <a:buChar char="•"/>
            </a:pPr>
            <a:endParaRPr lang="en-US" sz="2400" kern="100" dirty="0">
              <a:solidFill>
                <a:schemeClr val="tx1">
                  <a:lumMod val="65000"/>
                  <a:lumOff val="35000"/>
                </a:schemeClr>
              </a:solidFill>
              <a:latin typeface="Montserrat" pitchFamily="2"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GB" sz="2400" kern="100" dirty="0">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kern="100" dirty="0">
                <a:effectLst/>
                <a:latin typeface="Montserrat" pitchFamily="2" charset="0"/>
                <a:ea typeface="Calibri" panose="020F0502020204030204" pitchFamily="34" charset="0"/>
                <a:cs typeface="Times New Roman" panose="02020603050405020304" pitchFamily="18" charset="0"/>
              </a:rPr>
              <a:t> </a:t>
            </a: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ts val="2660"/>
              </a:lnSpc>
            </a:pPr>
            <a:endParaRPr lang="en-US" sz="2000" dirty="0">
              <a:solidFill>
                <a:srgbClr val="000000"/>
              </a:solidFill>
              <a:latin typeface="Montserrat Classic"/>
            </a:endParaRPr>
          </a:p>
        </p:txBody>
      </p:sp>
      <p:sp>
        <p:nvSpPr>
          <p:cNvPr id="17" name="TextBox 17"/>
          <p:cNvSpPr txBox="1"/>
          <p:nvPr/>
        </p:nvSpPr>
        <p:spPr>
          <a:xfrm>
            <a:off x="811999" y="9258300"/>
            <a:ext cx="4979916" cy="284693"/>
          </a:xfrm>
          <a:prstGeom prst="rect">
            <a:avLst/>
          </a:prstGeom>
        </p:spPr>
        <p:txBody>
          <a:bodyPr lIns="0" tIns="0" rIns="0" bIns="0" rtlCol="0" anchor="t">
            <a:spAutoFit/>
          </a:bodyPr>
          <a:lstStyle/>
          <a:p>
            <a:pPr>
              <a:lnSpc>
                <a:spcPts val="2380"/>
              </a:lnSpc>
            </a:pPr>
            <a:r>
              <a:rPr lang="en-US" sz="1700">
                <a:solidFill>
                  <a:srgbClr val="000000"/>
                </a:solidFill>
                <a:latin typeface="Montserrat Semi-Bold"/>
              </a:rPr>
              <a:t>25       </a:t>
            </a:r>
            <a:r>
              <a:rPr lang="en-US" sz="1700">
                <a:solidFill>
                  <a:srgbClr val="000000"/>
                </a:solidFill>
                <a:latin typeface="Montserrat Semi-Bold Bold"/>
              </a:rPr>
              <a:t>futurumcareers.com</a:t>
            </a:r>
          </a:p>
        </p:txBody>
      </p:sp>
      <p:grpSp>
        <p:nvGrpSpPr>
          <p:cNvPr id="16" name="Group 15">
            <a:extLst>
              <a:ext uri="{FF2B5EF4-FFF2-40B4-BE49-F238E27FC236}">
                <a16:creationId xmlns:a16="http://schemas.microsoft.com/office/drawing/2014/main" id="{6B434298-8F4B-3E52-0E15-8354669A5563}"/>
              </a:ext>
            </a:extLst>
          </p:cNvPr>
          <p:cNvGrpSpPr/>
          <p:nvPr/>
        </p:nvGrpSpPr>
        <p:grpSpPr>
          <a:xfrm rot="5400000">
            <a:off x="3692319" y="-3553564"/>
            <a:ext cx="1251479" cy="8675049"/>
            <a:chOff x="3970261" y="-1478600"/>
            <a:chExt cx="3130550" cy="18345673"/>
          </a:xfrm>
          <a:solidFill>
            <a:srgbClr val="DD0511"/>
          </a:solidFill>
        </p:grpSpPr>
        <p:sp>
          <p:nvSpPr>
            <p:cNvPr id="18" name="Freeform 16">
              <a:extLst>
                <a:ext uri="{FF2B5EF4-FFF2-40B4-BE49-F238E27FC236}">
                  <a16:creationId xmlns:a16="http://schemas.microsoft.com/office/drawing/2014/main" id="{78C39F69-5EDB-A607-9BD1-2D47767CE53A}"/>
                </a:ext>
              </a:extLst>
            </p:cNvPr>
            <p:cNvSpPr/>
            <p:nvPr/>
          </p:nvSpPr>
          <p:spPr>
            <a:xfrm>
              <a:off x="3970261" y="-1478600"/>
              <a:ext cx="3130550" cy="18345673"/>
            </a:xfrm>
            <a:custGeom>
              <a:avLst/>
              <a:gdLst/>
              <a:ahLst/>
              <a:cxnLst/>
              <a:rect l="l" t="t" r="r" b="b"/>
              <a:pathLst>
                <a:path w="3130550" h="18345672">
                  <a:moveTo>
                    <a:pt x="0" y="1123950"/>
                  </a:moveTo>
                  <a:lnTo>
                    <a:pt x="0" y="18345672"/>
                  </a:lnTo>
                  <a:lnTo>
                    <a:pt x="3130550" y="18345672"/>
                  </a:lnTo>
                  <a:lnTo>
                    <a:pt x="3130550" y="0"/>
                  </a:lnTo>
                  <a:close/>
                </a:path>
              </a:pathLst>
            </a:custGeom>
            <a:grpFill/>
          </p:spPr>
          <p:txBody>
            <a:bodyPr/>
            <a:lstStyle/>
            <a:p>
              <a:endParaRPr lang="en-GB"/>
            </a:p>
          </p:txBody>
        </p:sp>
      </p:grpSp>
      <p:sp>
        <p:nvSpPr>
          <p:cNvPr id="19" name="TextBox 18">
            <a:extLst>
              <a:ext uri="{FF2B5EF4-FFF2-40B4-BE49-F238E27FC236}">
                <a16:creationId xmlns:a16="http://schemas.microsoft.com/office/drawing/2014/main" id="{548A9C47-CE76-E7DA-673F-F51A2D06AC6B}"/>
              </a:ext>
            </a:extLst>
          </p:cNvPr>
          <p:cNvSpPr txBox="1"/>
          <p:nvPr/>
        </p:nvSpPr>
        <p:spPr>
          <a:xfrm>
            <a:off x="807083" y="481505"/>
            <a:ext cx="7543800" cy="707886"/>
          </a:xfrm>
          <a:prstGeom prst="rect">
            <a:avLst/>
          </a:prstGeom>
          <a:noFill/>
        </p:spPr>
        <p:txBody>
          <a:bodyPr wrap="square" rtlCol="0">
            <a:spAutoFit/>
          </a:bodyPr>
          <a:lstStyle/>
          <a:p>
            <a:r>
              <a:rPr lang="en-GB" sz="4000" b="1">
                <a:solidFill>
                  <a:schemeClr val="accent3">
                    <a:lumMod val="20000"/>
                    <a:lumOff val="80000"/>
                  </a:schemeClr>
                </a:solidFill>
                <a:latin typeface="Montserrat" pitchFamily="2" charset="0"/>
              </a:rPr>
              <a:t>Research </a:t>
            </a:r>
            <a:r>
              <a:rPr lang="en-GB" sz="4000">
                <a:solidFill>
                  <a:schemeClr val="accent3">
                    <a:lumMod val="20000"/>
                    <a:lumOff val="80000"/>
                  </a:schemeClr>
                </a:solidFill>
                <a:latin typeface="Montserrat" pitchFamily="2" charset="0"/>
              </a:rPr>
              <a:t>points</a:t>
            </a:r>
          </a:p>
        </p:txBody>
      </p:sp>
      <p:sp>
        <p:nvSpPr>
          <p:cNvPr id="2" name="TextBox 1">
            <a:extLst>
              <a:ext uri="{FF2B5EF4-FFF2-40B4-BE49-F238E27FC236}">
                <a16:creationId xmlns:a16="http://schemas.microsoft.com/office/drawing/2014/main" id="{168D299E-4DBC-DF09-683C-7E7F7DD7D72B}"/>
              </a:ext>
            </a:extLst>
          </p:cNvPr>
          <p:cNvSpPr txBox="1"/>
          <p:nvPr/>
        </p:nvSpPr>
        <p:spPr>
          <a:xfrm>
            <a:off x="12649200" y="491587"/>
            <a:ext cx="7467600" cy="707886"/>
          </a:xfrm>
          <a:prstGeom prst="rect">
            <a:avLst/>
          </a:prstGeom>
          <a:noFill/>
        </p:spPr>
        <p:txBody>
          <a:bodyPr wrap="square" rtlCol="0">
            <a:spAutoFit/>
          </a:bodyPr>
          <a:lstStyle/>
          <a:p>
            <a:r>
              <a:rPr lang="en-GB" sz="4000" b="1">
                <a:solidFill>
                  <a:schemeClr val="bg1">
                    <a:lumMod val="50000"/>
                  </a:schemeClr>
                </a:solidFill>
                <a:latin typeface="Montserrat" pitchFamily="2" charset="0"/>
              </a:rPr>
              <a:t>Research </a:t>
            </a:r>
            <a:r>
              <a:rPr lang="en-GB" sz="4000">
                <a:solidFill>
                  <a:schemeClr val="bg1">
                    <a:lumMod val="50000"/>
                  </a:schemeClr>
                </a:solidFill>
                <a:latin typeface="Montserrat" pitchFamily="2" charset="0"/>
              </a:rPr>
              <a:t>challenges</a:t>
            </a:r>
          </a:p>
        </p:txBody>
      </p:sp>
      <p:grpSp>
        <p:nvGrpSpPr>
          <p:cNvPr id="3" name="Group 2">
            <a:extLst>
              <a:ext uri="{FF2B5EF4-FFF2-40B4-BE49-F238E27FC236}">
                <a16:creationId xmlns:a16="http://schemas.microsoft.com/office/drawing/2014/main" id="{54F3A15F-5D0A-F3A1-9BA9-1C35E328B197}"/>
              </a:ext>
            </a:extLst>
          </p:cNvPr>
          <p:cNvGrpSpPr>
            <a:grpSpLocks noChangeAspect="1"/>
          </p:cNvGrpSpPr>
          <p:nvPr/>
        </p:nvGrpSpPr>
        <p:grpSpPr>
          <a:xfrm>
            <a:off x="10705952" y="2016047"/>
            <a:ext cx="6916551" cy="4414250"/>
            <a:chOff x="212166" y="366706"/>
            <a:chExt cx="5997302" cy="5733655"/>
          </a:xfrm>
          <a:blipFill dpi="0" rotWithShape="1">
            <a:blip r:embed="rId7">
              <a:extLst>
                <a:ext uri="{28A0092B-C50C-407E-A947-70E740481C1C}">
                  <a14:useLocalDpi xmlns:a14="http://schemas.microsoft.com/office/drawing/2010/main" val="0"/>
                </a:ext>
              </a:extLst>
            </a:blip>
            <a:srcRect/>
            <a:stretch>
              <a:fillRect/>
            </a:stretch>
          </a:blipFill>
        </p:grpSpPr>
        <p:sp>
          <p:nvSpPr>
            <p:cNvPr id="13" name="Freeform 3">
              <a:extLst>
                <a:ext uri="{FF2B5EF4-FFF2-40B4-BE49-F238E27FC236}">
                  <a16:creationId xmlns:a16="http://schemas.microsoft.com/office/drawing/2014/main" id="{E68C7C07-326E-FEBA-634E-F77F70C0CAF1}"/>
                </a:ext>
              </a:extLst>
            </p:cNvPr>
            <p:cNvSpPr/>
            <p:nvPr/>
          </p:nvSpPr>
          <p:spPr>
            <a:xfrm>
              <a:off x="212166" y="366706"/>
              <a:ext cx="5997302" cy="5733655"/>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0" name="TextBox 9">
            <a:extLst>
              <a:ext uri="{FF2B5EF4-FFF2-40B4-BE49-F238E27FC236}">
                <a16:creationId xmlns:a16="http://schemas.microsoft.com/office/drawing/2014/main" id="{7EFC4A75-93DD-8D88-5A9C-21BA3B103CC7}"/>
              </a:ext>
            </a:extLst>
          </p:cNvPr>
          <p:cNvSpPr txBox="1"/>
          <p:nvPr/>
        </p:nvSpPr>
        <p:spPr>
          <a:xfrm>
            <a:off x="11703532" y="6430297"/>
            <a:ext cx="5656881" cy="369332"/>
          </a:xfrm>
          <a:prstGeom prst="rect">
            <a:avLst/>
          </a:prstGeom>
          <a:noFill/>
        </p:spPr>
        <p:txBody>
          <a:bodyPr wrap="square">
            <a:spAutoFit/>
          </a:bodyPr>
          <a:lstStyle/>
          <a:p>
            <a:pPr algn="l"/>
            <a:r>
              <a:rPr lang="en-GB" sz="800" b="0" i="1" u="none" strike="noStrike" baseline="0" dirty="0">
                <a:solidFill>
                  <a:srgbClr val="FFFFFF"/>
                </a:solidFill>
                <a:latin typeface="BrandonGrotesque-MediumItalic"/>
              </a:rPr>
              <a:t>“</a:t>
            </a:r>
            <a:r>
              <a:rPr lang="en-GB" b="0" i="1" u="none" strike="noStrike" baseline="0" dirty="0">
                <a:solidFill>
                  <a:schemeClr val="bg1">
                    <a:lumMod val="50000"/>
                  </a:schemeClr>
                </a:solidFill>
                <a:latin typeface="BrandonGrotesque-RegularItalic"/>
              </a:rPr>
              <a:t>© </a:t>
            </a:r>
            <a:r>
              <a:rPr lang="en-GB" b="0" i="1" u="none" strike="noStrike" baseline="0" dirty="0">
                <a:solidFill>
                  <a:schemeClr val="bg1">
                    <a:lumMod val="50000"/>
                  </a:schemeClr>
                </a:solidFill>
                <a:latin typeface="BrandonGrotesque-MediumItalic"/>
              </a:rPr>
              <a:t>Gorondenkoff/Shutterstock.com</a:t>
            </a:r>
            <a:endParaRPr lang="en-GB" dirty="0">
              <a:solidFill>
                <a:schemeClr val="bg1">
                  <a:lumMod val="50000"/>
                </a:schemeClr>
              </a:solidFill>
            </a:endParaRPr>
          </a:p>
        </p:txBody>
      </p:sp>
    </p:spTree>
    <p:extLst>
      <p:ext uri="{BB962C8B-B14F-4D97-AF65-F5344CB8AC3E}">
        <p14:creationId xmlns:p14="http://schemas.microsoft.com/office/powerpoint/2010/main" val="268243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animEffect transition="in" filter="fade">
                                      <p:cBhvr>
                                        <p:cTn id="7" dur="1000"/>
                                        <p:tgtEl>
                                          <p:spTgt spid="15">
                                            <p:txEl>
                                              <p:pRg st="3" end="3"/>
                                            </p:txEl>
                                          </p:spTgt>
                                        </p:tgtEl>
                                      </p:cBhvr>
                                    </p:animEffect>
                                    <p:anim calcmode="lin" valueType="num">
                                      <p:cBhvr>
                                        <p:cTn id="8"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4" end="4"/>
                                            </p:txEl>
                                          </p:spTgt>
                                        </p:tgtEl>
                                        <p:attrNameLst>
                                          <p:attrName>style.visibility</p:attrName>
                                        </p:attrNameLst>
                                      </p:cBhvr>
                                      <p:to>
                                        <p:strVal val="visible"/>
                                      </p:to>
                                    </p:set>
                                    <p:animEffect transition="in" filter="fade">
                                      <p:cBhvr>
                                        <p:cTn id="14" dur="1000"/>
                                        <p:tgtEl>
                                          <p:spTgt spid="15">
                                            <p:txEl>
                                              <p:pRg st="4" end="4"/>
                                            </p:txEl>
                                          </p:spTgt>
                                        </p:tgtEl>
                                      </p:cBhvr>
                                    </p:animEffect>
                                    <p:anim calcmode="lin" valueType="num">
                                      <p:cBhvr>
                                        <p:cTn id="15"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animEffect transition="in" filter="fade">
                                      <p:cBhvr>
                                        <p:cTn id="19" dur="1000"/>
                                        <p:tgtEl>
                                          <p:spTgt spid="15">
                                            <p:txEl>
                                              <p:pRg st="5" end="5"/>
                                            </p:txEl>
                                          </p:spTgt>
                                        </p:tgtEl>
                                      </p:cBhvr>
                                    </p:animEffect>
                                    <p:anim calcmode="lin" valueType="num">
                                      <p:cBhvr>
                                        <p:cTn id="20"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xEl>
                                              <p:pRg st="7" end="7"/>
                                            </p:txEl>
                                          </p:spTgt>
                                        </p:tgtEl>
                                        <p:attrNameLst>
                                          <p:attrName>style.visibility</p:attrName>
                                        </p:attrNameLst>
                                      </p:cBhvr>
                                      <p:to>
                                        <p:strVal val="visible"/>
                                      </p:to>
                                    </p:set>
                                    <p:animEffect transition="in" filter="fade">
                                      <p:cBhvr>
                                        <p:cTn id="26" dur="1000"/>
                                        <p:tgtEl>
                                          <p:spTgt spid="15">
                                            <p:txEl>
                                              <p:pRg st="7" end="7"/>
                                            </p:txEl>
                                          </p:spTgt>
                                        </p:tgtEl>
                                      </p:cBhvr>
                                    </p:animEffect>
                                    <p:anim calcmode="lin" valueType="num">
                                      <p:cBhvr>
                                        <p:cTn id="27" dur="1000" fill="hold"/>
                                        <p:tgtEl>
                                          <p:spTgt spid="15">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xEl>
                                              <p:pRg st="8" end="8"/>
                                            </p:txEl>
                                          </p:spTgt>
                                        </p:tgtEl>
                                        <p:attrNameLst>
                                          <p:attrName>style.visibility</p:attrName>
                                        </p:attrNameLst>
                                      </p:cBhvr>
                                      <p:to>
                                        <p:strVal val="visible"/>
                                      </p:to>
                                    </p:set>
                                    <p:animEffect transition="in" filter="fade">
                                      <p:cBhvr>
                                        <p:cTn id="33" dur="1000"/>
                                        <p:tgtEl>
                                          <p:spTgt spid="15">
                                            <p:txEl>
                                              <p:pRg st="8" end="8"/>
                                            </p:txEl>
                                          </p:spTgt>
                                        </p:tgtEl>
                                      </p:cBhvr>
                                    </p:animEffect>
                                    <p:anim calcmode="lin" valueType="num">
                                      <p:cBhvr>
                                        <p:cTn id="34" dur="1000" fill="hold"/>
                                        <p:tgtEl>
                                          <p:spTgt spid="15">
                                            <p:txEl>
                                              <p:pRg st="8" end="8"/>
                                            </p:txEl>
                                          </p:spTgt>
                                        </p:tgtEl>
                                        <p:attrNameLst>
                                          <p:attrName>ppt_x</p:attrName>
                                        </p:attrNameLst>
                                      </p:cBhvr>
                                      <p:tavLst>
                                        <p:tav tm="0">
                                          <p:val>
                                            <p:strVal val="#ppt_x"/>
                                          </p:val>
                                        </p:tav>
                                        <p:tav tm="100000">
                                          <p:val>
                                            <p:strVal val="#ppt_x"/>
                                          </p:val>
                                        </p:tav>
                                      </p:tavLst>
                                    </p:anim>
                                    <p:anim calcmode="lin" valueType="num">
                                      <p:cBhvr>
                                        <p:cTn id="35" dur="1000" fill="hold"/>
                                        <p:tgtEl>
                                          <p:spTgt spid="1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5">
                                            <p:txEl>
                                              <p:pRg st="9" end="9"/>
                                            </p:txEl>
                                          </p:spTgt>
                                        </p:tgtEl>
                                        <p:attrNameLst>
                                          <p:attrName>style.visibility</p:attrName>
                                        </p:attrNameLst>
                                      </p:cBhvr>
                                      <p:to>
                                        <p:strVal val="visible"/>
                                      </p:to>
                                    </p:set>
                                    <p:animEffect transition="in" filter="fade">
                                      <p:cBhvr>
                                        <p:cTn id="40" dur="1000"/>
                                        <p:tgtEl>
                                          <p:spTgt spid="15">
                                            <p:txEl>
                                              <p:pRg st="9" end="9"/>
                                            </p:txEl>
                                          </p:spTgt>
                                        </p:tgtEl>
                                      </p:cBhvr>
                                    </p:animEffect>
                                    <p:anim calcmode="lin" valueType="num">
                                      <p:cBhvr>
                                        <p:cTn id="41" dur="1000" fill="hold"/>
                                        <p:tgtEl>
                                          <p:spTgt spid="15">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1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2C2B2"/>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B0C242"/>
            </a:solidFill>
          </p:spPr>
          <p:txBody>
            <a:bodyPr/>
            <a:lstStyle/>
            <a:p>
              <a:endParaRPr lang="en-GB"/>
            </a:p>
          </p:txBody>
        </p:sp>
      </p:grpSp>
      <p:grpSp>
        <p:nvGrpSpPr>
          <p:cNvPr id="6" name="Group 6"/>
          <p:cNvGrpSpPr>
            <a:grpSpLocks noChangeAspect="1"/>
          </p:cNvGrpSpPr>
          <p:nvPr/>
        </p:nvGrpSpPr>
        <p:grpSpPr>
          <a:xfrm>
            <a:off x="11797576" y="2024150"/>
            <a:ext cx="6124146" cy="5423785"/>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8" name="Group 8"/>
          <p:cNvGrpSpPr/>
          <p:nvPr/>
        </p:nvGrpSpPr>
        <p:grpSpPr>
          <a:xfrm rot="5400000">
            <a:off x="3264210" y="-3264210"/>
            <a:ext cx="10287000" cy="16815420"/>
            <a:chOff x="0" y="0"/>
            <a:chExt cx="3130550" cy="3928907"/>
          </a:xfrm>
          <a:solidFill>
            <a:schemeClr val="accent3">
              <a:lumMod val="20000"/>
              <a:lumOff val="8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sp>
        <p:nvSpPr>
          <p:cNvPr id="15" name="TextBox 15"/>
          <p:cNvSpPr txBox="1"/>
          <p:nvPr/>
        </p:nvSpPr>
        <p:spPr>
          <a:xfrm>
            <a:off x="460845" y="2059870"/>
            <a:ext cx="10701469" cy="9095760"/>
          </a:xfrm>
          <a:prstGeom prst="rect">
            <a:avLst/>
          </a:prstGeom>
        </p:spPr>
        <p:txBody>
          <a:bodyPr wrap="square" lIns="0" tIns="0" rIns="0" bIns="0" rtlCol="0" anchor="t">
            <a:spAutoFit/>
          </a:bodyPr>
          <a:lstStyle/>
          <a:p>
            <a:pPr lvl="0">
              <a:lnSpc>
                <a:spcPct val="107000"/>
              </a:lnSpc>
              <a:spcBef>
                <a:spcPts val="600"/>
              </a:spcBef>
              <a:spcAft>
                <a:spcPts val="600"/>
              </a:spcAft>
            </a:pPr>
            <a:r>
              <a:rPr lang="en-US" sz="28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5. Translating Research into Clinical Applications</a:t>
            </a:r>
          </a:p>
          <a:p>
            <a:pPr lvl="0">
              <a:lnSpc>
                <a:spcPct val="107000"/>
              </a:lnSpc>
              <a:spcBef>
                <a:spcPts val="600"/>
              </a:spcBef>
              <a:spcAft>
                <a:spcPts val="600"/>
              </a:spcAft>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While DNA research holds great promise for </a:t>
            </a:r>
            <a:r>
              <a:rPr lang="en-US" sz="2400" kern="100" dirty="0" err="1">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personalised</a:t>
            </a: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medicine and disease prevention, translating research findings into practical clinical applications faces obstacles. Developing effective therapies, addressing regulatory hurdles, and ensuring the affordability and accessibility of genetic tests and treatments are significant challenges.</a:t>
            </a:r>
            <a:endParaRPr lang="en-GB"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pPr lvl="0"/>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a:t>
            </a:r>
            <a:endPar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endParaRPr>
          </a:p>
          <a:p>
            <a:r>
              <a:rPr lang="en-US" sz="24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Find out more</a:t>
            </a:r>
          </a:p>
          <a:p>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Learn about the clinical implications of Kristina’s own research:</a:t>
            </a:r>
          </a:p>
          <a:p>
            <a:pPr marL="342900" indent="-342900" algn="l">
              <a:buFont typeface="Arial" panose="020B0604020202020204" pitchFamily="34" charset="0"/>
              <a:buChar char="•"/>
            </a:pPr>
            <a:r>
              <a:rPr lang="en-GB" sz="2400" b="0" i="0" u="none" strike="noStrike" baseline="0" dirty="0">
                <a:solidFill>
                  <a:schemeClr val="tx1">
                    <a:lumMod val="65000"/>
                    <a:lumOff val="35000"/>
                  </a:schemeClr>
                </a:solidFill>
                <a:latin typeface="Montserrat" pitchFamily="2" charset="0"/>
                <a:hlinkClick r:id="rId4"/>
              </a:rPr>
              <a:t>What happens when our blood production system fails?</a:t>
            </a:r>
            <a:endParaRPr lang="en-US" sz="2400" b="0" i="0" u="none" strike="noStrike" kern="100" baseline="0" dirty="0">
              <a:solidFill>
                <a:schemeClr val="tx1">
                  <a:lumMod val="65000"/>
                  <a:lumOff val="35000"/>
                </a:schemeClr>
              </a:solidFill>
              <a:latin typeface="Montserrat" pitchFamily="2" charset="0"/>
              <a:ea typeface="Calibri" panose="020F0502020204030204" pitchFamily="34" charset="0"/>
              <a:cs typeface="Times New Roman" panose="02020603050405020304" pitchFamily="18" charset="0"/>
            </a:endParaRPr>
          </a:p>
          <a:p>
            <a:pPr marL="342900" indent="-342900" algn="l">
              <a:buFont typeface="Arial" panose="020B0604020202020204" pitchFamily="34" charset="0"/>
              <a:buChar char="•"/>
            </a:pPr>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Watch her </a:t>
            </a:r>
            <a:r>
              <a:rPr lang="en-US" sz="2400" kern="100" dirty="0">
                <a:solidFill>
                  <a:schemeClr val="tx1">
                    <a:lumMod val="65000"/>
                    <a:lumOff val="35000"/>
                  </a:schemeClr>
                </a:solidFill>
                <a:latin typeface="Montserrat" pitchFamily="2" charset="0"/>
                <a:ea typeface="Calibri" panose="020F0502020204030204" pitchFamily="34" charset="0"/>
                <a:cs typeface="Times New Roman" panose="02020603050405020304" pitchFamily="18" charset="0"/>
                <a:hlinkClick r:id="rId5"/>
              </a:rPr>
              <a:t>animation</a:t>
            </a:r>
            <a:r>
              <a:rPr lang="en-US" sz="2400" kern="100" dirty="0">
                <a:solidFill>
                  <a:schemeClr val="tx1">
                    <a:lumMod val="65000"/>
                    <a:lumOff val="35000"/>
                  </a:schemeClr>
                </a:solidFill>
                <a:latin typeface="Montserrat" pitchFamily="2" charset="0"/>
                <a:ea typeface="Calibri" panose="020F0502020204030204" pitchFamily="34" charset="0"/>
                <a:cs typeface="Times New Roman" panose="02020603050405020304" pitchFamily="18" charset="0"/>
              </a:rPr>
              <a:t>.</a:t>
            </a:r>
          </a:p>
          <a:p>
            <a:endParaRPr lang="en-US" sz="2400" kern="100" dirty="0">
              <a:solidFill>
                <a:schemeClr val="tx1">
                  <a:lumMod val="65000"/>
                  <a:lumOff val="35000"/>
                </a:schemeClr>
              </a:solidFill>
              <a:latin typeface="Montserrat" pitchFamily="2" charset="0"/>
              <a:ea typeface="Calibri" panose="020F0502020204030204" pitchFamily="34" charset="0"/>
              <a:cs typeface="Times New Roman" panose="02020603050405020304" pitchFamily="18" charset="0"/>
            </a:endParaRPr>
          </a:p>
          <a:p>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Also from </a:t>
            </a:r>
            <a:r>
              <a:rPr lang="en-US" sz="2400" kern="100" dirty="0" err="1">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Futurum</a:t>
            </a:r>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a:t>
            </a:r>
          </a:p>
          <a:p>
            <a:pPr marL="342900" indent="-342900">
              <a:buFont typeface="Arial" panose="020B0604020202020204" pitchFamily="34" charset="0"/>
              <a:buChar char="•"/>
            </a:pPr>
            <a:r>
              <a:rPr lang="en-GB" sz="2400" b="0" i="0" dirty="0">
                <a:solidFill>
                  <a:srgbClr val="333333"/>
                </a:solidFill>
                <a:effectLst/>
                <a:latin typeface="Montserrat" pitchFamily="2" charset="0"/>
                <a:hlinkClick r:id="rId6"/>
              </a:rPr>
              <a:t>Can we create viruses and use them to treat cancer?</a:t>
            </a:r>
            <a:endParaRPr lang="en-GB" sz="2400" b="0" i="0" dirty="0">
              <a:solidFill>
                <a:srgbClr val="333333"/>
              </a:solidFill>
              <a:effectLst/>
              <a:latin typeface="Montserrat" pitchFamily="2" charset="0"/>
            </a:endParaRPr>
          </a:p>
          <a:p>
            <a:pPr marL="342900" indent="-342900">
              <a:buFont typeface="Arial" panose="020B0604020202020204" pitchFamily="34" charset="0"/>
              <a:buChar char="•"/>
            </a:pPr>
            <a:r>
              <a:rPr lang="en-GB" sz="2400" b="0" i="0" dirty="0">
                <a:solidFill>
                  <a:srgbClr val="333333"/>
                </a:solidFill>
                <a:effectLst/>
                <a:latin typeface="Montserrat" pitchFamily="2" charset="0"/>
                <a:hlinkClick r:id="rId7"/>
              </a:rPr>
              <a:t>How do cells control protein levels?</a:t>
            </a:r>
            <a:endParaRPr lang="en-GB" sz="2400" b="0" i="0" dirty="0">
              <a:solidFill>
                <a:srgbClr val="333333"/>
              </a:solidFill>
              <a:effectLst/>
              <a:latin typeface="Montserrat" pitchFamily="2" charset="0"/>
            </a:endParaRPr>
          </a:p>
          <a:p>
            <a:endParaRPr lang="en-GB" sz="2400" b="0" i="0" dirty="0">
              <a:solidFill>
                <a:srgbClr val="333333"/>
              </a:solidFill>
              <a:effectLst/>
              <a:latin typeface="Montserrat" pitchFamily="2" charset="0"/>
            </a:endParaRPr>
          </a:p>
          <a:p>
            <a:endParaRPr lang="en-US" sz="2400" kern="100" dirty="0">
              <a:solidFill>
                <a:schemeClr val="tx1">
                  <a:lumMod val="65000"/>
                  <a:lumOff val="35000"/>
                </a:schemeClr>
              </a:solidFill>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endParaRPr lang="en-GB" sz="2400" kern="100" dirty="0">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kern="100" dirty="0">
                <a:effectLst/>
                <a:latin typeface="Montserrat" pitchFamily="2" charset="0"/>
                <a:ea typeface="Calibri" panose="020F0502020204030204" pitchFamily="34" charset="0"/>
                <a:cs typeface="Times New Roman" panose="02020603050405020304" pitchFamily="18" charset="0"/>
              </a:rPr>
              <a:t> </a:t>
            </a: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ts val="2660"/>
              </a:lnSpc>
            </a:pPr>
            <a:endParaRPr lang="en-US" sz="2000" dirty="0">
              <a:solidFill>
                <a:srgbClr val="000000"/>
              </a:solidFill>
              <a:latin typeface="Montserrat Classic"/>
            </a:endParaRPr>
          </a:p>
        </p:txBody>
      </p:sp>
      <p:sp>
        <p:nvSpPr>
          <p:cNvPr id="17" name="TextBox 17"/>
          <p:cNvSpPr txBox="1"/>
          <p:nvPr/>
        </p:nvSpPr>
        <p:spPr>
          <a:xfrm>
            <a:off x="831664" y="9258300"/>
            <a:ext cx="4979916" cy="284693"/>
          </a:xfrm>
          <a:prstGeom prst="rect">
            <a:avLst/>
          </a:prstGeom>
        </p:spPr>
        <p:txBody>
          <a:bodyPr lIns="0" tIns="0" rIns="0" bIns="0" rtlCol="0" anchor="t">
            <a:spAutoFit/>
          </a:bodyPr>
          <a:lstStyle/>
          <a:p>
            <a:pPr>
              <a:lnSpc>
                <a:spcPts val="2380"/>
              </a:lnSpc>
            </a:pPr>
            <a:r>
              <a:rPr lang="en-US" sz="1700">
                <a:solidFill>
                  <a:srgbClr val="000000"/>
                </a:solidFill>
                <a:latin typeface="Montserrat Semi-Bold"/>
              </a:rPr>
              <a:t>26       </a:t>
            </a:r>
            <a:r>
              <a:rPr lang="en-US" sz="1700">
                <a:solidFill>
                  <a:srgbClr val="000000"/>
                </a:solidFill>
                <a:latin typeface="Montserrat Semi-Bold Bold"/>
              </a:rPr>
              <a:t>futurumcareers.com</a:t>
            </a:r>
          </a:p>
        </p:txBody>
      </p:sp>
      <p:grpSp>
        <p:nvGrpSpPr>
          <p:cNvPr id="16" name="Group 15">
            <a:extLst>
              <a:ext uri="{FF2B5EF4-FFF2-40B4-BE49-F238E27FC236}">
                <a16:creationId xmlns:a16="http://schemas.microsoft.com/office/drawing/2014/main" id="{6B434298-8F4B-3E52-0E15-8354669A5563}"/>
              </a:ext>
            </a:extLst>
          </p:cNvPr>
          <p:cNvGrpSpPr/>
          <p:nvPr/>
        </p:nvGrpSpPr>
        <p:grpSpPr>
          <a:xfrm rot="5400000">
            <a:off x="3692319" y="-3553564"/>
            <a:ext cx="1251479" cy="8675049"/>
            <a:chOff x="3970261" y="-1478600"/>
            <a:chExt cx="3130550" cy="18345673"/>
          </a:xfrm>
          <a:solidFill>
            <a:srgbClr val="DD0511"/>
          </a:solidFill>
        </p:grpSpPr>
        <p:sp>
          <p:nvSpPr>
            <p:cNvPr id="18" name="Freeform 16">
              <a:extLst>
                <a:ext uri="{FF2B5EF4-FFF2-40B4-BE49-F238E27FC236}">
                  <a16:creationId xmlns:a16="http://schemas.microsoft.com/office/drawing/2014/main" id="{78C39F69-5EDB-A607-9BD1-2D47767CE53A}"/>
                </a:ext>
              </a:extLst>
            </p:cNvPr>
            <p:cNvSpPr/>
            <p:nvPr/>
          </p:nvSpPr>
          <p:spPr>
            <a:xfrm>
              <a:off x="3970261" y="-1478600"/>
              <a:ext cx="3130550" cy="18345673"/>
            </a:xfrm>
            <a:custGeom>
              <a:avLst/>
              <a:gdLst/>
              <a:ahLst/>
              <a:cxnLst/>
              <a:rect l="l" t="t" r="r" b="b"/>
              <a:pathLst>
                <a:path w="3130550" h="18345672">
                  <a:moveTo>
                    <a:pt x="0" y="1123950"/>
                  </a:moveTo>
                  <a:lnTo>
                    <a:pt x="0" y="18345672"/>
                  </a:lnTo>
                  <a:lnTo>
                    <a:pt x="3130550" y="18345672"/>
                  </a:lnTo>
                  <a:lnTo>
                    <a:pt x="3130550" y="0"/>
                  </a:lnTo>
                  <a:close/>
                </a:path>
              </a:pathLst>
            </a:custGeom>
            <a:grpFill/>
          </p:spPr>
          <p:txBody>
            <a:bodyPr/>
            <a:lstStyle/>
            <a:p>
              <a:endParaRPr lang="en-GB"/>
            </a:p>
          </p:txBody>
        </p:sp>
      </p:grpSp>
      <p:sp>
        <p:nvSpPr>
          <p:cNvPr id="19" name="TextBox 18">
            <a:extLst>
              <a:ext uri="{FF2B5EF4-FFF2-40B4-BE49-F238E27FC236}">
                <a16:creationId xmlns:a16="http://schemas.microsoft.com/office/drawing/2014/main" id="{548A9C47-CE76-E7DA-673F-F51A2D06AC6B}"/>
              </a:ext>
            </a:extLst>
          </p:cNvPr>
          <p:cNvSpPr txBox="1"/>
          <p:nvPr/>
        </p:nvSpPr>
        <p:spPr>
          <a:xfrm>
            <a:off x="807083" y="481505"/>
            <a:ext cx="7543800" cy="707886"/>
          </a:xfrm>
          <a:prstGeom prst="rect">
            <a:avLst/>
          </a:prstGeom>
          <a:noFill/>
        </p:spPr>
        <p:txBody>
          <a:bodyPr wrap="square" rtlCol="0">
            <a:spAutoFit/>
          </a:bodyPr>
          <a:lstStyle/>
          <a:p>
            <a:r>
              <a:rPr lang="en-GB" sz="4000" b="1">
                <a:solidFill>
                  <a:schemeClr val="accent3">
                    <a:lumMod val="20000"/>
                    <a:lumOff val="80000"/>
                  </a:schemeClr>
                </a:solidFill>
                <a:latin typeface="Montserrat" pitchFamily="2" charset="0"/>
              </a:rPr>
              <a:t>Research </a:t>
            </a:r>
            <a:r>
              <a:rPr lang="en-GB" sz="4000">
                <a:solidFill>
                  <a:schemeClr val="accent3">
                    <a:lumMod val="20000"/>
                    <a:lumOff val="80000"/>
                  </a:schemeClr>
                </a:solidFill>
                <a:latin typeface="Montserrat" pitchFamily="2" charset="0"/>
              </a:rPr>
              <a:t>points</a:t>
            </a:r>
          </a:p>
        </p:txBody>
      </p:sp>
      <p:sp>
        <p:nvSpPr>
          <p:cNvPr id="2" name="TextBox 1">
            <a:extLst>
              <a:ext uri="{FF2B5EF4-FFF2-40B4-BE49-F238E27FC236}">
                <a16:creationId xmlns:a16="http://schemas.microsoft.com/office/drawing/2014/main" id="{168D299E-4DBC-DF09-683C-7E7F7DD7D72B}"/>
              </a:ext>
            </a:extLst>
          </p:cNvPr>
          <p:cNvSpPr txBox="1"/>
          <p:nvPr/>
        </p:nvSpPr>
        <p:spPr>
          <a:xfrm>
            <a:off x="12649200" y="491587"/>
            <a:ext cx="7467600" cy="707886"/>
          </a:xfrm>
          <a:prstGeom prst="rect">
            <a:avLst/>
          </a:prstGeom>
          <a:noFill/>
        </p:spPr>
        <p:txBody>
          <a:bodyPr wrap="square" rtlCol="0">
            <a:spAutoFit/>
          </a:bodyPr>
          <a:lstStyle/>
          <a:p>
            <a:r>
              <a:rPr lang="en-GB" sz="4000" b="1">
                <a:solidFill>
                  <a:schemeClr val="bg1">
                    <a:lumMod val="50000"/>
                  </a:schemeClr>
                </a:solidFill>
                <a:latin typeface="Montserrat" pitchFamily="2" charset="0"/>
              </a:rPr>
              <a:t>Research </a:t>
            </a:r>
            <a:r>
              <a:rPr lang="en-GB" sz="4000">
                <a:solidFill>
                  <a:schemeClr val="bg1">
                    <a:lumMod val="50000"/>
                  </a:schemeClr>
                </a:solidFill>
                <a:latin typeface="Montserrat" pitchFamily="2" charset="0"/>
              </a:rPr>
              <a:t>challenges</a:t>
            </a:r>
          </a:p>
        </p:txBody>
      </p:sp>
      <p:grpSp>
        <p:nvGrpSpPr>
          <p:cNvPr id="3" name="Group 2">
            <a:extLst>
              <a:ext uri="{FF2B5EF4-FFF2-40B4-BE49-F238E27FC236}">
                <a16:creationId xmlns:a16="http://schemas.microsoft.com/office/drawing/2014/main" id="{ACFB81C7-FA38-52D5-7D3B-D547E7100632}"/>
              </a:ext>
            </a:extLst>
          </p:cNvPr>
          <p:cNvGrpSpPr>
            <a:grpSpLocks noChangeAspect="1"/>
          </p:cNvGrpSpPr>
          <p:nvPr/>
        </p:nvGrpSpPr>
        <p:grpSpPr>
          <a:xfrm>
            <a:off x="10954570" y="2313919"/>
            <a:ext cx="6820886" cy="4853797"/>
            <a:chOff x="1292681" y="6350"/>
            <a:chExt cx="4691954" cy="6562979"/>
          </a:xfrm>
          <a:blipFill dpi="0" rotWithShape="1">
            <a:blip r:embed="rId8">
              <a:extLst>
                <a:ext uri="{28A0092B-C50C-407E-A947-70E740481C1C}">
                  <a14:useLocalDpi xmlns:a14="http://schemas.microsoft.com/office/drawing/2010/main" val="0"/>
                </a:ext>
              </a:extLst>
            </a:blip>
            <a:srcRect/>
            <a:stretch>
              <a:fillRect/>
            </a:stretch>
          </a:blipFill>
        </p:grpSpPr>
        <p:sp>
          <p:nvSpPr>
            <p:cNvPr id="13" name="Freeform 3">
              <a:extLst>
                <a:ext uri="{FF2B5EF4-FFF2-40B4-BE49-F238E27FC236}">
                  <a16:creationId xmlns:a16="http://schemas.microsoft.com/office/drawing/2014/main" id="{EB4BD31D-A2CC-95D7-E823-9D3C82A8D136}"/>
                </a:ext>
              </a:extLst>
            </p:cNvPr>
            <p:cNvSpPr/>
            <p:nvPr/>
          </p:nvSpPr>
          <p:spPr>
            <a:xfrm>
              <a:off x="1292681" y="6350"/>
              <a:ext cx="4691954"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14" name="TextBox 13">
            <a:extLst>
              <a:ext uri="{FF2B5EF4-FFF2-40B4-BE49-F238E27FC236}">
                <a16:creationId xmlns:a16="http://schemas.microsoft.com/office/drawing/2014/main" id="{5D5246C8-0CF2-C92E-18D0-0C237F58DA80}"/>
              </a:ext>
            </a:extLst>
          </p:cNvPr>
          <p:cNvSpPr txBox="1"/>
          <p:nvPr/>
        </p:nvSpPr>
        <p:spPr>
          <a:xfrm>
            <a:off x="11463512" y="7120546"/>
            <a:ext cx="9144000" cy="369332"/>
          </a:xfrm>
          <a:prstGeom prst="rect">
            <a:avLst/>
          </a:prstGeom>
          <a:noFill/>
        </p:spPr>
        <p:txBody>
          <a:bodyPr wrap="square">
            <a:spAutoFit/>
          </a:bodyPr>
          <a:lstStyle/>
          <a:p>
            <a:r>
              <a:rPr lang="en-GB" b="0" i="1" u="none" strike="noStrike" baseline="0" dirty="0">
                <a:solidFill>
                  <a:schemeClr val="bg1">
                    <a:lumMod val="50000"/>
                  </a:schemeClr>
                </a:solidFill>
                <a:latin typeface="Brandon Grotesque Medium"/>
              </a:rPr>
              <a:t>© everything possible/Shutterstock.com</a:t>
            </a:r>
            <a:endParaRPr lang="en-GB" dirty="0">
              <a:solidFill>
                <a:schemeClr val="bg1">
                  <a:lumMod val="50000"/>
                </a:schemeClr>
              </a:solidFill>
            </a:endParaRPr>
          </a:p>
        </p:txBody>
      </p:sp>
    </p:spTree>
    <p:extLst>
      <p:ext uri="{BB962C8B-B14F-4D97-AF65-F5344CB8AC3E}">
        <p14:creationId xmlns:p14="http://schemas.microsoft.com/office/powerpoint/2010/main" val="361954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animEffect transition="in" filter="fade">
                                      <p:cBhvr>
                                        <p:cTn id="7" dur="1000"/>
                                        <p:tgtEl>
                                          <p:spTgt spid="15">
                                            <p:txEl>
                                              <p:pRg st="3" end="3"/>
                                            </p:txEl>
                                          </p:spTgt>
                                        </p:tgtEl>
                                      </p:cBhvr>
                                    </p:animEffect>
                                    <p:anim calcmode="lin" valueType="num">
                                      <p:cBhvr>
                                        <p:cTn id="8"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4" end="4"/>
                                            </p:txEl>
                                          </p:spTgt>
                                        </p:tgtEl>
                                        <p:attrNameLst>
                                          <p:attrName>style.visibility</p:attrName>
                                        </p:attrNameLst>
                                      </p:cBhvr>
                                      <p:to>
                                        <p:strVal val="visible"/>
                                      </p:to>
                                    </p:set>
                                    <p:animEffect transition="in" filter="fade">
                                      <p:cBhvr>
                                        <p:cTn id="14" dur="1000"/>
                                        <p:tgtEl>
                                          <p:spTgt spid="15">
                                            <p:txEl>
                                              <p:pRg st="4" end="4"/>
                                            </p:txEl>
                                          </p:spTgt>
                                        </p:tgtEl>
                                      </p:cBhvr>
                                    </p:animEffect>
                                    <p:anim calcmode="lin" valueType="num">
                                      <p:cBhvr>
                                        <p:cTn id="15"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animEffect transition="in" filter="fade">
                                      <p:cBhvr>
                                        <p:cTn id="19" dur="1000"/>
                                        <p:tgtEl>
                                          <p:spTgt spid="15">
                                            <p:txEl>
                                              <p:pRg st="5" end="5"/>
                                            </p:txEl>
                                          </p:spTgt>
                                        </p:tgtEl>
                                      </p:cBhvr>
                                    </p:animEffect>
                                    <p:anim calcmode="lin" valueType="num">
                                      <p:cBhvr>
                                        <p:cTn id="20"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xEl>
                                              <p:pRg st="6" end="6"/>
                                            </p:txEl>
                                          </p:spTgt>
                                        </p:tgtEl>
                                        <p:attrNameLst>
                                          <p:attrName>style.visibility</p:attrName>
                                        </p:attrNameLst>
                                      </p:cBhvr>
                                      <p:to>
                                        <p:strVal val="visible"/>
                                      </p:to>
                                    </p:set>
                                    <p:animEffect transition="in" filter="fade">
                                      <p:cBhvr>
                                        <p:cTn id="26" dur="1000"/>
                                        <p:tgtEl>
                                          <p:spTgt spid="15">
                                            <p:txEl>
                                              <p:pRg st="6" end="6"/>
                                            </p:txEl>
                                          </p:spTgt>
                                        </p:tgtEl>
                                      </p:cBhvr>
                                    </p:animEffect>
                                    <p:anim calcmode="lin" valueType="num">
                                      <p:cBhvr>
                                        <p:cTn id="27"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xEl>
                                              <p:pRg st="8" end="8"/>
                                            </p:txEl>
                                          </p:spTgt>
                                        </p:tgtEl>
                                        <p:attrNameLst>
                                          <p:attrName>style.visibility</p:attrName>
                                        </p:attrNameLst>
                                      </p:cBhvr>
                                      <p:to>
                                        <p:strVal val="visible"/>
                                      </p:to>
                                    </p:set>
                                    <p:animEffect transition="in" filter="fade">
                                      <p:cBhvr>
                                        <p:cTn id="33" dur="1000"/>
                                        <p:tgtEl>
                                          <p:spTgt spid="15">
                                            <p:txEl>
                                              <p:pRg st="8" end="8"/>
                                            </p:txEl>
                                          </p:spTgt>
                                        </p:tgtEl>
                                      </p:cBhvr>
                                    </p:animEffect>
                                    <p:anim calcmode="lin" valueType="num">
                                      <p:cBhvr>
                                        <p:cTn id="34" dur="1000" fill="hold"/>
                                        <p:tgtEl>
                                          <p:spTgt spid="15">
                                            <p:txEl>
                                              <p:pRg st="8" end="8"/>
                                            </p:txEl>
                                          </p:spTgt>
                                        </p:tgtEl>
                                        <p:attrNameLst>
                                          <p:attrName>ppt_x</p:attrName>
                                        </p:attrNameLst>
                                      </p:cBhvr>
                                      <p:tavLst>
                                        <p:tav tm="0">
                                          <p:val>
                                            <p:strVal val="#ppt_x"/>
                                          </p:val>
                                        </p:tav>
                                        <p:tav tm="100000">
                                          <p:val>
                                            <p:strVal val="#ppt_x"/>
                                          </p:val>
                                        </p:tav>
                                      </p:tavLst>
                                    </p:anim>
                                    <p:anim calcmode="lin" valueType="num">
                                      <p:cBhvr>
                                        <p:cTn id="35" dur="1000" fill="hold"/>
                                        <p:tgtEl>
                                          <p:spTgt spid="1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5">
                                            <p:txEl>
                                              <p:pRg st="9" end="9"/>
                                            </p:txEl>
                                          </p:spTgt>
                                        </p:tgtEl>
                                        <p:attrNameLst>
                                          <p:attrName>style.visibility</p:attrName>
                                        </p:attrNameLst>
                                      </p:cBhvr>
                                      <p:to>
                                        <p:strVal val="visible"/>
                                      </p:to>
                                    </p:set>
                                    <p:animEffect transition="in" filter="fade">
                                      <p:cBhvr>
                                        <p:cTn id="40" dur="1000"/>
                                        <p:tgtEl>
                                          <p:spTgt spid="15">
                                            <p:txEl>
                                              <p:pRg st="9" end="9"/>
                                            </p:txEl>
                                          </p:spTgt>
                                        </p:tgtEl>
                                      </p:cBhvr>
                                    </p:animEffect>
                                    <p:anim calcmode="lin" valueType="num">
                                      <p:cBhvr>
                                        <p:cTn id="41" dur="1000" fill="hold"/>
                                        <p:tgtEl>
                                          <p:spTgt spid="15">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1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5">
                                            <p:txEl>
                                              <p:pRg st="10" end="10"/>
                                            </p:txEl>
                                          </p:spTgt>
                                        </p:tgtEl>
                                        <p:attrNameLst>
                                          <p:attrName>style.visibility</p:attrName>
                                        </p:attrNameLst>
                                      </p:cBhvr>
                                      <p:to>
                                        <p:strVal val="visible"/>
                                      </p:to>
                                    </p:set>
                                    <p:animEffect transition="in" filter="fade">
                                      <p:cBhvr>
                                        <p:cTn id="47" dur="1000"/>
                                        <p:tgtEl>
                                          <p:spTgt spid="15">
                                            <p:txEl>
                                              <p:pRg st="10" end="10"/>
                                            </p:txEl>
                                          </p:spTgt>
                                        </p:tgtEl>
                                      </p:cBhvr>
                                    </p:animEffect>
                                    <p:anim calcmode="lin" valueType="num">
                                      <p:cBhvr>
                                        <p:cTn id="48" dur="1000" fill="hold"/>
                                        <p:tgtEl>
                                          <p:spTgt spid="15">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1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2C2B2"/>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B0C242"/>
            </a:solidFill>
          </p:spPr>
          <p:txBody>
            <a:bodyPr/>
            <a:lstStyle/>
            <a:p>
              <a:endParaRPr lang="en-GB"/>
            </a:p>
          </p:txBody>
        </p:sp>
      </p:grpSp>
      <p:grpSp>
        <p:nvGrpSpPr>
          <p:cNvPr id="6" name="Group 6"/>
          <p:cNvGrpSpPr>
            <a:grpSpLocks noChangeAspect="1"/>
          </p:cNvGrpSpPr>
          <p:nvPr/>
        </p:nvGrpSpPr>
        <p:grpSpPr>
          <a:xfrm>
            <a:off x="11875548" y="2130362"/>
            <a:ext cx="6124146" cy="5307295"/>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8" name="Group 8"/>
          <p:cNvGrpSpPr/>
          <p:nvPr/>
        </p:nvGrpSpPr>
        <p:grpSpPr>
          <a:xfrm rot="5400000">
            <a:off x="3180999" y="-3264210"/>
            <a:ext cx="10287000" cy="16815420"/>
            <a:chOff x="0" y="0"/>
            <a:chExt cx="3130550" cy="3928907"/>
          </a:xfrm>
          <a:solidFill>
            <a:schemeClr val="accent3">
              <a:lumMod val="20000"/>
              <a:lumOff val="8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sp>
        <p:nvSpPr>
          <p:cNvPr id="15" name="TextBox 15"/>
          <p:cNvSpPr txBox="1"/>
          <p:nvPr/>
        </p:nvSpPr>
        <p:spPr>
          <a:xfrm>
            <a:off x="553025" y="2183057"/>
            <a:ext cx="9459654" cy="6700039"/>
          </a:xfrm>
          <a:prstGeom prst="rect">
            <a:avLst/>
          </a:prstGeom>
        </p:spPr>
        <p:txBody>
          <a:bodyPr wrap="square" lIns="0" tIns="0" rIns="0" bIns="0" rtlCol="0" anchor="t">
            <a:spAutoFit/>
          </a:bodyPr>
          <a:lstStyle/>
          <a:p>
            <a:pPr lvl="0">
              <a:lnSpc>
                <a:spcPct val="107000"/>
              </a:lnSpc>
              <a:spcBef>
                <a:spcPts val="600"/>
              </a:spcBef>
              <a:spcAft>
                <a:spcPts val="600"/>
              </a:spcAft>
            </a:pPr>
            <a:r>
              <a:rPr lang="en-US" sz="2800" b="1" kern="100" dirty="0">
                <a:solidFill>
                  <a:schemeClr val="tx1">
                    <a:lumMod val="65000"/>
                    <a:lumOff val="35000"/>
                  </a:schemeClr>
                </a:solidFill>
                <a:effectLst/>
                <a:latin typeface="Montserrat" pitchFamily="2" charset="0"/>
                <a:ea typeface="Calibri" panose="020F0502020204030204" pitchFamily="34" charset="0"/>
                <a:cs typeface="Times New Roman" panose="02020603050405020304" pitchFamily="18" charset="0"/>
              </a:rPr>
              <a:t>6. Data Management and Analysis</a:t>
            </a:r>
          </a:p>
          <a:p>
            <a:pPr lvl="0">
              <a:lnSpc>
                <a:spcPct val="107000"/>
              </a:lnSpc>
              <a:spcBef>
                <a:spcPts val="600"/>
              </a:spcBef>
              <a:spcAft>
                <a:spcPts val="600"/>
              </a:spcAft>
            </a:pPr>
            <a:r>
              <a:rPr lang="en-US" sz="2400" kern="100" dirty="0">
                <a:solidFill>
                  <a:schemeClr val="tx1">
                    <a:lumMod val="65000"/>
                    <a:lumOff val="35000"/>
                  </a:schemeClr>
                </a:solidFill>
                <a:effectLst/>
                <a:latin typeface="Montserrat" pitchFamily="2" charset="0"/>
                <a:ea typeface="Calibri" panose="020F0502020204030204" pitchFamily="34" charset="0"/>
                <a:cs typeface="Times New Roman" panose="02020603050405020304" pitchFamily="18" charset="0"/>
              </a:rPr>
              <a:t>DNA research generates massive amounts of data, requiring sophisticated computational and analytical tools. Overcoming challenges in data management, integration, and analysis, including developing robust algorithms and computational models, is essential to extract meaningful insights from genomic data.</a:t>
            </a:r>
            <a:endParaRPr lang="en-GB" sz="2400" kern="100" dirty="0">
              <a:solidFill>
                <a:schemeClr val="tx1">
                  <a:lumMod val="65000"/>
                  <a:lumOff val="35000"/>
                </a:schemeClr>
              </a:solidFill>
              <a:effectLst/>
              <a:latin typeface="Montserrat" pitchFamily="2" charset="0"/>
              <a:ea typeface="Calibri" panose="020F0502020204030204" pitchFamily="34" charset="0"/>
              <a:cs typeface="Times New Roman" panose="02020603050405020304" pitchFamily="18" charset="0"/>
            </a:endParaRPr>
          </a:p>
          <a:p>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a:t>
            </a:r>
            <a:endParaRPr lang="en-GB"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r>
              <a:rPr lang="en-US" sz="24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Find out more:</a:t>
            </a:r>
          </a:p>
          <a:p>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Computer engineering and gene sequencing:</a:t>
            </a:r>
            <a:endPar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400" b="0" i="0" dirty="0">
                <a:solidFill>
                  <a:srgbClr val="333333"/>
                </a:solidFill>
                <a:effectLst/>
                <a:latin typeface="Montserrat" pitchFamily="2" charset="0"/>
                <a:hlinkClick r:id="rId4"/>
              </a:rPr>
              <a:t>How can we read genetic codes in a single piece of DNA… quickly?</a:t>
            </a:r>
            <a:endParaRPr lang="en-GB" sz="2400" b="0" i="0" dirty="0">
              <a:solidFill>
                <a:srgbClr val="333333"/>
              </a:solidFill>
              <a:effectLst/>
              <a:latin typeface="Montserrat" pitchFamily="2" charset="0"/>
            </a:endParaRPr>
          </a:p>
          <a:p>
            <a:endParaRPr lang="en-US" sz="2400" b="1" kern="100" dirty="0">
              <a:solidFill>
                <a:schemeClr val="tx1">
                  <a:lumMod val="65000"/>
                  <a:lumOff val="35000"/>
                </a:schemeClr>
              </a:solidFill>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kern="100" dirty="0">
                <a:effectLst/>
                <a:latin typeface="Montserrat" pitchFamily="2" charset="0"/>
                <a:ea typeface="Calibri" panose="020F0502020204030204" pitchFamily="34" charset="0"/>
                <a:cs typeface="Times New Roman" panose="02020603050405020304" pitchFamily="18" charset="0"/>
              </a:rPr>
              <a:t> </a:t>
            </a: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ts val="2660"/>
              </a:lnSpc>
            </a:pPr>
            <a:endParaRPr lang="en-US" sz="2000" dirty="0">
              <a:solidFill>
                <a:srgbClr val="000000"/>
              </a:solidFill>
              <a:latin typeface="Montserrat Classic"/>
            </a:endParaRPr>
          </a:p>
        </p:txBody>
      </p:sp>
      <p:sp>
        <p:nvSpPr>
          <p:cNvPr id="17" name="TextBox 17"/>
          <p:cNvSpPr txBox="1"/>
          <p:nvPr/>
        </p:nvSpPr>
        <p:spPr>
          <a:xfrm>
            <a:off x="807083" y="9318336"/>
            <a:ext cx="4979916" cy="284693"/>
          </a:xfrm>
          <a:prstGeom prst="rect">
            <a:avLst/>
          </a:prstGeom>
        </p:spPr>
        <p:txBody>
          <a:bodyPr lIns="0" tIns="0" rIns="0" bIns="0" rtlCol="0" anchor="t">
            <a:spAutoFit/>
          </a:bodyPr>
          <a:lstStyle/>
          <a:p>
            <a:pPr>
              <a:lnSpc>
                <a:spcPts val="2380"/>
              </a:lnSpc>
            </a:pPr>
            <a:r>
              <a:rPr lang="en-US" sz="1700">
                <a:solidFill>
                  <a:srgbClr val="000000"/>
                </a:solidFill>
                <a:latin typeface="Montserrat Semi-Bold"/>
              </a:rPr>
              <a:t>27       </a:t>
            </a:r>
            <a:r>
              <a:rPr lang="en-US" sz="1700">
                <a:solidFill>
                  <a:srgbClr val="000000"/>
                </a:solidFill>
                <a:latin typeface="Montserrat Semi-Bold Bold"/>
              </a:rPr>
              <a:t>futurumcareers.com</a:t>
            </a:r>
          </a:p>
        </p:txBody>
      </p:sp>
      <p:grpSp>
        <p:nvGrpSpPr>
          <p:cNvPr id="16" name="Group 15">
            <a:extLst>
              <a:ext uri="{FF2B5EF4-FFF2-40B4-BE49-F238E27FC236}">
                <a16:creationId xmlns:a16="http://schemas.microsoft.com/office/drawing/2014/main" id="{6B434298-8F4B-3E52-0E15-8354669A5563}"/>
              </a:ext>
            </a:extLst>
          </p:cNvPr>
          <p:cNvGrpSpPr/>
          <p:nvPr/>
        </p:nvGrpSpPr>
        <p:grpSpPr>
          <a:xfrm rot="5400000">
            <a:off x="3692319" y="-3553564"/>
            <a:ext cx="1251479" cy="8675049"/>
            <a:chOff x="3970261" y="-1478600"/>
            <a:chExt cx="3130550" cy="18345673"/>
          </a:xfrm>
          <a:solidFill>
            <a:srgbClr val="DD0511"/>
          </a:solidFill>
        </p:grpSpPr>
        <p:sp>
          <p:nvSpPr>
            <p:cNvPr id="18" name="Freeform 16">
              <a:extLst>
                <a:ext uri="{FF2B5EF4-FFF2-40B4-BE49-F238E27FC236}">
                  <a16:creationId xmlns:a16="http://schemas.microsoft.com/office/drawing/2014/main" id="{78C39F69-5EDB-A607-9BD1-2D47767CE53A}"/>
                </a:ext>
              </a:extLst>
            </p:cNvPr>
            <p:cNvSpPr/>
            <p:nvPr/>
          </p:nvSpPr>
          <p:spPr>
            <a:xfrm>
              <a:off x="3970261" y="-1478600"/>
              <a:ext cx="3130550" cy="18345673"/>
            </a:xfrm>
            <a:custGeom>
              <a:avLst/>
              <a:gdLst/>
              <a:ahLst/>
              <a:cxnLst/>
              <a:rect l="l" t="t" r="r" b="b"/>
              <a:pathLst>
                <a:path w="3130550" h="18345672">
                  <a:moveTo>
                    <a:pt x="0" y="1123950"/>
                  </a:moveTo>
                  <a:lnTo>
                    <a:pt x="0" y="18345672"/>
                  </a:lnTo>
                  <a:lnTo>
                    <a:pt x="3130550" y="18345672"/>
                  </a:lnTo>
                  <a:lnTo>
                    <a:pt x="3130550" y="0"/>
                  </a:lnTo>
                  <a:close/>
                </a:path>
              </a:pathLst>
            </a:custGeom>
            <a:grpFill/>
          </p:spPr>
          <p:txBody>
            <a:bodyPr/>
            <a:lstStyle/>
            <a:p>
              <a:endParaRPr lang="en-GB"/>
            </a:p>
          </p:txBody>
        </p:sp>
      </p:grpSp>
      <p:sp>
        <p:nvSpPr>
          <p:cNvPr id="19" name="TextBox 18">
            <a:extLst>
              <a:ext uri="{FF2B5EF4-FFF2-40B4-BE49-F238E27FC236}">
                <a16:creationId xmlns:a16="http://schemas.microsoft.com/office/drawing/2014/main" id="{548A9C47-CE76-E7DA-673F-F51A2D06AC6B}"/>
              </a:ext>
            </a:extLst>
          </p:cNvPr>
          <p:cNvSpPr txBox="1"/>
          <p:nvPr/>
        </p:nvSpPr>
        <p:spPr>
          <a:xfrm>
            <a:off x="807083" y="481505"/>
            <a:ext cx="7543800" cy="707886"/>
          </a:xfrm>
          <a:prstGeom prst="rect">
            <a:avLst/>
          </a:prstGeom>
          <a:noFill/>
        </p:spPr>
        <p:txBody>
          <a:bodyPr wrap="square" rtlCol="0">
            <a:spAutoFit/>
          </a:bodyPr>
          <a:lstStyle/>
          <a:p>
            <a:r>
              <a:rPr lang="en-GB" sz="4000" b="1">
                <a:solidFill>
                  <a:schemeClr val="accent3">
                    <a:lumMod val="20000"/>
                    <a:lumOff val="80000"/>
                  </a:schemeClr>
                </a:solidFill>
                <a:latin typeface="Montserrat" pitchFamily="2" charset="0"/>
              </a:rPr>
              <a:t>Research </a:t>
            </a:r>
            <a:r>
              <a:rPr lang="en-GB" sz="4000">
                <a:solidFill>
                  <a:schemeClr val="accent3">
                    <a:lumMod val="20000"/>
                    <a:lumOff val="80000"/>
                  </a:schemeClr>
                </a:solidFill>
                <a:latin typeface="Montserrat" pitchFamily="2" charset="0"/>
              </a:rPr>
              <a:t>points</a:t>
            </a:r>
          </a:p>
        </p:txBody>
      </p:sp>
      <p:sp>
        <p:nvSpPr>
          <p:cNvPr id="2" name="TextBox 1">
            <a:extLst>
              <a:ext uri="{FF2B5EF4-FFF2-40B4-BE49-F238E27FC236}">
                <a16:creationId xmlns:a16="http://schemas.microsoft.com/office/drawing/2014/main" id="{168D299E-4DBC-DF09-683C-7E7F7DD7D72B}"/>
              </a:ext>
            </a:extLst>
          </p:cNvPr>
          <p:cNvSpPr txBox="1"/>
          <p:nvPr/>
        </p:nvSpPr>
        <p:spPr>
          <a:xfrm>
            <a:off x="12649200" y="491587"/>
            <a:ext cx="7467600" cy="707886"/>
          </a:xfrm>
          <a:prstGeom prst="rect">
            <a:avLst/>
          </a:prstGeom>
          <a:noFill/>
        </p:spPr>
        <p:txBody>
          <a:bodyPr wrap="square" rtlCol="0">
            <a:spAutoFit/>
          </a:bodyPr>
          <a:lstStyle/>
          <a:p>
            <a:r>
              <a:rPr lang="en-GB" sz="4000" b="1">
                <a:solidFill>
                  <a:schemeClr val="bg1">
                    <a:lumMod val="50000"/>
                  </a:schemeClr>
                </a:solidFill>
                <a:latin typeface="Montserrat" pitchFamily="2" charset="0"/>
              </a:rPr>
              <a:t>Research </a:t>
            </a:r>
            <a:r>
              <a:rPr lang="en-GB" sz="4000">
                <a:solidFill>
                  <a:schemeClr val="bg1">
                    <a:lumMod val="50000"/>
                  </a:schemeClr>
                </a:solidFill>
                <a:latin typeface="Montserrat" pitchFamily="2" charset="0"/>
              </a:rPr>
              <a:t>challenges</a:t>
            </a:r>
          </a:p>
        </p:txBody>
      </p:sp>
      <p:sp>
        <p:nvSpPr>
          <p:cNvPr id="3" name="Freeform 3">
            <a:extLst>
              <a:ext uri="{FF2B5EF4-FFF2-40B4-BE49-F238E27FC236}">
                <a16:creationId xmlns:a16="http://schemas.microsoft.com/office/drawing/2014/main" id="{B4400168-4E73-364D-FEA1-253F44529E14}"/>
              </a:ext>
            </a:extLst>
          </p:cNvPr>
          <p:cNvSpPr/>
          <p:nvPr/>
        </p:nvSpPr>
        <p:spPr>
          <a:xfrm>
            <a:off x="10448143" y="2306380"/>
            <a:ext cx="7364045" cy="4753988"/>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sp>
        <p:nvSpPr>
          <p:cNvPr id="14" name="TextBox 13">
            <a:extLst>
              <a:ext uri="{FF2B5EF4-FFF2-40B4-BE49-F238E27FC236}">
                <a16:creationId xmlns:a16="http://schemas.microsoft.com/office/drawing/2014/main" id="{A462FD87-F3DE-CE07-626C-6837E99A2A11}"/>
              </a:ext>
            </a:extLst>
          </p:cNvPr>
          <p:cNvSpPr txBox="1"/>
          <p:nvPr/>
        </p:nvSpPr>
        <p:spPr>
          <a:xfrm>
            <a:off x="12194383" y="7063210"/>
            <a:ext cx="10220632" cy="369332"/>
          </a:xfrm>
          <a:prstGeom prst="rect">
            <a:avLst/>
          </a:prstGeom>
          <a:noFill/>
        </p:spPr>
        <p:txBody>
          <a:bodyPr wrap="square">
            <a:spAutoFit/>
          </a:bodyPr>
          <a:lstStyle/>
          <a:p>
            <a:r>
              <a:rPr lang="en-GB" b="0" i="1" u="none" strike="noStrike" baseline="0" dirty="0">
                <a:solidFill>
                  <a:schemeClr val="bg1">
                    <a:lumMod val="50000"/>
                  </a:schemeClr>
                </a:solidFill>
                <a:latin typeface="Brandon Grotesque Medium"/>
              </a:rPr>
              <a:t>© archy13/Shutterstock.com</a:t>
            </a:r>
            <a:endParaRPr lang="en-GB" dirty="0">
              <a:solidFill>
                <a:schemeClr val="bg1">
                  <a:lumMod val="50000"/>
                </a:schemeClr>
              </a:solidFill>
            </a:endParaRPr>
          </a:p>
        </p:txBody>
      </p:sp>
    </p:spTree>
    <p:extLst>
      <p:ext uri="{BB962C8B-B14F-4D97-AF65-F5344CB8AC3E}">
        <p14:creationId xmlns:p14="http://schemas.microsoft.com/office/powerpoint/2010/main" val="360271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animEffect transition="in" filter="fade">
                                      <p:cBhvr>
                                        <p:cTn id="7" dur="1000"/>
                                        <p:tgtEl>
                                          <p:spTgt spid="15">
                                            <p:txEl>
                                              <p:pRg st="3" end="3"/>
                                            </p:txEl>
                                          </p:spTgt>
                                        </p:tgtEl>
                                      </p:cBhvr>
                                    </p:animEffect>
                                    <p:anim calcmode="lin" valueType="num">
                                      <p:cBhvr>
                                        <p:cTn id="8"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4" end="4"/>
                                            </p:txEl>
                                          </p:spTgt>
                                        </p:tgtEl>
                                        <p:attrNameLst>
                                          <p:attrName>style.visibility</p:attrName>
                                        </p:attrNameLst>
                                      </p:cBhvr>
                                      <p:to>
                                        <p:strVal val="visible"/>
                                      </p:to>
                                    </p:set>
                                    <p:animEffect transition="in" filter="fade">
                                      <p:cBhvr>
                                        <p:cTn id="14" dur="1000"/>
                                        <p:tgtEl>
                                          <p:spTgt spid="15">
                                            <p:txEl>
                                              <p:pRg st="4" end="4"/>
                                            </p:txEl>
                                          </p:spTgt>
                                        </p:tgtEl>
                                      </p:cBhvr>
                                    </p:animEffect>
                                    <p:anim calcmode="lin" valueType="num">
                                      <p:cBhvr>
                                        <p:cTn id="15"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5" end="5"/>
                                            </p:txEl>
                                          </p:spTgt>
                                        </p:tgtEl>
                                        <p:attrNameLst>
                                          <p:attrName>style.visibility</p:attrName>
                                        </p:attrNameLst>
                                      </p:cBhvr>
                                      <p:to>
                                        <p:strVal val="visible"/>
                                      </p:to>
                                    </p:set>
                                    <p:animEffect transition="in" filter="fade">
                                      <p:cBhvr>
                                        <p:cTn id="21" dur="1000"/>
                                        <p:tgtEl>
                                          <p:spTgt spid="15">
                                            <p:txEl>
                                              <p:pRg st="5" end="5"/>
                                            </p:txEl>
                                          </p:spTgt>
                                        </p:tgtEl>
                                      </p:cBhvr>
                                    </p:animEffect>
                                    <p:anim calcmode="lin" valueType="num">
                                      <p:cBhvr>
                                        <p:cTn id="22"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2C2B2"/>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B0C242"/>
            </a:solidFill>
          </p:spPr>
          <p:txBody>
            <a:bodyPr/>
            <a:lstStyle/>
            <a:p>
              <a:endParaRPr lang="en-GB"/>
            </a:p>
          </p:txBody>
        </p:sp>
      </p:grpSp>
      <p:grpSp>
        <p:nvGrpSpPr>
          <p:cNvPr id="6" name="Group 6"/>
          <p:cNvGrpSpPr>
            <a:grpSpLocks noChangeAspect="1"/>
          </p:cNvGrpSpPr>
          <p:nvPr/>
        </p:nvGrpSpPr>
        <p:grpSpPr>
          <a:xfrm>
            <a:off x="11430000" y="1613684"/>
            <a:ext cx="6491722" cy="5421297"/>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8" name="Group 8"/>
          <p:cNvGrpSpPr/>
          <p:nvPr/>
        </p:nvGrpSpPr>
        <p:grpSpPr>
          <a:xfrm rot="5400000">
            <a:off x="3264210" y="-3264210"/>
            <a:ext cx="10287000" cy="16815420"/>
            <a:chOff x="0" y="0"/>
            <a:chExt cx="3130550" cy="3928907"/>
          </a:xfrm>
          <a:solidFill>
            <a:schemeClr val="accent3">
              <a:lumMod val="20000"/>
              <a:lumOff val="8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sp>
        <p:nvSpPr>
          <p:cNvPr id="15" name="TextBox 15"/>
          <p:cNvSpPr txBox="1"/>
          <p:nvPr/>
        </p:nvSpPr>
        <p:spPr>
          <a:xfrm>
            <a:off x="645622" y="2281291"/>
            <a:ext cx="10272033" cy="7402989"/>
          </a:xfrm>
          <a:prstGeom prst="rect">
            <a:avLst/>
          </a:prstGeom>
        </p:spPr>
        <p:txBody>
          <a:bodyPr wrap="square" lIns="0" tIns="0" rIns="0" bIns="0" rtlCol="0" anchor="t">
            <a:spAutoFit/>
          </a:bodyPr>
          <a:lstStyle/>
          <a:p>
            <a:pPr lvl="0">
              <a:lnSpc>
                <a:spcPct val="107000"/>
              </a:lnSpc>
              <a:spcBef>
                <a:spcPts val="600"/>
              </a:spcBef>
              <a:spcAft>
                <a:spcPts val="600"/>
              </a:spcAft>
            </a:pPr>
            <a:r>
              <a:rPr lang="en-US" sz="28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7. Interdisciplinary Collaboration</a:t>
            </a:r>
          </a:p>
          <a:p>
            <a:pPr lvl="0">
              <a:lnSpc>
                <a:spcPct val="107000"/>
              </a:lnSpc>
              <a:spcBef>
                <a:spcPts val="600"/>
              </a:spcBef>
              <a:spcAft>
                <a:spcPts val="600"/>
              </a:spcAft>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DNA research often requires collaboration across various disciplines, including genetics, bioinformatics, medicine, and ethics. Fostering effective interdisciplinary collaboration and communication poses challenges due to the diversity of expertise and the need to bridge gaps between different fields.</a:t>
            </a:r>
          </a:p>
          <a:p>
            <a:pPr lvl="0"/>
            <a:endPar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endParaRPr>
          </a:p>
          <a:p>
            <a:r>
              <a:rPr lang="en-US" sz="24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Find out more</a:t>
            </a:r>
            <a:endParaRPr lang="en-US" sz="2400" b="1"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endParaRPr>
          </a:p>
          <a:p>
            <a:r>
              <a:rPr lang="en-US" sz="2400" kern="100" dirty="0">
                <a:solidFill>
                  <a:schemeClr val="tx1">
                    <a:lumMod val="65000"/>
                    <a:lumOff val="35000"/>
                  </a:schemeClr>
                </a:solidFill>
                <a:latin typeface="Montserrat" pitchFamily="2" charset="0"/>
                <a:ea typeface="Calibri" panose="020F0502020204030204" pitchFamily="34" charset="0"/>
                <a:cs typeface="Times New Roman" panose="02020603050405020304" pitchFamily="18" charset="0"/>
              </a:rPr>
              <a:t>Learn about the </a:t>
            </a:r>
            <a:r>
              <a:rPr lang="en-GB" sz="2400" b="0" i="0" dirty="0">
                <a:solidFill>
                  <a:schemeClr val="tx1">
                    <a:lumMod val="65000"/>
                    <a:lumOff val="35000"/>
                  </a:schemeClr>
                </a:solidFill>
                <a:effectLst/>
                <a:latin typeface="Montserrat" pitchFamily="2" charset="0"/>
                <a:hlinkClick r:id="rId4"/>
              </a:rPr>
              <a:t>Transdisciplinary Research Programs </a:t>
            </a:r>
            <a:r>
              <a:rPr lang="en-GB" sz="2400" b="0" i="0" dirty="0">
                <a:solidFill>
                  <a:schemeClr val="tx1">
                    <a:lumMod val="65000"/>
                    <a:lumOff val="35000"/>
                  </a:schemeClr>
                </a:solidFill>
                <a:effectLst/>
                <a:latin typeface="Montserrat" pitchFamily="2" charset="0"/>
              </a:rPr>
              <a:t>conducted at the Montefiore Einstein Cancer </a:t>
            </a:r>
            <a:r>
              <a:rPr lang="en-GB" sz="2400" b="0" i="0" dirty="0" err="1">
                <a:solidFill>
                  <a:schemeClr val="tx1">
                    <a:lumMod val="65000"/>
                    <a:lumOff val="35000"/>
                  </a:schemeClr>
                </a:solidFill>
                <a:effectLst/>
                <a:latin typeface="Montserrat" pitchFamily="2" charset="0"/>
              </a:rPr>
              <a:t>Center</a:t>
            </a:r>
            <a:r>
              <a:rPr lang="en-GB" sz="2400" b="0" i="0" dirty="0">
                <a:solidFill>
                  <a:schemeClr val="tx1">
                    <a:lumMod val="65000"/>
                    <a:lumOff val="35000"/>
                  </a:schemeClr>
                </a:solidFill>
                <a:effectLst/>
                <a:latin typeface="Montserrat" pitchFamily="2" charset="0"/>
              </a:rPr>
              <a:t> where Kristina works.</a:t>
            </a:r>
          </a:p>
          <a:p>
            <a:endParaRPr lang="en-US" sz="2400" kern="100" dirty="0">
              <a:solidFill>
                <a:schemeClr val="tx1">
                  <a:lumMod val="65000"/>
                  <a:lumOff val="35000"/>
                </a:schemeClr>
              </a:solidFill>
              <a:effectLst/>
              <a:latin typeface="Montserrat" pitchFamily="2" charset="0"/>
              <a:ea typeface="Calibri" panose="020F0502020204030204" pitchFamily="34" charset="0"/>
              <a:cs typeface="Times New Roman" panose="02020603050405020304" pitchFamily="18" charset="0"/>
            </a:endParaRPr>
          </a:p>
          <a:p>
            <a:endParaRPr lang="en-US" sz="2400" b="1" kern="100" dirty="0">
              <a:solidFill>
                <a:schemeClr val="tx1">
                  <a:lumMod val="65000"/>
                  <a:lumOff val="35000"/>
                </a:schemeClr>
              </a:solidFill>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kern="100" dirty="0">
                <a:effectLst/>
                <a:latin typeface="Montserrat" pitchFamily="2" charset="0"/>
                <a:ea typeface="Calibri" panose="020F0502020204030204" pitchFamily="34" charset="0"/>
                <a:cs typeface="Times New Roman" panose="02020603050405020304" pitchFamily="18" charset="0"/>
              </a:rPr>
              <a:t> </a:t>
            </a:r>
            <a:endParaRPr lang="en-GB" sz="2400" kern="100" dirty="0">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kern="100" dirty="0">
                <a:effectLst/>
                <a:latin typeface="Montserrat" pitchFamily="2" charset="0"/>
                <a:ea typeface="Calibri" panose="020F0502020204030204" pitchFamily="34" charset="0"/>
                <a:cs typeface="Times New Roman" panose="02020603050405020304" pitchFamily="18" charset="0"/>
              </a:rPr>
              <a:t> </a:t>
            </a: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ts val="2660"/>
              </a:lnSpc>
            </a:pPr>
            <a:endParaRPr lang="en-US" sz="2000" dirty="0">
              <a:solidFill>
                <a:srgbClr val="000000"/>
              </a:solidFill>
              <a:latin typeface="Montserrat Classic"/>
            </a:endParaRPr>
          </a:p>
        </p:txBody>
      </p:sp>
      <p:sp>
        <p:nvSpPr>
          <p:cNvPr id="17" name="TextBox 17"/>
          <p:cNvSpPr txBox="1"/>
          <p:nvPr/>
        </p:nvSpPr>
        <p:spPr>
          <a:xfrm>
            <a:off x="807083" y="9318336"/>
            <a:ext cx="4979916" cy="284693"/>
          </a:xfrm>
          <a:prstGeom prst="rect">
            <a:avLst/>
          </a:prstGeom>
        </p:spPr>
        <p:txBody>
          <a:bodyPr lIns="0" tIns="0" rIns="0" bIns="0" rtlCol="0" anchor="t">
            <a:spAutoFit/>
          </a:bodyPr>
          <a:lstStyle/>
          <a:p>
            <a:pPr>
              <a:lnSpc>
                <a:spcPts val="2380"/>
              </a:lnSpc>
            </a:pPr>
            <a:r>
              <a:rPr lang="en-US" sz="1700">
                <a:solidFill>
                  <a:srgbClr val="000000"/>
                </a:solidFill>
                <a:latin typeface="Montserrat Semi-Bold"/>
              </a:rPr>
              <a:t>28       </a:t>
            </a:r>
            <a:r>
              <a:rPr lang="en-US" sz="1700">
                <a:solidFill>
                  <a:srgbClr val="000000"/>
                </a:solidFill>
                <a:latin typeface="Montserrat Semi-Bold Bold"/>
              </a:rPr>
              <a:t>futurumcareers.com</a:t>
            </a:r>
          </a:p>
        </p:txBody>
      </p:sp>
      <p:grpSp>
        <p:nvGrpSpPr>
          <p:cNvPr id="16" name="Group 15">
            <a:extLst>
              <a:ext uri="{FF2B5EF4-FFF2-40B4-BE49-F238E27FC236}">
                <a16:creationId xmlns:a16="http://schemas.microsoft.com/office/drawing/2014/main" id="{6B434298-8F4B-3E52-0E15-8354669A5563}"/>
              </a:ext>
            </a:extLst>
          </p:cNvPr>
          <p:cNvGrpSpPr/>
          <p:nvPr/>
        </p:nvGrpSpPr>
        <p:grpSpPr>
          <a:xfrm rot="5400000">
            <a:off x="3692319" y="-3553564"/>
            <a:ext cx="1251479" cy="8675049"/>
            <a:chOff x="3970261" y="-1478600"/>
            <a:chExt cx="3130550" cy="18345673"/>
          </a:xfrm>
          <a:solidFill>
            <a:srgbClr val="DD0511"/>
          </a:solidFill>
        </p:grpSpPr>
        <p:sp>
          <p:nvSpPr>
            <p:cNvPr id="18" name="Freeform 16">
              <a:extLst>
                <a:ext uri="{FF2B5EF4-FFF2-40B4-BE49-F238E27FC236}">
                  <a16:creationId xmlns:a16="http://schemas.microsoft.com/office/drawing/2014/main" id="{78C39F69-5EDB-A607-9BD1-2D47767CE53A}"/>
                </a:ext>
              </a:extLst>
            </p:cNvPr>
            <p:cNvSpPr/>
            <p:nvPr/>
          </p:nvSpPr>
          <p:spPr>
            <a:xfrm>
              <a:off x="3970261" y="-1478600"/>
              <a:ext cx="3130550" cy="18345673"/>
            </a:xfrm>
            <a:custGeom>
              <a:avLst/>
              <a:gdLst/>
              <a:ahLst/>
              <a:cxnLst/>
              <a:rect l="l" t="t" r="r" b="b"/>
              <a:pathLst>
                <a:path w="3130550" h="18345672">
                  <a:moveTo>
                    <a:pt x="0" y="1123950"/>
                  </a:moveTo>
                  <a:lnTo>
                    <a:pt x="0" y="18345672"/>
                  </a:lnTo>
                  <a:lnTo>
                    <a:pt x="3130550" y="18345672"/>
                  </a:lnTo>
                  <a:lnTo>
                    <a:pt x="3130550" y="0"/>
                  </a:lnTo>
                  <a:close/>
                </a:path>
              </a:pathLst>
            </a:custGeom>
            <a:grpFill/>
          </p:spPr>
          <p:txBody>
            <a:bodyPr/>
            <a:lstStyle/>
            <a:p>
              <a:endParaRPr lang="en-GB"/>
            </a:p>
          </p:txBody>
        </p:sp>
      </p:grpSp>
      <p:sp>
        <p:nvSpPr>
          <p:cNvPr id="19" name="TextBox 18">
            <a:extLst>
              <a:ext uri="{FF2B5EF4-FFF2-40B4-BE49-F238E27FC236}">
                <a16:creationId xmlns:a16="http://schemas.microsoft.com/office/drawing/2014/main" id="{548A9C47-CE76-E7DA-673F-F51A2D06AC6B}"/>
              </a:ext>
            </a:extLst>
          </p:cNvPr>
          <p:cNvSpPr txBox="1"/>
          <p:nvPr/>
        </p:nvSpPr>
        <p:spPr>
          <a:xfrm>
            <a:off x="807083" y="481505"/>
            <a:ext cx="7543800" cy="707886"/>
          </a:xfrm>
          <a:prstGeom prst="rect">
            <a:avLst/>
          </a:prstGeom>
          <a:noFill/>
        </p:spPr>
        <p:txBody>
          <a:bodyPr wrap="square" rtlCol="0">
            <a:spAutoFit/>
          </a:bodyPr>
          <a:lstStyle/>
          <a:p>
            <a:r>
              <a:rPr lang="en-GB" sz="4000" b="1">
                <a:solidFill>
                  <a:schemeClr val="accent3">
                    <a:lumMod val="20000"/>
                    <a:lumOff val="80000"/>
                  </a:schemeClr>
                </a:solidFill>
                <a:latin typeface="Montserrat" pitchFamily="2" charset="0"/>
              </a:rPr>
              <a:t>Research </a:t>
            </a:r>
            <a:r>
              <a:rPr lang="en-GB" sz="4000">
                <a:solidFill>
                  <a:schemeClr val="accent3">
                    <a:lumMod val="20000"/>
                    <a:lumOff val="80000"/>
                  </a:schemeClr>
                </a:solidFill>
                <a:latin typeface="Montserrat" pitchFamily="2" charset="0"/>
              </a:rPr>
              <a:t>points</a:t>
            </a:r>
          </a:p>
        </p:txBody>
      </p:sp>
      <p:sp>
        <p:nvSpPr>
          <p:cNvPr id="2" name="TextBox 1">
            <a:extLst>
              <a:ext uri="{FF2B5EF4-FFF2-40B4-BE49-F238E27FC236}">
                <a16:creationId xmlns:a16="http://schemas.microsoft.com/office/drawing/2014/main" id="{168D299E-4DBC-DF09-683C-7E7F7DD7D72B}"/>
              </a:ext>
            </a:extLst>
          </p:cNvPr>
          <p:cNvSpPr txBox="1"/>
          <p:nvPr/>
        </p:nvSpPr>
        <p:spPr>
          <a:xfrm>
            <a:off x="12649200" y="491587"/>
            <a:ext cx="7467600" cy="707886"/>
          </a:xfrm>
          <a:prstGeom prst="rect">
            <a:avLst/>
          </a:prstGeom>
          <a:noFill/>
        </p:spPr>
        <p:txBody>
          <a:bodyPr wrap="square" rtlCol="0">
            <a:spAutoFit/>
          </a:bodyPr>
          <a:lstStyle/>
          <a:p>
            <a:r>
              <a:rPr lang="en-GB" sz="4000" b="1">
                <a:solidFill>
                  <a:schemeClr val="bg1">
                    <a:lumMod val="50000"/>
                  </a:schemeClr>
                </a:solidFill>
                <a:latin typeface="Montserrat" pitchFamily="2" charset="0"/>
              </a:rPr>
              <a:t>Research </a:t>
            </a:r>
            <a:r>
              <a:rPr lang="en-GB" sz="4000">
                <a:solidFill>
                  <a:schemeClr val="bg1">
                    <a:lumMod val="50000"/>
                  </a:schemeClr>
                </a:solidFill>
                <a:latin typeface="Montserrat" pitchFamily="2" charset="0"/>
              </a:rPr>
              <a:t>challenges</a:t>
            </a:r>
          </a:p>
        </p:txBody>
      </p:sp>
      <p:grpSp>
        <p:nvGrpSpPr>
          <p:cNvPr id="3" name="Group 10">
            <a:extLst>
              <a:ext uri="{FF2B5EF4-FFF2-40B4-BE49-F238E27FC236}">
                <a16:creationId xmlns:a16="http://schemas.microsoft.com/office/drawing/2014/main" id="{B227EABB-F1E2-7052-0483-C26C2687149E}"/>
              </a:ext>
            </a:extLst>
          </p:cNvPr>
          <p:cNvGrpSpPr>
            <a:grpSpLocks noChangeAspect="1"/>
          </p:cNvGrpSpPr>
          <p:nvPr/>
        </p:nvGrpSpPr>
        <p:grpSpPr>
          <a:xfrm>
            <a:off x="10920713" y="1889644"/>
            <a:ext cx="6688450" cy="4586395"/>
            <a:chOff x="0" y="0"/>
            <a:chExt cx="6362700" cy="6575666"/>
          </a:xfrm>
          <a:blipFill dpi="0" rotWithShape="1">
            <a:blip r:embed="rId5">
              <a:extLst>
                <a:ext uri="{28A0092B-C50C-407E-A947-70E740481C1C}">
                  <a14:useLocalDpi xmlns:a14="http://schemas.microsoft.com/office/drawing/2010/main" val="0"/>
                </a:ext>
              </a:extLst>
            </a:blip>
            <a:srcRect/>
            <a:stretch>
              <a:fillRect/>
            </a:stretch>
          </a:blipFill>
        </p:grpSpPr>
        <p:sp>
          <p:nvSpPr>
            <p:cNvPr id="13" name="Freeform 11">
              <a:extLst>
                <a:ext uri="{FF2B5EF4-FFF2-40B4-BE49-F238E27FC236}">
                  <a16:creationId xmlns:a16="http://schemas.microsoft.com/office/drawing/2014/main" id="{95C07DBD-2326-7F62-D20C-8B2F4E8B9A59}"/>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sp>
        <p:nvSpPr>
          <p:cNvPr id="20" name="TextBox 19">
            <a:extLst>
              <a:ext uri="{FF2B5EF4-FFF2-40B4-BE49-F238E27FC236}">
                <a16:creationId xmlns:a16="http://schemas.microsoft.com/office/drawing/2014/main" id="{294DC2D4-6B62-0A1B-8604-C3674DFC31BF}"/>
              </a:ext>
            </a:extLst>
          </p:cNvPr>
          <p:cNvSpPr txBox="1"/>
          <p:nvPr/>
        </p:nvSpPr>
        <p:spPr>
          <a:xfrm>
            <a:off x="10397968" y="5968316"/>
            <a:ext cx="6206022" cy="923330"/>
          </a:xfrm>
          <a:prstGeom prst="rect">
            <a:avLst/>
          </a:prstGeom>
          <a:noFill/>
        </p:spPr>
        <p:txBody>
          <a:bodyPr wrap="square">
            <a:spAutoFit/>
          </a:bodyPr>
          <a:lstStyle/>
          <a:p>
            <a:pPr algn="l"/>
            <a:endParaRPr lang="en-GB" sz="3600" b="0" i="0" u="none" strike="noStrike" baseline="0" dirty="0">
              <a:solidFill>
                <a:srgbClr val="000000"/>
              </a:solidFill>
              <a:latin typeface="Brandon Grotesque Medium"/>
            </a:endParaRPr>
          </a:p>
          <a:p>
            <a:pPr algn="ctr"/>
            <a:r>
              <a:rPr lang="en-GB" sz="1800" b="0" i="1" u="none" strike="noStrike" baseline="0" dirty="0">
                <a:solidFill>
                  <a:schemeClr val="bg1">
                    <a:lumMod val="50000"/>
                  </a:schemeClr>
                </a:solidFill>
                <a:latin typeface="Brandon Grotesque Regular"/>
              </a:rPr>
              <a:t>© </a:t>
            </a:r>
            <a:r>
              <a:rPr lang="en-GB" sz="1800" b="0" i="1" u="none" strike="noStrike" baseline="0" dirty="0">
                <a:solidFill>
                  <a:schemeClr val="bg1">
                    <a:lumMod val="50000"/>
                  </a:schemeClr>
                </a:solidFill>
                <a:latin typeface="Brandon Grotesque Medium"/>
              </a:rPr>
              <a:t>Rawpixel.com/Shutterstock.com</a:t>
            </a:r>
            <a:endParaRPr lang="en-GB" dirty="0">
              <a:solidFill>
                <a:schemeClr val="bg1">
                  <a:lumMod val="50000"/>
                </a:schemeClr>
              </a:solidFill>
            </a:endParaRPr>
          </a:p>
        </p:txBody>
      </p:sp>
    </p:spTree>
    <p:extLst>
      <p:ext uri="{BB962C8B-B14F-4D97-AF65-F5344CB8AC3E}">
        <p14:creationId xmlns:p14="http://schemas.microsoft.com/office/powerpoint/2010/main" val="188590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animEffect transition="in" filter="fade">
                                      <p:cBhvr>
                                        <p:cTn id="7" dur="1000"/>
                                        <p:tgtEl>
                                          <p:spTgt spid="15">
                                            <p:txEl>
                                              <p:pRg st="3" end="3"/>
                                            </p:txEl>
                                          </p:spTgt>
                                        </p:tgtEl>
                                      </p:cBhvr>
                                    </p:animEffect>
                                    <p:anim calcmode="lin" valueType="num">
                                      <p:cBhvr>
                                        <p:cTn id="8"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4" end="4"/>
                                            </p:txEl>
                                          </p:spTgt>
                                        </p:tgtEl>
                                        <p:attrNameLst>
                                          <p:attrName>style.visibility</p:attrName>
                                        </p:attrNameLst>
                                      </p:cBhvr>
                                      <p:to>
                                        <p:strVal val="visible"/>
                                      </p:to>
                                    </p:set>
                                    <p:animEffect transition="in" filter="fade">
                                      <p:cBhvr>
                                        <p:cTn id="14" dur="1000"/>
                                        <p:tgtEl>
                                          <p:spTgt spid="15">
                                            <p:txEl>
                                              <p:pRg st="4" end="4"/>
                                            </p:txEl>
                                          </p:spTgt>
                                        </p:tgtEl>
                                      </p:cBhvr>
                                    </p:animEffect>
                                    <p:anim calcmode="lin" valueType="num">
                                      <p:cBhvr>
                                        <p:cTn id="15"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2C2B2"/>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B0C242"/>
            </a:solidFill>
          </p:spPr>
          <p:txBody>
            <a:bodyPr/>
            <a:lstStyle/>
            <a:p>
              <a:endParaRPr lang="en-GB"/>
            </a:p>
          </p:txBody>
        </p:sp>
      </p:grpSp>
      <p:grpSp>
        <p:nvGrpSpPr>
          <p:cNvPr id="6" name="Group 6"/>
          <p:cNvGrpSpPr>
            <a:grpSpLocks noChangeAspect="1"/>
          </p:cNvGrpSpPr>
          <p:nvPr/>
        </p:nvGrpSpPr>
        <p:grpSpPr>
          <a:xfrm>
            <a:off x="11629790" y="1711287"/>
            <a:ext cx="6124146" cy="5485925"/>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8" name="Group 8"/>
          <p:cNvGrpSpPr/>
          <p:nvPr/>
        </p:nvGrpSpPr>
        <p:grpSpPr>
          <a:xfrm rot="5400000">
            <a:off x="3264210" y="-3264210"/>
            <a:ext cx="10287000" cy="16815420"/>
            <a:chOff x="0" y="0"/>
            <a:chExt cx="3130550" cy="3928907"/>
          </a:xfrm>
          <a:solidFill>
            <a:schemeClr val="accent3">
              <a:lumMod val="20000"/>
              <a:lumOff val="80000"/>
            </a:schemeClr>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6909437" y="8850891"/>
            <a:ext cx="699726" cy="814819"/>
          </a:xfrm>
          <a:prstGeom prst="rect">
            <a:avLst/>
          </a:prstGeom>
        </p:spPr>
      </p:pic>
      <p:sp>
        <p:nvSpPr>
          <p:cNvPr id="15" name="TextBox 15"/>
          <p:cNvSpPr txBox="1"/>
          <p:nvPr/>
        </p:nvSpPr>
        <p:spPr>
          <a:xfrm>
            <a:off x="468949" y="2073762"/>
            <a:ext cx="8852031" cy="7033657"/>
          </a:xfrm>
          <a:prstGeom prst="rect">
            <a:avLst/>
          </a:prstGeom>
        </p:spPr>
        <p:txBody>
          <a:bodyPr wrap="square" lIns="0" tIns="0" rIns="0" bIns="0" rtlCol="0" anchor="t">
            <a:spAutoFit/>
          </a:bodyPr>
          <a:lstStyle/>
          <a:p>
            <a:pPr lvl="0">
              <a:lnSpc>
                <a:spcPct val="107000"/>
              </a:lnSpc>
              <a:spcBef>
                <a:spcPts val="600"/>
              </a:spcBef>
              <a:spcAft>
                <a:spcPts val="600"/>
              </a:spcAft>
            </a:pPr>
            <a:r>
              <a:rPr lang="en-US" sz="28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8. </a:t>
            </a:r>
            <a:r>
              <a:rPr lang="en-US" sz="2800" b="1" kern="100" dirty="0" err="1">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Standardisation</a:t>
            </a:r>
            <a:r>
              <a:rPr lang="en-US" sz="28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and Reproducibility</a:t>
            </a:r>
          </a:p>
          <a:p>
            <a:pPr lvl="0">
              <a:lnSpc>
                <a:spcPct val="107000"/>
              </a:lnSpc>
              <a:spcBef>
                <a:spcPts val="600"/>
              </a:spcBef>
              <a:spcAft>
                <a:spcPts val="600"/>
              </a:spcAft>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Ensuring the reproducibility of research findings and establishing standards for experimental protocols, data sharing, and analysis methods are ongoing challenges in DNA research. Enhancing transparency and rigor is crucial for the advancement of the field.</a:t>
            </a:r>
            <a:endParaRPr lang="en-GB"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a:t>
            </a:r>
          </a:p>
          <a:p>
            <a:r>
              <a:rPr lang="en-US" sz="24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Find out more</a:t>
            </a:r>
          </a:p>
          <a:p>
            <a:r>
              <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From Nature:</a:t>
            </a:r>
          </a:p>
          <a:p>
            <a:r>
              <a:rPr lang="en-GB" sz="2400" i="0" dirty="0">
                <a:solidFill>
                  <a:schemeClr val="tx1">
                    <a:lumMod val="65000"/>
                    <a:lumOff val="35000"/>
                  </a:schemeClr>
                </a:solidFill>
                <a:effectLst/>
                <a:latin typeface="Montserrat" pitchFamily="2" charset="0"/>
                <a:hlinkClick r:id="rId4"/>
              </a:rPr>
              <a:t>Six factors affecting reproducibility in life science research and how to handle them</a:t>
            </a:r>
            <a:endParaRPr lang="en-GB" sz="2400" i="0" dirty="0">
              <a:solidFill>
                <a:schemeClr val="tx1">
                  <a:lumMod val="65000"/>
                  <a:lumOff val="35000"/>
                </a:schemeClr>
              </a:solidFill>
              <a:effectLst/>
              <a:latin typeface="Montserrat" pitchFamily="2" charset="0"/>
            </a:endParaRPr>
          </a:p>
          <a:p>
            <a:endParaRPr lang="en-US" sz="2400" b="1" kern="100" dirty="0">
              <a:solidFill>
                <a:schemeClr val="tx1">
                  <a:lumMod val="65000"/>
                  <a:lumOff val="35000"/>
                </a:schemeClr>
              </a:solidFill>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endParaRPr lang="en-GB" sz="2400" kern="100" dirty="0">
              <a:effectLst/>
              <a:latin typeface="Montserrat" pitchFamily="2" charset="0"/>
              <a:ea typeface="Calibri" panose="020F0502020204030204" pitchFamily="34" charset="0"/>
              <a:cs typeface="Times New Roman" panose="02020603050405020304" pitchFamily="18" charset="0"/>
            </a:endParaRPr>
          </a:p>
          <a:p>
            <a:pPr lvl="0">
              <a:lnSpc>
                <a:spcPct val="107000"/>
              </a:lnSpc>
              <a:spcBef>
                <a:spcPts val="600"/>
              </a:spcBef>
              <a:spcAft>
                <a:spcPts val="600"/>
              </a:spcAft>
            </a:pP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kern="100" dirty="0">
                <a:effectLst/>
                <a:latin typeface="Montserrat" pitchFamily="2" charset="0"/>
                <a:ea typeface="Calibri" panose="020F0502020204030204" pitchFamily="34" charset="0"/>
                <a:cs typeface="Times New Roman" panose="02020603050405020304" pitchFamily="18" charset="0"/>
              </a:rPr>
              <a:t> </a:t>
            </a:r>
            <a:endParaRPr lang="en-GB" sz="2400" kern="100" dirty="0">
              <a:effectLst/>
              <a:latin typeface="Montserrat" pitchFamily="2" charset="0"/>
              <a:ea typeface="Calibri" panose="020F0502020204030204" pitchFamily="34" charset="0"/>
              <a:cs typeface="Times New Roman" panose="02020603050405020304" pitchFamily="18" charset="0"/>
            </a:endParaRPr>
          </a:p>
          <a:p>
            <a:pPr>
              <a:lnSpc>
                <a:spcPts val="2660"/>
              </a:lnSpc>
            </a:pPr>
            <a:endParaRPr lang="en-US" sz="2000" dirty="0">
              <a:solidFill>
                <a:srgbClr val="000000"/>
              </a:solidFill>
              <a:latin typeface="Montserrat Classic"/>
            </a:endParaRPr>
          </a:p>
        </p:txBody>
      </p:sp>
      <p:sp>
        <p:nvSpPr>
          <p:cNvPr id="17" name="TextBox 17"/>
          <p:cNvSpPr txBox="1"/>
          <p:nvPr/>
        </p:nvSpPr>
        <p:spPr>
          <a:xfrm>
            <a:off x="807083" y="9381017"/>
            <a:ext cx="4979916" cy="284693"/>
          </a:xfrm>
          <a:prstGeom prst="rect">
            <a:avLst/>
          </a:prstGeom>
        </p:spPr>
        <p:txBody>
          <a:bodyPr lIns="0" tIns="0" rIns="0" bIns="0" rtlCol="0" anchor="t">
            <a:spAutoFit/>
          </a:bodyPr>
          <a:lstStyle/>
          <a:p>
            <a:pPr>
              <a:lnSpc>
                <a:spcPts val="2380"/>
              </a:lnSpc>
            </a:pPr>
            <a:r>
              <a:rPr lang="en-US" sz="1700">
                <a:solidFill>
                  <a:srgbClr val="000000"/>
                </a:solidFill>
                <a:latin typeface="Montserrat Semi-Bold"/>
              </a:rPr>
              <a:t>29       </a:t>
            </a:r>
            <a:r>
              <a:rPr lang="en-US" sz="1700">
                <a:solidFill>
                  <a:srgbClr val="000000"/>
                </a:solidFill>
                <a:latin typeface="Montserrat Semi-Bold Bold"/>
              </a:rPr>
              <a:t>futurumcareers.com</a:t>
            </a:r>
          </a:p>
        </p:txBody>
      </p:sp>
      <p:grpSp>
        <p:nvGrpSpPr>
          <p:cNvPr id="16" name="Group 15">
            <a:extLst>
              <a:ext uri="{FF2B5EF4-FFF2-40B4-BE49-F238E27FC236}">
                <a16:creationId xmlns:a16="http://schemas.microsoft.com/office/drawing/2014/main" id="{6B434298-8F4B-3E52-0E15-8354669A5563}"/>
              </a:ext>
            </a:extLst>
          </p:cNvPr>
          <p:cNvGrpSpPr/>
          <p:nvPr/>
        </p:nvGrpSpPr>
        <p:grpSpPr>
          <a:xfrm rot="5400000">
            <a:off x="3692319" y="-3553564"/>
            <a:ext cx="1251479" cy="8675049"/>
            <a:chOff x="3970261" y="-1478600"/>
            <a:chExt cx="3130550" cy="18345673"/>
          </a:xfrm>
          <a:solidFill>
            <a:srgbClr val="DD0511"/>
          </a:solidFill>
        </p:grpSpPr>
        <p:sp>
          <p:nvSpPr>
            <p:cNvPr id="18" name="Freeform 16">
              <a:extLst>
                <a:ext uri="{FF2B5EF4-FFF2-40B4-BE49-F238E27FC236}">
                  <a16:creationId xmlns:a16="http://schemas.microsoft.com/office/drawing/2014/main" id="{78C39F69-5EDB-A607-9BD1-2D47767CE53A}"/>
                </a:ext>
              </a:extLst>
            </p:cNvPr>
            <p:cNvSpPr/>
            <p:nvPr/>
          </p:nvSpPr>
          <p:spPr>
            <a:xfrm>
              <a:off x="3970261" y="-1478600"/>
              <a:ext cx="3130550" cy="18345673"/>
            </a:xfrm>
            <a:custGeom>
              <a:avLst/>
              <a:gdLst/>
              <a:ahLst/>
              <a:cxnLst/>
              <a:rect l="l" t="t" r="r" b="b"/>
              <a:pathLst>
                <a:path w="3130550" h="18345672">
                  <a:moveTo>
                    <a:pt x="0" y="1123950"/>
                  </a:moveTo>
                  <a:lnTo>
                    <a:pt x="0" y="18345672"/>
                  </a:lnTo>
                  <a:lnTo>
                    <a:pt x="3130550" y="18345672"/>
                  </a:lnTo>
                  <a:lnTo>
                    <a:pt x="3130550" y="0"/>
                  </a:lnTo>
                  <a:close/>
                </a:path>
              </a:pathLst>
            </a:custGeom>
            <a:grpFill/>
          </p:spPr>
          <p:txBody>
            <a:bodyPr/>
            <a:lstStyle/>
            <a:p>
              <a:endParaRPr lang="en-GB"/>
            </a:p>
          </p:txBody>
        </p:sp>
      </p:grpSp>
      <p:sp>
        <p:nvSpPr>
          <p:cNvPr id="19" name="TextBox 18">
            <a:extLst>
              <a:ext uri="{FF2B5EF4-FFF2-40B4-BE49-F238E27FC236}">
                <a16:creationId xmlns:a16="http://schemas.microsoft.com/office/drawing/2014/main" id="{548A9C47-CE76-E7DA-673F-F51A2D06AC6B}"/>
              </a:ext>
            </a:extLst>
          </p:cNvPr>
          <p:cNvSpPr txBox="1"/>
          <p:nvPr/>
        </p:nvSpPr>
        <p:spPr>
          <a:xfrm>
            <a:off x="807083" y="481505"/>
            <a:ext cx="7543800" cy="707886"/>
          </a:xfrm>
          <a:prstGeom prst="rect">
            <a:avLst/>
          </a:prstGeom>
          <a:noFill/>
        </p:spPr>
        <p:txBody>
          <a:bodyPr wrap="square" rtlCol="0">
            <a:spAutoFit/>
          </a:bodyPr>
          <a:lstStyle/>
          <a:p>
            <a:r>
              <a:rPr lang="en-GB" sz="4000" b="1">
                <a:solidFill>
                  <a:schemeClr val="accent3">
                    <a:lumMod val="20000"/>
                    <a:lumOff val="80000"/>
                  </a:schemeClr>
                </a:solidFill>
                <a:latin typeface="Montserrat" pitchFamily="2" charset="0"/>
              </a:rPr>
              <a:t>Research </a:t>
            </a:r>
            <a:r>
              <a:rPr lang="en-GB" sz="4000">
                <a:solidFill>
                  <a:schemeClr val="accent3">
                    <a:lumMod val="20000"/>
                    <a:lumOff val="80000"/>
                  </a:schemeClr>
                </a:solidFill>
                <a:latin typeface="Montserrat" pitchFamily="2" charset="0"/>
              </a:rPr>
              <a:t>points</a:t>
            </a:r>
          </a:p>
        </p:txBody>
      </p:sp>
      <p:sp>
        <p:nvSpPr>
          <p:cNvPr id="2" name="TextBox 1">
            <a:extLst>
              <a:ext uri="{FF2B5EF4-FFF2-40B4-BE49-F238E27FC236}">
                <a16:creationId xmlns:a16="http://schemas.microsoft.com/office/drawing/2014/main" id="{168D299E-4DBC-DF09-683C-7E7F7DD7D72B}"/>
              </a:ext>
            </a:extLst>
          </p:cNvPr>
          <p:cNvSpPr txBox="1"/>
          <p:nvPr/>
        </p:nvSpPr>
        <p:spPr>
          <a:xfrm>
            <a:off x="12649200" y="491587"/>
            <a:ext cx="7467600" cy="707886"/>
          </a:xfrm>
          <a:prstGeom prst="rect">
            <a:avLst/>
          </a:prstGeom>
          <a:noFill/>
        </p:spPr>
        <p:txBody>
          <a:bodyPr wrap="square" rtlCol="0">
            <a:spAutoFit/>
          </a:bodyPr>
          <a:lstStyle/>
          <a:p>
            <a:r>
              <a:rPr lang="en-GB" sz="4000" b="1">
                <a:solidFill>
                  <a:schemeClr val="bg1">
                    <a:lumMod val="50000"/>
                  </a:schemeClr>
                </a:solidFill>
                <a:latin typeface="Montserrat" pitchFamily="2" charset="0"/>
              </a:rPr>
              <a:t>Research </a:t>
            </a:r>
            <a:r>
              <a:rPr lang="en-GB" sz="4000">
                <a:solidFill>
                  <a:schemeClr val="bg1">
                    <a:lumMod val="50000"/>
                  </a:schemeClr>
                </a:solidFill>
                <a:latin typeface="Montserrat" pitchFamily="2" charset="0"/>
              </a:rPr>
              <a:t>challenges</a:t>
            </a:r>
          </a:p>
        </p:txBody>
      </p:sp>
      <p:sp>
        <p:nvSpPr>
          <p:cNvPr id="11" name="Freeform 3">
            <a:extLst>
              <a:ext uri="{FF2B5EF4-FFF2-40B4-BE49-F238E27FC236}">
                <a16:creationId xmlns:a16="http://schemas.microsoft.com/office/drawing/2014/main" id="{0503C965-7EA0-2829-F80A-784A2CEDD1BF}"/>
              </a:ext>
            </a:extLst>
          </p:cNvPr>
          <p:cNvSpPr/>
          <p:nvPr/>
        </p:nvSpPr>
        <p:spPr>
          <a:xfrm>
            <a:off x="10245118" y="1922013"/>
            <a:ext cx="7364045" cy="4753988"/>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sp>
        <p:nvSpPr>
          <p:cNvPr id="14" name="TextBox 13">
            <a:extLst>
              <a:ext uri="{FF2B5EF4-FFF2-40B4-BE49-F238E27FC236}">
                <a16:creationId xmlns:a16="http://schemas.microsoft.com/office/drawing/2014/main" id="{05C8C6A3-D54B-24E8-B74C-A3F0871E1FEB}"/>
              </a:ext>
            </a:extLst>
          </p:cNvPr>
          <p:cNvSpPr txBox="1"/>
          <p:nvPr/>
        </p:nvSpPr>
        <p:spPr>
          <a:xfrm>
            <a:off x="8453430" y="6774727"/>
            <a:ext cx="10066020" cy="369332"/>
          </a:xfrm>
          <a:prstGeom prst="rect">
            <a:avLst/>
          </a:prstGeom>
          <a:noFill/>
        </p:spPr>
        <p:txBody>
          <a:bodyPr wrap="square">
            <a:spAutoFit/>
          </a:bodyPr>
          <a:lstStyle/>
          <a:p>
            <a:pPr algn="ctr"/>
            <a:r>
              <a:rPr lang="en-GB" sz="1800" b="0" i="1" u="none" strike="noStrike" baseline="0" dirty="0">
                <a:solidFill>
                  <a:schemeClr val="bg1">
                    <a:lumMod val="50000"/>
                  </a:schemeClr>
                </a:solidFill>
                <a:latin typeface="Brandon Grotesque Regular"/>
              </a:rPr>
              <a:t>© </a:t>
            </a:r>
            <a:r>
              <a:rPr lang="en-GB" sz="1800" b="0" i="1" u="none" strike="noStrike" baseline="0" dirty="0" err="1">
                <a:solidFill>
                  <a:schemeClr val="bg1">
                    <a:lumMod val="50000"/>
                  </a:schemeClr>
                </a:solidFill>
                <a:latin typeface="Brandon Grotesque Medium"/>
              </a:rPr>
              <a:t>Davizro</a:t>
            </a:r>
            <a:r>
              <a:rPr lang="en-GB" sz="1800" b="0" i="1" u="none" strike="noStrike" baseline="0" dirty="0">
                <a:solidFill>
                  <a:schemeClr val="bg1">
                    <a:lumMod val="50000"/>
                  </a:schemeClr>
                </a:solidFill>
                <a:latin typeface="Brandon Grotesque Medium"/>
              </a:rPr>
              <a:t> Photography/Shutterstock.com</a:t>
            </a:r>
            <a:endParaRPr lang="en-GB" dirty="0">
              <a:solidFill>
                <a:schemeClr val="bg1">
                  <a:lumMod val="50000"/>
                </a:schemeClr>
              </a:solidFill>
            </a:endParaRPr>
          </a:p>
        </p:txBody>
      </p:sp>
    </p:spTree>
    <p:extLst>
      <p:ext uri="{BB962C8B-B14F-4D97-AF65-F5344CB8AC3E}">
        <p14:creationId xmlns:p14="http://schemas.microsoft.com/office/powerpoint/2010/main" val="377763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animEffect transition="in" filter="fade">
                                      <p:cBhvr>
                                        <p:cTn id="7" dur="1000"/>
                                        <p:tgtEl>
                                          <p:spTgt spid="15">
                                            <p:txEl>
                                              <p:pRg st="3" end="3"/>
                                            </p:txEl>
                                          </p:spTgt>
                                        </p:tgtEl>
                                      </p:cBhvr>
                                    </p:animEffect>
                                    <p:anim calcmode="lin" valueType="num">
                                      <p:cBhvr>
                                        <p:cTn id="8"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4" end="4"/>
                                            </p:txEl>
                                          </p:spTgt>
                                        </p:tgtEl>
                                        <p:attrNameLst>
                                          <p:attrName>style.visibility</p:attrName>
                                        </p:attrNameLst>
                                      </p:cBhvr>
                                      <p:to>
                                        <p:strVal val="visible"/>
                                      </p:to>
                                    </p:set>
                                    <p:animEffect transition="in" filter="fade">
                                      <p:cBhvr>
                                        <p:cTn id="14" dur="1000"/>
                                        <p:tgtEl>
                                          <p:spTgt spid="15">
                                            <p:txEl>
                                              <p:pRg st="4" end="4"/>
                                            </p:txEl>
                                          </p:spTgt>
                                        </p:tgtEl>
                                      </p:cBhvr>
                                    </p:animEffect>
                                    <p:anim calcmode="lin" valueType="num">
                                      <p:cBhvr>
                                        <p:cTn id="15"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animEffect transition="in" filter="fade">
                                      <p:cBhvr>
                                        <p:cTn id="19" dur="1000"/>
                                        <p:tgtEl>
                                          <p:spTgt spid="15">
                                            <p:txEl>
                                              <p:pRg st="5" end="5"/>
                                            </p:txEl>
                                          </p:spTgt>
                                        </p:tgtEl>
                                      </p:cBhvr>
                                    </p:animEffect>
                                    <p:anim calcmode="lin" valueType="num">
                                      <p:cBhvr>
                                        <p:cTn id="20"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257300"/>
            <a:ext cx="6076795" cy="6814444"/>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DD0511"/>
            </a:solidFill>
          </p:spPr>
          <p:txBody>
            <a:bodyPr/>
            <a:lstStyle/>
            <a:p>
              <a:endParaRPr lang="en-GB"/>
            </a:p>
          </p:txBody>
        </p:sp>
      </p:grpSp>
      <p:grpSp>
        <p:nvGrpSpPr>
          <p:cNvPr id="6" name="Group 6"/>
          <p:cNvGrpSpPr>
            <a:grpSpLocks noChangeAspect="1"/>
          </p:cNvGrpSpPr>
          <p:nvPr/>
        </p:nvGrpSpPr>
        <p:grpSpPr>
          <a:xfrm>
            <a:off x="3352800" y="1510187"/>
            <a:ext cx="4519596" cy="6268075"/>
            <a:chOff x="0" y="0"/>
            <a:chExt cx="6362700" cy="6575666"/>
          </a:xfrm>
          <a:blipFill>
            <a:blip r:embed="rId2"/>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10" name="Group 10"/>
          <p:cNvGrpSpPr/>
          <p:nvPr/>
        </p:nvGrpSpPr>
        <p:grpSpPr>
          <a:xfrm>
            <a:off x="685800" y="6302044"/>
            <a:ext cx="4431482" cy="1299662"/>
            <a:chOff x="0" y="0"/>
            <a:chExt cx="3186708" cy="1012978"/>
          </a:xfrm>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92C2B2"/>
            </a:solidFill>
          </p:spPr>
          <p:txBody>
            <a:bodyPr/>
            <a:lstStyle/>
            <a:p>
              <a:endParaRPr lang="en-GB"/>
            </a:p>
          </p:txBody>
        </p:sp>
      </p:grpSp>
      <p:grpSp>
        <p:nvGrpSpPr>
          <p:cNvPr id="12" name="Group 12"/>
          <p:cNvGrpSpPr/>
          <p:nvPr/>
        </p:nvGrpSpPr>
        <p:grpSpPr>
          <a:xfrm rot="-5400000">
            <a:off x="14668271" y="1543335"/>
            <a:ext cx="5786039" cy="2699369"/>
            <a:chOff x="0" y="0"/>
            <a:chExt cx="3130550" cy="1460500"/>
          </a:xfrm>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92C2B2"/>
            </a:solidFill>
          </p:spPr>
          <p:txBody>
            <a:bodyPr/>
            <a:lstStyle/>
            <a:p>
              <a:endParaRPr lang="en-GB"/>
            </a:p>
          </p:txBody>
        </p:sp>
      </p:grpSp>
      <p:pic>
        <p:nvPicPr>
          <p:cNvPr id="14" name="Picture 14"/>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843395" y="2537469"/>
            <a:ext cx="699726" cy="814819"/>
          </a:xfrm>
          <a:prstGeom prst="rect">
            <a:avLst/>
          </a:prstGeom>
        </p:spPr>
      </p:pic>
      <p:sp>
        <p:nvSpPr>
          <p:cNvPr id="15" name="TextBox 15"/>
          <p:cNvSpPr txBox="1"/>
          <p:nvPr/>
        </p:nvSpPr>
        <p:spPr>
          <a:xfrm>
            <a:off x="888747" y="6750569"/>
            <a:ext cx="4088581" cy="402611"/>
          </a:xfrm>
          <a:prstGeom prst="rect">
            <a:avLst/>
          </a:prstGeom>
        </p:spPr>
        <p:txBody>
          <a:bodyPr wrap="square" lIns="0" tIns="0" rIns="0" bIns="0" rtlCol="0" anchor="t">
            <a:spAutoFit/>
          </a:bodyPr>
          <a:lstStyle/>
          <a:p>
            <a:pPr>
              <a:lnSpc>
                <a:spcPts val="2968"/>
              </a:lnSpc>
            </a:pPr>
            <a:r>
              <a:rPr lang="en-US" sz="3600" b="1" dirty="0">
                <a:solidFill>
                  <a:schemeClr val="tx1">
                    <a:lumMod val="75000"/>
                    <a:lumOff val="25000"/>
                  </a:schemeClr>
                </a:solidFill>
                <a:latin typeface="Montserrat" pitchFamily="2" charset="0"/>
              </a:rPr>
              <a:t>Dr Kristina Ames</a:t>
            </a:r>
          </a:p>
        </p:txBody>
      </p:sp>
      <p:sp>
        <p:nvSpPr>
          <p:cNvPr id="16" name="TextBox 16"/>
          <p:cNvSpPr txBox="1"/>
          <p:nvPr/>
        </p:nvSpPr>
        <p:spPr>
          <a:xfrm>
            <a:off x="8669855" y="987615"/>
            <a:ext cx="9231931" cy="931602"/>
          </a:xfrm>
          <a:prstGeom prst="rect">
            <a:avLst/>
          </a:prstGeom>
        </p:spPr>
        <p:txBody>
          <a:bodyPr lIns="0" tIns="0" rIns="0" bIns="0" rtlCol="0" anchor="t">
            <a:spAutoFit/>
          </a:bodyPr>
          <a:lstStyle/>
          <a:p>
            <a:pPr>
              <a:lnSpc>
                <a:spcPts val="8469"/>
              </a:lnSpc>
            </a:pPr>
            <a:r>
              <a:rPr lang="en-US" sz="3600" b="1" dirty="0">
                <a:solidFill>
                  <a:schemeClr val="tx1">
                    <a:lumMod val="75000"/>
                    <a:lumOff val="25000"/>
                  </a:schemeClr>
                </a:solidFill>
                <a:latin typeface="Montserrat" pitchFamily="2" charset="0"/>
              </a:rPr>
              <a:t>Meet Kristina</a:t>
            </a:r>
          </a:p>
        </p:txBody>
      </p:sp>
      <p:sp>
        <p:nvSpPr>
          <p:cNvPr id="17" name="TextBox 17"/>
          <p:cNvSpPr txBox="1"/>
          <p:nvPr/>
        </p:nvSpPr>
        <p:spPr>
          <a:xfrm>
            <a:off x="8663579" y="2537469"/>
            <a:ext cx="7924516" cy="5142818"/>
          </a:xfrm>
          <a:prstGeom prst="rect">
            <a:avLst/>
          </a:prstGeom>
        </p:spPr>
        <p:txBody>
          <a:bodyPr lIns="0" tIns="0" rIns="0" bIns="0" rtlCol="0" anchor="t">
            <a:spAutoFit/>
          </a:bodyPr>
          <a:lstStyle/>
          <a:p>
            <a:r>
              <a:rPr lang="en-GB" sz="2800" i="0" u="none" strike="noStrike" baseline="0" dirty="0">
                <a:solidFill>
                  <a:schemeClr val="tx1">
                    <a:lumMod val="65000"/>
                    <a:lumOff val="35000"/>
                  </a:schemeClr>
                </a:solidFill>
                <a:latin typeface="Montserrat" pitchFamily="2" charset="0"/>
                <a:hlinkClick r:id="rId5"/>
              </a:rPr>
              <a:t>Dr Kristina Ames</a:t>
            </a:r>
            <a:r>
              <a:rPr lang="en-GB" sz="2800" i="0" u="none" strike="noStrike" baseline="0" dirty="0">
                <a:solidFill>
                  <a:schemeClr val="tx1">
                    <a:lumMod val="65000"/>
                    <a:lumOff val="35000"/>
                  </a:schemeClr>
                </a:solidFill>
                <a:latin typeface="Montserrat" pitchFamily="2" charset="0"/>
              </a:rPr>
              <a:t> </a:t>
            </a:r>
            <a:r>
              <a:rPr lang="en-GB" sz="2800" i="0" u="none" strike="noStrike" baseline="0" dirty="0">
                <a:solidFill>
                  <a:schemeClr val="tx1">
                    <a:lumMod val="75000"/>
                    <a:lumOff val="25000"/>
                  </a:schemeClr>
                </a:solidFill>
                <a:latin typeface="Montserrat" pitchFamily="2" charset="0"/>
              </a:rPr>
              <a:t>is the Assistant Director for Cancer Research Training and Education Coordination (CRTEC) of the </a:t>
            </a:r>
            <a:r>
              <a:rPr lang="en-GB" sz="2800" i="0" u="none" strike="noStrike" baseline="0" dirty="0">
                <a:solidFill>
                  <a:schemeClr val="tx1">
                    <a:lumMod val="65000"/>
                    <a:lumOff val="35000"/>
                  </a:schemeClr>
                </a:solidFill>
                <a:latin typeface="Montserrat" pitchFamily="2" charset="0"/>
                <a:hlinkClick r:id="rId6"/>
              </a:rPr>
              <a:t>Montefiore Einstein Cancer </a:t>
            </a:r>
            <a:r>
              <a:rPr lang="en-GB" sz="2800" i="0" u="none" strike="noStrike" baseline="0" dirty="0" err="1">
                <a:solidFill>
                  <a:schemeClr val="tx1">
                    <a:lumMod val="65000"/>
                    <a:lumOff val="35000"/>
                  </a:schemeClr>
                </a:solidFill>
                <a:latin typeface="Montserrat" pitchFamily="2" charset="0"/>
                <a:hlinkClick r:id="rId6"/>
              </a:rPr>
              <a:t>Center</a:t>
            </a:r>
            <a:r>
              <a:rPr lang="en-GB" sz="2800" i="0" u="none" strike="noStrike" baseline="0" dirty="0">
                <a:solidFill>
                  <a:schemeClr val="tx1">
                    <a:lumMod val="65000"/>
                    <a:lumOff val="35000"/>
                  </a:schemeClr>
                </a:solidFill>
                <a:latin typeface="Montserrat" pitchFamily="2" charset="0"/>
              </a:rPr>
              <a:t> </a:t>
            </a:r>
            <a:r>
              <a:rPr lang="en-GB" sz="2800" i="0" u="none" strike="noStrike" baseline="0" dirty="0">
                <a:solidFill>
                  <a:schemeClr val="tx1">
                    <a:lumMod val="75000"/>
                    <a:lumOff val="25000"/>
                  </a:schemeClr>
                </a:solidFill>
                <a:latin typeface="Montserrat" pitchFamily="2" charset="0"/>
              </a:rPr>
              <a:t>at the </a:t>
            </a:r>
            <a:r>
              <a:rPr lang="en-GB" sz="2800" i="0" u="none" strike="noStrike" baseline="0" dirty="0">
                <a:solidFill>
                  <a:schemeClr val="tx1">
                    <a:lumMod val="65000"/>
                    <a:lumOff val="35000"/>
                  </a:schemeClr>
                </a:solidFill>
                <a:latin typeface="Montserrat" pitchFamily="2" charset="0"/>
                <a:hlinkClick r:id="rId7"/>
              </a:rPr>
              <a:t>Albert Einstein College of Medicine</a:t>
            </a:r>
            <a:r>
              <a:rPr lang="en-GB" sz="2800" i="0" u="none" strike="noStrike" baseline="0" dirty="0">
                <a:solidFill>
                  <a:schemeClr val="tx1">
                    <a:lumMod val="65000"/>
                    <a:lumOff val="35000"/>
                  </a:schemeClr>
                </a:solidFill>
                <a:latin typeface="Montserrat" pitchFamily="2" charset="0"/>
              </a:rPr>
              <a:t> </a:t>
            </a:r>
            <a:r>
              <a:rPr lang="en-GB" sz="2800" i="0" u="none" strike="noStrike" baseline="0" dirty="0">
                <a:solidFill>
                  <a:schemeClr val="tx1">
                    <a:lumMod val="75000"/>
                    <a:lumOff val="25000"/>
                  </a:schemeClr>
                </a:solidFill>
                <a:latin typeface="Montserrat" pitchFamily="2" charset="0"/>
              </a:rPr>
              <a:t>in New York, USA.</a:t>
            </a:r>
            <a:r>
              <a:rPr lang="en-GB" sz="2800" i="0" u="none" strike="noStrike" baseline="0" dirty="0">
                <a:solidFill>
                  <a:schemeClr val="tx1">
                    <a:lumMod val="65000"/>
                    <a:lumOff val="35000"/>
                  </a:schemeClr>
                </a:solidFill>
                <a:latin typeface="Montserrat" pitchFamily="2" charset="0"/>
              </a:rPr>
              <a:t> </a:t>
            </a:r>
          </a:p>
          <a:p>
            <a:endParaRPr lang="en-GB" sz="2800" dirty="0">
              <a:solidFill>
                <a:schemeClr val="tx1">
                  <a:lumMod val="65000"/>
                  <a:lumOff val="35000"/>
                </a:schemeClr>
              </a:solidFill>
              <a:latin typeface="Montserrat" pitchFamily="2" charset="0"/>
            </a:endParaRPr>
          </a:p>
          <a:p>
            <a:r>
              <a:rPr lang="en-GB" sz="2800" b="0" i="0" u="none" strike="noStrike" baseline="0" dirty="0">
                <a:solidFill>
                  <a:schemeClr val="tx1">
                    <a:lumMod val="75000"/>
                    <a:lumOff val="25000"/>
                  </a:schemeClr>
                </a:solidFill>
                <a:latin typeface="Montserrat" pitchFamily="2" charset="0"/>
              </a:rPr>
              <a:t>Before we think about the applications of DNA in the real world, Kristina will talk us through the </a:t>
            </a:r>
            <a:r>
              <a:rPr lang="en-GB" sz="2800" i="0" u="none" strike="noStrike" baseline="0" dirty="0">
                <a:solidFill>
                  <a:srgbClr val="0066CC"/>
                </a:solidFill>
                <a:latin typeface="Montserrat" pitchFamily="2" charset="0"/>
              </a:rPr>
              <a:t>‘central </a:t>
            </a:r>
            <a:r>
              <a:rPr lang="en-GB" sz="2800" dirty="0">
                <a:solidFill>
                  <a:srgbClr val="0066CC"/>
                </a:solidFill>
                <a:latin typeface="Montserrat" pitchFamily="2" charset="0"/>
              </a:rPr>
              <a:t>d</a:t>
            </a:r>
            <a:r>
              <a:rPr lang="en-GB" sz="2800" i="0" u="none" strike="noStrike" baseline="0" dirty="0">
                <a:solidFill>
                  <a:srgbClr val="0066CC"/>
                </a:solidFill>
                <a:latin typeface="Montserrat" pitchFamily="2" charset="0"/>
              </a:rPr>
              <a:t>ogma’ </a:t>
            </a:r>
            <a:r>
              <a:rPr lang="en-GB" sz="2800" b="0" i="0" u="none" strike="noStrike" baseline="0" dirty="0">
                <a:solidFill>
                  <a:schemeClr val="tx1">
                    <a:lumMod val="75000"/>
                    <a:lumOff val="25000"/>
                  </a:schemeClr>
                </a:solidFill>
                <a:latin typeface="Montserrat" pitchFamily="2" charset="0"/>
              </a:rPr>
              <a:t>of biology and explain what DNA is…</a:t>
            </a:r>
            <a:endParaRPr lang="en-US" sz="2800" dirty="0">
              <a:solidFill>
                <a:schemeClr val="tx1">
                  <a:lumMod val="75000"/>
                  <a:lumOff val="25000"/>
                </a:schemeClr>
              </a:solidFill>
              <a:latin typeface="Montserrat" pitchFamily="2" charset="0"/>
            </a:endParaRPr>
          </a:p>
          <a:p>
            <a:pPr>
              <a:lnSpc>
                <a:spcPts val="3360"/>
              </a:lnSpc>
            </a:pPr>
            <a:endParaRPr lang="en-US" sz="2400" dirty="0">
              <a:solidFill>
                <a:srgbClr val="474B4F"/>
              </a:solidFill>
              <a:latin typeface="Montserrat Classic"/>
            </a:endParaRPr>
          </a:p>
        </p:txBody>
      </p:sp>
      <p:sp>
        <p:nvSpPr>
          <p:cNvPr id="18" name="TextBox 18"/>
          <p:cNvSpPr txBox="1"/>
          <p:nvPr/>
        </p:nvSpPr>
        <p:spPr>
          <a:xfrm>
            <a:off x="1028700" y="9315775"/>
            <a:ext cx="4979916" cy="280615"/>
          </a:xfrm>
          <a:prstGeom prst="rect">
            <a:avLst/>
          </a:prstGeom>
        </p:spPr>
        <p:txBody>
          <a:bodyPr lIns="0" tIns="0" rIns="0" bIns="0" rtlCol="0" anchor="t">
            <a:spAutoFit/>
          </a:bodyPr>
          <a:lstStyle/>
          <a:p>
            <a:pPr>
              <a:lnSpc>
                <a:spcPts val="2380"/>
              </a:lnSpc>
            </a:pPr>
            <a:r>
              <a:rPr lang="en-US" sz="1700">
                <a:solidFill>
                  <a:srgbClr val="FFFFFF"/>
                </a:solidFill>
                <a:latin typeface="Montserrat Semi-Bold"/>
              </a:rPr>
              <a:t>03       </a:t>
            </a:r>
            <a:r>
              <a:rPr lang="en-US" sz="1700">
                <a:solidFill>
                  <a:srgbClr val="FFFFFF"/>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7746" y="589784"/>
            <a:ext cx="564012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4" name="Group 4"/>
          <p:cNvGrpSpPr/>
          <p:nvPr/>
        </p:nvGrpSpPr>
        <p:grpSpPr>
          <a:xfrm rot="5400000">
            <a:off x="-2136734" y="2136734"/>
            <a:ext cx="10287000" cy="6013532"/>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DD0511"/>
            </a:solidFill>
          </p:spPr>
          <p:txBody>
            <a:bodyPr/>
            <a:lstStyle/>
            <a:p>
              <a:endParaRPr lang="en-GB"/>
            </a:p>
          </p:txBody>
        </p:sp>
      </p:grpSp>
      <p:grpSp>
        <p:nvGrpSpPr>
          <p:cNvPr id="6" name="Group 6"/>
          <p:cNvGrpSpPr>
            <a:grpSpLocks noChangeAspect="1"/>
          </p:cNvGrpSpPr>
          <p:nvPr/>
        </p:nvGrpSpPr>
        <p:grpSpPr>
          <a:xfrm>
            <a:off x="986128" y="724632"/>
            <a:ext cx="4413542" cy="5943760"/>
            <a:chOff x="0" y="0"/>
            <a:chExt cx="6362700" cy="6575666"/>
          </a:xfrm>
          <a:blipFill>
            <a:blip r:embed="rId2"/>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12" name="Group 12"/>
          <p:cNvGrpSpPr/>
          <p:nvPr/>
        </p:nvGrpSpPr>
        <p:grpSpPr>
          <a:xfrm rot="-5400000">
            <a:off x="14830168" y="1705231"/>
            <a:ext cx="5786039" cy="2375575"/>
            <a:chOff x="0" y="0"/>
            <a:chExt cx="3130550" cy="1460500"/>
          </a:xfrm>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92C2B2"/>
            </a:solidFill>
          </p:spPr>
          <p:txBody>
            <a:bodyPr/>
            <a:lstStyle/>
            <a:p>
              <a:endParaRPr lang="en-GB"/>
            </a:p>
          </p:txBody>
        </p:sp>
      </p:grpSp>
      <p:pic>
        <p:nvPicPr>
          <p:cNvPr id="14" name="Picture 14"/>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7370353" y="1714500"/>
            <a:ext cx="699726" cy="814819"/>
          </a:xfrm>
          <a:prstGeom prst="rect">
            <a:avLst/>
          </a:prstGeom>
        </p:spPr>
      </p:pic>
      <p:sp>
        <p:nvSpPr>
          <p:cNvPr id="17" name="TextBox 17"/>
          <p:cNvSpPr txBox="1"/>
          <p:nvPr/>
        </p:nvSpPr>
        <p:spPr>
          <a:xfrm>
            <a:off x="5932301" y="382254"/>
            <a:ext cx="10907784" cy="8740854"/>
          </a:xfrm>
          <a:prstGeom prst="rect">
            <a:avLst/>
          </a:prstGeom>
        </p:spPr>
        <p:txBody>
          <a:bodyPr wrap="square" lIns="0" tIns="0" rIns="0" bIns="0" rtlCol="0" anchor="t">
            <a:spAutoFit/>
          </a:bodyPr>
          <a:lstStyle/>
          <a:p>
            <a:endParaRPr lang="en-US" sz="2400" kern="100" dirty="0">
              <a:solidFill>
                <a:schemeClr val="accent1">
                  <a:lumMod val="75000"/>
                </a:schemeClr>
              </a:solidFill>
              <a:latin typeface="Montserrat" pitchFamily="2" charset="0"/>
              <a:ea typeface="Calibri" panose="020F0502020204030204" pitchFamily="34" charset="0"/>
              <a:cs typeface="Times New Roman" panose="02020603050405020304" pitchFamily="18" charset="0"/>
            </a:endParaRPr>
          </a:p>
          <a:p>
            <a:endParaRPr lang="en-US" sz="24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endParaRPr>
          </a:p>
          <a:p>
            <a:r>
              <a:rPr lang="en-US" sz="26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“Our knowledge of DNA has paved the way for incredible research. </a:t>
            </a:r>
            <a:r>
              <a:rPr lang="en-GB" sz="26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How could you help </a:t>
            </a:r>
            <a:r>
              <a:rPr lang="en-GB" sz="2600" b="1"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advance</a:t>
            </a:r>
            <a:r>
              <a:rPr lang="en-GB" sz="2600" kern="100" dirty="0">
                <a:solidFill>
                  <a:schemeClr val="tx1">
                    <a:lumMod val="75000"/>
                    <a:lumOff val="25000"/>
                  </a:schemeClr>
                </a:solidFill>
                <a:effectLst/>
                <a:latin typeface="Montserrat" pitchFamily="2" charset="0"/>
                <a:ea typeface="Calibri" panose="020F0502020204030204" pitchFamily="34" charset="0"/>
                <a:cs typeface="Times New Roman" panose="02020603050405020304" pitchFamily="18" charset="0"/>
              </a:rPr>
              <a:t> our understanding?</a:t>
            </a:r>
          </a:p>
          <a:p>
            <a:r>
              <a:rPr lang="en-GB" sz="26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What research would you conduct?</a:t>
            </a:r>
          </a:p>
          <a:p>
            <a:endParaRPr lang="en-GB" sz="26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endParaRPr>
          </a:p>
          <a:p>
            <a:r>
              <a:rPr lang="en-GB" sz="2600" dirty="0">
                <a:solidFill>
                  <a:schemeClr val="tx1">
                    <a:lumMod val="75000"/>
                    <a:lumOff val="25000"/>
                  </a:schemeClr>
                </a:solidFill>
                <a:latin typeface="Montserrat" pitchFamily="2" charset="0"/>
              </a:rPr>
              <a:t>Stay</a:t>
            </a:r>
            <a:r>
              <a:rPr lang="en-GB" sz="2600" b="1" dirty="0">
                <a:solidFill>
                  <a:schemeClr val="tx1">
                    <a:lumMod val="75000"/>
                    <a:lumOff val="25000"/>
                  </a:schemeClr>
                </a:solidFill>
                <a:latin typeface="Montserrat" pitchFamily="2" charset="0"/>
              </a:rPr>
              <a:t> curious </a:t>
            </a:r>
            <a:r>
              <a:rPr lang="en-GB" sz="2600" dirty="0">
                <a:solidFill>
                  <a:schemeClr val="tx1">
                    <a:lumMod val="75000"/>
                    <a:lumOff val="25000"/>
                  </a:schemeClr>
                </a:solidFill>
                <a:latin typeface="Montserrat" pitchFamily="2" charset="0"/>
              </a:rPr>
              <a:t>and keep asking </a:t>
            </a:r>
            <a:r>
              <a:rPr lang="en-GB" sz="2600" b="1" dirty="0">
                <a:solidFill>
                  <a:schemeClr val="tx1">
                    <a:lumMod val="75000"/>
                    <a:lumOff val="25000"/>
                  </a:schemeClr>
                </a:solidFill>
                <a:latin typeface="Montserrat" pitchFamily="2" charset="0"/>
              </a:rPr>
              <a:t>questions</a:t>
            </a:r>
            <a:r>
              <a:rPr lang="en-GB" sz="2600" dirty="0">
                <a:solidFill>
                  <a:schemeClr val="tx1">
                    <a:lumMod val="75000"/>
                    <a:lumOff val="25000"/>
                  </a:schemeClr>
                </a:solidFill>
                <a:latin typeface="Montserrat" pitchFamily="2" charset="0"/>
              </a:rPr>
              <a:t>.</a:t>
            </a:r>
          </a:p>
          <a:p>
            <a:endParaRPr lang="en-GB" sz="26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endParaRPr>
          </a:p>
          <a:p>
            <a:r>
              <a:rPr lang="en-GB" sz="2600" dirty="0">
                <a:solidFill>
                  <a:schemeClr val="tx1">
                    <a:lumMod val="75000"/>
                    <a:lumOff val="25000"/>
                  </a:schemeClr>
                </a:solidFill>
                <a:latin typeface="Montserrat" pitchFamily="2" charset="0"/>
              </a:rPr>
              <a:t>Look for </a:t>
            </a:r>
            <a:r>
              <a:rPr lang="en-GB" sz="2600" b="1" dirty="0">
                <a:solidFill>
                  <a:schemeClr val="tx1">
                    <a:lumMod val="75000"/>
                    <a:lumOff val="25000"/>
                  </a:schemeClr>
                </a:solidFill>
                <a:latin typeface="Montserrat" pitchFamily="2" charset="0"/>
              </a:rPr>
              <a:t>opportunities </a:t>
            </a:r>
            <a:r>
              <a:rPr lang="en-GB" sz="2600" dirty="0">
                <a:solidFill>
                  <a:schemeClr val="tx1">
                    <a:lumMod val="75000"/>
                    <a:lumOff val="25000"/>
                  </a:schemeClr>
                </a:solidFill>
                <a:latin typeface="Montserrat" pitchFamily="2" charset="0"/>
              </a:rPr>
              <a:t>to participate in summer research programmes and internships to gain experience of working in a cell biology lab.</a:t>
            </a:r>
            <a:endParaRPr lang="en-GB" sz="26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endParaRPr>
          </a:p>
          <a:p>
            <a:endParaRPr lang="en-GB" sz="26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endParaRPr>
          </a:p>
          <a:p>
            <a:r>
              <a:rPr lang="en-GB" sz="2600" dirty="0">
                <a:solidFill>
                  <a:schemeClr val="tx1">
                    <a:lumMod val="75000"/>
                    <a:lumOff val="25000"/>
                  </a:schemeClr>
                </a:solidFill>
                <a:latin typeface="Montserrat" pitchFamily="2" charset="0"/>
              </a:rPr>
              <a:t>For example, the </a:t>
            </a:r>
            <a:r>
              <a:rPr lang="en-GB" sz="2600" dirty="0">
                <a:solidFill>
                  <a:schemeClr val="tx1">
                    <a:lumMod val="75000"/>
                    <a:lumOff val="25000"/>
                  </a:schemeClr>
                </a:solidFill>
                <a:latin typeface="Montserrat" pitchFamily="2" charset="0"/>
                <a:hlinkClick r:id="rId5">
                  <a:extLst>
                    <a:ext uri="{A12FA001-AC4F-418D-AE19-62706E023703}">
                      <ahyp:hlinkClr xmlns:ahyp="http://schemas.microsoft.com/office/drawing/2018/hyperlinkcolor" val="tx"/>
                    </a:ext>
                  </a:extLst>
                </a:hlinkClick>
              </a:rPr>
              <a:t>Albert Einstein College of Medicine</a:t>
            </a:r>
            <a:r>
              <a:rPr lang="en-GB" sz="2600" dirty="0">
                <a:solidFill>
                  <a:schemeClr val="tx1">
                    <a:lumMod val="75000"/>
                    <a:lumOff val="25000"/>
                  </a:schemeClr>
                </a:solidFill>
                <a:latin typeface="Montserrat" pitchFamily="2" charset="0"/>
              </a:rPr>
              <a:t> has a </a:t>
            </a:r>
            <a:r>
              <a:rPr lang="en-GB" sz="2600" dirty="0">
                <a:solidFill>
                  <a:schemeClr val="tx1">
                    <a:lumMod val="75000"/>
                    <a:lumOff val="25000"/>
                  </a:schemeClr>
                </a:solidFill>
                <a:latin typeface="Montserrat" pitchFamily="2" charset="0"/>
                <a:hlinkClick r:id="rId6">
                  <a:extLst>
                    <a:ext uri="{A12FA001-AC4F-418D-AE19-62706E023703}">
                      <ahyp:hlinkClr xmlns:ahyp="http://schemas.microsoft.com/office/drawing/2018/hyperlinkcolor" val="tx"/>
                    </a:ext>
                  </a:extLst>
                </a:hlinkClick>
              </a:rPr>
              <a:t>summer research programme </a:t>
            </a:r>
            <a:r>
              <a:rPr lang="en-GB" sz="2600" dirty="0">
                <a:solidFill>
                  <a:schemeClr val="tx1">
                    <a:lumMod val="75000"/>
                    <a:lumOff val="25000"/>
                  </a:schemeClr>
                </a:solidFill>
                <a:latin typeface="Montserrat" pitchFamily="2" charset="0"/>
              </a:rPr>
              <a:t>for high school students.</a:t>
            </a:r>
          </a:p>
          <a:p>
            <a:endParaRPr lang="en-GB" sz="2600" dirty="0">
              <a:solidFill>
                <a:schemeClr val="tx1">
                  <a:lumMod val="75000"/>
                  <a:lumOff val="25000"/>
                </a:schemeClr>
              </a:solidFill>
              <a:latin typeface="Montserrat" pitchFamily="2" charset="0"/>
            </a:endParaRPr>
          </a:p>
          <a:p>
            <a:r>
              <a:rPr lang="en-GB" sz="2600" dirty="0">
                <a:solidFill>
                  <a:schemeClr val="tx1">
                    <a:lumMod val="75000"/>
                    <a:lumOff val="25000"/>
                  </a:schemeClr>
                </a:solidFill>
                <a:latin typeface="Montserrat" pitchFamily="2" charset="0"/>
              </a:rPr>
              <a:t>And I helped establish </a:t>
            </a:r>
            <a:r>
              <a:rPr lang="en-GB" sz="2600" dirty="0">
                <a:solidFill>
                  <a:schemeClr val="tx1">
                    <a:lumMod val="75000"/>
                    <a:lumOff val="25000"/>
                  </a:schemeClr>
                </a:solidFill>
                <a:latin typeface="Montserrat" pitchFamily="2" charset="0"/>
                <a:hlinkClick r:id="rId7">
                  <a:extLst>
                    <a:ext uri="{A12FA001-AC4F-418D-AE19-62706E023703}">
                      <ahyp:hlinkClr xmlns:ahyp="http://schemas.microsoft.com/office/drawing/2018/hyperlinkcolor" val="tx"/>
                    </a:ext>
                  </a:extLst>
                </a:hlinkClick>
              </a:rPr>
              <a:t>BEYOND ALBERT </a:t>
            </a:r>
            <a:r>
              <a:rPr lang="en-GB" sz="2600" dirty="0">
                <a:solidFill>
                  <a:schemeClr val="tx1">
                    <a:lumMod val="75000"/>
                    <a:lumOff val="25000"/>
                  </a:schemeClr>
                </a:solidFill>
                <a:latin typeface="Montserrat" pitchFamily="2" charset="0"/>
              </a:rPr>
              <a:t>(Bronx Einstein Youth Oncology Network Dedicated to Academic Learning, Biomedical Education and Research Training), a summer programme that allows high school students in the Bronx to undertake lab-based biology research projects</a:t>
            </a:r>
            <a:r>
              <a:rPr lang="en-GB" sz="2600" dirty="0">
                <a:solidFill>
                  <a:schemeClr val="accent1">
                    <a:lumMod val="75000"/>
                  </a:schemeClr>
                </a:solidFill>
                <a:latin typeface="Montserrat" pitchFamily="2" charset="0"/>
              </a:rPr>
              <a:t>.</a:t>
            </a:r>
          </a:p>
          <a:p>
            <a:endParaRPr lang="en-GB" sz="2600" kern="100" dirty="0">
              <a:solidFill>
                <a:schemeClr val="accent1">
                  <a:lumMod val="75000"/>
                </a:schemeClr>
              </a:solidFill>
              <a:latin typeface="Montserrat" pitchFamily="2" charset="0"/>
              <a:ea typeface="Calibri" panose="020F0502020204030204" pitchFamily="34" charset="0"/>
              <a:cs typeface="Times New Roman" panose="02020603050405020304" pitchFamily="18" charset="0"/>
            </a:endParaRPr>
          </a:p>
          <a:p>
            <a:r>
              <a:rPr lang="en-GB" sz="26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Whichever path you take, </a:t>
            </a:r>
            <a:r>
              <a:rPr lang="en-GB" sz="2600" b="1"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good luck </a:t>
            </a:r>
            <a:r>
              <a:rPr lang="en-GB" sz="26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and </a:t>
            </a:r>
            <a:r>
              <a:rPr lang="en-GB" sz="2600" b="1"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enjoy the exploration</a:t>
            </a:r>
            <a:r>
              <a:rPr lang="en-GB" sz="2600" kern="100" dirty="0">
                <a:solidFill>
                  <a:schemeClr val="tx1">
                    <a:lumMod val="75000"/>
                    <a:lumOff val="25000"/>
                  </a:schemeClr>
                </a:solidFill>
                <a:latin typeface="Montserrat" pitchFamily="2" charset="0"/>
                <a:ea typeface="Calibri" panose="020F0502020204030204" pitchFamily="34" charset="0"/>
                <a:cs typeface="Times New Roman" panose="02020603050405020304" pitchFamily="18" charset="0"/>
              </a:rPr>
              <a:t>!”</a:t>
            </a:r>
          </a:p>
        </p:txBody>
      </p:sp>
      <p:sp>
        <p:nvSpPr>
          <p:cNvPr id="18" name="TextBox 18"/>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a:solidFill>
                  <a:srgbClr val="FFFFFF"/>
                </a:solidFill>
                <a:latin typeface="Montserrat Semi-Bold"/>
              </a:rPr>
              <a:t>30       </a:t>
            </a:r>
            <a:r>
              <a:rPr lang="en-US" sz="1700">
                <a:solidFill>
                  <a:srgbClr val="FFFFFF"/>
                </a:solidFill>
                <a:latin typeface="Montserrat Semi-Bold Bold"/>
              </a:rPr>
              <a:t>futurumcareers.com</a:t>
            </a:r>
          </a:p>
        </p:txBody>
      </p:sp>
      <p:pic>
        <p:nvPicPr>
          <p:cNvPr id="8" name="Picture 13">
            <a:extLst>
              <a:ext uri="{FF2B5EF4-FFF2-40B4-BE49-F238E27FC236}">
                <a16:creationId xmlns:a16="http://schemas.microsoft.com/office/drawing/2014/main" id="{326C51E4-44E1-5DFA-A24B-DC32D18F6162}"/>
              </a:ext>
            </a:extLst>
          </p:cNvPr>
          <p:cNvPicPr>
            <a:picLocks noChangeAspect="1"/>
          </p:cNvPicPr>
          <p:nvPr/>
        </p:nvPicPr>
        <p:blipFill>
          <a:blip r:embed="rId8">
            <a:alphaModFix amt="23000"/>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5924927" y="190500"/>
            <a:ext cx="1738206" cy="1373183"/>
          </a:xfrm>
          <a:prstGeom prst="rect">
            <a:avLst/>
          </a:prstGeom>
        </p:spPr>
      </p:pic>
      <p:pic>
        <p:nvPicPr>
          <p:cNvPr id="9" name="Picture 13">
            <a:extLst>
              <a:ext uri="{FF2B5EF4-FFF2-40B4-BE49-F238E27FC236}">
                <a16:creationId xmlns:a16="http://schemas.microsoft.com/office/drawing/2014/main" id="{372EE9D5-2BC0-9EE8-2E10-F478EC00B227}"/>
              </a:ext>
            </a:extLst>
          </p:cNvPr>
          <p:cNvPicPr>
            <a:picLocks noChangeAspect="1"/>
          </p:cNvPicPr>
          <p:nvPr/>
        </p:nvPicPr>
        <p:blipFill>
          <a:blip r:embed="rId8">
            <a:alphaModFix amt="23000"/>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rot="10800000">
            <a:off x="15371927" y="8874768"/>
            <a:ext cx="1738206" cy="1373183"/>
          </a:xfrm>
          <a:prstGeom prst="rect">
            <a:avLst/>
          </a:prstGeom>
        </p:spPr>
      </p:pic>
    </p:spTree>
    <p:extLst>
      <p:ext uri="{BB962C8B-B14F-4D97-AF65-F5344CB8AC3E}">
        <p14:creationId xmlns:p14="http://schemas.microsoft.com/office/powerpoint/2010/main" val="184501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fade">
                                      <p:cBhvr>
                                        <p:cTn id="7" dur="1000"/>
                                        <p:tgtEl>
                                          <p:spTgt spid="17">
                                            <p:txEl>
                                              <p:pRg st="2" end="2"/>
                                            </p:txEl>
                                          </p:spTgt>
                                        </p:tgtEl>
                                      </p:cBhvr>
                                    </p:animEffect>
                                    <p:anim calcmode="lin" valueType="num">
                                      <p:cBhvr>
                                        <p:cTn id="8"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xEl>
                                              <p:pRg st="3" end="3"/>
                                            </p:txEl>
                                          </p:spTgt>
                                        </p:tgtEl>
                                        <p:attrNameLst>
                                          <p:attrName>style.visibility</p:attrName>
                                        </p:attrNameLst>
                                      </p:cBhvr>
                                      <p:to>
                                        <p:strVal val="visible"/>
                                      </p:to>
                                    </p:set>
                                    <p:animEffect transition="in" filter="fade">
                                      <p:cBhvr>
                                        <p:cTn id="12" dur="1000"/>
                                        <p:tgtEl>
                                          <p:spTgt spid="17">
                                            <p:txEl>
                                              <p:pRg st="3" end="3"/>
                                            </p:txEl>
                                          </p:spTgt>
                                        </p:tgtEl>
                                      </p:cBhvr>
                                    </p:animEffect>
                                    <p:anim calcmode="lin" valueType="num">
                                      <p:cBhvr>
                                        <p:cTn id="13"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animEffect transition="in" filter="fade">
                                      <p:cBhvr>
                                        <p:cTn id="19" dur="1000"/>
                                        <p:tgtEl>
                                          <p:spTgt spid="17">
                                            <p:txEl>
                                              <p:pRg st="5" end="5"/>
                                            </p:txEl>
                                          </p:spTgt>
                                        </p:tgtEl>
                                      </p:cBhvr>
                                    </p:animEffect>
                                    <p:anim calcmode="lin" valueType="num">
                                      <p:cBhvr>
                                        <p:cTn id="20"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xEl>
                                              <p:pRg st="7" end="7"/>
                                            </p:txEl>
                                          </p:spTgt>
                                        </p:tgtEl>
                                        <p:attrNameLst>
                                          <p:attrName>style.visibility</p:attrName>
                                        </p:attrNameLst>
                                      </p:cBhvr>
                                      <p:to>
                                        <p:strVal val="visible"/>
                                      </p:to>
                                    </p:set>
                                    <p:animEffect transition="in" filter="fade">
                                      <p:cBhvr>
                                        <p:cTn id="26" dur="1000"/>
                                        <p:tgtEl>
                                          <p:spTgt spid="17">
                                            <p:txEl>
                                              <p:pRg st="7" end="7"/>
                                            </p:txEl>
                                          </p:spTgt>
                                        </p:tgtEl>
                                      </p:cBhvr>
                                    </p:animEffect>
                                    <p:anim calcmode="lin" valueType="num">
                                      <p:cBhvr>
                                        <p:cTn id="27" dur="10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xEl>
                                              <p:pRg st="9" end="9"/>
                                            </p:txEl>
                                          </p:spTgt>
                                        </p:tgtEl>
                                        <p:attrNameLst>
                                          <p:attrName>style.visibility</p:attrName>
                                        </p:attrNameLst>
                                      </p:cBhvr>
                                      <p:to>
                                        <p:strVal val="visible"/>
                                      </p:to>
                                    </p:set>
                                    <p:animEffect transition="in" filter="fade">
                                      <p:cBhvr>
                                        <p:cTn id="33" dur="1000"/>
                                        <p:tgtEl>
                                          <p:spTgt spid="17">
                                            <p:txEl>
                                              <p:pRg st="9" end="9"/>
                                            </p:txEl>
                                          </p:spTgt>
                                        </p:tgtEl>
                                      </p:cBhvr>
                                    </p:animEffect>
                                    <p:anim calcmode="lin" valueType="num">
                                      <p:cBhvr>
                                        <p:cTn id="34" dur="1000" fill="hold"/>
                                        <p:tgtEl>
                                          <p:spTgt spid="17">
                                            <p:txEl>
                                              <p:pRg st="9" end="9"/>
                                            </p:txEl>
                                          </p:spTgt>
                                        </p:tgtEl>
                                        <p:attrNameLst>
                                          <p:attrName>ppt_x</p:attrName>
                                        </p:attrNameLst>
                                      </p:cBhvr>
                                      <p:tavLst>
                                        <p:tav tm="0">
                                          <p:val>
                                            <p:strVal val="#ppt_x"/>
                                          </p:val>
                                        </p:tav>
                                        <p:tav tm="100000">
                                          <p:val>
                                            <p:strVal val="#ppt_x"/>
                                          </p:val>
                                        </p:tav>
                                      </p:tavLst>
                                    </p:anim>
                                    <p:anim calcmode="lin" valueType="num">
                                      <p:cBhvr>
                                        <p:cTn id="35" dur="1000" fill="hold"/>
                                        <p:tgtEl>
                                          <p:spTgt spid="1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xEl>
                                              <p:pRg st="11" end="11"/>
                                            </p:txEl>
                                          </p:spTgt>
                                        </p:tgtEl>
                                        <p:attrNameLst>
                                          <p:attrName>style.visibility</p:attrName>
                                        </p:attrNameLst>
                                      </p:cBhvr>
                                      <p:to>
                                        <p:strVal val="visible"/>
                                      </p:to>
                                    </p:set>
                                    <p:animEffect transition="in" filter="fade">
                                      <p:cBhvr>
                                        <p:cTn id="40" dur="1000"/>
                                        <p:tgtEl>
                                          <p:spTgt spid="17">
                                            <p:txEl>
                                              <p:pRg st="11" end="11"/>
                                            </p:txEl>
                                          </p:spTgt>
                                        </p:tgtEl>
                                      </p:cBhvr>
                                    </p:animEffect>
                                    <p:anim calcmode="lin" valueType="num">
                                      <p:cBhvr>
                                        <p:cTn id="41" dur="1000" fill="hold"/>
                                        <p:tgtEl>
                                          <p:spTgt spid="17">
                                            <p:txEl>
                                              <p:pRg st="11" end="11"/>
                                            </p:txEl>
                                          </p:spTgt>
                                        </p:tgtEl>
                                        <p:attrNameLst>
                                          <p:attrName>ppt_x</p:attrName>
                                        </p:attrNameLst>
                                      </p:cBhvr>
                                      <p:tavLst>
                                        <p:tav tm="0">
                                          <p:val>
                                            <p:strVal val="#ppt_x"/>
                                          </p:val>
                                        </p:tav>
                                        <p:tav tm="100000">
                                          <p:val>
                                            <p:strVal val="#ppt_x"/>
                                          </p:val>
                                        </p:tav>
                                      </p:tavLst>
                                    </p:anim>
                                    <p:anim calcmode="lin" valueType="num">
                                      <p:cBhvr>
                                        <p:cTn id="42" dur="1000" fill="hold"/>
                                        <p:tgtEl>
                                          <p:spTgt spid="17">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xEl>
                                              <p:pRg st="13" end="13"/>
                                            </p:txEl>
                                          </p:spTgt>
                                        </p:tgtEl>
                                        <p:attrNameLst>
                                          <p:attrName>style.visibility</p:attrName>
                                        </p:attrNameLst>
                                      </p:cBhvr>
                                      <p:to>
                                        <p:strVal val="visible"/>
                                      </p:to>
                                    </p:set>
                                    <p:animEffect transition="in" filter="fade">
                                      <p:cBhvr>
                                        <p:cTn id="47" dur="1000"/>
                                        <p:tgtEl>
                                          <p:spTgt spid="17">
                                            <p:txEl>
                                              <p:pRg st="13" end="13"/>
                                            </p:txEl>
                                          </p:spTgt>
                                        </p:tgtEl>
                                      </p:cBhvr>
                                    </p:animEffect>
                                    <p:anim calcmode="lin" valueType="num">
                                      <p:cBhvr>
                                        <p:cTn id="48" dur="1000" fill="hold"/>
                                        <p:tgtEl>
                                          <p:spTgt spid="17">
                                            <p:txEl>
                                              <p:pRg st="13" end="13"/>
                                            </p:txEl>
                                          </p:spTgt>
                                        </p:tgtEl>
                                        <p:attrNameLst>
                                          <p:attrName>ppt_x</p:attrName>
                                        </p:attrNameLst>
                                      </p:cBhvr>
                                      <p:tavLst>
                                        <p:tav tm="0">
                                          <p:val>
                                            <p:strVal val="#ppt_x"/>
                                          </p:val>
                                        </p:tav>
                                        <p:tav tm="100000">
                                          <p:val>
                                            <p:strVal val="#ppt_x"/>
                                          </p:val>
                                        </p:tav>
                                      </p:tavLst>
                                    </p:anim>
                                    <p:anim calcmode="lin" valueType="num">
                                      <p:cBhvr>
                                        <p:cTn id="49" dur="1000" fill="hold"/>
                                        <p:tgtEl>
                                          <p:spTgt spid="17">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close-up of a dna strand&#10;&#10;Description automatically generated with medium confidence">
            <a:extLst>
              <a:ext uri="{FF2B5EF4-FFF2-40B4-BE49-F238E27FC236}">
                <a16:creationId xmlns:a16="http://schemas.microsoft.com/office/drawing/2014/main" id="{50DCE560-9D9E-AF84-AEB8-DD4F7AAA8A0F}"/>
              </a:ext>
            </a:extLst>
          </p:cNvPr>
          <p:cNvPicPr>
            <a:picLocks noChangeAspect="1"/>
          </p:cNvPicPr>
          <p:nvPr/>
        </p:nvPicPr>
        <p:blipFill rotWithShape="1">
          <a:blip r:embed="rId3">
            <a:extLst>
              <a:ext uri="{28A0092B-C50C-407E-A947-70E740481C1C}">
                <a14:useLocalDpi xmlns:a14="http://schemas.microsoft.com/office/drawing/2010/main" val="0"/>
              </a:ext>
            </a:extLst>
          </a:blip>
          <a:srcRect t="6951" b="3676"/>
          <a:stretch/>
        </p:blipFill>
        <p:spPr>
          <a:xfrm>
            <a:off x="1083284" y="0"/>
            <a:ext cx="17256637" cy="10287000"/>
          </a:xfrm>
          <a:prstGeom prst="rect">
            <a:avLst/>
          </a:prstGeom>
        </p:spPr>
      </p:pic>
      <p:grpSp>
        <p:nvGrpSpPr>
          <p:cNvPr id="3" name="Group 3"/>
          <p:cNvGrpSpPr/>
          <p:nvPr/>
        </p:nvGrpSpPr>
        <p:grpSpPr>
          <a:xfrm rot="-5400000">
            <a:off x="10805842" y="2738668"/>
            <a:ext cx="10287000" cy="4809664"/>
            <a:chOff x="0" y="0"/>
            <a:chExt cx="3130550" cy="1463682"/>
          </a:xfrm>
        </p:grpSpPr>
        <p:sp>
          <p:nvSpPr>
            <p:cNvPr id="4" name="Freeform 4"/>
            <p:cNvSpPr/>
            <p:nvPr/>
          </p:nvSpPr>
          <p:spPr>
            <a:xfrm>
              <a:off x="0" y="0"/>
              <a:ext cx="3130550" cy="1463682"/>
            </a:xfrm>
            <a:custGeom>
              <a:avLst/>
              <a:gdLst/>
              <a:ahLst/>
              <a:cxnLst/>
              <a:rect l="l" t="t" r="r" b="b"/>
              <a:pathLst>
                <a:path w="3130550" h="1463682">
                  <a:moveTo>
                    <a:pt x="0" y="1123950"/>
                  </a:moveTo>
                  <a:lnTo>
                    <a:pt x="0" y="1463682"/>
                  </a:lnTo>
                  <a:lnTo>
                    <a:pt x="3130550" y="1463682"/>
                  </a:lnTo>
                  <a:lnTo>
                    <a:pt x="3130550" y="0"/>
                  </a:lnTo>
                  <a:close/>
                </a:path>
              </a:pathLst>
            </a:custGeom>
            <a:solidFill>
              <a:srgbClr val="92C2B2"/>
            </a:solidFill>
          </p:spPr>
          <p:txBody>
            <a:bodyPr/>
            <a:lstStyle/>
            <a:p>
              <a:endParaRPr lang="en-GB"/>
            </a:p>
          </p:txBody>
        </p:sp>
      </p:grpSp>
      <p:grpSp>
        <p:nvGrpSpPr>
          <p:cNvPr id="5" name="Group 5"/>
          <p:cNvGrpSpPr/>
          <p:nvPr/>
        </p:nvGrpSpPr>
        <p:grpSpPr>
          <a:xfrm rot="5400000">
            <a:off x="-970125" y="905041"/>
            <a:ext cx="10352084" cy="8411834"/>
            <a:chOff x="0" y="0"/>
            <a:chExt cx="3130550" cy="2559898"/>
          </a:xfrm>
        </p:grpSpPr>
        <p:sp>
          <p:nvSpPr>
            <p:cNvPr id="6" name="Freeform 6"/>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92C2B2"/>
            </a:solidFill>
          </p:spPr>
          <p:txBody>
            <a:bodyPr/>
            <a:lstStyle/>
            <a:p>
              <a:endParaRPr lang="en-GB"/>
            </a:p>
          </p:txBody>
        </p:sp>
      </p:grpSp>
      <p:grpSp>
        <p:nvGrpSpPr>
          <p:cNvPr id="9" name="Group 9"/>
          <p:cNvGrpSpPr/>
          <p:nvPr/>
        </p:nvGrpSpPr>
        <p:grpSpPr>
          <a:xfrm>
            <a:off x="13837041" y="7465083"/>
            <a:ext cx="3935353" cy="1321177"/>
            <a:chOff x="0" y="0"/>
            <a:chExt cx="2109596" cy="830680"/>
          </a:xfrm>
        </p:grpSpPr>
        <p:sp>
          <p:nvSpPr>
            <p:cNvPr id="10" name="Freeform 10"/>
            <p:cNvSpPr/>
            <p:nvPr/>
          </p:nvSpPr>
          <p:spPr>
            <a:xfrm>
              <a:off x="0" y="0"/>
              <a:ext cx="2109597" cy="830680"/>
            </a:xfrm>
            <a:custGeom>
              <a:avLst/>
              <a:gdLst/>
              <a:ahLst/>
              <a:cxnLst/>
              <a:rect l="l" t="t" r="r" b="b"/>
              <a:pathLst>
                <a:path w="2109597" h="830680">
                  <a:moveTo>
                    <a:pt x="1985136" y="830680"/>
                  </a:moveTo>
                  <a:lnTo>
                    <a:pt x="124460" y="830680"/>
                  </a:lnTo>
                  <a:cubicBezTo>
                    <a:pt x="55880" y="830680"/>
                    <a:pt x="0" y="774800"/>
                    <a:pt x="0" y="706220"/>
                  </a:cubicBezTo>
                  <a:lnTo>
                    <a:pt x="0" y="124460"/>
                  </a:lnTo>
                  <a:cubicBezTo>
                    <a:pt x="0" y="55880"/>
                    <a:pt x="55880" y="0"/>
                    <a:pt x="124460" y="0"/>
                  </a:cubicBezTo>
                  <a:lnTo>
                    <a:pt x="1985137" y="0"/>
                  </a:lnTo>
                  <a:cubicBezTo>
                    <a:pt x="2053717" y="0"/>
                    <a:pt x="2109597" y="55880"/>
                    <a:pt x="2109597" y="124460"/>
                  </a:cubicBezTo>
                  <a:lnTo>
                    <a:pt x="2109597" y="706220"/>
                  </a:lnTo>
                  <a:cubicBezTo>
                    <a:pt x="2109597" y="774800"/>
                    <a:pt x="2053717" y="830680"/>
                    <a:pt x="1985137" y="830680"/>
                  </a:cubicBezTo>
                  <a:close/>
                </a:path>
              </a:pathLst>
            </a:custGeom>
            <a:solidFill>
              <a:srgbClr val="FFFFFF"/>
            </a:solidFill>
          </p:spPr>
          <p:txBody>
            <a:bodyPr/>
            <a:lstStyle/>
            <a:p>
              <a:endParaRPr lang="en-GB"/>
            </a:p>
          </p:txBody>
        </p:sp>
      </p:grpSp>
      <p:grpSp>
        <p:nvGrpSpPr>
          <p:cNvPr id="13" name="Group 13"/>
          <p:cNvGrpSpPr/>
          <p:nvPr/>
        </p:nvGrpSpPr>
        <p:grpSpPr>
          <a:xfrm>
            <a:off x="12985486" y="7658667"/>
            <a:ext cx="904401" cy="904401"/>
            <a:chOff x="0" y="0"/>
            <a:chExt cx="1913890" cy="1913890"/>
          </a:xfrm>
        </p:grpSpPr>
        <p:sp>
          <p:nvSpPr>
            <p:cNvPr id="14" name="Freeform 14"/>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B0C242"/>
            </a:solidFill>
          </p:spPr>
          <p:txBody>
            <a:bodyPr/>
            <a:lstStyle/>
            <a:p>
              <a:endParaRPr lang="en-GB"/>
            </a:p>
          </p:txBody>
        </p:sp>
      </p:grpSp>
      <p:grpSp>
        <p:nvGrpSpPr>
          <p:cNvPr id="23" name="Group 23"/>
          <p:cNvGrpSpPr/>
          <p:nvPr/>
        </p:nvGrpSpPr>
        <p:grpSpPr>
          <a:xfrm rot="5400000">
            <a:off x="2456851" y="-2138631"/>
            <a:ext cx="1970891" cy="6940563"/>
            <a:chOff x="1" y="1"/>
            <a:chExt cx="3130550" cy="11024343"/>
          </a:xfrm>
        </p:grpSpPr>
        <p:sp>
          <p:nvSpPr>
            <p:cNvPr id="24" name="Freeform 24"/>
            <p:cNvSpPr/>
            <p:nvPr/>
          </p:nvSpPr>
          <p:spPr>
            <a:xfrm>
              <a:off x="1" y="1"/>
              <a:ext cx="3130550" cy="11024343"/>
            </a:xfrm>
            <a:custGeom>
              <a:avLst/>
              <a:gdLst/>
              <a:ahLst/>
              <a:cxnLst/>
              <a:rect l="l" t="t" r="r" b="b"/>
              <a:pathLst>
                <a:path w="3130550" h="11508481">
                  <a:moveTo>
                    <a:pt x="0" y="1123950"/>
                  </a:moveTo>
                  <a:lnTo>
                    <a:pt x="0" y="11508481"/>
                  </a:lnTo>
                  <a:lnTo>
                    <a:pt x="3130550" y="11508481"/>
                  </a:lnTo>
                  <a:lnTo>
                    <a:pt x="3130550" y="0"/>
                  </a:lnTo>
                  <a:close/>
                </a:path>
              </a:pathLst>
            </a:custGeom>
            <a:solidFill>
              <a:srgbClr val="DD0511"/>
            </a:solidFill>
          </p:spPr>
          <p:txBody>
            <a:bodyPr/>
            <a:lstStyle/>
            <a:p>
              <a:endParaRPr lang="en-GB"/>
            </a:p>
          </p:txBody>
        </p:sp>
      </p:grpSp>
      <p:pic>
        <p:nvPicPr>
          <p:cNvPr id="25" name="Picture 25">
            <a:hlinkClick r:id="rId4"/>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3199254" y="3399042"/>
            <a:ext cx="4809664" cy="3358748"/>
          </a:xfrm>
          <a:prstGeom prst="rect">
            <a:avLst/>
          </a:prstGeom>
        </p:spPr>
      </p:pic>
      <p:sp>
        <p:nvSpPr>
          <p:cNvPr id="26" name="TextBox 26"/>
          <p:cNvSpPr txBox="1"/>
          <p:nvPr/>
        </p:nvSpPr>
        <p:spPr>
          <a:xfrm>
            <a:off x="12903990" y="7860164"/>
            <a:ext cx="904401" cy="451096"/>
          </a:xfrm>
          <a:prstGeom prst="rect">
            <a:avLst/>
          </a:prstGeom>
        </p:spPr>
        <p:txBody>
          <a:bodyPr lIns="0" tIns="0" rIns="0" bIns="0" rtlCol="0" anchor="t">
            <a:spAutoFit/>
          </a:bodyPr>
          <a:lstStyle/>
          <a:p>
            <a:pPr algn="ctr">
              <a:lnSpc>
                <a:spcPts val="3599"/>
              </a:lnSpc>
            </a:pPr>
            <a:r>
              <a:rPr lang="en-US" sz="3272">
                <a:solidFill>
                  <a:srgbClr val="000000"/>
                </a:solidFill>
                <a:latin typeface="Montserrat Semi-Bold Bold"/>
              </a:rPr>
              <a:t>03</a:t>
            </a:r>
          </a:p>
        </p:txBody>
      </p:sp>
      <p:sp>
        <p:nvSpPr>
          <p:cNvPr id="32" name="TextBox 32"/>
          <p:cNvSpPr txBox="1"/>
          <p:nvPr/>
        </p:nvSpPr>
        <p:spPr>
          <a:xfrm>
            <a:off x="14066419" y="7659762"/>
            <a:ext cx="3542983" cy="861774"/>
          </a:xfrm>
          <a:prstGeom prst="rect">
            <a:avLst/>
          </a:prstGeom>
        </p:spPr>
        <p:txBody>
          <a:bodyPr wrap="square" lIns="0" tIns="0" rIns="0" bIns="0" rtlCol="0" anchor="t">
            <a:spAutoFit/>
          </a:bodyPr>
          <a:lstStyle/>
          <a:p>
            <a:r>
              <a:rPr lang="en-US" sz="2800">
                <a:solidFill>
                  <a:schemeClr val="tx1">
                    <a:lumMod val="75000"/>
                    <a:lumOff val="25000"/>
                  </a:schemeClr>
                </a:solidFill>
                <a:latin typeface="Montserrat" pitchFamily="2" charset="0"/>
              </a:rPr>
              <a:t>Download Kristina’s </a:t>
            </a:r>
            <a:r>
              <a:rPr lang="en-US" sz="2800" b="1">
                <a:solidFill>
                  <a:srgbClr val="1D1D1D"/>
                </a:solidFill>
                <a:latin typeface="Montserrat" pitchFamily="2" charset="0"/>
                <a:hlinkClick r:id="rId6"/>
              </a:rPr>
              <a:t>animation</a:t>
            </a:r>
            <a:endParaRPr lang="en-US" sz="2800" b="1">
              <a:solidFill>
                <a:srgbClr val="1D1D1D"/>
              </a:solidFill>
              <a:latin typeface="Montserrat" pitchFamily="2" charset="0"/>
            </a:endParaRPr>
          </a:p>
        </p:txBody>
      </p:sp>
      <p:sp>
        <p:nvSpPr>
          <p:cNvPr id="34" name="TextBox 34"/>
          <p:cNvSpPr txBox="1"/>
          <p:nvPr/>
        </p:nvSpPr>
        <p:spPr>
          <a:xfrm>
            <a:off x="737604" y="840187"/>
            <a:ext cx="6844089" cy="857735"/>
          </a:xfrm>
          <a:prstGeom prst="rect">
            <a:avLst/>
          </a:prstGeom>
        </p:spPr>
        <p:txBody>
          <a:bodyPr lIns="0" tIns="0" rIns="0" bIns="0" rtlCol="0" anchor="t">
            <a:spAutoFit/>
          </a:bodyPr>
          <a:lstStyle/>
          <a:p>
            <a:pPr>
              <a:lnSpc>
                <a:spcPts val="7589"/>
              </a:lnSpc>
            </a:pPr>
            <a:r>
              <a:rPr lang="en-US" sz="4000" b="1">
                <a:solidFill>
                  <a:srgbClr val="FFFFFF"/>
                </a:solidFill>
                <a:latin typeface="Montserrat" pitchFamily="2" charset="0"/>
              </a:rPr>
              <a:t>More</a:t>
            </a:r>
            <a:r>
              <a:rPr lang="en-US" sz="4000">
                <a:solidFill>
                  <a:srgbClr val="FFFFFF"/>
                </a:solidFill>
                <a:latin typeface="Montserrat" pitchFamily="2" charset="0"/>
              </a:rPr>
              <a:t> resources</a:t>
            </a:r>
          </a:p>
        </p:txBody>
      </p:sp>
      <p:sp>
        <p:nvSpPr>
          <p:cNvPr id="35" name="TextBox 35"/>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a:solidFill>
                  <a:srgbClr val="FFFFFF"/>
                </a:solidFill>
                <a:latin typeface="Montserrat Semi-Bold"/>
              </a:rPr>
              <a:t>31       </a:t>
            </a:r>
            <a:r>
              <a:rPr lang="en-US" sz="1700">
                <a:solidFill>
                  <a:srgbClr val="FFFFFF"/>
                </a:solidFill>
                <a:latin typeface="Montserrat Semi-Bold Bold"/>
              </a:rPr>
              <a:t>futurumcareers.com</a:t>
            </a:r>
          </a:p>
        </p:txBody>
      </p:sp>
      <p:pic>
        <p:nvPicPr>
          <p:cNvPr id="38" name="Picture 37" descr="A blue and white logo&#10;&#10;Description automatically generated">
            <a:hlinkClick r:id="rId4"/>
            <a:extLst>
              <a:ext uri="{FF2B5EF4-FFF2-40B4-BE49-F238E27FC236}">
                <a16:creationId xmlns:a16="http://schemas.microsoft.com/office/drawing/2014/main" id="{64779B2F-60AA-6B1F-C189-3A4EA1BBA8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08391" y="3970066"/>
            <a:ext cx="3490640" cy="1503300"/>
          </a:xfrm>
          <a:prstGeom prst="rect">
            <a:avLst/>
          </a:prstGeom>
        </p:spPr>
      </p:pic>
      <p:grpSp>
        <p:nvGrpSpPr>
          <p:cNvPr id="40" name="Group 9">
            <a:extLst>
              <a:ext uri="{FF2B5EF4-FFF2-40B4-BE49-F238E27FC236}">
                <a16:creationId xmlns:a16="http://schemas.microsoft.com/office/drawing/2014/main" id="{CCD425DE-4D15-33F4-6855-8C1BDC5D84F4}"/>
              </a:ext>
            </a:extLst>
          </p:cNvPr>
          <p:cNvGrpSpPr/>
          <p:nvPr/>
        </p:nvGrpSpPr>
        <p:grpSpPr>
          <a:xfrm>
            <a:off x="7581693" y="7484095"/>
            <a:ext cx="3935353" cy="1321177"/>
            <a:chOff x="0" y="0"/>
            <a:chExt cx="2109596" cy="830680"/>
          </a:xfrm>
        </p:grpSpPr>
        <p:sp>
          <p:nvSpPr>
            <p:cNvPr id="41" name="Freeform 10">
              <a:extLst>
                <a:ext uri="{FF2B5EF4-FFF2-40B4-BE49-F238E27FC236}">
                  <a16:creationId xmlns:a16="http://schemas.microsoft.com/office/drawing/2014/main" id="{1C8E4931-11ED-0341-5833-D1E6AA7BE4E1}"/>
                </a:ext>
              </a:extLst>
            </p:cNvPr>
            <p:cNvSpPr/>
            <p:nvPr/>
          </p:nvSpPr>
          <p:spPr>
            <a:xfrm>
              <a:off x="0" y="0"/>
              <a:ext cx="2109597" cy="830680"/>
            </a:xfrm>
            <a:custGeom>
              <a:avLst/>
              <a:gdLst/>
              <a:ahLst/>
              <a:cxnLst/>
              <a:rect l="l" t="t" r="r" b="b"/>
              <a:pathLst>
                <a:path w="2109597" h="830680">
                  <a:moveTo>
                    <a:pt x="1985136" y="830680"/>
                  </a:moveTo>
                  <a:lnTo>
                    <a:pt x="124460" y="830680"/>
                  </a:lnTo>
                  <a:cubicBezTo>
                    <a:pt x="55880" y="830680"/>
                    <a:pt x="0" y="774800"/>
                    <a:pt x="0" y="706220"/>
                  </a:cubicBezTo>
                  <a:lnTo>
                    <a:pt x="0" y="124460"/>
                  </a:lnTo>
                  <a:cubicBezTo>
                    <a:pt x="0" y="55880"/>
                    <a:pt x="55880" y="0"/>
                    <a:pt x="124460" y="0"/>
                  </a:cubicBezTo>
                  <a:lnTo>
                    <a:pt x="1985137" y="0"/>
                  </a:lnTo>
                  <a:cubicBezTo>
                    <a:pt x="2053717" y="0"/>
                    <a:pt x="2109597" y="55880"/>
                    <a:pt x="2109597" y="124460"/>
                  </a:cubicBezTo>
                  <a:lnTo>
                    <a:pt x="2109597" y="706220"/>
                  </a:lnTo>
                  <a:cubicBezTo>
                    <a:pt x="2109597" y="774800"/>
                    <a:pt x="2053717" y="830680"/>
                    <a:pt x="1985137" y="830680"/>
                  </a:cubicBezTo>
                  <a:close/>
                </a:path>
              </a:pathLst>
            </a:custGeom>
            <a:solidFill>
              <a:srgbClr val="FFFFFF"/>
            </a:solidFill>
          </p:spPr>
          <p:txBody>
            <a:bodyPr/>
            <a:lstStyle/>
            <a:p>
              <a:endParaRPr lang="en-GB"/>
            </a:p>
          </p:txBody>
        </p:sp>
      </p:grpSp>
      <p:sp>
        <p:nvSpPr>
          <p:cNvPr id="42" name="TextBox 29">
            <a:extLst>
              <a:ext uri="{FF2B5EF4-FFF2-40B4-BE49-F238E27FC236}">
                <a16:creationId xmlns:a16="http://schemas.microsoft.com/office/drawing/2014/main" id="{43F67E49-93F3-A74A-4B22-914ADEDCE3DA}"/>
              </a:ext>
            </a:extLst>
          </p:cNvPr>
          <p:cNvSpPr txBox="1"/>
          <p:nvPr/>
        </p:nvSpPr>
        <p:spPr>
          <a:xfrm>
            <a:off x="7751043" y="7692472"/>
            <a:ext cx="3739611" cy="861774"/>
          </a:xfrm>
          <a:prstGeom prst="rect">
            <a:avLst/>
          </a:prstGeom>
        </p:spPr>
        <p:txBody>
          <a:bodyPr wrap="square" lIns="0" tIns="0" rIns="0" bIns="0" rtlCol="0" anchor="t">
            <a:spAutoFit/>
          </a:bodyPr>
          <a:lstStyle/>
          <a:p>
            <a:r>
              <a:rPr lang="en-US" sz="2800">
                <a:solidFill>
                  <a:schemeClr val="tx1">
                    <a:lumMod val="75000"/>
                    <a:lumOff val="25000"/>
                  </a:schemeClr>
                </a:solidFill>
                <a:latin typeface="Montserrat" pitchFamily="2" charset="0"/>
              </a:rPr>
              <a:t>Download Kristina’s </a:t>
            </a:r>
            <a:r>
              <a:rPr lang="en-US" sz="2800" b="1">
                <a:solidFill>
                  <a:srgbClr val="1D1D1D"/>
                </a:solidFill>
                <a:latin typeface="Montserrat" pitchFamily="2" charset="0"/>
                <a:hlinkClick r:id="rId8"/>
              </a:rPr>
              <a:t>research article</a:t>
            </a:r>
            <a:endParaRPr lang="en-US" sz="2800" b="1">
              <a:solidFill>
                <a:srgbClr val="1D1D1D"/>
              </a:solidFill>
              <a:latin typeface="Montserrat" pitchFamily="2" charset="0"/>
            </a:endParaRPr>
          </a:p>
        </p:txBody>
      </p:sp>
      <p:sp>
        <p:nvSpPr>
          <p:cNvPr id="43" name="Freeform 18">
            <a:extLst>
              <a:ext uri="{FF2B5EF4-FFF2-40B4-BE49-F238E27FC236}">
                <a16:creationId xmlns:a16="http://schemas.microsoft.com/office/drawing/2014/main" id="{488BA2B6-D78E-5019-FCD9-6AB455D4D3DC}"/>
              </a:ext>
            </a:extLst>
          </p:cNvPr>
          <p:cNvSpPr/>
          <p:nvPr/>
        </p:nvSpPr>
        <p:spPr>
          <a:xfrm>
            <a:off x="6716198" y="7675402"/>
            <a:ext cx="904401" cy="904401"/>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B0C242"/>
          </a:solidFill>
        </p:spPr>
        <p:txBody>
          <a:bodyPr/>
          <a:lstStyle/>
          <a:p>
            <a:endParaRPr lang="en-GB"/>
          </a:p>
        </p:txBody>
      </p:sp>
      <p:sp>
        <p:nvSpPr>
          <p:cNvPr id="44" name="TextBox 28">
            <a:extLst>
              <a:ext uri="{FF2B5EF4-FFF2-40B4-BE49-F238E27FC236}">
                <a16:creationId xmlns:a16="http://schemas.microsoft.com/office/drawing/2014/main" id="{D40954B6-EE53-516F-3CF8-D466914D8D02}"/>
              </a:ext>
            </a:extLst>
          </p:cNvPr>
          <p:cNvSpPr txBox="1"/>
          <p:nvPr/>
        </p:nvSpPr>
        <p:spPr>
          <a:xfrm>
            <a:off x="6666911" y="7897811"/>
            <a:ext cx="904401" cy="451096"/>
          </a:xfrm>
          <a:prstGeom prst="rect">
            <a:avLst/>
          </a:prstGeom>
        </p:spPr>
        <p:txBody>
          <a:bodyPr lIns="0" tIns="0" rIns="0" bIns="0" rtlCol="0" anchor="t">
            <a:spAutoFit/>
          </a:bodyPr>
          <a:lstStyle/>
          <a:p>
            <a:pPr algn="ctr">
              <a:lnSpc>
                <a:spcPts val="3599"/>
              </a:lnSpc>
            </a:pPr>
            <a:r>
              <a:rPr lang="en-US" sz="3272">
                <a:solidFill>
                  <a:srgbClr val="000000"/>
                </a:solidFill>
                <a:latin typeface="Montserrat Semi-Bold Bold"/>
              </a:rPr>
              <a:t>02</a:t>
            </a:r>
          </a:p>
        </p:txBody>
      </p:sp>
      <p:grpSp>
        <p:nvGrpSpPr>
          <p:cNvPr id="45" name="Group 9">
            <a:extLst>
              <a:ext uri="{FF2B5EF4-FFF2-40B4-BE49-F238E27FC236}">
                <a16:creationId xmlns:a16="http://schemas.microsoft.com/office/drawing/2014/main" id="{FCD7727A-4FB6-89FD-DB00-7627B61D7586}"/>
              </a:ext>
            </a:extLst>
          </p:cNvPr>
          <p:cNvGrpSpPr/>
          <p:nvPr/>
        </p:nvGrpSpPr>
        <p:grpSpPr>
          <a:xfrm>
            <a:off x="1312405" y="7484095"/>
            <a:ext cx="3935353" cy="1321177"/>
            <a:chOff x="0" y="0"/>
            <a:chExt cx="2109596" cy="830680"/>
          </a:xfrm>
        </p:grpSpPr>
        <p:sp>
          <p:nvSpPr>
            <p:cNvPr id="46" name="Freeform 10">
              <a:extLst>
                <a:ext uri="{FF2B5EF4-FFF2-40B4-BE49-F238E27FC236}">
                  <a16:creationId xmlns:a16="http://schemas.microsoft.com/office/drawing/2014/main" id="{7D64BC63-7F81-1884-73FC-F5F18141D8BF}"/>
                </a:ext>
              </a:extLst>
            </p:cNvPr>
            <p:cNvSpPr/>
            <p:nvPr/>
          </p:nvSpPr>
          <p:spPr>
            <a:xfrm>
              <a:off x="0" y="0"/>
              <a:ext cx="2109597" cy="830680"/>
            </a:xfrm>
            <a:custGeom>
              <a:avLst/>
              <a:gdLst/>
              <a:ahLst/>
              <a:cxnLst/>
              <a:rect l="l" t="t" r="r" b="b"/>
              <a:pathLst>
                <a:path w="2109597" h="830680">
                  <a:moveTo>
                    <a:pt x="1985136" y="830680"/>
                  </a:moveTo>
                  <a:lnTo>
                    <a:pt x="124460" y="830680"/>
                  </a:lnTo>
                  <a:cubicBezTo>
                    <a:pt x="55880" y="830680"/>
                    <a:pt x="0" y="774800"/>
                    <a:pt x="0" y="706220"/>
                  </a:cubicBezTo>
                  <a:lnTo>
                    <a:pt x="0" y="124460"/>
                  </a:lnTo>
                  <a:cubicBezTo>
                    <a:pt x="0" y="55880"/>
                    <a:pt x="55880" y="0"/>
                    <a:pt x="124460" y="0"/>
                  </a:cubicBezTo>
                  <a:lnTo>
                    <a:pt x="1985137" y="0"/>
                  </a:lnTo>
                  <a:cubicBezTo>
                    <a:pt x="2053717" y="0"/>
                    <a:pt x="2109597" y="55880"/>
                    <a:pt x="2109597" y="124460"/>
                  </a:cubicBezTo>
                  <a:lnTo>
                    <a:pt x="2109597" y="706220"/>
                  </a:lnTo>
                  <a:cubicBezTo>
                    <a:pt x="2109597" y="774800"/>
                    <a:pt x="2053717" y="830680"/>
                    <a:pt x="1985137" y="830680"/>
                  </a:cubicBezTo>
                  <a:close/>
                </a:path>
              </a:pathLst>
            </a:custGeom>
            <a:solidFill>
              <a:srgbClr val="FFFFFF"/>
            </a:solidFill>
          </p:spPr>
          <p:txBody>
            <a:bodyPr/>
            <a:lstStyle/>
            <a:p>
              <a:endParaRPr lang="en-GB"/>
            </a:p>
          </p:txBody>
        </p:sp>
      </p:grpSp>
      <p:sp>
        <p:nvSpPr>
          <p:cNvPr id="47" name="Freeform 22">
            <a:extLst>
              <a:ext uri="{FF2B5EF4-FFF2-40B4-BE49-F238E27FC236}">
                <a16:creationId xmlns:a16="http://schemas.microsoft.com/office/drawing/2014/main" id="{78AEC025-AD41-DD0F-BCC5-E44FE96BF415}"/>
              </a:ext>
            </a:extLst>
          </p:cNvPr>
          <p:cNvSpPr/>
          <p:nvPr/>
        </p:nvSpPr>
        <p:spPr>
          <a:xfrm>
            <a:off x="536060" y="7673470"/>
            <a:ext cx="904401" cy="904401"/>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B0C242"/>
          </a:solidFill>
        </p:spPr>
        <p:txBody>
          <a:bodyPr/>
          <a:lstStyle/>
          <a:p>
            <a:endParaRPr lang="en-GB"/>
          </a:p>
        </p:txBody>
      </p:sp>
      <p:sp>
        <p:nvSpPr>
          <p:cNvPr id="48" name="TextBox 30">
            <a:extLst>
              <a:ext uri="{FF2B5EF4-FFF2-40B4-BE49-F238E27FC236}">
                <a16:creationId xmlns:a16="http://schemas.microsoft.com/office/drawing/2014/main" id="{15246C06-FC0D-E48A-EBA2-7CF0D7F47565}"/>
              </a:ext>
            </a:extLst>
          </p:cNvPr>
          <p:cNvSpPr txBox="1"/>
          <p:nvPr/>
        </p:nvSpPr>
        <p:spPr>
          <a:xfrm>
            <a:off x="536059" y="7885319"/>
            <a:ext cx="904401" cy="451096"/>
          </a:xfrm>
          <a:prstGeom prst="rect">
            <a:avLst/>
          </a:prstGeom>
        </p:spPr>
        <p:txBody>
          <a:bodyPr lIns="0" tIns="0" rIns="0" bIns="0" rtlCol="0" anchor="t">
            <a:spAutoFit/>
          </a:bodyPr>
          <a:lstStyle/>
          <a:p>
            <a:pPr algn="ctr">
              <a:lnSpc>
                <a:spcPts val="3599"/>
              </a:lnSpc>
            </a:pPr>
            <a:r>
              <a:rPr lang="en-US" sz="3272">
                <a:solidFill>
                  <a:srgbClr val="000000"/>
                </a:solidFill>
                <a:latin typeface="Montserrat Semi-Bold Bold"/>
              </a:rPr>
              <a:t>01</a:t>
            </a:r>
          </a:p>
        </p:txBody>
      </p:sp>
      <p:sp>
        <p:nvSpPr>
          <p:cNvPr id="49" name="TextBox 31">
            <a:extLst>
              <a:ext uri="{FF2B5EF4-FFF2-40B4-BE49-F238E27FC236}">
                <a16:creationId xmlns:a16="http://schemas.microsoft.com/office/drawing/2014/main" id="{A3545A34-83AE-CF7C-D871-C4FCF5E9FD8D}"/>
              </a:ext>
            </a:extLst>
          </p:cNvPr>
          <p:cNvSpPr txBox="1"/>
          <p:nvPr/>
        </p:nvSpPr>
        <p:spPr>
          <a:xfrm>
            <a:off x="1616992" y="7658667"/>
            <a:ext cx="3397519" cy="1038746"/>
          </a:xfrm>
          <a:prstGeom prst="rect">
            <a:avLst/>
          </a:prstGeom>
        </p:spPr>
        <p:txBody>
          <a:bodyPr wrap="square" lIns="0" tIns="0" rIns="0" bIns="0" rtlCol="0" anchor="t">
            <a:spAutoFit/>
          </a:bodyPr>
          <a:lstStyle/>
          <a:p>
            <a:pPr>
              <a:lnSpc>
                <a:spcPts val="2653"/>
              </a:lnSpc>
            </a:pPr>
            <a:r>
              <a:rPr lang="en-US" sz="2800" dirty="0">
                <a:solidFill>
                  <a:schemeClr val="tx1">
                    <a:lumMod val="75000"/>
                    <a:lumOff val="25000"/>
                  </a:schemeClr>
                </a:solidFill>
                <a:latin typeface="Montserrat" pitchFamily="2" charset="0"/>
              </a:rPr>
              <a:t>Download Kristina’s </a:t>
            </a:r>
            <a:r>
              <a:rPr lang="en-US" sz="2800" b="1" dirty="0">
                <a:solidFill>
                  <a:srgbClr val="1D1D1D"/>
                </a:solidFill>
                <a:latin typeface="Montserrat" pitchFamily="2" charset="0"/>
                <a:hlinkClick r:id="rId9"/>
              </a:rPr>
              <a:t>cell biology article</a:t>
            </a:r>
            <a:endParaRPr lang="en-US" sz="2800" b="1" dirty="0">
              <a:solidFill>
                <a:srgbClr val="1D1D1D"/>
              </a:solidFill>
              <a:latin typeface="Montserrat" pitchFamily="2" charset="0"/>
            </a:endParaRPr>
          </a:p>
        </p:txBody>
      </p:sp>
      <p:pic>
        <p:nvPicPr>
          <p:cNvPr id="51" name="Picture 50" descr="A red oval shaped object with red circles and white text&#10;&#10;Description automatically generated">
            <a:hlinkClick r:id="rId10"/>
            <a:extLst>
              <a:ext uri="{FF2B5EF4-FFF2-40B4-BE49-F238E27FC236}">
                <a16:creationId xmlns:a16="http://schemas.microsoft.com/office/drawing/2014/main" id="{DD9894BE-1DDB-BEB7-83B0-98F4728B40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2754" y="2802905"/>
            <a:ext cx="2944728" cy="4216653"/>
          </a:xfrm>
          <a:prstGeom prst="rect">
            <a:avLst/>
          </a:prstGeom>
          <a:ln w="25400">
            <a:solidFill>
              <a:schemeClr val="bg1"/>
            </a:solidFill>
          </a:ln>
        </p:spPr>
      </p:pic>
      <p:pic>
        <p:nvPicPr>
          <p:cNvPr id="53" name="Picture 52" descr="A red and purple dna strand&#10;&#10;Description automatically generated">
            <a:hlinkClick r:id="rId9"/>
            <a:extLst>
              <a:ext uri="{FF2B5EF4-FFF2-40B4-BE49-F238E27FC236}">
                <a16:creationId xmlns:a16="http://schemas.microsoft.com/office/drawing/2014/main" id="{A08485B9-EEDF-54E9-DB37-E6F9B0C104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53158" y="2801789"/>
            <a:ext cx="2944728" cy="4215398"/>
          </a:xfrm>
          <a:prstGeom prst="rect">
            <a:avLst/>
          </a:prstGeom>
          <a:ln w="25400">
            <a:solidFill>
              <a:schemeClr val="bg1"/>
            </a:solidFill>
          </a:ln>
        </p:spPr>
      </p:pic>
      <p:sp>
        <p:nvSpPr>
          <p:cNvPr id="54" name="TextBox 53">
            <a:extLst>
              <a:ext uri="{FF2B5EF4-FFF2-40B4-BE49-F238E27FC236}">
                <a16:creationId xmlns:a16="http://schemas.microsoft.com/office/drawing/2014/main" id="{A4C32473-B981-39F5-5717-656EDB843D7D}"/>
              </a:ext>
            </a:extLst>
          </p:cNvPr>
          <p:cNvSpPr txBox="1"/>
          <p:nvPr/>
        </p:nvSpPr>
        <p:spPr>
          <a:xfrm>
            <a:off x="14097000" y="9733003"/>
            <a:ext cx="2877768" cy="369332"/>
          </a:xfrm>
          <a:prstGeom prst="rect">
            <a:avLst/>
          </a:prstGeom>
          <a:noFill/>
        </p:spPr>
        <p:txBody>
          <a:bodyPr wrap="square">
            <a:spAutoFit/>
          </a:bodyPr>
          <a:lstStyle/>
          <a:p>
            <a:r>
              <a:rPr lang="en-GB" sz="1800" b="0" i="1" u="none" strike="noStrike" baseline="0">
                <a:solidFill>
                  <a:schemeClr val="bg1">
                    <a:lumMod val="50000"/>
                  </a:schemeClr>
                </a:solidFill>
                <a:latin typeface="Brandon Grotesque Medium"/>
              </a:rPr>
              <a:t>© xsense/Shutterstock.com</a:t>
            </a:r>
            <a:endParaRPr lang="en-GB">
              <a:solidFill>
                <a:schemeClr val="bg1">
                  <a:lumMod val="50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364676" y="-200903"/>
            <a:ext cx="9123227" cy="11852578"/>
            <a:chOff x="0" y="0"/>
            <a:chExt cx="3130550" cy="4067101"/>
          </a:xfrm>
        </p:grpSpPr>
        <p:sp>
          <p:nvSpPr>
            <p:cNvPr id="3" name="Freeform 3"/>
            <p:cNvSpPr/>
            <p:nvPr/>
          </p:nvSpPr>
          <p:spPr>
            <a:xfrm>
              <a:off x="0" y="0"/>
              <a:ext cx="3130550" cy="4067101"/>
            </a:xfrm>
            <a:custGeom>
              <a:avLst/>
              <a:gdLst/>
              <a:ahLst/>
              <a:cxnLst/>
              <a:rect l="l" t="t" r="r" b="b"/>
              <a:pathLst>
                <a:path w="3130550" h="4067101">
                  <a:moveTo>
                    <a:pt x="0" y="1123950"/>
                  </a:moveTo>
                  <a:lnTo>
                    <a:pt x="0" y="4067101"/>
                  </a:lnTo>
                  <a:lnTo>
                    <a:pt x="3130550" y="4067101"/>
                  </a:lnTo>
                  <a:lnTo>
                    <a:pt x="3130550" y="0"/>
                  </a:lnTo>
                  <a:close/>
                </a:path>
              </a:pathLst>
            </a:custGeom>
            <a:solidFill>
              <a:srgbClr val="92C2B2"/>
            </a:solidFill>
          </p:spPr>
          <p:txBody>
            <a:bodyPr/>
            <a:lstStyle/>
            <a:p>
              <a:endParaRPr lang="en-GB"/>
            </a:p>
          </p:txBody>
        </p:sp>
      </p:grpSp>
      <p:grpSp>
        <p:nvGrpSpPr>
          <p:cNvPr id="4" name="Group 4"/>
          <p:cNvGrpSpPr/>
          <p:nvPr/>
        </p:nvGrpSpPr>
        <p:grpSpPr>
          <a:xfrm rot="5400000">
            <a:off x="600421" y="-600421"/>
            <a:ext cx="10287000" cy="11487842"/>
            <a:chOff x="0" y="0"/>
            <a:chExt cx="3130550" cy="3495991"/>
          </a:xfrm>
        </p:grpSpPr>
        <p:sp>
          <p:nvSpPr>
            <p:cNvPr id="5" name="Freeform 5"/>
            <p:cNvSpPr/>
            <p:nvPr/>
          </p:nvSpPr>
          <p:spPr>
            <a:xfrm>
              <a:off x="0" y="0"/>
              <a:ext cx="3130550" cy="3495991"/>
            </a:xfrm>
            <a:custGeom>
              <a:avLst/>
              <a:gdLst/>
              <a:ahLst/>
              <a:cxnLst/>
              <a:rect l="l" t="t" r="r" b="b"/>
              <a:pathLst>
                <a:path w="3130550" h="3495991">
                  <a:moveTo>
                    <a:pt x="0" y="1123950"/>
                  </a:moveTo>
                  <a:lnTo>
                    <a:pt x="0" y="3495991"/>
                  </a:lnTo>
                  <a:lnTo>
                    <a:pt x="3130550" y="3495991"/>
                  </a:lnTo>
                  <a:lnTo>
                    <a:pt x="3130550" y="0"/>
                  </a:lnTo>
                  <a:close/>
                </a:path>
              </a:pathLst>
            </a:custGeom>
            <a:solidFill>
              <a:srgbClr val="FFFFFF"/>
            </a:solidFill>
          </p:spPr>
          <p:txBody>
            <a:bodyPr/>
            <a:lstStyle/>
            <a:p>
              <a:endParaRPr lang="en-GB"/>
            </a:p>
          </p:txBody>
        </p:sp>
      </p:grpSp>
      <p:sp>
        <p:nvSpPr>
          <p:cNvPr id="6" name="TextBox 6"/>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a:solidFill>
                  <a:srgbClr val="474B4F"/>
                </a:solidFill>
                <a:latin typeface="Montserrat Semi-Bold"/>
              </a:rPr>
              <a:t>32       </a:t>
            </a:r>
            <a:r>
              <a:rPr lang="en-US" sz="1700">
                <a:solidFill>
                  <a:srgbClr val="474B4F"/>
                </a:solidFill>
                <a:latin typeface="Montserrat Semi-Bold Bold"/>
              </a:rPr>
              <a:t>futurumcareers.com</a:t>
            </a:r>
          </a:p>
        </p:txBody>
      </p:sp>
      <p:pic>
        <p:nvPicPr>
          <p:cNvPr id="7" name="Picture 6" descr="Logo&#10;&#10;Description automatically generated">
            <a:extLst>
              <a:ext uri="{FF2B5EF4-FFF2-40B4-BE49-F238E27FC236}">
                <a16:creationId xmlns:a16="http://schemas.microsoft.com/office/drawing/2014/main" id="{60FC882C-5B1C-4418-4538-B1FAF2073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20689"/>
            <a:ext cx="4064000" cy="1485900"/>
          </a:xfrm>
          <a:prstGeom prst="rect">
            <a:avLst/>
          </a:prstGeom>
        </p:spPr>
      </p:pic>
      <p:pic>
        <p:nvPicPr>
          <p:cNvPr id="11" name="Picture 10" descr="A pink letter on a black background&#10;&#10;Description automatically generated">
            <a:extLst>
              <a:ext uri="{FF2B5EF4-FFF2-40B4-BE49-F238E27FC236}">
                <a16:creationId xmlns:a16="http://schemas.microsoft.com/office/drawing/2014/main" id="{24F1C6BB-25B7-8FCC-6556-B49EFD86EE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7535009"/>
            <a:ext cx="8692914" cy="109423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479981" y="531281"/>
            <a:ext cx="5808019" cy="8574620"/>
            <a:chOff x="-335042" y="-618550"/>
            <a:chExt cx="6155312" cy="7187878"/>
          </a:xfrm>
        </p:grpSpPr>
        <p:sp>
          <p:nvSpPr>
            <p:cNvPr id="3" name="Freeform 3"/>
            <p:cNvSpPr/>
            <p:nvPr/>
          </p:nvSpPr>
          <p:spPr>
            <a:xfrm>
              <a:off x="-335042" y="-618550"/>
              <a:ext cx="6155312" cy="7187878"/>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4" name="Group 4"/>
          <p:cNvGrpSpPr/>
          <p:nvPr/>
        </p:nvGrpSpPr>
        <p:grpSpPr>
          <a:xfrm rot="-5400000">
            <a:off x="10654542" y="2653542"/>
            <a:ext cx="10287000" cy="4979916"/>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DD0511"/>
            </a:solidFill>
          </p:spPr>
          <p:txBody>
            <a:bodyPr/>
            <a:lstStyle/>
            <a:p>
              <a:endParaRPr lang="en-GB"/>
            </a:p>
          </p:txBody>
        </p:sp>
      </p:grpSp>
      <p:sp>
        <p:nvSpPr>
          <p:cNvPr id="8" name="TextBox 8"/>
          <p:cNvSpPr txBox="1"/>
          <p:nvPr/>
        </p:nvSpPr>
        <p:spPr>
          <a:xfrm>
            <a:off x="852950" y="495300"/>
            <a:ext cx="9260297" cy="492443"/>
          </a:xfrm>
          <a:prstGeom prst="rect">
            <a:avLst/>
          </a:prstGeom>
        </p:spPr>
        <p:txBody>
          <a:bodyPr wrap="square" lIns="0" tIns="0" rIns="0" bIns="0" rtlCol="0" anchor="t">
            <a:spAutoFit/>
          </a:bodyPr>
          <a:lstStyle/>
          <a:p>
            <a:r>
              <a:rPr lang="en-GB" sz="3200" b="1" i="0" u="none" strike="noStrike" baseline="0">
                <a:solidFill>
                  <a:schemeClr val="tx1">
                    <a:lumMod val="75000"/>
                    <a:lumOff val="25000"/>
                  </a:schemeClr>
                </a:solidFill>
                <a:latin typeface="Montserrat" pitchFamily="2" charset="0"/>
              </a:rPr>
              <a:t>Kristina explains </a:t>
            </a:r>
            <a:r>
              <a:rPr lang="en-GB" sz="3200" b="0" i="1" u="none" strike="noStrike" baseline="0">
                <a:solidFill>
                  <a:schemeClr val="tx1">
                    <a:lumMod val="75000"/>
                    <a:lumOff val="25000"/>
                  </a:schemeClr>
                </a:solidFill>
                <a:latin typeface="Montserrat" pitchFamily="2" charset="0"/>
              </a:rPr>
              <a:t>the ‘central dogma’ </a:t>
            </a:r>
            <a:endParaRPr lang="en-US" sz="3200">
              <a:solidFill>
                <a:schemeClr val="tx1">
                  <a:lumMod val="75000"/>
                  <a:lumOff val="25000"/>
                </a:schemeClr>
              </a:solidFill>
              <a:latin typeface="Montserrat" pitchFamily="2" charset="0"/>
            </a:endParaRPr>
          </a:p>
        </p:txBody>
      </p:sp>
      <p:sp>
        <p:nvSpPr>
          <p:cNvPr id="9" name="TextBox 9"/>
          <p:cNvSpPr txBox="1"/>
          <p:nvPr/>
        </p:nvSpPr>
        <p:spPr>
          <a:xfrm>
            <a:off x="852950" y="2552700"/>
            <a:ext cx="11262850" cy="5909310"/>
          </a:xfrm>
          <a:prstGeom prst="rect">
            <a:avLst/>
          </a:prstGeom>
        </p:spPr>
        <p:txBody>
          <a:bodyPr wrap="square" lIns="0" tIns="0" rIns="0" bIns="0" rtlCol="0" anchor="t">
            <a:spAutoFit/>
          </a:bodyPr>
          <a:lstStyle/>
          <a:p>
            <a:r>
              <a:rPr lang="en-GB" sz="2400" b="0" i="0" u="none" strike="noStrike" baseline="0" dirty="0">
                <a:solidFill>
                  <a:schemeClr val="tx1">
                    <a:lumMod val="75000"/>
                    <a:lumOff val="25000"/>
                  </a:schemeClr>
                </a:solidFill>
                <a:latin typeface="Montserrat" pitchFamily="2" charset="0"/>
              </a:rPr>
              <a:t>“The central dogma of molecular biology was formulated by </a:t>
            </a:r>
            <a:r>
              <a:rPr lang="en-GB" sz="2400" b="0" i="0" u="none" strike="noStrike" baseline="0" dirty="0">
                <a:solidFill>
                  <a:schemeClr val="accent1">
                    <a:lumMod val="75000"/>
                  </a:schemeClr>
                </a:solidFill>
                <a:latin typeface="Montserrat" pitchFamily="2" charset="0"/>
                <a:hlinkClick r:id="rId2"/>
              </a:rPr>
              <a:t>Dr Francis Crick</a:t>
            </a:r>
            <a:r>
              <a:rPr lang="en-GB" sz="2400" b="0" i="0" u="none" strike="noStrike" baseline="0" dirty="0">
                <a:solidFill>
                  <a:schemeClr val="tx1">
                    <a:lumMod val="75000"/>
                    <a:lumOff val="25000"/>
                  </a:schemeClr>
                </a:solidFill>
                <a:latin typeface="Montserrat" pitchFamily="2" charset="0"/>
              </a:rPr>
              <a:t>,</a:t>
            </a:r>
            <a:r>
              <a:rPr lang="en-GB" sz="2400" b="0" i="0" u="none" strike="noStrike" baseline="0" dirty="0">
                <a:solidFill>
                  <a:schemeClr val="accent1">
                    <a:lumMod val="75000"/>
                  </a:schemeClr>
                </a:solidFill>
                <a:latin typeface="Montserrat" pitchFamily="2" charset="0"/>
              </a:rPr>
              <a:t> </a:t>
            </a:r>
            <a:r>
              <a:rPr lang="en-GB" sz="2400" b="0" i="0" u="none" strike="noStrike" baseline="0" dirty="0">
                <a:solidFill>
                  <a:schemeClr val="tx1">
                    <a:lumMod val="75000"/>
                    <a:lumOff val="25000"/>
                  </a:schemeClr>
                </a:solidFill>
                <a:latin typeface="Montserrat" pitchFamily="2" charset="0"/>
              </a:rPr>
              <a:t>a British scientist, in 1958. </a:t>
            </a:r>
          </a:p>
          <a:p>
            <a:endParaRPr lang="en-GB" sz="240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It has been viewed as a fundamental principle of biology and explains the flow of genetic information: </a:t>
            </a:r>
            <a:r>
              <a:rPr lang="en-GB" sz="2400" b="0" i="0" u="none" strike="noStrike" baseline="0" dirty="0">
                <a:solidFill>
                  <a:srgbClr val="0066CC"/>
                </a:solidFill>
                <a:latin typeface="Montserrat" pitchFamily="2" charset="0"/>
              </a:rPr>
              <a:t>DNA</a:t>
            </a:r>
            <a:r>
              <a:rPr lang="en-GB" sz="2400" b="0" i="0" u="none" strike="noStrike" baseline="0" dirty="0">
                <a:solidFill>
                  <a:schemeClr val="tx1">
                    <a:lumMod val="75000"/>
                    <a:lumOff val="25000"/>
                  </a:schemeClr>
                </a:solidFill>
                <a:latin typeface="Montserrat" pitchFamily="2" charset="0"/>
              </a:rPr>
              <a:t> specifies </a:t>
            </a:r>
            <a:r>
              <a:rPr lang="en-GB" sz="2400" b="0" i="0" u="none" strike="noStrike" baseline="0" dirty="0">
                <a:solidFill>
                  <a:srgbClr val="0066CC"/>
                </a:solidFill>
                <a:latin typeface="Montserrat" pitchFamily="2" charset="0"/>
              </a:rPr>
              <a:t>RNA</a:t>
            </a:r>
            <a:r>
              <a:rPr lang="en-GB" sz="2400" b="0" i="0" u="none" strike="noStrike" baseline="0" dirty="0">
                <a:solidFill>
                  <a:schemeClr val="tx1">
                    <a:lumMod val="75000"/>
                    <a:lumOff val="25000"/>
                  </a:schemeClr>
                </a:solidFill>
                <a:latin typeface="Montserrat" pitchFamily="2" charset="0"/>
              </a:rPr>
              <a:t> and RNA specifies protein. </a:t>
            </a:r>
          </a:p>
          <a:p>
            <a:endParaRPr lang="en-GB" sz="2400" b="0" i="0" u="none" strike="noStrike" baseline="0" dirty="0">
              <a:solidFill>
                <a:schemeClr val="tx1">
                  <a:lumMod val="75000"/>
                  <a:lumOff val="25000"/>
                </a:schemeClr>
              </a:solidFill>
              <a:latin typeface="Montserrat" pitchFamily="2" charset="0"/>
            </a:endParaRPr>
          </a:p>
          <a:p>
            <a:r>
              <a:rPr lang="en-GB" sz="2400" dirty="0">
                <a:solidFill>
                  <a:schemeClr val="tx1">
                    <a:lumMod val="75000"/>
                    <a:lumOff val="25000"/>
                  </a:schemeClr>
                </a:solidFill>
                <a:latin typeface="Montserrat" pitchFamily="2" charset="0"/>
              </a:rPr>
              <a:t>As </a:t>
            </a:r>
            <a:r>
              <a:rPr lang="en-GB" sz="2400" b="0" i="0" u="none" strike="noStrike" baseline="0" dirty="0">
                <a:solidFill>
                  <a:schemeClr val="tx1">
                    <a:lumMod val="75000"/>
                    <a:lumOff val="25000"/>
                  </a:schemeClr>
                </a:solidFill>
                <a:latin typeface="Montserrat" pitchFamily="2" charset="0"/>
              </a:rPr>
              <a:t>the starting principle for understanding the basic information flow in biological organisms, it provides a solid foundation for life sciences</a:t>
            </a:r>
            <a:r>
              <a:rPr lang="en-GB" sz="2400" dirty="0">
                <a:solidFill>
                  <a:schemeClr val="tx1">
                    <a:lumMod val="75000"/>
                    <a:lumOff val="25000"/>
                  </a:schemeClr>
                </a:solidFill>
                <a:latin typeface="Montserrat" pitchFamily="2" charset="0"/>
              </a:rPr>
              <a:t>.</a:t>
            </a:r>
            <a:endParaRPr lang="en-GB" sz="2400" b="0" i="0" u="none" strike="noStrike" baseline="0" dirty="0">
              <a:solidFill>
                <a:schemeClr val="tx1">
                  <a:lumMod val="75000"/>
                  <a:lumOff val="25000"/>
                </a:schemeClr>
              </a:solidFill>
              <a:latin typeface="Montserrat" pitchFamily="2" charset="0"/>
            </a:endParaRPr>
          </a:p>
          <a:p>
            <a:endParaRPr lang="en-GB" sz="2400" dirty="0">
              <a:solidFill>
                <a:schemeClr val="tx1">
                  <a:lumMod val="75000"/>
                  <a:lumOff val="25000"/>
                </a:schemeClr>
              </a:solidFill>
              <a:latin typeface="Montserrat" pitchFamily="2" charset="0"/>
            </a:endParaRPr>
          </a:p>
          <a:p>
            <a:r>
              <a:rPr lang="en-GB" sz="2400" dirty="0">
                <a:solidFill>
                  <a:schemeClr val="tx1">
                    <a:lumMod val="75000"/>
                    <a:lumOff val="25000"/>
                  </a:schemeClr>
                </a:solidFill>
                <a:latin typeface="Montserrat" pitchFamily="2" charset="0"/>
              </a:rPr>
              <a:t>U</a:t>
            </a:r>
            <a:r>
              <a:rPr lang="en-GB" sz="2400" b="0" i="0" u="none" strike="noStrike" baseline="0" dirty="0">
                <a:solidFill>
                  <a:schemeClr val="tx1">
                    <a:lumMod val="75000"/>
                    <a:lumOff val="25000"/>
                  </a:schemeClr>
                </a:solidFill>
                <a:latin typeface="Montserrat" pitchFamily="2" charset="0"/>
              </a:rPr>
              <a:t>nderstanding this concept</a:t>
            </a:r>
            <a:r>
              <a:rPr lang="en-GB" sz="2400" dirty="0">
                <a:solidFill>
                  <a:schemeClr val="tx1">
                    <a:lumMod val="75000"/>
                    <a:lumOff val="25000"/>
                  </a:schemeClr>
                </a:solidFill>
                <a:latin typeface="Montserrat" pitchFamily="2" charset="0"/>
              </a:rPr>
              <a:t> will give you </a:t>
            </a:r>
            <a:r>
              <a:rPr lang="en-GB" sz="2400" b="0" i="0" u="none" strike="noStrike" baseline="0" dirty="0">
                <a:solidFill>
                  <a:schemeClr val="tx1">
                    <a:lumMod val="75000"/>
                    <a:lumOff val="25000"/>
                  </a:schemeClr>
                </a:solidFill>
                <a:latin typeface="Montserrat" pitchFamily="2" charset="0"/>
              </a:rPr>
              <a:t>a deeper appreciation of molecular biology and how cellular processes are interconnected. </a:t>
            </a:r>
          </a:p>
          <a:p>
            <a:endParaRPr lang="en-GB" sz="240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The central dogma can be used to understand DNA </a:t>
            </a:r>
            <a:r>
              <a:rPr lang="en-GB" sz="2400" b="0" i="0" u="none" strike="noStrike" baseline="0" dirty="0">
                <a:solidFill>
                  <a:srgbClr val="0066CC"/>
                </a:solidFill>
                <a:latin typeface="Montserrat" pitchFamily="2" charset="0"/>
              </a:rPr>
              <a:t>structure</a:t>
            </a:r>
            <a:r>
              <a:rPr lang="en-GB" sz="2400" b="0" i="0" u="none" strike="noStrike" baseline="0" dirty="0">
                <a:solidFill>
                  <a:schemeClr val="tx1">
                    <a:lumMod val="75000"/>
                    <a:lumOff val="25000"/>
                  </a:schemeClr>
                </a:solidFill>
                <a:latin typeface="Montserrat" pitchFamily="2" charset="0"/>
              </a:rPr>
              <a:t> and </a:t>
            </a:r>
            <a:r>
              <a:rPr lang="en-GB" sz="2400" b="0" i="0" u="none" strike="noStrike" baseline="0" dirty="0">
                <a:solidFill>
                  <a:srgbClr val="0066CC"/>
                </a:solidFill>
                <a:latin typeface="Montserrat" pitchFamily="2" charset="0"/>
              </a:rPr>
              <a:t>function</a:t>
            </a:r>
            <a:r>
              <a:rPr lang="en-GB" sz="2400" b="0" i="0" u="none" strike="noStrike" baseline="0" dirty="0">
                <a:solidFill>
                  <a:schemeClr val="tx1">
                    <a:lumMod val="75000"/>
                    <a:lumOff val="25000"/>
                  </a:schemeClr>
                </a:solidFill>
                <a:latin typeface="Montserrat" pitchFamily="2" charset="0"/>
              </a:rPr>
              <a:t>, transcription and translation, gene expression, and molecular genetics.”</a:t>
            </a:r>
            <a:endParaRPr lang="en-US" sz="2400" dirty="0">
              <a:solidFill>
                <a:schemeClr val="tx1">
                  <a:lumMod val="75000"/>
                  <a:lumOff val="25000"/>
                </a:schemeClr>
              </a:solidFill>
              <a:latin typeface="Montserrat" pitchFamily="2" charset="0"/>
            </a:endParaRPr>
          </a:p>
        </p:txBody>
      </p:sp>
      <p:sp>
        <p:nvSpPr>
          <p:cNvPr id="10" name="TextBox 10"/>
          <p:cNvSpPr txBox="1"/>
          <p:nvPr/>
        </p:nvSpPr>
        <p:spPr>
          <a:xfrm>
            <a:off x="857866" y="9315775"/>
            <a:ext cx="4979916" cy="280615"/>
          </a:xfrm>
          <a:prstGeom prst="rect">
            <a:avLst/>
          </a:prstGeom>
        </p:spPr>
        <p:txBody>
          <a:bodyPr lIns="0" tIns="0" rIns="0" bIns="0" rtlCol="0" anchor="t">
            <a:spAutoFit/>
          </a:bodyPr>
          <a:lstStyle/>
          <a:p>
            <a:pPr>
              <a:lnSpc>
                <a:spcPts val="2380"/>
              </a:lnSpc>
            </a:pPr>
            <a:r>
              <a:rPr lang="en-US" sz="1700">
                <a:solidFill>
                  <a:srgbClr val="474B4F"/>
                </a:solidFill>
                <a:latin typeface="Montserrat Semi-Bold"/>
              </a:rPr>
              <a:t>04       </a:t>
            </a:r>
            <a:r>
              <a:rPr lang="en-US" sz="1700">
                <a:solidFill>
                  <a:srgbClr val="474B4F"/>
                </a:solidFill>
                <a:latin typeface="Montserrat Semi-Bold Bold"/>
              </a:rPr>
              <a:t>futurumcareers.com</a:t>
            </a:r>
          </a:p>
        </p:txBody>
      </p:sp>
      <p:pic>
        <p:nvPicPr>
          <p:cNvPr id="6" name="Picture 13">
            <a:extLst>
              <a:ext uri="{FF2B5EF4-FFF2-40B4-BE49-F238E27FC236}">
                <a16:creationId xmlns:a16="http://schemas.microsoft.com/office/drawing/2014/main" id="{EBF626A0-64F8-B7D0-1C55-4B91E32D2B6A}"/>
              </a:ext>
            </a:extLst>
          </p:cNvPr>
          <p:cNvPicPr>
            <a:picLocks noChangeAspect="1"/>
          </p:cNvPicPr>
          <p:nvPr/>
        </p:nvPicPr>
        <p:blipFill>
          <a:blip r:embed="rId3">
            <a:alphaModFix amt="23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852950" y="1356583"/>
            <a:ext cx="1509250" cy="1192307"/>
          </a:xfrm>
          <a:prstGeom prst="rect">
            <a:avLst/>
          </a:prstGeom>
        </p:spPr>
      </p:pic>
      <p:pic>
        <p:nvPicPr>
          <p:cNvPr id="11" name="Picture 13">
            <a:extLst>
              <a:ext uri="{FF2B5EF4-FFF2-40B4-BE49-F238E27FC236}">
                <a16:creationId xmlns:a16="http://schemas.microsoft.com/office/drawing/2014/main" id="{B5463AA2-4FC1-C586-D369-855106026B40}"/>
              </a:ext>
            </a:extLst>
          </p:cNvPr>
          <p:cNvPicPr>
            <a:picLocks noChangeAspect="1"/>
          </p:cNvPicPr>
          <p:nvPr/>
        </p:nvPicPr>
        <p:blipFill>
          <a:blip r:embed="rId3">
            <a:alphaModFix amt="23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10800000">
            <a:off x="9533550" y="8326734"/>
            <a:ext cx="1509250" cy="1192307"/>
          </a:xfrm>
          <a:prstGeom prst="rect">
            <a:avLst/>
          </a:prstGeom>
        </p:spPr>
      </p:pic>
      <p:sp>
        <p:nvSpPr>
          <p:cNvPr id="14" name="Freeform 3">
            <a:extLst>
              <a:ext uri="{FF2B5EF4-FFF2-40B4-BE49-F238E27FC236}">
                <a16:creationId xmlns:a16="http://schemas.microsoft.com/office/drawing/2014/main" id="{58F62B52-4BE3-F13B-C14F-A93DFFD94C10}"/>
              </a:ext>
            </a:extLst>
          </p:cNvPr>
          <p:cNvSpPr/>
          <p:nvPr/>
        </p:nvSpPr>
        <p:spPr>
          <a:xfrm>
            <a:off x="12719481" y="738940"/>
            <a:ext cx="5105400" cy="8140594"/>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5">
              <a:extLst>
                <a:ext uri="{28A0092B-C50C-407E-A947-70E740481C1C}">
                  <a14:useLocalDpi xmlns:a14="http://schemas.microsoft.com/office/drawing/2010/main" val="0"/>
                </a:ext>
              </a:extLst>
            </a:blip>
            <a:srcRect/>
            <a:stretch>
              <a:fillRect/>
            </a:stretch>
          </a:blipFill>
          <a:ln w="12700">
            <a:noFill/>
          </a:ln>
        </p:spPr>
        <p:txBody>
          <a:bodyPr/>
          <a:lstStyle/>
          <a:p>
            <a:endParaRPr lang="en-GB"/>
          </a:p>
        </p:txBody>
      </p:sp>
      <p:sp>
        <p:nvSpPr>
          <p:cNvPr id="16" name="TextBox 15">
            <a:extLst>
              <a:ext uri="{FF2B5EF4-FFF2-40B4-BE49-F238E27FC236}">
                <a16:creationId xmlns:a16="http://schemas.microsoft.com/office/drawing/2014/main" id="{D1EBD9E2-46AE-837D-FFC5-8029B401AC1E}"/>
              </a:ext>
            </a:extLst>
          </p:cNvPr>
          <p:cNvSpPr txBox="1"/>
          <p:nvPr/>
        </p:nvSpPr>
        <p:spPr>
          <a:xfrm>
            <a:off x="12719481" y="9134725"/>
            <a:ext cx="3128729" cy="461665"/>
          </a:xfrm>
          <a:prstGeom prst="rect">
            <a:avLst/>
          </a:prstGeom>
          <a:noFill/>
        </p:spPr>
        <p:txBody>
          <a:bodyPr wrap="square">
            <a:spAutoFit/>
          </a:bodyPr>
          <a:lstStyle/>
          <a:p>
            <a:r>
              <a:rPr lang="en-GB" sz="1200" b="0" i="1" u="none" strike="noStrike" baseline="0">
                <a:solidFill>
                  <a:srgbClr val="000000"/>
                </a:solidFill>
                <a:latin typeface="Montserrat" pitchFamily="2" charset="0"/>
              </a:rPr>
              <a:t>The ‘Central Dogma’ – from DNA to protein (created with Biorender.com)</a:t>
            </a:r>
            <a:endParaRPr lang="en-GB" sz="1200">
              <a:latin typeface="Montserrat"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630400" y="309381"/>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4" name="Group 4"/>
          <p:cNvGrpSpPr/>
          <p:nvPr/>
        </p:nvGrpSpPr>
        <p:grpSpPr>
          <a:xfrm rot="-5400000">
            <a:off x="10363200" y="2362200"/>
            <a:ext cx="10287000" cy="5562600"/>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DD0511"/>
            </a:solidFill>
          </p:spPr>
          <p:txBody>
            <a:bodyPr/>
            <a:lstStyle/>
            <a:p>
              <a:endParaRPr lang="en-GB"/>
            </a:p>
          </p:txBody>
        </p:sp>
      </p:grpSp>
      <p:sp>
        <p:nvSpPr>
          <p:cNvPr id="9" name="TextBox 9"/>
          <p:cNvSpPr txBox="1"/>
          <p:nvPr/>
        </p:nvSpPr>
        <p:spPr>
          <a:xfrm>
            <a:off x="738387" y="2359105"/>
            <a:ext cx="12482251" cy="6278642"/>
          </a:xfrm>
          <a:prstGeom prst="rect">
            <a:avLst/>
          </a:prstGeom>
        </p:spPr>
        <p:txBody>
          <a:bodyPr wrap="square" lIns="0" tIns="0" rIns="0" bIns="0" rtlCol="0" anchor="t">
            <a:spAutoFit/>
          </a:bodyPr>
          <a:lstStyle/>
          <a:p>
            <a:r>
              <a:rPr lang="en-GB" sz="2400" dirty="0">
                <a:solidFill>
                  <a:schemeClr val="tx1">
                    <a:lumMod val="75000"/>
                    <a:lumOff val="25000"/>
                  </a:schemeClr>
                </a:solidFill>
                <a:latin typeface="Montserrat" pitchFamily="2" charset="0"/>
              </a:rPr>
              <a:t>“In</a:t>
            </a:r>
            <a:r>
              <a:rPr lang="en-GB" sz="2400" b="0" i="0" u="none" strike="noStrike" baseline="0" dirty="0">
                <a:solidFill>
                  <a:schemeClr val="tx1">
                    <a:lumMod val="75000"/>
                    <a:lumOff val="25000"/>
                  </a:schemeClr>
                </a:solidFill>
                <a:latin typeface="Montserrat" pitchFamily="2" charset="0"/>
              </a:rPr>
              <a:t> most cases, genetic information is transferred in the direction from DNA to RNA to protein – but there are exceptions. </a:t>
            </a:r>
          </a:p>
          <a:p>
            <a:endParaRPr lang="en-GB" sz="240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There are factors other than DNA that specify proteins, and the flow of the information does not always go in the direction from DNA to </a:t>
            </a:r>
            <a:r>
              <a:rPr lang="en-GB" sz="2400" b="0" i="0" u="none" strike="noStrike" baseline="0" dirty="0">
                <a:solidFill>
                  <a:srgbClr val="0066CC"/>
                </a:solidFill>
                <a:latin typeface="Montserrat" pitchFamily="2" charset="0"/>
              </a:rPr>
              <a:t>proteins</a:t>
            </a:r>
            <a:r>
              <a:rPr lang="en-GB" sz="2400" b="0" i="0" u="none" strike="noStrike" baseline="0" dirty="0">
                <a:solidFill>
                  <a:schemeClr val="tx1">
                    <a:lumMod val="75000"/>
                    <a:lumOff val="25000"/>
                  </a:schemeClr>
                </a:solidFill>
                <a:latin typeface="Montserrat" pitchFamily="2" charset="0"/>
              </a:rPr>
              <a:t>. </a:t>
            </a:r>
          </a:p>
          <a:p>
            <a:endParaRPr lang="en-GB" sz="2400" b="0" i="0" u="none" strike="noStrike" baseline="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Since the dogma was first formulated, scientists have learnt that DNA specification of RNA can be reversed. </a:t>
            </a:r>
          </a:p>
          <a:p>
            <a:endParaRPr lang="en-GB" sz="240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There is a group of viruses called </a:t>
            </a:r>
            <a:r>
              <a:rPr lang="en-GB" sz="2400" b="0" i="0" u="none" strike="noStrike" baseline="0" dirty="0">
                <a:solidFill>
                  <a:srgbClr val="0066CC"/>
                </a:solidFill>
                <a:latin typeface="Montserrat" pitchFamily="2" charset="0"/>
              </a:rPr>
              <a:t>retroviruses</a:t>
            </a:r>
            <a:r>
              <a:rPr lang="en-GB" sz="2400" b="0" i="0" u="none" strike="noStrike" baseline="0" dirty="0">
                <a:solidFill>
                  <a:schemeClr val="tx1">
                    <a:lumMod val="75000"/>
                    <a:lumOff val="25000"/>
                  </a:schemeClr>
                </a:solidFill>
                <a:latin typeface="Montserrat" pitchFamily="2" charset="0"/>
              </a:rPr>
              <a:t>, including the human T-cell lymphotropic virus type 1 (HTLV-1) and the human immunodeficiency virus (HIV), that reverse transcribing strands of RNA to DNA using an enzyme called reverse transcriptase.</a:t>
            </a:r>
          </a:p>
          <a:p>
            <a:endParaRPr lang="en-GB" sz="2400" dirty="0">
              <a:solidFill>
                <a:schemeClr val="tx1">
                  <a:lumMod val="75000"/>
                  <a:lumOff val="25000"/>
                </a:schemeClr>
              </a:solidFill>
              <a:latin typeface="Montserrat" pitchFamily="2" charset="0"/>
            </a:endParaRPr>
          </a:p>
          <a:p>
            <a:r>
              <a:rPr lang="en-GB" sz="2400" dirty="0">
                <a:solidFill>
                  <a:schemeClr val="tx1">
                    <a:lumMod val="75000"/>
                    <a:lumOff val="25000"/>
                  </a:schemeClr>
                </a:solidFill>
                <a:latin typeface="Montserrat" pitchFamily="2" charset="0"/>
              </a:rPr>
              <a:t>S</a:t>
            </a:r>
            <a:r>
              <a:rPr lang="en-GB" sz="2400" b="0" i="0" u="none" strike="noStrike" baseline="0" dirty="0">
                <a:solidFill>
                  <a:schemeClr val="tx1">
                    <a:lumMod val="75000"/>
                    <a:lumOff val="25000"/>
                  </a:schemeClr>
                </a:solidFill>
                <a:latin typeface="Montserrat" pitchFamily="2" charset="0"/>
              </a:rPr>
              <a:t>eries of proteins are responsible for modifying the DNA segment – </a:t>
            </a:r>
            <a:r>
              <a:rPr lang="en-GB" sz="2400" b="0" i="0" u="none" strike="noStrike" baseline="0" dirty="0">
                <a:solidFill>
                  <a:srgbClr val="0066CC"/>
                </a:solidFill>
                <a:latin typeface="Montserrat" pitchFamily="2" charset="0"/>
              </a:rPr>
              <a:t>reverse transcriptase </a:t>
            </a:r>
            <a:r>
              <a:rPr lang="en-GB" sz="2400" b="0" i="0" u="none" strike="noStrike" baseline="0" dirty="0">
                <a:solidFill>
                  <a:schemeClr val="tx1">
                    <a:lumMod val="75000"/>
                    <a:lumOff val="25000"/>
                  </a:schemeClr>
                </a:solidFill>
                <a:latin typeface="Montserrat" pitchFamily="2" charset="0"/>
              </a:rPr>
              <a:t>transcribes RNA into DNA, and integrase incorporates the new DNA segment into the existing DNA, demonstrating how proteins can specify DNA.”</a:t>
            </a:r>
          </a:p>
        </p:txBody>
      </p:sp>
      <p:sp>
        <p:nvSpPr>
          <p:cNvPr id="10" name="TextBox 10"/>
          <p:cNvSpPr txBox="1"/>
          <p:nvPr/>
        </p:nvSpPr>
        <p:spPr>
          <a:xfrm>
            <a:off x="758052" y="9278146"/>
            <a:ext cx="4979916" cy="284693"/>
          </a:xfrm>
          <a:prstGeom prst="rect">
            <a:avLst/>
          </a:prstGeom>
        </p:spPr>
        <p:txBody>
          <a:bodyPr lIns="0" tIns="0" rIns="0" bIns="0" rtlCol="0" anchor="t">
            <a:spAutoFit/>
          </a:bodyPr>
          <a:lstStyle/>
          <a:p>
            <a:pPr>
              <a:lnSpc>
                <a:spcPts val="2380"/>
              </a:lnSpc>
            </a:pPr>
            <a:r>
              <a:rPr lang="en-US" sz="1700">
                <a:solidFill>
                  <a:srgbClr val="474B4F"/>
                </a:solidFill>
                <a:latin typeface="Montserrat Semi-Bold"/>
              </a:rPr>
              <a:t>05       </a:t>
            </a:r>
            <a:r>
              <a:rPr lang="en-US" sz="1700">
                <a:solidFill>
                  <a:srgbClr val="474B4F"/>
                </a:solidFill>
                <a:latin typeface="Montserrat Semi-Bold Bold"/>
              </a:rPr>
              <a:t>futurumcareers.com</a:t>
            </a:r>
          </a:p>
        </p:txBody>
      </p:sp>
      <p:sp>
        <p:nvSpPr>
          <p:cNvPr id="6" name="TextBox 8">
            <a:extLst>
              <a:ext uri="{FF2B5EF4-FFF2-40B4-BE49-F238E27FC236}">
                <a16:creationId xmlns:a16="http://schemas.microsoft.com/office/drawing/2014/main" id="{442C052B-E107-1355-BD6B-15DDEC3AA4F3}"/>
              </a:ext>
            </a:extLst>
          </p:cNvPr>
          <p:cNvSpPr txBox="1"/>
          <p:nvPr/>
        </p:nvSpPr>
        <p:spPr>
          <a:xfrm>
            <a:off x="758052" y="461012"/>
            <a:ext cx="14634348" cy="430887"/>
          </a:xfrm>
          <a:prstGeom prst="rect">
            <a:avLst/>
          </a:prstGeom>
        </p:spPr>
        <p:txBody>
          <a:bodyPr wrap="square" lIns="0" tIns="0" rIns="0" bIns="0" rtlCol="0" anchor="t">
            <a:spAutoFit/>
          </a:bodyPr>
          <a:lstStyle/>
          <a:p>
            <a:r>
              <a:rPr lang="en-GB" sz="2800" b="1" i="0" u="none" strike="noStrike" baseline="0">
                <a:solidFill>
                  <a:schemeClr val="tx1">
                    <a:lumMod val="75000"/>
                    <a:lumOff val="25000"/>
                  </a:schemeClr>
                </a:solidFill>
                <a:latin typeface="Montserrat" pitchFamily="2" charset="0"/>
              </a:rPr>
              <a:t>How has understanding of the dogma </a:t>
            </a:r>
            <a:r>
              <a:rPr lang="en-GB" sz="2800" i="0" u="none" strike="noStrike" baseline="0">
                <a:solidFill>
                  <a:schemeClr val="tx1">
                    <a:lumMod val="75000"/>
                    <a:lumOff val="25000"/>
                  </a:schemeClr>
                </a:solidFill>
                <a:latin typeface="Montserrat" pitchFamily="2" charset="0"/>
              </a:rPr>
              <a:t>changed in recent years? </a:t>
            </a:r>
          </a:p>
        </p:txBody>
      </p:sp>
      <p:pic>
        <p:nvPicPr>
          <p:cNvPr id="7" name="Picture 13">
            <a:extLst>
              <a:ext uri="{FF2B5EF4-FFF2-40B4-BE49-F238E27FC236}">
                <a16:creationId xmlns:a16="http://schemas.microsoft.com/office/drawing/2014/main" id="{5CAFF7BB-15D8-0EA0-F68C-A910A1AC2316}"/>
              </a:ext>
            </a:extLst>
          </p:cNvPr>
          <p:cNvPicPr>
            <a:picLocks noChangeAspect="1"/>
          </p:cNvPicPr>
          <p:nvPr/>
        </p:nvPicPr>
        <p:blipFill>
          <a:blip r:embed="rId2">
            <a:alphaModFix amt="23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738387" y="1166798"/>
            <a:ext cx="1509250" cy="1192307"/>
          </a:xfrm>
          <a:prstGeom prst="rect">
            <a:avLst/>
          </a:prstGeom>
        </p:spPr>
      </p:pic>
      <p:pic>
        <p:nvPicPr>
          <p:cNvPr id="8" name="Picture 13">
            <a:extLst>
              <a:ext uri="{FF2B5EF4-FFF2-40B4-BE49-F238E27FC236}">
                <a16:creationId xmlns:a16="http://schemas.microsoft.com/office/drawing/2014/main" id="{A24FA1BB-8401-5E15-8A20-FA5826633EBD}"/>
              </a:ext>
            </a:extLst>
          </p:cNvPr>
          <p:cNvPicPr>
            <a:picLocks noChangeAspect="1"/>
          </p:cNvPicPr>
          <p:nvPr/>
        </p:nvPicPr>
        <p:blipFill>
          <a:blip r:embed="rId2">
            <a:alphaModFix amt="23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0800000">
            <a:off x="11970775" y="8653724"/>
            <a:ext cx="1509250" cy="1192307"/>
          </a:xfrm>
          <a:prstGeom prst="rect">
            <a:avLst/>
          </a:prstGeom>
        </p:spPr>
      </p:pic>
    </p:spTree>
    <p:extLst>
      <p:ext uri="{BB962C8B-B14F-4D97-AF65-F5344CB8AC3E}">
        <p14:creationId xmlns:p14="http://schemas.microsoft.com/office/powerpoint/2010/main" val="326618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630400" y="309381"/>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4" name="Group 4"/>
          <p:cNvGrpSpPr/>
          <p:nvPr/>
        </p:nvGrpSpPr>
        <p:grpSpPr>
          <a:xfrm rot="-5400000">
            <a:off x="10515600" y="2514600"/>
            <a:ext cx="10287000" cy="5257800"/>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DD0511"/>
            </a:solidFill>
          </p:spPr>
          <p:txBody>
            <a:bodyPr/>
            <a:lstStyle/>
            <a:p>
              <a:endParaRPr lang="en-GB"/>
            </a:p>
          </p:txBody>
        </p:sp>
      </p:grpSp>
      <p:sp>
        <p:nvSpPr>
          <p:cNvPr id="9" name="TextBox 9"/>
          <p:cNvSpPr txBox="1"/>
          <p:nvPr/>
        </p:nvSpPr>
        <p:spPr>
          <a:xfrm>
            <a:off x="1042650" y="1714500"/>
            <a:ext cx="11994924" cy="6647974"/>
          </a:xfrm>
          <a:prstGeom prst="rect">
            <a:avLst/>
          </a:prstGeom>
        </p:spPr>
        <p:txBody>
          <a:bodyPr wrap="square" lIns="0" tIns="0" rIns="0" bIns="0" rtlCol="0" anchor="t">
            <a:spAutoFit/>
          </a:bodyPr>
          <a:lstStyle/>
          <a:p>
            <a:r>
              <a:rPr lang="en-GB" sz="2400" b="0" i="0" u="none" strike="noStrike" baseline="0" dirty="0">
                <a:solidFill>
                  <a:schemeClr val="tx1">
                    <a:lumMod val="75000"/>
                    <a:lumOff val="25000"/>
                  </a:schemeClr>
                </a:solidFill>
                <a:latin typeface="Montserrat" pitchFamily="2" charset="0"/>
              </a:rPr>
              <a:t>“Another interesting exception to Crick’s central dogma is the </a:t>
            </a:r>
            <a:r>
              <a:rPr lang="en-GB" sz="2400" b="0" i="0" u="none" strike="noStrike" baseline="0" dirty="0">
                <a:solidFill>
                  <a:srgbClr val="0066CC"/>
                </a:solidFill>
                <a:latin typeface="Montserrat" pitchFamily="2" charset="0"/>
              </a:rPr>
              <a:t>unique prion </a:t>
            </a:r>
            <a:r>
              <a:rPr lang="en-GB" sz="2400" b="0" i="0" u="none" strike="noStrike" baseline="0" dirty="0">
                <a:solidFill>
                  <a:schemeClr val="tx1">
                    <a:lumMod val="75000"/>
                    <a:lumOff val="25000"/>
                  </a:schemeClr>
                </a:solidFill>
                <a:latin typeface="Montserrat" pitchFamily="2" charset="0"/>
              </a:rPr>
              <a:t>example. </a:t>
            </a:r>
          </a:p>
          <a:p>
            <a:endParaRPr lang="en-GB" sz="240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Prion diseases are rare, degenerative and fatal neurological disorders such as Creutzfeldt-Jakob disease CJD) and fatal familial insomnia (FFI). </a:t>
            </a:r>
          </a:p>
          <a:p>
            <a:endParaRPr lang="en-GB" sz="240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Prions are abnormal agents that are infectious and produce </a:t>
            </a:r>
            <a:r>
              <a:rPr lang="en-GB" sz="2400" b="0" i="0" u="none" strike="noStrike" baseline="0" dirty="0">
                <a:solidFill>
                  <a:srgbClr val="0066CC"/>
                </a:solidFill>
                <a:latin typeface="Montserrat" pitchFamily="2" charset="0"/>
              </a:rPr>
              <a:t>atypical folding </a:t>
            </a:r>
            <a:r>
              <a:rPr lang="en-GB" sz="2400" b="0" i="0" u="none" strike="noStrike" baseline="0" dirty="0">
                <a:solidFill>
                  <a:schemeClr val="tx1">
                    <a:lumMod val="75000"/>
                    <a:lumOff val="25000"/>
                  </a:schemeClr>
                </a:solidFill>
                <a:latin typeface="Montserrat" pitchFamily="2" charset="0"/>
              </a:rPr>
              <a:t>of normal cellular proteins. In the case of prions, abnormal proteins infect and change normal proteins, rather than reproduce. </a:t>
            </a:r>
          </a:p>
          <a:p>
            <a:endParaRPr lang="en-GB" sz="240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Prions do not contain genetic material in the form of nucleic acids and they do not multiply, but they affect similar proteins – often in the brain – by behaving as templates to convert other naturally occurring proteins into their abnormal shape. </a:t>
            </a:r>
          </a:p>
          <a:p>
            <a:endParaRPr lang="en-GB" sz="2400" b="0" i="0" u="none" strike="noStrike" baseline="0" dirty="0">
              <a:solidFill>
                <a:schemeClr val="tx1">
                  <a:lumMod val="75000"/>
                  <a:lumOff val="25000"/>
                </a:schemeClr>
              </a:solidFill>
              <a:latin typeface="Montserrat" pitchFamily="2" charset="0"/>
            </a:endParaRPr>
          </a:p>
          <a:p>
            <a:r>
              <a:rPr lang="en-GB" sz="2400" b="1" i="0" u="none" strike="noStrike" baseline="0" dirty="0">
                <a:solidFill>
                  <a:schemeClr val="tx1">
                    <a:lumMod val="75000"/>
                    <a:lumOff val="25000"/>
                  </a:schemeClr>
                </a:solidFill>
                <a:latin typeface="Montserrat" pitchFamily="2" charset="0"/>
              </a:rPr>
              <a:t>Exceptions to the rules, like these exceptions to the central dogma, are one of the reasons why I love exploring cell biology. To be a scientist is to continuously engage in exploration without ever stopping.” </a:t>
            </a:r>
            <a:endParaRPr lang="en-US" sz="2400" b="1" dirty="0">
              <a:solidFill>
                <a:schemeClr val="tx1">
                  <a:lumMod val="75000"/>
                  <a:lumOff val="25000"/>
                </a:schemeClr>
              </a:solidFill>
              <a:latin typeface="Montserrat" pitchFamily="2" charset="0"/>
            </a:endParaRPr>
          </a:p>
        </p:txBody>
      </p:sp>
      <p:sp>
        <p:nvSpPr>
          <p:cNvPr id="10" name="TextBox 10"/>
          <p:cNvSpPr txBox="1"/>
          <p:nvPr/>
        </p:nvSpPr>
        <p:spPr>
          <a:xfrm>
            <a:off x="1010695" y="9337088"/>
            <a:ext cx="4979916" cy="284693"/>
          </a:xfrm>
          <a:prstGeom prst="rect">
            <a:avLst/>
          </a:prstGeom>
        </p:spPr>
        <p:txBody>
          <a:bodyPr lIns="0" tIns="0" rIns="0" bIns="0" rtlCol="0" anchor="t">
            <a:spAutoFit/>
          </a:bodyPr>
          <a:lstStyle/>
          <a:p>
            <a:pPr>
              <a:lnSpc>
                <a:spcPts val="2380"/>
              </a:lnSpc>
            </a:pPr>
            <a:r>
              <a:rPr lang="en-US" sz="1700">
                <a:solidFill>
                  <a:srgbClr val="474B4F"/>
                </a:solidFill>
                <a:latin typeface="Montserrat Semi-Bold"/>
              </a:rPr>
              <a:t>06       </a:t>
            </a:r>
            <a:r>
              <a:rPr lang="en-US" sz="1700">
                <a:solidFill>
                  <a:srgbClr val="474B4F"/>
                </a:solidFill>
                <a:latin typeface="Montserrat Semi-Bold Bold"/>
              </a:rPr>
              <a:t>futurumcareers.com</a:t>
            </a:r>
          </a:p>
        </p:txBody>
      </p:sp>
      <p:pic>
        <p:nvPicPr>
          <p:cNvPr id="6" name="Picture 13">
            <a:extLst>
              <a:ext uri="{FF2B5EF4-FFF2-40B4-BE49-F238E27FC236}">
                <a16:creationId xmlns:a16="http://schemas.microsoft.com/office/drawing/2014/main" id="{6E137217-0FBB-DF61-297B-E15508B7CA05}"/>
              </a:ext>
            </a:extLst>
          </p:cNvPr>
          <p:cNvPicPr>
            <a:picLocks noChangeAspect="1"/>
          </p:cNvPicPr>
          <p:nvPr/>
        </p:nvPicPr>
        <p:blipFill>
          <a:blip r:embed="rId2">
            <a:alphaModFix amt="23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67231" y="363901"/>
            <a:ext cx="1509250" cy="1192307"/>
          </a:xfrm>
          <a:prstGeom prst="rect">
            <a:avLst/>
          </a:prstGeom>
        </p:spPr>
      </p:pic>
      <p:pic>
        <p:nvPicPr>
          <p:cNvPr id="7" name="Picture 13">
            <a:extLst>
              <a:ext uri="{FF2B5EF4-FFF2-40B4-BE49-F238E27FC236}">
                <a16:creationId xmlns:a16="http://schemas.microsoft.com/office/drawing/2014/main" id="{AA6D0FCC-DA36-66F4-FD26-68E218327EF8}"/>
              </a:ext>
            </a:extLst>
          </p:cNvPr>
          <p:cNvPicPr>
            <a:picLocks noChangeAspect="1"/>
          </p:cNvPicPr>
          <p:nvPr/>
        </p:nvPicPr>
        <p:blipFill>
          <a:blip r:embed="rId2">
            <a:alphaModFix amt="23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0800000">
            <a:off x="11573406" y="8287127"/>
            <a:ext cx="1509250" cy="1192307"/>
          </a:xfrm>
          <a:prstGeom prst="rect">
            <a:avLst/>
          </a:prstGeom>
        </p:spPr>
      </p:pic>
    </p:spTree>
    <p:extLst>
      <p:ext uri="{BB962C8B-B14F-4D97-AF65-F5344CB8AC3E}">
        <p14:creationId xmlns:p14="http://schemas.microsoft.com/office/powerpoint/2010/main" val="251079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1000"/>
                                        <p:tgtEl>
                                          <p:spTgt spid="9">
                                            <p:txEl>
                                              <p:pRg st="8" end="8"/>
                                            </p:txEl>
                                          </p:spTgt>
                                        </p:tgtEl>
                                      </p:cBhvr>
                                    </p:animEffect>
                                    <p:anim calcmode="lin" valueType="num">
                                      <p:cBhvr>
                                        <p:cTn id="3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dna strand&#10;&#10;Description automatically generated with medium confidence">
            <a:extLst>
              <a:ext uri="{FF2B5EF4-FFF2-40B4-BE49-F238E27FC236}">
                <a16:creationId xmlns:a16="http://schemas.microsoft.com/office/drawing/2014/main" id="{827F13B5-C7BC-BD20-80D9-EC1177977F4E}"/>
              </a:ext>
            </a:extLst>
          </p:cNvPr>
          <p:cNvPicPr>
            <a:picLocks noChangeAspect="1"/>
          </p:cNvPicPr>
          <p:nvPr/>
        </p:nvPicPr>
        <p:blipFill rotWithShape="1">
          <a:blip r:embed="rId2">
            <a:extLst>
              <a:ext uri="{28A0092B-C50C-407E-A947-70E740481C1C}">
                <a14:useLocalDpi xmlns:a14="http://schemas.microsoft.com/office/drawing/2010/main" val="0"/>
              </a:ext>
            </a:extLst>
          </a:blip>
          <a:srcRect t="6951" b="3676"/>
          <a:stretch/>
        </p:blipFill>
        <p:spPr>
          <a:xfrm>
            <a:off x="1083284" y="0"/>
            <a:ext cx="17256637" cy="10287000"/>
          </a:xfrm>
          <a:prstGeom prst="rect">
            <a:avLst/>
          </a:prstGeom>
        </p:spPr>
      </p:pic>
      <p:grpSp>
        <p:nvGrpSpPr>
          <p:cNvPr id="4" name="Group 4"/>
          <p:cNvGrpSpPr/>
          <p:nvPr/>
        </p:nvGrpSpPr>
        <p:grpSpPr>
          <a:xfrm>
            <a:off x="1083284" y="2705100"/>
            <a:ext cx="13013716" cy="6400800"/>
            <a:chOff x="0" y="0"/>
            <a:chExt cx="7846638" cy="4409338"/>
          </a:xfrm>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solidFill>
              <a:srgbClr val="B0C242"/>
            </a:solidFill>
          </p:spPr>
          <p:txBody>
            <a:bodyPr/>
            <a:lstStyle/>
            <a:p>
              <a:endParaRPr lang="en-GB"/>
            </a:p>
          </p:txBody>
        </p:sp>
      </p:grpSp>
      <p:grpSp>
        <p:nvGrpSpPr>
          <p:cNvPr id="6" name="Group 6"/>
          <p:cNvGrpSpPr/>
          <p:nvPr/>
        </p:nvGrpSpPr>
        <p:grpSpPr>
          <a:xfrm rot="-5400000">
            <a:off x="10790355" y="2743896"/>
            <a:ext cx="10287000" cy="4799209"/>
            <a:chOff x="0" y="0"/>
            <a:chExt cx="3130550" cy="1460500"/>
          </a:xfrm>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DD0511"/>
            </a:solidFill>
          </p:spPr>
          <p:txBody>
            <a:bodyPr/>
            <a:lstStyle/>
            <a:p>
              <a:endParaRPr lang="en-GB"/>
            </a:p>
          </p:txBody>
        </p:sp>
      </p:grpSp>
      <p:grpSp>
        <p:nvGrpSpPr>
          <p:cNvPr id="10" name="Group 10"/>
          <p:cNvGrpSpPr/>
          <p:nvPr/>
        </p:nvGrpSpPr>
        <p:grpSpPr>
          <a:xfrm rot="5400000">
            <a:off x="-937584" y="937582"/>
            <a:ext cx="10287001" cy="8411834"/>
            <a:chOff x="0" y="0"/>
            <a:chExt cx="3130550" cy="2559898"/>
          </a:xfrm>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DD0511"/>
            </a:solidFill>
          </p:spPr>
          <p:txBody>
            <a:bodyPr/>
            <a:lstStyle/>
            <a:p>
              <a:endParaRPr lang="en-GB"/>
            </a:p>
          </p:txBody>
        </p:sp>
      </p:grpSp>
      <p:grpSp>
        <p:nvGrpSpPr>
          <p:cNvPr id="12" name="Group 12"/>
          <p:cNvGrpSpPr/>
          <p:nvPr/>
        </p:nvGrpSpPr>
        <p:grpSpPr>
          <a:xfrm>
            <a:off x="1028700" y="2896956"/>
            <a:ext cx="12867500" cy="5945548"/>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9" y="-2845861"/>
            <a:ext cx="1480331" cy="8675049"/>
            <a:chOff x="0" y="0"/>
            <a:chExt cx="3130550" cy="18345673"/>
          </a:xfrm>
        </p:grpSpPr>
        <p:sp>
          <p:nvSpPr>
            <p:cNvPr id="16" name="Freeform 16"/>
            <p:cNvSpPr/>
            <p:nvPr/>
          </p:nvSpPr>
          <p:spPr>
            <a:xfrm>
              <a:off x="0" y="0"/>
              <a:ext cx="3130550" cy="18345672"/>
            </a:xfrm>
            <a:custGeom>
              <a:avLst/>
              <a:gdLst/>
              <a:ahLst/>
              <a:cxnLst/>
              <a:rect l="l" t="t" r="r" b="b"/>
              <a:pathLst>
                <a:path w="3130550" h="18345672">
                  <a:moveTo>
                    <a:pt x="0" y="1123950"/>
                  </a:moveTo>
                  <a:lnTo>
                    <a:pt x="0" y="18345672"/>
                  </a:lnTo>
                  <a:lnTo>
                    <a:pt x="3130550" y="18345672"/>
                  </a:lnTo>
                  <a:lnTo>
                    <a:pt x="3130550" y="0"/>
                  </a:lnTo>
                  <a:close/>
                </a:path>
              </a:pathLst>
            </a:custGeom>
            <a:solidFill>
              <a:srgbClr val="92C2B2"/>
            </a:solidFill>
          </p:spPr>
          <p:txBody>
            <a:bodyPr/>
            <a:lstStyle/>
            <a:p>
              <a:endParaRPr lang="en-GB"/>
            </a:p>
          </p:txBody>
        </p:sp>
      </p:grpSp>
      <p:grpSp>
        <p:nvGrpSpPr>
          <p:cNvPr id="17" name="Group 17"/>
          <p:cNvGrpSpPr/>
          <p:nvPr/>
        </p:nvGrpSpPr>
        <p:grpSpPr>
          <a:xfrm>
            <a:off x="1336163" y="2983329"/>
            <a:ext cx="12379836" cy="5641837"/>
            <a:chOff x="0" y="1"/>
            <a:chExt cx="7208077" cy="3339328"/>
          </a:xfrm>
        </p:grpSpPr>
        <p:sp>
          <p:nvSpPr>
            <p:cNvPr id="18" name="Freeform 18"/>
            <p:cNvSpPr/>
            <p:nvPr/>
          </p:nvSpPr>
          <p:spPr>
            <a:xfrm>
              <a:off x="0" y="1"/>
              <a:ext cx="7208077" cy="3339328"/>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19" name="TextBox 19"/>
          <p:cNvSpPr txBox="1"/>
          <p:nvPr/>
        </p:nvSpPr>
        <p:spPr>
          <a:xfrm>
            <a:off x="1028700" y="919996"/>
            <a:ext cx="6844089" cy="857735"/>
          </a:xfrm>
          <a:prstGeom prst="rect">
            <a:avLst/>
          </a:prstGeom>
        </p:spPr>
        <p:txBody>
          <a:bodyPr lIns="0" tIns="0" rIns="0" bIns="0" rtlCol="0" anchor="t">
            <a:spAutoFit/>
          </a:bodyPr>
          <a:lstStyle/>
          <a:p>
            <a:pPr>
              <a:lnSpc>
                <a:spcPts val="7589"/>
              </a:lnSpc>
            </a:pPr>
            <a:r>
              <a:rPr lang="en-US" sz="4000" b="1" dirty="0">
                <a:solidFill>
                  <a:schemeClr val="tx1">
                    <a:lumMod val="75000"/>
                    <a:lumOff val="25000"/>
                  </a:schemeClr>
                </a:solidFill>
                <a:latin typeface="Montserrat" pitchFamily="2" charset="0"/>
              </a:rPr>
              <a:t>Pitstop </a:t>
            </a:r>
            <a:r>
              <a:rPr lang="en-US" sz="4000" dirty="0">
                <a:solidFill>
                  <a:schemeClr val="tx1">
                    <a:lumMod val="75000"/>
                    <a:lumOff val="25000"/>
                  </a:schemeClr>
                </a:solidFill>
                <a:latin typeface="Montserrat" pitchFamily="2" charset="0"/>
              </a:rPr>
              <a:t>plenary</a:t>
            </a:r>
          </a:p>
        </p:txBody>
      </p:sp>
      <p:sp>
        <p:nvSpPr>
          <p:cNvPr id="20" name="TextBox 20"/>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a:solidFill>
                  <a:srgbClr val="FFFFFF"/>
                </a:solidFill>
                <a:latin typeface="Montserrat Semi-Bold"/>
              </a:rPr>
              <a:t>07       </a:t>
            </a:r>
            <a:r>
              <a:rPr lang="en-US" sz="1700">
                <a:solidFill>
                  <a:srgbClr val="FFFFFF"/>
                </a:solidFill>
                <a:latin typeface="Montserrat Semi-Bold Bold"/>
              </a:rPr>
              <a:t>futurumcareers.com</a:t>
            </a:r>
          </a:p>
        </p:txBody>
      </p:sp>
      <p:sp>
        <p:nvSpPr>
          <p:cNvPr id="21" name="TextBox 21"/>
          <p:cNvSpPr txBox="1"/>
          <p:nvPr/>
        </p:nvSpPr>
        <p:spPr>
          <a:xfrm>
            <a:off x="1541298" y="3413996"/>
            <a:ext cx="12097688" cy="4739759"/>
          </a:xfrm>
          <a:prstGeom prst="rect">
            <a:avLst/>
          </a:prstGeom>
        </p:spPr>
        <p:txBody>
          <a:bodyPr wrap="square" lIns="0" tIns="0" rIns="0" bIns="0" rtlCol="0" anchor="t">
            <a:spAutoFit/>
          </a:bodyPr>
          <a:lstStyle/>
          <a:p>
            <a:pPr marL="514350" indent="-514350">
              <a:buFont typeface="+mj-lt"/>
              <a:buAutoNum type="arabicPeriod"/>
            </a:pPr>
            <a:r>
              <a:rPr lang="en-GB" sz="2800" b="0" i="0" u="none" strike="noStrike" baseline="0" dirty="0">
                <a:solidFill>
                  <a:schemeClr val="tx1">
                    <a:lumMod val="75000"/>
                    <a:lumOff val="25000"/>
                  </a:schemeClr>
                </a:solidFill>
                <a:latin typeface="Montserrat" pitchFamily="2" charset="0"/>
              </a:rPr>
              <a:t>What </a:t>
            </a:r>
            <a:r>
              <a:rPr lang="en-GB" sz="2800" dirty="0">
                <a:solidFill>
                  <a:schemeClr val="tx1">
                    <a:lumMod val="75000"/>
                    <a:lumOff val="25000"/>
                  </a:schemeClr>
                </a:solidFill>
                <a:latin typeface="Montserrat" pitchFamily="2" charset="0"/>
              </a:rPr>
              <a:t>does the central dogma explain?</a:t>
            </a:r>
          </a:p>
          <a:p>
            <a:pPr marL="514350" indent="-514350">
              <a:buFont typeface="+mj-lt"/>
              <a:buAutoNum type="arabicPeriod"/>
            </a:pPr>
            <a:endParaRPr lang="en-GB" sz="2800" dirty="0">
              <a:solidFill>
                <a:schemeClr val="tx1">
                  <a:lumMod val="75000"/>
                  <a:lumOff val="25000"/>
                </a:schemeClr>
              </a:solidFill>
              <a:latin typeface="Montserrat" pitchFamily="2" charset="0"/>
            </a:endParaRPr>
          </a:p>
          <a:p>
            <a:pPr marL="514350" indent="-514350">
              <a:buFont typeface="+mj-lt"/>
              <a:buAutoNum type="arabicPeriod"/>
            </a:pPr>
            <a:r>
              <a:rPr lang="en-GB" sz="2800" dirty="0">
                <a:solidFill>
                  <a:schemeClr val="tx1">
                    <a:lumMod val="75000"/>
                    <a:lumOff val="25000"/>
                  </a:schemeClr>
                </a:solidFill>
                <a:latin typeface="Montserrat" pitchFamily="2" charset="0"/>
              </a:rPr>
              <a:t>What does the concept of the central dogma help us to understand?</a:t>
            </a:r>
          </a:p>
          <a:p>
            <a:pPr marL="514350" indent="-514350">
              <a:buFont typeface="+mj-lt"/>
              <a:buAutoNum type="arabicPeriod"/>
            </a:pPr>
            <a:endParaRPr lang="en-GB" sz="2800" dirty="0">
              <a:solidFill>
                <a:schemeClr val="tx1">
                  <a:lumMod val="75000"/>
                  <a:lumOff val="25000"/>
                </a:schemeClr>
              </a:solidFill>
              <a:latin typeface="Montserrat" pitchFamily="2" charset="0"/>
            </a:endParaRPr>
          </a:p>
          <a:p>
            <a:pPr marL="514350" indent="-514350">
              <a:buFont typeface="+mj-lt"/>
              <a:buAutoNum type="arabicPeriod"/>
            </a:pPr>
            <a:r>
              <a:rPr lang="en-GB" sz="2800" dirty="0">
                <a:solidFill>
                  <a:schemeClr val="tx1">
                    <a:lumMod val="75000"/>
                    <a:lumOff val="25000"/>
                  </a:schemeClr>
                </a:solidFill>
                <a:latin typeface="Montserrat" pitchFamily="2" charset="0"/>
              </a:rPr>
              <a:t>What have scientists learnt about DNA specification since the dogma was formulated?</a:t>
            </a:r>
          </a:p>
          <a:p>
            <a:pPr marL="514350" indent="-514350">
              <a:buFont typeface="+mj-lt"/>
              <a:buAutoNum type="arabicPeriod"/>
            </a:pPr>
            <a:endParaRPr lang="en-GB" sz="2800" dirty="0">
              <a:solidFill>
                <a:schemeClr val="tx1">
                  <a:lumMod val="75000"/>
                  <a:lumOff val="25000"/>
                </a:schemeClr>
              </a:solidFill>
              <a:latin typeface="Montserrat" pitchFamily="2" charset="0"/>
            </a:endParaRPr>
          </a:p>
          <a:p>
            <a:pPr marL="514350" indent="-514350">
              <a:buFont typeface="+mj-lt"/>
              <a:buAutoNum type="arabicPeriod"/>
            </a:pPr>
            <a:r>
              <a:rPr lang="en-GB" sz="2800" dirty="0">
                <a:solidFill>
                  <a:schemeClr val="tx1">
                    <a:lumMod val="75000"/>
                    <a:lumOff val="25000"/>
                  </a:schemeClr>
                </a:solidFill>
                <a:latin typeface="Montserrat" pitchFamily="2" charset="0"/>
              </a:rPr>
              <a:t>What are prions, and what do they do?</a:t>
            </a:r>
          </a:p>
          <a:p>
            <a:pPr marL="514350" indent="-514350">
              <a:buFont typeface="+mj-lt"/>
              <a:buAutoNum type="arabicPeriod"/>
            </a:pPr>
            <a:endParaRPr lang="en-GB" sz="2800" dirty="0">
              <a:solidFill>
                <a:schemeClr val="tx1">
                  <a:lumMod val="75000"/>
                  <a:lumOff val="25000"/>
                </a:schemeClr>
              </a:solidFill>
              <a:latin typeface="Montserrat" pitchFamily="2" charset="0"/>
            </a:endParaRPr>
          </a:p>
          <a:p>
            <a:pPr marL="514350" indent="-514350">
              <a:buFont typeface="+mj-lt"/>
              <a:buAutoNum type="arabicPeriod"/>
            </a:pPr>
            <a:r>
              <a:rPr lang="en-GB" sz="2800" dirty="0">
                <a:solidFill>
                  <a:schemeClr val="tx1">
                    <a:lumMod val="75000"/>
                    <a:lumOff val="25000"/>
                  </a:schemeClr>
                </a:solidFill>
                <a:latin typeface="Montserrat" pitchFamily="2" charset="0"/>
              </a:rPr>
              <a:t>What does Kristina love about being a scientist?</a:t>
            </a:r>
            <a:endParaRPr lang="en-US" sz="2800" dirty="0">
              <a:solidFill>
                <a:schemeClr val="tx1">
                  <a:lumMod val="75000"/>
                  <a:lumOff val="25000"/>
                </a:schemeClr>
              </a:solidFill>
              <a:latin typeface="Montserrat" pitchFamily="2" charset="0"/>
            </a:endParaRPr>
          </a:p>
        </p:txBody>
      </p:sp>
      <p:sp>
        <p:nvSpPr>
          <p:cNvPr id="2" name="TextBox 1">
            <a:extLst>
              <a:ext uri="{FF2B5EF4-FFF2-40B4-BE49-F238E27FC236}">
                <a16:creationId xmlns:a16="http://schemas.microsoft.com/office/drawing/2014/main" id="{A43E8E2E-CA55-BEC3-AEAF-4993C468A383}"/>
              </a:ext>
            </a:extLst>
          </p:cNvPr>
          <p:cNvSpPr txBox="1"/>
          <p:nvPr/>
        </p:nvSpPr>
        <p:spPr>
          <a:xfrm>
            <a:off x="14097000" y="9733003"/>
            <a:ext cx="2877768" cy="369332"/>
          </a:xfrm>
          <a:prstGeom prst="rect">
            <a:avLst/>
          </a:prstGeom>
          <a:noFill/>
        </p:spPr>
        <p:txBody>
          <a:bodyPr wrap="square">
            <a:spAutoFit/>
          </a:bodyPr>
          <a:lstStyle/>
          <a:p>
            <a:r>
              <a:rPr lang="en-GB" sz="1800" b="0" i="1" u="none" strike="noStrike" baseline="0">
                <a:solidFill>
                  <a:schemeClr val="bg1">
                    <a:lumMod val="50000"/>
                  </a:schemeClr>
                </a:solidFill>
                <a:latin typeface="Brandon Grotesque Medium"/>
              </a:rPr>
              <a:t>© xsense/Shutterstock.com</a:t>
            </a:r>
            <a:endParaRPr lang="en-GB">
              <a:solidFill>
                <a:schemeClr val="bg1">
                  <a:lumMod val="50000"/>
                </a:schemeClr>
              </a:solidFill>
            </a:endParaRPr>
          </a:p>
        </p:txBody>
      </p:sp>
    </p:spTree>
    <p:extLst>
      <p:ext uri="{BB962C8B-B14F-4D97-AF65-F5344CB8AC3E}">
        <p14:creationId xmlns:p14="http://schemas.microsoft.com/office/powerpoint/2010/main" val="186613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2" end="2"/>
                                            </p:txEl>
                                          </p:spTgt>
                                        </p:tgtEl>
                                        <p:attrNameLst>
                                          <p:attrName>style.visibility</p:attrName>
                                        </p:attrNameLst>
                                      </p:cBhvr>
                                      <p:to>
                                        <p:strVal val="visible"/>
                                      </p:to>
                                    </p:set>
                                    <p:animEffect transition="in" filter="fade">
                                      <p:cBhvr>
                                        <p:cTn id="14" dur="1000"/>
                                        <p:tgtEl>
                                          <p:spTgt spid="21">
                                            <p:txEl>
                                              <p:pRg st="2" end="2"/>
                                            </p:txEl>
                                          </p:spTgt>
                                        </p:tgtEl>
                                      </p:cBhvr>
                                    </p:animEffect>
                                    <p:anim calcmode="lin" valueType="num">
                                      <p:cBhvr>
                                        <p:cTn id="15"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4" end="4"/>
                                            </p:txEl>
                                          </p:spTgt>
                                        </p:tgtEl>
                                        <p:attrNameLst>
                                          <p:attrName>style.visibility</p:attrName>
                                        </p:attrNameLst>
                                      </p:cBhvr>
                                      <p:to>
                                        <p:strVal val="visible"/>
                                      </p:to>
                                    </p:set>
                                    <p:animEffect transition="in" filter="fade">
                                      <p:cBhvr>
                                        <p:cTn id="21" dur="1000"/>
                                        <p:tgtEl>
                                          <p:spTgt spid="21">
                                            <p:txEl>
                                              <p:pRg st="4" end="4"/>
                                            </p:txEl>
                                          </p:spTgt>
                                        </p:tgtEl>
                                      </p:cBhvr>
                                    </p:animEffect>
                                    <p:anim calcmode="lin" valueType="num">
                                      <p:cBhvr>
                                        <p:cTn id="22"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xEl>
                                              <p:pRg st="6" end="6"/>
                                            </p:txEl>
                                          </p:spTgt>
                                        </p:tgtEl>
                                        <p:attrNameLst>
                                          <p:attrName>style.visibility</p:attrName>
                                        </p:attrNameLst>
                                      </p:cBhvr>
                                      <p:to>
                                        <p:strVal val="visible"/>
                                      </p:to>
                                    </p:set>
                                    <p:animEffect transition="in" filter="fade">
                                      <p:cBhvr>
                                        <p:cTn id="28" dur="1000"/>
                                        <p:tgtEl>
                                          <p:spTgt spid="21">
                                            <p:txEl>
                                              <p:pRg st="6" end="6"/>
                                            </p:txEl>
                                          </p:spTgt>
                                        </p:tgtEl>
                                      </p:cBhvr>
                                    </p:animEffect>
                                    <p:anim calcmode="lin" valueType="num">
                                      <p:cBhvr>
                                        <p:cTn id="29" dur="1000" fill="hold"/>
                                        <p:tgtEl>
                                          <p:spTgt spid="2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xEl>
                                              <p:pRg st="8" end="8"/>
                                            </p:txEl>
                                          </p:spTgt>
                                        </p:tgtEl>
                                        <p:attrNameLst>
                                          <p:attrName>style.visibility</p:attrName>
                                        </p:attrNameLst>
                                      </p:cBhvr>
                                      <p:to>
                                        <p:strVal val="visible"/>
                                      </p:to>
                                    </p:set>
                                    <p:animEffect transition="in" filter="fade">
                                      <p:cBhvr>
                                        <p:cTn id="35" dur="1000"/>
                                        <p:tgtEl>
                                          <p:spTgt spid="21">
                                            <p:txEl>
                                              <p:pRg st="8" end="8"/>
                                            </p:txEl>
                                          </p:spTgt>
                                        </p:tgtEl>
                                      </p:cBhvr>
                                    </p:animEffect>
                                    <p:anim calcmode="lin" valueType="num">
                                      <p:cBhvr>
                                        <p:cTn id="36" dur="1000" fill="hold"/>
                                        <p:tgtEl>
                                          <p:spTgt spid="21">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935200" y="1866900"/>
            <a:ext cx="3352800"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4" name="Group 4"/>
          <p:cNvGrpSpPr/>
          <p:nvPr/>
        </p:nvGrpSpPr>
        <p:grpSpPr>
          <a:xfrm rot="-5400000">
            <a:off x="11315700" y="3314700"/>
            <a:ext cx="10287000" cy="3657600"/>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DD0511"/>
            </a:solidFill>
          </p:spPr>
          <p:txBody>
            <a:bodyPr/>
            <a:lstStyle/>
            <a:p>
              <a:endParaRPr lang="en-GB"/>
            </a:p>
          </p:txBody>
        </p:sp>
      </p:grpSp>
      <p:sp>
        <p:nvSpPr>
          <p:cNvPr id="8" name="TextBox 8"/>
          <p:cNvSpPr txBox="1"/>
          <p:nvPr/>
        </p:nvSpPr>
        <p:spPr>
          <a:xfrm>
            <a:off x="850490" y="403685"/>
            <a:ext cx="9324207" cy="430887"/>
          </a:xfrm>
          <a:prstGeom prst="rect">
            <a:avLst/>
          </a:prstGeom>
        </p:spPr>
        <p:txBody>
          <a:bodyPr lIns="0" tIns="0" rIns="0" bIns="0" rtlCol="0" anchor="t">
            <a:spAutoFit/>
          </a:bodyPr>
          <a:lstStyle/>
          <a:p>
            <a:r>
              <a:rPr lang="en-GB" sz="2800" b="1" i="0" u="none" strike="noStrike" baseline="0">
                <a:solidFill>
                  <a:schemeClr val="tx1">
                    <a:lumMod val="75000"/>
                    <a:lumOff val="25000"/>
                  </a:schemeClr>
                </a:solidFill>
                <a:latin typeface="Montserrat" pitchFamily="2" charset="0"/>
              </a:rPr>
              <a:t>What is DNA, </a:t>
            </a:r>
            <a:r>
              <a:rPr lang="en-GB" sz="2800" i="0" u="none" strike="noStrike" baseline="0">
                <a:solidFill>
                  <a:schemeClr val="tx1">
                    <a:lumMod val="75000"/>
                    <a:lumOff val="25000"/>
                  </a:schemeClr>
                </a:solidFill>
                <a:latin typeface="Montserrat" pitchFamily="2" charset="0"/>
              </a:rPr>
              <a:t>and what does it do? </a:t>
            </a:r>
          </a:p>
        </p:txBody>
      </p:sp>
      <p:sp>
        <p:nvSpPr>
          <p:cNvPr id="9" name="TextBox 9"/>
          <p:cNvSpPr txBox="1"/>
          <p:nvPr/>
        </p:nvSpPr>
        <p:spPr>
          <a:xfrm>
            <a:off x="838200" y="2385388"/>
            <a:ext cx="13563599" cy="6647974"/>
          </a:xfrm>
          <a:prstGeom prst="rect">
            <a:avLst/>
          </a:prstGeom>
        </p:spPr>
        <p:txBody>
          <a:bodyPr wrap="square" lIns="0" tIns="0" rIns="0" bIns="0" rtlCol="0" anchor="t">
            <a:spAutoFit/>
          </a:bodyPr>
          <a:lstStyle/>
          <a:p>
            <a:r>
              <a:rPr lang="en-GB" sz="2400" b="0" i="0" u="none" strike="noStrike" baseline="0" dirty="0">
                <a:solidFill>
                  <a:schemeClr val="tx1">
                    <a:lumMod val="75000"/>
                    <a:lumOff val="25000"/>
                  </a:schemeClr>
                </a:solidFill>
                <a:latin typeface="Montserrat" pitchFamily="2" charset="0"/>
              </a:rPr>
              <a:t>“DNA is the molecule inside cells that contains the genetic instructions for the cells’ development and function. DNA has a language of </a:t>
            </a:r>
            <a:r>
              <a:rPr lang="en-GB" sz="2400" b="0" i="0" u="none" strike="noStrike" baseline="0" dirty="0">
                <a:solidFill>
                  <a:srgbClr val="0066CC"/>
                </a:solidFill>
                <a:latin typeface="Montserrat" pitchFamily="2" charset="0"/>
              </a:rPr>
              <a:t>nucleotides </a:t>
            </a:r>
            <a:r>
              <a:rPr lang="en-GB" sz="2400" b="0" i="0" u="none" strike="noStrike" baseline="0" dirty="0">
                <a:solidFill>
                  <a:schemeClr val="tx1">
                    <a:lumMod val="75000"/>
                    <a:lumOff val="25000"/>
                  </a:schemeClr>
                </a:solidFill>
                <a:latin typeface="Montserrat" pitchFamily="2" charset="0"/>
              </a:rPr>
              <a:t>that it uses to ‘write’ an organism’s instruction manual. </a:t>
            </a:r>
          </a:p>
          <a:p>
            <a:endParaRPr lang="en-GB" sz="2400" b="0" i="0" u="none" strike="noStrike" baseline="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The language of DNA is composed of only four chemical bases: adenine (A), cytosine (C), guanine (G) and thymine (T). </a:t>
            </a:r>
          </a:p>
          <a:p>
            <a:endParaRPr lang="en-GB" sz="240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DNA is structured in the form of a </a:t>
            </a:r>
            <a:r>
              <a:rPr lang="en-GB" sz="2400" b="0" i="0" u="none" strike="noStrike" baseline="0" dirty="0">
                <a:solidFill>
                  <a:srgbClr val="0066CC"/>
                </a:solidFill>
                <a:latin typeface="Montserrat" pitchFamily="2" charset="0"/>
              </a:rPr>
              <a:t>double helix</a:t>
            </a:r>
            <a:r>
              <a:rPr lang="en-GB" sz="2400" b="0" i="0" u="none" strike="noStrike" baseline="0" dirty="0">
                <a:solidFill>
                  <a:schemeClr val="tx1">
                    <a:lumMod val="75000"/>
                    <a:lumOff val="25000"/>
                  </a:schemeClr>
                </a:solidFill>
                <a:latin typeface="Montserrat" pitchFamily="2" charset="0"/>
              </a:rPr>
              <a:t>, consisting of two intertwined strands resembling a twisted ladder. Each of the DNA strands has a ‘backbone’ made of alternating sugar (deoxyribose) and phosphate groups with one of the four bases (A, C, T, or G) attached to each sugar. The bases on the two strands link together, connecting the two strands of DNA. These four bases arrange themselves in different sequences to create genes that carry different instructions for the organism.</a:t>
            </a:r>
          </a:p>
          <a:p>
            <a:endParaRPr lang="en-GB" sz="240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“In a human body, there are approximately </a:t>
            </a:r>
            <a:r>
              <a:rPr lang="en-GB" sz="2400" b="0" i="0" u="none" strike="noStrike" baseline="0" dirty="0">
                <a:solidFill>
                  <a:srgbClr val="0066CC"/>
                </a:solidFill>
                <a:latin typeface="Montserrat" pitchFamily="2" charset="0"/>
              </a:rPr>
              <a:t>3 billion </a:t>
            </a:r>
            <a:r>
              <a:rPr lang="en-GB" sz="2400" b="0" i="0" u="none" strike="noStrike" baseline="0" dirty="0">
                <a:solidFill>
                  <a:schemeClr val="tx1">
                    <a:lumMod val="75000"/>
                    <a:lumOff val="25000"/>
                  </a:schemeClr>
                </a:solidFill>
                <a:latin typeface="Montserrat" pitchFamily="2" charset="0"/>
              </a:rPr>
              <a:t>DNA bases packed into the chromosomes in the nuclei of the cells. </a:t>
            </a:r>
            <a:r>
              <a:rPr lang="en-GB" sz="2400" dirty="0">
                <a:solidFill>
                  <a:schemeClr val="tx1">
                    <a:lumMod val="75000"/>
                    <a:lumOff val="25000"/>
                  </a:schemeClr>
                </a:solidFill>
                <a:latin typeface="Montserrat" pitchFamily="2" charset="0"/>
              </a:rPr>
              <a:t>About </a:t>
            </a:r>
            <a:r>
              <a:rPr lang="en-GB" sz="2400" b="0" i="0" u="none" strike="noStrike" baseline="0" dirty="0">
                <a:solidFill>
                  <a:schemeClr val="tx1">
                    <a:lumMod val="75000"/>
                    <a:lumOff val="25000"/>
                  </a:schemeClr>
                </a:solidFill>
                <a:latin typeface="Montserrat" pitchFamily="2" charset="0"/>
              </a:rPr>
              <a:t>99% of those bases are the same in every person; the remaining 1% is what makes you unique! </a:t>
            </a:r>
          </a:p>
          <a:p>
            <a:endParaRPr lang="en-GB" sz="2400" b="0" i="0" u="none" strike="noStrike" baseline="0" dirty="0">
              <a:solidFill>
                <a:schemeClr val="accent1">
                  <a:lumMod val="75000"/>
                </a:schemeClr>
              </a:solidFill>
              <a:latin typeface="Montserrat" pitchFamily="2" charset="0"/>
            </a:endParaRPr>
          </a:p>
        </p:txBody>
      </p:sp>
      <p:sp>
        <p:nvSpPr>
          <p:cNvPr id="10" name="TextBox 10"/>
          <p:cNvSpPr txBox="1"/>
          <p:nvPr/>
        </p:nvSpPr>
        <p:spPr>
          <a:xfrm>
            <a:off x="838200" y="9272368"/>
            <a:ext cx="4979916" cy="284693"/>
          </a:xfrm>
          <a:prstGeom prst="rect">
            <a:avLst/>
          </a:prstGeom>
        </p:spPr>
        <p:txBody>
          <a:bodyPr lIns="0" tIns="0" rIns="0" bIns="0" rtlCol="0" anchor="t">
            <a:spAutoFit/>
          </a:bodyPr>
          <a:lstStyle/>
          <a:p>
            <a:pPr>
              <a:lnSpc>
                <a:spcPts val="2380"/>
              </a:lnSpc>
            </a:pPr>
            <a:r>
              <a:rPr lang="en-US" sz="1700">
                <a:solidFill>
                  <a:srgbClr val="474B4F"/>
                </a:solidFill>
                <a:latin typeface="Montserrat Semi-Bold"/>
              </a:rPr>
              <a:t>08       </a:t>
            </a:r>
            <a:r>
              <a:rPr lang="en-US" sz="1700">
                <a:solidFill>
                  <a:srgbClr val="474B4F"/>
                </a:solidFill>
                <a:latin typeface="Montserrat Semi-Bold Bold"/>
              </a:rPr>
              <a:t>futurumcareers.com</a:t>
            </a:r>
          </a:p>
        </p:txBody>
      </p:sp>
      <p:pic>
        <p:nvPicPr>
          <p:cNvPr id="6" name="Picture 13">
            <a:extLst>
              <a:ext uri="{FF2B5EF4-FFF2-40B4-BE49-F238E27FC236}">
                <a16:creationId xmlns:a16="http://schemas.microsoft.com/office/drawing/2014/main" id="{9FD22C60-FC5C-1ACD-443C-5EDBD3280B82}"/>
              </a:ext>
            </a:extLst>
          </p:cNvPr>
          <p:cNvPicPr>
            <a:picLocks noChangeAspect="1"/>
          </p:cNvPicPr>
          <p:nvPr/>
        </p:nvPicPr>
        <p:blipFill>
          <a:blip r:embed="rId2">
            <a:alphaModFix amt="23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38200" y="1073578"/>
            <a:ext cx="1509250" cy="1192307"/>
          </a:xfrm>
          <a:prstGeom prst="rect">
            <a:avLst/>
          </a:prstGeom>
        </p:spPr>
      </p:pic>
      <p:pic>
        <p:nvPicPr>
          <p:cNvPr id="7" name="Picture 13">
            <a:extLst>
              <a:ext uri="{FF2B5EF4-FFF2-40B4-BE49-F238E27FC236}">
                <a16:creationId xmlns:a16="http://schemas.microsoft.com/office/drawing/2014/main" id="{566C3B8C-2147-1D80-7F07-CA9341D46068}"/>
              </a:ext>
            </a:extLst>
          </p:cNvPr>
          <p:cNvPicPr>
            <a:picLocks noChangeAspect="1"/>
          </p:cNvPicPr>
          <p:nvPr/>
        </p:nvPicPr>
        <p:blipFill>
          <a:blip r:embed="rId2">
            <a:alphaModFix amt="23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0800000">
            <a:off x="12725400" y="8676214"/>
            <a:ext cx="1509250" cy="1192307"/>
          </a:xfrm>
          <a:prstGeom prst="rect">
            <a:avLst/>
          </a:prstGeom>
        </p:spPr>
      </p:pic>
    </p:spTree>
    <p:extLst>
      <p:ext uri="{BB962C8B-B14F-4D97-AF65-F5344CB8AC3E}">
        <p14:creationId xmlns:p14="http://schemas.microsoft.com/office/powerpoint/2010/main" val="419345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896783" y="1828800"/>
            <a:ext cx="7391217" cy="6552516"/>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B0C242"/>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DD0511"/>
            </a:solidFill>
          </p:spPr>
          <p:txBody>
            <a:bodyPr/>
            <a:lstStyle/>
            <a:p>
              <a:endParaRPr lang="en-GB"/>
            </a:p>
          </p:txBody>
        </p:sp>
      </p:grpSp>
      <p:sp>
        <p:nvSpPr>
          <p:cNvPr id="9" name="TextBox 9"/>
          <p:cNvSpPr txBox="1"/>
          <p:nvPr/>
        </p:nvSpPr>
        <p:spPr>
          <a:xfrm>
            <a:off x="872613" y="1265753"/>
            <a:ext cx="9402097" cy="6217087"/>
          </a:xfrm>
          <a:prstGeom prst="rect">
            <a:avLst/>
          </a:prstGeom>
        </p:spPr>
        <p:txBody>
          <a:bodyPr wrap="square" lIns="0" tIns="0" rIns="0" bIns="0" rtlCol="0" anchor="t">
            <a:spAutoFit/>
          </a:bodyPr>
          <a:lstStyle/>
          <a:p>
            <a:r>
              <a:rPr lang="en-GB" sz="2800" b="1" i="0" u="none" strike="noStrike" baseline="0" dirty="0">
                <a:solidFill>
                  <a:schemeClr val="tx1">
                    <a:lumMod val="75000"/>
                    <a:lumOff val="25000"/>
                  </a:schemeClr>
                </a:solidFill>
                <a:latin typeface="Montserrat" pitchFamily="2" charset="0"/>
              </a:rPr>
              <a:t>Why is the structure </a:t>
            </a:r>
            <a:r>
              <a:rPr lang="en-GB" sz="2800" i="0" u="none" strike="noStrike" baseline="0" dirty="0">
                <a:solidFill>
                  <a:schemeClr val="tx1">
                    <a:lumMod val="75000"/>
                    <a:lumOff val="25000"/>
                  </a:schemeClr>
                </a:solidFill>
                <a:latin typeface="Montserrat" pitchFamily="2" charset="0"/>
              </a:rPr>
              <a:t>of DNA significant? </a:t>
            </a:r>
          </a:p>
          <a:p>
            <a:endParaRPr lang="en-GB" sz="2800" b="0" i="0" u="none" strike="noStrike" baseline="0" dirty="0">
              <a:latin typeface="Montserrat" pitchFamily="2" charset="0"/>
            </a:endParaRPr>
          </a:p>
          <a:p>
            <a:endParaRPr lang="en-GB" sz="2800" dirty="0">
              <a:latin typeface="Montserrat" pitchFamily="2" charset="0"/>
            </a:endParaRPr>
          </a:p>
          <a:p>
            <a:endParaRPr lang="en-GB" sz="2800" b="0" i="0" u="none" strike="noStrike" baseline="0" dirty="0">
              <a:latin typeface="Montserrat" pitchFamily="2" charset="0"/>
            </a:endParaRPr>
          </a:p>
          <a:p>
            <a:endParaRPr lang="en-GB" sz="2800" b="0" i="0" u="none" strike="noStrike" baseline="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“The structure of DNA enables genetic information storage, replication and transmission, as well as genetic mutations and diversity. DNA’s double-helix structure allows it to store and transmit genetic information, replicate (make a copy of itself) during cell division and provide the basis for evolution. </a:t>
            </a:r>
          </a:p>
          <a:p>
            <a:endParaRPr lang="en-GB" sz="2400" b="0" i="0" u="none" strike="noStrike" baseline="0" dirty="0">
              <a:solidFill>
                <a:schemeClr val="tx1">
                  <a:lumMod val="75000"/>
                  <a:lumOff val="25000"/>
                </a:schemeClr>
              </a:solidFill>
              <a:latin typeface="Montserrat" pitchFamily="2" charset="0"/>
            </a:endParaRPr>
          </a:p>
          <a:p>
            <a:r>
              <a:rPr lang="en-GB" sz="2400" b="0" i="0" u="none" strike="noStrike" baseline="0" dirty="0">
                <a:solidFill>
                  <a:schemeClr val="tx1">
                    <a:lumMod val="75000"/>
                    <a:lumOff val="25000"/>
                  </a:schemeClr>
                </a:solidFill>
                <a:latin typeface="Montserrat" pitchFamily="2" charset="0"/>
              </a:rPr>
              <a:t>The sequence of nucleotides in DNA determines the </a:t>
            </a:r>
            <a:r>
              <a:rPr lang="en-GB" sz="2400" b="0" i="0" u="none" strike="noStrike" baseline="0" dirty="0">
                <a:solidFill>
                  <a:srgbClr val="0066CC"/>
                </a:solidFill>
                <a:latin typeface="Montserrat" pitchFamily="2" charset="0"/>
              </a:rPr>
              <a:t>genetic code </a:t>
            </a:r>
            <a:r>
              <a:rPr lang="en-GB" sz="2400" b="0" i="0" u="none" strike="noStrike" baseline="0" dirty="0">
                <a:solidFill>
                  <a:schemeClr val="tx1">
                    <a:lumMod val="75000"/>
                    <a:lumOff val="25000"/>
                  </a:schemeClr>
                </a:solidFill>
                <a:latin typeface="Montserrat" pitchFamily="2" charset="0"/>
              </a:rPr>
              <a:t>that directs protein synthesis, which is essential for cellular function. Thus, DNA’s structure is crucial for understanding the basis of heredity, evolution and biology.”</a:t>
            </a:r>
          </a:p>
          <a:p>
            <a:endParaRPr lang="en-GB" sz="2400" b="0" i="0" u="none" strike="noStrike" baseline="0" dirty="0">
              <a:solidFill>
                <a:schemeClr val="accent1">
                  <a:lumMod val="75000"/>
                </a:schemeClr>
              </a:solidFill>
              <a:latin typeface="Montserrat" pitchFamily="2" charset="0"/>
            </a:endParaRPr>
          </a:p>
        </p:txBody>
      </p:sp>
      <p:sp>
        <p:nvSpPr>
          <p:cNvPr id="10" name="TextBox 10"/>
          <p:cNvSpPr txBox="1"/>
          <p:nvPr/>
        </p:nvSpPr>
        <p:spPr>
          <a:xfrm>
            <a:off x="872613" y="9279792"/>
            <a:ext cx="4979916" cy="284693"/>
          </a:xfrm>
          <a:prstGeom prst="rect">
            <a:avLst/>
          </a:prstGeom>
        </p:spPr>
        <p:txBody>
          <a:bodyPr lIns="0" tIns="0" rIns="0" bIns="0" rtlCol="0" anchor="t">
            <a:spAutoFit/>
          </a:bodyPr>
          <a:lstStyle/>
          <a:p>
            <a:pPr>
              <a:lnSpc>
                <a:spcPts val="2380"/>
              </a:lnSpc>
            </a:pPr>
            <a:r>
              <a:rPr lang="en-US" sz="1700">
                <a:solidFill>
                  <a:srgbClr val="474B4F"/>
                </a:solidFill>
                <a:latin typeface="Montserrat Semi-Bold"/>
              </a:rPr>
              <a:t>09       </a:t>
            </a:r>
            <a:r>
              <a:rPr lang="en-US" sz="1700">
                <a:solidFill>
                  <a:srgbClr val="474B4F"/>
                </a:solidFill>
                <a:latin typeface="Montserrat Semi-Bold Bold"/>
              </a:rPr>
              <a:t>futurumcareers.com</a:t>
            </a:r>
          </a:p>
        </p:txBody>
      </p:sp>
      <p:pic>
        <p:nvPicPr>
          <p:cNvPr id="6" name="Picture 13">
            <a:extLst>
              <a:ext uri="{FF2B5EF4-FFF2-40B4-BE49-F238E27FC236}">
                <a16:creationId xmlns:a16="http://schemas.microsoft.com/office/drawing/2014/main" id="{F97C939D-0A88-BD49-E328-06143D991D2C}"/>
              </a:ext>
            </a:extLst>
          </p:cNvPr>
          <p:cNvPicPr>
            <a:picLocks noChangeAspect="1"/>
          </p:cNvPicPr>
          <p:nvPr/>
        </p:nvPicPr>
        <p:blipFill>
          <a:blip r:embed="rId2">
            <a:alphaModFix amt="23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882424" y="2171700"/>
            <a:ext cx="1509250" cy="1192307"/>
          </a:xfrm>
          <a:prstGeom prst="rect">
            <a:avLst/>
          </a:prstGeom>
        </p:spPr>
      </p:pic>
      <p:pic>
        <p:nvPicPr>
          <p:cNvPr id="7" name="Picture 13">
            <a:extLst>
              <a:ext uri="{FF2B5EF4-FFF2-40B4-BE49-F238E27FC236}">
                <a16:creationId xmlns:a16="http://schemas.microsoft.com/office/drawing/2014/main" id="{8C90ED6A-8343-323B-A2E0-E3F75BDD2CFA}"/>
              </a:ext>
            </a:extLst>
          </p:cNvPr>
          <p:cNvPicPr>
            <a:picLocks noChangeAspect="1"/>
          </p:cNvPicPr>
          <p:nvPr/>
        </p:nvPicPr>
        <p:blipFill>
          <a:blip r:embed="rId2">
            <a:alphaModFix amt="23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0800000">
            <a:off x="8509715" y="7189008"/>
            <a:ext cx="1509250" cy="1192307"/>
          </a:xfrm>
          <a:prstGeom prst="rect">
            <a:avLst/>
          </a:prstGeom>
        </p:spPr>
      </p:pic>
      <p:sp>
        <p:nvSpPr>
          <p:cNvPr id="13" name="Freeform 3">
            <a:extLst>
              <a:ext uri="{FF2B5EF4-FFF2-40B4-BE49-F238E27FC236}">
                <a16:creationId xmlns:a16="http://schemas.microsoft.com/office/drawing/2014/main" id="{3E7D4299-DCB5-9BB4-57A5-606C660BD310}"/>
              </a:ext>
            </a:extLst>
          </p:cNvPr>
          <p:cNvSpPr/>
          <p:nvPr/>
        </p:nvSpPr>
        <p:spPr>
          <a:xfrm>
            <a:off x="11150388" y="2171700"/>
            <a:ext cx="5913496" cy="5860973"/>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dpi="0" rotWithShape="1">
            <a:blip r:embed="rId4" cstate="print">
              <a:extLst>
                <a:ext uri="{28A0092B-C50C-407E-A947-70E740481C1C}">
                  <a14:useLocalDpi xmlns:a14="http://schemas.microsoft.com/office/drawing/2010/main" val="0"/>
                </a:ext>
              </a:extLst>
            </a:blip>
            <a:srcRect/>
            <a:stretch>
              <a:fillRect l="-44126" r="-16760"/>
            </a:stretch>
          </a:blipFill>
          <a:ln w="12700">
            <a:noFill/>
          </a:ln>
        </p:spPr>
        <p:txBody>
          <a:bodyPr/>
          <a:lstStyle/>
          <a:p>
            <a:endParaRPr lang="en-GB"/>
          </a:p>
        </p:txBody>
      </p:sp>
      <p:sp>
        <p:nvSpPr>
          <p:cNvPr id="11" name="TextBox 10">
            <a:extLst>
              <a:ext uri="{FF2B5EF4-FFF2-40B4-BE49-F238E27FC236}">
                <a16:creationId xmlns:a16="http://schemas.microsoft.com/office/drawing/2014/main" id="{3C94623F-6289-4FEC-F876-16A4B2319528}"/>
              </a:ext>
            </a:extLst>
          </p:cNvPr>
          <p:cNvSpPr txBox="1"/>
          <p:nvPr/>
        </p:nvSpPr>
        <p:spPr>
          <a:xfrm>
            <a:off x="11682969" y="7999913"/>
            <a:ext cx="9144000" cy="369332"/>
          </a:xfrm>
          <a:prstGeom prst="rect">
            <a:avLst/>
          </a:prstGeom>
          <a:noFill/>
        </p:spPr>
        <p:txBody>
          <a:bodyPr wrap="square">
            <a:spAutoFit/>
          </a:bodyPr>
          <a:lstStyle/>
          <a:p>
            <a:r>
              <a:rPr lang="en-GB" b="0" i="1" u="none" strike="noStrike" baseline="0" dirty="0">
                <a:solidFill>
                  <a:schemeClr val="bg1">
                    <a:lumMod val="50000"/>
                  </a:schemeClr>
                </a:solidFill>
                <a:latin typeface="Brandon Grotesque Medium"/>
              </a:rPr>
              <a:t>© </a:t>
            </a:r>
            <a:r>
              <a:rPr lang="en-GB" b="0" i="1" u="none" strike="noStrike" baseline="0" dirty="0" err="1">
                <a:solidFill>
                  <a:schemeClr val="bg1">
                    <a:lumMod val="50000"/>
                  </a:schemeClr>
                </a:solidFill>
                <a:latin typeface="Brandon Grotesque Medium"/>
              </a:rPr>
              <a:t>Yurchanka</a:t>
            </a:r>
            <a:r>
              <a:rPr lang="en-GB" b="0" i="1" u="none" strike="noStrike" baseline="0" dirty="0">
                <a:solidFill>
                  <a:schemeClr val="bg1">
                    <a:lumMod val="50000"/>
                  </a:schemeClr>
                </a:solidFill>
                <a:latin typeface="Brandon Grotesque Medium"/>
              </a:rPr>
              <a:t> Siarhei/Shutterstock.com</a:t>
            </a:r>
            <a:endParaRPr lang="en-GB" dirty="0">
              <a:solidFill>
                <a:schemeClr val="bg1">
                  <a:lumMod val="50000"/>
                </a:schemeClr>
              </a:solidFill>
            </a:endParaRPr>
          </a:p>
        </p:txBody>
      </p:sp>
    </p:spTree>
    <p:extLst>
      <p:ext uri="{BB962C8B-B14F-4D97-AF65-F5344CB8AC3E}">
        <p14:creationId xmlns:p14="http://schemas.microsoft.com/office/powerpoint/2010/main" val="192537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Effect transition="in" filter="fade">
                                      <p:cBhvr>
                                        <p:cTn id="7" dur="1000"/>
                                        <p:tgtEl>
                                          <p:spTgt spid="9">
                                            <p:txEl>
                                              <p:pRg st="5" end="5"/>
                                            </p:txEl>
                                          </p:spTgt>
                                        </p:tgtEl>
                                      </p:cBhvr>
                                    </p:animEffect>
                                    <p:anim calcmode="lin" valueType="num">
                                      <p:cBhvr>
                                        <p:cTn id="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7" end="7"/>
                                            </p:txEl>
                                          </p:spTgt>
                                        </p:tgtEl>
                                        <p:attrNameLst>
                                          <p:attrName>style.visibility</p:attrName>
                                        </p:attrNameLst>
                                      </p:cBhvr>
                                      <p:to>
                                        <p:strVal val="visible"/>
                                      </p:to>
                                    </p:set>
                                    <p:animEffect transition="in" filter="fade">
                                      <p:cBhvr>
                                        <p:cTn id="14" dur="1000"/>
                                        <p:tgtEl>
                                          <p:spTgt spid="9">
                                            <p:txEl>
                                              <p:pRg st="7" end="7"/>
                                            </p:txEl>
                                          </p:spTgt>
                                        </p:tgtEl>
                                      </p:cBhvr>
                                    </p:animEffect>
                                    <p:anim calcmode="lin" valueType="num">
                                      <p:cBhvr>
                                        <p:cTn id="15"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e5eb4c-ad0d-4795-ae2e-baffe4a7a343" xsi:nil="true"/>
    <lcf76f155ced4ddcb4097134ff3c332f xmlns="4ef8ee0b-e025-4bd4-94a6-4c71df7778d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7" ma:contentTypeDescription="Create a new document." ma:contentTypeScope="" ma:versionID="77257b456cfc84a8ab3163ea7b5c58d5">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ab2fef5f6e6f82aee22a180e1e536134"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53C062-8DA9-400E-B659-76BEB5C99716}">
  <ds:schemaRefs>
    <ds:schemaRef ds:uri="09e5eb4c-ad0d-4795-ae2e-baffe4a7a343"/>
    <ds:schemaRef ds:uri="4ef8ee0b-e025-4bd4-94a6-4c71df7778d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65820FD-DB86-44EC-A172-E2D5573B264D}">
  <ds:schemaRefs>
    <ds:schemaRef ds:uri="http://schemas.microsoft.com/sharepoint/v3/contenttype/forms"/>
  </ds:schemaRefs>
</ds:datastoreItem>
</file>

<file path=customXml/itemProps3.xml><?xml version="1.0" encoding="utf-8"?>
<ds:datastoreItem xmlns:ds="http://schemas.openxmlformats.org/officeDocument/2006/customXml" ds:itemID="{34D167D8-8B37-47F0-A380-6E45E0847838}">
  <ds:schemaRefs>
    <ds:schemaRef ds:uri="09e5eb4c-ad0d-4795-ae2e-baffe4a7a343"/>
    <ds:schemaRef ds:uri="4ef8ee0b-e025-4bd4-94a6-4c71df7778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121</TotalTime>
  <Words>3175</Words>
  <Application>Microsoft Office PowerPoint</Application>
  <PresentationFormat>Custom</PresentationFormat>
  <Paragraphs>381</Paragraphs>
  <Slides>32</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Montserrat Semi-Bold</vt:lpstr>
      <vt:lpstr>Montserrat Classic</vt:lpstr>
      <vt:lpstr>Arial</vt:lpstr>
      <vt:lpstr>Wingdings</vt:lpstr>
      <vt:lpstr>Brandon Grotesque Regular</vt:lpstr>
      <vt:lpstr>Montserrat Semi-Bold Bold</vt:lpstr>
      <vt:lpstr>Calibri</vt:lpstr>
      <vt:lpstr>Montserrat Bold</vt:lpstr>
      <vt:lpstr>BrandonGrotesque-RegularItalic</vt:lpstr>
      <vt:lpstr>Montserrat Classic Bold Italics</vt:lpstr>
      <vt:lpstr>BrandonGrotesque-MediumItalic</vt:lpstr>
      <vt:lpstr>Montserrat</vt:lpstr>
      <vt:lpstr>Brandon Grotesque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Presentation</dc:title>
  <dc:creator>Erica</dc:creator>
  <cp:lastModifiedBy>Erica Morgan</cp:lastModifiedBy>
  <cp:revision>3</cp:revision>
  <dcterms:created xsi:type="dcterms:W3CDTF">2006-08-16T00:00:00Z</dcterms:created>
  <dcterms:modified xsi:type="dcterms:W3CDTF">2023-08-17T13:22:07Z</dcterms:modified>
  <dc:identifier>DAFb-Fiq_gI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MediaServiceImageTags">
    <vt:lpwstr/>
  </property>
</Properties>
</file>