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4"/>
  </p:notesMasterIdLst>
  <p:sldIdLst>
    <p:sldId id="258" r:id="rId4"/>
    <p:sldId id="256" r:id="rId5"/>
    <p:sldId id="284" r:id="rId6"/>
    <p:sldId id="283" r:id="rId7"/>
    <p:sldId id="260" r:id="rId8"/>
    <p:sldId id="259" r:id="rId9"/>
    <p:sldId id="278" r:id="rId10"/>
    <p:sldId id="266" r:id="rId11"/>
    <p:sldId id="261" r:id="rId12"/>
    <p:sldId id="280" r:id="rId13"/>
    <p:sldId id="263" r:id="rId14"/>
    <p:sldId id="281" r:id="rId15"/>
    <p:sldId id="262" r:id="rId16"/>
    <p:sldId id="282" r:id="rId17"/>
    <p:sldId id="265" r:id="rId18"/>
    <p:sldId id="277" r:id="rId19"/>
    <p:sldId id="275" r:id="rId20"/>
    <p:sldId id="276" r:id="rId21"/>
    <p:sldId id="271" r:id="rId22"/>
    <p:sldId id="272" r:id="rId23"/>
  </p:sldIdLst>
  <p:sldSz cx="18288000" cy="10287000"/>
  <p:notesSz cx="6858000" cy="9144000"/>
  <p:embeddedFontLst>
    <p:embeddedFont>
      <p:font typeface="Montserrat" pitchFamily="2" charset="0"/>
      <p:regular r:id="rId25"/>
      <p:bold r:id="rId26"/>
      <p:italic r:id="rId27"/>
      <p:boldItalic r:id="rId28"/>
    </p:embeddedFont>
    <p:embeddedFont>
      <p:font typeface="Montserrat Classic" panose="020B0604020202020204" charset="0"/>
      <p:regular r:id="rId29"/>
      <p:bold r:id="rId30"/>
      <p:italic r:id="rId31"/>
      <p:boldItalic r:id="rId32"/>
    </p:embeddedFont>
    <p:embeddedFont>
      <p:font typeface="Montserrat Extra-Bold" panose="020B0604020202020204" charset="0"/>
      <p:regular r:id="rId33"/>
      <p:bold r:id="rId34"/>
    </p:embeddedFont>
    <p:embeddedFont>
      <p:font typeface="Montserrat Extra-Bold Bold" panose="020B0604020202020204" charset="0"/>
      <p:regular r:id="rId35"/>
      <p:bold r:id="rId36"/>
    </p:embeddedFont>
    <p:embeddedFont>
      <p:font typeface="Montserrat Semi-Bold" panose="020B0604020202020204" charset="0"/>
      <p:regular r:id="rId37"/>
      <p:bold r:id="rId38"/>
      <p:italic r:id="rId39"/>
      <p:boldItalic r:id="rId40"/>
    </p:embeddedFont>
    <p:embeddedFont>
      <p:font typeface="Montserrat Semi-Bold Bold"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9Cqy/v3OUMpCK21zExSw==" hashData="TrCjawwoNuc7iT8RG5Ns7k2WBKZpJnHpYZ6QKq82PNAkYloaBz+3e9CjsMCMt/qpSJKnsuhgSxr+0tghPZXFi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2458C4-241C-46FA-8151-86745D03607E}" v="11" dt="2024-05-02T13:19:10.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63C52-8021-4032-8433-75B7221CCCA7}"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ED854-968A-4E57-AD24-3DCD56CF1E3C}" type="slidenum">
              <a:rPr lang="en-GB" smtClean="0"/>
              <a:t>‹#›</a:t>
            </a:fld>
            <a:endParaRPr lang="en-GB"/>
          </a:p>
        </p:txBody>
      </p:sp>
    </p:spTree>
    <p:extLst>
      <p:ext uri="{BB962C8B-B14F-4D97-AF65-F5344CB8AC3E}">
        <p14:creationId xmlns:p14="http://schemas.microsoft.com/office/powerpoint/2010/main" val="234080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2ED854-968A-4E57-AD24-3DCD56CF1E3C}" type="slidenum">
              <a:rPr lang="en-GB" smtClean="0"/>
              <a:t>5</a:t>
            </a:fld>
            <a:endParaRPr lang="en-GB"/>
          </a:p>
        </p:txBody>
      </p:sp>
    </p:spTree>
    <p:extLst>
      <p:ext uri="{BB962C8B-B14F-4D97-AF65-F5344CB8AC3E}">
        <p14:creationId xmlns:p14="http://schemas.microsoft.com/office/powerpoint/2010/main" val="12476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2ED854-968A-4E57-AD24-3DCD56CF1E3C}" type="slidenum">
              <a:rPr lang="en-GB" smtClean="0"/>
              <a:t>19</a:t>
            </a:fld>
            <a:endParaRPr lang="en-GB"/>
          </a:p>
        </p:txBody>
      </p:sp>
    </p:spTree>
    <p:extLst>
      <p:ext uri="{BB962C8B-B14F-4D97-AF65-F5344CB8AC3E}">
        <p14:creationId xmlns:p14="http://schemas.microsoft.com/office/powerpoint/2010/main" val="321137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mob.chester.ac.uk/"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www.futurumcareers.com/engaging-history-the-educational-impact-of-medieval-objects" TargetMode="External"/><Relationship Id="rId4" Type="http://schemas.openxmlformats.org/officeDocument/2006/relationships/hyperlink" Target="https://futurumcareers.com/Katherine-Wilson-Thomas-Pickles-Activity-Sheet.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hester.ac.uk/about/faculties/arts-humanities-and-social-sciences/school-of-humanities-and-social-sciences/staff/katherine-wilson/" TargetMode="External"/><Relationship Id="rId2" Type="http://schemas.openxmlformats.org/officeDocument/2006/relationships/hyperlink" Target="https://www.chester.ac.uk/" TargetMode="Externa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s://www.chester.ac.uk/about/faculties/arts-humanities-and-social-sciences/school-of-humanities-and-social-sciences/staff/thomas-pickl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grosvenormuseum.westcheshiremuseums.co.u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2324100" y="2324100"/>
            <a:ext cx="10287000" cy="563880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E7328A"/>
            </a:solidFill>
          </p:spPr>
          <p:txBody>
            <a:bodyPr/>
            <a:lstStyle/>
            <a:p>
              <a:endParaRPr lang="en-GB"/>
            </a:p>
          </p:txBody>
        </p:sp>
      </p:gr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01       </a:t>
            </a:r>
            <a:r>
              <a:rPr lang="en-US" sz="1700" dirty="0">
                <a:solidFill>
                  <a:srgbClr val="FFFFFF"/>
                </a:solidFill>
                <a:latin typeface="Montserrat Semi-Bold Bold"/>
              </a:rPr>
              <a:t>futurumcareers.com</a:t>
            </a:r>
          </a:p>
        </p:txBody>
      </p:sp>
      <p:grpSp>
        <p:nvGrpSpPr>
          <p:cNvPr id="28" name="Group 2">
            <a:extLst>
              <a:ext uri="{FF2B5EF4-FFF2-40B4-BE49-F238E27FC236}">
                <a16:creationId xmlns:a16="http://schemas.microsoft.com/office/drawing/2014/main" id="{7C6CE522-D401-3FE2-8F03-D042D16ECC98}"/>
              </a:ext>
            </a:extLst>
          </p:cNvPr>
          <p:cNvGrpSpPr>
            <a:grpSpLocks noChangeAspect="1"/>
          </p:cNvGrpSpPr>
          <p:nvPr/>
        </p:nvGrpSpPr>
        <p:grpSpPr>
          <a:xfrm>
            <a:off x="522647" y="571500"/>
            <a:ext cx="9230953" cy="7620000"/>
            <a:chOff x="0" y="0"/>
            <a:chExt cx="6362700" cy="6575666"/>
          </a:xfrm>
        </p:grpSpPr>
        <p:sp>
          <p:nvSpPr>
            <p:cNvPr id="29" name="Freeform 3">
              <a:extLst>
                <a:ext uri="{FF2B5EF4-FFF2-40B4-BE49-F238E27FC236}">
                  <a16:creationId xmlns:a16="http://schemas.microsoft.com/office/drawing/2014/main" id="{E84E039D-F981-88BC-B0F5-BF450053A56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sp>
        <p:nvSpPr>
          <p:cNvPr id="30" name="Freeform 7">
            <a:extLst>
              <a:ext uri="{FF2B5EF4-FFF2-40B4-BE49-F238E27FC236}">
                <a16:creationId xmlns:a16="http://schemas.microsoft.com/office/drawing/2014/main" id="{C5A36FB7-6592-3C99-A5D4-68BD66BF3A8F}"/>
              </a:ext>
            </a:extLst>
          </p:cNvPr>
          <p:cNvSpPr/>
          <p:nvPr/>
        </p:nvSpPr>
        <p:spPr>
          <a:xfrm>
            <a:off x="762000" y="770451"/>
            <a:ext cx="8757574" cy="696749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a:stretch>
          </a:blipFill>
          <a:ln w="38100">
            <a:solidFill>
              <a:schemeClr val="bg1"/>
            </a:solidFill>
          </a:ln>
        </p:spPr>
        <p:txBody>
          <a:bodyPr/>
          <a:lstStyle/>
          <a:p>
            <a:endParaRPr lang="en-GB"/>
          </a:p>
        </p:txBody>
      </p:sp>
      <p:sp>
        <p:nvSpPr>
          <p:cNvPr id="12" name="TextBox 10">
            <a:extLst>
              <a:ext uri="{FF2B5EF4-FFF2-40B4-BE49-F238E27FC236}">
                <a16:creationId xmlns:a16="http://schemas.microsoft.com/office/drawing/2014/main" id="{421E73D2-E0E7-F508-218A-58EAB0ECDC3E}"/>
              </a:ext>
            </a:extLst>
          </p:cNvPr>
          <p:cNvSpPr txBox="1"/>
          <p:nvPr/>
        </p:nvSpPr>
        <p:spPr>
          <a:xfrm>
            <a:off x="10261517" y="2099760"/>
            <a:ext cx="6868735" cy="4308872"/>
          </a:xfrm>
          <a:prstGeom prst="rect">
            <a:avLst/>
          </a:prstGeom>
        </p:spPr>
        <p:txBody>
          <a:bodyPr wrap="square" lIns="0" tIns="0" rIns="0" bIns="0" rtlCol="0" anchor="t">
            <a:spAutoFit/>
          </a:bodyPr>
          <a:lstStyle/>
          <a:p>
            <a:pPr marL="571500" lvl="0" indent="-571500">
              <a:buFont typeface="Wingdings" panose="05000000000000000000" pitchFamily="2" charset="2"/>
              <a:buChar char="§"/>
            </a:pPr>
            <a:r>
              <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rPr>
              <a:t>What is this object?</a:t>
            </a:r>
          </a:p>
          <a:p>
            <a:pPr marL="342900" lvl="0" indent="-342900">
              <a:buFont typeface="Wingdings" panose="05000000000000000000" pitchFamily="2" charset="2"/>
              <a:buChar char="§"/>
            </a:pPr>
            <a:endPar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endParaRPr>
          </a:p>
          <a:p>
            <a:pPr marL="571500" lvl="0" indent="-571500">
              <a:buFont typeface="Wingdings" panose="05000000000000000000" pitchFamily="2" charset="2"/>
              <a:buChar char="§"/>
            </a:pPr>
            <a:r>
              <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rPr>
              <a:t>What is it made of?</a:t>
            </a:r>
          </a:p>
          <a:p>
            <a:pPr lvl="0"/>
            <a:r>
              <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571500" lvl="0" indent="-571500">
              <a:buFont typeface="Wingdings" panose="05000000000000000000" pitchFamily="2" charset="2"/>
              <a:buChar char="§"/>
            </a:pPr>
            <a:r>
              <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rPr>
              <a:t>Who did it belong to?</a:t>
            </a:r>
          </a:p>
          <a:p>
            <a:pPr lvl="0"/>
            <a:endParaRPr lang="en-GB" sz="4000" kern="0" dirty="0">
              <a:solidFill>
                <a:schemeClr val="tx1">
                  <a:lumMod val="75000"/>
                  <a:lumOff val="25000"/>
                </a:schemeClr>
              </a:solidFill>
              <a:effectLst/>
              <a:latin typeface="Montserrat" pitchFamily="2" charset="0"/>
              <a:ea typeface="Aptos" panose="020B0004020202020204" pitchFamily="34" charset="0"/>
              <a:cs typeface="BrandonGrotesque-Regular"/>
            </a:endParaRPr>
          </a:p>
          <a:p>
            <a:pPr marL="571500" lvl="0" indent="-571500">
              <a:buFont typeface="Wingdings" panose="05000000000000000000" pitchFamily="2" charset="2"/>
              <a:buChar char="§"/>
            </a:pPr>
            <a:r>
              <a:rPr lang="en-GB" sz="4000" kern="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What story can it tell us?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A6CCD4D-DAC5-2F20-ADBE-E21EEEAEF1C3}"/>
              </a:ext>
            </a:extLst>
          </p:cNvPr>
          <p:cNvSpPr txBox="1"/>
          <p:nvPr/>
        </p:nvSpPr>
        <p:spPr>
          <a:xfrm>
            <a:off x="2651997" y="7800785"/>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9" y="1791552"/>
            <a:ext cx="5781216" cy="5561748"/>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533401" y="2041239"/>
            <a:ext cx="7010400" cy="5083462"/>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sp>
        <p:nvSpPr>
          <p:cNvPr id="11" name="TextBox 11"/>
          <p:cNvSpPr txBox="1"/>
          <p:nvPr/>
        </p:nvSpPr>
        <p:spPr>
          <a:xfrm>
            <a:off x="907057" y="9410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10       </a:t>
            </a:r>
            <a:r>
              <a:rPr lang="en-US" sz="1700" dirty="0">
                <a:solidFill>
                  <a:srgbClr val="FFFFFF"/>
                </a:solidFill>
                <a:latin typeface="Montserrat Semi-Bold Bold"/>
              </a:rPr>
              <a:t>futurumcareers.com</a:t>
            </a:r>
          </a:p>
        </p:txBody>
      </p:sp>
      <p:sp>
        <p:nvSpPr>
          <p:cNvPr id="12" name="TextBox 12"/>
          <p:cNvSpPr txBox="1"/>
          <p:nvPr/>
        </p:nvSpPr>
        <p:spPr>
          <a:xfrm>
            <a:off x="8429167" y="1157922"/>
            <a:ext cx="7089778" cy="1279389"/>
          </a:xfrm>
          <a:prstGeom prst="rect">
            <a:avLst/>
          </a:prstGeom>
        </p:spPr>
        <p:txBody>
          <a:bodyPr wrap="square"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Object selection and contextual understanding</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3" name="TextBox 13"/>
          <p:cNvSpPr txBox="1"/>
          <p:nvPr/>
        </p:nvSpPr>
        <p:spPr>
          <a:xfrm>
            <a:off x="8555653" y="2910747"/>
            <a:ext cx="8178792" cy="3354573"/>
          </a:xfrm>
          <a:prstGeom prst="rect">
            <a:avLst/>
          </a:prstGeom>
        </p:spPr>
        <p:txBody>
          <a:bodyPr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“The handling and use of the objects revealed student’s </a:t>
            </a:r>
            <a:r>
              <a:rPr lang="en-GB" sz="2400" kern="0" dirty="0">
                <a:solidFill>
                  <a:srgbClr val="0000CC"/>
                </a:solidFill>
                <a:effectLst/>
                <a:latin typeface="Montserrat" pitchFamily="2" charset="0"/>
                <a:ea typeface="Aptos" panose="020B0004020202020204" pitchFamily="34" charset="0"/>
                <a:cs typeface="BrandonGrotesque-Regular"/>
              </a:rPr>
              <a:t>contextual</a:t>
            </a:r>
            <a:r>
              <a:rPr lang="en-GB" sz="2400" kern="0" dirty="0">
                <a:solidFill>
                  <a:schemeClr val="tx2"/>
                </a:solidFill>
                <a:effectLst/>
                <a:latin typeface="Montserrat" pitchFamily="2" charset="0"/>
                <a:ea typeface="Aptos" panose="020B0004020202020204" pitchFamily="34" charset="0"/>
                <a:cs typeface="BrandonGrotesque-Regular"/>
              </a:rPr>
              <a:t> knowledge of status, power relations and mobility during the medieval period, especially in terms of inequalities in power, exploitation of individuals and movement of peoples for trade and spiritual journeys.”</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b="1" kern="0" dirty="0">
                <a:solidFill>
                  <a:schemeClr val="tx2"/>
                </a:solidFill>
                <a:effectLst/>
                <a:latin typeface="Montserrat" pitchFamily="2" charset="0"/>
                <a:ea typeface="Aptos" panose="020B0004020202020204" pitchFamily="34" charset="0"/>
                <a:cs typeface="BrandonGrotesque-Regular"/>
              </a:rPr>
              <a:t>Thomas  </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pPr>
              <a:lnSpc>
                <a:spcPts val="3360"/>
              </a:lnSpc>
            </a:pPr>
            <a:endParaRPr lang="en-US" sz="2300" dirty="0">
              <a:solidFill>
                <a:srgbClr val="474B4F"/>
              </a:solidFill>
              <a:latin typeface="Montserrat"/>
            </a:endParaRPr>
          </a:p>
        </p:txBody>
      </p:sp>
      <p:sp>
        <p:nvSpPr>
          <p:cNvPr id="16" name="Rounded Rectangle 15">
            <a:extLst>
              <a:ext uri="{FF2B5EF4-FFF2-40B4-BE49-F238E27FC236}">
                <a16:creationId xmlns:a16="http://schemas.microsoft.com/office/drawing/2014/main" id="{93AB9A5C-FF39-3745-38AE-D7E23FC54F28}"/>
              </a:ext>
            </a:extLst>
          </p:cNvPr>
          <p:cNvSpPr/>
          <p:nvPr/>
        </p:nvSpPr>
        <p:spPr>
          <a:xfrm>
            <a:off x="682181" y="2176569"/>
            <a:ext cx="6767638" cy="474958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64DB48A-D775-087F-B4A7-4DD2233D1FAA}"/>
              </a:ext>
            </a:extLst>
          </p:cNvPr>
          <p:cNvSpPr txBox="1"/>
          <p:nvPr/>
        </p:nvSpPr>
        <p:spPr>
          <a:xfrm>
            <a:off x="1816450" y="7095372"/>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221413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000"/>
                                        <p:tgtEl>
                                          <p:spTgt spid="13">
                                            <p:txEl>
                                              <p:pRg st="2" end="2"/>
                                            </p:txEl>
                                          </p:spTgt>
                                        </p:tgtEl>
                                      </p:cBhvr>
                                    </p:animEffect>
                                    <p:anim calcmode="lin" valueType="num">
                                      <p:cBhvr>
                                        <p:cTn id="1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719272" y="1732396"/>
            <a:ext cx="5540028"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0119133" y="2118133"/>
            <a:ext cx="10287000" cy="6050734"/>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11943978" y="2003631"/>
            <a:ext cx="6050734"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9" name="TextBox 9"/>
          <p:cNvSpPr txBox="1"/>
          <p:nvPr/>
        </p:nvSpPr>
        <p:spPr>
          <a:xfrm>
            <a:off x="909784" y="956555"/>
            <a:ext cx="10600582" cy="620747"/>
          </a:xfrm>
          <a:prstGeom prst="rect">
            <a:avLst/>
          </a:prstGeom>
        </p:spPr>
        <p:txBody>
          <a:bodyPr wrap="square"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Facilitating meaningful discussions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0" name="TextBox 1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11       </a:t>
            </a:r>
            <a:r>
              <a:rPr lang="en-US" sz="1700" dirty="0">
                <a:solidFill>
                  <a:srgbClr val="474B4F"/>
                </a:solidFill>
                <a:latin typeface="Montserrat Semi-Bold Bold"/>
              </a:rPr>
              <a:t>futurumcareers.com</a:t>
            </a:r>
          </a:p>
        </p:txBody>
      </p:sp>
      <p:sp>
        <p:nvSpPr>
          <p:cNvPr id="11" name="TextBox 11"/>
          <p:cNvSpPr txBox="1"/>
          <p:nvPr/>
        </p:nvSpPr>
        <p:spPr>
          <a:xfrm>
            <a:off x="902410" y="2290819"/>
            <a:ext cx="10199567" cy="6370398"/>
          </a:xfrm>
          <a:prstGeom prst="rect">
            <a:avLst/>
          </a:prstGeom>
        </p:spPr>
        <p:txBody>
          <a:bodyPr wrap="square"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Alongside digital reconstructions, timelines and short films on the objects, students’ responses were stimulated through </a:t>
            </a:r>
            <a:r>
              <a:rPr lang="en-GB" sz="2400" kern="0" dirty="0">
                <a:solidFill>
                  <a:srgbClr val="0000CC"/>
                </a:solidFill>
                <a:effectLst/>
                <a:latin typeface="Montserrat" pitchFamily="2" charset="0"/>
                <a:ea typeface="Aptos" panose="020B0004020202020204" pitchFamily="34" charset="0"/>
                <a:cs typeface="BrandonGrotesque-Regular"/>
              </a:rPr>
              <a:t>‘first principle’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questions:</a:t>
            </a:r>
          </a:p>
          <a:p>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What pictures can you see?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What do you think it was made of?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Who do you think it belonged to?</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457200"/>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Students were </a:t>
            </a:r>
            <a:r>
              <a:rPr lang="en-GB" sz="2400" kern="0" dirty="0">
                <a:solidFill>
                  <a:srgbClr val="0000CC"/>
                </a:solidFill>
                <a:effectLst/>
                <a:latin typeface="Montserrat" pitchFamily="2" charset="0"/>
                <a:ea typeface="Aptos" panose="020B0004020202020204" pitchFamily="34" charset="0"/>
                <a:cs typeface="BrandonGrotesque-Regular"/>
              </a:rPr>
              <a:t>empowered</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to construct richer understandings of the past, bridging the gap between theoretical knowledge and practical engagement.</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By handling the objects, discussing them and producing work based on them, students actively contribute to the </a:t>
            </a:r>
            <a:r>
              <a:rPr lang="en-GB" sz="2400" kern="0" dirty="0">
                <a:solidFill>
                  <a:srgbClr val="0000CC"/>
                </a:solidFill>
                <a:effectLst/>
                <a:latin typeface="Montserrat" pitchFamily="2" charset="0"/>
                <a:ea typeface="Aptos" panose="020B0004020202020204" pitchFamily="34" charset="0"/>
                <a:cs typeface="BrandonGrotesque-Regular"/>
              </a:rPr>
              <a:t>construction</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of historical knowledge alongside their teachers.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a:lnSpc>
                <a:spcPct val="107000"/>
              </a:lnSpc>
              <a:spcAft>
                <a:spcPts val="800"/>
              </a:spcAft>
            </a:pPr>
            <a:r>
              <a:rPr lang="en-GB" sz="2400" kern="0" dirty="0">
                <a:solidFill>
                  <a:srgbClr val="000000"/>
                </a:solidFill>
                <a:effectLst/>
                <a:latin typeface="Montserrat" pitchFamily="2" charset="0"/>
                <a:ea typeface="Aptos" panose="020B0004020202020204" pitchFamily="34" charset="0"/>
                <a:cs typeface="BrandonGrotesque-Regular"/>
              </a:rPr>
              <a:t> </a:t>
            </a:r>
            <a:endParaRPr lang="en-GB" sz="2400" kern="100" dirty="0">
              <a:effectLst/>
              <a:latin typeface="Montserrat" pitchFamily="2" charset="0"/>
              <a:ea typeface="Aptos" panose="020B0004020202020204" pitchFamily="34" charset="0"/>
              <a:cs typeface="Arial" panose="020B0604020202020204" pitchFamily="34" charset="0"/>
            </a:endParaRPr>
          </a:p>
          <a:p>
            <a:pPr>
              <a:lnSpc>
                <a:spcPts val="2800"/>
              </a:lnSpc>
            </a:pPr>
            <a:endParaRPr lang="en-US" sz="2000" dirty="0">
              <a:solidFill>
                <a:srgbClr val="474B4F"/>
              </a:solidFill>
              <a:latin typeface="Montserrat Extra-Bold"/>
            </a:endParaRPr>
          </a:p>
        </p:txBody>
      </p:sp>
      <p:sp>
        <p:nvSpPr>
          <p:cNvPr id="12" name="Rounded Rectangle 11">
            <a:extLst>
              <a:ext uri="{FF2B5EF4-FFF2-40B4-BE49-F238E27FC236}">
                <a16:creationId xmlns:a16="http://schemas.microsoft.com/office/drawing/2014/main" id="{58EA4AD8-38C0-DE2A-1305-CA2B8715F98B}"/>
              </a:ext>
            </a:extLst>
          </p:cNvPr>
          <p:cNvSpPr/>
          <p:nvPr/>
        </p:nvSpPr>
        <p:spPr>
          <a:xfrm>
            <a:off x="12081761" y="2247900"/>
            <a:ext cx="5775180" cy="5791200"/>
          </a:xfrm>
          <a:prstGeom prst="roundRect">
            <a:avLst/>
          </a:prstGeom>
          <a:blipFill dpi="0" rotWithShape="1">
            <a:blip r:embed="rId2">
              <a:extLst>
                <a:ext uri="{28A0092B-C50C-407E-A947-70E740481C1C}">
                  <a14:useLocalDpi xmlns:a14="http://schemas.microsoft.com/office/drawing/2010/main" val="0"/>
                </a:ext>
              </a:extLst>
            </a:blip>
            <a:srcRect/>
            <a:stretch>
              <a:fillRect l="-12076" r="-307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F2B990-97E5-0E0F-13F8-C9A6633ED1C3}"/>
              </a:ext>
            </a:extLst>
          </p:cNvPr>
          <p:cNvSpPr txBox="1"/>
          <p:nvPr/>
        </p:nvSpPr>
        <p:spPr>
          <a:xfrm>
            <a:off x="12643654" y="8257925"/>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1000"/>
                                        <p:tgtEl>
                                          <p:spTgt spid="11">
                                            <p:txEl>
                                              <p:pRg st="3" end="3"/>
                                            </p:txEl>
                                          </p:spTgt>
                                        </p:tgtEl>
                                      </p:cBhvr>
                                    </p:animEffect>
                                    <p:anim calcmode="lin" valueType="num">
                                      <p:cBhvr>
                                        <p:cTn id="2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1000"/>
                                        <p:tgtEl>
                                          <p:spTgt spid="11">
                                            <p:txEl>
                                              <p:pRg st="4" end="4"/>
                                            </p:txEl>
                                          </p:spTgt>
                                        </p:tgtEl>
                                      </p:cBhvr>
                                    </p:animEffect>
                                    <p:anim calcmode="lin" valueType="num">
                                      <p:cBhvr>
                                        <p:cTn id="25"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1000"/>
                                        <p:tgtEl>
                                          <p:spTgt spid="11">
                                            <p:txEl>
                                              <p:pRg st="6" end="6"/>
                                            </p:txEl>
                                          </p:spTgt>
                                        </p:tgtEl>
                                      </p:cBhvr>
                                    </p:animEffect>
                                    <p:anim calcmode="lin" valueType="num">
                                      <p:cBhvr>
                                        <p:cTn id="32"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xEl>
                                              <p:pRg st="8" end="8"/>
                                            </p:txEl>
                                          </p:spTgt>
                                        </p:tgtEl>
                                        <p:attrNameLst>
                                          <p:attrName>style.visibility</p:attrName>
                                        </p:attrNameLst>
                                      </p:cBhvr>
                                      <p:to>
                                        <p:strVal val="visible"/>
                                      </p:to>
                                    </p:set>
                                    <p:animEffect transition="in" filter="fade">
                                      <p:cBhvr>
                                        <p:cTn id="38" dur="1000"/>
                                        <p:tgtEl>
                                          <p:spTgt spid="11">
                                            <p:txEl>
                                              <p:pRg st="8" end="8"/>
                                            </p:txEl>
                                          </p:spTgt>
                                        </p:tgtEl>
                                      </p:cBhvr>
                                    </p:animEffect>
                                    <p:anim calcmode="lin" valueType="num">
                                      <p:cBhvr>
                                        <p:cTn id="39"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17599" y="1732396"/>
            <a:ext cx="6741701" cy="6525529"/>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0119133" y="2118133"/>
            <a:ext cx="10287000" cy="6050734"/>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10744200" y="2003631"/>
            <a:ext cx="7250512" cy="5883069"/>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9" name="TextBox 9"/>
          <p:cNvSpPr txBox="1"/>
          <p:nvPr/>
        </p:nvSpPr>
        <p:spPr>
          <a:xfrm>
            <a:off x="1028700" y="1150732"/>
            <a:ext cx="10600582" cy="620747"/>
          </a:xfrm>
          <a:prstGeom prst="rect">
            <a:avLst/>
          </a:prstGeom>
        </p:spPr>
        <p:txBody>
          <a:bodyPr wrap="square"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Facilitating meaningful discussions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0" name="TextBox 1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12       </a:t>
            </a:r>
            <a:r>
              <a:rPr lang="en-US" sz="1700" dirty="0">
                <a:solidFill>
                  <a:srgbClr val="474B4F"/>
                </a:solidFill>
                <a:latin typeface="Montserrat Semi-Bold Bold"/>
              </a:rPr>
              <a:t>futurumcareers.com</a:t>
            </a:r>
          </a:p>
        </p:txBody>
      </p:sp>
      <p:sp>
        <p:nvSpPr>
          <p:cNvPr id="11" name="TextBox 11"/>
          <p:cNvSpPr txBox="1"/>
          <p:nvPr/>
        </p:nvSpPr>
        <p:spPr>
          <a:xfrm>
            <a:off x="1028700" y="2552700"/>
            <a:ext cx="8607342" cy="3046411"/>
          </a:xfrm>
          <a:prstGeom prst="rect">
            <a:avLst/>
          </a:prstGeom>
        </p:spPr>
        <p:txBody>
          <a:bodyPr lIns="0" tIns="0" rIns="0" bIns="0" rtlCol="0" anchor="t">
            <a:spAutoFit/>
          </a:bodyPr>
          <a:lstStyle/>
          <a:p>
            <a:pPr>
              <a:lnSpc>
                <a:spcPct val="107000"/>
              </a:lnSpc>
              <a:spcAft>
                <a:spcPts val="800"/>
              </a:spcAft>
            </a:pPr>
            <a:r>
              <a:rPr lang="en-GB" sz="2400" kern="0" dirty="0">
                <a:solidFill>
                  <a:srgbClr val="000000"/>
                </a:solidFill>
                <a:effectLst/>
                <a:latin typeface="Montserrat" pitchFamily="2" charset="0"/>
                <a:ea typeface="Aptos" panose="020B0004020202020204" pitchFamily="34" charset="0"/>
                <a:cs typeface="BrandonGrotesque-Regular"/>
              </a:rPr>
              <a:t> </a:t>
            </a:r>
            <a:endParaRPr lang="en-GB" sz="2400" kern="100" dirty="0">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“These discussions between student and teacher are important as it enthuses both parties about the study of history, turning the subject away from any perception of being a subject of knowledge transfer and learning of facts.”</a:t>
            </a:r>
            <a:endParaRPr lang="en-GB" sz="2400" kern="100" dirty="0">
              <a:solidFill>
                <a:schemeClr val="tx2"/>
              </a:solidFill>
              <a:latin typeface="Montserrat" pitchFamily="2" charset="0"/>
              <a:ea typeface="Aptos" panose="020B0004020202020204" pitchFamily="34" charset="0"/>
              <a:cs typeface="Arial" panose="020B0604020202020204" pitchFamily="34" charset="0"/>
            </a:endParaRPr>
          </a:p>
          <a:p>
            <a:r>
              <a:rPr lang="en-GB" sz="2400" b="1" kern="0" dirty="0">
                <a:solidFill>
                  <a:schemeClr val="tx2"/>
                </a:solidFill>
                <a:effectLst/>
                <a:latin typeface="Montserrat" pitchFamily="2" charset="0"/>
                <a:ea typeface="Aptos" panose="020B0004020202020204" pitchFamily="34" charset="0"/>
                <a:cs typeface="BrandonGrotesque-Regular"/>
              </a:rPr>
              <a:t>Thomas</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pPr>
              <a:lnSpc>
                <a:spcPts val="2800"/>
              </a:lnSpc>
            </a:pPr>
            <a:endParaRPr lang="en-US" sz="2000" dirty="0">
              <a:solidFill>
                <a:srgbClr val="474B4F"/>
              </a:solidFill>
              <a:latin typeface="Montserrat Extra-Bold"/>
            </a:endParaRPr>
          </a:p>
        </p:txBody>
      </p:sp>
      <p:sp>
        <p:nvSpPr>
          <p:cNvPr id="12" name="Rounded Rectangle 11">
            <a:extLst>
              <a:ext uri="{FF2B5EF4-FFF2-40B4-BE49-F238E27FC236}">
                <a16:creationId xmlns:a16="http://schemas.microsoft.com/office/drawing/2014/main" id="{58EA4AD8-38C0-DE2A-1305-CA2B8715F98B}"/>
              </a:ext>
            </a:extLst>
          </p:cNvPr>
          <p:cNvSpPr/>
          <p:nvPr/>
        </p:nvSpPr>
        <p:spPr>
          <a:xfrm>
            <a:off x="10818109" y="2247900"/>
            <a:ext cx="7038831" cy="54102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9D07B6-4137-3273-22CE-B4DD31AA65D7}"/>
              </a:ext>
            </a:extLst>
          </p:cNvPr>
          <p:cNvSpPr txBox="1"/>
          <p:nvPr/>
        </p:nvSpPr>
        <p:spPr>
          <a:xfrm>
            <a:off x="12289752" y="7947604"/>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233633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itting at a table&#10;&#10;Description automatically generated">
            <a:extLst>
              <a:ext uri="{FF2B5EF4-FFF2-40B4-BE49-F238E27FC236}">
                <a16:creationId xmlns:a16="http://schemas.microsoft.com/office/drawing/2014/main" id="{304F390C-586B-265B-808B-F36805DB55A7}"/>
              </a:ext>
            </a:extLst>
          </p:cNvPr>
          <p:cNvPicPr>
            <a:picLocks noChangeAspect="1"/>
          </p:cNvPicPr>
          <p:nvPr/>
        </p:nvPicPr>
        <p:blipFill rotWithShape="1">
          <a:blip r:embed="rId2">
            <a:extLst>
              <a:ext uri="{28A0092B-C50C-407E-A947-70E740481C1C}">
                <a14:useLocalDpi xmlns:a14="http://schemas.microsoft.com/office/drawing/2010/main" val="0"/>
              </a:ext>
            </a:extLst>
          </a:blip>
          <a:srcRect t="8304" b="19375"/>
          <a:stretch/>
        </p:blipFill>
        <p:spPr>
          <a:xfrm>
            <a:off x="7620000" y="-1"/>
            <a:ext cx="10668000" cy="10287002"/>
          </a:xfrm>
          <a:prstGeom prst="rect">
            <a:avLst/>
          </a:prstGeom>
        </p:spPr>
      </p:pic>
      <p:grpSp>
        <p:nvGrpSpPr>
          <p:cNvPr id="7" name="Group 7"/>
          <p:cNvGrpSpPr/>
          <p:nvPr/>
        </p:nvGrpSpPr>
        <p:grpSpPr>
          <a:xfrm rot="5400000">
            <a:off x="1270009" y="-241309"/>
            <a:ext cx="9258300" cy="11798318"/>
            <a:chOff x="0" y="0"/>
            <a:chExt cx="3130550" cy="3989417"/>
          </a:xfrm>
        </p:grpSpPr>
        <p:sp>
          <p:nvSpPr>
            <p:cNvPr id="8" name="Freeform 8"/>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145D8D"/>
            </a:solidFill>
          </p:spPr>
          <p:txBody>
            <a:bodyPr/>
            <a:lstStyle/>
            <a:p>
              <a:endParaRPr lang="en-GB"/>
            </a:p>
          </p:txBody>
        </p:sp>
      </p:grpSp>
      <p:grpSp>
        <p:nvGrpSpPr>
          <p:cNvPr id="9" name="Group 9"/>
          <p:cNvGrpSpPr/>
          <p:nvPr/>
        </p:nvGrpSpPr>
        <p:grpSpPr>
          <a:xfrm rot="5400000">
            <a:off x="625705" y="-625705"/>
            <a:ext cx="10287000" cy="11538409"/>
            <a:chOff x="0" y="0"/>
            <a:chExt cx="3130550" cy="3511380"/>
          </a:xfrm>
          <a:solidFill>
            <a:srgbClr val="FF99CC"/>
          </a:solidFill>
        </p:grpSpPr>
        <p:sp>
          <p:nvSpPr>
            <p:cNvPr id="10" name="Freeform 10"/>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p:cNvSpPr txBox="1"/>
          <p:nvPr/>
        </p:nvSpPr>
        <p:spPr>
          <a:xfrm>
            <a:off x="701219" y="1913588"/>
            <a:ext cx="8229600" cy="6278642"/>
          </a:xfrm>
          <a:prstGeom prst="rect">
            <a:avLst/>
          </a:prstGeom>
        </p:spPr>
        <p:txBody>
          <a:bodyPr wrap="square"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objects sparked students’ </a:t>
            </a:r>
            <a:r>
              <a:rPr lang="en-GB" sz="2400" kern="0" dirty="0">
                <a:solidFill>
                  <a:srgbClr val="0000CC"/>
                </a:solidFill>
                <a:effectLst/>
                <a:latin typeface="Montserrat" pitchFamily="2" charset="0"/>
                <a:ea typeface="Aptos" panose="020B0004020202020204" pitchFamily="34" charset="0"/>
                <a:cs typeface="BrandonGrotesque-Regular"/>
              </a:rPr>
              <a:t>curiosity</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and </a:t>
            </a:r>
            <a:r>
              <a:rPr lang="en-GB" sz="2400" kern="0" dirty="0">
                <a:solidFill>
                  <a:srgbClr val="0000CC"/>
                </a:solidFill>
                <a:effectLst/>
                <a:latin typeface="Montserrat" pitchFamily="2" charset="0"/>
                <a:ea typeface="Aptos" panose="020B0004020202020204" pitchFamily="34" charset="0"/>
                <a:cs typeface="BrandonGrotesque-Regular"/>
              </a:rPr>
              <a:t>imagination</a:t>
            </a:r>
            <a:r>
              <a:rPr lang="en-GB" sz="2400" kern="0" dirty="0">
                <a:solidFill>
                  <a:schemeClr val="tx1">
                    <a:lumMod val="75000"/>
                    <a:lumOff val="25000"/>
                  </a:schemeClr>
                </a:solidFill>
                <a:latin typeface="Montserrat" pitchFamily="2" charset="0"/>
                <a:ea typeface="Aptos" panose="020B0004020202020204" pitchFamily="34" charset="0"/>
                <a:cs typeface="BrandonGrotesque-Regular"/>
              </a:rPr>
              <a:t>.</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“Their imaginations evocatively set the objects into very human contexts, full of meaning, when asked to write about their makers, production processes and movements. In the work undertaken by the students, they wrote about tilers wanting to spread enlightenment and revelation through the beauty of their decorated tiles… pilgrimage badges representing long and arduous journeys, for both showing off and anxious safekeeping…” </a:t>
            </a:r>
          </a:p>
          <a:p>
            <a:r>
              <a:rPr lang="en-GB" sz="2400" b="1" kern="0" dirty="0">
                <a:solidFill>
                  <a:schemeClr val="tx2"/>
                </a:solidFill>
                <a:latin typeface="Montserrat" pitchFamily="2" charset="0"/>
                <a:ea typeface="Aptos" panose="020B0004020202020204" pitchFamily="34" charset="0"/>
                <a:cs typeface="Arial" panose="020B0604020202020204" pitchFamily="34" charset="0"/>
              </a:rPr>
              <a:t>Katherine</a:t>
            </a:r>
            <a:endParaRPr lang="en-GB" sz="2400" b="1"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Students’ responses went beyond mere descriptions; they were infused with critical historical inquiry and meaningful discussion.</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2" name="TextBox 12"/>
          <p:cNvSpPr txBox="1"/>
          <p:nvPr/>
        </p:nvSpPr>
        <p:spPr>
          <a:xfrm>
            <a:off x="723341" y="9311811"/>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sp>
        <p:nvSpPr>
          <p:cNvPr id="15" name="TextBox 15"/>
          <p:cNvSpPr txBox="1"/>
          <p:nvPr/>
        </p:nvSpPr>
        <p:spPr>
          <a:xfrm>
            <a:off x="711051" y="670897"/>
            <a:ext cx="10805010" cy="620747"/>
          </a:xfrm>
          <a:prstGeom prst="rect">
            <a:avLst/>
          </a:prstGeom>
        </p:spPr>
        <p:txBody>
          <a:bodyPr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Impact on students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4162C9-9365-6F10-DA6A-38FEFD6CF239}"/>
              </a:ext>
            </a:extLst>
          </p:cNvPr>
          <p:cNvSpPr txBox="1"/>
          <p:nvPr/>
        </p:nvSpPr>
        <p:spPr>
          <a:xfrm>
            <a:off x="11785722" y="9614939"/>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1000"/>
                                        <p:tgtEl>
                                          <p:spTgt spid="11">
                                            <p:txEl>
                                              <p:pRg st="3" end="3"/>
                                            </p:txEl>
                                          </p:spTgt>
                                        </p:tgtEl>
                                      </p:cBhvr>
                                    </p:animEffect>
                                    <p:anim calcmode="lin" valueType="num">
                                      <p:cBhvr>
                                        <p:cTn id="2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fade">
                                      <p:cBhvr>
                                        <p:cTn id="26" dur="1000"/>
                                        <p:tgtEl>
                                          <p:spTgt spid="11">
                                            <p:txEl>
                                              <p:pRg st="5" end="5"/>
                                            </p:txEl>
                                          </p:spTgt>
                                        </p:tgtEl>
                                      </p:cBhvr>
                                    </p:animEffect>
                                    <p:anim calcmode="lin" valueType="num">
                                      <p:cBhvr>
                                        <p:cTn id="2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F390C-586B-265B-808B-F36805DB55A7}"/>
              </a:ext>
            </a:extLst>
          </p:cNvPr>
          <p:cNvPicPr>
            <a:picLocks noChangeAspect="1"/>
          </p:cNvPicPr>
          <p:nvPr/>
        </p:nvPicPr>
        <p:blipFill>
          <a:blip r:embed="rId2">
            <a:extLst>
              <a:ext uri="{28A0092B-C50C-407E-A947-70E740481C1C}">
                <a14:useLocalDpi xmlns:a14="http://schemas.microsoft.com/office/drawing/2010/main" val="0"/>
              </a:ext>
            </a:extLst>
          </a:blip>
          <a:srcRect l="15441" r="15441"/>
          <a:stretch/>
        </p:blipFill>
        <p:spPr>
          <a:xfrm>
            <a:off x="7620000" y="-1"/>
            <a:ext cx="10668000" cy="10287002"/>
          </a:xfrm>
          <a:prstGeom prst="rect">
            <a:avLst/>
          </a:prstGeom>
        </p:spPr>
      </p:pic>
      <p:grpSp>
        <p:nvGrpSpPr>
          <p:cNvPr id="7" name="Group 7"/>
          <p:cNvGrpSpPr/>
          <p:nvPr/>
        </p:nvGrpSpPr>
        <p:grpSpPr>
          <a:xfrm rot="5400000">
            <a:off x="1200150" y="-171450"/>
            <a:ext cx="9258300" cy="11658600"/>
            <a:chOff x="0" y="0"/>
            <a:chExt cx="3130550" cy="3989417"/>
          </a:xfrm>
        </p:grpSpPr>
        <p:sp>
          <p:nvSpPr>
            <p:cNvPr id="8" name="Freeform 8"/>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145D8D"/>
            </a:solidFill>
          </p:spPr>
          <p:txBody>
            <a:bodyPr/>
            <a:lstStyle/>
            <a:p>
              <a:endParaRPr lang="en-GB"/>
            </a:p>
          </p:txBody>
        </p:sp>
      </p:grpSp>
      <p:grpSp>
        <p:nvGrpSpPr>
          <p:cNvPr id="9" name="Group 9"/>
          <p:cNvGrpSpPr/>
          <p:nvPr/>
        </p:nvGrpSpPr>
        <p:grpSpPr>
          <a:xfrm rot="5400000">
            <a:off x="625705" y="-625705"/>
            <a:ext cx="10287000" cy="11538409"/>
            <a:chOff x="0" y="0"/>
            <a:chExt cx="3130550" cy="3511380"/>
          </a:xfrm>
          <a:solidFill>
            <a:srgbClr val="FF99CC"/>
          </a:solidFill>
        </p:grpSpPr>
        <p:sp>
          <p:nvSpPr>
            <p:cNvPr id="10" name="Freeform 10"/>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p:cNvSpPr txBox="1"/>
          <p:nvPr/>
        </p:nvSpPr>
        <p:spPr>
          <a:xfrm>
            <a:off x="718425" y="2568495"/>
            <a:ext cx="8120775" cy="5539978"/>
          </a:xfrm>
          <a:prstGeom prst="rect">
            <a:avLst/>
          </a:prstGeom>
        </p:spPr>
        <p:txBody>
          <a:bodyPr wrap="square"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MOB project prompted educators to fundamentally reconsider their approach to historical sources and teaching methods.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Many teachers commented on how handling authentic objects provided a new lens through which to engage with historical material, allowing students to make historical </a:t>
            </a:r>
            <a:r>
              <a:rPr lang="en-GB" sz="2400" kern="0" dirty="0">
                <a:solidFill>
                  <a:srgbClr val="0000CC"/>
                </a:solidFill>
                <a:effectLst/>
                <a:latin typeface="Montserrat" pitchFamily="2" charset="0"/>
                <a:ea typeface="Aptos" panose="020B0004020202020204" pitchFamily="34" charset="0"/>
                <a:cs typeface="BrandonGrotesque-Regular"/>
              </a:rPr>
              <a:t>inferences</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without extensive prior contextual knowledge.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It deepened teachers’ appreciation for the care and </a:t>
            </a:r>
            <a:r>
              <a:rPr lang="en-GB" sz="2400" kern="0" dirty="0">
                <a:solidFill>
                  <a:srgbClr val="0000CC"/>
                </a:solidFill>
                <a:effectLst/>
                <a:latin typeface="Montserrat" pitchFamily="2" charset="0"/>
                <a:ea typeface="Aptos" panose="020B0004020202020204" pitchFamily="34" charset="0"/>
                <a:cs typeface="BrandonGrotesque-Regular"/>
              </a:rPr>
              <a:t>respect</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students inherently possess for history when provided with meaningful opportunities for interaction.</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2" name="TextBox 12"/>
          <p:cNvSpPr txBox="1"/>
          <p:nvPr/>
        </p:nvSpPr>
        <p:spPr>
          <a:xfrm>
            <a:off x="789289" y="9311811"/>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15" name="TextBox 15"/>
          <p:cNvSpPr txBox="1"/>
          <p:nvPr/>
        </p:nvSpPr>
        <p:spPr>
          <a:xfrm>
            <a:off x="718425" y="1177850"/>
            <a:ext cx="10805010" cy="620747"/>
          </a:xfrm>
          <a:prstGeom prst="rect">
            <a:avLst/>
          </a:prstGeom>
        </p:spPr>
        <p:txBody>
          <a:bodyPr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Impact on teachers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3CB1255-0DC9-11F6-71EF-06325FD91245}"/>
              </a:ext>
            </a:extLst>
          </p:cNvPr>
          <p:cNvSpPr txBox="1"/>
          <p:nvPr/>
        </p:nvSpPr>
        <p:spPr>
          <a:xfrm>
            <a:off x="13716000" y="10010001"/>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4948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1457251" y="2041238"/>
            <a:ext cx="6338994"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grpSp>
        <p:nvGrpSpPr>
          <p:cNvPr id="8" name="Group 8"/>
          <p:cNvGrpSpPr/>
          <p:nvPr/>
        </p:nvGrpSpPr>
        <p:grpSpPr>
          <a:xfrm rot="-5400000">
            <a:off x="14645819" y="1565786"/>
            <a:ext cx="5870210" cy="2738638"/>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sp>
        <p:nvSpPr>
          <p:cNvPr id="11" name="TextBox 11"/>
          <p:cNvSpPr txBox="1"/>
          <p:nvPr/>
        </p:nvSpPr>
        <p:spPr>
          <a:xfrm>
            <a:off x="1219200" y="9410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
        <p:nvSpPr>
          <p:cNvPr id="12" name="TextBox 12"/>
          <p:cNvSpPr txBox="1"/>
          <p:nvPr/>
        </p:nvSpPr>
        <p:spPr>
          <a:xfrm>
            <a:off x="8535326" y="2046820"/>
            <a:ext cx="8178792" cy="5170646"/>
          </a:xfrm>
          <a:prstGeom prst="rect">
            <a:avLst/>
          </a:prstGeom>
        </p:spPr>
        <p:txBody>
          <a:bodyPr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endPar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endParaRPr>
          </a:p>
          <a:p>
            <a:r>
              <a:rPr lang="en-GB" sz="2400" kern="0" dirty="0">
                <a:solidFill>
                  <a:srgbClr val="0000CC"/>
                </a:solidFill>
                <a:effectLst/>
                <a:latin typeface="Montserrat" pitchFamily="2" charset="0"/>
                <a:ea typeface="Aptos" panose="020B0004020202020204" pitchFamily="34" charset="0"/>
                <a:cs typeface="BrandonGrotesque-Regular"/>
              </a:rPr>
              <a:t>Trainee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teachers benefitted significantly from their involvement in the project, gaining first-hand experience in implementing object-based learning across diverse classroom settings.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endParaRPr lang="en-GB" sz="2400" kern="0" dirty="0">
              <a:solidFill>
                <a:schemeClr val="tx1">
                  <a:lumMod val="75000"/>
                  <a:lumOff val="25000"/>
                </a:schemeClr>
              </a:solidFill>
              <a:latin typeface="Montserrat" pitchFamily="2" charset="0"/>
              <a:ea typeface="Aptos" panose="020B0004020202020204" pitchFamily="34" charset="0"/>
              <a:cs typeface="BrandonGrotesque-Regular"/>
            </a:endParaRPr>
          </a:p>
          <a:p>
            <a:r>
              <a:rPr lang="en-GB" sz="2400" kern="0" dirty="0">
                <a:solidFill>
                  <a:schemeClr val="tx2"/>
                </a:solidFill>
                <a:effectLst/>
                <a:latin typeface="Montserrat" pitchFamily="2" charset="0"/>
                <a:ea typeface="Aptos" panose="020B0004020202020204" pitchFamily="34" charset="0"/>
                <a:cs typeface="BrandonGrotesque-Regular"/>
              </a:rPr>
              <a:t>“I was able to plan the same experience for students in both placement schools during my training. The artefacts were met with the same level of interest and respect, no matter the age, ability or gender of the students.”</a:t>
            </a:r>
          </a:p>
          <a:p>
            <a:r>
              <a:rPr lang="en-GB" sz="2400" b="1" kern="0" dirty="0">
                <a:solidFill>
                  <a:schemeClr val="tx2"/>
                </a:solidFill>
                <a:effectLst/>
                <a:latin typeface="Montserrat" pitchFamily="2" charset="0"/>
                <a:ea typeface="Aptos" panose="020B0004020202020204" pitchFamily="34" charset="0"/>
                <a:cs typeface="BrandonGrotesque-Regular"/>
              </a:rPr>
              <a:t>Trainee teacher</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4A5011C-4E51-A397-AA39-238D8244FBA2}"/>
              </a:ext>
            </a:extLst>
          </p:cNvPr>
          <p:cNvSpPr txBox="1"/>
          <p:nvPr/>
        </p:nvSpPr>
        <p:spPr>
          <a:xfrm>
            <a:off x="8535326" y="1487243"/>
            <a:ext cx="10805010" cy="620747"/>
          </a:xfrm>
          <a:prstGeom prst="rect">
            <a:avLst/>
          </a:prstGeom>
        </p:spPr>
        <p:txBody>
          <a:bodyPr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Impact on teachers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7" name="Rounded Rectangle 11">
            <a:extLst>
              <a:ext uri="{FF2B5EF4-FFF2-40B4-BE49-F238E27FC236}">
                <a16:creationId xmlns:a16="http://schemas.microsoft.com/office/drawing/2014/main" id="{6FB1A20A-4D98-AFEE-100A-3987C6A3FC36}"/>
              </a:ext>
            </a:extLst>
          </p:cNvPr>
          <p:cNvSpPr/>
          <p:nvPr/>
        </p:nvSpPr>
        <p:spPr>
          <a:xfrm>
            <a:off x="1659472" y="2263848"/>
            <a:ext cx="6063522" cy="5404351"/>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14D58C-89D4-0F1A-88A3-66F73308E950}"/>
              </a:ext>
            </a:extLst>
          </p:cNvPr>
          <p:cNvSpPr txBox="1"/>
          <p:nvPr/>
        </p:nvSpPr>
        <p:spPr>
          <a:xfrm>
            <a:off x="2510661" y="7767334"/>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5" end="5"/>
                                            </p:txEl>
                                          </p:spTgt>
                                        </p:tgtEl>
                                        <p:attrNameLst>
                                          <p:attrName>style.visibility</p:attrName>
                                        </p:attrNameLst>
                                      </p:cBhvr>
                                      <p:to>
                                        <p:strVal val="visible"/>
                                      </p:to>
                                    </p:set>
                                    <p:animEffect transition="in" filter="fade">
                                      <p:cBhvr>
                                        <p:cTn id="14" dur="1000"/>
                                        <p:tgtEl>
                                          <p:spTgt spid="12">
                                            <p:txEl>
                                              <p:pRg st="5" end="5"/>
                                            </p:txEl>
                                          </p:spTgt>
                                        </p:tgtEl>
                                      </p:cBhvr>
                                    </p:animEffect>
                                    <p:anim calcmode="lin" valueType="num">
                                      <p:cBhvr>
                                        <p:cTn id="1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animEffect transition="in" filter="fade">
                                      <p:cBhvr>
                                        <p:cTn id="19" dur="1000"/>
                                        <p:tgtEl>
                                          <p:spTgt spid="12">
                                            <p:txEl>
                                              <p:pRg st="6" end="6"/>
                                            </p:txEl>
                                          </p:spTgt>
                                        </p:tgtEl>
                                      </p:cBhvr>
                                    </p:animEffect>
                                    <p:anim calcmode="lin" valueType="num">
                                      <p:cBhvr>
                                        <p:cTn id="2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5395927"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E7328A"/>
            </a:solidFill>
          </p:spPr>
          <p:txBody>
            <a:bodyPr/>
            <a:lstStyle/>
            <a:p>
              <a:endParaRPr lang="en-GB"/>
            </a:p>
          </p:txBody>
        </p:sp>
      </p:grpSp>
      <p:grpSp>
        <p:nvGrpSpPr>
          <p:cNvPr id="6" name="Group 6"/>
          <p:cNvGrpSpPr>
            <a:grpSpLocks noChangeAspect="1"/>
          </p:cNvGrpSpPr>
          <p:nvPr/>
        </p:nvGrpSpPr>
        <p:grpSpPr>
          <a:xfrm>
            <a:off x="1524000" y="2041238"/>
            <a:ext cx="5536654"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grpSp>
        <p:nvGrpSpPr>
          <p:cNvPr id="12" name="Group 12"/>
          <p:cNvGrpSpPr/>
          <p:nvPr/>
        </p:nvGrpSpPr>
        <p:grpSpPr>
          <a:xfrm rot="-5400000">
            <a:off x="14668271" y="1543335"/>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B76CA9"/>
            </a:solidFill>
          </p:spPr>
          <p:txBody>
            <a:bodyPr/>
            <a:lstStyle/>
            <a:p>
              <a:endParaRPr lang="en-GB"/>
            </a:p>
          </p:txBody>
        </p:sp>
      </p:grpSp>
      <p:sp>
        <p:nvSpPr>
          <p:cNvPr id="17" name="TextBox 17"/>
          <p:cNvSpPr txBox="1"/>
          <p:nvPr/>
        </p:nvSpPr>
        <p:spPr>
          <a:xfrm>
            <a:off x="8016024" y="2117356"/>
            <a:ext cx="9009211" cy="6312369"/>
          </a:xfrm>
          <a:prstGeom prst="rect">
            <a:avLst/>
          </a:prstGeom>
        </p:spPr>
        <p:txBody>
          <a:bodyPr wrap="square"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Start with </a:t>
            </a:r>
            <a:r>
              <a:rPr lang="en-GB" sz="2400" kern="0" dirty="0">
                <a:solidFill>
                  <a:srgbClr val="0000CC"/>
                </a:solidFill>
                <a:effectLst/>
                <a:latin typeface="Montserrat" pitchFamily="2" charset="0"/>
                <a:ea typeface="Aptos" panose="020B0004020202020204" pitchFamily="34" charset="0"/>
                <a:cs typeface="BrandonGrotesque-Regular"/>
              </a:rPr>
              <a:t>everyday objects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that offer rich historical insights.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“We would recommend approaching your </a:t>
            </a:r>
            <a:r>
              <a:rPr lang="en-GB" sz="2400" kern="0" dirty="0">
                <a:solidFill>
                  <a:srgbClr val="0000CC"/>
                </a:solidFill>
                <a:effectLst/>
                <a:latin typeface="Montserrat" pitchFamily="2" charset="0"/>
                <a:ea typeface="Aptos" panose="020B0004020202020204" pitchFamily="34" charset="0"/>
                <a:cs typeface="BrandonGrotesque-Regular"/>
              </a:rPr>
              <a:t>local museums </a:t>
            </a:r>
            <a:r>
              <a:rPr lang="en-GB" sz="2400" kern="0" dirty="0">
                <a:solidFill>
                  <a:schemeClr val="tx2"/>
                </a:solidFill>
                <a:effectLst/>
                <a:latin typeface="Montserrat" pitchFamily="2" charset="0"/>
                <a:ea typeface="Aptos" panose="020B0004020202020204" pitchFamily="34" charset="0"/>
                <a:cs typeface="BrandonGrotesque-Regular"/>
              </a:rPr>
              <a:t>or collections to see which artefacts they might be able to loan to you for handling sessions with students. We found non-elite, everyday objects without known historical narratives or owners were the most engaging and useful for students to handle and question.”</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b="1" kern="0" dirty="0">
                <a:solidFill>
                  <a:schemeClr val="tx2"/>
                </a:solidFill>
                <a:effectLst/>
                <a:latin typeface="Montserrat" pitchFamily="2" charset="0"/>
                <a:ea typeface="Aptos" panose="020B0004020202020204" pitchFamily="34" charset="0"/>
                <a:cs typeface="BrandonGrotesque-Regular"/>
              </a:rPr>
              <a:t>Katherine</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Many museum collections offer </a:t>
            </a:r>
            <a:r>
              <a:rPr lang="en-GB" sz="2400" kern="0" dirty="0">
                <a:solidFill>
                  <a:srgbClr val="0000CC"/>
                </a:solidFill>
                <a:effectLst/>
                <a:latin typeface="Montserrat" pitchFamily="2" charset="0"/>
                <a:ea typeface="Aptos" panose="020B0004020202020204" pitchFamily="34" charset="0"/>
                <a:cs typeface="BrandonGrotesque-Regular"/>
              </a:rPr>
              <a:t>loan boxes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of artefacts that educators can apply to access.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Mobility of Objects </a:t>
            </a:r>
            <a:r>
              <a:rPr lang="en-GB" sz="2400" b="1" kern="0" dirty="0">
                <a:solidFill>
                  <a:schemeClr val="tx1">
                    <a:lumMod val="75000"/>
                    <a:lumOff val="25000"/>
                  </a:schemeClr>
                </a:solidFill>
                <a:effectLst/>
                <a:latin typeface="Montserrat" pitchFamily="2" charset="0"/>
                <a:ea typeface="Aptos" panose="020B0004020202020204" pitchFamily="34" charset="0"/>
                <a:cs typeface="BrandonGrotesque-Bold"/>
                <a:hlinkClick r:id="rId2"/>
              </a:rPr>
              <a:t>website</a:t>
            </a:r>
            <a:r>
              <a:rPr lang="en-GB" sz="2400" b="1" kern="0" dirty="0">
                <a:solidFill>
                  <a:schemeClr val="tx1">
                    <a:lumMod val="75000"/>
                    <a:lumOff val="25000"/>
                  </a:schemeClr>
                </a:solidFill>
                <a:effectLst/>
                <a:latin typeface="Montserrat" pitchFamily="2" charset="0"/>
                <a:ea typeface="Aptos" panose="020B0004020202020204" pitchFamily="34" charset="0"/>
                <a:cs typeface="BrandonGrotesque-Bold"/>
              </a:rPr>
              <a:t>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provides free downloadable resources.</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a:lnSpc>
                <a:spcPts val="3360"/>
              </a:lnSpc>
            </a:pPr>
            <a:endParaRPr lang="en-US" sz="2400" dirty="0">
              <a:solidFill>
                <a:srgbClr val="474B4F"/>
              </a:solidFill>
              <a:latin typeface="Montserrat Classic"/>
            </a:endParaRP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16       </a:t>
            </a:r>
            <a:r>
              <a:rPr lang="en-US" sz="1700" dirty="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BDD5037A-A27C-055E-4D4E-C5B8B47F894D}"/>
              </a:ext>
            </a:extLst>
          </p:cNvPr>
          <p:cNvSpPr txBox="1"/>
          <p:nvPr/>
        </p:nvSpPr>
        <p:spPr>
          <a:xfrm>
            <a:off x="8016024" y="937732"/>
            <a:ext cx="10805010" cy="620747"/>
          </a:xfrm>
          <a:prstGeom prst="rect">
            <a:avLst/>
          </a:prstGeom>
        </p:spPr>
        <p:txBody>
          <a:bodyPr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Advice for teachers</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6" name="Rounded Rectangle 14">
            <a:extLst>
              <a:ext uri="{FF2B5EF4-FFF2-40B4-BE49-F238E27FC236}">
                <a16:creationId xmlns:a16="http://schemas.microsoft.com/office/drawing/2014/main" id="{E743AB50-DB2B-BFC7-6931-8F200BD93D91}"/>
              </a:ext>
            </a:extLst>
          </p:cNvPr>
          <p:cNvSpPr/>
          <p:nvPr/>
        </p:nvSpPr>
        <p:spPr>
          <a:xfrm>
            <a:off x="1700489" y="2221308"/>
            <a:ext cx="5123521" cy="535581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60435F-32F0-9D91-9C8C-8DB8E76D67F6}"/>
              </a:ext>
            </a:extLst>
          </p:cNvPr>
          <p:cNvSpPr txBox="1"/>
          <p:nvPr/>
        </p:nvSpPr>
        <p:spPr>
          <a:xfrm>
            <a:off x="2098795" y="7797674"/>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26160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7" end="7"/>
                                            </p:txEl>
                                          </p:spTgt>
                                        </p:tgtEl>
                                        <p:attrNameLst>
                                          <p:attrName>style.visibility</p:attrName>
                                        </p:attrNameLst>
                                      </p:cBhvr>
                                      <p:to>
                                        <p:strVal val="visible"/>
                                      </p:to>
                                    </p:set>
                                    <p:animEffect transition="in" filter="fade">
                                      <p:cBhvr>
                                        <p:cTn id="33" dur="1000"/>
                                        <p:tgtEl>
                                          <p:spTgt spid="17">
                                            <p:txEl>
                                              <p:pRg st="7" end="7"/>
                                            </p:txEl>
                                          </p:spTgt>
                                        </p:tgtEl>
                                      </p:cBhvr>
                                    </p:animEffect>
                                    <p:anim calcmode="lin" valueType="num">
                                      <p:cBhvr>
                                        <p:cTn id="3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children in a classroom&#10;&#10;Description automatically generated">
            <a:extLst>
              <a:ext uri="{FF2B5EF4-FFF2-40B4-BE49-F238E27FC236}">
                <a16:creationId xmlns:a16="http://schemas.microsoft.com/office/drawing/2014/main" id="{1EEE9A27-E14B-2AE1-D340-655FBF2A3E70}"/>
              </a:ext>
            </a:extLst>
          </p:cNvPr>
          <p:cNvPicPr>
            <a:picLocks noChangeAspect="1"/>
          </p:cNvPicPr>
          <p:nvPr/>
        </p:nvPicPr>
        <p:blipFill rotWithShape="1">
          <a:blip r:embed="rId2">
            <a:extLst>
              <a:ext uri="{28A0092B-C50C-407E-A947-70E740481C1C}">
                <a14:useLocalDpi xmlns:a14="http://schemas.microsoft.com/office/drawing/2010/main" val="0"/>
              </a:ext>
            </a:extLst>
          </a:blip>
          <a:srcRect t="6064"/>
          <a:stretch/>
        </p:blipFill>
        <p:spPr>
          <a:xfrm>
            <a:off x="3711390" y="-2"/>
            <a:ext cx="14601549" cy="10287002"/>
          </a:xfrm>
          <a:prstGeom prst="rect">
            <a:avLst/>
          </a:prstGeom>
        </p:spPr>
      </p:pic>
      <p:grpSp>
        <p:nvGrpSpPr>
          <p:cNvPr id="4" name="Group 4"/>
          <p:cNvGrpSpPr/>
          <p:nvPr/>
        </p:nvGrpSpPr>
        <p:grpSpPr>
          <a:xfrm>
            <a:off x="1083284" y="2611456"/>
            <a:ext cx="11565916" cy="6309193"/>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145D8D"/>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76CA9"/>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E7328A"/>
            </a:solidFill>
          </p:spPr>
          <p:txBody>
            <a:bodyPr/>
            <a:lstStyle/>
            <a:p>
              <a:endParaRPr lang="en-GB"/>
            </a:p>
          </p:txBody>
        </p:sp>
      </p:grpSp>
      <p:grpSp>
        <p:nvGrpSpPr>
          <p:cNvPr id="12" name="Group 12"/>
          <p:cNvGrpSpPr/>
          <p:nvPr/>
        </p:nvGrpSpPr>
        <p:grpSpPr>
          <a:xfrm>
            <a:off x="895699" y="2896956"/>
            <a:ext cx="11415110" cy="571914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76CA9"/>
            </a:solidFill>
          </p:spPr>
          <p:txBody>
            <a:bodyPr/>
            <a:lstStyle/>
            <a:p>
              <a:endParaRPr lang="en-GB"/>
            </a:p>
          </p:txBody>
        </p:sp>
      </p:grpSp>
      <p:grpSp>
        <p:nvGrpSpPr>
          <p:cNvPr id="17" name="Group 17"/>
          <p:cNvGrpSpPr/>
          <p:nvPr/>
        </p:nvGrpSpPr>
        <p:grpSpPr>
          <a:xfrm>
            <a:off x="1107865" y="3044970"/>
            <a:ext cx="11069943" cy="5451329"/>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1033538"/>
            <a:ext cx="6844089" cy="857735"/>
          </a:xfrm>
          <a:prstGeom prst="rect">
            <a:avLst/>
          </a:prstGeom>
        </p:spPr>
        <p:txBody>
          <a:bodyPr lIns="0" tIns="0" rIns="0" bIns="0" rtlCol="0" anchor="t">
            <a:spAutoFit/>
          </a:bodyPr>
          <a:lstStyle/>
          <a:p>
            <a:pPr>
              <a:lnSpc>
                <a:spcPts val="7589"/>
              </a:lnSpc>
            </a:pPr>
            <a:r>
              <a:rPr lang="en-US" sz="4000" dirty="0">
                <a:solidFill>
                  <a:srgbClr val="FFFFFF"/>
                </a:solidFill>
                <a:latin typeface="Montserrat" pitchFamily="2" charset="0"/>
              </a:rPr>
              <a:t>Talking points</a:t>
            </a:r>
          </a:p>
        </p:txBody>
      </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21" name="TextBox 21"/>
          <p:cNvSpPr txBox="1"/>
          <p:nvPr/>
        </p:nvSpPr>
        <p:spPr>
          <a:xfrm>
            <a:off x="1318162" y="3116569"/>
            <a:ext cx="10859646" cy="5201424"/>
          </a:xfrm>
          <a:prstGeom prst="rect">
            <a:avLst/>
          </a:prstGeom>
        </p:spPr>
        <p:txBody>
          <a:bodyPr wrap="square" lIns="0" tIns="0" rIns="0" bIns="0" rtlCol="0" anchor="t">
            <a:spAutoFit/>
          </a:bodyPr>
          <a:lstStyle/>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What are the potential interdisciplinary connections between history and other subjects, such as art, science or English? How can object-based teaching facilitate cross-disciplinary learning?</a:t>
            </a:r>
          </a:p>
          <a:p>
            <a:pPr marL="514350" indent="-514350">
              <a:buFont typeface="+mj-lt"/>
              <a:buAutoNum type="arabicPeriod"/>
            </a:pPr>
            <a:endPar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How might engaging with material culture in the classroom contribute to developing students’ empathy, cultural awareness and global citizenship?</a:t>
            </a:r>
          </a:p>
          <a:p>
            <a:pPr marL="514350" indent="-514350">
              <a:buFont typeface="+mj-lt"/>
              <a:buAutoNum type="arabicPeriod"/>
            </a:pPr>
            <a:endPar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How can you approach teaching with sensitivity and respect for diverse cultural perspectives, considering the ethical considerations surrounding the acquisition and display of historical objects?</a:t>
            </a:r>
            <a:endParaRPr lang="en-GB" sz="26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681CC-97BE-CDBF-20C4-72EFD3B1960F}"/>
              </a:ext>
            </a:extLst>
          </p:cNvPr>
          <p:cNvSpPr txBox="1"/>
          <p:nvPr/>
        </p:nvSpPr>
        <p:spPr>
          <a:xfrm>
            <a:off x="12496800" y="9871502"/>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18550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children in a classroom&#10;&#10;Description automatically generated">
            <a:extLst>
              <a:ext uri="{FF2B5EF4-FFF2-40B4-BE49-F238E27FC236}">
                <a16:creationId xmlns:a16="http://schemas.microsoft.com/office/drawing/2014/main" id="{1EEE9A27-E14B-2AE1-D340-655FBF2A3E70}"/>
              </a:ext>
            </a:extLst>
          </p:cNvPr>
          <p:cNvPicPr>
            <a:picLocks noChangeAspect="1"/>
          </p:cNvPicPr>
          <p:nvPr/>
        </p:nvPicPr>
        <p:blipFill rotWithShape="1">
          <a:blip r:embed="rId2">
            <a:extLst>
              <a:ext uri="{28A0092B-C50C-407E-A947-70E740481C1C}">
                <a14:useLocalDpi xmlns:a14="http://schemas.microsoft.com/office/drawing/2010/main" val="0"/>
              </a:ext>
            </a:extLst>
          </a:blip>
          <a:srcRect t="6064"/>
          <a:stretch/>
        </p:blipFill>
        <p:spPr>
          <a:xfrm>
            <a:off x="3711390" y="-2"/>
            <a:ext cx="14601549" cy="10287002"/>
          </a:xfrm>
          <a:prstGeom prst="rect">
            <a:avLst/>
          </a:prstGeom>
        </p:spPr>
      </p:pic>
      <p:grpSp>
        <p:nvGrpSpPr>
          <p:cNvPr id="4" name="Group 4"/>
          <p:cNvGrpSpPr/>
          <p:nvPr/>
        </p:nvGrpSpPr>
        <p:grpSpPr>
          <a:xfrm>
            <a:off x="1083284" y="2611456"/>
            <a:ext cx="11227525" cy="6309193"/>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145D8D"/>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76CA9"/>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E7328A"/>
            </a:solidFill>
          </p:spPr>
          <p:txBody>
            <a:bodyPr/>
            <a:lstStyle/>
            <a:p>
              <a:endParaRPr lang="en-GB"/>
            </a:p>
          </p:txBody>
        </p:sp>
      </p:grpSp>
      <p:grpSp>
        <p:nvGrpSpPr>
          <p:cNvPr id="12" name="Group 12"/>
          <p:cNvGrpSpPr/>
          <p:nvPr/>
        </p:nvGrpSpPr>
        <p:grpSpPr>
          <a:xfrm>
            <a:off x="1028700" y="2896956"/>
            <a:ext cx="11094524" cy="571914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76CA9"/>
            </a:solidFill>
          </p:spPr>
          <p:txBody>
            <a:bodyPr/>
            <a:lstStyle/>
            <a:p>
              <a:endParaRPr lang="en-GB"/>
            </a:p>
          </p:txBody>
        </p:sp>
      </p:grpSp>
      <p:grpSp>
        <p:nvGrpSpPr>
          <p:cNvPr id="17" name="Group 17"/>
          <p:cNvGrpSpPr/>
          <p:nvPr/>
        </p:nvGrpSpPr>
        <p:grpSpPr>
          <a:xfrm>
            <a:off x="1219200" y="3044970"/>
            <a:ext cx="10744200" cy="5451329"/>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1033538"/>
            <a:ext cx="6844089" cy="857735"/>
          </a:xfrm>
          <a:prstGeom prst="rect">
            <a:avLst/>
          </a:prstGeom>
        </p:spPr>
        <p:txBody>
          <a:bodyPr lIns="0" tIns="0" rIns="0" bIns="0" rtlCol="0" anchor="t">
            <a:spAutoFit/>
          </a:bodyPr>
          <a:lstStyle/>
          <a:p>
            <a:pPr>
              <a:lnSpc>
                <a:spcPts val="7589"/>
              </a:lnSpc>
            </a:pPr>
            <a:r>
              <a:rPr lang="en-US" sz="4000" dirty="0">
                <a:solidFill>
                  <a:srgbClr val="FFFFFF"/>
                </a:solidFill>
                <a:latin typeface="Montserrat" pitchFamily="2" charset="0"/>
              </a:rPr>
              <a:t>Talking points</a:t>
            </a:r>
          </a:p>
        </p:txBody>
      </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21" name="TextBox 21"/>
          <p:cNvSpPr txBox="1"/>
          <p:nvPr/>
        </p:nvSpPr>
        <p:spPr>
          <a:xfrm>
            <a:off x="1318162" y="3773255"/>
            <a:ext cx="10515600" cy="4001095"/>
          </a:xfrm>
          <a:prstGeom prst="rect">
            <a:avLst/>
          </a:prstGeom>
        </p:spPr>
        <p:txBody>
          <a:bodyPr wrap="square" lIns="0" tIns="0" rIns="0" bIns="0" rtlCol="0" anchor="t">
            <a:spAutoFit/>
          </a:bodyPr>
          <a:lstStyle/>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How might you empower students to take ownership of their learning through object exploration, considering your role as a facilitator of historical inquiry?</a:t>
            </a:r>
            <a:endPar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endParaRPr lang="en-GB" sz="26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As you consider incorporating object exploration into your teaching, reflect on your questioning techniques. How open-ended are the questions you ask? To what extent do your questioning techniques encourage critical thinking and discussion? What questions would you ask to facilitate deeper engagement with material culture?</a:t>
            </a:r>
            <a:endParaRPr lang="en-GB" sz="26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FEDD05E-ACEC-799F-ED94-CA3790ED38E2}"/>
              </a:ext>
            </a:extLst>
          </p:cNvPr>
          <p:cNvSpPr txBox="1"/>
          <p:nvPr/>
        </p:nvSpPr>
        <p:spPr>
          <a:xfrm>
            <a:off x="12573000" y="9871502"/>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38161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t="7900" b="7900"/>
          <a:stretch/>
        </p:blipFill>
        <p:spPr>
          <a:xfrm>
            <a:off x="1536288" y="0"/>
            <a:ext cx="16307713" cy="10287000"/>
          </a:xfrm>
          <a:prstGeom prst="rect">
            <a:avLst/>
          </a:prstGeom>
        </p:spPr>
      </p:pic>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E7328A"/>
            </a:solidFill>
          </p:spPr>
          <p:txBody>
            <a:bodyPr/>
            <a:lstStyle/>
            <a:p>
              <a:endParaRPr lang="en-GB"/>
            </a:p>
          </p:txBody>
        </p:sp>
      </p:grpSp>
      <p:grpSp>
        <p:nvGrpSpPr>
          <p:cNvPr id="5" name="Group 5"/>
          <p:cNvGrpSpPr/>
          <p:nvPr/>
        </p:nvGrpSpPr>
        <p:grpSpPr>
          <a:xfrm rot="5400000">
            <a:off x="-937583" y="937583"/>
            <a:ext cx="10287000"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B76CA9"/>
            </a:solidFill>
          </p:spPr>
          <p:txBody>
            <a:bodyPr/>
            <a:lstStyle/>
            <a:p>
              <a:endParaRPr lang="en-GB"/>
            </a:p>
          </p:txBody>
        </p:sp>
      </p:grpSp>
      <p:grpSp>
        <p:nvGrpSpPr>
          <p:cNvPr id="7" name="Group 7"/>
          <p:cNvGrpSpPr/>
          <p:nvPr/>
        </p:nvGrpSpPr>
        <p:grpSpPr>
          <a:xfrm>
            <a:off x="5805496" y="7474939"/>
            <a:ext cx="3446042" cy="1321177"/>
            <a:chOff x="0" y="0"/>
            <a:chExt cx="2166673" cy="830680"/>
          </a:xfrm>
        </p:grpSpPr>
        <p:sp>
          <p:nvSpPr>
            <p:cNvPr id="8" name="Freeform 8"/>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txBody>
            <a:bodyPr/>
            <a:lstStyle/>
            <a:p>
              <a:endParaRPr lang="en-GB"/>
            </a:p>
          </p:txBody>
        </p:sp>
      </p:grpSp>
      <p:grpSp>
        <p:nvGrpSpPr>
          <p:cNvPr id="17" name="Group 17"/>
          <p:cNvGrpSpPr/>
          <p:nvPr/>
        </p:nvGrpSpPr>
        <p:grpSpPr>
          <a:xfrm>
            <a:off x="5353295" y="7700320"/>
            <a:ext cx="904401" cy="904401"/>
            <a:chOff x="0" y="0"/>
            <a:chExt cx="1913890" cy="1913890"/>
          </a:xfrm>
        </p:grpSpPr>
        <p:sp>
          <p:nvSpPr>
            <p:cNvPr id="18" name="Freeform 1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145D8D"/>
            </a:solidFill>
          </p:spPr>
          <p:txBody>
            <a:bodyPr/>
            <a:lstStyle/>
            <a:p>
              <a:endParaRPr lang="en-GB"/>
            </a:p>
          </p:txBody>
        </p:sp>
      </p:grpSp>
      <p:grpSp>
        <p:nvGrpSpPr>
          <p:cNvPr id="19" name="Group 19"/>
          <p:cNvGrpSpPr/>
          <p:nvPr/>
        </p:nvGrpSpPr>
        <p:grpSpPr>
          <a:xfrm>
            <a:off x="1422106" y="7492171"/>
            <a:ext cx="3461096" cy="1321177"/>
            <a:chOff x="0" y="0"/>
            <a:chExt cx="2176138" cy="830680"/>
          </a:xfrm>
        </p:grpSpPr>
        <p:sp>
          <p:nvSpPr>
            <p:cNvPr id="20" name="Freeform 20"/>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21" name="Group 21"/>
          <p:cNvGrpSpPr/>
          <p:nvPr/>
        </p:nvGrpSpPr>
        <p:grpSpPr>
          <a:xfrm>
            <a:off x="969905" y="7717552"/>
            <a:ext cx="904401" cy="904401"/>
            <a:chOff x="0" y="0"/>
            <a:chExt cx="1913890" cy="1913890"/>
          </a:xfrm>
        </p:grpSpPr>
        <p:sp>
          <p:nvSpPr>
            <p:cNvPr id="22" name="Freeform 2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145D8D"/>
            </a:solidFill>
          </p:spPr>
          <p:txBody>
            <a:bodyPr/>
            <a:lstStyle/>
            <a:p>
              <a:endParaRPr lang="en-GB"/>
            </a:p>
          </p:txBody>
        </p:sp>
      </p:grpSp>
      <p:grpSp>
        <p:nvGrpSpPr>
          <p:cNvPr id="23" name="Group 23"/>
          <p:cNvGrpSpPr/>
          <p:nvPr/>
        </p:nvGrpSpPr>
        <p:grpSpPr>
          <a:xfrm rot="5400000">
            <a:off x="2478483" y="-1612939"/>
            <a:ext cx="1970891" cy="6927860"/>
            <a:chOff x="0" y="0"/>
            <a:chExt cx="3130550" cy="11508481"/>
          </a:xfrm>
        </p:grpSpPr>
        <p:sp>
          <p:nvSpPr>
            <p:cNvPr id="24" name="Freeform 24"/>
            <p:cNvSpPr/>
            <p:nvPr/>
          </p:nvSpPr>
          <p:spPr>
            <a:xfrm>
              <a:off x="0" y="0"/>
              <a:ext cx="3130550" cy="11508481"/>
            </a:xfrm>
            <a:custGeom>
              <a:avLst/>
              <a:gdLst/>
              <a:ahLst/>
              <a:cxnLst/>
              <a:rect l="l" t="t" r="r" b="b"/>
              <a:pathLst>
                <a:path w="3130550" h="11508481">
                  <a:moveTo>
                    <a:pt x="0" y="1123950"/>
                  </a:moveTo>
                  <a:lnTo>
                    <a:pt x="0" y="11508481"/>
                  </a:lnTo>
                  <a:lnTo>
                    <a:pt x="3130550" y="11508481"/>
                  </a:lnTo>
                  <a:lnTo>
                    <a:pt x="3130550" y="0"/>
                  </a:lnTo>
                  <a:close/>
                </a:path>
              </a:pathLst>
            </a:custGeom>
            <a:solidFill>
              <a:srgbClr val="E7328A"/>
            </a:solidFill>
          </p:spPr>
          <p:txBody>
            <a:bodyPr/>
            <a:lstStyle/>
            <a:p>
              <a:endParaRPr lang="en-GB"/>
            </a:p>
          </p:txBody>
        </p:sp>
      </p:grpSp>
      <p:sp>
        <p:nvSpPr>
          <p:cNvPr id="31" name="TextBox 31"/>
          <p:cNvSpPr txBox="1"/>
          <p:nvPr/>
        </p:nvSpPr>
        <p:spPr>
          <a:xfrm>
            <a:off x="5353295" y="7919136"/>
            <a:ext cx="904401" cy="455419"/>
          </a:xfrm>
          <a:prstGeom prst="rect">
            <a:avLst/>
          </a:prstGeom>
        </p:spPr>
        <p:txBody>
          <a:bodyPr lIns="0" tIns="0" rIns="0" bIns="0" rtlCol="0" anchor="t">
            <a:spAutoFit/>
          </a:bodyPr>
          <a:lstStyle/>
          <a:p>
            <a:pPr algn="ctr">
              <a:lnSpc>
                <a:spcPts val="3599"/>
              </a:lnSpc>
            </a:pPr>
            <a:r>
              <a:rPr lang="en-US" sz="3272">
                <a:solidFill>
                  <a:srgbClr val="FFFFFF"/>
                </a:solidFill>
                <a:latin typeface="Montserrat Semi-Bold Bold"/>
              </a:rPr>
              <a:t>02</a:t>
            </a:r>
          </a:p>
        </p:txBody>
      </p:sp>
      <p:sp>
        <p:nvSpPr>
          <p:cNvPr id="32" name="TextBox 32"/>
          <p:cNvSpPr txBox="1"/>
          <p:nvPr/>
        </p:nvSpPr>
        <p:spPr>
          <a:xfrm>
            <a:off x="6490537" y="7832288"/>
            <a:ext cx="2646914" cy="673711"/>
          </a:xfrm>
          <a:prstGeom prst="rect">
            <a:avLst/>
          </a:prstGeom>
        </p:spPr>
        <p:txBody>
          <a:bodyPr lIns="0" tIns="0" rIns="0" bIns="0" rtlCol="0" anchor="t">
            <a:spAutoFit/>
          </a:bodyPr>
          <a:lstStyle/>
          <a:p>
            <a:pPr>
              <a:lnSpc>
                <a:spcPts val="2653"/>
              </a:lnSpc>
            </a:pPr>
            <a:r>
              <a:rPr lang="en-US" sz="2139" dirty="0">
                <a:solidFill>
                  <a:srgbClr val="1D1D1D"/>
                </a:solidFill>
                <a:latin typeface="Montserrat Extra-Bold Bold"/>
              </a:rPr>
              <a:t>Download the </a:t>
            </a:r>
            <a:r>
              <a:rPr lang="en-US" sz="2139" dirty="0">
                <a:solidFill>
                  <a:srgbClr val="1D1D1D"/>
                </a:solidFill>
                <a:latin typeface="Montserrat Extra-Bold Bold"/>
                <a:hlinkClick r:id="rId4"/>
              </a:rPr>
              <a:t>activity sheet</a:t>
            </a:r>
            <a:endParaRPr lang="en-US" sz="2139" dirty="0">
              <a:solidFill>
                <a:srgbClr val="1D1D1D"/>
              </a:solidFill>
              <a:latin typeface="Montserrat Extra-Bold Bold"/>
            </a:endParaRPr>
          </a:p>
        </p:txBody>
      </p:sp>
      <p:sp>
        <p:nvSpPr>
          <p:cNvPr id="33" name="TextBox 33"/>
          <p:cNvSpPr txBox="1"/>
          <p:nvPr/>
        </p:nvSpPr>
        <p:spPr>
          <a:xfrm>
            <a:off x="969905" y="7936367"/>
            <a:ext cx="904401" cy="455441"/>
          </a:xfrm>
          <a:prstGeom prst="rect">
            <a:avLst/>
          </a:prstGeom>
        </p:spPr>
        <p:txBody>
          <a:bodyPr lIns="0" tIns="0" rIns="0" bIns="0" rtlCol="0" anchor="t">
            <a:spAutoFit/>
          </a:bodyPr>
          <a:lstStyle/>
          <a:p>
            <a:pPr algn="ctr">
              <a:lnSpc>
                <a:spcPts val="3599"/>
              </a:lnSpc>
            </a:pPr>
            <a:r>
              <a:rPr lang="en-US" sz="3272">
                <a:solidFill>
                  <a:srgbClr val="FFFFFF"/>
                </a:solidFill>
                <a:latin typeface="Montserrat Semi-Bold Bold"/>
              </a:rPr>
              <a:t>01</a:t>
            </a:r>
          </a:p>
        </p:txBody>
      </p:sp>
      <p:sp>
        <p:nvSpPr>
          <p:cNvPr id="34" name="TextBox 34"/>
          <p:cNvSpPr txBox="1"/>
          <p:nvPr/>
        </p:nvSpPr>
        <p:spPr>
          <a:xfrm>
            <a:off x="2052197" y="7677452"/>
            <a:ext cx="2488430" cy="1019959"/>
          </a:xfrm>
          <a:prstGeom prst="rect">
            <a:avLst/>
          </a:prstGeom>
        </p:spPr>
        <p:txBody>
          <a:bodyPr wrap="square" lIns="0" tIns="0" rIns="0" bIns="0" rtlCol="0" anchor="t">
            <a:spAutoFit/>
          </a:bodyPr>
          <a:lstStyle/>
          <a:p>
            <a:pPr>
              <a:lnSpc>
                <a:spcPts val="2653"/>
              </a:lnSpc>
            </a:pPr>
            <a:r>
              <a:rPr lang="en-US" sz="2139" dirty="0">
                <a:solidFill>
                  <a:srgbClr val="1D1D1D"/>
                </a:solidFill>
                <a:latin typeface="Montserrat Extra-Bold Bold"/>
              </a:rPr>
              <a:t>Download Katherine and Thomas’ </a:t>
            </a:r>
            <a:r>
              <a:rPr lang="en-US" sz="2139" dirty="0">
                <a:solidFill>
                  <a:srgbClr val="1D1D1D"/>
                </a:solidFill>
                <a:latin typeface="Montserrat Extra-Bold Bold"/>
                <a:hlinkClick r:id="rId5"/>
              </a:rPr>
              <a:t>article</a:t>
            </a:r>
            <a:endParaRPr lang="en-US" sz="2139" dirty="0">
              <a:solidFill>
                <a:srgbClr val="1D1D1D"/>
              </a:solidFill>
              <a:latin typeface="Montserrat Extra-Bold Bold"/>
            </a:endParaRPr>
          </a:p>
        </p:txBody>
      </p:sp>
      <p:sp>
        <p:nvSpPr>
          <p:cNvPr id="37" name="TextBox 37"/>
          <p:cNvSpPr txBox="1"/>
          <p:nvPr/>
        </p:nvSpPr>
        <p:spPr>
          <a:xfrm>
            <a:off x="769880" y="1331651"/>
            <a:ext cx="6844089" cy="857735"/>
          </a:xfrm>
          <a:prstGeom prst="rect">
            <a:avLst/>
          </a:prstGeom>
        </p:spPr>
        <p:txBody>
          <a:bodyPr lIns="0" tIns="0" rIns="0" bIns="0" rtlCol="0" anchor="t">
            <a:spAutoFit/>
          </a:bodyPr>
          <a:lstStyle/>
          <a:p>
            <a:pPr>
              <a:lnSpc>
                <a:spcPts val="7589"/>
              </a:lnSpc>
            </a:pPr>
            <a:r>
              <a:rPr lang="en-US" sz="4000" dirty="0">
                <a:solidFill>
                  <a:srgbClr val="FFFFFF"/>
                </a:solidFill>
                <a:latin typeface="Montserrat" pitchFamily="2" charset="0"/>
              </a:rPr>
              <a:t>More resources</a:t>
            </a:r>
          </a:p>
        </p:txBody>
      </p:sp>
      <p:sp>
        <p:nvSpPr>
          <p:cNvPr id="38" name="TextBox 3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pic>
        <p:nvPicPr>
          <p:cNvPr id="10" name="Picture 9" descr="A group of children in a classroom&#10;&#10;Description automatically generated">
            <a:hlinkClick r:id="rId5"/>
            <a:extLst>
              <a:ext uri="{FF2B5EF4-FFF2-40B4-BE49-F238E27FC236}">
                <a16:creationId xmlns:a16="http://schemas.microsoft.com/office/drawing/2014/main" id="{39876A25-0CC8-8DD4-1CD3-4C8A32F3B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415" y="3439902"/>
            <a:ext cx="2651985" cy="3793988"/>
          </a:xfrm>
          <a:prstGeom prst="rect">
            <a:avLst/>
          </a:prstGeom>
          <a:ln w="38100">
            <a:solidFill>
              <a:schemeClr val="bg1"/>
            </a:solidFill>
          </a:ln>
        </p:spPr>
      </p:pic>
      <p:pic>
        <p:nvPicPr>
          <p:cNvPr id="12" name="Picture 11" descr="A brochure of a person and a child&#10;&#10;Description automatically generated">
            <a:hlinkClick r:id="rId4"/>
            <a:extLst>
              <a:ext uri="{FF2B5EF4-FFF2-40B4-BE49-F238E27FC236}">
                <a16:creationId xmlns:a16="http://schemas.microsoft.com/office/drawing/2014/main" id="{393645B5-BE55-6EB8-8DBB-CACA6A9C2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0282" y="3426299"/>
            <a:ext cx="2721404" cy="3869965"/>
          </a:xfrm>
          <a:prstGeom prst="rect">
            <a:avLst/>
          </a:prstGeom>
          <a:ln w="38100">
            <a:solidFill>
              <a:schemeClr val="bg1"/>
            </a:solidFill>
          </a:ln>
        </p:spPr>
      </p:pic>
      <p:sp>
        <p:nvSpPr>
          <p:cNvPr id="13" name="TextBox 12">
            <a:extLst>
              <a:ext uri="{FF2B5EF4-FFF2-40B4-BE49-F238E27FC236}">
                <a16:creationId xmlns:a16="http://schemas.microsoft.com/office/drawing/2014/main" id="{6C10CBA6-E306-08BF-AB37-250479156D8D}"/>
              </a:ext>
            </a:extLst>
          </p:cNvPr>
          <p:cNvSpPr txBox="1"/>
          <p:nvPr/>
        </p:nvSpPr>
        <p:spPr>
          <a:xfrm>
            <a:off x="12420600" y="9867900"/>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children in a classroom&#10;&#10;Description automatically generated">
            <a:extLst>
              <a:ext uri="{FF2B5EF4-FFF2-40B4-BE49-F238E27FC236}">
                <a16:creationId xmlns:a16="http://schemas.microsoft.com/office/drawing/2014/main" id="{372A159A-41D6-4B15-DD5E-53DDF879BADF}"/>
              </a:ext>
            </a:extLst>
          </p:cNvPr>
          <p:cNvPicPr>
            <a:picLocks noChangeAspect="1"/>
          </p:cNvPicPr>
          <p:nvPr/>
        </p:nvPicPr>
        <p:blipFill rotWithShape="1">
          <a:blip r:embed="rId2">
            <a:extLst>
              <a:ext uri="{28A0092B-C50C-407E-A947-70E740481C1C}">
                <a14:useLocalDpi xmlns:a14="http://schemas.microsoft.com/office/drawing/2010/main" val="0"/>
              </a:ext>
            </a:extLst>
          </a:blip>
          <a:srcRect r="7973"/>
          <a:stretch/>
        </p:blipFill>
        <p:spPr>
          <a:xfrm>
            <a:off x="5687760" y="-1"/>
            <a:ext cx="12622363" cy="10287000"/>
          </a:xfrm>
          <a:prstGeom prst="rect">
            <a:avLst/>
          </a:prstGeom>
        </p:spPr>
      </p:pic>
      <p:grpSp>
        <p:nvGrpSpPr>
          <p:cNvPr id="4" name="Group 4"/>
          <p:cNvGrpSpPr/>
          <p:nvPr/>
        </p:nvGrpSpPr>
        <p:grpSpPr>
          <a:xfrm rot="5400000">
            <a:off x="1270009" y="-241309"/>
            <a:ext cx="9258300" cy="11798318"/>
            <a:chOff x="0" y="0"/>
            <a:chExt cx="3130550" cy="3989417"/>
          </a:xfrm>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145D8D"/>
            </a:solidFill>
          </p:spPr>
          <p:txBody>
            <a:bodyPr/>
            <a:lstStyle/>
            <a:p>
              <a:endParaRPr lang="en-GB"/>
            </a:p>
          </p:txBody>
        </p:sp>
      </p:grpSp>
      <p:grpSp>
        <p:nvGrpSpPr>
          <p:cNvPr id="6" name="Group 6"/>
          <p:cNvGrpSpPr/>
          <p:nvPr/>
        </p:nvGrpSpPr>
        <p:grpSpPr>
          <a:xfrm rot="5400000">
            <a:off x="599234" y="-625705"/>
            <a:ext cx="10287000" cy="11538409"/>
            <a:chOff x="0" y="0"/>
            <a:chExt cx="3130550" cy="3511380"/>
          </a:xfrm>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E7328A"/>
            </a:solidFill>
          </p:spPr>
          <p:txBody>
            <a:bodyPr/>
            <a:lstStyle/>
            <a:p>
              <a:endParaRPr lang="en-GB"/>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7395" y="9303445"/>
            <a:ext cx="418659" cy="41865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4712" y="9303445"/>
            <a:ext cx="418659" cy="41865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5386" y="9303445"/>
            <a:ext cx="418659" cy="41865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89404" y="9303445"/>
            <a:ext cx="418659" cy="418659"/>
          </a:xfrm>
          <a:prstGeom prst="rect">
            <a:avLst/>
          </a:prstGeom>
        </p:spPr>
      </p:pic>
      <p:pic>
        <p:nvPicPr>
          <p:cNvPr id="13" name="Picture 13"/>
          <p:cNvPicPr>
            <a:picLocks noChangeAspect="1"/>
          </p:cNvPicPr>
          <p:nvPr/>
        </p:nvPicPr>
        <p:blipFill>
          <a:blip r:embed="rId11"/>
          <a:srcRect/>
          <a:stretch>
            <a:fillRect/>
          </a:stretch>
        </p:blipFill>
        <p:spPr>
          <a:xfrm>
            <a:off x="829843" y="700551"/>
            <a:ext cx="3899290" cy="1174661"/>
          </a:xfrm>
          <a:prstGeom prst="rect">
            <a:avLst/>
          </a:prstGeom>
        </p:spPr>
      </p:pic>
      <p:sp>
        <p:nvSpPr>
          <p:cNvPr id="14" name="TextBox 14"/>
          <p:cNvSpPr txBox="1"/>
          <p:nvPr/>
        </p:nvSpPr>
        <p:spPr>
          <a:xfrm>
            <a:off x="3182569" y="9365883"/>
            <a:ext cx="4126302" cy="356221"/>
          </a:xfrm>
          <a:prstGeom prst="rect">
            <a:avLst/>
          </a:prstGeom>
        </p:spPr>
        <p:txBody>
          <a:bodyPr wrap="square" lIns="0" tIns="0" rIns="0" bIns="0" rtlCol="0" anchor="t">
            <a:spAutoFit/>
          </a:bodyPr>
          <a:lstStyle/>
          <a:p>
            <a:pPr algn="ctr">
              <a:lnSpc>
                <a:spcPts val="2940"/>
              </a:lnSpc>
            </a:pPr>
            <a:r>
              <a:rPr lang="en-US" sz="2100" dirty="0" err="1">
                <a:solidFill>
                  <a:srgbClr val="FFFFFF"/>
                </a:solidFill>
                <a:latin typeface="Montserrat Semi-Bold"/>
              </a:rPr>
              <a:t>www.futurumcareers.com</a:t>
            </a:r>
            <a:endParaRPr lang="en-US" sz="2100" dirty="0">
              <a:solidFill>
                <a:srgbClr val="FFFFFF"/>
              </a:solidFill>
              <a:latin typeface="Montserrat Semi-Bold"/>
            </a:endParaRPr>
          </a:p>
        </p:txBody>
      </p:sp>
      <p:sp>
        <p:nvSpPr>
          <p:cNvPr id="15" name="TextBox 15"/>
          <p:cNvSpPr txBox="1"/>
          <p:nvPr/>
        </p:nvSpPr>
        <p:spPr>
          <a:xfrm>
            <a:off x="772303" y="5932720"/>
            <a:ext cx="8848951" cy="1231106"/>
          </a:xfrm>
          <a:prstGeom prst="rect">
            <a:avLst/>
          </a:prstGeom>
        </p:spPr>
        <p:txBody>
          <a:bodyPr lIns="0" tIns="0" rIns="0" bIns="0" rtlCol="0" anchor="t">
            <a:spAutoFit/>
          </a:bodyPr>
          <a:lstStyle/>
          <a:p>
            <a:pPr algn="l"/>
            <a:r>
              <a:rPr lang="en-GB" sz="4000" b="0" i="0" u="none" strike="noStrike" baseline="0" dirty="0">
                <a:solidFill>
                  <a:srgbClr val="FFFFFF"/>
                </a:solidFill>
                <a:latin typeface="Montserrat-Regular"/>
              </a:rPr>
              <a:t>Dr Katherine Wilson &amp;</a:t>
            </a:r>
          </a:p>
          <a:p>
            <a:pPr algn="l"/>
            <a:r>
              <a:rPr lang="en-GB" sz="4000" b="0" i="0" u="none" strike="noStrike" baseline="0" dirty="0">
                <a:solidFill>
                  <a:srgbClr val="FFFFFF"/>
                </a:solidFill>
                <a:latin typeface="Montserrat-Regular"/>
              </a:rPr>
              <a:t>Dr Thomas Pickles</a:t>
            </a:r>
            <a:endParaRPr lang="en-US" sz="4000" dirty="0">
              <a:solidFill>
                <a:srgbClr val="FFFFFF"/>
              </a:solidFill>
              <a:latin typeface="Montserrat Extra-Bold"/>
            </a:endParaRPr>
          </a:p>
        </p:txBody>
      </p:sp>
      <p:sp>
        <p:nvSpPr>
          <p:cNvPr id="16" name="TextBox 16"/>
          <p:cNvSpPr txBox="1"/>
          <p:nvPr/>
        </p:nvSpPr>
        <p:spPr>
          <a:xfrm>
            <a:off x="789509" y="3341628"/>
            <a:ext cx="7564225" cy="1846659"/>
          </a:xfrm>
          <a:prstGeom prst="rect">
            <a:avLst/>
          </a:prstGeom>
        </p:spPr>
        <p:txBody>
          <a:bodyPr lIns="0" tIns="0" rIns="0" bIns="0" rtlCol="0" anchor="t">
            <a:spAutoFit/>
          </a:bodyPr>
          <a:lstStyle/>
          <a:p>
            <a:pPr algn="l"/>
            <a:r>
              <a:rPr lang="en-GB" sz="4000" b="1" i="0" u="none" strike="noStrike" baseline="0" dirty="0">
                <a:solidFill>
                  <a:srgbClr val="FFFFFF"/>
                </a:solidFill>
                <a:latin typeface="Montserrat-Black"/>
              </a:rPr>
              <a:t>Engaging history:</a:t>
            </a:r>
          </a:p>
          <a:p>
            <a:pPr algn="l"/>
            <a:r>
              <a:rPr lang="en-GB" sz="4000" b="1" i="0" u="none" strike="noStrike" baseline="0" dirty="0">
                <a:solidFill>
                  <a:srgbClr val="FFFFFF"/>
                </a:solidFill>
                <a:latin typeface="Montserrat-Black"/>
              </a:rPr>
              <a:t>the educational impact</a:t>
            </a:r>
          </a:p>
          <a:p>
            <a:pPr algn="l"/>
            <a:r>
              <a:rPr lang="en-GB" sz="4000" b="1" i="0" u="none" strike="noStrike" baseline="0" dirty="0">
                <a:solidFill>
                  <a:srgbClr val="FFFFFF"/>
                </a:solidFill>
                <a:latin typeface="Montserrat-Black"/>
              </a:rPr>
              <a:t>of medieval objects</a:t>
            </a:r>
          </a:p>
        </p:txBody>
      </p:sp>
      <p:sp>
        <p:nvSpPr>
          <p:cNvPr id="2" name="TextBox 1">
            <a:extLst>
              <a:ext uri="{FF2B5EF4-FFF2-40B4-BE49-F238E27FC236}">
                <a16:creationId xmlns:a16="http://schemas.microsoft.com/office/drawing/2014/main" id="{EFD42F00-C64F-299D-3585-44A76AA611B4}"/>
              </a:ext>
            </a:extLst>
          </p:cNvPr>
          <p:cNvSpPr txBox="1"/>
          <p:nvPr/>
        </p:nvSpPr>
        <p:spPr>
          <a:xfrm>
            <a:off x="13639800" y="9875188"/>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64676" y="-200903"/>
            <a:ext cx="9123227" cy="11852578"/>
            <a:chOff x="0" y="0"/>
            <a:chExt cx="3130550" cy="4067101"/>
          </a:xfrm>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solidFill>
              <a:srgbClr val="145D8D"/>
            </a:solidFill>
          </p:spPr>
          <p:txBody>
            <a:bodyPr/>
            <a:lstStyle/>
            <a:p>
              <a:endParaRPr lang="en-GB"/>
            </a:p>
          </p:txBody>
        </p:sp>
      </p:grpSp>
      <p:grpSp>
        <p:nvGrpSpPr>
          <p:cNvPr id="4" name="Group 4"/>
          <p:cNvGrpSpPr/>
          <p:nvPr/>
        </p:nvGrpSpPr>
        <p:grpSpPr>
          <a:xfrm rot="5400000">
            <a:off x="600421" y="-600421"/>
            <a:ext cx="10287000" cy="11487842"/>
            <a:chOff x="0" y="0"/>
            <a:chExt cx="3130550" cy="3495991"/>
          </a:xfrm>
        </p:grpSpPr>
        <p:sp>
          <p:nvSpPr>
            <p:cNvPr id="5" name="Freeform 5"/>
            <p:cNvSpPr/>
            <p:nvPr/>
          </p:nvSpPr>
          <p:spPr>
            <a:xfrm>
              <a:off x="0" y="0"/>
              <a:ext cx="3130550" cy="3495991"/>
            </a:xfrm>
            <a:custGeom>
              <a:avLst/>
              <a:gdLst/>
              <a:ahLst/>
              <a:cxnLst/>
              <a:rect l="l" t="t" r="r" b="b"/>
              <a:pathLst>
                <a:path w="3130550" h="3495991">
                  <a:moveTo>
                    <a:pt x="0" y="1123950"/>
                  </a:moveTo>
                  <a:lnTo>
                    <a:pt x="0" y="3495991"/>
                  </a:lnTo>
                  <a:lnTo>
                    <a:pt x="3130550" y="3495991"/>
                  </a:lnTo>
                  <a:lnTo>
                    <a:pt x="3130550" y="0"/>
                  </a:lnTo>
                  <a:close/>
                </a:path>
              </a:pathLst>
            </a:custGeom>
            <a:solidFill>
              <a:srgbClr val="FFFFFF"/>
            </a:solidFill>
            <a:ln>
              <a:noFill/>
            </a:ln>
          </p:spPr>
          <p:txBody>
            <a:bodyPr/>
            <a:lstStyle/>
            <a:p>
              <a:endParaRPr lang="en-GB"/>
            </a:p>
          </p:txBody>
        </p:sp>
      </p:grpSp>
      <p:sp>
        <p:nvSpPr>
          <p:cNvPr id="6" name="TextBox 6"/>
          <p:cNvSpPr txBox="1"/>
          <p:nvPr/>
        </p:nvSpPr>
        <p:spPr>
          <a:xfrm>
            <a:off x="518243" y="9398992"/>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20       </a:t>
            </a:r>
            <a:r>
              <a:rPr lang="en-US" sz="1700" dirty="0">
                <a:solidFill>
                  <a:srgbClr val="474B4F"/>
                </a:solidFill>
                <a:latin typeface="Montserrat Semi-Bold Bold"/>
              </a:rPr>
              <a:t>futurumcareers.com</a:t>
            </a:r>
          </a:p>
        </p:txBody>
      </p:sp>
      <p:pic>
        <p:nvPicPr>
          <p:cNvPr id="7" name="Picture 6" descr="Logo&#10;&#10;Description automatically generated">
            <a:extLst>
              <a:ext uri="{FF2B5EF4-FFF2-40B4-BE49-F238E27FC236}">
                <a16:creationId xmlns:a16="http://schemas.microsoft.com/office/drawing/2014/main" id="{124687A0-85D6-E6D9-8070-63328F305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7" y="713193"/>
            <a:ext cx="4064000" cy="1485900"/>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FE723ED4-C182-5FC0-2BD6-4DFE9BE08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76" y="2432366"/>
            <a:ext cx="5847553" cy="1849049"/>
          </a:xfrm>
          <a:prstGeom prst="rect">
            <a:avLst/>
          </a:prstGeom>
        </p:spPr>
      </p:pic>
      <p:pic>
        <p:nvPicPr>
          <p:cNvPr id="11" name="Picture 10" descr="A close-up of a logo&#10;&#10;Description automatically generated">
            <a:extLst>
              <a:ext uri="{FF2B5EF4-FFF2-40B4-BE49-F238E27FC236}">
                <a16:creationId xmlns:a16="http://schemas.microsoft.com/office/drawing/2014/main" id="{5F52C177-AB06-47D4-7E5E-BB0A12B93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04" y="4514688"/>
            <a:ext cx="7794885" cy="1981200"/>
          </a:xfrm>
          <a:prstGeom prst="rect">
            <a:avLst/>
          </a:prstGeom>
        </p:spPr>
      </p:pic>
      <p:pic>
        <p:nvPicPr>
          <p:cNvPr id="13" name="Picture 12" descr="A red and blue sign&#10;&#10;Description automatically generated">
            <a:extLst>
              <a:ext uri="{FF2B5EF4-FFF2-40B4-BE49-F238E27FC236}">
                <a16:creationId xmlns:a16="http://schemas.microsoft.com/office/drawing/2014/main" id="{FFFD949B-911B-C853-3788-3583396CD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04" y="6906216"/>
            <a:ext cx="9067800" cy="18968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2324100" y="2324100"/>
            <a:ext cx="10287000" cy="563880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E7328A"/>
            </a:solidFill>
          </p:spPr>
          <p:txBody>
            <a:bodyPr/>
            <a:lstStyle/>
            <a:p>
              <a:endParaRPr lang="en-GB"/>
            </a:p>
          </p:txBody>
        </p:sp>
      </p:grpSp>
      <p:sp>
        <p:nvSpPr>
          <p:cNvPr id="18" name="TextBox 18"/>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03       </a:t>
            </a:r>
            <a:r>
              <a:rPr lang="en-US" sz="1700">
                <a:solidFill>
                  <a:srgbClr val="FFFFFF"/>
                </a:solidFill>
                <a:latin typeface="Montserrat Semi-Bold Bold"/>
              </a:rPr>
              <a:t>futurumcareers.com</a:t>
            </a:r>
          </a:p>
        </p:txBody>
      </p:sp>
      <p:grpSp>
        <p:nvGrpSpPr>
          <p:cNvPr id="28" name="Group 2">
            <a:extLst>
              <a:ext uri="{FF2B5EF4-FFF2-40B4-BE49-F238E27FC236}">
                <a16:creationId xmlns:a16="http://schemas.microsoft.com/office/drawing/2014/main" id="{7C6CE522-D401-3FE2-8F03-D042D16ECC98}"/>
              </a:ext>
            </a:extLst>
          </p:cNvPr>
          <p:cNvGrpSpPr>
            <a:grpSpLocks noChangeAspect="1"/>
          </p:cNvGrpSpPr>
          <p:nvPr/>
        </p:nvGrpSpPr>
        <p:grpSpPr>
          <a:xfrm>
            <a:off x="1144926" y="1299765"/>
            <a:ext cx="5505517" cy="5978049"/>
            <a:chOff x="0" y="0"/>
            <a:chExt cx="6362700" cy="6575666"/>
          </a:xfrm>
        </p:grpSpPr>
        <p:sp>
          <p:nvSpPr>
            <p:cNvPr id="29" name="Freeform 3">
              <a:extLst>
                <a:ext uri="{FF2B5EF4-FFF2-40B4-BE49-F238E27FC236}">
                  <a16:creationId xmlns:a16="http://schemas.microsoft.com/office/drawing/2014/main" id="{E84E039D-F981-88BC-B0F5-BF450053A56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sp>
        <p:nvSpPr>
          <p:cNvPr id="30" name="Freeform 7">
            <a:extLst>
              <a:ext uri="{FF2B5EF4-FFF2-40B4-BE49-F238E27FC236}">
                <a16:creationId xmlns:a16="http://schemas.microsoft.com/office/drawing/2014/main" id="{C5A36FB7-6592-3C99-A5D4-68BD66BF3A8F}"/>
              </a:ext>
            </a:extLst>
          </p:cNvPr>
          <p:cNvSpPr/>
          <p:nvPr/>
        </p:nvSpPr>
        <p:spPr>
          <a:xfrm>
            <a:off x="1295400" y="1638300"/>
            <a:ext cx="5175074" cy="518160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22088" r="-9633"/>
            </a:stretch>
          </a:blipFill>
          <a:ln w="12700">
            <a:noFill/>
          </a:ln>
        </p:spPr>
        <p:txBody>
          <a:bodyPr/>
          <a:lstStyle/>
          <a:p>
            <a:endParaRPr lang="en-GB"/>
          </a:p>
        </p:txBody>
      </p:sp>
      <p:sp>
        <p:nvSpPr>
          <p:cNvPr id="8" name="TextBox 11">
            <a:extLst>
              <a:ext uri="{FF2B5EF4-FFF2-40B4-BE49-F238E27FC236}">
                <a16:creationId xmlns:a16="http://schemas.microsoft.com/office/drawing/2014/main" id="{45944D91-29AF-A918-93DE-F4D9B4FDD3E7}"/>
              </a:ext>
            </a:extLst>
          </p:cNvPr>
          <p:cNvSpPr txBox="1"/>
          <p:nvPr/>
        </p:nvSpPr>
        <p:spPr>
          <a:xfrm>
            <a:off x="8104856" y="1181100"/>
            <a:ext cx="10220015" cy="674993"/>
          </a:xfrm>
          <a:prstGeom prst="rect">
            <a:avLst/>
          </a:prstGeom>
        </p:spPr>
        <p:txBody>
          <a:bodyPr lIns="0" tIns="0" rIns="0" bIns="0" rtlCol="0" anchor="t">
            <a:spAutoFit/>
          </a:bodyPr>
          <a:lstStyle/>
          <a:p>
            <a:pPr>
              <a:lnSpc>
                <a:spcPts val="5700"/>
              </a:lnSpc>
            </a:pPr>
            <a:r>
              <a:rPr lang="en-US" sz="4000" b="1" dirty="0">
                <a:solidFill>
                  <a:srgbClr val="474B4F"/>
                </a:solidFill>
                <a:latin typeface="Montserrat" pitchFamily="2" charset="0"/>
              </a:rPr>
              <a:t>In this presentation:</a:t>
            </a:r>
          </a:p>
        </p:txBody>
      </p:sp>
      <p:sp>
        <p:nvSpPr>
          <p:cNvPr id="12" name="TextBox 10">
            <a:extLst>
              <a:ext uri="{FF2B5EF4-FFF2-40B4-BE49-F238E27FC236}">
                <a16:creationId xmlns:a16="http://schemas.microsoft.com/office/drawing/2014/main" id="{421E73D2-E0E7-F508-218A-58EAB0ECDC3E}"/>
              </a:ext>
            </a:extLst>
          </p:cNvPr>
          <p:cNvSpPr txBox="1"/>
          <p:nvPr/>
        </p:nvSpPr>
        <p:spPr>
          <a:xfrm>
            <a:off x="7982431" y="2470739"/>
            <a:ext cx="7321223" cy="4801314"/>
          </a:xfrm>
          <a:prstGeom prst="rect">
            <a:avLst/>
          </a:prstGeom>
        </p:spPr>
        <p:txBody>
          <a:bodyPr wrap="square" lIns="0" tIns="0" rIns="0" bIns="0" rtlCol="0" anchor="t">
            <a:spAutoFit/>
          </a:bodyPr>
          <a:lstStyle/>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Mobility of Objects Across Boundaries 1000 - 1700 (MOB)’ </a:t>
            </a: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Motivation</a:t>
            </a:r>
          </a:p>
          <a:p>
            <a:pPr marL="558803" lvl="1" indent="-342900">
              <a:buFont typeface="Wingdings" panose="05000000000000000000" pitchFamily="2" charset="2"/>
              <a:buChar char="§"/>
            </a:pPr>
            <a:r>
              <a:rPr lang="en-GB" sz="2400" kern="0" dirty="0">
                <a:solidFill>
                  <a:schemeClr val="tx2"/>
                </a:solidFill>
                <a:latin typeface="Montserrat" pitchFamily="2" charset="0"/>
                <a:ea typeface="Aptos" panose="020B0004020202020204" pitchFamily="34" charset="0"/>
                <a:cs typeface="Montserrat-Bold"/>
              </a:rPr>
              <a:t>Talking points</a:t>
            </a:r>
            <a:endParaRPr lang="en-GB" sz="2400" kern="0" dirty="0">
              <a:solidFill>
                <a:schemeClr val="tx2"/>
              </a:solidFill>
              <a:effectLst/>
              <a:latin typeface="Montserrat" pitchFamily="2" charset="0"/>
              <a:ea typeface="Aptos" panose="020B0004020202020204" pitchFamily="34" charset="0"/>
              <a:cs typeface="Montserrat-Bold"/>
            </a:endParaRP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Handling authentic artefacts</a:t>
            </a: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Object selection and contextual understanding</a:t>
            </a: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Facilitating meaningful discussions</a:t>
            </a:r>
          </a:p>
          <a:p>
            <a:pPr marL="558803" lvl="1" indent="-342900">
              <a:buFont typeface="Wingdings" panose="05000000000000000000" pitchFamily="2" charset="2"/>
              <a:buChar char="§"/>
            </a:pPr>
            <a:r>
              <a:rPr lang="en-GB" sz="2400" kern="0" dirty="0">
                <a:solidFill>
                  <a:schemeClr val="tx2"/>
                </a:solidFill>
                <a:latin typeface="Montserrat" pitchFamily="2" charset="0"/>
                <a:ea typeface="Aptos" panose="020B0004020202020204" pitchFamily="34" charset="0"/>
                <a:cs typeface="Montserrat-Bold"/>
              </a:rPr>
              <a:t>Talking points</a:t>
            </a:r>
            <a:endParaRPr lang="en-GB" sz="2400" kern="0" dirty="0">
              <a:solidFill>
                <a:schemeClr val="tx2"/>
              </a:solidFill>
              <a:effectLst/>
              <a:latin typeface="Montserrat" pitchFamily="2" charset="0"/>
              <a:ea typeface="Aptos" panose="020B0004020202020204" pitchFamily="34" charset="0"/>
              <a:cs typeface="Montserrat-Bold"/>
            </a:endParaRP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Impact on students</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558803" lvl="1"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Montserrat-Bold"/>
              </a:rPr>
              <a:t>Impact on teachers</a:t>
            </a:r>
          </a:p>
          <a:p>
            <a:pPr marL="558803" lvl="1" indent="-342900">
              <a:buFont typeface="Wingdings" panose="05000000000000000000" pitchFamily="2" charset="2"/>
              <a:buChar char="§"/>
            </a:pPr>
            <a:r>
              <a:rPr lang="en-GB" sz="2400" kern="0" dirty="0">
                <a:solidFill>
                  <a:schemeClr val="tx1">
                    <a:lumMod val="75000"/>
                    <a:lumOff val="25000"/>
                  </a:schemeClr>
                </a:solidFill>
                <a:latin typeface="Montserrat" pitchFamily="2" charset="0"/>
                <a:ea typeface="Aptos" panose="020B0004020202020204" pitchFamily="34" charset="0"/>
                <a:cs typeface="Montserrat-Bold"/>
              </a:rPr>
              <a:t>Advice for teachers</a:t>
            </a:r>
          </a:p>
          <a:p>
            <a:pPr marL="558803" lvl="1" indent="-342900">
              <a:buFont typeface="Wingdings" panose="05000000000000000000" pitchFamily="2" charset="2"/>
              <a:buChar char="§"/>
            </a:pPr>
            <a:r>
              <a:rPr lang="en-GB" sz="2400" kern="0" dirty="0">
                <a:solidFill>
                  <a:schemeClr val="tx2"/>
                </a:solidFill>
                <a:latin typeface="Montserrat" pitchFamily="2" charset="0"/>
                <a:ea typeface="Aptos" panose="020B0004020202020204" pitchFamily="34" charset="0"/>
                <a:cs typeface="Montserrat-Bold"/>
              </a:rPr>
              <a:t>Talking points</a:t>
            </a:r>
            <a:endParaRPr lang="en-GB" sz="2000" kern="100" dirty="0">
              <a:solidFill>
                <a:schemeClr val="tx2"/>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32516FC-0C61-0DAC-296B-C94859DF834C}"/>
              </a:ext>
            </a:extLst>
          </p:cNvPr>
          <p:cNvSpPr txBox="1"/>
          <p:nvPr/>
        </p:nvSpPr>
        <p:spPr>
          <a:xfrm>
            <a:off x="1667379" y="6840794"/>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388172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515891" y="2725806"/>
            <a:ext cx="4678782" cy="483538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2324100" y="2324100"/>
            <a:ext cx="10287000" cy="563880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E7328A"/>
            </a:solidFill>
          </p:spPr>
          <p:txBody>
            <a:bodyPr/>
            <a:lstStyle/>
            <a:p>
              <a:endParaRPr lang="en-GB"/>
            </a:p>
          </p:txBody>
        </p:sp>
      </p:grpSp>
      <p:grpSp>
        <p:nvGrpSpPr>
          <p:cNvPr id="10" name="Group 10"/>
          <p:cNvGrpSpPr/>
          <p:nvPr/>
        </p:nvGrpSpPr>
        <p:grpSpPr>
          <a:xfrm>
            <a:off x="863767" y="5794433"/>
            <a:ext cx="4088582" cy="897795"/>
            <a:chOff x="0" y="0"/>
            <a:chExt cx="3186708" cy="1012978"/>
          </a:xfrm>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B76CA9"/>
            </a:solidFill>
          </p:spPr>
          <p:txBody>
            <a:bodyPr/>
            <a:lstStyle/>
            <a:p>
              <a:endParaRPr lang="en-GB"/>
            </a:p>
          </p:txBody>
        </p:sp>
      </p:grpSp>
      <p:sp>
        <p:nvSpPr>
          <p:cNvPr id="17" name="TextBox 17"/>
          <p:cNvSpPr txBox="1"/>
          <p:nvPr/>
        </p:nvSpPr>
        <p:spPr>
          <a:xfrm>
            <a:off x="10499728" y="2721490"/>
            <a:ext cx="7214940" cy="4465710"/>
          </a:xfrm>
          <a:prstGeom prst="rect">
            <a:avLst/>
          </a:prstGeom>
        </p:spPr>
        <p:txBody>
          <a:bodyPr wrap="square" lIns="0" tIns="0" rIns="0" bIns="0" rtlCol="0" anchor="t">
            <a:spAutoFit/>
          </a:bodyPr>
          <a:lstStyle/>
          <a:p>
            <a:endParaRPr lang="en-GB" sz="2400" kern="0" dirty="0">
              <a:solidFill>
                <a:schemeClr val="tx1">
                  <a:lumMod val="75000"/>
                  <a:lumOff val="25000"/>
                </a:schemeClr>
              </a:solidFill>
              <a:effectLst/>
              <a:latin typeface="Montserrat" pitchFamily="2" charset="0"/>
              <a:ea typeface="Aptos" panose="020B0004020202020204" pitchFamily="34" charset="0"/>
              <a:cs typeface="Montserrat-Regular"/>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At the </a:t>
            </a:r>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hlinkClick r:id="rId2"/>
              </a:rPr>
              <a:t>University of Chester </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in the UK, historians </a:t>
            </a:r>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hlinkClick r:id="rId3"/>
              </a:rPr>
              <a:t>Dr Katherine Wilson</a:t>
            </a:r>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rPr>
              <a:t> </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and</a:t>
            </a:r>
            <a:r>
              <a:rPr lang="en-GB" sz="24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 </a:t>
            </a:r>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hlinkClick r:id="rId4"/>
              </a:rPr>
              <a:t>Dr Thomas Pickles</a:t>
            </a:r>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rPr>
              <a:t> </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are seeking to reinvigorate history education through</a:t>
            </a:r>
            <a:r>
              <a:rPr lang="en-GB" sz="24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 </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the incorporation of everyday medieval objects. </a:t>
            </a:r>
          </a:p>
          <a:p>
            <a:endParaRPr lang="en-GB" sz="2400" kern="0" dirty="0">
              <a:solidFill>
                <a:schemeClr val="tx1">
                  <a:lumMod val="75000"/>
                  <a:lumOff val="25000"/>
                </a:schemeClr>
              </a:solidFill>
              <a:latin typeface="Montserrat" pitchFamily="2" charset="0"/>
              <a:ea typeface="Aptos" panose="020B0004020202020204" pitchFamily="34" charset="0"/>
              <a:cs typeface="Montserrat-Regular"/>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Their approach, emphasising</a:t>
            </a:r>
            <a:r>
              <a:rPr lang="en-GB" sz="24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 </a:t>
            </a:r>
            <a:r>
              <a:rPr lang="en-GB" sz="2400" kern="0" dirty="0">
                <a:solidFill>
                  <a:srgbClr val="0000CC"/>
                </a:solidFill>
                <a:effectLst/>
                <a:latin typeface="Montserrat" pitchFamily="2" charset="0"/>
                <a:ea typeface="Aptos" panose="020B0004020202020204" pitchFamily="34" charset="0"/>
                <a:cs typeface="Montserrat-Regular"/>
              </a:rPr>
              <a:t>hands-on</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 exploration and </a:t>
            </a:r>
            <a:r>
              <a:rPr lang="en-GB" sz="2400" kern="0" dirty="0">
                <a:solidFill>
                  <a:srgbClr val="0000CC"/>
                </a:solidFill>
                <a:effectLst/>
                <a:latin typeface="Montserrat" pitchFamily="2" charset="0"/>
                <a:ea typeface="Aptos" panose="020B0004020202020204" pitchFamily="34" charset="0"/>
                <a:cs typeface="Montserrat-Regular"/>
              </a:rPr>
              <a:t>critical</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 inquiry, demonstrates how material culture</a:t>
            </a:r>
            <a:r>
              <a:rPr lang="en-GB" sz="24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 </a:t>
            </a:r>
            <a:r>
              <a:rPr lang="en-GB" sz="2400" kern="0" dirty="0">
                <a:solidFill>
                  <a:schemeClr val="tx1">
                    <a:lumMod val="75000"/>
                    <a:lumOff val="25000"/>
                  </a:schemeClr>
                </a:solidFill>
                <a:effectLst/>
                <a:latin typeface="Montserrat" pitchFamily="2" charset="0"/>
                <a:ea typeface="Aptos" panose="020B0004020202020204" pitchFamily="34" charset="0"/>
                <a:cs typeface="Montserrat-Regular"/>
              </a:rPr>
              <a:t>profoundly enhances historical understanding and pedagogy.</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a:lnSpc>
                <a:spcPts val="3360"/>
              </a:lnSpc>
            </a:pPr>
            <a:endParaRPr lang="en-US" sz="2400" dirty="0">
              <a:solidFill>
                <a:srgbClr val="474B4F"/>
              </a:solidFill>
              <a:latin typeface="Montserrat Classic"/>
            </a:endParaRP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04       </a:t>
            </a:r>
            <a:r>
              <a:rPr lang="en-US" sz="1700" dirty="0">
                <a:solidFill>
                  <a:srgbClr val="FFFFFF"/>
                </a:solidFill>
                <a:latin typeface="Montserrat Semi-Bold Bold"/>
              </a:rPr>
              <a:t>futurumcareers.com</a:t>
            </a:r>
          </a:p>
        </p:txBody>
      </p:sp>
      <p:sp>
        <p:nvSpPr>
          <p:cNvPr id="25" name="Freeform 7">
            <a:extLst>
              <a:ext uri="{FF2B5EF4-FFF2-40B4-BE49-F238E27FC236}">
                <a16:creationId xmlns:a16="http://schemas.microsoft.com/office/drawing/2014/main" id="{7453D3E6-D9AC-BA99-BAE3-4D77301097C6}"/>
              </a:ext>
            </a:extLst>
          </p:cNvPr>
          <p:cNvSpPr/>
          <p:nvPr/>
        </p:nvSpPr>
        <p:spPr>
          <a:xfrm>
            <a:off x="5693244" y="2927919"/>
            <a:ext cx="4369321" cy="426889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nvGrpSpPr>
          <p:cNvPr id="28" name="Group 2">
            <a:extLst>
              <a:ext uri="{FF2B5EF4-FFF2-40B4-BE49-F238E27FC236}">
                <a16:creationId xmlns:a16="http://schemas.microsoft.com/office/drawing/2014/main" id="{7C6CE522-D401-3FE2-8F03-D042D16ECC98}"/>
              </a:ext>
            </a:extLst>
          </p:cNvPr>
          <p:cNvGrpSpPr>
            <a:grpSpLocks noChangeAspect="1"/>
          </p:cNvGrpSpPr>
          <p:nvPr/>
        </p:nvGrpSpPr>
        <p:grpSpPr>
          <a:xfrm>
            <a:off x="568663" y="849338"/>
            <a:ext cx="4678782" cy="4835386"/>
            <a:chOff x="0" y="0"/>
            <a:chExt cx="6362700" cy="6575666"/>
          </a:xfrm>
        </p:grpSpPr>
        <p:sp>
          <p:nvSpPr>
            <p:cNvPr id="29" name="Freeform 3">
              <a:extLst>
                <a:ext uri="{FF2B5EF4-FFF2-40B4-BE49-F238E27FC236}">
                  <a16:creationId xmlns:a16="http://schemas.microsoft.com/office/drawing/2014/main" id="{E84E039D-F981-88BC-B0F5-BF450053A56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sp>
        <p:nvSpPr>
          <p:cNvPr id="30" name="Freeform 7">
            <a:extLst>
              <a:ext uri="{FF2B5EF4-FFF2-40B4-BE49-F238E27FC236}">
                <a16:creationId xmlns:a16="http://schemas.microsoft.com/office/drawing/2014/main" id="{C5A36FB7-6592-3C99-A5D4-68BD66BF3A8F}"/>
              </a:ext>
            </a:extLst>
          </p:cNvPr>
          <p:cNvSpPr/>
          <p:nvPr/>
        </p:nvSpPr>
        <p:spPr>
          <a:xfrm>
            <a:off x="711858" y="1126969"/>
            <a:ext cx="4369321" cy="426889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6">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31" name="Freeform 11">
            <a:extLst>
              <a:ext uri="{FF2B5EF4-FFF2-40B4-BE49-F238E27FC236}">
                <a16:creationId xmlns:a16="http://schemas.microsoft.com/office/drawing/2014/main" id="{C9881FA8-0F80-CA2E-617B-337D5D6094AB}"/>
              </a:ext>
            </a:extLst>
          </p:cNvPr>
          <p:cNvSpPr/>
          <p:nvPr/>
        </p:nvSpPr>
        <p:spPr>
          <a:xfrm>
            <a:off x="5810995" y="7670034"/>
            <a:ext cx="4088582" cy="897795"/>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B76CA9"/>
          </a:solidFill>
        </p:spPr>
        <p:txBody>
          <a:bodyPr/>
          <a:lstStyle/>
          <a:p>
            <a:endParaRPr lang="en-GB"/>
          </a:p>
        </p:txBody>
      </p:sp>
      <p:sp>
        <p:nvSpPr>
          <p:cNvPr id="6" name="TextBox 5">
            <a:extLst>
              <a:ext uri="{FF2B5EF4-FFF2-40B4-BE49-F238E27FC236}">
                <a16:creationId xmlns:a16="http://schemas.microsoft.com/office/drawing/2014/main" id="{A24E3053-07A1-DFB3-1944-BAA2C93EA2AF}"/>
              </a:ext>
            </a:extLst>
          </p:cNvPr>
          <p:cNvSpPr txBox="1"/>
          <p:nvPr/>
        </p:nvSpPr>
        <p:spPr>
          <a:xfrm>
            <a:off x="1058197" y="5981700"/>
            <a:ext cx="3783664" cy="461665"/>
          </a:xfrm>
          <a:prstGeom prst="rect">
            <a:avLst/>
          </a:prstGeom>
          <a:noFill/>
        </p:spPr>
        <p:txBody>
          <a:bodyPr wrap="square" rtlCol="0">
            <a:spAutoFit/>
          </a:bodyPr>
          <a:lstStyle/>
          <a:p>
            <a:r>
              <a:rPr lang="en-GB" sz="2400" b="1" kern="0" dirty="0">
                <a:solidFill>
                  <a:schemeClr val="bg1"/>
                </a:solidFill>
                <a:effectLst/>
                <a:latin typeface="Montserrat" pitchFamily="2" charset="0"/>
                <a:ea typeface="Aptos" panose="020B0004020202020204" pitchFamily="34" charset="0"/>
                <a:cs typeface="Montserrat-Bold"/>
              </a:rPr>
              <a:t>Dr Katherine Wilson</a:t>
            </a:r>
            <a:endParaRPr lang="en-GB" sz="2400" dirty="0">
              <a:solidFill>
                <a:schemeClr val="bg1"/>
              </a:solidFill>
            </a:endParaRPr>
          </a:p>
        </p:txBody>
      </p:sp>
      <p:sp>
        <p:nvSpPr>
          <p:cNvPr id="7" name="TextBox 6">
            <a:extLst>
              <a:ext uri="{FF2B5EF4-FFF2-40B4-BE49-F238E27FC236}">
                <a16:creationId xmlns:a16="http://schemas.microsoft.com/office/drawing/2014/main" id="{5AD76393-80F7-B9BF-A8AE-87028FA32E8A}"/>
              </a:ext>
            </a:extLst>
          </p:cNvPr>
          <p:cNvSpPr txBox="1"/>
          <p:nvPr/>
        </p:nvSpPr>
        <p:spPr>
          <a:xfrm>
            <a:off x="6260361" y="7865746"/>
            <a:ext cx="3189849" cy="461665"/>
          </a:xfrm>
          <a:prstGeom prst="rect">
            <a:avLst/>
          </a:prstGeom>
          <a:noFill/>
        </p:spPr>
        <p:txBody>
          <a:bodyPr wrap="square" rtlCol="0">
            <a:spAutoFit/>
          </a:bodyPr>
          <a:lstStyle/>
          <a:p>
            <a:r>
              <a:rPr lang="en-GB" sz="2400" b="1" kern="0" dirty="0">
                <a:solidFill>
                  <a:schemeClr val="bg1"/>
                </a:solidFill>
                <a:effectLst/>
                <a:latin typeface="Montserrat" pitchFamily="2" charset="0"/>
                <a:ea typeface="Aptos" panose="020B0004020202020204" pitchFamily="34" charset="0"/>
                <a:cs typeface="Montserrat-Bold"/>
              </a:rPr>
              <a:t>Dr Thomas Pickles</a:t>
            </a:r>
            <a:endParaRPr lang="en-GB" sz="2400" dirty="0">
              <a:solidFill>
                <a:schemeClr val="bg1"/>
              </a:solidFill>
            </a:endParaRPr>
          </a:p>
        </p:txBody>
      </p:sp>
      <p:sp>
        <p:nvSpPr>
          <p:cNvPr id="9" name="TextBox 8">
            <a:extLst>
              <a:ext uri="{FF2B5EF4-FFF2-40B4-BE49-F238E27FC236}">
                <a16:creationId xmlns:a16="http://schemas.microsoft.com/office/drawing/2014/main" id="{BA1CE579-3864-D29E-CE97-2E4E7709CE08}"/>
              </a:ext>
            </a:extLst>
          </p:cNvPr>
          <p:cNvSpPr txBox="1"/>
          <p:nvPr/>
        </p:nvSpPr>
        <p:spPr>
          <a:xfrm>
            <a:off x="5463301" y="854007"/>
            <a:ext cx="12596099" cy="1600438"/>
          </a:xfrm>
          <a:prstGeom prst="rect">
            <a:avLst/>
          </a:prstGeom>
          <a:noFill/>
        </p:spPr>
        <p:txBody>
          <a:bodyPr wrap="square" rtlCol="0">
            <a:spAutoFit/>
          </a:bodyPr>
          <a:lstStyle/>
          <a:p>
            <a:r>
              <a:rPr lang="en-GB" sz="4000" b="1" kern="0" dirty="0">
                <a:solidFill>
                  <a:schemeClr val="tx1">
                    <a:lumMod val="75000"/>
                    <a:lumOff val="25000"/>
                  </a:schemeClr>
                </a:solidFill>
                <a:effectLst/>
                <a:latin typeface="Montserrat" pitchFamily="2" charset="0"/>
                <a:ea typeface="Aptos" panose="020B0004020202020204" pitchFamily="34" charset="0"/>
                <a:cs typeface="BrandonGrotesque-Regular"/>
              </a:rPr>
              <a:t>‘The Mobility of Objects Across Boundaries 1000 - 1700 (MOB)’ </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297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1000"/>
                                        <p:tgtEl>
                                          <p:spTgt spid="17">
                                            <p:txEl>
                                              <p:pRg st="3" end="3"/>
                                            </p:txEl>
                                          </p:spTgt>
                                        </p:tgtEl>
                                      </p:cBhvr>
                                    </p:animEffect>
                                    <p:anim calcmode="lin" valueType="num">
                                      <p:cBhvr>
                                        <p:cTn id="1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in gloves holding a brownie&#10;&#10;Description automatically generated with medium confidence">
            <a:extLst>
              <a:ext uri="{FF2B5EF4-FFF2-40B4-BE49-F238E27FC236}">
                <a16:creationId xmlns:a16="http://schemas.microsoft.com/office/drawing/2014/main" id="{A66F21FA-22F1-45BB-CB9E-3C63FCB294C2}"/>
              </a:ext>
            </a:extLst>
          </p:cNvPr>
          <p:cNvPicPr>
            <a:picLocks noChangeAspect="1"/>
          </p:cNvPicPr>
          <p:nvPr/>
        </p:nvPicPr>
        <p:blipFill rotWithShape="1">
          <a:blip r:embed="rId3">
            <a:extLst>
              <a:ext uri="{28A0092B-C50C-407E-A947-70E740481C1C}">
                <a14:useLocalDpi xmlns:a14="http://schemas.microsoft.com/office/drawing/2010/main" val="0"/>
              </a:ext>
            </a:extLst>
          </a:blip>
          <a:srcRect l="25478" t="-7884" r="6447" b="42359"/>
          <a:stretch/>
        </p:blipFill>
        <p:spPr>
          <a:xfrm rot="10800000">
            <a:off x="2116914" y="-1"/>
            <a:ext cx="16160334" cy="11666095"/>
          </a:xfrm>
          <a:prstGeom prst="rect">
            <a:avLst/>
          </a:prstGeom>
        </p:spPr>
      </p:pic>
      <p:grpSp>
        <p:nvGrpSpPr>
          <p:cNvPr id="5" name="Group 5"/>
          <p:cNvGrpSpPr/>
          <p:nvPr/>
        </p:nvGrpSpPr>
        <p:grpSpPr>
          <a:xfrm rot="5400000">
            <a:off x="1270009" y="-241309"/>
            <a:ext cx="9258300" cy="11798318"/>
            <a:chOff x="0" y="0"/>
            <a:chExt cx="3130550" cy="3989417"/>
          </a:xfrm>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145D8D"/>
            </a:solidFill>
          </p:spPr>
          <p:txBody>
            <a:bodyPr/>
            <a:lstStyle/>
            <a:p>
              <a:endParaRPr lang="en-GB"/>
            </a:p>
          </p:txBody>
        </p:sp>
      </p:grpSp>
      <p:grpSp>
        <p:nvGrpSpPr>
          <p:cNvPr id="7" name="Group 7"/>
          <p:cNvGrpSpPr/>
          <p:nvPr/>
        </p:nvGrpSpPr>
        <p:grpSpPr>
          <a:xfrm rot="5400000">
            <a:off x="716516" y="-716516"/>
            <a:ext cx="10287000" cy="11720031"/>
            <a:chOff x="0" y="0"/>
            <a:chExt cx="3130550" cy="3511380"/>
          </a:xfrm>
          <a:solidFill>
            <a:srgbClr val="FF99CC"/>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FF99CC"/>
            </a:solidFill>
          </p:spPr>
          <p:txBody>
            <a:bodyPr/>
            <a:lstStyle/>
            <a:p>
              <a:endParaRPr lang="en-GB"/>
            </a:p>
          </p:txBody>
        </p:sp>
      </p:grpSp>
      <p:sp>
        <p:nvSpPr>
          <p:cNvPr id="9" name="AutoShape 9"/>
          <p:cNvSpPr/>
          <p:nvPr/>
        </p:nvSpPr>
        <p:spPr>
          <a:xfrm>
            <a:off x="758950" y="8742951"/>
            <a:ext cx="8552402" cy="0"/>
          </a:xfrm>
          <a:prstGeom prst="line">
            <a:avLst/>
          </a:prstGeom>
          <a:ln w="123825" cap="flat">
            <a:solidFill>
              <a:srgbClr val="FFFFFF"/>
            </a:solidFill>
            <a:prstDash val="solid"/>
            <a:headEnd type="none" w="sm" len="sm"/>
            <a:tailEnd type="none" w="sm" len="sm"/>
          </a:ln>
        </p:spPr>
        <p:txBody>
          <a:bodyPr/>
          <a:lstStyle/>
          <a:p>
            <a:endParaRPr lang="en-GB"/>
          </a:p>
        </p:txBody>
      </p:sp>
      <p:sp>
        <p:nvSpPr>
          <p:cNvPr id="11" name="TextBox 11"/>
          <p:cNvSpPr txBox="1"/>
          <p:nvPr/>
        </p:nvSpPr>
        <p:spPr>
          <a:xfrm>
            <a:off x="779629" y="9292192"/>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05       </a:t>
            </a:r>
            <a:r>
              <a:rPr lang="en-US" sz="1700" dirty="0">
                <a:solidFill>
                  <a:srgbClr val="FFFFFF"/>
                </a:solidFill>
                <a:latin typeface="Montserrat Semi-Bold Bold"/>
              </a:rPr>
              <a:t>futurumcareers.com</a:t>
            </a:r>
          </a:p>
        </p:txBody>
      </p:sp>
      <p:sp>
        <p:nvSpPr>
          <p:cNvPr id="12" name="TextBox 12"/>
          <p:cNvSpPr txBox="1"/>
          <p:nvPr/>
        </p:nvSpPr>
        <p:spPr>
          <a:xfrm>
            <a:off x="779629" y="2191384"/>
            <a:ext cx="7904747" cy="6325129"/>
          </a:xfrm>
          <a:prstGeom prst="rect">
            <a:avLst/>
          </a:prstGeom>
        </p:spPr>
        <p:txBody>
          <a:bodyPr wrap="square" lIns="0" tIns="0" rIns="0" bIns="0" rtlCol="0" anchor="t">
            <a:spAutoFit/>
          </a:bodyPr>
          <a:lstStyle/>
          <a:p>
            <a:r>
              <a:rPr lang="en-GB" sz="2400" kern="0" dirty="0">
                <a:solidFill>
                  <a:schemeClr val="tx2"/>
                </a:solidFill>
                <a:effectLst/>
                <a:latin typeface="Montserrat" pitchFamily="2" charset="0"/>
                <a:ea typeface="Aptos" panose="020B0004020202020204" pitchFamily="34" charset="0"/>
                <a:cs typeface="BrandonGrotesque-Regular"/>
              </a:rPr>
              <a:t>“Our project was principally motivated by a need to increase </a:t>
            </a:r>
            <a:r>
              <a:rPr lang="en-GB" sz="2400" kern="0" dirty="0">
                <a:solidFill>
                  <a:srgbClr val="0000CC"/>
                </a:solidFill>
                <a:effectLst/>
                <a:latin typeface="Montserrat" pitchFamily="2" charset="0"/>
                <a:ea typeface="Aptos" panose="020B0004020202020204" pitchFamily="34" charset="0"/>
                <a:cs typeface="BrandonGrotesque-Regular"/>
              </a:rPr>
              <a:t>access</a:t>
            </a:r>
            <a:r>
              <a:rPr lang="en-GB" sz="2400" kern="0" dirty="0">
                <a:solidFill>
                  <a:schemeClr val="tx2"/>
                </a:solidFill>
                <a:effectLst/>
                <a:latin typeface="Montserrat" pitchFamily="2" charset="0"/>
                <a:ea typeface="Aptos" panose="020B0004020202020204" pitchFamily="34" charset="0"/>
                <a:cs typeface="BrandonGrotesque-Regular"/>
              </a:rPr>
              <a:t> for students and educators to museum collections. In recent years, exacerbated by the pandemic and the cost-of-living crisis, there has been growing concern over student access to museum collections and the consequences non-access has for widening </a:t>
            </a:r>
            <a:r>
              <a:rPr lang="en-GB" sz="2400" kern="0" dirty="0">
                <a:solidFill>
                  <a:srgbClr val="0000CC"/>
                </a:solidFill>
                <a:effectLst/>
                <a:latin typeface="Montserrat" pitchFamily="2" charset="0"/>
                <a:ea typeface="Aptos" panose="020B0004020202020204" pitchFamily="34" charset="0"/>
                <a:cs typeface="BrandonGrotesque-Regular"/>
              </a:rPr>
              <a:t>participation</a:t>
            </a:r>
            <a:r>
              <a:rPr lang="en-GB" sz="2400" kern="0" dirty="0">
                <a:solidFill>
                  <a:schemeClr val="tx2"/>
                </a:solidFill>
                <a:effectLst/>
                <a:latin typeface="Montserrat" pitchFamily="2" charset="0"/>
                <a:ea typeface="Aptos" panose="020B0004020202020204" pitchFamily="34" charset="0"/>
                <a:cs typeface="BrandonGrotesque-Regular"/>
              </a:rPr>
              <a:t>, cultural </a:t>
            </a:r>
            <a:r>
              <a:rPr lang="en-GB" sz="2400" kern="0" dirty="0">
                <a:solidFill>
                  <a:srgbClr val="0000CC"/>
                </a:solidFill>
                <a:effectLst/>
                <a:latin typeface="Montserrat" pitchFamily="2" charset="0"/>
                <a:ea typeface="Aptos" panose="020B0004020202020204" pitchFamily="34" charset="0"/>
                <a:cs typeface="BrandonGrotesque-Regular"/>
              </a:rPr>
              <a:t>enrichment </a:t>
            </a:r>
            <a:r>
              <a:rPr lang="en-GB" sz="2400" kern="0" dirty="0">
                <a:solidFill>
                  <a:schemeClr val="tx2"/>
                </a:solidFill>
                <a:effectLst/>
                <a:latin typeface="Montserrat" pitchFamily="2" charset="0"/>
                <a:ea typeface="Aptos" panose="020B0004020202020204" pitchFamily="34" charset="0"/>
                <a:cs typeface="BrandonGrotesque-Regular"/>
              </a:rPr>
              <a:t>and creative education.” </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b="1" kern="0" dirty="0">
                <a:solidFill>
                  <a:schemeClr val="tx2"/>
                </a:solidFill>
                <a:effectLst/>
                <a:latin typeface="Montserrat" pitchFamily="2" charset="0"/>
                <a:ea typeface="Aptos" panose="020B0004020202020204" pitchFamily="34" charset="0"/>
                <a:cs typeface="BrandonGrotesque-Regular"/>
              </a:rPr>
              <a:t>Katherine</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 </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2"/>
                </a:solidFill>
                <a:effectLst/>
                <a:latin typeface="Montserrat" pitchFamily="2" charset="0"/>
                <a:ea typeface="Aptos" panose="020B0004020202020204" pitchFamily="34" charset="0"/>
                <a:cs typeface="BrandonGrotesque-Regular"/>
              </a:rPr>
              <a:t>“Asking students to closely </a:t>
            </a:r>
            <a:r>
              <a:rPr lang="en-GB" sz="2400" kern="0" dirty="0">
                <a:solidFill>
                  <a:srgbClr val="0000CC"/>
                </a:solidFill>
                <a:effectLst/>
                <a:latin typeface="Montserrat" pitchFamily="2" charset="0"/>
                <a:ea typeface="Aptos" panose="020B0004020202020204" pitchFamily="34" charset="0"/>
                <a:cs typeface="BrandonGrotesque-Regular"/>
              </a:rPr>
              <a:t>investigate</a:t>
            </a:r>
            <a:r>
              <a:rPr lang="en-GB" sz="2400" kern="0" dirty="0">
                <a:solidFill>
                  <a:schemeClr val="tx2"/>
                </a:solidFill>
                <a:effectLst/>
                <a:latin typeface="Montserrat" pitchFamily="2" charset="0"/>
                <a:ea typeface="Aptos" panose="020B0004020202020204" pitchFamily="34" charset="0"/>
                <a:cs typeface="BrandonGrotesque-Regular"/>
              </a:rPr>
              <a:t> original historical objects from basic questions and then to produce work on an object, regarding its makers and mobility, establishes the fundamental tools of the history </a:t>
            </a:r>
            <a:r>
              <a:rPr lang="en-GB" sz="2400" kern="0" dirty="0">
                <a:solidFill>
                  <a:srgbClr val="0000CC"/>
                </a:solidFill>
                <a:effectLst/>
                <a:latin typeface="Montserrat" pitchFamily="2" charset="0"/>
                <a:ea typeface="Aptos" panose="020B0004020202020204" pitchFamily="34" charset="0"/>
                <a:cs typeface="BrandonGrotesque-Regular"/>
              </a:rPr>
              <a:t>discipline</a:t>
            </a:r>
            <a:r>
              <a:rPr lang="en-GB" sz="2400" kern="0" dirty="0">
                <a:solidFill>
                  <a:schemeClr val="tx2"/>
                </a:solidFill>
                <a:effectLst/>
                <a:latin typeface="Montserrat" pitchFamily="2" charset="0"/>
                <a:ea typeface="Aptos" panose="020B0004020202020204" pitchFamily="34" charset="0"/>
                <a:cs typeface="BrandonGrotesque-Regular"/>
              </a:rPr>
              <a:t> in students.”</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r>
              <a:rPr lang="en-GB" sz="2400" b="1" kern="0" dirty="0">
                <a:solidFill>
                  <a:schemeClr val="tx2"/>
                </a:solidFill>
                <a:effectLst/>
                <a:latin typeface="Montserrat" pitchFamily="2" charset="0"/>
                <a:ea typeface="Aptos" panose="020B0004020202020204" pitchFamily="34" charset="0"/>
                <a:cs typeface="BrandonGrotesque-Regular"/>
              </a:rPr>
              <a:t>Thomas</a:t>
            </a:r>
            <a:endParaRPr lang="en-GB" sz="2400" kern="100" dirty="0">
              <a:solidFill>
                <a:schemeClr val="tx2"/>
              </a:solidFill>
              <a:effectLst/>
              <a:latin typeface="Montserrat" pitchFamily="2" charset="0"/>
              <a:ea typeface="Aptos" panose="020B0004020202020204" pitchFamily="34" charset="0"/>
              <a:cs typeface="Arial" panose="020B0604020202020204" pitchFamily="34" charset="0"/>
            </a:endParaRPr>
          </a:p>
          <a:p>
            <a:pPr>
              <a:lnSpc>
                <a:spcPts val="3500"/>
              </a:lnSpc>
            </a:pPr>
            <a:endParaRPr lang="en-US" sz="2500" dirty="0">
              <a:solidFill>
                <a:srgbClr val="FFFFFF"/>
              </a:solidFill>
              <a:latin typeface="Montserrat Extra-Bold"/>
            </a:endParaRPr>
          </a:p>
        </p:txBody>
      </p:sp>
      <p:sp>
        <p:nvSpPr>
          <p:cNvPr id="18" name="TextBox 17">
            <a:extLst>
              <a:ext uri="{FF2B5EF4-FFF2-40B4-BE49-F238E27FC236}">
                <a16:creationId xmlns:a16="http://schemas.microsoft.com/office/drawing/2014/main" id="{934AC47C-C85A-C6D4-ECC9-870E8E1F1713}"/>
              </a:ext>
            </a:extLst>
          </p:cNvPr>
          <p:cNvSpPr txBox="1"/>
          <p:nvPr/>
        </p:nvSpPr>
        <p:spPr>
          <a:xfrm>
            <a:off x="758950" y="905481"/>
            <a:ext cx="9263920" cy="713080"/>
          </a:xfrm>
          <a:prstGeom prst="rect">
            <a:avLst/>
          </a:prstGeom>
          <a:noFill/>
        </p:spPr>
        <p:txBody>
          <a:bodyPr wrap="square">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Motivation</a:t>
            </a:r>
            <a:endParaRPr lang="en-GB" sz="4000" b="1"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16BE7D7-047E-49AE-6194-E59398D30967}"/>
              </a:ext>
            </a:extLst>
          </p:cNvPr>
          <p:cNvSpPr txBox="1"/>
          <p:nvPr/>
        </p:nvSpPr>
        <p:spPr>
          <a:xfrm>
            <a:off x="11697909" y="9295808"/>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1000"/>
                                        <p:tgtEl>
                                          <p:spTgt spid="12">
                                            <p:txEl>
                                              <p:pRg st="3" end="3"/>
                                            </p:txEl>
                                          </p:spTgt>
                                        </p:tgtEl>
                                      </p:cBhvr>
                                    </p:animEffect>
                                    <p:anim calcmode="lin" valueType="num">
                                      <p:cBhvr>
                                        <p:cTn id="2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fade">
                                      <p:cBhvr>
                                        <p:cTn id="24" dur="1000"/>
                                        <p:tgtEl>
                                          <p:spTgt spid="12">
                                            <p:txEl>
                                              <p:pRg st="4" end="4"/>
                                            </p:txEl>
                                          </p:spTgt>
                                        </p:tgtEl>
                                      </p:cBhvr>
                                    </p:animEffect>
                                    <p:anim calcmode="lin" valueType="num">
                                      <p:cBhvr>
                                        <p:cTn id="2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E7328A"/>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9" name="TextBox 9"/>
          <p:cNvSpPr txBox="1"/>
          <p:nvPr/>
        </p:nvSpPr>
        <p:spPr>
          <a:xfrm>
            <a:off x="960248" y="2368006"/>
            <a:ext cx="9066729" cy="5909310"/>
          </a:xfrm>
          <a:prstGeom prst="rect">
            <a:avLst/>
          </a:prstGeom>
        </p:spPr>
        <p:txBody>
          <a:bodyPr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Objects provide tangible </a:t>
            </a:r>
            <a:r>
              <a:rPr lang="en-GB" sz="2400" kern="0" dirty="0">
                <a:solidFill>
                  <a:srgbClr val="0000CC"/>
                </a:solidFill>
                <a:effectLst/>
                <a:latin typeface="Montserrat" pitchFamily="2" charset="0"/>
                <a:ea typeface="Aptos" panose="020B0004020202020204" pitchFamily="34" charset="0"/>
                <a:cs typeface="BrandonGrotesque-Regular"/>
              </a:rPr>
              <a:t>evidence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of people, places and events, and each object has its own story to tell.</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Give a student an object to examine and you will almost always capture their interest.</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Unlocking the educational potential of objects depends on how we </a:t>
            </a:r>
            <a:r>
              <a:rPr lang="en-GB" sz="2400" kern="0" dirty="0">
                <a:solidFill>
                  <a:srgbClr val="0000CC"/>
                </a:solidFill>
                <a:effectLst/>
                <a:latin typeface="Montserrat" pitchFamily="2" charset="0"/>
                <a:ea typeface="Aptos" panose="020B0004020202020204" pitchFamily="34" charset="0"/>
                <a:cs typeface="BrandonGrotesque-Regular"/>
              </a:rPr>
              <a:t>observe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r>
              <a:rPr lang="en-GB" sz="2400" kern="0" dirty="0">
                <a:solidFill>
                  <a:srgbClr val="0000CC"/>
                </a:solidFill>
                <a:effectLst/>
                <a:latin typeface="Montserrat" pitchFamily="2" charset="0"/>
                <a:ea typeface="Aptos" panose="020B0004020202020204" pitchFamily="34" charset="0"/>
                <a:cs typeface="BrandonGrotesque-Regular"/>
              </a:rPr>
              <a:t>analyse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and </a:t>
            </a:r>
            <a:r>
              <a:rPr lang="en-GB" sz="2400" kern="0" dirty="0">
                <a:solidFill>
                  <a:srgbClr val="0000CC"/>
                </a:solidFill>
                <a:effectLst/>
                <a:latin typeface="Montserrat" pitchFamily="2" charset="0"/>
                <a:ea typeface="Aptos" panose="020B0004020202020204" pitchFamily="34" charset="0"/>
                <a:cs typeface="BrandonGrotesque-Regular"/>
              </a:rPr>
              <a:t>discuss</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those objects.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How can these seemingly prosaic objects contribute to historical </a:t>
            </a:r>
            <a:r>
              <a:rPr lang="en-GB" sz="2400" kern="0" dirty="0">
                <a:solidFill>
                  <a:srgbClr val="0000CC"/>
                </a:solidFill>
                <a:effectLst/>
                <a:latin typeface="Montserrat" pitchFamily="2" charset="0"/>
                <a:ea typeface="Aptos" panose="020B0004020202020204" pitchFamily="34" charset="0"/>
                <a:cs typeface="BrandonGrotesque-Regular"/>
              </a:rPr>
              <a:t>inquiry</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What clues do they hold about </a:t>
            </a:r>
            <a:r>
              <a:rPr lang="en-GB" sz="2400" kern="0" dirty="0">
                <a:solidFill>
                  <a:srgbClr val="0000CC"/>
                </a:solidFill>
                <a:effectLst/>
                <a:latin typeface="Montserrat" pitchFamily="2" charset="0"/>
                <a:ea typeface="Aptos" panose="020B0004020202020204" pitchFamily="34" charset="0"/>
                <a:cs typeface="BrandonGrotesque-Regular"/>
              </a:rPr>
              <a:t>belief</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systems or </a:t>
            </a:r>
            <a:r>
              <a:rPr lang="en-GB" sz="2400" kern="0" dirty="0">
                <a:solidFill>
                  <a:srgbClr val="0000CC"/>
                </a:solidFill>
                <a:effectLst/>
                <a:latin typeface="Montserrat" pitchFamily="2" charset="0"/>
                <a:ea typeface="Aptos" panose="020B0004020202020204" pitchFamily="34" charset="0"/>
                <a:cs typeface="BrandonGrotesque-Regular"/>
              </a:rPr>
              <a:t>social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structures?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How can they </a:t>
            </a:r>
            <a:r>
              <a:rPr lang="en-GB" sz="2400" kern="0" dirty="0">
                <a:solidFill>
                  <a:srgbClr val="0000CC"/>
                </a:solidFill>
                <a:effectLst/>
                <a:latin typeface="Montserrat" pitchFamily="2" charset="0"/>
                <a:ea typeface="Aptos" panose="020B0004020202020204" pitchFamily="34" charset="0"/>
                <a:cs typeface="BrandonGrotesque-Regular"/>
              </a:rPr>
              <a:t>impact</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how history is taught in our classrooms?</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b="1" kern="0" dirty="0">
                <a:solidFill>
                  <a:srgbClr val="56B8AE"/>
                </a:solidFill>
                <a:effectLst/>
                <a:latin typeface="Montserrat" pitchFamily="2" charset="0"/>
                <a:ea typeface="Aptos" panose="020B0004020202020204" pitchFamily="34" charset="0"/>
                <a:cs typeface="Montserrat-Bold"/>
              </a:rPr>
              <a:t> </a:t>
            </a:r>
            <a:endParaRPr lang="en-GB" sz="2400" kern="100" dirty="0">
              <a:effectLst/>
              <a:latin typeface="Montserrat" pitchFamily="2" charset="0"/>
              <a:ea typeface="Aptos" panose="020B0004020202020204" pitchFamily="34" charset="0"/>
              <a:cs typeface="Arial" panose="020B0604020202020204" pitchFamily="34" charset="0"/>
            </a:endParaRPr>
          </a:p>
        </p:txBody>
      </p:sp>
      <p:sp>
        <p:nvSpPr>
          <p:cNvPr id="10" name="TextBox 1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06       </a:t>
            </a:r>
            <a:r>
              <a:rPr lang="en-US" sz="1700" dirty="0">
                <a:solidFill>
                  <a:srgbClr val="474B4F"/>
                </a:solidFill>
                <a:latin typeface="Montserrat Semi-Bold Bold"/>
              </a:rPr>
              <a:t>futurumcareers.com</a:t>
            </a:r>
          </a:p>
        </p:txBody>
      </p:sp>
      <p:sp>
        <p:nvSpPr>
          <p:cNvPr id="11" name="Rounded Rectangle 10">
            <a:extLst>
              <a:ext uri="{FF2B5EF4-FFF2-40B4-BE49-F238E27FC236}">
                <a16:creationId xmlns:a16="http://schemas.microsoft.com/office/drawing/2014/main" id="{5F7B96D3-D66D-F3C5-5CBB-68A6DDDDFB47}"/>
              </a:ext>
            </a:extLst>
          </p:cNvPr>
          <p:cNvSpPr/>
          <p:nvPr/>
        </p:nvSpPr>
        <p:spPr>
          <a:xfrm>
            <a:off x="11188663" y="2247900"/>
            <a:ext cx="5540027" cy="579120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3878229-3F8B-49AA-0F90-845CCFF03610}"/>
              </a:ext>
            </a:extLst>
          </p:cNvPr>
          <p:cNvSpPr txBox="1"/>
          <p:nvPr/>
        </p:nvSpPr>
        <p:spPr>
          <a:xfrm>
            <a:off x="861652" y="1014042"/>
            <a:ext cx="9263920" cy="724942"/>
          </a:xfrm>
          <a:prstGeom prst="rect">
            <a:avLst/>
          </a:prstGeom>
          <a:noFill/>
        </p:spPr>
        <p:txBody>
          <a:bodyPr wrap="square">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Handling authentic artefacts</a:t>
            </a:r>
            <a:endParaRPr lang="en-GB" sz="4000" b="1"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1B7AE93-F80D-A3B5-368B-1643CAD856D1}"/>
              </a:ext>
            </a:extLst>
          </p:cNvPr>
          <p:cNvSpPr txBox="1"/>
          <p:nvPr/>
        </p:nvSpPr>
        <p:spPr>
          <a:xfrm>
            <a:off x="11751110" y="8287280"/>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1000"/>
                                        <p:tgtEl>
                                          <p:spTgt spid="9">
                                            <p:txEl>
                                              <p:pRg st="7" end="7"/>
                                            </p:txEl>
                                          </p:spTgt>
                                        </p:tgtEl>
                                      </p:cBhvr>
                                    </p:animEffect>
                                    <p:anim calcmode="lin" valueType="num">
                                      <p:cBhvr>
                                        <p:cTn id="3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7" end="7"/>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8" end="8"/>
                                            </p:txEl>
                                          </p:spTgt>
                                        </p:tgtEl>
                                        <p:attrNameLst>
                                          <p:attrName>style.visibility</p:attrName>
                                        </p:attrNameLst>
                                      </p:cBhvr>
                                      <p:to>
                                        <p:strVal val="visible"/>
                                      </p:to>
                                    </p:set>
                                    <p:animEffect transition="in" filter="fade">
                                      <p:cBhvr>
                                        <p:cTn id="38" dur="1000"/>
                                        <p:tgtEl>
                                          <p:spTgt spid="9">
                                            <p:txEl>
                                              <p:pRg st="8" end="8"/>
                                            </p:txEl>
                                          </p:spTgt>
                                        </p:tgtEl>
                                      </p:cBhvr>
                                    </p:animEffect>
                                    <p:anim calcmode="lin" valueType="num">
                                      <p:cBhvr>
                                        <p:cTn id="39"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E7328A"/>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9" name="TextBox 9"/>
          <p:cNvSpPr txBox="1"/>
          <p:nvPr/>
        </p:nvSpPr>
        <p:spPr>
          <a:xfrm>
            <a:off x="960248" y="2009695"/>
            <a:ext cx="9066729" cy="5170646"/>
          </a:xfrm>
          <a:prstGeom prst="rect">
            <a:avLst/>
          </a:prstGeom>
        </p:spPr>
        <p:txBody>
          <a:bodyPr lIns="0" tIns="0" rIns="0" bIns="0" rtlCol="0" anchor="t">
            <a:spAutoFit/>
          </a:bodyPr>
          <a:lstStyle/>
          <a:p>
            <a:r>
              <a:rPr lang="en-GB" sz="2400" b="1" kern="0" dirty="0">
                <a:solidFill>
                  <a:schemeClr val="tx1">
                    <a:lumMod val="75000"/>
                    <a:lumOff val="25000"/>
                  </a:schemeClr>
                </a:solidFill>
                <a:effectLst/>
                <a:latin typeface="Montserrat" pitchFamily="2" charset="0"/>
                <a:ea typeface="Aptos" panose="020B0004020202020204" pitchFamily="34" charset="0"/>
                <a:cs typeface="Montserrat-Bold"/>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Through hands-on </a:t>
            </a:r>
            <a:r>
              <a:rPr lang="en-GB" sz="2400" kern="0" dirty="0">
                <a:solidFill>
                  <a:srgbClr val="0000CC"/>
                </a:solidFill>
                <a:effectLst/>
                <a:latin typeface="Montserrat" pitchFamily="2" charset="0"/>
                <a:ea typeface="Aptos" panose="020B0004020202020204" pitchFamily="34" charset="0"/>
                <a:cs typeface="BrandonGrotesque-Regular"/>
              </a:rPr>
              <a:t>interaction</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students are encouraged to actively participate in discussions and knowledge application.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handling of authentic objects:</a:t>
            </a:r>
          </a:p>
          <a:p>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latin typeface="Montserrat" pitchFamily="2" charset="0"/>
                <a:ea typeface="Aptos" panose="020B0004020202020204" pitchFamily="34" charset="0"/>
                <a:cs typeface="BrandonGrotesque-Regular"/>
              </a:rPr>
              <a:t>i</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s intertwined with a </a:t>
            </a:r>
            <a:r>
              <a:rPr lang="en-GB" sz="2400" kern="0" dirty="0">
                <a:solidFill>
                  <a:srgbClr val="0000CC"/>
                </a:solidFill>
                <a:effectLst/>
                <a:latin typeface="Montserrat" pitchFamily="2" charset="0"/>
                <a:ea typeface="Aptos" panose="020B0004020202020204" pitchFamily="34" charset="0"/>
                <a:cs typeface="BrandonGrotesque-Regular"/>
              </a:rPr>
              <a:t>dialogue</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process</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allows students to ask </a:t>
            </a:r>
            <a:r>
              <a:rPr lang="en-GB" sz="2400" kern="0" dirty="0">
                <a:solidFill>
                  <a:srgbClr val="0000CC"/>
                </a:solidFill>
                <a:effectLst/>
                <a:latin typeface="Montserrat" pitchFamily="2" charset="0"/>
                <a:ea typeface="Aptos" panose="020B0004020202020204" pitchFamily="34" charset="0"/>
                <a:cs typeface="BrandonGrotesque-Regular"/>
              </a:rPr>
              <a:t>questions</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problem solve, investigate, apply knowledge and make new meanings</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marL="342900" lvl="0" indent="-342900">
              <a:buFont typeface="Wingdings" panose="05000000000000000000" pitchFamily="2" charset="2"/>
              <a:buChar char="§"/>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leads to an open atmosphere of engaged and </a:t>
            </a:r>
            <a:r>
              <a:rPr lang="en-GB" sz="2400" kern="0" dirty="0">
                <a:solidFill>
                  <a:srgbClr val="0000CC"/>
                </a:solidFill>
                <a:effectLst/>
                <a:latin typeface="Montserrat" pitchFamily="2" charset="0"/>
                <a:ea typeface="Aptos" panose="020B0004020202020204" pitchFamily="34" charset="0"/>
                <a:cs typeface="BrandonGrotesque-Regular"/>
              </a:rPr>
              <a:t>spontaneous</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conversation, facilitating deeper understanding and appreciation of history.</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endParaRPr lang="en-GB" sz="2400" b="1" kern="0" dirty="0">
              <a:solidFill>
                <a:srgbClr val="000000"/>
              </a:solidFill>
              <a:effectLst/>
              <a:latin typeface="Montserrat" pitchFamily="2" charset="0"/>
              <a:ea typeface="Aptos" panose="020B0004020202020204" pitchFamily="34" charset="0"/>
              <a:cs typeface="BrandonGrotesque-Regular"/>
            </a:endParaRPr>
          </a:p>
        </p:txBody>
      </p:sp>
      <p:sp>
        <p:nvSpPr>
          <p:cNvPr id="10" name="TextBox 1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07       </a:t>
            </a:r>
            <a:r>
              <a:rPr lang="en-US" sz="1700" dirty="0">
                <a:solidFill>
                  <a:srgbClr val="474B4F"/>
                </a:solidFill>
                <a:latin typeface="Montserrat Semi-Bold Bold"/>
              </a:rPr>
              <a:t>futurumcareers.com</a:t>
            </a:r>
          </a:p>
        </p:txBody>
      </p:sp>
      <p:sp>
        <p:nvSpPr>
          <p:cNvPr id="11" name="Rounded Rectangle 10">
            <a:extLst>
              <a:ext uri="{FF2B5EF4-FFF2-40B4-BE49-F238E27FC236}">
                <a16:creationId xmlns:a16="http://schemas.microsoft.com/office/drawing/2014/main" id="{5F7B96D3-D66D-F3C5-5CBB-68A6DDDDFB47}"/>
              </a:ext>
            </a:extLst>
          </p:cNvPr>
          <p:cNvSpPr/>
          <p:nvPr/>
        </p:nvSpPr>
        <p:spPr>
          <a:xfrm>
            <a:off x="11188663" y="2247900"/>
            <a:ext cx="5540027" cy="579120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3878229-3F8B-49AA-0F90-845CCFF03610}"/>
              </a:ext>
            </a:extLst>
          </p:cNvPr>
          <p:cNvSpPr txBox="1"/>
          <p:nvPr/>
        </p:nvSpPr>
        <p:spPr>
          <a:xfrm>
            <a:off x="960248" y="1037394"/>
            <a:ext cx="9263920" cy="724942"/>
          </a:xfrm>
          <a:prstGeom prst="rect">
            <a:avLst/>
          </a:prstGeom>
          <a:noFill/>
        </p:spPr>
        <p:txBody>
          <a:bodyPr wrap="square">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Handling authentic artefacts</a:t>
            </a:r>
            <a:endParaRPr lang="en-GB" sz="4000" b="1"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D9AB04-A574-15A7-CE53-712A03CAB66E}"/>
              </a:ext>
            </a:extLst>
          </p:cNvPr>
          <p:cNvSpPr txBox="1"/>
          <p:nvPr/>
        </p:nvSpPr>
        <p:spPr>
          <a:xfrm>
            <a:off x="11469886" y="8274173"/>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extLst>
      <p:ext uri="{BB962C8B-B14F-4D97-AF65-F5344CB8AC3E}">
        <p14:creationId xmlns:p14="http://schemas.microsoft.com/office/powerpoint/2010/main" val="40223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1000"/>
                                        <p:tgtEl>
                                          <p:spTgt spid="9">
                                            <p:txEl>
                                              <p:pRg st="5" end="5"/>
                                            </p:txEl>
                                          </p:spTgt>
                                        </p:tgtEl>
                                      </p:cBhvr>
                                    </p:animEffect>
                                    <p:anim calcmode="lin" valueType="num">
                                      <p:cBhvr>
                                        <p:cTn id="2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1000"/>
                                        <p:tgtEl>
                                          <p:spTgt spid="9">
                                            <p:txEl>
                                              <p:pRg st="6" end="6"/>
                                            </p:txEl>
                                          </p:spTgt>
                                        </p:tgtEl>
                                      </p:cBhvr>
                                    </p:animEffect>
                                    <p:anim calcmode="lin" valueType="num">
                                      <p:cBhvr>
                                        <p:cTn id="2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1000"/>
                                        <p:tgtEl>
                                          <p:spTgt spid="9">
                                            <p:txEl>
                                              <p:pRg st="7" end="7"/>
                                            </p:txEl>
                                          </p:spTgt>
                                        </p:tgtEl>
                                      </p:cBhvr>
                                    </p:animEffect>
                                    <p:anim calcmode="lin" valueType="num">
                                      <p:cBhvr>
                                        <p:cTn id="3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children in a classroom&#10;&#10;Description automatically generated">
            <a:extLst>
              <a:ext uri="{FF2B5EF4-FFF2-40B4-BE49-F238E27FC236}">
                <a16:creationId xmlns:a16="http://schemas.microsoft.com/office/drawing/2014/main" id="{1EEE9A27-E14B-2AE1-D340-655FBF2A3E70}"/>
              </a:ext>
            </a:extLst>
          </p:cNvPr>
          <p:cNvPicPr>
            <a:picLocks noChangeAspect="1"/>
          </p:cNvPicPr>
          <p:nvPr/>
        </p:nvPicPr>
        <p:blipFill rotWithShape="1">
          <a:blip r:embed="rId2">
            <a:extLst>
              <a:ext uri="{28A0092B-C50C-407E-A947-70E740481C1C}">
                <a14:useLocalDpi xmlns:a14="http://schemas.microsoft.com/office/drawing/2010/main" val="0"/>
              </a:ext>
            </a:extLst>
          </a:blip>
          <a:srcRect t="6064"/>
          <a:stretch/>
        </p:blipFill>
        <p:spPr>
          <a:xfrm>
            <a:off x="3711390" y="-2"/>
            <a:ext cx="14601549" cy="10287002"/>
          </a:xfrm>
          <a:prstGeom prst="rect">
            <a:avLst/>
          </a:prstGeom>
        </p:spPr>
      </p:pic>
      <p:grpSp>
        <p:nvGrpSpPr>
          <p:cNvPr id="4" name="Group 4"/>
          <p:cNvGrpSpPr/>
          <p:nvPr/>
        </p:nvGrpSpPr>
        <p:grpSpPr>
          <a:xfrm>
            <a:off x="1083284" y="2611456"/>
            <a:ext cx="11227525" cy="6309193"/>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145D8D"/>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76CA9"/>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E7328A"/>
            </a:solidFill>
          </p:spPr>
          <p:txBody>
            <a:bodyPr/>
            <a:lstStyle/>
            <a:p>
              <a:endParaRPr lang="en-GB"/>
            </a:p>
          </p:txBody>
        </p:sp>
      </p:grpSp>
      <p:grpSp>
        <p:nvGrpSpPr>
          <p:cNvPr id="12" name="Group 12"/>
          <p:cNvGrpSpPr/>
          <p:nvPr/>
        </p:nvGrpSpPr>
        <p:grpSpPr>
          <a:xfrm>
            <a:off x="895699" y="2896956"/>
            <a:ext cx="11227525" cy="571914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76CA9"/>
            </a:solidFill>
          </p:spPr>
          <p:txBody>
            <a:bodyPr/>
            <a:lstStyle/>
            <a:p>
              <a:endParaRPr lang="en-GB"/>
            </a:p>
          </p:txBody>
        </p:sp>
      </p:grpSp>
      <p:grpSp>
        <p:nvGrpSpPr>
          <p:cNvPr id="17" name="Group 17"/>
          <p:cNvGrpSpPr/>
          <p:nvPr/>
        </p:nvGrpSpPr>
        <p:grpSpPr>
          <a:xfrm>
            <a:off x="1107865" y="3044970"/>
            <a:ext cx="10779335" cy="5451329"/>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1033538"/>
            <a:ext cx="6844089" cy="857735"/>
          </a:xfrm>
          <a:prstGeom prst="rect">
            <a:avLst/>
          </a:prstGeom>
        </p:spPr>
        <p:txBody>
          <a:bodyPr lIns="0" tIns="0" rIns="0" bIns="0" rtlCol="0" anchor="t">
            <a:spAutoFit/>
          </a:bodyPr>
          <a:lstStyle/>
          <a:p>
            <a:pPr>
              <a:lnSpc>
                <a:spcPts val="7589"/>
              </a:lnSpc>
            </a:pPr>
            <a:r>
              <a:rPr lang="en-US" sz="4000" dirty="0">
                <a:solidFill>
                  <a:srgbClr val="FFFFFF"/>
                </a:solidFill>
                <a:latin typeface="Montserrat" pitchFamily="2" charset="0"/>
              </a:rPr>
              <a:t>Talking points</a:t>
            </a:r>
          </a:p>
        </p:txBody>
      </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21" name="TextBox 21"/>
          <p:cNvSpPr txBox="1"/>
          <p:nvPr/>
        </p:nvSpPr>
        <p:spPr>
          <a:xfrm>
            <a:off x="1219200" y="3516329"/>
            <a:ext cx="10515600" cy="4401205"/>
          </a:xfrm>
          <a:prstGeom prst="rect">
            <a:avLst/>
          </a:prstGeom>
        </p:spPr>
        <p:txBody>
          <a:bodyPr wrap="square" lIns="0" tIns="0" rIns="0" bIns="0" rtlCol="0" anchor="t">
            <a:spAutoFit/>
          </a:bodyPr>
          <a:lstStyle/>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How can you challenge traditional perceptions of history as a subject primarily focused on memorisation</a:t>
            </a:r>
            <a:r>
              <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rPr>
              <a:t> </a:t>
            </a: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of facts and dates?</a:t>
            </a:r>
          </a:p>
          <a:p>
            <a:pPr marL="514350" indent="-514350">
              <a:buFont typeface="+mj-lt"/>
              <a:buAutoNum type="arabicPeriod"/>
            </a:pPr>
            <a:endPar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Reflecting on your teaching experience, what are some alternative methods you have used to engage students with historical content beyond textbooks and lectures?</a:t>
            </a:r>
          </a:p>
          <a:p>
            <a:pPr marL="514350" indent="-514350">
              <a:buFont typeface="+mj-lt"/>
              <a:buAutoNum type="arabicPeriod"/>
            </a:pPr>
            <a:endParaRPr lang="en-GB" sz="2600" kern="100" dirty="0">
              <a:solidFill>
                <a:schemeClr val="tx1">
                  <a:lumMod val="75000"/>
                  <a:lumOff val="25000"/>
                </a:schemeClr>
              </a:solidFill>
              <a:latin typeface="Montserrat" pitchFamily="2" charset="0"/>
              <a:ea typeface="Aptos" panose="020B0004020202020204" pitchFamily="34" charset="0"/>
              <a:cs typeface="Arial" panose="020B0604020202020204" pitchFamily="34" charset="0"/>
            </a:endParaRPr>
          </a:p>
          <a:p>
            <a:pPr marL="514350" indent="-514350">
              <a:buFont typeface="+mj-lt"/>
              <a:buAutoNum type="arabicPeriod"/>
            </a:pPr>
            <a:r>
              <a:rPr lang="en-GB" sz="2600" kern="0" dirty="0">
                <a:solidFill>
                  <a:schemeClr val="tx1">
                    <a:lumMod val="75000"/>
                    <a:lumOff val="25000"/>
                  </a:schemeClr>
                </a:solidFill>
                <a:effectLst/>
                <a:latin typeface="Montserrat" pitchFamily="2" charset="0"/>
                <a:ea typeface="Aptos" panose="020B0004020202020204" pitchFamily="34" charset="0"/>
                <a:cs typeface="BrandonGrotesque-Regular"/>
              </a:rPr>
              <a:t>How might incorporating material culture into your lessons enhance inclusivity and accessibility, considering the diverse backgrounds and experiences of your students?</a:t>
            </a:r>
            <a:endParaRPr lang="en-GB" sz="26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E510BFA-8DF2-17CB-89C0-7ADA4071203B}"/>
              </a:ext>
            </a:extLst>
          </p:cNvPr>
          <p:cNvSpPr txBox="1"/>
          <p:nvPr/>
        </p:nvSpPr>
        <p:spPr>
          <a:xfrm>
            <a:off x="12496800" y="9871502"/>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9" y="1791552"/>
            <a:ext cx="5781216"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145D8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B76CA9"/>
            </a:solidFill>
          </p:spPr>
          <p:txBody>
            <a:bodyPr/>
            <a:lstStyle/>
            <a:p>
              <a:endParaRPr lang="en-GB"/>
            </a:p>
          </p:txBody>
        </p:sp>
      </p:grpSp>
      <p:grpSp>
        <p:nvGrpSpPr>
          <p:cNvPr id="6" name="Group 6"/>
          <p:cNvGrpSpPr>
            <a:grpSpLocks noChangeAspect="1"/>
          </p:cNvGrpSpPr>
          <p:nvPr/>
        </p:nvGrpSpPr>
        <p:grpSpPr>
          <a:xfrm>
            <a:off x="533401" y="2041238"/>
            <a:ext cx="7010400"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E7328A"/>
            </a:solidFill>
          </p:spPr>
          <p:txBody>
            <a:bodyPr/>
            <a:lstStyle/>
            <a:p>
              <a:endParaRPr lang="en-GB"/>
            </a:p>
          </p:txBody>
        </p:sp>
      </p:grpSp>
      <p:sp>
        <p:nvSpPr>
          <p:cNvPr id="10" name="TextBox 10"/>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02       </a:t>
            </a:r>
            <a:r>
              <a:rPr lang="en-US" sz="1700">
                <a:solidFill>
                  <a:srgbClr val="474B4F"/>
                </a:solidFill>
                <a:latin typeface="Montserrat Semi-Bold Bold"/>
              </a:rPr>
              <a:t>futurumcareers.com</a:t>
            </a:r>
          </a:p>
        </p:txBody>
      </p:sp>
      <p:sp>
        <p:nvSpPr>
          <p:cNvPr id="11" name="TextBox 11"/>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09       </a:t>
            </a:r>
            <a:r>
              <a:rPr lang="en-US" sz="1700" dirty="0">
                <a:solidFill>
                  <a:srgbClr val="FFFFFF"/>
                </a:solidFill>
                <a:latin typeface="Montserrat Semi-Bold Bold"/>
              </a:rPr>
              <a:t>futurumcareers.com</a:t>
            </a:r>
          </a:p>
        </p:txBody>
      </p:sp>
      <p:sp>
        <p:nvSpPr>
          <p:cNvPr id="12" name="TextBox 12"/>
          <p:cNvSpPr txBox="1"/>
          <p:nvPr/>
        </p:nvSpPr>
        <p:spPr>
          <a:xfrm>
            <a:off x="8382000" y="1204618"/>
            <a:ext cx="7089778" cy="1279389"/>
          </a:xfrm>
          <a:prstGeom prst="rect">
            <a:avLst/>
          </a:prstGeom>
        </p:spPr>
        <p:txBody>
          <a:bodyPr wrap="square" lIns="0" tIns="0" rIns="0" bIns="0" rtlCol="0" anchor="t">
            <a:spAutoFit/>
          </a:bodyPr>
          <a:lstStyle/>
          <a:p>
            <a:pPr>
              <a:lnSpc>
                <a:spcPct val="107000"/>
              </a:lnSpc>
              <a:spcAft>
                <a:spcPts val="800"/>
              </a:spcAft>
            </a:pPr>
            <a:r>
              <a:rPr lang="en-GB" sz="4000" b="1" kern="0" dirty="0">
                <a:solidFill>
                  <a:schemeClr val="tx1">
                    <a:lumMod val="75000"/>
                    <a:lumOff val="25000"/>
                  </a:schemeClr>
                </a:solidFill>
                <a:effectLst/>
                <a:latin typeface="Montserrat" pitchFamily="2" charset="0"/>
                <a:ea typeface="Aptos" panose="020B0004020202020204" pitchFamily="34" charset="0"/>
                <a:cs typeface="Montserrat-Bold"/>
              </a:rPr>
              <a:t>Object selection and contextual understanding</a:t>
            </a:r>
            <a:endParaRPr lang="en-GB" sz="40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p:txBody>
      </p:sp>
      <p:sp>
        <p:nvSpPr>
          <p:cNvPr id="13" name="TextBox 13"/>
          <p:cNvSpPr txBox="1"/>
          <p:nvPr/>
        </p:nvSpPr>
        <p:spPr>
          <a:xfrm>
            <a:off x="8481911" y="3178143"/>
            <a:ext cx="8178792" cy="5286704"/>
          </a:xfrm>
          <a:prstGeom prst="rect">
            <a:avLst/>
          </a:prstGeom>
        </p:spPr>
        <p:txBody>
          <a:bodyPr lIns="0" tIns="0" rIns="0" bIns="0" rtlCol="0" anchor="t">
            <a:spAutoFit/>
          </a:bodyPr>
          <a:lstStyle/>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Katherine and Thomas curated a variety of everyday medieval items from the collections of the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hlinkClick r:id="rId2"/>
              </a:rPr>
              <a:t>Grosvenor Museum</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in Chester. This included six types of objects: keys, chests, shoes, tiles, ceramics and pottery, coins, and pilgrim badges and devotional tokens.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The aim was to use objects that not only represent </a:t>
            </a:r>
            <a:r>
              <a:rPr lang="en-GB" sz="2400" kern="0" dirty="0">
                <a:solidFill>
                  <a:srgbClr val="0000CC"/>
                </a:solidFill>
                <a:effectLst/>
                <a:latin typeface="Montserrat" pitchFamily="2" charset="0"/>
                <a:ea typeface="Aptos" panose="020B0004020202020204" pitchFamily="34" charset="0"/>
                <a:cs typeface="BrandonGrotesque-Regular"/>
              </a:rPr>
              <a:t>daily life </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during the medieval period but also lack known historical narratives or identifiable owners, allowing students to explore their significance </a:t>
            </a:r>
            <a:r>
              <a:rPr lang="en-GB" sz="2400" kern="0" dirty="0">
                <a:solidFill>
                  <a:srgbClr val="0000CC"/>
                </a:solidFill>
                <a:effectLst/>
                <a:latin typeface="Montserrat" pitchFamily="2" charset="0"/>
                <a:ea typeface="Aptos" panose="020B0004020202020204" pitchFamily="34" charset="0"/>
                <a:cs typeface="BrandonGrotesque-Regular"/>
              </a:rPr>
              <a:t>without preconceived notions</a:t>
            </a: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a:lnSpc>
                <a:spcPct val="107000"/>
              </a:lnSpc>
              <a:spcAft>
                <a:spcPts val="800"/>
              </a:spcAft>
            </a:pPr>
            <a:r>
              <a:rPr lang="en-GB" sz="2400" kern="0" dirty="0">
                <a:solidFill>
                  <a:schemeClr val="tx1">
                    <a:lumMod val="75000"/>
                    <a:lumOff val="25000"/>
                  </a:schemeClr>
                </a:solidFill>
                <a:effectLst/>
                <a:latin typeface="Montserrat" pitchFamily="2" charset="0"/>
                <a:ea typeface="Aptos" panose="020B0004020202020204" pitchFamily="34" charset="0"/>
                <a:cs typeface="BrandonGrotesque-Regular"/>
              </a:rPr>
              <a:t> </a:t>
            </a:r>
            <a:endParaRPr lang="en-GB" sz="2400" kern="100" dirty="0">
              <a:solidFill>
                <a:schemeClr val="tx1">
                  <a:lumMod val="75000"/>
                  <a:lumOff val="25000"/>
                </a:schemeClr>
              </a:solidFill>
              <a:effectLst/>
              <a:latin typeface="Montserrat" pitchFamily="2" charset="0"/>
              <a:ea typeface="Aptos" panose="020B0004020202020204" pitchFamily="34" charset="0"/>
              <a:cs typeface="Arial" panose="020B0604020202020204" pitchFamily="34" charset="0"/>
            </a:endParaRPr>
          </a:p>
          <a:p>
            <a:pPr>
              <a:lnSpc>
                <a:spcPct val="107000"/>
              </a:lnSpc>
              <a:spcAft>
                <a:spcPts val="800"/>
              </a:spcAft>
            </a:pPr>
            <a:endParaRPr lang="en-US" sz="2300" dirty="0">
              <a:solidFill>
                <a:srgbClr val="474B4F"/>
              </a:solidFill>
              <a:latin typeface="Montserrat"/>
            </a:endParaRPr>
          </a:p>
        </p:txBody>
      </p:sp>
      <p:sp>
        <p:nvSpPr>
          <p:cNvPr id="16" name="Rounded Rectangle 15">
            <a:extLst>
              <a:ext uri="{FF2B5EF4-FFF2-40B4-BE49-F238E27FC236}">
                <a16:creationId xmlns:a16="http://schemas.microsoft.com/office/drawing/2014/main" id="{93AB9A5C-FF39-3745-38AE-D7E23FC54F28}"/>
              </a:ext>
            </a:extLst>
          </p:cNvPr>
          <p:cNvSpPr/>
          <p:nvPr/>
        </p:nvSpPr>
        <p:spPr>
          <a:xfrm>
            <a:off x="745844" y="2221308"/>
            <a:ext cx="6588834" cy="535581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6AD64F-6185-4DC8-3C99-9056150C4583}"/>
              </a:ext>
            </a:extLst>
          </p:cNvPr>
          <p:cNvSpPr txBox="1"/>
          <p:nvPr/>
        </p:nvSpPr>
        <p:spPr>
          <a:xfrm>
            <a:off x="1259641" y="7852476"/>
            <a:ext cx="4977580" cy="276999"/>
          </a:xfrm>
          <a:prstGeom prst="rect">
            <a:avLst/>
          </a:prstGeom>
          <a:noFill/>
        </p:spPr>
        <p:txBody>
          <a:bodyPr wrap="square">
            <a:spAutoFit/>
          </a:bodyPr>
          <a:lstStyle/>
          <a:p>
            <a:r>
              <a:rPr lang="en-GB" sz="1200" b="0" i="1" u="none" strike="noStrike" baseline="0" dirty="0">
                <a:solidFill>
                  <a:schemeClr val="bg1">
                    <a:lumMod val="85000"/>
                  </a:schemeClr>
                </a:solidFill>
                <a:latin typeface="Brandon Grotesque Regular"/>
              </a:rPr>
              <a:t>© </a:t>
            </a:r>
            <a:r>
              <a:rPr lang="en-GB" sz="1200" b="0" i="1" u="none" strike="noStrike" baseline="0" dirty="0">
                <a:solidFill>
                  <a:schemeClr val="bg1">
                    <a:lumMod val="85000"/>
                  </a:schemeClr>
                </a:solidFill>
                <a:latin typeface="Brandon Grotesque Medium"/>
              </a:rPr>
              <a:t>University of Chester Photography, Katherine Wilson and Mike Bird</a:t>
            </a:r>
            <a:endParaRPr lang="en-GB" sz="1200"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8" ma:contentTypeDescription="Create a new document." ma:contentTypeScope="" ma:versionID="b310b5c2e6bd8e666d2b9f7dc18872f1">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688ee0138dd7de2ffe3161e2fed286d7"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3DB01-2273-45A4-8ACA-46047FC436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B00951-4FC5-4857-B569-4B23247102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324</TotalTime>
  <Words>1588</Words>
  <Application>Microsoft Office PowerPoint</Application>
  <PresentationFormat>Custom</PresentationFormat>
  <Paragraphs>174</Paragraphs>
  <Slides>20</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Arial</vt:lpstr>
      <vt:lpstr>Montserrat Semi-Bold</vt:lpstr>
      <vt:lpstr>Aptos</vt:lpstr>
      <vt:lpstr>Brandon Grotesque Medium</vt:lpstr>
      <vt:lpstr>Montserrat-Regular</vt:lpstr>
      <vt:lpstr>Montserrat Extra-Bold</vt:lpstr>
      <vt:lpstr>Montserrat Classic</vt:lpstr>
      <vt:lpstr>Montserrat-Black</vt:lpstr>
      <vt:lpstr>Calibri</vt:lpstr>
      <vt:lpstr>Montserrat Extra-Bold Bold</vt:lpstr>
      <vt:lpstr>Montserrat</vt:lpstr>
      <vt:lpstr>Wingdings</vt:lpstr>
      <vt:lpstr>Brandon Grotesque Regular</vt:lpstr>
      <vt:lpstr>Montserrat Semi-Bold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Sciences Presentation</dc:title>
  <dc:creator>Erica</dc:creator>
  <cp:lastModifiedBy>Erica Morgan</cp:lastModifiedBy>
  <cp:revision>5</cp:revision>
  <dcterms:created xsi:type="dcterms:W3CDTF">2006-08-16T00:00:00Z</dcterms:created>
  <dcterms:modified xsi:type="dcterms:W3CDTF">2024-05-08T14:02:42Z</dcterms:modified>
  <dc:identifier>DAFSwZQWaNg</dc:identifier>
</cp:coreProperties>
</file>