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301" r:id="rId10"/>
    <p:sldId id="261" r:id="rId11"/>
    <p:sldId id="262" r:id="rId12"/>
    <p:sldId id="300" r:id="rId13"/>
  </p:sldIdLst>
  <p:sldSz cx="18288000" cy="10287000"/>
  <p:notesSz cx="6858000" cy="9144000"/>
  <p:embeddedFontLst>
    <p:embeddedFont>
      <p:font typeface="Montserrat" pitchFamily="2" charset="0"/>
      <p:regular r:id="rId15"/>
      <p:bold r:id="rId16"/>
      <p:italic r:id="rId17"/>
      <p:boldItalic r:id="rId18"/>
    </p:embeddedFont>
    <p:embeddedFont>
      <p:font typeface="Montserrat Black" pitchFamily="2" charset="0"/>
      <p:bold r:id="rId19"/>
      <p:italic r:id="rId20"/>
      <p:boldItalic r:id="rId21"/>
    </p:embeddedFont>
    <p:embeddedFont>
      <p:font typeface="Montserrat Bold" pitchFamily="2" charset="0"/>
      <p:regular r:id="rId22"/>
      <p:bold r:id="rId23"/>
      <p:italic r:id="rId24"/>
      <p:boldItalic r:id="rId25"/>
    </p:embeddedFont>
    <p:embeddedFont>
      <p:font typeface="Montserrat Extra-Bold" panose="020B0604020202020204" charset="0"/>
      <p:regular r:id="rId26"/>
      <p:bold r:id="rId27"/>
    </p:embeddedFont>
    <p:embeddedFont>
      <p:font typeface="Montserrat Extra-Bold Bold" panose="020B0604020202020204" charset="0"/>
      <p:regular r:id="rId28"/>
      <p:bold r:id="rId29"/>
    </p:embeddedFont>
    <p:embeddedFont>
      <p:font typeface="Montserrat Medium" pitchFamily="2" charset="0"/>
      <p:regular r:id="rId30"/>
      <p:italic r:id="rId31"/>
    </p:embeddedFont>
    <p:embeddedFont>
      <p:font typeface="Montserrat SemiBold" pitchFamily="2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QHFQzf/9aIgbW/u8iuxhKw==" hashData="jmglGJEonCay5RW0ryUNv9KgwYvGwWP8pObwxDqz9ja9hsOZlm08+bg7h41X7pZ2f983dVQWeOyK65h1+aHl3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 Aslett" initials="JA" lastIdx="3" clrIdx="0">
    <p:extLst>
      <p:ext uri="{19B8F6BF-5375-455C-9EA6-DF929625EA0E}">
        <p15:presenceInfo xmlns:p15="http://schemas.microsoft.com/office/powerpoint/2012/main" userId="S::joe@futurumcareers.com::7b6f269b-9023-4611-9a28-c55f9a45fd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AA"/>
    <a:srgbClr val="55B8AD"/>
    <a:srgbClr val="FFFEFD"/>
    <a:srgbClr val="0066CC"/>
    <a:srgbClr val="ABB500"/>
    <a:srgbClr val="EC6D3A"/>
    <a:srgbClr val="55782C"/>
    <a:srgbClr val="145D8D"/>
    <a:srgbClr val="B76CA9"/>
    <a:srgbClr val="E73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heme" Target="theme/theme1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54068-8357-0E48-AACD-4BA6E40A7C97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7CBB8-ADE2-6C44-A825-86EAAF74A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0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7CBB8-ADE2-6C44-A825-86EAAF74A7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38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7CBB8-ADE2-6C44-A825-86EAAF74A7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43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uturumcareers.com/neurovascular-epidemiology-with-dr-timothy-hughe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://www.futurumcareers.com/neurovascular-epidemiology-with-dr-timothy-hughe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edcap.wakehealth.edu/redcap/surveys/?s=RP3XPRFPWX3NRWPK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s://redcap.link/dh5j1nes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307851"/>
            <a:ext cx="6802509" cy="1986621"/>
            <a:chOff x="0" y="0"/>
            <a:chExt cx="1822422" cy="609600"/>
          </a:xfrm>
          <a:solidFill>
            <a:srgbClr val="55B8AD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822422" cy="609600"/>
            </a:xfrm>
            <a:custGeom>
              <a:avLst/>
              <a:gdLst/>
              <a:ahLst/>
              <a:cxnLst/>
              <a:rect l="l" t="t" r="r" b="b"/>
              <a:pathLst>
                <a:path w="1822422" h="609600">
                  <a:moveTo>
                    <a:pt x="203200" y="0"/>
                  </a:moveTo>
                  <a:lnTo>
                    <a:pt x="1822422" y="0"/>
                  </a:lnTo>
                  <a:lnTo>
                    <a:pt x="1619222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15468" y="682666"/>
            <a:ext cx="16930314" cy="8921668"/>
            <a:chOff x="0" y="0"/>
            <a:chExt cx="4459013" cy="23497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59013" cy="2349740"/>
            </a:xfrm>
            <a:custGeom>
              <a:avLst/>
              <a:gdLst/>
              <a:ahLst/>
              <a:cxnLst/>
              <a:rect l="l" t="t" r="r" b="b"/>
              <a:pathLst>
                <a:path w="4459013" h="2349740">
                  <a:moveTo>
                    <a:pt x="0" y="0"/>
                  </a:moveTo>
                  <a:lnTo>
                    <a:pt x="4459013" y="0"/>
                  </a:lnTo>
                  <a:lnTo>
                    <a:pt x="4459013" y="2349740"/>
                  </a:lnTo>
                  <a:lnTo>
                    <a:pt x="0" y="2349740"/>
                  </a:lnTo>
                  <a:close/>
                </a:path>
              </a:pathLst>
            </a:custGeom>
            <a:solidFill>
              <a:srgbClr val="3660A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02375" y="-144661"/>
            <a:ext cx="13885625" cy="7782055"/>
            <a:chOff x="0" y="-38100"/>
            <a:chExt cx="3657119" cy="20495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57119" cy="2011495"/>
            </a:xfrm>
            <a:custGeom>
              <a:avLst/>
              <a:gdLst/>
              <a:ahLst/>
              <a:cxnLst/>
              <a:rect l="l" t="t" r="r" b="b"/>
              <a:pathLst>
                <a:path w="3657119" h="2011495">
                  <a:moveTo>
                    <a:pt x="203200" y="0"/>
                  </a:moveTo>
                  <a:lnTo>
                    <a:pt x="3657119" y="0"/>
                  </a:lnTo>
                  <a:lnTo>
                    <a:pt x="3453919" y="2011495"/>
                  </a:lnTo>
                  <a:lnTo>
                    <a:pt x="0" y="201149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5B8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5201900" y="56147"/>
            <a:ext cx="3086100" cy="7581247"/>
          </a:xfrm>
          <a:custGeom>
            <a:avLst/>
            <a:gdLst/>
            <a:ahLst/>
            <a:cxnLst/>
            <a:rect l="l" t="t" r="r" b="b"/>
            <a:pathLst>
              <a:path w="812800" h="2011495">
                <a:moveTo>
                  <a:pt x="0" y="0"/>
                </a:moveTo>
                <a:lnTo>
                  <a:pt x="812800" y="0"/>
                </a:lnTo>
                <a:lnTo>
                  <a:pt x="812800" y="2011495"/>
                </a:lnTo>
                <a:lnTo>
                  <a:pt x="0" y="2011495"/>
                </a:lnTo>
                <a:close/>
              </a:path>
            </a:pathLst>
          </a:custGeom>
          <a:solidFill>
            <a:srgbClr val="55B8AD"/>
          </a:solidFill>
        </p:spPr>
        <p:txBody>
          <a:bodyPr/>
          <a:lstStyle/>
          <a:p>
            <a:endParaRPr lang="en-GB"/>
          </a:p>
        </p:txBody>
      </p:sp>
      <p:sp>
        <p:nvSpPr>
          <p:cNvPr id="34" name="TextBox 34"/>
          <p:cNvSpPr txBox="1"/>
          <p:nvPr/>
        </p:nvSpPr>
        <p:spPr>
          <a:xfrm>
            <a:off x="1201170" y="1143280"/>
            <a:ext cx="3407082" cy="659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19"/>
              </a:lnSpc>
            </a:pPr>
            <a:r>
              <a:rPr lang="en-US" sz="2599" dirty="0">
                <a:solidFill>
                  <a:srgbClr val="FFFFFF"/>
                </a:solidFill>
                <a:latin typeface="Montserrat" panose="00000500000000000000" pitchFamily="2" charset="0"/>
              </a:rPr>
              <a:t>Inspiring the </a:t>
            </a:r>
          </a:p>
          <a:p>
            <a:pPr>
              <a:lnSpc>
                <a:spcPts val="3639"/>
              </a:lnSpc>
            </a:pPr>
            <a:r>
              <a:rPr lang="en-US" sz="2599" dirty="0">
                <a:solidFill>
                  <a:srgbClr val="FFFFFF"/>
                </a:solidFill>
                <a:latin typeface="Montserrat" panose="00000500000000000000" pitchFamily="2" charset="0"/>
              </a:rPr>
              <a:t>Next Generation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0CE55F-DA7D-87CC-04A1-A15FA3B327E5}"/>
              </a:ext>
            </a:extLst>
          </p:cNvPr>
          <p:cNvSpPr txBox="1"/>
          <p:nvPr/>
        </p:nvSpPr>
        <p:spPr>
          <a:xfrm>
            <a:off x="6438209" y="943713"/>
            <a:ext cx="2398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>
                <a:latin typeface="Montserrat" pitchFamily="2" charset="77"/>
              </a:rPr>
              <a:t>FUTURUM</a:t>
            </a:r>
          </a:p>
          <a:p>
            <a:r>
              <a:rPr lang="en-GB" sz="3200" b="1" i="1">
                <a:latin typeface="Montserrat Black" pitchFamily="2" charset="77"/>
              </a:rPr>
              <a:t>PODCAST</a:t>
            </a:r>
            <a:endParaRPr lang="en-US" sz="3200" b="1" i="1">
              <a:latin typeface="Montserrat Black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FC4E707-6232-5085-579A-C41D0A18B673}"/>
              </a:ext>
            </a:extLst>
          </p:cNvPr>
          <p:cNvSpPr/>
          <p:nvPr/>
        </p:nvSpPr>
        <p:spPr>
          <a:xfrm>
            <a:off x="0" y="8115300"/>
            <a:ext cx="715468" cy="2179172"/>
          </a:xfrm>
          <a:prstGeom prst="rect">
            <a:avLst/>
          </a:prstGeom>
          <a:solidFill>
            <a:srgbClr val="55B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F25DDC04-D7CE-105D-F1CE-01A4F1187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3614" y="4461004"/>
            <a:ext cx="6969047" cy="452988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41542B7-CA50-72E1-7A57-9FE12DCDEF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22608" y="0"/>
            <a:ext cx="4152900" cy="2882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7FE66B-ACFC-8F8B-FDE7-DF8CA8C733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0376" y="1020868"/>
            <a:ext cx="421629" cy="73655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345F9D3-AE14-804C-BB1C-B14290FE7762}"/>
              </a:ext>
            </a:extLst>
          </p:cNvPr>
          <p:cNvSpPr txBox="1"/>
          <p:nvPr/>
        </p:nvSpPr>
        <p:spPr>
          <a:xfrm>
            <a:off x="5941586" y="3080033"/>
            <a:ext cx="63040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Montserrat" pitchFamily="2" charset="77"/>
              </a:rPr>
              <a:t>In Conversation with </a:t>
            </a:r>
          </a:p>
          <a:p>
            <a:pPr>
              <a:spcAft>
                <a:spcPts val="1200"/>
              </a:spcAft>
            </a:pPr>
            <a:r>
              <a:rPr lang="en-GB" sz="5400" b="1" dirty="0">
                <a:latin typeface="Montserrat" pitchFamily="2" charset="77"/>
              </a:rPr>
              <a:t>Dr. Timothy Hughes</a:t>
            </a:r>
            <a:endParaRPr lang="en-US" sz="5400" b="1" dirty="0">
              <a:latin typeface="Montserrat" pitchFamily="2" charset="77"/>
            </a:endParaRPr>
          </a:p>
        </p:txBody>
      </p:sp>
      <p:pic>
        <p:nvPicPr>
          <p:cNvPr id="17" name="Picture 1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CC6AB2E-1CF9-D569-FEC7-8682E34A80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802" y="8344855"/>
            <a:ext cx="5529083" cy="917450"/>
          </a:xfrm>
          <a:prstGeom prst="rect">
            <a:avLst/>
          </a:prstGeom>
        </p:spPr>
      </p:pic>
      <p:sp>
        <p:nvSpPr>
          <p:cNvPr id="12" name="Freeform 27">
            <a:extLst>
              <a:ext uri="{FF2B5EF4-FFF2-40B4-BE49-F238E27FC236}">
                <a16:creationId xmlns:a16="http://schemas.microsoft.com/office/drawing/2014/main" id="{D45BA63C-3210-C8B2-7A60-E2888DE21E1A}"/>
              </a:ext>
            </a:extLst>
          </p:cNvPr>
          <p:cNvSpPr>
            <a:spLocks noChangeAspect="1"/>
          </p:cNvSpPr>
          <p:nvPr/>
        </p:nvSpPr>
        <p:spPr>
          <a:xfrm>
            <a:off x="11072351" y="2101603"/>
            <a:ext cx="4505175" cy="4887811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30CA7F4E-4CF1-47CD-C1B5-3195628DC3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2966"/>
            <a:ext cx="18287998" cy="10299966"/>
          </a:xfrm>
          <a:prstGeom prst="rect">
            <a:avLst/>
          </a:prstGeom>
        </p:spPr>
      </p:pic>
      <p:sp>
        <p:nvSpPr>
          <p:cNvPr id="32" name="TextBox 32"/>
          <p:cNvSpPr txBox="1"/>
          <p:nvPr/>
        </p:nvSpPr>
        <p:spPr>
          <a:xfrm>
            <a:off x="10180155" y="374780"/>
            <a:ext cx="4639483" cy="1243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64"/>
              </a:lnSpc>
            </a:pPr>
            <a:r>
              <a:rPr lang="en-US" sz="4800" b="1" noProof="0" dirty="0">
                <a:solidFill>
                  <a:srgbClr val="000000"/>
                </a:solidFill>
                <a:latin typeface="Montserrat Extra-Bold Bold"/>
              </a:rPr>
              <a:t>Meet</a:t>
            </a:r>
          </a:p>
          <a:p>
            <a:pPr>
              <a:lnSpc>
                <a:spcPts val="4012"/>
              </a:lnSpc>
            </a:pPr>
            <a:r>
              <a:rPr lang="en-US" sz="3400" noProof="0" dirty="0">
                <a:solidFill>
                  <a:srgbClr val="000000"/>
                </a:solidFill>
                <a:latin typeface="Montserrat Bold"/>
              </a:rPr>
              <a:t>Dr. Timothy Hughes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174664" y="4440144"/>
            <a:ext cx="2118132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66"/>
              </a:lnSpc>
            </a:pPr>
            <a:r>
              <a:rPr lang="en-US" sz="3700" b="1" noProof="0" dirty="0">
                <a:solidFill>
                  <a:srgbClr val="000000"/>
                </a:solidFill>
                <a:latin typeface="Montserrat Extra-Bold"/>
              </a:rPr>
              <a:t>Profile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688104" y="8361490"/>
            <a:ext cx="4898188" cy="851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300" dirty="0">
                <a:latin typeface="Montserrat" pitchFamily="2" charset="0"/>
              </a:rPr>
              <a:t>“Be curious. Ask the questions. See where </a:t>
            </a:r>
            <a:r>
              <a:rPr lang="en-US" sz="2400" dirty="0">
                <a:latin typeface="Montserrat" pitchFamily="2" charset="0"/>
              </a:rPr>
              <a:t>it takes you.”</a:t>
            </a:r>
            <a:endParaRPr lang="en-US" sz="2400" noProof="0" dirty="0">
              <a:latin typeface="Montserrat" pitchFamily="2" charset="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4137198" y="2112815"/>
            <a:ext cx="3038237" cy="32135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2B7B4-B3FF-0F56-6C33-1C53CEEAD37D}"/>
              </a:ext>
            </a:extLst>
          </p:cNvPr>
          <p:cNvSpPr txBox="1">
            <a:spLocks/>
          </p:cNvSpPr>
          <p:nvPr/>
        </p:nvSpPr>
        <p:spPr>
          <a:xfrm>
            <a:off x="627155" y="2100406"/>
            <a:ext cx="8148136" cy="2400191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Montserrat" pitchFamily="2" charset="0"/>
              </a:rPr>
              <a:t>In this podcast, </a:t>
            </a:r>
            <a:r>
              <a:rPr lang="en-US" sz="2400" b="1" dirty="0">
                <a:latin typeface="Montserrat" pitchFamily="2" charset="0"/>
              </a:rPr>
              <a:t>Dr. Timothy Hughes </a:t>
            </a:r>
            <a:r>
              <a:rPr lang="en-US" sz="2400" dirty="0">
                <a:latin typeface="Montserrat" pitchFamily="2" charset="0"/>
              </a:rPr>
              <a:t>discusses his love of drawing and how he uses creativity in his research. He speaks about how his meditation practice helps him to think clearly and how getting experience in a lab can be a great way to figure out what kind of research is right for you.</a:t>
            </a:r>
            <a:endParaRPr lang="en-GB" sz="2400" dirty="0">
              <a:latin typeface="Montserrat" pitchFamily="2" charset="0"/>
            </a:endParaRPr>
          </a:p>
        </p:txBody>
      </p:sp>
      <p:sp>
        <p:nvSpPr>
          <p:cNvPr id="4" name="TextBox 35">
            <a:extLst>
              <a:ext uri="{FF2B5EF4-FFF2-40B4-BE49-F238E27FC236}">
                <a16:creationId xmlns:a16="http://schemas.microsoft.com/office/drawing/2014/main" id="{232BF716-C9AC-505C-A199-DD5665901D0B}"/>
              </a:ext>
            </a:extLst>
          </p:cNvPr>
          <p:cNvSpPr txBox="1"/>
          <p:nvPr/>
        </p:nvSpPr>
        <p:spPr>
          <a:xfrm>
            <a:off x="10174664" y="5505509"/>
            <a:ext cx="6680187" cy="2090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300" dirty="0">
                <a:latin typeface="Montserrat" pitchFamily="2" charset="0"/>
              </a:rPr>
              <a:t>Wake Forest University </a:t>
            </a:r>
          </a:p>
          <a:p>
            <a:pPr>
              <a:lnSpc>
                <a:spcPct val="120000"/>
              </a:lnSpc>
            </a:pPr>
            <a:r>
              <a:rPr lang="en-GB" sz="2300" dirty="0">
                <a:latin typeface="Montserrat" pitchFamily="2" charset="0"/>
              </a:rPr>
              <a:t>School of Medicine, USA </a:t>
            </a:r>
          </a:p>
          <a:p>
            <a:pPr>
              <a:lnSpc>
                <a:spcPct val="120000"/>
              </a:lnSpc>
            </a:pPr>
            <a:endParaRPr lang="en-US" sz="2300" noProof="0" dirty="0">
              <a:solidFill>
                <a:srgbClr val="000000"/>
              </a:solidFill>
              <a:latin typeface="Montserrat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2300" b="1" noProof="0" dirty="0">
                <a:solidFill>
                  <a:srgbClr val="000000"/>
                </a:solidFill>
                <a:latin typeface="Montserrat" panose="00000500000000000000" pitchFamily="2" charset="0"/>
              </a:rPr>
              <a:t>Field of Research</a:t>
            </a:r>
          </a:p>
          <a:p>
            <a:pPr>
              <a:lnSpc>
                <a:spcPct val="120000"/>
              </a:lnSpc>
            </a:pPr>
            <a:r>
              <a:rPr lang="en-US" sz="2300" dirty="0">
                <a:solidFill>
                  <a:srgbClr val="000000"/>
                </a:solidFill>
                <a:latin typeface="Montserrat"/>
              </a:rPr>
              <a:t>Neurovascular Epidemiology</a:t>
            </a:r>
            <a:endParaRPr lang="en-US" sz="2300" noProof="0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13FE81-F0F7-08E5-5210-BE16F18FE6F9}"/>
              </a:ext>
            </a:extLst>
          </p:cNvPr>
          <p:cNvSpPr txBox="1"/>
          <p:nvPr/>
        </p:nvSpPr>
        <p:spPr>
          <a:xfrm>
            <a:off x="627154" y="980178"/>
            <a:ext cx="7849836" cy="818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6135"/>
              </a:lnSpc>
            </a:pPr>
            <a:r>
              <a:rPr lang="en-US" sz="4400" noProof="0" dirty="0">
                <a:solidFill>
                  <a:srgbClr val="55B8AD"/>
                </a:solidFill>
                <a:latin typeface="Montserrat Extra-Bold"/>
              </a:rPr>
              <a:t>Pre-listening: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222899-D23F-9EF2-96B1-162CAD21E7FF}"/>
              </a:ext>
            </a:extLst>
          </p:cNvPr>
          <p:cNvSpPr txBox="1"/>
          <p:nvPr/>
        </p:nvSpPr>
        <p:spPr>
          <a:xfrm>
            <a:off x="676506" y="364162"/>
            <a:ext cx="7524212" cy="380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b="1" noProof="0" dirty="0">
                <a:solidFill>
                  <a:srgbClr val="3660AA"/>
                </a:solidFill>
                <a:latin typeface="Montserrat" panose="00000500000000000000" pitchFamily="2" charset="0"/>
              </a:rPr>
              <a:t>Pre-listening</a:t>
            </a:r>
            <a:r>
              <a:rPr lang="en-US" sz="1700" noProof="0" dirty="0">
                <a:solidFill>
                  <a:srgbClr val="3660AA"/>
                </a:solidFill>
                <a:latin typeface="Montserrat" panose="00000500000000000000" pitchFamily="2" charset="0"/>
              </a:rPr>
              <a:t>  </a:t>
            </a:r>
            <a:r>
              <a:rPr lang="en-US" sz="1700" noProof="0" dirty="0">
                <a:solidFill>
                  <a:srgbClr val="55B8AD"/>
                </a:solidFill>
                <a:latin typeface="Montserrat" panose="00000500000000000000" pitchFamily="2" charset="0"/>
              </a:rPr>
              <a:t>|  Break it Down  |  Post-Listening  |  Learn More</a:t>
            </a:r>
          </a:p>
        </p:txBody>
      </p:sp>
      <p:sp>
        <p:nvSpPr>
          <p:cNvPr id="8" name="Freeform 27">
            <a:extLst>
              <a:ext uri="{FF2B5EF4-FFF2-40B4-BE49-F238E27FC236}">
                <a16:creationId xmlns:a16="http://schemas.microsoft.com/office/drawing/2014/main" id="{23FA514C-7064-5CCD-D472-F5491B9F41B2}"/>
              </a:ext>
            </a:extLst>
          </p:cNvPr>
          <p:cNvSpPr>
            <a:spLocks noChangeAspect="1"/>
          </p:cNvSpPr>
          <p:nvPr/>
        </p:nvSpPr>
        <p:spPr>
          <a:xfrm>
            <a:off x="14033736" y="1787595"/>
            <a:ext cx="3590901" cy="3863957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8424C8-F3CD-A9A8-9E01-C30B62575DE6}"/>
              </a:ext>
            </a:extLst>
          </p:cNvPr>
          <p:cNvSpPr txBox="1"/>
          <p:nvPr/>
        </p:nvSpPr>
        <p:spPr>
          <a:xfrm>
            <a:off x="595061" y="5326334"/>
            <a:ext cx="8298212" cy="2720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b="1" dirty="0">
                <a:latin typeface="Montserrat" pitchFamily="2" charset="0"/>
              </a:rPr>
              <a:t>In what ways are you creative? </a:t>
            </a:r>
            <a:r>
              <a:rPr lang="en-US" sz="2400" dirty="0">
                <a:latin typeface="Montserrat" pitchFamily="2" charset="0"/>
              </a:rPr>
              <a:t>How does creativity help with your learning?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2400" b="1" dirty="0">
              <a:latin typeface="Montserrat" pitchFamily="2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b="1" dirty="0">
                <a:latin typeface="Montserrat" pitchFamily="2" charset="0"/>
              </a:rPr>
              <a:t>What helps you to think clearly?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2400" dirty="0">
              <a:latin typeface="Montserrat" pitchFamily="2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b="1" dirty="0">
                <a:latin typeface="Montserrat" pitchFamily="2" charset="0"/>
              </a:rPr>
              <a:t>What experience of lab work do you have? 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1E9455F-C122-33A9-00CA-E748F6F676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2600" y="0"/>
            <a:ext cx="8915399" cy="1030982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8AA8134-E568-BC47-ED49-B684404FDB7F}"/>
              </a:ext>
            </a:extLst>
          </p:cNvPr>
          <p:cNvSpPr txBox="1">
            <a:spLocks/>
          </p:cNvSpPr>
          <p:nvPr/>
        </p:nvSpPr>
        <p:spPr>
          <a:xfrm>
            <a:off x="777212" y="3805377"/>
            <a:ext cx="9177949" cy="4365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b="1" noProof="0" dirty="0">
                <a:latin typeface="Montserrat" panose="00000500000000000000" pitchFamily="2" charset="0"/>
              </a:rPr>
              <a:t>What </a:t>
            </a:r>
            <a:r>
              <a:rPr lang="en-US" sz="2400" b="1" dirty="0">
                <a:latin typeface="Montserrat" panose="00000500000000000000" pitchFamily="2" charset="0"/>
              </a:rPr>
              <a:t>do epidemiologists study?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2400" noProof="0" dirty="0">
              <a:latin typeface="Montserrat" panose="00000500000000000000" pitchFamily="2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b="1" noProof="0" dirty="0">
                <a:latin typeface="Montserrat" panose="00000500000000000000" pitchFamily="2" charset="0"/>
              </a:rPr>
              <a:t>As a neurovascular epidemiologist</a:t>
            </a:r>
            <a:r>
              <a:rPr lang="en-US" sz="2400" noProof="0" dirty="0">
                <a:latin typeface="Montserrat" panose="00000500000000000000" pitchFamily="2" charset="0"/>
              </a:rPr>
              <a:t>, what does Tim focus his research on?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2400" noProof="0" dirty="0">
              <a:latin typeface="Montserrat" panose="00000500000000000000" pitchFamily="2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b="1" dirty="0">
                <a:latin typeface="Montserrat" panose="00000500000000000000" pitchFamily="2" charset="0"/>
              </a:rPr>
              <a:t>In learning about epidemiology, </a:t>
            </a:r>
            <a:r>
              <a:rPr lang="en-US" sz="2400" dirty="0">
                <a:latin typeface="Montserrat" panose="00000500000000000000" pitchFamily="2" charset="0"/>
              </a:rPr>
              <a:t>what did Tim learn about his career options?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2400" noProof="0" dirty="0">
              <a:latin typeface="Montserrat" panose="00000500000000000000" pitchFamily="2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b="1" noProof="0" dirty="0">
                <a:latin typeface="Montserrat" panose="00000500000000000000" pitchFamily="2" charset="0"/>
              </a:rPr>
              <a:t>What profound realization</a:t>
            </a:r>
            <a:r>
              <a:rPr lang="en-US" sz="2400" noProof="0" dirty="0">
                <a:latin typeface="Montserrat" panose="00000500000000000000" pitchFamily="2" charset="0"/>
              </a:rPr>
              <a:t> did Tim have about heart and brain health? Why do you think this was an exciting revelation for him?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9261F7-FCBE-40C2-FAC7-0983D2834D45}"/>
              </a:ext>
            </a:extLst>
          </p:cNvPr>
          <p:cNvSpPr txBox="1"/>
          <p:nvPr/>
        </p:nvSpPr>
        <p:spPr>
          <a:xfrm>
            <a:off x="1438341" y="2847735"/>
            <a:ext cx="284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noProof="0" dirty="0">
                <a:solidFill>
                  <a:srgbClr val="3660AA"/>
                </a:solidFill>
                <a:latin typeface="Montserrat Black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Up to </a:t>
            </a:r>
            <a:r>
              <a:rPr lang="en-US" sz="2400" dirty="0">
                <a:solidFill>
                  <a:srgbClr val="3660AA"/>
                </a:solidFill>
                <a:latin typeface="Montserrat Black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05:00</a:t>
            </a:r>
            <a:endParaRPr lang="en-US" sz="2400" noProof="0" dirty="0">
              <a:solidFill>
                <a:srgbClr val="3660AA"/>
              </a:solidFill>
              <a:latin typeface="Montserrat Black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2F84F4-C6B8-83C1-192C-4AC6BBCFC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212" y="2416364"/>
            <a:ext cx="859826" cy="9816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D93360-D1DF-A627-8EB5-BF749E0944E1}"/>
              </a:ext>
            </a:extLst>
          </p:cNvPr>
          <p:cNvSpPr txBox="1"/>
          <p:nvPr/>
        </p:nvSpPr>
        <p:spPr>
          <a:xfrm>
            <a:off x="777212" y="496590"/>
            <a:ext cx="7524212" cy="380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noProof="0" dirty="0">
                <a:solidFill>
                  <a:srgbClr val="55B8AD"/>
                </a:solidFill>
                <a:latin typeface="Montserrat" panose="00000500000000000000" pitchFamily="2" charset="0"/>
              </a:rPr>
              <a:t>Pre-listening</a:t>
            </a:r>
            <a:r>
              <a:rPr lang="en-US" sz="1700" noProof="0" dirty="0">
                <a:solidFill>
                  <a:srgbClr val="3660AA"/>
                </a:solidFill>
                <a:latin typeface="Montserrat" panose="00000500000000000000" pitchFamily="2" charset="0"/>
              </a:rPr>
              <a:t>  </a:t>
            </a:r>
            <a:r>
              <a:rPr lang="en-US" sz="1700" noProof="0" dirty="0">
                <a:solidFill>
                  <a:srgbClr val="55B8AD"/>
                </a:solidFill>
                <a:latin typeface="Montserrat" panose="00000500000000000000" pitchFamily="2" charset="0"/>
              </a:rPr>
              <a:t>|  </a:t>
            </a:r>
            <a:r>
              <a:rPr lang="en-US" sz="1700" b="1" noProof="0" dirty="0">
                <a:solidFill>
                  <a:srgbClr val="3660AA"/>
                </a:solidFill>
                <a:latin typeface="Montserrat" panose="00000500000000000000" pitchFamily="2" charset="0"/>
              </a:rPr>
              <a:t>Break it Down  </a:t>
            </a:r>
            <a:r>
              <a:rPr lang="en-US" sz="1700" noProof="0" dirty="0">
                <a:solidFill>
                  <a:srgbClr val="55B8AD"/>
                </a:solidFill>
                <a:latin typeface="Montserrat" panose="00000500000000000000" pitchFamily="2" charset="0"/>
              </a:rPr>
              <a:t>|  Post-listening  |  Learn More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ADDC2B-D072-01DC-AE8C-5114FDC28823}"/>
              </a:ext>
            </a:extLst>
          </p:cNvPr>
          <p:cNvSpPr txBox="1"/>
          <p:nvPr/>
        </p:nvSpPr>
        <p:spPr>
          <a:xfrm>
            <a:off x="691908" y="1158463"/>
            <a:ext cx="9985924" cy="818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6135"/>
              </a:lnSpc>
            </a:pPr>
            <a:r>
              <a:rPr lang="en-US" sz="4400" noProof="0" dirty="0">
                <a:solidFill>
                  <a:srgbClr val="55B8AD"/>
                </a:solidFill>
                <a:latin typeface="Montserrat Extra-Bold"/>
              </a:rPr>
              <a:t>Break Tim’s Conversation Down: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450F3D4-CDBB-7808-977F-7982A780F7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50380" y="-5443"/>
            <a:ext cx="8337620" cy="1029244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39B39E-33CD-4D49-BB2F-928E15F68A8D}"/>
              </a:ext>
            </a:extLst>
          </p:cNvPr>
          <p:cNvSpPr txBox="1">
            <a:spLocks/>
          </p:cNvSpPr>
          <p:nvPr/>
        </p:nvSpPr>
        <p:spPr>
          <a:xfrm>
            <a:off x="616898" y="3024729"/>
            <a:ext cx="9131786" cy="6426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en-GB" sz="2400" b="1" dirty="0">
                <a:latin typeface="Montserrat" panose="00000500000000000000" pitchFamily="2" charset="0"/>
              </a:rPr>
              <a:t>Which parts of school and learning </a:t>
            </a:r>
            <a:r>
              <a:rPr lang="en-GB" sz="2400" dirty="0">
                <a:latin typeface="Montserrat" panose="00000500000000000000" pitchFamily="2" charset="0"/>
              </a:rPr>
              <a:t>do you find easy, and why? Which do you find challenging, and why?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5"/>
            </a:pPr>
            <a:endParaRPr lang="en-GB" sz="2400" dirty="0">
              <a:latin typeface="Montserrat" panose="00000500000000000000" pitchFamily="2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en-GB" sz="2400" b="1" dirty="0">
                <a:latin typeface="Montserrat" panose="00000500000000000000" pitchFamily="2" charset="0"/>
              </a:rPr>
              <a:t>What strategies do you use </a:t>
            </a:r>
            <a:r>
              <a:rPr lang="en-GB" sz="2400" dirty="0">
                <a:latin typeface="Montserrat" panose="00000500000000000000" pitchFamily="2" charset="0"/>
              </a:rPr>
              <a:t>to overcome struggles in school and with your learning?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5"/>
            </a:pPr>
            <a:endParaRPr lang="en-GB" sz="2400" dirty="0">
              <a:latin typeface="Montserrat" panose="00000500000000000000" pitchFamily="2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en-GB" sz="2400" b="1" dirty="0">
                <a:latin typeface="Montserrat" panose="00000500000000000000" pitchFamily="2" charset="0"/>
              </a:rPr>
              <a:t>What was Tim’s strategy </a:t>
            </a:r>
            <a:r>
              <a:rPr lang="en-GB" sz="2400" dirty="0">
                <a:latin typeface="Montserrat" panose="00000500000000000000" pitchFamily="2" charset="0"/>
              </a:rPr>
              <a:t>to overcome the challenges he faced at school? To what extent do you think Tim’s strategy could help you, and why? How could you go about implementing it?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5"/>
            </a:pPr>
            <a:endParaRPr lang="en-GB" sz="2400" b="1" dirty="0">
              <a:latin typeface="Montserrat" panose="00000500000000000000" pitchFamily="2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en-GB" sz="2400" b="1" dirty="0">
                <a:latin typeface="Montserrat" panose="00000500000000000000" pitchFamily="2" charset="0"/>
              </a:rPr>
              <a:t>What are your skills and interests? </a:t>
            </a:r>
            <a:r>
              <a:rPr lang="en-GB" sz="2400" dirty="0">
                <a:latin typeface="Montserrat" panose="00000500000000000000" pitchFamily="2" charset="0"/>
              </a:rPr>
              <a:t>What types of opportunities do you think these could lead to for you?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70817D-B35C-338D-74F9-15B2DD366AA7}"/>
              </a:ext>
            </a:extLst>
          </p:cNvPr>
          <p:cNvSpPr txBox="1"/>
          <p:nvPr/>
        </p:nvSpPr>
        <p:spPr>
          <a:xfrm>
            <a:off x="616898" y="535022"/>
            <a:ext cx="7524212" cy="380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Pre-listening</a:t>
            </a:r>
            <a:r>
              <a:rPr lang="en-US" sz="1700" dirty="0">
                <a:solidFill>
                  <a:srgbClr val="3660AA"/>
                </a:solidFill>
                <a:latin typeface="Montserrat" panose="00000500000000000000" pitchFamily="2" charset="0"/>
              </a:rPr>
              <a:t>  </a:t>
            </a: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|  </a:t>
            </a:r>
            <a:r>
              <a:rPr lang="en-US" sz="1700" b="1" dirty="0">
                <a:solidFill>
                  <a:srgbClr val="3660AA"/>
                </a:solidFill>
                <a:latin typeface="Montserrat" panose="00000500000000000000" pitchFamily="2" charset="0"/>
              </a:rPr>
              <a:t>Break it Down  </a:t>
            </a: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|  Post-listening  |  Learn More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553FD9-32B1-FBC9-96B5-510FD92ED83A}"/>
              </a:ext>
            </a:extLst>
          </p:cNvPr>
          <p:cNvSpPr txBox="1"/>
          <p:nvPr/>
        </p:nvSpPr>
        <p:spPr>
          <a:xfrm>
            <a:off x="1326172" y="1905787"/>
            <a:ext cx="284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660AA"/>
                </a:solidFill>
                <a:latin typeface="Montserrat Black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05:00 – 08:20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7B0007-4C5B-5077-0B1F-2024580F9E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898" y="1479174"/>
            <a:ext cx="859826" cy="981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9D5B3611-DDE5-917F-8C87-59DBE0132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6632" y="1"/>
            <a:ext cx="8141367" cy="1029163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A3DB5-F8E7-303D-8681-1CD988AAD22E}"/>
              </a:ext>
            </a:extLst>
          </p:cNvPr>
          <p:cNvSpPr txBox="1">
            <a:spLocks/>
          </p:cNvSpPr>
          <p:nvPr/>
        </p:nvSpPr>
        <p:spPr>
          <a:xfrm>
            <a:off x="734885" y="3194704"/>
            <a:ext cx="9220018" cy="2314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9"/>
            </a:pPr>
            <a:r>
              <a:rPr lang="en-GB" sz="2400" b="1" dirty="0">
                <a:latin typeface="Montserrat" panose="00000500000000000000" pitchFamily="2" charset="0"/>
              </a:rPr>
              <a:t>In what way has meditation</a:t>
            </a:r>
            <a:r>
              <a:rPr lang="en-GB" sz="2400" dirty="0">
                <a:latin typeface="Montserrat" panose="00000500000000000000" pitchFamily="2" charset="0"/>
              </a:rPr>
              <a:t> been a “secret weapon” for Tim?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9"/>
            </a:pPr>
            <a:endParaRPr lang="en-GB" sz="2400" dirty="0">
              <a:latin typeface="Montserrat" panose="00000500000000000000" pitchFamily="2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9"/>
            </a:pPr>
            <a:r>
              <a:rPr lang="en-GB" sz="2400" b="1" dirty="0">
                <a:latin typeface="Montserrat" panose="00000500000000000000" pitchFamily="2" charset="0"/>
              </a:rPr>
              <a:t>What has neuroscience </a:t>
            </a:r>
            <a:r>
              <a:rPr lang="en-GB" sz="2400" dirty="0">
                <a:latin typeface="Montserrat" panose="00000500000000000000" pitchFamily="2" charset="0"/>
              </a:rPr>
              <a:t>shown Tim about how the brain – and meditation – works?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9"/>
            </a:pPr>
            <a:endParaRPr lang="en-GB" sz="2400" dirty="0">
              <a:latin typeface="Montserrat" panose="00000500000000000000" pitchFamily="2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9"/>
            </a:pPr>
            <a:r>
              <a:rPr lang="en-GB" sz="2400" b="1" dirty="0">
                <a:latin typeface="Montserrat" panose="00000500000000000000" pitchFamily="2" charset="0"/>
              </a:rPr>
              <a:t>What mechanisms</a:t>
            </a:r>
            <a:r>
              <a:rPr lang="en-GB" sz="2400" dirty="0">
                <a:latin typeface="Montserrat" panose="00000500000000000000" pitchFamily="2" charset="0"/>
              </a:rPr>
              <a:t> do you use for coping with worry and stress?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9"/>
            </a:pPr>
            <a:endParaRPr lang="en-GB" sz="2400" b="1" dirty="0">
              <a:latin typeface="Montserrat" panose="00000500000000000000" pitchFamily="2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9"/>
            </a:pPr>
            <a:r>
              <a:rPr lang="en-GB" sz="2400" b="1" dirty="0">
                <a:latin typeface="Montserrat" panose="00000500000000000000" pitchFamily="2" charset="0"/>
              </a:rPr>
              <a:t>Have you ever meditated? </a:t>
            </a:r>
            <a:r>
              <a:rPr lang="en-GB" sz="2400" dirty="0">
                <a:latin typeface="Montserrat" panose="00000500000000000000" pitchFamily="2" charset="0"/>
              </a:rPr>
              <a:t>If so, how did you find the experience? If not, how likely are you to try it now, having listened to Tim, and why?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GB" sz="2000" dirty="0">
              <a:latin typeface="Montserrat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E459BF-C755-7451-FE3F-BD408A0FDAE4}"/>
              </a:ext>
            </a:extLst>
          </p:cNvPr>
          <p:cNvSpPr txBox="1"/>
          <p:nvPr/>
        </p:nvSpPr>
        <p:spPr>
          <a:xfrm>
            <a:off x="1274339" y="2020082"/>
            <a:ext cx="284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660AA"/>
                </a:solidFill>
                <a:latin typeface="Montserrat Black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08:20 – 11:10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FF06F-299C-CD7C-73DD-EE1AF17DDE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157" y="1611101"/>
            <a:ext cx="859826" cy="9816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EFF5C9-FC5B-7298-F602-C55E4322576D}"/>
              </a:ext>
            </a:extLst>
          </p:cNvPr>
          <p:cNvSpPr txBox="1"/>
          <p:nvPr/>
        </p:nvSpPr>
        <p:spPr>
          <a:xfrm>
            <a:off x="617157" y="628901"/>
            <a:ext cx="7524212" cy="380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Pre-listening</a:t>
            </a:r>
            <a:r>
              <a:rPr lang="en-US" sz="1700" dirty="0">
                <a:solidFill>
                  <a:srgbClr val="3660AA"/>
                </a:solidFill>
                <a:latin typeface="Montserrat" panose="00000500000000000000" pitchFamily="2" charset="0"/>
              </a:rPr>
              <a:t>  </a:t>
            </a: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|  </a:t>
            </a:r>
            <a:r>
              <a:rPr lang="en-US" sz="1700" b="1" dirty="0">
                <a:solidFill>
                  <a:srgbClr val="3660AA"/>
                </a:solidFill>
                <a:latin typeface="Montserrat" panose="00000500000000000000" pitchFamily="2" charset="0"/>
              </a:rPr>
              <a:t>Break it Down  </a:t>
            </a: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|  Post-listening  |  Learn More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4640C-CA23-D768-C0BC-AC80BA4E0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55AB0E9B-32C0-023B-603A-472F270B1A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2600" y="0"/>
            <a:ext cx="8915399" cy="1030982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DF66C85-0228-198A-77F3-DAFD237594EF}"/>
              </a:ext>
            </a:extLst>
          </p:cNvPr>
          <p:cNvSpPr txBox="1">
            <a:spLocks/>
          </p:cNvSpPr>
          <p:nvPr/>
        </p:nvSpPr>
        <p:spPr>
          <a:xfrm>
            <a:off x="535866" y="2726309"/>
            <a:ext cx="9138377" cy="4365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13"/>
            </a:pPr>
            <a:r>
              <a:rPr lang="en-US" sz="2400" b="1" dirty="0">
                <a:latin typeface="Montserrat" panose="00000500000000000000" pitchFamily="2" charset="0"/>
              </a:rPr>
              <a:t>Which local universities or researchers </a:t>
            </a:r>
            <a:r>
              <a:rPr lang="en-US" sz="2400" dirty="0">
                <a:latin typeface="Montserrat" panose="00000500000000000000" pitchFamily="2" charset="0"/>
              </a:rPr>
              <a:t>could you reach out to for STEM opportunities? If you don’t know any, how could you go about investigating possible contacts?</a:t>
            </a:r>
            <a:endParaRPr lang="en-US" sz="2400" noProof="0" dirty="0">
              <a:latin typeface="Montserrat" panose="00000500000000000000" pitchFamily="2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13"/>
            </a:pPr>
            <a:endParaRPr lang="en-US" sz="2400" noProof="0" dirty="0">
              <a:latin typeface="Montserrat" panose="00000500000000000000" pitchFamily="2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13"/>
            </a:pPr>
            <a:r>
              <a:rPr lang="en-US" sz="2400" b="1" noProof="0" dirty="0">
                <a:latin typeface="Montserrat" panose="00000500000000000000" pitchFamily="2" charset="0"/>
              </a:rPr>
              <a:t>If you did reach out to a scientist</a:t>
            </a:r>
            <a:r>
              <a:rPr lang="en-US" sz="2400" noProof="0" dirty="0">
                <a:latin typeface="Montserrat" panose="00000500000000000000" pitchFamily="2" charset="0"/>
              </a:rPr>
              <a:t>, what would you ask them about, and why?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13"/>
            </a:pPr>
            <a:endParaRPr lang="en-US" sz="2400" noProof="0" dirty="0">
              <a:latin typeface="Montserrat" panose="00000500000000000000" pitchFamily="2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13"/>
            </a:pPr>
            <a:r>
              <a:rPr lang="en-US" sz="2400" b="1" noProof="0" dirty="0">
                <a:latin typeface="Montserrat" panose="00000500000000000000" pitchFamily="2" charset="0"/>
              </a:rPr>
              <a:t>How confident are you in your writing skills? </a:t>
            </a:r>
            <a:r>
              <a:rPr lang="en-US" sz="2400" noProof="0" dirty="0">
                <a:latin typeface="Montserrat" panose="00000500000000000000" pitchFamily="2" charset="0"/>
              </a:rPr>
              <a:t>What areas of your writing do you think you need to develop further, and how might you go about this?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13"/>
            </a:pPr>
            <a:endParaRPr lang="en-US" sz="2400" dirty="0">
              <a:latin typeface="Montserrat" panose="00000500000000000000" pitchFamily="2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13"/>
            </a:pPr>
            <a:r>
              <a:rPr lang="en-US" sz="2400" b="1" noProof="0" dirty="0">
                <a:latin typeface="Montserrat" panose="00000500000000000000" pitchFamily="2" charset="0"/>
              </a:rPr>
              <a:t>How curious are you? </a:t>
            </a:r>
            <a:r>
              <a:rPr lang="en-US" sz="2400" noProof="0" dirty="0">
                <a:latin typeface="Montserrat" panose="00000500000000000000" pitchFamily="2" charset="0"/>
              </a:rPr>
              <a:t>What sparks your curiosity? What could you do to nurture your curiosity?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355AA9-6D40-1572-6753-12067A67E41A}"/>
              </a:ext>
            </a:extLst>
          </p:cNvPr>
          <p:cNvSpPr txBox="1"/>
          <p:nvPr/>
        </p:nvSpPr>
        <p:spPr>
          <a:xfrm>
            <a:off x="1152240" y="1676448"/>
            <a:ext cx="284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noProof="0" dirty="0">
                <a:solidFill>
                  <a:srgbClr val="3660AA"/>
                </a:solidFill>
                <a:latin typeface="Montserrat Black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11:10 – end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A9089D-F184-2663-D947-B46288376D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623" y="1286553"/>
            <a:ext cx="859826" cy="9816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91192D-F700-1603-DCE1-FFB8EDC7C9CF}"/>
              </a:ext>
            </a:extLst>
          </p:cNvPr>
          <p:cNvSpPr txBox="1"/>
          <p:nvPr/>
        </p:nvSpPr>
        <p:spPr>
          <a:xfrm>
            <a:off x="535866" y="448200"/>
            <a:ext cx="7524212" cy="380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noProof="0" dirty="0">
                <a:solidFill>
                  <a:srgbClr val="55B8AD"/>
                </a:solidFill>
                <a:latin typeface="Montserrat" panose="00000500000000000000" pitchFamily="2" charset="0"/>
              </a:rPr>
              <a:t>Pre-listening</a:t>
            </a:r>
            <a:r>
              <a:rPr lang="en-US" sz="1700" noProof="0" dirty="0">
                <a:solidFill>
                  <a:srgbClr val="3660AA"/>
                </a:solidFill>
                <a:latin typeface="Montserrat" panose="00000500000000000000" pitchFamily="2" charset="0"/>
              </a:rPr>
              <a:t>  </a:t>
            </a:r>
            <a:r>
              <a:rPr lang="en-US" sz="1700" noProof="0" dirty="0">
                <a:solidFill>
                  <a:srgbClr val="55B8AD"/>
                </a:solidFill>
                <a:latin typeface="Montserrat" panose="00000500000000000000" pitchFamily="2" charset="0"/>
              </a:rPr>
              <a:t>|  </a:t>
            </a:r>
            <a:r>
              <a:rPr lang="en-US" sz="1700" b="1" noProof="0" dirty="0">
                <a:solidFill>
                  <a:srgbClr val="3660AA"/>
                </a:solidFill>
                <a:latin typeface="Montserrat" panose="00000500000000000000" pitchFamily="2" charset="0"/>
              </a:rPr>
              <a:t>Break it Down  </a:t>
            </a:r>
            <a:r>
              <a:rPr lang="en-US" sz="1700" noProof="0" dirty="0">
                <a:solidFill>
                  <a:srgbClr val="55B8AD"/>
                </a:solidFill>
                <a:latin typeface="Montserrat" panose="00000500000000000000" pitchFamily="2" charset="0"/>
              </a:rPr>
              <a:t>|  Post-listening  |  Learn More</a:t>
            </a:r>
          </a:p>
        </p:txBody>
      </p:sp>
    </p:spTree>
    <p:extLst>
      <p:ext uri="{BB962C8B-B14F-4D97-AF65-F5344CB8AC3E}">
        <p14:creationId xmlns:p14="http://schemas.microsoft.com/office/powerpoint/2010/main" val="329555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7D7D0129-3015-1EA1-D0BC-18FA051576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9" y="5644185"/>
            <a:ext cx="18277108" cy="475441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F0BB14D-F682-CFF4-056F-4F38F170055A}"/>
              </a:ext>
            </a:extLst>
          </p:cNvPr>
          <p:cNvSpPr txBox="1"/>
          <p:nvPr/>
        </p:nvSpPr>
        <p:spPr>
          <a:xfrm>
            <a:off x="12340531" y="8140585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*"/>
            </a:pPr>
            <a:r>
              <a:rPr lang="en-US" sz="3200" b="1" noProof="0" dirty="0">
                <a:solidFill>
                  <a:schemeClr val="bg1"/>
                </a:solidFill>
                <a:latin typeface="Montserrat SemiBold" pitchFamily="2" charset="77"/>
              </a:rPr>
              <a:t>Submit questions to Tim </a:t>
            </a:r>
            <a:r>
              <a:rPr lang="en-US" sz="3200" b="1" noProof="0" dirty="0">
                <a:solidFill>
                  <a:schemeClr val="bg1"/>
                </a:solidFill>
                <a:latin typeface="Montserrat Black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US" sz="3200" b="1" noProof="0" dirty="0">
              <a:solidFill>
                <a:schemeClr val="bg1"/>
              </a:solidFill>
              <a:latin typeface="Montserrat Black" pitchFamily="2" charset="77"/>
            </a:endParaRPr>
          </a:p>
        </p:txBody>
      </p: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0A10E188-0C0A-5EF7-4FE8-32A27056277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8791" y="8020164"/>
            <a:ext cx="1219200" cy="124599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C4CD32-D133-7D01-8591-CFE77DF0053C}"/>
              </a:ext>
            </a:extLst>
          </p:cNvPr>
          <p:cNvSpPr txBox="1">
            <a:spLocks/>
          </p:cNvSpPr>
          <p:nvPr/>
        </p:nvSpPr>
        <p:spPr>
          <a:xfrm>
            <a:off x="587401" y="2439830"/>
            <a:ext cx="16381777" cy="2703669"/>
          </a:xfrm>
          <a:prstGeom prst="rect">
            <a:avLst/>
          </a:prstGeom>
        </p:spPr>
        <p:txBody>
          <a:bodyPr numCol="2" spcCol="36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b="1" noProof="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To what extent do you think </a:t>
            </a:r>
            <a:r>
              <a:rPr lang="en-US" sz="2400" noProof="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you would find a career in neurovascular epidemiology rewarding, and why?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2400" noProof="0" dirty="0">
              <a:latin typeface="Montserrat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b="1" noProof="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What surprised you </a:t>
            </a:r>
            <a:r>
              <a:rPr lang="en-US" sz="24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when you listened to Tim talk about his interests and experiences?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b="1" noProof="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Which piece of Tim’s advice </a:t>
            </a:r>
            <a:r>
              <a:rPr lang="en-US" sz="2400" noProof="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did you find most useful, and why?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2400" noProof="0" dirty="0">
              <a:latin typeface="Montserrat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b="1" noProof="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What further questions </a:t>
            </a:r>
            <a:r>
              <a:rPr lang="en-US" sz="2400" noProof="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would you ask Tim about neurovascular epidemiology and/or his career?*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EC8313-ED43-561F-A392-ED760B7D99E2}"/>
              </a:ext>
            </a:extLst>
          </p:cNvPr>
          <p:cNvSpPr txBox="1"/>
          <p:nvPr/>
        </p:nvSpPr>
        <p:spPr>
          <a:xfrm>
            <a:off x="587401" y="482482"/>
            <a:ext cx="7524212" cy="380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noProof="0" dirty="0">
                <a:solidFill>
                  <a:srgbClr val="55B8AD"/>
                </a:solidFill>
                <a:latin typeface="Montserrat" panose="00000500000000000000" pitchFamily="2" charset="0"/>
              </a:rPr>
              <a:t>Pre-listening</a:t>
            </a:r>
            <a:r>
              <a:rPr lang="en-US" sz="1700" noProof="0" dirty="0">
                <a:solidFill>
                  <a:srgbClr val="3660AA"/>
                </a:solidFill>
                <a:latin typeface="Montserrat" panose="00000500000000000000" pitchFamily="2" charset="0"/>
              </a:rPr>
              <a:t>  </a:t>
            </a:r>
            <a:r>
              <a:rPr lang="en-US" sz="1700" noProof="0" dirty="0">
                <a:solidFill>
                  <a:srgbClr val="55B8AD"/>
                </a:solidFill>
                <a:latin typeface="Montserrat" panose="00000500000000000000" pitchFamily="2" charset="0"/>
              </a:rPr>
              <a:t>|  Break it Down  |  </a:t>
            </a:r>
            <a:r>
              <a:rPr lang="en-US" sz="1700" b="1" noProof="0" dirty="0">
                <a:solidFill>
                  <a:srgbClr val="3660AA"/>
                </a:solidFill>
                <a:latin typeface="Montserrat" panose="00000500000000000000" pitchFamily="2" charset="0"/>
              </a:rPr>
              <a:t>Post-listening</a:t>
            </a:r>
            <a:r>
              <a:rPr lang="en-US" sz="1700" noProof="0" dirty="0">
                <a:solidFill>
                  <a:srgbClr val="55B8AD"/>
                </a:solidFill>
                <a:latin typeface="Montserrat" panose="00000500000000000000" pitchFamily="2" charset="0"/>
              </a:rPr>
              <a:t>  |  Learn More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DA858-931E-A816-0110-793E509C363E}"/>
              </a:ext>
            </a:extLst>
          </p:cNvPr>
          <p:cNvSpPr txBox="1"/>
          <p:nvPr/>
        </p:nvSpPr>
        <p:spPr>
          <a:xfrm>
            <a:off x="587401" y="1242025"/>
            <a:ext cx="8926982" cy="818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6135"/>
              </a:lnSpc>
            </a:pPr>
            <a:r>
              <a:rPr lang="en-US" sz="4400" noProof="0" dirty="0">
                <a:solidFill>
                  <a:srgbClr val="55B8AD"/>
                </a:solidFill>
                <a:latin typeface="Montserrat Extra-Bold"/>
              </a:rPr>
              <a:t>Post-listening: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84F3F13D-1F73-0471-030F-D8DECFE45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12" y="0"/>
            <a:ext cx="18264975" cy="102956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E453108-A6D8-524E-D1F7-D53E64F41850}"/>
              </a:ext>
            </a:extLst>
          </p:cNvPr>
          <p:cNvSpPr/>
          <p:nvPr/>
        </p:nvSpPr>
        <p:spPr>
          <a:xfrm>
            <a:off x="10453371" y="6180710"/>
            <a:ext cx="7823116" cy="1835530"/>
          </a:xfrm>
          <a:prstGeom prst="rect">
            <a:avLst/>
          </a:prstGeom>
          <a:solidFill>
            <a:srgbClr val="55B8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4A4560E-E6D6-4BBB-8B24-365545DF23FD}"/>
              </a:ext>
            </a:extLst>
          </p:cNvPr>
          <p:cNvSpPr txBox="1"/>
          <p:nvPr/>
        </p:nvSpPr>
        <p:spPr>
          <a:xfrm>
            <a:off x="14173200" y="9218619"/>
            <a:ext cx="3934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rgbClr val="3660AA"/>
                </a:solidFill>
                <a:latin typeface="Montserrat Medium" pitchFamily="2" charset="77"/>
              </a:rPr>
              <a:t>Inspiring the </a:t>
            </a:r>
          </a:p>
          <a:p>
            <a:pPr algn="r"/>
            <a:r>
              <a:rPr lang="en-GB" sz="2800" b="1">
                <a:solidFill>
                  <a:srgbClr val="3660AA"/>
                </a:solidFill>
                <a:latin typeface="Montserrat Black" pitchFamily="2" charset="77"/>
              </a:rPr>
              <a:t>Next </a:t>
            </a:r>
            <a:r>
              <a:rPr lang="en-GB" sz="2800" b="1" dirty="0">
                <a:solidFill>
                  <a:srgbClr val="3660AA"/>
                </a:solidFill>
                <a:latin typeface="Montserrat Black" pitchFamily="2" charset="77"/>
              </a:rPr>
              <a:t>G</a:t>
            </a:r>
            <a:r>
              <a:rPr lang="en-GB" sz="2800" b="1">
                <a:solidFill>
                  <a:srgbClr val="3660AA"/>
                </a:solidFill>
                <a:latin typeface="Montserrat Black" pitchFamily="2" charset="77"/>
              </a:rPr>
              <a:t>eneration</a:t>
            </a:r>
            <a:endParaRPr lang="en-GB" sz="2800" b="1" dirty="0">
              <a:solidFill>
                <a:srgbClr val="3660AA"/>
              </a:solidFill>
              <a:latin typeface="Montserrat Black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B1A9CA-08E6-F93F-7E22-A335F4CBA4AB}"/>
              </a:ext>
            </a:extLst>
          </p:cNvPr>
          <p:cNvSpPr txBox="1"/>
          <p:nvPr/>
        </p:nvSpPr>
        <p:spPr>
          <a:xfrm>
            <a:off x="10623471" y="5834506"/>
            <a:ext cx="748471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latin typeface="Montserrat SemiBold" pitchFamily="2" charset="77"/>
              </a:rPr>
              <a:t>Watch Tim’s </a:t>
            </a:r>
            <a:r>
              <a:rPr lang="en-GB" sz="2800" b="1" dirty="0">
                <a:latin typeface="Montserrat SemiBold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animation</a:t>
            </a:r>
            <a:endParaRPr lang="en-GB" sz="2800" b="1" dirty="0">
              <a:latin typeface="Montserrat SemiBold" pitchFamily="2" charset="77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latin typeface="Montserrat SemiBold" pitchFamily="2" charset="77"/>
              </a:rPr>
              <a:t>Download Tim’s </a:t>
            </a:r>
            <a:r>
              <a:rPr lang="en-GB" sz="2800" b="1" dirty="0">
                <a:latin typeface="Montserrat SemiBold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careers PowerPoint</a:t>
            </a:r>
            <a:endParaRPr lang="en-GB" sz="2800" b="1" dirty="0">
              <a:latin typeface="Montserrat SemiBold" pitchFamily="2" charset="77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latin typeface="Montserrat SemiBold" pitchFamily="2" charset="77"/>
              </a:rPr>
              <a:t>Read Tim’s resources in </a:t>
            </a:r>
            <a:r>
              <a:rPr lang="en-GB" sz="2800" b="1" u="sng" dirty="0">
                <a:latin typeface="Montserrat SemiBold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Spanish</a:t>
            </a:r>
            <a:endParaRPr lang="en-GB" sz="2800" b="1" u="sng" dirty="0">
              <a:latin typeface="Montserrat Black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7DDF42-867E-1F42-438D-2ACB9D1639F9}"/>
              </a:ext>
            </a:extLst>
          </p:cNvPr>
          <p:cNvSpPr txBox="1"/>
          <p:nvPr/>
        </p:nvSpPr>
        <p:spPr>
          <a:xfrm>
            <a:off x="926614" y="645633"/>
            <a:ext cx="7524212" cy="380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Pre-listening</a:t>
            </a:r>
            <a:r>
              <a:rPr lang="en-US" sz="1700" dirty="0">
                <a:solidFill>
                  <a:srgbClr val="3660AA"/>
                </a:solidFill>
                <a:latin typeface="Montserrat" panose="00000500000000000000" pitchFamily="2" charset="0"/>
              </a:rPr>
              <a:t>  </a:t>
            </a: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|  Break it Down  |  Post-listening  |  </a:t>
            </a:r>
            <a:r>
              <a:rPr lang="en-US" sz="1700" b="1" dirty="0">
                <a:solidFill>
                  <a:srgbClr val="3660AA"/>
                </a:solidFill>
                <a:latin typeface="Montserrat" panose="00000500000000000000" pitchFamily="2" charset="0"/>
              </a:rPr>
              <a:t>Learn More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EC4798-B90C-90FC-2807-34463E6D8935}"/>
              </a:ext>
            </a:extLst>
          </p:cNvPr>
          <p:cNvSpPr txBox="1"/>
          <p:nvPr/>
        </p:nvSpPr>
        <p:spPr>
          <a:xfrm>
            <a:off x="926613" y="1546992"/>
            <a:ext cx="6934277" cy="1600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6135"/>
              </a:lnSpc>
            </a:pPr>
            <a:r>
              <a:rPr lang="en-US" sz="4400" dirty="0">
                <a:solidFill>
                  <a:srgbClr val="55B8AD"/>
                </a:solidFill>
                <a:latin typeface="Montserrat Extra-Bold"/>
              </a:rPr>
              <a:t>Learn More About Tim’s Work:</a:t>
            </a:r>
          </a:p>
        </p:txBody>
      </p:sp>
      <p:pic>
        <p:nvPicPr>
          <p:cNvPr id="5" name="Picture 4" descr="A close-up of a magazine&#10;&#10;AI-generated content may be incorrect.">
            <a:extLst>
              <a:ext uri="{FF2B5EF4-FFF2-40B4-BE49-F238E27FC236}">
                <a16:creationId xmlns:a16="http://schemas.microsoft.com/office/drawing/2014/main" id="{977ACD3B-1DBF-A4EB-F8E8-949E2E5DAB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72" y="3860997"/>
            <a:ext cx="7708428" cy="7708428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8CF320F5-FDB1-80BD-7F76-256FD6232D51}"/>
              </a:ext>
            </a:extLst>
          </p:cNvPr>
          <p:cNvSpPr txBox="1"/>
          <p:nvPr/>
        </p:nvSpPr>
        <p:spPr>
          <a:xfrm>
            <a:off x="4689987" y="4641827"/>
            <a:ext cx="488776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latin typeface="Montserrat SemiBold" pitchFamily="2" charset="77"/>
              </a:rPr>
              <a:t>Read Tim’s </a:t>
            </a:r>
            <a:r>
              <a:rPr lang="en-GB" sz="2800" b="1" u="sng" dirty="0">
                <a:solidFill>
                  <a:schemeClr val="bg1"/>
                </a:solidFill>
                <a:latin typeface="Montserrat SemiBold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article</a:t>
            </a:r>
            <a:endParaRPr lang="en-GB" sz="2800" b="1" u="sng" dirty="0">
              <a:solidFill>
                <a:schemeClr val="bg1"/>
              </a:solidFill>
              <a:latin typeface="Montserrat SemiBold" pitchFamily="2" charset="77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latin typeface="Montserrat SemiBold" pitchFamily="2" charset="77"/>
              </a:rPr>
              <a:t>Download Tim’s </a:t>
            </a:r>
            <a:r>
              <a:rPr lang="en-GB" sz="2800" b="1" u="sng" dirty="0">
                <a:solidFill>
                  <a:schemeClr val="bg1"/>
                </a:solidFill>
                <a:latin typeface="Montserrat SemiBold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activity sheet</a:t>
            </a:r>
            <a:endParaRPr lang="en-GB" sz="2800" b="1" u="sng" dirty="0">
              <a:solidFill>
                <a:schemeClr val="bg1"/>
              </a:solidFill>
              <a:latin typeface="Montserrat SemiBold" pitchFamily="2" charset="77"/>
            </a:endParaRPr>
          </a:p>
        </p:txBody>
      </p:sp>
      <p:pic>
        <p:nvPicPr>
          <p:cNvPr id="9" name="Picture 8" descr="A cartoon of a person&#10;&#10;AI-generated content may be incorrect.">
            <a:extLst>
              <a:ext uri="{FF2B5EF4-FFF2-40B4-BE49-F238E27FC236}">
                <a16:creationId xmlns:a16="http://schemas.microsoft.com/office/drawing/2014/main" id="{5D7B7460-088B-AF9A-CF73-B08439C2A9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05969" y="2270760"/>
            <a:ext cx="2934462" cy="205004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DCCDE210-582C-51E7-7569-214364D72C4F}"/>
              </a:ext>
            </a:extLst>
          </p:cNvPr>
          <p:cNvGrpSpPr/>
          <p:nvPr/>
        </p:nvGrpSpPr>
        <p:grpSpPr>
          <a:xfrm rot="-5400000">
            <a:off x="9607391" y="1606393"/>
            <a:ext cx="10287000" cy="7074218"/>
            <a:chOff x="0" y="0"/>
            <a:chExt cx="3130550" cy="2152833"/>
          </a:xfrm>
          <a:solidFill>
            <a:srgbClr val="3660AA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B995855-9CF1-9FFE-24B6-9A38EC6E5668}"/>
                </a:ext>
              </a:extLst>
            </p:cNvPr>
            <p:cNvSpPr/>
            <p:nvPr/>
          </p:nvSpPr>
          <p:spPr>
            <a:xfrm>
              <a:off x="0" y="0"/>
              <a:ext cx="3130550" cy="2152833"/>
            </a:xfrm>
            <a:custGeom>
              <a:avLst/>
              <a:gdLst/>
              <a:ahLst/>
              <a:cxnLst/>
              <a:rect l="l" t="t" r="r" b="b"/>
              <a:pathLst>
                <a:path w="3130550" h="2152833">
                  <a:moveTo>
                    <a:pt x="0" y="1123950"/>
                  </a:moveTo>
                  <a:lnTo>
                    <a:pt x="0" y="2152833"/>
                  </a:lnTo>
                  <a:lnTo>
                    <a:pt x="3130550" y="2152833"/>
                  </a:lnTo>
                  <a:lnTo>
                    <a:pt x="313055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6" name="Picture 5" descr="A close-up of a signature&#10;&#10;Description automatically generated">
            <a:extLst>
              <a:ext uri="{FF2B5EF4-FFF2-40B4-BE49-F238E27FC236}">
                <a16:creationId xmlns:a16="http://schemas.microsoft.com/office/drawing/2014/main" id="{14290DDD-2EE6-416E-AED2-78950C44E5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526" y="6913641"/>
            <a:ext cx="4784994" cy="13308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E7B1AE-FD6F-023B-9D28-47DF476F614F}"/>
              </a:ext>
            </a:extLst>
          </p:cNvPr>
          <p:cNvSpPr txBox="1"/>
          <p:nvPr/>
        </p:nvSpPr>
        <p:spPr>
          <a:xfrm>
            <a:off x="366050" y="536727"/>
            <a:ext cx="108477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latin typeface="Montserrat" panose="00000500000000000000" pitchFamily="2" charset="0"/>
              </a:rPr>
              <a:t>This educational material has been produced by </a:t>
            </a:r>
            <a:r>
              <a:rPr lang="en-GB" sz="2400" b="1">
                <a:latin typeface="Montserrat" panose="00000500000000000000" pitchFamily="2" charset="0"/>
              </a:rPr>
              <a:t>Wake Forest University School of Medicine </a:t>
            </a:r>
            <a:r>
              <a:rPr lang="en-GB" sz="2400">
                <a:latin typeface="Montserrat" panose="00000500000000000000" pitchFamily="2" charset="0"/>
              </a:rPr>
              <a:t>in partnership with </a:t>
            </a:r>
            <a:r>
              <a:rPr lang="en-GB" sz="2400" b="1">
                <a:latin typeface="Montserrat" panose="00000500000000000000" pitchFamily="2" charset="0"/>
              </a:rPr>
              <a:t>Futurum</a:t>
            </a:r>
            <a:r>
              <a:rPr lang="en-GB" sz="2400">
                <a:latin typeface="Montserrat" panose="00000500000000000000" pitchFamily="2" charset="0"/>
              </a:rPr>
              <a:t> and with grant support from </a:t>
            </a:r>
            <a:r>
              <a:rPr lang="en-GB" sz="2400" b="1">
                <a:latin typeface="Montserrat" panose="00000500000000000000" pitchFamily="2" charset="0"/>
              </a:rPr>
              <a:t>The Duke Endowment</a:t>
            </a:r>
            <a:r>
              <a:rPr lang="en-GB" sz="2400">
                <a:latin typeface="Montserrat" panose="00000500000000000000" pitchFamily="2" charset="0"/>
              </a:rPr>
              <a:t>. </a:t>
            </a:r>
          </a:p>
          <a:p>
            <a:pPr algn="ctr"/>
            <a:r>
              <a:rPr lang="en-GB" sz="2400">
                <a:latin typeface="Montserrat" panose="00000500000000000000" pitchFamily="2" charset="0"/>
              </a:rPr>
              <a:t>The Duke Endowment is a private foundation that strengthens communities in North Carolina and South Carolina by nurturing children, promoting health, educating minds and enriching spirits.</a:t>
            </a:r>
            <a:endParaRPr lang="en-GB" sz="3600">
              <a:latin typeface="Montserrat" panose="00000500000000000000" pitchFamily="2" charset="0"/>
            </a:endParaRPr>
          </a:p>
        </p:txBody>
      </p:sp>
      <p:pic>
        <p:nvPicPr>
          <p:cNvPr id="3" name="Picture 2" descr="A qr code on a white background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5A009037-C05E-EF09-4EF8-4068C1F10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348" y="3228247"/>
            <a:ext cx="2960324" cy="29603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82F683-3F6D-9B17-A3C1-1D62CE3ADD62}"/>
              </a:ext>
            </a:extLst>
          </p:cNvPr>
          <p:cNvSpPr txBox="1"/>
          <p:nvPr/>
        </p:nvSpPr>
        <p:spPr>
          <a:xfrm>
            <a:off x="1153097" y="3692822"/>
            <a:ext cx="6799073" cy="2370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2801" b="1"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</a:rPr>
              <a:t>Let us know what you think of this educational and career resource. </a:t>
            </a:r>
          </a:p>
          <a:p>
            <a:pPr algn="ctr">
              <a:spcAft>
                <a:spcPts val="1200"/>
              </a:spcAft>
            </a:pPr>
            <a:r>
              <a:rPr lang="en-US" sz="2400"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</a:rPr>
              <a:t>To provide input, simply scan the QR code or access the link below:</a:t>
            </a:r>
          </a:p>
          <a:p>
            <a:pPr algn="ctr">
              <a:spcAft>
                <a:spcPts val="1200"/>
              </a:spcAft>
            </a:pPr>
            <a:r>
              <a:rPr lang="en-US" sz="2400" err="1"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  <a:hlinkClick r:id="rId5"/>
              </a:rPr>
              <a:t>redcap.link</a:t>
            </a:r>
            <a:r>
              <a:rPr lang="en-US" sz="2400"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  <a:hlinkClick r:id="rId5"/>
              </a:rPr>
              <a:t>/dh5j1nes</a:t>
            </a:r>
            <a:r>
              <a:rPr lang="en-US" sz="2400"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</a:rPr>
              <a:t>  </a:t>
            </a:r>
          </a:p>
        </p:txBody>
      </p:sp>
      <p:pic>
        <p:nvPicPr>
          <p:cNvPr id="4" name="Picture 3" descr="A black background with yellow text&#10;&#10;Description automatically generated">
            <a:extLst>
              <a:ext uri="{FF2B5EF4-FFF2-40B4-BE49-F238E27FC236}">
                <a16:creationId xmlns:a16="http://schemas.microsoft.com/office/drawing/2014/main" id="{5DDF8EC3-071D-1C82-9046-80F6952398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16" y="7164468"/>
            <a:ext cx="6512292" cy="1080000"/>
          </a:xfrm>
          <a:prstGeom prst="rect">
            <a:avLst/>
          </a:prstGeom>
        </p:spPr>
      </p:pic>
      <p:pic>
        <p:nvPicPr>
          <p:cNvPr id="9" name="Picture 8" descr="A black and orange logo&#10;&#10;Description automatically generated">
            <a:extLst>
              <a:ext uri="{FF2B5EF4-FFF2-40B4-BE49-F238E27FC236}">
                <a16:creationId xmlns:a16="http://schemas.microsoft.com/office/drawing/2014/main" id="{10118615-ACCF-A4C9-9B1E-170632306D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239" y="8830883"/>
            <a:ext cx="4614338" cy="10843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e5eb4c-ad0d-4795-ae2e-baffe4a7a343" xsi:nil="true"/>
    <lcf76f155ced4ddcb4097134ff3c332f xmlns="4ef8ee0b-e025-4bd4-94a6-4c71df7778d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CAB894FB2DAA46A83F7930F35AC280" ma:contentTypeVersion="19" ma:contentTypeDescription="Create a new document." ma:contentTypeScope="" ma:versionID="92774c4978b0496b0f20fa32f3f2b0be">
  <xsd:schema xmlns:xsd="http://www.w3.org/2001/XMLSchema" xmlns:xs="http://www.w3.org/2001/XMLSchema" xmlns:p="http://schemas.microsoft.com/office/2006/metadata/properties" xmlns:ns2="4ef8ee0b-e025-4bd4-94a6-4c71df7778d2" xmlns:ns3="09e5eb4c-ad0d-4795-ae2e-baffe4a7a343" targetNamespace="http://schemas.microsoft.com/office/2006/metadata/properties" ma:root="true" ma:fieldsID="1457492cf599239e3f08a612a755c80d" ns2:_="" ns3:_="">
    <xsd:import namespace="4ef8ee0b-e025-4bd4-94a6-4c71df7778d2"/>
    <xsd:import namespace="09e5eb4c-ad0d-4795-ae2e-baffe4a7a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f8ee0b-e025-4bd4-94a6-4c71df7778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f782564-be43-449e-9829-86f2ca8ed8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e5eb4c-ad0d-4795-ae2e-baffe4a7a34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7e7737c-4f54-4668-836a-4369b242694b}" ma:internalName="TaxCatchAll" ma:showField="CatchAllData" ma:web="09e5eb4c-ad0d-4795-ae2e-baffe4a7a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2B6358-8F5B-47AE-8A49-0318661178F9}">
  <ds:schemaRefs>
    <ds:schemaRef ds:uri="09e5eb4c-ad0d-4795-ae2e-baffe4a7a343"/>
    <ds:schemaRef ds:uri="4ef8ee0b-e025-4bd4-94a6-4c71df7778d2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32B03F3-B0DB-491D-A879-09A349BDDD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FABBE4-CD87-4E69-BDB3-A4DFE6B0AB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f8ee0b-e025-4bd4-94a6-4c71df7778d2"/>
    <ds:schemaRef ds:uri="09e5eb4c-ad0d-4795-ae2e-baffe4a7a3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739</Words>
  <Application>Microsoft Office PowerPoint</Application>
  <PresentationFormat>Custom</PresentationFormat>
  <Paragraphs>85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Montserrat Bold</vt:lpstr>
      <vt:lpstr>Montserrat Extra-Bold</vt:lpstr>
      <vt:lpstr>Montserrat Medium</vt:lpstr>
      <vt:lpstr>Montserrat</vt:lpstr>
      <vt:lpstr>Montserrat Extra-Bold Bold</vt:lpstr>
      <vt:lpstr>Montserrat Black</vt:lpstr>
      <vt:lpstr>Montserrat SemiBold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FUTURUM PODCAST</dc:title>
  <dc:creator>user-lt04</dc:creator>
  <cp:lastModifiedBy>Erica Morgan</cp:lastModifiedBy>
  <cp:revision>3</cp:revision>
  <dcterms:created xsi:type="dcterms:W3CDTF">2006-08-16T00:00:00Z</dcterms:created>
  <dcterms:modified xsi:type="dcterms:W3CDTF">2026-02-10T15:56:31Z</dcterms:modified>
  <dc:identifier>DAFU7K6HS2U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0x010100F6CAB894FB2DAA46A83F7930F35AC280</vt:lpwstr>
  </property>
  <property fmtid="{D5CDD505-2E9C-101B-9397-08002B2CF9AE}" pid="3" name="MediaServiceImageTags">
    <vt:lpwstr/>
  </property>
</Properties>
</file>